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8" r:id="rId1"/>
  </p:sldMasterIdLst>
  <p:notesMasterIdLst>
    <p:notesMasterId r:id="rId36"/>
  </p:notesMasterIdLst>
  <p:sldIdLst>
    <p:sldId id="263" r:id="rId2"/>
    <p:sldId id="332" r:id="rId3"/>
    <p:sldId id="331" r:id="rId4"/>
    <p:sldId id="333" r:id="rId5"/>
    <p:sldId id="334" r:id="rId6"/>
    <p:sldId id="326" r:id="rId7"/>
    <p:sldId id="330" r:id="rId8"/>
    <p:sldId id="325" r:id="rId9"/>
    <p:sldId id="335" r:id="rId10"/>
    <p:sldId id="336" r:id="rId11"/>
    <p:sldId id="327" r:id="rId12"/>
    <p:sldId id="337" r:id="rId13"/>
    <p:sldId id="328" r:id="rId14"/>
    <p:sldId id="341" r:id="rId15"/>
    <p:sldId id="340" r:id="rId16"/>
    <p:sldId id="314" r:id="rId17"/>
    <p:sldId id="343" r:id="rId18"/>
    <p:sldId id="344" r:id="rId19"/>
    <p:sldId id="345" r:id="rId20"/>
    <p:sldId id="346" r:id="rId21"/>
    <p:sldId id="347" r:id="rId22"/>
    <p:sldId id="348" r:id="rId23"/>
    <p:sldId id="349" r:id="rId24"/>
    <p:sldId id="315" r:id="rId25"/>
    <p:sldId id="302" r:id="rId26"/>
    <p:sldId id="319" r:id="rId27"/>
    <p:sldId id="350" r:id="rId28"/>
    <p:sldId id="352" r:id="rId29"/>
    <p:sldId id="353" r:id="rId30"/>
    <p:sldId id="354" r:id="rId31"/>
    <p:sldId id="351" r:id="rId32"/>
    <p:sldId id="321" r:id="rId33"/>
    <p:sldId id="355" r:id="rId34"/>
    <p:sldId id="293" r:id="rId3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0BA7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35758FB7-9AC5-4552-8A53-C91805E547FA}" styleName="Themed Style 1 -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08FB837D-C827-4EFA-A057-4D05807E0F7C}" styleName="Themed Style 1 - Acc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D113A9D2-9D6B-4929-AA2D-F23B5EE8CBE7}" styleName="Themed Style 2 - Acc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18603FDC-E32A-4AB5-989C-0864C3EAD2B8}" styleName="Themed Style 2 - Accent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06799F8-075E-4A3A-A7F6-7FBC6576F1A4}" styleName="Themed Style 2 - Accent 3">
    <a:tblBg>
      <a:fillRef idx="3">
        <a:schemeClr val="accent3"/>
      </a:fillRef>
      <a:effectRef idx="3">
        <a:schemeClr val="accent3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3">
                <a:tint val="50000"/>
              </a:schemeClr>
            </a:lnRef>
          </a:left>
          <a:right>
            <a:lnRef idx="1">
              <a:schemeClr val="accent3">
                <a:tint val="50000"/>
              </a:schemeClr>
            </a:lnRef>
          </a:right>
          <a:top>
            <a:lnRef idx="1">
              <a:schemeClr val="accent3">
                <a:tint val="50000"/>
              </a:schemeClr>
            </a:lnRef>
          </a:top>
          <a:bottom>
            <a:lnRef idx="1">
              <a:schemeClr val="accent3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E269D01E-BC32-4049-B463-5C60D7B0CCD2}" styleName="Themed Style 2 - Accent 4">
    <a:tblBg>
      <a:fillRef idx="3">
        <a:schemeClr val="accent4"/>
      </a:fillRef>
      <a:effectRef idx="3">
        <a:schemeClr val="accent4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4">
                <a:tint val="50000"/>
              </a:schemeClr>
            </a:lnRef>
          </a:left>
          <a:right>
            <a:lnRef idx="1">
              <a:schemeClr val="accent4">
                <a:tint val="50000"/>
              </a:schemeClr>
            </a:lnRef>
          </a:right>
          <a:top>
            <a:lnRef idx="1">
              <a:schemeClr val="accent4">
                <a:tint val="50000"/>
              </a:schemeClr>
            </a:lnRef>
          </a:top>
          <a:bottom>
            <a:lnRef idx="1">
              <a:schemeClr val="accent4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27F97BB-C833-4FB7-BDE5-3F7075034690}" styleName="Themed Style 2 - Accent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638B1855-1B75-4FBE-930C-398BA8C253C6}" styleName="Themed Style 2 - Accent 6">
    <a:tblBg>
      <a:fillRef idx="3">
        <a:schemeClr val="accent6"/>
      </a:fillRef>
      <a:effectRef idx="3">
        <a:schemeClr val="accent6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6">
                <a:tint val="50000"/>
              </a:schemeClr>
            </a:lnRef>
          </a:left>
          <a:right>
            <a:lnRef idx="1">
              <a:schemeClr val="accent6">
                <a:tint val="50000"/>
              </a:schemeClr>
            </a:lnRef>
          </a:right>
          <a:top>
            <a:lnRef idx="1">
              <a:schemeClr val="accent6">
                <a:tint val="50000"/>
              </a:schemeClr>
            </a:lnRef>
          </a:top>
          <a:bottom>
            <a:lnRef idx="1">
              <a:schemeClr val="accent6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D27102A9-8310-4765-A935-A1911B00CA55}" styleName="Light Style 1 - Accent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ED083AE6-46FA-4A59-8FB0-9F97EB10719F}" styleName="Light Style 3 - Accent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413" autoAdjust="0"/>
    <p:restoredTop sz="86699" autoAdjust="0"/>
  </p:normalViewPr>
  <p:slideViewPr>
    <p:cSldViewPr>
      <p:cViewPr>
        <p:scale>
          <a:sx n="70" d="100"/>
          <a:sy n="70" d="100"/>
        </p:scale>
        <p:origin x="-1742" y="-13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9809A5D-5BD6-4985-908F-84A85A719727}" type="datetimeFigureOut">
              <a:rPr lang="en-GB" smtClean="0"/>
              <a:t>27/04/2023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02D4CC7-21A6-44A3-B8AE-31112D99432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198978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B81D43-1DB3-4214-A646-30169315DAAD}" type="slidenum">
              <a:rPr lang="de-DE" smtClean="0"/>
              <a:pPr/>
              <a:t>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5090559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B81D43-1DB3-4214-A646-30169315DAAD}" type="slidenum">
              <a:rPr lang="de-DE" smtClean="0"/>
              <a:pPr/>
              <a:t>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5090559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B81D43-1DB3-4214-A646-30169315DAAD}" type="slidenum">
              <a:rPr lang="de-DE" smtClean="0"/>
              <a:pPr/>
              <a:t>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5090559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CH" dirty="0" err="1"/>
              <a:t>Add</a:t>
            </a:r>
            <a:r>
              <a:rPr lang="fr-CH" dirty="0"/>
              <a:t> </a:t>
            </a:r>
            <a:r>
              <a:rPr lang="fr-CH" dirty="0" err="1"/>
              <a:t>reference</a:t>
            </a:r>
            <a:endParaRPr lang="fr-CH" dirty="0"/>
          </a:p>
          <a:p>
            <a:r>
              <a:rPr lang="fr-CH" dirty="0" err="1"/>
              <a:t>Careful</a:t>
            </a:r>
            <a:r>
              <a:rPr lang="fr-CH" dirty="0"/>
              <a:t> </a:t>
            </a:r>
            <a:r>
              <a:rPr lang="fr-CH" dirty="0" err="1"/>
              <a:t>that</a:t>
            </a:r>
            <a:r>
              <a:rPr lang="fr-CH" dirty="0"/>
              <a:t> </a:t>
            </a:r>
            <a:r>
              <a:rPr lang="fr-CH" dirty="0" err="1"/>
              <a:t>responsibility</a:t>
            </a:r>
            <a:r>
              <a:rPr lang="fr-CH" dirty="0"/>
              <a:t> deal </a:t>
            </a:r>
            <a:r>
              <a:rPr lang="fr-CH" dirty="0" err="1"/>
              <a:t>is</a:t>
            </a:r>
            <a:r>
              <a:rPr lang="fr-CH" baseline="0" dirty="0"/>
              <a:t> </a:t>
            </a:r>
            <a:r>
              <a:rPr lang="fr-CH" baseline="0" dirty="0" err="1"/>
              <a:t>also</a:t>
            </a:r>
            <a:r>
              <a:rPr lang="fr-CH" baseline="0" dirty="0"/>
              <a:t> for </a:t>
            </a:r>
            <a:r>
              <a:rPr lang="fr-CH" baseline="0" dirty="0" err="1"/>
              <a:t>energy</a:t>
            </a:r>
            <a:r>
              <a:rPr lang="fr-CH" baseline="0" dirty="0"/>
              <a:t> and </a:t>
            </a:r>
            <a:r>
              <a:rPr lang="fr-CH" baseline="0" dirty="0" err="1"/>
              <a:t>sugars</a:t>
            </a:r>
            <a:endParaRPr lang="fr-C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B81D43-1DB3-4214-A646-30169315DAAD}" type="slidenum">
              <a:rPr lang="de-DE" smtClean="0"/>
              <a:pPr/>
              <a:t>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5090559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CH" dirty="0" err="1"/>
              <a:t>Add</a:t>
            </a:r>
            <a:r>
              <a:rPr lang="fr-CH" dirty="0"/>
              <a:t> </a:t>
            </a:r>
            <a:r>
              <a:rPr lang="fr-CH" dirty="0" err="1"/>
              <a:t>reference</a:t>
            </a:r>
            <a:endParaRPr lang="fr-CH" dirty="0"/>
          </a:p>
          <a:p>
            <a:r>
              <a:rPr lang="fr-CH" dirty="0" err="1"/>
              <a:t>Careful</a:t>
            </a:r>
            <a:r>
              <a:rPr lang="fr-CH" dirty="0"/>
              <a:t> </a:t>
            </a:r>
            <a:r>
              <a:rPr lang="fr-CH" dirty="0" err="1"/>
              <a:t>that</a:t>
            </a:r>
            <a:r>
              <a:rPr lang="fr-CH" dirty="0"/>
              <a:t> </a:t>
            </a:r>
            <a:r>
              <a:rPr lang="fr-CH" dirty="0" err="1"/>
              <a:t>responsibility</a:t>
            </a:r>
            <a:r>
              <a:rPr lang="fr-CH" dirty="0"/>
              <a:t> deal </a:t>
            </a:r>
            <a:r>
              <a:rPr lang="fr-CH" dirty="0" err="1"/>
              <a:t>is</a:t>
            </a:r>
            <a:r>
              <a:rPr lang="fr-CH" baseline="0" dirty="0"/>
              <a:t> </a:t>
            </a:r>
            <a:r>
              <a:rPr lang="fr-CH" baseline="0" dirty="0" err="1"/>
              <a:t>also</a:t>
            </a:r>
            <a:r>
              <a:rPr lang="fr-CH" baseline="0" dirty="0"/>
              <a:t> for </a:t>
            </a:r>
            <a:r>
              <a:rPr lang="fr-CH" baseline="0" dirty="0" err="1"/>
              <a:t>energy</a:t>
            </a:r>
            <a:r>
              <a:rPr lang="fr-CH" baseline="0" dirty="0"/>
              <a:t> and </a:t>
            </a:r>
            <a:r>
              <a:rPr lang="fr-CH" baseline="0" dirty="0" err="1"/>
              <a:t>sugars</a:t>
            </a:r>
            <a:endParaRPr lang="fr-C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B81D43-1DB3-4214-A646-30169315DAAD}" type="slidenum">
              <a:rPr lang="de-DE" smtClean="0"/>
              <a:pPr/>
              <a:t>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5090559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 algn="just"/>
            <a:r>
              <a:rPr lang="en-US" altLang="en-US" sz="1200" dirty="0">
                <a:ea typeface="ＭＳ Ｐゴシック" pitchFamily="80" charset="-128"/>
              </a:rPr>
              <a:t>Compare how the Nestlé Nutritional Profiling System (NNPS) – a nutrient profile model </a:t>
            </a:r>
          </a:p>
          <a:p>
            <a:pPr marL="0" indent="0" algn="just"/>
            <a:r>
              <a:rPr lang="en-US" altLang="en-US" sz="1200" dirty="0">
                <a:ea typeface="ＭＳ Ｐゴシック" pitchFamily="80" charset="-128"/>
              </a:rPr>
              <a:t>specifically designed for food reformulation classifies manufactured foods against a model </a:t>
            </a:r>
          </a:p>
          <a:p>
            <a:pPr marL="0" indent="0" algn="just"/>
            <a:r>
              <a:rPr lang="en-US" altLang="en-US" sz="1200" dirty="0">
                <a:ea typeface="ＭＳ Ｐゴシック" pitchFamily="80" charset="-128"/>
              </a:rPr>
              <a:t>designed for TV advertising regulation – the UK </a:t>
            </a:r>
            <a:r>
              <a:rPr lang="en-US" altLang="en-US" sz="1200" dirty="0" err="1">
                <a:ea typeface="ＭＳ Ｐゴシック" pitchFamily="80" charset="-128"/>
              </a:rPr>
              <a:t>Ofcom</a:t>
            </a:r>
            <a:endParaRPr lang="en-US" altLang="en-US" sz="1200" dirty="0">
              <a:ea typeface="ＭＳ Ｐゴシック" pitchFamily="80" charset="-128"/>
            </a:endParaRPr>
          </a:p>
          <a:p>
            <a:pPr marL="0" indent="0" algn="just"/>
            <a:endParaRPr lang="en-US" altLang="en-US" sz="1200" dirty="0">
              <a:ea typeface="ＭＳ Ｐゴシック" pitchFamily="80" charset="-128"/>
            </a:endParaRPr>
          </a:p>
          <a:p>
            <a:pPr marL="0" marR="0" indent="0" algn="just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/>
              <a:t>Across all foods, agreement was relatively low between the two models</a:t>
            </a:r>
            <a:r>
              <a:rPr lang="en-US" sz="1200" baseline="0" dirty="0"/>
              <a:t> </a:t>
            </a:r>
            <a:r>
              <a:rPr lang="en-US" sz="1200" b="1" baseline="0" dirty="0"/>
              <a:t>ORALLY: </a:t>
            </a:r>
            <a:r>
              <a:rPr lang="en-US" sz="1200" b="1" dirty="0"/>
              <a:t> it was higher for ice creams and pizzas (kappa values)</a:t>
            </a:r>
          </a:p>
          <a:p>
            <a:pPr marL="0" marR="0" indent="0" algn="just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/>
              <a:t>The NNPS classified more similarly foods from different food categories </a:t>
            </a:r>
            <a:r>
              <a:rPr lang="en-US" sz="1200" b="1" baseline="0" dirty="0"/>
              <a:t>ORALLY: </a:t>
            </a:r>
            <a:r>
              <a:rPr lang="en-US" sz="1200" b="1" dirty="0"/>
              <a:t> in line with its ‘Reformulation guiding’ objective</a:t>
            </a:r>
          </a:p>
          <a:p>
            <a:pPr marL="0" marR="0" indent="0" algn="just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sz="1200" b="1" dirty="0"/>
          </a:p>
          <a:p>
            <a:pPr marL="0" indent="0" algn="just"/>
            <a:endParaRPr lang="en-US" altLang="en-US" sz="1200" dirty="0">
              <a:ea typeface="ＭＳ Ｐゴシック" pitchFamily="80" charset="-128"/>
            </a:endParaRPr>
          </a:p>
          <a:p>
            <a:endParaRPr lang="fr-C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C19746-D012-4947-B780-2225FDD6EA6C}" type="slidenum">
              <a:rPr lang="fr-CH" smtClean="0"/>
              <a:pPr/>
              <a:t>26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157383002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 algn="just"/>
            <a:r>
              <a:rPr lang="en-US" altLang="en-US" sz="1200" dirty="0">
                <a:ea typeface="ＭＳ Ｐゴシック" pitchFamily="80" charset="-128"/>
              </a:rPr>
              <a:t>Compare how the Nestlé Nutritional Profiling System (NNPS) – a nutrient profile model </a:t>
            </a:r>
          </a:p>
          <a:p>
            <a:pPr marL="0" indent="0" algn="just"/>
            <a:r>
              <a:rPr lang="en-US" altLang="en-US" sz="1200" dirty="0">
                <a:ea typeface="ＭＳ Ｐゴシック" pitchFamily="80" charset="-128"/>
              </a:rPr>
              <a:t>specifically designed for food reformulation classifies manufactured foods against a model </a:t>
            </a:r>
          </a:p>
          <a:p>
            <a:pPr marL="0" indent="0" algn="just"/>
            <a:r>
              <a:rPr lang="en-US" altLang="en-US" sz="1200" dirty="0">
                <a:ea typeface="ＭＳ Ｐゴシック" pitchFamily="80" charset="-128"/>
              </a:rPr>
              <a:t>designed for TV advertising regulation – the UK </a:t>
            </a:r>
            <a:r>
              <a:rPr lang="en-US" altLang="en-US" sz="1200" dirty="0" err="1">
                <a:ea typeface="ＭＳ Ｐゴシック" pitchFamily="80" charset="-128"/>
              </a:rPr>
              <a:t>Ofcom</a:t>
            </a:r>
            <a:endParaRPr lang="en-US" altLang="en-US" sz="1200" dirty="0">
              <a:ea typeface="ＭＳ Ｐゴシック" pitchFamily="80" charset="-128"/>
            </a:endParaRPr>
          </a:p>
          <a:p>
            <a:pPr marL="0" indent="0" algn="just"/>
            <a:endParaRPr lang="en-US" altLang="en-US" sz="1200" dirty="0">
              <a:ea typeface="ＭＳ Ｐゴシック" pitchFamily="80" charset="-128"/>
            </a:endParaRPr>
          </a:p>
          <a:p>
            <a:pPr marL="0" marR="0" indent="0" algn="just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/>
              <a:t>Across all foods, agreement was relatively low between the two models</a:t>
            </a:r>
            <a:r>
              <a:rPr lang="en-US" sz="1200" baseline="0" dirty="0"/>
              <a:t> </a:t>
            </a:r>
            <a:r>
              <a:rPr lang="en-US" sz="1200" b="1" baseline="0" dirty="0"/>
              <a:t>ORALLY: </a:t>
            </a:r>
            <a:r>
              <a:rPr lang="en-US" sz="1200" b="1" dirty="0"/>
              <a:t> it was higher for ice creams and pizzas (kappa values)</a:t>
            </a:r>
          </a:p>
          <a:p>
            <a:pPr marL="0" marR="0" indent="0" algn="just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/>
              <a:t>The NNPS classified more similarly foods from different food categories </a:t>
            </a:r>
            <a:r>
              <a:rPr lang="en-US" sz="1200" b="1" baseline="0" dirty="0"/>
              <a:t>ORALLY: </a:t>
            </a:r>
            <a:r>
              <a:rPr lang="en-US" sz="1200" b="1" dirty="0"/>
              <a:t> in line with its ‘Reformulation guiding’ objective</a:t>
            </a:r>
          </a:p>
          <a:p>
            <a:pPr marL="0" marR="0" indent="0" algn="just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sz="1200" b="1" dirty="0"/>
          </a:p>
          <a:p>
            <a:pPr marL="0" indent="0" algn="just"/>
            <a:endParaRPr lang="en-US" altLang="en-US" sz="1200" dirty="0">
              <a:ea typeface="ＭＳ Ｐゴシック" pitchFamily="80" charset="-128"/>
            </a:endParaRPr>
          </a:p>
          <a:p>
            <a:endParaRPr lang="fr-C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C19746-D012-4947-B780-2225FDD6EA6C}" type="slidenum">
              <a:rPr lang="fr-CH" smtClean="0"/>
              <a:pPr/>
              <a:t>27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157383002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 algn="just"/>
            <a:r>
              <a:rPr lang="en-US" altLang="en-US" sz="1200" dirty="0">
                <a:ea typeface="ＭＳ Ｐゴシック" pitchFamily="80" charset="-128"/>
              </a:rPr>
              <a:t>Compare how the Nestlé Nutritional Profiling System (NNPS) – a nutrient profile model </a:t>
            </a:r>
          </a:p>
          <a:p>
            <a:pPr marL="0" indent="0" algn="just"/>
            <a:r>
              <a:rPr lang="en-US" altLang="en-US" sz="1200" dirty="0">
                <a:ea typeface="ＭＳ Ｐゴシック" pitchFamily="80" charset="-128"/>
              </a:rPr>
              <a:t>specifically designed for food reformulation classifies manufactured foods against a model </a:t>
            </a:r>
          </a:p>
          <a:p>
            <a:pPr marL="0" indent="0" algn="just"/>
            <a:r>
              <a:rPr lang="en-US" altLang="en-US" sz="1200" dirty="0">
                <a:ea typeface="ＭＳ Ｐゴシック" pitchFamily="80" charset="-128"/>
              </a:rPr>
              <a:t>designed for TV advertising regulation – the UK </a:t>
            </a:r>
            <a:r>
              <a:rPr lang="en-US" altLang="en-US" sz="1200" dirty="0" err="1">
                <a:ea typeface="ＭＳ Ｐゴシック" pitchFamily="80" charset="-128"/>
              </a:rPr>
              <a:t>Ofcom</a:t>
            </a:r>
            <a:endParaRPr lang="en-US" altLang="en-US" sz="1200" dirty="0">
              <a:ea typeface="ＭＳ Ｐゴシック" pitchFamily="80" charset="-128"/>
            </a:endParaRPr>
          </a:p>
          <a:p>
            <a:pPr marL="0" indent="0" algn="just"/>
            <a:endParaRPr lang="en-US" altLang="en-US" sz="1200" dirty="0">
              <a:ea typeface="ＭＳ Ｐゴシック" pitchFamily="80" charset="-128"/>
            </a:endParaRPr>
          </a:p>
          <a:p>
            <a:pPr marL="0" marR="0" indent="0" algn="just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/>
              <a:t>Across all foods, agreement was relatively low between the two models</a:t>
            </a:r>
            <a:r>
              <a:rPr lang="en-US" sz="1200" baseline="0" dirty="0"/>
              <a:t> </a:t>
            </a:r>
            <a:r>
              <a:rPr lang="en-US" sz="1200" b="1" baseline="0" dirty="0"/>
              <a:t>ORALLY: </a:t>
            </a:r>
            <a:r>
              <a:rPr lang="en-US" sz="1200" b="1" dirty="0"/>
              <a:t> it was higher for ice creams and pizzas (kappa values)</a:t>
            </a:r>
          </a:p>
          <a:p>
            <a:pPr marL="0" marR="0" indent="0" algn="just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/>
              <a:t>The NNPS classified more similarly foods from different food categories </a:t>
            </a:r>
            <a:r>
              <a:rPr lang="en-US" sz="1200" b="1" baseline="0" dirty="0"/>
              <a:t>ORALLY: </a:t>
            </a:r>
            <a:r>
              <a:rPr lang="en-US" sz="1200" b="1" dirty="0"/>
              <a:t> in line with its ‘Reformulation guiding’ objective</a:t>
            </a:r>
          </a:p>
          <a:p>
            <a:pPr marL="0" marR="0" indent="0" algn="just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sz="1200" b="1" dirty="0"/>
          </a:p>
          <a:p>
            <a:pPr marL="0" indent="0" algn="just"/>
            <a:endParaRPr lang="en-US" altLang="en-US" sz="1200" dirty="0">
              <a:ea typeface="ＭＳ Ｐゴシック" pitchFamily="80" charset="-128"/>
            </a:endParaRPr>
          </a:p>
          <a:p>
            <a:endParaRPr lang="fr-C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C19746-D012-4947-B780-2225FDD6EA6C}" type="slidenum">
              <a:rPr lang="fr-CH" smtClean="0"/>
              <a:pPr/>
              <a:t>28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157383002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CH" dirty="0" err="1"/>
              <a:t>hide</a:t>
            </a:r>
            <a:endParaRPr lang="fr-C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B81D43-1DB3-4214-A646-30169315DAAD}" type="slidenum">
              <a:rPr lang="de-DE" smtClean="0"/>
              <a:pPr/>
              <a:t>31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733627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905000"/>
            <a:ext cx="7543800" cy="2593975"/>
          </a:xfrm>
        </p:spPr>
        <p:txBody>
          <a:bodyPr anchor="b"/>
          <a:lstStyle>
            <a:lvl1pPr>
              <a:defRPr sz="6600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4572000"/>
            <a:ext cx="6461760" cy="10668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1752600" cy="5851525"/>
          </a:xfrm>
        </p:spPr>
        <p:txBody>
          <a:bodyPr vert="eaVert" anchor="b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486400"/>
            <a:ext cx="7659687" cy="1168400"/>
          </a:xfrm>
        </p:spPr>
        <p:txBody>
          <a:bodyPr anchor="t"/>
          <a:lstStyle>
            <a:lvl1pPr algn="l">
              <a:defRPr sz="36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852863"/>
            <a:ext cx="6135687" cy="1633538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196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196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196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4/27/2023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4/27/2023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4/27/2023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1" y="5495544"/>
            <a:ext cx="7772400" cy="594360"/>
          </a:xfrm>
        </p:spPr>
        <p:txBody>
          <a:bodyPr anchor="b"/>
          <a:lstStyle>
            <a:lvl1pPr algn="ctr">
              <a:defRPr sz="22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799" y="6096000"/>
            <a:ext cx="7772401" cy="6096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04800" y="381000"/>
            <a:ext cx="7772400" cy="494284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5495278"/>
            <a:ext cx="7772400" cy="594626"/>
          </a:xfrm>
        </p:spPr>
        <p:txBody>
          <a:bodyPr anchor="b"/>
          <a:lstStyle>
            <a:lvl1pPr algn="ctr">
              <a:defRPr sz="2200" b="1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84582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1752" y="6096000"/>
            <a:ext cx="7772400" cy="612648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4/27/2023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620000" cy="480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8458200" y="0"/>
            <a:ext cx="6858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8458200" y="5486400"/>
            <a:ext cx="685800" cy="685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1788" y="5648960"/>
            <a:ext cx="548640" cy="396240"/>
          </a:xfrm>
          <a:prstGeom prst="bracketPair">
            <a:avLst>
              <a:gd name="adj" fmla="val 17949"/>
            </a:avLst>
          </a:prstGeom>
          <a:ln w="19050">
            <a:solidFill>
              <a:srgbClr val="FFFFFF"/>
            </a:solidFill>
          </a:ln>
        </p:spPr>
        <p:txBody>
          <a:bodyPr vert="horz" lIns="0" tIns="0" rIns="0" bIns="0" rtlCol="0" anchor="ctr"/>
          <a:lstStyle>
            <a:lvl1pPr algn="ctr">
              <a:defRPr sz="1800">
                <a:solidFill>
                  <a:srgbClr val="FFFFFF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7586910" y="4048760"/>
            <a:ext cx="2367281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2"/>
                </a:solidFill>
              </a:defRPr>
            </a:lvl1pPr>
          </a:lstStyle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7551351" y="1645920"/>
            <a:ext cx="2438399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/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4/27/2023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600" kern="1200" cap="none" spc="-100" baseline="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jpeg"/><Relationship Id="rId3" Type="http://schemas.openxmlformats.org/officeDocument/2006/relationships/image" Target="../media/image23.jpeg"/><Relationship Id="rId7" Type="http://schemas.openxmlformats.org/officeDocument/2006/relationships/image" Target="../media/image28.gif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jpeg"/><Relationship Id="rId9" Type="http://schemas.openxmlformats.org/officeDocument/2006/relationships/image" Target="../media/image29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4.jpeg"/><Relationship Id="rId4" Type="http://schemas.openxmlformats.org/officeDocument/2006/relationships/image" Target="../media/image33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7.jpeg"/><Relationship Id="rId4" Type="http://schemas.openxmlformats.org/officeDocument/2006/relationships/image" Target="../media/image36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7.jpeg"/><Relationship Id="rId4" Type="http://schemas.openxmlformats.org/officeDocument/2006/relationships/image" Target="../media/image36.jpe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1.png"/><Relationship Id="rId5" Type="http://schemas.openxmlformats.org/officeDocument/2006/relationships/image" Target="../media/image50.png"/><Relationship Id="rId4" Type="http://schemas.openxmlformats.org/officeDocument/2006/relationships/image" Target="../media/image49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1.png"/><Relationship Id="rId5" Type="http://schemas.openxmlformats.org/officeDocument/2006/relationships/image" Target="../media/image50.png"/><Relationship Id="rId4" Type="http://schemas.openxmlformats.org/officeDocument/2006/relationships/image" Target="../media/image49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5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microsoft.com/office/2007/relationships/hdphoto" Target="../media/hdphoto1.wdp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5.png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2.png"/><Relationship Id="rId3" Type="http://schemas.openxmlformats.org/officeDocument/2006/relationships/image" Target="../media/image57.jpeg"/><Relationship Id="rId7" Type="http://schemas.openxmlformats.org/officeDocument/2006/relationships/image" Target="../media/image61.png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60.png"/><Relationship Id="rId5" Type="http://schemas.openxmlformats.org/officeDocument/2006/relationships/image" Target="../media/image59.jpeg"/><Relationship Id="rId4" Type="http://schemas.openxmlformats.org/officeDocument/2006/relationships/image" Target="../media/image58.jpeg"/><Relationship Id="rId9" Type="http://schemas.openxmlformats.org/officeDocument/2006/relationships/image" Target="../media/image63.pn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304800" y="2438400"/>
            <a:ext cx="8153400" cy="838200"/>
          </a:xfrm>
        </p:spPr>
        <p:txBody>
          <a:bodyPr>
            <a:normAutofit/>
          </a:bodyPr>
          <a:lstStyle/>
          <a:p>
            <a:pPr algn="ctr"/>
            <a:r>
              <a:rPr lang="el-GR" sz="3200" b="1" u="sng" dirty="0">
                <a:solidFill>
                  <a:schemeClr val="bg2">
                    <a:lumMod val="50000"/>
                  </a:schemeClr>
                </a:solidFill>
              </a:rPr>
              <a:t>Τα τρόφιμα ως εργαλεία δημόσιας υγείας</a:t>
            </a:r>
          </a:p>
        </p:txBody>
      </p:sp>
      <p:sp>
        <p:nvSpPr>
          <p:cNvPr id="2" name="Subtitle 1"/>
          <p:cNvSpPr>
            <a:spLocks noGrp="1"/>
          </p:cNvSpPr>
          <p:nvPr>
            <p:ph type="subTitle" idx="1"/>
          </p:nvPr>
        </p:nvSpPr>
        <p:spPr>
          <a:xfrm>
            <a:off x="838200" y="4419600"/>
            <a:ext cx="6553200" cy="1143000"/>
          </a:xfrm>
        </p:spPr>
        <p:txBody>
          <a:bodyPr>
            <a:normAutofit/>
          </a:bodyPr>
          <a:lstStyle/>
          <a:p>
            <a:pPr algn="ctr"/>
            <a:r>
              <a:rPr lang="el-GR" sz="2400" b="1" dirty="0">
                <a:solidFill>
                  <a:schemeClr val="bg2">
                    <a:lumMod val="50000"/>
                  </a:schemeClr>
                </a:solidFill>
              </a:rPr>
              <a:t>Αντώνης Βλασσόπουλος</a:t>
            </a:r>
          </a:p>
          <a:p>
            <a:pPr algn="ctr"/>
            <a:endParaRPr lang="el-GR" sz="2400" b="1" dirty="0">
              <a:solidFill>
                <a:schemeClr val="bg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861870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0"/>
            <a:ext cx="7620000" cy="1143000"/>
          </a:xfrm>
        </p:spPr>
        <p:txBody>
          <a:bodyPr/>
          <a:lstStyle/>
          <a:p>
            <a:r>
              <a:rPr lang="el-GR" dirty="0"/>
              <a:t>Ποιές οι πιθανές χρήσεις τους;</a:t>
            </a:r>
            <a:endParaRPr lang="en-US" dirty="0"/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10005638"/>
              </p:ext>
            </p:extLst>
          </p:nvPr>
        </p:nvGraphicFramePr>
        <p:xfrm>
          <a:off x="304800" y="1371600"/>
          <a:ext cx="7979262" cy="4968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09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971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79766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066799">
                <a:tc>
                  <a:txBody>
                    <a:bodyPr/>
                    <a:lstStyle/>
                    <a:p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2000" dirty="0"/>
                        <a:t>Εθελοντικές</a:t>
                      </a:r>
                      <a:r>
                        <a:rPr lang="el-GR" sz="2000" baseline="0" dirty="0"/>
                        <a:t> Δράσεις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2000" dirty="0"/>
                        <a:t>Πολιτικές Δημόσιας Υγείας</a:t>
                      </a:r>
                      <a:endParaRPr lang="en-US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19571">
                <a:tc>
                  <a:txBody>
                    <a:bodyPr/>
                    <a:lstStyle/>
                    <a:p>
                      <a:r>
                        <a:rPr lang="el-GR" sz="2000" dirty="0"/>
                        <a:t>1.</a:t>
                      </a:r>
                      <a:r>
                        <a:rPr lang="el-GR" sz="2000" baseline="0" dirty="0"/>
                        <a:t> </a:t>
                      </a:r>
                      <a:r>
                        <a:rPr lang="el-GR" sz="2000" dirty="0">
                          <a:solidFill>
                            <a:srgbClr val="FF0000"/>
                          </a:solidFill>
                        </a:rPr>
                        <a:t>Τρόφιμο</a:t>
                      </a:r>
                      <a:endParaRPr lang="en-US" sz="20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2000" dirty="0"/>
                        <a:t>Ανασχεδιασμός Τροφίμων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2000" dirty="0"/>
                        <a:t>Στάνταρ</a:t>
                      </a:r>
                      <a:r>
                        <a:rPr lang="el-GR" sz="2000" baseline="0" dirty="0"/>
                        <a:t> σύστασης τροφίμων</a:t>
                      </a:r>
                      <a:endParaRPr lang="en-US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19571">
                <a:tc>
                  <a:txBody>
                    <a:bodyPr/>
                    <a:lstStyle/>
                    <a:p>
                      <a:r>
                        <a:rPr lang="el-GR" sz="2000" dirty="0"/>
                        <a:t>2. </a:t>
                      </a:r>
                      <a:r>
                        <a:rPr lang="el-GR" sz="2000" dirty="0">
                          <a:solidFill>
                            <a:srgbClr val="FF0000"/>
                          </a:solidFill>
                        </a:rPr>
                        <a:t>Προώθηση</a:t>
                      </a:r>
                      <a:endParaRPr lang="en-US" sz="20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2000" dirty="0"/>
                        <a:t>Επισήμανση τροφίμων</a:t>
                      </a:r>
                    </a:p>
                    <a:p>
                      <a:pPr algn="ctr"/>
                      <a:endParaRPr lang="el-GR" sz="2000" dirty="0"/>
                    </a:p>
                    <a:p>
                      <a:pPr algn="ctr"/>
                      <a:endParaRPr lang="el-GR" sz="2000" dirty="0"/>
                    </a:p>
                    <a:p>
                      <a:pPr algn="ctr"/>
                      <a:r>
                        <a:rPr lang="el-GR" sz="2000" dirty="0"/>
                        <a:t>Περιορισμοί μαρκετινγκ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2000" dirty="0"/>
                        <a:t>Νομοθεσία</a:t>
                      </a:r>
                      <a:r>
                        <a:rPr lang="el-GR" sz="2000" baseline="0" dirty="0"/>
                        <a:t> Ισχυρισμών Διατροφής &amp; Υγείας</a:t>
                      </a:r>
                    </a:p>
                    <a:p>
                      <a:pPr algn="ctr"/>
                      <a:endParaRPr lang="el-GR" sz="2000" baseline="0" dirty="0"/>
                    </a:p>
                    <a:p>
                      <a:pPr algn="ctr"/>
                      <a:r>
                        <a:rPr lang="el-GR" sz="2000" baseline="0" dirty="0"/>
                        <a:t>Περιορισμοί μάρκετινγκ</a:t>
                      </a:r>
                      <a:endParaRPr lang="en-US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188721">
                <a:tc>
                  <a:txBody>
                    <a:bodyPr/>
                    <a:lstStyle/>
                    <a:p>
                      <a:r>
                        <a:rPr lang="el-GR" sz="2000" dirty="0"/>
                        <a:t>3. </a:t>
                      </a:r>
                      <a:r>
                        <a:rPr lang="el-GR" sz="2000" dirty="0">
                          <a:solidFill>
                            <a:srgbClr val="FF0000"/>
                          </a:solidFill>
                        </a:rPr>
                        <a:t>Μέρος </a:t>
                      </a:r>
                      <a:r>
                        <a:rPr lang="el-GR" sz="2000" dirty="0"/>
                        <a:t>(Προσβασιμότητα)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2000" dirty="0"/>
                        <a:t>Προώθηση</a:t>
                      </a:r>
                      <a:r>
                        <a:rPr lang="el-GR" sz="2000" baseline="0" dirty="0"/>
                        <a:t> προϊόντος στο πεδίο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2000" dirty="0"/>
                        <a:t>Νομοθεσία</a:t>
                      </a:r>
                      <a:r>
                        <a:rPr lang="el-GR" sz="2000" baseline="0" dirty="0"/>
                        <a:t> για τρόφιμα σε δημόσιους χώρους (σχολεία, νοσοκομεία)</a:t>
                      </a:r>
                      <a:endParaRPr lang="en-US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19571">
                <a:tc>
                  <a:txBody>
                    <a:bodyPr/>
                    <a:lstStyle/>
                    <a:p>
                      <a:r>
                        <a:rPr lang="el-GR" sz="2000" dirty="0"/>
                        <a:t>4. </a:t>
                      </a:r>
                      <a:r>
                        <a:rPr lang="el-GR" sz="2000" dirty="0">
                          <a:solidFill>
                            <a:srgbClr val="FF0000"/>
                          </a:solidFill>
                        </a:rPr>
                        <a:t>Τιμή</a:t>
                      </a:r>
                      <a:endParaRPr lang="en-US" sz="20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2000" dirty="0"/>
                        <a:t>Προωθητικές ενέργειες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2000" dirty="0"/>
                        <a:t>Επιδοτήσεις</a:t>
                      </a:r>
                    </a:p>
                    <a:p>
                      <a:pPr algn="ctr"/>
                      <a:r>
                        <a:rPr lang="el-GR" sz="2000" dirty="0"/>
                        <a:t>Φορολογία</a:t>
                      </a:r>
                      <a:r>
                        <a:rPr lang="el-GR" sz="2000" baseline="0" dirty="0"/>
                        <a:t> (ΦΠΑ)</a:t>
                      </a:r>
                      <a:endParaRPr lang="en-US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7339322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Ποιές οι πιθανές χρήσεις τους;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1725729" y="5576848"/>
            <a:ext cx="5740156" cy="36004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9" name="Content Placeholder 2"/>
          <p:cNvSpPr txBox="1">
            <a:spLocks/>
          </p:cNvSpPr>
          <p:nvPr/>
        </p:nvSpPr>
        <p:spPr bwMode="gray">
          <a:xfrm>
            <a:off x="376808" y="1872194"/>
            <a:ext cx="5491336" cy="33922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180975" indent="-180975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7D2168"/>
              </a:buClr>
              <a:defRPr sz="19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90525" indent="-207963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Arial" charset="0"/>
              <a:buChar char="–"/>
              <a:defRPr sz="1900">
                <a:solidFill>
                  <a:schemeClr val="tx1"/>
                </a:solidFill>
                <a:latin typeface="+mn-lt"/>
              </a:defRPr>
            </a:lvl2pPr>
            <a:lvl3pPr marL="581025" indent="-188913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Arial" charset="0"/>
              <a:buChar char="–"/>
              <a:defRPr sz="1600">
                <a:solidFill>
                  <a:schemeClr val="tx1"/>
                </a:solidFill>
                <a:latin typeface="+mn-lt"/>
              </a:defRPr>
            </a:lvl3pPr>
            <a:lvl4pPr marL="790575" indent="-207963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Arial" charset="0"/>
              <a:buChar char="–"/>
              <a:defRPr sz="1400">
                <a:solidFill>
                  <a:schemeClr val="tx1"/>
                </a:solidFill>
                <a:latin typeface="+mn-lt"/>
              </a:defRPr>
            </a:lvl4pPr>
            <a:lvl5pPr marL="971550" indent="-17938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Arial" charset="0"/>
              <a:buChar char="–"/>
              <a:defRPr sz="1200">
                <a:solidFill>
                  <a:schemeClr val="tx1"/>
                </a:solidFill>
                <a:latin typeface="+mn-lt"/>
              </a:defRPr>
            </a:lvl5pPr>
            <a:lvl6pPr marL="1428750" indent="-17938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Arial" charset="0"/>
              <a:buChar char="–"/>
              <a:defRPr sz="1200">
                <a:solidFill>
                  <a:schemeClr val="tx1"/>
                </a:solidFill>
                <a:latin typeface="+mn-lt"/>
              </a:defRPr>
            </a:lvl6pPr>
            <a:lvl7pPr marL="1885950" indent="-17938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Arial" charset="0"/>
              <a:buChar char="–"/>
              <a:defRPr sz="1200">
                <a:solidFill>
                  <a:schemeClr val="tx1"/>
                </a:solidFill>
                <a:latin typeface="+mn-lt"/>
              </a:defRPr>
            </a:lvl7pPr>
            <a:lvl8pPr marL="2343150" indent="-17938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Arial" charset="0"/>
              <a:buChar char="–"/>
              <a:defRPr sz="1200">
                <a:solidFill>
                  <a:schemeClr val="tx1"/>
                </a:solidFill>
                <a:latin typeface="+mn-lt"/>
              </a:defRPr>
            </a:lvl8pPr>
            <a:lvl9pPr marL="2800350" indent="-17938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Arial" charset="0"/>
              <a:buChar char="–"/>
              <a:defRPr sz="1200">
                <a:solidFill>
                  <a:schemeClr val="tx1"/>
                </a:solidFill>
                <a:latin typeface="+mn-lt"/>
              </a:defRPr>
            </a:lvl9pPr>
          </a:lstStyle>
          <a:p>
            <a:endParaRPr lang="en-US" kern="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l-GR" kern="0" dirty="0"/>
              <a:t>Επισήμανση</a:t>
            </a:r>
            <a:endParaRPr lang="en-US" kern="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kern="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kern="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l-GR" kern="0" dirty="0"/>
              <a:t>Προώθηση</a:t>
            </a:r>
            <a:endParaRPr lang="en-US" kern="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kern="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kern="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kern="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l-GR" kern="0" dirty="0"/>
              <a:t>Ανασχεδιασμός τροφίμων</a:t>
            </a:r>
            <a:endParaRPr lang="en-US" kern="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kern="0" dirty="0"/>
          </a:p>
          <a:p>
            <a:endParaRPr lang="en-US" kern="0" dirty="0"/>
          </a:p>
          <a:p>
            <a:endParaRPr lang="en-US" kern="0" dirty="0"/>
          </a:p>
        </p:txBody>
      </p:sp>
      <p:pic>
        <p:nvPicPr>
          <p:cNvPr id="2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1527" y="1741327"/>
            <a:ext cx="1636589" cy="99247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" name="Picture 1" descr="GDA1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5711" y="2519465"/>
            <a:ext cx="1873110" cy="65053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" name="Picture 2" descr="http://assets3.parliament.uk/iv/main-large/ImageVault/Images/id_12696/scope_0/ImageVaultHandler.aspx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4111"/>
          <a:stretch/>
        </p:blipFill>
        <p:spPr bwMode="auto">
          <a:xfrm>
            <a:off x="2868240" y="3388615"/>
            <a:ext cx="2073455" cy="57941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17"/>
          <p:cNvPicPr>
            <a:picLocks noChangeAspect="1"/>
          </p:cNvPicPr>
          <p:nvPr/>
        </p:nvPicPr>
        <p:blipFill rotWithShape="1">
          <a:blip r:embed="rId5"/>
          <a:srcRect l="11229" t="39379" r="5541" b="37578"/>
          <a:stretch/>
        </p:blipFill>
        <p:spPr>
          <a:xfrm>
            <a:off x="3851920" y="5268217"/>
            <a:ext cx="3020365" cy="492106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8120" y="5281885"/>
            <a:ext cx="976698" cy="488349"/>
          </a:xfrm>
          <a:prstGeom prst="rect">
            <a:avLst/>
          </a:prstGeom>
        </p:spPr>
      </p:pic>
      <p:pic>
        <p:nvPicPr>
          <p:cNvPr id="20" name="Picture 2" descr="http://www.euro.who.int/__data/assets/image/0009/165528/who_euro_en.gif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74968" y="3678322"/>
            <a:ext cx="1519985" cy="6383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2" descr="http://www.sustainableeventsdenmark.org/assets/2012/06/20110309-1006-190x185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36188" y="1741327"/>
            <a:ext cx="592562" cy="5769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21" descr="http://styleguide.choicesprogramme.org/images/db/15/logos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61835" y="1633441"/>
            <a:ext cx="1215537" cy="7927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600199" y="6096000"/>
            <a:ext cx="5865685" cy="646331"/>
          </a:xfrm>
          <a:prstGeom prst="rect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l-GR" b="1" u="sng" dirty="0">
                <a:solidFill>
                  <a:srgbClr val="FF0000"/>
                </a:solidFill>
              </a:rPr>
              <a:t>&gt;159 προτάσεις για περιγράμματα τροφίμων το 2018</a:t>
            </a:r>
          </a:p>
          <a:p>
            <a:pPr algn="ctr"/>
            <a:r>
              <a:rPr lang="el-GR" b="1" u="sng" dirty="0">
                <a:solidFill>
                  <a:srgbClr val="FF0000"/>
                </a:solidFill>
              </a:rPr>
              <a:t>Συστηματική ανασκόπηση 2016  -έως σήμερα</a:t>
            </a:r>
          </a:p>
        </p:txBody>
      </p:sp>
    </p:spTree>
    <p:extLst>
      <p:ext uri="{BB962C8B-B14F-4D97-AF65-F5344CB8AC3E}">
        <p14:creationId xmlns:p14="http://schemas.microsoft.com/office/powerpoint/2010/main" val="22680800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p"/>
      <p:bldP spid="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Κάθε χρήση άλλη δομή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5633" y="1295400"/>
            <a:ext cx="7620000" cy="4800600"/>
          </a:xfrm>
        </p:spPr>
        <p:txBody>
          <a:bodyPr/>
          <a:lstStyle/>
          <a:p>
            <a:r>
              <a:rPr lang="el-GR" dirty="0"/>
              <a:t>Αρχικά αποφασίζουμε εάν μας ενδιαφέρει να περιγράψουμε τι είναι υγιεινό ή τι είναι ανθυγιεινό</a:t>
            </a:r>
            <a:endParaRPr lang="en-US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2370" y="2057400"/>
            <a:ext cx="6486525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457329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274638"/>
            <a:ext cx="9372600" cy="1143000"/>
          </a:xfrm>
        </p:spPr>
        <p:txBody>
          <a:bodyPr/>
          <a:lstStyle/>
          <a:p>
            <a:r>
              <a:rPr lang="el-GR" dirty="0"/>
              <a:t>Κάθε χρήση άλλη δομή ΙΙ</a:t>
            </a:r>
            <a:endParaRPr lang="en-US" sz="3600" dirty="0"/>
          </a:p>
        </p:txBody>
      </p:sp>
      <p:sp>
        <p:nvSpPr>
          <p:cNvPr id="7" name="Rectangle 6"/>
          <p:cNvSpPr/>
          <p:nvPr/>
        </p:nvSpPr>
        <p:spPr>
          <a:xfrm>
            <a:off x="1712164" y="5589240"/>
            <a:ext cx="5740156" cy="36004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pic>
        <p:nvPicPr>
          <p:cNvPr id="12" name="Picture 2" descr="http://fourchetteverte.ch/img/Images/pyramide_alim_fr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01" t="2865" r="3262" b="3939"/>
          <a:stretch/>
        </p:blipFill>
        <p:spPr bwMode="auto">
          <a:xfrm>
            <a:off x="3515726" y="3003868"/>
            <a:ext cx="4557387" cy="388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rapezoid 12"/>
          <p:cNvSpPr/>
          <p:nvPr/>
        </p:nvSpPr>
        <p:spPr bwMode="auto">
          <a:xfrm>
            <a:off x="3620477" y="4384371"/>
            <a:ext cx="4309098" cy="2154381"/>
          </a:xfrm>
          <a:prstGeom prst="trapezoid">
            <a:avLst>
              <a:gd name="adj" fmla="val 62409"/>
            </a:avLst>
          </a:prstGeom>
          <a:solidFill>
            <a:srgbClr val="92D050">
              <a:alpha val="50000"/>
            </a:srgbClr>
          </a:solidFill>
          <a:ln w="31750" cap="flat" cmpd="sng" algn="ctr">
            <a:solidFill>
              <a:srgbClr val="92D05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5F5F5F"/>
              </a:solidFill>
              <a:ea typeface="ＭＳ Ｐゴシック" pitchFamily="-128" charset="-128"/>
            </a:endParaRPr>
          </a:p>
        </p:txBody>
      </p:sp>
      <p:sp>
        <p:nvSpPr>
          <p:cNvPr id="14" name="Isosceles Triangle 13"/>
          <p:cNvSpPr/>
          <p:nvPr/>
        </p:nvSpPr>
        <p:spPr bwMode="auto">
          <a:xfrm>
            <a:off x="5011221" y="3128172"/>
            <a:ext cx="1549724" cy="1218947"/>
          </a:xfrm>
          <a:prstGeom prst="triangle">
            <a:avLst>
              <a:gd name="adj" fmla="val 50356"/>
            </a:avLst>
          </a:prstGeom>
          <a:solidFill>
            <a:srgbClr val="FF0000">
              <a:alpha val="50000"/>
            </a:srgbClr>
          </a:solidFill>
          <a:ln w="317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5F5F5F"/>
              </a:solidFill>
              <a:ea typeface="ＭＳ Ｐゴシック" pitchFamily="-128" charset="-128"/>
            </a:endParaRPr>
          </a:p>
        </p:txBody>
      </p:sp>
      <p:sp>
        <p:nvSpPr>
          <p:cNvPr id="17" name="TextBox 16"/>
          <p:cNvSpPr txBox="1"/>
          <p:nvPr/>
        </p:nvSpPr>
        <p:spPr>
          <a:xfrm rot="3409338">
            <a:off x="5779606" y="4379205"/>
            <a:ext cx="33551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r-CH" dirty="0" err="1">
                <a:solidFill>
                  <a:srgbClr val="5F5F5F"/>
                </a:solidFill>
                <a:ea typeface="ＭＳ Ｐゴシック" pitchFamily="-128" charset="-128"/>
              </a:rPr>
              <a:t>Less</a:t>
            </a:r>
            <a:r>
              <a:rPr lang="fr-CH" dirty="0">
                <a:solidFill>
                  <a:srgbClr val="5F5F5F"/>
                </a:solidFill>
                <a:ea typeface="ＭＳ Ｐゴシック" pitchFamily="-128" charset="-128"/>
              </a:rPr>
              <a:t> </a:t>
            </a:r>
            <a:r>
              <a:rPr lang="fr-CH" dirty="0" err="1">
                <a:solidFill>
                  <a:srgbClr val="5F5F5F"/>
                </a:solidFill>
                <a:ea typeface="ＭＳ Ｐゴシック" pitchFamily="-128" charset="-128"/>
              </a:rPr>
              <a:t>products</a:t>
            </a:r>
            <a:r>
              <a:rPr lang="fr-CH" dirty="0">
                <a:solidFill>
                  <a:srgbClr val="5F5F5F"/>
                </a:solidFill>
                <a:ea typeface="ＭＳ Ｐゴシック" pitchFamily="-128" charset="-128"/>
              </a:rPr>
              <a:t> </a:t>
            </a:r>
            <a:r>
              <a:rPr lang="fr-CH" dirty="0" err="1">
                <a:solidFill>
                  <a:srgbClr val="5F5F5F"/>
                </a:solidFill>
                <a:ea typeface="ＭＳ Ｐゴシック" pitchFamily="-128" charset="-128"/>
              </a:rPr>
              <a:t>pass</a:t>
            </a:r>
            <a:endParaRPr lang="en-US" dirty="0">
              <a:solidFill>
                <a:srgbClr val="5F5F5F"/>
              </a:solidFill>
              <a:ea typeface="ＭＳ Ｐゴシック" pitchFamily="-128" charset="-128"/>
            </a:endParaRPr>
          </a:p>
        </p:txBody>
      </p:sp>
      <p:sp>
        <p:nvSpPr>
          <p:cNvPr id="18" name="Content Placeholder 2"/>
          <p:cNvSpPr>
            <a:spLocks noGrp="1"/>
          </p:cNvSpPr>
          <p:nvPr>
            <p:ph idx="1"/>
          </p:nvPr>
        </p:nvSpPr>
        <p:spPr>
          <a:xfrm>
            <a:off x="87346" y="1252638"/>
            <a:ext cx="7963996" cy="3502460"/>
          </a:xfrm>
        </p:spPr>
        <p:txBody>
          <a:bodyPr/>
          <a:lstStyle/>
          <a:p>
            <a:endParaRPr lang="en-US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l-GR" dirty="0"/>
              <a:t>Αρχικά αποφασίζουμε εάν θέλουμε να βοηθήσουμε τον χρήστη να επιλέξει μεταξύ ‘υγιεινών’ και ‘ανθυγιεινών’ τροφίμων ανάμεσα σε όλες τις όμάδες τροφίμων</a:t>
            </a:r>
            <a:endParaRPr lang="en-US" dirty="0"/>
          </a:p>
          <a:p>
            <a:endParaRPr lang="en-US" dirty="0"/>
          </a:p>
          <a:p>
            <a:endParaRPr lang="en-US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l-GR" dirty="0"/>
              <a:t>Συχνή μέθοδος για φορολογία,</a:t>
            </a:r>
            <a:br>
              <a:rPr lang="el-GR" dirty="0"/>
            </a:br>
            <a:r>
              <a:rPr lang="el-GR" dirty="0"/>
              <a:t>περιορισμούς προωθητικών ενεργειών</a:t>
            </a:r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cxnSp>
        <p:nvCxnSpPr>
          <p:cNvPr id="26" name="Straight Arrow Connector 25"/>
          <p:cNvCxnSpPr/>
          <p:nvPr/>
        </p:nvCxnSpPr>
        <p:spPr>
          <a:xfrm flipH="1" flipV="1">
            <a:off x="6328689" y="3354543"/>
            <a:ext cx="1600887" cy="263739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0" name="Picture 2" descr="Image result for cake pictur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31237" y="2570211"/>
            <a:ext cx="1018508" cy="10185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Image result for healthy dessert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5327" y="5901974"/>
            <a:ext cx="1088496" cy="723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Image result for yogurt fruit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64722" y="4004029"/>
            <a:ext cx="1411141" cy="9374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731181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1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Κάθε χρήση άλλη δομή ΙΙΙ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5633" y="1295400"/>
            <a:ext cx="7620000" cy="4800600"/>
          </a:xfrm>
        </p:spPr>
        <p:txBody>
          <a:bodyPr/>
          <a:lstStyle/>
          <a:p>
            <a:r>
              <a:rPr lang="el-GR" dirty="0"/>
              <a:t>Εναλλακτικά μπορεί να θέλουμε να βοηθήσουμε τους καταναλωτές να επιλέξουν ανάμεσα σε παρόμοια τρόφιμα</a:t>
            </a:r>
            <a:endParaRPr lang="en-US" dirty="0"/>
          </a:p>
          <a:p>
            <a:r>
              <a:rPr lang="el-GR" dirty="0"/>
              <a:t> </a:t>
            </a:r>
            <a:endParaRPr lang="en-US" dirty="0"/>
          </a:p>
        </p:txBody>
      </p:sp>
      <p:pic>
        <p:nvPicPr>
          <p:cNvPr id="8" name="Picture 2" descr="http://fourchetteverte.ch/img/Images/pyramide_alim_fr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01" t="2865" r="3262" b="3939"/>
          <a:stretch/>
        </p:blipFill>
        <p:spPr bwMode="auto">
          <a:xfrm>
            <a:off x="0" y="2264087"/>
            <a:ext cx="5582945" cy="45939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Isosceles Triangle 8"/>
          <p:cNvSpPr/>
          <p:nvPr/>
        </p:nvSpPr>
        <p:spPr bwMode="auto">
          <a:xfrm>
            <a:off x="1817562" y="2419629"/>
            <a:ext cx="1947819" cy="4074421"/>
          </a:xfrm>
          <a:prstGeom prst="triangle">
            <a:avLst>
              <a:gd name="adj" fmla="val 48869"/>
            </a:avLst>
          </a:prstGeom>
          <a:solidFill>
            <a:srgbClr val="92D050">
              <a:alpha val="50000"/>
            </a:srgbClr>
          </a:solidFill>
          <a:ln w="31750" cap="flat" cmpd="sng" algn="ctr">
            <a:solidFill>
              <a:srgbClr val="92D05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5F5F5F"/>
              </a:solidFill>
              <a:ea typeface="ＭＳ Ｐゴシック" pitchFamily="-128" charset="-128"/>
            </a:endParaRPr>
          </a:p>
        </p:txBody>
      </p:sp>
      <p:pic>
        <p:nvPicPr>
          <p:cNvPr id="10" name="Picture 2" descr="Image result for full fat milk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57967" y="2634373"/>
            <a:ext cx="1374682" cy="8553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4" descr="Grilled Vegetable Pizza with Balsamic Reduction Recip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28592" y="4527338"/>
            <a:ext cx="1333809" cy="13338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Image result for burger pizza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9341" y="4704985"/>
            <a:ext cx="1465325" cy="9785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389211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Κάθε χρήση άλλη δομή Ι</a:t>
            </a:r>
            <a:r>
              <a:rPr lang="en-US" dirty="0"/>
              <a:t>V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5633" y="1295400"/>
            <a:ext cx="7620000" cy="4800600"/>
          </a:xfrm>
        </p:spPr>
        <p:txBody>
          <a:bodyPr/>
          <a:lstStyle/>
          <a:p>
            <a:r>
              <a:rPr lang="el-GR" dirty="0"/>
              <a:t>Μπορεί επίσης να θέλουμε και να πετύχουμε και τα δύο ταυτόχορονα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600200" y="2667000"/>
            <a:ext cx="152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400" b="1" dirty="0">
                <a:solidFill>
                  <a:srgbClr val="00B050"/>
                </a:solidFill>
              </a:rPr>
              <a:t>‘Υγιεινό’ </a:t>
            </a:r>
            <a:endParaRPr lang="en-US" sz="2400" b="1" dirty="0">
              <a:solidFill>
                <a:srgbClr val="00B05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436968" y="2667000"/>
            <a:ext cx="225923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400" b="1" dirty="0">
                <a:solidFill>
                  <a:srgbClr val="FF0000"/>
                </a:solidFill>
              </a:rPr>
              <a:t>‘Ανθυγιεινό’ </a:t>
            </a:r>
            <a:endParaRPr lang="en-US" sz="2400" b="1" dirty="0">
              <a:solidFill>
                <a:srgbClr val="FF0000"/>
              </a:solidFill>
            </a:endParaRP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0" y="2257424"/>
            <a:ext cx="2752725" cy="4600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5359379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7036" y="0"/>
            <a:ext cx="8085543" cy="1143000"/>
          </a:xfrm>
        </p:spPr>
        <p:txBody>
          <a:bodyPr/>
          <a:lstStyle/>
          <a:p>
            <a:pPr algn="ctr"/>
            <a:r>
              <a:rPr lang="el-GR" b="1" dirty="0"/>
              <a:t>Μοντέλο </a:t>
            </a:r>
            <a:r>
              <a:rPr lang="en-US" b="1" dirty="0"/>
              <a:t>FSA </a:t>
            </a:r>
            <a:r>
              <a:rPr lang="en-US" b="1" dirty="0" err="1"/>
              <a:t>Ofcom</a:t>
            </a:r>
            <a:endParaRPr lang="en-US" b="1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7200" y="4876800"/>
            <a:ext cx="7620000" cy="1524000"/>
          </a:xfrm>
        </p:spPr>
        <p:txBody>
          <a:bodyPr/>
          <a:lstStyle/>
          <a:p>
            <a:r>
              <a:rPr lang="el-GR" dirty="0"/>
              <a:t>Αρχικά αποδίδεται μια βαθμολογία ανά θρεπτικό συστατικό πρός μείωση</a:t>
            </a:r>
          </a:p>
          <a:p>
            <a:r>
              <a:rPr lang="el-GR" dirty="0"/>
              <a:t>Όλα τα τρόφιμα αναλύονται μαζί (απουσία κατηγοριών)</a:t>
            </a:r>
            <a:endParaRPr lang="en-US" dirty="0"/>
          </a:p>
        </p:txBody>
      </p:sp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066800"/>
            <a:ext cx="7672387" cy="34702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8622150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7036" y="0"/>
            <a:ext cx="8085543" cy="1143000"/>
          </a:xfrm>
        </p:spPr>
        <p:txBody>
          <a:bodyPr/>
          <a:lstStyle/>
          <a:p>
            <a:pPr algn="ctr"/>
            <a:r>
              <a:rPr lang="el-GR" b="1" dirty="0"/>
              <a:t>Μοντέλο </a:t>
            </a:r>
            <a:r>
              <a:rPr lang="en-US" b="1" dirty="0"/>
              <a:t>FSA </a:t>
            </a:r>
            <a:r>
              <a:rPr lang="en-US" b="1" dirty="0" err="1"/>
              <a:t>Ofcom</a:t>
            </a:r>
            <a:endParaRPr lang="en-US" b="1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7200" y="4876800"/>
            <a:ext cx="7620000" cy="1524000"/>
          </a:xfrm>
        </p:spPr>
        <p:txBody>
          <a:bodyPr/>
          <a:lstStyle/>
          <a:p>
            <a:r>
              <a:rPr lang="el-GR" dirty="0"/>
              <a:t>Εαν οι πόντοι από την προηγούμενη διαδικάσια είναι ≤11 τότε δεν γίνεται να πάρει σκορ για τις πρωτείνες, εκτός εαν έχει και σκοράρει ≥5 για φρούτα, λαχανικά και ξηρούς καρπούς</a:t>
            </a:r>
            <a:endParaRPr lang="en-US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76400"/>
            <a:ext cx="8420100" cy="2381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0893607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7036" y="0"/>
            <a:ext cx="8085543" cy="1143000"/>
          </a:xfrm>
        </p:spPr>
        <p:txBody>
          <a:bodyPr/>
          <a:lstStyle/>
          <a:p>
            <a:pPr algn="ctr"/>
            <a:r>
              <a:rPr lang="el-GR" b="1" dirty="0"/>
              <a:t>Εκβαση Μοντέλου </a:t>
            </a:r>
            <a:r>
              <a:rPr lang="en-US" b="1" dirty="0"/>
              <a:t>FSA </a:t>
            </a:r>
            <a:r>
              <a:rPr lang="en-US" b="1" dirty="0" err="1"/>
              <a:t>Ofcom</a:t>
            </a:r>
            <a:endParaRPr lang="en-US" b="1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7200" y="2819400"/>
            <a:ext cx="7620000" cy="1524000"/>
          </a:xfrm>
        </p:spPr>
        <p:txBody>
          <a:bodyPr>
            <a:normAutofit fontScale="92500"/>
          </a:bodyPr>
          <a:lstStyle/>
          <a:p>
            <a:pPr marL="342900" lvl="1">
              <a:buClr>
                <a:schemeClr val="accent1"/>
              </a:buClr>
            </a:pPr>
            <a:r>
              <a:rPr lang="el-GR" dirty="0"/>
              <a:t>Το μοντέλο αυτο έχει μια διχοτομημένη έκβαση</a:t>
            </a:r>
          </a:p>
          <a:p>
            <a:pPr marL="708660" lvl="2">
              <a:buClr>
                <a:schemeClr val="accent1"/>
              </a:buClr>
            </a:pPr>
            <a:r>
              <a:rPr lang="el-GR" dirty="0"/>
              <a:t>Υγιεινό ή όχι</a:t>
            </a:r>
            <a:endParaRPr lang="en-US" dirty="0"/>
          </a:p>
          <a:p>
            <a:endParaRPr lang="en-US" dirty="0"/>
          </a:p>
          <a:p>
            <a:r>
              <a:rPr lang="el-GR" dirty="0"/>
              <a:t>Επίσης έχει υπολογιστεί σκορ αλλα και ανάλυση τεταρτημορίων</a:t>
            </a:r>
          </a:p>
          <a:p>
            <a:pPr lvl="1"/>
            <a:endParaRPr lang="el-GR" dirty="0"/>
          </a:p>
          <a:p>
            <a:pPr lvl="1"/>
            <a:endParaRPr lang="el-GR" dirty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447800"/>
            <a:ext cx="8379898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6493607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7036" y="0"/>
            <a:ext cx="8085543" cy="1143000"/>
          </a:xfrm>
        </p:spPr>
        <p:txBody>
          <a:bodyPr/>
          <a:lstStyle/>
          <a:p>
            <a:pPr algn="ctr"/>
            <a:r>
              <a:rPr lang="el-GR" b="1" dirty="0"/>
              <a:t>Παραλλαγές του Μοντέλου </a:t>
            </a:r>
            <a:r>
              <a:rPr lang="en-US" b="1" dirty="0"/>
              <a:t>FSA </a:t>
            </a:r>
            <a:r>
              <a:rPr lang="en-US" b="1" dirty="0" err="1"/>
              <a:t>Ofcom</a:t>
            </a:r>
            <a:endParaRPr lang="en-US" b="1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381000" y="1600200"/>
            <a:ext cx="7620000" cy="1524000"/>
          </a:xfrm>
        </p:spPr>
        <p:txBody>
          <a:bodyPr>
            <a:normAutofit/>
          </a:bodyPr>
          <a:lstStyle/>
          <a:p>
            <a:r>
              <a:rPr lang="el-GR" dirty="0"/>
              <a:t>Το μοντέλο </a:t>
            </a:r>
            <a:r>
              <a:rPr lang="en-US" dirty="0" err="1"/>
              <a:t>Nutri</a:t>
            </a:r>
            <a:r>
              <a:rPr lang="en-US" dirty="0"/>
              <a:t> Score </a:t>
            </a:r>
            <a:r>
              <a:rPr lang="el-GR" dirty="0"/>
              <a:t>βασίζεται στο μοντέλο </a:t>
            </a:r>
            <a:r>
              <a:rPr lang="en-US" dirty="0" err="1"/>
              <a:t>Ofcom</a:t>
            </a:r>
            <a:endParaRPr lang="el-GR" dirty="0"/>
          </a:p>
          <a:p>
            <a:pPr lvl="1"/>
            <a:r>
              <a:rPr lang="el-GR" dirty="0"/>
              <a:t>Επέκταση του </a:t>
            </a:r>
            <a:r>
              <a:rPr lang="en-US" dirty="0" err="1"/>
              <a:t>Ofcom</a:t>
            </a:r>
            <a:r>
              <a:rPr lang="en-US" dirty="0"/>
              <a:t> Score (</a:t>
            </a:r>
            <a:r>
              <a:rPr lang="el-GR" dirty="0"/>
              <a:t>με μικρές τροποποιήσεις)</a:t>
            </a:r>
          </a:p>
          <a:p>
            <a:pPr lvl="1"/>
            <a:endParaRPr lang="el-GR" dirty="0"/>
          </a:p>
        </p:txBody>
      </p:sp>
      <p:pic>
        <p:nvPicPr>
          <p:cNvPr id="13315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5375"/>
          <a:stretch/>
        </p:blipFill>
        <p:spPr bwMode="auto">
          <a:xfrm>
            <a:off x="100013" y="3048000"/>
            <a:ext cx="4319588" cy="28380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16" name="Picture 4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086"/>
          <a:stretch/>
        </p:blipFill>
        <p:spPr bwMode="auto">
          <a:xfrm>
            <a:off x="4419601" y="2862046"/>
            <a:ext cx="3927702" cy="3209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733649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Ευκαιρία ή κίνδυνος;</a:t>
            </a:r>
            <a:endParaRPr lang="fr-CH" dirty="0"/>
          </a:p>
        </p:txBody>
      </p:sp>
      <p:sp>
        <p:nvSpPr>
          <p:cNvPr id="6" name="Rectangle 5"/>
          <p:cNvSpPr/>
          <p:nvPr/>
        </p:nvSpPr>
        <p:spPr>
          <a:xfrm>
            <a:off x="2627784" y="6381328"/>
            <a:ext cx="4032448" cy="43204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pic>
        <p:nvPicPr>
          <p:cNvPr id="4098" name="Picture 2" descr="ÎÏÎ¿ÏÎ­Î»ÎµÏÎ¼Î± ÎµÎ¹ÎºÏÎ½Î±Ï Î³Î¹Î± health claim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438400"/>
            <a:ext cx="2857500" cy="3152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ÎÏÎ¿ÏÎ­Î»ÎµÏÎ¼Î± ÎµÎ¹ÎºÏÎ½Î±Ï Î³Î¹Î± becel proactiv light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730" t="28897" r="18706" b="9886"/>
          <a:stretch/>
        </p:blipFill>
        <p:spPr bwMode="auto">
          <a:xfrm>
            <a:off x="3962400" y="1828800"/>
            <a:ext cx="3744687" cy="1752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61858" y="3908581"/>
            <a:ext cx="2667000" cy="2667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5423090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7036" y="0"/>
            <a:ext cx="8085543" cy="1143000"/>
          </a:xfrm>
        </p:spPr>
        <p:txBody>
          <a:bodyPr/>
          <a:lstStyle/>
          <a:p>
            <a:pPr algn="ctr"/>
            <a:r>
              <a:rPr lang="el-GR" b="1" dirty="0"/>
              <a:t>Παραλλαγές του Μοντέλου </a:t>
            </a:r>
            <a:r>
              <a:rPr lang="en-US" b="1" dirty="0"/>
              <a:t>FSA </a:t>
            </a:r>
            <a:r>
              <a:rPr lang="en-US" b="1" dirty="0" err="1"/>
              <a:t>Ofcom</a:t>
            </a:r>
            <a:endParaRPr lang="en-US" b="1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381000" y="1600200"/>
            <a:ext cx="7620000" cy="1524000"/>
          </a:xfrm>
        </p:spPr>
        <p:txBody>
          <a:bodyPr>
            <a:normAutofit/>
          </a:bodyPr>
          <a:lstStyle/>
          <a:p>
            <a:r>
              <a:rPr lang="el-GR" dirty="0"/>
              <a:t>Οχι μόνο υγιεινά τρόφιμα αλλά και τρόφιμα που προωθούν την υγεία!!</a:t>
            </a:r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2362200"/>
            <a:ext cx="5067300" cy="449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Content Placeholder 3"/>
          <p:cNvSpPr txBox="1">
            <a:spLocks/>
          </p:cNvSpPr>
          <p:nvPr/>
        </p:nvSpPr>
        <p:spPr>
          <a:xfrm>
            <a:off x="5829300" y="2971800"/>
            <a:ext cx="2286000" cy="2819400"/>
          </a:xfrm>
          <a:prstGeom prst="rect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txBody>
          <a:bodyPr vert="horz" lIns="91440" tIns="45720" rIns="91440" bIns="45720" rtlCol="0">
            <a:normAutofit fontScale="92500" lnSpcReduction="20000"/>
          </a:bodyPr>
          <a:lstStyle>
            <a:lvl1pPr marL="3429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584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4300" indent="0" algn="ctr">
              <a:buNone/>
            </a:pPr>
            <a:r>
              <a:rPr lang="el-GR" dirty="0">
                <a:solidFill>
                  <a:srgbClr val="C00000"/>
                </a:solidFill>
              </a:rPr>
              <a:t>Όσο αυξάνεται ο αριθμός των τροφίμων με υψηλό σκορ (χαμηλή διατροφική αξία) </a:t>
            </a:r>
          </a:p>
          <a:p>
            <a:endParaRPr lang="el-GR" dirty="0">
              <a:solidFill>
                <a:srgbClr val="C00000"/>
              </a:solidFill>
            </a:endParaRPr>
          </a:p>
          <a:p>
            <a:pPr marL="114300" indent="0" algn="ctr">
              <a:buNone/>
            </a:pPr>
            <a:r>
              <a:rPr lang="el-GR" dirty="0">
                <a:solidFill>
                  <a:srgbClr val="C00000"/>
                </a:solidFill>
              </a:rPr>
              <a:t>Τόσο αυξάνεται και ο κίνδυνος ασθενειών</a:t>
            </a:r>
          </a:p>
        </p:txBody>
      </p:sp>
    </p:spTree>
    <p:extLst>
      <p:ext uri="{BB962C8B-B14F-4D97-AF65-F5344CB8AC3E}">
        <p14:creationId xmlns:p14="http://schemas.microsoft.com/office/powerpoint/2010/main" val="218885347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7036" y="0"/>
            <a:ext cx="8085543" cy="1143000"/>
          </a:xfrm>
        </p:spPr>
        <p:txBody>
          <a:bodyPr/>
          <a:lstStyle/>
          <a:p>
            <a:pPr algn="ctr"/>
            <a:r>
              <a:rPr lang="el-GR" b="1" dirty="0"/>
              <a:t>Σύγκριση </a:t>
            </a:r>
            <a:r>
              <a:rPr lang="en-US" b="1" dirty="0" err="1"/>
              <a:t>Ofcom</a:t>
            </a:r>
            <a:r>
              <a:rPr lang="en-US" b="1" dirty="0"/>
              <a:t>- </a:t>
            </a:r>
            <a:r>
              <a:rPr lang="en-US" b="1" dirty="0" err="1"/>
              <a:t>Nutriscore</a:t>
            </a:r>
            <a:endParaRPr lang="en-US" b="1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381000" y="1600200"/>
            <a:ext cx="7620000" cy="1524000"/>
          </a:xfrm>
        </p:spPr>
        <p:txBody>
          <a:bodyPr>
            <a:normAutofit fontScale="85000" lnSpcReduction="10000"/>
          </a:bodyPr>
          <a:lstStyle/>
          <a:p>
            <a:r>
              <a:rPr lang="el-GR" dirty="0"/>
              <a:t>Η μετάβαση από διχοτομημένο αποτέλεσμα σε σκορ και 5 κατηγορίες διατροφικής ποιότητας άλλαξε την φύση της χρήσης του μοντέλου</a:t>
            </a:r>
          </a:p>
          <a:p>
            <a:endParaRPr lang="el-GR" dirty="0"/>
          </a:p>
          <a:p>
            <a:r>
              <a:rPr lang="el-GR" dirty="0"/>
              <a:t>Ενώ αρχικά ήταν ένα μοντέλο για την νομοθετική ρύθμιση της προώθησης προϊόντων εξελίχθηκε σε ένα μοντέλο επισήμανσης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4495800" y="3352800"/>
            <a:ext cx="4343400" cy="3076576"/>
            <a:chOff x="1600200" y="2257424"/>
            <a:chExt cx="6095999" cy="4600575"/>
          </a:xfrm>
        </p:grpSpPr>
        <p:sp>
          <p:nvSpPr>
            <p:cNvPr id="6" name="TextBox 5"/>
            <p:cNvSpPr txBox="1"/>
            <p:nvPr/>
          </p:nvSpPr>
          <p:spPr>
            <a:xfrm>
              <a:off x="1600200" y="2667000"/>
              <a:ext cx="1524000" cy="50625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l-GR" sz="1600" b="1" dirty="0">
                  <a:solidFill>
                    <a:srgbClr val="00B050"/>
                  </a:solidFill>
                </a:rPr>
                <a:t>‘Υγιεινό’ </a:t>
              </a:r>
              <a:endParaRPr lang="en-US" sz="1600" b="1" dirty="0">
                <a:solidFill>
                  <a:srgbClr val="00B050"/>
                </a:solidFill>
              </a:endParaRP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5436968" y="2667000"/>
              <a:ext cx="2259231" cy="50625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l-GR" sz="1600" b="1" dirty="0">
                  <a:solidFill>
                    <a:srgbClr val="FF0000"/>
                  </a:solidFill>
                </a:rPr>
                <a:t>‘Ανθυγιεινό’ </a:t>
              </a:r>
              <a:endParaRPr lang="en-US" sz="1600" b="1" dirty="0">
                <a:solidFill>
                  <a:srgbClr val="FF0000"/>
                </a:solidFill>
              </a:endParaRPr>
            </a:p>
          </p:txBody>
        </p:sp>
        <p:pic>
          <p:nvPicPr>
            <p:cNvPr id="9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19400" y="2257424"/>
              <a:ext cx="2752725" cy="46005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10" name="Group 9"/>
          <p:cNvGrpSpPr/>
          <p:nvPr/>
        </p:nvGrpSpPr>
        <p:grpSpPr>
          <a:xfrm>
            <a:off x="152400" y="3609822"/>
            <a:ext cx="4239317" cy="2202124"/>
            <a:chOff x="152400" y="3609822"/>
            <a:chExt cx="4239317" cy="2202124"/>
          </a:xfrm>
        </p:grpSpPr>
        <p:pic>
          <p:nvPicPr>
            <p:cNvPr id="15362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2400" y="3970229"/>
              <a:ext cx="4239317" cy="184171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1" name="TextBox 10"/>
            <p:cNvSpPr txBox="1"/>
            <p:nvPr/>
          </p:nvSpPr>
          <p:spPr>
            <a:xfrm>
              <a:off x="457200" y="3644317"/>
              <a:ext cx="108585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l-GR" sz="1600" b="1" dirty="0">
                  <a:solidFill>
                    <a:srgbClr val="00B050"/>
                  </a:solidFill>
                </a:rPr>
                <a:t>‘Υγιεινό’ </a:t>
              </a:r>
              <a:endParaRPr lang="en-US" sz="1600" b="1" dirty="0">
                <a:solidFill>
                  <a:srgbClr val="00B050"/>
                </a:solidFill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2438400" y="3609822"/>
              <a:ext cx="1609702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l-GR" sz="1600" b="1" dirty="0">
                  <a:solidFill>
                    <a:srgbClr val="FF0000"/>
                  </a:solidFill>
                </a:rPr>
                <a:t>‘Ανθυγιεινό’ </a:t>
              </a:r>
              <a:endParaRPr lang="en-US" sz="1600" b="1" dirty="0">
                <a:solidFill>
                  <a:srgbClr val="FF0000"/>
                </a:solidFill>
              </a:endParaRPr>
            </a:p>
          </p:txBody>
        </p:sp>
      </p:grpSp>
      <p:sp>
        <p:nvSpPr>
          <p:cNvPr id="5" name="Right Arrow 4"/>
          <p:cNvSpPr/>
          <p:nvPr/>
        </p:nvSpPr>
        <p:spPr>
          <a:xfrm>
            <a:off x="4648200" y="5029200"/>
            <a:ext cx="533400" cy="304800"/>
          </a:xfrm>
          <a:prstGeom prst="rightArrow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49207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Πόσο αυστηρός θέλω να είμαι;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5633" y="1295400"/>
            <a:ext cx="7620000" cy="4800600"/>
          </a:xfrm>
        </p:spPr>
        <p:txBody>
          <a:bodyPr/>
          <a:lstStyle/>
          <a:p>
            <a:r>
              <a:rPr lang="el-GR" dirty="0"/>
              <a:t>Τα περιγράμματα τροφίμων βασίζονται κατα πολύ στο πως ορίζεται ένα υγιεινό τρόφιμο</a:t>
            </a:r>
            <a:endParaRPr lang="en-US" dirty="0"/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2133600"/>
            <a:ext cx="7137400" cy="4387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1136143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Ποινή ή κίνητρο;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5633" y="1295400"/>
            <a:ext cx="7620000" cy="4800600"/>
          </a:xfrm>
        </p:spPr>
        <p:txBody>
          <a:bodyPr/>
          <a:lstStyle/>
          <a:p>
            <a:r>
              <a:rPr lang="el-GR" dirty="0"/>
              <a:t>Τα μοντέλα που μελετούν όλα τα τρόφιμα μαζί κατηγορούνται ότι δίνουν μειωμένες δυνατότητες για βελτίωση της σύστασης των τροφίμων</a:t>
            </a:r>
          </a:p>
          <a:p>
            <a:endParaRPr lang="el-GR" dirty="0"/>
          </a:p>
          <a:p>
            <a:r>
              <a:rPr lang="el-GR" dirty="0"/>
              <a:t>Εναλλακτικά λοιπόν προτείνονται μοντέλα που μελετούν τα τρόφιμα ανά κατηγορία </a:t>
            </a:r>
          </a:p>
          <a:p>
            <a:endParaRPr lang="el-GR" dirty="0"/>
          </a:p>
          <a:p>
            <a:pPr marL="11430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626968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ttp://fourchetteverte.ch/img/Images/pyramide_alim_fr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01" t="2865" r="3262" b="3939"/>
          <a:stretch/>
        </p:blipFill>
        <p:spPr bwMode="auto">
          <a:xfrm>
            <a:off x="539552" y="855737"/>
            <a:ext cx="5582945" cy="45939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Isosceles Triangle 5"/>
          <p:cNvSpPr/>
          <p:nvPr/>
        </p:nvSpPr>
        <p:spPr bwMode="auto">
          <a:xfrm>
            <a:off x="2357114" y="1011279"/>
            <a:ext cx="1947819" cy="4074421"/>
          </a:xfrm>
          <a:prstGeom prst="triangle">
            <a:avLst>
              <a:gd name="adj" fmla="val 48869"/>
            </a:avLst>
          </a:prstGeom>
          <a:solidFill>
            <a:srgbClr val="92D050">
              <a:alpha val="50000"/>
            </a:srgbClr>
          </a:solidFill>
          <a:ln w="31750" cap="flat" cmpd="sng" algn="ctr">
            <a:solidFill>
              <a:srgbClr val="92D05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5F5F5F"/>
              </a:solidFill>
              <a:ea typeface="ＭＳ Ｐゴシック" pitchFamily="-128" charset="-128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4932" y="5670376"/>
            <a:ext cx="8039467" cy="1143000"/>
          </a:xfrm>
        </p:spPr>
        <p:txBody>
          <a:bodyPr/>
          <a:lstStyle/>
          <a:p>
            <a:pPr algn="ctr"/>
            <a:r>
              <a:rPr lang="el-GR" sz="3600" dirty="0">
                <a:solidFill>
                  <a:srgbClr val="5F5F5F"/>
                </a:solidFill>
                <a:ea typeface="ＭＳ Ｐゴシック" pitchFamily="-128" charset="-128"/>
              </a:rPr>
              <a:t>Ενναλακτική 2: </a:t>
            </a:r>
            <a:br>
              <a:rPr lang="el-GR" sz="3600" dirty="0">
                <a:solidFill>
                  <a:srgbClr val="5F5F5F"/>
                </a:solidFill>
                <a:ea typeface="ＭＳ Ｐゴシック" pitchFamily="-128" charset="-128"/>
              </a:rPr>
            </a:br>
            <a:r>
              <a:rPr lang="el-GR" sz="3600" dirty="0">
                <a:solidFill>
                  <a:srgbClr val="5F5F5F"/>
                </a:solidFill>
                <a:ea typeface="ＭＳ Ｐゴシック" pitchFamily="-128" charset="-128"/>
              </a:rPr>
              <a:t>Βέλτιστη δυνατή σύσταση</a:t>
            </a:r>
            <a:endParaRPr lang="fr-CH" dirty="0"/>
          </a:p>
        </p:txBody>
      </p:sp>
      <p:pic>
        <p:nvPicPr>
          <p:cNvPr id="3074" name="Picture 2" descr="Image result for full fat milk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97519" y="1226023"/>
            <a:ext cx="1374682" cy="8553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4" descr="Grilled Vegetable Pizza with Balsamic Reduction Recip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4" y="3118988"/>
            <a:ext cx="1333809" cy="13338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 descr="Image result for burger pizza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98893" y="3296635"/>
            <a:ext cx="1465325" cy="9785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385682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/>
              <a:t>How to build a Nutrient Profiling System</a:t>
            </a:r>
          </a:p>
        </p:txBody>
      </p:sp>
      <p:sp>
        <p:nvSpPr>
          <p:cNvPr id="4" name="Rectangle 3"/>
          <p:cNvSpPr/>
          <p:nvPr/>
        </p:nvSpPr>
        <p:spPr>
          <a:xfrm>
            <a:off x="174170" y="6375268"/>
            <a:ext cx="4074385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/>
              <a:t>Adam </a:t>
            </a:r>
            <a:r>
              <a:rPr lang="en-US" sz="1400" dirty="0" err="1"/>
              <a:t>Drewnowski</a:t>
            </a:r>
            <a:r>
              <a:rPr lang="el-GR" sz="1400" dirty="0"/>
              <a:t> </a:t>
            </a:r>
            <a:r>
              <a:rPr lang="en-US" sz="1400" dirty="0"/>
              <a:t>doi:10.1017/S0029665117000416</a:t>
            </a: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7325" y="1981200"/>
            <a:ext cx="6229350" cy="3762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ctangle 2"/>
          <p:cNvSpPr/>
          <p:nvPr/>
        </p:nvSpPr>
        <p:spPr>
          <a:xfrm>
            <a:off x="1676400" y="3124200"/>
            <a:ext cx="914400" cy="1219200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820041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52400" y="393863"/>
            <a:ext cx="8991599" cy="625894"/>
          </a:xfrm>
        </p:spPr>
        <p:txBody>
          <a:bodyPr/>
          <a:lstStyle/>
          <a:p>
            <a:pPr algn="ctr"/>
            <a:r>
              <a:rPr lang="el-GR" b="1" dirty="0"/>
              <a:t>Μια απόφαση με σημαντικές επιπτώσεις</a:t>
            </a:r>
            <a:endParaRPr lang="fr-CH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8001" y="2092449"/>
            <a:ext cx="8328025" cy="3402806"/>
          </a:xfrm>
        </p:spPr>
        <p:txBody>
          <a:bodyPr/>
          <a:lstStyle/>
          <a:p>
            <a:pPr marL="342900" indent="-342900" algn="just">
              <a:buFont typeface="+mj-lt"/>
              <a:buAutoNum type="arabicPeriod"/>
            </a:pPr>
            <a:endParaRPr lang="en-US" altLang="en-US" sz="1800" dirty="0">
              <a:solidFill>
                <a:schemeClr val="bg2"/>
              </a:solidFill>
              <a:ea typeface="ＭＳ Ｐゴシック" pitchFamily="80" charset="-128"/>
            </a:endParaRPr>
          </a:p>
          <a:p>
            <a:pPr marL="114300" indent="0">
              <a:buNone/>
            </a:pPr>
            <a:endParaRPr lang="fr-CH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660"/>
          <a:stretch/>
        </p:blipFill>
        <p:spPr bwMode="auto">
          <a:xfrm>
            <a:off x="1468949" y="1534398"/>
            <a:ext cx="5867239" cy="2569611"/>
          </a:xfrm>
          <a:prstGeom prst="rect">
            <a:avLst/>
          </a:prstGeom>
          <a:noFill/>
          <a:ln w="19050">
            <a:solidFill>
              <a:srgbClr val="005598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6" name="Rectangle 5"/>
          <p:cNvSpPr/>
          <p:nvPr/>
        </p:nvSpPr>
        <p:spPr>
          <a:xfrm>
            <a:off x="6303204" y="3493162"/>
            <a:ext cx="1032984" cy="415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CH" sz="1050" dirty="0"/>
              <a:t>Data source: </a:t>
            </a:r>
          </a:p>
          <a:p>
            <a:r>
              <a:rPr lang="fr-CH" sz="1050" dirty="0"/>
              <a:t>USDA SR 27</a:t>
            </a:r>
            <a:endParaRPr lang="en-US" sz="1050" dirty="0"/>
          </a:p>
        </p:txBody>
      </p:sp>
      <p:sp>
        <p:nvSpPr>
          <p:cNvPr id="8" name="Rectangle 7"/>
          <p:cNvSpPr/>
          <p:nvPr/>
        </p:nvSpPr>
        <p:spPr>
          <a:xfrm>
            <a:off x="186342" y="4495800"/>
            <a:ext cx="8500458" cy="32008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>
                <a:srgbClr val="005598"/>
              </a:buClr>
            </a:pPr>
            <a:r>
              <a:rPr lang="el-GR" sz="2400" u="sng" dirty="0"/>
              <a:t>Μοντέλα που κρίνουν όλα τα τρόφιμα εξ’ίσου (</a:t>
            </a:r>
            <a:r>
              <a:rPr lang="en-US" sz="2400" u="sng" dirty="0"/>
              <a:t>across the board)</a:t>
            </a:r>
          </a:p>
          <a:p>
            <a:pPr marL="214313" indent="-214313">
              <a:buClr>
                <a:srgbClr val="005598"/>
              </a:buClr>
              <a:buFont typeface="Arial" panose="020B0604020202020204" pitchFamily="34" charset="0"/>
              <a:buChar char="•"/>
            </a:pPr>
            <a:r>
              <a:rPr lang="el-GR" sz="2400" dirty="0"/>
              <a:t>Είναι ιδιαιτέρος αυστηρά για συγκεκριμένες κατηγορίες τροφίμων (πίτσα &amp; παγωτό)</a:t>
            </a:r>
          </a:p>
          <a:p>
            <a:pPr marL="214313" indent="-214313">
              <a:buClr>
                <a:srgbClr val="005598"/>
              </a:buClr>
              <a:buFont typeface="Arial" panose="020B0604020202020204" pitchFamily="34" charset="0"/>
              <a:buChar char="•"/>
            </a:pPr>
            <a:endParaRPr lang="el-GR" sz="2400" dirty="0"/>
          </a:p>
          <a:p>
            <a:pPr marL="214313" indent="-214313">
              <a:buClr>
                <a:srgbClr val="005598"/>
              </a:buClr>
              <a:buFont typeface="Arial" panose="020B0604020202020204" pitchFamily="34" charset="0"/>
              <a:buChar char="•"/>
            </a:pPr>
            <a:r>
              <a:rPr lang="el-GR" sz="2400" dirty="0"/>
              <a:t>Ενώ ταυτόχρονα δεν είναι πρακτικά για την βελτίωση των χαρακτηριστικών αλλών ομάδων τροφίμων (γιαούρτι)</a:t>
            </a:r>
            <a:endParaRPr lang="en-US" sz="2400" dirty="0"/>
          </a:p>
          <a:p>
            <a:pPr>
              <a:buClr>
                <a:srgbClr val="005598"/>
              </a:buClr>
            </a:pPr>
            <a:r>
              <a:rPr lang="en-US" sz="1600" dirty="0"/>
              <a:t> </a:t>
            </a:r>
          </a:p>
          <a:p>
            <a:pPr>
              <a:buClr>
                <a:srgbClr val="005598"/>
              </a:buClr>
            </a:pPr>
            <a:r>
              <a:rPr lang="en-US" dirty="0"/>
              <a:t> </a:t>
            </a:r>
          </a:p>
          <a:p>
            <a:pPr>
              <a:buClr>
                <a:srgbClr val="005598"/>
              </a:buClr>
            </a:pPr>
            <a:endParaRPr lang="en-US" sz="2400" dirty="0"/>
          </a:p>
        </p:txBody>
      </p:sp>
      <p:sp>
        <p:nvSpPr>
          <p:cNvPr id="7" name="TextBox 6"/>
          <p:cNvSpPr txBox="1"/>
          <p:nvPr/>
        </p:nvSpPr>
        <p:spPr>
          <a:xfrm>
            <a:off x="5056150" y="4104009"/>
            <a:ext cx="316939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1200" i="1" dirty="0" err="1"/>
              <a:t>Masset</a:t>
            </a:r>
            <a:r>
              <a:rPr lang="fr-CH" sz="1200" i="1" dirty="0"/>
              <a:t> et al., </a:t>
            </a:r>
            <a:r>
              <a:rPr lang="fr-CH" sz="1200" i="1" dirty="0" err="1"/>
              <a:t>presented</a:t>
            </a:r>
            <a:r>
              <a:rPr lang="fr-CH" sz="1200" i="1" dirty="0"/>
              <a:t> at EB 2015</a:t>
            </a:r>
          </a:p>
        </p:txBody>
      </p:sp>
      <p:sp>
        <p:nvSpPr>
          <p:cNvPr id="11" name="Rectangle 10"/>
          <p:cNvSpPr/>
          <p:nvPr/>
        </p:nvSpPr>
        <p:spPr>
          <a:xfrm>
            <a:off x="5945510" y="1534397"/>
            <a:ext cx="1390678" cy="62540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34998660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52400" y="393863"/>
            <a:ext cx="8991599" cy="625894"/>
          </a:xfrm>
        </p:spPr>
        <p:txBody>
          <a:bodyPr/>
          <a:lstStyle/>
          <a:p>
            <a:pPr algn="ctr"/>
            <a:r>
              <a:rPr lang="el-GR" b="1" dirty="0"/>
              <a:t>Το σύστημα του ΠΟΥ-Ευρώπης</a:t>
            </a:r>
            <a:endParaRPr lang="fr-CH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8001" y="2092449"/>
            <a:ext cx="8328025" cy="3402806"/>
          </a:xfrm>
        </p:spPr>
        <p:txBody>
          <a:bodyPr/>
          <a:lstStyle/>
          <a:p>
            <a:pPr marL="342900" indent="-342900" algn="just">
              <a:buFont typeface="+mj-lt"/>
              <a:buAutoNum type="arabicPeriod"/>
            </a:pPr>
            <a:endParaRPr lang="en-US" altLang="en-US" sz="1800" dirty="0">
              <a:solidFill>
                <a:schemeClr val="bg2"/>
              </a:solidFill>
              <a:ea typeface="ＭＳ Ｐゴシック" pitchFamily="80" charset="-128"/>
            </a:endParaRPr>
          </a:p>
          <a:p>
            <a:pPr marL="114300" indent="0">
              <a:buNone/>
            </a:pPr>
            <a:endParaRPr lang="fr-CH" dirty="0"/>
          </a:p>
        </p:txBody>
      </p:sp>
      <p:sp>
        <p:nvSpPr>
          <p:cNvPr id="11" name="Rectangle 10"/>
          <p:cNvSpPr/>
          <p:nvPr/>
        </p:nvSpPr>
        <p:spPr>
          <a:xfrm>
            <a:off x="5945510" y="1534397"/>
            <a:ext cx="1390678" cy="62540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0" name="Rectangle 9"/>
          <p:cNvSpPr/>
          <p:nvPr/>
        </p:nvSpPr>
        <p:spPr>
          <a:xfrm>
            <a:off x="0" y="1294924"/>
            <a:ext cx="8500458" cy="20928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>
                <a:srgbClr val="005598"/>
              </a:buClr>
            </a:pPr>
            <a:r>
              <a:rPr lang="el-GR" sz="2400" u="sng" dirty="0"/>
              <a:t>Στήθηκε το 2015 για την απογόρευση προώθηση προϊόντων σε παιδιά</a:t>
            </a:r>
            <a:endParaRPr lang="en-US" sz="2400" u="sng" dirty="0"/>
          </a:p>
          <a:p>
            <a:pPr marL="214313" indent="-214313">
              <a:buClr>
                <a:srgbClr val="005598"/>
              </a:buClr>
              <a:buFont typeface="Arial" panose="020B0604020202020204" pitchFamily="34" charset="0"/>
              <a:buChar char="•"/>
            </a:pPr>
            <a:r>
              <a:rPr lang="el-GR" sz="2400" dirty="0"/>
              <a:t>Είναι χωρισμένο σε 17 κατηγορίες</a:t>
            </a:r>
          </a:p>
          <a:p>
            <a:pPr>
              <a:buClr>
                <a:srgbClr val="005598"/>
              </a:buClr>
            </a:pPr>
            <a:r>
              <a:rPr lang="en-US" sz="1600" dirty="0"/>
              <a:t> </a:t>
            </a:r>
          </a:p>
          <a:p>
            <a:pPr>
              <a:buClr>
                <a:srgbClr val="005598"/>
              </a:buClr>
            </a:pPr>
            <a:r>
              <a:rPr lang="en-US" dirty="0"/>
              <a:t> </a:t>
            </a:r>
          </a:p>
          <a:p>
            <a:pPr>
              <a:buClr>
                <a:srgbClr val="005598"/>
              </a:buClr>
            </a:pPr>
            <a:endParaRPr lang="en-US" sz="2400" dirty="0"/>
          </a:p>
        </p:txBody>
      </p:sp>
      <p:grpSp>
        <p:nvGrpSpPr>
          <p:cNvPr id="4" name="Group 3"/>
          <p:cNvGrpSpPr/>
          <p:nvPr/>
        </p:nvGrpSpPr>
        <p:grpSpPr>
          <a:xfrm>
            <a:off x="10886" y="2599615"/>
            <a:ext cx="8692243" cy="1353969"/>
            <a:chOff x="10886" y="2599615"/>
            <a:chExt cx="8692243" cy="1353969"/>
          </a:xfrm>
        </p:grpSpPr>
        <p:pic>
          <p:nvPicPr>
            <p:cNvPr id="17411" name="Picture 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886" y="2667000"/>
              <a:ext cx="3846990" cy="12192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7412" name="Picture 4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12029" y="2599615"/>
              <a:ext cx="4991100" cy="135396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5" name="Group 4"/>
          <p:cNvGrpSpPr/>
          <p:nvPr/>
        </p:nvGrpSpPr>
        <p:grpSpPr>
          <a:xfrm>
            <a:off x="165547" y="4191000"/>
            <a:ext cx="8797478" cy="1397947"/>
            <a:chOff x="165547" y="4191000"/>
            <a:chExt cx="8797478" cy="1397947"/>
          </a:xfrm>
        </p:grpSpPr>
        <p:pic>
          <p:nvPicPr>
            <p:cNvPr id="17413" name="Picture 5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5547" y="4191000"/>
              <a:ext cx="3415853" cy="139794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7414" name="Picture 6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81400" y="4648200"/>
              <a:ext cx="5381625" cy="8096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6" name="Picture 4"/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76378"/>
            <a:stretch/>
          </p:blipFill>
          <p:spPr bwMode="auto">
            <a:xfrm>
              <a:off x="3581400" y="4303347"/>
              <a:ext cx="5381625" cy="34485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18" name="Rectangle 17"/>
          <p:cNvSpPr/>
          <p:nvPr/>
        </p:nvSpPr>
        <p:spPr>
          <a:xfrm>
            <a:off x="202671" y="5811559"/>
            <a:ext cx="8500458" cy="17235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>
                <a:srgbClr val="005598"/>
              </a:buClr>
            </a:pPr>
            <a:r>
              <a:rPr lang="el-GR" sz="2400" u="sng" dirty="0"/>
              <a:t>Εξαιρετικά αυστηρό αλλά πιο εύκολο στην χρήση από τεχνολόγους τροφίμων και την βιομηχανία</a:t>
            </a:r>
            <a:endParaRPr lang="el-GR" sz="2400" dirty="0"/>
          </a:p>
          <a:p>
            <a:pPr>
              <a:buClr>
                <a:srgbClr val="005598"/>
              </a:buClr>
            </a:pPr>
            <a:r>
              <a:rPr lang="en-US" sz="1600" dirty="0"/>
              <a:t> </a:t>
            </a:r>
          </a:p>
          <a:p>
            <a:pPr>
              <a:buClr>
                <a:srgbClr val="005598"/>
              </a:buClr>
            </a:pPr>
            <a:r>
              <a:rPr lang="en-US" dirty="0"/>
              <a:t> </a:t>
            </a:r>
          </a:p>
          <a:p>
            <a:pPr>
              <a:buClr>
                <a:srgbClr val="005598"/>
              </a:buClr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6789249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52400" y="393863"/>
            <a:ext cx="8991599" cy="625894"/>
          </a:xfrm>
        </p:spPr>
        <p:txBody>
          <a:bodyPr/>
          <a:lstStyle/>
          <a:p>
            <a:pPr algn="ctr"/>
            <a:r>
              <a:rPr lang="el-GR" b="1" dirty="0"/>
              <a:t>Το σύστημα του ΠΟΥ-Ευρώπης</a:t>
            </a:r>
            <a:endParaRPr lang="fr-CH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8001" y="2092449"/>
            <a:ext cx="8328025" cy="3402806"/>
          </a:xfrm>
        </p:spPr>
        <p:txBody>
          <a:bodyPr/>
          <a:lstStyle/>
          <a:p>
            <a:pPr marL="342900" indent="-342900" algn="just">
              <a:buFont typeface="+mj-lt"/>
              <a:buAutoNum type="arabicPeriod"/>
            </a:pPr>
            <a:endParaRPr lang="en-US" altLang="en-US" sz="1800" dirty="0">
              <a:solidFill>
                <a:schemeClr val="bg2"/>
              </a:solidFill>
              <a:ea typeface="ＭＳ Ｐゴシック" pitchFamily="80" charset="-128"/>
            </a:endParaRPr>
          </a:p>
          <a:p>
            <a:pPr marL="114300" indent="0">
              <a:buNone/>
            </a:pPr>
            <a:endParaRPr lang="fr-CH" dirty="0"/>
          </a:p>
        </p:txBody>
      </p:sp>
      <p:sp>
        <p:nvSpPr>
          <p:cNvPr id="11" name="Rectangle 10"/>
          <p:cNvSpPr/>
          <p:nvPr/>
        </p:nvSpPr>
        <p:spPr>
          <a:xfrm>
            <a:off x="5945510" y="1534397"/>
            <a:ext cx="1390678" cy="62540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0" name="Rectangle 9"/>
          <p:cNvSpPr/>
          <p:nvPr/>
        </p:nvSpPr>
        <p:spPr>
          <a:xfrm>
            <a:off x="0" y="1294924"/>
            <a:ext cx="8500458" cy="20928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>
                <a:srgbClr val="005598"/>
              </a:buClr>
            </a:pPr>
            <a:r>
              <a:rPr lang="el-GR" sz="2400" u="sng" dirty="0"/>
              <a:t>Στήθηκε το 2015 για την απογόρευση προώθηση προϊόντων σε παιδιά</a:t>
            </a:r>
            <a:endParaRPr lang="en-US" sz="2400" u="sng" dirty="0"/>
          </a:p>
          <a:p>
            <a:pPr marL="214313" indent="-214313">
              <a:buClr>
                <a:srgbClr val="005598"/>
              </a:buClr>
              <a:buFont typeface="Arial" panose="020B0604020202020204" pitchFamily="34" charset="0"/>
              <a:buChar char="•"/>
            </a:pPr>
            <a:r>
              <a:rPr lang="el-GR" sz="2400" dirty="0"/>
              <a:t>Είναι χωρισμένο σε 17 κατηγορίες</a:t>
            </a:r>
          </a:p>
          <a:p>
            <a:pPr>
              <a:buClr>
                <a:srgbClr val="005598"/>
              </a:buClr>
            </a:pPr>
            <a:r>
              <a:rPr lang="en-US" sz="1600" dirty="0"/>
              <a:t> </a:t>
            </a:r>
          </a:p>
          <a:p>
            <a:pPr>
              <a:buClr>
                <a:srgbClr val="005598"/>
              </a:buClr>
            </a:pPr>
            <a:r>
              <a:rPr lang="en-US" dirty="0"/>
              <a:t> </a:t>
            </a:r>
          </a:p>
          <a:p>
            <a:pPr>
              <a:buClr>
                <a:srgbClr val="005598"/>
              </a:buClr>
            </a:pPr>
            <a:endParaRPr lang="en-US" sz="2400" dirty="0"/>
          </a:p>
        </p:txBody>
      </p:sp>
      <p:grpSp>
        <p:nvGrpSpPr>
          <p:cNvPr id="4" name="Group 3"/>
          <p:cNvGrpSpPr/>
          <p:nvPr/>
        </p:nvGrpSpPr>
        <p:grpSpPr>
          <a:xfrm>
            <a:off x="10886" y="2599615"/>
            <a:ext cx="8692243" cy="1353969"/>
            <a:chOff x="10886" y="2599615"/>
            <a:chExt cx="8692243" cy="1353969"/>
          </a:xfrm>
        </p:grpSpPr>
        <p:pic>
          <p:nvPicPr>
            <p:cNvPr id="17411" name="Picture 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886" y="2667000"/>
              <a:ext cx="3846990" cy="12192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7412" name="Picture 4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12029" y="2599615"/>
              <a:ext cx="4991100" cy="135396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5" name="Group 4"/>
          <p:cNvGrpSpPr/>
          <p:nvPr/>
        </p:nvGrpSpPr>
        <p:grpSpPr>
          <a:xfrm>
            <a:off x="165547" y="4191000"/>
            <a:ext cx="8797478" cy="1397947"/>
            <a:chOff x="165547" y="4191000"/>
            <a:chExt cx="8797478" cy="1397947"/>
          </a:xfrm>
        </p:grpSpPr>
        <p:pic>
          <p:nvPicPr>
            <p:cNvPr id="17413" name="Picture 5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5547" y="4191000"/>
              <a:ext cx="3415853" cy="139794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7414" name="Picture 6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81400" y="4648200"/>
              <a:ext cx="5381625" cy="8096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6" name="Picture 4"/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76378"/>
            <a:stretch/>
          </p:blipFill>
          <p:spPr bwMode="auto">
            <a:xfrm>
              <a:off x="3581400" y="4303347"/>
              <a:ext cx="5381625" cy="34485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18" name="Rectangle 17"/>
          <p:cNvSpPr/>
          <p:nvPr/>
        </p:nvSpPr>
        <p:spPr>
          <a:xfrm>
            <a:off x="202671" y="5811559"/>
            <a:ext cx="8500458" cy="17235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>
                <a:srgbClr val="005598"/>
              </a:buClr>
            </a:pPr>
            <a:r>
              <a:rPr lang="el-GR" sz="2400" u="sng" dirty="0"/>
              <a:t>Εξαιρετικά αυστηρό αλλά πιο εύκολο στην χρήση από τεχνολόγους τροφίμων και την βιομηχανία</a:t>
            </a:r>
            <a:endParaRPr lang="el-GR" sz="2400" dirty="0"/>
          </a:p>
          <a:p>
            <a:pPr>
              <a:buClr>
                <a:srgbClr val="005598"/>
              </a:buClr>
            </a:pPr>
            <a:r>
              <a:rPr lang="en-US" sz="1600" dirty="0"/>
              <a:t> </a:t>
            </a:r>
          </a:p>
          <a:p>
            <a:pPr>
              <a:buClr>
                <a:srgbClr val="005598"/>
              </a:buClr>
            </a:pPr>
            <a:r>
              <a:rPr lang="en-US" dirty="0"/>
              <a:t> </a:t>
            </a:r>
          </a:p>
          <a:p>
            <a:pPr>
              <a:buClr>
                <a:srgbClr val="005598"/>
              </a:buClr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8137402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45" y="32657"/>
            <a:ext cx="8363968" cy="1143000"/>
          </a:xfrm>
        </p:spPr>
        <p:txBody>
          <a:bodyPr/>
          <a:lstStyle/>
          <a:p>
            <a:r>
              <a:rPr lang="el-GR" dirty="0"/>
              <a:t>Συστήματα επισήμανσης</a:t>
            </a:r>
            <a:endParaRPr lang="fr-CH" dirty="0"/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572" y="2057400"/>
            <a:ext cx="4351769" cy="2895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8" name="Rectangle 17"/>
          <p:cNvSpPr/>
          <p:nvPr/>
        </p:nvSpPr>
        <p:spPr>
          <a:xfrm>
            <a:off x="0" y="1294924"/>
            <a:ext cx="8500458" cy="17235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Clr>
                <a:srgbClr val="005598"/>
              </a:buClr>
            </a:pPr>
            <a:r>
              <a:rPr lang="el-GR" sz="2400" dirty="0"/>
              <a:t>Το πιο κοινό σύστημα είναι το σύστημα του φωτεινού σηματοδότη</a:t>
            </a:r>
          </a:p>
          <a:p>
            <a:pPr algn="ctr">
              <a:buClr>
                <a:srgbClr val="005598"/>
              </a:buClr>
            </a:pPr>
            <a:r>
              <a:rPr lang="el-GR" sz="2400" dirty="0"/>
              <a:t>(</a:t>
            </a:r>
            <a:r>
              <a:rPr lang="en-US" sz="2400" dirty="0"/>
              <a:t>traffic light)</a:t>
            </a:r>
            <a:endParaRPr lang="el-GR" sz="2400" dirty="0"/>
          </a:p>
          <a:p>
            <a:pPr>
              <a:buClr>
                <a:srgbClr val="005598"/>
              </a:buClr>
            </a:pPr>
            <a:r>
              <a:rPr lang="en-US" sz="1600" dirty="0"/>
              <a:t> </a:t>
            </a:r>
          </a:p>
          <a:p>
            <a:pPr>
              <a:buClr>
                <a:srgbClr val="005598"/>
              </a:buClr>
            </a:pPr>
            <a:r>
              <a:rPr lang="en-US" dirty="0"/>
              <a:t> </a:t>
            </a:r>
          </a:p>
          <a:p>
            <a:pPr>
              <a:buClr>
                <a:srgbClr val="005598"/>
              </a:buClr>
            </a:pPr>
            <a:endParaRPr lang="en-US" sz="2400" dirty="0"/>
          </a:p>
        </p:txBody>
      </p:sp>
      <p:sp>
        <p:nvSpPr>
          <p:cNvPr id="25" name="Rectangle 24"/>
          <p:cNvSpPr/>
          <p:nvPr/>
        </p:nvSpPr>
        <p:spPr>
          <a:xfrm>
            <a:off x="128112" y="5134451"/>
            <a:ext cx="8500458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Clr>
                <a:srgbClr val="005598"/>
              </a:buClr>
            </a:pPr>
            <a:r>
              <a:rPr lang="el-GR" sz="2400" dirty="0"/>
              <a:t>Βασική διαφορά με τα προηγούμενα:</a:t>
            </a:r>
          </a:p>
          <a:p>
            <a:pPr algn="ctr">
              <a:buClr>
                <a:srgbClr val="005598"/>
              </a:buClr>
            </a:pPr>
            <a:r>
              <a:rPr lang="el-GR" sz="2400" b="1" dirty="0"/>
              <a:t>Κάθε θρεπτικό συστατικό μελετάτε ξεχωριστά</a:t>
            </a:r>
          </a:p>
          <a:p>
            <a:pPr algn="ctr">
              <a:buClr>
                <a:srgbClr val="005598"/>
              </a:buClr>
            </a:pPr>
            <a:r>
              <a:rPr lang="el-GR" sz="2400" i="1" dirty="0"/>
              <a:t>Ανέφικτο να βγάλουμε συνολική αξιολόγηση για το πόσο υγιεινό είναι ένα τρόφιμο </a:t>
            </a:r>
            <a:endParaRPr lang="en-US" i="1" dirty="0"/>
          </a:p>
          <a:p>
            <a:pPr>
              <a:buClr>
                <a:srgbClr val="005598"/>
              </a:buClr>
            </a:pPr>
            <a:endParaRPr lang="en-US" sz="2400" dirty="0"/>
          </a:p>
        </p:txBody>
      </p:sp>
      <p:pic>
        <p:nvPicPr>
          <p:cNvPr id="18436" name="Picture 4" descr="ÎÏÎ¿ÏÎ­Î»ÎµÏÎ¼Î± ÎµÎ¹ÎºÏÎ½Î±Ï Î³Î¹Î± traffic light system nutrient profile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4800" y="2690812"/>
            <a:ext cx="3811419" cy="17287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5879618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Ευκαιρία ή κίνδυνος;</a:t>
            </a:r>
            <a:endParaRPr lang="fr-CH" dirty="0"/>
          </a:p>
        </p:txBody>
      </p:sp>
      <p:sp>
        <p:nvSpPr>
          <p:cNvPr id="6" name="Rectangle 5"/>
          <p:cNvSpPr/>
          <p:nvPr/>
        </p:nvSpPr>
        <p:spPr>
          <a:xfrm>
            <a:off x="2627784" y="6381328"/>
            <a:ext cx="4032448" cy="43204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878" t="5755" r="16367" b="5721"/>
          <a:stretch/>
        </p:blipFill>
        <p:spPr bwMode="auto">
          <a:xfrm>
            <a:off x="6248400" y="2948947"/>
            <a:ext cx="2057442" cy="304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0400" y="6030686"/>
            <a:ext cx="1222938" cy="6114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622" b="98919" l="459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01593" y="1676400"/>
            <a:ext cx="3893614" cy="11014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326" t="14352" r="18791" b="21601"/>
          <a:stretch/>
        </p:blipFill>
        <p:spPr bwMode="auto">
          <a:xfrm>
            <a:off x="2476001" y="4867784"/>
            <a:ext cx="3258525" cy="18179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6853" y="2320605"/>
            <a:ext cx="4227155" cy="25362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8480844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45" y="32657"/>
            <a:ext cx="8363968" cy="1143000"/>
          </a:xfrm>
        </p:spPr>
        <p:txBody>
          <a:bodyPr/>
          <a:lstStyle/>
          <a:p>
            <a:r>
              <a:rPr lang="el-GR" dirty="0"/>
              <a:t>Συστήμα </a:t>
            </a:r>
            <a:r>
              <a:rPr lang="en-US" dirty="0"/>
              <a:t>Traffic Light</a:t>
            </a:r>
            <a:endParaRPr lang="fr-CH" dirty="0"/>
          </a:p>
        </p:txBody>
      </p:sp>
      <p:sp>
        <p:nvSpPr>
          <p:cNvPr id="18" name="Rectangle 17"/>
          <p:cNvSpPr/>
          <p:nvPr/>
        </p:nvSpPr>
        <p:spPr>
          <a:xfrm>
            <a:off x="0" y="1294924"/>
            <a:ext cx="8500458" cy="13542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Clr>
                <a:srgbClr val="005598"/>
              </a:buClr>
            </a:pPr>
            <a:r>
              <a:rPr lang="el-GR" sz="2400" dirty="0"/>
              <a:t>Σχεδόν πλήρης εναρμονισμός με την Ευρωπαική Νομοθεσία</a:t>
            </a:r>
          </a:p>
          <a:p>
            <a:pPr>
              <a:buClr>
                <a:srgbClr val="005598"/>
              </a:buClr>
            </a:pPr>
            <a:r>
              <a:rPr lang="en-US" sz="1600" dirty="0"/>
              <a:t> </a:t>
            </a:r>
          </a:p>
          <a:p>
            <a:pPr>
              <a:buClr>
                <a:srgbClr val="005598"/>
              </a:buClr>
            </a:pPr>
            <a:r>
              <a:rPr lang="en-US" dirty="0"/>
              <a:t> </a:t>
            </a:r>
          </a:p>
          <a:p>
            <a:pPr>
              <a:buClr>
                <a:srgbClr val="005598"/>
              </a:buClr>
            </a:pPr>
            <a:endParaRPr lang="en-US" sz="2400" dirty="0"/>
          </a:p>
        </p:txBody>
      </p:sp>
      <p:sp>
        <p:nvSpPr>
          <p:cNvPr id="25" name="Rectangle 24"/>
          <p:cNvSpPr/>
          <p:nvPr/>
        </p:nvSpPr>
        <p:spPr>
          <a:xfrm>
            <a:off x="-89883" y="5473005"/>
            <a:ext cx="850045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Clr>
                <a:srgbClr val="005598"/>
              </a:buClr>
            </a:pPr>
            <a:r>
              <a:rPr lang="el-GR" sz="2400" dirty="0"/>
              <a:t>Τα πράσινα είναι τα όρια για ισχυρισμό διατροφής Χαμηλή περιεκτικότητα σε...</a:t>
            </a:r>
          </a:p>
          <a:p>
            <a:pPr algn="ctr">
              <a:buClr>
                <a:srgbClr val="005598"/>
              </a:buClr>
            </a:pPr>
            <a:endParaRPr lang="en-US" sz="2400" dirty="0"/>
          </a:p>
        </p:txBody>
      </p:sp>
      <p:pic>
        <p:nvPicPr>
          <p:cNvPr id="18436" name="Picture 4" descr="ÎÏÎ¿ÏÎ­Î»ÎµÏÎ¼Î± ÎµÎ¹ÎºÏÎ½Î±Ï Î³Î¹Î± traffic light system nutrient profile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999" y="1752090"/>
            <a:ext cx="2756602" cy="12503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3124200"/>
            <a:ext cx="5895975" cy="2124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9286455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274638"/>
            <a:ext cx="8534400" cy="1143000"/>
          </a:xfrm>
        </p:spPr>
        <p:txBody>
          <a:bodyPr/>
          <a:lstStyle/>
          <a:p>
            <a:r>
              <a:rPr lang="el-GR" dirty="0"/>
              <a:t>Συστήμα που βασίζονται στο τώρα</a:t>
            </a:r>
            <a:endParaRPr lang="fr-CH" dirty="0"/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228600" y="1524000"/>
            <a:ext cx="8328025" cy="4537075"/>
          </a:xfrm>
        </p:spPr>
        <p:txBody>
          <a:bodyPr/>
          <a:lstStyle/>
          <a:p>
            <a:r>
              <a:rPr lang="el-GR" dirty="0"/>
              <a:t>Έχουν σαν κύριο στόχο την βελτίωση της σύστασης των τροφίμων </a:t>
            </a:r>
            <a:endParaRPr lang="fr-CH" dirty="0"/>
          </a:p>
          <a:p>
            <a:endParaRPr lang="fr-CH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7600" y="764704"/>
            <a:ext cx="976698" cy="488349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2627784" y="6381328"/>
            <a:ext cx="4032448" cy="43204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436"/>
          <a:stretch/>
        </p:blipFill>
        <p:spPr bwMode="auto">
          <a:xfrm>
            <a:off x="195943" y="2179769"/>
            <a:ext cx="7997908" cy="2333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76" r="63775"/>
          <a:stretch/>
        </p:blipFill>
        <p:spPr bwMode="auto">
          <a:xfrm>
            <a:off x="1919126" y="4911291"/>
            <a:ext cx="3388548" cy="1924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20" name="Straight Arrow Connector 19"/>
          <p:cNvCxnSpPr/>
          <p:nvPr/>
        </p:nvCxnSpPr>
        <p:spPr>
          <a:xfrm flipH="1">
            <a:off x="4079366" y="4051977"/>
            <a:ext cx="864096" cy="2355275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 flipH="1">
            <a:off x="4943462" y="3878093"/>
            <a:ext cx="2025166" cy="2529159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445681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2" descr="http://fourchetteverte.ch/img/Images/pyramide_alim_fr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01" t="2865" r="3262" b="3939"/>
          <a:stretch/>
        </p:blipFill>
        <p:spPr bwMode="auto">
          <a:xfrm>
            <a:off x="358775" y="1490301"/>
            <a:ext cx="4673344" cy="33240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363968" cy="1143000"/>
          </a:xfrm>
        </p:spPr>
        <p:txBody>
          <a:bodyPr/>
          <a:lstStyle/>
          <a:p>
            <a:r>
              <a:rPr lang="el-GR" dirty="0"/>
              <a:t>Συνέργια και όχι πολυκατσαβίδι</a:t>
            </a:r>
            <a:endParaRPr lang="fr-CH" dirty="0"/>
          </a:p>
        </p:txBody>
      </p:sp>
      <p:sp>
        <p:nvSpPr>
          <p:cNvPr id="15" name="TextBox 14"/>
          <p:cNvSpPr txBox="1"/>
          <p:nvPr/>
        </p:nvSpPr>
        <p:spPr>
          <a:xfrm>
            <a:off x="340871" y="1618259"/>
            <a:ext cx="4777909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CH" dirty="0"/>
              <a:t> </a:t>
            </a:r>
            <a:r>
              <a:rPr lang="fr-CH" b="1" dirty="0" err="1">
                <a:solidFill>
                  <a:schemeClr val="accent1"/>
                </a:solidFill>
              </a:rPr>
              <a:t>Tier</a:t>
            </a:r>
            <a:r>
              <a:rPr lang="fr-CH" b="1" dirty="0">
                <a:solidFill>
                  <a:schemeClr val="accent1"/>
                </a:solidFill>
              </a:rPr>
              <a:t> 1:</a:t>
            </a:r>
            <a:r>
              <a:rPr lang="fr-CH" dirty="0">
                <a:solidFill>
                  <a:schemeClr val="accent1"/>
                </a:solidFill>
              </a:rPr>
              <a:t> Set </a:t>
            </a:r>
            <a:r>
              <a:rPr lang="fr-CH" dirty="0" err="1">
                <a:solidFill>
                  <a:schemeClr val="accent1"/>
                </a:solidFill>
              </a:rPr>
              <a:t>Manufacturing</a:t>
            </a:r>
            <a:r>
              <a:rPr lang="fr-CH" dirty="0">
                <a:solidFill>
                  <a:schemeClr val="accent1"/>
                </a:solidFill>
              </a:rPr>
              <a:t> Standards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248882" y="2843716"/>
            <a:ext cx="4777909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CH" dirty="0"/>
              <a:t> </a:t>
            </a:r>
            <a:r>
              <a:rPr lang="fr-CH" b="1" dirty="0" err="1">
                <a:solidFill>
                  <a:schemeClr val="accent1"/>
                </a:solidFill>
              </a:rPr>
              <a:t>Tier</a:t>
            </a:r>
            <a:r>
              <a:rPr lang="fr-CH" b="1" dirty="0">
                <a:solidFill>
                  <a:schemeClr val="accent1"/>
                </a:solidFill>
              </a:rPr>
              <a:t> 2:</a:t>
            </a:r>
            <a:r>
              <a:rPr lang="fr-CH" dirty="0">
                <a:solidFill>
                  <a:schemeClr val="accent1"/>
                </a:solidFill>
              </a:rPr>
              <a:t> </a:t>
            </a:r>
            <a:r>
              <a:rPr lang="fr-CH" dirty="0" err="1">
                <a:solidFill>
                  <a:schemeClr val="accent1"/>
                </a:solidFill>
              </a:rPr>
              <a:t>Promote</a:t>
            </a:r>
            <a:r>
              <a:rPr lang="fr-CH" dirty="0">
                <a:solidFill>
                  <a:schemeClr val="accent1"/>
                </a:solidFill>
              </a:rPr>
              <a:t> </a:t>
            </a:r>
            <a:r>
              <a:rPr lang="fr-CH" dirty="0" err="1">
                <a:solidFill>
                  <a:schemeClr val="accent1"/>
                </a:solidFill>
              </a:rPr>
              <a:t>better</a:t>
            </a:r>
            <a:r>
              <a:rPr lang="fr-CH" dirty="0">
                <a:solidFill>
                  <a:schemeClr val="accent1"/>
                </a:solidFill>
              </a:rPr>
              <a:t> </a:t>
            </a:r>
            <a:r>
              <a:rPr lang="fr-CH" dirty="0" err="1">
                <a:solidFill>
                  <a:schemeClr val="accent1"/>
                </a:solidFill>
              </a:rPr>
              <a:t>choices</a:t>
            </a:r>
            <a:endParaRPr lang="fr-CH" dirty="0">
              <a:solidFill>
                <a:schemeClr val="accent1"/>
              </a:solidFill>
            </a:endParaRPr>
          </a:p>
          <a:p>
            <a:pPr algn="ctr"/>
            <a:r>
              <a:rPr lang="fr-CH" dirty="0">
                <a:solidFill>
                  <a:schemeClr val="accent1"/>
                </a:solidFill>
              </a:rPr>
              <a:t>Consumer </a:t>
            </a:r>
            <a:r>
              <a:rPr lang="fr-CH" dirty="0" err="1">
                <a:solidFill>
                  <a:schemeClr val="accent1"/>
                </a:solidFill>
              </a:rPr>
              <a:t>education</a:t>
            </a:r>
            <a:endParaRPr lang="fr-CH" dirty="0">
              <a:solidFill>
                <a:schemeClr val="accent1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72170" y="3891031"/>
            <a:ext cx="4777909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CH" dirty="0"/>
              <a:t> </a:t>
            </a:r>
            <a:r>
              <a:rPr lang="fr-CH" b="1" dirty="0" err="1">
                <a:solidFill>
                  <a:schemeClr val="accent1"/>
                </a:solidFill>
              </a:rPr>
              <a:t>Tier</a:t>
            </a:r>
            <a:r>
              <a:rPr lang="fr-CH" b="1" dirty="0">
                <a:solidFill>
                  <a:schemeClr val="accent1"/>
                </a:solidFill>
              </a:rPr>
              <a:t> 3:</a:t>
            </a:r>
            <a:r>
              <a:rPr lang="fr-CH" dirty="0">
                <a:solidFill>
                  <a:schemeClr val="accent1"/>
                </a:solidFill>
              </a:rPr>
              <a:t> Set </a:t>
            </a:r>
            <a:r>
              <a:rPr lang="fr-CH" dirty="0" err="1">
                <a:solidFill>
                  <a:schemeClr val="accent1"/>
                </a:solidFill>
              </a:rPr>
              <a:t>regulations</a:t>
            </a:r>
            <a:endParaRPr lang="fr-CH" dirty="0">
              <a:solidFill>
                <a:schemeClr val="accent1"/>
              </a:solidFill>
            </a:endParaRPr>
          </a:p>
        </p:txBody>
      </p:sp>
      <p:pic>
        <p:nvPicPr>
          <p:cNvPr id="21" name="Picture 2" descr="Image result for cake pictur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8724" y="2099623"/>
            <a:ext cx="763068" cy="7630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TextBox 21"/>
          <p:cNvSpPr txBox="1"/>
          <p:nvPr/>
        </p:nvSpPr>
        <p:spPr>
          <a:xfrm>
            <a:off x="4868069" y="1352915"/>
            <a:ext cx="3684484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CH" dirty="0"/>
              <a:t> </a:t>
            </a:r>
            <a:r>
              <a:rPr lang="fr-CH" dirty="0" err="1">
                <a:solidFill>
                  <a:schemeClr val="accent1"/>
                </a:solidFill>
              </a:rPr>
              <a:t>Remove</a:t>
            </a:r>
            <a:r>
              <a:rPr lang="fr-CH" dirty="0">
                <a:solidFill>
                  <a:schemeClr val="accent1"/>
                </a:solidFill>
              </a:rPr>
              <a:t> </a:t>
            </a:r>
            <a:r>
              <a:rPr lang="fr-CH" dirty="0" err="1">
                <a:solidFill>
                  <a:schemeClr val="accent1"/>
                </a:solidFill>
              </a:rPr>
              <a:t>excess</a:t>
            </a:r>
            <a:r>
              <a:rPr lang="fr-CH" dirty="0">
                <a:solidFill>
                  <a:schemeClr val="accent1"/>
                </a:solidFill>
              </a:rPr>
              <a:t> fat/</a:t>
            </a:r>
            <a:r>
              <a:rPr lang="fr-CH" dirty="0" err="1">
                <a:solidFill>
                  <a:schemeClr val="accent1"/>
                </a:solidFill>
              </a:rPr>
              <a:t>sugar</a:t>
            </a:r>
            <a:r>
              <a:rPr lang="fr-CH" dirty="0">
                <a:solidFill>
                  <a:schemeClr val="accent1"/>
                </a:solidFill>
              </a:rPr>
              <a:t>/sodium </a:t>
            </a:r>
            <a:r>
              <a:rPr lang="fr-CH" dirty="0" err="1">
                <a:solidFill>
                  <a:schemeClr val="accent1"/>
                </a:solidFill>
              </a:rPr>
              <a:t>across</a:t>
            </a:r>
            <a:r>
              <a:rPr lang="fr-CH" dirty="0">
                <a:solidFill>
                  <a:schemeClr val="accent1"/>
                </a:solidFill>
              </a:rPr>
              <a:t> </a:t>
            </a:r>
            <a:r>
              <a:rPr lang="fr-CH" dirty="0" err="1">
                <a:solidFill>
                  <a:schemeClr val="accent1"/>
                </a:solidFill>
              </a:rPr>
              <a:t>food</a:t>
            </a:r>
            <a:r>
              <a:rPr lang="fr-CH" dirty="0">
                <a:solidFill>
                  <a:schemeClr val="accent1"/>
                </a:solidFill>
              </a:rPr>
              <a:t> </a:t>
            </a:r>
            <a:r>
              <a:rPr lang="fr-CH" dirty="0" err="1">
                <a:solidFill>
                  <a:schemeClr val="accent1"/>
                </a:solidFill>
              </a:rPr>
              <a:t>supply</a:t>
            </a:r>
            <a:endParaRPr lang="fr-CH" dirty="0">
              <a:solidFill>
                <a:schemeClr val="accent1"/>
              </a:solidFill>
            </a:endParaRPr>
          </a:p>
        </p:txBody>
      </p:sp>
      <p:pic>
        <p:nvPicPr>
          <p:cNvPr id="2050" name="Picture 2" descr="Image result for chocolate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64158" y="2069063"/>
            <a:ext cx="1014365" cy="7895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Image result for pizza slice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53345" y="2069063"/>
            <a:ext cx="1262718" cy="8418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TextBox 22"/>
          <p:cNvSpPr txBox="1"/>
          <p:nvPr/>
        </p:nvSpPr>
        <p:spPr>
          <a:xfrm>
            <a:off x="4957297" y="3059978"/>
            <a:ext cx="3684484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CH" dirty="0"/>
              <a:t> </a:t>
            </a:r>
            <a:r>
              <a:rPr lang="fr-CH" dirty="0" err="1">
                <a:solidFill>
                  <a:schemeClr val="accent1"/>
                </a:solidFill>
              </a:rPr>
              <a:t>Choose</a:t>
            </a:r>
            <a:r>
              <a:rPr lang="fr-CH" dirty="0">
                <a:solidFill>
                  <a:schemeClr val="accent1"/>
                </a:solidFill>
              </a:rPr>
              <a:t> the </a:t>
            </a:r>
            <a:r>
              <a:rPr lang="fr-CH" dirty="0" err="1">
                <a:solidFill>
                  <a:schemeClr val="accent1"/>
                </a:solidFill>
              </a:rPr>
              <a:t>better</a:t>
            </a:r>
            <a:r>
              <a:rPr lang="fr-CH" dirty="0">
                <a:solidFill>
                  <a:schemeClr val="accent1"/>
                </a:solidFill>
              </a:rPr>
              <a:t> </a:t>
            </a:r>
            <a:r>
              <a:rPr lang="fr-CH" dirty="0" err="1">
                <a:solidFill>
                  <a:schemeClr val="accent1"/>
                </a:solidFill>
              </a:rPr>
              <a:t>product</a:t>
            </a:r>
            <a:endParaRPr lang="fr-CH" dirty="0">
              <a:solidFill>
                <a:schemeClr val="accent1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5136684" y="4377060"/>
            <a:ext cx="3684484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CH" dirty="0"/>
              <a:t> </a:t>
            </a:r>
            <a:r>
              <a:rPr lang="fr-CH" dirty="0" err="1">
                <a:solidFill>
                  <a:schemeClr val="accent1"/>
                </a:solidFill>
              </a:rPr>
              <a:t>Meet</a:t>
            </a:r>
            <a:r>
              <a:rPr lang="fr-CH" dirty="0">
                <a:solidFill>
                  <a:schemeClr val="accent1"/>
                </a:solidFill>
              </a:rPr>
              <a:t> the guidelines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088211" y="4726515"/>
            <a:ext cx="1655440" cy="1125943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801786" y="4842854"/>
            <a:ext cx="1923958" cy="89326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723287" y="3500512"/>
            <a:ext cx="1023367" cy="80534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160187" y="3473469"/>
            <a:ext cx="1207156" cy="9068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86045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7" grpId="0" animBg="1"/>
      <p:bldP spid="19" grpId="0" animBg="1"/>
      <p:bldP spid="22" grpId="0" animBg="1"/>
      <p:bldP spid="23" grpId="0" animBg="1"/>
      <p:bldP spid="24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52400"/>
            <a:ext cx="8534400" cy="1143000"/>
          </a:xfrm>
        </p:spPr>
        <p:txBody>
          <a:bodyPr/>
          <a:lstStyle/>
          <a:p>
            <a:r>
              <a:rPr lang="el-GR" dirty="0"/>
              <a:t>Τι θυμόμαστε!!</a:t>
            </a:r>
            <a:endParaRPr lang="en-US" dirty="0"/>
          </a:p>
        </p:txBody>
      </p:sp>
      <p:sp>
        <p:nvSpPr>
          <p:cNvPr id="12" name="Content Placeholder 2"/>
          <p:cNvSpPr txBox="1">
            <a:spLocks/>
          </p:cNvSpPr>
          <p:nvPr/>
        </p:nvSpPr>
        <p:spPr>
          <a:xfrm>
            <a:off x="445633" y="1295400"/>
            <a:ext cx="7620000" cy="4800600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3429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584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l-GR" dirty="0"/>
              <a:t>Ποιός είναι ο στόχος του μοντέλου</a:t>
            </a:r>
          </a:p>
          <a:p>
            <a:pPr lvl="1"/>
            <a:r>
              <a:rPr lang="el-GR" dirty="0"/>
              <a:t>Μάρκετινγκ, ανασχεδιασμός</a:t>
            </a:r>
          </a:p>
          <a:p>
            <a:endParaRPr lang="el-GR" dirty="0"/>
          </a:p>
          <a:p>
            <a:r>
              <a:rPr lang="el-GR" dirty="0"/>
              <a:t>Θέλουμε να προωθήσουμε υγιεινές επιλογές ή να απαγορεύσουμε ανθυγιεινές</a:t>
            </a:r>
          </a:p>
          <a:p>
            <a:endParaRPr lang="el-GR" dirty="0"/>
          </a:p>
          <a:p>
            <a:r>
              <a:rPr lang="el-GR" dirty="0"/>
              <a:t>Θέλουμε να δίνει κίνητρο για ανασχεδιασμό</a:t>
            </a:r>
          </a:p>
          <a:p>
            <a:endParaRPr lang="el-GR" dirty="0"/>
          </a:p>
          <a:p>
            <a:r>
              <a:rPr lang="el-GR" dirty="0"/>
              <a:t>Το κοινό μας είναι ο καταναλωτής ή ο παραγωγός;</a:t>
            </a:r>
          </a:p>
          <a:p>
            <a:endParaRPr lang="el-GR" dirty="0"/>
          </a:p>
          <a:p>
            <a:r>
              <a:rPr lang="el-GR" dirty="0"/>
              <a:t>Είμαστε σίγουροι οτι λειτουργεί στην χώρα μας;</a:t>
            </a:r>
          </a:p>
          <a:p>
            <a:endParaRPr lang="el-GR" dirty="0"/>
          </a:p>
          <a:p>
            <a:r>
              <a:rPr lang="el-GR"/>
              <a:t>Πως μετράμε την επίδραση στην υγεία;</a:t>
            </a:r>
            <a:endParaRPr lang="el-GR" dirty="0"/>
          </a:p>
          <a:p>
            <a:endParaRPr lang="el-GR" dirty="0"/>
          </a:p>
          <a:p>
            <a:pPr marL="114300" indent="0">
              <a:buFont typeface="Arial" pitchFamily="34" charset="0"/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710816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0"/>
            <a:ext cx="7620000" cy="1143000"/>
          </a:xfrm>
        </p:spPr>
        <p:txBody>
          <a:bodyPr/>
          <a:lstStyle/>
          <a:p>
            <a:pPr algn="ctr"/>
            <a:r>
              <a:rPr lang="el-GR" b="1" dirty="0"/>
              <a:t>Ευχαριστώ!!!!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68528450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5778" y="0"/>
            <a:ext cx="7620000" cy="1143000"/>
          </a:xfrm>
        </p:spPr>
        <p:txBody>
          <a:bodyPr/>
          <a:lstStyle/>
          <a:p>
            <a:r>
              <a:rPr lang="el-GR" dirty="0"/>
              <a:t>Ποιο είναι το συνολικό όφελος;</a:t>
            </a:r>
            <a:endParaRPr lang="fr-CH" dirty="0"/>
          </a:p>
        </p:txBody>
      </p:sp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57" y="1397532"/>
            <a:ext cx="4227155" cy="25362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1752600"/>
            <a:ext cx="3264421" cy="31670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7055"/>
          <a:stretch/>
        </p:blipFill>
        <p:spPr bwMode="auto">
          <a:xfrm>
            <a:off x="402771" y="3452130"/>
            <a:ext cx="2495550" cy="29350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ctangle 2"/>
          <p:cNvSpPr/>
          <p:nvPr/>
        </p:nvSpPr>
        <p:spPr>
          <a:xfrm>
            <a:off x="533400" y="5983901"/>
            <a:ext cx="838200" cy="216024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3048000" y="5289339"/>
            <a:ext cx="31242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u="sng" dirty="0" err="1"/>
              <a:t>POMWonderful</a:t>
            </a:r>
            <a:endParaRPr lang="en-US" b="1" u="sng" dirty="0"/>
          </a:p>
          <a:p>
            <a:r>
              <a:rPr lang="el-GR" dirty="0"/>
              <a:t>Σάκχαρα: 14 γρ/100γρ </a:t>
            </a:r>
          </a:p>
          <a:p>
            <a:endParaRPr lang="el-GR" b="1" u="sng" dirty="0"/>
          </a:p>
          <a:p>
            <a:r>
              <a:rPr lang="el-GR" b="1" u="sng" dirty="0"/>
              <a:t>Πορτοκαλάδα</a:t>
            </a:r>
          </a:p>
          <a:p>
            <a:r>
              <a:rPr lang="el-GR" dirty="0"/>
              <a:t>Σάκχαρα: 8γρ/100γρ</a:t>
            </a:r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 flipH="1">
            <a:off x="1371600" y="5289339"/>
            <a:ext cx="1676401" cy="70813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>
            <a:endCxn id="3" idx="3"/>
          </p:cNvCxnSpPr>
          <p:nvPr/>
        </p:nvCxnSpPr>
        <p:spPr>
          <a:xfrm flipH="1" flipV="1">
            <a:off x="1371600" y="6091913"/>
            <a:ext cx="1676401" cy="569585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5410200" y="5383736"/>
            <a:ext cx="2971800" cy="1200329"/>
          </a:xfrm>
          <a:prstGeom prst="rect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l-GR" b="1" dirty="0">
                <a:solidFill>
                  <a:srgbClr val="C00000"/>
                </a:solidFill>
              </a:rPr>
              <a:t>Τι έχει μεγαλύτερη επίδραση στην υγεία;</a:t>
            </a:r>
          </a:p>
          <a:p>
            <a:pPr algn="ctr"/>
            <a:r>
              <a:rPr lang="el-GR" b="1" dirty="0">
                <a:solidFill>
                  <a:srgbClr val="C00000"/>
                </a:solidFill>
              </a:rPr>
              <a:t>Τα αντιοξειδωτικά ή τα σάκχαρα;</a:t>
            </a:r>
            <a:endParaRPr lang="en-US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4301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  <p:bldP spid="2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Ισχυρισμοί υπό όρους</a:t>
            </a:r>
            <a:endParaRPr lang="fr-CH" dirty="0"/>
          </a:p>
        </p:txBody>
      </p:sp>
      <p:sp>
        <p:nvSpPr>
          <p:cNvPr id="10" name="Content Placeholder 9"/>
          <p:cNvSpPr>
            <a:spLocks noGrp="1"/>
          </p:cNvSpPr>
          <p:nvPr>
            <p:ph idx="1"/>
          </p:nvPr>
        </p:nvSpPr>
        <p:spPr>
          <a:xfrm>
            <a:off x="457200" y="1447800"/>
            <a:ext cx="7620000" cy="4953000"/>
          </a:xfrm>
        </p:spPr>
        <p:txBody>
          <a:bodyPr/>
          <a:lstStyle/>
          <a:p>
            <a:r>
              <a:rPr lang="el-GR" dirty="0"/>
              <a:t>Σύμφωνα με τον κανονισμό </a:t>
            </a:r>
            <a:r>
              <a:rPr lang="en-US" dirty="0"/>
              <a:t> 1924/2006 </a:t>
            </a:r>
            <a:r>
              <a:rPr lang="el-GR" dirty="0"/>
              <a:t>η χρήση των ισχυρισμών διατροφής &amp; υγείας οφείλουν να συνοδεύονται από αξιολόγηση της γενικότερης σύστασης ενός τροφίμου και εάν αυτή προωθεί την υγεία. </a:t>
            </a:r>
          </a:p>
          <a:p>
            <a:endParaRPr lang="fr-CH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199" y="3505200"/>
            <a:ext cx="6172200" cy="1323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4433"/>
          <a:stretch/>
        </p:blipFill>
        <p:spPr bwMode="auto">
          <a:xfrm>
            <a:off x="1186542" y="5105400"/>
            <a:ext cx="6172200" cy="13280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0202306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52400"/>
            <a:ext cx="8534400" cy="1143000"/>
          </a:xfrm>
        </p:spPr>
        <p:txBody>
          <a:bodyPr/>
          <a:lstStyle/>
          <a:p>
            <a:r>
              <a:rPr lang="el-GR" dirty="0"/>
              <a:t>Ο ρόλος των τροφίμων στην υγεία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1712164" y="6309320"/>
            <a:ext cx="5740156" cy="48005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1413373"/>
            <a:ext cx="2133600" cy="50763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156"/>
          <a:stretch/>
        </p:blipFill>
        <p:spPr bwMode="auto">
          <a:xfrm>
            <a:off x="2971800" y="1413373"/>
            <a:ext cx="2362200" cy="3673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4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469"/>
          <a:stretch/>
        </p:blipFill>
        <p:spPr bwMode="auto">
          <a:xfrm>
            <a:off x="5867400" y="1493146"/>
            <a:ext cx="1976681" cy="17726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Content Placeholder 10"/>
          <p:cNvSpPr txBox="1">
            <a:spLocks noGrp="1"/>
          </p:cNvSpPr>
          <p:nvPr>
            <p:ph idx="1"/>
          </p:nvPr>
        </p:nvSpPr>
        <p:spPr>
          <a:xfrm>
            <a:off x="6768244" y="6124654"/>
            <a:ext cx="1368152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1200" dirty="0" err="1"/>
              <a:t>Rayner</a:t>
            </a:r>
            <a:r>
              <a:rPr lang="fr-CH" sz="1200" dirty="0"/>
              <a:t> et al, 2011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30252826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712164" y="6309320"/>
            <a:ext cx="5740156" cy="48005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pic>
        <p:nvPicPr>
          <p:cNvPr id="9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156"/>
          <a:stretch/>
        </p:blipFill>
        <p:spPr bwMode="auto">
          <a:xfrm>
            <a:off x="2971800" y="1413373"/>
            <a:ext cx="2362200" cy="3673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4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469"/>
          <a:stretch/>
        </p:blipFill>
        <p:spPr bwMode="auto">
          <a:xfrm>
            <a:off x="5867400" y="1493146"/>
            <a:ext cx="1976681" cy="17726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Content Placeholder 10"/>
          <p:cNvSpPr txBox="1">
            <a:spLocks noGrp="1"/>
          </p:cNvSpPr>
          <p:nvPr>
            <p:ph idx="1"/>
          </p:nvPr>
        </p:nvSpPr>
        <p:spPr>
          <a:xfrm>
            <a:off x="6768244" y="6124654"/>
            <a:ext cx="1368152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1200" dirty="0" err="1"/>
              <a:t>Rayner</a:t>
            </a:r>
            <a:r>
              <a:rPr lang="fr-CH" sz="1200" dirty="0"/>
              <a:t> et al, 2011</a:t>
            </a:r>
            <a:endParaRPr lang="en-US" sz="12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964" y="1219200"/>
            <a:ext cx="2438400" cy="502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Title 1"/>
          <p:cNvSpPr txBox="1">
            <a:spLocks/>
          </p:cNvSpPr>
          <p:nvPr/>
        </p:nvSpPr>
        <p:spPr>
          <a:xfrm>
            <a:off x="0" y="152400"/>
            <a:ext cx="8534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600" kern="1200" cap="none" spc="-100" baseline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l-GR"/>
              <a:t>Ο ρόλος των τροφίμων στην υγεία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831962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8782" y="10886"/>
            <a:ext cx="7620000" cy="1143000"/>
          </a:xfrm>
        </p:spPr>
        <p:txBody>
          <a:bodyPr/>
          <a:lstStyle/>
          <a:p>
            <a:r>
              <a:rPr lang="el-GR" dirty="0"/>
              <a:t>Ας δούμε τους ορισμούς</a:t>
            </a:r>
            <a:endParaRPr lang="fr-CH" dirty="0"/>
          </a:p>
        </p:txBody>
      </p:sp>
      <p:sp>
        <p:nvSpPr>
          <p:cNvPr id="6" name="Rectangle 5"/>
          <p:cNvSpPr/>
          <p:nvPr/>
        </p:nvSpPr>
        <p:spPr>
          <a:xfrm>
            <a:off x="2627784" y="6381328"/>
            <a:ext cx="4032448" cy="43204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pic>
        <p:nvPicPr>
          <p:cNvPr id="11" name="Imag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59832" y="2610083"/>
            <a:ext cx="1739609" cy="2089292"/>
          </a:xfrm>
          <a:prstGeom prst="rect">
            <a:avLst/>
          </a:prstGeom>
        </p:spPr>
      </p:pic>
      <p:cxnSp>
        <p:nvCxnSpPr>
          <p:cNvPr id="12" name="Straight Arrow Connector 11"/>
          <p:cNvCxnSpPr>
            <a:endCxn id="11" idx="1"/>
          </p:cNvCxnSpPr>
          <p:nvPr/>
        </p:nvCxnSpPr>
        <p:spPr bwMode="auto">
          <a:xfrm>
            <a:off x="1497259" y="3125213"/>
            <a:ext cx="1562573" cy="529516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chemeClr val="accent2">
                <a:lumMod val="75000"/>
              </a:schemeClr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3" name="Straight Arrow Connector 12"/>
          <p:cNvCxnSpPr>
            <a:endCxn id="11" idx="1"/>
          </p:cNvCxnSpPr>
          <p:nvPr/>
        </p:nvCxnSpPr>
        <p:spPr bwMode="auto">
          <a:xfrm flipV="1">
            <a:off x="1734886" y="3654729"/>
            <a:ext cx="1324946" cy="1718903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chemeClr val="accent2">
                <a:lumMod val="75000"/>
              </a:schemeClr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14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3144838"/>
            <a:ext cx="2318867" cy="10197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5" name="Straight Arrow Connector 14"/>
          <p:cNvCxnSpPr>
            <a:stCxn id="11" idx="3"/>
            <a:endCxn id="14" idx="1"/>
          </p:cNvCxnSpPr>
          <p:nvPr/>
        </p:nvCxnSpPr>
        <p:spPr bwMode="auto">
          <a:xfrm>
            <a:off x="4799441" y="3654729"/>
            <a:ext cx="1428743" cy="0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chemeClr val="accent2">
                <a:lumMod val="75000"/>
              </a:schemeClr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6" name="Rectangle 15"/>
          <p:cNvSpPr/>
          <p:nvPr/>
        </p:nvSpPr>
        <p:spPr>
          <a:xfrm>
            <a:off x="799059" y="1052736"/>
            <a:ext cx="7344816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 algn="ctr">
              <a:buNone/>
            </a:pPr>
            <a:r>
              <a:rPr lang="en-GB" sz="2800" dirty="0"/>
              <a:t>“</a:t>
            </a:r>
            <a:r>
              <a:rPr lang="en-GB" sz="1800" dirty="0"/>
              <a:t>The science of </a:t>
            </a:r>
            <a:r>
              <a:rPr lang="en-GB" sz="1800" b="1" dirty="0"/>
              <a:t>classifying or ranking foods</a:t>
            </a:r>
            <a:r>
              <a:rPr lang="en-GB" sz="1800" dirty="0"/>
              <a:t> </a:t>
            </a:r>
            <a:br>
              <a:rPr lang="en-GB" sz="1800" dirty="0"/>
            </a:br>
            <a:r>
              <a:rPr lang="en-GB" sz="1800" dirty="0"/>
              <a:t>according to their </a:t>
            </a:r>
            <a:r>
              <a:rPr lang="en-GB" sz="1800" b="1" dirty="0"/>
              <a:t>nutritional composition </a:t>
            </a:r>
            <a:br>
              <a:rPr lang="en-GB" sz="1800" dirty="0"/>
            </a:br>
            <a:r>
              <a:rPr lang="en-GB" sz="1800" dirty="0"/>
              <a:t>for reasons related to </a:t>
            </a:r>
            <a:r>
              <a:rPr lang="en-GB" sz="1800" b="1" dirty="0"/>
              <a:t>preventing disease and promoting health</a:t>
            </a:r>
            <a:r>
              <a:rPr lang="en-GB" sz="1800" dirty="0"/>
              <a:t>”</a:t>
            </a:r>
          </a:p>
        </p:txBody>
      </p:sp>
      <p:pic>
        <p:nvPicPr>
          <p:cNvPr id="17" name="Picture 2" descr="http://www.hsph.harvard.edu/nutritionsource/files/2012/10/myplate_blue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7011" y="4699375"/>
            <a:ext cx="1483366" cy="13485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4" descr="Nestlé Nutritional Compass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321" r="50292" b="22641"/>
          <a:stretch/>
        </p:blipFill>
        <p:spPr bwMode="auto">
          <a:xfrm>
            <a:off x="604638" y="2285119"/>
            <a:ext cx="1008112" cy="16801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" name="Rectangle 26"/>
          <p:cNvSpPr/>
          <p:nvPr/>
        </p:nvSpPr>
        <p:spPr>
          <a:xfrm>
            <a:off x="971600" y="6027385"/>
            <a:ext cx="734481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 algn="ctr">
              <a:buNone/>
            </a:pPr>
            <a:r>
              <a:rPr lang="el-GR" sz="2000" b="1" u="sng" dirty="0">
                <a:solidFill>
                  <a:srgbClr val="002060"/>
                </a:solidFill>
              </a:rPr>
              <a:t>Τα τρόφιμα αξιολογούνται είτε με διχοτομημένο αποτέλεσμα (κατάλληλα ή όχι), είτε με ένα συνεχές σκόρ</a:t>
            </a:r>
            <a:endParaRPr lang="en-GB" sz="1400" b="1" u="sng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16425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Γενικοί στόχοι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1725729" y="5576848"/>
            <a:ext cx="5740156" cy="36004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9" name="Content Placeholder 2"/>
          <p:cNvSpPr txBox="1">
            <a:spLocks/>
          </p:cNvSpPr>
          <p:nvPr/>
        </p:nvSpPr>
        <p:spPr bwMode="gray">
          <a:xfrm>
            <a:off x="32657" y="1143000"/>
            <a:ext cx="7958656" cy="33922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180975" indent="-180975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7D2168"/>
              </a:buClr>
              <a:defRPr sz="19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90525" indent="-207963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Arial" charset="0"/>
              <a:buChar char="–"/>
              <a:defRPr sz="1900">
                <a:solidFill>
                  <a:schemeClr val="tx1"/>
                </a:solidFill>
                <a:latin typeface="+mn-lt"/>
              </a:defRPr>
            </a:lvl2pPr>
            <a:lvl3pPr marL="581025" indent="-188913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Arial" charset="0"/>
              <a:buChar char="–"/>
              <a:defRPr sz="1600">
                <a:solidFill>
                  <a:schemeClr val="tx1"/>
                </a:solidFill>
                <a:latin typeface="+mn-lt"/>
              </a:defRPr>
            </a:lvl3pPr>
            <a:lvl4pPr marL="790575" indent="-207963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Arial" charset="0"/>
              <a:buChar char="–"/>
              <a:defRPr sz="1400">
                <a:solidFill>
                  <a:schemeClr val="tx1"/>
                </a:solidFill>
                <a:latin typeface="+mn-lt"/>
              </a:defRPr>
            </a:lvl4pPr>
            <a:lvl5pPr marL="971550" indent="-17938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Arial" charset="0"/>
              <a:buChar char="–"/>
              <a:defRPr sz="1200">
                <a:solidFill>
                  <a:schemeClr val="tx1"/>
                </a:solidFill>
                <a:latin typeface="+mn-lt"/>
              </a:defRPr>
            </a:lvl5pPr>
            <a:lvl6pPr marL="1428750" indent="-17938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Arial" charset="0"/>
              <a:buChar char="–"/>
              <a:defRPr sz="1200">
                <a:solidFill>
                  <a:schemeClr val="tx1"/>
                </a:solidFill>
                <a:latin typeface="+mn-lt"/>
              </a:defRPr>
            </a:lvl6pPr>
            <a:lvl7pPr marL="1885950" indent="-17938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Arial" charset="0"/>
              <a:buChar char="–"/>
              <a:defRPr sz="1200">
                <a:solidFill>
                  <a:schemeClr val="tx1"/>
                </a:solidFill>
                <a:latin typeface="+mn-lt"/>
              </a:defRPr>
            </a:lvl7pPr>
            <a:lvl8pPr marL="2343150" indent="-17938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Arial" charset="0"/>
              <a:buChar char="–"/>
              <a:defRPr sz="1200">
                <a:solidFill>
                  <a:schemeClr val="tx1"/>
                </a:solidFill>
                <a:latin typeface="+mn-lt"/>
              </a:defRPr>
            </a:lvl8pPr>
            <a:lvl9pPr marL="2800350" indent="-17938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Arial" charset="0"/>
              <a:buChar char="–"/>
              <a:defRPr sz="1200">
                <a:solidFill>
                  <a:schemeClr val="tx1"/>
                </a:solidFill>
                <a:latin typeface="+mn-lt"/>
              </a:defRPr>
            </a:lvl9pPr>
          </a:lstStyle>
          <a:p>
            <a:endParaRPr lang="en-US" kern="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l-GR" sz="2400" kern="0" dirty="0"/>
              <a:t>Εξαγωγή συμπερασμάτων για την σύσταση του τροφίμου σε συγκεκριμένα θρεπτικά συστατικά</a:t>
            </a:r>
          </a:p>
          <a:p>
            <a:pPr marL="552450" lvl="1" indent="-342900">
              <a:buFont typeface="Arial" panose="020B0604020202020204" pitchFamily="34" charset="0"/>
              <a:buChar char="•"/>
            </a:pPr>
            <a:endParaRPr lang="el-GR" sz="2400" kern="0" dirty="0"/>
          </a:p>
          <a:p>
            <a:pPr marL="742950" lvl="2" indent="-342900">
              <a:buFont typeface="Wingdings" pitchFamily="2" charset="2"/>
              <a:buChar char="ü"/>
            </a:pPr>
            <a:r>
              <a:rPr lang="el-GR" sz="2100" kern="0" dirty="0"/>
              <a:t>Ενεργειακή πυκνότητα</a:t>
            </a:r>
          </a:p>
          <a:p>
            <a:pPr marL="742950" lvl="2" indent="-342900">
              <a:buFont typeface="Wingdings" pitchFamily="2" charset="2"/>
              <a:buChar char="ü"/>
            </a:pPr>
            <a:r>
              <a:rPr lang="el-GR" sz="2100" kern="0" dirty="0"/>
              <a:t>Πυκνότητα σε βιταμίνες/ιχνοστοιχεία</a:t>
            </a:r>
          </a:p>
          <a:p>
            <a:pPr marL="742950" lvl="2" indent="-342900">
              <a:buFont typeface="Wingdings" pitchFamily="2" charset="2"/>
              <a:buChar char="ü"/>
            </a:pPr>
            <a:r>
              <a:rPr lang="el-GR" sz="2100" kern="0" dirty="0"/>
              <a:t>Πυκνότητα σε μη επιθυμητά μακροθρεπτικά</a:t>
            </a:r>
            <a:endParaRPr lang="en-US" kern="0" dirty="0"/>
          </a:p>
          <a:p>
            <a:endParaRPr lang="en-US" kern="0" dirty="0"/>
          </a:p>
          <a:p>
            <a:endParaRPr lang="en-US" kern="0" dirty="0"/>
          </a:p>
        </p:txBody>
      </p:sp>
      <p:pic>
        <p:nvPicPr>
          <p:cNvPr id="2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8286" y="2143732"/>
            <a:ext cx="2293472" cy="139083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" name="Picture 1" descr="GDA1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11985" y="5358749"/>
            <a:ext cx="3329307" cy="115627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Picture 2" descr="http://www.sustainableeventsdenmark.org/assets/2012/06/20110309-1006-190x185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5071068"/>
            <a:ext cx="1408668" cy="137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Content Placeholder 2"/>
          <p:cNvSpPr txBox="1">
            <a:spLocks/>
          </p:cNvSpPr>
          <p:nvPr/>
        </p:nvSpPr>
        <p:spPr bwMode="gray">
          <a:xfrm>
            <a:off x="65314" y="4114800"/>
            <a:ext cx="7958656" cy="10415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180975" indent="-180975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7D2168"/>
              </a:buClr>
              <a:defRPr sz="19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90525" indent="-207963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Arial" charset="0"/>
              <a:buChar char="–"/>
              <a:defRPr sz="1900">
                <a:solidFill>
                  <a:schemeClr val="tx1"/>
                </a:solidFill>
                <a:latin typeface="+mn-lt"/>
              </a:defRPr>
            </a:lvl2pPr>
            <a:lvl3pPr marL="581025" indent="-188913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Arial" charset="0"/>
              <a:buChar char="–"/>
              <a:defRPr sz="1600">
                <a:solidFill>
                  <a:schemeClr val="tx1"/>
                </a:solidFill>
                <a:latin typeface="+mn-lt"/>
              </a:defRPr>
            </a:lvl3pPr>
            <a:lvl4pPr marL="790575" indent="-207963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Arial" charset="0"/>
              <a:buChar char="–"/>
              <a:defRPr sz="1400">
                <a:solidFill>
                  <a:schemeClr val="tx1"/>
                </a:solidFill>
                <a:latin typeface="+mn-lt"/>
              </a:defRPr>
            </a:lvl4pPr>
            <a:lvl5pPr marL="971550" indent="-17938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Arial" charset="0"/>
              <a:buChar char="–"/>
              <a:defRPr sz="1200">
                <a:solidFill>
                  <a:schemeClr val="tx1"/>
                </a:solidFill>
                <a:latin typeface="+mn-lt"/>
              </a:defRPr>
            </a:lvl5pPr>
            <a:lvl6pPr marL="1428750" indent="-17938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Arial" charset="0"/>
              <a:buChar char="–"/>
              <a:defRPr sz="1200">
                <a:solidFill>
                  <a:schemeClr val="tx1"/>
                </a:solidFill>
                <a:latin typeface="+mn-lt"/>
              </a:defRPr>
            </a:lvl6pPr>
            <a:lvl7pPr marL="1885950" indent="-17938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Arial" charset="0"/>
              <a:buChar char="–"/>
              <a:defRPr sz="1200">
                <a:solidFill>
                  <a:schemeClr val="tx1"/>
                </a:solidFill>
                <a:latin typeface="+mn-lt"/>
              </a:defRPr>
            </a:lvl7pPr>
            <a:lvl8pPr marL="2343150" indent="-17938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Arial" charset="0"/>
              <a:buChar char="–"/>
              <a:defRPr sz="1200">
                <a:solidFill>
                  <a:schemeClr val="tx1"/>
                </a:solidFill>
                <a:latin typeface="+mn-lt"/>
              </a:defRPr>
            </a:lvl8pPr>
            <a:lvl9pPr marL="2800350" indent="-17938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Arial" charset="0"/>
              <a:buChar char="–"/>
              <a:defRPr sz="1200">
                <a:solidFill>
                  <a:schemeClr val="tx1"/>
                </a:solidFill>
                <a:latin typeface="+mn-lt"/>
              </a:defRPr>
            </a:lvl9pPr>
          </a:lstStyle>
          <a:p>
            <a:endParaRPr lang="en-US" kern="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l-GR" sz="2400" kern="0" dirty="0"/>
              <a:t>Εξαγωγή συμπερασμάτων για το τρόφιμο στο σύνολο του</a:t>
            </a:r>
          </a:p>
        </p:txBody>
      </p:sp>
    </p:spTree>
    <p:extLst>
      <p:ext uri="{BB962C8B-B14F-4D97-AF65-F5344CB8AC3E}">
        <p14:creationId xmlns:p14="http://schemas.microsoft.com/office/powerpoint/2010/main" val="32018251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p"/>
      <p:bldP spid="13" grpId="0" build="p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djacency">
  <a:themeElements>
    <a:clrScheme name="Adjacency">
      <a:dk1>
        <a:srgbClr val="2F2B20"/>
      </a:dk1>
      <a:lt1>
        <a:srgbClr val="FFFFFF"/>
      </a:lt1>
      <a:dk2>
        <a:srgbClr val="675E47"/>
      </a:dk2>
      <a:lt2>
        <a:srgbClr val="DFDCB7"/>
      </a:lt2>
      <a:accent1>
        <a:srgbClr val="A9A57C"/>
      </a:accent1>
      <a:accent2>
        <a:srgbClr val="9CBEBD"/>
      </a:accent2>
      <a:accent3>
        <a:srgbClr val="D2CB6C"/>
      </a:accent3>
      <a:accent4>
        <a:srgbClr val="95A39D"/>
      </a:accent4>
      <a:accent5>
        <a:srgbClr val="C89F5D"/>
      </a:accent5>
      <a:accent6>
        <a:srgbClr val="B1A089"/>
      </a:accent6>
      <a:hlink>
        <a:srgbClr val="D25814"/>
      </a:hlink>
      <a:folHlink>
        <a:srgbClr val="849A0A"/>
      </a:folHlink>
    </a:clrScheme>
    <a:fontScheme name="Office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djacency">
      <a:fillStyleLst>
        <a:solidFill>
          <a:schemeClr val="phClr"/>
        </a:solidFill>
        <a:solidFill>
          <a:schemeClr val="phClr">
            <a:tint val="55000"/>
          </a:schemeClr>
        </a:solidFill>
        <a:solidFill>
          <a:schemeClr val="phClr"/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algn="bl" rotWithShape="0">
              <a:srgbClr val="000000">
                <a:alpha val="60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brightRoom" dir="tl">
              <a:rot lat="0" lon="0" rev="1800000"/>
            </a:lightRig>
          </a:scene3d>
          <a:sp3d contourW="10160" prstMaterial="dkEdge">
            <a:bevelT w="38100" h="50800" prst="angle"/>
            <a:contourClr>
              <a:schemeClr val="phClr">
                <a:shade val="4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75000">
              <a:schemeClr val="phClr">
                <a:shade val="100000"/>
                <a:satMod val="115000"/>
              </a:schemeClr>
            </a:gs>
            <a:gs pos="100000">
              <a:schemeClr val="phClr">
                <a:shade val="70000"/>
                <a:satMod val="130000"/>
              </a:schemeClr>
            </a:gs>
          </a:gsLst>
          <a:path path="circle">
            <a:fillToRect l="20000" t="50000" r="10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7000"/>
              </a:schemeClr>
              <a:schemeClr val="phClr">
                <a:shade val="96000"/>
              </a:schemeClr>
            </a:duotone>
          </a:blip>
          <a:tile tx="0" ty="0" sx="32000" sy="32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Adjacency</Template>
  <TotalTime>3321</TotalTime>
  <Words>1188</Words>
  <Application>Microsoft Office PowerPoint</Application>
  <PresentationFormat>Προβολή στην οθόνη (4:3)</PresentationFormat>
  <Paragraphs>218</Paragraphs>
  <Slides>34</Slides>
  <Notes>9</Notes>
  <HiddenSlides>0</HiddenSlides>
  <MMClips>0</MMClips>
  <ScaleCrop>false</ScaleCrop>
  <HeadingPairs>
    <vt:vector size="4" baseType="variant">
      <vt:variant>
        <vt:lpstr>Θέμα</vt:lpstr>
      </vt:variant>
      <vt:variant>
        <vt:i4>1</vt:i4>
      </vt:variant>
      <vt:variant>
        <vt:lpstr>Τίτλοι διαφανειών</vt:lpstr>
      </vt:variant>
      <vt:variant>
        <vt:i4>34</vt:i4>
      </vt:variant>
    </vt:vector>
  </HeadingPairs>
  <TitlesOfParts>
    <vt:vector size="35" baseType="lpstr">
      <vt:lpstr>Adjacency</vt:lpstr>
      <vt:lpstr>Τα τρόφιμα ως εργαλεία δημόσιας υγείας</vt:lpstr>
      <vt:lpstr>Ευκαιρία ή κίνδυνος;</vt:lpstr>
      <vt:lpstr>Ευκαιρία ή κίνδυνος;</vt:lpstr>
      <vt:lpstr>Ποιο είναι το συνολικό όφελος;</vt:lpstr>
      <vt:lpstr>Ισχυρισμοί υπό όρους</vt:lpstr>
      <vt:lpstr>Ο ρόλος των τροφίμων στην υγεία</vt:lpstr>
      <vt:lpstr>Παρουσίαση του PowerPoint</vt:lpstr>
      <vt:lpstr>Ας δούμε τους ορισμούς</vt:lpstr>
      <vt:lpstr>Γενικοί στόχοι</vt:lpstr>
      <vt:lpstr>Ποιές οι πιθανές χρήσεις τους;</vt:lpstr>
      <vt:lpstr>Ποιές οι πιθανές χρήσεις τους;</vt:lpstr>
      <vt:lpstr>Κάθε χρήση άλλη δομή</vt:lpstr>
      <vt:lpstr>Κάθε χρήση άλλη δομή ΙΙ</vt:lpstr>
      <vt:lpstr>Κάθε χρήση άλλη δομή ΙΙΙ</vt:lpstr>
      <vt:lpstr>Κάθε χρήση άλλη δομή ΙV</vt:lpstr>
      <vt:lpstr>Μοντέλο FSA Ofcom</vt:lpstr>
      <vt:lpstr>Μοντέλο FSA Ofcom</vt:lpstr>
      <vt:lpstr>Εκβαση Μοντέλου FSA Ofcom</vt:lpstr>
      <vt:lpstr>Παραλλαγές του Μοντέλου FSA Ofcom</vt:lpstr>
      <vt:lpstr>Παραλλαγές του Μοντέλου FSA Ofcom</vt:lpstr>
      <vt:lpstr>Σύγκριση Ofcom- Nutriscore</vt:lpstr>
      <vt:lpstr>Πόσο αυστηρός θέλω να είμαι;</vt:lpstr>
      <vt:lpstr>Ποινή ή κίνητρο;</vt:lpstr>
      <vt:lpstr>Ενναλακτική 2:  Βέλτιστη δυνατή σύσταση</vt:lpstr>
      <vt:lpstr>How to build a Nutrient Profiling System</vt:lpstr>
      <vt:lpstr>Μια απόφαση με σημαντικές επιπτώσεις</vt:lpstr>
      <vt:lpstr>Το σύστημα του ΠΟΥ-Ευρώπης</vt:lpstr>
      <vt:lpstr>Το σύστημα του ΠΟΥ-Ευρώπης</vt:lpstr>
      <vt:lpstr>Συστήματα επισήμανσης</vt:lpstr>
      <vt:lpstr>Συστήμα Traffic Light</vt:lpstr>
      <vt:lpstr>Συστήμα που βασίζονται στο τώρα</vt:lpstr>
      <vt:lpstr>Συνέργια και όχι πολυκατσαβίδι</vt:lpstr>
      <vt:lpstr>Τι θυμόμαστε!!</vt:lpstr>
      <vt:lpstr>Ευχαριστώ!!!!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ALEXANDRA</dc:creator>
  <cp:lastModifiedBy>Αντώνης Βλασσόπουλος</cp:lastModifiedBy>
  <cp:revision>156</cp:revision>
  <dcterms:created xsi:type="dcterms:W3CDTF">2006-08-16T00:00:00Z</dcterms:created>
  <dcterms:modified xsi:type="dcterms:W3CDTF">2023-04-27T23:27:07Z</dcterms:modified>
</cp:coreProperties>
</file>