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488" r:id="rId2"/>
    <p:sldId id="489" r:id="rId3"/>
    <p:sldId id="490" r:id="rId4"/>
    <p:sldId id="491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523" r:id="rId37"/>
    <p:sldId id="524" r:id="rId38"/>
    <p:sldId id="525" r:id="rId39"/>
    <p:sldId id="603" r:id="rId40"/>
    <p:sldId id="604" r:id="rId41"/>
    <p:sldId id="605" r:id="rId42"/>
    <p:sldId id="606" r:id="rId43"/>
    <p:sldId id="607" r:id="rId44"/>
    <p:sldId id="608" r:id="rId45"/>
    <p:sldId id="609" r:id="rId46"/>
    <p:sldId id="610" r:id="rId47"/>
    <p:sldId id="611" r:id="rId48"/>
    <p:sldId id="612" r:id="rId49"/>
    <p:sldId id="613" r:id="rId50"/>
    <p:sldId id="614" r:id="rId51"/>
    <p:sldId id="615" r:id="rId52"/>
    <p:sldId id="616" r:id="rId53"/>
    <p:sldId id="617" r:id="rId54"/>
    <p:sldId id="618" r:id="rId55"/>
    <p:sldId id="619" r:id="rId56"/>
    <p:sldId id="620" r:id="rId57"/>
    <p:sldId id="621" r:id="rId58"/>
    <p:sldId id="622" r:id="rId59"/>
    <p:sldId id="623" r:id="rId6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66CC"/>
    <a:srgbClr val="FF9999"/>
    <a:srgbClr val="FFFF00"/>
    <a:srgbClr val="000099"/>
    <a:srgbClr val="FFCC00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8" autoAdjust="0"/>
    <p:restoredTop sz="92142"/>
  </p:normalViewPr>
  <p:slideViewPr>
    <p:cSldViewPr>
      <p:cViewPr varScale="1">
        <p:scale>
          <a:sx n="98" d="100"/>
          <a:sy n="98" d="100"/>
        </p:scale>
        <p:origin x="16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41E8B-5D77-7244-A73D-B2B54A8AC66C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D32A-469D-5A43-98C1-5FE160904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8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73D67CD-DA51-1A49-9EED-790C60690174}" type="slidenum">
              <a:rPr lang="el-GR" altLang="en-US"/>
              <a:pPr/>
              <a:t>52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752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B072944-EF13-6946-8A20-680EDE013899}" type="slidenum">
              <a:rPr lang="el-GR" altLang="en-US"/>
              <a:pPr/>
              <a:t>54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6026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n-US"/>
          </a:p>
        </p:txBody>
      </p:sp>
      <p:sp>
        <p:nvSpPr>
          <p:cNvPr id="8089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4A6F9C78-221E-B740-AD39-5D83B292E8E4}" type="slidenum">
              <a:rPr lang="el-GR" altLang="en-US" b="1">
                <a:latin typeface="Arial" charset="0"/>
              </a:rPr>
              <a:pPr>
                <a:spcBef>
                  <a:spcPct val="0"/>
                </a:spcBef>
              </a:pPr>
              <a:t>59</a:t>
            </a:fld>
            <a:endParaRPr lang="el-GR" alt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469E2-65B6-4531-BE28-A4ED342E7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DE5FF-50AD-4258-B9BB-51AD43B7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D7C4C-092F-4BB5-A7F6-7EAFDBBC6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F3067-B9C6-46E1-9355-218A070AE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C5B1D-6C66-4500-80F2-D89816F14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41F5-2FF9-41C8-889D-1BE00E081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3190-31E6-404E-9AD8-A92AA64F3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BF30A-7AC2-41FD-8235-772F886E4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A7E4-1B4E-4848-829E-D566D9DB3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A218-90F6-4840-82A3-AEBC4C661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B5B28-4DE8-43DF-885F-29DB9278C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F496-A36C-4688-9033-F98AA43AD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C7C19-C398-410D-B6B5-2FF632EC0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E8ECF8-712B-4194-998B-2B5D1A6F9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49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3.e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26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989138"/>
            <a:ext cx="87487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 –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ΔΥΝΑΜΕΙΣ ΜΕΤΑΞΥ ΙΟΝΤΩΝ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sah-RU" altLang="en-US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6633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6634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1285875" y="1357313"/>
            <a:ext cx="6742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ΔΥΝΑΜΕΙΣ ΔΙΠΟΛΟΥ - ΔΙΠΟΛΟΥ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250825" y="2286000"/>
            <a:ext cx="8713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Είναι δυνάμεις που εμφανίζονται μεταξύ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μονίμων</a:t>
            </a:r>
            <a:r>
              <a:rPr lang="sah-RU" altLang="en-US" sz="2000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διπόλων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Το θετικό τμήμα του ενός διπόλου έλκει το αρνητικό τμήμα του άλλου. 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1214438" y="5857875"/>
            <a:ext cx="710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Οι δυνάμεις διπόλου – διπόλου είναι ΑΣΘΕΝΕΙΣ.</a:t>
            </a:r>
            <a:endParaRPr lang="el-GR" altLang="en-US" sz="2000" b="1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2" name="25 - Ομάδα"/>
          <p:cNvGrpSpPr>
            <a:grpSpLocks/>
          </p:cNvGrpSpPr>
          <p:nvPr/>
        </p:nvGrpSpPr>
        <p:grpSpPr bwMode="auto">
          <a:xfrm>
            <a:off x="1071563" y="3429000"/>
            <a:ext cx="5834062" cy="1571625"/>
            <a:chOff x="1071538" y="3357562"/>
            <a:chExt cx="5834638" cy="1571636"/>
          </a:xfrm>
        </p:grpSpPr>
        <p:graphicFrame>
          <p:nvGraphicFramePr>
            <p:cNvPr id="26639" name="Object 16"/>
            <p:cNvGraphicFramePr>
              <a:graphicFrameLocks noChangeAspect="1"/>
            </p:cNvGraphicFramePr>
            <p:nvPr/>
          </p:nvGraphicFramePr>
          <p:xfrm>
            <a:off x="1071538" y="3857628"/>
            <a:ext cx="2434337" cy="1062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3D XML" r:id="rId2" imgW="2603500" imgH="1143000" progId="Chem3D.Document.9">
                    <p:embed/>
                  </p:oleObj>
                </mc:Choice>
                <mc:Fallback>
                  <p:oleObj name="Chem3D XML" r:id="rId2" imgW="2603500" imgH="1143000" progId="Chem3D.Document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538" y="3857628"/>
                          <a:ext cx="2434337" cy="1062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0" name="Object 17"/>
            <p:cNvGraphicFramePr>
              <a:graphicFrameLocks noChangeAspect="1"/>
            </p:cNvGraphicFramePr>
            <p:nvPr/>
          </p:nvGraphicFramePr>
          <p:xfrm>
            <a:off x="4286248" y="3786190"/>
            <a:ext cx="2619928" cy="1143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3D XML" r:id="rId4" imgW="2603500" imgH="1143000" progId="Chem3D.Document.9">
                    <p:embed/>
                  </p:oleObj>
                </mc:Choice>
                <mc:Fallback>
                  <p:oleObj name="Chem3D XML" r:id="rId4" imgW="2603500" imgH="1143000" progId="Chem3D.Document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48" y="3786190"/>
                          <a:ext cx="2619928" cy="1143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1" name="18 - TextBox"/>
            <p:cNvSpPr txBox="1">
              <a:spLocks noChangeArrowheads="1"/>
            </p:cNvSpPr>
            <p:nvPr/>
          </p:nvSpPr>
          <p:spPr bwMode="auto">
            <a:xfrm>
              <a:off x="2714612" y="3500438"/>
              <a:ext cx="500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ah-RU" altLang="en-US" sz="1800" b="1">
                  <a:solidFill>
                    <a:srgbClr val="FF0000"/>
                  </a:solidFill>
                </a:rPr>
                <a:t>δ-</a:t>
              </a:r>
              <a:endParaRPr lang="el-GR" alt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26642" name="19 - TextBox"/>
            <p:cNvSpPr txBox="1">
              <a:spLocks noChangeArrowheads="1"/>
            </p:cNvSpPr>
            <p:nvPr/>
          </p:nvSpPr>
          <p:spPr bwMode="auto">
            <a:xfrm>
              <a:off x="6072198" y="3357562"/>
              <a:ext cx="500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ah-RU" altLang="en-US" sz="1800" b="1">
                  <a:solidFill>
                    <a:srgbClr val="FF0000"/>
                  </a:solidFill>
                </a:rPr>
                <a:t>δ-</a:t>
              </a:r>
              <a:endParaRPr lang="el-GR" alt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26643" name="21 - TextBox"/>
            <p:cNvSpPr txBox="1">
              <a:spLocks noChangeArrowheads="1"/>
            </p:cNvSpPr>
            <p:nvPr/>
          </p:nvSpPr>
          <p:spPr bwMode="auto">
            <a:xfrm>
              <a:off x="1214414" y="3643314"/>
              <a:ext cx="6429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ah-RU" altLang="en-US" sz="1800" b="1">
                  <a:solidFill>
                    <a:srgbClr val="FF0000"/>
                  </a:solidFill>
                </a:rPr>
                <a:t>δ+</a:t>
              </a:r>
              <a:endParaRPr lang="el-GR" alt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26644" name="22 - TextBox"/>
            <p:cNvSpPr txBox="1">
              <a:spLocks noChangeArrowheads="1"/>
            </p:cNvSpPr>
            <p:nvPr/>
          </p:nvSpPr>
          <p:spPr bwMode="auto">
            <a:xfrm>
              <a:off x="4286248" y="3500438"/>
              <a:ext cx="6429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ah-RU" altLang="en-US" sz="1800" b="1">
                  <a:solidFill>
                    <a:srgbClr val="FF0000"/>
                  </a:solidFill>
                </a:rPr>
                <a:t>δ+</a:t>
              </a:r>
              <a:endParaRPr lang="el-GR" altLang="en-US" sz="1800" b="1">
                <a:solidFill>
                  <a:srgbClr val="FF0000"/>
                </a:solidFill>
              </a:endParaRPr>
            </a:p>
          </p:txBody>
        </p:sp>
        <p:cxnSp>
          <p:nvCxnSpPr>
            <p:cNvPr id="25" name="24 - Ευθύγραμμο βέλος σύνδεσης"/>
            <p:cNvCxnSpPr/>
            <p:nvPr/>
          </p:nvCxnSpPr>
          <p:spPr>
            <a:xfrm>
              <a:off x="3643542" y="4357694"/>
              <a:ext cx="500111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2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7656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7657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7658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1285875" y="1357313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ΔΥΝΑΜΕΙΣ </a:t>
            </a: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ΙΟΝΤΟΣ</a:t>
            </a: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 - ΔΙΠΟΛΟΥ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457200" y="2036763"/>
            <a:ext cx="8002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Είναι δυνάμεις που εμφανίζονται μεταξύ 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ιόντων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και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μονίμων διπόλων.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071563" y="3071813"/>
          <a:ext cx="203835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2" imgW="2730500" imgH="2425700" progId="Chem3D.Document.9">
                  <p:embed/>
                </p:oleObj>
              </mc:Choice>
              <mc:Fallback>
                <p:oleObj name="Chem3D XML" r:id="rId2" imgW="2730500" imgH="2425700" progId="Chem3D.Documen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071813"/>
                        <a:ext cx="203835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25 - TextBox"/>
          <p:cNvSpPr txBox="1">
            <a:spLocks noChangeArrowheads="1"/>
          </p:cNvSpPr>
          <p:nvPr/>
        </p:nvSpPr>
        <p:spPr bwMode="auto">
          <a:xfrm>
            <a:off x="3071813" y="3214688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27" name="26 - TextBox"/>
          <p:cNvSpPr txBox="1">
            <a:spLocks noChangeArrowheads="1"/>
          </p:cNvSpPr>
          <p:nvPr/>
        </p:nvSpPr>
        <p:spPr bwMode="auto">
          <a:xfrm>
            <a:off x="1714500" y="3214688"/>
            <a:ext cx="50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0000CC"/>
                </a:solidFill>
              </a:rPr>
              <a:t>δ-</a:t>
            </a:r>
          </a:p>
        </p:txBody>
      </p:sp>
      <p:sp>
        <p:nvSpPr>
          <p:cNvPr id="28" name="27 - TextBox"/>
          <p:cNvSpPr txBox="1">
            <a:spLocks noChangeArrowheads="1"/>
          </p:cNvSpPr>
          <p:nvPr/>
        </p:nvSpPr>
        <p:spPr bwMode="auto">
          <a:xfrm>
            <a:off x="785813" y="321468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0000CC"/>
                </a:solidFill>
              </a:rPr>
              <a:t>δ+</a:t>
            </a:r>
          </a:p>
        </p:txBody>
      </p:sp>
      <p:sp>
        <p:nvSpPr>
          <p:cNvPr id="29" name="28 - TextBox"/>
          <p:cNvSpPr txBox="1">
            <a:spLocks noChangeArrowheads="1"/>
          </p:cNvSpPr>
          <p:nvPr/>
        </p:nvSpPr>
        <p:spPr bwMode="auto">
          <a:xfrm>
            <a:off x="1643063" y="4786313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0000CC"/>
                </a:solidFill>
              </a:rPr>
              <a:t>δ+</a:t>
            </a:r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flipV="1">
            <a:off x="2214563" y="3571875"/>
            <a:ext cx="285750" cy="214313"/>
          </a:xfrm>
          <a:prstGeom prst="straightConnector1">
            <a:avLst/>
          </a:prstGeom>
          <a:ln w="254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143500" y="3429000"/>
          <a:ext cx="18859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4" imgW="2247900" imgH="1790700" progId="Chem3D.Document.9">
                  <p:embed/>
                </p:oleObj>
              </mc:Choice>
              <mc:Fallback>
                <p:oleObj name="Chem3D XML" r:id="rId4" imgW="2247900" imgH="1790700" progId="Chem3D.Documen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429000"/>
                        <a:ext cx="1885950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31 - TextBox"/>
          <p:cNvSpPr txBox="1">
            <a:spLocks noChangeArrowheads="1"/>
          </p:cNvSpPr>
          <p:nvPr/>
        </p:nvSpPr>
        <p:spPr bwMode="auto">
          <a:xfrm>
            <a:off x="6429375" y="4857750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0000CC"/>
                </a:solidFill>
              </a:rPr>
              <a:t>δ+</a:t>
            </a:r>
          </a:p>
        </p:txBody>
      </p:sp>
      <p:sp>
        <p:nvSpPr>
          <p:cNvPr id="33" name="32 - TextBox"/>
          <p:cNvSpPr txBox="1">
            <a:spLocks noChangeArrowheads="1"/>
          </p:cNvSpPr>
          <p:nvPr/>
        </p:nvSpPr>
        <p:spPr bwMode="auto">
          <a:xfrm>
            <a:off x="5643563" y="300037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0000CC"/>
                </a:solidFill>
              </a:rPr>
              <a:t>δ+</a:t>
            </a:r>
          </a:p>
        </p:txBody>
      </p:sp>
      <p:sp>
        <p:nvSpPr>
          <p:cNvPr id="34" name="33 - TextBox"/>
          <p:cNvSpPr txBox="1">
            <a:spLocks noChangeArrowheads="1"/>
          </p:cNvSpPr>
          <p:nvPr/>
        </p:nvSpPr>
        <p:spPr bwMode="auto">
          <a:xfrm>
            <a:off x="7143750" y="3643313"/>
            <a:ext cx="50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0000CC"/>
                </a:solidFill>
              </a:rPr>
              <a:t>δ-</a:t>
            </a:r>
          </a:p>
        </p:txBody>
      </p:sp>
      <p:sp>
        <p:nvSpPr>
          <p:cNvPr id="35" name="34 - TextBox"/>
          <p:cNvSpPr txBox="1">
            <a:spLocks noChangeArrowheads="1"/>
          </p:cNvSpPr>
          <p:nvPr/>
        </p:nvSpPr>
        <p:spPr bwMode="auto">
          <a:xfrm>
            <a:off x="4929188" y="421481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0000CC"/>
                </a:solidFill>
              </a:rPr>
              <a:t>-</a:t>
            </a: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5400000" flipH="1" flipV="1">
            <a:off x="5679282" y="3750468"/>
            <a:ext cx="285750" cy="214313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>
            <a:off x="5929313" y="4500563"/>
            <a:ext cx="500062" cy="214312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>
            <a:spLocks noChangeArrowheads="1"/>
          </p:cNvSpPr>
          <p:nvPr/>
        </p:nvSpPr>
        <p:spPr bwMode="auto">
          <a:xfrm>
            <a:off x="1106488" y="5654675"/>
            <a:ext cx="645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Οι δυνάμεις ιόντος – διπόλου είναι ΙΣΧΥΡΕΣ.</a:t>
            </a:r>
            <a:endParaRPr lang="el-GR" altLang="en-US" sz="2000" b="1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6" grpId="0"/>
      <p:bldP spid="26" grpId="0"/>
      <p:bldP spid="27" grpId="0"/>
      <p:bldP spid="28" grpId="0"/>
      <p:bldP spid="29" grpId="0"/>
      <p:bldP spid="32" grpId="0"/>
      <p:bldP spid="33" grpId="0"/>
      <p:bldP spid="33" grpId="1"/>
      <p:bldP spid="34" grpId="0"/>
      <p:bldP spid="34" grpId="1"/>
      <p:bldP spid="35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8680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868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8682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285750" y="1143000"/>
            <a:ext cx="8569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ΔΥΝΑΜΕΙΣ </a:t>
            </a: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ΙΟΝΤΟΣ</a:t>
            </a: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 – ΕΞ ΕΠΑΓΩΓΗΣ ΔΙΠΟΛΟΥ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533400" y="2171700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Είναι δυνάμεις που εμφανίζονται μεταξύ 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ιόντων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και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εξ επαγωγής διπόλων.</a:t>
            </a:r>
          </a:p>
        </p:txBody>
      </p:sp>
      <p:sp>
        <p:nvSpPr>
          <p:cNvPr id="30" name="29 - TextBox"/>
          <p:cNvSpPr txBox="1">
            <a:spLocks noChangeArrowheads="1"/>
          </p:cNvSpPr>
          <p:nvPr/>
        </p:nvSpPr>
        <p:spPr bwMode="auto">
          <a:xfrm>
            <a:off x="1714500" y="5786438"/>
            <a:ext cx="6529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Οι δυνάμεις ιόντος – διπόλου είναι ΙΣΧΥΡΕΣ.</a:t>
            </a:r>
            <a:endParaRPr lang="el-GR" altLang="en-US" sz="2000" b="1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00438"/>
            <a:ext cx="40719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2830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37 - Ευθύγραμμο βέλος σύνδεσης"/>
          <p:cNvCxnSpPr/>
          <p:nvPr/>
        </p:nvCxnSpPr>
        <p:spPr>
          <a:xfrm>
            <a:off x="2571750" y="4429125"/>
            <a:ext cx="714375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ύγραμμο βέλος σύνδεσης"/>
          <p:cNvCxnSpPr/>
          <p:nvPr/>
        </p:nvCxnSpPr>
        <p:spPr>
          <a:xfrm>
            <a:off x="6072188" y="4429125"/>
            <a:ext cx="714375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15888"/>
            <a:ext cx="8534400" cy="1143000"/>
          </a:xfrm>
        </p:spPr>
        <p:txBody>
          <a:bodyPr/>
          <a:lstStyle/>
          <a:p>
            <a:pPr eaLnBrk="1" hangingPunct="1"/>
            <a:r>
              <a:rPr lang="sah-RU" altLang="en-US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9704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9705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9706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785813" y="1143000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ΔΕΣΜΟΣ ΥΔΡΟΓΟΝΟΥ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36513" y="4729163"/>
            <a:ext cx="90392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Είναι δυνάμεις 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διπόλου – διπόλου</a:t>
            </a:r>
            <a:r>
              <a:rPr lang="en-US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με κύριο χαρακτηριστικό την ύπαρξη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υδρογόνου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Είναι </a:t>
            </a:r>
            <a:r>
              <a:rPr lang="sah-RU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πολ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ύ</a:t>
            </a:r>
            <a:r>
              <a:rPr lang="sah-RU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ισχυρές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αρκεί τα δίπολα να είναι ισχυρά πολωμένα.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200" b="1" u="sng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Για το λόγο αυτό παρατηρούνται </a:t>
            </a:r>
            <a:r>
              <a:rPr lang="el-GR" altLang="en-US" sz="2200" b="1" u="sng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ΜΟΝΟ </a:t>
            </a:r>
            <a:r>
              <a:rPr lang="sah-RU" altLang="en-US" sz="2200" b="1" u="sng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μεταξύ υδρογονούχων </a:t>
            </a:r>
            <a:r>
              <a:rPr lang="el-GR" altLang="en-US" sz="2200" b="1" u="sng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μορίων</a:t>
            </a:r>
            <a:r>
              <a:rPr lang="sah-RU" altLang="en-US" sz="2200" b="1" u="sng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και ενώσεων που διαθέτουν μικρά και πολύ ηλεκτραρνητικά άτομα (</a:t>
            </a:r>
            <a:r>
              <a:rPr lang="en-US" altLang="en-US" sz="2200" b="1" u="sng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O,F,N).</a:t>
            </a:r>
            <a:r>
              <a:rPr lang="sah-RU" altLang="en-US" sz="2200" b="1" u="sng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14525"/>
            <a:ext cx="6076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493838" y="2357438"/>
            <a:ext cx="4864100" cy="1803400"/>
            <a:chOff x="1336" y="2784"/>
            <a:chExt cx="3064" cy="1136"/>
          </a:xfrm>
        </p:grpSpPr>
        <p:sp>
          <p:nvSpPr>
            <p:cNvPr id="29711" name="Oval 29"/>
            <p:cNvSpPr>
              <a:spLocks noChangeArrowheads="1"/>
            </p:cNvSpPr>
            <p:nvPr/>
          </p:nvSpPr>
          <p:spPr bwMode="auto">
            <a:xfrm>
              <a:off x="1344" y="2784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n-US" sz="1800"/>
            </a:p>
          </p:txBody>
        </p:sp>
        <p:sp>
          <p:nvSpPr>
            <p:cNvPr id="29712" name="Oval 30"/>
            <p:cNvSpPr>
              <a:spLocks noChangeArrowheads="1"/>
            </p:cNvSpPr>
            <p:nvPr/>
          </p:nvSpPr>
          <p:spPr bwMode="auto">
            <a:xfrm>
              <a:off x="1336" y="3728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n-US" sz="1800"/>
            </a:p>
          </p:txBody>
        </p:sp>
        <p:sp>
          <p:nvSpPr>
            <p:cNvPr id="29713" name="Oval 31"/>
            <p:cNvSpPr>
              <a:spLocks noChangeArrowheads="1"/>
            </p:cNvSpPr>
            <p:nvPr/>
          </p:nvSpPr>
          <p:spPr bwMode="auto">
            <a:xfrm>
              <a:off x="2792" y="2784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n-US" sz="1800"/>
            </a:p>
          </p:txBody>
        </p:sp>
        <p:sp>
          <p:nvSpPr>
            <p:cNvPr id="29714" name="Oval 32"/>
            <p:cNvSpPr>
              <a:spLocks noChangeArrowheads="1"/>
            </p:cNvSpPr>
            <p:nvPr/>
          </p:nvSpPr>
          <p:spPr bwMode="auto">
            <a:xfrm>
              <a:off x="2784" y="3720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n-US" sz="1800"/>
            </a:p>
          </p:txBody>
        </p:sp>
        <p:sp>
          <p:nvSpPr>
            <p:cNvPr id="29715" name="Oval 33"/>
            <p:cNvSpPr>
              <a:spLocks noChangeArrowheads="1"/>
            </p:cNvSpPr>
            <p:nvPr/>
          </p:nvSpPr>
          <p:spPr bwMode="auto">
            <a:xfrm>
              <a:off x="4256" y="3720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n-US" sz="1800"/>
            </a:p>
          </p:txBody>
        </p:sp>
        <p:sp>
          <p:nvSpPr>
            <p:cNvPr id="29716" name="Oval 34"/>
            <p:cNvSpPr>
              <a:spLocks noChangeArrowheads="1"/>
            </p:cNvSpPr>
            <p:nvPr/>
          </p:nvSpPr>
          <p:spPr bwMode="auto">
            <a:xfrm>
              <a:off x="4248" y="2784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028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8507412" cy="1143000"/>
          </a:xfrm>
        </p:spPr>
        <p:txBody>
          <a:bodyPr/>
          <a:lstStyle/>
          <a:p>
            <a:pPr eaLnBrk="1" hangingPunct="1"/>
            <a:r>
              <a:rPr lang="sah-RU" altLang="en-US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072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072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0730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0731" name="20 - TextBox"/>
          <p:cNvSpPr txBox="1">
            <a:spLocks noChangeArrowheads="1"/>
          </p:cNvSpPr>
          <p:nvPr/>
        </p:nvSpPr>
        <p:spPr bwMode="auto">
          <a:xfrm>
            <a:off x="785813" y="1143000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ΔΕΣΜΟΣ ΥΔΡΟΓΟΝΟΥ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438" y="2214563"/>
          <a:ext cx="3379787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2" imgW="3746500" imgH="2222500" progId="Chem3D.Document.9">
                  <p:embed/>
                </p:oleObj>
              </mc:Choice>
              <mc:Fallback>
                <p:oleObj name="Chem3D XML" r:id="rId2" imgW="3746500" imgH="2222500" progId="Chem3D.Documen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214563"/>
                        <a:ext cx="3379787" cy="20002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21 - Ομάδα"/>
          <p:cNvGrpSpPr>
            <a:grpSpLocks/>
          </p:cNvGrpSpPr>
          <p:nvPr/>
        </p:nvGrpSpPr>
        <p:grpSpPr bwMode="auto">
          <a:xfrm>
            <a:off x="3636963" y="2071688"/>
            <a:ext cx="5507037" cy="928687"/>
            <a:chOff x="3636780" y="2071678"/>
            <a:chExt cx="5507220" cy="928694"/>
          </a:xfrm>
        </p:grpSpPr>
        <p:sp>
          <p:nvSpPr>
            <p:cNvPr id="30737" name="18 - TextBox"/>
            <p:cNvSpPr txBox="1">
              <a:spLocks noChangeArrowheads="1"/>
            </p:cNvSpPr>
            <p:nvPr/>
          </p:nvSpPr>
          <p:spPr bwMode="auto">
            <a:xfrm>
              <a:off x="5429256" y="2071678"/>
              <a:ext cx="207170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ah-RU" altLang="en-US" sz="5400" b="1">
                  <a:solidFill>
                    <a:srgbClr val="0066CC"/>
                  </a:solidFill>
                </a:rPr>
                <a:t>------</a:t>
              </a:r>
              <a:endParaRPr lang="el-GR" altLang="en-US" sz="5400" b="1">
                <a:solidFill>
                  <a:srgbClr val="0066CC"/>
                </a:solidFill>
              </a:endParaRPr>
            </a:p>
          </p:txBody>
        </p:sp>
        <p:graphicFrame>
          <p:nvGraphicFramePr>
            <p:cNvPr id="30738" name="Object 4"/>
            <p:cNvGraphicFramePr>
              <a:graphicFrameLocks noChangeAspect="1"/>
            </p:cNvGraphicFramePr>
            <p:nvPr/>
          </p:nvGraphicFramePr>
          <p:xfrm>
            <a:off x="3636780" y="2285992"/>
            <a:ext cx="5507220" cy="714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3D XML" r:id="rId4" imgW="5397500" imgH="711200" progId="Chem3D.Document.9">
                    <p:embed/>
                  </p:oleObj>
                </mc:Choice>
                <mc:Fallback>
                  <p:oleObj name="Chem3D XML" r:id="rId4" imgW="5397500" imgH="711200" progId="Chem3D.Document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780" y="2285992"/>
                          <a:ext cx="5507220" cy="71438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22 - Ομάδα"/>
          <p:cNvGrpSpPr>
            <a:grpSpLocks/>
          </p:cNvGrpSpPr>
          <p:nvPr/>
        </p:nvGrpSpPr>
        <p:grpSpPr bwMode="auto">
          <a:xfrm>
            <a:off x="4000500" y="4429125"/>
            <a:ext cx="5086350" cy="1785938"/>
            <a:chOff x="4000496" y="4429132"/>
            <a:chExt cx="5086878" cy="1785950"/>
          </a:xfrm>
        </p:grpSpPr>
        <p:graphicFrame>
          <p:nvGraphicFramePr>
            <p:cNvPr id="30735" name="Object 5"/>
            <p:cNvGraphicFramePr>
              <a:graphicFrameLocks noChangeAspect="1"/>
            </p:cNvGraphicFramePr>
            <p:nvPr/>
          </p:nvGraphicFramePr>
          <p:xfrm>
            <a:off x="4000496" y="4429132"/>
            <a:ext cx="5086878" cy="178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3D XML" r:id="rId6" imgW="5257800" imgH="1854200" progId="Chem3D.Document.9">
                    <p:embed/>
                  </p:oleObj>
                </mc:Choice>
                <mc:Fallback>
                  <p:oleObj name="Chem3D XML" r:id="rId6" imgW="5257800" imgH="1854200" progId="Chem3D.Document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4429132"/>
                          <a:ext cx="5086878" cy="178595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6" name="20 - TextBox"/>
            <p:cNvSpPr txBox="1">
              <a:spLocks noChangeArrowheads="1"/>
            </p:cNvSpPr>
            <p:nvPr/>
          </p:nvSpPr>
          <p:spPr bwMode="auto">
            <a:xfrm>
              <a:off x="5500694" y="4786322"/>
              <a:ext cx="21431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ah-RU" altLang="en-US" sz="5400">
                  <a:solidFill>
                    <a:srgbClr val="0066CC"/>
                  </a:solidFill>
                </a:rPr>
                <a:t>------</a:t>
              </a:r>
              <a:endParaRPr lang="el-GR" altLang="en-US" sz="5400">
                <a:solidFill>
                  <a:srgbClr val="0066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6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55588"/>
            <a:ext cx="8613775" cy="1143000"/>
          </a:xfrm>
        </p:spPr>
        <p:txBody>
          <a:bodyPr/>
          <a:lstStyle/>
          <a:p>
            <a:pPr eaLnBrk="1" hangingPunct="1"/>
            <a:r>
              <a:rPr lang="sah-RU" altLang="en-US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175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1753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1754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785813" y="1143000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ΔΕΣΜΟΣ ΥΔΡΟΓΟΝΟΥ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2" name="39 - Ομάδα"/>
          <p:cNvGrpSpPr>
            <a:grpSpLocks/>
          </p:cNvGrpSpPr>
          <p:nvPr/>
        </p:nvGrpSpPr>
        <p:grpSpPr bwMode="auto">
          <a:xfrm>
            <a:off x="2500313" y="2714625"/>
            <a:ext cx="4764087" cy="3524250"/>
            <a:chOff x="1774825" y="1574800"/>
            <a:chExt cx="5489575" cy="4664075"/>
          </a:xfrm>
        </p:grpSpPr>
        <p:pic>
          <p:nvPicPr>
            <p:cNvPr id="41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4825" y="1574800"/>
              <a:ext cx="5489575" cy="4664075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</p:spPr>
        </p:pic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4317481" y="3728259"/>
              <a:ext cx="510360" cy="4538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1" hangingPunct="1">
                <a:defRPr/>
              </a:pPr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  <a:ea typeface="+mn-ea"/>
                </a:rPr>
                <a:t>d</a:t>
              </a:r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rPr>
                <a:t>+</a:t>
              </a:r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2751644" y="3887930"/>
              <a:ext cx="501214" cy="4538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rPr>
                <a:t>d</a:t>
              </a: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–</a:t>
              </a: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4928450" y="2616864"/>
              <a:ext cx="503043" cy="4559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rPr>
                <a:t>d</a:t>
              </a: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–</a:t>
              </a:r>
            </a:p>
          </p:txBody>
        </p:sp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5544906" y="2950913"/>
              <a:ext cx="510361" cy="4538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1" hangingPunct="1">
                <a:defRPr/>
              </a:pPr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  <a:ea typeface="+mn-ea"/>
                </a:rPr>
                <a:t>d</a:t>
              </a:r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rPr>
                <a:t>+</a:t>
              </a:r>
            </a:p>
          </p:txBody>
        </p:sp>
        <p:sp>
          <p:nvSpPr>
            <p:cNvPr id="31763" name="Line 7"/>
            <p:cNvSpPr>
              <a:spLocks noChangeShapeType="1"/>
            </p:cNvSpPr>
            <p:nvPr/>
          </p:nvSpPr>
          <p:spPr bwMode="auto">
            <a:xfrm flipH="1">
              <a:off x="3222625" y="3714750"/>
              <a:ext cx="1016000" cy="73025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8"/>
            <p:cNvSpPr>
              <a:spLocks noChangeShapeType="1"/>
            </p:cNvSpPr>
            <p:nvPr/>
          </p:nvSpPr>
          <p:spPr bwMode="auto">
            <a:xfrm flipH="1" flipV="1">
              <a:off x="5032375" y="3270250"/>
              <a:ext cx="650875" cy="26987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47 - TextBox"/>
          <p:cNvSpPr txBox="1">
            <a:spLocks noChangeArrowheads="1"/>
          </p:cNvSpPr>
          <p:nvPr/>
        </p:nvSpPr>
        <p:spPr bwMode="auto">
          <a:xfrm>
            <a:off x="1798638" y="1873250"/>
            <a:ext cx="5816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Μεταξύ μορίων αιθανόλης (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OH)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0"/>
            <a:ext cx="8229600" cy="1143000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2776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2777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2778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785813" y="904875"/>
            <a:ext cx="7358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ΔΥΝΑΜΕΙΣ ΜΕΤΑΞΥ ΔΙΠΟΛΩΝ ΕΞ ΕΠΑΓΩΓΗΣ (ΔΥΝΑΜΕΙΣ </a:t>
            </a:r>
            <a:r>
              <a:rPr lang="en-US" altLang="en-US" sz="2800" b="1">
                <a:latin typeface="Verdana" charset="0"/>
                <a:ea typeface="Verdana" charset="0"/>
                <a:cs typeface="Verdana" charset="0"/>
              </a:rPr>
              <a:t>LONDON)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" name="21 - TextBox"/>
          <p:cNvSpPr txBox="1">
            <a:spLocks noChangeArrowheads="1"/>
          </p:cNvSpPr>
          <p:nvPr/>
        </p:nvSpPr>
        <p:spPr bwMode="auto">
          <a:xfrm>
            <a:off x="107950" y="1785938"/>
            <a:ext cx="88566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Κατά τη δόνηση του ηλεκτρονιακού νέφους  ενός μορίου ή ατόμου  είναι δυνατόν το ηλεκτρονιακό νέφος να παραμορφωθεί κατά τέτοιο τρόπο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,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ώστε μια πλευρά του μορίου ή του ατόμου να εμφανιστεί θετική και η άλλη αρνητική.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Το δίπολο που σχηματίζεται λέγεται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στιγμιαίο ή παροδικό δίπολο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14813"/>
            <a:ext cx="24923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- TextBox"/>
          <p:cNvSpPr txBox="1">
            <a:spLocks noChangeArrowheads="1"/>
          </p:cNvSpPr>
          <p:nvPr/>
        </p:nvSpPr>
        <p:spPr bwMode="auto">
          <a:xfrm>
            <a:off x="428625" y="5508625"/>
            <a:ext cx="8535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Όσο πιo μεγάλο είναι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ένα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μόριο ή άτομο τόσο πι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ο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εύκολα πολώνεται. 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Το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ως μεγαλύτερο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πολώνεται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ευκολότερα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από το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F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.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789363"/>
            <a:ext cx="30321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1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22" grpId="0" build="p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3800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380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3802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3803" name="20 - TextBox"/>
          <p:cNvSpPr txBox="1">
            <a:spLocks noChangeArrowheads="1"/>
          </p:cNvSpPr>
          <p:nvPr/>
        </p:nvSpPr>
        <p:spPr bwMode="auto">
          <a:xfrm>
            <a:off x="785813" y="908050"/>
            <a:ext cx="7358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ΔΥΝΑΜΕΙΣ ΜΕΤΑΞΥ ΔΙΠΟΛΩΝ ΕΞ ΕΠΑΓΩΓΗΣ (ΔΥΝΑΜΕΙΣ </a:t>
            </a:r>
            <a:r>
              <a:rPr lang="en-US" altLang="en-US" sz="2800" b="1">
                <a:latin typeface="Verdana" charset="0"/>
                <a:ea typeface="Verdana" charset="0"/>
                <a:cs typeface="Verdana" charset="0"/>
              </a:rPr>
              <a:t>LONDON)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" name="21 - TextBox"/>
          <p:cNvSpPr txBox="1">
            <a:spLocks noChangeArrowheads="1"/>
          </p:cNvSpPr>
          <p:nvPr/>
        </p:nvSpPr>
        <p:spPr bwMode="auto">
          <a:xfrm>
            <a:off x="144463" y="1960563"/>
            <a:ext cx="8820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Το μόριο ή το άτομο που έχει πολωθεί στιγμιαία, πολώνει εξ επαγωγής τα διπλανά του μόρια ή άτομα.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Με το τρόπο αυτό αναπτύσσονται δυνάμεις μεταξύ των στιγμιαίων διπόλων.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73463"/>
            <a:ext cx="45847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4787900" y="3429000"/>
            <a:ext cx="41862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ah-RU" altLang="en-US" sz="200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Οι δυνάμεις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London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είναι γενικά ασθενείς.</a:t>
            </a:r>
          </a:p>
          <a:p>
            <a:pPr eaLnBrk="1" hangingPunct="1">
              <a:spcBef>
                <a:spcPct val="0"/>
              </a:spcBef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Η ισχύς τους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αυξάνει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όταν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αυξάνει το μέγεθος του μορίου ή του ατόμου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Οι δυνάμεις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London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επενεργούν ταυτόχρονα και με άλλες διαμοριακές δυνάμεις.</a:t>
            </a:r>
          </a:p>
        </p:txBody>
      </p:sp>
    </p:spTree>
    <p:extLst>
      <p:ext uri="{BB962C8B-B14F-4D97-AF65-F5344CB8AC3E}">
        <p14:creationId xmlns:p14="http://schemas.microsoft.com/office/powerpoint/2010/main" val="9606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ah-RU" altLang="en-US" b="1">
                <a:solidFill>
                  <a:srgbClr val="0000CC"/>
                </a:solidFill>
              </a:rPr>
              <a:t>ΔΙΑΜΟΡΙΑΚΕΣ ΔΥΝΑΜΕΙΣ</a:t>
            </a:r>
            <a:endParaRPr lang="en-US" altLang="en-US" b="1">
              <a:solidFill>
                <a:srgbClr val="0000CC"/>
              </a:solidFill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4825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4826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785813" y="1143000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ΙΣΧΥΣ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1285875" y="2214563"/>
            <a:ext cx="72866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Ιόντος –ιόντος</a:t>
            </a: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 </a:t>
            </a:r>
            <a:endParaRPr lang="sah-RU" altLang="en-US" sz="2000" b="1" dirty="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Ιόντος-</a:t>
            </a:r>
            <a:r>
              <a:rPr lang="el-GR" altLang="en-US" sz="2000" b="1" dirty="0" err="1">
                <a:latin typeface="Verdana" charset="0"/>
                <a:ea typeface="Verdana" charset="0"/>
                <a:cs typeface="Verdana" charset="0"/>
              </a:rPr>
              <a:t>διπόλου</a:t>
            </a:r>
            <a:endParaRPr lang="el-GR" altLang="en-US" sz="2000" b="1" dirty="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Δεσμός  υδρογόνου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Διπόλου – διπόλου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London</a:t>
            </a:r>
            <a:endParaRPr lang="el-GR" altLang="en-US" sz="2000" b="1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5400000" flipH="1" flipV="1">
            <a:off x="-215900" y="3000375"/>
            <a:ext cx="171608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19 - TextBox"/>
          <p:cNvSpPr txBox="1">
            <a:spLocks noChangeArrowheads="1"/>
          </p:cNvSpPr>
          <p:nvPr/>
        </p:nvSpPr>
        <p:spPr bwMode="auto">
          <a:xfrm>
            <a:off x="142875" y="17208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ΙΣΧΥΣ</a:t>
            </a:r>
            <a:endParaRPr lang="el-GR" altLang="en-US" sz="2000" b="1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" name="22 - TextBox"/>
          <p:cNvSpPr txBox="1">
            <a:spLocks noChangeArrowheads="1"/>
          </p:cNvSpPr>
          <p:nvPr/>
        </p:nvSpPr>
        <p:spPr bwMode="auto">
          <a:xfrm>
            <a:off x="1000125" y="4071938"/>
            <a:ext cx="78930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Όταν τα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μόρια είναι πολύ μεγάλα  οι δυνάμεις </a:t>
            </a:r>
            <a:r>
              <a:rPr lang="en-GB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London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είναι ισχυρότερες από αυτές του διπόλου – διπόλου 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διότι  τα μεγάλα μόρια πολώνονται ευκολότερα  και  τα παραγόμενα στιγμιαία δίπολα έλκονται ισχυρότερα.</a:t>
            </a:r>
            <a:endParaRPr lang="sah-RU" altLang="en-US" sz="20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Μερικές φορές δε, σε ιδιαίτερα μεγάλα μόρια, οι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δυνάμεις </a:t>
            </a:r>
            <a:r>
              <a:rPr lang="en-US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London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είναι ισχυρότερες και από τους δεσμούς υδρογόνου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7" grpId="0" build="p"/>
      <p:bldP spid="21518" grpId="0"/>
      <p:bldP spid="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5846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584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5850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785813" y="620713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ΜΕΡΙΚΑ ΑΠΟΤΕΛΕΣΜΑΤΑ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1952625" y="1052513"/>
            <a:ext cx="502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ΣΗΜΕΙΟ ΖΕΣΗΣ  ή ΒΡΑΣΜΟΥ</a:t>
            </a:r>
            <a:endParaRPr lang="el-GR" altLang="en-US" sz="2400" b="1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490538" y="148431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Όσο ισχυρότερες είναι οι διαμοριακές δυνάμεις τόσο υψηλότερα τα σημεία βρασμού (ή ζέσης).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205038"/>
            <a:ext cx="714375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- TextBox"/>
          <p:cNvSpPr txBox="1">
            <a:spLocks noChangeArrowheads="1"/>
          </p:cNvSpPr>
          <p:nvPr/>
        </p:nvSpPr>
        <p:spPr bwMode="auto">
          <a:xfrm>
            <a:off x="250825" y="6380163"/>
            <a:ext cx="775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---15η ομάδα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sah-RU" altLang="en-US" sz="2000" b="1">
                <a:solidFill>
                  <a:srgbClr val="92D050"/>
                </a:solidFill>
                <a:latin typeface="Verdana" charset="0"/>
                <a:ea typeface="Verdana" charset="0"/>
                <a:cs typeface="Verdana" charset="0"/>
              </a:rPr>
              <a:t>--- 16η ομάδα</a:t>
            </a:r>
            <a:r>
              <a:rPr lang="el-GR" altLang="en-US" sz="2000" b="1">
                <a:solidFill>
                  <a:srgbClr val="92D050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sah-RU" altLang="en-US" sz="2000" b="1">
                <a:solidFill>
                  <a:srgbClr val="0099FF"/>
                </a:solidFill>
                <a:latin typeface="Verdana" charset="0"/>
                <a:ea typeface="Verdana" charset="0"/>
                <a:cs typeface="Verdana" charset="0"/>
              </a:rPr>
              <a:t>---17η ομάδα</a:t>
            </a:r>
            <a:endParaRPr lang="el-GR" altLang="en-US" sz="2000" b="1">
              <a:solidFill>
                <a:srgbClr val="0099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13787" cy="1143000"/>
          </a:xfrm>
        </p:spPr>
        <p:txBody>
          <a:bodyPr/>
          <a:lstStyle/>
          <a:p>
            <a:pPr eaLnBrk="1" hangingPunct="1"/>
            <a:r>
              <a:rPr lang="el-GR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ΠΟΛΙΚΕΣ – ΑΠΟΛΕΣ ΕΝΩΣΕΙΣ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flipV="1">
            <a:off x="3071813" y="3773488"/>
            <a:ext cx="1000125" cy="571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8442" name="16 - TextBox"/>
          <p:cNvSpPr txBox="1">
            <a:spLocks noChangeArrowheads="1"/>
          </p:cNvSpPr>
          <p:nvPr/>
        </p:nvSpPr>
        <p:spPr bwMode="auto">
          <a:xfrm>
            <a:off x="4357688" y="4916488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083" name="20 - TextBox"/>
          <p:cNvSpPr txBox="1">
            <a:spLocks noChangeArrowheads="1"/>
          </p:cNvSpPr>
          <p:nvPr/>
        </p:nvSpPr>
        <p:spPr bwMode="auto">
          <a:xfrm>
            <a:off x="4286250" y="3487738"/>
            <a:ext cx="335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Εάν  μ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ΟΛ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≠0   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πολική</a:t>
            </a: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172694"/>
            <a:ext cx="1986155" cy="6723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cxnSp>
        <p:nvCxnSpPr>
          <p:cNvPr id="30" name="29 - Ευθύγραμμο βέλος σύνδεσης"/>
          <p:cNvCxnSpPr/>
          <p:nvPr/>
        </p:nvCxnSpPr>
        <p:spPr>
          <a:xfrm>
            <a:off x="3000375" y="4845050"/>
            <a:ext cx="928688" cy="5000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089" name="35 - TextBox"/>
          <p:cNvSpPr txBox="1">
            <a:spLocks noChangeArrowheads="1"/>
          </p:cNvSpPr>
          <p:nvPr/>
        </p:nvSpPr>
        <p:spPr bwMode="auto">
          <a:xfrm>
            <a:off x="4143375" y="5202238"/>
            <a:ext cx="335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Εάν μ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ΟΛ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=0   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άπολη</a:t>
            </a: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2700338" y="1125538"/>
            <a:ext cx="4017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solidFill>
                  <a:srgbClr val="0033CC"/>
                </a:solidFill>
                <a:latin typeface="Verdana" charset="0"/>
                <a:ea typeface="Verdana" charset="0"/>
                <a:cs typeface="Verdana" charset="0"/>
              </a:rPr>
              <a:t>ΔΙΠΟΛΙΚΗ   ΡΟΠΗ</a:t>
            </a:r>
          </a:p>
        </p:txBody>
      </p:sp>
      <p:sp>
        <p:nvSpPr>
          <p:cNvPr id="18" name="17 - TextBox"/>
          <p:cNvSpPr txBox="1">
            <a:spLocks noChangeArrowheads="1"/>
          </p:cNvSpPr>
          <p:nvPr/>
        </p:nvSpPr>
        <p:spPr bwMode="auto">
          <a:xfrm>
            <a:off x="3571875" y="2214563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/>
              <a:t>Α------------Β</a:t>
            </a:r>
          </a:p>
        </p:txBody>
      </p:sp>
      <p:sp>
        <p:nvSpPr>
          <p:cNvPr id="20" name="19 - TextBox"/>
          <p:cNvSpPr txBox="1">
            <a:spLocks noChangeArrowheads="1"/>
          </p:cNvSpPr>
          <p:nvPr/>
        </p:nvSpPr>
        <p:spPr bwMode="auto">
          <a:xfrm>
            <a:off x="3536950" y="1928813"/>
            <a:ext cx="45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/>
              <a:t>δ+</a:t>
            </a:r>
          </a:p>
        </p:txBody>
      </p:sp>
      <p:sp>
        <p:nvSpPr>
          <p:cNvPr id="21" name="20 - TextBox"/>
          <p:cNvSpPr txBox="1">
            <a:spLocks noChangeArrowheads="1"/>
          </p:cNvSpPr>
          <p:nvPr/>
        </p:nvSpPr>
        <p:spPr bwMode="auto">
          <a:xfrm>
            <a:off x="4787900" y="1928813"/>
            <a:ext cx="401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/>
              <a:t>δ-</a:t>
            </a:r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>
            <a:off x="3749675" y="2635250"/>
            <a:ext cx="1071563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 rot="5400000">
            <a:off x="3714750" y="2643188"/>
            <a:ext cx="2857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>
            <a:spLocks noChangeArrowheads="1"/>
          </p:cNvSpPr>
          <p:nvPr/>
        </p:nvSpPr>
        <p:spPr bwMode="auto">
          <a:xfrm>
            <a:off x="4857750" y="2428875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FF0000"/>
                </a:solidFill>
              </a:rPr>
              <a:t>μ</a:t>
            </a:r>
          </a:p>
        </p:txBody>
      </p:sp>
    </p:spTree>
    <p:extLst>
      <p:ext uri="{BB962C8B-B14F-4D97-AF65-F5344CB8AC3E}">
        <p14:creationId xmlns:p14="http://schemas.microsoft.com/office/powerpoint/2010/main" val="15526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3083" grpId="0"/>
      <p:bldP spid="3089" grpId="0"/>
      <p:bldP spid="17" grpId="0"/>
      <p:bldP spid="18" grpId="0"/>
      <p:bldP spid="20" grpId="0"/>
      <p:bldP spid="2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472488" cy="1143001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687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6872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6873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6874" name="20 - TextBox"/>
          <p:cNvSpPr txBox="1">
            <a:spLocks noChangeArrowheads="1"/>
          </p:cNvSpPr>
          <p:nvPr/>
        </p:nvSpPr>
        <p:spPr bwMode="auto">
          <a:xfrm>
            <a:off x="893763" y="827088"/>
            <a:ext cx="735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ΜΕΡΙΚΑ ΑΠΟΤΕΛΕΣΜΑΤΑ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6875" name="14 - TextBox"/>
          <p:cNvSpPr txBox="1">
            <a:spLocks noChangeArrowheads="1"/>
          </p:cNvSpPr>
          <p:nvPr/>
        </p:nvSpPr>
        <p:spPr bwMode="auto">
          <a:xfrm>
            <a:off x="2286000" y="1363663"/>
            <a:ext cx="5094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ΣΗΜΕΙΟ ΖΕΣΗΣ  ή ΒΡΑΣΜΟΥ</a:t>
            </a:r>
            <a:endParaRPr lang="el-GR" altLang="en-US" sz="2400" b="1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516" name="15 - TextBox"/>
          <p:cNvSpPr txBox="1">
            <a:spLocks noChangeArrowheads="1"/>
          </p:cNvSpPr>
          <p:nvPr/>
        </p:nvSpPr>
        <p:spPr bwMode="auto">
          <a:xfrm>
            <a:off x="725488" y="1952625"/>
            <a:ext cx="8215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2η περίοδος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 Η</a:t>
            </a:r>
            <a:r>
              <a:rPr lang="sah-RU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Ο , </a:t>
            </a:r>
            <a:r>
              <a:rPr lang="en-GB" altLang="en-US" sz="2000" b="1">
                <a:latin typeface="Verdana" charset="0"/>
                <a:ea typeface="Verdana" charset="0"/>
                <a:cs typeface="Verdana" charset="0"/>
              </a:rPr>
              <a:t>HF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, NH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endParaRPr lang="sah-RU" altLang="en-US" sz="2000" b="1" baseline="-2500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ah-RU" altLang="en-US" sz="2000" b="1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Όλα τα μόρια είναι πολικά. 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437063" y="-138113"/>
            <a:ext cx="2698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 Arial" charset="0"/>
              </a:rPr>
              <a:t>  </a:t>
            </a:r>
            <a:endParaRPr lang="en-US" altLang="en-US" sz="7500">
              <a:solidFill>
                <a:srgbClr val="000000"/>
              </a:solidFill>
              <a:latin typeface=" Arial" charset="0"/>
            </a:endParaRPr>
          </a:p>
        </p:txBody>
      </p:sp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643438"/>
            <a:ext cx="6715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- TextBox"/>
          <p:cNvSpPr txBox="1">
            <a:spLocks noChangeArrowheads="1"/>
          </p:cNvSpPr>
          <p:nvPr/>
        </p:nvSpPr>
        <p:spPr bwMode="auto">
          <a:xfrm>
            <a:off x="2286000" y="3500438"/>
            <a:ext cx="442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λεύθερα ζεύγη ηλεκτρονίων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rot="10800000" flipV="1">
            <a:off x="1357313" y="4000500"/>
            <a:ext cx="1500187" cy="85725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 rot="16200000" flipH="1">
            <a:off x="2964657" y="4393406"/>
            <a:ext cx="857250" cy="7143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ύγραμμο βέλος σύνδεσης"/>
          <p:cNvCxnSpPr/>
          <p:nvPr/>
        </p:nvCxnSpPr>
        <p:spPr>
          <a:xfrm rot="16200000" flipH="1">
            <a:off x="3107531" y="4607719"/>
            <a:ext cx="1285875" cy="7143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ύγραμμο βέλος σύνδεσης"/>
          <p:cNvCxnSpPr/>
          <p:nvPr/>
        </p:nvCxnSpPr>
        <p:spPr>
          <a:xfrm rot="16200000" flipH="1">
            <a:off x="5607844" y="4233069"/>
            <a:ext cx="928688" cy="28575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- Γωνιακή σύνδεση"/>
          <p:cNvCxnSpPr/>
          <p:nvPr/>
        </p:nvCxnSpPr>
        <p:spPr>
          <a:xfrm rot="16200000" flipH="1">
            <a:off x="4714875" y="3929063"/>
            <a:ext cx="1357313" cy="1214437"/>
          </a:xfrm>
          <a:prstGeom prst="bentConnector3">
            <a:avLst>
              <a:gd name="adj1" fmla="val 50000"/>
            </a:avLst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- Γωνιακή σύνδεση"/>
          <p:cNvCxnSpPr/>
          <p:nvPr/>
        </p:nvCxnSpPr>
        <p:spPr>
          <a:xfrm rot="16200000" flipH="1">
            <a:off x="4143375" y="4071938"/>
            <a:ext cx="1571625" cy="1285875"/>
          </a:xfrm>
          <a:prstGeom prst="bentConnector3">
            <a:avLst>
              <a:gd name="adj1" fmla="val 50000"/>
            </a:avLst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66DE834-B367-D347-9462-B1E3B6E34E31}"/>
              </a:ext>
            </a:extLst>
          </p:cNvPr>
          <p:cNvSpPr/>
          <p:nvPr/>
        </p:nvSpPr>
        <p:spPr>
          <a:xfrm>
            <a:off x="5393531" y="1882776"/>
            <a:ext cx="30249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sah-RU" altLang="en-US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Ιόντος –ιόντος</a:t>
            </a:r>
            <a:r>
              <a:rPr lang="en-US" altLang="en-US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endParaRPr lang="sah-RU" altLang="en-US" b="1" dirty="0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buFontTx/>
              <a:buAutoNum type="arabicPeriod"/>
            </a:pPr>
            <a:r>
              <a:rPr lang="el-GR" altLang="en-US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Ιόντος-</a:t>
            </a:r>
            <a:r>
              <a:rPr lang="el-GR" altLang="en-US" b="1" dirty="0" err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διπόλου</a:t>
            </a:r>
            <a:endParaRPr lang="el-GR" altLang="en-US" b="1" dirty="0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buFontTx/>
              <a:buAutoNum type="arabicPeriod"/>
            </a:pPr>
            <a:r>
              <a:rPr lang="sah-RU" altLang="en-US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Δεσμός  υδρογόνου</a:t>
            </a:r>
          </a:p>
          <a:p>
            <a:pPr>
              <a:buFontTx/>
              <a:buAutoNum type="arabicPeriod"/>
            </a:pPr>
            <a:r>
              <a:rPr lang="sah-RU" altLang="en-US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Διπόλου – διπόλου</a:t>
            </a:r>
          </a:p>
          <a:p>
            <a:pPr>
              <a:buFontTx/>
              <a:buAutoNum type="arabicPeriod"/>
            </a:pPr>
            <a:r>
              <a:rPr lang="en-US" altLang="en-US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London</a:t>
            </a:r>
            <a:endParaRPr lang="el-GR" altLang="en-US" b="1" dirty="0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build="p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7894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7896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7897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7898" name="20 - TextBox"/>
          <p:cNvSpPr txBox="1">
            <a:spLocks noChangeArrowheads="1"/>
          </p:cNvSpPr>
          <p:nvPr/>
        </p:nvSpPr>
        <p:spPr bwMode="auto">
          <a:xfrm>
            <a:off x="893763" y="876300"/>
            <a:ext cx="735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ΜΕΡΙΚΑ ΑΠΟΤΕΛΕΣΜΑΤΑ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7899" name="14 - TextBox"/>
          <p:cNvSpPr txBox="1">
            <a:spLocks noChangeArrowheads="1"/>
          </p:cNvSpPr>
          <p:nvPr/>
        </p:nvSpPr>
        <p:spPr bwMode="auto">
          <a:xfrm>
            <a:off x="2124075" y="1328738"/>
            <a:ext cx="5094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ΣΗΜΕΙΟ ΖΕΣΗΣ  ή ΒΡΑΣΜΟΥ</a:t>
            </a:r>
            <a:endParaRPr lang="el-GR" altLang="en-US" sz="2400" b="1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516" name="15 - TextBox"/>
          <p:cNvSpPr txBox="1">
            <a:spLocks noChangeArrowheads="1"/>
          </p:cNvSpPr>
          <p:nvPr/>
        </p:nvSpPr>
        <p:spPr bwMode="auto">
          <a:xfrm>
            <a:off x="6350" y="1836738"/>
            <a:ext cx="89296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ah-RU" altLang="en-US" sz="2000" b="1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Μεταξύ των μορίων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των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παραπάνω ενώσεων επικρατούν δεσμοί υδρογόνου.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800" b="1">
                <a:solidFill>
                  <a:schemeClr val="bg1"/>
                </a:solidFill>
              </a:rPr>
              <a:t> </a:t>
            </a:r>
            <a:endParaRPr lang="el-GR" altLang="en-US" sz="1800" b="1">
              <a:solidFill>
                <a:schemeClr val="bg1"/>
              </a:solidFill>
            </a:endParaRPr>
          </a:p>
        </p:txBody>
      </p:sp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429000"/>
            <a:ext cx="23368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276542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9 - Ομάδα"/>
          <p:cNvGrpSpPr>
            <a:grpSpLocks/>
          </p:cNvGrpSpPr>
          <p:nvPr/>
        </p:nvGrpSpPr>
        <p:grpSpPr bwMode="auto">
          <a:xfrm>
            <a:off x="3143250" y="5421313"/>
            <a:ext cx="5676900" cy="1031875"/>
            <a:chOff x="3143240" y="5485171"/>
            <a:chExt cx="5676707" cy="1031194"/>
          </a:xfrm>
        </p:grpSpPr>
        <p:graphicFrame>
          <p:nvGraphicFramePr>
            <p:cNvPr id="37906" name="Object 20"/>
            <p:cNvGraphicFramePr>
              <a:graphicFrameLocks noChangeAspect="1"/>
            </p:cNvGraphicFramePr>
            <p:nvPr/>
          </p:nvGraphicFramePr>
          <p:xfrm>
            <a:off x="3143240" y="5857892"/>
            <a:ext cx="5676707" cy="64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3D XML" r:id="rId4" imgW="4610100" imgH="533400" progId="Chem3D.Document.9">
                    <p:embed/>
                  </p:oleObj>
                </mc:Choice>
                <mc:Fallback>
                  <p:oleObj name="Chem3D XML" r:id="rId4" imgW="4610100" imgH="533400" progId="Chem3D.Document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240" y="5857892"/>
                          <a:ext cx="5676707" cy="64294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7" name="17 - TextBox"/>
            <p:cNvSpPr txBox="1">
              <a:spLocks noChangeArrowheads="1"/>
            </p:cNvSpPr>
            <p:nvPr/>
          </p:nvSpPr>
          <p:spPr bwMode="auto">
            <a:xfrm>
              <a:off x="6500826" y="5485171"/>
              <a:ext cx="114300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ah-RU" altLang="en-US" sz="6000">
                  <a:solidFill>
                    <a:srgbClr val="FF0000"/>
                  </a:solidFill>
                </a:rPr>
                <a:t>....</a:t>
              </a:r>
              <a:endParaRPr lang="el-GR" altLang="en-US" sz="6000">
                <a:solidFill>
                  <a:srgbClr val="FF0000"/>
                </a:solidFill>
              </a:endParaRPr>
            </a:p>
          </p:txBody>
        </p:sp>
        <p:sp>
          <p:nvSpPr>
            <p:cNvPr id="37908" name="18 - TextBox"/>
            <p:cNvSpPr txBox="1">
              <a:spLocks noChangeArrowheads="1"/>
            </p:cNvSpPr>
            <p:nvPr/>
          </p:nvSpPr>
          <p:spPr bwMode="auto">
            <a:xfrm>
              <a:off x="4429124" y="5500702"/>
              <a:ext cx="114300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ah-RU" altLang="en-US" sz="6000">
                  <a:solidFill>
                    <a:srgbClr val="FF0000"/>
                  </a:solidFill>
                </a:rPr>
                <a:t>....</a:t>
              </a:r>
              <a:endParaRPr lang="el-GR" altLang="en-US" sz="6000">
                <a:solidFill>
                  <a:srgbClr val="FF0000"/>
                </a:solidFill>
              </a:endParaRPr>
            </a:p>
          </p:txBody>
        </p:sp>
      </p:grpSp>
      <p:sp>
        <p:nvSpPr>
          <p:cNvPr id="21" name="20 - TextBox"/>
          <p:cNvSpPr txBox="1">
            <a:spLocks noChangeArrowheads="1"/>
          </p:cNvSpPr>
          <p:nvPr/>
        </p:nvSpPr>
        <p:spPr bwMode="auto">
          <a:xfrm>
            <a:off x="5940425" y="3106738"/>
            <a:ext cx="31559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Σ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την ΝΗ</a:t>
            </a:r>
            <a:r>
              <a:rPr lang="sah-RU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παρατηρούνται οι ασθενέστεροι δεσμοί υδρογόνου, επειδή το Ν είναι λιγότερο ηλεκτραρνητικό  και από το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F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και από το Ο.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flipV="1">
            <a:off x="5572125" y="3857625"/>
            <a:ext cx="500063" cy="2143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build="p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891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8920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892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8922" name="20 - TextBox"/>
          <p:cNvSpPr txBox="1">
            <a:spLocks noChangeArrowheads="1"/>
          </p:cNvSpPr>
          <p:nvPr/>
        </p:nvSpPr>
        <p:spPr bwMode="auto">
          <a:xfrm>
            <a:off x="785813" y="1143000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ΜΕΡΙΚΑ ΑΠΟΤΕΛΕΣΜΑΤΑ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8923" name="14 - TextBox"/>
          <p:cNvSpPr txBox="1">
            <a:spLocks noChangeArrowheads="1"/>
          </p:cNvSpPr>
          <p:nvPr/>
        </p:nvSpPr>
        <p:spPr bwMode="auto">
          <a:xfrm>
            <a:off x="2143125" y="1714500"/>
            <a:ext cx="509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ΣΗΜΕΙΟ ΖΕΣΗΣ  ή ΒΡΑΣΜΟΥ</a:t>
            </a:r>
            <a:endParaRPr lang="el-GR" altLang="en-US" sz="2400" b="1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4437063" y="-230188"/>
            <a:ext cx="269875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 Arial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 Arial" charset="0"/>
              </a:rPr>
              <a:t>  </a:t>
            </a:r>
            <a:endParaRPr lang="en-US" altLang="en-US" sz="7500">
              <a:solidFill>
                <a:srgbClr val="000000"/>
              </a:solidFill>
              <a:latin typeface=" Arial" charset="0"/>
            </a:endParaRPr>
          </a:p>
        </p:txBody>
      </p:sp>
      <p:pic>
        <p:nvPicPr>
          <p:cNvPr id="51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08213"/>
            <a:ext cx="2827337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9 - Ομάδα"/>
          <p:cNvGrpSpPr>
            <a:grpSpLocks/>
          </p:cNvGrpSpPr>
          <p:nvPr/>
        </p:nvGrpSpPr>
        <p:grpSpPr bwMode="auto">
          <a:xfrm>
            <a:off x="3286125" y="1892300"/>
            <a:ext cx="5676900" cy="1031875"/>
            <a:chOff x="3143240" y="5485171"/>
            <a:chExt cx="5676707" cy="1031194"/>
          </a:xfrm>
        </p:grpSpPr>
        <p:graphicFrame>
          <p:nvGraphicFramePr>
            <p:cNvPr id="38931" name="Object 20"/>
            <p:cNvGraphicFramePr>
              <a:graphicFrameLocks noChangeAspect="1"/>
            </p:cNvGraphicFramePr>
            <p:nvPr/>
          </p:nvGraphicFramePr>
          <p:xfrm>
            <a:off x="3143240" y="5857892"/>
            <a:ext cx="5676707" cy="64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3D XML" r:id="rId3" imgW="4610100" imgH="533400" progId="Chem3D.Document.9">
                    <p:embed/>
                  </p:oleObj>
                </mc:Choice>
                <mc:Fallback>
                  <p:oleObj name="Chem3D XML" r:id="rId3" imgW="4610100" imgH="533400" progId="Chem3D.Document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240" y="5857892"/>
                          <a:ext cx="5676707" cy="64294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32" name="17 - TextBox"/>
            <p:cNvSpPr txBox="1">
              <a:spLocks noChangeArrowheads="1"/>
            </p:cNvSpPr>
            <p:nvPr/>
          </p:nvSpPr>
          <p:spPr bwMode="auto">
            <a:xfrm>
              <a:off x="6500826" y="5485171"/>
              <a:ext cx="114300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ah-RU" altLang="en-US" sz="6000">
                  <a:solidFill>
                    <a:srgbClr val="FF0000"/>
                  </a:solidFill>
                </a:rPr>
                <a:t>....</a:t>
              </a:r>
              <a:endParaRPr lang="el-GR" altLang="en-US" sz="6000">
                <a:solidFill>
                  <a:srgbClr val="FF0000"/>
                </a:solidFill>
              </a:endParaRPr>
            </a:p>
          </p:txBody>
        </p:sp>
        <p:sp>
          <p:nvSpPr>
            <p:cNvPr id="38933" name="18 - TextBox"/>
            <p:cNvSpPr txBox="1">
              <a:spLocks noChangeArrowheads="1"/>
            </p:cNvSpPr>
            <p:nvPr/>
          </p:nvSpPr>
          <p:spPr bwMode="auto">
            <a:xfrm>
              <a:off x="4429124" y="5500702"/>
              <a:ext cx="114300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ah-RU" altLang="en-US" sz="6000">
                  <a:solidFill>
                    <a:srgbClr val="FF0000"/>
                  </a:solidFill>
                </a:rPr>
                <a:t>....</a:t>
              </a:r>
              <a:endParaRPr lang="el-GR" altLang="en-US" sz="6000">
                <a:solidFill>
                  <a:srgbClr val="FF0000"/>
                </a:solidFill>
              </a:endParaRPr>
            </a:p>
          </p:txBody>
        </p:sp>
      </p:grpSp>
      <p:sp>
        <p:nvSpPr>
          <p:cNvPr id="19" name="18 - TextBox"/>
          <p:cNvSpPr txBox="1">
            <a:spLocks noChangeArrowheads="1"/>
          </p:cNvSpPr>
          <p:nvPr/>
        </p:nvSpPr>
        <p:spPr bwMode="auto">
          <a:xfrm>
            <a:off x="247650" y="5073650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Το Η</a:t>
            </a:r>
            <a:r>
              <a:rPr lang="sah-RU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Ο, έχοντας δύο άτομα Η και δύο ασύζευκτα ζεύγη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e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στο άτομο του Ο, σχηματίζει τέσσερις  δεσμούς υδρογόνου.</a:t>
            </a:r>
          </a:p>
        </p:txBody>
      </p:sp>
      <p:sp>
        <p:nvSpPr>
          <p:cNvPr id="38928" name="Rectangle 2"/>
          <p:cNvSpPr>
            <a:spLocks noChangeArrowheads="1"/>
          </p:cNvSpPr>
          <p:nvPr/>
        </p:nvSpPr>
        <p:spPr bwMode="auto">
          <a:xfrm>
            <a:off x="2851150" y="2413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ah-RU" altLang="en-US" sz="18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29000" y="2982913"/>
            <a:ext cx="5534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Στο </a:t>
            </a: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HF</a:t>
            </a: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 το άτομο του </a:t>
            </a: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F</a:t>
            </a: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 είναι ηλεκτραρνητικότερο του 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Η</a:t>
            </a: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 και διαθέτει τρία ασύζευκτα ζεύγη </a:t>
            </a: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e</a:t>
            </a: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. Επειδή όμως δεν υπάρχει επαρκής αριθμός Η σχηματίζει δύο μόνον δεσμούς υδρογόνου. </a:t>
            </a:r>
            <a:endParaRPr lang="el-GR" altLang="en-US" sz="20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27188" y="5986463"/>
            <a:ext cx="55705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2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2η περίοδος:  </a:t>
            </a:r>
            <a:r>
              <a:rPr lang="sah-RU" altLang="en-US" sz="22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σβ</a:t>
            </a:r>
            <a:r>
              <a:rPr lang="sah-RU" altLang="en-US" sz="2200" b="1" baseline="-2500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Η2Ο</a:t>
            </a:r>
            <a:r>
              <a:rPr lang="sah-RU" altLang="en-US" sz="22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&gt; </a:t>
            </a:r>
            <a:r>
              <a:rPr lang="el-GR" altLang="en-US" sz="22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σβ</a:t>
            </a:r>
            <a:r>
              <a:rPr lang="en-GB" altLang="en-US" sz="2200" b="1" baseline="-2500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HF</a:t>
            </a:r>
            <a:r>
              <a:rPr lang="en-US" altLang="en-US" sz="22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&gt;</a:t>
            </a:r>
            <a:r>
              <a:rPr lang="sah-RU" altLang="en-US" sz="22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σβ</a:t>
            </a:r>
            <a:r>
              <a:rPr lang="en-US" altLang="en-US" sz="2200" b="1" baseline="-2500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NH3</a:t>
            </a:r>
            <a:endParaRPr lang="sah-RU" altLang="en-US" sz="22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994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9944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9945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9946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39947" name="20 - TextBox"/>
          <p:cNvSpPr txBox="1">
            <a:spLocks noChangeArrowheads="1"/>
          </p:cNvSpPr>
          <p:nvPr/>
        </p:nvSpPr>
        <p:spPr bwMode="auto">
          <a:xfrm>
            <a:off x="785813" y="620713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ΜΕΡΙΚΑ ΑΠΟΤΕΛΕΣΜΑΤΑ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9948" name="14 - TextBox"/>
          <p:cNvSpPr txBox="1">
            <a:spLocks noChangeArrowheads="1"/>
          </p:cNvSpPr>
          <p:nvPr/>
        </p:nvSpPr>
        <p:spPr bwMode="auto">
          <a:xfrm>
            <a:off x="1952625" y="1052513"/>
            <a:ext cx="502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ΣΗΜΕΙΟ ΖΕΣΗΣ  ή ΒΡΑΣΜΟΥ</a:t>
            </a:r>
            <a:endParaRPr lang="el-GR" altLang="en-US" sz="2400" b="1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99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4650"/>
            <a:ext cx="714375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44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766763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096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0968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0969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0970" name="20 - TextBox"/>
          <p:cNvSpPr txBox="1">
            <a:spLocks noChangeArrowheads="1"/>
          </p:cNvSpPr>
          <p:nvPr/>
        </p:nvSpPr>
        <p:spPr bwMode="auto">
          <a:xfrm>
            <a:off x="936625" y="612775"/>
            <a:ext cx="735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ΜΕΡΙΚΑ ΑΠΟΤΕΛΕΣΜΑΤΑ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971" name="14 - TextBox"/>
          <p:cNvSpPr txBox="1">
            <a:spLocks noChangeArrowheads="1"/>
          </p:cNvSpPr>
          <p:nvPr/>
        </p:nvSpPr>
        <p:spPr bwMode="auto">
          <a:xfrm>
            <a:off x="2095500" y="1060450"/>
            <a:ext cx="559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ΣΗΜΕΙΟ ΖΕΣΗΣ  ή ΒΡΑΣΜΟΥ</a:t>
            </a:r>
            <a:endParaRPr lang="el-GR" altLang="en-US" sz="2400" b="1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4588" name="15 - TextBox"/>
          <p:cNvSpPr txBox="1">
            <a:spLocks noChangeArrowheads="1"/>
          </p:cNvSpPr>
          <p:nvPr/>
        </p:nvSpPr>
        <p:spPr bwMode="auto">
          <a:xfrm>
            <a:off x="752475" y="1487488"/>
            <a:ext cx="821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15η ομάδα: 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σβ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Β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Η3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&gt;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σβ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SbH3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&gt; σβ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NH3 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&gt;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σβ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AsH3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&gt;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σβ</a:t>
            </a:r>
            <a:r>
              <a:rPr lang="en-GB" altLang="en-US" sz="2000" b="1" baseline="-25000">
                <a:latin typeface="Verdana" charset="0"/>
                <a:ea typeface="Verdana" charset="0"/>
                <a:cs typeface="Verdana" charset="0"/>
              </a:rPr>
              <a:t>PH3</a:t>
            </a:r>
            <a:endParaRPr lang="sah-RU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4590" name="19 - TextBox"/>
          <p:cNvSpPr txBox="1">
            <a:spLocks noChangeArrowheads="1"/>
          </p:cNvSpPr>
          <p:nvPr/>
        </p:nvSpPr>
        <p:spPr bwMode="auto">
          <a:xfrm>
            <a:off x="179388" y="1808163"/>
            <a:ext cx="88217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 sz="200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Όλα τα μόρια είναι  πολικά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Μεταξύ των μορίων της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ΝΗ</a:t>
            </a:r>
            <a:r>
              <a:rPr lang="sah-RU" altLang="en-US" sz="2000" b="1" baseline="-2500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επικρατούν δεσμοί υδρογόνου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Οι διαμοριακές δυνάμεις στις υπόλοιπες ενώσεις είναι διπόλου – διπόλου.</a:t>
            </a:r>
          </a:p>
          <a:p>
            <a:pPr eaLnBrk="1" hangingPunct="1">
              <a:spcBef>
                <a:spcPct val="0"/>
              </a:spcBef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Μεταξύ των μορίων όλων των ενώσεων  υπάρχουν επιπλέον και δυνάμεις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London.</a:t>
            </a:r>
            <a:endParaRPr lang="sah-RU" altLang="en-US" sz="20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Με βάση τον περιοδικό πίνακα  τα  άτομα κατά σειρά μεγέθους ταξινομούνται: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Β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&gt;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Sb&gt; As&gt; P&gt; N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και επομένως τα μόρια κατά σειρά μεγέθους είναι: Β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Η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&gt; </a:t>
            </a:r>
            <a:r>
              <a:rPr lang="en-GB" altLang="en-US" sz="2000" b="1">
                <a:latin typeface="Verdana" charset="0"/>
                <a:ea typeface="Verdana" charset="0"/>
                <a:cs typeface="Verdana" charset="0"/>
              </a:rPr>
              <a:t>SbH</a:t>
            </a:r>
            <a:r>
              <a:rPr lang="en-GB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GB" altLang="en-US" sz="2000" b="1">
                <a:latin typeface="Verdana" charset="0"/>
                <a:ea typeface="Verdana" charset="0"/>
                <a:cs typeface="Verdana" charset="0"/>
              </a:rPr>
              <a:t>&gt; AsH</a:t>
            </a:r>
            <a:r>
              <a:rPr lang="en-GB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GB" altLang="en-US" sz="2000" b="1">
                <a:latin typeface="Verdana" charset="0"/>
                <a:ea typeface="Verdana" charset="0"/>
                <a:cs typeface="Verdana" charset="0"/>
              </a:rPr>
              <a:t>&gt; PH</a:t>
            </a:r>
            <a:r>
              <a:rPr lang="en-GB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GB" altLang="en-US" sz="2000" b="1">
                <a:latin typeface="Verdana" charset="0"/>
                <a:ea typeface="Verdana" charset="0"/>
                <a:cs typeface="Verdana" charset="0"/>
              </a:rPr>
              <a:t>&gt; NH</a:t>
            </a:r>
            <a:r>
              <a:rPr lang="en-GB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GB" altLang="en-US" sz="2000" b="1">
                <a:latin typeface="Verdana" charset="0"/>
                <a:ea typeface="Verdana" charset="0"/>
                <a:cs typeface="Verdana" charset="0"/>
              </a:rPr>
              <a:t>.  </a:t>
            </a:r>
          </a:p>
          <a:p>
            <a:pPr eaLnBrk="1" hangingPunct="1">
              <a:spcBef>
                <a:spcPct val="0"/>
              </a:spcBef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Συνεπώς  την ίδια ταξινόμηση με το μέγεθος έχουν και οι δυνάμεις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London.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Επειδή τα Β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Η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και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SbH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είναι ιδιαίτερα μεγάλα μόρια σε σχέση με την ΝΗ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, και το άτομο του Ν δεν είναι ιδιαίτερα ηλεκτραρνητικό,  συνολικά οι διαμοριακές δυνάμεις  είναι ισχυρότερες στα Β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Η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και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SbH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 σε σχέση με της ΝΗ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  <a:endParaRPr lang="sah-RU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  <p:bldP spid="2459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1990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199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1992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1993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1994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1995" name="20 - TextBox"/>
          <p:cNvSpPr txBox="1">
            <a:spLocks noChangeArrowheads="1"/>
          </p:cNvSpPr>
          <p:nvPr/>
        </p:nvSpPr>
        <p:spPr bwMode="auto">
          <a:xfrm>
            <a:off x="785813" y="620713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ΜΕΡΙΚΑ ΑΠΟΤΕΛΕΣΜΑΤΑ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1996" name="14 - TextBox"/>
          <p:cNvSpPr txBox="1">
            <a:spLocks noChangeArrowheads="1"/>
          </p:cNvSpPr>
          <p:nvPr/>
        </p:nvSpPr>
        <p:spPr bwMode="auto">
          <a:xfrm>
            <a:off x="1952625" y="1052513"/>
            <a:ext cx="502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ΣΗΜΕΙΟ ΖΕΣΗΣ  ή ΒΡΑΣΜΟΥ</a:t>
            </a:r>
            <a:endParaRPr lang="el-GR" altLang="en-US" sz="2400" b="1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19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4650"/>
            <a:ext cx="714375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2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301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3016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3017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3018" name="20 - TextBox"/>
          <p:cNvSpPr txBox="1">
            <a:spLocks noChangeArrowheads="1"/>
          </p:cNvSpPr>
          <p:nvPr/>
        </p:nvSpPr>
        <p:spPr bwMode="auto">
          <a:xfrm>
            <a:off x="1143000" y="814388"/>
            <a:ext cx="735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ΜΕΡΙΚΑ ΑΠΟΤΕΛΕΣΜΑΤΑ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3019" name="14 - TextBox"/>
          <p:cNvSpPr txBox="1">
            <a:spLocks noChangeArrowheads="1"/>
          </p:cNvSpPr>
          <p:nvPr/>
        </p:nvSpPr>
        <p:spPr bwMode="auto">
          <a:xfrm>
            <a:off x="2357438" y="1228725"/>
            <a:ext cx="516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ΣΗΜΕΙΟ ΖΕΣΗΣ  ή ΒΡΑΣΜΟΥ</a:t>
            </a:r>
            <a:endParaRPr lang="el-GR" altLang="en-US" sz="2400" b="1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516" name="15 - TextBox"/>
          <p:cNvSpPr txBox="1">
            <a:spLocks noChangeArrowheads="1"/>
          </p:cNvSpPr>
          <p:nvPr/>
        </p:nvSpPr>
        <p:spPr bwMode="auto">
          <a:xfrm>
            <a:off x="179388" y="1628775"/>
            <a:ext cx="8856662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16η ομάδα:  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σβ</a:t>
            </a:r>
            <a:r>
              <a:rPr lang="sah-RU" altLang="en-US" sz="1900" b="1" baseline="-25000">
                <a:latin typeface="Verdana" charset="0"/>
                <a:ea typeface="Verdana" charset="0"/>
                <a:cs typeface="Verdana" charset="0"/>
              </a:rPr>
              <a:t>Η2Ο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 &gt; </a:t>
            </a: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σβ</a:t>
            </a:r>
            <a:r>
              <a:rPr lang="en-GB" altLang="en-US" sz="1900" b="1" baseline="-25000">
                <a:latin typeface="Verdana" charset="0"/>
                <a:ea typeface="Verdana" charset="0"/>
                <a:cs typeface="Verdana" charset="0"/>
              </a:rPr>
              <a:t>H2Te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&gt;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 σβ</a:t>
            </a:r>
            <a:r>
              <a:rPr lang="en-US" altLang="en-US" sz="1900" b="1" baseline="-25000">
                <a:latin typeface="Verdana" charset="0"/>
                <a:ea typeface="Verdana" charset="0"/>
                <a:cs typeface="Verdana" charset="0"/>
              </a:rPr>
              <a:t>H2Se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&gt;σβ</a:t>
            </a:r>
            <a:r>
              <a:rPr lang="en-US" altLang="en-US" sz="1900" b="1" baseline="-25000">
                <a:latin typeface="Verdana" charset="0"/>
                <a:ea typeface="Verdana" charset="0"/>
                <a:cs typeface="Verdana" charset="0"/>
              </a:rPr>
              <a:t>H2S</a:t>
            </a:r>
            <a:endParaRPr lang="sah-RU" altLang="en-US" sz="19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Όλα τα μόρια είναι πολικά.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Μεταξύ των μορίων του Η</a:t>
            </a:r>
            <a:r>
              <a:rPr lang="sah-RU" altLang="en-US" sz="19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Ο επικρατούν δεσμοί υδρογόνου. Έτσι </a:t>
            </a:r>
            <a:r>
              <a:rPr lang="sah-RU" altLang="en-US" sz="19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το Η</a:t>
            </a:r>
            <a:r>
              <a:rPr lang="sah-RU" altLang="en-US" sz="1900" b="1" baseline="-2500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sah-RU" altLang="en-US" sz="19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Ο</a:t>
            </a:r>
            <a:r>
              <a:rPr lang="sah-RU" altLang="en-US" sz="1900" b="1" baseline="-2500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ah-RU" altLang="en-US" sz="19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έχει το υψηλότερο σημείο βρασμού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Μεταξύ των μορίων των υπολοίπων  επικρατούν δυνάμεις διπόλου – διπόλου οι οποίες είναι πολύ ασθενέστερες του δεσμού υδρογόνου.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Ο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ι επιπλέον δυνάμεις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 London </a:t>
            </a: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 οι  οποίες εμφανίζονται σε όλα τα μόρια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,</a:t>
            </a: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  παίζουν καθοριστικό ρόλο 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μόνον </a:t>
            </a: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στις ενώσεις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 H</a:t>
            </a:r>
            <a:r>
              <a:rPr lang="en-US" altLang="en-US" sz="19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Te, H</a:t>
            </a:r>
            <a:r>
              <a:rPr lang="en-US" altLang="en-US" sz="19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Se, H</a:t>
            </a:r>
            <a:r>
              <a:rPr lang="en-US" altLang="en-US" sz="19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To 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μέγεθος των μορίων υπακούει στη σχέση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H</a:t>
            </a:r>
            <a:r>
              <a:rPr lang="en-US" altLang="en-US" sz="19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Te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 &gt;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H</a:t>
            </a:r>
            <a:r>
              <a:rPr lang="en-US" altLang="en-US" sz="19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Se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 &gt;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H</a:t>
            </a:r>
            <a:r>
              <a:rPr lang="en-US" altLang="en-US" sz="19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S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Επομένως το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H</a:t>
            </a:r>
            <a:r>
              <a:rPr lang="en-US" altLang="en-US" sz="19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Te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 που είναι μεγαλύτερο  πολώνεται περισσότερο από το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 H</a:t>
            </a:r>
            <a:r>
              <a:rPr lang="en-US" altLang="en-US" sz="19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Se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 και αυτό από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H</a:t>
            </a:r>
            <a:r>
              <a:rPr lang="en-US" altLang="en-US" sz="19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S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Άρα τη σχέση των μεγεθών ακολουθούν και οι δυνάμεις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London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Επομένως την ίδια σχέση ακολ</a:t>
            </a: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ου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θεί το σύνολο των διαμοριακών δυνάμεων και επομένως  και τα σημεία βρασμού.</a:t>
            </a:r>
          </a:p>
        </p:txBody>
      </p:sp>
    </p:spTree>
    <p:extLst>
      <p:ext uri="{BB962C8B-B14F-4D97-AF65-F5344CB8AC3E}">
        <p14:creationId xmlns:p14="http://schemas.microsoft.com/office/powerpoint/2010/main" val="11128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4038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403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4040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404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4042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4043" name="20 - TextBox"/>
          <p:cNvSpPr txBox="1">
            <a:spLocks noChangeArrowheads="1"/>
          </p:cNvSpPr>
          <p:nvPr/>
        </p:nvSpPr>
        <p:spPr bwMode="auto">
          <a:xfrm>
            <a:off x="785813" y="620713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ΜΕΡΙΚΑ ΑΠΟΤΕΛΕΣΜΑΤΑ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4044" name="14 - TextBox"/>
          <p:cNvSpPr txBox="1">
            <a:spLocks noChangeArrowheads="1"/>
          </p:cNvSpPr>
          <p:nvPr/>
        </p:nvSpPr>
        <p:spPr bwMode="auto">
          <a:xfrm>
            <a:off x="1952625" y="1052513"/>
            <a:ext cx="502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ΣΗΜΕΙΟ ΖΕΣΗΣ  ή ΒΡΑΣΜΟΥ</a:t>
            </a:r>
            <a:endParaRPr lang="el-GR" altLang="en-US" sz="2400" b="1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40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4650"/>
            <a:ext cx="714375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142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0"/>
            <a:ext cx="8229600" cy="1143000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506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5064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5065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5066" name="20 - TextBox"/>
          <p:cNvSpPr txBox="1">
            <a:spLocks noChangeArrowheads="1"/>
          </p:cNvSpPr>
          <p:nvPr/>
        </p:nvSpPr>
        <p:spPr bwMode="auto">
          <a:xfrm>
            <a:off x="785813" y="765175"/>
            <a:ext cx="735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ΜΕΡΙΚΑ ΑΠΟΤΕΛΕΣΜΑΤΑ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5067" name="14 - TextBox"/>
          <p:cNvSpPr txBox="1">
            <a:spLocks noChangeArrowheads="1"/>
          </p:cNvSpPr>
          <p:nvPr/>
        </p:nvSpPr>
        <p:spPr bwMode="auto">
          <a:xfrm>
            <a:off x="2068513" y="1138238"/>
            <a:ext cx="501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ΣΗΜΕΙΟ ΖΕΣΗΣ  ή ΒΡΑΣΜΟΥ</a:t>
            </a:r>
            <a:endParaRPr lang="el-GR" altLang="en-US" sz="2400" b="1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516" name="15 - TextBox"/>
          <p:cNvSpPr txBox="1">
            <a:spLocks noChangeArrowheads="1"/>
          </p:cNvSpPr>
          <p:nvPr/>
        </p:nvSpPr>
        <p:spPr bwMode="auto">
          <a:xfrm>
            <a:off x="107950" y="1557338"/>
            <a:ext cx="89281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1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7</a:t>
            </a:r>
            <a:r>
              <a:rPr lang="sah-RU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η ομάδα: 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σβ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HF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&gt;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σβ</a:t>
            </a:r>
            <a:r>
              <a:rPr lang="en-GB" altLang="en-US" sz="2000" b="1" baseline="-25000">
                <a:latin typeface="Verdana" charset="0"/>
                <a:ea typeface="Verdana" charset="0"/>
                <a:cs typeface="Verdana" charset="0"/>
              </a:rPr>
              <a:t>HI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&gt;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σβ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HBr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&gt;σβ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HCl</a:t>
            </a:r>
            <a:endParaRPr lang="sah-RU" altLang="en-US" sz="20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Όλα τα μόρια είναι πολικά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Μεταξύ των μορίων του </a:t>
            </a:r>
            <a:r>
              <a:rPr lang="en-US" altLang="en-US" sz="19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HF</a:t>
            </a:r>
            <a:r>
              <a:rPr lang="sah-RU" altLang="en-US" sz="19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επικρατούν δεσμοί υδρογόνου. Έτσι το </a:t>
            </a:r>
            <a:r>
              <a:rPr lang="en-US" altLang="en-US" sz="19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HF</a:t>
            </a:r>
            <a:r>
              <a:rPr lang="sah-RU" altLang="en-US" sz="1900" b="1" baseline="-2500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ah-RU" altLang="en-US" sz="19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έχει το υψηλότερο σημείο βρασμού.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Μεταξύ των μορίων των υπολοίπων  επικρατούν δυνάμεις διπόλου – διπόλου οι οποίες είναι πολύ ασθενέστερες του δεσμού υδρογόνου.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Ο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ι επιπλέον δυνάμεις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 London </a:t>
            </a: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 οι  οποίες εμφανίζονται σε όλα τα μόρια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,</a:t>
            </a: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  παίζουν καθοριστικό ρόλο 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μόνον </a:t>
            </a: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στις ενώσεις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 HI, HBr, HCl.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To 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μέγεθος των μορίων  υπακούει στη σχέση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HI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 &gt;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HBr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 &gt;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HCl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Επομένως το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HI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 που είναι μεγαλύτερο  πολώνεται περισσότερο από το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 HBr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 και αυτό από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HCl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Άρα τη σχέση των μεγεθών ακολουθούν και οι δυνάμεις </a:t>
            </a:r>
            <a:r>
              <a:rPr lang="en-US" altLang="en-US" sz="1900" b="1">
                <a:latin typeface="Verdana" charset="0"/>
                <a:ea typeface="Verdana" charset="0"/>
                <a:cs typeface="Verdana" charset="0"/>
              </a:rPr>
              <a:t>London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Επομένως την ίδια σχέση ακολ</a:t>
            </a: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ου</a:t>
            </a:r>
            <a:r>
              <a:rPr lang="sah-RU" altLang="en-US" sz="1900" b="1">
                <a:latin typeface="Verdana" charset="0"/>
                <a:ea typeface="Verdana" charset="0"/>
                <a:cs typeface="Verdana" charset="0"/>
              </a:rPr>
              <a:t>θεί το σύνολο των διαμοριακών δυνάμεων και επομένως  και τα σημεία βρασμού.</a:t>
            </a:r>
          </a:p>
        </p:txBody>
      </p:sp>
    </p:spTree>
    <p:extLst>
      <p:ext uri="{BB962C8B-B14F-4D97-AF65-F5344CB8AC3E}">
        <p14:creationId xmlns:p14="http://schemas.microsoft.com/office/powerpoint/2010/main" val="1253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6086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6088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608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6090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6091" name="20 - TextBox"/>
          <p:cNvSpPr txBox="1">
            <a:spLocks noChangeArrowheads="1"/>
          </p:cNvSpPr>
          <p:nvPr/>
        </p:nvSpPr>
        <p:spPr bwMode="auto">
          <a:xfrm>
            <a:off x="785813" y="620713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ΜΕΡΙΚΑ ΑΠΟΤΕΛΕΣΜΑΤΑ </a:t>
            </a:r>
            <a:endParaRPr lang="el-GR" altLang="en-US" sz="28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6092" name="14 - TextBox"/>
          <p:cNvSpPr txBox="1">
            <a:spLocks noChangeArrowheads="1"/>
          </p:cNvSpPr>
          <p:nvPr/>
        </p:nvSpPr>
        <p:spPr bwMode="auto">
          <a:xfrm>
            <a:off x="1952625" y="1052513"/>
            <a:ext cx="502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ΣΗΜΕΙΟ ΖΕΣΗΣ  ή ΒΡΑΣΜΟΥ</a:t>
            </a:r>
            <a:endParaRPr lang="el-GR" altLang="en-US" sz="2400" b="1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60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4650"/>
            <a:ext cx="714375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69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831262" cy="1143000"/>
          </a:xfrm>
        </p:spPr>
        <p:txBody>
          <a:bodyPr/>
          <a:lstStyle/>
          <a:p>
            <a:pPr eaLnBrk="1" hangingPunct="1"/>
            <a:r>
              <a:rPr lang="el-GR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ΠΟΛΙΚΕΣ – ΑΠΟΛΕΣ ΕΝΩΣΕΙΣ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9465" name="16 - TextBox"/>
          <p:cNvSpPr txBox="1">
            <a:spLocks noChangeArrowheads="1"/>
          </p:cNvSpPr>
          <p:nvPr/>
        </p:nvSpPr>
        <p:spPr bwMode="auto">
          <a:xfrm>
            <a:off x="4357688" y="3500438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94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1" name="20 - TextBox"/>
          <p:cNvSpPr txBox="1">
            <a:spLocks noChangeArrowheads="1"/>
          </p:cNvSpPr>
          <p:nvPr/>
        </p:nvSpPr>
        <p:spPr bwMode="auto">
          <a:xfrm>
            <a:off x="2071688" y="1357313"/>
            <a:ext cx="421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ΔΙΑΤΟΜΙΚΑ  ΜΟΡΙΑ</a:t>
            </a:r>
          </a:p>
        </p:txBody>
      </p:sp>
      <p:sp>
        <p:nvSpPr>
          <p:cNvPr id="22" name="21 - TextBox"/>
          <p:cNvSpPr txBox="1">
            <a:spLocks noChangeArrowheads="1"/>
          </p:cNvSpPr>
          <p:nvPr/>
        </p:nvSpPr>
        <p:spPr bwMode="auto">
          <a:xfrm>
            <a:off x="179388" y="2428875"/>
            <a:ext cx="8507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Εάν τα άτομα είναι ίδια το μόριο είναι άπολο ενώ όταν  τα άτομα είναι διαφορετικά το μόριο είναι πολικό</a:t>
            </a:r>
            <a:endParaRPr lang="el-GR" altLang="en-US" sz="1800" b="1">
              <a:solidFill>
                <a:schemeClr val="bg1"/>
              </a:solidFill>
            </a:endParaRPr>
          </a:p>
        </p:txBody>
      </p:sp>
      <p:sp>
        <p:nvSpPr>
          <p:cNvPr id="24" name="23 - TextBox"/>
          <p:cNvSpPr txBox="1">
            <a:spLocks noChangeArrowheads="1"/>
          </p:cNvSpPr>
          <p:nvPr/>
        </p:nvSpPr>
        <p:spPr bwMode="auto">
          <a:xfrm>
            <a:off x="571500" y="3857625"/>
            <a:ext cx="785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Cl</a:t>
            </a:r>
            <a:r>
              <a:rPr lang="en-US" altLang="en-US" sz="2000" b="1" baseline="-2500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endParaRPr lang="el-GR" altLang="en-US" sz="2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26 - TextBox"/>
          <p:cNvSpPr txBox="1">
            <a:spLocks noChangeArrowheads="1"/>
          </p:cNvSpPr>
          <p:nvPr/>
        </p:nvSpPr>
        <p:spPr bwMode="auto">
          <a:xfrm>
            <a:off x="2051050" y="3565525"/>
            <a:ext cx="6215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Μεταξύ των ατόμων του χλωρίου δεν υπάρχει διαφορά ηλεκτραρνητικότητας.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Άρα το μόριο είναι άπολο.</a:t>
            </a:r>
          </a:p>
        </p:txBody>
      </p:sp>
      <p:grpSp>
        <p:nvGrpSpPr>
          <p:cNvPr id="2" name="37 - Ομάδα"/>
          <p:cNvGrpSpPr>
            <a:grpSpLocks/>
          </p:cNvGrpSpPr>
          <p:nvPr/>
        </p:nvGrpSpPr>
        <p:grpSpPr bwMode="auto">
          <a:xfrm>
            <a:off x="428625" y="5143500"/>
            <a:ext cx="1214438" cy="727075"/>
            <a:chOff x="428596" y="5143512"/>
            <a:chExt cx="1214446" cy="726522"/>
          </a:xfrm>
        </p:grpSpPr>
        <p:grpSp>
          <p:nvGrpSpPr>
            <p:cNvPr id="19480" name="33 - Ομάδα"/>
            <p:cNvGrpSpPr>
              <a:grpSpLocks/>
            </p:cNvGrpSpPr>
            <p:nvPr/>
          </p:nvGrpSpPr>
          <p:grpSpPr bwMode="auto">
            <a:xfrm>
              <a:off x="428596" y="5488560"/>
              <a:ext cx="1143008" cy="381474"/>
              <a:chOff x="428596" y="5488560"/>
              <a:chExt cx="1143008" cy="381474"/>
            </a:xfrm>
          </p:grpSpPr>
          <p:sp>
            <p:nvSpPr>
              <p:cNvPr id="19483" name="28 - TextBox"/>
              <p:cNvSpPr txBox="1">
                <a:spLocks noChangeArrowheads="1"/>
              </p:cNvSpPr>
              <p:nvPr/>
            </p:nvSpPr>
            <p:spPr bwMode="auto">
              <a:xfrm>
                <a:off x="428596" y="5500702"/>
                <a:ext cx="2857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n-US" sz="1800" b="1">
                    <a:solidFill>
                      <a:srgbClr val="FF0000"/>
                    </a:solidFill>
                  </a:rPr>
                  <a:t>Η</a:t>
                </a:r>
              </a:p>
            </p:txBody>
          </p:sp>
          <p:cxnSp>
            <p:nvCxnSpPr>
              <p:cNvPr id="32" name="31 - Ευθεία γραμμή σύνδεσης"/>
              <p:cNvCxnSpPr/>
              <p:nvPr/>
            </p:nvCxnSpPr>
            <p:spPr>
              <a:xfrm>
                <a:off x="714348" y="5703474"/>
                <a:ext cx="42862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85" name="32 - TextBox"/>
              <p:cNvSpPr txBox="1">
                <a:spLocks noChangeArrowheads="1"/>
              </p:cNvSpPr>
              <p:nvPr/>
            </p:nvSpPr>
            <p:spPr bwMode="auto">
              <a:xfrm>
                <a:off x="1142976" y="5488560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>
                    <a:solidFill>
                      <a:srgbClr val="FF0000"/>
                    </a:solidFill>
                  </a:rPr>
                  <a:t>Cl</a:t>
                </a:r>
                <a:endParaRPr lang="el-GR" altLang="en-US" sz="18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481" name="34 - TextBox"/>
            <p:cNvSpPr txBox="1">
              <a:spLocks noChangeArrowheads="1"/>
            </p:cNvSpPr>
            <p:nvPr/>
          </p:nvSpPr>
          <p:spPr bwMode="auto">
            <a:xfrm>
              <a:off x="428596" y="5143512"/>
              <a:ext cx="500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800">
                  <a:solidFill>
                    <a:srgbClr val="0000CC"/>
                  </a:solidFill>
                </a:rPr>
                <a:t>δ+</a:t>
              </a:r>
            </a:p>
          </p:txBody>
        </p:sp>
        <p:sp>
          <p:nvSpPr>
            <p:cNvPr id="19482" name="35 - TextBox"/>
            <p:cNvSpPr txBox="1">
              <a:spLocks noChangeArrowheads="1"/>
            </p:cNvSpPr>
            <p:nvPr/>
          </p:nvSpPr>
          <p:spPr bwMode="auto">
            <a:xfrm>
              <a:off x="1142976" y="5143512"/>
              <a:ext cx="500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800">
                  <a:solidFill>
                    <a:srgbClr val="0000CC"/>
                  </a:solidFill>
                </a:rPr>
                <a:t>δ-</a:t>
              </a:r>
            </a:p>
          </p:txBody>
        </p:sp>
      </p:grpSp>
      <p:sp>
        <p:nvSpPr>
          <p:cNvPr id="40" name="39 - TextBox"/>
          <p:cNvSpPr txBox="1">
            <a:spLocks noChangeArrowheads="1"/>
          </p:cNvSpPr>
          <p:nvPr/>
        </p:nvSpPr>
        <p:spPr bwMode="auto">
          <a:xfrm>
            <a:off x="2000250" y="4657725"/>
            <a:ext cx="7010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Μεταξύ του ατόμου του υδρογόνου και  του ατόμου του χλωρίου υπάρχει διαφορά ηλεκτραρνητικότητας.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Επομένως στο μόριο του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HCl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παρουσιάζεται διπολική  ροπή.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200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5" name="44 - TextBox"/>
          <p:cNvSpPr txBox="1">
            <a:spLocks noChangeArrowheads="1"/>
          </p:cNvSpPr>
          <p:nvPr/>
        </p:nvSpPr>
        <p:spPr bwMode="auto">
          <a:xfrm>
            <a:off x="1979613" y="6308725"/>
            <a:ext cx="450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Άρα το μόριο είναι πολικό</a:t>
            </a:r>
            <a:r>
              <a:rPr lang="el-GR" altLang="en-US" sz="1800" b="1">
                <a:solidFill>
                  <a:srgbClr val="FFFF00"/>
                </a:solidFill>
              </a:rPr>
              <a:t>.</a:t>
            </a:r>
          </a:p>
        </p:txBody>
      </p:sp>
      <p:grpSp>
        <p:nvGrpSpPr>
          <p:cNvPr id="4" name="33 - Ομάδα"/>
          <p:cNvGrpSpPr>
            <a:grpSpLocks/>
          </p:cNvGrpSpPr>
          <p:nvPr/>
        </p:nvGrpSpPr>
        <p:grpSpPr bwMode="auto">
          <a:xfrm>
            <a:off x="500063" y="5715000"/>
            <a:ext cx="1182687" cy="369888"/>
            <a:chOff x="500063" y="5715000"/>
            <a:chExt cx="1182687" cy="369888"/>
          </a:xfrm>
        </p:grpSpPr>
        <p:grpSp>
          <p:nvGrpSpPr>
            <p:cNvPr id="19476" name="43 - Ομάδα"/>
            <p:cNvGrpSpPr>
              <a:grpSpLocks/>
            </p:cNvGrpSpPr>
            <p:nvPr/>
          </p:nvGrpSpPr>
          <p:grpSpPr bwMode="auto">
            <a:xfrm>
              <a:off x="500063" y="5715000"/>
              <a:ext cx="1182687" cy="369888"/>
              <a:chOff x="571472" y="5715016"/>
              <a:chExt cx="1182986" cy="369332"/>
            </a:xfrm>
          </p:grpSpPr>
          <p:cxnSp>
            <p:nvCxnSpPr>
              <p:cNvPr id="42" name="41 - Ευθύγραμμο βέλος σύνδεσης"/>
              <p:cNvCxnSpPr/>
              <p:nvPr/>
            </p:nvCxnSpPr>
            <p:spPr>
              <a:xfrm>
                <a:off x="571472" y="5929007"/>
                <a:ext cx="786011" cy="1585"/>
              </a:xfrm>
              <a:prstGeom prst="straightConnector1">
                <a:avLst/>
              </a:prstGeom>
              <a:ln w="254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79" name="42 - TextBox"/>
              <p:cNvSpPr txBox="1">
                <a:spLocks noChangeArrowheads="1"/>
              </p:cNvSpPr>
              <p:nvPr/>
            </p:nvSpPr>
            <p:spPr bwMode="auto">
              <a:xfrm>
                <a:off x="1428728" y="5715016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n-US" sz="1800" b="1">
                    <a:solidFill>
                      <a:srgbClr val="003399"/>
                    </a:solidFill>
                  </a:rPr>
                  <a:t>μ</a:t>
                </a:r>
              </a:p>
            </p:txBody>
          </p:sp>
        </p:grpSp>
        <p:cxnSp>
          <p:nvCxnSpPr>
            <p:cNvPr id="33" name="32 - Ευθεία γραμμή σύνδεσης"/>
            <p:cNvCxnSpPr>
              <a:stCxn id="19483" idx="2"/>
            </p:cNvCxnSpPr>
            <p:nvPr/>
          </p:nvCxnSpPr>
          <p:spPr>
            <a:xfrm rot="5400000">
              <a:off x="506412" y="5935663"/>
              <a:ext cx="130175" cy="0"/>
            </a:xfrm>
            <a:prstGeom prst="line">
              <a:avLst/>
            </a:prstGeom>
            <a:ln w="127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33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7" grpId="0"/>
      <p:bldP spid="40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711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7112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7113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785813" y="1000125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ΔΕΣΜΟΣ ΥΔΡΟΓΟΝΟΥ</a:t>
            </a: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2143125" y="1571625"/>
            <a:ext cx="442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ΙΔΙΟΤΗΤΕΣ ΤΟΥ ΝΕΡΟΥ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143125"/>
            <a:ext cx="2928937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- TextBox"/>
          <p:cNvSpPr txBox="1">
            <a:spLocks noChangeArrowheads="1"/>
          </p:cNvSpPr>
          <p:nvPr/>
        </p:nvSpPr>
        <p:spPr bwMode="auto">
          <a:xfrm>
            <a:off x="0" y="2071688"/>
            <a:ext cx="121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ΠΑΓΟΣ</a:t>
            </a:r>
          </a:p>
        </p:txBody>
      </p:sp>
      <p:sp>
        <p:nvSpPr>
          <p:cNvPr id="23" name="22 - TextBox"/>
          <p:cNvSpPr txBox="1">
            <a:spLocks noChangeArrowheads="1"/>
          </p:cNvSpPr>
          <p:nvPr/>
        </p:nvSpPr>
        <p:spPr bwMode="auto">
          <a:xfrm>
            <a:off x="714375" y="5143500"/>
            <a:ext cx="8429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Στον πάγο το κάθε μόριο νερού  σχηματίζει  τετραεδρική διάταξη με τέσσερα Η (δύο Η ενώνονται με ομοιοπολικούς δεσμούς και δύο με δεσμούς υδρογόνου).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Αυτό οδηγεί σε κενά άρα και μειωμένη πυκνότητα.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000250"/>
            <a:ext cx="28575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5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5" grpId="0"/>
      <p:bldP spid="18" grpId="0"/>
      <p:bldP spid="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813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8136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8137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814388" y="836613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ΔΕΣΜΟΣ ΥΔΡΟΓΟΝΟΥ</a:t>
            </a: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2257425" y="1331913"/>
            <a:ext cx="442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ΙΔΙΟΤΗΤΕΣ ΤΟΥ ΝΕΡΟΥ</a:t>
            </a:r>
          </a:p>
        </p:txBody>
      </p:sp>
      <p:pic>
        <p:nvPicPr>
          <p:cNvPr id="39941" name="Picture 5" descr="http://www.nyu.edu/pages/mathmol/textbook/wat_10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16113"/>
            <a:ext cx="306863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- TextBox"/>
          <p:cNvSpPr txBox="1">
            <a:spLocks noChangeArrowheads="1"/>
          </p:cNvSpPr>
          <p:nvPr/>
        </p:nvSpPr>
        <p:spPr bwMode="auto">
          <a:xfrm>
            <a:off x="134938" y="1870075"/>
            <a:ext cx="1357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ΥΓΡΟ ΝΕΡΟ</a:t>
            </a:r>
          </a:p>
        </p:txBody>
      </p:sp>
      <p:sp>
        <p:nvSpPr>
          <p:cNvPr id="28686" name="22 - TextBox"/>
          <p:cNvSpPr txBox="1">
            <a:spLocks noChangeArrowheads="1"/>
          </p:cNvSpPr>
          <p:nvPr/>
        </p:nvSpPr>
        <p:spPr bwMode="auto">
          <a:xfrm>
            <a:off x="107950" y="5429250"/>
            <a:ext cx="8929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Στο υγρό ύδωρ η  τετραεδρική διάταξη αρχίζει να καταρρέει, οπότε  τα κενά γίνονται πολύ μικρά με αποτέλεσμα η πυκνότητα να αυξάνει.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16113"/>
            <a:ext cx="32448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1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5" grpId="0"/>
      <p:bldP spid="20" grpId="0"/>
      <p:bldP spid="286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915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9160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4916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827088" y="836613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ΔΕΣΜΟΣ ΥΔΡΟΓΟΝΟΥ</a:t>
            </a: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2357438" y="1266825"/>
            <a:ext cx="442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ΔΟΜΗ ΒΙΟΠΟΛΥΜΕΡΩΝ</a:t>
            </a:r>
          </a:p>
        </p:txBody>
      </p:sp>
      <p:sp>
        <p:nvSpPr>
          <p:cNvPr id="19" name="18 - TextBox"/>
          <p:cNvSpPr txBox="1">
            <a:spLocks noChangeArrowheads="1"/>
          </p:cNvSpPr>
          <p:nvPr/>
        </p:nvSpPr>
        <p:spPr bwMode="auto">
          <a:xfrm>
            <a:off x="14288" y="3043238"/>
            <a:ext cx="193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Δεσμοί υδρογόνου</a:t>
            </a:r>
          </a:p>
        </p:txBody>
      </p:sp>
      <p:sp>
        <p:nvSpPr>
          <p:cNvPr id="24" name="23 - TextBox"/>
          <p:cNvSpPr txBox="1">
            <a:spLocks noChangeArrowheads="1"/>
          </p:cNvSpPr>
          <p:nvPr/>
        </p:nvSpPr>
        <p:spPr bwMode="auto">
          <a:xfrm>
            <a:off x="7019925" y="2636838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en-US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DNA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pic>
        <p:nvPicPr>
          <p:cNvPr id="29711" name="Picture 19" descr="http://www.scienceinschool.org/repository/images/issue18uracil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41036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- Ευθύγραμμο βέλος σύνδεσης"/>
          <p:cNvCxnSpPr/>
          <p:nvPr/>
        </p:nvCxnSpPr>
        <p:spPr>
          <a:xfrm flipV="1">
            <a:off x="1331913" y="2924175"/>
            <a:ext cx="3168650" cy="3603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>
            <a:off x="1331913" y="3284538"/>
            <a:ext cx="3311525" cy="5048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>
            <a:off x="1331913" y="3284538"/>
            <a:ext cx="3816350" cy="20891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1331913" y="3284538"/>
            <a:ext cx="3527425" cy="12969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2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utoUpdateAnimBg="0"/>
      <p:bldP spid="15" grpId="0" autoUpdateAnimBg="0"/>
      <p:bldP spid="19" grpId="0"/>
      <p:bldP spid="2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44450"/>
            <a:ext cx="8229600" cy="669925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0182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018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0184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0185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755650" y="558800"/>
            <a:ext cx="735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ΔΙΑΛΥΣΗ</a:t>
            </a: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34925" y="981075"/>
            <a:ext cx="9001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ΟΙ ΙΟΝΤΙΚΕΣ ΕΝΩΣΕΙΣ ΔΙΑΛΥΟΝΤΑΙ ΣΕ ΠΟΛΙΚΟΥΣ ΔΙΑΛΥΤΕΣ</a:t>
            </a:r>
            <a:r>
              <a:rPr lang="en-US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Παράδειγμα η διάλυση του </a:t>
            </a:r>
            <a:r>
              <a:rPr lang="en-US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NaCl 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σε</a:t>
            </a:r>
            <a:r>
              <a:rPr lang="en-US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 H</a:t>
            </a:r>
            <a:r>
              <a:rPr lang="en-US" altLang="en-US" sz="2000" b="1" baseline="-2500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O</a:t>
            </a:r>
            <a:endParaRPr lang="el-GR" altLang="en-US" sz="2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" name="19 - TextBox"/>
          <p:cNvSpPr txBox="1">
            <a:spLocks noChangeArrowheads="1"/>
          </p:cNvSpPr>
          <p:nvPr/>
        </p:nvSpPr>
        <p:spPr bwMode="auto">
          <a:xfrm>
            <a:off x="4140200" y="1784350"/>
            <a:ext cx="4929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Μεταξύ των 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Na</a:t>
            </a:r>
            <a:r>
              <a:rPr lang="en-US" altLang="en-US" sz="1800" b="1" baseline="30000">
                <a:latin typeface="Verdana" charset="0"/>
                <a:ea typeface="Verdana" charset="0"/>
                <a:cs typeface="Verdana" charset="0"/>
              </a:rPr>
              <a:t>+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και 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Cl</a:t>
            </a:r>
            <a:r>
              <a:rPr lang="en-US" altLang="en-US" sz="1800" b="1" baseline="30000">
                <a:latin typeface="Verdana" charset="0"/>
                <a:ea typeface="Verdana" charset="0"/>
                <a:cs typeface="Verdana" charset="0"/>
              </a:rPr>
              <a:t>-</a:t>
            </a: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 ασκούνται ελκτικές ηλεκτροστατικές δυνάμεις.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 b="1">
              <a:solidFill>
                <a:schemeClr val="bg1"/>
              </a:solidFill>
            </a:endParaRPr>
          </a:p>
        </p:txBody>
      </p:sp>
      <p:sp>
        <p:nvSpPr>
          <p:cNvPr id="5018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0190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019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0192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019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61120" y="2459308"/>
            <a:ext cx="2381267" cy="714380"/>
          </a:xfrm>
          <a:prstGeom prst="rect">
            <a:avLst/>
          </a:prstGeom>
          <a:noFill/>
        </p:spPr>
      </p:pic>
      <p:sp>
        <p:nvSpPr>
          <p:cNvPr id="37" name="36 - TextBox"/>
          <p:cNvSpPr txBox="1">
            <a:spLocks noChangeArrowheads="1"/>
          </p:cNvSpPr>
          <p:nvPr/>
        </p:nvSpPr>
        <p:spPr bwMode="auto">
          <a:xfrm>
            <a:off x="6664325" y="2424113"/>
            <a:ext cx="2371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ε= Διηλεκτρική σταθερά</a:t>
            </a:r>
          </a:p>
        </p:txBody>
      </p:sp>
      <p:sp>
        <p:nvSpPr>
          <p:cNvPr id="42" name="41 - TextBox"/>
          <p:cNvSpPr txBox="1">
            <a:spLocks noChangeArrowheads="1"/>
          </p:cNvSpPr>
          <p:nvPr/>
        </p:nvSpPr>
        <p:spPr bwMode="auto">
          <a:xfrm>
            <a:off x="3940175" y="3132138"/>
            <a:ext cx="51435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το Η</a:t>
            </a:r>
            <a:r>
              <a:rPr lang="el-GR" altLang="en-US" sz="1900" b="1" baseline="-25000" dirty="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Ο είναι πολική ένωση και επειδή έχει ε</a:t>
            </a:r>
            <a:r>
              <a:rPr lang="el-GR" altLang="en-US" sz="1900" b="1" baseline="-25000" dirty="0">
                <a:latin typeface="Verdana" charset="0"/>
                <a:ea typeface="Verdana" charset="0"/>
                <a:cs typeface="Verdana" charset="0"/>
              </a:rPr>
              <a:t>Η2Ο 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≈80 ο κρύσταλλος καταρρέει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τα </a:t>
            </a:r>
            <a:r>
              <a:rPr lang="en-US" altLang="en-US" sz="1900" b="1" dirty="0">
                <a:latin typeface="Verdana" charset="0"/>
                <a:ea typeface="Verdana" charset="0"/>
                <a:cs typeface="Verdana" charset="0"/>
              </a:rPr>
              <a:t>Na</a:t>
            </a:r>
            <a:r>
              <a:rPr lang="en-US" altLang="en-US" sz="1900" b="1" baseline="30000" dirty="0">
                <a:latin typeface="Verdana" charset="0"/>
                <a:ea typeface="Verdana" charset="0"/>
                <a:cs typeface="Verdana" charset="0"/>
              </a:rPr>
              <a:t>+</a:t>
            </a:r>
            <a:r>
              <a:rPr lang="el-GR" altLang="en-US" sz="1900" b="1" baseline="300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ενυδατώνονται αφού έλκουν  τα μόρια Η</a:t>
            </a:r>
            <a:r>
              <a:rPr lang="el-GR" altLang="en-US" sz="1900" b="1" baseline="-25000" dirty="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Ο μέσω του αρνητικού οξυγόνου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n-US" sz="19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Να</a:t>
            </a:r>
            <a:r>
              <a:rPr lang="en-US" altLang="en-US" sz="1900" b="1" baseline="30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+ </a:t>
            </a:r>
            <a:r>
              <a:rPr lang="el-GR" altLang="en-US" sz="19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en-US" altLang="en-US" sz="1900" b="1" dirty="0" err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aq</a:t>
            </a:r>
            <a:r>
              <a:rPr lang="en-US" altLang="en-US" sz="19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 Δυνάμεις ιόντος – </a:t>
            </a:r>
            <a:r>
              <a:rPr lang="el-GR" altLang="en-US" sz="1900" b="1" dirty="0" err="1">
                <a:latin typeface="Verdana" charset="0"/>
                <a:ea typeface="Verdana" charset="0"/>
                <a:cs typeface="Verdana" charset="0"/>
              </a:rPr>
              <a:t>διπόλου</a:t>
            </a:r>
            <a:endParaRPr lang="el-GR" altLang="en-US" sz="1900" b="1" dirty="0">
              <a:latin typeface="Verdana" charset="0"/>
              <a:ea typeface="Verdana" charset="0"/>
              <a:cs typeface="Verdana" charset="0"/>
            </a:endParaRPr>
          </a:p>
          <a:p>
            <a:pPr marL="15875" indent="-15875" eaLnBrk="1" hangingPunct="1">
              <a:spcBef>
                <a:spcPct val="0"/>
              </a:spcBef>
              <a:defRPr/>
            </a:pP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τα </a:t>
            </a:r>
            <a:r>
              <a:rPr lang="en-US" altLang="en-US" sz="1900" b="1" dirty="0">
                <a:latin typeface="Verdana" charset="0"/>
                <a:ea typeface="Verdana" charset="0"/>
                <a:cs typeface="Verdana" charset="0"/>
              </a:rPr>
              <a:t>Cl</a:t>
            </a:r>
            <a:r>
              <a:rPr lang="el-GR" altLang="en-US" sz="1900" b="1" baseline="30000" dirty="0">
                <a:latin typeface="Verdana" charset="0"/>
                <a:ea typeface="Verdana" charset="0"/>
                <a:cs typeface="Verdana" charset="0"/>
              </a:rPr>
              <a:t>- 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ενυδατώνονται αφού έλκουν τα μόρια Η</a:t>
            </a:r>
            <a:r>
              <a:rPr lang="el-GR" altLang="en-US" sz="1900" b="1" baseline="-25000" dirty="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Ο μέσω των θετικών υδρογόνων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9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Cl</a:t>
            </a:r>
            <a:r>
              <a:rPr lang="el-GR" altLang="en-US" sz="1900" b="1" baseline="30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-</a:t>
            </a:r>
            <a:r>
              <a:rPr lang="el-GR" altLang="en-US" sz="19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en-US" altLang="en-US" sz="1900" b="1" dirty="0" err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aq</a:t>
            </a:r>
            <a:r>
              <a:rPr lang="en-US" altLang="en-US" sz="19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  <a:r>
              <a:rPr lang="el-GR" altLang="en-US" sz="19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Δυνάμεις ιόντος – </a:t>
            </a:r>
            <a:r>
              <a:rPr lang="el-GR" altLang="en-US" sz="1900" b="1" dirty="0" err="1">
                <a:latin typeface="Verdana" charset="0"/>
                <a:ea typeface="Verdana" charset="0"/>
                <a:cs typeface="Verdana" charset="0"/>
              </a:rPr>
              <a:t>διπόλου</a:t>
            </a:r>
            <a:endParaRPr lang="el-GR" altLang="en-US" sz="19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3" name="42 - TextBox"/>
          <p:cNvSpPr txBox="1">
            <a:spLocks noChangeArrowheads="1"/>
          </p:cNvSpPr>
          <p:nvPr/>
        </p:nvSpPr>
        <p:spPr bwMode="auto">
          <a:xfrm>
            <a:off x="47625" y="4921250"/>
            <a:ext cx="3714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Οι ιοντικές ενώσεις δεν διαλύονται σε άπολους διαλύτες γιατί η 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ε</a:t>
            </a:r>
            <a:r>
              <a:rPr lang="el-GR" altLang="en-US" sz="20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αυτών είναι μικρή (1-10)</a:t>
            </a:r>
          </a:p>
        </p:txBody>
      </p:sp>
      <p:pic>
        <p:nvPicPr>
          <p:cNvPr id="44" name="Picture 5" descr="FG05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00213"/>
            <a:ext cx="39528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9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7" grpId="0"/>
      <p:bldP spid="20" grpId="0"/>
      <p:bldP spid="37" grpId="0"/>
      <p:bldP spid="42" grpId="0" build="p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22313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1206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120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1208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1209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814388" y="549275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ΔΙΑΛΥΣΗ</a:t>
            </a: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107950" y="941388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ΟΙ ΠΟΛΙΚΕΣ ΕΝΩΣΕΙΣ ΔΙΑΛΥΟΝΤΑΙ ΣΕ ΠΟΛΙΚΟΥΣ ΔΙΑΛΥΤΕΣ</a:t>
            </a:r>
          </a:p>
        </p:txBody>
      </p:sp>
      <p:sp>
        <p:nvSpPr>
          <p:cNvPr id="5121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1213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12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1215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671638"/>
            <a:ext cx="2862262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- TextBox"/>
          <p:cNvSpPr txBox="1">
            <a:spLocks noChangeArrowheads="1"/>
          </p:cNvSpPr>
          <p:nvPr/>
        </p:nvSpPr>
        <p:spPr bwMode="auto">
          <a:xfrm>
            <a:off x="2978150" y="1268413"/>
            <a:ext cx="61436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 sz="190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Τόσο μεταξύ των μορίων του νερού όσο και μεταξύ των μορίων της αιθανόλης επικρατούν δεσμοί υδρογόνου. 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 Όταν η αιθανόλη και το νερό αναμιχθούν μεταξύ τους αναπτύσσονται επίσης δεσμοί υδρογόνου, δηλαδή της ίδιας ισχύος.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9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Επομένως οι δύο ενώσεις μπορούν να αναμιχθούν.</a:t>
            </a:r>
          </a:p>
        </p:txBody>
      </p:sp>
      <p:sp>
        <p:nvSpPr>
          <p:cNvPr id="26" name="25 - TextBox"/>
          <p:cNvSpPr txBox="1">
            <a:spLocks noChangeArrowheads="1"/>
          </p:cNvSpPr>
          <p:nvPr/>
        </p:nvSpPr>
        <p:spPr bwMode="auto">
          <a:xfrm>
            <a:off x="3143250" y="3573463"/>
            <a:ext cx="60007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900" b="1" dirty="0">
                <a:latin typeface="Verdana" charset="0"/>
                <a:ea typeface="Verdana" charset="0"/>
                <a:cs typeface="Verdana" charset="0"/>
              </a:rPr>
              <a:t>O CCl</a:t>
            </a:r>
            <a:r>
              <a:rPr lang="en-US" altLang="en-US" sz="1900" b="1" baseline="-25000" dirty="0">
                <a:latin typeface="Verdana" charset="0"/>
                <a:ea typeface="Verdana" charset="0"/>
                <a:cs typeface="Verdana" charset="0"/>
              </a:rPr>
              <a:t>4</a:t>
            </a:r>
            <a:r>
              <a:rPr lang="en-US" altLang="en-US" sz="19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είναι </a:t>
            </a:r>
            <a:r>
              <a:rPr lang="el-GR" altLang="en-US" sz="1900" b="1" dirty="0" err="1">
                <a:latin typeface="Verdana" charset="0"/>
                <a:ea typeface="Verdana" charset="0"/>
                <a:cs typeface="Verdana" charset="0"/>
              </a:rPr>
              <a:t>άπολο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 και οι </a:t>
            </a:r>
            <a:r>
              <a:rPr lang="el-GR" altLang="en-US" sz="1900" b="1" dirty="0" err="1">
                <a:latin typeface="Verdana" charset="0"/>
                <a:ea typeface="Verdana" charset="0"/>
                <a:cs typeface="Verdana" charset="0"/>
              </a:rPr>
              <a:t>διαμοριακές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 δυνάμεις μεταξύ των μορίων του είναι διασποράς.</a:t>
            </a:r>
            <a:endParaRPr lang="en-US" altLang="en-US" sz="1900" b="1" dirty="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Εάν η αιθανόλη προστεθεί σε </a:t>
            </a:r>
            <a:r>
              <a:rPr lang="en-US" altLang="en-US" sz="1900" b="1" dirty="0">
                <a:latin typeface="Verdana" charset="0"/>
                <a:ea typeface="Verdana" charset="0"/>
                <a:cs typeface="Verdana" charset="0"/>
              </a:rPr>
              <a:t>CCl</a:t>
            </a:r>
            <a:r>
              <a:rPr lang="en-US" altLang="en-US" sz="1900" b="1" baseline="-25000" dirty="0">
                <a:latin typeface="Verdana" charset="0"/>
                <a:ea typeface="Verdana" charset="0"/>
                <a:cs typeface="Verdana" charset="0"/>
              </a:rPr>
              <a:t>4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 μεταξύ τους θα αναπτυχθούν δυνάμεις </a:t>
            </a:r>
            <a:r>
              <a:rPr lang="el-GR" altLang="en-US" sz="1900" b="1" dirty="0" err="1">
                <a:latin typeface="Verdana" charset="0"/>
                <a:ea typeface="Verdana" charset="0"/>
                <a:cs typeface="Verdana" charset="0"/>
              </a:rPr>
              <a:t>διπόλου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 – παροδικού </a:t>
            </a:r>
            <a:r>
              <a:rPr lang="el-GR" altLang="en-US" sz="1900" b="1" dirty="0" err="1">
                <a:latin typeface="Verdana" charset="0"/>
                <a:ea typeface="Verdana" charset="0"/>
                <a:cs typeface="Verdana" charset="0"/>
              </a:rPr>
              <a:t>διπόλου</a:t>
            </a: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900" b="1" dirty="0">
                <a:latin typeface="Verdana" charset="0"/>
                <a:ea typeface="Verdana" charset="0"/>
                <a:cs typeface="Verdana" charset="0"/>
              </a:rPr>
              <a:t>Οι δυνάμεις αυτές είναι σαφώς ασθενέστερες των δεσμών  υδρογόνου που επικρατούν μεταξύ των μορίων της αιθανόλης και δεν μπορούν να τους «σπάσουν»</a:t>
            </a:r>
            <a:endParaRPr lang="el-GR" altLang="en-US" sz="19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8" name="27 - TextBox"/>
          <p:cNvSpPr txBox="1">
            <a:spLocks noChangeArrowheads="1"/>
          </p:cNvSpPr>
          <p:nvPr/>
        </p:nvSpPr>
        <p:spPr bwMode="auto">
          <a:xfrm>
            <a:off x="214313" y="5445125"/>
            <a:ext cx="27638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Επομένως  η αιθανόλη δεν θα διαλυθεί στον 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CCl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4</a:t>
            </a:r>
            <a:endParaRPr lang="el-GR" altLang="en-US" sz="1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7" grpId="0"/>
      <p:bldP spid="25" grpId="0" build="p"/>
      <p:bldP spid="26" grpId="0" build="p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817562"/>
          </a:xfrm>
        </p:spPr>
        <p:txBody>
          <a:bodyPr/>
          <a:lstStyle/>
          <a:p>
            <a:pPr eaLnBrk="1" hangingPunct="1"/>
            <a:r>
              <a:rPr lang="sah-RU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ΔΙΑΜΟΡΙΑΚΕΣ ΔΥΝΑΜΕΙΣ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22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2230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223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2232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2233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1275" name="20 - TextBox"/>
          <p:cNvSpPr txBox="1">
            <a:spLocks noChangeArrowheads="1"/>
          </p:cNvSpPr>
          <p:nvPr/>
        </p:nvSpPr>
        <p:spPr bwMode="auto">
          <a:xfrm>
            <a:off x="900113" y="744538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ΔΙΑΛΥΣΗ</a:t>
            </a: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179388" y="1228725"/>
            <a:ext cx="871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ΟΙ ΑΠΟΛΕΣ ΕΝΩΣΕΙΣ ΔΙΑΛΥΟΝΤΑΙ ΣΕ ΑΠΟΛΟΥΣ  ΔΙΑΛΥΤΕΣ</a:t>
            </a:r>
          </a:p>
        </p:txBody>
      </p:sp>
      <p:sp>
        <p:nvSpPr>
          <p:cNvPr id="5223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2237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22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2239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0" name="19 - TextBox"/>
          <p:cNvSpPr txBox="1">
            <a:spLocks noChangeArrowheads="1"/>
          </p:cNvSpPr>
          <p:nvPr/>
        </p:nvSpPr>
        <p:spPr bwMode="auto">
          <a:xfrm>
            <a:off x="141288" y="1557338"/>
            <a:ext cx="88947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O CCl</a:t>
            </a:r>
            <a:r>
              <a:rPr lang="en-US" altLang="en-US" sz="2000" b="1" baseline="-25000" dirty="0">
                <a:latin typeface="Verdana" charset="0"/>
                <a:ea typeface="Verdana" charset="0"/>
                <a:cs typeface="Verdana" charset="0"/>
              </a:rPr>
              <a:t>4</a:t>
            </a: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είναι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άπολο και οι </a:t>
            </a:r>
            <a:r>
              <a:rPr lang="el-GR" altLang="en-US" sz="2000" b="1" dirty="0" err="1">
                <a:latin typeface="Verdana" charset="0"/>
                <a:ea typeface="Verdana" charset="0"/>
                <a:cs typeface="Verdana" charset="0"/>
              </a:rPr>
              <a:t>διαμοριακές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 δυνάμεις μεταξύ των μορίων του είναι διασποράς.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Το Ι</a:t>
            </a:r>
            <a:r>
              <a:rPr lang="el-GR" altLang="en-US" sz="2000" b="1" baseline="-25000" dirty="0">
                <a:latin typeface="Verdana" charset="0"/>
                <a:ea typeface="Verdana" charset="0"/>
                <a:cs typeface="Verdana" charset="0"/>
              </a:rPr>
              <a:t>2 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είναι </a:t>
            </a:r>
            <a:r>
              <a:rPr lang="el-GR" altLang="en-US" sz="2000" b="1" dirty="0" err="1">
                <a:latin typeface="Verdana" charset="0"/>
                <a:ea typeface="Verdana" charset="0"/>
                <a:cs typeface="Verdana" charset="0"/>
              </a:rPr>
              <a:t>άπολο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 και οι </a:t>
            </a:r>
            <a:r>
              <a:rPr lang="el-GR" altLang="en-US" sz="2000" b="1" dirty="0" err="1">
                <a:latin typeface="Verdana" charset="0"/>
                <a:ea typeface="Verdana" charset="0"/>
                <a:cs typeface="Verdana" charset="0"/>
              </a:rPr>
              <a:t>διαμοριακές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 δυνάμεις μεταξύ των μορίων του είναι επίσης διασποράς.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Όταν το Ι</a:t>
            </a:r>
            <a:r>
              <a:rPr lang="el-GR" altLang="en-US" sz="2000" b="1" baseline="-25000" dirty="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 προστεθεί στον </a:t>
            </a: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CCl</a:t>
            </a:r>
            <a:r>
              <a:rPr lang="en-US" altLang="en-US" sz="2000" b="1" baseline="-25000" dirty="0">
                <a:latin typeface="Verdana" charset="0"/>
                <a:ea typeface="Verdana" charset="0"/>
                <a:cs typeface="Verdana" charset="0"/>
              </a:rPr>
              <a:t>4</a:t>
            </a:r>
            <a:r>
              <a:rPr lang="el-GR" altLang="en-US" sz="2000" b="1" baseline="-250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 μεταξύ των μορίων τους θα αναπτυχθούν δυνάμεις διασποράς, δηλαδή της ίδιας  ισχύος.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Επομένως το Ι</a:t>
            </a:r>
            <a:r>
              <a:rPr lang="el-GR" altLang="en-US" sz="2000" b="1" baseline="-25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θα διαλυθεί στον </a:t>
            </a:r>
            <a:r>
              <a:rPr lang="en-US" altLang="en-US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CCl</a:t>
            </a:r>
            <a:r>
              <a:rPr lang="en-US" altLang="en-US" sz="2000" b="1" baseline="-25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4</a:t>
            </a:r>
            <a:r>
              <a:rPr lang="el-GR" altLang="en-US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.</a:t>
            </a:r>
          </a:p>
        </p:txBody>
      </p:sp>
      <p:sp>
        <p:nvSpPr>
          <p:cNvPr id="21" name="20 - TextBox"/>
          <p:cNvSpPr txBox="1">
            <a:spLocks noChangeArrowheads="1"/>
          </p:cNvSpPr>
          <p:nvPr/>
        </p:nvSpPr>
        <p:spPr bwMode="auto">
          <a:xfrm>
            <a:off x="179388" y="3789363"/>
            <a:ext cx="89646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Όταν το Ι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όμως προστεθεί σε αιθανόλη οι διαμοριακές δυνάμεις που θα αναπτυχθούν θα είναι διπόλου – παροδικού διπόλου, οι οποίες είναι ασθενέστερες των δεσμών υδρογόνου  που επικρατούν μεταξύ των μορίων της αιθανόλης.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Άρα οι δεσμοί υδρογόνου δεν μπορούν να «σπάσουν» και το Ι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δεν θα διαλυθεί στην αιθανόλη.</a:t>
            </a:r>
          </a:p>
        </p:txBody>
      </p:sp>
      <p:sp>
        <p:nvSpPr>
          <p:cNvPr id="22" name="21 - TextBox"/>
          <p:cNvSpPr txBox="1">
            <a:spLocks noChangeArrowheads="1"/>
          </p:cNvSpPr>
          <p:nvPr/>
        </p:nvSpPr>
        <p:spPr bwMode="auto">
          <a:xfrm>
            <a:off x="141288" y="6021388"/>
            <a:ext cx="8894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ΣΥΜΠΕΡΑΣΜΑ: 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Οι ιοντικές και οι πολικές ενώσεις διαλύονται σε πολικούς διαλύτες και οι άπολες σε άπολους διαλύτες.</a:t>
            </a:r>
          </a:p>
        </p:txBody>
      </p:sp>
    </p:spTree>
    <p:extLst>
      <p:ext uri="{BB962C8B-B14F-4D97-AF65-F5344CB8AC3E}">
        <p14:creationId xmlns:p14="http://schemas.microsoft.com/office/powerpoint/2010/main" val="2647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7" grpId="0"/>
      <p:bldP spid="20" grpId="0" build="p"/>
      <p:bldP spid="21" grpId="0" build="p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642938"/>
          </a:xfrm>
        </p:spPr>
        <p:txBody>
          <a:bodyPr/>
          <a:lstStyle/>
          <a:p>
            <a:pPr eaLnBrk="1" hangingPunct="1"/>
            <a:r>
              <a:rPr lang="el-GR" altLang="en-US" sz="28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ΑΣΚΗΣΕΙΣ</a:t>
            </a:r>
            <a:endParaRPr lang="en-US" altLang="en-US" sz="28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179388" y="476250"/>
            <a:ext cx="875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1. Να καταταχθούν οι παρακάτω χημικές ενώσεις κατά αυξανόμενο σημείο βρασμού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: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KBr, H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O, I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, HBr 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865563" y="1196975"/>
            <a:ext cx="1500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ΛΥΣΗ</a:t>
            </a: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215900" y="1673225"/>
            <a:ext cx="89646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 sz="180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Το 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KBr  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είναι ιοντική ένωση (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K</a:t>
            </a:r>
            <a:r>
              <a:rPr lang="en-US" altLang="en-US" sz="1800" b="1" baseline="30000">
                <a:latin typeface="Verdana" charset="0"/>
                <a:ea typeface="Verdana" charset="0"/>
                <a:cs typeface="Verdana" charset="0"/>
              </a:rPr>
              <a:t>+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 Br </a:t>
            </a:r>
            <a:r>
              <a:rPr lang="en-US" altLang="en-US" sz="1800" b="1" baseline="30000">
                <a:latin typeface="Verdana" charset="0"/>
                <a:ea typeface="Verdana" charset="0"/>
                <a:cs typeface="Verdana" charset="0"/>
              </a:rPr>
              <a:t>-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) και οι μεταξύ των ιόντων του  δυνάμεις είναι πολύ ισχυρές (ιόντος –ιόντος) (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K</a:t>
            </a:r>
            <a:r>
              <a:rPr lang="en-US" altLang="en-US" sz="1800" b="1" baseline="30000">
                <a:latin typeface="Verdana" charset="0"/>
                <a:ea typeface="Verdana" charset="0"/>
                <a:cs typeface="Verdana" charset="0"/>
              </a:rPr>
              <a:t>+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 Br </a:t>
            </a:r>
            <a:r>
              <a:rPr lang="en-US" altLang="en-US" sz="1800" b="1" baseline="30000">
                <a:latin typeface="Verdana" charset="0"/>
                <a:ea typeface="Verdana" charset="0"/>
                <a:cs typeface="Verdana" charset="0"/>
              </a:rPr>
              <a:t>-</a:t>
            </a: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            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K</a:t>
            </a:r>
            <a:r>
              <a:rPr lang="en-US" altLang="en-US" sz="1800" b="1" baseline="30000">
                <a:latin typeface="Verdana" charset="0"/>
                <a:ea typeface="Verdana" charset="0"/>
                <a:cs typeface="Verdana" charset="0"/>
              </a:rPr>
              <a:t>+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 Br </a:t>
            </a:r>
            <a:r>
              <a:rPr lang="en-US" altLang="en-US" sz="1800" b="1" baseline="30000">
                <a:latin typeface="Verdana" charset="0"/>
                <a:ea typeface="Verdana" charset="0"/>
                <a:cs typeface="Verdana" charset="0"/>
              </a:rPr>
              <a:t>-</a:t>
            </a: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18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Επομένως το </a:t>
            </a:r>
            <a:r>
              <a:rPr lang="en-US" altLang="en-US" sz="18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KBr </a:t>
            </a:r>
            <a:r>
              <a:rPr lang="el-GR" altLang="en-US" sz="18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έχει το υψηλότερο σημείο βρασμού.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Το Η</a:t>
            </a:r>
            <a:r>
              <a:rPr lang="el-GR" altLang="en-US" sz="18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Ο είναι πολική ένωση (Η</a:t>
            </a:r>
            <a:r>
              <a:rPr lang="el-GR" altLang="en-US" sz="18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δ+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 Ο</a:t>
            </a: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δ-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)  και διαμοριακές δυνάμεις είναι δεσμοί υδρογόνου (τέσσερις τον αριθμό) (Η</a:t>
            </a:r>
            <a:r>
              <a:rPr lang="el-GR" altLang="en-US" sz="18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δ+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 Ο</a:t>
            </a: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δ-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 . . . Η</a:t>
            </a:r>
            <a:r>
              <a:rPr lang="el-GR" altLang="en-US" sz="18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δ+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 Ο</a:t>
            </a: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δ-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) οι οποίες είναι επίσης ισχυρές. Οι δυνάμεις διασποράς δεν είναι άξιες λόγου.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 b="1" baseline="3000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Το Ι</a:t>
            </a:r>
            <a:r>
              <a:rPr lang="el-GR" altLang="en-US" sz="18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 είναι άπολη ένωση  και οι διαμοριακές δυνάμεις (διασποράς) είναι  σχετικά  ισχυρές διότι το μόριο είναι μεγάλο και επομένως πολώνεται εύκολα.</a:t>
            </a:r>
          </a:p>
          <a:p>
            <a:pPr eaLnBrk="1" hangingPunct="1">
              <a:spcBef>
                <a:spcPct val="0"/>
              </a:spcBef>
            </a:pPr>
            <a:endParaRPr lang="el-GR" altLang="en-US" sz="18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Το 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HBr  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είναι πολική ένωση  (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H</a:t>
            </a: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δ+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altLang="en-US" sz="1800" b="1">
                <a:latin typeface="Verdana" charset="0"/>
                <a:ea typeface="Verdana" charset="0"/>
                <a:cs typeface="Verdana" charset="0"/>
              </a:rPr>
              <a:t>Br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1800" b="1" baseline="30000">
                <a:latin typeface="Verdana" charset="0"/>
                <a:ea typeface="Verdana" charset="0"/>
                <a:cs typeface="Verdana" charset="0"/>
              </a:rPr>
              <a:t>δ-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) και οι διαμοριακές δυνάμεις  (διπόλου – διπόλου) είναι σχετικά ασθενείς και επειδή το μόριο είναι μικρότερο του Ι</a:t>
            </a:r>
            <a:r>
              <a:rPr lang="el-GR" altLang="en-US" sz="18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1800" b="1">
                <a:latin typeface="Verdana" charset="0"/>
                <a:ea typeface="Verdana" charset="0"/>
                <a:cs typeface="Verdana" charset="0"/>
              </a:rPr>
              <a:t> πολώνεται δυσκολότερα από αυτό.</a:t>
            </a:r>
          </a:p>
          <a:p>
            <a:pPr eaLnBrk="1" hangingPunct="1">
              <a:spcBef>
                <a:spcPct val="0"/>
              </a:spcBef>
            </a:pPr>
            <a:endParaRPr lang="el-GR" altLang="en-US" sz="1800">
              <a:solidFill>
                <a:srgbClr val="FFFFFF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7164388" y="2133600"/>
            <a:ext cx="357187" cy="1588"/>
          </a:xfrm>
          <a:prstGeom prst="straightConnector1">
            <a:avLst/>
          </a:prstGeom>
          <a:ln w="63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>
            <a:spLocks noChangeArrowheads="1"/>
          </p:cNvSpPr>
          <p:nvPr/>
        </p:nvSpPr>
        <p:spPr bwMode="auto">
          <a:xfrm>
            <a:off x="1989138" y="6180138"/>
            <a:ext cx="52514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2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Άρα σβ</a:t>
            </a:r>
            <a:r>
              <a:rPr lang="en-US" altLang="en-US" sz="22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HBr</a:t>
            </a:r>
            <a:r>
              <a:rPr lang="en-US" altLang="en-US" sz="22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&lt;</a:t>
            </a:r>
            <a:r>
              <a:rPr lang="el-GR" altLang="en-US" sz="22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σβ</a:t>
            </a:r>
            <a:r>
              <a:rPr lang="en-US" altLang="en-US" sz="22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I2</a:t>
            </a:r>
            <a:r>
              <a:rPr lang="en-US" altLang="en-US" sz="22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&lt;</a:t>
            </a:r>
            <a:r>
              <a:rPr lang="el-GR" altLang="en-US" sz="22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σβ</a:t>
            </a:r>
            <a:r>
              <a:rPr lang="en-US" altLang="en-US" sz="22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H2O</a:t>
            </a:r>
            <a:r>
              <a:rPr lang="en-US" altLang="en-US" sz="22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&lt; </a:t>
            </a:r>
            <a:r>
              <a:rPr lang="el-GR" altLang="en-US" sz="22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σβ</a:t>
            </a:r>
            <a:r>
              <a:rPr lang="en-US" altLang="en-US" sz="22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KBr</a:t>
            </a:r>
            <a:r>
              <a:rPr lang="en-US" altLang="en-US" sz="22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l-GR" altLang="en-US" sz="2200" b="1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3" grpId="0"/>
      <p:bldP spid="4" grpId="0"/>
      <p:bldP spid="5" grpId="0" build="p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642938"/>
          </a:xfrm>
        </p:spPr>
        <p:txBody>
          <a:bodyPr/>
          <a:lstStyle/>
          <a:p>
            <a:pPr eaLnBrk="1" hangingPunct="1"/>
            <a:r>
              <a:rPr lang="el-GR" altLang="en-US" sz="2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ΑΣΚΗΣΕΙΣ</a:t>
            </a:r>
            <a:endParaRPr lang="en-US" altLang="en-US" sz="2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107950" y="642938"/>
            <a:ext cx="88217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. Δίνονται τα μόρια: 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Br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, NaI, CH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OH 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και οι διαλύτες: 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CCl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4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και Η</a:t>
            </a:r>
            <a:r>
              <a:rPr lang="el-GR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Ο.  Ποια ένωση διαλύεται ευκολότερα σε ποιόν διαλύτη;</a:t>
            </a:r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865563" y="1292225"/>
            <a:ext cx="1500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ΛΥΣΗ</a:t>
            </a: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323850" y="2000250"/>
            <a:ext cx="8605838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 sz="200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 baseline="3000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Το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Br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είναι άπολη ένωση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Το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NaI 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είναι ιοντική ένωση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H CH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OH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είναι πολική ένωση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Ο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CCl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4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είναι άπολη ένωση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Το Η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Ο είναι πολική ένωση.</a:t>
            </a:r>
          </a:p>
          <a:p>
            <a:pPr eaLnBrk="1" hangingPunct="1">
              <a:spcBef>
                <a:spcPct val="0"/>
              </a:spcBef>
            </a:pPr>
            <a:endParaRPr lang="el-GR" altLang="en-US" sz="2000" b="1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Επομένως το 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Br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διαλύεται στον 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CCl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4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ενώ το 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NaI 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και η 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OH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στο Η</a:t>
            </a:r>
            <a:r>
              <a:rPr lang="el-GR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Ο</a:t>
            </a:r>
            <a:r>
              <a:rPr lang="el-GR" altLang="en-US" sz="1800" b="1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l-GR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3" grpId="0"/>
      <p:bldP spid="4" grpId="0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129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ΠΡΟΤΕΙΝΟΜΕΝΕΣ ΑΣΚΗΣΕΙΣ </a:t>
            </a:r>
            <a:endParaRPr lang="en-US" altLang="en-US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179388" y="1643063"/>
            <a:ext cx="87503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l-GR" altLang="en-US" sz="2200" b="1">
                <a:latin typeface="Verdana" charset="0"/>
                <a:ea typeface="Verdana" charset="0"/>
                <a:cs typeface="Verdana" charset="0"/>
              </a:rPr>
              <a:t>Να καταταχθούν οι παρακάτω χημικές ενώσεις κατά αυξανόμενο σημείο βρασμού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: CH</a:t>
            </a:r>
            <a:r>
              <a:rPr lang="en-US" altLang="en-US" sz="22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2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OH, Cl</a:t>
            </a:r>
            <a:r>
              <a:rPr lang="en-US" altLang="en-US" sz="22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, NaI, HI.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2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l-GR" altLang="en-US" sz="2200" b="1">
                <a:latin typeface="Verdana" charset="0"/>
                <a:ea typeface="Verdana" charset="0"/>
                <a:cs typeface="Verdana" charset="0"/>
              </a:rPr>
              <a:t>Δίνονται τα μόρια: 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KCl, C</a:t>
            </a:r>
            <a:r>
              <a:rPr lang="en-US" altLang="en-US" sz="2200" b="1" baseline="-25000">
                <a:latin typeface="Verdana" charset="0"/>
                <a:ea typeface="Verdana" charset="0"/>
                <a:cs typeface="Verdana" charset="0"/>
              </a:rPr>
              <a:t>5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H</a:t>
            </a:r>
            <a:r>
              <a:rPr lang="en-US" altLang="en-US" sz="2200" b="1" baseline="-25000">
                <a:latin typeface="Verdana" charset="0"/>
                <a:ea typeface="Verdana" charset="0"/>
                <a:cs typeface="Verdana" charset="0"/>
              </a:rPr>
              <a:t>12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 ,SO</a:t>
            </a:r>
            <a:r>
              <a:rPr lang="en-US" altLang="en-US" sz="22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,  </a:t>
            </a:r>
            <a:r>
              <a:rPr lang="el-GR" altLang="en-US" sz="2200" b="1">
                <a:latin typeface="Verdana" charset="0"/>
                <a:ea typeface="Verdana" charset="0"/>
                <a:cs typeface="Verdana" charset="0"/>
              </a:rPr>
              <a:t>και οι διαλύτες: 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2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2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OH</a:t>
            </a:r>
            <a:r>
              <a:rPr lang="el-GR" altLang="en-US" sz="2200" b="1">
                <a:latin typeface="Verdana" charset="0"/>
                <a:ea typeface="Verdana" charset="0"/>
                <a:cs typeface="Verdana" charset="0"/>
              </a:rPr>
              <a:t> και 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C</a:t>
            </a:r>
            <a:r>
              <a:rPr lang="en-US" altLang="en-US" sz="2200" b="1" baseline="-25000">
                <a:latin typeface="Verdana" charset="0"/>
                <a:ea typeface="Verdana" charset="0"/>
                <a:cs typeface="Verdana" charset="0"/>
              </a:rPr>
              <a:t>6</a:t>
            </a:r>
            <a:r>
              <a:rPr lang="en-US" altLang="en-US" sz="2200" b="1">
                <a:latin typeface="Verdana" charset="0"/>
                <a:ea typeface="Verdana" charset="0"/>
                <a:cs typeface="Verdana" charset="0"/>
              </a:rPr>
              <a:t>H</a:t>
            </a:r>
            <a:r>
              <a:rPr lang="en-US" altLang="en-US" sz="2200" b="1" baseline="-25000">
                <a:latin typeface="Verdana" charset="0"/>
                <a:ea typeface="Verdana" charset="0"/>
                <a:cs typeface="Verdana" charset="0"/>
              </a:rPr>
              <a:t>14</a:t>
            </a:r>
            <a:r>
              <a:rPr lang="el-GR" altLang="en-US" sz="2200" b="1">
                <a:latin typeface="Verdana" charset="0"/>
                <a:ea typeface="Verdana" charset="0"/>
                <a:cs typeface="Verdana" charset="0"/>
              </a:rPr>
              <a:t>.  Ποια ένωση διαλύεται ευκολότερα  σε ποιόν διαλύτη;</a:t>
            </a:r>
          </a:p>
        </p:txBody>
      </p:sp>
    </p:spTree>
    <p:extLst>
      <p:ext uri="{BB962C8B-B14F-4D97-AF65-F5344CB8AC3E}">
        <p14:creationId xmlns:p14="http://schemas.microsoft.com/office/powerpoint/2010/main" val="11179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76375" y="26988"/>
            <a:ext cx="63357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2263" y="1773238"/>
            <a:ext cx="84248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Η</a:t>
            </a:r>
            <a:r>
              <a:rPr lang="el-GR" altLang="en-US" sz="20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χημική κινητική</a:t>
            </a:r>
            <a:r>
              <a:rPr lang="el-GR" altLang="en-US" sz="20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είναι ο τομέας της χημείας που μελετά την ταχύτητα των χημικών αντιδράσεων καθώς και τη σχέση ταχύτητας – μηχανισμού αντίδρασης.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2000" b="1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Ως μηχανισμό μιας αντίδρασης ονομάζουμε το σύνολο των ενδιαμέσων σταδίων (</a:t>
            </a: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στοιχειώδεις αντιδράσεις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) που ακολουθεί μια αντίδραση για να μετατραπούν τα αντιδρώντα σε προϊόντα.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79388" y="965200"/>
            <a:ext cx="8567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ΑΝΤΙΚΕΙΜΕΝΟ ΤΗΣ ΧΗΜΙΚΗΣ ΚΙΝΗΤΙΚΗΣ</a:t>
            </a:r>
          </a:p>
        </p:txBody>
      </p:sp>
    </p:spTree>
    <p:extLst>
      <p:ext uri="{BB962C8B-B14F-4D97-AF65-F5344CB8AC3E}">
        <p14:creationId xmlns:p14="http://schemas.microsoft.com/office/powerpoint/2010/main" val="21184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b="1">
                <a:solidFill>
                  <a:srgbClr val="0000CC"/>
                </a:solidFill>
              </a:rPr>
              <a:t>ΠΟΛΙΚΕΣ – ΑΠΟΛΕΣ ΕΝΩΣΕΙΣ</a:t>
            </a:r>
            <a:endParaRPr lang="en-US" altLang="en-US" b="1">
              <a:solidFill>
                <a:srgbClr val="0000CC"/>
              </a:solidFill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048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1" name="20 - TextBox"/>
          <p:cNvSpPr txBox="1">
            <a:spLocks noChangeArrowheads="1"/>
          </p:cNvSpPr>
          <p:nvPr/>
        </p:nvSpPr>
        <p:spPr bwMode="auto">
          <a:xfrm>
            <a:off x="2071688" y="1357313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ΠΟΛΥΑΤΟΜΙΚΑ  ΜΟΡΙΑ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68638"/>
            <a:ext cx="402113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5 - TextBox"/>
          <p:cNvSpPr txBox="1">
            <a:spLocks noChangeArrowheads="1"/>
          </p:cNvSpPr>
          <p:nvPr/>
        </p:nvSpPr>
        <p:spPr bwMode="auto">
          <a:xfrm>
            <a:off x="188913" y="1989138"/>
            <a:ext cx="834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Για να αποφανθούμε </a:t>
            </a:r>
            <a:r>
              <a:rPr lang="el-GR" altLang="en-US" sz="2000" b="1" dirty="0" err="1">
                <a:latin typeface="Verdana" charset="0"/>
                <a:ea typeface="Verdana" charset="0"/>
                <a:cs typeface="Verdana" charset="0"/>
              </a:rPr>
              <a:t>εαν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 ένα </a:t>
            </a:r>
            <a:r>
              <a:rPr lang="el-GR" altLang="en-US" sz="2000" b="1" dirty="0" err="1">
                <a:latin typeface="Verdana" charset="0"/>
                <a:ea typeface="Verdana" charset="0"/>
                <a:cs typeface="Verdana" charset="0"/>
              </a:rPr>
              <a:t>πολυατομικό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 μόριο είναι </a:t>
            </a: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άπολο 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ή πολικό, πρέπει να γνωρίζουμε τη γεωμετρία του.</a:t>
            </a:r>
          </a:p>
        </p:txBody>
      </p:sp>
      <p:sp>
        <p:nvSpPr>
          <p:cNvPr id="47" name="46 - TextBox"/>
          <p:cNvSpPr txBox="1">
            <a:spLocks noChangeArrowheads="1"/>
          </p:cNvSpPr>
          <p:nvPr/>
        </p:nvSpPr>
        <p:spPr bwMode="auto">
          <a:xfrm>
            <a:off x="4286250" y="2781300"/>
            <a:ext cx="47498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Οι δεσμοί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C-O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είναι πολωμένοι. Επειδή  οι διπολικές ροπές είναι ίσες και αντίθετες  η συνολική ροπή είναι μηδέν.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Άρα το μόριο είναι άπολο.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476750"/>
            <a:ext cx="5757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47 - TextBox"/>
          <p:cNvSpPr txBox="1">
            <a:spLocks noChangeArrowheads="1"/>
          </p:cNvSpPr>
          <p:nvPr/>
        </p:nvSpPr>
        <p:spPr bwMode="auto">
          <a:xfrm>
            <a:off x="-33338" y="5445125"/>
            <a:ext cx="91440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Οι δεσμοί Η-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C , C-N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είναι πολωμένοι και η συνολική διπολική ροπή ισούται με το άθροισμα των επιμέρους διπολικών ροπών.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Άρα το μόριο είναι πολικό.</a:t>
            </a:r>
            <a:endParaRPr lang="el-GR" altLang="en-US" sz="2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  <p:bldP spid="47" grpId="0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331913" y="19050"/>
            <a:ext cx="6335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41313" y="7747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ΘΕΩΡΙΑ ΣΥΓΚΡΟΥΣΕΩΝ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800100" y="1406525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Έστω η χημική αντίδραση: </a:t>
            </a:r>
          </a:p>
        </p:txBody>
      </p:sp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611188" y="1971675"/>
          <a:ext cx="8001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33800" imgH="317500" progId="ChemDraw.Document.6.0">
                  <p:embed/>
                </p:oleObj>
              </mc:Choice>
              <mc:Fallback>
                <p:oleObj name="CS ChemDraw Drawing" r:id="rId2" imgW="3733800" imgH="317500" progId="ChemDraw.Document.6.0">
                  <p:embed/>
                  <p:pic>
                    <p:nvPicPr>
                      <p:cNvPr id="962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71675"/>
                        <a:ext cx="80010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87338" y="2989263"/>
            <a:ext cx="8532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Σύμφωνα με τη θεωρία των συγκρούσεων, για να πραγματοποιηθεί η αντίδραση θα πρέπει τα αντιδρώντα να συγκρουστούν μεταξύ τους.</a:t>
            </a:r>
          </a:p>
        </p:txBody>
      </p:sp>
    </p:spTree>
    <p:extLst>
      <p:ext uri="{BB962C8B-B14F-4D97-AF65-F5344CB8AC3E}">
        <p14:creationId xmlns:p14="http://schemas.microsoft.com/office/powerpoint/2010/main" val="13697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335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684213" y="270827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>
              <a:solidFill>
                <a:schemeClr val="bg1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ΘΕΩΡΙΑ ΣΥΓΚΡΟΥΣΕΩΝ</a:t>
            </a:r>
          </a:p>
        </p:txBody>
      </p:sp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309721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9" name="Line 9"/>
          <p:cNvSpPr>
            <a:spLocks noChangeShapeType="1"/>
          </p:cNvSpPr>
          <p:nvPr/>
        </p:nvSpPr>
        <p:spPr bwMode="auto">
          <a:xfrm flipV="1">
            <a:off x="827088" y="3357563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95288" y="4175125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</a:rPr>
              <a:t>ΝΟ</a:t>
            </a: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V="1">
            <a:off x="2555875" y="3357563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2195513" y="4175125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</a:rPr>
              <a:t>Ο</a:t>
            </a:r>
            <a:r>
              <a:rPr lang="el-GR" altLang="en-US" sz="2000" b="1" baseline="-25000">
                <a:solidFill>
                  <a:srgbClr val="003399"/>
                </a:solidFill>
              </a:rPr>
              <a:t>3</a:t>
            </a:r>
            <a:endParaRPr lang="el-GR" altLang="en-US" sz="2000" b="1">
              <a:solidFill>
                <a:srgbClr val="003399"/>
              </a:solidFill>
            </a:endParaRPr>
          </a:p>
        </p:txBody>
      </p:sp>
      <p:pic>
        <p:nvPicPr>
          <p:cNvPr id="9729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76475"/>
            <a:ext cx="28082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3492500" y="2997200"/>
            <a:ext cx="1584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3563938" y="25193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/>
              <a:t>σύγκρουση</a:t>
            </a: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6516688" y="3716338"/>
            <a:ext cx="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29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81525"/>
            <a:ext cx="21050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4284663" y="5157788"/>
            <a:ext cx="1223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4356100" y="6237288"/>
            <a:ext cx="1223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2987675" y="5013325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</a:rPr>
              <a:t>ΝΟ</a:t>
            </a:r>
            <a:r>
              <a:rPr lang="el-GR" altLang="en-US" sz="2000" b="1" baseline="-25000">
                <a:solidFill>
                  <a:srgbClr val="003399"/>
                </a:solidFill>
              </a:rPr>
              <a:t>2</a:t>
            </a:r>
            <a:endParaRPr lang="el-GR" altLang="en-US" sz="2000" b="1">
              <a:solidFill>
                <a:srgbClr val="003399"/>
              </a:solidFill>
            </a:endParaRP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203575" y="6092825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</a:rPr>
              <a:t>Ο</a:t>
            </a:r>
            <a:r>
              <a:rPr lang="el-GR" altLang="en-US" sz="2000" b="1" baseline="-25000">
                <a:solidFill>
                  <a:srgbClr val="003399"/>
                </a:solidFill>
              </a:rPr>
              <a:t>2</a:t>
            </a:r>
            <a:endParaRPr lang="el-GR" altLang="en-US" sz="2000" b="1">
              <a:solidFill>
                <a:srgbClr val="003399"/>
              </a:solidFill>
            </a:endParaRPr>
          </a:p>
        </p:txBody>
      </p:sp>
      <p:sp>
        <p:nvSpPr>
          <p:cNvPr id="58387" name="Text Box 22"/>
          <p:cNvSpPr txBox="1">
            <a:spLocks noChangeArrowheads="1"/>
          </p:cNvSpPr>
          <p:nvPr/>
        </p:nvSpPr>
        <p:spPr bwMode="auto">
          <a:xfrm>
            <a:off x="179388" y="1557338"/>
            <a:ext cx="7705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250825" y="1255713"/>
            <a:ext cx="8713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Από το σύνολο των συγκρούσεων μεταξύ των αντιδρώντων μόνο ένα μικρό ποσοστό οδηγεί σε χημική αντίδραση.</a:t>
            </a:r>
          </a:p>
        </p:txBody>
      </p: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250825" y="5229225"/>
            <a:ext cx="2520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Αποτελεσματική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σύγκρουση</a:t>
            </a:r>
          </a:p>
        </p:txBody>
      </p:sp>
    </p:spTree>
    <p:extLst>
      <p:ext uri="{BB962C8B-B14F-4D97-AF65-F5344CB8AC3E}">
        <p14:creationId xmlns:p14="http://schemas.microsoft.com/office/powerpoint/2010/main" val="21416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animBg="1"/>
      <p:bldP spid="97290" grpId="0"/>
      <p:bldP spid="97291" grpId="0" animBg="1"/>
      <p:bldP spid="97292" grpId="0"/>
      <p:bldP spid="97294" grpId="0" animBg="1"/>
      <p:bldP spid="97295" grpId="0"/>
      <p:bldP spid="97296" grpId="0" animBg="1"/>
      <p:bldP spid="97298" grpId="0" animBg="1"/>
      <p:bldP spid="97299" grpId="0" animBg="1"/>
      <p:bldP spid="97300" grpId="0"/>
      <p:bldP spid="97301" grpId="0"/>
      <p:bldP spid="97303" grpId="0"/>
      <p:bldP spid="9730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476375" y="-4763"/>
            <a:ext cx="633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84213" y="270827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>
              <a:solidFill>
                <a:schemeClr val="bg1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ΘΕΩΡΙΑ ΣΥΓΚΡΟΥΣΕΩΝ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309721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827088" y="3357563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395288" y="4175125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</a:rPr>
              <a:t>ΝΟ</a:t>
            </a: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V="1">
            <a:off x="2555875" y="3357563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2195513" y="4175125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</a:rPr>
              <a:t>Ο</a:t>
            </a:r>
            <a:r>
              <a:rPr lang="el-GR" altLang="en-US" sz="2000" b="1" baseline="-25000">
                <a:solidFill>
                  <a:srgbClr val="003399"/>
                </a:solidFill>
              </a:rPr>
              <a:t>3</a:t>
            </a:r>
            <a:endParaRPr lang="el-GR" altLang="en-US" sz="2000" b="1">
              <a:solidFill>
                <a:srgbClr val="003399"/>
              </a:solidFill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3492500" y="2997200"/>
            <a:ext cx="1584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3563938" y="2519363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00CC"/>
                </a:solidFill>
              </a:rPr>
              <a:t>σύγκρουση</a:t>
            </a:r>
          </a:p>
        </p:txBody>
      </p:sp>
      <p:sp>
        <p:nvSpPr>
          <p:cNvPr id="59404" name="Text Box 19"/>
          <p:cNvSpPr txBox="1">
            <a:spLocks noChangeArrowheads="1"/>
          </p:cNvSpPr>
          <p:nvPr/>
        </p:nvSpPr>
        <p:spPr bwMode="auto">
          <a:xfrm>
            <a:off x="179388" y="1557338"/>
            <a:ext cx="7705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59405" name="Text Box 20"/>
          <p:cNvSpPr txBox="1">
            <a:spLocks noChangeArrowheads="1"/>
          </p:cNvSpPr>
          <p:nvPr/>
        </p:nvSpPr>
        <p:spPr bwMode="auto">
          <a:xfrm>
            <a:off x="250825" y="1341438"/>
            <a:ext cx="86423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Ένα μικρό ποσοστό των συγκρούσεων οδηγεί σε χημική αντίδραση. Το υπόλοιπο δεν παράγει κανένα προϊόν.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dirty="0"/>
          </a:p>
        </p:txBody>
      </p:sp>
      <p:pic>
        <p:nvPicPr>
          <p:cNvPr id="983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2971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3276600" y="3716338"/>
            <a:ext cx="1582738" cy="1296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2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16573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3652838" y="3695700"/>
            <a:ext cx="160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00CC"/>
                </a:solidFill>
              </a:rPr>
              <a:t>σύγκρουση</a:t>
            </a: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323850" y="5734050"/>
            <a:ext cx="431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Μη αποτελεσματικές συγκρούσεις</a:t>
            </a:r>
          </a:p>
        </p:txBody>
      </p:sp>
    </p:spTree>
    <p:extLst>
      <p:ext uri="{BB962C8B-B14F-4D97-AF65-F5344CB8AC3E}">
        <p14:creationId xmlns:p14="http://schemas.microsoft.com/office/powerpoint/2010/main" val="5155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1" grpId="0"/>
      <p:bldP spid="98312" grpId="0" animBg="1"/>
      <p:bldP spid="98313" grpId="0"/>
      <p:bldP spid="98315" grpId="0" animBg="1"/>
      <p:bldP spid="98316" grpId="0"/>
      <p:bldP spid="98326" grpId="0" animBg="1"/>
      <p:bldP spid="98328" grpId="0"/>
      <p:bldP spid="983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462088" y="-52388"/>
            <a:ext cx="6334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ΘΕΩΡΙΑ ΣΥΓΚΡΟΥΣΕΩΝ</a:t>
            </a:r>
          </a:p>
        </p:txBody>
      </p:sp>
      <p:sp>
        <p:nvSpPr>
          <p:cNvPr id="60420" name="Text Box 12"/>
          <p:cNvSpPr txBox="1">
            <a:spLocks noChangeArrowheads="1"/>
          </p:cNvSpPr>
          <p:nvPr/>
        </p:nvSpPr>
        <p:spPr bwMode="auto">
          <a:xfrm>
            <a:off x="179388" y="1557338"/>
            <a:ext cx="7705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179388" y="1052513"/>
            <a:ext cx="87852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Για να είναι μια σύγκρουση αποτελεσματική πρέπει τα αντιδρώντα να έχουν ενέργεια μεγαλύτερη μιας ελάχιστης τιμής (</a:t>
            </a: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Ενέργεια ενεργοποίησης–activation energy-Ε</a:t>
            </a:r>
            <a:r>
              <a:rPr lang="el-GR" altLang="en-US" sz="2000" b="1" baseline="-2500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α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) καθώς και έναν </a:t>
            </a: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κατάλληλο προσανατολισμό (στεροχημικός παράγοντας)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52413" y="2605088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Έστω η χημική αντίδραση: </a:t>
            </a:r>
          </a:p>
        </p:txBody>
      </p:sp>
      <p:graphicFrame>
        <p:nvGraphicFramePr>
          <p:cNvPr id="99350" name="Object 22"/>
          <p:cNvGraphicFramePr>
            <a:graphicFrameLocks noChangeAspect="1"/>
          </p:cNvGraphicFramePr>
          <p:nvPr/>
        </p:nvGraphicFramePr>
        <p:xfrm>
          <a:off x="4268788" y="2549525"/>
          <a:ext cx="381793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197100" imgH="304800" progId="ChemDraw.Document.6.0">
                  <p:embed/>
                </p:oleObj>
              </mc:Choice>
              <mc:Fallback>
                <p:oleObj name="CS ChemDraw Drawing" r:id="rId2" imgW="2197100" imgH="304800" progId="ChemDraw.Document.6.0">
                  <p:embed/>
                  <p:pic>
                    <p:nvPicPr>
                      <p:cNvPr id="993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2549525"/>
                        <a:ext cx="381793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5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84550"/>
            <a:ext cx="34861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5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2650"/>
            <a:ext cx="346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3" name="Line 25"/>
          <p:cNvSpPr>
            <a:spLocks noChangeShapeType="1"/>
          </p:cNvSpPr>
          <p:nvPr/>
        </p:nvSpPr>
        <p:spPr bwMode="auto">
          <a:xfrm flipV="1">
            <a:off x="755650" y="3357563"/>
            <a:ext cx="0" cy="259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auto">
          <a:xfrm rot="-5400000">
            <a:off x="-211137" y="3709988"/>
            <a:ext cx="1147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FF0000"/>
                </a:solidFill>
              </a:rPr>
              <a:t>Ενέργεια</a:t>
            </a:r>
          </a:p>
        </p:txBody>
      </p:sp>
      <p:graphicFrame>
        <p:nvGraphicFramePr>
          <p:cNvPr id="60428" name="Object 27"/>
          <p:cNvGraphicFramePr>
            <a:graphicFrameLocks noChangeAspect="1"/>
          </p:cNvGraphicFramePr>
          <p:nvPr/>
        </p:nvGraphicFramePr>
        <p:xfrm>
          <a:off x="4514850" y="29241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114151" imgH="215619" progId="Equation.3">
                  <p:embed/>
                </p:oleObj>
              </mc:Choice>
              <mc:Fallback>
                <p:oleObj name="Εξίσωση" r:id="rId6" imgW="114151" imgH="215619" progId="Equation.3">
                  <p:embed/>
                  <p:pic>
                    <p:nvPicPr>
                      <p:cNvPr id="604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9241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9" name="Text Box 28"/>
          <p:cNvSpPr txBox="1">
            <a:spLocks noChangeArrowheads="1"/>
          </p:cNvSpPr>
          <p:nvPr/>
        </p:nvSpPr>
        <p:spPr bwMode="auto">
          <a:xfrm>
            <a:off x="1116013" y="6021388"/>
            <a:ext cx="3240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1763713" y="6237288"/>
            <a:ext cx="1614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Εξώθερμη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6176963" y="6234113"/>
            <a:ext cx="175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Ενδόθερμη</a:t>
            </a:r>
          </a:p>
        </p:txBody>
      </p:sp>
    </p:spTree>
    <p:extLst>
      <p:ext uri="{BB962C8B-B14F-4D97-AF65-F5344CB8AC3E}">
        <p14:creationId xmlns:p14="http://schemas.microsoft.com/office/powerpoint/2010/main" val="13470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1" grpId="0"/>
      <p:bldP spid="99353" grpId="0" animBg="1"/>
      <p:bldP spid="99354" grpId="0"/>
      <p:bldP spid="99357" grpId="0"/>
      <p:bldP spid="993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331913" y="0"/>
            <a:ext cx="6335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0" y="5492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ΘΕΩΡΙΑ ΜΕΤΑΒΑΤΙΚΗΣ ΚΑΤΑΣΤΑΣΗΣ – ΕΝΕΡΓΟΠΟΙΗΜΕΝΟ ΣΥΜΠΛΟΚΟ</a:t>
            </a:r>
          </a:p>
        </p:txBody>
      </p:sp>
      <p:sp>
        <p:nvSpPr>
          <p:cNvPr id="61444" name="Text Box 13"/>
          <p:cNvSpPr txBox="1">
            <a:spLocks noChangeArrowheads="1"/>
          </p:cNvSpPr>
          <p:nvPr/>
        </p:nvSpPr>
        <p:spPr bwMode="auto">
          <a:xfrm>
            <a:off x="1116013" y="6453188"/>
            <a:ext cx="3240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250825" y="1341438"/>
            <a:ext cx="856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Έστω η χημική αντίδραση: </a:t>
            </a:r>
          </a:p>
        </p:txBody>
      </p:sp>
      <p:graphicFrame>
        <p:nvGraphicFramePr>
          <p:cNvPr id="101393" name="Object 17"/>
          <p:cNvGraphicFramePr>
            <a:graphicFrameLocks noChangeAspect="1"/>
          </p:cNvGraphicFramePr>
          <p:nvPr/>
        </p:nvGraphicFramePr>
        <p:xfrm>
          <a:off x="4140200" y="1341438"/>
          <a:ext cx="38179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197100" imgH="304800" progId="ChemDraw.Document.6.0">
                  <p:embed/>
                </p:oleObj>
              </mc:Choice>
              <mc:Fallback>
                <p:oleObj name="CS ChemDraw Drawing" r:id="rId2" imgW="2197100" imgH="304800" progId="ChemDraw.Document.6.0">
                  <p:embed/>
                  <p:pic>
                    <p:nvPicPr>
                      <p:cNvPr id="10139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341438"/>
                        <a:ext cx="38179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179388" y="1716088"/>
            <a:ext cx="878522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Όταν τα μόρια Α και Β συγκρούονται, με τον κατάλληλο προσανατολισμό, αρχίζει και δημιουργείται δεσμός μεταξύ τους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Ταυτόχρονα μέρος της κινητικής ενέργειας των μορίων έχει μετατραπεί σε δονητική (δυναμική) ενέργεια, δηλαδή έχει σχηματιστεί το ενδιάμεσο [Α---Β]</a:t>
            </a:r>
            <a:r>
              <a:rPr lang="el-GR" altLang="en-US" sz="1900" b="1" baseline="30000">
                <a:latin typeface="Verdana" charset="0"/>
                <a:ea typeface="Verdana" charset="0"/>
                <a:cs typeface="Verdana" charset="0"/>
              </a:rPr>
              <a:t>#</a:t>
            </a: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 που δεν ανιχνεύεται ή απομονώνεται αλλά μόνο δημιουργείται για μια χρονική στιγμή και ονομάζεται ως </a:t>
            </a:r>
            <a:r>
              <a:rPr lang="el-GR" altLang="en-US" sz="19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ενεργοποιημένο σύμπλοκο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900" b="1">
                <a:latin typeface="Verdana" charset="0"/>
                <a:ea typeface="Verdana" charset="0"/>
                <a:cs typeface="Verdana" charset="0"/>
              </a:rPr>
              <a:t>Η διαφορά δυναμικής ενέργειας του ενεργοποιημένου συμπλόκου από τα αντιδρώντα αντιστοιχεί στην ενέργεια ενεργοποίησης.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pic>
        <p:nvPicPr>
          <p:cNvPr id="10139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4941888"/>
            <a:ext cx="23431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799013"/>
            <a:ext cx="253047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4572000" y="5708650"/>
            <a:ext cx="979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FF0000"/>
                </a:solidFill>
              </a:rPr>
              <a:t>[A—B]</a:t>
            </a:r>
            <a:r>
              <a:rPr lang="el-GR" altLang="en-US" sz="1800" b="1" baseline="30000">
                <a:solidFill>
                  <a:srgbClr val="FF0000"/>
                </a:solidFill>
              </a:rPr>
              <a:t>#</a:t>
            </a:r>
            <a:endParaRPr lang="el-GR" altLang="en-US" sz="1800" b="1">
              <a:solidFill>
                <a:srgbClr val="FF0000"/>
              </a:solidFill>
            </a:endParaRPr>
          </a:p>
        </p:txBody>
      </p:sp>
      <p:sp>
        <p:nvSpPr>
          <p:cNvPr id="3083" name="Line 27"/>
          <p:cNvSpPr>
            <a:spLocks noChangeShapeType="1"/>
          </p:cNvSpPr>
          <p:nvPr/>
        </p:nvSpPr>
        <p:spPr bwMode="auto">
          <a:xfrm flipV="1">
            <a:off x="5316538" y="4899025"/>
            <a:ext cx="215900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8"/>
          <p:cNvSpPr>
            <a:spLocks noChangeShapeType="1"/>
          </p:cNvSpPr>
          <p:nvPr/>
        </p:nvSpPr>
        <p:spPr bwMode="auto">
          <a:xfrm flipH="1" flipV="1">
            <a:off x="2962275" y="5113338"/>
            <a:ext cx="1584325" cy="57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 flipV="1">
            <a:off x="1331913" y="5280025"/>
            <a:ext cx="0" cy="1462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6" name="Text Box 30"/>
          <p:cNvSpPr txBox="1">
            <a:spLocks noChangeArrowheads="1"/>
          </p:cNvSpPr>
          <p:nvPr/>
        </p:nvSpPr>
        <p:spPr bwMode="auto">
          <a:xfrm rot="-5400000">
            <a:off x="231776" y="5818187"/>
            <a:ext cx="177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>
                <a:solidFill>
                  <a:srgbClr val="FF0000"/>
                </a:solidFill>
              </a:rPr>
              <a:t>Δυναμική ενέργεια</a:t>
            </a:r>
          </a:p>
        </p:txBody>
      </p:sp>
    </p:spTree>
    <p:extLst>
      <p:ext uri="{BB962C8B-B14F-4D97-AF65-F5344CB8AC3E}">
        <p14:creationId xmlns:p14="http://schemas.microsoft.com/office/powerpoint/2010/main" val="11400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94" grpId="0" build="p"/>
      <p:bldP spid="101398" grpId="0"/>
      <p:bldP spid="3083" grpId="0" animBg="1"/>
      <p:bldP spid="3084" grpId="0" animBg="1"/>
      <p:bldP spid="101405" grpId="0" animBg="1"/>
      <p:bldP spid="10140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331913" y="115888"/>
            <a:ext cx="6335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74675" y="88582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ΘΕΩΡΙΑ ΜΕΤΑΒΑΤΙΚΗΣ ΚΑΤΑΣΤΑΣΗΣ – ΕΝΕΡΓΟΠΟΙΗΜΕΝΟ ΣΥΜΠΛΟΚΟ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79388" y="2060575"/>
            <a:ext cx="87852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Το ενεργοποιημένο σύμπλοκο μπορεί να διασπαστεί σε Α και Β (αντιδρώντα), οπότε η δυναμική ενέργειά του μετατρέπεται σε κινητική των Α και Β.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Μπορεί όμως να διασπαστεί σε C και D (προϊόντα) οπότε η δυναμική ενέργειά του μετατρέπεται σε κινητική ενέργεια των C και D.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2000" b="1" baseline="-2500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Δηλαδή η ενέργεια ενεργοποίησης αποτελεί το ενεργειακό φράγμα μεταξύ αντιδρώντων και προϊόντων που πρέπει να υπερπηδηθεί για να μετατραπούν τα αντιδρώντα σε προϊόντα.</a:t>
            </a:r>
          </a:p>
        </p:txBody>
      </p:sp>
    </p:spTree>
    <p:extLst>
      <p:ext uri="{BB962C8B-B14F-4D97-AF65-F5344CB8AC3E}">
        <p14:creationId xmlns:p14="http://schemas.microsoft.com/office/powerpoint/2010/main" val="161964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331913" y="17463"/>
            <a:ext cx="6335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50825" y="1304925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Έστω η χημική αντίδραση: 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85775" y="714375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ΤΑΧΥΤΗΤΑ ΑΝΤΙΔΡΑΣΗΣ</a:t>
            </a: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990725"/>
            <a:ext cx="6019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24338" y="1246188"/>
            <a:ext cx="4167187" cy="523875"/>
            <a:chOff x="1536" y="1984"/>
            <a:chExt cx="2625" cy="330"/>
          </a:xfrm>
        </p:grpSpPr>
        <p:sp>
          <p:nvSpPr>
            <p:cNvPr id="63500" name="Rectangle 8"/>
            <p:cNvSpPr>
              <a:spLocks noChangeArrowheads="1"/>
            </p:cNvSpPr>
            <p:nvPr/>
          </p:nvSpPr>
          <p:spPr bwMode="auto">
            <a:xfrm>
              <a:off x="1536" y="1984"/>
              <a:ext cx="10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i="1">
                  <a:ea typeface="MS PGothic" charset="-128"/>
                </a:rPr>
                <a:t>a</a:t>
              </a:r>
              <a:r>
                <a:rPr lang="en-US" altLang="en-US" sz="2800" b="1">
                  <a:ea typeface="MS PGothic" charset="-128"/>
                </a:rPr>
                <a:t>A + </a:t>
              </a:r>
              <a:r>
                <a:rPr lang="en-US" altLang="en-US" sz="2800" b="1" i="1">
                  <a:ea typeface="MS PGothic" charset="-128"/>
                </a:rPr>
                <a:t>b</a:t>
              </a:r>
              <a:r>
                <a:rPr lang="en-US" altLang="en-US" sz="2800" b="1">
                  <a:ea typeface="MS PGothic" charset="-128"/>
                </a:rPr>
                <a:t>B </a:t>
              </a:r>
            </a:p>
          </p:txBody>
        </p:sp>
        <p:sp>
          <p:nvSpPr>
            <p:cNvPr id="63501" name="Line 9"/>
            <p:cNvSpPr>
              <a:spLocks noChangeShapeType="1"/>
            </p:cNvSpPr>
            <p:nvPr/>
          </p:nvSpPr>
          <p:spPr bwMode="auto">
            <a:xfrm>
              <a:off x="2568" y="2160"/>
              <a:ext cx="57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02" name="Rectangle 10"/>
            <p:cNvSpPr>
              <a:spLocks noChangeArrowheads="1"/>
            </p:cNvSpPr>
            <p:nvPr/>
          </p:nvSpPr>
          <p:spPr bwMode="auto">
            <a:xfrm>
              <a:off x="3195" y="1984"/>
              <a:ext cx="96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i="1">
                  <a:ea typeface="MS PGothic" charset="-128"/>
                </a:rPr>
                <a:t>c</a:t>
              </a:r>
              <a:r>
                <a:rPr lang="en-US" altLang="en-US" sz="2800" b="1">
                  <a:ea typeface="MS PGothic" charset="-128"/>
                </a:rPr>
                <a:t>C + </a:t>
              </a:r>
              <a:r>
                <a:rPr lang="en-US" altLang="en-US" sz="2800" b="1" i="1">
                  <a:ea typeface="MS PGothic" charset="-128"/>
                </a:rPr>
                <a:t>d</a:t>
              </a:r>
              <a:r>
                <a:rPr lang="en-US" altLang="en-US" sz="2800" b="1">
                  <a:ea typeface="MS PGothic" charset="-128"/>
                </a:rPr>
                <a:t>D</a:t>
              </a:r>
            </a:p>
          </p:txBody>
        </p:sp>
      </p:grpSp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6732588" y="2038350"/>
          <a:ext cx="6683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304536" imgH="393359" progId="Equation.3">
                  <p:embed/>
                </p:oleObj>
              </mc:Choice>
              <mc:Fallback>
                <p:oleObj name="Εξίσωση" r:id="rId3" imgW="304536" imgH="393359" progId="Equation.3">
                  <p:embed/>
                  <p:pic>
                    <p:nvPicPr>
                      <p:cNvPr id="952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038350"/>
                        <a:ext cx="66833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0" y="3184525"/>
            <a:ext cx="882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Το πρόσημο (-) στα αντιδρώντα δείχνει ότι η συγκέντρωση των αντιδρώντων μειώνεται.</a:t>
            </a: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2916238" y="3919538"/>
            <a:ext cx="259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ΠΑΡΑΔΕΙΓΜΑ</a:t>
            </a:r>
          </a:p>
        </p:txBody>
      </p:sp>
      <p:pic>
        <p:nvPicPr>
          <p:cNvPr id="9525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300663"/>
            <a:ext cx="81105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5259" name="Object 27"/>
          <p:cNvGraphicFramePr>
            <a:graphicFrameLocks noChangeAspect="1"/>
          </p:cNvGraphicFramePr>
          <p:nvPr/>
        </p:nvGraphicFramePr>
        <p:xfrm>
          <a:off x="971550" y="4594225"/>
          <a:ext cx="68818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025900" imgH="330200" progId="ChemDraw.Document.6.0">
                  <p:embed/>
                </p:oleObj>
              </mc:Choice>
              <mc:Fallback>
                <p:oleObj name="CS ChemDraw Drawing" r:id="rId6" imgW="4025900" imgH="330200" progId="ChemDraw.Document.6.0">
                  <p:embed/>
                  <p:pic>
                    <p:nvPicPr>
                      <p:cNvPr id="9525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94225"/>
                        <a:ext cx="688181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7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30528" presetClass="entr" presetSubtype="8803256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4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6335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849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ΥΠΟΛΟΓΙΣΜΟΣ ΤΑΧΥΤΗΤΑΣ ΑΝΤΙΔΡΑΣΗΣ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3700" y="1509713"/>
            <a:ext cx="8074025" cy="460375"/>
            <a:chOff x="403" y="169"/>
            <a:chExt cx="4999" cy="193"/>
          </a:xfrm>
        </p:grpSpPr>
        <p:sp>
          <p:nvSpPr>
            <p:cNvPr id="64520" name="Text Box 17"/>
            <p:cNvSpPr txBox="1">
              <a:spLocks noChangeArrowheads="1"/>
            </p:cNvSpPr>
            <p:nvPr/>
          </p:nvSpPr>
          <p:spPr bwMode="auto">
            <a:xfrm>
              <a:off x="403" y="169"/>
              <a:ext cx="49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Br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 </a:t>
              </a:r>
              <a:r>
                <a:rPr lang="en-US" altLang="en-US" sz="2000" b="1"/>
                <a:t>(</a:t>
              </a:r>
              <a:r>
                <a:rPr lang="en-US" altLang="en-US" sz="2000" b="1" i="1"/>
                <a:t>aq</a:t>
              </a:r>
              <a:r>
                <a:rPr lang="en-US" altLang="en-US" sz="2000" b="1"/>
                <a:t>)</a:t>
              </a:r>
              <a:r>
                <a:rPr lang="en-US" altLang="en-US" sz="2400" b="1"/>
                <a:t> + HCOOH </a:t>
              </a:r>
              <a:r>
                <a:rPr lang="en-US" altLang="en-US" sz="2000" b="1"/>
                <a:t>(</a:t>
              </a:r>
              <a:r>
                <a:rPr lang="en-US" altLang="en-US" sz="2000" b="1" i="1"/>
                <a:t>aq</a:t>
              </a:r>
              <a:r>
                <a:rPr lang="en-US" altLang="en-US" sz="2000" b="1"/>
                <a:t>)</a:t>
              </a:r>
              <a:r>
                <a:rPr lang="en-US" altLang="en-US" sz="2400" b="1"/>
                <a:t>          2Br </a:t>
              </a:r>
              <a:r>
                <a:rPr lang="en-US" altLang="en-US" sz="2400" b="1" baseline="30000"/>
                <a:t>-</a:t>
              </a:r>
              <a:r>
                <a:rPr lang="en-US" altLang="en-US" sz="2400" b="1"/>
                <a:t> </a:t>
              </a:r>
              <a:r>
                <a:rPr lang="en-US" altLang="en-US" sz="2000" b="1"/>
                <a:t>(</a:t>
              </a:r>
              <a:r>
                <a:rPr lang="en-US" altLang="en-US" sz="2000" b="1" i="1"/>
                <a:t>aq</a:t>
              </a:r>
              <a:r>
                <a:rPr lang="en-US" altLang="en-US" sz="2000" b="1"/>
                <a:t>)</a:t>
              </a:r>
              <a:r>
                <a:rPr lang="en-US" altLang="en-US" sz="2400" b="1"/>
                <a:t> + 2H</a:t>
              </a:r>
              <a:r>
                <a:rPr lang="en-US" altLang="en-US" sz="2400" b="1" baseline="30000"/>
                <a:t>+</a:t>
              </a:r>
              <a:r>
                <a:rPr lang="en-US" altLang="en-US" sz="2400" b="1"/>
                <a:t> </a:t>
              </a:r>
              <a:r>
                <a:rPr lang="en-US" altLang="en-US" sz="2000" b="1"/>
                <a:t>(</a:t>
              </a:r>
              <a:r>
                <a:rPr lang="en-US" altLang="en-US" sz="2000" b="1" i="1"/>
                <a:t>aq</a:t>
              </a:r>
              <a:r>
                <a:rPr lang="en-US" altLang="en-US" sz="2000" b="1"/>
                <a:t>)</a:t>
              </a:r>
              <a:r>
                <a:rPr lang="en-US" altLang="en-US" sz="2400" b="1"/>
                <a:t> + CO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 </a:t>
              </a:r>
              <a:r>
                <a:rPr lang="en-US" altLang="en-US" sz="2000" b="1"/>
                <a:t>(</a:t>
              </a:r>
              <a:r>
                <a:rPr lang="en-US" altLang="en-US" sz="2000" b="1" i="1"/>
                <a:t>g</a:t>
              </a:r>
              <a:r>
                <a:rPr lang="en-US" altLang="en-US" sz="2000" b="1"/>
                <a:t>)</a:t>
              </a:r>
            </a:p>
          </p:txBody>
        </p:sp>
        <p:sp>
          <p:nvSpPr>
            <p:cNvPr id="64521" name="Line 18"/>
            <p:cNvSpPr>
              <a:spLocks noChangeShapeType="1"/>
            </p:cNvSpPr>
            <p:nvPr/>
          </p:nvSpPr>
          <p:spPr bwMode="auto">
            <a:xfrm>
              <a:off x="2376" y="279"/>
              <a:ext cx="481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aphicFrame>
        <p:nvGraphicFramePr>
          <p:cNvPr id="103443" name="Object 19"/>
          <p:cNvGraphicFramePr>
            <a:graphicFrameLocks noChangeAspect="1"/>
          </p:cNvGraphicFramePr>
          <p:nvPr/>
        </p:nvGraphicFramePr>
        <p:xfrm>
          <a:off x="222250" y="2208213"/>
          <a:ext cx="2405063" cy="323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0612331" imgH="7028571" progId="MSPhotoEd.3">
                  <p:embed/>
                </p:oleObj>
              </mc:Choice>
              <mc:Fallback>
                <p:oleObj name="Photo Editor Photo" r:id="rId2" imgW="10612331" imgH="7028571" progId="MSPhotoEd.3">
                  <p:embed/>
                  <p:pic>
                    <p:nvPicPr>
                      <p:cNvPr id="1034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913" r="60315" b="2602"/>
                      <a:stretch>
                        <a:fillRect/>
                      </a:stretch>
                    </p:blipFill>
                    <p:spPr bwMode="auto">
                      <a:xfrm>
                        <a:off x="222250" y="2208213"/>
                        <a:ext cx="2405063" cy="323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2843213" y="3716338"/>
            <a:ext cx="6010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Η ταχύτητα της αντίδρασης για τα πρώτα 100 s (μέση ταχύτητα) υπολογίζεται ως:</a:t>
            </a:r>
          </a:p>
        </p:txBody>
      </p:sp>
      <p:graphicFrame>
        <p:nvGraphicFramePr>
          <p:cNvPr id="103450" name="Object 26"/>
          <p:cNvGraphicFramePr>
            <a:graphicFrameLocks noChangeAspect="1"/>
          </p:cNvGraphicFramePr>
          <p:nvPr/>
        </p:nvGraphicFramePr>
        <p:xfrm>
          <a:off x="107950" y="5516563"/>
          <a:ext cx="87455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62500" imgH="431800" progId="Equation.DSMT4">
                  <p:embed/>
                </p:oleObj>
              </mc:Choice>
              <mc:Fallback>
                <p:oleObj name="Equation" r:id="rId4" imgW="4762500" imgH="431800" progId="Equation.DSMT4">
                  <p:embed/>
                  <p:pic>
                    <p:nvPicPr>
                      <p:cNvPr id="1034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516563"/>
                        <a:ext cx="874553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4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258888" y="0"/>
            <a:ext cx="6335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23850" y="549275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ΥΠΟΛΟΓΙΣΜΟΣ ΤΑΧΥΤΗΤΑΣ ΑΝΤΙΔΡΑΣΗΣ</a:t>
            </a:r>
          </a:p>
        </p:txBody>
      </p:sp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179388" y="1125538"/>
          <a:ext cx="228600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0612331" imgH="7028571" progId="MSPhotoEd.3">
                  <p:embed/>
                </p:oleObj>
              </mc:Choice>
              <mc:Fallback>
                <p:oleObj name="Photo Editor Photo" r:id="rId2" imgW="10612331" imgH="7028571" progId="MSPhotoEd.3">
                  <p:embed/>
                  <p:pic>
                    <p:nvPicPr>
                      <p:cNvPr id="1044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913" r="60315" b="2602"/>
                      <a:stretch>
                        <a:fillRect/>
                      </a:stretch>
                    </p:blipFill>
                    <p:spPr bwMode="auto">
                      <a:xfrm>
                        <a:off x="179388" y="1125538"/>
                        <a:ext cx="2286000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0" y="4143375"/>
          <a:ext cx="49053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4" imgW="4914900" imgH="2730500" progId="Excel.Chart.8">
                  <p:embed/>
                </p:oleObj>
              </mc:Choice>
              <mc:Fallback>
                <p:oleObj name="Γράφημα" r:id="rId4" imgW="4914900" imgH="2730500" progId="Excel.Chart.8">
                  <p:embed/>
                  <p:pic>
                    <p:nvPicPr>
                      <p:cNvPr id="104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43375"/>
                        <a:ext cx="490537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684213" y="4652963"/>
            <a:ext cx="1619250" cy="86360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>
            <a:off x="755650" y="5084763"/>
            <a:ext cx="792163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2644775" y="1341438"/>
            <a:ext cx="64992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Η ταχύτητα στο 100στό s (στιγμιαία ταχύτητα) βρίσκεται ως ακολούθως: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Κάνουμε τη γραφική παράσταση [Br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]=f(t).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>
              <a:solidFill>
                <a:schemeClr val="bg1"/>
              </a:solidFill>
            </a:endParaRP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843213" y="2862263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2. Φέρνουμε την εφαπτόμενη στην καμπύλη στο 100στό s.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219700" y="3933825"/>
            <a:ext cx="33845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3. Βρίσκουμε την κλίση της εφαπτομένης, δηλαδή την εφαπτομένη της γωνίας 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ω.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900113" y="4797425"/>
            <a:ext cx="35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00CC"/>
                </a:solidFill>
              </a:rPr>
              <a:t>ω</a:t>
            </a: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 flipV="1">
            <a:off x="1547813" y="5084763"/>
            <a:ext cx="0" cy="108108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529263" y="5745163"/>
            <a:ext cx="293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υ</a:t>
            </a:r>
            <a:r>
              <a:rPr lang="el-GR" altLang="en-US" sz="2000" b="1" baseline="-2500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100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= 2,5.10</a:t>
            </a:r>
            <a:r>
              <a:rPr lang="el-GR" altLang="en-US" sz="2000" b="1" baseline="3000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-5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 M/s</a:t>
            </a:r>
          </a:p>
        </p:txBody>
      </p:sp>
    </p:spTree>
    <p:extLst>
      <p:ext uri="{BB962C8B-B14F-4D97-AF65-F5344CB8AC3E}">
        <p14:creationId xmlns:p14="http://schemas.microsoft.com/office/powerpoint/2010/main" val="3495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4456" grpId="0"/>
      <p:bldP spid="104458" grpId="0" animBg="1"/>
      <p:bldP spid="104459" grpId="0" animBg="1"/>
      <p:bldP spid="104461" grpId="0"/>
      <p:bldP spid="104464" grpId="0"/>
      <p:bldP spid="104465" grpId="0" animBg="1"/>
      <p:bldP spid="10446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196975" y="-42863"/>
            <a:ext cx="633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14338" y="582613"/>
            <a:ext cx="7848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ΝΟΜΟΣ ΤΑΧΥΤΗΤΑΣ</a:t>
            </a:r>
          </a:p>
        </p:txBody>
      </p:sp>
      <p:graphicFrame>
        <p:nvGraphicFramePr>
          <p:cNvPr id="105486" name="Object 14"/>
          <p:cNvGraphicFramePr>
            <a:graphicFrameLocks noChangeAspect="1"/>
          </p:cNvGraphicFramePr>
          <p:nvPr/>
        </p:nvGraphicFramePr>
        <p:xfrm>
          <a:off x="1582738" y="1148358"/>
          <a:ext cx="49688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463800" imgH="292100" progId="ChemDraw.Document.6.0">
                  <p:embed/>
                </p:oleObj>
              </mc:Choice>
              <mc:Fallback>
                <p:oleObj name="CS ChemDraw Drawing" r:id="rId2" imgW="2463800" imgH="292100" progId="ChemDraw.Document.6.0">
                  <p:embed/>
                  <p:pic>
                    <p:nvPicPr>
                      <p:cNvPr id="1054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1148358"/>
                        <a:ext cx="49688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361950" y="1732806"/>
            <a:ext cx="7900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Η στιγμιαία ταχύτητα δίνεται από τη σχέση:</a:t>
            </a:r>
          </a:p>
        </p:txBody>
      </p:sp>
      <p:graphicFrame>
        <p:nvGraphicFramePr>
          <p:cNvPr id="105488" name="Object 16"/>
          <p:cNvGraphicFramePr>
            <a:graphicFrameLocks noChangeAspect="1"/>
          </p:cNvGraphicFramePr>
          <p:nvPr/>
        </p:nvGraphicFramePr>
        <p:xfrm>
          <a:off x="317500" y="2282131"/>
          <a:ext cx="76866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30600" imgH="393700" progId="Equation.DSMT4">
                  <p:embed/>
                </p:oleObj>
              </mc:Choice>
              <mc:Fallback>
                <p:oleObj name="Equation" r:id="rId4" imgW="3530600" imgH="393700" progId="Equation.DSMT4">
                  <p:embed/>
                  <p:pic>
                    <p:nvPicPr>
                      <p:cNvPr id="1054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2282131"/>
                        <a:ext cx="7686675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-19050" y="322517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Το</a:t>
            </a:r>
            <a:r>
              <a:rPr lang="el-GR" altLang="en-US" sz="20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 k 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είναι η </a:t>
            </a:r>
            <a:r>
              <a:rPr lang="el-GR" altLang="en-US" sz="20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σταθερά ταχύτητας</a:t>
            </a:r>
            <a:r>
              <a:rPr lang="el-GR" altLang="en-US" sz="20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και εξαρτάται από τη </a:t>
            </a:r>
            <a:r>
              <a:rPr lang="el-GR" altLang="en-US" sz="20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φύση των αντιδρώντων</a:t>
            </a:r>
            <a:r>
              <a:rPr lang="el-GR" altLang="en-US" sz="20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και από τη </a:t>
            </a:r>
            <a:r>
              <a:rPr lang="el-GR" altLang="en-US" sz="20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θερμοκρασία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.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0" y="42545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Ο τύπος </a:t>
            </a:r>
          </a:p>
        </p:txBody>
      </p:sp>
      <p:graphicFrame>
        <p:nvGraphicFramePr>
          <p:cNvPr id="105491" name="Object 19"/>
          <p:cNvGraphicFramePr>
            <a:graphicFrameLocks noChangeAspect="1"/>
          </p:cNvGraphicFramePr>
          <p:nvPr/>
        </p:nvGraphicFramePr>
        <p:xfrm>
          <a:off x="1566863" y="4232275"/>
          <a:ext cx="172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889000" imgH="228600" progId="Equation.3">
                  <p:embed/>
                </p:oleObj>
              </mc:Choice>
              <mc:Fallback>
                <p:oleObj name="Εξίσωση" r:id="rId6" imgW="889000" imgH="228600" progId="Equation.3">
                  <p:embed/>
                  <p:pic>
                    <p:nvPicPr>
                      <p:cNvPr id="1054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4232275"/>
                        <a:ext cx="1727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Text Box 20"/>
          <p:cNvSpPr txBox="1">
            <a:spLocks noChangeArrowheads="1"/>
          </p:cNvSpPr>
          <p:nvPr/>
        </p:nvSpPr>
        <p:spPr bwMode="auto">
          <a:xfrm>
            <a:off x="4716463" y="5084763"/>
            <a:ext cx="3024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3348038" y="4240213"/>
            <a:ext cx="5327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αποτελεί τον </a:t>
            </a: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νόμο της ταχύτητας</a:t>
            </a:r>
            <a:r>
              <a:rPr lang="el-GR" altLang="en-US" sz="20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και υπολογίζεται πειραματικά 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53975" y="5038725"/>
            <a:ext cx="3941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Από τον νόμο της ταχύτητας προκύπτει ότι:</a:t>
            </a:r>
          </a:p>
        </p:txBody>
      </p:sp>
      <p:graphicFrame>
        <p:nvGraphicFramePr>
          <p:cNvPr id="105495" name="Object 23"/>
          <p:cNvGraphicFramePr>
            <a:graphicFrameLocks noChangeAspect="1"/>
          </p:cNvGraphicFramePr>
          <p:nvPr/>
        </p:nvGraphicFramePr>
        <p:xfrm>
          <a:off x="4100513" y="4979988"/>
          <a:ext cx="20161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863225" imgH="444307" progId="Equation.3">
                  <p:embed/>
                </p:oleObj>
              </mc:Choice>
              <mc:Fallback>
                <p:oleObj name="Εξίσωση" r:id="rId8" imgW="863225" imgH="444307" progId="Equation.3">
                  <p:embed/>
                  <p:pic>
                    <p:nvPicPr>
                      <p:cNvPr id="1054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979988"/>
                        <a:ext cx="20161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2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87" grpId="0"/>
      <p:bldP spid="105489" grpId="0" build="p"/>
      <p:bldP spid="105490" grpId="0"/>
      <p:bldP spid="1054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53752"/>
            <a:ext cx="8578850" cy="1143000"/>
          </a:xfrm>
        </p:spPr>
        <p:txBody>
          <a:bodyPr/>
          <a:lstStyle/>
          <a:p>
            <a:pPr eaLnBrk="1" hangingPunct="1"/>
            <a:r>
              <a:rPr lang="el-GR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ΠΟΛΙΚΕΣ – ΑΠΟΛΕΣ ΕΝΩΣΕΙΣ</a:t>
            </a:r>
            <a:endParaRPr lang="en-US" altLang="en-US" sz="4000" b="1" dirty="0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1513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1514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1515" name="20 - TextBox"/>
          <p:cNvSpPr txBox="1">
            <a:spLocks noChangeArrowheads="1"/>
          </p:cNvSpPr>
          <p:nvPr/>
        </p:nvSpPr>
        <p:spPr bwMode="auto">
          <a:xfrm>
            <a:off x="2074862" y="895578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1" dirty="0">
                <a:latin typeface="Verdana" charset="0"/>
                <a:ea typeface="Verdana" charset="0"/>
                <a:cs typeface="Verdana" charset="0"/>
              </a:rPr>
              <a:t>ΠΟΛΥΑΤΟΜΙΚΑ  ΜΟΡΙΑ</a:t>
            </a:r>
          </a:p>
        </p:txBody>
      </p:sp>
      <p:sp>
        <p:nvSpPr>
          <p:cNvPr id="6157" name="18 - TextBox"/>
          <p:cNvSpPr txBox="1">
            <a:spLocks noChangeArrowheads="1"/>
          </p:cNvSpPr>
          <p:nvPr/>
        </p:nvSpPr>
        <p:spPr bwMode="auto">
          <a:xfrm>
            <a:off x="0" y="4643438"/>
            <a:ext cx="8786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Οι δεσμοί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S-O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είναι πολωμένοι.  Η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συνολική διπολική ροπή προκύπτει ως συνισταμένη των επί μέρους διπολικών ροπών αλλά  μειώνεται  από τη διπολική ροπή του ελεύθερου ζεύγους των ηλεκτρονίων.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Το μόριο είναι πολικό. </a:t>
            </a:r>
            <a:endParaRPr lang="el-GR" altLang="en-US" sz="2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428875"/>
            <a:ext cx="83518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0915" y="1543762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SO</a:t>
            </a:r>
            <a:r>
              <a:rPr lang="en-US" altLang="en-US" sz="2400" b="1" baseline="-25000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endParaRPr lang="el-GR" altLang="en-US" sz="2400" b="1" baseline="-25000" dirty="0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6063" y="1562606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H</a:t>
            </a:r>
            <a:r>
              <a:rPr lang="en-US" altLang="en-US" sz="2400" b="1" baseline="-25000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4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O</a:t>
            </a:r>
            <a:endParaRPr lang="el-GR" altLang="en-US" sz="2400" b="1" dirty="0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1543763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CCl</a:t>
            </a:r>
            <a:r>
              <a:rPr lang="en-US" altLang="en-US" sz="2400" b="1" baseline="-25000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4</a:t>
            </a:r>
            <a:endParaRPr lang="el-GR" altLang="en-US" sz="2400" b="1" baseline="-25000" dirty="0">
              <a:solidFill>
                <a:srgbClr val="003399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2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295400" y="41275"/>
            <a:ext cx="63357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23850" y="792163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400" b="1">
                <a:latin typeface="Verdana" charset="0"/>
                <a:ea typeface="Verdana" charset="0"/>
                <a:cs typeface="Verdana" charset="0"/>
              </a:rPr>
              <a:t>ΠΑΡΑΓΟΝΤΕΣ ΠΟΥ ΕΠΗΡΕΑΖΟΥΝ ΤΗΝ ΤΑΧΥΤΗΤΑ ΜΙΑΣ ΑΝΤΙΔΡΑΣΗΣ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716463" y="5084763"/>
            <a:ext cx="3024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03213" y="3954463"/>
            <a:ext cx="6213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36550" y="1798638"/>
            <a:ext cx="76327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2700" indent="-12700" eaLnBrk="1" hangingPunct="1">
              <a:spcBef>
                <a:spcPct val="50000"/>
              </a:spcBef>
              <a:buFontTx/>
              <a:buNone/>
              <a:defRPr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Οι παράγοντες που επηρεάζουν την ταχύτητα μιας χημικής αντίδρασης είναι: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l-GR" altLang="en-US" sz="20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Η συγκέντρωση των αντιδρώντων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l-GR" altLang="en-US" sz="20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Η θερμοκρασία στην οποία λαμβάνει χώρα η αντίδραση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l-GR" altLang="en-US" sz="20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Εμβαδόν της επιφάνειας στερεού αντιδρώντος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l-GR" altLang="en-US" sz="20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Καταλύτες</a:t>
            </a:r>
          </a:p>
        </p:txBody>
      </p:sp>
    </p:spTree>
    <p:extLst>
      <p:ext uri="{BB962C8B-B14F-4D97-AF65-F5344CB8AC3E}">
        <p14:creationId xmlns:p14="http://schemas.microsoft.com/office/powerpoint/2010/main" val="12880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  <p:bldP spid="11264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187450" y="0"/>
            <a:ext cx="633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400" b="1">
                <a:latin typeface="Verdana" charset="0"/>
                <a:ea typeface="Verdana" charset="0"/>
                <a:cs typeface="Verdana" charset="0"/>
              </a:rPr>
              <a:t>ΠΑΡΑΓΟΝΤΕΣ ΠΟΥ ΕΠΗΡΕΑΖΟΥΝ ΤΗΝ ΤΑΧΥΤΗΤΑ ΜΙΑΣ ΑΝΤΙΔΡΑΣΗΣ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716463" y="5084763"/>
            <a:ext cx="3024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03213" y="3954463"/>
            <a:ext cx="6213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971550" y="1844675"/>
            <a:ext cx="6624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2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ΣΥΓΚΕΝΤΡΩΣΗ ΤΩΝ ΑΝΤΙΔΡΩΝΤΩΝ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03213" y="2708275"/>
            <a:ext cx="84455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Όταν αυξάνει η συγκέντρωση των αντιδρώντων, αυξάνει ο αριθμός των συγκρούσεων στη μονάδα του χρόνου.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Επομένως αυξάνει και ο αριθμός των αποτελεσματικών συγκρούσεων στη μονάδα του χρόνου και άρα η ταχύτητα της αντίδρασης.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Όταν μεταξύ των αντιδρώντων υπάρχουν αέρια, τότε αυξανομένης της πίεσης, αυξάνει η συγκέντρωσή τους και επομένως και η ταχύτητα της αντίδρασης.</a:t>
            </a:r>
          </a:p>
        </p:txBody>
      </p:sp>
    </p:spTree>
    <p:extLst>
      <p:ext uri="{BB962C8B-B14F-4D97-AF65-F5344CB8AC3E}">
        <p14:creationId xmlns:p14="http://schemas.microsoft.com/office/powerpoint/2010/main" val="139494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/>
      <p:bldP spid="11777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187450" y="0"/>
            <a:ext cx="633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50825" y="765175"/>
            <a:ext cx="828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400" b="1">
                <a:latin typeface="Verdana" charset="0"/>
                <a:ea typeface="Verdana" charset="0"/>
                <a:cs typeface="Verdana" charset="0"/>
              </a:rPr>
              <a:t>ΠΑΡΑΓΟΝΤΕΣ ΠΟΥ ΕΠΗΡΕΑΖΟΥΝ ΤΗΝ ΤΑΧΥΤΗΤΑ ΜΙΑΣ ΑΝΤΙΔΡΑΣΗΣ</a:t>
            </a: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303213" y="3954463"/>
            <a:ext cx="6213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971550" y="1630363"/>
            <a:ext cx="66246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2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ΘΕΡΜΟΚΡΑΣΙΑ</a:t>
            </a:r>
          </a:p>
        </p:txBody>
      </p:sp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565400"/>
            <a:ext cx="47609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6" name="Text Box 8"/>
          <p:cNvSpPr txBox="1">
            <a:spLocks noChangeArrowheads="1"/>
          </p:cNvSpPr>
          <p:nvPr/>
        </p:nvSpPr>
        <p:spPr bwMode="auto">
          <a:xfrm rot="-5400000">
            <a:off x="-663575" y="3479801"/>
            <a:ext cx="2052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/>
              <a:t>Ποσοστό μορίων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827088" y="4868863"/>
            <a:ext cx="209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/>
              <a:t>Κινητική ενέργεια</a:t>
            </a: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3001997" y="2729706"/>
            <a:ext cx="430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/>
              <a:t>Ε</a:t>
            </a:r>
            <a:r>
              <a:rPr lang="el-GR" altLang="en-US" sz="1800" b="1" baseline="-25000"/>
              <a:t>α</a:t>
            </a:r>
            <a:endParaRPr lang="el-GR" altLang="en-US" sz="1800" b="1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H="1">
            <a:off x="2397919" y="3053108"/>
            <a:ext cx="647700" cy="4333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5040313" y="2420938"/>
            <a:ext cx="3860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Αυξανομένης της </a:t>
            </a:r>
            <a:r>
              <a:rPr lang="el-GR" altLang="en-US" sz="2000" b="1" dirty="0" err="1">
                <a:latin typeface="Verdana" charset="0"/>
                <a:ea typeface="Verdana" charset="0"/>
                <a:cs typeface="Verdana" charset="0"/>
              </a:rPr>
              <a:t>θερμο-κρασίας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, το μεγαλύτερο ποσοστό των μορίων έχει κινητική ενέργεια </a:t>
            </a:r>
            <a:r>
              <a:rPr lang="el-GR" altLang="en-US" sz="2000" b="1" dirty="0" err="1">
                <a:latin typeface="Verdana" charset="0"/>
                <a:ea typeface="Verdana" charset="0"/>
                <a:cs typeface="Verdana" charset="0"/>
              </a:rPr>
              <a:t>μεγα-λύτερη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 από την ενέργεια ενεργοποίησης (Ε</a:t>
            </a:r>
            <a:r>
              <a:rPr lang="el-GR" altLang="en-US" sz="2000" b="1" baseline="-25000" dirty="0">
                <a:latin typeface="Verdana" charset="0"/>
                <a:ea typeface="Verdana" charset="0"/>
                <a:cs typeface="Verdana" charset="0"/>
              </a:rPr>
              <a:t>α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Επομένως αυξάνει η ταχύτητα της αντίδρασης.</a:t>
            </a:r>
          </a:p>
        </p:txBody>
      </p:sp>
      <p:sp>
        <p:nvSpPr>
          <p:cNvPr id="69644" name="Text Box 14"/>
          <p:cNvSpPr txBox="1">
            <a:spLocks noChangeArrowheads="1"/>
          </p:cNvSpPr>
          <p:nvPr/>
        </p:nvSpPr>
        <p:spPr bwMode="auto">
          <a:xfrm>
            <a:off x="611188" y="5876925"/>
            <a:ext cx="4824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graphicFrame>
        <p:nvGraphicFramePr>
          <p:cNvPr id="69645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14151" imgH="215619" progId="Equation.3">
                  <p:embed/>
                </p:oleObj>
              </mc:Choice>
              <mc:Fallback>
                <p:oleObj name="Εξίσωση" r:id="rId4" imgW="114151" imgH="215619" progId="Equation.3">
                  <p:embed/>
                  <p:pic>
                    <p:nvPicPr>
                      <p:cNvPr id="6964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179388" y="5661025"/>
            <a:ext cx="874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Γενικά, η αύξηση της θερμοκρασίας κατά 10 </a:t>
            </a:r>
            <a:r>
              <a:rPr lang="el-GR" altLang="en-US" sz="2000" b="1" baseline="30000">
                <a:latin typeface="Verdana" charset="0"/>
                <a:ea typeface="Verdana" charset="0"/>
                <a:cs typeface="Verdana" charset="0"/>
              </a:rPr>
              <a:t>0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C διπλασιάζει την ταχύτητα της αντίδρασης.</a:t>
            </a: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684213" y="2708275"/>
            <a:ext cx="407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003399"/>
                </a:solidFill>
              </a:rPr>
              <a:t>T</a:t>
            </a:r>
            <a:r>
              <a:rPr lang="el-GR" altLang="en-US" sz="1800" b="1" baseline="-25000">
                <a:solidFill>
                  <a:srgbClr val="003399"/>
                </a:solidFill>
              </a:rPr>
              <a:t>1</a:t>
            </a:r>
            <a:endParaRPr lang="el-GR" altLang="en-US" sz="1800" b="1">
              <a:solidFill>
                <a:srgbClr val="003399"/>
              </a:solidFill>
            </a:endParaRPr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1692275" y="3429000"/>
            <a:ext cx="407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FF0000"/>
                </a:solidFill>
              </a:rPr>
              <a:t>T</a:t>
            </a:r>
            <a:r>
              <a:rPr lang="el-GR" altLang="en-US" sz="1800" b="1" baseline="-25000">
                <a:solidFill>
                  <a:srgbClr val="FF0000"/>
                </a:solidFill>
              </a:rPr>
              <a:t>2</a:t>
            </a:r>
            <a:endParaRPr lang="el-GR" altLang="en-US" sz="1800" b="1">
              <a:solidFill>
                <a:srgbClr val="FF0000"/>
              </a:solidFill>
            </a:endParaRP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3165475" y="3663950"/>
            <a:ext cx="95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FF0000"/>
                </a:solidFill>
              </a:rPr>
              <a:t>T</a:t>
            </a:r>
            <a:r>
              <a:rPr lang="el-GR" altLang="en-US" sz="2000" b="1" baseline="-25000">
                <a:solidFill>
                  <a:srgbClr val="FF0000"/>
                </a:solidFill>
              </a:rPr>
              <a:t>2</a:t>
            </a:r>
            <a:r>
              <a:rPr lang="el-GR" altLang="en-US" sz="2000" b="1" baseline="-25000"/>
              <a:t> </a:t>
            </a:r>
            <a:r>
              <a:rPr lang="el-GR" altLang="en-US" sz="2000" b="1"/>
              <a:t>&gt; </a:t>
            </a:r>
            <a:r>
              <a:rPr lang="el-GR" altLang="en-US" sz="2000" b="1">
                <a:solidFill>
                  <a:srgbClr val="003399"/>
                </a:solidFill>
              </a:rPr>
              <a:t>T</a:t>
            </a:r>
            <a:r>
              <a:rPr lang="el-GR" altLang="en-US" sz="2000" b="1" baseline="-25000">
                <a:solidFill>
                  <a:srgbClr val="003399"/>
                </a:solidFill>
              </a:rPr>
              <a:t>1</a:t>
            </a:r>
            <a:endParaRPr lang="el-GR" altLang="en-US" sz="2000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9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9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  <p:bldP spid="119816" grpId="0"/>
      <p:bldP spid="119817" grpId="0"/>
      <p:bldP spid="119819" grpId="0"/>
      <p:bldP spid="119820" grpId="0" animBg="1"/>
      <p:bldP spid="119821" grpId="0" build="p"/>
      <p:bldP spid="119824" grpId="0"/>
      <p:bldP spid="119825" grpId="0"/>
      <p:bldP spid="119826" grpId="0"/>
      <p:bldP spid="1198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87450" y="0"/>
            <a:ext cx="633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400" b="1">
                <a:latin typeface="Verdana" charset="0"/>
                <a:ea typeface="Verdana" charset="0"/>
                <a:cs typeface="Verdana" charset="0"/>
              </a:rPr>
              <a:t>ΠΑΡΑΓΟΝΤΕΣ ΠΟΥ ΕΠΗΡΕΑΖΟΥΝ ΤΗΝ ΤΑΧΥΤΗΤΑ ΜΙΑΣ ΑΝΤΙΔΡΑΣΗΣ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716463" y="5084763"/>
            <a:ext cx="3024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07950" y="1700808"/>
            <a:ext cx="8785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2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ΕΜΒΑΔΟΝ ΕΠΙΦΑΝΕΙΑΣ ΤΟΥ ΣΤΕΡΕΟΥ ΑΝΤΙΔΡΩΝΤΟΣ</a:t>
            </a:r>
          </a:p>
        </p:txBody>
      </p:sp>
      <p:pic>
        <p:nvPicPr>
          <p:cNvPr id="12496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1765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6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843087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68" name="Text Box 40"/>
          <p:cNvSpPr txBox="1">
            <a:spLocks noChangeArrowheads="1"/>
          </p:cNvSpPr>
          <p:nvPr/>
        </p:nvSpPr>
        <p:spPr bwMode="auto">
          <a:xfrm>
            <a:off x="2517775" y="2206625"/>
            <a:ext cx="6375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Όταν μια αντίδραση λαμβάνει χώρα μεταξύ </a:t>
            </a:r>
            <a:r>
              <a:rPr lang="el-GR" altLang="en-US" sz="2000" b="1" dirty="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στερεο</a:t>
            </a:r>
            <a:r>
              <a:rPr lang="el-GR" altLang="en-US" sz="20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ύ 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με </a:t>
            </a:r>
            <a:r>
              <a:rPr lang="el-GR" altLang="en-US" sz="2000" b="1" dirty="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υγρό ή αέριο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, τότε το εμβαδόν του στερεού επηρεάζει την ταχύτητα της αντίδρασης. </a:t>
            </a:r>
          </a:p>
        </p:txBody>
      </p:sp>
      <p:sp>
        <p:nvSpPr>
          <p:cNvPr id="124969" name="Line 41"/>
          <p:cNvSpPr>
            <a:spLocks noChangeShapeType="1"/>
          </p:cNvSpPr>
          <p:nvPr/>
        </p:nvSpPr>
        <p:spPr bwMode="auto">
          <a:xfrm flipH="1" flipV="1">
            <a:off x="1547664" y="2780223"/>
            <a:ext cx="2232025" cy="12239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3752713" y="3692016"/>
            <a:ext cx="453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Αντιδρούν μόνο τα επιφανειακά σωματίδια</a:t>
            </a:r>
          </a:p>
        </p:txBody>
      </p:sp>
      <p:sp>
        <p:nvSpPr>
          <p:cNvPr id="124971" name="Text Box 43"/>
          <p:cNvSpPr txBox="1">
            <a:spLocks noChangeArrowheads="1"/>
          </p:cNvSpPr>
          <p:nvPr/>
        </p:nvSpPr>
        <p:spPr bwMode="auto">
          <a:xfrm>
            <a:off x="3185318" y="4560361"/>
            <a:ext cx="54911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Είναι επομένως λογικό ότι εάν το στερεό τεμαχιστεί θα αναδυθεί στην επιφάνεια και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ένας σημαντικός αριθμός 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από εσωτερικά σωματίδια.</a:t>
            </a:r>
          </a:p>
        </p:txBody>
      </p:sp>
      <p:sp>
        <p:nvSpPr>
          <p:cNvPr id="124973" name="Line 45"/>
          <p:cNvSpPr>
            <a:spLocks noChangeShapeType="1"/>
          </p:cNvSpPr>
          <p:nvPr/>
        </p:nvSpPr>
        <p:spPr bwMode="auto">
          <a:xfrm flipH="1" flipV="1">
            <a:off x="1187450" y="5229225"/>
            <a:ext cx="1944688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2339975" y="5805488"/>
            <a:ext cx="6516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Άρα όταν αυξάνει το εμβαδόν της επιφάνειας του στερεού αντιδρώντος, αυξάνει και η ταχύτητα της αντίδρασης </a:t>
            </a:r>
          </a:p>
        </p:txBody>
      </p:sp>
    </p:spTree>
    <p:extLst>
      <p:ext uri="{BB962C8B-B14F-4D97-AF65-F5344CB8AC3E}">
        <p14:creationId xmlns:p14="http://schemas.microsoft.com/office/powerpoint/2010/main" val="11479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68" grpId="0"/>
      <p:bldP spid="124969" grpId="0" animBg="1"/>
      <p:bldP spid="124970" grpId="0"/>
      <p:bldP spid="124971" grpId="0"/>
      <p:bldP spid="124973" grpId="0" animBg="1"/>
      <p:bldP spid="12497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187450" y="0"/>
            <a:ext cx="633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50825" y="692150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400" b="1">
                <a:latin typeface="Verdana" charset="0"/>
                <a:ea typeface="Verdana" charset="0"/>
                <a:cs typeface="Verdana" charset="0"/>
              </a:rPr>
              <a:t>ΠΑΡΑΓΟΝΤΕΣ ΠΟΥ ΕΠΗΡΕΑΖΟΥΝ ΤΗΝ ΤΑΧΥΤΗΤΑ ΜΙΑΣ ΑΝΤΙΔΡΑΣΗΣ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716463" y="5084763"/>
            <a:ext cx="3024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baseline="-25000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898525" y="1412776"/>
            <a:ext cx="66246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2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ΚΑΤΑΛΥΤΕΣ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179388" y="1772816"/>
            <a:ext cx="8820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Καταλύτης</a:t>
            </a:r>
            <a:r>
              <a:rPr lang="el-GR" altLang="en-US" sz="20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είναι ένα μόριο που συμμετέχει σε μια αντίδραση αυξάνοντας την ταχύτητά της, χωρίς τελικά να καταναλώνεται. 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5867400" y="3284538"/>
            <a:ext cx="3276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Ο καταλύτης σχηματίζει με τα αντιδρώντα ένα άλλο ενεργοποιημένο σύμπλοκο [ΑΒΚ]</a:t>
            </a:r>
            <a:r>
              <a:rPr lang="el-GR" altLang="en-US" sz="2000" b="1" baseline="30000">
                <a:latin typeface="Verdana" charset="0"/>
                <a:ea typeface="Verdana" charset="0"/>
                <a:cs typeface="Verdana" charset="0"/>
              </a:rPr>
              <a:t>#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το οποίο έχει μικρότερη ενέργεια ενεργοποίησης.</a:t>
            </a:r>
          </a:p>
        </p:txBody>
      </p:sp>
      <p:pic>
        <p:nvPicPr>
          <p:cNvPr id="12596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25574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70" name="Line 18"/>
          <p:cNvSpPr>
            <a:spLocks noChangeShapeType="1"/>
          </p:cNvSpPr>
          <p:nvPr/>
        </p:nvSpPr>
        <p:spPr bwMode="auto">
          <a:xfrm>
            <a:off x="1619250" y="3141663"/>
            <a:ext cx="0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1258888" y="2781300"/>
            <a:ext cx="75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003399"/>
                </a:solidFill>
              </a:rPr>
              <a:t>[ΑΒ]</a:t>
            </a:r>
            <a:r>
              <a:rPr lang="el-GR" altLang="en-US" sz="1800" b="1" baseline="30000">
                <a:solidFill>
                  <a:srgbClr val="003399"/>
                </a:solidFill>
              </a:rPr>
              <a:t>#</a:t>
            </a:r>
            <a:endParaRPr lang="el-GR" altLang="en-US" sz="1800" b="1">
              <a:solidFill>
                <a:srgbClr val="003399"/>
              </a:solidFill>
            </a:endParaRPr>
          </a:p>
        </p:txBody>
      </p:sp>
      <p:pic>
        <p:nvPicPr>
          <p:cNvPr id="12597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5400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73" name="Text Box 21"/>
          <p:cNvSpPr txBox="1">
            <a:spLocks noChangeArrowheads="1"/>
          </p:cNvSpPr>
          <p:nvPr/>
        </p:nvSpPr>
        <p:spPr bwMode="auto">
          <a:xfrm rot="-5400000">
            <a:off x="-1170781" y="4887119"/>
            <a:ext cx="270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>
                <a:solidFill>
                  <a:srgbClr val="FF0000"/>
                </a:solidFill>
              </a:rPr>
              <a:t>Δυναμική ενέργεια</a:t>
            </a: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 flipH="1">
            <a:off x="4500563" y="3213100"/>
            <a:ext cx="0" cy="9350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4067175" y="2781300"/>
            <a:ext cx="91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003399"/>
                </a:solidFill>
              </a:rPr>
              <a:t>[ΑΒΚ]</a:t>
            </a:r>
            <a:r>
              <a:rPr lang="el-GR" altLang="en-US" sz="1800" b="1" baseline="30000">
                <a:solidFill>
                  <a:srgbClr val="003399"/>
                </a:solidFill>
              </a:rPr>
              <a:t>#</a:t>
            </a:r>
            <a:endParaRPr lang="el-GR" altLang="en-US" sz="1800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6" grpId="0"/>
      <p:bldP spid="125968" grpId="0"/>
      <p:bldP spid="125970" grpId="0" animBg="1"/>
      <p:bldP spid="125971" grpId="0"/>
      <p:bldP spid="125973" grpId="0"/>
      <p:bldP spid="125974" grpId="0" animBg="1"/>
      <p:bldP spid="12597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187450" y="0"/>
            <a:ext cx="633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50825" y="692150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400" b="1">
                <a:latin typeface="Verdana" charset="0"/>
                <a:ea typeface="Verdana" charset="0"/>
                <a:cs typeface="Verdana" charset="0"/>
              </a:rPr>
              <a:t>ΠΑΡΑΓΟΝΤΕΣ ΠΟΥ ΕΠΗΡΕΑΖΟΥΝ ΤΗΝ ΤΑΧΥΤΗΤΑ ΜΙΑΣ ΑΝΤΙΔΡΑΣΗΣ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971550" y="1557338"/>
            <a:ext cx="66246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2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ΚΑΤΑΛΥΤΕΣ</a:t>
            </a:r>
          </a:p>
        </p:txBody>
      </p:sp>
      <p:graphicFrame>
        <p:nvGraphicFramePr>
          <p:cNvPr id="126993" name="Object 17"/>
          <p:cNvGraphicFramePr>
            <a:graphicFrameLocks noChangeAspect="1"/>
          </p:cNvGraphicFramePr>
          <p:nvPr/>
        </p:nvGraphicFramePr>
        <p:xfrm>
          <a:off x="1906588" y="1885950"/>
          <a:ext cx="5156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56000" imgH="647700" progId="ChemDraw.Document.6.0">
                  <p:embed/>
                </p:oleObj>
              </mc:Choice>
              <mc:Fallback>
                <p:oleObj name="CS ChemDraw Drawing" r:id="rId2" imgW="3556000" imgH="647700" progId="ChemDraw.Document.6.0">
                  <p:embed/>
                  <p:pic>
                    <p:nvPicPr>
                      <p:cNvPr id="12699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1885950"/>
                        <a:ext cx="51562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Text Box 18"/>
          <p:cNvSpPr txBox="1">
            <a:spLocks noChangeArrowheads="1"/>
          </p:cNvSpPr>
          <p:nvPr/>
        </p:nvSpPr>
        <p:spPr bwMode="auto">
          <a:xfrm>
            <a:off x="755650" y="3789363"/>
            <a:ext cx="720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/>
          </a:p>
        </p:txBody>
      </p:sp>
      <p:sp>
        <p:nvSpPr>
          <p:cNvPr id="126996" name="Text Box 20"/>
          <p:cNvSpPr txBox="1">
            <a:spLocks noChangeArrowheads="1"/>
          </p:cNvSpPr>
          <p:nvPr/>
        </p:nvSpPr>
        <p:spPr bwMode="auto">
          <a:xfrm>
            <a:off x="287338" y="2970213"/>
            <a:ext cx="835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Ομογενής κατάλυση: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Ο καταλύτης (Ι</a:t>
            </a:r>
            <a:r>
              <a:rPr lang="el-GR" altLang="en-US" sz="2000" b="1" baseline="30000">
                <a:latin typeface="Verdana" charset="0"/>
                <a:ea typeface="Verdana" charset="0"/>
                <a:cs typeface="Verdana" charset="0"/>
              </a:rPr>
              <a:t>-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) και τα αντιδρώντα (Η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Ο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) βρίσκονται στην ίδια φάση.</a:t>
            </a:r>
          </a:p>
        </p:txBody>
      </p:sp>
      <p:graphicFrame>
        <p:nvGraphicFramePr>
          <p:cNvPr id="126997" name="Object 21"/>
          <p:cNvGraphicFramePr>
            <a:graphicFrameLocks noChangeAspect="1"/>
          </p:cNvGraphicFramePr>
          <p:nvPr/>
        </p:nvGraphicFramePr>
        <p:xfrm>
          <a:off x="252413" y="4221162"/>
          <a:ext cx="8712075" cy="45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654800" imgH="368300" progId="ChemDraw.Document.6.0">
                  <p:embed/>
                </p:oleObj>
              </mc:Choice>
              <mc:Fallback>
                <p:oleObj name="CS ChemDraw Drawing" r:id="rId4" imgW="6654800" imgH="368300" progId="ChemDraw.Document.6.0">
                  <p:embed/>
                  <p:pic>
                    <p:nvPicPr>
                      <p:cNvPr id="1269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221162"/>
                        <a:ext cx="8712075" cy="458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8" name="Text Box 22"/>
          <p:cNvSpPr txBox="1">
            <a:spLocks noChangeArrowheads="1"/>
          </p:cNvSpPr>
          <p:nvPr/>
        </p:nvSpPr>
        <p:spPr bwMode="auto">
          <a:xfrm>
            <a:off x="250825" y="5300663"/>
            <a:ext cx="856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Τα Mn</a:t>
            </a:r>
            <a:r>
              <a:rPr lang="el-GR" altLang="en-US" sz="2000" b="1" baseline="30000">
                <a:latin typeface="Verdana" charset="0"/>
                <a:ea typeface="Verdana" charset="0"/>
                <a:cs typeface="Verdana" charset="0"/>
              </a:rPr>
              <a:t>2+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είναι καταλύτης της αντίδρασης (</a:t>
            </a: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αυτοκατάλυση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904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6" grpId="0"/>
      <p:bldP spid="12699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87450" y="0"/>
            <a:ext cx="633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50825" y="736600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400" b="1">
                <a:latin typeface="Verdana" charset="0"/>
                <a:ea typeface="Verdana" charset="0"/>
                <a:cs typeface="Verdana" charset="0"/>
              </a:rPr>
              <a:t>ΠΑΡΑΓΟΝΤΕΣ ΠΟΥ ΕΠΗΡΕΑΖΟΥΝ ΤΗΝ ΤΑΧΥΤΗΤΑ ΜΙΑΣ ΑΝΤΙΔΡΑΣΗΣ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042988" y="1546225"/>
            <a:ext cx="6624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2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ΚΑΤΑΛΥΤΕΣ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38250" y="2263775"/>
            <a:ext cx="5781675" cy="457200"/>
            <a:chOff x="1500" y="2837"/>
            <a:chExt cx="3642" cy="288"/>
          </a:xfrm>
        </p:grpSpPr>
        <p:sp>
          <p:nvSpPr>
            <p:cNvPr id="75798" name="Text Box 11"/>
            <p:cNvSpPr txBox="1">
              <a:spLocks noChangeArrowheads="1"/>
            </p:cNvSpPr>
            <p:nvPr/>
          </p:nvSpPr>
          <p:spPr bwMode="auto">
            <a:xfrm>
              <a:off x="1500" y="2837"/>
              <a:ext cx="36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N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 (</a:t>
              </a:r>
              <a:r>
                <a:rPr lang="en-US" altLang="en-US" sz="2400" b="1" i="1"/>
                <a:t>g</a:t>
              </a:r>
              <a:r>
                <a:rPr lang="en-US" altLang="en-US" sz="2400" b="1"/>
                <a:t>) + 3H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 (</a:t>
              </a:r>
              <a:r>
                <a:rPr lang="en-US" altLang="en-US" sz="2400" b="1" i="1"/>
                <a:t>g</a:t>
              </a:r>
              <a:r>
                <a:rPr lang="en-US" altLang="en-US" sz="2400" b="1"/>
                <a:t>)                           2NH</a:t>
              </a:r>
              <a:r>
                <a:rPr lang="en-US" altLang="en-US" sz="2400" b="1" baseline="-25000"/>
                <a:t>3</a:t>
              </a:r>
              <a:r>
                <a:rPr lang="en-US" altLang="en-US" sz="2400" b="1"/>
                <a:t> (</a:t>
              </a:r>
              <a:r>
                <a:rPr lang="en-US" altLang="en-US" sz="2400" b="1" i="1"/>
                <a:t>g)</a:t>
              </a:r>
              <a:endParaRPr lang="en-US" altLang="en-US" sz="2400" b="1"/>
            </a:p>
          </p:txBody>
        </p:sp>
        <p:sp>
          <p:nvSpPr>
            <p:cNvPr id="75799" name="Line 12"/>
            <p:cNvSpPr>
              <a:spLocks noChangeShapeType="1"/>
            </p:cNvSpPr>
            <p:nvPr/>
          </p:nvSpPr>
          <p:spPr bwMode="auto">
            <a:xfrm>
              <a:off x="2935" y="2992"/>
              <a:ext cx="133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00425" y="2032000"/>
            <a:ext cx="2035175" cy="1171575"/>
            <a:chOff x="2849" y="2742"/>
            <a:chExt cx="1282" cy="738"/>
          </a:xfrm>
        </p:grpSpPr>
        <p:sp>
          <p:nvSpPr>
            <p:cNvPr id="75796" name="Text Box 14"/>
            <p:cNvSpPr txBox="1">
              <a:spLocks noChangeArrowheads="1"/>
            </p:cNvSpPr>
            <p:nvPr/>
          </p:nvSpPr>
          <p:spPr bwMode="auto">
            <a:xfrm>
              <a:off x="2849" y="2742"/>
              <a:ext cx="12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Verdana" charset="0"/>
                  <a:ea typeface="Verdana" charset="0"/>
                  <a:cs typeface="Verdana" charset="0"/>
                </a:rPr>
                <a:t>Fe/Al</a:t>
              </a:r>
              <a:r>
                <a:rPr lang="en-US" altLang="en-US" sz="2200" baseline="-25000">
                  <a:latin typeface="Verdana" charset="0"/>
                  <a:ea typeface="Verdana" charset="0"/>
                  <a:cs typeface="Verdana" charset="0"/>
                </a:rPr>
                <a:t>2</a:t>
              </a:r>
              <a:r>
                <a:rPr lang="en-US" altLang="en-US" sz="2200">
                  <a:latin typeface="Verdana" charset="0"/>
                  <a:ea typeface="Verdana" charset="0"/>
                  <a:cs typeface="Verdana" charset="0"/>
                </a:rPr>
                <a:t>O</a:t>
              </a:r>
              <a:r>
                <a:rPr lang="en-US" altLang="en-US" sz="2200" baseline="-25000">
                  <a:latin typeface="Verdana" charset="0"/>
                  <a:ea typeface="Verdana" charset="0"/>
                  <a:cs typeface="Verdana" charset="0"/>
                </a:rPr>
                <a:t>3</a:t>
              </a:r>
              <a:r>
                <a:rPr lang="en-US" altLang="en-US" sz="2200">
                  <a:latin typeface="Verdana" charset="0"/>
                  <a:ea typeface="Verdana" charset="0"/>
                  <a:cs typeface="Verdana" charset="0"/>
                </a:rPr>
                <a:t>/K</a:t>
              </a:r>
              <a:r>
                <a:rPr lang="en-US" altLang="en-US" sz="2200" baseline="-25000">
                  <a:latin typeface="Verdana" charset="0"/>
                  <a:ea typeface="Verdana" charset="0"/>
                  <a:cs typeface="Verdana" charset="0"/>
                </a:rPr>
                <a:t>2</a:t>
              </a:r>
              <a:r>
                <a:rPr lang="en-US" altLang="en-US" sz="2200">
                  <a:latin typeface="Verdana" charset="0"/>
                  <a:ea typeface="Verdana" charset="0"/>
                  <a:cs typeface="Verdana" charset="0"/>
                </a:rPr>
                <a:t>O</a:t>
              </a:r>
            </a:p>
          </p:txBody>
        </p:sp>
        <p:sp>
          <p:nvSpPr>
            <p:cNvPr id="75797" name="Text Box 15"/>
            <p:cNvSpPr txBox="1">
              <a:spLocks noChangeArrowheads="1"/>
            </p:cNvSpPr>
            <p:nvPr/>
          </p:nvSpPr>
          <p:spPr bwMode="auto">
            <a:xfrm>
              <a:off x="3192" y="319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n-US" sz="2400"/>
            </a:p>
          </p:txBody>
        </p:sp>
      </p:grp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322263" y="2930525"/>
            <a:ext cx="8066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Ο καταλύτης και τα αντιδρώντα βρίσκονται σε διαφορετική φάση (</a:t>
            </a: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ετερογενής κατάλυση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).</a:t>
            </a:r>
          </a:p>
        </p:txBody>
      </p:sp>
      <p:pic>
        <p:nvPicPr>
          <p:cNvPr id="128017" name="Picture 17" descr="CHA56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716338"/>
            <a:ext cx="56324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9" name="Line 19"/>
          <p:cNvSpPr>
            <a:spLocks noChangeShapeType="1"/>
          </p:cNvSpPr>
          <p:nvPr/>
        </p:nvSpPr>
        <p:spPr bwMode="auto">
          <a:xfrm flipH="1">
            <a:off x="950913" y="3943350"/>
            <a:ext cx="576262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1562100" y="3795713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/>
              <a:t>Η</a:t>
            </a:r>
            <a:r>
              <a:rPr lang="el-GR" altLang="en-US" sz="1800" b="1" baseline="-25000"/>
              <a:t>2</a:t>
            </a:r>
            <a:endParaRPr lang="el-GR" altLang="en-US" sz="1800" b="1"/>
          </a:p>
        </p:txBody>
      </p:sp>
      <p:sp>
        <p:nvSpPr>
          <p:cNvPr id="128021" name="Line 21"/>
          <p:cNvSpPr>
            <a:spLocks noChangeShapeType="1"/>
          </p:cNvSpPr>
          <p:nvPr/>
        </p:nvSpPr>
        <p:spPr bwMode="auto">
          <a:xfrm flipH="1" flipV="1">
            <a:off x="717550" y="4365625"/>
            <a:ext cx="719138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1503363" y="4398963"/>
            <a:ext cx="43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/>
              <a:t>Ν</a:t>
            </a:r>
            <a:r>
              <a:rPr lang="el-GR" altLang="en-US" sz="1800" b="1" baseline="-25000"/>
              <a:t>2</a:t>
            </a:r>
            <a:endParaRPr lang="el-GR" altLang="en-US" sz="1800" b="1"/>
          </a:p>
        </p:txBody>
      </p:sp>
      <p:sp>
        <p:nvSpPr>
          <p:cNvPr id="128023" name="Line 23"/>
          <p:cNvSpPr>
            <a:spLocks noChangeShapeType="1"/>
          </p:cNvSpPr>
          <p:nvPr/>
        </p:nvSpPr>
        <p:spPr bwMode="auto">
          <a:xfrm flipV="1">
            <a:off x="885825" y="5113338"/>
            <a:ext cx="0" cy="649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33338" y="5805488"/>
            <a:ext cx="1873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Επιφάνεια καταλύτη</a:t>
            </a:r>
          </a:p>
        </p:txBody>
      </p:sp>
      <p:sp>
        <p:nvSpPr>
          <p:cNvPr id="128025" name="Text Box 25"/>
          <p:cNvSpPr txBox="1">
            <a:spLocks noChangeArrowheads="1"/>
          </p:cNvSpPr>
          <p:nvPr/>
        </p:nvSpPr>
        <p:spPr bwMode="auto">
          <a:xfrm>
            <a:off x="1995488" y="5516563"/>
            <a:ext cx="3455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Αρχικά τα μόρια Ν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και Η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προσδένονται στην επιφάνεια του καταλύτη</a:t>
            </a:r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 flipV="1">
            <a:off x="2817813" y="5113338"/>
            <a:ext cx="0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7" name="Text Box 27"/>
          <p:cNvSpPr txBox="1">
            <a:spLocks noChangeArrowheads="1"/>
          </p:cNvSpPr>
          <p:nvPr/>
        </p:nvSpPr>
        <p:spPr bwMode="auto">
          <a:xfrm>
            <a:off x="5688013" y="3679825"/>
            <a:ext cx="33480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Η πρόσδεση εξασθε-νεί τους ενδομορια-κούς ομοιοπολικούς δεσμούς και προκαλεί διάσπαση.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Τα πολύ ενεργά άτομα Ν και Η αντιδρούν και σχηματίζουν ΝΗ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endParaRPr lang="el-GR" altLang="en-US" sz="2000" b="1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8035" name="Line 35"/>
          <p:cNvSpPr>
            <a:spLocks noChangeShapeType="1"/>
          </p:cNvSpPr>
          <p:nvPr/>
        </p:nvSpPr>
        <p:spPr bwMode="auto">
          <a:xfrm flipH="1" flipV="1">
            <a:off x="5378450" y="4329113"/>
            <a:ext cx="431800" cy="1081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36" name="Line 36"/>
          <p:cNvSpPr>
            <a:spLocks noChangeShapeType="1"/>
          </p:cNvSpPr>
          <p:nvPr/>
        </p:nvSpPr>
        <p:spPr bwMode="auto">
          <a:xfrm flipH="1" flipV="1">
            <a:off x="4787900" y="4371975"/>
            <a:ext cx="1079500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9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9" grpId="0" animBg="1"/>
      <p:bldP spid="128020" grpId="0"/>
      <p:bldP spid="128021" grpId="0" animBg="1"/>
      <p:bldP spid="128022" grpId="0"/>
      <p:bldP spid="128023" grpId="0" animBg="1"/>
      <p:bldP spid="128024" grpId="0"/>
      <p:bldP spid="128025" grpId="0"/>
      <p:bldP spid="128026" grpId="0" animBg="1"/>
      <p:bldP spid="128027" grpId="0"/>
      <p:bldP spid="128035" grpId="0" animBg="1"/>
      <p:bldP spid="12803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187450" y="0"/>
            <a:ext cx="633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50825" y="692150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400" b="1">
                <a:latin typeface="Verdana" charset="0"/>
                <a:ea typeface="Verdana" charset="0"/>
                <a:cs typeface="Verdana" charset="0"/>
              </a:rPr>
              <a:t>ΠΑΡΑΓΟΝΤΕΣ ΠΟΥ ΕΠΗΡΕΑΖΟΥΝ ΤΗΝ ΤΑΧΥΤΗΤΑ ΜΙΑΣ ΑΝΤΙΔΡΑΣΗΣ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952500" y="1412875"/>
            <a:ext cx="6624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2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ΕΝΖΥΜΑ</a:t>
            </a:r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250825" y="1700213"/>
            <a:ext cx="8642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003399"/>
                </a:solidFill>
                <a:latin typeface="Verdana" charset="0"/>
                <a:ea typeface="Verdana" charset="0"/>
                <a:cs typeface="Verdana" charset="0"/>
              </a:rPr>
              <a:t>Ένζυμα</a:t>
            </a:r>
            <a:r>
              <a:rPr lang="el-GR" altLang="en-US" sz="20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είναι πρωτεϊνικής φύσης οργανικές ενώσεις που δρουν ως καταλύτες και παρουσιάζουν εξειδίκευση.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Δηλαδή ένα ένζυμο καταλύει μόνο μια συγκεκριμένη κατηγορία αντιδράσεων.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Τα περισσότερα ένζυμα δεν δρουν σε θερμοκρασία μεγαλύτερη των 45 </a:t>
            </a:r>
            <a:r>
              <a:rPr lang="el-GR" altLang="en-US" sz="2000" b="1" baseline="30000">
                <a:latin typeface="Verdana" charset="0"/>
                <a:ea typeface="Verdana" charset="0"/>
                <a:cs typeface="Verdana" charset="0"/>
              </a:rPr>
              <a:t>0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C διότι ως πρωτεΐνες μετουσιώνονται (αλλάζουν στερεοδομή).</a:t>
            </a:r>
          </a:p>
        </p:txBody>
      </p:sp>
      <p:pic>
        <p:nvPicPr>
          <p:cNvPr id="12904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110648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50" name="Line 26"/>
          <p:cNvSpPr>
            <a:spLocks noChangeShapeType="1"/>
          </p:cNvSpPr>
          <p:nvPr/>
        </p:nvSpPr>
        <p:spPr bwMode="auto">
          <a:xfrm flipV="1">
            <a:off x="1042988" y="5734050"/>
            <a:ext cx="0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468313" y="6237288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FF0000"/>
                </a:solidFill>
              </a:rPr>
              <a:t>ένζυμο</a:t>
            </a:r>
          </a:p>
        </p:txBody>
      </p:sp>
      <p:sp>
        <p:nvSpPr>
          <p:cNvPr id="129052" name="Line 28"/>
          <p:cNvSpPr>
            <a:spLocks noChangeShapeType="1"/>
          </p:cNvSpPr>
          <p:nvPr/>
        </p:nvSpPr>
        <p:spPr bwMode="auto">
          <a:xfrm flipH="1">
            <a:off x="1331913" y="4076700"/>
            <a:ext cx="647700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53" name="Text Box 29"/>
          <p:cNvSpPr txBox="1">
            <a:spLocks noChangeArrowheads="1"/>
          </p:cNvSpPr>
          <p:nvPr/>
        </p:nvSpPr>
        <p:spPr bwMode="auto">
          <a:xfrm>
            <a:off x="1989138" y="3892550"/>
            <a:ext cx="1719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FF0000"/>
                </a:solidFill>
              </a:rPr>
              <a:t>υπόστρωμα</a:t>
            </a:r>
          </a:p>
        </p:txBody>
      </p:sp>
      <p:sp>
        <p:nvSpPr>
          <p:cNvPr id="129055" name="Line 31"/>
          <p:cNvSpPr>
            <a:spLocks noChangeShapeType="1"/>
          </p:cNvSpPr>
          <p:nvPr/>
        </p:nvSpPr>
        <p:spPr bwMode="auto">
          <a:xfrm>
            <a:off x="1692275" y="5013325"/>
            <a:ext cx="86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5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437063"/>
            <a:ext cx="14033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57" name="Line 33"/>
          <p:cNvSpPr>
            <a:spLocks noChangeShapeType="1"/>
          </p:cNvSpPr>
          <p:nvPr/>
        </p:nvSpPr>
        <p:spPr bwMode="auto">
          <a:xfrm flipV="1">
            <a:off x="3803650" y="5767388"/>
            <a:ext cx="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58" name="Text Box 34"/>
          <p:cNvSpPr txBox="1">
            <a:spLocks noChangeArrowheads="1"/>
          </p:cNvSpPr>
          <p:nvPr/>
        </p:nvSpPr>
        <p:spPr bwMode="auto">
          <a:xfrm>
            <a:off x="2014538" y="6272213"/>
            <a:ext cx="4681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FF0000"/>
                </a:solidFill>
              </a:rPr>
              <a:t>σύμπλοκο ενζύμου–υποστρώματος</a:t>
            </a:r>
          </a:p>
        </p:txBody>
      </p:sp>
      <p:sp>
        <p:nvSpPr>
          <p:cNvPr id="129059" name="Line 35"/>
          <p:cNvSpPr>
            <a:spLocks noChangeShapeType="1"/>
          </p:cNvSpPr>
          <p:nvPr/>
        </p:nvSpPr>
        <p:spPr bwMode="auto">
          <a:xfrm>
            <a:off x="4572000" y="5013325"/>
            <a:ext cx="12239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6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76700"/>
            <a:ext cx="1365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61" name="Line 37"/>
          <p:cNvSpPr>
            <a:spLocks noChangeShapeType="1"/>
          </p:cNvSpPr>
          <p:nvPr/>
        </p:nvSpPr>
        <p:spPr bwMode="auto">
          <a:xfrm flipV="1">
            <a:off x="1114425" y="5573713"/>
            <a:ext cx="5545138" cy="719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2" name="Line 38"/>
          <p:cNvSpPr>
            <a:spLocks noChangeShapeType="1"/>
          </p:cNvSpPr>
          <p:nvPr/>
        </p:nvSpPr>
        <p:spPr bwMode="auto">
          <a:xfrm>
            <a:off x="6156325" y="4437063"/>
            <a:ext cx="576263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3" name="Text Box 39"/>
          <p:cNvSpPr txBox="1">
            <a:spLocks noChangeArrowheads="1"/>
          </p:cNvSpPr>
          <p:nvPr/>
        </p:nvSpPr>
        <p:spPr bwMode="auto">
          <a:xfrm>
            <a:off x="4502150" y="41910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>
                <a:solidFill>
                  <a:srgbClr val="FF0000"/>
                </a:solidFill>
              </a:rPr>
              <a:t>προϊόντα</a:t>
            </a:r>
          </a:p>
        </p:txBody>
      </p:sp>
    </p:spTree>
    <p:extLst>
      <p:ext uri="{BB962C8B-B14F-4D97-AF65-F5344CB8AC3E}">
        <p14:creationId xmlns:p14="http://schemas.microsoft.com/office/powerpoint/2010/main" val="11358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8" grpId="0" build="p"/>
      <p:bldP spid="129050" grpId="0" animBg="1"/>
      <p:bldP spid="129051" grpId="0"/>
      <p:bldP spid="129052" grpId="0" animBg="1"/>
      <p:bldP spid="129053" grpId="0"/>
      <p:bldP spid="129055" grpId="0" animBg="1"/>
      <p:bldP spid="129057" grpId="0" animBg="1"/>
      <p:bldP spid="129058" grpId="0"/>
      <p:bldP spid="129059" grpId="0" animBg="1"/>
      <p:bldP spid="129061" grpId="0" animBg="1"/>
      <p:bldP spid="129062" grpId="0" animBg="1"/>
      <p:bldP spid="12906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43000" y="285750"/>
            <a:ext cx="633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ΧΗΜΙΚΗ ΚΙΝΗΤΙΚΗ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323850" y="1042988"/>
            <a:ext cx="8280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ΜΗΧΑΝΙΣΜΟΣ ΑΝΤΙΔΡΑΣΗΣ</a:t>
            </a: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468313" y="1811338"/>
            <a:ext cx="813752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Ο νόμος της ταχύτητας προσδιορίζεται πειραματικά και όχι από τη στοιχειομετρία της αντίδρασης.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2000" b="1" dirty="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Ο λόγος είναι ότι τις περισσότερες φορές μια χημική αντίδραση πραγματοποιείται κατά στάδια.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2000" b="1" dirty="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Τότε η ταχύτητα προσδιορίζεται από το αργό στάδιο και ο νόμος της ταχύτητας της συνολικής αντίδρασης συμπίπτει με αυτόν του αργού σταδίου (</a:t>
            </a:r>
            <a:r>
              <a:rPr lang="el-GR" altLang="en-US" sz="2000" b="1" dirty="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ΚΑΘΟΡΙΖΟΥΣΑ ΤΗΝ ΤΑΧΥΤΗΤΑ ΣΤΑΔΙΟ</a:t>
            </a: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Ο νόμος της ταχύτητας κάθε στοιχειώδους αντίδρασης προκύπτει από τη στοιχειομετρία της.</a:t>
            </a:r>
          </a:p>
        </p:txBody>
      </p:sp>
    </p:spTree>
    <p:extLst>
      <p:ext uri="{BB962C8B-B14F-4D97-AF65-F5344CB8AC3E}">
        <p14:creationId xmlns:p14="http://schemas.microsoft.com/office/powerpoint/2010/main" val="15365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6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07950" y="404813"/>
            <a:ext cx="88217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44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ΠΡΟΤΕΙΝΟΜΕΝΗ ΑΣΚΗΣΗ </a:t>
            </a:r>
            <a:endParaRPr lang="en-US" altLang="en-US" sz="44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 b="1"/>
          </a:p>
        </p:txBody>
      </p:sp>
      <p:sp>
        <p:nvSpPr>
          <p:cNvPr id="22536" name="11 - TextBox"/>
          <p:cNvSpPr txBox="1">
            <a:spLocks noChangeArrowheads="1"/>
          </p:cNvSpPr>
          <p:nvPr/>
        </p:nvSpPr>
        <p:spPr bwMode="auto">
          <a:xfrm>
            <a:off x="604838" y="1474788"/>
            <a:ext cx="750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Η αντίδραση </a:t>
            </a:r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2627313" y="1484313"/>
          <a:ext cx="506253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082800" imgH="254000" progId="ChemDraw.Document.6.0">
                  <p:embed/>
                </p:oleObj>
              </mc:Choice>
              <mc:Fallback>
                <p:oleObj name="CS ChemDraw Drawing" r:id="rId3" imgW="2082800" imgH="254000" progId="ChemDraw.Document.6.0">
                  <p:embed/>
                  <p:pic>
                    <p:nvPicPr>
                      <p:cNvPr id="225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484313"/>
                        <a:ext cx="5062537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12 - TextBox"/>
          <p:cNvSpPr txBox="1">
            <a:spLocks noChangeArrowheads="1"/>
          </p:cNvSpPr>
          <p:nvPr/>
        </p:nvSpPr>
        <p:spPr bwMode="auto">
          <a:xfrm>
            <a:off x="468313" y="2133600"/>
            <a:ext cx="8461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Πραγματοποιείται σε ένα μόνο στάδιο.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Πως θα μεταβληθεί  η ταχύτητα της αντίδρασης όταν συμβεί κάποια από τις παρακάτω μεταβολές: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α) Η συγκέντρωση του Ο</a:t>
            </a:r>
            <a:r>
              <a:rPr lang="el-GR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διπλασιαστεί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β)  Ο όγκος του δοχείου, στο οποίο πραγματοποιείται η αντίδραση, διπλασιαστεί.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γ)  Η ασκούμενη πίεση διπλασιαστεί σε σταθερή θερμοκρασία. (Τα μετέχοντα αέρια θεωρούνται ιδανικά).</a:t>
            </a:r>
          </a:p>
        </p:txBody>
      </p:sp>
    </p:spTree>
    <p:extLst>
      <p:ext uri="{BB962C8B-B14F-4D97-AF65-F5344CB8AC3E}">
        <p14:creationId xmlns:p14="http://schemas.microsoft.com/office/powerpoint/2010/main" val="12656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607425" cy="1143000"/>
          </a:xfrm>
        </p:spPr>
        <p:txBody>
          <a:bodyPr/>
          <a:lstStyle/>
          <a:p>
            <a:pPr eaLnBrk="1" hangingPunct="1"/>
            <a:r>
              <a:rPr lang="el-GR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ΠΟΛΙΚΕΣ – ΑΠΟΛΕΣ ΕΝΩΣΕΙΣ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2537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2538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2539" name="20 - TextBox"/>
          <p:cNvSpPr txBox="1">
            <a:spLocks noChangeArrowheads="1"/>
          </p:cNvSpPr>
          <p:nvPr/>
        </p:nvSpPr>
        <p:spPr bwMode="auto">
          <a:xfrm>
            <a:off x="2019300" y="1255713"/>
            <a:ext cx="4929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ΠΟΛΥΑΤΟΜΙΚΑ  ΜΟΡΙΑ</a:t>
            </a:r>
          </a:p>
        </p:txBody>
      </p:sp>
      <p:sp>
        <p:nvSpPr>
          <p:cNvPr id="6157" name="18 - TextBox"/>
          <p:cNvSpPr txBox="1">
            <a:spLocks noChangeArrowheads="1"/>
          </p:cNvSpPr>
          <p:nvPr/>
        </p:nvSpPr>
        <p:spPr bwMode="auto">
          <a:xfrm>
            <a:off x="0" y="4643438"/>
            <a:ext cx="8786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Οι δεσμοί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Η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-O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είναι πολωμένοι.  Η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 συνολική διπολική ροπή προκύπτει ως συνισταμένη των επί μέρους διπολικών ροπών και αυξάνεται  από τις διπολικές ροπές των ελευθέρων ζευγών  ηλεκτρονίων.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Το μόριο είναι πολικό. </a:t>
            </a:r>
            <a:endParaRPr lang="el-GR" altLang="en-US" sz="2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036763"/>
            <a:ext cx="831691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9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678863" cy="1143000"/>
          </a:xfrm>
        </p:spPr>
        <p:txBody>
          <a:bodyPr/>
          <a:lstStyle/>
          <a:p>
            <a:pPr eaLnBrk="1" hangingPunct="1"/>
            <a:r>
              <a:rPr lang="el-GR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ΠΟΛΙΚΕΣ – ΑΠΟΛΕΣ ΕΝΩΣΕΙΣ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356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3562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3563" name="20 - TextBox"/>
          <p:cNvSpPr txBox="1">
            <a:spLocks noChangeArrowheads="1"/>
          </p:cNvSpPr>
          <p:nvPr/>
        </p:nvSpPr>
        <p:spPr bwMode="auto">
          <a:xfrm>
            <a:off x="2071688" y="1357313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ΠΟΛΥΑΤΟΜΙΚΑ  ΜΟΡΙΑ</a:t>
            </a:r>
          </a:p>
        </p:txBody>
      </p:sp>
      <p:sp>
        <p:nvSpPr>
          <p:cNvPr id="6157" name="18 - TextBox"/>
          <p:cNvSpPr txBox="1">
            <a:spLocks noChangeArrowheads="1"/>
          </p:cNvSpPr>
          <p:nvPr/>
        </p:nvSpPr>
        <p:spPr bwMode="auto">
          <a:xfrm>
            <a:off x="0" y="4643438"/>
            <a:ext cx="8786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Οι δεσμοί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C-Cl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είναι πολωμένοι. 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Επειδή το μόριο είναι τετραεδρικό η συνολική διπολική ροπή είναι μηδέν.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Το μόριο είναι άπολο. </a:t>
            </a:r>
            <a:endParaRPr lang="el-GR" altLang="en-US" sz="2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095500"/>
            <a:ext cx="4394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el-GR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ΠΟΛΙΚΕΣ – ΑΠΟΛΕΣ ΕΝΩΣΕΙΣ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4585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4586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4587" name="20 - TextBox"/>
          <p:cNvSpPr txBox="1">
            <a:spLocks noChangeArrowheads="1"/>
          </p:cNvSpPr>
          <p:nvPr/>
        </p:nvSpPr>
        <p:spPr bwMode="auto">
          <a:xfrm>
            <a:off x="1979613" y="1268413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ΠΟΛΥΑΤΟΜΙΚΑ  ΜΟΡΙΑ</a:t>
            </a:r>
          </a:p>
        </p:txBody>
      </p:sp>
      <p:sp>
        <p:nvSpPr>
          <p:cNvPr id="6157" name="18 - TextBox"/>
          <p:cNvSpPr txBox="1">
            <a:spLocks noChangeArrowheads="1"/>
          </p:cNvSpPr>
          <p:nvPr/>
        </p:nvSpPr>
        <p:spPr bwMode="auto">
          <a:xfrm>
            <a:off x="0" y="4643438"/>
            <a:ext cx="8786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Οι δεσμοί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 C-Cl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και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C-H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είναι πολωμένοι.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T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ο μόριο είναι τετραεδρικό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.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Όμως η ύπαρξη του ατόμου του υδρογόνου καθιστά τη 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συνολική διπολική ροπή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 διάφορη του μηδενός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Το μόριο είναι </a:t>
            </a:r>
            <a:r>
              <a:rPr lang="el-GR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πολικό</a:t>
            </a: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. </a:t>
            </a:r>
            <a:endParaRPr lang="el-GR" altLang="en-US" sz="2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45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143125"/>
            <a:ext cx="61071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0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13788" cy="1143000"/>
          </a:xfrm>
        </p:spPr>
        <p:txBody>
          <a:bodyPr/>
          <a:lstStyle/>
          <a:p>
            <a:pPr eaLnBrk="1" hangingPunct="1"/>
            <a:r>
              <a:rPr lang="el-GR" altLang="en-US" sz="4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ΠΟΛΙΚΕΣ – ΑΠΟΛΕΣ ΕΝΩΣΕΙΣ</a:t>
            </a:r>
            <a:endParaRPr lang="en-US" altLang="en-US" sz="4000" b="1">
              <a:solidFill>
                <a:srgbClr val="00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5608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560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5610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25611" name="20 - TextBox"/>
          <p:cNvSpPr txBox="1">
            <a:spLocks noChangeArrowheads="1"/>
          </p:cNvSpPr>
          <p:nvPr/>
        </p:nvSpPr>
        <p:spPr bwMode="auto">
          <a:xfrm>
            <a:off x="2379663" y="1125538"/>
            <a:ext cx="4929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800" b="1">
                <a:latin typeface="Verdana" charset="0"/>
                <a:ea typeface="Verdana" charset="0"/>
                <a:cs typeface="Verdana" charset="0"/>
              </a:rPr>
              <a:t>ΟΡΓΑΝΙΚΑ</a:t>
            </a:r>
            <a:r>
              <a:rPr lang="el-GR" altLang="en-US" sz="2800" b="1">
                <a:latin typeface="Verdana" charset="0"/>
                <a:ea typeface="Verdana" charset="0"/>
                <a:cs typeface="Verdana" charset="0"/>
              </a:rPr>
              <a:t>  ΜΟΡΙΑ</a:t>
            </a: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250825" y="1784350"/>
            <a:ext cx="87137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Οργανικά μόρια που διαθέτουν λειτουργικές (χαρακτηριστικές) ομάδες με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άτομα </a:t>
            </a:r>
            <a:r>
              <a:rPr lang="en-GB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O,N,P 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ή </a:t>
            </a:r>
            <a:r>
              <a:rPr lang="en-GB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S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είναι </a:t>
            </a:r>
            <a:r>
              <a:rPr lang="el-GR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πολικά</a:t>
            </a:r>
            <a:r>
              <a:rPr lang="sah-RU" altLang="en-US" sz="2000" b="1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ah-RU" altLang="en-US" sz="2000" b="1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000" b="1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ΠΑΡΑΔΕΙΓΜΑΤΑ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ah-RU" altLang="en-US" sz="2000" b="1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OH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, CH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COOH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,</a:t>
            </a:r>
            <a:r>
              <a:rPr lang="en-US" altLang="en-US" sz="20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CONH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, CH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NH</a:t>
            </a:r>
            <a:r>
              <a:rPr lang="en-US" altLang="en-US" sz="2000" b="1" baseline="-2500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altLang="en-US" sz="2000" b="1">
                <a:latin typeface="Verdana" charset="0"/>
                <a:ea typeface="Verdana" charset="0"/>
                <a:cs typeface="Verdana" charset="0"/>
              </a:rPr>
              <a:t>κλπ.</a:t>
            </a: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250825" y="3870325"/>
            <a:ext cx="84359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Όταν αυξάνει  ο αριθμός των ανθράκων, το μόριο καθίσταται λιγότερο πολικό.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Επομένως πρέπει να λαμβάνεται υπόψη τόσο  η ανθρακική αλυσίδα όσο και η ύπαρξη πολικής ομάδας.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ah-RU" altLang="en-US" sz="20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ah-RU" altLang="en-US" sz="2000" b="1" dirty="0">
                <a:solidFill>
                  <a:srgbClr val="0000CC"/>
                </a:solidFill>
                <a:latin typeface="Verdana" charset="0"/>
                <a:ea typeface="Verdana" charset="0"/>
                <a:cs typeface="Verdana" charset="0"/>
              </a:rPr>
              <a:t>ΠΑΡΑΔΕΙΓΜΑ</a:t>
            </a:r>
            <a:endParaRPr lang="sah-RU" altLang="en-US" sz="20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b="1" dirty="0">
                <a:latin typeface="Verdana" charset="0"/>
                <a:ea typeface="Verdana" charset="0"/>
                <a:cs typeface="Verdana" charset="0"/>
              </a:rPr>
              <a:t>Η</a:t>
            </a: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OH  </a:t>
            </a: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 είναι λιγότερο πολική από την </a:t>
            </a:r>
            <a:r>
              <a:rPr lang="en-US" altLang="en-US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CH</a:t>
            </a:r>
            <a:r>
              <a:rPr lang="en-US" altLang="en-US" sz="2000" b="1" baseline="-25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OH</a:t>
            </a:r>
            <a:r>
              <a:rPr lang="sah-RU" altLang="en-US" sz="2000" b="1" dirty="0">
                <a:latin typeface="Verdana" charset="0"/>
                <a:ea typeface="Verdana" charset="0"/>
                <a:cs typeface="Verdana" charset="0"/>
              </a:rPr>
              <a:t>.</a:t>
            </a:r>
            <a:endParaRPr lang="el-GR" altLang="en-US" sz="2000" b="1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3454</Words>
  <Application>Microsoft Macintosh PowerPoint</Application>
  <PresentationFormat>On-screen Show (4:3)</PresentationFormat>
  <Paragraphs>446</Paragraphs>
  <Slides>59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 Arial</vt:lpstr>
      <vt:lpstr>Arial</vt:lpstr>
      <vt:lpstr>Calibri</vt:lpstr>
      <vt:lpstr>Symbol</vt:lpstr>
      <vt:lpstr>Verdana</vt:lpstr>
      <vt:lpstr>Default Design</vt:lpstr>
      <vt:lpstr>Chem3D XML</vt:lpstr>
      <vt:lpstr>CS ChemDraw Drawing</vt:lpstr>
      <vt:lpstr>Εξίσωση</vt:lpstr>
      <vt:lpstr>Photo Editor Photo</vt:lpstr>
      <vt:lpstr>Equation</vt:lpstr>
      <vt:lpstr>Γράφημα</vt:lpstr>
      <vt:lpstr>PowerPoint Presentation</vt:lpstr>
      <vt:lpstr>ΠΟΛΙΚΕΣ – ΑΠΟΛΕΣ ΕΝΩΣΕΙΣ</vt:lpstr>
      <vt:lpstr>ΠΟΛΙΚΕΣ – ΑΠΟΛΕΣ ΕΝΩΣΕΙΣ</vt:lpstr>
      <vt:lpstr>ΠΟΛΙΚΕΣ – ΑΠΟΛΕΣ ΕΝΩΣΕΙΣ</vt:lpstr>
      <vt:lpstr>ΠΟΛΙΚΕΣ – ΑΠΟΛΕΣ ΕΝΩΣΕΙΣ</vt:lpstr>
      <vt:lpstr>ΠΟΛΙΚΕΣ – ΑΠΟΛΕΣ ΕΝΩΣΕΙΣ</vt:lpstr>
      <vt:lpstr>ΠΟΛΙΚΕΣ – ΑΠΟΛΕΣ ΕΝΩΣΕΙΣ</vt:lpstr>
      <vt:lpstr>ΠΟΛΙΚΕΣ – ΑΠΟΛΕΣ ΕΝΩΣΕΙΣ</vt:lpstr>
      <vt:lpstr>ΠΟΛΙΚΕΣ – ΑΠΟΛΕΣ ΕΝΩΣΕΙΣ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ΔΙΑΜΟΡΙΑΚΕΣ ΔΥΝΑΜΕΙΣ</vt:lpstr>
      <vt:lpstr>ΑΣΚΗΣΕΙΣ</vt:lpstr>
      <vt:lpstr>ΑΣΚΗΣΕΙΣ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ΝΕΩΤΕΡΗ ΚΒΑΝΤΟΜΗΧΑΝΙΚΗ ΕΙΚΟΝΑ ΤΟΥ ΑΤΟΜΟΥ</dc:title>
  <dc:creator>Alexander Koulidis</dc:creator>
  <cp:lastModifiedBy>ΕΛΕΝΗ ΠΡΙΤΣΙΒΕΛΗ</cp:lastModifiedBy>
  <cp:revision>284</cp:revision>
  <dcterms:created xsi:type="dcterms:W3CDTF">2004-09-08T07:38:37Z</dcterms:created>
  <dcterms:modified xsi:type="dcterms:W3CDTF">2023-11-29T07:01:10Z</dcterms:modified>
</cp:coreProperties>
</file>