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62" r:id="rId3"/>
    <p:sldId id="270" r:id="rId4"/>
    <p:sldId id="271" r:id="rId5"/>
    <p:sldId id="272" r:id="rId6"/>
    <p:sldId id="282" r:id="rId7"/>
    <p:sldId id="283" r:id="rId8"/>
    <p:sldId id="284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BDD2F2"/>
    <a:srgbClr val="D4E3F7"/>
    <a:srgbClr val="DDDDDD"/>
    <a:srgbClr val="EAEAEA"/>
    <a:srgbClr val="96B8D6"/>
    <a:srgbClr val="B4CCE2"/>
    <a:srgbClr val="006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/>
  </p:normalViewPr>
  <p:slideViewPr>
    <p:cSldViewPr snapToGrid="0">
      <p:cViewPr>
        <p:scale>
          <a:sx n="75" d="100"/>
          <a:sy n="75" d="100"/>
        </p:scale>
        <p:origin x="-1740" y="-264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www.company.com</a:t>
            </a:r>
            <a:endParaRPr lang="fr-FR" alt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www.company.com</a:t>
            </a:r>
            <a:endParaRPr lang="fr-FR" altLang="en-US" dirty="0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930775"/>
            <a:ext cx="6781800" cy="1470025"/>
          </a:xfrm>
        </p:spPr>
        <p:txBody>
          <a:bodyPr/>
          <a:lstStyle/>
          <a:p>
            <a:pPr eaLnBrk="1" hangingPunct="1"/>
            <a:r>
              <a:rPr lang="el-GR" altLang="en-US" sz="3600" dirty="0" smtClean="0"/>
              <a:t>2</a:t>
            </a:r>
            <a:r>
              <a:rPr lang="el-GR" altLang="en-US" sz="3600" baseline="30000" dirty="0" smtClean="0"/>
              <a:t>η</a:t>
            </a:r>
            <a:r>
              <a:rPr lang="el-GR" altLang="en-US" sz="3600" dirty="0" smtClean="0"/>
              <a:t> Παρουσίαση </a:t>
            </a:r>
            <a:endParaRPr lang="en-US" alt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74700" y="3225800"/>
            <a:ext cx="8013700" cy="6463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600" dirty="0" smtClean="0"/>
              <a:t>Οικονομικά Γεωργικής παραγωγής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38200" y="533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838200" y="5715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153400" y="5715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Q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4572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P</a:t>
            </a: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772400" y="21336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AVC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648200" y="3886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495800" y="5715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q1</a:t>
            </a: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066800" y="2438400"/>
            <a:ext cx="6553200" cy="15494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064" y="1152"/>
              </a:cxn>
              <a:cxn ang="0">
                <a:pos x="3696" y="0"/>
              </a:cxn>
            </a:cxnLst>
            <a:rect l="0" t="0" r="r" b="b"/>
            <a:pathLst>
              <a:path w="3696" h="1216">
                <a:moveTo>
                  <a:pt x="0" y="384"/>
                </a:moveTo>
                <a:cubicBezTo>
                  <a:pt x="724" y="800"/>
                  <a:pt x="1448" y="1216"/>
                  <a:pt x="2064" y="1152"/>
                </a:cubicBezTo>
                <a:cubicBezTo>
                  <a:pt x="2680" y="1088"/>
                  <a:pt x="3424" y="192"/>
                  <a:pt x="369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308100" y="685800"/>
            <a:ext cx="5626100" cy="4137025"/>
          </a:xfrm>
          <a:custGeom>
            <a:avLst/>
            <a:gdLst/>
            <a:ahLst/>
            <a:cxnLst>
              <a:cxn ang="0">
                <a:pos x="0" y="2280"/>
              </a:cxn>
              <a:cxn ang="0">
                <a:pos x="1008" y="2524"/>
              </a:cxn>
              <a:cxn ang="0">
                <a:pos x="2406" y="1785"/>
              </a:cxn>
              <a:cxn ang="0">
                <a:pos x="3544" y="0"/>
              </a:cxn>
            </a:cxnLst>
            <a:rect l="0" t="0" r="r" b="b"/>
            <a:pathLst>
              <a:path w="3544" h="2606">
                <a:moveTo>
                  <a:pt x="0" y="2280"/>
                </a:moveTo>
                <a:cubicBezTo>
                  <a:pt x="167" y="2321"/>
                  <a:pt x="607" y="2606"/>
                  <a:pt x="1008" y="2524"/>
                </a:cubicBezTo>
                <a:cubicBezTo>
                  <a:pt x="1409" y="2442"/>
                  <a:pt x="1983" y="2206"/>
                  <a:pt x="2406" y="1785"/>
                </a:cubicBezTo>
                <a:cubicBezTo>
                  <a:pt x="2828" y="1364"/>
                  <a:pt x="3186" y="682"/>
                  <a:pt x="3544" y="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934200" y="3810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MC</a:t>
            </a: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295400" y="3429000"/>
            <a:ext cx="632460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528"/>
              </a:cxn>
              <a:cxn ang="0">
                <a:pos x="2640" y="1104"/>
              </a:cxn>
              <a:cxn ang="0">
                <a:pos x="4176" y="1248"/>
              </a:cxn>
            </a:cxnLst>
            <a:rect l="0" t="0" r="r" b="b"/>
            <a:pathLst>
              <a:path w="4176" h="1248">
                <a:moveTo>
                  <a:pt x="0" y="0"/>
                </a:moveTo>
                <a:cubicBezTo>
                  <a:pt x="188" y="172"/>
                  <a:pt x="376" y="344"/>
                  <a:pt x="816" y="528"/>
                </a:cubicBezTo>
                <a:cubicBezTo>
                  <a:pt x="1256" y="712"/>
                  <a:pt x="2080" y="984"/>
                  <a:pt x="2640" y="1104"/>
                </a:cubicBezTo>
                <a:cubicBezTo>
                  <a:pt x="3200" y="1224"/>
                  <a:pt x="3920" y="1224"/>
                  <a:pt x="4176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772400" y="5105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AFC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153400" y="11430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AC</a:t>
            </a: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981200" y="990600"/>
            <a:ext cx="6248400" cy="1655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44" y="560"/>
              </a:cxn>
              <a:cxn ang="0">
                <a:pos x="1921" y="946"/>
              </a:cxn>
              <a:cxn ang="0">
                <a:pos x="2858" y="946"/>
              </a:cxn>
              <a:cxn ang="0">
                <a:pos x="3936" y="368"/>
              </a:cxn>
            </a:cxnLst>
            <a:rect l="0" t="0" r="r" b="b"/>
            <a:pathLst>
              <a:path w="3936" h="1043">
                <a:moveTo>
                  <a:pt x="0" y="0"/>
                </a:moveTo>
                <a:cubicBezTo>
                  <a:pt x="157" y="93"/>
                  <a:pt x="624" y="402"/>
                  <a:pt x="944" y="560"/>
                </a:cubicBezTo>
                <a:cubicBezTo>
                  <a:pt x="1264" y="718"/>
                  <a:pt x="1602" y="882"/>
                  <a:pt x="1921" y="946"/>
                </a:cubicBezTo>
                <a:cubicBezTo>
                  <a:pt x="2240" y="1010"/>
                  <a:pt x="2522" y="1043"/>
                  <a:pt x="2858" y="946"/>
                </a:cubicBezTo>
                <a:cubicBezTo>
                  <a:pt x="3194" y="850"/>
                  <a:pt x="3565" y="609"/>
                  <a:pt x="3936" y="36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26"/>
          <p:cNvCxnSpPr/>
          <p:nvPr/>
        </p:nvCxnSpPr>
        <p:spPr bwMode="auto">
          <a:xfrm flipV="1">
            <a:off x="4648200" y="609600"/>
            <a:ext cx="2133600" cy="3200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0900" y="440035"/>
            <a:ext cx="340766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Καμπύλη προσφοράς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848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232400" y="609600"/>
            <a:ext cx="3225800" cy="571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1" dirty="0" smtClean="0">
                <a:solidFill>
                  <a:srgbClr val="FF0000"/>
                </a:solidFill>
              </a:rPr>
              <a:t>Shut</a:t>
            </a:r>
            <a:r>
              <a:rPr lang="el-GR" sz="2000" b="1" i="1" dirty="0" smtClean="0">
                <a:solidFill>
                  <a:srgbClr val="FF0000"/>
                </a:solidFill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down Point</a:t>
            </a:r>
          </a:p>
        </p:txBody>
      </p:sp>
      <p:pic>
        <p:nvPicPr>
          <p:cNvPr id="3" name="Picture 3" descr="D:\Graphics\08_1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000"/>
            <a:ext cx="9145588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24269" y="5956299"/>
            <a:ext cx="161935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αδιάφορη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97305" y="6187131"/>
            <a:ext cx="11608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κλείνει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7569" y="6146798"/>
            <a:ext cx="161935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αδιάφορη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208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377654"/>
              </p:ext>
            </p:extLst>
          </p:nvPr>
        </p:nvGraphicFramePr>
        <p:xfrm>
          <a:off x="2978149" y="1763712"/>
          <a:ext cx="23698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3" imgW="1079280" imgH="203040" progId="Equation.DSMT4">
                  <p:embed/>
                </p:oleObj>
              </mc:Choice>
              <mc:Fallback>
                <p:oleObj name="Equation" r:id="rId3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8149" y="1763712"/>
                        <a:ext cx="236983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71800" y="714970"/>
            <a:ext cx="374641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Μεγιστοποίηση κέρδους</a:t>
            </a:r>
            <a:endParaRPr lang="el-GR" sz="2400" dirty="0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048396"/>
              </p:ext>
            </p:extLst>
          </p:nvPr>
        </p:nvGraphicFramePr>
        <p:xfrm>
          <a:off x="2609850" y="2622550"/>
          <a:ext cx="3095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622550"/>
                        <a:ext cx="3095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309767"/>
              </p:ext>
            </p:extLst>
          </p:nvPr>
        </p:nvGraphicFramePr>
        <p:xfrm>
          <a:off x="649288" y="3552825"/>
          <a:ext cx="63309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7" imgW="2882880" imgH="482400" progId="Equation.DSMT4">
                  <p:embed/>
                </p:oleObj>
              </mc:Choice>
              <mc:Fallback>
                <p:oleObj name="Equation" r:id="rId7" imgW="2882880" imgH="4824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3552825"/>
                        <a:ext cx="633095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302950"/>
              </p:ext>
            </p:extLst>
          </p:nvPr>
        </p:nvGraphicFramePr>
        <p:xfrm>
          <a:off x="2438400" y="5092700"/>
          <a:ext cx="403173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9" imgW="1409400" imgH="241200" progId="Equation.DSMT4">
                  <p:embed/>
                </p:oleObj>
              </mc:Choice>
              <mc:Fallback>
                <p:oleObj name="Equation" r:id="rId9" imgW="1409400" imgH="24120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92700"/>
                        <a:ext cx="403173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ύγραμμο βέλος σύνδεσης 7"/>
          <p:cNvCxnSpPr/>
          <p:nvPr/>
        </p:nvCxnSpPr>
        <p:spPr bwMode="auto">
          <a:xfrm flipV="1">
            <a:off x="5740400" y="3937000"/>
            <a:ext cx="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8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1524000" y="3611563"/>
            <a:ext cx="3048000" cy="40011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sz="2000" b="1" i="1" dirty="0" smtClean="0"/>
              <a:t>ζημιά</a:t>
            </a:r>
            <a:endParaRPr lang="en-US" sz="2000" b="1" i="1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0" y="1828800"/>
            <a:ext cx="6205538" cy="3484563"/>
            <a:chOff x="1131" y="1263"/>
            <a:chExt cx="3872" cy="2195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157" y="1263"/>
              <a:ext cx="3845" cy="2186"/>
            </a:xfrm>
            <a:custGeom>
              <a:avLst/>
              <a:gdLst/>
              <a:ahLst/>
              <a:cxnLst>
                <a:cxn ang="0">
                  <a:pos x="3844" y="2185"/>
                </a:cxn>
                <a:cxn ang="0">
                  <a:pos x="3844" y="0"/>
                </a:cxn>
                <a:cxn ang="0">
                  <a:pos x="0" y="0"/>
                </a:cxn>
                <a:cxn ang="0">
                  <a:pos x="0" y="2185"/>
                </a:cxn>
                <a:cxn ang="0">
                  <a:pos x="3844" y="2185"/>
                </a:cxn>
              </a:cxnLst>
              <a:rect l="0" t="0" r="r" b="b"/>
              <a:pathLst>
                <a:path w="3845" h="2186">
                  <a:moveTo>
                    <a:pt x="3844" y="2185"/>
                  </a:moveTo>
                  <a:lnTo>
                    <a:pt x="3844" y="0"/>
                  </a:lnTo>
                  <a:lnTo>
                    <a:pt x="0" y="0"/>
                  </a:lnTo>
                  <a:lnTo>
                    <a:pt x="0" y="2185"/>
                  </a:lnTo>
                  <a:lnTo>
                    <a:pt x="3844" y="2185"/>
                  </a:lnTo>
                </a:path>
              </a:pathLst>
            </a:custGeom>
            <a:noFill/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158" y="3429"/>
              <a:ext cx="3845" cy="29"/>
            </a:xfrm>
            <a:custGeom>
              <a:avLst/>
              <a:gdLst/>
              <a:ahLst/>
              <a:cxnLst>
                <a:cxn ang="0">
                  <a:pos x="384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3844" y="0"/>
                </a:cxn>
                <a:cxn ang="0">
                  <a:pos x="3844" y="13"/>
                </a:cxn>
              </a:cxnLst>
              <a:rect l="0" t="0" r="r" b="b"/>
              <a:pathLst>
                <a:path w="3845" h="14">
                  <a:moveTo>
                    <a:pt x="3844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3844" y="0"/>
                  </a:lnTo>
                  <a:lnTo>
                    <a:pt x="3844" y="13"/>
                  </a:lnTo>
                </a:path>
              </a:pathLst>
            </a:custGeom>
            <a:solidFill>
              <a:srgbClr val="047870"/>
            </a:solidFill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31" y="1263"/>
              <a:ext cx="29" cy="219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2194"/>
                </a:cxn>
                <a:cxn ang="0">
                  <a:pos x="0" y="2194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r" b="b"/>
              <a:pathLst>
                <a:path w="34" h="2195">
                  <a:moveTo>
                    <a:pt x="33" y="0"/>
                  </a:moveTo>
                  <a:lnTo>
                    <a:pt x="33" y="2194"/>
                  </a:lnTo>
                  <a:lnTo>
                    <a:pt x="0" y="2194"/>
                  </a:lnTo>
                  <a:lnTo>
                    <a:pt x="0" y="0"/>
                  </a:lnTo>
                  <a:lnTo>
                    <a:pt x="33" y="0"/>
                  </a:lnTo>
                </a:path>
              </a:pathLst>
            </a:custGeom>
            <a:solidFill>
              <a:srgbClr val="047870"/>
            </a:solidFill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</p:grp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512274" y="3998138"/>
            <a:ext cx="5783263" cy="0"/>
          </a:xfrm>
          <a:prstGeom prst="line">
            <a:avLst/>
          </a:prstGeom>
          <a:noFill/>
          <a:ln w="38100">
            <a:solidFill>
              <a:srgbClr val="7E8A3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sz="2000" dirty="0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 rot="379461">
            <a:off x="1633538" y="3252788"/>
            <a:ext cx="4953000" cy="1265237"/>
            <a:chOff x="1553" y="1803"/>
            <a:chExt cx="3279" cy="701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53" y="1974"/>
              <a:ext cx="1356" cy="5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30"/>
                </a:cxn>
                <a:cxn ang="0">
                  <a:pos x="22" y="40"/>
                </a:cxn>
                <a:cxn ang="0">
                  <a:pos x="22" y="59"/>
                </a:cxn>
                <a:cxn ang="0">
                  <a:pos x="43" y="80"/>
                </a:cxn>
                <a:cxn ang="0">
                  <a:pos x="63" y="99"/>
                </a:cxn>
                <a:cxn ang="0">
                  <a:pos x="85" y="120"/>
                </a:cxn>
                <a:cxn ang="0">
                  <a:pos x="106" y="139"/>
                </a:cxn>
                <a:cxn ang="0">
                  <a:pos x="127" y="160"/>
                </a:cxn>
                <a:cxn ang="0">
                  <a:pos x="148" y="170"/>
                </a:cxn>
                <a:cxn ang="0">
                  <a:pos x="170" y="189"/>
                </a:cxn>
                <a:cxn ang="0">
                  <a:pos x="191" y="210"/>
                </a:cxn>
                <a:cxn ang="0">
                  <a:pos x="211" y="229"/>
                </a:cxn>
                <a:cxn ang="0">
                  <a:pos x="233" y="239"/>
                </a:cxn>
                <a:cxn ang="0">
                  <a:pos x="255" y="260"/>
                </a:cxn>
                <a:cxn ang="0">
                  <a:pos x="275" y="279"/>
                </a:cxn>
                <a:cxn ang="0">
                  <a:pos x="318" y="300"/>
                </a:cxn>
                <a:cxn ang="0">
                  <a:pos x="360" y="319"/>
                </a:cxn>
                <a:cxn ang="0">
                  <a:pos x="403" y="340"/>
                </a:cxn>
                <a:cxn ang="0">
                  <a:pos x="423" y="359"/>
                </a:cxn>
                <a:cxn ang="0">
                  <a:pos x="466" y="369"/>
                </a:cxn>
                <a:cxn ang="0">
                  <a:pos x="508" y="390"/>
                </a:cxn>
                <a:cxn ang="0">
                  <a:pos x="551" y="399"/>
                </a:cxn>
                <a:cxn ang="0">
                  <a:pos x="593" y="420"/>
                </a:cxn>
                <a:cxn ang="0">
                  <a:pos x="634" y="430"/>
                </a:cxn>
                <a:cxn ang="0">
                  <a:pos x="678" y="439"/>
                </a:cxn>
                <a:cxn ang="0">
                  <a:pos x="719" y="459"/>
                </a:cxn>
                <a:cxn ang="0">
                  <a:pos x="762" y="470"/>
                </a:cxn>
                <a:cxn ang="0">
                  <a:pos x="826" y="479"/>
                </a:cxn>
                <a:cxn ang="0">
                  <a:pos x="867" y="489"/>
                </a:cxn>
                <a:cxn ang="0">
                  <a:pos x="931" y="499"/>
                </a:cxn>
                <a:cxn ang="0">
                  <a:pos x="974" y="510"/>
                </a:cxn>
                <a:cxn ang="0">
                  <a:pos x="1037" y="510"/>
                </a:cxn>
                <a:cxn ang="0">
                  <a:pos x="1100" y="520"/>
                </a:cxn>
                <a:cxn ang="0">
                  <a:pos x="1164" y="520"/>
                </a:cxn>
                <a:cxn ang="0">
                  <a:pos x="1227" y="529"/>
                </a:cxn>
                <a:cxn ang="0">
                  <a:pos x="1290" y="529"/>
                </a:cxn>
                <a:cxn ang="0">
                  <a:pos x="1355" y="529"/>
                </a:cxn>
              </a:cxnLst>
              <a:rect l="0" t="0" r="r" b="b"/>
              <a:pathLst>
                <a:path w="1356" h="530">
                  <a:moveTo>
                    <a:pt x="0" y="0"/>
                  </a:moveTo>
                  <a:lnTo>
                    <a:pt x="0" y="9"/>
                  </a:lnTo>
                  <a:lnTo>
                    <a:pt x="0" y="19"/>
                  </a:lnTo>
                  <a:lnTo>
                    <a:pt x="0" y="30"/>
                  </a:lnTo>
                  <a:lnTo>
                    <a:pt x="22" y="30"/>
                  </a:lnTo>
                  <a:lnTo>
                    <a:pt x="22" y="40"/>
                  </a:lnTo>
                  <a:lnTo>
                    <a:pt x="22" y="49"/>
                  </a:lnTo>
                  <a:lnTo>
                    <a:pt x="22" y="59"/>
                  </a:lnTo>
                  <a:lnTo>
                    <a:pt x="43" y="70"/>
                  </a:lnTo>
                  <a:lnTo>
                    <a:pt x="43" y="80"/>
                  </a:lnTo>
                  <a:lnTo>
                    <a:pt x="63" y="89"/>
                  </a:lnTo>
                  <a:lnTo>
                    <a:pt x="63" y="99"/>
                  </a:lnTo>
                  <a:lnTo>
                    <a:pt x="63" y="109"/>
                  </a:lnTo>
                  <a:lnTo>
                    <a:pt x="85" y="120"/>
                  </a:lnTo>
                  <a:lnTo>
                    <a:pt x="85" y="130"/>
                  </a:lnTo>
                  <a:lnTo>
                    <a:pt x="106" y="139"/>
                  </a:lnTo>
                  <a:lnTo>
                    <a:pt x="106" y="149"/>
                  </a:lnTo>
                  <a:lnTo>
                    <a:pt x="127" y="160"/>
                  </a:lnTo>
                  <a:lnTo>
                    <a:pt x="127" y="170"/>
                  </a:lnTo>
                  <a:lnTo>
                    <a:pt x="148" y="170"/>
                  </a:lnTo>
                  <a:lnTo>
                    <a:pt x="148" y="179"/>
                  </a:lnTo>
                  <a:lnTo>
                    <a:pt x="170" y="189"/>
                  </a:lnTo>
                  <a:lnTo>
                    <a:pt x="170" y="200"/>
                  </a:lnTo>
                  <a:lnTo>
                    <a:pt x="191" y="210"/>
                  </a:lnTo>
                  <a:lnTo>
                    <a:pt x="191" y="219"/>
                  </a:lnTo>
                  <a:lnTo>
                    <a:pt x="211" y="229"/>
                  </a:lnTo>
                  <a:lnTo>
                    <a:pt x="211" y="239"/>
                  </a:lnTo>
                  <a:lnTo>
                    <a:pt x="233" y="239"/>
                  </a:lnTo>
                  <a:lnTo>
                    <a:pt x="233" y="250"/>
                  </a:lnTo>
                  <a:lnTo>
                    <a:pt x="255" y="260"/>
                  </a:lnTo>
                  <a:lnTo>
                    <a:pt x="275" y="269"/>
                  </a:lnTo>
                  <a:lnTo>
                    <a:pt x="275" y="279"/>
                  </a:lnTo>
                  <a:lnTo>
                    <a:pt x="296" y="290"/>
                  </a:lnTo>
                  <a:lnTo>
                    <a:pt x="318" y="300"/>
                  </a:lnTo>
                  <a:lnTo>
                    <a:pt x="338" y="309"/>
                  </a:lnTo>
                  <a:lnTo>
                    <a:pt x="360" y="319"/>
                  </a:lnTo>
                  <a:lnTo>
                    <a:pt x="381" y="329"/>
                  </a:lnTo>
                  <a:lnTo>
                    <a:pt x="403" y="340"/>
                  </a:lnTo>
                  <a:lnTo>
                    <a:pt x="403" y="349"/>
                  </a:lnTo>
                  <a:lnTo>
                    <a:pt x="423" y="359"/>
                  </a:lnTo>
                  <a:lnTo>
                    <a:pt x="444" y="359"/>
                  </a:lnTo>
                  <a:lnTo>
                    <a:pt x="466" y="369"/>
                  </a:lnTo>
                  <a:lnTo>
                    <a:pt x="486" y="380"/>
                  </a:lnTo>
                  <a:lnTo>
                    <a:pt x="508" y="390"/>
                  </a:lnTo>
                  <a:lnTo>
                    <a:pt x="529" y="390"/>
                  </a:lnTo>
                  <a:lnTo>
                    <a:pt x="551" y="399"/>
                  </a:lnTo>
                  <a:lnTo>
                    <a:pt x="571" y="409"/>
                  </a:lnTo>
                  <a:lnTo>
                    <a:pt x="593" y="420"/>
                  </a:lnTo>
                  <a:lnTo>
                    <a:pt x="614" y="420"/>
                  </a:lnTo>
                  <a:lnTo>
                    <a:pt x="634" y="430"/>
                  </a:lnTo>
                  <a:lnTo>
                    <a:pt x="656" y="439"/>
                  </a:lnTo>
                  <a:lnTo>
                    <a:pt x="678" y="439"/>
                  </a:lnTo>
                  <a:lnTo>
                    <a:pt x="699" y="449"/>
                  </a:lnTo>
                  <a:lnTo>
                    <a:pt x="719" y="459"/>
                  </a:lnTo>
                  <a:lnTo>
                    <a:pt x="741" y="459"/>
                  </a:lnTo>
                  <a:lnTo>
                    <a:pt x="762" y="470"/>
                  </a:lnTo>
                  <a:lnTo>
                    <a:pt x="804" y="470"/>
                  </a:lnTo>
                  <a:lnTo>
                    <a:pt x="826" y="479"/>
                  </a:lnTo>
                  <a:lnTo>
                    <a:pt x="847" y="479"/>
                  </a:lnTo>
                  <a:lnTo>
                    <a:pt x="867" y="489"/>
                  </a:lnTo>
                  <a:lnTo>
                    <a:pt x="911" y="489"/>
                  </a:lnTo>
                  <a:lnTo>
                    <a:pt x="931" y="499"/>
                  </a:lnTo>
                  <a:lnTo>
                    <a:pt x="952" y="499"/>
                  </a:lnTo>
                  <a:lnTo>
                    <a:pt x="974" y="510"/>
                  </a:lnTo>
                  <a:lnTo>
                    <a:pt x="1016" y="510"/>
                  </a:lnTo>
                  <a:lnTo>
                    <a:pt x="1037" y="510"/>
                  </a:lnTo>
                  <a:lnTo>
                    <a:pt x="1079" y="510"/>
                  </a:lnTo>
                  <a:lnTo>
                    <a:pt x="1100" y="520"/>
                  </a:lnTo>
                  <a:lnTo>
                    <a:pt x="1122" y="520"/>
                  </a:lnTo>
                  <a:lnTo>
                    <a:pt x="1164" y="520"/>
                  </a:lnTo>
                  <a:lnTo>
                    <a:pt x="1185" y="520"/>
                  </a:lnTo>
                  <a:lnTo>
                    <a:pt x="1227" y="529"/>
                  </a:lnTo>
                  <a:lnTo>
                    <a:pt x="1249" y="529"/>
                  </a:lnTo>
                  <a:lnTo>
                    <a:pt x="1290" y="529"/>
                  </a:lnTo>
                  <a:lnTo>
                    <a:pt x="1333" y="529"/>
                  </a:lnTo>
                  <a:lnTo>
                    <a:pt x="1355" y="529"/>
                  </a:lnTo>
                </a:path>
              </a:pathLst>
            </a:custGeom>
            <a:noFill/>
            <a:ln w="38100" cap="rnd" cmpd="sng">
              <a:solidFill>
                <a:srgbClr val="CB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908" y="1803"/>
              <a:ext cx="1924" cy="701"/>
            </a:xfrm>
            <a:custGeom>
              <a:avLst/>
              <a:gdLst/>
              <a:ahLst/>
              <a:cxnLst>
                <a:cxn ang="0">
                  <a:pos x="20" y="700"/>
                </a:cxn>
                <a:cxn ang="0">
                  <a:pos x="83" y="700"/>
                </a:cxn>
                <a:cxn ang="0">
                  <a:pos x="127" y="691"/>
                </a:cxn>
                <a:cxn ang="0">
                  <a:pos x="168" y="691"/>
                </a:cxn>
                <a:cxn ang="0">
                  <a:pos x="232" y="691"/>
                </a:cxn>
                <a:cxn ang="0">
                  <a:pos x="275" y="681"/>
                </a:cxn>
                <a:cxn ang="0">
                  <a:pos x="316" y="670"/>
                </a:cxn>
                <a:cxn ang="0">
                  <a:pos x="380" y="670"/>
                </a:cxn>
                <a:cxn ang="0">
                  <a:pos x="423" y="660"/>
                </a:cxn>
                <a:cxn ang="0">
                  <a:pos x="464" y="650"/>
                </a:cxn>
                <a:cxn ang="0">
                  <a:pos x="528" y="641"/>
                </a:cxn>
                <a:cxn ang="0">
                  <a:pos x="571" y="630"/>
                </a:cxn>
                <a:cxn ang="0">
                  <a:pos x="612" y="620"/>
                </a:cxn>
                <a:cxn ang="0">
                  <a:pos x="655" y="610"/>
                </a:cxn>
                <a:cxn ang="0">
                  <a:pos x="719" y="590"/>
                </a:cxn>
                <a:cxn ang="0">
                  <a:pos x="760" y="580"/>
                </a:cxn>
                <a:cxn ang="0">
                  <a:pos x="803" y="570"/>
                </a:cxn>
                <a:cxn ang="0">
                  <a:pos x="845" y="551"/>
                </a:cxn>
                <a:cxn ang="0">
                  <a:pos x="908" y="540"/>
                </a:cxn>
                <a:cxn ang="0">
                  <a:pos x="950" y="520"/>
                </a:cxn>
                <a:cxn ang="0">
                  <a:pos x="993" y="500"/>
                </a:cxn>
                <a:cxn ang="0">
                  <a:pos x="1035" y="490"/>
                </a:cxn>
                <a:cxn ang="0">
                  <a:pos x="1078" y="471"/>
                </a:cxn>
                <a:cxn ang="0">
                  <a:pos x="1120" y="450"/>
                </a:cxn>
                <a:cxn ang="0">
                  <a:pos x="1163" y="440"/>
                </a:cxn>
                <a:cxn ang="0">
                  <a:pos x="1204" y="421"/>
                </a:cxn>
                <a:cxn ang="0">
                  <a:pos x="1246" y="400"/>
                </a:cxn>
                <a:cxn ang="0">
                  <a:pos x="1289" y="381"/>
                </a:cxn>
                <a:cxn ang="0">
                  <a:pos x="1331" y="360"/>
                </a:cxn>
                <a:cxn ang="0">
                  <a:pos x="1374" y="341"/>
                </a:cxn>
                <a:cxn ang="0">
                  <a:pos x="1416" y="331"/>
                </a:cxn>
                <a:cxn ang="0">
                  <a:pos x="1437" y="310"/>
                </a:cxn>
                <a:cxn ang="0">
                  <a:pos x="1479" y="291"/>
                </a:cxn>
                <a:cxn ang="0">
                  <a:pos x="1522" y="270"/>
                </a:cxn>
                <a:cxn ang="0">
                  <a:pos x="1542" y="251"/>
                </a:cxn>
                <a:cxn ang="0">
                  <a:pos x="1585" y="230"/>
                </a:cxn>
                <a:cxn ang="0">
                  <a:pos x="1605" y="220"/>
                </a:cxn>
                <a:cxn ang="0">
                  <a:pos x="1648" y="201"/>
                </a:cxn>
                <a:cxn ang="0">
                  <a:pos x="1670" y="180"/>
                </a:cxn>
                <a:cxn ang="0">
                  <a:pos x="1712" y="161"/>
                </a:cxn>
                <a:cxn ang="0">
                  <a:pos x="1753" y="140"/>
                </a:cxn>
                <a:cxn ang="0">
                  <a:pos x="1775" y="121"/>
                </a:cxn>
                <a:cxn ang="0">
                  <a:pos x="1796" y="111"/>
                </a:cxn>
                <a:cxn ang="0">
                  <a:pos x="1818" y="90"/>
                </a:cxn>
                <a:cxn ang="0">
                  <a:pos x="1838" y="81"/>
                </a:cxn>
                <a:cxn ang="0">
                  <a:pos x="1860" y="60"/>
                </a:cxn>
                <a:cxn ang="0">
                  <a:pos x="1881" y="50"/>
                </a:cxn>
                <a:cxn ang="0">
                  <a:pos x="1901" y="31"/>
                </a:cxn>
                <a:cxn ang="0">
                  <a:pos x="1923" y="10"/>
                </a:cxn>
              </a:cxnLst>
              <a:rect l="0" t="0" r="r" b="b"/>
              <a:pathLst>
                <a:path w="1924" h="701">
                  <a:moveTo>
                    <a:pt x="0" y="700"/>
                  </a:moveTo>
                  <a:lnTo>
                    <a:pt x="20" y="700"/>
                  </a:lnTo>
                  <a:lnTo>
                    <a:pt x="63" y="700"/>
                  </a:lnTo>
                  <a:lnTo>
                    <a:pt x="83" y="700"/>
                  </a:lnTo>
                  <a:lnTo>
                    <a:pt x="105" y="700"/>
                  </a:lnTo>
                  <a:lnTo>
                    <a:pt x="127" y="691"/>
                  </a:lnTo>
                  <a:lnTo>
                    <a:pt x="148" y="691"/>
                  </a:lnTo>
                  <a:lnTo>
                    <a:pt x="168" y="691"/>
                  </a:lnTo>
                  <a:lnTo>
                    <a:pt x="211" y="691"/>
                  </a:lnTo>
                  <a:lnTo>
                    <a:pt x="232" y="691"/>
                  </a:lnTo>
                  <a:lnTo>
                    <a:pt x="253" y="681"/>
                  </a:lnTo>
                  <a:lnTo>
                    <a:pt x="275" y="681"/>
                  </a:lnTo>
                  <a:lnTo>
                    <a:pt x="295" y="681"/>
                  </a:lnTo>
                  <a:lnTo>
                    <a:pt x="316" y="670"/>
                  </a:lnTo>
                  <a:lnTo>
                    <a:pt x="338" y="670"/>
                  </a:lnTo>
                  <a:lnTo>
                    <a:pt x="380" y="670"/>
                  </a:lnTo>
                  <a:lnTo>
                    <a:pt x="401" y="660"/>
                  </a:lnTo>
                  <a:lnTo>
                    <a:pt x="423" y="660"/>
                  </a:lnTo>
                  <a:lnTo>
                    <a:pt x="443" y="650"/>
                  </a:lnTo>
                  <a:lnTo>
                    <a:pt x="464" y="650"/>
                  </a:lnTo>
                  <a:lnTo>
                    <a:pt x="486" y="650"/>
                  </a:lnTo>
                  <a:lnTo>
                    <a:pt x="528" y="641"/>
                  </a:lnTo>
                  <a:lnTo>
                    <a:pt x="549" y="630"/>
                  </a:lnTo>
                  <a:lnTo>
                    <a:pt x="571" y="630"/>
                  </a:lnTo>
                  <a:lnTo>
                    <a:pt x="591" y="620"/>
                  </a:lnTo>
                  <a:lnTo>
                    <a:pt x="612" y="620"/>
                  </a:lnTo>
                  <a:lnTo>
                    <a:pt x="634" y="610"/>
                  </a:lnTo>
                  <a:lnTo>
                    <a:pt x="655" y="610"/>
                  </a:lnTo>
                  <a:lnTo>
                    <a:pt x="697" y="601"/>
                  </a:lnTo>
                  <a:lnTo>
                    <a:pt x="719" y="590"/>
                  </a:lnTo>
                  <a:lnTo>
                    <a:pt x="739" y="590"/>
                  </a:lnTo>
                  <a:lnTo>
                    <a:pt x="760" y="580"/>
                  </a:lnTo>
                  <a:lnTo>
                    <a:pt x="782" y="570"/>
                  </a:lnTo>
                  <a:lnTo>
                    <a:pt x="803" y="570"/>
                  </a:lnTo>
                  <a:lnTo>
                    <a:pt x="824" y="561"/>
                  </a:lnTo>
                  <a:lnTo>
                    <a:pt x="845" y="551"/>
                  </a:lnTo>
                  <a:lnTo>
                    <a:pt x="887" y="540"/>
                  </a:lnTo>
                  <a:lnTo>
                    <a:pt x="908" y="540"/>
                  </a:lnTo>
                  <a:lnTo>
                    <a:pt x="930" y="530"/>
                  </a:lnTo>
                  <a:lnTo>
                    <a:pt x="950" y="520"/>
                  </a:lnTo>
                  <a:lnTo>
                    <a:pt x="972" y="511"/>
                  </a:lnTo>
                  <a:lnTo>
                    <a:pt x="993" y="500"/>
                  </a:lnTo>
                  <a:lnTo>
                    <a:pt x="1015" y="500"/>
                  </a:lnTo>
                  <a:lnTo>
                    <a:pt x="1035" y="490"/>
                  </a:lnTo>
                  <a:lnTo>
                    <a:pt x="1056" y="480"/>
                  </a:lnTo>
                  <a:lnTo>
                    <a:pt x="1078" y="471"/>
                  </a:lnTo>
                  <a:lnTo>
                    <a:pt x="1098" y="461"/>
                  </a:lnTo>
                  <a:lnTo>
                    <a:pt x="1120" y="450"/>
                  </a:lnTo>
                  <a:lnTo>
                    <a:pt x="1141" y="440"/>
                  </a:lnTo>
                  <a:lnTo>
                    <a:pt x="1163" y="440"/>
                  </a:lnTo>
                  <a:lnTo>
                    <a:pt x="1183" y="431"/>
                  </a:lnTo>
                  <a:lnTo>
                    <a:pt x="1204" y="421"/>
                  </a:lnTo>
                  <a:lnTo>
                    <a:pt x="1226" y="410"/>
                  </a:lnTo>
                  <a:lnTo>
                    <a:pt x="1246" y="400"/>
                  </a:lnTo>
                  <a:lnTo>
                    <a:pt x="1268" y="390"/>
                  </a:lnTo>
                  <a:lnTo>
                    <a:pt x="1289" y="381"/>
                  </a:lnTo>
                  <a:lnTo>
                    <a:pt x="1311" y="370"/>
                  </a:lnTo>
                  <a:lnTo>
                    <a:pt x="1331" y="360"/>
                  </a:lnTo>
                  <a:lnTo>
                    <a:pt x="1352" y="350"/>
                  </a:lnTo>
                  <a:lnTo>
                    <a:pt x="1374" y="341"/>
                  </a:lnTo>
                  <a:lnTo>
                    <a:pt x="1394" y="341"/>
                  </a:lnTo>
                  <a:lnTo>
                    <a:pt x="1416" y="331"/>
                  </a:lnTo>
                  <a:lnTo>
                    <a:pt x="1416" y="320"/>
                  </a:lnTo>
                  <a:lnTo>
                    <a:pt x="1437" y="310"/>
                  </a:lnTo>
                  <a:lnTo>
                    <a:pt x="1459" y="301"/>
                  </a:lnTo>
                  <a:lnTo>
                    <a:pt x="1479" y="291"/>
                  </a:lnTo>
                  <a:lnTo>
                    <a:pt x="1500" y="280"/>
                  </a:lnTo>
                  <a:lnTo>
                    <a:pt x="1522" y="270"/>
                  </a:lnTo>
                  <a:lnTo>
                    <a:pt x="1542" y="260"/>
                  </a:lnTo>
                  <a:lnTo>
                    <a:pt x="1542" y="251"/>
                  </a:lnTo>
                  <a:lnTo>
                    <a:pt x="1564" y="240"/>
                  </a:lnTo>
                  <a:lnTo>
                    <a:pt x="1585" y="230"/>
                  </a:lnTo>
                  <a:lnTo>
                    <a:pt x="1605" y="230"/>
                  </a:lnTo>
                  <a:lnTo>
                    <a:pt x="1605" y="220"/>
                  </a:lnTo>
                  <a:lnTo>
                    <a:pt x="1627" y="211"/>
                  </a:lnTo>
                  <a:lnTo>
                    <a:pt x="1648" y="201"/>
                  </a:lnTo>
                  <a:lnTo>
                    <a:pt x="1670" y="190"/>
                  </a:lnTo>
                  <a:lnTo>
                    <a:pt x="1670" y="180"/>
                  </a:lnTo>
                  <a:lnTo>
                    <a:pt x="1690" y="171"/>
                  </a:lnTo>
                  <a:lnTo>
                    <a:pt x="1712" y="161"/>
                  </a:lnTo>
                  <a:lnTo>
                    <a:pt x="1733" y="150"/>
                  </a:lnTo>
                  <a:lnTo>
                    <a:pt x="1753" y="140"/>
                  </a:lnTo>
                  <a:lnTo>
                    <a:pt x="1753" y="130"/>
                  </a:lnTo>
                  <a:lnTo>
                    <a:pt x="1775" y="121"/>
                  </a:lnTo>
                  <a:lnTo>
                    <a:pt x="1775" y="111"/>
                  </a:lnTo>
                  <a:lnTo>
                    <a:pt x="1796" y="111"/>
                  </a:lnTo>
                  <a:lnTo>
                    <a:pt x="1796" y="100"/>
                  </a:lnTo>
                  <a:lnTo>
                    <a:pt x="1818" y="90"/>
                  </a:lnTo>
                  <a:lnTo>
                    <a:pt x="1818" y="81"/>
                  </a:lnTo>
                  <a:lnTo>
                    <a:pt x="1838" y="81"/>
                  </a:lnTo>
                  <a:lnTo>
                    <a:pt x="1838" y="71"/>
                  </a:lnTo>
                  <a:lnTo>
                    <a:pt x="1860" y="60"/>
                  </a:lnTo>
                  <a:lnTo>
                    <a:pt x="1860" y="50"/>
                  </a:lnTo>
                  <a:lnTo>
                    <a:pt x="1881" y="50"/>
                  </a:lnTo>
                  <a:lnTo>
                    <a:pt x="1881" y="41"/>
                  </a:lnTo>
                  <a:lnTo>
                    <a:pt x="1901" y="31"/>
                  </a:lnTo>
                  <a:lnTo>
                    <a:pt x="1901" y="20"/>
                  </a:lnTo>
                  <a:lnTo>
                    <a:pt x="1923" y="10"/>
                  </a:lnTo>
                  <a:lnTo>
                    <a:pt x="1923" y="0"/>
                  </a:lnTo>
                </a:path>
              </a:pathLst>
            </a:custGeom>
            <a:noFill/>
            <a:ln w="38100" cap="rnd" cmpd="sng">
              <a:solidFill>
                <a:srgbClr val="CB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 rot="424731">
            <a:off x="3048000" y="2590800"/>
            <a:ext cx="4076700" cy="1103313"/>
            <a:chOff x="2039" y="1633"/>
            <a:chExt cx="2202" cy="791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039" y="1943"/>
              <a:ext cx="657" cy="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0" y="31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22" y="71"/>
                </a:cxn>
                <a:cxn ang="0">
                  <a:pos x="22" y="80"/>
                </a:cxn>
                <a:cxn ang="0">
                  <a:pos x="22" y="90"/>
                </a:cxn>
                <a:cxn ang="0">
                  <a:pos x="22" y="100"/>
                </a:cxn>
                <a:cxn ang="0">
                  <a:pos x="22" y="111"/>
                </a:cxn>
                <a:cxn ang="0">
                  <a:pos x="43" y="120"/>
                </a:cxn>
                <a:cxn ang="0">
                  <a:pos x="43" y="130"/>
                </a:cxn>
                <a:cxn ang="0">
                  <a:pos x="43" y="140"/>
                </a:cxn>
                <a:cxn ang="0">
                  <a:pos x="43" y="150"/>
                </a:cxn>
                <a:cxn ang="0">
                  <a:pos x="43" y="161"/>
                </a:cxn>
                <a:cxn ang="0">
                  <a:pos x="65" y="170"/>
                </a:cxn>
                <a:cxn ang="0">
                  <a:pos x="65" y="190"/>
                </a:cxn>
                <a:cxn ang="0">
                  <a:pos x="65" y="201"/>
                </a:cxn>
                <a:cxn ang="0">
                  <a:pos x="85" y="210"/>
                </a:cxn>
                <a:cxn ang="0">
                  <a:pos x="85" y="220"/>
                </a:cxn>
                <a:cxn ang="0">
                  <a:pos x="85" y="230"/>
                </a:cxn>
                <a:cxn ang="0">
                  <a:pos x="106" y="241"/>
                </a:cxn>
                <a:cxn ang="0">
                  <a:pos x="106" y="250"/>
                </a:cxn>
                <a:cxn ang="0">
                  <a:pos x="128" y="260"/>
                </a:cxn>
                <a:cxn ang="0">
                  <a:pos x="128" y="270"/>
                </a:cxn>
                <a:cxn ang="0">
                  <a:pos x="148" y="291"/>
                </a:cxn>
                <a:cxn ang="0">
                  <a:pos x="148" y="300"/>
                </a:cxn>
                <a:cxn ang="0">
                  <a:pos x="170" y="310"/>
                </a:cxn>
                <a:cxn ang="0">
                  <a:pos x="170" y="320"/>
                </a:cxn>
                <a:cxn ang="0">
                  <a:pos x="191" y="331"/>
                </a:cxn>
                <a:cxn ang="0">
                  <a:pos x="191" y="340"/>
                </a:cxn>
                <a:cxn ang="0">
                  <a:pos x="213" y="350"/>
                </a:cxn>
                <a:cxn ang="0">
                  <a:pos x="213" y="360"/>
                </a:cxn>
                <a:cxn ang="0">
                  <a:pos x="233" y="370"/>
                </a:cxn>
                <a:cxn ang="0">
                  <a:pos x="255" y="380"/>
                </a:cxn>
                <a:cxn ang="0">
                  <a:pos x="276" y="390"/>
                </a:cxn>
                <a:cxn ang="0">
                  <a:pos x="276" y="400"/>
                </a:cxn>
                <a:cxn ang="0">
                  <a:pos x="296" y="400"/>
                </a:cxn>
                <a:cxn ang="0">
                  <a:pos x="318" y="410"/>
                </a:cxn>
                <a:cxn ang="0">
                  <a:pos x="339" y="421"/>
                </a:cxn>
                <a:cxn ang="0">
                  <a:pos x="361" y="430"/>
                </a:cxn>
                <a:cxn ang="0">
                  <a:pos x="381" y="430"/>
                </a:cxn>
                <a:cxn ang="0">
                  <a:pos x="381" y="440"/>
                </a:cxn>
                <a:cxn ang="0">
                  <a:pos x="403" y="450"/>
                </a:cxn>
                <a:cxn ang="0">
                  <a:pos x="424" y="450"/>
                </a:cxn>
                <a:cxn ang="0">
                  <a:pos x="466" y="461"/>
                </a:cxn>
                <a:cxn ang="0">
                  <a:pos x="488" y="461"/>
                </a:cxn>
                <a:cxn ang="0">
                  <a:pos x="508" y="470"/>
                </a:cxn>
                <a:cxn ang="0">
                  <a:pos x="529" y="470"/>
                </a:cxn>
                <a:cxn ang="0">
                  <a:pos x="551" y="470"/>
                </a:cxn>
                <a:cxn ang="0">
                  <a:pos x="572" y="480"/>
                </a:cxn>
                <a:cxn ang="0">
                  <a:pos x="614" y="480"/>
                </a:cxn>
                <a:cxn ang="0">
                  <a:pos x="636" y="480"/>
                </a:cxn>
                <a:cxn ang="0">
                  <a:pos x="656" y="480"/>
                </a:cxn>
              </a:cxnLst>
              <a:rect l="0" t="0" r="r" b="b"/>
              <a:pathLst>
                <a:path w="657" h="481">
                  <a:moveTo>
                    <a:pt x="0" y="0"/>
                  </a:moveTo>
                  <a:lnTo>
                    <a:pt x="0" y="10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60"/>
                  </a:lnTo>
                  <a:lnTo>
                    <a:pt x="22" y="71"/>
                  </a:lnTo>
                  <a:lnTo>
                    <a:pt x="22" y="80"/>
                  </a:lnTo>
                  <a:lnTo>
                    <a:pt x="22" y="90"/>
                  </a:lnTo>
                  <a:lnTo>
                    <a:pt x="22" y="100"/>
                  </a:lnTo>
                  <a:lnTo>
                    <a:pt x="22" y="111"/>
                  </a:lnTo>
                  <a:lnTo>
                    <a:pt x="43" y="120"/>
                  </a:lnTo>
                  <a:lnTo>
                    <a:pt x="43" y="130"/>
                  </a:lnTo>
                  <a:lnTo>
                    <a:pt x="43" y="140"/>
                  </a:lnTo>
                  <a:lnTo>
                    <a:pt x="43" y="150"/>
                  </a:lnTo>
                  <a:lnTo>
                    <a:pt x="43" y="161"/>
                  </a:lnTo>
                  <a:lnTo>
                    <a:pt x="65" y="170"/>
                  </a:lnTo>
                  <a:lnTo>
                    <a:pt x="65" y="190"/>
                  </a:lnTo>
                  <a:lnTo>
                    <a:pt x="65" y="201"/>
                  </a:lnTo>
                  <a:lnTo>
                    <a:pt x="85" y="210"/>
                  </a:lnTo>
                  <a:lnTo>
                    <a:pt x="85" y="220"/>
                  </a:lnTo>
                  <a:lnTo>
                    <a:pt x="85" y="230"/>
                  </a:lnTo>
                  <a:lnTo>
                    <a:pt x="106" y="241"/>
                  </a:lnTo>
                  <a:lnTo>
                    <a:pt x="106" y="250"/>
                  </a:lnTo>
                  <a:lnTo>
                    <a:pt x="128" y="260"/>
                  </a:lnTo>
                  <a:lnTo>
                    <a:pt x="128" y="270"/>
                  </a:lnTo>
                  <a:lnTo>
                    <a:pt x="148" y="291"/>
                  </a:lnTo>
                  <a:lnTo>
                    <a:pt x="148" y="300"/>
                  </a:lnTo>
                  <a:lnTo>
                    <a:pt x="170" y="310"/>
                  </a:lnTo>
                  <a:lnTo>
                    <a:pt x="170" y="320"/>
                  </a:lnTo>
                  <a:lnTo>
                    <a:pt x="191" y="331"/>
                  </a:lnTo>
                  <a:lnTo>
                    <a:pt x="191" y="340"/>
                  </a:lnTo>
                  <a:lnTo>
                    <a:pt x="213" y="350"/>
                  </a:lnTo>
                  <a:lnTo>
                    <a:pt x="213" y="360"/>
                  </a:lnTo>
                  <a:lnTo>
                    <a:pt x="233" y="370"/>
                  </a:lnTo>
                  <a:lnTo>
                    <a:pt x="255" y="380"/>
                  </a:lnTo>
                  <a:lnTo>
                    <a:pt x="276" y="390"/>
                  </a:lnTo>
                  <a:lnTo>
                    <a:pt x="276" y="400"/>
                  </a:lnTo>
                  <a:lnTo>
                    <a:pt x="296" y="400"/>
                  </a:lnTo>
                  <a:lnTo>
                    <a:pt x="318" y="410"/>
                  </a:lnTo>
                  <a:lnTo>
                    <a:pt x="339" y="421"/>
                  </a:lnTo>
                  <a:lnTo>
                    <a:pt x="361" y="430"/>
                  </a:lnTo>
                  <a:lnTo>
                    <a:pt x="381" y="430"/>
                  </a:lnTo>
                  <a:lnTo>
                    <a:pt x="381" y="440"/>
                  </a:lnTo>
                  <a:lnTo>
                    <a:pt x="403" y="450"/>
                  </a:lnTo>
                  <a:lnTo>
                    <a:pt x="424" y="450"/>
                  </a:lnTo>
                  <a:lnTo>
                    <a:pt x="466" y="461"/>
                  </a:lnTo>
                  <a:lnTo>
                    <a:pt x="488" y="461"/>
                  </a:lnTo>
                  <a:lnTo>
                    <a:pt x="508" y="470"/>
                  </a:lnTo>
                  <a:lnTo>
                    <a:pt x="529" y="470"/>
                  </a:lnTo>
                  <a:lnTo>
                    <a:pt x="551" y="470"/>
                  </a:lnTo>
                  <a:lnTo>
                    <a:pt x="572" y="480"/>
                  </a:lnTo>
                  <a:lnTo>
                    <a:pt x="614" y="480"/>
                  </a:lnTo>
                  <a:lnTo>
                    <a:pt x="636" y="480"/>
                  </a:lnTo>
                  <a:lnTo>
                    <a:pt x="656" y="480"/>
                  </a:lnTo>
                </a:path>
              </a:pathLst>
            </a:custGeom>
            <a:noFill/>
            <a:ln w="38100" cap="rnd" cmpd="sng">
              <a:solidFill>
                <a:srgbClr val="0099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695" y="1633"/>
              <a:ext cx="1546" cy="791"/>
            </a:xfrm>
            <a:custGeom>
              <a:avLst/>
              <a:gdLst/>
              <a:ahLst/>
              <a:cxnLst>
                <a:cxn ang="0">
                  <a:pos x="22" y="790"/>
                </a:cxn>
                <a:cxn ang="0">
                  <a:pos x="65" y="790"/>
                </a:cxn>
                <a:cxn ang="0">
                  <a:pos x="106" y="780"/>
                </a:cxn>
                <a:cxn ang="0">
                  <a:pos x="148" y="780"/>
                </a:cxn>
                <a:cxn ang="0">
                  <a:pos x="191" y="771"/>
                </a:cxn>
                <a:cxn ang="0">
                  <a:pos x="233" y="760"/>
                </a:cxn>
                <a:cxn ang="0">
                  <a:pos x="276" y="760"/>
                </a:cxn>
                <a:cxn ang="0">
                  <a:pos x="318" y="750"/>
                </a:cxn>
                <a:cxn ang="0">
                  <a:pos x="361" y="740"/>
                </a:cxn>
                <a:cxn ang="0">
                  <a:pos x="403" y="720"/>
                </a:cxn>
                <a:cxn ang="0">
                  <a:pos x="445" y="710"/>
                </a:cxn>
                <a:cxn ang="0">
                  <a:pos x="488" y="690"/>
                </a:cxn>
                <a:cxn ang="0">
                  <a:pos x="529" y="681"/>
                </a:cxn>
                <a:cxn ang="0">
                  <a:pos x="572" y="660"/>
                </a:cxn>
                <a:cxn ang="0">
                  <a:pos x="614" y="641"/>
                </a:cxn>
                <a:cxn ang="0">
                  <a:pos x="656" y="630"/>
                </a:cxn>
                <a:cxn ang="0">
                  <a:pos x="678" y="610"/>
                </a:cxn>
                <a:cxn ang="0">
                  <a:pos x="721" y="590"/>
                </a:cxn>
                <a:cxn ang="0">
                  <a:pos x="762" y="570"/>
                </a:cxn>
                <a:cxn ang="0">
                  <a:pos x="804" y="551"/>
                </a:cxn>
                <a:cxn ang="0">
                  <a:pos x="826" y="530"/>
                </a:cxn>
                <a:cxn ang="0">
                  <a:pos x="869" y="511"/>
                </a:cxn>
                <a:cxn ang="0">
                  <a:pos x="911" y="490"/>
                </a:cxn>
                <a:cxn ang="0">
                  <a:pos x="952" y="471"/>
                </a:cxn>
                <a:cxn ang="0">
                  <a:pos x="974" y="450"/>
                </a:cxn>
                <a:cxn ang="0">
                  <a:pos x="1017" y="430"/>
                </a:cxn>
                <a:cxn ang="0">
                  <a:pos x="1037" y="410"/>
                </a:cxn>
                <a:cxn ang="0">
                  <a:pos x="1080" y="381"/>
                </a:cxn>
                <a:cxn ang="0">
                  <a:pos x="1100" y="360"/>
                </a:cxn>
                <a:cxn ang="0">
                  <a:pos x="1144" y="341"/>
                </a:cxn>
                <a:cxn ang="0">
                  <a:pos x="1164" y="320"/>
                </a:cxn>
                <a:cxn ang="0">
                  <a:pos x="1207" y="300"/>
                </a:cxn>
                <a:cxn ang="0">
                  <a:pos x="1228" y="270"/>
                </a:cxn>
                <a:cxn ang="0">
                  <a:pos x="1270" y="251"/>
                </a:cxn>
                <a:cxn ang="0">
                  <a:pos x="1292" y="230"/>
                </a:cxn>
                <a:cxn ang="0">
                  <a:pos x="1312" y="211"/>
                </a:cxn>
                <a:cxn ang="0">
                  <a:pos x="1334" y="190"/>
                </a:cxn>
                <a:cxn ang="0">
                  <a:pos x="1377" y="170"/>
                </a:cxn>
                <a:cxn ang="0">
                  <a:pos x="1397" y="150"/>
                </a:cxn>
                <a:cxn ang="0">
                  <a:pos x="1418" y="130"/>
                </a:cxn>
                <a:cxn ang="0">
                  <a:pos x="1440" y="111"/>
                </a:cxn>
                <a:cxn ang="0">
                  <a:pos x="1460" y="90"/>
                </a:cxn>
                <a:cxn ang="0">
                  <a:pos x="1482" y="71"/>
                </a:cxn>
                <a:cxn ang="0">
                  <a:pos x="1503" y="50"/>
                </a:cxn>
                <a:cxn ang="0">
                  <a:pos x="1525" y="40"/>
                </a:cxn>
                <a:cxn ang="0">
                  <a:pos x="1525" y="20"/>
                </a:cxn>
                <a:cxn ang="0">
                  <a:pos x="1545" y="0"/>
                </a:cxn>
              </a:cxnLst>
              <a:rect l="0" t="0" r="r" b="b"/>
              <a:pathLst>
                <a:path w="1546" h="791">
                  <a:moveTo>
                    <a:pt x="0" y="790"/>
                  </a:moveTo>
                  <a:lnTo>
                    <a:pt x="22" y="790"/>
                  </a:lnTo>
                  <a:lnTo>
                    <a:pt x="43" y="790"/>
                  </a:lnTo>
                  <a:lnTo>
                    <a:pt x="65" y="790"/>
                  </a:lnTo>
                  <a:lnTo>
                    <a:pt x="85" y="790"/>
                  </a:lnTo>
                  <a:lnTo>
                    <a:pt x="106" y="780"/>
                  </a:lnTo>
                  <a:lnTo>
                    <a:pt x="128" y="780"/>
                  </a:lnTo>
                  <a:lnTo>
                    <a:pt x="148" y="780"/>
                  </a:lnTo>
                  <a:lnTo>
                    <a:pt x="170" y="780"/>
                  </a:lnTo>
                  <a:lnTo>
                    <a:pt x="191" y="771"/>
                  </a:lnTo>
                  <a:lnTo>
                    <a:pt x="213" y="771"/>
                  </a:lnTo>
                  <a:lnTo>
                    <a:pt x="233" y="760"/>
                  </a:lnTo>
                  <a:lnTo>
                    <a:pt x="255" y="760"/>
                  </a:lnTo>
                  <a:lnTo>
                    <a:pt x="276" y="760"/>
                  </a:lnTo>
                  <a:lnTo>
                    <a:pt x="296" y="750"/>
                  </a:lnTo>
                  <a:lnTo>
                    <a:pt x="318" y="750"/>
                  </a:lnTo>
                  <a:lnTo>
                    <a:pt x="339" y="740"/>
                  </a:lnTo>
                  <a:lnTo>
                    <a:pt x="361" y="740"/>
                  </a:lnTo>
                  <a:lnTo>
                    <a:pt x="381" y="731"/>
                  </a:lnTo>
                  <a:lnTo>
                    <a:pt x="403" y="720"/>
                  </a:lnTo>
                  <a:lnTo>
                    <a:pt x="424" y="720"/>
                  </a:lnTo>
                  <a:lnTo>
                    <a:pt x="445" y="710"/>
                  </a:lnTo>
                  <a:lnTo>
                    <a:pt x="466" y="700"/>
                  </a:lnTo>
                  <a:lnTo>
                    <a:pt x="488" y="690"/>
                  </a:lnTo>
                  <a:lnTo>
                    <a:pt x="508" y="681"/>
                  </a:lnTo>
                  <a:lnTo>
                    <a:pt x="529" y="681"/>
                  </a:lnTo>
                  <a:lnTo>
                    <a:pt x="551" y="670"/>
                  </a:lnTo>
                  <a:lnTo>
                    <a:pt x="572" y="660"/>
                  </a:lnTo>
                  <a:lnTo>
                    <a:pt x="593" y="650"/>
                  </a:lnTo>
                  <a:lnTo>
                    <a:pt x="614" y="641"/>
                  </a:lnTo>
                  <a:lnTo>
                    <a:pt x="636" y="641"/>
                  </a:lnTo>
                  <a:lnTo>
                    <a:pt x="656" y="630"/>
                  </a:lnTo>
                  <a:lnTo>
                    <a:pt x="678" y="620"/>
                  </a:lnTo>
                  <a:lnTo>
                    <a:pt x="678" y="610"/>
                  </a:lnTo>
                  <a:lnTo>
                    <a:pt x="699" y="601"/>
                  </a:lnTo>
                  <a:lnTo>
                    <a:pt x="721" y="590"/>
                  </a:lnTo>
                  <a:lnTo>
                    <a:pt x="741" y="580"/>
                  </a:lnTo>
                  <a:lnTo>
                    <a:pt x="762" y="570"/>
                  </a:lnTo>
                  <a:lnTo>
                    <a:pt x="784" y="560"/>
                  </a:lnTo>
                  <a:lnTo>
                    <a:pt x="804" y="551"/>
                  </a:lnTo>
                  <a:lnTo>
                    <a:pt x="826" y="540"/>
                  </a:lnTo>
                  <a:lnTo>
                    <a:pt x="826" y="530"/>
                  </a:lnTo>
                  <a:lnTo>
                    <a:pt x="847" y="520"/>
                  </a:lnTo>
                  <a:lnTo>
                    <a:pt x="869" y="511"/>
                  </a:lnTo>
                  <a:lnTo>
                    <a:pt x="889" y="500"/>
                  </a:lnTo>
                  <a:lnTo>
                    <a:pt x="911" y="490"/>
                  </a:lnTo>
                  <a:lnTo>
                    <a:pt x="932" y="480"/>
                  </a:lnTo>
                  <a:lnTo>
                    <a:pt x="952" y="471"/>
                  </a:lnTo>
                  <a:lnTo>
                    <a:pt x="952" y="460"/>
                  </a:lnTo>
                  <a:lnTo>
                    <a:pt x="974" y="450"/>
                  </a:lnTo>
                  <a:lnTo>
                    <a:pt x="995" y="440"/>
                  </a:lnTo>
                  <a:lnTo>
                    <a:pt x="1017" y="430"/>
                  </a:lnTo>
                  <a:lnTo>
                    <a:pt x="1037" y="421"/>
                  </a:lnTo>
                  <a:lnTo>
                    <a:pt x="1037" y="410"/>
                  </a:lnTo>
                  <a:lnTo>
                    <a:pt x="1059" y="390"/>
                  </a:lnTo>
                  <a:lnTo>
                    <a:pt x="1080" y="381"/>
                  </a:lnTo>
                  <a:lnTo>
                    <a:pt x="1100" y="370"/>
                  </a:lnTo>
                  <a:lnTo>
                    <a:pt x="1100" y="360"/>
                  </a:lnTo>
                  <a:lnTo>
                    <a:pt x="1122" y="350"/>
                  </a:lnTo>
                  <a:lnTo>
                    <a:pt x="1144" y="341"/>
                  </a:lnTo>
                  <a:lnTo>
                    <a:pt x="1164" y="331"/>
                  </a:lnTo>
                  <a:lnTo>
                    <a:pt x="1164" y="320"/>
                  </a:lnTo>
                  <a:lnTo>
                    <a:pt x="1185" y="310"/>
                  </a:lnTo>
                  <a:lnTo>
                    <a:pt x="1207" y="300"/>
                  </a:lnTo>
                  <a:lnTo>
                    <a:pt x="1228" y="280"/>
                  </a:lnTo>
                  <a:lnTo>
                    <a:pt x="1228" y="270"/>
                  </a:lnTo>
                  <a:lnTo>
                    <a:pt x="1249" y="260"/>
                  </a:lnTo>
                  <a:lnTo>
                    <a:pt x="1270" y="251"/>
                  </a:lnTo>
                  <a:lnTo>
                    <a:pt x="1270" y="240"/>
                  </a:lnTo>
                  <a:lnTo>
                    <a:pt x="1292" y="230"/>
                  </a:lnTo>
                  <a:lnTo>
                    <a:pt x="1312" y="220"/>
                  </a:lnTo>
                  <a:lnTo>
                    <a:pt x="1312" y="211"/>
                  </a:lnTo>
                  <a:lnTo>
                    <a:pt x="1334" y="201"/>
                  </a:lnTo>
                  <a:lnTo>
                    <a:pt x="1334" y="190"/>
                  </a:lnTo>
                  <a:lnTo>
                    <a:pt x="1355" y="180"/>
                  </a:lnTo>
                  <a:lnTo>
                    <a:pt x="1377" y="170"/>
                  </a:lnTo>
                  <a:lnTo>
                    <a:pt x="1377" y="161"/>
                  </a:lnTo>
                  <a:lnTo>
                    <a:pt x="1397" y="150"/>
                  </a:lnTo>
                  <a:lnTo>
                    <a:pt x="1397" y="140"/>
                  </a:lnTo>
                  <a:lnTo>
                    <a:pt x="1418" y="130"/>
                  </a:lnTo>
                  <a:lnTo>
                    <a:pt x="1418" y="121"/>
                  </a:lnTo>
                  <a:lnTo>
                    <a:pt x="1440" y="111"/>
                  </a:lnTo>
                  <a:lnTo>
                    <a:pt x="1440" y="100"/>
                  </a:lnTo>
                  <a:lnTo>
                    <a:pt x="1460" y="90"/>
                  </a:lnTo>
                  <a:lnTo>
                    <a:pt x="1460" y="81"/>
                  </a:lnTo>
                  <a:lnTo>
                    <a:pt x="1482" y="71"/>
                  </a:lnTo>
                  <a:lnTo>
                    <a:pt x="1482" y="60"/>
                  </a:lnTo>
                  <a:lnTo>
                    <a:pt x="1503" y="50"/>
                  </a:lnTo>
                  <a:lnTo>
                    <a:pt x="1503" y="40"/>
                  </a:lnTo>
                  <a:lnTo>
                    <a:pt x="1525" y="40"/>
                  </a:lnTo>
                  <a:lnTo>
                    <a:pt x="1525" y="31"/>
                  </a:lnTo>
                  <a:lnTo>
                    <a:pt x="1525" y="20"/>
                  </a:lnTo>
                  <a:lnTo>
                    <a:pt x="1545" y="10"/>
                  </a:lnTo>
                  <a:lnTo>
                    <a:pt x="1545" y="0"/>
                  </a:lnTo>
                </a:path>
              </a:pathLst>
            </a:custGeom>
            <a:noFill/>
            <a:ln w="38100" cap="rnd" cmpd="sng">
              <a:solidFill>
                <a:srgbClr val="0099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</p:grpSp>
      <p:sp>
        <p:nvSpPr>
          <p:cNvPr id="15" name="Freeform 15"/>
          <p:cNvSpPr>
            <a:spLocks/>
          </p:cNvSpPr>
          <p:nvPr/>
        </p:nvSpPr>
        <p:spPr bwMode="auto">
          <a:xfrm rot="-350526">
            <a:off x="3200400" y="2133600"/>
            <a:ext cx="2554288" cy="2743200"/>
          </a:xfrm>
          <a:custGeom>
            <a:avLst/>
            <a:gdLst/>
            <a:ahLst/>
            <a:cxnLst>
              <a:cxn ang="0">
                <a:pos x="0" y="1671"/>
              </a:cxn>
              <a:cxn ang="0">
                <a:pos x="1058" y="1141"/>
              </a:cxn>
              <a:cxn ang="0">
                <a:pos x="2115" y="0"/>
              </a:cxn>
            </a:cxnLst>
            <a:rect l="0" t="0" r="r" b="b"/>
            <a:pathLst>
              <a:path w="2116" h="1672">
                <a:moveTo>
                  <a:pt x="0" y="1671"/>
                </a:moveTo>
                <a:lnTo>
                  <a:pt x="1058" y="1141"/>
                </a:lnTo>
                <a:lnTo>
                  <a:pt x="2115" y="0"/>
                </a:lnTo>
              </a:path>
            </a:pathLst>
          </a:custGeom>
          <a:noFill/>
          <a:ln w="38100" cap="rnd" cmpd="sng">
            <a:solidFill>
              <a:srgbClr val="6FB7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2000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497964" y="1728788"/>
            <a:ext cx="39914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526826" y="2743200"/>
            <a:ext cx="50994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635501" y="3328988"/>
            <a:ext cx="52437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AVC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158839" y="3810000"/>
            <a:ext cx="171522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306955" y="3810000"/>
            <a:ext cx="152779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D = MR = AR</a:t>
            </a: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4343400" y="3886200"/>
            <a:ext cx="638175" cy="1837371"/>
            <a:chOff x="3006" y="1968"/>
            <a:chExt cx="402" cy="1663"/>
          </a:xfrm>
        </p:grpSpPr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16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006" y="3408"/>
              <a:ext cx="402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srgbClr val="000000"/>
                  </a:solidFill>
                </a:rPr>
                <a:t>Q</a:t>
              </a:r>
              <a:r>
                <a:rPr lang="en-US" sz="2000" b="1" baseline="-25000" dirty="0">
                  <a:solidFill>
                    <a:srgbClr val="000000"/>
                  </a:solidFill>
                </a:rPr>
                <a:t>MAX</a:t>
              </a:r>
            </a:p>
          </p:txBody>
        </p:sp>
      </p:grp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1554163" y="3567113"/>
            <a:ext cx="3001962" cy="1587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l-GR" sz="2000" dirty="0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29624" y="1371600"/>
            <a:ext cx="158697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Τιμή/ Κόστος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215654" y="5638800"/>
            <a:ext cx="120244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Ποσότητα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714970"/>
            <a:ext cx="2362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Ζημιά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6042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1614488" y="3138488"/>
            <a:ext cx="341471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l-GR" sz="1600" b="1" i="1" dirty="0" smtClean="0"/>
              <a:t>κέρδος</a:t>
            </a:r>
            <a:endParaRPr lang="en-US" sz="1600" b="1" i="1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1828800"/>
            <a:ext cx="6205538" cy="3484563"/>
            <a:chOff x="1131" y="1263"/>
            <a:chExt cx="3872" cy="219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157" y="1263"/>
              <a:ext cx="3845" cy="2186"/>
            </a:xfrm>
            <a:custGeom>
              <a:avLst/>
              <a:gdLst/>
              <a:ahLst/>
              <a:cxnLst>
                <a:cxn ang="0">
                  <a:pos x="3844" y="2185"/>
                </a:cxn>
                <a:cxn ang="0">
                  <a:pos x="3844" y="0"/>
                </a:cxn>
                <a:cxn ang="0">
                  <a:pos x="0" y="0"/>
                </a:cxn>
                <a:cxn ang="0">
                  <a:pos x="0" y="2185"/>
                </a:cxn>
                <a:cxn ang="0">
                  <a:pos x="3844" y="2185"/>
                </a:cxn>
              </a:cxnLst>
              <a:rect l="0" t="0" r="r" b="b"/>
              <a:pathLst>
                <a:path w="3845" h="2186">
                  <a:moveTo>
                    <a:pt x="3844" y="2185"/>
                  </a:moveTo>
                  <a:lnTo>
                    <a:pt x="3844" y="0"/>
                  </a:lnTo>
                  <a:lnTo>
                    <a:pt x="0" y="0"/>
                  </a:lnTo>
                  <a:lnTo>
                    <a:pt x="0" y="2185"/>
                  </a:lnTo>
                  <a:lnTo>
                    <a:pt x="3844" y="2185"/>
                  </a:lnTo>
                </a:path>
              </a:pathLst>
            </a:custGeom>
            <a:noFill/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158" y="3429"/>
              <a:ext cx="3845" cy="29"/>
            </a:xfrm>
            <a:custGeom>
              <a:avLst/>
              <a:gdLst/>
              <a:ahLst/>
              <a:cxnLst>
                <a:cxn ang="0">
                  <a:pos x="384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3844" y="0"/>
                </a:cxn>
                <a:cxn ang="0">
                  <a:pos x="3844" y="13"/>
                </a:cxn>
              </a:cxnLst>
              <a:rect l="0" t="0" r="r" b="b"/>
              <a:pathLst>
                <a:path w="3845" h="14">
                  <a:moveTo>
                    <a:pt x="3844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3844" y="0"/>
                  </a:lnTo>
                  <a:lnTo>
                    <a:pt x="3844" y="13"/>
                  </a:lnTo>
                </a:path>
              </a:pathLst>
            </a:custGeom>
            <a:solidFill>
              <a:srgbClr val="047870"/>
            </a:solidFill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131" y="1263"/>
              <a:ext cx="29" cy="219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2194"/>
                </a:cxn>
                <a:cxn ang="0">
                  <a:pos x="0" y="2194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r" b="b"/>
              <a:pathLst>
                <a:path w="34" h="2195">
                  <a:moveTo>
                    <a:pt x="33" y="0"/>
                  </a:moveTo>
                  <a:lnTo>
                    <a:pt x="33" y="2194"/>
                  </a:lnTo>
                  <a:lnTo>
                    <a:pt x="0" y="2194"/>
                  </a:lnTo>
                  <a:lnTo>
                    <a:pt x="0" y="0"/>
                  </a:lnTo>
                  <a:lnTo>
                    <a:pt x="33" y="0"/>
                  </a:lnTo>
                </a:path>
              </a:pathLst>
            </a:custGeom>
            <a:solidFill>
              <a:srgbClr val="047870"/>
            </a:solidFill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2524" y="1270000"/>
            <a:ext cx="1271502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l-GR" sz="1600" dirty="0" smtClean="0">
                <a:solidFill>
                  <a:srgbClr val="000000"/>
                </a:solidFill>
              </a:rPr>
              <a:t>Τιμή/ Κόστος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69385" y="5538788"/>
            <a:ext cx="961609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l-GR" sz="1600" dirty="0" smtClean="0">
                <a:solidFill>
                  <a:srgbClr val="000000"/>
                </a:solidFill>
              </a:rPr>
              <a:t>Ποσότητα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524000" y="3124200"/>
            <a:ext cx="5783263" cy="0"/>
          </a:xfrm>
          <a:prstGeom prst="line">
            <a:avLst/>
          </a:prstGeom>
          <a:noFill/>
          <a:ln w="38100">
            <a:solidFill>
              <a:srgbClr val="7E8A3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sz="1600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 rot="379461">
            <a:off x="1633538" y="3252788"/>
            <a:ext cx="4953000" cy="1265237"/>
            <a:chOff x="1553" y="1803"/>
            <a:chExt cx="3279" cy="701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53" y="1974"/>
              <a:ext cx="1356" cy="5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30"/>
                </a:cxn>
                <a:cxn ang="0">
                  <a:pos x="22" y="40"/>
                </a:cxn>
                <a:cxn ang="0">
                  <a:pos x="22" y="59"/>
                </a:cxn>
                <a:cxn ang="0">
                  <a:pos x="43" y="80"/>
                </a:cxn>
                <a:cxn ang="0">
                  <a:pos x="63" y="99"/>
                </a:cxn>
                <a:cxn ang="0">
                  <a:pos x="85" y="120"/>
                </a:cxn>
                <a:cxn ang="0">
                  <a:pos x="106" y="139"/>
                </a:cxn>
                <a:cxn ang="0">
                  <a:pos x="127" y="160"/>
                </a:cxn>
                <a:cxn ang="0">
                  <a:pos x="148" y="170"/>
                </a:cxn>
                <a:cxn ang="0">
                  <a:pos x="170" y="189"/>
                </a:cxn>
                <a:cxn ang="0">
                  <a:pos x="191" y="210"/>
                </a:cxn>
                <a:cxn ang="0">
                  <a:pos x="211" y="229"/>
                </a:cxn>
                <a:cxn ang="0">
                  <a:pos x="233" y="239"/>
                </a:cxn>
                <a:cxn ang="0">
                  <a:pos x="255" y="260"/>
                </a:cxn>
                <a:cxn ang="0">
                  <a:pos x="275" y="279"/>
                </a:cxn>
                <a:cxn ang="0">
                  <a:pos x="318" y="300"/>
                </a:cxn>
                <a:cxn ang="0">
                  <a:pos x="360" y="319"/>
                </a:cxn>
                <a:cxn ang="0">
                  <a:pos x="403" y="340"/>
                </a:cxn>
                <a:cxn ang="0">
                  <a:pos x="423" y="359"/>
                </a:cxn>
                <a:cxn ang="0">
                  <a:pos x="466" y="369"/>
                </a:cxn>
                <a:cxn ang="0">
                  <a:pos x="508" y="390"/>
                </a:cxn>
                <a:cxn ang="0">
                  <a:pos x="551" y="399"/>
                </a:cxn>
                <a:cxn ang="0">
                  <a:pos x="593" y="420"/>
                </a:cxn>
                <a:cxn ang="0">
                  <a:pos x="634" y="430"/>
                </a:cxn>
                <a:cxn ang="0">
                  <a:pos x="678" y="439"/>
                </a:cxn>
                <a:cxn ang="0">
                  <a:pos x="719" y="459"/>
                </a:cxn>
                <a:cxn ang="0">
                  <a:pos x="762" y="470"/>
                </a:cxn>
                <a:cxn ang="0">
                  <a:pos x="826" y="479"/>
                </a:cxn>
                <a:cxn ang="0">
                  <a:pos x="867" y="489"/>
                </a:cxn>
                <a:cxn ang="0">
                  <a:pos x="931" y="499"/>
                </a:cxn>
                <a:cxn ang="0">
                  <a:pos x="974" y="510"/>
                </a:cxn>
                <a:cxn ang="0">
                  <a:pos x="1037" y="510"/>
                </a:cxn>
                <a:cxn ang="0">
                  <a:pos x="1100" y="520"/>
                </a:cxn>
                <a:cxn ang="0">
                  <a:pos x="1164" y="520"/>
                </a:cxn>
                <a:cxn ang="0">
                  <a:pos x="1227" y="529"/>
                </a:cxn>
                <a:cxn ang="0">
                  <a:pos x="1290" y="529"/>
                </a:cxn>
                <a:cxn ang="0">
                  <a:pos x="1355" y="529"/>
                </a:cxn>
              </a:cxnLst>
              <a:rect l="0" t="0" r="r" b="b"/>
              <a:pathLst>
                <a:path w="1356" h="530">
                  <a:moveTo>
                    <a:pt x="0" y="0"/>
                  </a:moveTo>
                  <a:lnTo>
                    <a:pt x="0" y="9"/>
                  </a:lnTo>
                  <a:lnTo>
                    <a:pt x="0" y="19"/>
                  </a:lnTo>
                  <a:lnTo>
                    <a:pt x="0" y="30"/>
                  </a:lnTo>
                  <a:lnTo>
                    <a:pt x="22" y="30"/>
                  </a:lnTo>
                  <a:lnTo>
                    <a:pt x="22" y="40"/>
                  </a:lnTo>
                  <a:lnTo>
                    <a:pt x="22" y="49"/>
                  </a:lnTo>
                  <a:lnTo>
                    <a:pt x="22" y="59"/>
                  </a:lnTo>
                  <a:lnTo>
                    <a:pt x="43" y="70"/>
                  </a:lnTo>
                  <a:lnTo>
                    <a:pt x="43" y="80"/>
                  </a:lnTo>
                  <a:lnTo>
                    <a:pt x="63" y="89"/>
                  </a:lnTo>
                  <a:lnTo>
                    <a:pt x="63" y="99"/>
                  </a:lnTo>
                  <a:lnTo>
                    <a:pt x="63" y="109"/>
                  </a:lnTo>
                  <a:lnTo>
                    <a:pt x="85" y="120"/>
                  </a:lnTo>
                  <a:lnTo>
                    <a:pt x="85" y="130"/>
                  </a:lnTo>
                  <a:lnTo>
                    <a:pt x="106" y="139"/>
                  </a:lnTo>
                  <a:lnTo>
                    <a:pt x="106" y="149"/>
                  </a:lnTo>
                  <a:lnTo>
                    <a:pt x="127" y="160"/>
                  </a:lnTo>
                  <a:lnTo>
                    <a:pt x="127" y="170"/>
                  </a:lnTo>
                  <a:lnTo>
                    <a:pt x="148" y="170"/>
                  </a:lnTo>
                  <a:lnTo>
                    <a:pt x="148" y="179"/>
                  </a:lnTo>
                  <a:lnTo>
                    <a:pt x="170" y="189"/>
                  </a:lnTo>
                  <a:lnTo>
                    <a:pt x="170" y="200"/>
                  </a:lnTo>
                  <a:lnTo>
                    <a:pt x="191" y="210"/>
                  </a:lnTo>
                  <a:lnTo>
                    <a:pt x="191" y="219"/>
                  </a:lnTo>
                  <a:lnTo>
                    <a:pt x="211" y="229"/>
                  </a:lnTo>
                  <a:lnTo>
                    <a:pt x="211" y="239"/>
                  </a:lnTo>
                  <a:lnTo>
                    <a:pt x="233" y="239"/>
                  </a:lnTo>
                  <a:lnTo>
                    <a:pt x="233" y="250"/>
                  </a:lnTo>
                  <a:lnTo>
                    <a:pt x="255" y="260"/>
                  </a:lnTo>
                  <a:lnTo>
                    <a:pt x="275" y="269"/>
                  </a:lnTo>
                  <a:lnTo>
                    <a:pt x="275" y="279"/>
                  </a:lnTo>
                  <a:lnTo>
                    <a:pt x="296" y="290"/>
                  </a:lnTo>
                  <a:lnTo>
                    <a:pt x="318" y="300"/>
                  </a:lnTo>
                  <a:lnTo>
                    <a:pt x="338" y="309"/>
                  </a:lnTo>
                  <a:lnTo>
                    <a:pt x="360" y="319"/>
                  </a:lnTo>
                  <a:lnTo>
                    <a:pt x="381" y="329"/>
                  </a:lnTo>
                  <a:lnTo>
                    <a:pt x="403" y="340"/>
                  </a:lnTo>
                  <a:lnTo>
                    <a:pt x="403" y="349"/>
                  </a:lnTo>
                  <a:lnTo>
                    <a:pt x="423" y="359"/>
                  </a:lnTo>
                  <a:lnTo>
                    <a:pt x="444" y="359"/>
                  </a:lnTo>
                  <a:lnTo>
                    <a:pt x="466" y="369"/>
                  </a:lnTo>
                  <a:lnTo>
                    <a:pt x="486" y="380"/>
                  </a:lnTo>
                  <a:lnTo>
                    <a:pt x="508" y="390"/>
                  </a:lnTo>
                  <a:lnTo>
                    <a:pt x="529" y="390"/>
                  </a:lnTo>
                  <a:lnTo>
                    <a:pt x="551" y="399"/>
                  </a:lnTo>
                  <a:lnTo>
                    <a:pt x="571" y="409"/>
                  </a:lnTo>
                  <a:lnTo>
                    <a:pt x="593" y="420"/>
                  </a:lnTo>
                  <a:lnTo>
                    <a:pt x="614" y="420"/>
                  </a:lnTo>
                  <a:lnTo>
                    <a:pt x="634" y="430"/>
                  </a:lnTo>
                  <a:lnTo>
                    <a:pt x="656" y="439"/>
                  </a:lnTo>
                  <a:lnTo>
                    <a:pt x="678" y="439"/>
                  </a:lnTo>
                  <a:lnTo>
                    <a:pt x="699" y="449"/>
                  </a:lnTo>
                  <a:lnTo>
                    <a:pt x="719" y="459"/>
                  </a:lnTo>
                  <a:lnTo>
                    <a:pt x="741" y="459"/>
                  </a:lnTo>
                  <a:lnTo>
                    <a:pt x="762" y="470"/>
                  </a:lnTo>
                  <a:lnTo>
                    <a:pt x="804" y="470"/>
                  </a:lnTo>
                  <a:lnTo>
                    <a:pt x="826" y="479"/>
                  </a:lnTo>
                  <a:lnTo>
                    <a:pt x="847" y="479"/>
                  </a:lnTo>
                  <a:lnTo>
                    <a:pt x="867" y="489"/>
                  </a:lnTo>
                  <a:lnTo>
                    <a:pt x="911" y="489"/>
                  </a:lnTo>
                  <a:lnTo>
                    <a:pt x="931" y="499"/>
                  </a:lnTo>
                  <a:lnTo>
                    <a:pt x="952" y="499"/>
                  </a:lnTo>
                  <a:lnTo>
                    <a:pt x="974" y="510"/>
                  </a:lnTo>
                  <a:lnTo>
                    <a:pt x="1016" y="510"/>
                  </a:lnTo>
                  <a:lnTo>
                    <a:pt x="1037" y="510"/>
                  </a:lnTo>
                  <a:lnTo>
                    <a:pt x="1079" y="510"/>
                  </a:lnTo>
                  <a:lnTo>
                    <a:pt x="1100" y="520"/>
                  </a:lnTo>
                  <a:lnTo>
                    <a:pt x="1122" y="520"/>
                  </a:lnTo>
                  <a:lnTo>
                    <a:pt x="1164" y="520"/>
                  </a:lnTo>
                  <a:lnTo>
                    <a:pt x="1185" y="520"/>
                  </a:lnTo>
                  <a:lnTo>
                    <a:pt x="1227" y="529"/>
                  </a:lnTo>
                  <a:lnTo>
                    <a:pt x="1249" y="529"/>
                  </a:lnTo>
                  <a:lnTo>
                    <a:pt x="1290" y="529"/>
                  </a:lnTo>
                  <a:lnTo>
                    <a:pt x="1333" y="529"/>
                  </a:lnTo>
                  <a:lnTo>
                    <a:pt x="1355" y="529"/>
                  </a:lnTo>
                </a:path>
              </a:pathLst>
            </a:custGeom>
            <a:noFill/>
            <a:ln w="38100" cap="rnd" cmpd="sng">
              <a:solidFill>
                <a:srgbClr val="CB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908" y="1803"/>
              <a:ext cx="1924" cy="701"/>
            </a:xfrm>
            <a:custGeom>
              <a:avLst/>
              <a:gdLst/>
              <a:ahLst/>
              <a:cxnLst>
                <a:cxn ang="0">
                  <a:pos x="20" y="700"/>
                </a:cxn>
                <a:cxn ang="0">
                  <a:pos x="83" y="700"/>
                </a:cxn>
                <a:cxn ang="0">
                  <a:pos x="127" y="691"/>
                </a:cxn>
                <a:cxn ang="0">
                  <a:pos x="168" y="691"/>
                </a:cxn>
                <a:cxn ang="0">
                  <a:pos x="232" y="691"/>
                </a:cxn>
                <a:cxn ang="0">
                  <a:pos x="275" y="681"/>
                </a:cxn>
                <a:cxn ang="0">
                  <a:pos x="316" y="670"/>
                </a:cxn>
                <a:cxn ang="0">
                  <a:pos x="380" y="670"/>
                </a:cxn>
                <a:cxn ang="0">
                  <a:pos x="423" y="660"/>
                </a:cxn>
                <a:cxn ang="0">
                  <a:pos x="464" y="650"/>
                </a:cxn>
                <a:cxn ang="0">
                  <a:pos x="528" y="641"/>
                </a:cxn>
                <a:cxn ang="0">
                  <a:pos x="571" y="630"/>
                </a:cxn>
                <a:cxn ang="0">
                  <a:pos x="612" y="620"/>
                </a:cxn>
                <a:cxn ang="0">
                  <a:pos x="655" y="610"/>
                </a:cxn>
                <a:cxn ang="0">
                  <a:pos x="719" y="590"/>
                </a:cxn>
                <a:cxn ang="0">
                  <a:pos x="760" y="580"/>
                </a:cxn>
                <a:cxn ang="0">
                  <a:pos x="803" y="570"/>
                </a:cxn>
                <a:cxn ang="0">
                  <a:pos x="845" y="551"/>
                </a:cxn>
                <a:cxn ang="0">
                  <a:pos x="908" y="540"/>
                </a:cxn>
                <a:cxn ang="0">
                  <a:pos x="950" y="520"/>
                </a:cxn>
                <a:cxn ang="0">
                  <a:pos x="993" y="500"/>
                </a:cxn>
                <a:cxn ang="0">
                  <a:pos x="1035" y="490"/>
                </a:cxn>
                <a:cxn ang="0">
                  <a:pos x="1078" y="471"/>
                </a:cxn>
                <a:cxn ang="0">
                  <a:pos x="1120" y="450"/>
                </a:cxn>
                <a:cxn ang="0">
                  <a:pos x="1163" y="440"/>
                </a:cxn>
                <a:cxn ang="0">
                  <a:pos x="1204" y="421"/>
                </a:cxn>
                <a:cxn ang="0">
                  <a:pos x="1246" y="400"/>
                </a:cxn>
                <a:cxn ang="0">
                  <a:pos x="1289" y="381"/>
                </a:cxn>
                <a:cxn ang="0">
                  <a:pos x="1331" y="360"/>
                </a:cxn>
                <a:cxn ang="0">
                  <a:pos x="1374" y="341"/>
                </a:cxn>
                <a:cxn ang="0">
                  <a:pos x="1416" y="331"/>
                </a:cxn>
                <a:cxn ang="0">
                  <a:pos x="1437" y="310"/>
                </a:cxn>
                <a:cxn ang="0">
                  <a:pos x="1479" y="291"/>
                </a:cxn>
                <a:cxn ang="0">
                  <a:pos x="1522" y="270"/>
                </a:cxn>
                <a:cxn ang="0">
                  <a:pos x="1542" y="251"/>
                </a:cxn>
                <a:cxn ang="0">
                  <a:pos x="1585" y="230"/>
                </a:cxn>
                <a:cxn ang="0">
                  <a:pos x="1605" y="220"/>
                </a:cxn>
                <a:cxn ang="0">
                  <a:pos x="1648" y="201"/>
                </a:cxn>
                <a:cxn ang="0">
                  <a:pos x="1670" y="180"/>
                </a:cxn>
                <a:cxn ang="0">
                  <a:pos x="1712" y="161"/>
                </a:cxn>
                <a:cxn ang="0">
                  <a:pos x="1753" y="140"/>
                </a:cxn>
                <a:cxn ang="0">
                  <a:pos x="1775" y="121"/>
                </a:cxn>
                <a:cxn ang="0">
                  <a:pos x="1796" y="111"/>
                </a:cxn>
                <a:cxn ang="0">
                  <a:pos x="1818" y="90"/>
                </a:cxn>
                <a:cxn ang="0">
                  <a:pos x="1838" y="81"/>
                </a:cxn>
                <a:cxn ang="0">
                  <a:pos x="1860" y="60"/>
                </a:cxn>
                <a:cxn ang="0">
                  <a:pos x="1881" y="50"/>
                </a:cxn>
                <a:cxn ang="0">
                  <a:pos x="1901" y="31"/>
                </a:cxn>
                <a:cxn ang="0">
                  <a:pos x="1923" y="10"/>
                </a:cxn>
              </a:cxnLst>
              <a:rect l="0" t="0" r="r" b="b"/>
              <a:pathLst>
                <a:path w="1924" h="701">
                  <a:moveTo>
                    <a:pt x="0" y="700"/>
                  </a:moveTo>
                  <a:lnTo>
                    <a:pt x="20" y="700"/>
                  </a:lnTo>
                  <a:lnTo>
                    <a:pt x="63" y="700"/>
                  </a:lnTo>
                  <a:lnTo>
                    <a:pt x="83" y="700"/>
                  </a:lnTo>
                  <a:lnTo>
                    <a:pt x="105" y="700"/>
                  </a:lnTo>
                  <a:lnTo>
                    <a:pt x="127" y="691"/>
                  </a:lnTo>
                  <a:lnTo>
                    <a:pt x="148" y="691"/>
                  </a:lnTo>
                  <a:lnTo>
                    <a:pt x="168" y="691"/>
                  </a:lnTo>
                  <a:lnTo>
                    <a:pt x="211" y="691"/>
                  </a:lnTo>
                  <a:lnTo>
                    <a:pt x="232" y="691"/>
                  </a:lnTo>
                  <a:lnTo>
                    <a:pt x="253" y="681"/>
                  </a:lnTo>
                  <a:lnTo>
                    <a:pt x="275" y="681"/>
                  </a:lnTo>
                  <a:lnTo>
                    <a:pt x="295" y="681"/>
                  </a:lnTo>
                  <a:lnTo>
                    <a:pt x="316" y="670"/>
                  </a:lnTo>
                  <a:lnTo>
                    <a:pt x="338" y="670"/>
                  </a:lnTo>
                  <a:lnTo>
                    <a:pt x="380" y="670"/>
                  </a:lnTo>
                  <a:lnTo>
                    <a:pt x="401" y="660"/>
                  </a:lnTo>
                  <a:lnTo>
                    <a:pt x="423" y="660"/>
                  </a:lnTo>
                  <a:lnTo>
                    <a:pt x="443" y="650"/>
                  </a:lnTo>
                  <a:lnTo>
                    <a:pt x="464" y="650"/>
                  </a:lnTo>
                  <a:lnTo>
                    <a:pt x="486" y="650"/>
                  </a:lnTo>
                  <a:lnTo>
                    <a:pt x="528" y="641"/>
                  </a:lnTo>
                  <a:lnTo>
                    <a:pt x="549" y="630"/>
                  </a:lnTo>
                  <a:lnTo>
                    <a:pt x="571" y="630"/>
                  </a:lnTo>
                  <a:lnTo>
                    <a:pt x="591" y="620"/>
                  </a:lnTo>
                  <a:lnTo>
                    <a:pt x="612" y="620"/>
                  </a:lnTo>
                  <a:lnTo>
                    <a:pt x="634" y="610"/>
                  </a:lnTo>
                  <a:lnTo>
                    <a:pt x="655" y="610"/>
                  </a:lnTo>
                  <a:lnTo>
                    <a:pt x="697" y="601"/>
                  </a:lnTo>
                  <a:lnTo>
                    <a:pt x="719" y="590"/>
                  </a:lnTo>
                  <a:lnTo>
                    <a:pt x="739" y="590"/>
                  </a:lnTo>
                  <a:lnTo>
                    <a:pt x="760" y="580"/>
                  </a:lnTo>
                  <a:lnTo>
                    <a:pt x="782" y="570"/>
                  </a:lnTo>
                  <a:lnTo>
                    <a:pt x="803" y="570"/>
                  </a:lnTo>
                  <a:lnTo>
                    <a:pt x="824" y="561"/>
                  </a:lnTo>
                  <a:lnTo>
                    <a:pt x="845" y="551"/>
                  </a:lnTo>
                  <a:lnTo>
                    <a:pt x="887" y="540"/>
                  </a:lnTo>
                  <a:lnTo>
                    <a:pt x="908" y="540"/>
                  </a:lnTo>
                  <a:lnTo>
                    <a:pt x="930" y="530"/>
                  </a:lnTo>
                  <a:lnTo>
                    <a:pt x="950" y="520"/>
                  </a:lnTo>
                  <a:lnTo>
                    <a:pt x="972" y="511"/>
                  </a:lnTo>
                  <a:lnTo>
                    <a:pt x="993" y="500"/>
                  </a:lnTo>
                  <a:lnTo>
                    <a:pt x="1015" y="500"/>
                  </a:lnTo>
                  <a:lnTo>
                    <a:pt x="1035" y="490"/>
                  </a:lnTo>
                  <a:lnTo>
                    <a:pt x="1056" y="480"/>
                  </a:lnTo>
                  <a:lnTo>
                    <a:pt x="1078" y="471"/>
                  </a:lnTo>
                  <a:lnTo>
                    <a:pt x="1098" y="461"/>
                  </a:lnTo>
                  <a:lnTo>
                    <a:pt x="1120" y="450"/>
                  </a:lnTo>
                  <a:lnTo>
                    <a:pt x="1141" y="440"/>
                  </a:lnTo>
                  <a:lnTo>
                    <a:pt x="1163" y="440"/>
                  </a:lnTo>
                  <a:lnTo>
                    <a:pt x="1183" y="431"/>
                  </a:lnTo>
                  <a:lnTo>
                    <a:pt x="1204" y="421"/>
                  </a:lnTo>
                  <a:lnTo>
                    <a:pt x="1226" y="410"/>
                  </a:lnTo>
                  <a:lnTo>
                    <a:pt x="1246" y="400"/>
                  </a:lnTo>
                  <a:lnTo>
                    <a:pt x="1268" y="390"/>
                  </a:lnTo>
                  <a:lnTo>
                    <a:pt x="1289" y="381"/>
                  </a:lnTo>
                  <a:lnTo>
                    <a:pt x="1311" y="370"/>
                  </a:lnTo>
                  <a:lnTo>
                    <a:pt x="1331" y="360"/>
                  </a:lnTo>
                  <a:lnTo>
                    <a:pt x="1352" y="350"/>
                  </a:lnTo>
                  <a:lnTo>
                    <a:pt x="1374" y="341"/>
                  </a:lnTo>
                  <a:lnTo>
                    <a:pt x="1394" y="341"/>
                  </a:lnTo>
                  <a:lnTo>
                    <a:pt x="1416" y="331"/>
                  </a:lnTo>
                  <a:lnTo>
                    <a:pt x="1416" y="320"/>
                  </a:lnTo>
                  <a:lnTo>
                    <a:pt x="1437" y="310"/>
                  </a:lnTo>
                  <a:lnTo>
                    <a:pt x="1459" y="301"/>
                  </a:lnTo>
                  <a:lnTo>
                    <a:pt x="1479" y="291"/>
                  </a:lnTo>
                  <a:lnTo>
                    <a:pt x="1500" y="280"/>
                  </a:lnTo>
                  <a:lnTo>
                    <a:pt x="1522" y="270"/>
                  </a:lnTo>
                  <a:lnTo>
                    <a:pt x="1542" y="260"/>
                  </a:lnTo>
                  <a:lnTo>
                    <a:pt x="1542" y="251"/>
                  </a:lnTo>
                  <a:lnTo>
                    <a:pt x="1564" y="240"/>
                  </a:lnTo>
                  <a:lnTo>
                    <a:pt x="1585" y="230"/>
                  </a:lnTo>
                  <a:lnTo>
                    <a:pt x="1605" y="230"/>
                  </a:lnTo>
                  <a:lnTo>
                    <a:pt x="1605" y="220"/>
                  </a:lnTo>
                  <a:lnTo>
                    <a:pt x="1627" y="211"/>
                  </a:lnTo>
                  <a:lnTo>
                    <a:pt x="1648" y="201"/>
                  </a:lnTo>
                  <a:lnTo>
                    <a:pt x="1670" y="190"/>
                  </a:lnTo>
                  <a:lnTo>
                    <a:pt x="1670" y="180"/>
                  </a:lnTo>
                  <a:lnTo>
                    <a:pt x="1690" y="171"/>
                  </a:lnTo>
                  <a:lnTo>
                    <a:pt x="1712" y="161"/>
                  </a:lnTo>
                  <a:lnTo>
                    <a:pt x="1733" y="150"/>
                  </a:lnTo>
                  <a:lnTo>
                    <a:pt x="1753" y="140"/>
                  </a:lnTo>
                  <a:lnTo>
                    <a:pt x="1753" y="130"/>
                  </a:lnTo>
                  <a:lnTo>
                    <a:pt x="1775" y="121"/>
                  </a:lnTo>
                  <a:lnTo>
                    <a:pt x="1775" y="111"/>
                  </a:lnTo>
                  <a:lnTo>
                    <a:pt x="1796" y="111"/>
                  </a:lnTo>
                  <a:lnTo>
                    <a:pt x="1796" y="100"/>
                  </a:lnTo>
                  <a:lnTo>
                    <a:pt x="1818" y="90"/>
                  </a:lnTo>
                  <a:lnTo>
                    <a:pt x="1818" y="81"/>
                  </a:lnTo>
                  <a:lnTo>
                    <a:pt x="1838" y="81"/>
                  </a:lnTo>
                  <a:lnTo>
                    <a:pt x="1838" y="71"/>
                  </a:lnTo>
                  <a:lnTo>
                    <a:pt x="1860" y="60"/>
                  </a:lnTo>
                  <a:lnTo>
                    <a:pt x="1860" y="50"/>
                  </a:lnTo>
                  <a:lnTo>
                    <a:pt x="1881" y="50"/>
                  </a:lnTo>
                  <a:lnTo>
                    <a:pt x="1881" y="41"/>
                  </a:lnTo>
                  <a:lnTo>
                    <a:pt x="1901" y="31"/>
                  </a:lnTo>
                  <a:lnTo>
                    <a:pt x="1901" y="20"/>
                  </a:lnTo>
                  <a:lnTo>
                    <a:pt x="1923" y="10"/>
                  </a:lnTo>
                  <a:lnTo>
                    <a:pt x="1923" y="0"/>
                  </a:lnTo>
                </a:path>
              </a:pathLst>
            </a:custGeom>
            <a:noFill/>
            <a:ln w="38100" cap="rnd" cmpd="sng">
              <a:solidFill>
                <a:srgbClr val="CB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 rot="424731">
            <a:off x="3048000" y="2590800"/>
            <a:ext cx="4076700" cy="1103313"/>
            <a:chOff x="2039" y="1633"/>
            <a:chExt cx="2202" cy="791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039" y="1943"/>
              <a:ext cx="657" cy="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0" y="31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22" y="71"/>
                </a:cxn>
                <a:cxn ang="0">
                  <a:pos x="22" y="80"/>
                </a:cxn>
                <a:cxn ang="0">
                  <a:pos x="22" y="90"/>
                </a:cxn>
                <a:cxn ang="0">
                  <a:pos x="22" y="100"/>
                </a:cxn>
                <a:cxn ang="0">
                  <a:pos x="22" y="111"/>
                </a:cxn>
                <a:cxn ang="0">
                  <a:pos x="43" y="120"/>
                </a:cxn>
                <a:cxn ang="0">
                  <a:pos x="43" y="130"/>
                </a:cxn>
                <a:cxn ang="0">
                  <a:pos x="43" y="140"/>
                </a:cxn>
                <a:cxn ang="0">
                  <a:pos x="43" y="150"/>
                </a:cxn>
                <a:cxn ang="0">
                  <a:pos x="43" y="161"/>
                </a:cxn>
                <a:cxn ang="0">
                  <a:pos x="65" y="170"/>
                </a:cxn>
                <a:cxn ang="0">
                  <a:pos x="65" y="190"/>
                </a:cxn>
                <a:cxn ang="0">
                  <a:pos x="65" y="201"/>
                </a:cxn>
                <a:cxn ang="0">
                  <a:pos x="85" y="210"/>
                </a:cxn>
                <a:cxn ang="0">
                  <a:pos x="85" y="220"/>
                </a:cxn>
                <a:cxn ang="0">
                  <a:pos x="85" y="230"/>
                </a:cxn>
                <a:cxn ang="0">
                  <a:pos x="106" y="241"/>
                </a:cxn>
                <a:cxn ang="0">
                  <a:pos x="106" y="250"/>
                </a:cxn>
                <a:cxn ang="0">
                  <a:pos x="128" y="260"/>
                </a:cxn>
                <a:cxn ang="0">
                  <a:pos x="128" y="270"/>
                </a:cxn>
                <a:cxn ang="0">
                  <a:pos x="148" y="291"/>
                </a:cxn>
                <a:cxn ang="0">
                  <a:pos x="148" y="300"/>
                </a:cxn>
                <a:cxn ang="0">
                  <a:pos x="170" y="310"/>
                </a:cxn>
                <a:cxn ang="0">
                  <a:pos x="170" y="320"/>
                </a:cxn>
                <a:cxn ang="0">
                  <a:pos x="191" y="331"/>
                </a:cxn>
                <a:cxn ang="0">
                  <a:pos x="191" y="340"/>
                </a:cxn>
                <a:cxn ang="0">
                  <a:pos x="213" y="350"/>
                </a:cxn>
                <a:cxn ang="0">
                  <a:pos x="213" y="360"/>
                </a:cxn>
                <a:cxn ang="0">
                  <a:pos x="233" y="370"/>
                </a:cxn>
                <a:cxn ang="0">
                  <a:pos x="255" y="380"/>
                </a:cxn>
                <a:cxn ang="0">
                  <a:pos x="276" y="390"/>
                </a:cxn>
                <a:cxn ang="0">
                  <a:pos x="276" y="400"/>
                </a:cxn>
                <a:cxn ang="0">
                  <a:pos x="296" y="400"/>
                </a:cxn>
                <a:cxn ang="0">
                  <a:pos x="318" y="410"/>
                </a:cxn>
                <a:cxn ang="0">
                  <a:pos x="339" y="421"/>
                </a:cxn>
                <a:cxn ang="0">
                  <a:pos x="361" y="430"/>
                </a:cxn>
                <a:cxn ang="0">
                  <a:pos x="381" y="430"/>
                </a:cxn>
                <a:cxn ang="0">
                  <a:pos x="381" y="440"/>
                </a:cxn>
                <a:cxn ang="0">
                  <a:pos x="403" y="450"/>
                </a:cxn>
                <a:cxn ang="0">
                  <a:pos x="424" y="450"/>
                </a:cxn>
                <a:cxn ang="0">
                  <a:pos x="466" y="461"/>
                </a:cxn>
                <a:cxn ang="0">
                  <a:pos x="488" y="461"/>
                </a:cxn>
                <a:cxn ang="0">
                  <a:pos x="508" y="470"/>
                </a:cxn>
                <a:cxn ang="0">
                  <a:pos x="529" y="470"/>
                </a:cxn>
                <a:cxn ang="0">
                  <a:pos x="551" y="470"/>
                </a:cxn>
                <a:cxn ang="0">
                  <a:pos x="572" y="480"/>
                </a:cxn>
                <a:cxn ang="0">
                  <a:pos x="614" y="480"/>
                </a:cxn>
                <a:cxn ang="0">
                  <a:pos x="636" y="480"/>
                </a:cxn>
                <a:cxn ang="0">
                  <a:pos x="656" y="480"/>
                </a:cxn>
              </a:cxnLst>
              <a:rect l="0" t="0" r="r" b="b"/>
              <a:pathLst>
                <a:path w="657" h="481">
                  <a:moveTo>
                    <a:pt x="0" y="0"/>
                  </a:moveTo>
                  <a:lnTo>
                    <a:pt x="0" y="10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60"/>
                  </a:lnTo>
                  <a:lnTo>
                    <a:pt x="22" y="71"/>
                  </a:lnTo>
                  <a:lnTo>
                    <a:pt x="22" y="80"/>
                  </a:lnTo>
                  <a:lnTo>
                    <a:pt x="22" y="90"/>
                  </a:lnTo>
                  <a:lnTo>
                    <a:pt x="22" y="100"/>
                  </a:lnTo>
                  <a:lnTo>
                    <a:pt x="22" y="111"/>
                  </a:lnTo>
                  <a:lnTo>
                    <a:pt x="43" y="120"/>
                  </a:lnTo>
                  <a:lnTo>
                    <a:pt x="43" y="130"/>
                  </a:lnTo>
                  <a:lnTo>
                    <a:pt x="43" y="140"/>
                  </a:lnTo>
                  <a:lnTo>
                    <a:pt x="43" y="150"/>
                  </a:lnTo>
                  <a:lnTo>
                    <a:pt x="43" y="161"/>
                  </a:lnTo>
                  <a:lnTo>
                    <a:pt x="65" y="170"/>
                  </a:lnTo>
                  <a:lnTo>
                    <a:pt x="65" y="190"/>
                  </a:lnTo>
                  <a:lnTo>
                    <a:pt x="65" y="201"/>
                  </a:lnTo>
                  <a:lnTo>
                    <a:pt x="85" y="210"/>
                  </a:lnTo>
                  <a:lnTo>
                    <a:pt x="85" y="220"/>
                  </a:lnTo>
                  <a:lnTo>
                    <a:pt x="85" y="230"/>
                  </a:lnTo>
                  <a:lnTo>
                    <a:pt x="106" y="241"/>
                  </a:lnTo>
                  <a:lnTo>
                    <a:pt x="106" y="250"/>
                  </a:lnTo>
                  <a:lnTo>
                    <a:pt x="128" y="260"/>
                  </a:lnTo>
                  <a:lnTo>
                    <a:pt x="128" y="270"/>
                  </a:lnTo>
                  <a:lnTo>
                    <a:pt x="148" y="291"/>
                  </a:lnTo>
                  <a:lnTo>
                    <a:pt x="148" y="300"/>
                  </a:lnTo>
                  <a:lnTo>
                    <a:pt x="170" y="310"/>
                  </a:lnTo>
                  <a:lnTo>
                    <a:pt x="170" y="320"/>
                  </a:lnTo>
                  <a:lnTo>
                    <a:pt x="191" y="331"/>
                  </a:lnTo>
                  <a:lnTo>
                    <a:pt x="191" y="340"/>
                  </a:lnTo>
                  <a:lnTo>
                    <a:pt x="213" y="350"/>
                  </a:lnTo>
                  <a:lnTo>
                    <a:pt x="213" y="360"/>
                  </a:lnTo>
                  <a:lnTo>
                    <a:pt x="233" y="370"/>
                  </a:lnTo>
                  <a:lnTo>
                    <a:pt x="255" y="380"/>
                  </a:lnTo>
                  <a:lnTo>
                    <a:pt x="276" y="390"/>
                  </a:lnTo>
                  <a:lnTo>
                    <a:pt x="276" y="400"/>
                  </a:lnTo>
                  <a:lnTo>
                    <a:pt x="296" y="400"/>
                  </a:lnTo>
                  <a:lnTo>
                    <a:pt x="318" y="410"/>
                  </a:lnTo>
                  <a:lnTo>
                    <a:pt x="339" y="421"/>
                  </a:lnTo>
                  <a:lnTo>
                    <a:pt x="361" y="430"/>
                  </a:lnTo>
                  <a:lnTo>
                    <a:pt x="381" y="430"/>
                  </a:lnTo>
                  <a:lnTo>
                    <a:pt x="381" y="440"/>
                  </a:lnTo>
                  <a:lnTo>
                    <a:pt x="403" y="450"/>
                  </a:lnTo>
                  <a:lnTo>
                    <a:pt x="424" y="450"/>
                  </a:lnTo>
                  <a:lnTo>
                    <a:pt x="466" y="461"/>
                  </a:lnTo>
                  <a:lnTo>
                    <a:pt x="488" y="461"/>
                  </a:lnTo>
                  <a:lnTo>
                    <a:pt x="508" y="470"/>
                  </a:lnTo>
                  <a:lnTo>
                    <a:pt x="529" y="470"/>
                  </a:lnTo>
                  <a:lnTo>
                    <a:pt x="551" y="470"/>
                  </a:lnTo>
                  <a:lnTo>
                    <a:pt x="572" y="480"/>
                  </a:lnTo>
                  <a:lnTo>
                    <a:pt x="614" y="480"/>
                  </a:lnTo>
                  <a:lnTo>
                    <a:pt x="636" y="480"/>
                  </a:lnTo>
                  <a:lnTo>
                    <a:pt x="656" y="480"/>
                  </a:lnTo>
                </a:path>
              </a:pathLst>
            </a:custGeom>
            <a:noFill/>
            <a:ln w="38100" cap="rnd" cmpd="sng">
              <a:solidFill>
                <a:srgbClr val="0099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695" y="1633"/>
              <a:ext cx="1546" cy="791"/>
            </a:xfrm>
            <a:custGeom>
              <a:avLst/>
              <a:gdLst/>
              <a:ahLst/>
              <a:cxnLst>
                <a:cxn ang="0">
                  <a:pos x="22" y="790"/>
                </a:cxn>
                <a:cxn ang="0">
                  <a:pos x="65" y="790"/>
                </a:cxn>
                <a:cxn ang="0">
                  <a:pos x="106" y="780"/>
                </a:cxn>
                <a:cxn ang="0">
                  <a:pos x="148" y="780"/>
                </a:cxn>
                <a:cxn ang="0">
                  <a:pos x="191" y="771"/>
                </a:cxn>
                <a:cxn ang="0">
                  <a:pos x="233" y="760"/>
                </a:cxn>
                <a:cxn ang="0">
                  <a:pos x="276" y="760"/>
                </a:cxn>
                <a:cxn ang="0">
                  <a:pos x="318" y="750"/>
                </a:cxn>
                <a:cxn ang="0">
                  <a:pos x="361" y="740"/>
                </a:cxn>
                <a:cxn ang="0">
                  <a:pos x="403" y="720"/>
                </a:cxn>
                <a:cxn ang="0">
                  <a:pos x="445" y="710"/>
                </a:cxn>
                <a:cxn ang="0">
                  <a:pos x="488" y="690"/>
                </a:cxn>
                <a:cxn ang="0">
                  <a:pos x="529" y="681"/>
                </a:cxn>
                <a:cxn ang="0">
                  <a:pos x="572" y="660"/>
                </a:cxn>
                <a:cxn ang="0">
                  <a:pos x="614" y="641"/>
                </a:cxn>
                <a:cxn ang="0">
                  <a:pos x="656" y="630"/>
                </a:cxn>
                <a:cxn ang="0">
                  <a:pos x="678" y="610"/>
                </a:cxn>
                <a:cxn ang="0">
                  <a:pos x="721" y="590"/>
                </a:cxn>
                <a:cxn ang="0">
                  <a:pos x="762" y="570"/>
                </a:cxn>
                <a:cxn ang="0">
                  <a:pos x="804" y="551"/>
                </a:cxn>
                <a:cxn ang="0">
                  <a:pos x="826" y="530"/>
                </a:cxn>
                <a:cxn ang="0">
                  <a:pos x="869" y="511"/>
                </a:cxn>
                <a:cxn ang="0">
                  <a:pos x="911" y="490"/>
                </a:cxn>
                <a:cxn ang="0">
                  <a:pos x="952" y="471"/>
                </a:cxn>
                <a:cxn ang="0">
                  <a:pos x="974" y="450"/>
                </a:cxn>
                <a:cxn ang="0">
                  <a:pos x="1017" y="430"/>
                </a:cxn>
                <a:cxn ang="0">
                  <a:pos x="1037" y="410"/>
                </a:cxn>
                <a:cxn ang="0">
                  <a:pos x="1080" y="381"/>
                </a:cxn>
                <a:cxn ang="0">
                  <a:pos x="1100" y="360"/>
                </a:cxn>
                <a:cxn ang="0">
                  <a:pos x="1144" y="341"/>
                </a:cxn>
                <a:cxn ang="0">
                  <a:pos x="1164" y="320"/>
                </a:cxn>
                <a:cxn ang="0">
                  <a:pos x="1207" y="300"/>
                </a:cxn>
                <a:cxn ang="0">
                  <a:pos x="1228" y="270"/>
                </a:cxn>
                <a:cxn ang="0">
                  <a:pos x="1270" y="251"/>
                </a:cxn>
                <a:cxn ang="0">
                  <a:pos x="1292" y="230"/>
                </a:cxn>
                <a:cxn ang="0">
                  <a:pos x="1312" y="211"/>
                </a:cxn>
                <a:cxn ang="0">
                  <a:pos x="1334" y="190"/>
                </a:cxn>
                <a:cxn ang="0">
                  <a:pos x="1377" y="170"/>
                </a:cxn>
                <a:cxn ang="0">
                  <a:pos x="1397" y="150"/>
                </a:cxn>
                <a:cxn ang="0">
                  <a:pos x="1418" y="130"/>
                </a:cxn>
                <a:cxn ang="0">
                  <a:pos x="1440" y="111"/>
                </a:cxn>
                <a:cxn ang="0">
                  <a:pos x="1460" y="90"/>
                </a:cxn>
                <a:cxn ang="0">
                  <a:pos x="1482" y="71"/>
                </a:cxn>
                <a:cxn ang="0">
                  <a:pos x="1503" y="50"/>
                </a:cxn>
                <a:cxn ang="0">
                  <a:pos x="1525" y="40"/>
                </a:cxn>
                <a:cxn ang="0">
                  <a:pos x="1525" y="20"/>
                </a:cxn>
                <a:cxn ang="0">
                  <a:pos x="1545" y="0"/>
                </a:cxn>
              </a:cxnLst>
              <a:rect l="0" t="0" r="r" b="b"/>
              <a:pathLst>
                <a:path w="1546" h="791">
                  <a:moveTo>
                    <a:pt x="0" y="790"/>
                  </a:moveTo>
                  <a:lnTo>
                    <a:pt x="22" y="790"/>
                  </a:lnTo>
                  <a:lnTo>
                    <a:pt x="43" y="790"/>
                  </a:lnTo>
                  <a:lnTo>
                    <a:pt x="65" y="790"/>
                  </a:lnTo>
                  <a:lnTo>
                    <a:pt x="85" y="790"/>
                  </a:lnTo>
                  <a:lnTo>
                    <a:pt x="106" y="780"/>
                  </a:lnTo>
                  <a:lnTo>
                    <a:pt x="128" y="780"/>
                  </a:lnTo>
                  <a:lnTo>
                    <a:pt x="148" y="780"/>
                  </a:lnTo>
                  <a:lnTo>
                    <a:pt x="170" y="780"/>
                  </a:lnTo>
                  <a:lnTo>
                    <a:pt x="191" y="771"/>
                  </a:lnTo>
                  <a:lnTo>
                    <a:pt x="213" y="771"/>
                  </a:lnTo>
                  <a:lnTo>
                    <a:pt x="233" y="760"/>
                  </a:lnTo>
                  <a:lnTo>
                    <a:pt x="255" y="760"/>
                  </a:lnTo>
                  <a:lnTo>
                    <a:pt x="276" y="760"/>
                  </a:lnTo>
                  <a:lnTo>
                    <a:pt x="296" y="750"/>
                  </a:lnTo>
                  <a:lnTo>
                    <a:pt x="318" y="750"/>
                  </a:lnTo>
                  <a:lnTo>
                    <a:pt x="339" y="740"/>
                  </a:lnTo>
                  <a:lnTo>
                    <a:pt x="361" y="740"/>
                  </a:lnTo>
                  <a:lnTo>
                    <a:pt x="381" y="731"/>
                  </a:lnTo>
                  <a:lnTo>
                    <a:pt x="403" y="720"/>
                  </a:lnTo>
                  <a:lnTo>
                    <a:pt x="424" y="720"/>
                  </a:lnTo>
                  <a:lnTo>
                    <a:pt x="445" y="710"/>
                  </a:lnTo>
                  <a:lnTo>
                    <a:pt x="466" y="700"/>
                  </a:lnTo>
                  <a:lnTo>
                    <a:pt x="488" y="690"/>
                  </a:lnTo>
                  <a:lnTo>
                    <a:pt x="508" y="681"/>
                  </a:lnTo>
                  <a:lnTo>
                    <a:pt x="529" y="681"/>
                  </a:lnTo>
                  <a:lnTo>
                    <a:pt x="551" y="670"/>
                  </a:lnTo>
                  <a:lnTo>
                    <a:pt x="572" y="660"/>
                  </a:lnTo>
                  <a:lnTo>
                    <a:pt x="593" y="650"/>
                  </a:lnTo>
                  <a:lnTo>
                    <a:pt x="614" y="641"/>
                  </a:lnTo>
                  <a:lnTo>
                    <a:pt x="636" y="641"/>
                  </a:lnTo>
                  <a:lnTo>
                    <a:pt x="656" y="630"/>
                  </a:lnTo>
                  <a:lnTo>
                    <a:pt x="678" y="620"/>
                  </a:lnTo>
                  <a:lnTo>
                    <a:pt x="678" y="610"/>
                  </a:lnTo>
                  <a:lnTo>
                    <a:pt x="699" y="601"/>
                  </a:lnTo>
                  <a:lnTo>
                    <a:pt x="721" y="590"/>
                  </a:lnTo>
                  <a:lnTo>
                    <a:pt x="741" y="580"/>
                  </a:lnTo>
                  <a:lnTo>
                    <a:pt x="762" y="570"/>
                  </a:lnTo>
                  <a:lnTo>
                    <a:pt x="784" y="560"/>
                  </a:lnTo>
                  <a:lnTo>
                    <a:pt x="804" y="551"/>
                  </a:lnTo>
                  <a:lnTo>
                    <a:pt x="826" y="540"/>
                  </a:lnTo>
                  <a:lnTo>
                    <a:pt x="826" y="530"/>
                  </a:lnTo>
                  <a:lnTo>
                    <a:pt x="847" y="520"/>
                  </a:lnTo>
                  <a:lnTo>
                    <a:pt x="869" y="511"/>
                  </a:lnTo>
                  <a:lnTo>
                    <a:pt x="889" y="500"/>
                  </a:lnTo>
                  <a:lnTo>
                    <a:pt x="911" y="490"/>
                  </a:lnTo>
                  <a:lnTo>
                    <a:pt x="932" y="480"/>
                  </a:lnTo>
                  <a:lnTo>
                    <a:pt x="952" y="471"/>
                  </a:lnTo>
                  <a:lnTo>
                    <a:pt x="952" y="460"/>
                  </a:lnTo>
                  <a:lnTo>
                    <a:pt x="974" y="450"/>
                  </a:lnTo>
                  <a:lnTo>
                    <a:pt x="995" y="440"/>
                  </a:lnTo>
                  <a:lnTo>
                    <a:pt x="1017" y="430"/>
                  </a:lnTo>
                  <a:lnTo>
                    <a:pt x="1037" y="421"/>
                  </a:lnTo>
                  <a:lnTo>
                    <a:pt x="1037" y="410"/>
                  </a:lnTo>
                  <a:lnTo>
                    <a:pt x="1059" y="390"/>
                  </a:lnTo>
                  <a:lnTo>
                    <a:pt x="1080" y="381"/>
                  </a:lnTo>
                  <a:lnTo>
                    <a:pt x="1100" y="370"/>
                  </a:lnTo>
                  <a:lnTo>
                    <a:pt x="1100" y="360"/>
                  </a:lnTo>
                  <a:lnTo>
                    <a:pt x="1122" y="350"/>
                  </a:lnTo>
                  <a:lnTo>
                    <a:pt x="1144" y="341"/>
                  </a:lnTo>
                  <a:lnTo>
                    <a:pt x="1164" y="331"/>
                  </a:lnTo>
                  <a:lnTo>
                    <a:pt x="1164" y="320"/>
                  </a:lnTo>
                  <a:lnTo>
                    <a:pt x="1185" y="310"/>
                  </a:lnTo>
                  <a:lnTo>
                    <a:pt x="1207" y="300"/>
                  </a:lnTo>
                  <a:lnTo>
                    <a:pt x="1228" y="280"/>
                  </a:lnTo>
                  <a:lnTo>
                    <a:pt x="1228" y="270"/>
                  </a:lnTo>
                  <a:lnTo>
                    <a:pt x="1249" y="260"/>
                  </a:lnTo>
                  <a:lnTo>
                    <a:pt x="1270" y="251"/>
                  </a:lnTo>
                  <a:lnTo>
                    <a:pt x="1270" y="240"/>
                  </a:lnTo>
                  <a:lnTo>
                    <a:pt x="1292" y="230"/>
                  </a:lnTo>
                  <a:lnTo>
                    <a:pt x="1312" y="220"/>
                  </a:lnTo>
                  <a:lnTo>
                    <a:pt x="1312" y="211"/>
                  </a:lnTo>
                  <a:lnTo>
                    <a:pt x="1334" y="201"/>
                  </a:lnTo>
                  <a:lnTo>
                    <a:pt x="1334" y="190"/>
                  </a:lnTo>
                  <a:lnTo>
                    <a:pt x="1355" y="180"/>
                  </a:lnTo>
                  <a:lnTo>
                    <a:pt x="1377" y="170"/>
                  </a:lnTo>
                  <a:lnTo>
                    <a:pt x="1377" y="161"/>
                  </a:lnTo>
                  <a:lnTo>
                    <a:pt x="1397" y="150"/>
                  </a:lnTo>
                  <a:lnTo>
                    <a:pt x="1397" y="140"/>
                  </a:lnTo>
                  <a:lnTo>
                    <a:pt x="1418" y="130"/>
                  </a:lnTo>
                  <a:lnTo>
                    <a:pt x="1418" y="121"/>
                  </a:lnTo>
                  <a:lnTo>
                    <a:pt x="1440" y="111"/>
                  </a:lnTo>
                  <a:lnTo>
                    <a:pt x="1440" y="100"/>
                  </a:lnTo>
                  <a:lnTo>
                    <a:pt x="1460" y="90"/>
                  </a:lnTo>
                  <a:lnTo>
                    <a:pt x="1460" y="81"/>
                  </a:lnTo>
                  <a:lnTo>
                    <a:pt x="1482" y="71"/>
                  </a:lnTo>
                  <a:lnTo>
                    <a:pt x="1482" y="60"/>
                  </a:lnTo>
                  <a:lnTo>
                    <a:pt x="1503" y="50"/>
                  </a:lnTo>
                  <a:lnTo>
                    <a:pt x="1503" y="40"/>
                  </a:lnTo>
                  <a:lnTo>
                    <a:pt x="1525" y="40"/>
                  </a:lnTo>
                  <a:lnTo>
                    <a:pt x="1525" y="31"/>
                  </a:lnTo>
                  <a:lnTo>
                    <a:pt x="1525" y="20"/>
                  </a:lnTo>
                  <a:lnTo>
                    <a:pt x="1545" y="10"/>
                  </a:lnTo>
                  <a:lnTo>
                    <a:pt x="1545" y="0"/>
                  </a:lnTo>
                </a:path>
              </a:pathLst>
            </a:custGeom>
            <a:noFill/>
            <a:ln w="38100" cap="rnd" cmpd="sng">
              <a:solidFill>
                <a:srgbClr val="0099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</p:grpSp>
      <p:sp>
        <p:nvSpPr>
          <p:cNvPr id="16" name="Freeform 15"/>
          <p:cNvSpPr>
            <a:spLocks/>
          </p:cNvSpPr>
          <p:nvPr/>
        </p:nvSpPr>
        <p:spPr bwMode="auto">
          <a:xfrm rot="-350526">
            <a:off x="3200400" y="2133600"/>
            <a:ext cx="2554288" cy="2743200"/>
          </a:xfrm>
          <a:custGeom>
            <a:avLst/>
            <a:gdLst/>
            <a:ahLst/>
            <a:cxnLst>
              <a:cxn ang="0">
                <a:pos x="0" y="1671"/>
              </a:cxn>
              <a:cxn ang="0">
                <a:pos x="1058" y="1141"/>
              </a:cxn>
              <a:cxn ang="0">
                <a:pos x="2115" y="0"/>
              </a:cxn>
            </a:cxnLst>
            <a:rect l="0" t="0" r="r" b="b"/>
            <a:pathLst>
              <a:path w="2116" h="1672">
                <a:moveTo>
                  <a:pt x="0" y="1671"/>
                </a:moveTo>
                <a:lnTo>
                  <a:pt x="1058" y="1141"/>
                </a:lnTo>
                <a:lnTo>
                  <a:pt x="2115" y="0"/>
                </a:lnTo>
              </a:path>
            </a:pathLst>
          </a:custGeom>
          <a:noFill/>
          <a:ln w="38100" cap="rnd" cmpd="sng">
            <a:solidFill>
              <a:srgbClr val="6FB7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16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538039" y="1728788"/>
            <a:ext cx="318998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579437" y="2743200"/>
            <a:ext cx="404726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89714" y="3328988"/>
            <a:ext cx="415948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AVC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76472" y="3048000"/>
            <a:ext cx="136255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458310" y="3048000"/>
            <a:ext cx="1225079" cy="196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D = MR = AR</a:t>
            </a:r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4772025" y="3124200"/>
            <a:ext cx="638175" cy="2482850"/>
            <a:chOff x="3006" y="1968"/>
            <a:chExt cx="402" cy="1564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16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 sz="16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006" y="3408"/>
              <a:ext cx="402" cy="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600" dirty="0">
                  <a:solidFill>
                    <a:srgbClr val="000000"/>
                  </a:solidFill>
                </a:rPr>
                <a:t>Q</a:t>
              </a:r>
              <a:r>
                <a:rPr lang="en-US" sz="1600" b="1" baseline="-25000" dirty="0">
                  <a:solidFill>
                    <a:srgbClr val="000000"/>
                  </a:solidFill>
                </a:rPr>
                <a:t>MAX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1554163" y="3551238"/>
            <a:ext cx="3505200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l-GR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714970"/>
            <a:ext cx="226158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Θετικό κέρδος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994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0" y="1828800"/>
            <a:ext cx="6205538" cy="3484563"/>
            <a:chOff x="1131" y="1263"/>
            <a:chExt cx="3872" cy="2195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1157" y="1263"/>
              <a:ext cx="3845" cy="2186"/>
            </a:xfrm>
            <a:custGeom>
              <a:avLst/>
              <a:gdLst/>
              <a:ahLst/>
              <a:cxnLst>
                <a:cxn ang="0">
                  <a:pos x="3844" y="2185"/>
                </a:cxn>
                <a:cxn ang="0">
                  <a:pos x="3844" y="0"/>
                </a:cxn>
                <a:cxn ang="0">
                  <a:pos x="0" y="0"/>
                </a:cxn>
                <a:cxn ang="0">
                  <a:pos x="0" y="2185"/>
                </a:cxn>
                <a:cxn ang="0">
                  <a:pos x="3844" y="2185"/>
                </a:cxn>
              </a:cxnLst>
              <a:rect l="0" t="0" r="r" b="b"/>
              <a:pathLst>
                <a:path w="3845" h="2186">
                  <a:moveTo>
                    <a:pt x="3844" y="2185"/>
                  </a:moveTo>
                  <a:lnTo>
                    <a:pt x="3844" y="0"/>
                  </a:lnTo>
                  <a:lnTo>
                    <a:pt x="0" y="0"/>
                  </a:lnTo>
                  <a:lnTo>
                    <a:pt x="0" y="2185"/>
                  </a:lnTo>
                  <a:lnTo>
                    <a:pt x="3844" y="2185"/>
                  </a:lnTo>
                </a:path>
              </a:pathLst>
            </a:custGeom>
            <a:noFill/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1158" y="3429"/>
              <a:ext cx="3845" cy="29"/>
            </a:xfrm>
            <a:custGeom>
              <a:avLst/>
              <a:gdLst/>
              <a:ahLst/>
              <a:cxnLst>
                <a:cxn ang="0">
                  <a:pos x="384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3844" y="0"/>
                </a:cxn>
                <a:cxn ang="0">
                  <a:pos x="3844" y="13"/>
                </a:cxn>
              </a:cxnLst>
              <a:rect l="0" t="0" r="r" b="b"/>
              <a:pathLst>
                <a:path w="3845" h="14">
                  <a:moveTo>
                    <a:pt x="3844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3844" y="0"/>
                  </a:lnTo>
                  <a:lnTo>
                    <a:pt x="3844" y="13"/>
                  </a:lnTo>
                </a:path>
              </a:pathLst>
            </a:custGeom>
            <a:solidFill>
              <a:srgbClr val="047870"/>
            </a:solidFill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131" y="1263"/>
              <a:ext cx="29" cy="219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2194"/>
                </a:cxn>
                <a:cxn ang="0">
                  <a:pos x="0" y="2194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r" b="b"/>
              <a:pathLst>
                <a:path w="34" h="2195">
                  <a:moveTo>
                    <a:pt x="33" y="0"/>
                  </a:moveTo>
                  <a:lnTo>
                    <a:pt x="33" y="2194"/>
                  </a:lnTo>
                  <a:lnTo>
                    <a:pt x="0" y="2194"/>
                  </a:lnTo>
                  <a:lnTo>
                    <a:pt x="0" y="0"/>
                  </a:lnTo>
                  <a:lnTo>
                    <a:pt x="33" y="0"/>
                  </a:lnTo>
                </a:path>
              </a:pathLst>
            </a:custGeom>
            <a:solidFill>
              <a:srgbClr val="047870"/>
            </a:solidFill>
            <a:ln w="254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</p:grp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524000" y="3611563"/>
            <a:ext cx="5783263" cy="0"/>
          </a:xfrm>
          <a:prstGeom prst="line">
            <a:avLst/>
          </a:prstGeom>
          <a:noFill/>
          <a:ln w="38100">
            <a:solidFill>
              <a:srgbClr val="7E8A3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sz="2000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 rot="379461">
            <a:off x="1633538" y="3252788"/>
            <a:ext cx="4953000" cy="1265237"/>
            <a:chOff x="1553" y="1803"/>
            <a:chExt cx="3279" cy="701"/>
          </a:xfrm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1553" y="1974"/>
              <a:ext cx="1356" cy="5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30"/>
                </a:cxn>
                <a:cxn ang="0">
                  <a:pos x="22" y="40"/>
                </a:cxn>
                <a:cxn ang="0">
                  <a:pos x="22" y="59"/>
                </a:cxn>
                <a:cxn ang="0">
                  <a:pos x="43" y="80"/>
                </a:cxn>
                <a:cxn ang="0">
                  <a:pos x="63" y="99"/>
                </a:cxn>
                <a:cxn ang="0">
                  <a:pos x="85" y="120"/>
                </a:cxn>
                <a:cxn ang="0">
                  <a:pos x="106" y="139"/>
                </a:cxn>
                <a:cxn ang="0">
                  <a:pos x="127" y="160"/>
                </a:cxn>
                <a:cxn ang="0">
                  <a:pos x="148" y="170"/>
                </a:cxn>
                <a:cxn ang="0">
                  <a:pos x="170" y="189"/>
                </a:cxn>
                <a:cxn ang="0">
                  <a:pos x="191" y="210"/>
                </a:cxn>
                <a:cxn ang="0">
                  <a:pos x="211" y="229"/>
                </a:cxn>
                <a:cxn ang="0">
                  <a:pos x="233" y="239"/>
                </a:cxn>
                <a:cxn ang="0">
                  <a:pos x="255" y="260"/>
                </a:cxn>
                <a:cxn ang="0">
                  <a:pos x="275" y="279"/>
                </a:cxn>
                <a:cxn ang="0">
                  <a:pos x="318" y="300"/>
                </a:cxn>
                <a:cxn ang="0">
                  <a:pos x="360" y="319"/>
                </a:cxn>
                <a:cxn ang="0">
                  <a:pos x="403" y="340"/>
                </a:cxn>
                <a:cxn ang="0">
                  <a:pos x="423" y="359"/>
                </a:cxn>
                <a:cxn ang="0">
                  <a:pos x="466" y="369"/>
                </a:cxn>
                <a:cxn ang="0">
                  <a:pos x="508" y="390"/>
                </a:cxn>
                <a:cxn ang="0">
                  <a:pos x="551" y="399"/>
                </a:cxn>
                <a:cxn ang="0">
                  <a:pos x="593" y="420"/>
                </a:cxn>
                <a:cxn ang="0">
                  <a:pos x="634" y="430"/>
                </a:cxn>
                <a:cxn ang="0">
                  <a:pos x="678" y="439"/>
                </a:cxn>
                <a:cxn ang="0">
                  <a:pos x="719" y="459"/>
                </a:cxn>
                <a:cxn ang="0">
                  <a:pos x="762" y="470"/>
                </a:cxn>
                <a:cxn ang="0">
                  <a:pos x="826" y="479"/>
                </a:cxn>
                <a:cxn ang="0">
                  <a:pos x="867" y="489"/>
                </a:cxn>
                <a:cxn ang="0">
                  <a:pos x="931" y="499"/>
                </a:cxn>
                <a:cxn ang="0">
                  <a:pos x="974" y="510"/>
                </a:cxn>
                <a:cxn ang="0">
                  <a:pos x="1037" y="510"/>
                </a:cxn>
                <a:cxn ang="0">
                  <a:pos x="1100" y="520"/>
                </a:cxn>
                <a:cxn ang="0">
                  <a:pos x="1164" y="520"/>
                </a:cxn>
                <a:cxn ang="0">
                  <a:pos x="1227" y="529"/>
                </a:cxn>
                <a:cxn ang="0">
                  <a:pos x="1290" y="529"/>
                </a:cxn>
                <a:cxn ang="0">
                  <a:pos x="1355" y="529"/>
                </a:cxn>
              </a:cxnLst>
              <a:rect l="0" t="0" r="r" b="b"/>
              <a:pathLst>
                <a:path w="1356" h="530">
                  <a:moveTo>
                    <a:pt x="0" y="0"/>
                  </a:moveTo>
                  <a:lnTo>
                    <a:pt x="0" y="9"/>
                  </a:lnTo>
                  <a:lnTo>
                    <a:pt x="0" y="19"/>
                  </a:lnTo>
                  <a:lnTo>
                    <a:pt x="0" y="30"/>
                  </a:lnTo>
                  <a:lnTo>
                    <a:pt x="22" y="30"/>
                  </a:lnTo>
                  <a:lnTo>
                    <a:pt x="22" y="40"/>
                  </a:lnTo>
                  <a:lnTo>
                    <a:pt x="22" y="49"/>
                  </a:lnTo>
                  <a:lnTo>
                    <a:pt x="22" y="59"/>
                  </a:lnTo>
                  <a:lnTo>
                    <a:pt x="43" y="70"/>
                  </a:lnTo>
                  <a:lnTo>
                    <a:pt x="43" y="80"/>
                  </a:lnTo>
                  <a:lnTo>
                    <a:pt x="63" y="89"/>
                  </a:lnTo>
                  <a:lnTo>
                    <a:pt x="63" y="99"/>
                  </a:lnTo>
                  <a:lnTo>
                    <a:pt x="63" y="109"/>
                  </a:lnTo>
                  <a:lnTo>
                    <a:pt x="85" y="120"/>
                  </a:lnTo>
                  <a:lnTo>
                    <a:pt x="85" y="130"/>
                  </a:lnTo>
                  <a:lnTo>
                    <a:pt x="106" y="139"/>
                  </a:lnTo>
                  <a:lnTo>
                    <a:pt x="106" y="149"/>
                  </a:lnTo>
                  <a:lnTo>
                    <a:pt x="127" y="160"/>
                  </a:lnTo>
                  <a:lnTo>
                    <a:pt x="127" y="170"/>
                  </a:lnTo>
                  <a:lnTo>
                    <a:pt x="148" y="170"/>
                  </a:lnTo>
                  <a:lnTo>
                    <a:pt x="148" y="179"/>
                  </a:lnTo>
                  <a:lnTo>
                    <a:pt x="170" y="189"/>
                  </a:lnTo>
                  <a:lnTo>
                    <a:pt x="170" y="200"/>
                  </a:lnTo>
                  <a:lnTo>
                    <a:pt x="191" y="210"/>
                  </a:lnTo>
                  <a:lnTo>
                    <a:pt x="191" y="219"/>
                  </a:lnTo>
                  <a:lnTo>
                    <a:pt x="211" y="229"/>
                  </a:lnTo>
                  <a:lnTo>
                    <a:pt x="211" y="239"/>
                  </a:lnTo>
                  <a:lnTo>
                    <a:pt x="233" y="239"/>
                  </a:lnTo>
                  <a:lnTo>
                    <a:pt x="233" y="250"/>
                  </a:lnTo>
                  <a:lnTo>
                    <a:pt x="255" y="260"/>
                  </a:lnTo>
                  <a:lnTo>
                    <a:pt x="275" y="269"/>
                  </a:lnTo>
                  <a:lnTo>
                    <a:pt x="275" y="279"/>
                  </a:lnTo>
                  <a:lnTo>
                    <a:pt x="296" y="290"/>
                  </a:lnTo>
                  <a:lnTo>
                    <a:pt x="318" y="300"/>
                  </a:lnTo>
                  <a:lnTo>
                    <a:pt x="338" y="309"/>
                  </a:lnTo>
                  <a:lnTo>
                    <a:pt x="360" y="319"/>
                  </a:lnTo>
                  <a:lnTo>
                    <a:pt x="381" y="329"/>
                  </a:lnTo>
                  <a:lnTo>
                    <a:pt x="403" y="340"/>
                  </a:lnTo>
                  <a:lnTo>
                    <a:pt x="403" y="349"/>
                  </a:lnTo>
                  <a:lnTo>
                    <a:pt x="423" y="359"/>
                  </a:lnTo>
                  <a:lnTo>
                    <a:pt x="444" y="359"/>
                  </a:lnTo>
                  <a:lnTo>
                    <a:pt x="466" y="369"/>
                  </a:lnTo>
                  <a:lnTo>
                    <a:pt x="486" y="380"/>
                  </a:lnTo>
                  <a:lnTo>
                    <a:pt x="508" y="390"/>
                  </a:lnTo>
                  <a:lnTo>
                    <a:pt x="529" y="390"/>
                  </a:lnTo>
                  <a:lnTo>
                    <a:pt x="551" y="399"/>
                  </a:lnTo>
                  <a:lnTo>
                    <a:pt x="571" y="409"/>
                  </a:lnTo>
                  <a:lnTo>
                    <a:pt x="593" y="420"/>
                  </a:lnTo>
                  <a:lnTo>
                    <a:pt x="614" y="420"/>
                  </a:lnTo>
                  <a:lnTo>
                    <a:pt x="634" y="430"/>
                  </a:lnTo>
                  <a:lnTo>
                    <a:pt x="656" y="439"/>
                  </a:lnTo>
                  <a:lnTo>
                    <a:pt x="678" y="439"/>
                  </a:lnTo>
                  <a:lnTo>
                    <a:pt x="699" y="449"/>
                  </a:lnTo>
                  <a:lnTo>
                    <a:pt x="719" y="459"/>
                  </a:lnTo>
                  <a:lnTo>
                    <a:pt x="741" y="459"/>
                  </a:lnTo>
                  <a:lnTo>
                    <a:pt x="762" y="470"/>
                  </a:lnTo>
                  <a:lnTo>
                    <a:pt x="804" y="470"/>
                  </a:lnTo>
                  <a:lnTo>
                    <a:pt x="826" y="479"/>
                  </a:lnTo>
                  <a:lnTo>
                    <a:pt x="847" y="479"/>
                  </a:lnTo>
                  <a:lnTo>
                    <a:pt x="867" y="489"/>
                  </a:lnTo>
                  <a:lnTo>
                    <a:pt x="911" y="489"/>
                  </a:lnTo>
                  <a:lnTo>
                    <a:pt x="931" y="499"/>
                  </a:lnTo>
                  <a:lnTo>
                    <a:pt x="952" y="499"/>
                  </a:lnTo>
                  <a:lnTo>
                    <a:pt x="974" y="510"/>
                  </a:lnTo>
                  <a:lnTo>
                    <a:pt x="1016" y="510"/>
                  </a:lnTo>
                  <a:lnTo>
                    <a:pt x="1037" y="510"/>
                  </a:lnTo>
                  <a:lnTo>
                    <a:pt x="1079" y="510"/>
                  </a:lnTo>
                  <a:lnTo>
                    <a:pt x="1100" y="520"/>
                  </a:lnTo>
                  <a:lnTo>
                    <a:pt x="1122" y="520"/>
                  </a:lnTo>
                  <a:lnTo>
                    <a:pt x="1164" y="520"/>
                  </a:lnTo>
                  <a:lnTo>
                    <a:pt x="1185" y="520"/>
                  </a:lnTo>
                  <a:lnTo>
                    <a:pt x="1227" y="529"/>
                  </a:lnTo>
                  <a:lnTo>
                    <a:pt x="1249" y="529"/>
                  </a:lnTo>
                  <a:lnTo>
                    <a:pt x="1290" y="529"/>
                  </a:lnTo>
                  <a:lnTo>
                    <a:pt x="1333" y="529"/>
                  </a:lnTo>
                  <a:lnTo>
                    <a:pt x="1355" y="529"/>
                  </a:lnTo>
                </a:path>
              </a:pathLst>
            </a:custGeom>
            <a:noFill/>
            <a:ln w="38100" cap="rnd" cmpd="sng">
              <a:solidFill>
                <a:srgbClr val="CB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908" y="1803"/>
              <a:ext cx="1924" cy="701"/>
            </a:xfrm>
            <a:custGeom>
              <a:avLst/>
              <a:gdLst/>
              <a:ahLst/>
              <a:cxnLst>
                <a:cxn ang="0">
                  <a:pos x="20" y="700"/>
                </a:cxn>
                <a:cxn ang="0">
                  <a:pos x="83" y="700"/>
                </a:cxn>
                <a:cxn ang="0">
                  <a:pos x="127" y="691"/>
                </a:cxn>
                <a:cxn ang="0">
                  <a:pos x="168" y="691"/>
                </a:cxn>
                <a:cxn ang="0">
                  <a:pos x="232" y="691"/>
                </a:cxn>
                <a:cxn ang="0">
                  <a:pos x="275" y="681"/>
                </a:cxn>
                <a:cxn ang="0">
                  <a:pos x="316" y="670"/>
                </a:cxn>
                <a:cxn ang="0">
                  <a:pos x="380" y="670"/>
                </a:cxn>
                <a:cxn ang="0">
                  <a:pos x="423" y="660"/>
                </a:cxn>
                <a:cxn ang="0">
                  <a:pos x="464" y="650"/>
                </a:cxn>
                <a:cxn ang="0">
                  <a:pos x="528" y="641"/>
                </a:cxn>
                <a:cxn ang="0">
                  <a:pos x="571" y="630"/>
                </a:cxn>
                <a:cxn ang="0">
                  <a:pos x="612" y="620"/>
                </a:cxn>
                <a:cxn ang="0">
                  <a:pos x="655" y="610"/>
                </a:cxn>
                <a:cxn ang="0">
                  <a:pos x="719" y="590"/>
                </a:cxn>
                <a:cxn ang="0">
                  <a:pos x="760" y="580"/>
                </a:cxn>
                <a:cxn ang="0">
                  <a:pos x="803" y="570"/>
                </a:cxn>
                <a:cxn ang="0">
                  <a:pos x="845" y="551"/>
                </a:cxn>
                <a:cxn ang="0">
                  <a:pos x="908" y="540"/>
                </a:cxn>
                <a:cxn ang="0">
                  <a:pos x="950" y="520"/>
                </a:cxn>
                <a:cxn ang="0">
                  <a:pos x="993" y="500"/>
                </a:cxn>
                <a:cxn ang="0">
                  <a:pos x="1035" y="490"/>
                </a:cxn>
                <a:cxn ang="0">
                  <a:pos x="1078" y="471"/>
                </a:cxn>
                <a:cxn ang="0">
                  <a:pos x="1120" y="450"/>
                </a:cxn>
                <a:cxn ang="0">
                  <a:pos x="1163" y="440"/>
                </a:cxn>
                <a:cxn ang="0">
                  <a:pos x="1204" y="421"/>
                </a:cxn>
                <a:cxn ang="0">
                  <a:pos x="1246" y="400"/>
                </a:cxn>
                <a:cxn ang="0">
                  <a:pos x="1289" y="381"/>
                </a:cxn>
                <a:cxn ang="0">
                  <a:pos x="1331" y="360"/>
                </a:cxn>
                <a:cxn ang="0">
                  <a:pos x="1374" y="341"/>
                </a:cxn>
                <a:cxn ang="0">
                  <a:pos x="1416" y="331"/>
                </a:cxn>
                <a:cxn ang="0">
                  <a:pos x="1437" y="310"/>
                </a:cxn>
                <a:cxn ang="0">
                  <a:pos x="1479" y="291"/>
                </a:cxn>
                <a:cxn ang="0">
                  <a:pos x="1522" y="270"/>
                </a:cxn>
                <a:cxn ang="0">
                  <a:pos x="1542" y="251"/>
                </a:cxn>
                <a:cxn ang="0">
                  <a:pos x="1585" y="230"/>
                </a:cxn>
                <a:cxn ang="0">
                  <a:pos x="1605" y="220"/>
                </a:cxn>
                <a:cxn ang="0">
                  <a:pos x="1648" y="201"/>
                </a:cxn>
                <a:cxn ang="0">
                  <a:pos x="1670" y="180"/>
                </a:cxn>
                <a:cxn ang="0">
                  <a:pos x="1712" y="161"/>
                </a:cxn>
                <a:cxn ang="0">
                  <a:pos x="1753" y="140"/>
                </a:cxn>
                <a:cxn ang="0">
                  <a:pos x="1775" y="121"/>
                </a:cxn>
                <a:cxn ang="0">
                  <a:pos x="1796" y="111"/>
                </a:cxn>
                <a:cxn ang="0">
                  <a:pos x="1818" y="90"/>
                </a:cxn>
                <a:cxn ang="0">
                  <a:pos x="1838" y="81"/>
                </a:cxn>
                <a:cxn ang="0">
                  <a:pos x="1860" y="60"/>
                </a:cxn>
                <a:cxn ang="0">
                  <a:pos x="1881" y="50"/>
                </a:cxn>
                <a:cxn ang="0">
                  <a:pos x="1901" y="31"/>
                </a:cxn>
                <a:cxn ang="0">
                  <a:pos x="1923" y="10"/>
                </a:cxn>
              </a:cxnLst>
              <a:rect l="0" t="0" r="r" b="b"/>
              <a:pathLst>
                <a:path w="1924" h="701">
                  <a:moveTo>
                    <a:pt x="0" y="700"/>
                  </a:moveTo>
                  <a:lnTo>
                    <a:pt x="20" y="700"/>
                  </a:lnTo>
                  <a:lnTo>
                    <a:pt x="63" y="700"/>
                  </a:lnTo>
                  <a:lnTo>
                    <a:pt x="83" y="700"/>
                  </a:lnTo>
                  <a:lnTo>
                    <a:pt x="105" y="700"/>
                  </a:lnTo>
                  <a:lnTo>
                    <a:pt x="127" y="691"/>
                  </a:lnTo>
                  <a:lnTo>
                    <a:pt x="148" y="691"/>
                  </a:lnTo>
                  <a:lnTo>
                    <a:pt x="168" y="691"/>
                  </a:lnTo>
                  <a:lnTo>
                    <a:pt x="211" y="691"/>
                  </a:lnTo>
                  <a:lnTo>
                    <a:pt x="232" y="691"/>
                  </a:lnTo>
                  <a:lnTo>
                    <a:pt x="253" y="681"/>
                  </a:lnTo>
                  <a:lnTo>
                    <a:pt x="275" y="681"/>
                  </a:lnTo>
                  <a:lnTo>
                    <a:pt x="295" y="681"/>
                  </a:lnTo>
                  <a:lnTo>
                    <a:pt x="316" y="670"/>
                  </a:lnTo>
                  <a:lnTo>
                    <a:pt x="338" y="670"/>
                  </a:lnTo>
                  <a:lnTo>
                    <a:pt x="380" y="670"/>
                  </a:lnTo>
                  <a:lnTo>
                    <a:pt x="401" y="660"/>
                  </a:lnTo>
                  <a:lnTo>
                    <a:pt x="423" y="660"/>
                  </a:lnTo>
                  <a:lnTo>
                    <a:pt x="443" y="650"/>
                  </a:lnTo>
                  <a:lnTo>
                    <a:pt x="464" y="650"/>
                  </a:lnTo>
                  <a:lnTo>
                    <a:pt x="486" y="650"/>
                  </a:lnTo>
                  <a:lnTo>
                    <a:pt x="528" y="641"/>
                  </a:lnTo>
                  <a:lnTo>
                    <a:pt x="549" y="630"/>
                  </a:lnTo>
                  <a:lnTo>
                    <a:pt x="571" y="630"/>
                  </a:lnTo>
                  <a:lnTo>
                    <a:pt x="591" y="620"/>
                  </a:lnTo>
                  <a:lnTo>
                    <a:pt x="612" y="620"/>
                  </a:lnTo>
                  <a:lnTo>
                    <a:pt x="634" y="610"/>
                  </a:lnTo>
                  <a:lnTo>
                    <a:pt x="655" y="610"/>
                  </a:lnTo>
                  <a:lnTo>
                    <a:pt x="697" y="601"/>
                  </a:lnTo>
                  <a:lnTo>
                    <a:pt x="719" y="590"/>
                  </a:lnTo>
                  <a:lnTo>
                    <a:pt x="739" y="590"/>
                  </a:lnTo>
                  <a:lnTo>
                    <a:pt x="760" y="580"/>
                  </a:lnTo>
                  <a:lnTo>
                    <a:pt x="782" y="570"/>
                  </a:lnTo>
                  <a:lnTo>
                    <a:pt x="803" y="570"/>
                  </a:lnTo>
                  <a:lnTo>
                    <a:pt x="824" y="561"/>
                  </a:lnTo>
                  <a:lnTo>
                    <a:pt x="845" y="551"/>
                  </a:lnTo>
                  <a:lnTo>
                    <a:pt x="887" y="540"/>
                  </a:lnTo>
                  <a:lnTo>
                    <a:pt x="908" y="540"/>
                  </a:lnTo>
                  <a:lnTo>
                    <a:pt x="930" y="530"/>
                  </a:lnTo>
                  <a:lnTo>
                    <a:pt x="950" y="520"/>
                  </a:lnTo>
                  <a:lnTo>
                    <a:pt x="972" y="511"/>
                  </a:lnTo>
                  <a:lnTo>
                    <a:pt x="993" y="500"/>
                  </a:lnTo>
                  <a:lnTo>
                    <a:pt x="1015" y="500"/>
                  </a:lnTo>
                  <a:lnTo>
                    <a:pt x="1035" y="490"/>
                  </a:lnTo>
                  <a:lnTo>
                    <a:pt x="1056" y="480"/>
                  </a:lnTo>
                  <a:lnTo>
                    <a:pt x="1078" y="471"/>
                  </a:lnTo>
                  <a:lnTo>
                    <a:pt x="1098" y="461"/>
                  </a:lnTo>
                  <a:lnTo>
                    <a:pt x="1120" y="450"/>
                  </a:lnTo>
                  <a:lnTo>
                    <a:pt x="1141" y="440"/>
                  </a:lnTo>
                  <a:lnTo>
                    <a:pt x="1163" y="440"/>
                  </a:lnTo>
                  <a:lnTo>
                    <a:pt x="1183" y="431"/>
                  </a:lnTo>
                  <a:lnTo>
                    <a:pt x="1204" y="421"/>
                  </a:lnTo>
                  <a:lnTo>
                    <a:pt x="1226" y="410"/>
                  </a:lnTo>
                  <a:lnTo>
                    <a:pt x="1246" y="400"/>
                  </a:lnTo>
                  <a:lnTo>
                    <a:pt x="1268" y="390"/>
                  </a:lnTo>
                  <a:lnTo>
                    <a:pt x="1289" y="381"/>
                  </a:lnTo>
                  <a:lnTo>
                    <a:pt x="1311" y="370"/>
                  </a:lnTo>
                  <a:lnTo>
                    <a:pt x="1331" y="360"/>
                  </a:lnTo>
                  <a:lnTo>
                    <a:pt x="1352" y="350"/>
                  </a:lnTo>
                  <a:lnTo>
                    <a:pt x="1374" y="341"/>
                  </a:lnTo>
                  <a:lnTo>
                    <a:pt x="1394" y="341"/>
                  </a:lnTo>
                  <a:lnTo>
                    <a:pt x="1416" y="331"/>
                  </a:lnTo>
                  <a:lnTo>
                    <a:pt x="1416" y="320"/>
                  </a:lnTo>
                  <a:lnTo>
                    <a:pt x="1437" y="310"/>
                  </a:lnTo>
                  <a:lnTo>
                    <a:pt x="1459" y="301"/>
                  </a:lnTo>
                  <a:lnTo>
                    <a:pt x="1479" y="291"/>
                  </a:lnTo>
                  <a:lnTo>
                    <a:pt x="1500" y="280"/>
                  </a:lnTo>
                  <a:lnTo>
                    <a:pt x="1522" y="270"/>
                  </a:lnTo>
                  <a:lnTo>
                    <a:pt x="1542" y="260"/>
                  </a:lnTo>
                  <a:lnTo>
                    <a:pt x="1542" y="251"/>
                  </a:lnTo>
                  <a:lnTo>
                    <a:pt x="1564" y="240"/>
                  </a:lnTo>
                  <a:lnTo>
                    <a:pt x="1585" y="230"/>
                  </a:lnTo>
                  <a:lnTo>
                    <a:pt x="1605" y="230"/>
                  </a:lnTo>
                  <a:lnTo>
                    <a:pt x="1605" y="220"/>
                  </a:lnTo>
                  <a:lnTo>
                    <a:pt x="1627" y="211"/>
                  </a:lnTo>
                  <a:lnTo>
                    <a:pt x="1648" y="201"/>
                  </a:lnTo>
                  <a:lnTo>
                    <a:pt x="1670" y="190"/>
                  </a:lnTo>
                  <a:lnTo>
                    <a:pt x="1670" y="180"/>
                  </a:lnTo>
                  <a:lnTo>
                    <a:pt x="1690" y="171"/>
                  </a:lnTo>
                  <a:lnTo>
                    <a:pt x="1712" y="161"/>
                  </a:lnTo>
                  <a:lnTo>
                    <a:pt x="1733" y="150"/>
                  </a:lnTo>
                  <a:lnTo>
                    <a:pt x="1753" y="140"/>
                  </a:lnTo>
                  <a:lnTo>
                    <a:pt x="1753" y="130"/>
                  </a:lnTo>
                  <a:lnTo>
                    <a:pt x="1775" y="121"/>
                  </a:lnTo>
                  <a:lnTo>
                    <a:pt x="1775" y="111"/>
                  </a:lnTo>
                  <a:lnTo>
                    <a:pt x="1796" y="111"/>
                  </a:lnTo>
                  <a:lnTo>
                    <a:pt x="1796" y="100"/>
                  </a:lnTo>
                  <a:lnTo>
                    <a:pt x="1818" y="90"/>
                  </a:lnTo>
                  <a:lnTo>
                    <a:pt x="1818" y="81"/>
                  </a:lnTo>
                  <a:lnTo>
                    <a:pt x="1838" y="81"/>
                  </a:lnTo>
                  <a:lnTo>
                    <a:pt x="1838" y="71"/>
                  </a:lnTo>
                  <a:lnTo>
                    <a:pt x="1860" y="60"/>
                  </a:lnTo>
                  <a:lnTo>
                    <a:pt x="1860" y="50"/>
                  </a:lnTo>
                  <a:lnTo>
                    <a:pt x="1881" y="50"/>
                  </a:lnTo>
                  <a:lnTo>
                    <a:pt x="1881" y="41"/>
                  </a:lnTo>
                  <a:lnTo>
                    <a:pt x="1901" y="31"/>
                  </a:lnTo>
                  <a:lnTo>
                    <a:pt x="1901" y="20"/>
                  </a:lnTo>
                  <a:lnTo>
                    <a:pt x="1923" y="10"/>
                  </a:lnTo>
                  <a:lnTo>
                    <a:pt x="1923" y="0"/>
                  </a:lnTo>
                </a:path>
              </a:pathLst>
            </a:custGeom>
            <a:noFill/>
            <a:ln w="38100" cap="rnd" cmpd="sng">
              <a:solidFill>
                <a:srgbClr val="CB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 rot="424731">
            <a:off x="3048000" y="2590800"/>
            <a:ext cx="4076700" cy="1103313"/>
            <a:chOff x="2039" y="1633"/>
            <a:chExt cx="2202" cy="791"/>
          </a:xfrm>
        </p:grpSpPr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039" y="1943"/>
              <a:ext cx="657" cy="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0" y="31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0" y="60"/>
                </a:cxn>
                <a:cxn ang="0">
                  <a:pos x="22" y="71"/>
                </a:cxn>
                <a:cxn ang="0">
                  <a:pos x="22" y="80"/>
                </a:cxn>
                <a:cxn ang="0">
                  <a:pos x="22" y="90"/>
                </a:cxn>
                <a:cxn ang="0">
                  <a:pos x="22" y="100"/>
                </a:cxn>
                <a:cxn ang="0">
                  <a:pos x="22" y="111"/>
                </a:cxn>
                <a:cxn ang="0">
                  <a:pos x="43" y="120"/>
                </a:cxn>
                <a:cxn ang="0">
                  <a:pos x="43" y="130"/>
                </a:cxn>
                <a:cxn ang="0">
                  <a:pos x="43" y="140"/>
                </a:cxn>
                <a:cxn ang="0">
                  <a:pos x="43" y="150"/>
                </a:cxn>
                <a:cxn ang="0">
                  <a:pos x="43" y="161"/>
                </a:cxn>
                <a:cxn ang="0">
                  <a:pos x="65" y="170"/>
                </a:cxn>
                <a:cxn ang="0">
                  <a:pos x="65" y="190"/>
                </a:cxn>
                <a:cxn ang="0">
                  <a:pos x="65" y="201"/>
                </a:cxn>
                <a:cxn ang="0">
                  <a:pos x="85" y="210"/>
                </a:cxn>
                <a:cxn ang="0">
                  <a:pos x="85" y="220"/>
                </a:cxn>
                <a:cxn ang="0">
                  <a:pos x="85" y="230"/>
                </a:cxn>
                <a:cxn ang="0">
                  <a:pos x="106" y="241"/>
                </a:cxn>
                <a:cxn ang="0">
                  <a:pos x="106" y="250"/>
                </a:cxn>
                <a:cxn ang="0">
                  <a:pos x="128" y="260"/>
                </a:cxn>
                <a:cxn ang="0">
                  <a:pos x="128" y="270"/>
                </a:cxn>
                <a:cxn ang="0">
                  <a:pos x="148" y="291"/>
                </a:cxn>
                <a:cxn ang="0">
                  <a:pos x="148" y="300"/>
                </a:cxn>
                <a:cxn ang="0">
                  <a:pos x="170" y="310"/>
                </a:cxn>
                <a:cxn ang="0">
                  <a:pos x="170" y="320"/>
                </a:cxn>
                <a:cxn ang="0">
                  <a:pos x="191" y="331"/>
                </a:cxn>
                <a:cxn ang="0">
                  <a:pos x="191" y="340"/>
                </a:cxn>
                <a:cxn ang="0">
                  <a:pos x="213" y="350"/>
                </a:cxn>
                <a:cxn ang="0">
                  <a:pos x="213" y="360"/>
                </a:cxn>
                <a:cxn ang="0">
                  <a:pos x="233" y="370"/>
                </a:cxn>
                <a:cxn ang="0">
                  <a:pos x="255" y="380"/>
                </a:cxn>
                <a:cxn ang="0">
                  <a:pos x="276" y="390"/>
                </a:cxn>
                <a:cxn ang="0">
                  <a:pos x="276" y="400"/>
                </a:cxn>
                <a:cxn ang="0">
                  <a:pos x="296" y="400"/>
                </a:cxn>
                <a:cxn ang="0">
                  <a:pos x="318" y="410"/>
                </a:cxn>
                <a:cxn ang="0">
                  <a:pos x="339" y="421"/>
                </a:cxn>
                <a:cxn ang="0">
                  <a:pos x="361" y="430"/>
                </a:cxn>
                <a:cxn ang="0">
                  <a:pos x="381" y="430"/>
                </a:cxn>
                <a:cxn ang="0">
                  <a:pos x="381" y="440"/>
                </a:cxn>
                <a:cxn ang="0">
                  <a:pos x="403" y="450"/>
                </a:cxn>
                <a:cxn ang="0">
                  <a:pos x="424" y="450"/>
                </a:cxn>
                <a:cxn ang="0">
                  <a:pos x="466" y="461"/>
                </a:cxn>
                <a:cxn ang="0">
                  <a:pos x="488" y="461"/>
                </a:cxn>
                <a:cxn ang="0">
                  <a:pos x="508" y="470"/>
                </a:cxn>
                <a:cxn ang="0">
                  <a:pos x="529" y="470"/>
                </a:cxn>
                <a:cxn ang="0">
                  <a:pos x="551" y="470"/>
                </a:cxn>
                <a:cxn ang="0">
                  <a:pos x="572" y="480"/>
                </a:cxn>
                <a:cxn ang="0">
                  <a:pos x="614" y="480"/>
                </a:cxn>
                <a:cxn ang="0">
                  <a:pos x="636" y="480"/>
                </a:cxn>
                <a:cxn ang="0">
                  <a:pos x="656" y="480"/>
                </a:cxn>
              </a:cxnLst>
              <a:rect l="0" t="0" r="r" b="b"/>
              <a:pathLst>
                <a:path w="657" h="481">
                  <a:moveTo>
                    <a:pt x="0" y="0"/>
                  </a:moveTo>
                  <a:lnTo>
                    <a:pt x="0" y="10"/>
                  </a:lnTo>
                  <a:lnTo>
                    <a:pt x="0" y="20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60"/>
                  </a:lnTo>
                  <a:lnTo>
                    <a:pt x="22" y="71"/>
                  </a:lnTo>
                  <a:lnTo>
                    <a:pt x="22" y="80"/>
                  </a:lnTo>
                  <a:lnTo>
                    <a:pt x="22" y="90"/>
                  </a:lnTo>
                  <a:lnTo>
                    <a:pt x="22" y="100"/>
                  </a:lnTo>
                  <a:lnTo>
                    <a:pt x="22" y="111"/>
                  </a:lnTo>
                  <a:lnTo>
                    <a:pt x="43" y="120"/>
                  </a:lnTo>
                  <a:lnTo>
                    <a:pt x="43" y="130"/>
                  </a:lnTo>
                  <a:lnTo>
                    <a:pt x="43" y="140"/>
                  </a:lnTo>
                  <a:lnTo>
                    <a:pt x="43" y="150"/>
                  </a:lnTo>
                  <a:lnTo>
                    <a:pt x="43" y="161"/>
                  </a:lnTo>
                  <a:lnTo>
                    <a:pt x="65" y="170"/>
                  </a:lnTo>
                  <a:lnTo>
                    <a:pt x="65" y="190"/>
                  </a:lnTo>
                  <a:lnTo>
                    <a:pt x="65" y="201"/>
                  </a:lnTo>
                  <a:lnTo>
                    <a:pt x="85" y="210"/>
                  </a:lnTo>
                  <a:lnTo>
                    <a:pt x="85" y="220"/>
                  </a:lnTo>
                  <a:lnTo>
                    <a:pt x="85" y="230"/>
                  </a:lnTo>
                  <a:lnTo>
                    <a:pt x="106" y="241"/>
                  </a:lnTo>
                  <a:lnTo>
                    <a:pt x="106" y="250"/>
                  </a:lnTo>
                  <a:lnTo>
                    <a:pt x="128" y="260"/>
                  </a:lnTo>
                  <a:lnTo>
                    <a:pt x="128" y="270"/>
                  </a:lnTo>
                  <a:lnTo>
                    <a:pt x="148" y="291"/>
                  </a:lnTo>
                  <a:lnTo>
                    <a:pt x="148" y="300"/>
                  </a:lnTo>
                  <a:lnTo>
                    <a:pt x="170" y="310"/>
                  </a:lnTo>
                  <a:lnTo>
                    <a:pt x="170" y="320"/>
                  </a:lnTo>
                  <a:lnTo>
                    <a:pt x="191" y="331"/>
                  </a:lnTo>
                  <a:lnTo>
                    <a:pt x="191" y="340"/>
                  </a:lnTo>
                  <a:lnTo>
                    <a:pt x="213" y="350"/>
                  </a:lnTo>
                  <a:lnTo>
                    <a:pt x="213" y="360"/>
                  </a:lnTo>
                  <a:lnTo>
                    <a:pt x="233" y="370"/>
                  </a:lnTo>
                  <a:lnTo>
                    <a:pt x="255" y="380"/>
                  </a:lnTo>
                  <a:lnTo>
                    <a:pt x="276" y="390"/>
                  </a:lnTo>
                  <a:lnTo>
                    <a:pt x="276" y="400"/>
                  </a:lnTo>
                  <a:lnTo>
                    <a:pt x="296" y="400"/>
                  </a:lnTo>
                  <a:lnTo>
                    <a:pt x="318" y="410"/>
                  </a:lnTo>
                  <a:lnTo>
                    <a:pt x="339" y="421"/>
                  </a:lnTo>
                  <a:lnTo>
                    <a:pt x="361" y="430"/>
                  </a:lnTo>
                  <a:lnTo>
                    <a:pt x="381" y="430"/>
                  </a:lnTo>
                  <a:lnTo>
                    <a:pt x="381" y="440"/>
                  </a:lnTo>
                  <a:lnTo>
                    <a:pt x="403" y="450"/>
                  </a:lnTo>
                  <a:lnTo>
                    <a:pt x="424" y="450"/>
                  </a:lnTo>
                  <a:lnTo>
                    <a:pt x="466" y="461"/>
                  </a:lnTo>
                  <a:lnTo>
                    <a:pt x="488" y="461"/>
                  </a:lnTo>
                  <a:lnTo>
                    <a:pt x="508" y="470"/>
                  </a:lnTo>
                  <a:lnTo>
                    <a:pt x="529" y="470"/>
                  </a:lnTo>
                  <a:lnTo>
                    <a:pt x="551" y="470"/>
                  </a:lnTo>
                  <a:lnTo>
                    <a:pt x="572" y="480"/>
                  </a:lnTo>
                  <a:lnTo>
                    <a:pt x="614" y="480"/>
                  </a:lnTo>
                  <a:lnTo>
                    <a:pt x="636" y="480"/>
                  </a:lnTo>
                  <a:lnTo>
                    <a:pt x="656" y="480"/>
                  </a:lnTo>
                </a:path>
              </a:pathLst>
            </a:custGeom>
            <a:noFill/>
            <a:ln w="38100" cap="rnd" cmpd="sng">
              <a:solidFill>
                <a:srgbClr val="0099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695" y="1633"/>
              <a:ext cx="1546" cy="791"/>
            </a:xfrm>
            <a:custGeom>
              <a:avLst/>
              <a:gdLst/>
              <a:ahLst/>
              <a:cxnLst>
                <a:cxn ang="0">
                  <a:pos x="22" y="790"/>
                </a:cxn>
                <a:cxn ang="0">
                  <a:pos x="65" y="790"/>
                </a:cxn>
                <a:cxn ang="0">
                  <a:pos x="106" y="780"/>
                </a:cxn>
                <a:cxn ang="0">
                  <a:pos x="148" y="780"/>
                </a:cxn>
                <a:cxn ang="0">
                  <a:pos x="191" y="771"/>
                </a:cxn>
                <a:cxn ang="0">
                  <a:pos x="233" y="760"/>
                </a:cxn>
                <a:cxn ang="0">
                  <a:pos x="276" y="760"/>
                </a:cxn>
                <a:cxn ang="0">
                  <a:pos x="318" y="750"/>
                </a:cxn>
                <a:cxn ang="0">
                  <a:pos x="361" y="740"/>
                </a:cxn>
                <a:cxn ang="0">
                  <a:pos x="403" y="720"/>
                </a:cxn>
                <a:cxn ang="0">
                  <a:pos x="445" y="710"/>
                </a:cxn>
                <a:cxn ang="0">
                  <a:pos x="488" y="690"/>
                </a:cxn>
                <a:cxn ang="0">
                  <a:pos x="529" y="681"/>
                </a:cxn>
                <a:cxn ang="0">
                  <a:pos x="572" y="660"/>
                </a:cxn>
                <a:cxn ang="0">
                  <a:pos x="614" y="641"/>
                </a:cxn>
                <a:cxn ang="0">
                  <a:pos x="656" y="630"/>
                </a:cxn>
                <a:cxn ang="0">
                  <a:pos x="678" y="610"/>
                </a:cxn>
                <a:cxn ang="0">
                  <a:pos x="721" y="590"/>
                </a:cxn>
                <a:cxn ang="0">
                  <a:pos x="762" y="570"/>
                </a:cxn>
                <a:cxn ang="0">
                  <a:pos x="804" y="551"/>
                </a:cxn>
                <a:cxn ang="0">
                  <a:pos x="826" y="530"/>
                </a:cxn>
                <a:cxn ang="0">
                  <a:pos x="869" y="511"/>
                </a:cxn>
                <a:cxn ang="0">
                  <a:pos x="911" y="490"/>
                </a:cxn>
                <a:cxn ang="0">
                  <a:pos x="952" y="471"/>
                </a:cxn>
                <a:cxn ang="0">
                  <a:pos x="974" y="450"/>
                </a:cxn>
                <a:cxn ang="0">
                  <a:pos x="1017" y="430"/>
                </a:cxn>
                <a:cxn ang="0">
                  <a:pos x="1037" y="410"/>
                </a:cxn>
                <a:cxn ang="0">
                  <a:pos x="1080" y="381"/>
                </a:cxn>
                <a:cxn ang="0">
                  <a:pos x="1100" y="360"/>
                </a:cxn>
                <a:cxn ang="0">
                  <a:pos x="1144" y="341"/>
                </a:cxn>
                <a:cxn ang="0">
                  <a:pos x="1164" y="320"/>
                </a:cxn>
                <a:cxn ang="0">
                  <a:pos x="1207" y="300"/>
                </a:cxn>
                <a:cxn ang="0">
                  <a:pos x="1228" y="270"/>
                </a:cxn>
                <a:cxn ang="0">
                  <a:pos x="1270" y="251"/>
                </a:cxn>
                <a:cxn ang="0">
                  <a:pos x="1292" y="230"/>
                </a:cxn>
                <a:cxn ang="0">
                  <a:pos x="1312" y="211"/>
                </a:cxn>
                <a:cxn ang="0">
                  <a:pos x="1334" y="190"/>
                </a:cxn>
                <a:cxn ang="0">
                  <a:pos x="1377" y="170"/>
                </a:cxn>
                <a:cxn ang="0">
                  <a:pos x="1397" y="150"/>
                </a:cxn>
                <a:cxn ang="0">
                  <a:pos x="1418" y="130"/>
                </a:cxn>
                <a:cxn ang="0">
                  <a:pos x="1440" y="111"/>
                </a:cxn>
                <a:cxn ang="0">
                  <a:pos x="1460" y="90"/>
                </a:cxn>
                <a:cxn ang="0">
                  <a:pos x="1482" y="71"/>
                </a:cxn>
                <a:cxn ang="0">
                  <a:pos x="1503" y="50"/>
                </a:cxn>
                <a:cxn ang="0">
                  <a:pos x="1525" y="40"/>
                </a:cxn>
                <a:cxn ang="0">
                  <a:pos x="1525" y="20"/>
                </a:cxn>
                <a:cxn ang="0">
                  <a:pos x="1545" y="0"/>
                </a:cxn>
              </a:cxnLst>
              <a:rect l="0" t="0" r="r" b="b"/>
              <a:pathLst>
                <a:path w="1546" h="791">
                  <a:moveTo>
                    <a:pt x="0" y="790"/>
                  </a:moveTo>
                  <a:lnTo>
                    <a:pt x="22" y="790"/>
                  </a:lnTo>
                  <a:lnTo>
                    <a:pt x="43" y="790"/>
                  </a:lnTo>
                  <a:lnTo>
                    <a:pt x="65" y="790"/>
                  </a:lnTo>
                  <a:lnTo>
                    <a:pt x="85" y="790"/>
                  </a:lnTo>
                  <a:lnTo>
                    <a:pt x="106" y="780"/>
                  </a:lnTo>
                  <a:lnTo>
                    <a:pt x="128" y="780"/>
                  </a:lnTo>
                  <a:lnTo>
                    <a:pt x="148" y="780"/>
                  </a:lnTo>
                  <a:lnTo>
                    <a:pt x="170" y="780"/>
                  </a:lnTo>
                  <a:lnTo>
                    <a:pt x="191" y="771"/>
                  </a:lnTo>
                  <a:lnTo>
                    <a:pt x="213" y="771"/>
                  </a:lnTo>
                  <a:lnTo>
                    <a:pt x="233" y="760"/>
                  </a:lnTo>
                  <a:lnTo>
                    <a:pt x="255" y="760"/>
                  </a:lnTo>
                  <a:lnTo>
                    <a:pt x="276" y="760"/>
                  </a:lnTo>
                  <a:lnTo>
                    <a:pt x="296" y="750"/>
                  </a:lnTo>
                  <a:lnTo>
                    <a:pt x="318" y="750"/>
                  </a:lnTo>
                  <a:lnTo>
                    <a:pt x="339" y="740"/>
                  </a:lnTo>
                  <a:lnTo>
                    <a:pt x="361" y="740"/>
                  </a:lnTo>
                  <a:lnTo>
                    <a:pt x="381" y="731"/>
                  </a:lnTo>
                  <a:lnTo>
                    <a:pt x="403" y="720"/>
                  </a:lnTo>
                  <a:lnTo>
                    <a:pt x="424" y="720"/>
                  </a:lnTo>
                  <a:lnTo>
                    <a:pt x="445" y="710"/>
                  </a:lnTo>
                  <a:lnTo>
                    <a:pt x="466" y="700"/>
                  </a:lnTo>
                  <a:lnTo>
                    <a:pt x="488" y="690"/>
                  </a:lnTo>
                  <a:lnTo>
                    <a:pt x="508" y="681"/>
                  </a:lnTo>
                  <a:lnTo>
                    <a:pt x="529" y="681"/>
                  </a:lnTo>
                  <a:lnTo>
                    <a:pt x="551" y="670"/>
                  </a:lnTo>
                  <a:lnTo>
                    <a:pt x="572" y="660"/>
                  </a:lnTo>
                  <a:lnTo>
                    <a:pt x="593" y="650"/>
                  </a:lnTo>
                  <a:lnTo>
                    <a:pt x="614" y="641"/>
                  </a:lnTo>
                  <a:lnTo>
                    <a:pt x="636" y="641"/>
                  </a:lnTo>
                  <a:lnTo>
                    <a:pt x="656" y="630"/>
                  </a:lnTo>
                  <a:lnTo>
                    <a:pt x="678" y="620"/>
                  </a:lnTo>
                  <a:lnTo>
                    <a:pt x="678" y="610"/>
                  </a:lnTo>
                  <a:lnTo>
                    <a:pt x="699" y="601"/>
                  </a:lnTo>
                  <a:lnTo>
                    <a:pt x="721" y="590"/>
                  </a:lnTo>
                  <a:lnTo>
                    <a:pt x="741" y="580"/>
                  </a:lnTo>
                  <a:lnTo>
                    <a:pt x="762" y="570"/>
                  </a:lnTo>
                  <a:lnTo>
                    <a:pt x="784" y="560"/>
                  </a:lnTo>
                  <a:lnTo>
                    <a:pt x="804" y="551"/>
                  </a:lnTo>
                  <a:lnTo>
                    <a:pt x="826" y="540"/>
                  </a:lnTo>
                  <a:lnTo>
                    <a:pt x="826" y="530"/>
                  </a:lnTo>
                  <a:lnTo>
                    <a:pt x="847" y="520"/>
                  </a:lnTo>
                  <a:lnTo>
                    <a:pt x="869" y="511"/>
                  </a:lnTo>
                  <a:lnTo>
                    <a:pt x="889" y="500"/>
                  </a:lnTo>
                  <a:lnTo>
                    <a:pt x="911" y="490"/>
                  </a:lnTo>
                  <a:lnTo>
                    <a:pt x="932" y="480"/>
                  </a:lnTo>
                  <a:lnTo>
                    <a:pt x="952" y="471"/>
                  </a:lnTo>
                  <a:lnTo>
                    <a:pt x="952" y="460"/>
                  </a:lnTo>
                  <a:lnTo>
                    <a:pt x="974" y="450"/>
                  </a:lnTo>
                  <a:lnTo>
                    <a:pt x="995" y="440"/>
                  </a:lnTo>
                  <a:lnTo>
                    <a:pt x="1017" y="430"/>
                  </a:lnTo>
                  <a:lnTo>
                    <a:pt x="1037" y="421"/>
                  </a:lnTo>
                  <a:lnTo>
                    <a:pt x="1037" y="410"/>
                  </a:lnTo>
                  <a:lnTo>
                    <a:pt x="1059" y="390"/>
                  </a:lnTo>
                  <a:lnTo>
                    <a:pt x="1080" y="381"/>
                  </a:lnTo>
                  <a:lnTo>
                    <a:pt x="1100" y="370"/>
                  </a:lnTo>
                  <a:lnTo>
                    <a:pt x="1100" y="360"/>
                  </a:lnTo>
                  <a:lnTo>
                    <a:pt x="1122" y="350"/>
                  </a:lnTo>
                  <a:lnTo>
                    <a:pt x="1144" y="341"/>
                  </a:lnTo>
                  <a:lnTo>
                    <a:pt x="1164" y="331"/>
                  </a:lnTo>
                  <a:lnTo>
                    <a:pt x="1164" y="320"/>
                  </a:lnTo>
                  <a:lnTo>
                    <a:pt x="1185" y="310"/>
                  </a:lnTo>
                  <a:lnTo>
                    <a:pt x="1207" y="300"/>
                  </a:lnTo>
                  <a:lnTo>
                    <a:pt x="1228" y="280"/>
                  </a:lnTo>
                  <a:lnTo>
                    <a:pt x="1228" y="270"/>
                  </a:lnTo>
                  <a:lnTo>
                    <a:pt x="1249" y="260"/>
                  </a:lnTo>
                  <a:lnTo>
                    <a:pt x="1270" y="251"/>
                  </a:lnTo>
                  <a:lnTo>
                    <a:pt x="1270" y="240"/>
                  </a:lnTo>
                  <a:lnTo>
                    <a:pt x="1292" y="230"/>
                  </a:lnTo>
                  <a:lnTo>
                    <a:pt x="1312" y="220"/>
                  </a:lnTo>
                  <a:lnTo>
                    <a:pt x="1312" y="211"/>
                  </a:lnTo>
                  <a:lnTo>
                    <a:pt x="1334" y="201"/>
                  </a:lnTo>
                  <a:lnTo>
                    <a:pt x="1334" y="190"/>
                  </a:lnTo>
                  <a:lnTo>
                    <a:pt x="1355" y="180"/>
                  </a:lnTo>
                  <a:lnTo>
                    <a:pt x="1377" y="170"/>
                  </a:lnTo>
                  <a:lnTo>
                    <a:pt x="1377" y="161"/>
                  </a:lnTo>
                  <a:lnTo>
                    <a:pt x="1397" y="150"/>
                  </a:lnTo>
                  <a:lnTo>
                    <a:pt x="1397" y="140"/>
                  </a:lnTo>
                  <a:lnTo>
                    <a:pt x="1418" y="130"/>
                  </a:lnTo>
                  <a:lnTo>
                    <a:pt x="1418" y="121"/>
                  </a:lnTo>
                  <a:lnTo>
                    <a:pt x="1440" y="111"/>
                  </a:lnTo>
                  <a:lnTo>
                    <a:pt x="1440" y="100"/>
                  </a:lnTo>
                  <a:lnTo>
                    <a:pt x="1460" y="90"/>
                  </a:lnTo>
                  <a:lnTo>
                    <a:pt x="1460" y="81"/>
                  </a:lnTo>
                  <a:lnTo>
                    <a:pt x="1482" y="71"/>
                  </a:lnTo>
                  <a:lnTo>
                    <a:pt x="1482" y="60"/>
                  </a:lnTo>
                  <a:lnTo>
                    <a:pt x="1503" y="50"/>
                  </a:lnTo>
                  <a:lnTo>
                    <a:pt x="1503" y="40"/>
                  </a:lnTo>
                  <a:lnTo>
                    <a:pt x="1525" y="40"/>
                  </a:lnTo>
                  <a:lnTo>
                    <a:pt x="1525" y="31"/>
                  </a:lnTo>
                  <a:lnTo>
                    <a:pt x="1525" y="20"/>
                  </a:lnTo>
                  <a:lnTo>
                    <a:pt x="1545" y="10"/>
                  </a:lnTo>
                  <a:lnTo>
                    <a:pt x="1545" y="0"/>
                  </a:lnTo>
                </a:path>
              </a:pathLst>
            </a:custGeom>
            <a:noFill/>
            <a:ln w="38100" cap="rnd" cmpd="sng">
              <a:solidFill>
                <a:srgbClr val="0099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</p:grpSp>
      <p:sp>
        <p:nvSpPr>
          <p:cNvPr id="13" name="Freeform 15"/>
          <p:cNvSpPr>
            <a:spLocks/>
          </p:cNvSpPr>
          <p:nvPr/>
        </p:nvSpPr>
        <p:spPr bwMode="auto">
          <a:xfrm rot="-350526">
            <a:off x="3200400" y="2133600"/>
            <a:ext cx="2554288" cy="2743200"/>
          </a:xfrm>
          <a:custGeom>
            <a:avLst/>
            <a:gdLst/>
            <a:ahLst/>
            <a:cxnLst>
              <a:cxn ang="0">
                <a:pos x="0" y="1671"/>
              </a:cxn>
              <a:cxn ang="0">
                <a:pos x="1058" y="1141"/>
              </a:cxn>
              <a:cxn ang="0">
                <a:pos x="2115" y="0"/>
              </a:cxn>
            </a:cxnLst>
            <a:rect l="0" t="0" r="r" b="b"/>
            <a:pathLst>
              <a:path w="2116" h="1672">
                <a:moveTo>
                  <a:pt x="0" y="1671"/>
                </a:moveTo>
                <a:lnTo>
                  <a:pt x="1058" y="1141"/>
                </a:lnTo>
                <a:lnTo>
                  <a:pt x="2115" y="0"/>
                </a:lnTo>
              </a:path>
            </a:pathLst>
          </a:custGeom>
          <a:noFill/>
          <a:ln w="38100" cap="rnd" cmpd="sng">
            <a:solidFill>
              <a:srgbClr val="6FB7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2000" dirty="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497964" y="1728788"/>
            <a:ext cx="39914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526826" y="2743200"/>
            <a:ext cx="50994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635501" y="3328988"/>
            <a:ext cx="52437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AVC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158839" y="3535363"/>
            <a:ext cx="171522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7306955" y="3535363"/>
            <a:ext cx="152779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D = MR = AR</a:t>
            </a:r>
          </a:p>
        </p:txBody>
      </p: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4495800" y="3657599"/>
            <a:ext cx="638175" cy="2038745"/>
            <a:chOff x="3006" y="1968"/>
            <a:chExt cx="402" cy="1638"/>
          </a:xfrm>
        </p:grpSpPr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316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l-GR" sz="2000" dirty="0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006" y="3408"/>
              <a:ext cx="402" cy="1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srgbClr val="000000"/>
                  </a:solidFill>
                </a:rPr>
                <a:t>Q</a:t>
              </a:r>
              <a:r>
                <a:rPr lang="en-US" sz="2000" b="1" baseline="-25000" dirty="0">
                  <a:solidFill>
                    <a:srgbClr val="000000"/>
                  </a:solidFill>
                </a:rPr>
                <a:t>MAX</a:t>
              </a:r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782024" y="1600200"/>
            <a:ext cx="158697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Τιμή/ Κόστος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215654" y="5638800"/>
            <a:ext cx="120244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l-GR" sz="2000" dirty="0" smtClean="0">
                <a:solidFill>
                  <a:srgbClr val="000000"/>
                </a:solidFill>
              </a:rPr>
              <a:t>Ποσότητα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25" name="Straight Arrow Connector 27"/>
          <p:cNvCxnSpPr/>
          <p:nvPr/>
        </p:nvCxnSpPr>
        <p:spPr>
          <a:xfrm>
            <a:off x="4419600" y="1752600"/>
            <a:ext cx="3048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47238" y="484137"/>
            <a:ext cx="679923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Μακροχρόνια ισορροπία: Μηδενικά κέρδη ??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14970"/>
            <a:ext cx="51181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Νεκρό σημείο : Έσοδα = δαπάνες</a:t>
            </a:r>
            <a:endParaRPr lang="el-GR" sz="2400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764324"/>
              </p:ext>
            </p:extLst>
          </p:nvPr>
        </p:nvGraphicFramePr>
        <p:xfrm>
          <a:off x="1725613" y="1708150"/>
          <a:ext cx="48783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3" imgW="2222280" imgH="253800" progId="Equation.DSMT4">
                  <p:embed/>
                </p:oleObj>
              </mc:Choice>
              <mc:Fallback>
                <p:oleObj name="Equation" r:id="rId3" imgW="2222280" imgH="25380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1708150"/>
                        <a:ext cx="48783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947801"/>
              </p:ext>
            </p:extLst>
          </p:nvPr>
        </p:nvGraphicFramePr>
        <p:xfrm>
          <a:off x="2582863" y="2667000"/>
          <a:ext cx="30114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5" imgW="1371600" imgH="444240" progId="Equation.DSMT4">
                  <p:embed/>
                </p:oleObj>
              </mc:Choice>
              <mc:Fallback>
                <p:oleObj name="Equation" r:id="rId5" imgW="1371600" imgH="44424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2667000"/>
                        <a:ext cx="301148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Έλλειψη 4"/>
          <p:cNvSpPr/>
          <p:nvPr/>
        </p:nvSpPr>
        <p:spPr bwMode="auto">
          <a:xfrm>
            <a:off x="4572000" y="2527300"/>
            <a:ext cx="13208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704340"/>
              </p:ext>
            </p:extLst>
          </p:nvPr>
        </p:nvGraphicFramePr>
        <p:xfrm>
          <a:off x="6908800" y="2927350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08800" y="2927350"/>
                        <a:ext cx="8382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ύγραμμο βέλος σύνδεσης 7"/>
          <p:cNvCxnSpPr>
            <a:endCxn id="5" idx="6"/>
          </p:cNvCxnSpPr>
          <p:nvPr/>
        </p:nvCxnSpPr>
        <p:spPr bwMode="auto">
          <a:xfrm flipH="1">
            <a:off x="5892800" y="3136900"/>
            <a:ext cx="1092200" cy="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66529"/>
              </p:ext>
            </p:extLst>
          </p:nvPr>
        </p:nvGraphicFramePr>
        <p:xfrm>
          <a:off x="1579563" y="4100513"/>
          <a:ext cx="5465762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9" imgW="2489040" imgH="469800" progId="Equation.DSMT4">
                  <p:embed/>
                </p:oleObj>
              </mc:Choice>
              <mc:Fallback>
                <p:oleObj name="Equation" r:id="rId9" imgW="2489040" imgH="4698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4100513"/>
                        <a:ext cx="5465762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78880" y="5661272"/>
            <a:ext cx="412003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Μεικτό κέρδος ανά μονάδα</a:t>
            </a:r>
            <a:endParaRPr lang="el-GR" sz="2400" dirty="0"/>
          </a:p>
        </p:txBody>
      </p:sp>
      <p:sp>
        <p:nvSpPr>
          <p:cNvPr id="11" name="Έλλειψη 10"/>
          <p:cNvSpPr/>
          <p:nvPr/>
        </p:nvSpPr>
        <p:spPr bwMode="auto">
          <a:xfrm>
            <a:off x="5232400" y="4610100"/>
            <a:ext cx="1917700" cy="6731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Ευθύγραμμο βέλος σύνδεσης 12"/>
          <p:cNvCxnSpPr>
            <a:stCxn id="11" idx="6"/>
          </p:cNvCxnSpPr>
          <p:nvPr/>
        </p:nvCxnSpPr>
        <p:spPr bwMode="auto">
          <a:xfrm>
            <a:off x="7150100" y="4946650"/>
            <a:ext cx="0" cy="714622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ύγραμμο βέλος σύνδεσης 2"/>
          <p:cNvCxnSpPr/>
          <p:nvPr/>
        </p:nvCxnSpPr>
        <p:spPr bwMode="auto">
          <a:xfrm flipV="1">
            <a:off x="1663700" y="927100"/>
            <a:ext cx="88900" cy="492760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 bwMode="auto">
          <a:xfrm>
            <a:off x="1663700" y="5854700"/>
            <a:ext cx="6134100" cy="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 bwMode="auto">
          <a:xfrm flipV="1">
            <a:off x="1663700" y="927100"/>
            <a:ext cx="5041900" cy="4927600"/>
          </a:xfrm>
          <a:prstGeom prst="line">
            <a:avLst/>
          </a:prstGeom>
          <a:ln>
            <a:solidFill>
              <a:srgbClr val="FF0000"/>
            </a:solidFill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 bwMode="auto">
          <a:xfrm>
            <a:off x="1708150" y="3937000"/>
            <a:ext cx="6089650" cy="0"/>
          </a:xfrm>
          <a:prstGeom prst="line">
            <a:avLst/>
          </a:prstGeom>
          <a:ln>
            <a:solidFill>
              <a:srgbClr val="00B050"/>
            </a:solidFill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 bwMode="auto">
          <a:xfrm flipV="1">
            <a:off x="1663700" y="1739900"/>
            <a:ext cx="6134100" cy="2197100"/>
          </a:xfrm>
          <a:prstGeom prst="line">
            <a:avLst/>
          </a:prstGeom>
          <a:ln/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 bwMode="auto">
          <a:xfrm flipH="1">
            <a:off x="4681537" y="254000"/>
            <a:ext cx="98425" cy="5600700"/>
          </a:xfrm>
          <a:prstGeom prst="line">
            <a:avLst/>
          </a:prstGeom>
          <a:ln>
            <a:prstDash val="dash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97800" y="5880100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1"/>
                </a:solidFill>
              </a:rPr>
              <a:t>Q</a:t>
            </a:r>
            <a:endParaRPr lang="el-GR" sz="1800" b="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557768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</a:rPr>
              <a:t>Έσοδα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277" y="1256268"/>
            <a:ext cx="20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>
                <a:solidFill>
                  <a:schemeClr val="tx1">
                    <a:lumMod val="75000"/>
                  </a:schemeClr>
                </a:solidFill>
              </a:rPr>
              <a:t>Συνολικό κόστος</a:t>
            </a:r>
            <a:endParaRPr lang="el-GR" sz="1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9268" y="3390900"/>
            <a:ext cx="191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>
                <a:solidFill>
                  <a:srgbClr val="00B050"/>
                </a:solidFill>
              </a:rPr>
              <a:t>Σταθερό κόστος</a:t>
            </a:r>
            <a:endParaRPr lang="el-GR" sz="18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73700" y="4837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</a:rPr>
              <a:t>κέρδη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0784" y="4804370"/>
            <a:ext cx="77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</a:rPr>
              <a:t>ζημιά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27" name="Αστέρι 5 ακτινών 26"/>
          <p:cNvSpPr/>
          <p:nvPr/>
        </p:nvSpPr>
        <p:spPr bwMode="auto">
          <a:xfrm>
            <a:off x="4821237" y="2921000"/>
            <a:ext cx="279400" cy="368300"/>
          </a:xfrm>
          <a:prstGeom prst="star5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797884" y="254000"/>
            <a:ext cx="3225800" cy="571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1" dirty="0" smtClean="0">
                <a:solidFill>
                  <a:srgbClr val="FF0000"/>
                </a:solidFill>
              </a:rPr>
              <a:t>Break Even Point</a:t>
            </a:r>
          </a:p>
        </p:txBody>
      </p:sp>
      <p:cxnSp>
        <p:nvCxnSpPr>
          <p:cNvPr id="30" name="Ευθύγραμμο βέλος σύνδεσης 29"/>
          <p:cNvCxnSpPr/>
          <p:nvPr/>
        </p:nvCxnSpPr>
        <p:spPr bwMode="auto">
          <a:xfrm>
            <a:off x="3021847" y="927100"/>
            <a:ext cx="1659690" cy="191135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1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600" y="1158875"/>
            <a:ext cx="7315200" cy="581025"/>
          </a:xfr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altLang="en-US" dirty="0" smtClean="0"/>
              <a:t>Δομή ή τι θα μάθουμε σήμερα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Καμπύλες Κόστους</a:t>
            </a:r>
          </a:p>
          <a:p>
            <a:pPr eaLnBrk="1" hangingPunct="1"/>
            <a:r>
              <a:rPr lang="el-GR" altLang="en-US" dirty="0" smtClean="0"/>
              <a:t>Που παράγει μια επιχείρηση (μεγιστοποίηση Κέρδους)</a:t>
            </a:r>
            <a:endParaRPr lang="en-US" altLang="en-US" dirty="0" smtClean="0"/>
          </a:p>
          <a:p>
            <a:pPr eaLnBrk="1" hangingPunct="1"/>
            <a:r>
              <a:rPr lang="el-GR" altLang="en-US" dirty="0" smtClean="0"/>
              <a:t>Ζήτηση συντελεστών παραγωγής</a:t>
            </a:r>
          </a:p>
          <a:p>
            <a:pPr eaLnBrk="1" hangingPunct="1"/>
            <a:r>
              <a:rPr lang="el-GR" altLang="en-US" dirty="0" smtClean="0"/>
              <a:t>Πότε κλείνει μια επιχείρηση? </a:t>
            </a:r>
            <a:r>
              <a:rPr lang="en-US" altLang="en-US" dirty="0" smtClean="0"/>
              <a:t>(shut-down condition)</a:t>
            </a:r>
            <a:endParaRPr lang="el-GR" altLang="en-US" dirty="0" smtClean="0"/>
          </a:p>
          <a:p>
            <a:pPr eaLnBrk="1" hangingPunct="1"/>
            <a:r>
              <a:rPr lang="el-GR" altLang="en-US" dirty="0" smtClean="0"/>
              <a:t>Πότε μια επιχείρηση καλύπτει τις συνολικές της δαπάνες?</a:t>
            </a:r>
            <a:r>
              <a:rPr lang="en-US" altLang="en-US" dirty="0" smtClean="0"/>
              <a:t> (break-even point)</a:t>
            </a:r>
            <a:endParaRPr lang="el-GR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900" y="833616"/>
            <a:ext cx="563968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800" dirty="0" smtClean="0"/>
              <a:t>1)</a:t>
            </a:r>
            <a:r>
              <a:rPr lang="el-GR" altLang="en-US" sz="2800" dirty="0"/>
              <a:t> </a:t>
            </a:r>
            <a:r>
              <a:rPr lang="el-GR" altLang="en-US" sz="2800" dirty="0" smtClean="0"/>
              <a:t>Καμπύλη Συνολικού Κόστους</a:t>
            </a:r>
            <a:endParaRPr lang="el-GR" altLang="en-US" sz="2800" dirty="0"/>
          </a:p>
          <a:p>
            <a:endParaRPr lang="el-GR" sz="12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>
            <a:off x="838200" y="533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1800" dirty="0">
              <a:solidFill>
                <a:srgbClr val="C00000"/>
              </a:solidFill>
            </a:endParaRP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838200" y="5715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1800" dirty="0">
              <a:solidFill>
                <a:srgbClr val="C0000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153400" y="57150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Garamond" pitchFamily="18" charset="0"/>
              </a:rPr>
              <a:t>Q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838200" y="4724400"/>
            <a:ext cx="5867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1800" dirty="0">
              <a:solidFill>
                <a:srgbClr val="C00000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781800" y="4419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C00000"/>
                </a:solidFill>
                <a:latin typeface="Garamond" pitchFamily="18" charset="0"/>
              </a:rPr>
              <a:t>TFC</a:t>
            </a:r>
            <a:br>
              <a:rPr lang="en-US" sz="1800" b="1" dirty="0">
                <a:solidFill>
                  <a:srgbClr val="C00000"/>
                </a:solidFill>
                <a:latin typeface="Garamond" pitchFamily="18" charset="0"/>
              </a:rPr>
            </a:br>
            <a:endParaRPr lang="en-US" sz="18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04800" y="119860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C00000"/>
                </a:solidFill>
                <a:latin typeface="Garamond" pitchFamily="18" charset="0"/>
              </a:rPr>
              <a:t>P</a:t>
            </a:r>
            <a:endParaRPr lang="en-US" sz="18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838200" y="3124200"/>
            <a:ext cx="6248400" cy="2590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624" y="1344"/>
              </a:cxn>
              <a:cxn ang="0">
                <a:pos x="2544" y="960"/>
              </a:cxn>
              <a:cxn ang="0">
                <a:pos x="4320" y="0"/>
              </a:cxn>
            </a:cxnLst>
            <a:rect l="0" t="0" r="r" b="b"/>
            <a:pathLst>
              <a:path w="4320" h="1872">
                <a:moveTo>
                  <a:pt x="0" y="1872"/>
                </a:moveTo>
                <a:cubicBezTo>
                  <a:pt x="100" y="1684"/>
                  <a:pt x="200" y="1496"/>
                  <a:pt x="624" y="1344"/>
                </a:cubicBezTo>
                <a:cubicBezTo>
                  <a:pt x="1048" y="1192"/>
                  <a:pt x="1928" y="1184"/>
                  <a:pt x="2544" y="960"/>
                </a:cubicBezTo>
                <a:cubicBezTo>
                  <a:pt x="3160" y="736"/>
                  <a:pt x="3740" y="368"/>
                  <a:pt x="4320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1800" dirty="0">
              <a:solidFill>
                <a:srgbClr val="C00000"/>
              </a:solidFill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239000" y="28194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C00000"/>
                </a:solidFill>
                <a:latin typeface="Garamond" pitchFamily="18" charset="0"/>
              </a:rPr>
              <a:t>TVC</a:t>
            </a:r>
            <a:br>
              <a:rPr lang="en-US" sz="1800" b="1" dirty="0">
                <a:solidFill>
                  <a:srgbClr val="C00000"/>
                </a:solidFill>
                <a:latin typeface="Garamond" pitchFamily="18" charset="0"/>
              </a:rPr>
            </a:br>
            <a:endParaRPr lang="en-US" sz="18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838200" y="2133600"/>
            <a:ext cx="6248400" cy="2590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624" y="1344"/>
              </a:cxn>
              <a:cxn ang="0">
                <a:pos x="2544" y="960"/>
              </a:cxn>
              <a:cxn ang="0">
                <a:pos x="4320" y="0"/>
              </a:cxn>
            </a:cxnLst>
            <a:rect l="0" t="0" r="r" b="b"/>
            <a:pathLst>
              <a:path w="4320" h="1872">
                <a:moveTo>
                  <a:pt x="0" y="1872"/>
                </a:moveTo>
                <a:cubicBezTo>
                  <a:pt x="100" y="1684"/>
                  <a:pt x="200" y="1496"/>
                  <a:pt x="624" y="1344"/>
                </a:cubicBezTo>
                <a:cubicBezTo>
                  <a:pt x="1048" y="1192"/>
                  <a:pt x="1928" y="1184"/>
                  <a:pt x="2544" y="960"/>
                </a:cubicBezTo>
                <a:cubicBezTo>
                  <a:pt x="3160" y="736"/>
                  <a:pt x="3740" y="368"/>
                  <a:pt x="4320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1800" dirty="0">
              <a:solidFill>
                <a:srgbClr val="C00000"/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162800" y="17526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C00000"/>
                </a:solidFill>
                <a:latin typeface="Garamond" pitchFamily="18" charset="0"/>
              </a:rPr>
              <a:t>TC</a:t>
            </a:r>
            <a:br>
              <a:rPr lang="en-US" sz="1800" b="1" dirty="0">
                <a:solidFill>
                  <a:srgbClr val="C00000"/>
                </a:solidFill>
                <a:latin typeface="Garamond" pitchFamily="18" charset="0"/>
              </a:rPr>
            </a:br>
            <a:endParaRPr lang="en-US" sz="1800" dirty="0">
              <a:solidFill>
                <a:srgbClr val="C00000"/>
              </a:solidFill>
              <a:latin typeface="Garamond" pitchFamily="18" charset="0"/>
            </a:endParaRPr>
          </a:p>
        </p:txBody>
      </p:sp>
      <p:cxnSp>
        <p:nvCxnSpPr>
          <p:cNvPr id="25" name="Straight Arrow Connector 14"/>
          <p:cNvCxnSpPr/>
          <p:nvPr/>
        </p:nvCxnSpPr>
        <p:spPr bwMode="auto">
          <a:xfrm>
            <a:off x="2895600" y="47244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Straight Arrow Connector 15"/>
          <p:cNvCxnSpPr/>
          <p:nvPr/>
        </p:nvCxnSpPr>
        <p:spPr bwMode="auto">
          <a:xfrm>
            <a:off x="4114800" y="35814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Βέλος προς τα κάτω 28"/>
          <p:cNvSpPr/>
          <p:nvPr/>
        </p:nvSpPr>
        <p:spPr bwMode="auto">
          <a:xfrm>
            <a:off x="3187700" y="1567934"/>
            <a:ext cx="660400" cy="1785898"/>
          </a:xfrm>
          <a:prstGeom prst="downArrow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8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38200" y="1612900"/>
            <a:ext cx="0" cy="410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C00000"/>
              </a:solidFill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838200" y="5715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C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153400" y="57150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  <a:latin typeface="Garamond" pitchFamily="18" charset="0"/>
              </a:rPr>
              <a:t>Q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781800" y="441960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AFC</a:t>
            </a:r>
            <a:b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</a:br>
            <a:endParaRPr lang="en-US" sz="24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2400" y="4572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  <a:latin typeface="Garamond" pitchFamily="18" charset="0"/>
              </a:rPr>
              <a:t>P</a:t>
            </a:r>
            <a:endParaRPr lang="en-US" sz="24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066800" y="1828800"/>
            <a:ext cx="6934200" cy="3581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73" y="1454"/>
              </a:cxn>
              <a:cxn ang="0">
                <a:pos x="3051" y="2098"/>
              </a:cxn>
              <a:cxn ang="0">
                <a:pos x="4368" y="2256"/>
              </a:cxn>
            </a:cxnLst>
            <a:rect l="0" t="0" r="r" b="b"/>
            <a:pathLst>
              <a:path w="4368" h="2256">
                <a:moveTo>
                  <a:pt x="0" y="0"/>
                </a:moveTo>
                <a:cubicBezTo>
                  <a:pt x="195" y="242"/>
                  <a:pt x="665" y="1104"/>
                  <a:pt x="1173" y="1454"/>
                </a:cubicBezTo>
                <a:cubicBezTo>
                  <a:pt x="1681" y="1804"/>
                  <a:pt x="2519" y="1964"/>
                  <a:pt x="3051" y="2098"/>
                </a:cubicBezTo>
                <a:cubicBezTo>
                  <a:pt x="3583" y="2232"/>
                  <a:pt x="4094" y="2223"/>
                  <a:pt x="4368" y="22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C0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83574" y="2859732"/>
            <a:ext cx="464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  <a:latin typeface="Garamond" pitchFamily="18" charset="0"/>
              </a:rPr>
              <a:t>AFC=TFC/Q.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3400" y="1176635"/>
            <a:ext cx="337887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Μέσο Σταθερό κόστος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9640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38200" y="533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838200" y="5715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153400" y="5715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Q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4572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  <a:latin typeface="Garamond" pitchFamily="18" charset="0"/>
              </a:rPr>
              <a:t>€</a:t>
            </a: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838200" y="1981200"/>
            <a:ext cx="6172200" cy="3733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624" y="1344"/>
              </a:cxn>
              <a:cxn ang="0">
                <a:pos x="2544" y="960"/>
              </a:cxn>
              <a:cxn ang="0">
                <a:pos x="4320" y="0"/>
              </a:cxn>
            </a:cxnLst>
            <a:rect l="0" t="0" r="r" b="b"/>
            <a:pathLst>
              <a:path w="4320" h="1872">
                <a:moveTo>
                  <a:pt x="0" y="1872"/>
                </a:moveTo>
                <a:cubicBezTo>
                  <a:pt x="100" y="1684"/>
                  <a:pt x="200" y="1496"/>
                  <a:pt x="624" y="1344"/>
                </a:cubicBezTo>
                <a:cubicBezTo>
                  <a:pt x="1048" y="1192"/>
                  <a:pt x="1928" y="1184"/>
                  <a:pt x="2544" y="960"/>
                </a:cubicBezTo>
                <a:cubicBezTo>
                  <a:pt x="3160" y="736"/>
                  <a:pt x="3740" y="368"/>
                  <a:pt x="4320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010400" y="2133600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TVC</a:t>
            </a:r>
            <a:b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</a:b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838200" y="4648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838200" y="4343400"/>
            <a:ext cx="2057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838200" y="3200400"/>
            <a:ext cx="5029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838200" y="2362200"/>
            <a:ext cx="57150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572000" y="3886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343400" y="5715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q1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600200" y="457200"/>
            <a:ext cx="6553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dirty="0" smtClean="0">
                <a:solidFill>
                  <a:srgbClr val="FF0000"/>
                </a:solidFill>
                <a:latin typeface="Garamond" pitchFamily="18" charset="0"/>
              </a:rPr>
              <a:t>Το μέσο μεταβλητό κόστος </a:t>
            </a:r>
            <a:r>
              <a:rPr lang="el-GR" sz="2400" dirty="0" smtClean="0">
                <a:solidFill>
                  <a:schemeClr val="tx1"/>
                </a:solidFill>
                <a:latin typeface="Garamond" pitchFamily="18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Average </a:t>
            </a:r>
            <a:r>
              <a:rPr lang="en-US" sz="2400" b="1" dirty="0">
                <a:solidFill>
                  <a:schemeClr val="tx1"/>
                </a:solidFill>
                <a:latin typeface="Garamond" pitchFamily="18" charset="0"/>
              </a:rPr>
              <a:t>Variable </a:t>
            </a: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Cost</a:t>
            </a:r>
            <a:r>
              <a:rPr lang="el-GR" sz="2400" b="1" dirty="0" smtClean="0">
                <a:solidFill>
                  <a:schemeClr val="tx1"/>
                </a:solidFill>
                <a:latin typeface="Garamond" pitchFamily="18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Garamond" pitchFamily="18" charset="0"/>
              </a:rPr>
              <a:t>σε κάθε σημείο της 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TVC </a:t>
            </a:r>
            <a:r>
              <a:rPr lang="el-GR" sz="2400" dirty="0" smtClean="0">
                <a:solidFill>
                  <a:schemeClr val="tx1"/>
                </a:solidFill>
                <a:latin typeface="Garamond" pitchFamily="18" charset="0"/>
              </a:rPr>
              <a:t>ορίζεται από την </a:t>
            </a:r>
            <a:r>
              <a:rPr lang="el-GR" sz="2400" b="1" u="sng" dirty="0" smtClean="0">
                <a:solidFill>
                  <a:schemeClr val="tx1"/>
                </a:solidFill>
                <a:latin typeface="Garamond" pitchFamily="18" charset="0"/>
              </a:rPr>
              <a:t>κλίση</a:t>
            </a:r>
            <a:r>
              <a:rPr lang="el-GR" sz="2400" dirty="0" smtClean="0">
                <a:solidFill>
                  <a:schemeClr val="tx1"/>
                </a:solidFill>
                <a:latin typeface="Garamond" pitchFamily="18" charset="0"/>
              </a:rPr>
              <a:t> της γραμμής που ενώνει την αρχή των αξόνων και το σημείο αυτό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AVC=TVC/Q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943600" y="4343400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Minimum AVC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4724400" y="39624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8768"/>
              </p:ext>
            </p:extLst>
          </p:nvPr>
        </p:nvGraphicFramePr>
        <p:xfrm>
          <a:off x="1604963" y="1993900"/>
          <a:ext cx="38195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1765080" imgH="419040" progId="Equation.DSMT4">
                  <p:embed/>
                </p:oleObj>
              </mc:Choice>
              <mc:Fallback>
                <p:oleObj name="Equation" r:id="rId3" imgW="1765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4963" y="1993900"/>
                        <a:ext cx="3819525" cy="90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529309"/>
              </p:ext>
            </p:extLst>
          </p:nvPr>
        </p:nvGraphicFramePr>
        <p:xfrm>
          <a:off x="1759958" y="3763962"/>
          <a:ext cx="2958092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1307880" imgH="419040" progId="Equation.DSMT4">
                  <p:embed/>
                </p:oleObj>
              </mc:Choice>
              <mc:Fallback>
                <p:oleObj name="Equation" r:id="rId5" imgW="1307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9958" y="3763962"/>
                        <a:ext cx="2958092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Δεξιό άγκιστρο 3"/>
          <p:cNvSpPr/>
          <p:nvPr/>
        </p:nvSpPr>
        <p:spPr bwMode="auto">
          <a:xfrm>
            <a:off x="5461000" y="2247900"/>
            <a:ext cx="1041400" cy="26289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473698"/>
              </p:ext>
            </p:extLst>
          </p:nvPr>
        </p:nvGraphicFramePr>
        <p:xfrm>
          <a:off x="6654799" y="3048000"/>
          <a:ext cx="192466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54799" y="3048000"/>
                        <a:ext cx="192466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4000" y="465435"/>
            <a:ext cx="86741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Αντίστροφη σχέση μέσου κόστους και </a:t>
            </a:r>
            <a:r>
              <a:rPr lang="el-GR" sz="2400" dirty="0" smtClean="0"/>
              <a:t>μέσου προϊόντος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38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65435"/>
            <a:ext cx="86741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000" dirty="0" smtClean="0"/>
              <a:t>Αντίστροφη σχέση οριακού κόστους και </a:t>
            </a:r>
            <a:r>
              <a:rPr lang="el-GR" sz="2000" dirty="0" smtClean="0"/>
              <a:t>οριακού  προϊόντος</a:t>
            </a:r>
            <a:endParaRPr lang="el-GR" sz="2000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18458"/>
              </p:ext>
            </p:extLst>
          </p:nvPr>
        </p:nvGraphicFramePr>
        <p:xfrm>
          <a:off x="1439863" y="1993900"/>
          <a:ext cx="41497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1917360" imgH="419040" progId="Equation.DSMT4">
                  <p:embed/>
                </p:oleObj>
              </mc:Choice>
              <mc:Fallback>
                <p:oleObj name="Equation" r:id="rId3" imgW="1917360" imgH="41904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1993900"/>
                        <a:ext cx="414972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467781"/>
              </p:ext>
            </p:extLst>
          </p:nvPr>
        </p:nvGraphicFramePr>
        <p:xfrm>
          <a:off x="1560513" y="3763963"/>
          <a:ext cx="33591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5" imgW="1485720" imgH="419040" progId="Equation.DSMT4">
                  <p:embed/>
                </p:oleObj>
              </mc:Choice>
              <mc:Fallback>
                <p:oleObj name="Equation" r:id="rId5" imgW="1485720" imgH="41904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3763963"/>
                        <a:ext cx="335915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Δεξιό άγκιστρο 4"/>
          <p:cNvSpPr/>
          <p:nvPr/>
        </p:nvSpPr>
        <p:spPr bwMode="auto">
          <a:xfrm>
            <a:off x="5791200" y="2247900"/>
            <a:ext cx="1041400" cy="26289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99160"/>
              </p:ext>
            </p:extLst>
          </p:nvPr>
        </p:nvGraphicFramePr>
        <p:xfrm>
          <a:off x="6988175" y="3048000"/>
          <a:ext cx="1790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7" imgW="685800" imgH="393480" progId="Equation.DSMT4">
                  <p:embed/>
                </p:oleObj>
              </mc:Choice>
              <mc:Fallback>
                <p:oleObj name="Equation" r:id="rId7" imgW="685800" imgH="39348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3048000"/>
                        <a:ext cx="17907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7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514" y="433374"/>
            <a:ext cx="5023430" cy="354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4093448"/>
            <a:ext cx="6375399" cy="224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838200" y="10623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838200" y="6278433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96200" y="3763833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Q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3840033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82433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P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38200" y="487233"/>
            <a:ext cx="5638800" cy="32766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624" y="1344"/>
              </a:cxn>
              <a:cxn ang="0">
                <a:pos x="2544" y="960"/>
              </a:cxn>
              <a:cxn ang="0">
                <a:pos x="4320" y="0"/>
              </a:cxn>
            </a:cxnLst>
            <a:rect l="0" t="0" r="r" b="b"/>
            <a:pathLst>
              <a:path w="4320" h="1872">
                <a:moveTo>
                  <a:pt x="0" y="1872"/>
                </a:moveTo>
                <a:cubicBezTo>
                  <a:pt x="100" y="1684"/>
                  <a:pt x="200" y="1496"/>
                  <a:pt x="624" y="1344"/>
                </a:cubicBezTo>
                <a:cubicBezTo>
                  <a:pt x="1048" y="1192"/>
                  <a:pt x="1928" y="1184"/>
                  <a:pt x="2544" y="960"/>
                </a:cubicBezTo>
                <a:cubicBezTo>
                  <a:pt x="3160" y="736"/>
                  <a:pt x="3740" y="368"/>
                  <a:pt x="4320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0" y="3840033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MC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67000" y="3763833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q1</a:t>
            </a: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838200" y="4221033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838200" y="3763833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752600" y="563433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dirty="0" smtClean="0">
                <a:solidFill>
                  <a:srgbClr val="FF0000"/>
                </a:solidFill>
                <a:latin typeface="Garamond" pitchFamily="18" charset="0"/>
              </a:rPr>
              <a:t>Σημείο καμπής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2590800" y="1173033"/>
            <a:ext cx="304800" cy="11430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2971800" y="5516433"/>
            <a:ext cx="0" cy="7620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6" name="Freeform 26"/>
          <p:cNvSpPr>
            <a:spLocks/>
          </p:cNvSpPr>
          <p:nvPr/>
        </p:nvSpPr>
        <p:spPr bwMode="auto">
          <a:xfrm>
            <a:off x="1143000" y="4068633"/>
            <a:ext cx="4419600" cy="14859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84" y="672"/>
              </a:cxn>
              <a:cxn ang="0">
                <a:pos x="1152" y="912"/>
              </a:cxn>
              <a:cxn ang="0">
                <a:pos x="2016" y="528"/>
              </a:cxn>
              <a:cxn ang="0">
                <a:pos x="2784" y="0"/>
              </a:cxn>
            </a:cxnLst>
            <a:rect l="0" t="0" r="r" b="b"/>
            <a:pathLst>
              <a:path w="2784" h="936">
                <a:moveTo>
                  <a:pt x="0" y="336"/>
                </a:moveTo>
                <a:cubicBezTo>
                  <a:pt x="96" y="456"/>
                  <a:pt x="192" y="576"/>
                  <a:pt x="384" y="672"/>
                </a:cubicBezTo>
                <a:cubicBezTo>
                  <a:pt x="576" y="768"/>
                  <a:pt x="880" y="936"/>
                  <a:pt x="1152" y="912"/>
                </a:cubicBezTo>
                <a:cubicBezTo>
                  <a:pt x="1424" y="888"/>
                  <a:pt x="1744" y="680"/>
                  <a:pt x="2016" y="528"/>
                </a:cubicBezTo>
                <a:cubicBezTo>
                  <a:pt x="2288" y="376"/>
                  <a:pt x="2656" y="88"/>
                  <a:pt x="2784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6553200" y="334833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TVC</a:t>
            </a:r>
            <a:b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</a:b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8" name="AutoShape 29"/>
          <p:cNvSpPr>
            <a:spLocks noChangeArrowheads="1"/>
          </p:cNvSpPr>
          <p:nvPr/>
        </p:nvSpPr>
        <p:spPr bwMode="auto">
          <a:xfrm>
            <a:off x="2819400" y="2392233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2667000" y="6216521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q1</a:t>
            </a:r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4343400" y="2087433"/>
            <a:ext cx="0" cy="1676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838200" y="1401633"/>
            <a:ext cx="4953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2" name="Freeform 33"/>
          <p:cNvSpPr>
            <a:spLocks/>
          </p:cNvSpPr>
          <p:nvPr/>
        </p:nvSpPr>
        <p:spPr bwMode="auto">
          <a:xfrm>
            <a:off x="1676400" y="3992433"/>
            <a:ext cx="4724400" cy="896938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848" y="920"/>
              </a:cxn>
              <a:cxn ang="0">
                <a:pos x="2064" y="1152"/>
              </a:cxn>
              <a:cxn ang="0">
                <a:pos x="2952" y="696"/>
              </a:cxn>
              <a:cxn ang="0">
                <a:pos x="3696" y="0"/>
              </a:cxn>
            </a:cxnLst>
            <a:rect l="0" t="0" r="r" b="b"/>
            <a:pathLst>
              <a:path w="3696" h="1189">
                <a:moveTo>
                  <a:pt x="0" y="384"/>
                </a:moveTo>
                <a:cubicBezTo>
                  <a:pt x="141" y="473"/>
                  <a:pt x="504" y="792"/>
                  <a:pt x="848" y="920"/>
                </a:cubicBezTo>
                <a:cubicBezTo>
                  <a:pt x="1192" y="1048"/>
                  <a:pt x="1713" y="1189"/>
                  <a:pt x="2064" y="1152"/>
                </a:cubicBezTo>
                <a:cubicBezTo>
                  <a:pt x="2415" y="1115"/>
                  <a:pt x="2680" y="888"/>
                  <a:pt x="2952" y="696"/>
                </a:cubicBezTo>
                <a:cubicBezTo>
                  <a:pt x="3224" y="504"/>
                  <a:pt x="3541" y="145"/>
                  <a:pt x="3696" y="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2895600" y="2544633"/>
            <a:ext cx="0" cy="12192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4419600" y="4830633"/>
            <a:ext cx="0" cy="14478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5943600" y="4144833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AVC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397500" y="53237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3366"/>
                </a:solidFill>
                <a:latin typeface="Garamond" pitchFamily="18" charset="0"/>
              </a:rPr>
              <a:t>Minimum AVC</a:t>
            </a:r>
          </a:p>
        </p:txBody>
      </p:sp>
      <p:cxnSp>
        <p:nvCxnSpPr>
          <p:cNvPr id="27" name="Ευθύγραμμο βέλος σύνδεσης 26"/>
          <p:cNvCxnSpPr>
            <a:stCxn id="26" idx="1"/>
            <a:endCxn id="24" idx="0"/>
          </p:cNvCxnSpPr>
          <p:nvPr/>
        </p:nvCxnSpPr>
        <p:spPr bwMode="auto">
          <a:xfrm flipH="1" flipV="1">
            <a:off x="4419600" y="4830633"/>
            <a:ext cx="977900" cy="723900"/>
          </a:xfrm>
          <a:prstGeom prst="straightConnector1">
            <a:avLst/>
          </a:prstGeom>
          <a:ln w="57150"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82035" y="2074901"/>
            <a:ext cx="218726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Εκτατικό όριο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6973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227</Words>
  <Application>Microsoft Office PowerPoint</Application>
  <PresentationFormat>Προβολή στην οθόνη (4:3)</PresentationFormat>
  <Paragraphs>96</Paragraphs>
  <Slides>17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0" baseType="lpstr">
      <vt:lpstr>Default Design</vt:lpstr>
      <vt:lpstr>Equation</vt:lpstr>
      <vt:lpstr>MathType 6.0 Equation</vt:lpstr>
      <vt:lpstr>2η Παρουσίαση </vt:lpstr>
      <vt:lpstr>Δομή ή τι θα μάθουμε σήμερα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Thanasis</cp:lastModifiedBy>
  <cp:revision>60</cp:revision>
  <dcterms:created xsi:type="dcterms:W3CDTF">2005-02-28T14:06:28Z</dcterms:created>
  <dcterms:modified xsi:type="dcterms:W3CDTF">2015-03-17T08:40:57Z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