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50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7.wmf"/><Relationship Id="rId5" Type="http://schemas.openxmlformats.org/officeDocument/2006/relationships/image" Target="../media/image7.wmf"/><Relationship Id="rId10" Type="http://schemas.openxmlformats.org/officeDocument/2006/relationships/image" Target="../media/image16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18" Type="http://schemas.openxmlformats.org/officeDocument/2006/relationships/image" Target="../media/image3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4.wmf"/><Relationship Id="rId2" Type="http://schemas.openxmlformats.org/officeDocument/2006/relationships/image" Target="../media/image19.wmf"/><Relationship Id="rId16" Type="http://schemas.openxmlformats.org/officeDocument/2006/relationships/image" Target="../media/image33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19" Type="http://schemas.openxmlformats.org/officeDocument/2006/relationships/image" Target="../media/image36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3/12/2015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1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1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6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74901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1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5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1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6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1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1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5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8.wmf"/><Relationship Id="rId22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9" Type="http://schemas.openxmlformats.org/officeDocument/2006/relationships/oleObject" Target="../embeddings/oleObject43.bin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34" Type="http://schemas.openxmlformats.org/officeDocument/2006/relationships/image" Target="../media/image33.wmf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33" Type="http://schemas.openxmlformats.org/officeDocument/2006/relationships/oleObject" Target="../embeddings/oleObject40.bin"/><Relationship Id="rId38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28.wmf"/><Relationship Id="rId32" Type="http://schemas.openxmlformats.org/officeDocument/2006/relationships/image" Target="../media/image32.wmf"/><Relationship Id="rId37" Type="http://schemas.openxmlformats.org/officeDocument/2006/relationships/oleObject" Target="../embeddings/oleObject42.bin"/><Relationship Id="rId40" Type="http://schemas.openxmlformats.org/officeDocument/2006/relationships/image" Target="../media/image36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30.wmf"/><Relationship Id="rId36" Type="http://schemas.openxmlformats.org/officeDocument/2006/relationships/image" Target="../media/image34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33.bin"/><Relationship Id="rId31" Type="http://schemas.openxmlformats.org/officeDocument/2006/relationships/oleObject" Target="../embeddings/oleObject39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31.wmf"/><Relationship Id="rId35" Type="http://schemas.openxmlformats.org/officeDocument/2006/relationships/oleObject" Target="../embeddings/oleObject4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4.wmf"/><Relationship Id="rId26" Type="http://schemas.openxmlformats.org/officeDocument/2006/relationships/image" Target="../media/image48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ΑΓΡΟΤΙΚΗ ΠΟΛΙΤΙΚΗ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Οικονομική Ανάλυση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691" y="3749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Επιδοτήσεις στις εξαγωγές</a:t>
            </a:r>
            <a:br>
              <a:rPr lang="el-GR" dirty="0" smtClean="0"/>
            </a:br>
            <a:r>
              <a:rPr lang="en-US" dirty="0" smtClean="0"/>
              <a:t>export subsidies (ES)</a:t>
            </a:r>
            <a:endParaRPr lang="el-GR" dirty="0"/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907080" y="1672587"/>
            <a:ext cx="0" cy="397033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ύγραμμο βέλος σύνδεσης 3"/>
          <p:cNvCxnSpPr/>
          <p:nvPr/>
        </p:nvCxnSpPr>
        <p:spPr>
          <a:xfrm flipV="1">
            <a:off x="907080" y="5642918"/>
            <a:ext cx="335951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 flipV="1">
            <a:off x="2914169" y="2095987"/>
            <a:ext cx="1527050" cy="24432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>
            <a:off x="1410042" y="2038594"/>
            <a:ext cx="1131945" cy="25959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60766"/>
              </p:ext>
            </p:extLst>
          </p:nvPr>
        </p:nvGraphicFramePr>
        <p:xfrm>
          <a:off x="3350360" y="5688674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0" name="Equation" r:id="rId3" imgW="241200" imgH="253800" progId="Equation.DSMT4">
                  <p:embed/>
                </p:oleObj>
              </mc:Choice>
              <mc:Fallback>
                <p:oleObj name="Equation" r:id="rId3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360" y="5688674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Ευθεία γραμμή σύνδεσης 7"/>
          <p:cNvCxnSpPr/>
          <p:nvPr/>
        </p:nvCxnSpPr>
        <p:spPr>
          <a:xfrm>
            <a:off x="1976015" y="2665475"/>
            <a:ext cx="0" cy="2977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808227"/>
              </p:ext>
            </p:extLst>
          </p:nvPr>
        </p:nvGraphicFramePr>
        <p:xfrm>
          <a:off x="1823310" y="5688750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1" name="Equation" r:id="rId5" imgW="241200" imgH="253800" progId="Equation.DSMT4">
                  <p:embed/>
                </p:oleObj>
              </mc:Choice>
              <mc:Fallback>
                <p:oleObj name="Equation" r:id="rId5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310" y="5688750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Ευθεία γραμμή σύνδεσης 9"/>
          <p:cNvCxnSpPr/>
          <p:nvPr/>
        </p:nvCxnSpPr>
        <p:spPr>
          <a:xfrm>
            <a:off x="3677694" y="2665475"/>
            <a:ext cx="0" cy="2977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02361"/>
              </p:ext>
            </p:extLst>
          </p:nvPr>
        </p:nvGraphicFramePr>
        <p:xfrm>
          <a:off x="1359844" y="1452718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2" name="Equation" r:id="rId7" imgW="228600" imgH="190440" progId="Equation.DSMT4">
                  <p:embed/>
                </p:oleObj>
              </mc:Choice>
              <mc:Fallback>
                <p:oleObj name="Equation" r:id="rId7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9844" y="1452718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186535"/>
              </p:ext>
            </p:extLst>
          </p:nvPr>
        </p:nvGraphicFramePr>
        <p:xfrm>
          <a:off x="4288105" y="1568694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3" name="Equation" r:id="rId9" imgW="203040" imgH="203040" progId="Equation.DSMT4">
                  <p:embed/>
                </p:oleObj>
              </mc:Choice>
              <mc:Fallback>
                <p:oleObj name="Equation" r:id="rId9" imgW="20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8105" y="1568694"/>
                        <a:ext cx="47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Ευθύγραμμο βέλος σύνδεσης 12"/>
          <p:cNvCxnSpPr/>
          <p:nvPr/>
        </p:nvCxnSpPr>
        <p:spPr>
          <a:xfrm>
            <a:off x="1658298" y="5261460"/>
            <a:ext cx="242759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896118" y="3336586"/>
            <a:ext cx="3675882" cy="2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818675"/>
              </p:ext>
            </p:extLst>
          </p:nvPr>
        </p:nvGraphicFramePr>
        <p:xfrm>
          <a:off x="296260" y="3119419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4" name="Equation" r:id="rId11" imgW="228600" imgH="190440" progId="Equation.DSMT4">
                  <p:embed/>
                </p:oleObj>
              </mc:Choice>
              <mc:Fallback>
                <p:oleObj name="Equation" r:id="rId11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60" y="3119419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Ευθεία γραμμή σύνδεσης 15"/>
          <p:cNvCxnSpPr/>
          <p:nvPr/>
        </p:nvCxnSpPr>
        <p:spPr>
          <a:xfrm>
            <a:off x="896118" y="2665475"/>
            <a:ext cx="3675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811259"/>
              </p:ext>
            </p:extLst>
          </p:nvPr>
        </p:nvGraphicFramePr>
        <p:xfrm>
          <a:off x="379413" y="2446338"/>
          <a:ext cx="5016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5" name="Equation" r:id="rId13" imgW="215640" imgH="190440" progId="Equation.DSMT4">
                  <p:embed/>
                </p:oleObj>
              </mc:Choice>
              <mc:Fallback>
                <p:oleObj name="Equation" r:id="rId13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446338"/>
                        <a:ext cx="50165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Ευθεία γραμμή σύνδεσης 17"/>
          <p:cNvCxnSpPr/>
          <p:nvPr/>
        </p:nvCxnSpPr>
        <p:spPr>
          <a:xfrm>
            <a:off x="1675956" y="2732043"/>
            <a:ext cx="0" cy="2910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>
            <a:endCxn id="27" idx="0"/>
          </p:cNvCxnSpPr>
          <p:nvPr/>
        </p:nvCxnSpPr>
        <p:spPr>
          <a:xfrm flipH="1">
            <a:off x="4103554" y="2695399"/>
            <a:ext cx="10331" cy="2961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>
            <a:off x="1976014" y="4956050"/>
            <a:ext cx="170168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7" name="Αντικείμενο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70688"/>
              </p:ext>
            </p:extLst>
          </p:nvPr>
        </p:nvGraphicFramePr>
        <p:xfrm>
          <a:off x="3839235" y="5656401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6" name="Equation" r:id="rId15" imgW="228600" imgH="253800" progId="Equation.DSMT4">
                  <p:embed/>
                </p:oleObj>
              </mc:Choice>
              <mc:Fallback>
                <p:oleObj name="Equation" r:id="rId15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235" y="5656401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Αντικείμενο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35120"/>
              </p:ext>
            </p:extLst>
          </p:nvPr>
        </p:nvGraphicFramePr>
        <p:xfrm>
          <a:off x="1298736" y="5709487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7" name="Equation" r:id="rId17" imgW="228600" imgH="253800" progId="Equation.DSMT4">
                  <p:embed/>
                </p:oleObj>
              </mc:Choice>
              <mc:Fallback>
                <p:oleObj name="Equation" r:id="rId17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736" y="5709487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Ευθύγραμμο βέλος σύνδεσης 28"/>
          <p:cNvCxnSpPr/>
          <p:nvPr/>
        </p:nvCxnSpPr>
        <p:spPr>
          <a:xfrm>
            <a:off x="4572000" y="2665474"/>
            <a:ext cx="0" cy="67111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30" name="Αντικείμενο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95091"/>
              </p:ext>
            </p:extLst>
          </p:nvPr>
        </p:nvGraphicFramePr>
        <p:xfrm>
          <a:off x="4645677" y="2840890"/>
          <a:ext cx="452764" cy="320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8" name="Equation" r:id="rId19" imgW="241200" imgH="177480" progId="Equation.DSMT4">
                  <p:embed/>
                </p:oleObj>
              </mc:Choice>
              <mc:Fallback>
                <p:oleObj name="Equation" r:id="rId19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45677" y="2840890"/>
                        <a:ext cx="452764" cy="320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658298" y="224302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43" name="TextBox 42"/>
          <p:cNvSpPr txBox="1"/>
          <p:nvPr/>
        </p:nvSpPr>
        <p:spPr>
          <a:xfrm>
            <a:off x="3883442" y="225023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l-GR" dirty="0"/>
          </a:p>
        </p:txBody>
      </p:sp>
      <p:graphicFrame>
        <p:nvGraphicFramePr>
          <p:cNvPr id="47" name="Πίνακας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828390"/>
              </p:ext>
            </p:extLst>
          </p:nvPr>
        </p:nvGraphicFramePr>
        <p:xfrm>
          <a:off x="5335525" y="3381860"/>
          <a:ext cx="335951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756"/>
                <a:gridCol w="16797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τιμή</a:t>
                      </a:r>
                      <a:endParaRPr lang="el-G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Φυσικά πλεονάσματα</a:t>
                      </a:r>
                      <a:endParaRPr lang="el-G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l-G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l-G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l-G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el-G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Αντικείμενο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17209"/>
              </p:ext>
            </p:extLst>
          </p:nvPr>
        </p:nvGraphicFramePr>
        <p:xfrm>
          <a:off x="5946346" y="4779207"/>
          <a:ext cx="449417" cy="525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9" name="Equation" r:id="rId21" imgW="203040" imgH="228600" progId="Equation.DSMT4">
                  <p:embed/>
                </p:oleObj>
              </mc:Choice>
              <mc:Fallback>
                <p:oleObj name="Equation" r:id="rId21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946346" y="4779207"/>
                        <a:ext cx="449417" cy="525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Αντικείμενο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244678"/>
              </p:ext>
            </p:extLst>
          </p:nvPr>
        </p:nvGraphicFramePr>
        <p:xfrm>
          <a:off x="5946346" y="4024381"/>
          <a:ext cx="42068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0" name="Equation" r:id="rId23" imgW="190440" imgH="228600" progId="Equation.DSMT4">
                  <p:embed/>
                </p:oleObj>
              </mc:Choice>
              <mc:Fallback>
                <p:oleObj name="Equation" r:id="rId23" imgW="190440" imgH="228600" progId="Equation.DSMT4">
                  <p:embed/>
                  <p:pic>
                    <p:nvPicPr>
                      <p:cNvPr id="0" name="Αντικείμενο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346" y="4024381"/>
                        <a:ext cx="420687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Αντικείμενο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685825"/>
              </p:ext>
            </p:extLst>
          </p:nvPr>
        </p:nvGraphicFramePr>
        <p:xfrm>
          <a:off x="7373796" y="4139746"/>
          <a:ext cx="808585" cy="357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1" name="Equation" r:id="rId25" imgW="545760" imgH="241200" progId="Equation.DSMT4">
                  <p:embed/>
                </p:oleObj>
              </mc:Choice>
              <mc:Fallback>
                <p:oleObj name="Equation" r:id="rId25" imgW="545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373796" y="4139746"/>
                        <a:ext cx="808585" cy="357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Αντικείμενο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732047"/>
              </p:ext>
            </p:extLst>
          </p:nvPr>
        </p:nvGraphicFramePr>
        <p:xfrm>
          <a:off x="7344701" y="4779207"/>
          <a:ext cx="8667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2" name="Equation" r:id="rId27" imgW="583920" imgH="241200" progId="Equation.DSMT4">
                  <p:embed/>
                </p:oleObj>
              </mc:Choice>
              <mc:Fallback>
                <p:oleObj name="Equation" r:id="rId27" imgW="583920" imgH="241200" progId="Equation.DSMT4">
                  <p:embed/>
                  <p:pic>
                    <p:nvPicPr>
                      <p:cNvPr id="0" name="Αντικείμενο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4701" y="4779207"/>
                        <a:ext cx="866775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6009819" y="6177690"/>
            <a:ext cx="2074735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400" dirty="0" smtClean="0"/>
              <a:t>Πόσο κοστίζει ;</a:t>
            </a:r>
            <a:endParaRPr lang="el-GR" sz="2400" dirty="0"/>
          </a:p>
        </p:txBody>
      </p:sp>
      <p:sp>
        <p:nvSpPr>
          <p:cNvPr id="53" name="Βέλος προς τα κάτω 52"/>
          <p:cNvSpPr/>
          <p:nvPr/>
        </p:nvSpPr>
        <p:spPr>
          <a:xfrm>
            <a:off x="6983712" y="5566870"/>
            <a:ext cx="184273" cy="4581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35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Επιδοτήσεις στις εξαγωγές</a:t>
            </a:r>
            <a:br>
              <a:rPr lang="el-GR" dirty="0"/>
            </a:br>
            <a:r>
              <a:rPr lang="en-US" dirty="0"/>
              <a:t>export subsidies (</a:t>
            </a:r>
            <a:r>
              <a:rPr lang="en-US" dirty="0" smtClean="0"/>
              <a:t>ES)</a:t>
            </a:r>
            <a:r>
              <a:rPr lang="el-GR" dirty="0" smtClean="0"/>
              <a:t>-(2)</a:t>
            </a:r>
            <a:endParaRPr lang="el-GR" dirty="0"/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907080" y="1672587"/>
            <a:ext cx="0" cy="397033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ύγραμμο βέλος σύνδεσης 3"/>
          <p:cNvCxnSpPr/>
          <p:nvPr/>
        </p:nvCxnSpPr>
        <p:spPr>
          <a:xfrm flipV="1">
            <a:off x="907080" y="5642918"/>
            <a:ext cx="335951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 flipV="1">
            <a:off x="2914169" y="2095987"/>
            <a:ext cx="1527050" cy="24432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>
            <a:off x="1410042" y="2038594"/>
            <a:ext cx="1131945" cy="25959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441333"/>
              </p:ext>
            </p:extLst>
          </p:nvPr>
        </p:nvGraphicFramePr>
        <p:xfrm>
          <a:off x="3350360" y="5688674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9" name="Equation" r:id="rId3" imgW="241200" imgH="253800" progId="Equation.DSMT4">
                  <p:embed/>
                </p:oleObj>
              </mc:Choice>
              <mc:Fallback>
                <p:oleObj name="Equation" r:id="rId3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360" y="5688674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Ευθεία γραμμή σύνδεσης 7"/>
          <p:cNvCxnSpPr/>
          <p:nvPr/>
        </p:nvCxnSpPr>
        <p:spPr>
          <a:xfrm>
            <a:off x="1976015" y="2665475"/>
            <a:ext cx="0" cy="2977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021478"/>
              </p:ext>
            </p:extLst>
          </p:nvPr>
        </p:nvGraphicFramePr>
        <p:xfrm>
          <a:off x="1823310" y="5688750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" name="Equation" r:id="rId5" imgW="241200" imgH="253800" progId="Equation.DSMT4">
                  <p:embed/>
                </p:oleObj>
              </mc:Choice>
              <mc:Fallback>
                <p:oleObj name="Equation" r:id="rId5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310" y="5688750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Ευθεία γραμμή σύνδεσης 9"/>
          <p:cNvCxnSpPr/>
          <p:nvPr/>
        </p:nvCxnSpPr>
        <p:spPr>
          <a:xfrm>
            <a:off x="3677694" y="2665475"/>
            <a:ext cx="0" cy="2977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074530"/>
              </p:ext>
            </p:extLst>
          </p:nvPr>
        </p:nvGraphicFramePr>
        <p:xfrm>
          <a:off x="1338329" y="1445805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1" name="Equation" r:id="rId7" imgW="228600" imgH="190440" progId="Equation.DSMT4">
                  <p:embed/>
                </p:oleObj>
              </mc:Choice>
              <mc:Fallback>
                <p:oleObj name="Equation" r:id="rId7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329" y="1445805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928411"/>
              </p:ext>
            </p:extLst>
          </p:nvPr>
        </p:nvGraphicFramePr>
        <p:xfrm>
          <a:off x="4266590" y="1561781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2" name="Equation" r:id="rId9" imgW="203040" imgH="203040" progId="Equation.DSMT4">
                  <p:embed/>
                </p:oleObj>
              </mc:Choice>
              <mc:Fallback>
                <p:oleObj name="Equation" r:id="rId9" imgW="20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6590" y="1561781"/>
                        <a:ext cx="47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Ευθύγραμμο βέλος σύνδεσης 12"/>
          <p:cNvCxnSpPr/>
          <p:nvPr/>
        </p:nvCxnSpPr>
        <p:spPr>
          <a:xfrm>
            <a:off x="1658298" y="5261460"/>
            <a:ext cx="242759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896118" y="3336586"/>
            <a:ext cx="3675882" cy="2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566559"/>
              </p:ext>
            </p:extLst>
          </p:nvPr>
        </p:nvGraphicFramePr>
        <p:xfrm>
          <a:off x="296260" y="3119419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3" name="Equation" r:id="rId11" imgW="228600" imgH="190440" progId="Equation.DSMT4">
                  <p:embed/>
                </p:oleObj>
              </mc:Choice>
              <mc:Fallback>
                <p:oleObj name="Equation" r:id="rId11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60" y="3119419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Ευθεία γραμμή σύνδεσης 15"/>
          <p:cNvCxnSpPr/>
          <p:nvPr/>
        </p:nvCxnSpPr>
        <p:spPr>
          <a:xfrm>
            <a:off x="896118" y="2665475"/>
            <a:ext cx="3675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251881"/>
              </p:ext>
            </p:extLst>
          </p:nvPr>
        </p:nvGraphicFramePr>
        <p:xfrm>
          <a:off x="379413" y="2446338"/>
          <a:ext cx="5016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4" name="Equation" r:id="rId13" imgW="215640" imgH="190440" progId="Equation.DSMT4">
                  <p:embed/>
                </p:oleObj>
              </mc:Choice>
              <mc:Fallback>
                <p:oleObj name="Equation" r:id="rId13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446338"/>
                        <a:ext cx="50165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Ευθεία γραμμή σύνδεσης 17"/>
          <p:cNvCxnSpPr/>
          <p:nvPr/>
        </p:nvCxnSpPr>
        <p:spPr>
          <a:xfrm>
            <a:off x="1675956" y="2732043"/>
            <a:ext cx="0" cy="2910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>
            <a:endCxn id="21" idx="0"/>
          </p:cNvCxnSpPr>
          <p:nvPr/>
        </p:nvCxnSpPr>
        <p:spPr>
          <a:xfrm flipH="1">
            <a:off x="4103554" y="2695399"/>
            <a:ext cx="10331" cy="2961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>
            <a:off x="1976014" y="4956050"/>
            <a:ext cx="170168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Αντικείμενο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130301"/>
              </p:ext>
            </p:extLst>
          </p:nvPr>
        </p:nvGraphicFramePr>
        <p:xfrm>
          <a:off x="3839235" y="5656401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5" name="Equation" r:id="rId15" imgW="228600" imgH="253800" progId="Equation.DSMT4">
                  <p:embed/>
                </p:oleObj>
              </mc:Choice>
              <mc:Fallback>
                <p:oleObj name="Equation" r:id="rId15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235" y="5656401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64414"/>
              </p:ext>
            </p:extLst>
          </p:nvPr>
        </p:nvGraphicFramePr>
        <p:xfrm>
          <a:off x="1298736" y="5709487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6" name="Equation" r:id="rId17" imgW="228600" imgH="253800" progId="Equation.DSMT4">
                  <p:embed/>
                </p:oleObj>
              </mc:Choice>
              <mc:Fallback>
                <p:oleObj name="Equation" r:id="rId17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736" y="5709487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Ευθύγραμμο βέλος σύνδεσης 22"/>
          <p:cNvCxnSpPr/>
          <p:nvPr/>
        </p:nvCxnSpPr>
        <p:spPr>
          <a:xfrm>
            <a:off x="4572000" y="2665474"/>
            <a:ext cx="0" cy="67111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24" name="Αντικείμενο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051267"/>
              </p:ext>
            </p:extLst>
          </p:nvPr>
        </p:nvGraphicFramePr>
        <p:xfrm>
          <a:off x="4645677" y="2840890"/>
          <a:ext cx="452764" cy="320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7" name="Equation" r:id="rId19" imgW="241200" imgH="177480" progId="Equation.DSMT4">
                  <p:embed/>
                </p:oleObj>
              </mc:Choice>
              <mc:Fallback>
                <p:oleObj name="Equation" r:id="rId19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45677" y="2840890"/>
                        <a:ext cx="452764" cy="320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36783" y="22361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3861927" y="22433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l-GR" dirty="0"/>
          </a:p>
        </p:txBody>
      </p:sp>
      <p:sp>
        <p:nvSpPr>
          <p:cNvPr id="27" name="TextBox 26"/>
          <p:cNvSpPr txBox="1"/>
          <p:nvPr/>
        </p:nvSpPr>
        <p:spPr>
          <a:xfrm>
            <a:off x="4177649" y="3346505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</a:t>
            </a:r>
            <a:endParaRPr lang="el-GR" dirty="0"/>
          </a:p>
        </p:txBody>
      </p:sp>
      <p:sp>
        <p:nvSpPr>
          <p:cNvPr id="28" name="TextBox 27"/>
          <p:cNvSpPr txBox="1"/>
          <p:nvPr/>
        </p:nvSpPr>
        <p:spPr>
          <a:xfrm>
            <a:off x="1336386" y="334650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l-GR" dirty="0"/>
          </a:p>
        </p:txBody>
      </p:sp>
      <p:sp>
        <p:nvSpPr>
          <p:cNvPr id="29" name="Ορθογώνιο 28"/>
          <p:cNvSpPr/>
          <p:nvPr/>
        </p:nvSpPr>
        <p:spPr>
          <a:xfrm>
            <a:off x="1675956" y="2665475"/>
            <a:ext cx="2432763" cy="6711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0" name="Ορθογώνιο 29"/>
          <p:cNvSpPr/>
          <p:nvPr/>
        </p:nvSpPr>
        <p:spPr>
          <a:xfrm>
            <a:off x="1654102" y="3346505"/>
            <a:ext cx="2449452" cy="229641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32" name="Ευθύγραμμο βέλος σύνδεσης 31"/>
          <p:cNvCxnSpPr/>
          <p:nvPr/>
        </p:nvCxnSpPr>
        <p:spPr>
          <a:xfrm>
            <a:off x="4113885" y="4142978"/>
            <a:ext cx="17574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32896" y="3969530"/>
            <a:ext cx="2370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Εισροή Συναλλάγματος</a:t>
            </a:r>
            <a:endParaRPr lang="el-GR" dirty="0"/>
          </a:p>
        </p:txBody>
      </p:sp>
      <p:cxnSp>
        <p:nvCxnSpPr>
          <p:cNvPr id="35" name="Ευθύγραμμο βέλος σύνδεσης 34"/>
          <p:cNvCxnSpPr/>
          <p:nvPr/>
        </p:nvCxnSpPr>
        <p:spPr>
          <a:xfrm flipV="1">
            <a:off x="5182820" y="2989919"/>
            <a:ext cx="763525" cy="11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73350" y="2835033"/>
            <a:ext cx="269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Επιδοτήσεις στις εξαγωγές</a:t>
            </a:r>
          </a:p>
        </p:txBody>
      </p:sp>
      <p:graphicFrame>
        <p:nvGraphicFramePr>
          <p:cNvPr id="38" name="Αντικείμενο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358783"/>
              </p:ext>
            </p:extLst>
          </p:nvPr>
        </p:nvGraphicFramePr>
        <p:xfrm>
          <a:off x="6557165" y="3307830"/>
          <a:ext cx="969015" cy="349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8" name="Equation" r:id="rId21" imgW="457200" imgH="164880" progId="Equation.DSMT4">
                  <p:embed/>
                </p:oleObj>
              </mc:Choice>
              <mc:Fallback>
                <p:oleObj name="Equation" r:id="rId21" imgW="4572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557165" y="3307830"/>
                        <a:ext cx="969015" cy="349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Αντικείμενο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038760"/>
              </p:ext>
            </p:extLst>
          </p:nvPr>
        </p:nvGraphicFramePr>
        <p:xfrm>
          <a:off x="6408738" y="4378325"/>
          <a:ext cx="12652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9" name="Equation" r:id="rId23" imgW="596880" imgH="241200" progId="Equation.DSMT4">
                  <p:embed/>
                </p:oleObj>
              </mc:Choice>
              <mc:Fallback>
                <p:oleObj name="Equation" r:id="rId23" imgW="596880" imgH="241200" progId="Equation.DSMT4">
                  <p:embed/>
                  <p:pic>
                    <p:nvPicPr>
                      <p:cNvPr id="0" name="Αντικείμενο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8" y="4378325"/>
                        <a:ext cx="126523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Πίνακας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353225"/>
              </p:ext>
            </p:extLst>
          </p:nvPr>
        </p:nvGraphicFramePr>
        <p:xfrm>
          <a:off x="4572001" y="5108755"/>
          <a:ext cx="4275739" cy="1269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577"/>
                <a:gridCol w="1220578"/>
                <a:gridCol w="1037210"/>
                <a:gridCol w="1466374"/>
              </a:tblGrid>
              <a:tr h="476710"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Καταναλωτές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Παραγωγοί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φορολογούμενοι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-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+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-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RoW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+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-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?</a:t>
                      </a:r>
                      <a:endParaRPr lang="el-G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9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7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2800" dirty="0" smtClean="0"/>
              <a:t>Επιδότηση Μέσων Παραγωγής</a:t>
            </a:r>
            <a:endParaRPr lang="el-GR" sz="2800" dirty="0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418081" y="3682530"/>
            <a:ext cx="80000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>
            <a:off x="3913386" y="1132656"/>
            <a:ext cx="124" cy="53504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" name="Freeform 15"/>
          <p:cNvSpPr>
            <a:spLocks/>
          </p:cNvSpPr>
          <p:nvPr/>
        </p:nvSpPr>
        <p:spPr bwMode="auto">
          <a:xfrm flipH="1">
            <a:off x="1404264" y="1182903"/>
            <a:ext cx="2478859" cy="2590202"/>
          </a:xfrm>
          <a:custGeom>
            <a:avLst/>
            <a:gdLst/>
            <a:ahLst/>
            <a:cxnLst>
              <a:cxn ang="0">
                <a:pos x="0" y="401"/>
              </a:cxn>
              <a:cxn ang="0">
                <a:pos x="317" y="38"/>
              </a:cxn>
              <a:cxn ang="0">
                <a:pos x="1224" y="628"/>
              </a:cxn>
              <a:cxn ang="0">
                <a:pos x="1723" y="1263"/>
              </a:cxn>
              <a:cxn ang="0">
                <a:pos x="1950" y="1354"/>
              </a:cxn>
              <a:cxn ang="0">
                <a:pos x="1995" y="1354"/>
              </a:cxn>
            </a:cxnLst>
            <a:rect l="0" t="0" r="r" b="b"/>
            <a:pathLst>
              <a:path w="1995" h="1384">
                <a:moveTo>
                  <a:pt x="0" y="401"/>
                </a:moveTo>
                <a:cubicBezTo>
                  <a:pt x="56" y="200"/>
                  <a:pt x="113" y="0"/>
                  <a:pt x="317" y="38"/>
                </a:cubicBezTo>
                <a:cubicBezTo>
                  <a:pt x="521" y="76"/>
                  <a:pt x="990" y="424"/>
                  <a:pt x="1224" y="628"/>
                </a:cubicBezTo>
                <a:cubicBezTo>
                  <a:pt x="1458" y="832"/>
                  <a:pt x="1602" y="1142"/>
                  <a:pt x="1723" y="1263"/>
                </a:cubicBezTo>
                <a:cubicBezTo>
                  <a:pt x="1844" y="1384"/>
                  <a:pt x="1905" y="1339"/>
                  <a:pt x="1950" y="1354"/>
                </a:cubicBezTo>
                <a:cubicBezTo>
                  <a:pt x="1995" y="1369"/>
                  <a:pt x="1988" y="1354"/>
                  <a:pt x="1995" y="135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2128720" y="1453927"/>
            <a:ext cx="633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VMP</a:t>
            </a:r>
            <a:r>
              <a:rPr lang="en-US" sz="1400" baseline="-25000" dirty="0"/>
              <a:t>1</a:t>
            </a:r>
            <a:endParaRPr lang="el-GR" sz="1400" baseline="-25000" dirty="0"/>
          </a:p>
        </p:txBody>
      </p:sp>
      <p:sp>
        <p:nvSpPr>
          <p:cNvPr id="34" name="Line 24"/>
          <p:cNvSpPr>
            <a:spLocks noChangeShapeType="1"/>
          </p:cNvSpPr>
          <p:nvPr/>
        </p:nvSpPr>
        <p:spPr bwMode="auto">
          <a:xfrm flipV="1">
            <a:off x="2281425" y="2557457"/>
            <a:ext cx="1649106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28"/>
          <p:cNvSpPr>
            <a:spLocks noChangeShapeType="1"/>
          </p:cNvSpPr>
          <p:nvPr/>
        </p:nvSpPr>
        <p:spPr bwMode="auto">
          <a:xfrm>
            <a:off x="2260862" y="2557458"/>
            <a:ext cx="0" cy="224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38" name="Straight Connector 14"/>
          <p:cNvCxnSpPr/>
          <p:nvPr/>
        </p:nvCxnSpPr>
        <p:spPr>
          <a:xfrm>
            <a:off x="1976015" y="3046343"/>
            <a:ext cx="19545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16"/>
          <p:cNvCxnSpPr/>
          <p:nvPr/>
        </p:nvCxnSpPr>
        <p:spPr>
          <a:xfrm>
            <a:off x="1966819" y="3123590"/>
            <a:ext cx="0" cy="190970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19"/>
          <p:cNvCxnSpPr/>
          <p:nvPr/>
        </p:nvCxnSpPr>
        <p:spPr>
          <a:xfrm>
            <a:off x="2924971" y="2580998"/>
            <a:ext cx="0" cy="44180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Ευθεία γραμμή σύνδεσης 43"/>
          <p:cNvCxnSpPr/>
          <p:nvPr/>
        </p:nvCxnSpPr>
        <p:spPr>
          <a:xfrm flipH="1">
            <a:off x="1059785" y="3725043"/>
            <a:ext cx="2853602" cy="19945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Ευθύγραμμο βέλος σύνδεσης 51"/>
          <p:cNvCxnSpPr/>
          <p:nvPr/>
        </p:nvCxnSpPr>
        <p:spPr>
          <a:xfrm flipH="1">
            <a:off x="2317145" y="4803345"/>
            <a:ext cx="256026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ύγραμμο βέλος σύνδεσης 53"/>
          <p:cNvCxnSpPr/>
          <p:nvPr/>
        </p:nvCxnSpPr>
        <p:spPr>
          <a:xfrm flipH="1">
            <a:off x="1976015" y="5108755"/>
            <a:ext cx="3970330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Αντικείμενο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681365"/>
              </p:ext>
            </p:extLst>
          </p:nvPr>
        </p:nvGraphicFramePr>
        <p:xfrm>
          <a:off x="3602754" y="3987456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0" name="Equation" r:id="rId3" imgW="241200" imgH="203040" progId="Equation.DSMT4">
                  <p:embed/>
                </p:oleObj>
              </mc:Choice>
              <mc:Fallback>
                <p:oleObj name="Equation" r:id="rId3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2754" y="3987456"/>
                        <a:ext cx="2413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Αντικείμενο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573983"/>
              </p:ext>
            </p:extLst>
          </p:nvPr>
        </p:nvGraphicFramePr>
        <p:xfrm>
          <a:off x="2343826" y="3806252"/>
          <a:ext cx="203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1" name="Equation" r:id="rId5" imgW="203040" imgH="228600" progId="Equation.DSMT4">
                  <p:embed/>
                </p:oleObj>
              </mc:Choice>
              <mc:Fallback>
                <p:oleObj name="Equation" r:id="rId5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3826" y="3806252"/>
                        <a:ext cx="2032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Αντικείμενο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278517"/>
              </p:ext>
            </p:extLst>
          </p:nvPr>
        </p:nvGraphicFramePr>
        <p:xfrm>
          <a:off x="1750919" y="3791975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2" name="Equation" r:id="rId7" imgW="215640" imgH="228600" progId="Equation.DSMT4">
                  <p:embed/>
                </p:oleObj>
              </mc:Choice>
              <mc:Fallback>
                <p:oleObj name="Equation" r:id="rId7" imgW="215640" imgH="228600" progId="Equation.DSMT4">
                  <p:embed/>
                  <p:pic>
                    <p:nvPicPr>
                      <p:cNvPr id="0" name="Αντικείμενο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919" y="3791975"/>
                        <a:ext cx="215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Αντικείμενο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035886"/>
              </p:ext>
            </p:extLst>
          </p:nvPr>
        </p:nvGraphicFramePr>
        <p:xfrm>
          <a:off x="3655770" y="4548591"/>
          <a:ext cx="203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3" name="Equation" r:id="rId9" imgW="203040" imgH="228600" progId="Equation.DSMT4">
                  <p:embed/>
                </p:oleObj>
              </mc:Choice>
              <mc:Fallback>
                <p:oleObj name="Equation" r:id="rId9" imgW="203040" imgH="228600" progId="Equation.DSMT4">
                  <p:embed/>
                  <p:pic>
                    <p:nvPicPr>
                      <p:cNvPr id="0" name="Αντικείμενο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5770" y="4548591"/>
                        <a:ext cx="203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Αντικείμενο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095304"/>
              </p:ext>
            </p:extLst>
          </p:nvPr>
        </p:nvGraphicFramePr>
        <p:xfrm>
          <a:off x="3575563" y="5261460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4" name="Equation" r:id="rId11" imgW="215640" imgH="228600" progId="Equation.DSMT4">
                  <p:embed/>
                </p:oleObj>
              </mc:Choice>
              <mc:Fallback>
                <p:oleObj name="Equation" r:id="rId11" imgW="215640" imgH="228600" progId="Equation.DSMT4">
                  <p:embed/>
                  <p:pic>
                    <p:nvPicPr>
                      <p:cNvPr id="0" name="Αντικείμενο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563" y="5261460"/>
                        <a:ext cx="215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Αντικείμενο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373714"/>
              </p:ext>
            </p:extLst>
          </p:nvPr>
        </p:nvGraphicFramePr>
        <p:xfrm>
          <a:off x="216983" y="3581705"/>
          <a:ext cx="295023" cy="27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5" name="Equation" r:id="rId13" imgW="177480" imgH="164880" progId="Equation.DSMT4">
                  <p:embed/>
                </p:oleObj>
              </mc:Choice>
              <mc:Fallback>
                <p:oleObj name="Equation" r:id="rId13" imgW="1774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6983" y="3581705"/>
                        <a:ext cx="295023" cy="27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Αντικείμενο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617143"/>
              </p:ext>
            </p:extLst>
          </p:nvPr>
        </p:nvGraphicFramePr>
        <p:xfrm>
          <a:off x="3163890" y="1891969"/>
          <a:ext cx="4333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6" name="Equation" r:id="rId15" imgW="228600" imgH="241200" progId="Equation.DSMT4">
                  <p:embed/>
                </p:oleObj>
              </mc:Choice>
              <mc:Fallback>
                <p:oleObj name="Equation" r:id="rId15" imgW="228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63890" y="1891969"/>
                        <a:ext cx="433387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Αντικείμενο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939246"/>
              </p:ext>
            </p:extLst>
          </p:nvPr>
        </p:nvGraphicFramePr>
        <p:xfrm>
          <a:off x="3213102" y="3101888"/>
          <a:ext cx="3841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7" name="Equation" r:id="rId17" imgW="203040" imgH="241200" progId="Equation.DSMT4">
                  <p:embed/>
                </p:oleObj>
              </mc:Choice>
              <mc:Fallback>
                <p:oleObj name="Equation" r:id="rId17" imgW="203040" imgH="241200" progId="Equation.DSMT4">
                  <p:embed/>
                  <p:pic>
                    <p:nvPicPr>
                      <p:cNvPr id="0" name="Αντικείμενο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2" y="3101888"/>
                        <a:ext cx="3841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6" name="Ευθύγραμμο βέλος σύνδεσης 95"/>
          <p:cNvCxnSpPr/>
          <p:nvPr/>
        </p:nvCxnSpPr>
        <p:spPr>
          <a:xfrm flipH="1">
            <a:off x="1976015" y="3581705"/>
            <a:ext cx="3054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97" name="Αντικείμενο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10891"/>
              </p:ext>
            </p:extLst>
          </p:nvPr>
        </p:nvGraphicFramePr>
        <p:xfrm>
          <a:off x="8423528" y="3773105"/>
          <a:ext cx="306325" cy="408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" name="Equation" r:id="rId19" imgW="152280" imgH="203040" progId="Equation.DSMT4">
                  <p:embed/>
                </p:oleObj>
              </mc:Choice>
              <mc:Fallback>
                <p:oleObj name="Equation" r:id="rId19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423528" y="3773105"/>
                        <a:ext cx="306325" cy="408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Αντικείμενο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194980"/>
              </p:ext>
            </p:extLst>
          </p:nvPr>
        </p:nvGraphicFramePr>
        <p:xfrm>
          <a:off x="3989045" y="6398247"/>
          <a:ext cx="295275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9" name="Equation" r:id="rId21" imgW="177480" imgH="164880" progId="Equation.DSMT4">
                  <p:embed/>
                </p:oleObj>
              </mc:Choice>
              <mc:Fallback>
                <p:oleObj name="Equation" r:id="rId21" imgW="177480" imgH="164880" progId="Equation.DSMT4">
                  <p:embed/>
                  <p:pic>
                    <p:nvPicPr>
                      <p:cNvPr id="0" name="Αντικείμενο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045" y="6398247"/>
                        <a:ext cx="295275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0" name="Ευθεία γραμμή σύνδεσης 99"/>
          <p:cNvCxnSpPr/>
          <p:nvPr/>
        </p:nvCxnSpPr>
        <p:spPr>
          <a:xfrm>
            <a:off x="3883123" y="3773105"/>
            <a:ext cx="3895682" cy="20991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2" name="Ελεύθερη σχεδίαση 101"/>
          <p:cNvSpPr/>
          <p:nvPr/>
        </p:nvSpPr>
        <p:spPr>
          <a:xfrm>
            <a:off x="4203827" y="3830968"/>
            <a:ext cx="2631128" cy="2404657"/>
          </a:xfrm>
          <a:custGeom>
            <a:avLst/>
            <a:gdLst>
              <a:gd name="connsiteX0" fmla="*/ 2573383 w 2631128"/>
              <a:gd name="connsiteY0" fmla="*/ 2011680 h 2011680"/>
              <a:gd name="connsiteX1" fmla="*/ 2612572 w 2631128"/>
              <a:gd name="connsiteY1" fmla="*/ 1463040 h 2011680"/>
              <a:gd name="connsiteX2" fmla="*/ 2312126 w 2631128"/>
              <a:gd name="connsiteY2" fmla="*/ 1162594 h 2011680"/>
              <a:gd name="connsiteX3" fmla="*/ 1175657 w 2631128"/>
              <a:gd name="connsiteY3" fmla="*/ 914400 h 2011680"/>
              <a:gd name="connsiteX4" fmla="*/ 431075 w 2631128"/>
              <a:gd name="connsiteY4" fmla="*/ 587829 h 2011680"/>
              <a:gd name="connsiteX5" fmla="*/ 0 w 2631128"/>
              <a:gd name="connsiteY5" fmla="*/ 0 h 2011680"/>
              <a:gd name="connsiteX6" fmla="*/ 0 w 2631128"/>
              <a:gd name="connsiteY6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1128" h="2011680">
                <a:moveTo>
                  <a:pt x="2573383" y="2011680"/>
                </a:moveTo>
                <a:cubicBezTo>
                  <a:pt x="2614749" y="1808117"/>
                  <a:pt x="2656115" y="1604554"/>
                  <a:pt x="2612572" y="1463040"/>
                </a:cubicBezTo>
                <a:cubicBezTo>
                  <a:pt x="2569029" y="1321526"/>
                  <a:pt x="2551612" y="1254034"/>
                  <a:pt x="2312126" y="1162594"/>
                </a:cubicBezTo>
                <a:cubicBezTo>
                  <a:pt x="2072640" y="1071154"/>
                  <a:pt x="1489165" y="1010194"/>
                  <a:pt x="1175657" y="914400"/>
                </a:cubicBezTo>
                <a:cubicBezTo>
                  <a:pt x="862149" y="818606"/>
                  <a:pt x="627018" y="740229"/>
                  <a:pt x="431075" y="587829"/>
                </a:cubicBezTo>
                <a:cubicBezTo>
                  <a:pt x="235132" y="435429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7" name="Ευθύγραμμο βέλος σύνδεσης 106"/>
          <p:cNvCxnSpPr/>
          <p:nvPr/>
        </p:nvCxnSpPr>
        <p:spPr>
          <a:xfrm flipV="1">
            <a:off x="4877410" y="3725043"/>
            <a:ext cx="0" cy="102129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Ευθεία γραμμή σύνδεσης 108"/>
          <p:cNvCxnSpPr/>
          <p:nvPr/>
        </p:nvCxnSpPr>
        <p:spPr>
          <a:xfrm flipV="1">
            <a:off x="5946345" y="3725043"/>
            <a:ext cx="0" cy="1383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Ευθύγραμμο βέλος σύνδεσης 110"/>
          <p:cNvCxnSpPr/>
          <p:nvPr/>
        </p:nvCxnSpPr>
        <p:spPr>
          <a:xfrm>
            <a:off x="4877410" y="4235691"/>
            <a:ext cx="1068935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3" name="Ευθεία γραμμή σύνδεσης 112"/>
          <p:cNvCxnSpPr/>
          <p:nvPr/>
        </p:nvCxnSpPr>
        <p:spPr>
          <a:xfrm>
            <a:off x="4180114" y="1291130"/>
            <a:ext cx="2987871" cy="213787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5" name="Ευθεία γραμμή σύνδεσης 114"/>
          <p:cNvCxnSpPr/>
          <p:nvPr/>
        </p:nvCxnSpPr>
        <p:spPr>
          <a:xfrm flipV="1">
            <a:off x="3999979" y="1182903"/>
            <a:ext cx="2811263" cy="180643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8" name="Ευθεία γραμμή σύνδεσης 117"/>
          <p:cNvCxnSpPr/>
          <p:nvPr/>
        </p:nvCxnSpPr>
        <p:spPr>
          <a:xfrm flipV="1">
            <a:off x="4877410" y="1901951"/>
            <a:ext cx="2595985" cy="167975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1" name="Ευθύγραμμο βέλος σύνδεσης 120"/>
          <p:cNvCxnSpPr/>
          <p:nvPr/>
        </p:nvCxnSpPr>
        <p:spPr>
          <a:xfrm>
            <a:off x="6216687" y="1606327"/>
            <a:ext cx="618268" cy="56833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Ευθεία γραμμή σύνδεσης 128"/>
          <p:cNvCxnSpPr/>
          <p:nvPr/>
        </p:nvCxnSpPr>
        <p:spPr>
          <a:xfrm>
            <a:off x="3883123" y="2086118"/>
            <a:ext cx="1522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Ευθεία γραμμή σύνδεσης 130"/>
          <p:cNvCxnSpPr/>
          <p:nvPr/>
        </p:nvCxnSpPr>
        <p:spPr>
          <a:xfrm flipH="1">
            <a:off x="3961180" y="2778360"/>
            <a:ext cx="2214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2" name="Αντικείμενο 1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419166"/>
              </p:ext>
            </p:extLst>
          </p:nvPr>
        </p:nvGraphicFramePr>
        <p:xfrm>
          <a:off x="4552465" y="1217314"/>
          <a:ext cx="387243" cy="337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0" name="Equation" r:id="rId23" imgW="164880" imgH="164880" progId="Equation.DSMT4">
                  <p:embed/>
                </p:oleObj>
              </mc:Choice>
              <mc:Fallback>
                <p:oleObj name="Equation" r:id="rId23" imgW="1648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552465" y="1217314"/>
                        <a:ext cx="387243" cy="337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Αντικείμενο 1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32481"/>
              </p:ext>
            </p:extLst>
          </p:nvPr>
        </p:nvGraphicFramePr>
        <p:xfrm>
          <a:off x="7092463" y="2090734"/>
          <a:ext cx="4175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1" name="Equation" r:id="rId25" imgW="177480" imgH="228600" progId="Equation.DSMT4">
                  <p:embed/>
                </p:oleObj>
              </mc:Choice>
              <mc:Fallback>
                <p:oleObj name="Equation" r:id="rId25" imgW="177480" imgH="228600" progId="Equation.DSMT4">
                  <p:embed/>
                  <p:pic>
                    <p:nvPicPr>
                      <p:cNvPr id="0" name="Αντικείμενο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463" y="2090734"/>
                        <a:ext cx="41751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Αντικείμενο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632194"/>
              </p:ext>
            </p:extLst>
          </p:nvPr>
        </p:nvGraphicFramePr>
        <p:xfrm>
          <a:off x="5946775" y="1119188"/>
          <a:ext cx="3873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2" name="Equation" r:id="rId27" imgW="164880" imgH="228600" progId="Equation.DSMT4">
                  <p:embed/>
                </p:oleObj>
              </mc:Choice>
              <mc:Fallback>
                <p:oleObj name="Equation" r:id="rId27" imgW="164880" imgH="228600" progId="Equation.DSMT4">
                  <p:embed/>
                  <p:pic>
                    <p:nvPicPr>
                      <p:cNvPr id="0" name="Αντικείμενο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1119188"/>
                        <a:ext cx="387350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" name="Ορθογώνιο 134"/>
          <p:cNvSpPr/>
          <p:nvPr/>
        </p:nvSpPr>
        <p:spPr>
          <a:xfrm>
            <a:off x="1966819" y="2557457"/>
            <a:ext cx="1916304" cy="488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36" name="Αντικείμενο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831615"/>
              </p:ext>
            </p:extLst>
          </p:nvPr>
        </p:nvGraphicFramePr>
        <p:xfrm>
          <a:off x="6834955" y="5872280"/>
          <a:ext cx="30638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3" name="Equation" r:id="rId29" imgW="152280" imgH="203040" progId="Equation.DSMT4">
                  <p:embed/>
                </p:oleObj>
              </mc:Choice>
              <mc:Fallback>
                <p:oleObj name="Equation" r:id="rId29" imgW="152280" imgH="203040" progId="Equation.DSMT4">
                  <p:embed/>
                  <p:pic>
                    <p:nvPicPr>
                      <p:cNvPr id="0" name="Αντικείμενο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955" y="5872280"/>
                        <a:ext cx="306388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0" name="Ευθεία γραμμή σύνδεσης 139"/>
          <p:cNvCxnSpPr/>
          <p:nvPr/>
        </p:nvCxnSpPr>
        <p:spPr>
          <a:xfrm flipH="1">
            <a:off x="6216687" y="2801900"/>
            <a:ext cx="2" cy="923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Ευθεία γραμμή σύνδεσης 141"/>
          <p:cNvCxnSpPr/>
          <p:nvPr/>
        </p:nvCxnSpPr>
        <p:spPr>
          <a:xfrm>
            <a:off x="5405610" y="2086118"/>
            <a:ext cx="0" cy="163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Ορθογώνιο 145"/>
          <p:cNvSpPr/>
          <p:nvPr/>
        </p:nvSpPr>
        <p:spPr>
          <a:xfrm>
            <a:off x="3961180" y="2086118"/>
            <a:ext cx="1444430" cy="692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7" name="Ορθογώνιο 146"/>
          <p:cNvSpPr/>
          <p:nvPr/>
        </p:nvSpPr>
        <p:spPr>
          <a:xfrm>
            <a:off x="5411877" y="2801900"/>
            <a:ext cx="804810" cy="9231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329873" y="1562765"/>
            <a:ext cx="1459823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Αγορά μέσων</a:t>
            </a:r>
          </a:p>
          <a:p>
            <a:r>
              <a:rPr lang="el-GR" dirty="0" smtClean="0"/>
              <a:t>παραγωγής</a:t>
            </a:r>
            <a:endParaRPr lang="el-GR" dirty="0"/>
          </a:p>
        </p:txBody>
      </p:sp>
      <p:sp>
        <p:nvSpPr>
          <p:cNvPr id="47" name="TextBox 46"/>
          <p:cNvSpPr txBox="1"/>
          <p:nvPr/>
        </p:nvSpPr>
        <p:spPr>
          <a:xfrm>
            <a:off x="7505264" y="1382867"/>
            <a:ext cx="114762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Αγορά </a:t>
            </a:r>
          </a:p>
          <a:p>
            <a:r>
              <a:rPr lang="el-GR" dirty="0" smtClean="0"/>
              <a:t>προϊόντος</a:t>
            </a:r>
            <a:endParaRPr lang="el-GR" dirty="0"/>
          </a:p>
        </p:txBody>
      </p:sp>
      <p:sp>
        <p:nvSpPr>
          <p:cNvPr id="48" name="TextBox 47"/>
          <p:cNvSpPr txBox="1"/>
          <p:nvPr/>
        </p:nvSpPr>
        <p:spPr>
          <a:xfrm>
            <a:off x="7374101" y="4591894"/>
            <a:ext cx="127195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Συνάρτηση</a:t>
            </a:r>
          </a:p>
          <a:p>
            <a:r>
              <a:rPr lang="el-GR" dirty="0" smtClean="0"/>
              <a:t>παραγωγής</a:t>
            </a:r>
            <a:endParaRPr lang="el-GR" dirty="0"/>
          </a:p>
        </p:txBody>
      </p:sp>
      <p:sp>
        <p:nvSpPr>
          <p:cNvPr id="49" name="TextBox 48"/>
          <p:cNvSpPr txBox="1"/>
          <p:nvPr/>
        </p:nvSpPr>
        <p:spPr>
          <a:xfrm>
            <a:off x="350287" y="4468076"/>
            <a:ext cx="114467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Διχοτόμος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5680923" y="31235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+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335982" y="2062912"/>
            <a:ext cx="164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B0F0"/>
                </a:solidFill>
              </a:rPr>
              <a:t>_</a:t>
            </a:r>
            <a:endParaRPr lang="el-GR" sz="28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9113" y="2617140"/>
            <a:ext cx="123489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Μεταβολή </a:t>
            </a:r>
          </a:p>
          <a:p>
            <a:r>
              <a:rPr lang="el-GR" dirty="0" smtClean="0"/>
              <a:t>εσόδων</a:t>
            </a:r>
            <a:endParaRPr lang="el-GR" dirty="0"/>
          </a:p>
        </p:txBody>
      </p:sp>
      <p:cxnSp>
        <p:nvCxnSpPr>
          <p:cNvPr id="8" name="Ευθύγραμμο βέλος σύνδεσης 7"/>
          <p:cNvCxnSpPr>
            <a:stCxn id="6" idx="1"/>
          </p:cNvCxnSpPr>
          <p:nvPr/>
        </p:nvCxnSpPr>
        <p:spPr>
          <a:xfrm flipH="1">
            <a:off x="5993829" y="2940306"/>
            <a:ext cx="1865284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>
            <a:stCxn id="6" idx="1"/>
          </p:cNvCxnSpPr>
          <p:nvPr/>
        </p:nvCxnSpPr>
        <p:spPr>
          <a:xfrm flipH="1" flipV="1">
            <a:off x="5068291" y="2557457"/>
            <a:ext cx="2790822" cy="382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/>
          <p:nvPr/>
        </p:nvCxnSpPr>
        <p:spPr>
          <a:xfrm>
            <a:off x="3105978" y="4837408"/>
            <a:ext cx="0" cy="271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/>
          <p:cNvCxnSpPr/>
          <p:nvPr/>
        </p:nvCxnSpPr>
        <p:spPr>
          <a:xfrm>
            <a:off x="1212490" y="4837408"/>
            <a:ext cx="282469" cy="4008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>
            <a:stCxn id="48" idx="1"/>
          </p:cNvCxnSpPr>
          <p:nvPr/>
        </p:nvCxnSpPr>
        <p:spPr>
          <a:xfrm flipH="1">
            <a:off x="6643085" y="4915060"/>
            <a:ext cx="731016" cy="3231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565520"/>
              </p:ext>
            </p:extLst>
          </p:nvPr>
        </p:nvGraphicFramePr>
        <p:xfrm>
          <a:off x="3855516" y="868578"/>
          <a:ext cx="2889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4" name="Equation" r:id="rId31" imgW="152280" imgH="164880" progId="Equation.DSMT4">
                  <p:embed/>
                </p:oleObj>
              </mc:Choice>
              <mc:Fallback>
                <p:oleObj name="Equation" r:id="rId31" imgW="152280" imgH="164880" progId="Equation.DSMT4">
                  <p:embed/>
                  <p:pic>
                    <p:nvPicPr>
                      <p:cNvPr id="0" name="Αντικείμενο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516" y="868578"/>
                        <a:ext cx="2889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Ευθύγραμμο βέλος σύνδεσης 14"/>
          <p:cNvCxnSpPr/>
          <p:nvPr/>
        </p:nvCxnSpPr>
        <p:spPr>
          <a:xfrm>
            <a:off x="3397289" y="2095242"/>
            <a:ext cx="427466" cy="382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/>
          <p:cNvCxnSpPr/>
          <p:nvPr/>
        </p:nvCxnSpPr>
        <p:spPr>
          <a:xfrm flipV="1">
            <a:off x="3611022" y="3101888"/>
            <a:ext cx="213733" cy="221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Αντικείμενο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376316"/>
              </p:ext>
            </p:extLst>
          </p:nvPr>
        </p:nvGraphicFramePr>
        <p:xfrm>
          <a:off x="4273635" y="1530734"/>
          <a:ext cx="2889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" name="Equation" r:id="rId33" imgW="152280" imgH="228600" progId="Equation.DSMT4">
                  <p:embed/>
                </p:oleObj>
              </mc:Choice>
              <mc:Fallback>
                <p:oleObj name="Equation" r:id="rId33" imgW="152280" imgH="228600" progId="Equation.DSMT4">
                  <p:embed/>
                  <p:pic>
                    <p:nvPicPr>
                      <p:cNvPr id="0" name="Αντικείμενο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635" y="1530734"/>
                        <a:ext cx="2889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Αντικείμενο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874568"/>
              </p:ext>
            </p:extLst>
          </p:nvPr>
        </p:nvGraphicFramePr>
        <p:xfrm>
          <a:off x="4464050" y="3046413"/>
          <a:ext cx="3127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6" name="Equation" r:id="rId35" imgW="164880" imgH="228600" progId="Equation.DSMT4">
                  <p:embed/>
                </p:oleObj>
              </mc:Choice>
              <mc:Fallback>
                <p:oleObj name="Equation" r:id="rId35" imgW="164880" imgH="228600" progId="Equation.DSMT4">
                  <p:embed/>
                  <p:pic>
                    <p:nvPicPr>
                      <p:cNvPr id="0" name="Αντικείμενο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3046413"/>
                        <a:ext cx="31273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Ευθύγραμμο βέλος σύνδεσης 24"/>
          <p:cNvCxnSpPr/>
          <p:nvPr/>
        </p:nvCxnSpPr>
        <p:spPr>
          <a:xfrm flipH="1" flipV="1">
            <a:off x="3999979" y="2801900"/>
            <a:ext cx="500235" cy="521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ύγραμμο βέλος σύνδεσης 26"/>
          <p:cNvCxnSpPr>
            <a:stCxn id="22" idx="1"/>
          </p:cNvCxnSpPr>
          <p:nvPr/>
        </p:nvCxnSpPr>
        <p:spPr>
          <a:xfrm flipH="1">
            <a:off x="3999980" y="1748221"/>
            <a:ext cx="273655" cy="2809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Αντικείμενο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985229"/>
              </p:ext>
            </p:extLst>
          </p:nvPr>
        </p:nvGraphicFramePr>
        <p:xfrm>
          <a:off x="5187950" y="3735388"/>
          <a:ext cx="3587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7" name="Equation" r:id="rId37" imgW="177480" imgH="228600" progId="Equation.DSMT4">
                  <p:embed/>
                </p:oleObj>
              </mc:Choice>
              <mc:Fallback>
                <p:oleObj name="Equation" r:id="rId37" imgW="177480" imgH="228600" progId="Equation.DSMT4">
                  <p:embed/>
                  <p:pic>
                    <p:nvPicPr>
                      <p:cNvPr id="0" name="Αντικείμενο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3735388"/>
                        <a:ext cx="3587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Αντικείμενο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439188"/>
              </p:ext>
            </p:extLst>
          </p:nvPr>
        </p:nvGraphicFramePr>
        <p:xfrm>
          <a:off x="6024563" y="3740150"/>
          <a:ext cx="3841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8" name="Equation" r:id="rId39" imgW="190440" imgH="228600" progId="Equation.DSMT4">
                  <p:embed/>
                </p:oleObj>
              </mc:Choice>
              <mc:Fallback>
                <p:oleObj name="Equation" r:id="rId39" imgW="190440" imgH="228600" progId="Equation.DSMT4">
                  <p:embed/>
                  <p:pic>
                    <p:nvPicPr>
                      <p:cNvPr id="0" name="Αντικείμενο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563" y="3740150"/>
                        <a:ext cx="3841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3948410" y="3381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endParaRPr lang="el-GR" dirty="0"/>
          </a:p>
        </p:txBody>
      </p:sp>
      <p:sp>
        <p:nvSpPr>
          <p:cNvPr id="45" name="TextBox 44"/>
          <p:cNvSpPr txBox="1"/>
          <p:nvPr/>
        </p:nvSpPr>
        <p:spPr>
          <a:xfrm>
            <a:off x="2102004" y="21753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82" name="TextBox 81"/>
          <p:cNvSpPr txBox="1"/>
          <p:nvPr/>
        </p:nvSpPr>
        <p:spPr>
          <a:xfrm>
            <a:off x="1666315" y="233327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l-GR" dirty="0"/>
          </a:p>
        </p:txBody>
      </p:sp>
      <p:sp>
        <p:nvSpPr>
          <p:cNvPr id="83" name="TextBox 82"/>
          <p:cNvSpPr txBox="1"/>
          <p:nvPr/>
        </p:nvSpPr>
        <p:spPr>
          <a:xfrm>
            <a:off x="1647580" y="279870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</a:t>
            </a:r>
            <a:endParaRPr lang="el-GR" dirty="0"/>
          </a:p>
        </p:txBody>
      </p:sp>
      <p:sp>
        <p:nvSpPr>
          <p:cNvPr id="65" name="TextBox 64"/>
          <p:cNvSpPr txBox="1"/>
          <p:nvPr/>
        </p:nvSpPr>
        <p:spPr>
          <a:xfrm>
            <a:off x="5204881" y="1596751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l-GR" dirty="0"/>
          </a:p>
        </p:txBody>
      </p:sp>
      <p:sp>
        <p:nvSpPr>
          <p:cNvPr id="66" name="TextBox 65"/>
          <p:cNvSpPr txBox="1"/>
          <p:nvPr/>
        </p:nvSpPr>
        <p:spPr>
          <a:xfrm>
            <a:off x="6067570" y="224757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endParaRPr lang="el-GR" dirty="0"/>
          </a:p>
        </p:txBody>
      </p:sp>
      <p:sp>
        <p:nvSpPr>
          <p:cNvPr id="67" name="TextBox 66"/>
          <p:cNvSpPr txBox="1"/>
          <p:nvPr/>
        </p:nvSpPr>
        <p:spPr>
          <a:xfrm>
            <a:off x="1094182" y="5956290"/>
            <a:ext cx="2445926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Είναι ευχαριστημένοι οι</a:t>
            </a:r>
          </a:p>
          <a:p>
            <a:r>
              <a:rPr lang="el-GR" dirty="0" smtClean="0"/>
              <a:t>Παραγωγοί?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55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/>
      <p:bldP spid="34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Σύγκριση (πριν και μετά την εφαρμογή της πολιτικής)</a:t>
            </a:r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789"/>
              </p:ext>
            </p:extLst>
          </p:nvPr>
        </p:nvGraphicFramePr>
        <p:xfrm>
          <a:off x="1365195" y="2207360"/>
          <a:ext cx="6096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7130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ΠΡΙΝ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ΜΕΤΑΒΟΛΗ</a:t>
                      </a:r>
                      <a:r>
                        <a:rPr lang="el-GR" baseline="0" dirty="0" smtClean="0"/>
                        <a:t> </a:t>
                      </a:r>
                    </a:p>
                    <a:p>
                      <a:r>
                        <a:rPr lang="el-GR" baseline="0" dirty="0" smtClean="0"/>
                        <a:t>(ΜΕΤΑ-ΠΡΙΝ)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ΤΙΜΗ ΕΙΣΡΟΗΣ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ΤΙΜΗ ΠΡΟΙΟΝΤΟΣ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r>
                        <a:rPr lang="el-GR" dirty="0" smtClean="0"/>
                        <a:t>ΕΣΟΔΑ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r>
                        <a:rPr lang="el-GR" dirty="0" smtClean="0"/>
                        <a:t>ΔΑΠΑΝΕΣ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031147"/>
              </p:ext>
            </p:extLst>
          </p:nvPr>
        </p:nvGraphicFramePr>
        <p:xfrm>
          <a:off x="3197655" y="2970885"/>
          <a:ext cx="4333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3" imgW="228600" imgH="241200" progId="Equation.DSMT4">
                  <p:embed/>
                </p:oleObj>
              </mc:Choice>
              <mc:Fallback>
                <p:oleObj name="Equation" r:id="rId3" imgW="228600" imgH="241200" progId="Equation.DSMT4">
                  <p:embed/>
                  <p:pic>
                    <p:nvPicPr>
                      <p:cNvPr id="0" name="Αντικείμενο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655" y="2970885"/>
                        <a:ext cx="43338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884136"/>
              </p:ext>
            </p:extLst>
          </p:nvPr>
        </p:nvGraphicFramePr>
        <p:xfrm>
          <a:off x="3350360" y="3581705"/>
          <a:ext cx="3619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5" imgW="190440" imgH="241200" progId="Equation.DSMT4">
                  <p:embed/>
                </p:oleObj>
              </mc:Choice>
              <mc:Fallback>
                <p:oleObj name="Equation" r:id="rId5" imgW="190440" imgH="241200" progId="Equation.DSMT4">
                  <p:embed/>
                  <p:pic>
                    <p:nvPicPr>
                      <p:cNvPr id="0" name="Αντικείμενο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360" y="3581705"/>
                        <a:ext cx="361950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3932"/>
              </p:ext>
            </p:extLst>
          </p:nvPr>
        </p:nvGraphicFramePr>
        <p:xfrm>
          <a:off x="3044950" y="4345230"/>
          <a:ext cx="965686" cy="482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7" imgW="457200" imgH="228600" progId="Equation.DSMT4">
                  <p:embed/>
                </p:oleObj>
              </mc:Choice>
              <mc:Fallback>
                <p:oleObj name="Equation" r:id="rId7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4950" y="4345230"/>
                        <a:ext cx="965686" cy="482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970663"/>
              </p:ext>
            </p:extLst>
          </p:nvPr>
        </p:nvGraphicFramePr>
        <p:xfrm>
          <a:off x="4572000" y="5261460"/>
          <a:ext cx="11271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9" imgW="533160" imgH="241200" progId="Equation.DSMT4">
                  <p:embed/>
                </p:oleObj>
              </mc:Choice>
              <mc:Fallback>
                <p:oleObj name="Equation" r:id="rId9" imgW="533160" imgH="241200" progId="Equation.DSMT4">
                  <p:embed/>
                  <p:pic>
                    <p:nvPicPr>
                      <p:cNvPr id="0" name="Αντικείμενο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261460"/>
                        <a:ext cx="112712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894762"/>
              </p:ext>
            </p:extLst>
          </p:nvPr>
        </p:nvGraphicFramePr>
        <p:xfrm>
          <a:off x="4900613" y="2970213"/>
          <a:ext cx="3841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11" imgW="203040" imgH="241200" progId="Equation.DSMT4">
                  <p:embed/>
                </p:oleObj>
              </mc:Choice>
              <mc:Fallback>
                <p:oleObj name="Equation" r:id="rId11" imgW="203040" imgH="24120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613" y="2970213"/>
                        <a:ext cx="3841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301968"/>
              </p:ext>
            </p:extLst>
          </p:nvPr>
        </p:nvGraphicFramePr>
        <p:xfrm>
          <a:off x="6557165" y="2970885"/>
          <a:ext cx="4572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13" imgW="241200" imgH="177480" progId="Equation.DSMT4">
                  <p:embed/>
                </p:oleObj>
              </mc:Choice>
              <mc:Fallback>
                <p:oleObj name="Equation" r:id="rId13" imgW="241200" imgH="17748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165" y="2970885"/>
                        <a:ext cx="45720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519856"/>
              </p:ext>
            </p:extLst>
          </p:nvPr>
        </p:nvGraphicFramePr>
        <p:xfrm>
          <a:off x="4877410" y="3581705"/>
          <a:ext cx="3619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Equation" r:id="rId15" imgW="190440" imgH="241200" progId="Equation.DSMT4">
                  <p:embed/>
                </p:oleObj>
              </mc:Choice>
              <mc:Fallback>
                <p:oleObj name="Equation" r:id="rId15" imgW="190440" imgH="241200" progId="Equation.DSMT4">
                  <p:embed/>
                  <p:pic>
                    <p:nvPicPr>
                      <p:cNvPr id="0" name="Αντικείμενο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7410" y="3581705"/>
                        <a:ext cx="36195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351820"/>
              </p:ext>
            </p:extLst>
          </p:nvPr>
        </p:nvGraphicFramePr>
        <p:xfrm>
          <a:off x="6557165" y="3581705"/>
          <a:ext cx="4572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Equation" r:id="rId17" imgW="241200" imgH="177480" progId="Equation.DSMT4">
                  <p:embed/>
                </p:oleObj>
              </mc:Choice>
              <mc:Fallback>
                <p:oleObj name="Equation" r:id="rId17" imgW="241200" imgH="177480" progId="Equation.DSMT4">
                  <p:embed/>
                  <p:pic>
                    <p:nvPicPr>
                      <p:cNvPr id="0" name="Αντικείμενο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165" y="3581705"/>
                        <a:ext cx="45720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090204"/>
              </p:ext>
            </p:extLst>
          </p:nvPr>
        </p:nvGraphicFramePr>
        <p:xfrm>
          <a:off x="4684713" y="4344988"/>
          <a:ext cx="10461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19" imgW="495000" imgH="228600" progId="Equation.DSMT4">
                  <p:embed/>
                </p:oleObj>
              </mc:Choice>
              <mc:Fallback>
                <p:oleObj name="Equation" r:id="rId19" imgW="495000" imgH="228600" progId="Equation.DSMT4">
                  <p:embed/>
                  <p:pic>
                    <p:nvPicPr>
                      <p:cNvPr id="0" name="Αντικείμενο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4344988"/>
                        <a:ext cx="10461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443441"/>
              </p:ext>
            </p:extLst>
          </p:nvPr>
        </p:nvGraphicFramePr>
        <p:xfrm>
          <a:off x="5970588" y="4168775"/>
          <a:ext cx="13271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Equation" r:id="rId21" imgW="698400" imgH="457200" progId="Equation.DSMT4">
                  <p:embed/>
                </p:oleObj>
              </mc:Choice>
              <mc:Fallback>
                <p:oleObj name="Equation" r:id="rId21" imgW="698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970588" y="4168775"/>
                        <a:ext cx="1327150" cy="868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515098"/>
              </p:ext>
            </p:extLst>
          </p:nvPr>
        </p:nvGraphicFramePr>
        <p:xfrm>
          <a:off x="3044950" y="5261460"/>
          <a:ext cx="120808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Equation" r:id="rId23" imgW="571320" imgH="241200" progId="Equation.DSMT4">
                  <p:embed/>
                </p:oleObj>
              </mc:Choice>
              <mc:Fallback>
                <p:oleObj name="Equation" r:id="rId23" imgW="571320" imgH="241200" progId="Equation.DSMT4">
                  <p:embed/>
                  <p:pic>
                    <p:nvPicPr>
                      <p:cNvPr id="0" name="Αντικείμενο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950" y="5261460"/>
                        <a:ext cx="1208088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689218"/>
              </p:ext>
            </p:extLst>
          </p:nvPr>
        </p:nvGraphicFramePr>
        <p:xfrm>
          <a:off x="6557165" y="5261460"/>
          <a:ext cx="4572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Equation" r:id="rId25" imgW="241200" imgH="177480" progId="Equation.DSMT4">
                  <p:embed/>
                </p:oleObj>
              </mc:Choice>
              <mc:Fallback>
                <p:oleObj name="Equation" r:id="rId25" imgW="241200" imgH="177480" progId="Equation.DSMT4">
                  <p:embed/>
                  <p:pic>
                    <p:nvPicPr>
                      <p:cNvPr id="0" name="Αντικείμενο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165" y="5261460"/>
                        <a:ext cx="45720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Δεξιό άγκιστρο 15"/>
          <p:cNvSpPr/>
          <p:nvPr/>
        </p:nvSpPr>
        <p:spPr>
          <a:xfrm>
            <a:off x="7626100" y="2207360"/>
            <a:ext cx="610820" cy="38176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6395684" y="3931506"/>
            <a:ext cx="435721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ΜΑΛΛΟΝ ΩΦΕΛΕΙ, ΑΛΛΑ ΔΕΝ ΕΊΝΑΙ ΣΙΓΟΥΡΟ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00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6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95</Words>
  <Application>Microsoft Office PowerPoint</Application>
  <PresentationFormat>Προβολή στην οθόνη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MathType 6.0 Equation</vt:lpstr>
      <vt:lpstr>ΑΓΡΟΤΙΚΗ ΠΟΛΙΤΙΚΗ</vt:lpstr>
      <vt:lpstr>Επιδοτήσεις στις εξαγωγές export subsidies (ES)</vt:lpstr>
      <vt:lpstr>Επιδοτήσεις στις εξαγωγές export subsidies (ES)-(2)</vt:lpstr>
      <vt:lpstr>Επιδότηση Μέσων Παραγωγής</vt:lpstr>
      <vt:lpstr>Σύγκριση (πριν και μετά την εφαρμογή της πολιτικής)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187</cp:revision>
  <cp:lastPrinted>2015-12-03T15:00:50Z</cp:lastPrinted>
  <dcterms:created xsi:type="dcterms:W3CDTF">2013-08-21T19:17:07Z</dcterms:created>
  <dcterms:modified xsi:type="dcterms:W3CDTF">2015-12-03T15:15:36Z</dcterms:modified>
</cp:coreProperties>
</file>