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598" r:id="rId2"/>
    <p:sldId id="586" r:id="rId3"/>
    <p:sldId id="587" r:id="rId4"/>
    <p:sldId id="594" r:id="rId5"/>
    <p:sldId id="591" r:id="rId6"/>
    <p:sldId id="592" r:id="rId7"/>
    <p:sldId id="593" r:id="rId8"/>
    <p:sldId id="407" r:id="rId9"/>
    <p:sldId id="584" r:id="rId10"/>
    <p:sldId id="583" r:id="rId11"/>
    <p:sldId id="462" r:id="rId12"/>
    <p:sldId id="461" r:id="rId13"/>
    <p:sldId id="58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tsu" initials="F" lastIdx="1" clrIdx="0">
    <p:extLst>
      <p:ext uri="{19B8F6BF-5375-455C-9EA6-DF929625EA0E}">
        <p15:presenceInfo xmlns:p15="http://schemas.microsoft.com/office/powerpoint/2012/main" userId="Fujits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9529" autoAdjust="0"/>
  </p:normalViewPr>
  <p:slideViewPr>
    <p:cSldViewPr snapToGrid="0">
      <p:cViewPr varScale="1">
        <p:scale>
          <a:sx n="61" d="100"/>
          <a:sy n="61" d="100"/>
        </p:scale>
        <p:origin x="884" y="64"/>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0F1BA-0FFD-4852-9F95-EB4B38325878}" type="datetimeFigureOut">
              <a:rPr lang="el-GR" smtClean="0"/>
              <a:t>19/10/2021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95DB0-9DDC-40E3-9D04-61F07591E06E}" type="slidenum">
              <a:rPr lang="el-GR" smtClean="0"/>
              <a:t>‹#›</a:t>
            </a:fld>
            <a:endParaRPr lang="el-GR"/>
          </a:p>
        </p:txBody>
      </p:sp>
    </p:spTree>
    <p:extLst>
      <p:ext uri="{BB962C8B-B14F-4D97-AF65-F5344CB8AC3E}">
        <p14:creationId xmlns:p14="http://schemas.microsoft.com/office/powerpoint/2010/main" val="1693319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EDEC758-4936-4FF5-9693-36F96713F7BE}" type="slidenum">
              <a:rPr lang="el-GR" smtClean="0"/>
              <a:pPr/>
              <a:t>3</a:t>
            </a:fld>
            <a:endParaRPr lang="el-GR"/>
          </a:p>
        </p:txBody>
      </p:sp>
    </p:spTree>
    <p:extLst>
      <p:ext uri="{BB962C8B-B14F-4D97-AF65-F5344CB8AC3E}">
        <p14:creationId xmlns:p14="http://schemas.microsoft.com/office/powerpoint/2010/main" val="239042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5CE300E-3A46-477E-AA67-B298B01E18AB}" type="slidenum">
              <a:rPr lang="el-GR" smtClean="0"/>
              <a:t>‹#›</a:t>
            </a:fld>
            <a:endParaRPr lang="el-GR"/>
          </a:p>
        </p:txBody>
      </p:sp>
      <p:cxnSp>
        <p:nvCxnSpPr>
          <p:cNvPr id="8" name="Straight Connector 7"/>
          <p:cNvCxnSpPr/>
          <p:nvPr/>
        </p:nvCxnSpPr>
        <p:spPr>
          <a:xfrm>
            <a:off x="1978660" y="4361872"/>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74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0317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96280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0804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E6DADF-0F96-46A3-9870-E9A0D5E6B5C6}" type="datetimeFigureOut">
              <a:rPr lang="el-GR" smtClean="0"/>
              <a:t>19/10/2021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5CE300E-3A46-477E-AA67-B298B01E18AB}"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06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56047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E6DADF-0F96-46A3-9870-E9A0D5E6B5C6}" type="datetimeFigureOut">
              <a:rPr lang="el-GR" smtClean="0"/>
              <a:t>19/10/2021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94379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E6DADF-0F96-46A3-9870-E9A0D5E6B5C6}" type="datetimeFigureOut">
              <a:rPr lang="el-GR" smtClean="0"/>
              <a:t>19/10/2021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24251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6DADF-0F96-46A3-9870-E9A0D5E6B5C6}" type="datetimeFigureOut">
              <a:rPr lang="el-GR" smtClean="0"/>
              <a:t>19/10/2021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150880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8416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BE6DADF-0F96-46A3-9870-E9A0D5E6B5C6}" type="datetimeFigureOut">
              <a:rPr lang="el-GR" smtClean="0"/>
              <a:t>19/10/2021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5CE300E-3A46-477E-AA67-B298B01E18AB}" type="slidenum">
              <a:rPr lang="el-GR" smtClean="0"/>
              <a:t>‹#›</a:t>
            </a:fld>
            <a:endParaRPr lang="el-GR"/>
          </a:p>
        </p:txBody>
      </p:sp>
    </p:spTree>
    <p:extLst>
      <p:ext uri="{BB962C8B-B14F-4D97-AF65-F5344CB8AC3E}">
        <p14:creationId xmlns:p14="http://schemas.microsoft.com/office/powerpoint/2010/main" val="37726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BE6DADF-0F96-46A3-9870-E9A0D5E6B5C6}" type="datetimeFigureOut">
              <a:rPr lang="el-GR" smtClean="0"/>
              <a:t>19/10/2021</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5CE300E-3A46-477E-AA67-B298B01E18AB}" type="slidenum">
              <a:rPr lang="el-GR" smtClean="0"/>
              <a:t>‹#›</a:t>
            </a:fld>
            <a:endParaRPr lang="el-GR"/>
          </a:p>
        </p:txBody>
      </p:sp>
    </p:spTree>
    <p:extLst>
      <p:ext uri="{BB962C8B-B14F-4D97-AF65-F5344CB8AC3E}">
        <p14:creationId xmlns:p14="http://schemas.microsoft.com/office/powerpoint/2010/main" val="4219823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https://ich.unesco.org/en/state/portugal-PT" TargetMode="External"/><Relationship Id="rId13" Type="http://schemas.openxmlformats.org/officeDocument/2006/relationships/image" Target="../media/image13.png"/><Relationship Id="rId3" Type="http://schemas.openxmlformats.org/officeDocument/2006/relationships/hyperlink" Target="https://ich.unesco.org/en/state/croatia-HR" TargetMode="External"/><Relationship Id="rId7" Type="http://schemas.openxmlformats.org/officeDocument/2006/relationships/hyperlink" Target="https://ich.unesco.org/en/state/morocco-MA" TargetMode="External"/><Relationship Id="rId12" Type="http://schemas.openxmlformats.org/officeDocument/2006/relationships/image" Target="../media/image12.png"/><Relationship Id="rId2" Type="http://schemas.openxmlformats.org/officeDocument/2006/relationships/hyperlink" Target="https://ich.unesco.org/en/state/cyprus-CY" TargetMode="External"/><Relationship Id="rId16" Type="http://schemas.openxmlformats.org/officeDocument/2006/relationships/hyperlink" Target="https://youtu.be/XFiIgmwFzzk" TargetMode="External"/><Relationship Id="rId1" Type="http://schemas.openxmlformats.org/officeDocument/2006/relationships/slideLayout" Target="../slideLayouts/slideLayout2.xml"/><Relationship Id="rId6" Type="http://schemas.openxmlformats.org/officeDocument/2006/relationships/hyperlink" Target="https://ich.unesco.org/en/state/italy-IT" TargetMode="External"/><Relationship Id="rId11" Type="http://schemas.openxmlformats.org/officeDocument/2006/relationships/image" Target="../media/image11.png"/><Relationship Id="rId5" Type="http://schemas.openxmlformats.org/officeDocument/2006/relationships/hyperlink" Target="https://ich.unesco.org/en/state/greece-GR" TargetMode="External"/><Relationship Id="rId15" Type="http://schemas.openxmlformats.org/officeDocument/2006/relationships/hyperlink" Target="http://www.unesco.org/archives/multimedia/?pg=33&amp;s=films_details&amp;id=1680&amp;vl=Eng&amp;vo=2" TargetMode="External"/><Relationship Id="rId10" Type="http://schemas.openxmlformats.org/officeDocument/2006/relationships/image" Target="../media/image10.png"/><Relationship Id="rId4" Type="http://schemas.openxmlformats.org/officeDocument/2006/relationships/hyperlink" Target="https://ich.unesco.org/en/state/spain-ES"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55" y="1228440"/>
            <a:ext cx="9966960" cy="2926080"/>
          </a:xfrm>
        </p:spPr>
        <p:txBody>
          <a:bodyPr/>
          <a:lstStyle/>
          <a:p>
            <a:r>
              <a:rPr lang="el-GR" sz="5400" b="1" dirty="0">
                <a:solidFill>
                  <a:srgbClr val="00518E"/>
                </a:solidFill>
              </a:rPr>
              <a:t>Το </a:t>
            </a:r>
            <a:r>
              <a:rPr lang="el-GR" sz="5400" b="1" dirty="0" err="1">
                <a:solidFill>
                  <a:srgbClr val="00518E"/>
                </a:solidFill>
              </a:rPr>
              <a:t>μοντελο</a:t>
            </a:r>
            <a:r>
              <a:rPr lang="el-GR" sz="5400" b="1" dirty="0">
                <a:solidFill>
                  <a:srgbClr val="00518E"/>
                </a:solidFill>
              </a:rPr>
              <a:t> της </a:t>
            </a:r>
            <a:r>
              <a:rPr lang="el-GR" sz="5400" b="1" dirty="0" err="1">
                <a:solidFill>
                  <a:srgbClr val="00518E"/>
                </a:solidFill>
              </a:rPr>
              <a:t>μεσογειακησ</a:t>
            </a:r>
            <a:r>
              <a:rPr lang="el-GR" sz="5400" b="1" dirty="0">
                <a:solidFill>
                  <a:srgbClr val="00518E"/>
                </a:solidFill>
              </a:rPr>
              <a:t> </a:t>
            </a:r>
            <a:r>
              <a:rPr lang="el-GR" sz="5400" b="1" dirty="0" err="1">
                <a:solidFill>
                  <a:srgbClr val="00518E"/>
                </a:solidFill>
              </a:rPr>
              <a:t>διατροφησ</a:t>
            </a:r>
            <a:endParaRPr lang="el-GR" sz="5400" b="1" dirty="0">
              <a:solidFill>
                <a:srgbClr val="00518E"/>
              </a:solidFill>
            </a:endParaRPr>
          </a:p>
        </p:txBody>
      </p:sp>
      <p:sp>
        <p:nvSpPr>
          <p:cNvPr id="3" name="Text Placeholder 2"/>
          <p:cNvSpPr>
            <a:spLocks noGrp="1"/>
          </p:cNvSpPr>
          <p:nvPr>
            <p:ph type="body" idx="1"/>
          </p:nvPr>
        </p:nvSpPr>
        <p:spPr/>
        <p:txBody>
          <a:bodyPr>
            <a:normAutofit/>
          </a:bodyPr>
          <a:lstStyle/>
          <a:p>
            <a:r>
              <a:rPr lang="el-GR" sz="2800" dirty="0"/>
              <a:t>Είναι ένα μοντέλο που οδηγεί σε καλή υγεία;</a:t>
            </a:r>
          </a:p>
          <a:p>
            <a:r>
              <a:rPr lang="el-GR" sz="2800" dirty="0" smtClean="0"/>
              <a:t>Είναι </a:t>
            </a:r>
            <a:r>
              <a:rPr lang="el-GR" sz="2800" dirty="0"/>
              <a:t>ένα μοντέλο βιώσιμης διατροφής</a:t>
            </a:r>
            <a:r>
              <a:rPr lang="el-GR" sz="2800" dirty="0" smtClean="0"/>
              <a:t>;</a:t>
            </a:r>
            <a:endParaRPr lang="el-GR" sz="2800" dirty="0"/>
          </a:p>
        </p:txBody>
      </p:sp>
      <p:pic>
        <p:nvPicPr>
          <p:cNvPr id="4" name="Picture 3" descr="ifmed pyramid.jpg"/>
          <p:cNvPicPr>
            <a:picLocks noChangeAspect="1"/>
          </p:cNvPicPr>
          <p:nvPr/>
        </p:nvPicPr>
        <p:blipFill>
          <a:blip r:embed="rId2" cstate="print"/>
          <a:stretch>
            <a:fillRect/>
          </a:stretch>
        </p:blipFill>
        <p:spPr>
          <a:xfrm>
            <a:off x="292463" y="287533"/>
            <a:ext cx="3028806" cy="2140357"/>
          </a:xfrm>
          <a:prstGeom prst="rect">
            <a:avLst/>
          </a:prstGeom>
        </p:spPr>
      </p:pic>
    </p:spTree>
    <p:extLst>
      <p:ext uri="{BB962C8B-B14F-4D97-AF65-F5344CB8AC3E}">
        <p14:creationId xmlns:p14="http://schemas.microsoft.com/office/powerpoint/2010/main" val="1384164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psok\Desktop\πρυτανεία\Εκδηλώσεις\Food Expo\med-diet-4.jpg"/>
          <p:cNvPicPr>
            <a:picLocks noChangeAspect="1" noChangeArrowheads="1"/>
          </p:cNvPicPr>
          <p:nvPr/>
        </p:nvPicPr>
        <p:blipFill>
          <a:blip r:embed="rId2" cstate="print"/>
          <a:srcRect/>
          <a:stretch>
            <a:fillRect/>
          </a:stretch>
        </p:blipFill>
        <p:spPr bwMode="auto">
          <a:xfrm>
            <a:off x="1469445" y="1525698"/>
            <a:ext cx="8868632" cy="4824536"/>
          </a:xfrm>
          <a:prstGeom prst="rect">
            <a:avLst/>
          </a:prstGeom>
          <a:noFill/>
        </p:spPr>
      </p:pic>
      <p:sp>
        <p:nvSpPr>
          <p:cNvPr id="4" name="TextBox 3"/>
          <p:cNvSpPr txBox="1"/>
          <p:nvPr/>
        </p:nvSpPr>
        <p:spPr>
          <a:xfrm>
            <a:off x="4789346" y="6109918"/>
            <a:ext cx="7056784" cy="369332"/>
          </a:xfrm>
          <a:prstGeom prst="rect">
            <a:avLst/>
          </a:prstGeom>
          <a:noFill/>
        </p:spPr>
        <p:txBody>
          <a:bodyPr wrap="square" rtlCol="0">
            <a:spAutoFit/>
          </a:bodyPr>
          <a:lstStyle/>
          <a:p>
            <a:r>
              <a:rPr lang="en-US" dirty="0">
                <a:solidFill>
                  <a:srgbClr val="FFC000"/>
                </a:solidFill>
              </a:rPr>
              <a:t>International Foundation of Mediterranean Diet, </a:t>
            </a:r>
            <a:r>
              <a:rPr lang="en-US" dirty="0" smtClean="0">
                <a:solidFill>
                  <a:srgbClr val="FFC000"/>
                </a:solidFill>
              </a:rPr>
              <a:t>2016 www.ifmed.org</a:t>
            </a:r>
            <a:endParaRPr lang="el-GR" dirty="0">
              <a:solidFill>
                <a:srgbClr val="FFC000"/>
              </a:solidFill>
            </a:endParaRPr>
          </a:p>
        </p:txBody>
      </p:sp>
      <p:sp>
        <p:nvSpPr>
          <p:cNvPr id="5" name="TextBox 4"/>
          <p:cNvSpPr txBox="1"/>
          <p:nvPr/>
        </p:nvSpPr>
        <p:spPr>
          <a:xfrm>
            <a:off x="315310" y="260648"/>
            <a:ext cx="11876690" cy="1200329"/>
          </a:xfrm>
          <a:prstGeom prst="rect">
            <a:avLst/>
          </a:prstGeom>
          <a:solidFill>
            <a:schemeClr val="accent1"/>
          </a:solidFill>
        </p:spPr>
        <p:txBody>
          <a:bodyPr wrap="square" rtlCol="0">
            <a:spAutoFit/>
          </a:bodyPr>
          <a:lstStyle/>
          <a:p>
            <a:pPr algn="ctr"/>
            <a:r>
              <a:rPr lang="en-US" sz="3600" dirty="0" smtClean="0">
                <a:solidFill>
                  <a:srgbClr val="FFFF00"/>
                </a:solidFill>
              </a:rPr>
              <a:t>Mediterranean Diet Revisited</a:t>
            </a:r>
            <a:r>
              <a:rPr lang="el-GR" sz="3600" dirty="0" smtClean="0">
                <a:solidFill>
                  <a:srgbClr val="FFFF00"/>
                </a:solidFill>
              </a:rPr>
              <a:t>: </a:t>
            </a:r>
            <a:endParaRPr lang="en-US" sz="3600" dirty="0" smtClean="0">
              <a:solidFill>
                <a:srgbClr val="FFFF00"/>
              </a:solidFill>
            </a:endParaRPr>
          </a:p>
          <a:p>
            <a:pPr algn="ctr"/>
            <a:r>
              <a:rPr lang="el-GR" sz="3600" dirty="0" smtClean="0">
                <a:solidFill>
                  <a:srgbClr val="FFFF00"/>
                </a:solidFill>
              </a:rPr>
              <a:t>«</a:t>
            </a:r>
            <a:r>
              <a:rPr lang="en-US" sz="3600" dirty="0" smtClean="0">
                <a:solidFill>
                  <a:srgbClr val="FFFF00"/>
                </a:solidFill>
              </a:rPr>
              <a:t>health</a:t>
            </a:r>
            <a:r>
              <a:rPr lang="el-GR" sz="3600" dirty="0" smtClean="0">
                <a:solidFill>
                  <a:srgbClr val="FFFF00"/>
                </a:solidFill>
              </a:rPr>
              <a:t> –</a:t>
            </a:r>
            <a:r>
              <a:rPr lang="en-US" sz="3600" dirty="0" smtClean="0">
                <a:solidFill>
                  <a:srgbClr val="FFFF00"/>
                </a:solidFill>
              </a:rPr>
              <a:t>environment</a:t>
            </a:r>
            <a:r>
              <a:rPr lang="el-GR" sz="3600" dirty="0" smtClean="0">
                <a:solidFill>
                  <a:srgbClr val="FFFF00"/>
                </a:solidFill>
              </a:rPr>
              <a:t>- </a:t>
            </a:r>
            <a:r>
              <a:rPr lang="en-US" sz="3600" dirty="0" smtClean="0">
                <a:solidFill>
                  <a:srgbClr val="FFFF00"/>
                </a:solidFill>
              </a:rPr>
              <a:t>culture/society</a:t>
            </a:r>
            <a:r>
              <a:rPr lang="el-GR" sz="3600" dirty="0" smtClean="0">
                <a:solidFill>
                  <a:srgbClr val="FFFF00"/>
                </a:solidFill>
              </a:rPr>
              <a:t> -</a:t>
            </a:r>
            <a:r>
              <a:rPr lang="en-US" sz="3600" dirty="0" smtClean="0">
                <a:solidFill>
                  <a:srgbClr val="FFFF00"/>
                </a:solidFill>
              </a:rPr>
              <a:t>economy</a:t>
            </a:r>
            <a:r>
              <a:rPr lang="el-GR" sz="3600" dirty="0" smtClean="0">
                <a:solidFill>
                  <a:srgbClr val="FFFF00"/>
                </a:solidFill>
              </a:rPr>
              <a:t>»</a:t>
            </a:r>
            <a:endParaRPr lang="el-GR" sz="3600" dirty="0">
              <a:solidFill>
                <a:srgbClr val="FFFF00"/>
              </a:solidFill>
            </a:endParaRPr>
          </a:p>
        </p:txBody>
      </p:sp>
    </p:spTree>
    <p:extLst>
      <p:ext uri="{BB962C8B-B14F-4D97-AF65-F5344CB8AC3E}">
        <p14:creationId xmlns:p14="http://schemas.microsoft.com/office/powerpoint/2010/main" val="1937578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psok\Desktop\πρυτανεία\Εκδηλώσεις\Food Expo\med-diet-4.jpg"/>
          <p:cNvPicPr>
            <a:picLocks noChangeAspect="1" noChangeArrowheads="1"/>
          </p:cNvPicPr>
          <p:nvPr/>
        </p:nvPicPr>
        <p:blipFill>
          <a:blip r:embed="rId2" cstate="print"/>
          <a:srcRect/>
          <a:stretch>
            <a:fillRect/>
          </a:stretch>
        </p:blipFill>
        <p:spPr bwMode="auto">
          <a:xfrm>
            <a:off x="1631504" y="1844824"/>
            <a:ext cx="8868632" cy="4824536"/>
          </a:xfrm>
          <a:prstGeom prst="rect">
            <a:avLst/>
          </a:prstGeom>
          <a:noFill/>
        </p:spPr>
      </p:pic>
      <p:sp>
        <p:nvSpPr>
          <p:cNvPr id="4" name="TextBox 3"/>
          <p:cNvSpPr txBox="1"/>
          <p:nvPr/>
        </p:nvSpPr>
        <p:spPr>
          <a:xfrm>
            <a:off x="4178710" y="6152289"/>
            <a:ext cx="7502013" cy="338554"/>
          </a:xfrm>
          <a:prstGeom prst="rect">
            <a:avLst/>
          </a:prstGeom>
          <a:noFill/>
        </p:spPr>
        <p:txBody>
          <a:bodyPr wrap="square" rtlCol="0">
            <a:spAutoFit/>
          </a:bodyPr>
          <a:lstStyle/>
          <a:p>
            <a:r>
              <a:rPr lang="en-US" sz="1600" dirty="0">
                <a:solidFill>
                  <a:srgbClr val="FFC000"/>
                </a:solidFill>
              </a:rPr>
              <a:t>International Foundation of Mediterranean Diet, </a:t>
            </a:r>
            <a:r>
              <a:rPr lang="en-US" sz="1600" dirty="0" smtClean="0">
                <a:solidFill>
                  <a:srgbClr val="FFC000"/>
                </a:solidFill>
              </a:rPr>
              <a:t>2016</a:t>
            </a:r>
            <a:r>
              <a:rPr lang="el-GR" sz="1600" dirty="0" smtClean="0">
                <a:solidFill>
                  <a:srgbClr val="FFC000"/>
                </a:solidFill>
              </a:rPr>
              <a:t>  </a:t>
            </a:r>
            <a:r>
              <a:rPr lang="en-US" sz="1600" dirty="0" smtClean="0">
                <a:solidFill>
                  <a:srgbClr val="FFC000"/>
                </a:solidFill>
              </a:rPr>
              <a:t>www.ifmed.org</a:t>
            </a:r>
            <a:endParaRPr lang="el-GR" sz="1600" dirty="0">
              <a:solidFill>
                <a:srgbClr val="FFC000"/>
              </a:solidFill>
            </a:endParaRPr>
          </a:p>
        </p:txBody>
      </p:sp>
      <p:sp>
        <p:nvSpPr>
          <p:cNvPr id="5" name="TextBox 4"/>
          <p:cNvSpPr txBox="1"/>
          <p:nvPr/>
        </p:nvSpPr>
        <p:spPr>
          <a:xfrm>
            <a:off x="105103" y="210208"/>
            <a:ext cx="11762432" cy="1456099"/>
          </a:xfrm>
          <a:prstGeom prst="rect">
            <a:avLst/>
          </a:prstGeom>
          <a:solidFill>
            <a:schemeClr val="accent1"/>
          </a:solidFill>
        </p:spPr>
        <p:txBody>
          <a:bodyPr vert="horz" lIns="91440" tIns="45720" rIns="91440" bIns="45720" rtlCol="0" anchor="ctr">
            <a:normAutofit fontScale="90000"/>
          </a:bodyPr>
          <a:lstStyle>
            <a:lvl1pPr algn="ctr" defTabSz="914400">
              <a:lnSpc>
                <a:spcPct val="90000"/>
              </a:lnSpc>
              <a:spcBef>
                <a:spcPct val="0"/>
              </a:spcBef>
              <a:buNone/>
              <a:defRPr sz="4400" b="1">
                <a:solidFill>
                  <a:srgbClr val="FFFF00"/>
                </a:solidFill>
                <a:latin typeface="+mj-lt"/>
                <a:ea typeface="+mj-ea"/>
                <a:cs typeface="+mj-cs"/>
              </a:defRPr>
            </a:lvl1pPr>
          </a:lstStyle>
          <a:p>
            <a:r>
              <a:rPr lang="en-US" sz="3200" dirty="0"/>
              <a:t>“The Mediterranean dietary pattern can produce public health savings, lower environmental impacts, significant economic gains locally, and more social and cultural understanding of the traditional food value”</a:t>
            </a:r>
            <a:endParaRPr lang="el-GR" sz="3200" dirty="0"/>
          </a:p>
        </p:txBody>
      </p:sp>
    </p:spTree>
    <p:extLst>
      <p:ext uri="{BB962C8B-B14F-4D97-AF65-F5344CB8AC3E}">
        <p14:creationId xmlns:p14="http://schemas.microsoft.com/office/powerpoint/2010/main" val="3837935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504" y="620688"/>
            <a:ext cx="8980426" cy="5112568"/>
          </a:xfrm>
          <a:prstGeom prst="rect">
            <a:avLst/>
          </a:prstGeom>
        </p:spPr>
      </p:pic>
      <p:sp>
        <p:nvSpPr>
          <p:cNvPr id="3" name="TextBox 2"/>
          <p:cNvSpPr txBox="1"/>
          <p:nvPr/>
        </p:nvSpPr>
        <p:spPr>
          <a:xfrm>
            <a:off x="1703512" y="6093297"/>
            <a:ext cx="8568952" cy="646331"/>
          </a:xfrm>
          <a:prstGeom prst="rect">
            <a:avLst/>
          </a:prstGeom>
          <a:noFill/>
        </p:spPr>
        <p:txBody>
          <a:bodyPr wrap="square" rtlCol="0">
            <a:spAutoFit/>
          </a:bodyPr>
          <a:lstStyle/>
          <a:p>
            <a:r>
              <a:rPr lang="en-US" dirty="0">
                <a:solidFill>
                  <a:srgbClr val="FFFFFF"/>
                </a:solidFill>
              </a:rPr>
              <a:t>Double Pyramid: healthy food for people, sustainable food for the planet  www.barilla.com</a:t>
            </a:r>
            <a:endParaRPr lang="el-GR" dirty="0">
              <a:solidFill>
                <a:srgbClr val="FFFFFF"/>
              </a:solidFill>
            </a:endParaRPr>
          </a:p>
        </p:txBody>
      </p:sp>
    </p:spTree>
    <p:extLst>
      <p:ext uri="{BB962C8B-B14F-4D97-AF65-F5344CB8AC3E}">
        <p14:creationId xmlns:p14="http://schemas.microsoft.com/office/powerpoint/2010/main" val="306601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fmed pyramid.jpg"/>
          <p:cNvPicPr>
            <a:picLocks noChangeAspect="1"/>
          </p:cNvPicPr>
          <p:nvPr/>
        </p:nvPicPr>
        <p:blipFill>
          <a:blip r:embed="rId2" cstate="print"/>
          <a:stretch>
            <a:fillRect/>
          </a:stretch>
        </p:blipFill>
        <p:spPr>
          <a:xfrm>
            <a:off x="1126372" y="302620"/>
            <a:ext cx="8795394" cy="6215412"/>
          </a:xfrm>
          <a:prstGeom prst="rect">
            <a:avLst/>
          </a:prstGeom>
        </p:spPr>
      </p:pic>
    </p:spTree>
    <p:extLst>
      <p:ext uri="{BB962C8B-B14F-4D97-AF65-F5344CB8AC3E}">
        <p14:creationId xmlns:p14="http://schemas.microsoft.com/office/powerpoint/2010/main" val="1224290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64" y="3861048"/>
            <a:ext cx="11449272" cy="2677656"/>
          </a:xfrm>
          <a:prstGeom prst="rect">
            <a:avLst/>
          </a:prstGeom>
          <a:solidFill>
            <a:schemeClr val="accent1"/>
          </a:solidFill>
        </p:spPr>
        <p:txBody>
          <a:bodyPr wrap="square">
            <a:spAutoFit/>
          </a:bodyPr>
          <a:lstStyle/>
          <a:p>
            <a:r>
              <a:rPr lang="en-US" sz="2400" dirty="0">
                <a:solidFill>
                  <a:srgbClr val="EAEAEA"/>
                </a:solidFill>
                <a:latin typeface="Minion-Regular"/>
              </a:rPr>
              <a:t>“To travel through </a:t>
            </a:r>
            <a:r>
              <a:rPr lang="en-US" sz="2400" dirty="0" smtClean="0">
                <a:solidFill>
                  <a:srgbClr val="EAEAEA"/>
                </a:solidFill>
                <a:latin typeface="Minion-Regular"/>
              </a:rPr>
              <a:t>the Mediterranean </a:t>
            </a:r>
            <a:r>
              <a:rPr lang="en-US" sz="2400" dirty="0">
                <a:solidFill>
                  <a:srgbClr val="EAEAEA"/>
                </a:solidFill>
                <a:latin typeface="Minion-Regular"/>
              </a:rPr>
              <a:t>is to come across the Roman world in the Lebanon, prehistoric </a:t>
            </a:r>
            <a:r>
              <a:rPr lang="en-US" sz="2400" dirty="0" smtClean="0">
                <a:solidFill>
                  <a:srgbClr val="EAEAEA"/>
                </a:solidFill>
                <a:latin typeface="Minion-Regular"/>
              </a:rPr>
              <a:t>times in </a:t>
            </a:r>
            <a:r>
              <a:rPr lang="en-US" sz="2400" dirty="0">
                <a:solidFill>
                  <a:srgbClr val="EAEAEA"/>
                </a:solidFill>
                <a:latin typeface="Minion-Regular"/>
              </a:rPr>
              <a:t>Sardinia, the Greek villages in Sicily and the Arab presence in Spain, the Turkish </a:t>
            </a:r>
            <a:r>
              <a:rPr lang="en-US" sz="2400" dirty="0" err="1" smtClean="0">
                <a:solidFill>
                  <a:srgbClr val="EAEAEA"/>
                </a:solidFill>
                <a:latin typeface="Minion-Regular"/>
              </a:rPr>
              <a:t>islam</a:t>
            </a:r>
            <a:r>
              <a:rPr lang="en-US" sz="2400" dirty="0">
                <a:solidFill>
                  <a:srgbClr val="EAEAEA"/>
                </a:solidFill>
                <a:latin typeface="Minion-Regular"/>
              </a:rPr>
              <a:t> </a:t>
            </a:r>
            <a:r>
              <a:rPr lang="en-US" sz="2400" dirty="0" smtClean="0">
                <a:solidFill>
                  <a:srgbClr val="EAEAEA"/>
                </a:solidFill>
                <a:latin typeface="Minion-Regular"/>
              </a:rPr>
              <a:t>in </a:t>
            </a:r>
            <a:r>
              <a:rPr lang="en-US" sz="2400" dirty="0">
                <a:solidFill>
                  <a:srgbClr val="EAEAEA"/>
                </a:solidFill>
                <a:latin typeface="Minion-Regular"/>
              </a:rPr>
              <a:t>Yugoslavia” (</a:t>
            </a:r>
            <a:r>
              <a:rPr lang="en-US" sz="2400" dirty="0" err="1">
                <a:solidFill>
                  <a:srgbClr val="EAEAEA"/>
                </a:solidFill>
                <a:latin typeface="Minion-Regular"/>
              </a:rPr>
              <a:t>Braudel</a:t>
            </a:r>
            <a:r>
              <a:rPr lang="en-US" sz="2400" dirty="0">
                <a:solidFill>
                  <a:srgbClr val="EAEAEA"/>
                </a:solidFill>
                <a:latin typeface="Minion-Regular"/>
              </a:rPr>
              <a:t>, 1985</a:t>
            </a:r>
            <a:r>
              <a:rPr lang="en-US" sz="2400" dirty="0" smtClean="0">
                <a:solidFill>
                  <a:srgbClr val="EAEAEA"/>
                </a:solidFill>
                <a:latin typeface="Minion-Regular"/>
              </a:rPr>
              <a:t>)</a:t>
            </a:r>
          </a:p>
          <a:p>
            <a:endParaRPr lang="en-US" sz="2400" dirty="0">
              <a:solidFill>
                <a:srgbClr val="EAEAEA"/>
              </a:solidFill>
              <a:latin typeface="Minion-Regular"/>
            </a:endParaRPr>
          </a:p>
          <a:p>
            <a:r>
              <a:rPr lang="en-US" sz="2400" dirty="0">
                <a:solidFill>
                  <a:srgbClr val="F8F8F8"/>
                </a:solidFill>
              </a:rPr>
              <a:t>The Mediterranean Sea borders 18 countries that differ markedly in geography, economic status, health, lifestyle and diet.</a:t>
            </a:r>
          </a:p>
          <a:p>
            <a:endParaRPr lang="el-GR" sz="2400" dirty="0">
              <a:solidFill>
                <a:srgbClr val="EAEAEA"/>
              </a:solidFill>
            </a:endParaRPr>
          </a:p>
        </p:txBody>
      </p:sp>
      <p:pic>
        <p:nvPicPr>
          <p:cNvPr id="6" name="Picture 5"/>
          <p:cNvPicPr>
            <a:picLocks noChangeAspect="1"/>
          </p:cNvPicPr>
          <p:nvPr/>
        </p:nvPicPr>
        <p:blipFill>
          <a:blip r:embed="rId2"/>
          <a:stretch>
            <a:fillRect/>
          </a:stretch>
        </p:blipFill>
        <p:spPr>
          <a:xfrm>
            <a:off x="3406994" y="1520046"/>
            <a:ext cx="2821729" cy="1853988"/>
          </a:xfrm>
          <a:prstGeom prst="rect">
            <a:avLst/>
          </a:prstGeom>
        </p:spPr>
      </p:pic>
      <p:pic>
        <p:nvPicPr>
          <p:cNvPr id="7" name="Picture 6"/>
          <p:cNvPicPr>
            <a:picLocks noChangeAspect="1"/>
          </p:cNvPicPr>
          <p:nvPr/>
        </p:nvPicPr>
        <p:blipFill>
          <a:blip r:embed="rId3"/>
          <a:stretch>
            <a:fillRect/>
          </a:stretch>
        </p:blipFill>
        <p:spPr>
          <a:xfrm>
            <a:off x="8894799" y="1298182"/>
            <a:ext cx="2900851" cy="1930384"/>
          </a:xfrm>
          <a:prstGeom prst="rect">
            <a:avLst/>
          </a:prstGeom>
        </p:spPr>
      </p:pic>
      <p:pic>
        <p:nvPicPr>
          <p:cNvPr id="8" name="Picture 7"/>
          <p:cNvPicPr>
            <a:picLocks noChangeAspect="1"/>
          </p:cNvPicPr>
          <p:nvPr/>
        </p:nvPicPr>
        <p:blipFill>
          <a:blip r:embed="rId4"/>
          <a:stretch>
            <a:fillRect/>
          </a:stretch>
        </p:blipFill>
        <p:spPr>
          <a:xfrm>
            <a:off x="6393759" y="1927143"/>
            <a:ext cx="2323970" cy="1301423"/>
          </a:xfrm>
          <a:prstGeom prst="rect">
            <a:avLst/>
          </a:prstGeom>
        </p:spPr>
      </p:pic>
      <p:pic>
        <p:nvPicPr>
          <p:cNvPr id="9" name="Picture 8"/>
          <p:cNvPicPr>
            <a:picLocks noChangeAspect="1"/>
          </p:cNvPicPr>
          <p:nvPr/>
        </p:nvPicPr>
        <p:blipFill>
          <a:blip r:embed="rId5"/>
          <a:stretch>
            <a:fillRect/>
          </a:stretch>
        </p:blipFill>
        <p:spPr>
          <a:xfrm>
            <a:off x="456231" y="1520046"/>
            <a:ext cx="2785728" cy="1853775"/>
          </a:xfrm>
          <a:prstGeom prst="rect">
            <a:avLst/>
          </a:prstGeom>
        </p:spPr>
      </p:pic>
      <p:sp>
        <p:nvSpPr>
          <p:cNvPr id="10" name="Title 1"/>
          <p:cNvSpPr txBox="1">
            <a:spLocks/>
          </p:cNvSpPr>
          <p:nvPr/>
        </p:nvSpPr>
        <p:spPr>
          <a:xfrm>
            <a:off x="609600" y="274638"/>
            <a:ext cx="10972800" cy="1143000"/>
          </a:xfrm>
          <a:prstGeom prst="rect">
            <a:avLst/>
          </a:prstGeom>
          <a:solidFill>
            <a:schemeClr val="accent1"/>
          </a:solidFill>
        </p:spPr>
        <p:txBody>
          <a:bodyPr/>
          <a:lstStyle>
            <a:lvl1pPr algn="ctr" defTabSz="914400" rtl="0" eaLnBrk="1" latinLnBrk="0" hangingPunct="1">
              <a:spcBef>
                <a:spcPct val="0"/>
              </a:spcBef>
              <a:buNone/>
              <a:defRPr sz="4400" kern="1200">
                <a:solidFill>
                  <a:srgbClr val="FFFF00"/>
                </a:solidFill>
                <a:latin typeface="+mj-lt"/>
                <a:ea typeface="+mj-ea"/>
                <a:cs typeface="+mj-cs"/>
              </a:defRPr>
            </a:lvl1pPr>
          </a:lstStyle>
          <a:p>
            <a:r>
              <a:rPr lang="en-US" dirty="0" smtClean="0"/>
              <a:t>Connections and Differences</a:t>
            </a:r>
            <a:endParaRPr lang="el-GR" dirty="0"/>
          </a:p>
        </p:txBody>
      </p:sp>
    </p:spTree>
    <p:extLst>
      <p:ext uri="{BB962C8B-B14F-4D97-AF65-F5344CB8AC3E}">
        <p14:creationId xmlns:p14="http://schemas.microsoft.com/office/powerpoint/2010/main" val="110915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7408" y="1164422"/>
            <a:ext cx="4320480" cy="3632730"/>
          </a:xfrm>
          <a:prstGeom prst="rect">
            <a:avLst/>
          </a:prstGeom>
        </p:spPr>
      </p:pic>
      <p:sp>
        <p:nvSpPr>
          <p:cNvPr id="4" name="Rectangle 3"/>
          <p:cNvSpPr/>
          <p:nvPr/>
        </p:nvSpPr>
        <p:spPr>
          <a:xfrm>
            <a:off x="695399" y="4869160"/>
            <a:ext cx="5472609" cy="1323439"/>
          </a:xfrm>
          <a:prstGeom prst="rect">
            <a:avLst/>
          </a:prstGeom>
          <a:solidFill>
            <a:schemeClr val="accent1"/>
          </a:solidFill>
        </p:spPr>
        <p:txBody>
          <a:bodyPr wrap="square">
            <a:spAutoFit/>
          </a:bodyPr>
          <a:lstStyle/>
          <a:p>
            <a:r>
              <a:rPr lang="en-US" sz="2000" dirty="0">
                <a:solidFill>
                  <a:srgbClr val="EAEAEA"/>
                </a:solidFill>
              </a:rPr>
              <a:t>“When arriving from the North, the Mediterranean commences at the first olive grove and stretches to the first palm groves that rise in the desert” </a:t>
            </a:r>
            <a:endParaRPr lang="el-GR" sz="2000" dirty="0" smtClean="0">
              <a:solidFill>
                <a:srgbClr val="EAEAEA"/>
              </a:solidFill>
            </a:endParaRPr>
          </a:p>
          <a:p>
            <a:r>
              <a:rPr lang="en-US" sz="2000" dirty="0" smtClean="0">
                <a:solidFill>
                  <a:srgbClr val="EAEAEA"/>
                </a:solidFill>
              </a:rPr>
              <a:t>(</a:t>
            </a:r>
            <a:r>
              <a:rPr lang="en-US" sz="2000" dirty="0" err="1" smtClean="0">
                <a:solidFill>
                  <a:srgbClr val="EAEAEA"/>
                </a:solidFill>
              </a:rPr>
              <a:t>Braudel</a:t>
            </a:r>
            <a:r>
              <a:rPr lang="en-US" sz="2000" dirty="0" smtClean="0">
                <a:solidFill>
                  <a:srgbClr val="EAEAEA"/>
                </a:solidFill>
              </a:rPr>
              <a:t>, 1985)</a:t>
            </a:r>
            <a:endParaRPr lang="el-GR" sz="2000" dirty="0">
              <a:solidFill>
                <a:srgbClr val="EAEAEA"/>
              </a:solidFill>
            </a:endParaRPr>
          </a:p>
        </p:txBody>
      </p:sp>
      <p:pic>
        <p:nvPicPr>
          <p:cNvPr id="7" name="Picture 6"/>
          <p:cNvPicPr>
            <a:picLocks noChangeAspect="1"/>
          </p:cNvPicPr>
          <p:nvPr/>
        </p:nvPicPr>
        <p:blipFill>
          <a:blip r:embed="rId4"/>
          <a:stretch>
            <a:fillRect/>
          </a:stretch>
        </p:blipFill>
        <p:spPr>
          <a:xfrm>
            <a:off x="6671049" y="922745"/>
            <a:ext cx="4033464" cy="3263492"/>
          </a:xfrm>
          <a:prstGeom prst="rect">
            <a:avLst/>
          </a:prstGeom>
        </p:spPr>
      </p:pic>
      <p:pic>
        <p:nvPicPr>
          <p:cNvPr id="9" name="Picture 8"/>
          <p:cNvPicPr>
            <a:picLocks noChangeAspect="1"/>
          </p:cNvPicPr>
          <p:nvPr/>
        </p:nvPicPr>
        <p:blipFill>
          <a:blip r:embed="rId5"/>
          <a:stretch>
            <a:fillRect/>
          </a:stretch>
        </p:blipFill>
        <p:spPr>
          <a:xfrm>
            <a:off x="6671049" y="4437112"/>
            <a:ext cx="4012745" cy="2247137"/>
          </a:xfrm>
          <a:prstGeom prst="rect">
            <a:avLst/>
          </a:prstGeom>
        </p:spPr>
      </p:pic>
      <p:sp>
        <p:nvSpPr>
          <p:cNvPr id="6" name="Title 1"/>
          <p:cNvSpPr txBox="1">
            <a:spLocks/>
          </p:cNvSpPr>
          <p:nvPr/>
        </p:nvSpPr>
        <p:spPr>
          <a:xfrm>
            <a:off x="241737" y="100370"/>
            <a:ext cx="11750565" cy="1143000"/>
          </a:xfrm>
          <a:prstGeom prst="rect">
            <a:avLst/>
          </a:prstGeom>
          <a:solidFill>
            <a:schemeClr val="accent1"/>
          </a:solidFill>
        </p:spPr>
        <p:txBody>
          <a:bodyPr/>
          <a:lstStyle>
            <a:lvl1pPr algn="ctr" defTabSz="914400" rtl="0" eaLnBrk="1" latinLnBrk="0" hangingPunct="1">
              <a:spcBef>
                <a:spcPct val="0"/>
              </a:spcBef>
              <a:buNone/>
              <a:defRPr sz="4400" kern="1200">
                <a:solidFill>
                  <a:srgbClr val="FFFF00"/>
                </a:solidFill>
                <a:latin typeface="+mj-lt"/>
                <a:ea typeface="+mj-ea"/>
                <a:cs typeface="+mj-cs"/>
              </a:defRPr>
            </a:lvl1pPr>
          </a:lstStyle>
          <a:p>
            <a:r>
              <a:rPr lang="en-US" dirty="0" smtClean="0"/>
              <a:t>The coast and the land</a:t>
            </a:r>
            <a:endParaRPr lang="el-GR" dirty="0"/>
          </a:p>
        </p:txBody>
      </p:sp>
    </p:spTree>
    <p:extLst>
      <p:ext uri="{BB962C8B-B14F-4D97-AF65-F5344CB8AC3E}">
        <p14:creationId xmlns:p14="http://schemas.microsoft.com/office/powerpoint/2010/main" val="287267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5" y="432619"/>
            <a:ext cx="11159613" cy="1221730"/>
          </a:xfrm>
        </p:spPr>
        <p:txBody>
          <a:bodyPr>
            <a:normAutofit/>
          </a:bodyPr>
          <a:lstStyle/>
          <a:p>
            <a:r>
              <a:rPr lang="en-US" sz="3100" b="1" dirty="0"/>
              <a:t>Mediterranean </a:t>
            </a:r>
            <a:r>
              <a:rPr lang="en-US" sz="3100" b="1" dirty="0" smtClean="0"/>
              <a:t>diet</a:t>
            </a:r>
            <a:r>
              <a:rPr lang="el-GR" sz="3100" b="1" dirty="0" smtClean="0"/>
              <a:t> </a:t>
            </a:r>
            <a:r>
              <a:rPr lang="en-US" sz="3100" dirty="0" smtClean="0"/>
              <a:t>Intangible </a:t>
            </a:r>
            <a:r>
              <a:rPr lang="en-US" sz="3100" dirty="0"/>
              <a:t>Cultural Heritage of </a:t>
            </a:r>
            <a:r>
              <a:rPr lang="en-US" sz="3100" dirty="0" smtClean="0"/>
              <a:t>Humanity</a:t>
            </a:r>
            <a:r>
              <a:rPr lang="el-GR" sz="3100" dirty="0" smtClean="0"/>
              <a:t/>
            </a:r>
            <a:br>
              <a:rPr lang="el-GR" sz="3100" dirty="0" smtClean="0"/>
            </a:br>
            <a:r>
              <a:rPr lang="el-GR" sz="2700" dirty="0"/>
              <a:t>(</a:t>
            </a:r>
            <a:r>
              <a:rPr lang="en-US" sz="2700" dirty="0">
                <a:hlinkClick r:id="rId2"/>
              </a:rPr>
              <a:t>Cyprus</a:t>
            </a:r>
            <a:r>
              <a:rPr lang="en-US" sz="2700" dirty="0"/>
              <a:t>, </a:t>
            </a:r>
            <a:r>
              <a:rPr lang="en-US" sz="2700" dirty="0">
                <a:hlinkClick r:id="rId3"/>
              </a:rPr>
              <a:t>Croatia</a:t>
            </a:r>
            <a:r>
              <a:rPr lang="en-US" sz="2700" dirty="0"/>
              <a:t>, </a:t>
            </a:r>
            <a:r>
              <a:rPr lang="en-US" sz="2700" dirty="0">
                <a:hlinkClick r:id="rId4"/>
              </a:rPr>
              <a:t>Spain</a:t>
            </a:r>
            <a:r>
              <a:rPr lang="en-US" sz="2700" dirty="0"/>
              <a:t>, </a:t>
            </a:r>
            <a:r>
              <a:rPr lang="en-US" sz="2700" dirty="0">
                <a:hlinkClick r:id="rId5"/>
              </a:rPr>
              <a:t>Greece</a:t>
            </a:r>
            <a:r>
              <a:rPr lang="en-US" sz="2700" dirty="0"/>
              <a:t>, </a:t>
            </a:r>
            <a:r>
              <a:rPr lang="en-US" sz="2700" dirty="0">
                <a:hlinkClick r:id="rId6"/>
              </a:rPr>
              <a:t>Italy</a:t>
            </a:r>
            <a:r>
              <a:rPr lang="en-US" sz="2700" dirty="0"/>
              <a:t>, </a:t>
            </a:r>
            <a:r>
              <a:rPr lang="en-US" sz="2700" dirty="0">
                <a:hlinkClick r:id="rId7"/>
              </a:rPr>
              <a:t>Morocco</a:t>
            </a:r>
            <a:r>
              <a:rPr lang="en-US" sz="2700" dirty="0"/>
              <a:t> and </a:t>
            </a:r>
            <a:r>
              <a:rPr lang="en-US" sz="2700" dirty="0">
                <a:hlinkClick r:id="rId8"/>
              </a:rPr>
              <a:t>Portugal</a:t>
            </a:r>
            <a:r>
              <a:rPr lang="el-GR" sz="2700" b="1" dirty="0"/>
              <a:t>)</a:t>
            </a:r>
            <a:endParaRPr lang="el-GR" sz="2700" dirty="0"/>
          </a:p>
        </p:txBody>
      </p:sp>
      <p:pic>
        <p:nvPicPr>
          <p:cNvPr id="4" name="Picture 3"/>
          <p:cNvPicPr>
            <a:picLocks noChangeAspect="1"/>
          </p:cNvPicPr>
          <p:nvPr/>
        </p:nvPicPr>
        <p:blipFill>
          <a:blip r:embed="rId9"/>
          <a:stretch>
            <a:fillRect/>
          </a:stretch>
        </p:blipFill>
        <p:spPr>
          <a:xfrm>
            <a:off x="668622" y="1962415"/>
            <a:ext cx="3312368" cy="2481079"/>
          </a:xfrm>
          <a:prstGeom prst="rect">
            <a:avLst/>
          </a:prstGeom>
        </p:spPr>
      </p:pic>
      <p:pic>
        <p:nvPicPr>
          <p:cNvPr id="5" name="Picture 4"/>
          <p:cNvPicPr>
            <a:picLocks noChangeAspect="1"/>
          </p:cNvPicPr>
          <p:nvPr/>
        </p:nvPicPr>
        <p:blipFill>
          <a:blip r:embed="rId10"/>
          <a:stretch>
            <a:fillRect/>
          </a:stretch>
        </p:blipFill>
        <p:spPr>
          <a:xfrm>
            <a:off x="1123694" y="4973976"/>
            <a:ext cx="2016224" cy="1008112"/>
          </a:xfrm>
          <a:prstGeom prst="rect">
            <a:avLst/>
          </a:prstGeom>
        </p:spPr>
      </p:pic>
      <p:pic>
        <p:nvPicPr>
          <p:cNvPr id="6" name="Picture 5"/>
          <p:cNvPicPr>
            <a:picLocks noChangeAspect="1"/>
          </p:cNvPicPr>
          <p:nvPr/>
        </p:nvPicPr>
        <p:blipFill>
          <a:blip r:embed="rId11"/>
          <a:stretch>
            <a:fillRect/>
          </a:stretch>
        </p:blipFill>
        <p:spPr>
          <a:xfrm>
            <a:off x="5769400" y="1673834"/>
            <a:ext cx="2245199" cy="2997457"/>
          </a:xfrm>
          <a:prstGeom prst="rect">
            <a:avLst/>
          </a:prstGeom>
        </p:spPr>
      </p:pic>
      <p:pic>
        <p:nvPicPr>
          <p:cNvPr id="7" name="Picture 6"/>
          <p:cNvPicPr>
            <a:picLocks noChangeAspect="1"/>
          </p:cNvPicPr>
          <p:nvPr/>
        </p:nvPicPr>
        <p:blipFill>
          <a:blip r:embed="rId12"/>
          <a:stretch>
            <a:fillRect/>
          </a:stretch>
        </p:blipFill>
        <p:spPr>
          <a:xfrm>
            <a:off x="9574924" y="4522868"/>
            <a:ext cx="2112212" cy="1582120"/>
          </a:xfrm>
          <a:prstGeom prst="rect">
            <a:avLst/>
          </a:prstGeom>
        </p:spPr>
      </p:pic>
      <p:sp>
        <p:nvSpPr>
          <p:cNvPr id="8" name="Rectangle 7"/>
          <p:cNvSpPr/>
          <p:nvPr/>
        </p:nvSpPr>
        <p:spPr>
          <a:xfrm>
            <a:off x="2222550" y="5589240"/>
            <a:ext cx="4572000" cy="923330"/>
          </a:xfrm>
          <a:prstGeom prst="rect">
            <a:avLst/>
          </a:prstGeom>
        </p:spPr>
        <p:txBody>
          <a:bodyPr>
            <a:spAutoFit/>
          </a:bodyPr>
          <a:lstStyle/>
          <a:p>
            <a:r>
              <a:rPr lang="el-GR" dirty="0">
                <a:solidFill>
                  <a:srgbClr val="FFFFFF"/>
                </a:solidFill>
              </a:rPr>
              <a:t>http://www.unesco.org/archives/multimedia/?pg=33&amp;s=films_details&amp;id=1680&amp;vl=Eng&amp;vo=2</a:t>
            </a:r>
          </a:p>
        </p:txBody>
      </p:sp>
      <p:pic>
        <p:nvPicPr>
          <p:cNvPr id="3" name="Picture 2"/>
          <p:cNvPicPr>
            <a:picLocks noChangeAspect="1"/>
          </p:cNvPicPr>
          <p:nvPr/>
        </p:nvPicPr>
        <p:blipFill>
          <a:blip r:embed="rId13"/>
          <a:stretch>
            <a:fillRect/>
          </a:stretch>
        </p:blipFill>
        <p:spPr>
          <a:xfrm>
            <a:off x="8100551" y="1914985"/>
            <a:ext cx="3586585" cy="1850770"/>
          </a:xfrm>
          <a:prstGeom prst="rect">
            <a:avLst/>
          </a:prstGeom>
        </p:spPr>
      </p:pic>
      <p:pic>
        <p:nvPicPr>
          <p:cNvPr id="9" name="Picture 8"/>
          <p:cNvPicPr>
            <a:picLocks noChangeAspect="1"/>
          </p:cNvPicPr>
          <p:nvPr/>
        </p:nvPicPr>
        <p:blipFill>
          <a:blip r:embed="rId14"/>
          <a:stretch>
            <a:fillRect/>
          </a:stretch>
        </p:blipFill>
        <p:spPr>
          <a:xfrm>
            <a:off x="6794550" y="3748830"/>
            <a:ext cx="2857500" cy="1600200"/>
          </a:xfrm>
          <a:prstGeom prst="rect">
            <a:avLst/>
          </a:prstGeom>
        </p:spPr>
      </p:pic>
      <p:sp>
        <p:nvSpPr>
          <p:cNvPr id="10" name="Rectangle 9"/>
          <p:cNvSpPr/>
          <p:nvPr/>
        </p:nvSpPr>
        <p:spPr>
          <a:xfrm>
            <a:off x="493985" y="5860236"/>
            <a:ext cx="11319642" cy="923330"/>
          </a:xfrm>
          <a:prstGeom prst="rect">
            <a:avLst/>
          </a:prstGeom>
        </p:spPr>
        <p:txBody>
          <a:bodyPr wrap="square">
            <a:spAutoFit/>
          </a:bodyPr>
          <a:lstStyle/>
          <a:p>
            <a:r>
              <a:rPr lang="el-GR" dirty="0">
                <a:solidFill>
                  <a:srgbClr val="FFFFFF"/>
                </a:solidFill>
                <a:hlinkClick r:id="rId15"/>
              </a:rPr>
              <a:t>http://www.unesco.org/archives/multimedia/?</a:t>
            </a:r>
            <a:r>
              <a:rPr lang="el-GR" dirty="0" smtClean="0">
                <a:solidFill>
                  <a:srgbClr val="FFFFFF"/>
                </a:solidFill>
                <a:hlinkClick r:id="rId15"/>
              </a:rPr>
              <a:t>pg=33&amp;s=films_details&amp;id=1680&amp;vl=Eng&amp;vo=2</a:t>
            </a:r>
            <a:endParaRPr lang="en-US" dirty="0">
              <a:solidFill>
                <a:srgbClr val="FFFFFF"/>
              </a:solidFill>
            </a:endParaRPr>
          </a:p>
          <a:p>
            <a:r>
              <a:rPr lang="en-US" dirty="0">
                <a:solidFill>
                  <a:srgbClr val="FFFFFF"/>
                </a:solidFill>
                <a:hlinkClick r:id="rId16"/>
              </a:rPr>
              <a:t>https://</a:t>
            </a:r>
            <a:r>
              <a:rPr lang="en-US" dirty="0" smtClean="0">
                <a:solidFill>
                  <a:srgbClr val="FFFFFF"/>
                </a:solidFill>
                <a:hlinkClick r:id="rId16"/>
              </a:rPr>
              <a:t>youtu.be/XFiIgmwFzzk</a:t>
            </a:r>
            <a:endParaRPr lang="en-US" dirty="0" smtClean="0">
              <a:solidFill>
                <a:srgbClr val="FFFFFF"/>
              </a:solidFill>
            </a:endParaRPr>
          </a:p>
          <a:p>
            <a:endParaRPr lang="el-GR" dirty="0">
              <a:solidFill>
                <a:srgbClr val="FFFFFF"/>
              </a:solidFill>
            </a:endParaRPr>
          </a:p>
        </p:txBody>
      </p:sp>
    </p:spTree>
    <p:extLst>
      <p:ext uri="{BB962C8B-B14F-4D97-AF65-F5344CB8AC3E}">
        <p14:creationId xmlns:p14="http://schemas.microsoft.com/office/powerpoint/2010/main" val="10254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220717"/>
            <a:ext cx="11887200" cy="1538109"/>
          </a:xfrm>
        </p:spPr>
        <p:txBody>
          <a:bodyPr>
            <a:normAutofit fontScale="90000"/>
          </a:bodyPr>
          <a:lstStyle/>
          <a:p>
            <a:r>
              <a:rPr lang="en-US" dirty="0" smtClean="0">
                <a:solidFill>
                  <a:srgbClr val="FFFF00"/>
                </a:solidFill>
              </a:rPr>
              <a:t>Let us meet Ansel Keys: </a:t>
            </a:r>
            <a:r>
              <a:rPr lang="en-US" dirty="0"/>
              <a:t>the first researcher who associated the traditional Mediterranean </a:t>
            </a:r>
            <a:r>
              <a:rPr lang="en-US" dirty="0" smtClean="0"/>
              <a:t>diet (which one?) with </a:t>
            </a:r>
            <a:r>
              <a:rPr lang="en-US" dirty="0"/>
              <a:t>a low risk of CHD</a:t>
            </a:r>
            <a:endParaRPr lang="el-GR" dirty="0">
              <a:solidFill>
                <a:srgbClr val="FFFF00"/>
              </a:solidFill>
            </a:endParaRPr>
          </a:p>
        </p:txBody>
      </p:sp>
      <p:pic>
        <p:nvPicPr>
          <p:cNvPr id="6" name="Picture 4" descr="C:\Users\kapsok\Desktop\πρυτανεία\Εκδηλώσεις\Food Expo\keys.jpg"/>
          <p:cNvPicPr>
            <a:picLocks noGrp="1" noChangeAspect="1" noChangeArrowheads="1"/>
          </p:cNvPicPr>
          <p:nvPr>
            <p:ph idx="1"/>
          </p:nvPr>
        </p:nvPicPr>
        <p:blipFill>
          <a:blip r:embed="rId2" cstate="print"/>
          <a:srcRect/>
          <a:stretch>
            <a:fillRect/>
          </a:stretch>
        </p:blipFill>
        <p:spPr bwMode="auto">
          <a:xfrm>
            <a:off x="551384" y="2487734"/>
            <a:ext cx="2880320" cy="3740675"/>
          </a:xfrm>
          <a:prstGeom prst="rect">
            <a:avLst/>
          </a:prstGeom>
          <a:noFill/>
        </p:spPr>
      </p:pic>
      <p:sp>
        <p:nvSpPr>
          <p:cNvPr id="3" name="Rectangle 2"/>
          <p:cNvSpPr/>
          <p:nvPr/>
        </p:nvSpPr>
        <p:spPr>
          <a:xfrm>
            <a:off x="4295800" y="2438545"/>
            <a:ext cx="7344816" cy="2862322"/>
          </a:xfrm>
          <a:prstGeom prst="rect">
            <a:avLst/>
          </a:prstGeom>
          <a:solidFill>
            <a:schemeClr val="accent1"/>
          </a:solidFill>
        </p:spPr>
        <p:txBody>
          <a:bodyPr wrap="square">
            <a:spAutoFit/>
          </a:bodyPr>
          <a:lstStyle/>
          <a:p>
            <a:r>
              <a:rPr lang="en-US" sz="2000" dirty="0" err="1">
                <a:solidFill>
                  <a:srgbClr val="F8F8F8"/>
                </a:solidFill>
              </a:rPr>
              <a:t>Ancel</a:t>
            </a:r>
            <a:r>
              <a:rPr lang="en-US" sz="2000" dirty="0">
                <a:solidFill>
                  <a:srgbClr val="F8F8F8"/>
                </a:solidFill>
              </a:rPr>
              <a:t> Keys and his </a:t>
            </a:r>
            <a:r>
              <a:rPr lang="en-US" sz="2000" dirty="0" smtClean="0">
                <a:solidFill>
                  <a:srgbClr val="F8F8F8"/>
                </a:solidFill>
              </a:rPr>
              <a:t>colleagues </a:t>
            </a:r>
            <a:r>
              <a:rPr lang="en-US" sz="2000" dirty="0">
                <a:solidFill>
                  <a:srgbClr val="F8F8F8"/>
                </a:solidFill>
              </a:rPr>
              <a:t>were central to the modern recognition, definition, and promotion of the eating pattern they found in Italy and Greece in the 1950s and ’60s, now popularly called “The Mediterranean Diet</a:t>
            </a:r>
            <a:r>
              <a:rPr lang="en-US" sz="2000" dirty="0" smtClean="0">
                <a:solidFill>
                  <a:srgbClr val="F8F8F8"/>
                </a:solidFill>
              </a:rPr>
              <a:t>”.</a:t>
            </a:r>
          </a:p>
          <a:p>
            <a:endParaRPr lang="en-US" sz="2000" dirty="0">
              <a:solidFill>
                <a:srgbClr val="F8F8F8"/>
              </a:solidFill>
            </a:endParaRPr>
          </a:p>
          <a:p>
            <a:r>
              <a:rPr lang="en-US" sz="2000" b="1" dirty="0">
                <a:solidFill>
                  <a:srgbClr val="F8F8F8"/>
                </a:solidFill>
              </a:rPr>
              <a:t>However, </a:t>
            </a:r>
            <a:r>
              <a:rPr lang="en-US" sz="2000" b="1" i="1" dirty="0" smtClean="0">
                <a:solidFill>
                  <a:srgbClr val="F8F8F8"/>
                </a:solidFill>
              </a:rPr>
              <a:t>there is not just on</a:t>
            </a:r>
            <a:r>
              <a:rPr lang="en-US" sz="2000" b="1" dirty="0">
                <a:solidFill>
                  <a:srgbClr val="F8F8F8"/>
                </a:solidFill>
              </a:rPr>
              <a:t> Mediterranean </a:t>
            </a:r>
            <a:r>
              <a:rPr lang="en-US" sz="2000" b="1" dirty="0" smtClean="0">
                <a:solidFill>
                  <a:srgbClr val="F8F8F8"/>
                </a:solidFill>
              </a:rPr>
              <a:t>diet.</a:t>
            </a:r>
          </a:p>
          <a:p>
            <a:r>
              <a:rPr lang="en-US" sz="2000" b="1" dirty="0" smtClean="0">
                <a:solidFill>
                  <a:srgbClr val="F8F8F8"/>
                </a:solidFill>
              </a:rPr>
              <a:t>We may say that the term reflects now similarities and differences </a:t>
            </a:r>
            <a:r>
              <a:rPr lang="en-US" sz="2000" b="1" dirty="0">
                <a:solidFill>
                  <a:srgbClr val="F8F8F8"/>
                </a:solidFill>
              </a:rPr>
              <a:t>does not exist.</a:t>
            </a:r>
            <a:r>
              <a:rPr lang="en-US" sz="2000" dirty="0">
                <a:solidFill>
                  <a:srgbClr val="F8F8F8"/>
                </a:solidFill>
              </a:rPr>
              <a:t> </a:t>
            </a:r>
          </a:p>
          <a:p>
            <a:endParaRPr lang="el-GR" sz="2000" dirty="0">
              <a:solidFill>
                <a:srgbClr val="F8F8F8"/>
              </a:solidFill>
            </a:endParaRPr>
          </a:p>
        </p:txBody>
      </p:sp>
      <p:sp>
        <p:nvSpPr>
          <p:cNvPr id="5" name="Rectangle 4"/>
          <p:cNvSpPr/>
          <p:nvPr/>
        </p:nvSpPr>
        <p:spPr>
          <a:xfrm>
            <a:off x="5231904" y="5893247"/>
            <a:ext cx="3414268" cy="338554"/>
          </a:xfrm>
          <a:prstGeom prst="rect">
            <a:avLst/>
          </a:prstGeom>
        </p:spPr>
        <p:txBody>
          <a:bodyPr wrap="none">
            <a:spAutoFit/>
          </a:bodyPr>
          <a:lstStyle/>
          <a:p>
            <a:r>
              <a:rPr lang="en-GB" sz="1600" dirty="0">
                <a:solidFill>
                  <a:srgbClr val="FFC000"/>
                </a:solidFill>
              </a:rPr>
              <a:t>http://www.sevencountriesstudy.com/</a:t>
            </a:r>
            <a:endParaRPr lang="el-GR" sz="1600" dirty="0">
              <a:solidFill>
                <a:srgbClr val="FFC000"/>
              </a:solidFill>
            </a:endParaRPr>
          </a:p>
        </p:txBody>
      </p:sp>
    </p:spTree>
    <p:extLst>
      <p:ext uri="{BB962C8B-B14F-4D97-AF65-F5344CB8AC3E}">
        <p14:creationId xmlns:p14="http://schemas.microsoft.com/office/powerpoint/2010/main" val="64272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48" y="196125"/>
            <a:ext cx="11826766" cy="949503"/>
          </a:xfrm>
        </p:spPr>
        <p:txBody>
          <a:bodyPr/>
          <a:lstStyle/>
          <a:p>
            <a:r>
              <a:rPr lang="en-US" dirty="0" smtClean="0">
                <a:solidFill>
                  <a:srgbClr val="FFFF00"/>
                </a:solidFill>
              </a:rPr>
              <a:t>The Seven Countries Study</a:t>
            </a:r>
            <a:endParaRPr lang="el-GR" dirty="0">
              <a:solidFill>
                <a:srgbClr val="FFFF00"/>
              </a:solidFill>
            </a:endParaRPr>
          </a:p>
        </p:txBody>
      </p:sp>
      <p:pic>
        <p:nvPicPr>
          <p:cNvPr id="6" name="Picture 4" descr="C:\Users\kapsok\Desktop\πρυτανεία\Εκδηλώσεις\Food Expo\keys.jpg"/>
          <p:cNvPicPr>
            <a:picLocks noGrp="1" noChangeAspect="1" noChangeArrowheads="1"/>
          </p:cNvPicPr>
          <p:nvPr>
            <p:ph idx="1"/>
          </p:nvPr>
        </p:nvPicPr>
        <p:blipFill>
          <a:blip r:embed="rId2" cstate="print"/>
          <a:srcRect/>
          <a:stretch>
            <a:fillRect/>
          </a:stretch>
        </p:blipFill>
        <p:spPr bwMode="auto">
          <a:xfrm>
            <a:off x="642899" y="1620814"/>
            <a:ext cx="3456384" cy="4488810"/>
          </a:xfrm>
          <a:prstGeom prst="rect">
            <a:avLst/>
          </a:prstGeom>
          <a:noFill/>
        </p:spPr>
      </p:pic>
      <p:pic>
        <p:nvPicPr>
          <p:cNvPr id="4" name="Picture 3" descr="C:\Users\kapsok\Desktop\πρυτανεία\Εκδηλώσεις\Food Expo\countries-thumb.jpg"/>
          <p:cNvPicPr>
            <a:picLocks noChangeAspect="1" noChangeArrowheads="1"/>
          </p:cNvPicPr>
          <p:nvPr/>
        </p:nvPicPr>
        <p:blipFill>
          <a:blip r:embed="rId3" cstate="print"/>
          <a:srcRect/>
          <a:stretch>
            <a:fillRect/>
          </a:stretch>
        </p:blipFill>
        <p:spPr bwMode="auto">
          <a:xfrm>
            <a:off x="6138824" y="1707398"/>
            <a:ext cx="4076088" cy="2479464"/>
          </a:xfrm>
          <a:prstGeom prst="rect">
            <a:avLst/>
          </a:prstGeom>
          <a:noFill/>
        </p:spPr>
      </p:pic>
      <p:sp>
        <p:nvSpPr>
          <p:cNvPr id="7" name="TextBox 6"/>
          <p:cNvSpPr txBox="1"/>
          <p:nvPr/>
        </p:nvSpPr>
        <p:spPr>
          <a:xfrm>
            <a:off x="5905952" y="4748633"/>
            <a:ext cx="5112568" cy="1631216"/>
          </a:xfrm>
          <a:prstGeom prst="rect">
            <a:avLst/>
          </a:prstGeom>
          <a:solidFill>
            <a:schemeClr val="accent1"/>
          </a:solidFill>
        </p:spPr>
        <p:txBody>
          <a:bodyPr wrap="square" rtlCol="0">
            <a:spAutoFit/>
          </a:bodyPr>
          <a:lstStyle/>
          <a:p>
            <a:r>
              <a:rPr lang="en-US" sz="2000" dirty="0">
                <a:solidFill>
                  <a:srgbClr val="EAEAEA"/>
                </a:solidFill>
              </a:rPr>
              <a:t>“The Seven Countries Study </a:t>
            </a:r>
            <a:r>
              <a:rPr lang="en-US" sz="2000" dirty="0" smtClean="0">
                <a:solidFill>
                  <a:srgbClr val="EAEAEA"/>
                </a:solidFill>
              </a:rPr>
              <a:t>is </a:t>
            </a:r>
            <a:r>
              <a:rPr lang="en-US" sz="2000" dirty="0">
                <a:solidFill>
                  <a:srgbClr val="EAEAEA"/>
                </a:solidFill>
              </a:rPr>
              <a:t>the first major study to investigate diet and lifestyle along with other risk factors for cardiovascular disease, across contrasting countries and cultures and over an extended period of time.”</a:t>
            </a:r>
            <a:endParaRPr lang="el-GR" sz="2000" dirty="0">
              <a:solidFill>
                <a:srgbClr val="EAEAEA"/>
              </a:solidFill>
            </a:endParaRPr>
          </a:p>
        </p:txBody>
      </p:sp>
      <p:sp>
        <p:nvSpPr>
          <p:cNvPr id="8" name="Rectangle 7"/>
          <p:cNvSpPr/>
          <p:nvPr/>
        </p:nvSpPr>
        <p:spPr>
          <a:xfrm>
            <a:off x="6168008" y="6309320"/>
            <a:ext cx="3414268" cy="338554"/>
          </a:xfrm>
          <a:prstGeom prst="rect">
            <a:avLst/>
          </a:prstGeom>
        </p:spPr>
        <p:txBody>
          <a:bodyPr wrap="none">
            <a:spAutoFit/>
          </a:bodyPr>
          <a:lstStyle/>
          <a:p>
            <a:r>
              <a:rPr lang="en-GB" sz="1600" dirty="0">
                <a:solidFill>
                  <a:srgbClr val="EAEAEA"/>
                </a:solidFill>
              </a:rPr>
              <a:t>http://www.sevencountriesstudy.com/</a:t>
            </a:r>
            <a:endParaRPr lang="el-GR" sz="1600" dirty="0">
              <a:solidFill>
                <a:srgbClr val="EAEAEA"/>
              </a:solidFill>
            </a:endParaRPr>
          </a:p>
        </p:txBody>
      </p:sp>
    </p:spTree>
    <p:extLst>
      <p:ext uri="{BB962C8B-B14F-4D97-AF65-F5344CB8AC3E}">
        <p14:creationId xmlns:p14="http://schemas.microsoft.com/office/powerpoint/2010/main" val="266440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591944" y="1484785"/>
            <a:ext cx="4752528" cy="4525963"/>
          </a:xfrm>
          <a:prstGeom prst="rect">
            <a:avLst/>
          </a:prstGeom>
          <a:solidFill>
            <a:schemeClr val="accent1"/>
          </a:solidFill>
        </p:spPr>
        <p:txBody>
          <a:bodyPr>
            <a:normAutofit/>
          </a:bodyPr>
          <a:lstStyle/>
          <a:p>
            <a:pPr marL="342900" indent="-342900">
              <a:spcBef>
                <a:spcPct val="20000"/>
              </a:spcBef>
              <a:buFont typeface="Arial" pitchFamily="34" charset="0"/>
              <a:buChar char="•"/>
              <a:defRPr/>
            </a:pPr>
            <a:endParaRPr lang="en-US" sz="2000" dirty="0">
              <a:solidFill>
                <a:srgbClr val="F8F8F8"/>
              </a:solidFill>
            </a:endParaRPr>
          </a:p>
          <a:p>
            <a:pPr marL="342900" indent="-342900">
              <a:spcBef>
                <a:spcPct val="20000"/>
              </a:spcBef>
              <a:defRPr/>
            </a:pPr>
            <a:r>
              <a:rPr lang="en-US" sz="2000" dirty="0">
                <a:solidFill>
                  <a:srgbClr val="F8F8F8"/>
                </a:solidFill>
              </a:rPr>
              <a:t>	</a:t>
            </a:r>
            <a:r>
              <a:rPr lang="en-US" sz="2000" dirty="0" smtClean="0">
                <a:solidFill>
                  <a:srgbClr val="F8F8F8"/>
                </a:solidFill>
              </a:rPr>
              <a:t>“Traditional </a:t>
            </a:r>
            <a:r>
              <a:rPr lang="en-US" sz="2000" dirty="0">
                <a:solidFill>
                  <a:srgbClr val="F8F8F8"/>
                </a:solidFill>
              </a:rPr>
              <a:t>Mediterranean diets had olive oil as their principal component of fat, were high in cereal products, legumes, fruit and vegetables, moderate in fish and low in dairy and meat products. Moderate amounts of wine were taken with meals. The traditional Mediterranean diets were nutritionally adequate with varying amounts of total fat, low in saturated fat and very low in trans fat, rich in fiber and in antioxidant vitamins or flavonoids</a:t>
            </a:r>
            <a:r>
              <a:rPr lang="en-US" sz="2000" dirty="0" smtClean="0">
                <a:solidFill>
                  <a:srgbClr val="F8F8F8"/>
                </a:solidFill>
              </a:rPr>
              <a:t>.”</a:t>
            </a:r>
            <a:endParaRPr lang="el-GR" sz="2000" dirty="0">
              <a:solidFill>
                <a:srgbClr val="F8F8F8"/>
              </a:solidFill>
            </a:endParaRPr>
          </a:p>
        </p:txBody>
      </p:sp>
      <p:sp>
        <p:nvSpPr>
          <p:cNvPr id="6" name="Rectangle 5"/>
          <p:cNvSpPr/>
          <p:nvPr/>
        </p:nvSpPr>
        <p:spPr>
          <a:xfrm>
            <a:off x="191344" y="260648"/>
            <a:ext cx="11593288" cy="769441"/>
          </a:xfrm>
          <a:prstGeom prst="rect">
            <a:avLst/>
          </a:prstGeom>
          <a:solidFill>
            <a:schemeClr val="accent1"/>
          </a:solidFill>
        </p:spPr>
        <p:txBody>
          <a:bodyPr wrap="square">
            <a:spAutoFit/>
          </a:bodyPr>
          <a:lstStyle/>
          <a:p>
            <a:pPr algn="ctr"/>
            <a:r>
              <a:rPr lang="en-US" sz="4400" dirty="0" smtClean="0">
                <a:solidFill>
                  <a:srgbClr val="FFFF00"/>
                </a:solidFill>
              </a:rPr>
              <a:t>Describing the basics of the Mediterranean Diet</a:t>
            </a:r>
            <a:endParaRPr lang="el-GR" sz="4400" dirty="0"/>
          </a:p>
        </p:txBody>
      </p:sp>
      <p:pic>
        <p:nvPicPr>
          <p:cNvPr id="1029" name="Picture 5" descr="C:\Users\kapsok\Desktop\πρυτανεία\Εκδηλώσεις\Food Expo\IMG_1656 .jpg"/>
          <p:cNvPicPr>
            <a:picLocks noChangeAspect="1" noChangeArrowheads="1"/>
          </p:cNvPicPr>
          <p:nvPr/>
        </p:nvPicPr>
        <p:blipFill>
          <a:blip r:embed="rId2" cstate="print"/>
          <a:srcRect/>
          <a:stretch>
            <a:fillRect/>
          </a:stretch>
        </p:blipFill>
        <p:spPr bwMode="auto">
          <a:xfrm>
            <a:off x="1055440" y="1844824"/>
            <a:ext cx="3274602" cy="3968336"/>
          </a:xfrm>
          <a:prstGeom prst="rect">
            <a:avLst/>
          </a:prstGeom>
          <a:noFill/>
        </p:spPr>
      </p:pic>
      <p:sp>
        <p:nvSpPr>
          <p:cNvPr id="7" name="Rectangle 6"/>
          <p:cNvSpPr/>
          <p:nvPr/>
        </p:nvSpPr>
        <p:spPr>
          <a:xfrm>
            <a:off x="6168008" y="6309320"/>
            <a:ext cx="3414268" cy="338554"/>
          </a:xfrm>
          <a:prstGeom prst="rect">
            <a:avLst/>
          </a:prstGeom>
        </p:spPr>
        <p:txBody>
          <a:bodyPr wrap="none">
            <a:spAutoFit/>
          </a:bodyPr>
          <a:lstStyle/>
          <a:p>
            <a:r>
              <a:rPr lang="en-GB" sz="1600" dirty="0">
                <a:solidFill>
                  <a:srgbClr val="FFC000"/>
                </a:solidFill>
              </a:rPr>
              <a:t>http://www.sevencountriesstudy.com/</a:t>
            </a:r>
            <a:endParaRPr lang="el-GR" sz="1600" dirty="0">
              <a:solidFill>
                <a:srgbClr val="FFC000"/>
              </a:solidFill>
            </a:endParaRPr>
          </a:p>
        </p:txBody>
      </p:sp>
    </p:spTree>
    <p:extLst>
      <p:ext uri="{BB962C8B-B14F-4D97-AF65-F5344CB8AC3E}">
        <p14:creationId xmlns:p14="http://schemas.microsoft.com/office/powerpoint/2010/main" val="2566775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nagric.gr/images/stories/Photos/foto2015/mesogdiatrof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6429" y="1275877"/>
            <a:ext cx="4596440" cy="55168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0546" y="223789"/>
            <a:ext cx="11750225" cy="1356360"/>
          </a:xfrm>
        </p:spPr>
        <p:txBody>
          <a:bodyPr>
            <a:normAutofit/>
          </a:bodyPr>
          <a:lstStyle/>
          <a:p>
            <a:r>
              <a:rPr lang="el-GR" dirty="0"/>
              <a:t>ΜΕΣΟΓΕΙΑΚΗ ΔΙΑΤΡΟΦΗ: </a:t>
            </a:r>
            <a:r>
              <a:rPr lang="en-US" dirty="0" smtClean="0"/>
              <a:t/>
            </a:r>
            <a:br>
              <a:rPr lang="en-US" dirty="0" smtClean="0"/>
            </a:br>
            <a:r>
              <a:rPr lang="el-GR" dirty="0" smtClean="0"/>
              <a:t>Διατροφικό </a:t>
            </a:r>
            <a:r>
              <a:rPr lang="el-GR" dirty="0"/>
              <a:t>μοντέλο πρόληψης </a:t>
            </a:r>
            <a:r>
              <a:rPr lang="el-GR" dirty="0" err="1"/>
              <a:t>χρονίων</a:t>
            </a:r>
            <a:r>
              <a:rPr lang="el-GR" dirty="0"/>
              <a:t> νόσων</a:t>
            </a:r>
          </a:p>
        </p:txBody>
      </p:sp>
    </p:spTree>
    <p:extLst>
      <p:ext uri="{BB962C8B-B14F-4D97-AF65-F5344CB8AC3E}">
        <p14:creationId xmlns:p14="http://schemas.microsoft.com/office/powerpoint/2010/main" val="65540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376" y="393474"/>
            <a:ext cx="2852403" cy="3683597"/>
          </a:xfrm>
          <a:prstGeom prst="rect">
            <a:avLst/>
          </a:prstGeom>
        </p:spPr>
      </p:pic>
      <p:sp>
        <p:nvSpPr>
          <p:cNvPr id="7" name="Rectangle 6"/>
          <p:cNvSpPr/>
          <p:nvPr/>
        </p:nvSpPr>
        <p:spPr>
          <a:xfrm>
            <a:off x="287833" y="6021288"/>
            <a:ext cx="6120680" cy="646331"/>
          </a:xfrm>
          <a:prstGeom prst="rect">
            <a:avLst/>
          </a:prstGeom>
        </p:spPr>
        <p:txBody>
          <a:bodyPr wrap="square">
            <a:spAutoFit/>
          </a:bodyPr>
          <a:lstStyle/>
          <a:p>
            <a:r>
              <a:rPr lang="en-US" dirty="0">
                <a:solidFill>
                  <a:srgbClr val="FFC000"/>
                </a:solidFill>
              </a:rPr>
              <a:t>https://www.dietaryguidelines.gov/sites/default/files/2020-12/Dietary_Guidelines_for_Americans_2020-2025.pdf</a:t>
            </a:r>
            <a:endParaRPr lang="el-GR" dirty="0">
              <a:solidFill>
                <a:srgbClr val="FFC000"/>
              </a:solidFill>
            </a:endParaRPr>
          </a:p>
        </p:txBody>
      </p:sp>
      <p:pic>
        <p:nvPicPr>
          <p:cNvPr id="9" name="Picture 8"/>
          <p:cNvPicPr>
            <a:picLocks noChangeAspect="1"/>
          </p:cNvPicPr>
          <p:nvPr/>
        </p:nvPicPr>
        <p:blipFill>
          <a:blip r:embed="rId3"/>
          <a:stretch>
            <a:fillRect/>
          </a:stretch>
        </p:blipFill>
        <p:spPr>
          <a:xfrm>
            <a:off x="6600056" y="306445"/>
            <a:ext cx="4793158" cy="6201958"/>
          </a:xfrm>
          <a:prstGeom prst="rect">
            <a:avLst/>
          </a:prstGeom>
        </p:spPr>
      </p:pic>
      <p:sp>
        <p:nvSpPr>
          <p:cNvPr id="2" name="TextBox 1"/>
          <p:cNvSpPr txBox="1"/>
          <p:nvPr/>
        </p:nvSpPr>
        <p:spPr>
          <a:xfrm>
            <a:off x="264090" y="4437112"/>
            <a:ext cx="5904656" cy="1477328"/>
          </a:xfrm>
          <a:prstGeom prst="rect">
            <a:avLst/>
          </a:prstGeom>
          <a:solidFill>
            <a:schemeClr val="accent1"/>
          </a:solidFill>
        </p:spPr>
        <p:txBody>
          <a:bodyPr wrap="square" rtlCol="0">
            <a:spAutoFit/>
          </a:bodyPr>
          <a:lstStyle/>
          <a:p>
            <a:r>
              <a:rPr lang="en-US" dirty="0">
                <a:solidFill>
                  <a:srgbClr val="F8F8F8"/>
                </a:solidFill>
              </a:rPr>
              <a:t>The Healthy Mediterranean-Style Dietary Pattern and the Healthy Vegetarian Dietary Pattern— also carried forward from the </a:t>
            </a:r>
            <a:r>
              <a:rPr lang="en-US" i="1" dirty="0">
                <a:solidFill>
                  <a:srgbClr val="F8F8F8"/>
                </a:solidFill>
              </a:rPr>
              <a:t>2015-2020 Dietary Guidelines for Americans</a:t>
            </a:r>
            <a:r>
              <a:rPr lang="en-US" dirty="0">
                <a:solidFill>
                  <a:srgbClr val="F8F8F8"/>
                </a:solidFill>
              </a:rPr>
              <a:t>—are variations of the Healthy U.S.-Style Dietary Pattern that have the same core elements. </a:t>
            </a:r>
            <a:endParaRPr lang="el-GR" dirty="0">
              <a:solidFill>
                <a:srgbClr val="F8F8F8"/>
              </a:solidFill>
            </a:endParaRPr>
          </a:p>
        </p:txBody>
      </p:sp>
    </p:spTree>
    <p:extLst>
      <p:ext uri="{BB962C8B-B14F-4D97-AF65-F5344CB8AC3E}">
        <p14:creationId xmlns:p14="http://schemas.microsoft.com/office/powerpoint/2010/main" val="3922307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Custom 5">
      <a:dk1>
        <a:srgbClr val="000000"/>
      </a:dk1>
      <a:lt1>
        <a:sysClr val="window" lastClr="FFFFFF"/>
      </a:lt1>
      <a:dk2>
        <a:srgbClr val="5E5E5E"/>
      </a:dk2>
      <a:lt2>
        <a:srgbClr val="DDDDDD"/>
      </a:lt2>
      <a:accent1>
        <a:srgbClr val="005EA4"/>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6898</TotalTime>
  <Words>540</Words>
  <Application>Microsoft Office PowerPoint</Application>
  <PresentationFormat>Widescreen</PresentationFormat>
  <Paragraphs>37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Corbel</vt:lpstr>
      <vt:lpstr>Minion-Regular</vt:lpstr>
      <vt:lpstr>Basis</vt:lpstr>
      <vt:lpstr>Το μοντελο της μεσογειακησ διατροφησ</vt:lpstr>
      <vt:lpstr>PowerPoint Presentation</vt:lpstr>
      <vt:lpstr>PowerPoint Presentation</vt:lpstr>
      <vt:lpstr>Mediterranean diet Intangible Cultural Heritage of Humanity (Cyprus, Croatia, Spain, Greece, Italy, Morocco and Portugal)</vt:lpstr>
      <vt:lpstr>Let us meet Ansel Keys: the first researcher who associated the traditional Mediterranean diet (which one?) with a low risk of CHD</vt:lpstr>
      <vt:lpstr>The Seven Countries Study</vt:lpstr>
      <vt:lpstr>PowerPoint Presentation</vt:lpstr>
      <vt:lpstr>ΜΕΣΟΓΕΙΑΚΗ ΔΙΑΤΡΟΦΗ:  Διατροφικό μοντέλο πρόληψης χρονίων νόσων</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ΕΚΤΙΜΗΣΗ ΤΗΣ ΣΥΝΕΙΣΦΟΡΑΣ ΤΟΥ ΠΡΟΓΡΑΜΜΑΤΟΣ ΣΤΗΡΙΞΗΣ ΔΙΑΤΡΟΦΗΣ ΕΥΑΛΩΤΩΝ ΠΛΗΘΥΣΜΙΑΚΩΝ ΟΜΑΔΩΝ: ΤΑ ΠΡΟΓΡΑΜΜΑΤΑ "ΤΑΜΕΙΟ ΕΥΡΩΠΑΪΚΗΣ ΒΟΗΘΕΙΑΣ ΓΙΑ ΤΟΥΣ ΑΠΟΡΟΥΣ (TEBA/FEAD)"»</dc:title>
  <dc:creator>Fujitsu</dc:creator>
  <cp:lastModifiedBy>ΜΑΡΙΑ ΚΑΨΟΚΕΦΑΛΟΥ</cp:lastModifiedBy>
  <cp:revision>325</cp:revision>
  <dcterms:created xsi:type="dcterms:W3CDTF">2018-10-28T10:24:20Z</dcterms:created>
  <dcterms:modified xsi:type="dcterms:W3CDTF">2021-10-19T16:11:27Z</dcterms:modified>
</cp:coreProperties>
</file>