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99" r:id="rId1"/>
  </p:sldMasterIdLst>
  <p:notesMasterIdLst>
    <p:notesMasterId r:id="rId64"/>
  </p:notesMasterIdLst>
  <p:sldIdLst>
    <p:sldId id="257" r:id="rId2"/>
    <p:sldId id="256" r:id="rId3"/>
    <p:sldId id="258" r:id="rId4"/>
    <p:sldId id="331" r:id="rId5"/>
    <p:sldId id="260" r:id="rId6"/>
    <p:sldId id="274" r:id="rId7"/>
    <p:sldId id="264" r:id="rId8"/>
    <p:sldId id="261" r:id="rId9"/>
    <p:sldId id="265" r:id="rId10"/>
    <p:sldId id="266" r:id="rId11"/>
    <p:sldId id="283" r:id="rId12"/>
    <p:sldId id="284" r:id="rId13"/>
    <p:sldId id="267" r:id="rId14"/>
    <p:sldId id="285" r:id="rId15"/>
    <p:sldId id="268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32" r:id="rId42"/>
    <p:sldId id="311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3" r:id="rId62"/>
    <p:sldId id="334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48"/>
    <p:restoredTop sz="94639"/>
  </p:normalViewPr>
  <p:slideViewPr>
    <p:cSldViewPr snapToGrid="0" snapToObjects="1">
      <p:cViewPr varScale="1">
        <p:scale>
          <a:sx n="141" d="100"/>
          <a:sy n="141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82C52-3BF9-1D4E-AD48-8461EE3EBAD6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EC38-0C2D-AF43-8BFD-C215FD072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99D0D42-186E-BC42-B7E2-A08CD1964CA4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E073-96E7-524E-8A85-0E20D1958282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4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27AE-D6AA-D340-9426-CEE3F9142D3D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DF06-BC33-B54B-9884-65D16EEA6E20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8BE8-8990-7240-9689-4A0C01F27034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1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15F3-8E50-534A-AB7B-5C437D68CFA7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21C2-A967-8C49-BBEC-90FE553DB855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7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3B73-A38A-B144-A6A7-D63497BCC4AE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5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1DB-19D2-F440-8A27-04DB1ECE9DA2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8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1FF4-6E37-1645-9D0D-6ED7B12D5C76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40E7-1A55-C643-90F9-59FD30EDF52A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2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A89-8379-084A-90FC-2C0D758BDFF0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32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572-4F26-F948-A30E-210796AA7A94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67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1D9-3A54-454B-BBA4-A365BCB8E432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6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8B2-56D0-AD40-9565-4AFEF2B85AD0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E7D-6C78-D94B-A935-CCDE581248E8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67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D393-888C-1C4B-A04A-F42B32B4697D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4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CCA361A-3AC5-C94F-8B05-30608CE930CA}" type="datetime1">
              <a:rPr lang="en-US" smtClean="0"/>
              <a:t>10/29/19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3081-5631-AC42-852C-FBB735C4BE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l-GR" sz="3200" dirty="0"/>
              <a:t>ΚΕΦΑΛΑΙΟ 5</a:t>
            </a:r>
            <a:br>
              <a:rPr lang="en-US" dirty="0"/>
            </a:br>
            <a:r>
              <a:rPr lang="el-GR" sz="4400" dirty="0"/>
              <a:t>Πληθωρισμός: Αίτια, αποτελέσματα και κοινωνικό κόστος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A7AD8-EB2D-4646-BDF0-2CA5D06E1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ΜΑΚΡΟΟΙΚΟΝΟΜΙΚΗ </a:t>
            </a:r>
            <a:r>
              <a:rPr lang="en-US" dirty="0"/>
              <a:t> - N</a:t>
            </a:r>
            <a:r>
              <a:rPr lang="el-GR" dirty="0"/>
              <a:t>. </a:t>
            </a:r>
            <a:r>
              <a:rPr lang="en-US" dirty="0"/>
              <a:t>Gregory Mankiw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32D6D-E0B4-F447-A6F2-5B808A74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6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D469-5CC4-FE46-81CF-471AA2AC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Ζήτηση χρήματος και ποσοτική εξίσωση,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1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EE576-FF85-6349-9BFC-BC2C4BAF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0A049DE-FCB8-4696-9B52-EFB809384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i="1" dirty="0"/>
              <a:t>Μ</a:t>
            </a:r>
            <a:r>
              <a:rPr lang="el-GR" dirty="0"/>
              <a:t>/</a:t>
            </a:r>
            <a:r>
              <a:rPr lang="en-US" b="1" i="1" dirty="0"/>
              <a:t>P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b="1" dirty="0"/>
              <a:t>πραγματικά χρηματικά διαθέσιμα</a:t>
            </a:r>
            <a:r>
              <a:rPr lang="el-GR" dirty="0"/>
              <a:t>, η αγοραστική δύναμη της προσφοράς χρήματος</a:t>
            </a:r>
          </a:p>
          <a:p>
            <a:r>
              <a:rPr lang="el-GR" dirty="0"/>
              <a:t>Μια απλή συνάρτηση της ζήτησης χρήματος:</a:t>
            </a:r>
            <a:endParaRPr lang="en-US" dirty="0"/>
          </a:p>
          <a:p>
            <a:pPr lvl="1"/>
            <a:r>
              <a:rPr lang="el-GR" b="1" dirty="0"/>
              <a:t>(</a:t>
            </a:r>
            <a:r>
              <a:rPr lang="el-GR" b="1" i="1" dirty="0"/>
              <a:t>Μ</a:t>
            </a:r>
            <a:r>
              <a:rPr lang="el-GR" dirty="0"/>
              <a:t>/</a:t>
            </a:r>
            <a:r>
              <a:rPr lang="en-US" b="1" i="1" dirty="0"/>
              <a:t>P</a:t>
            </a:r>
            <a:r>
              <a:rPr lang="el-GR" b="1" dirty="0"/>
              <a:t>)</a:t>
            </a:r>
            <a:r>
              <a:rPr lang="en-US" b="1" i="1" baseline="30000" dirty="0"/>
              <a:t>d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 err="1"/>
              <a:t>kY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όπου</a:t>
            </a:r>
            <a:endParaRPr lang="en-US" dirty="0"/>
          </a:p>
          <a:p>
            <a:pPr marL="0" indent="0">
              <a:buNone/>
            </a:pPr>
            <a:r>
              <a:rPr lang="en-US" b="1" i="1" dirty="0"/>
              <a:t>	k</a:t>
            </a:r>
            <a:r>
              <a:rPr lang="en-US" b="1" dirty="0"/>
              <a:t> </a:t>
            </a:r>
            <a:r>
              <a:rPr lang="en-US" b="1" dirty="0">
                <a:sym typeface="Symbol" panose="05050102010706020507" pitchFamily="18" charset="2"/>
              </a:rPr>
              <a:t></a:t>
            </a:r>
            <a:r>
              <a:rPr lang="en-US" b="1" dirty="0"/>
              <a:t> </a:t>
            </a:r>
            <a:r>
              <a:rPr lang="el-GR" dirty="0"/>
              <a:t>μια σταθερά, η οποία μας λέει πόσο χρήμα επιθυμούν οι άνθρωποι ν</a:t>
            </a:r>
            <a:r>
              <a:rPr lang="en-US" dirty="0"/>
              <a:t>a 	</a:t>
            </a:r>
            <a:r>
              <a:rPr lang="el-GR" dirty="0" err="1"/>
              <a:t>διακρατούν</a:t>
            </a:r>
            <a:r>
              <a:rPr lang="el-GR" dirty="0"/>
              <a:t> για κάθε δολάριο του εισοδήματός τους</a:t>
            </a:r>
            <a:r>
              <a:rPr lang="en-US" dirty="0"/>
              <a:t> </a:t>
            </a:r>
            <a:r>
              <a:rPr lang="el-GR" dirty="0"/>
              <a:t>(το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l-GR" dirty="0"/>
              <a:t>καθορίζεται </a:t>
            </a:r>
            <a:r>
              <a:rPr lang="en-US" dirty="0"/>
              <a:t>	</a:t>
            </a:r>
            <a:r>
              <a:rPr lang="el-GR" dirty="0"/>
              <a:t>εξωγενώς) </a:t>
            </a:r>
          </a:p>
        </p:txBody>
      </p:sp>
    </p:spTree>
    <p:extLst>
      <p:ext uri="{BB962C8B-B14F-4D97-AF65-F5344CB8AC3E}">
        <p14:creationId xmlns:p14="http://schemas.microsoft.com/office/powerpoint/2010/main" val="193699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C31B-1EC7-F34F-9B1F-5AE25A40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Ζήτηση χρήματος και ποσοτική εξίσωση, Μέρος 2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6546B-C9F7-1B49-8AD6-CD297EA38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Ζήτηση χρήματος: </a:t>
            </a:r>
            <a:r>
              <a:rPr lang="el-GR" b="1" dirty="0"/>
              <a:t>(</a:t>
            </a:r>
            <a:r>
              <a:rPr lang="el-GR" b="1" i="1" dirty="0"/>
              <a:t>Μ</a:t>
            </a:r>
            <a:r>
              <a:rPr lang="el-GR" dirty="0"/>
              <a:t>/</a:t>
            </a:r>
            <a:r>
              <a:rPr lang="en-US" b="1" i="1" dirty="0"/>
              <a:t>P</a:t>
            </a:r>
            <a:r>
              <a:rPr lang="el-GR" b="1" dirty="0"/>
              <a:t>)</a:t>
            </a:r>
            <a:r>
              <a:rPr lang="en-US" b="1" i="1" baseline="30000" dirty="0"/>
              <a:t>d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 err="1"/>
              <a:t>kY</a:t>
            </a:r>
            <a:endParaRPr lang="el-GR" dirty="0"/>
          </a:p>
          <a:p>
            <a:r>
              <a:rPr lang="el-GR" dirty="0"/>
              <a:t>Ποσοτική εξίσωση:</a:t>
            </a:r>
            <a:r>
              <a:rPr lang="el-GR" b="1" i="1" dirty="0"/>
              <a:t> </a:t>
            </a:r>
            <a:r>
              <a:rPr lang="en-US" b="1" i="1" dirty="0"/>
              <a:t>M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b="1" i="1" dirty="0"/>
              <a:t>V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P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b="1" i="1" dirty="0"/>
              <a:t>Y</a:t>
            </a:r>
            <a:endParaRPr lang="el-GR" dirty="0"/>
          </a:p>
          <a:p>
            <a:r>
              <a:rPr lang="el-GR" dirty="0"/>
              <a:t>Ο μεταξύ τους δεσμός: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1/</a:t>
            </a:r>
            <a:r>
              <a:rPr lang="en-US" b="1" i="1" dirty="0"/>
              <a:t>V</a:t>
            </a:r>
            <a:endParaRPr lang="el-GR" dirty="0"/>
          </a:p>
          <a:p>
            <a:r>
              <a:rPr lang="el-GR" dirty="0"/>
              <a:t>Όταν οι άνθρωποι </a:t>
            </a:r>
            <a:r>
              <a:rPr lang="el-GR" dirty="0" err="1"/>
              <a:t>διακρατούν</a:t>
            </a:r>
            <a:r>
              <a:rPr lang="el-GR" dirty="0"/>
              <a:t> πολύ χρήμα σε σχέση με τα εισοδήματά τους (το </a:t>
            </a:r>
            <a:r>
              <a:rPr lang="en-US" b="1" i="1" dirty="0"/>
              <a:t>k</a:t>
            </a:r>
            <a:r>
              <a:rPr lang="en-US" dirty="0"/>
              <a:t> </a:t>
            </a:r>
            <a:r>
              <a:rPr lang="el-GR" dirty="0"/>
              <a:t>είναι μεγάλο), το χρήμα δεν αλλάζει χέρια συχνά (το </a:t>
            </a:r>
            <a:r>
              <a:rPr lang="en-US" b="1" i="1" dirty="0"/>
              <a:t>V</a:t>
            </a:r>
            <a:r>
              <a:rPr lang="en-US" dirty="0"/>
              <a:t> </a:t>
            </a:r>
            <a:r>
              <a:rPr lang="el-GR" dirty="0"/>
              <a:t>είναι μικρό).</a:t>
            </a:r>
          </a:p>
          <a:p>
            <a:pPr marL="0" lv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E2EDC-6AC0-C54C-8A8E-923A8455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8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D469-5CC4-FE46-81CF-471AA2AC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l-GR" dirty="0"/>
              <a:t>Πίσω στην ποσοτική θεωρία του χρήματος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EE576-FF85-6349-9BFC-BC2C4BAF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5723067F-BD33-4DD0-B9A1-014AB96DF8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/>
                  <a:t>Ξεκινάμε με την ποσοτική εξίσωση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Υποθέτουμε ότι το </a:t>
                </a:r>
                <a:r>
                  <a:rPr lang="en-US" b="1" i="1" dirty="0"/>
                  <a:t>V</a:t>
                </a:r>
                <a:r>
                  <a:rPr lang="en-US" dirty="0"/>
                  <a:t> </a:t>
                </a:r>
                <a:r>
                  <a:rPr lang="el-GR" dirty="0"/>
                  <a:t>είναι σταθερό και εξωγενές: </a:t>
                </a:r>
                <a:r>
                  <a:rPr lang="en-US" b="1" i="1" dirty="0"/>
                  <a:t>V</a:t>
                </a:r>
                <a:r>
                  <a:rPr lang="en-US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𝑽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l-GR" sz="2000" b="1" dirty="0"/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Τότε, η ποσοτική εξίσωση παίρνει τη μορφή: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l-GR" b="1" i="0" dirty="0">
                          <a:latin typeface="Cambria Math" panose="02040503050406030204" pitchFamily="18" charset="0"/>
                        </a:rPr>
                        <m:t>𝚳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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acc>
                      <m:r>
                        <a:rPr lang="el-GR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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5723067F-BD33-4DD0-B9A1-014AB96DF8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9" t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72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7C75-D4A1-A147-A358-7ACA0D8D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ποσοτική θεωρία του χρήματος,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1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85B955-75BA-9B45-AAAA-CD919EA6B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000" b="1" i="0" dirty="0">
                        <a:latin typeface="Cambria Math" panose="02040503050406030204" pitchFamily="18" charset="0"/>
                      </a:rPr>
                      <m:t>𝚳</m:t>
                    </m:r>
                    <m:r>
                      <a:rPr lang="el-GR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000" b="1" i="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</m:t>
                    </m:r>
                    <m:r>
                      <a:rPr lang="el-GR" sz="2000" b="1" i="0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l-GR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</m:acc>
                    <m:r>
                      <a:rPr lang="el-GR" sz="2000" b="1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</m:t>
                    </m:r>
                    <m:r>
                      <a:rPr lang="el-GR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Πώς καθορίζεται το επίπεδο των τιμών:  </a:t>
                </a:r>
              </a:p>
              <a:p>
                <a:r>
                  <a:rPr lang="el-GR" dirty="0"/>
                  <a:t>Όταν η ταχύτητα κυκλοφορίας του χρήματος, </a:t>
                </a:r>
                <a:r>
                  <a:rPr lang="en-US" b="1" i="1" dirty="0"/>
                  <a:t>V</a:t>
                </a:r>
                <a:r>
                  <a:rPr lang="el-GR" dirty="0"/>
                  <a:t>, είναι σταθερή, τότε η προσφορά χρήματος καθορίζει το ονομαστικό ΑΕΠ (</a:t>
                </a: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</a:t>
                </a:r>
                <a:r>
                  <a:rPr lang="en-US" dirty="0"/>
                  <a:t> </a:t>
                </a:r>
                <a:r>
                  <a:rPr lang="en-US" b="1" i="1" dirty="0"/>
                  <a:t>Y</a:t>
                </a:r>
                <a:r>
                  <a:rPr lang="el-GR" b="1" dirty="0"/>
                  <a:t>)</a:t>
                </a:r>
                <a:r>
                  <a:rPr lang="el-GR" dirty="0"/>
                  <a:t>.</a:t>
                </a:r>
              </a:p>
              <a:p>
                <a:r>
                  <a:rPr lang="el-GR" dirty="0"/>
                  <a:t>Το πραγματικό ΑΕΠ καθορίζεται από την προσφορά κεφαλαίου, </a:t>
                </a:r>
                <a:r>
                  <a:rPr lang="en-US" b="1" i="1" dirty="0"/>
                  <a:t>K</a:t>
                </a:r>
                <a:r>
                  <a:rPr lang="el-GR" dirty="0"/>
                  <a:t>, και εργασίας, </a:t>
                </a:r>
                <a:r>
                  <a:rPr lang="en-US" b="1" i="1" dirty="0"/>
                  <a:t>L</a:t>
                </a:r>
                <a:r>
                  <a:rPr lang="el-GR" dirty="0"/>
                  <a:t>, στην οικονομία και από τη συνάρτηση παραγωγής (Κεφάλαιο 3) </a:t>
                </a:r>
              </a:p>
              <a:p>
                <a:r>
                  <a:rPr lang="el-GR" dirty="0"/>
                  <a:t>Το επίπεδο των τιμών είναι </a:t>
                </a: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dirty="0"/>
                  <a:t>(ονομαστικό ΑΕΠ)/(πραγματικό ΑΕΠ).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85B955-75BA-9B45-AAAA-CD919EA6B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r="-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4BCA-2E31-AD44-9194-8795B3F3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0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D469-5CC4-FE46-81CF-471AA2AC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ποσοτική θεωρία του χρήματος,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2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EE576-FF85-6349-9BFC-BC2C4BAF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E5563A7D-A22F-4EA3-A816-095F31A2EB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761413" cy="2664691"/>
              </a:xfrm>
            </p:spPr>
            <p:txBody>
              <a:bodyPr>
                <a:normAutofit/>
              </a:bodyPr>
              <a:lstStyle/>
              <a:p>
                <a:r>
                  <a:rPr lang="el-GR" i="1" dirty="0"/>
                  <a:t>Υπενθυμίζουμε από το </a:t>
                </a:r>
                <a:r>
                  <a:rPr lang="el-GR" i="1" u="sng" dirty="0"/>
                  <a:t>Κεφάλαιο 2</a:t>
                </a:r>
                <a:r>
                  <a:rPr lang="el-GR" i="1" dirty="0"/>
                  <a:t>: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Ο ρυθμός αύξησης ενός γινομένου είναι ίσος με το άθροισμα των ρυθμών αύξησης των μεγεθών που πολλαπλασιάζονται </a:t>
                </a:r>
              </a:p>
              <a:p>
                <a:r>
                  <a:rPr lang="el-GR" dirty="0"/>
                  <a:t>Η ποσοτική εξίσωση σε ρυθμούς αύξησης: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0" dirty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2400" b="1" i="1" dirty="0">
                              <a:latin typeface="Cambria Math" panose="02040503050406030204" pitchFamily="18" charset="0"/>
                            </a:rPr>
                            <m:t>𝜧</m:t>
                          </m:r>
                        </m:num>
                        <m:den>
                          <m:r>
                            <a:rPr lang="el-GR" sz="2400" b="1" i="1" dirty="0">
                              <a:latin typeface="Cambria Math" panose="02040503050406030204" pitchFamily="18" charset="0"/>
                            </a:rPr>
                            <m:t>𝜧</m:t>
                          </m:r>
                        </m:den>
                      </m:f>
                      <m:r>
                        <a:rPr lang="el-GR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0" dirty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2400" b="1" i="1" dirty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l-GR" sz="2400" b="1" i="1" dirty="0"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l-GR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0" dirty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2400" b="1" i="1" dirty="0"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el-GR" sz="2400" b="1" i="1" dirty="0"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  <m:r>
                        <a:rPr lang="el-GR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0" dirty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2400" b="1" i="1" dirty="0">
                              <a:latin typeface="Cambria Math" panose="02040503050406030204" pitchFamily="18" charset="0"/>
                            </a:rPr>
                            <m:t>𝜰</m:t>
                          </m:r>
                        </m:num>
                        <m:den>
                          <m:r>
                            <a:rPr lang="el-GR" sz="2400" b="1" i="1" dirty="0">
                              <a:latin typeface="Cambria Math" panose="02040503050406030204" pitchFamily="18" charset="0"/>
                            </a:rPr>
                            <m:t>𝜰</m:t>
                          </m:r>
                          <m:r>
                            <a:rPr lang="el-GR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l-GR" sz="2400" i="1" dirty="0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E5563A7D-A22F-4EA3-A816-095F31A2EB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761413" cy="2664691"/>
              </a:xfrm>
              <a:blipFill>
                <a:blip r:embed="rId2"/>
                <a:stretch>
                  <a:fillRect l="-579" t="-474" b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C08ECD-1157-4145-8A60-03AD911EC8CB}"/>
                  </a:ext>
                </a:extLst>
              </p:cNvPr>
              <p:cNvSpPr txBox="1"/>
              <p:nvPr/>
            </p:nvSpPr>
            <p:spPr>
              <a:xfrm>
                <a:off x="4876605" y="5500000"/>
                <a:ext cx="5895034" cy="135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Η ποσοτική θεωρία του χρήματος υποθέτει ότι το </a:t>
                </a:r>
                <a:r>
                  <a:rPr lang="en-US" b="1" i="1" dirty="0"/>
                  <a:t>V</a:t>
                </a:r>
                <a:r>
                  <a:rPr lang="en-US" dirty="0"/>
                  <a:t> </a:t>
                </a:r>
                <a:r>
                  <a:rPr lang="el-GR" dirty="0"/>
                  <a:t>είναι σταθερό, και επομένως ο λόγος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C08ECD-1157-4145-8A60-03AD911EC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605" y="5500000"/>
                <a:ext cx="5895034" cy="1358000"/>
              </a:xfrm>
              <a:prstGeom prst="rect">
                <a:avLst/>
              </a:prstGeom>
              <a:blipFill>
                <a:blip r:embed="rId3"/>
                <a:stretch>
                  <a:fillRect l="-862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647E6A-A72C-6A45-BCEB-2A6180B9E76E}"/>
              </a:ext>
            </a:extLst>
          </p:cNvPr>
          <p:cNvCxnSpPr/>
          <p:nvPr/>
        </p:nvCxnSpPr>
        <p:spPr>
          <a:xfrm>
            <a:off x="4592782" y="5268191"/>
            <a:ext cx="280554" cy="249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04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1C80-FD63-EA45-AA4C-65226E9FE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ποσοτική θεωρία του χρήματος,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3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46833B8-3CD8-DD47-9BDF-E818CA9D9D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761413" cy="397266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l-GR" sz="1600" dirty="0"/>
              </a:p>
              <a:p>
                <a:pPr marL="0" indent="0">
                  <a:buNone/>
                </a:pPr>
                <a:r>
                  <a:rPr lang="el-GR" dirty="0"/>
                  <a:t>Το </a:t>
                </a:r>
                <a:r>
                  <a:rPr lang="el-GR" b="1" i="1" dirty="0"/>
                  <a:t>π</a:t>
                </a:r>
                <a:r>
                  <a:rPr lang="el-GR" dirty="0"/>
                  <a:t> (το γράμμα </a:t>
                </a:r>
                <a:r>
                  <a:rPr lang="el-GR" b="1" i="1" dirty="0"/>
                  <a:t>π</a:t>
                </a:r>
                <a:r>
                  <a:rPr lang="el-GR" dirty="0"/>
                  <a:t> του ελληνικού αλφαβήτου) συμβολίζει</a:t>
                </a:r>
                <a:endParaRPr lang="el-GR" sz="1600" dirty="0"/>
              </a:p>
              <a:p>
                <a:pPr marL="0" indent="0">
                  <a:buNone/>
                </a:pPr>
                <a:r>
                  <a:rPr lang="el-GR" dirty="0"/>
                  <a:t>τον ρυθμό πληθωρισμού</a:t>
                </a:r>
                <a:r>
                  <a:rPr lang="el-GR" sz="2600" dirty="0"/>
                  <a:t>:                                         </a:t>
                </a:r>
                <a14:m>
                  <m:oMath xmlns:m="http://schemas.openxmlformats.org/officeDocument/2006/math">
                    <m:r>
                      <a:rPr lang="el-GR" sz="3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3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sz="3000" b="1" i="1" smtClean="0">
                            <a:latin typeface="Cambria Math" panose="02040503050406030204" pitchFamily="18" charset="0"/>
                          </a:rPr>
                          <m:t>𝜬</m:t>
                        </m:r>
                      </m:num>
                      <m:den>
                        <m:r>
                          <a:rPr lang="el-GR" sz="3000" b="1" i="1" smtClean="0">
                            <a:latin typeface="Cambria Math" panose="02040503050406030204" pitchFamily="18" charset="0"/>
                          </a:rPr>
                          <m:t>𝜬</m:t>
                        </m:r>
                      </m:den>
                    </m:f>
                  </m:oMath>
                </a14:m>
                <a:r>
                  <a:rPr lang="el-GR" sz="3000" dirty="0"/>
                  <a:t> </a:t>
                </a:r>
                <a:endParaRPr lang="el-GR" sz="2600" dirty="0"/>
              </a:p>
              <a:p>
                <a:pPr marL="0" indent="0">
                  <a:buNone/>
                </a:pPr>
                <a:r>
                  <a:rPr lang="el-GR" dirty="0"/>
                  <a:t>Το αποτέλεσμα από την προηγούμενη διαφάνεια:                                                  </a:t>
                </a:r>
                <a:endParaRPr lang="el-GR" sz="1600" dirty="0"/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  <a:endParaRPr lang="el-GR" sz="1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3300" i="1" dirty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l-GR" sz="3300" b="0" i="1" dirty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l-GR" sz="330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sz="33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300" i="0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sz="3300" b="1" i="0" dirty="0">
                            <a:latin typeface="Cambria Math" panose="02040503050406030204" pitchFamily="18" charset="0"/>
                          </a:rPr>
                          <m:t>𝚳</m:t>
                        </m:r>
                      </m:num>
                      <m:den>
                        <m:r>
                          <a:rPr lang="el-GR" sz="3300" b="1" i="0" dirty="0">
                            <a:latin typeface="Cambria Math" panose="02040503050406030204" pitchFamily="18" charset="0"/>
                          </a:rPr>
                          <m:t>𝚳</m:t>
                        </m:r>
                      </m:den>
                    </m:f>
                  </m:oMath>
                </a14:m>
                <a:r>
                  <a:rPr lang="el-GR" sz="3300" dirty="0"/>
                  <a:t> 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</m:t>
                    </m:r>
                    <m:f>
                      <m:fPr>
                        <m:ctrlPr>
                          <a:rPr lang="el-GR" sz="33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300" i="0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3300" b="1" i="1" dirty="0"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en-US" sz="3300" b="1" i="1" dirty="0"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el-GR" sz="3300" i="1" dirty="0">
                        <a:latin typeface="Cambria Math" panose="02040503050406030204" pitchFamily="18" charset="0"/>
                      </a:rPr>
                      <m:t> +</m:t>
                    </m:r>
                    <m:f>
                      <m:fPr>
                        <m:ctrlPr>
                          <a:rPr lang="el-GR" sz="33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300" i="0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sz="3300" b="1" i="0" dirty="0">
                            <a:latin typeface="Cambria Math" panose="02040503050406030204" pitchFamily="18" charset="0"/>
                          </a:rPr>
                          <m:t>𝚼</m:t>
                        </m:r>
                      </m:num>
                      <m:den>
                        <m:r>
                          <a:rPr lang="el-GR" sz="3300" b="1" i="0" dirty="0">
                            <a:latin typeface="Cambria Math" panose="02040503050406030204" pitchFamily="18" charset="0"/>
                          </a:rPr>
                          <m:t>𝚼</m:t>
                        </m:r>
                      </m:den>
                    </m:f>
                  </m:oMath>
                </a14:m>
                <a:endParaRPr lang="el-GR" sz="1600" dirty="0"/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  <a:endParaRPr lang="el-GR" sz="1600" dirty="0"/>
              </a:p>
              <a:p>
                <a:pPr marL="0" indent="0">
                  <a:buNone/>
                </a:pPr>
                <a:r>
                  <a:rPr lang="el-GR" dirty="0"/>
                  <a:t>Επιλύουμε ως προς </a:t>
                </a:r>
                <a:r>
                  <a:rPr lang="el-GR" i="1" dirty="0"/>
                  <a:t>π</a:t>
                </a:r>
                <a:r>
                  <a:rPr lang="el-GR" dirty="0"/>
                  <a:t>:</a:t>
                </a:r>
                <a14:m>
                  <m:oMath xmlns:m="http://schemas.openxmlformats.org/officeDocument/2006/math">
                    <m:r>
                      <a:rPr lang="el-GR" sz="2600" i="1" dirty="0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el-GR" sz="26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600" i="0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sz="2600" b="1" i="0" dirty="0">
                            <a:latin typeface="Cambria Math" panose="02040503050406030204" pitchFamily="18" charset="0"/>
                          </a:rPr>
                          <m:t>𝚳</m:t>
                        </m:r>
                      </m:num>
                      <m:den>
                        <m:r>
                          <a:rPr lang="el-GR" sz="2600" b="1" i="0" dirty="0">
                            <a:latin typeface="Cambria Math" panose="02040503050406030204" pitchFamily="18" charset="0"/>
                          </a:rPr>
                          <m:t>𝚳</m:t>
                        </m:r>
                      </m:den>
                    </m:f>
                    <m:r>
                      <a:rPr lang="el-GR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</m:t>
                    </m:r>
                    <m:f>
                      <m:fPr>
                        <m:ctrlPr>
                          <a:rPr lang="el-GR" sz="2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600" i="0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sz="2600" b="1" i="0" dirty="0">
                            <a:latin typeface="Cambria Math" panose="02040503050406030204" pitchFamily="18" charset="0"/>
                          </a:rPr>
                          <m:t>𝚼</m:t>
                        </m:r>
                      </m:num>
                      <m:den>
                        <m:r>
                          <a:rPr lang="el-GR" sz="2600" b="1" i="0" dirty="0">
                            <a:latin typeface="Cambria Math" panose="02040503050406030204" pitchFamily="18" charset="0"/>
                          </a:rPr>
                          <m:t>𝚼</m:t>
                        </m:r>
                      </m:den>
                    </m:f>
                  </m:oMath>
                </a14:m>
                <a:endParaRPr lang="el-GR" sz="1600" dirty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46833B8-3CD8-DD47-9BDF-E818CA9D9D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761413" cy="3972664"/>
              </a:xfrm>
              <a:blipFill>
                <a:blip r:embed="rId2"/>
                <a:stretch>
                  <a:fillRect l="-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90874-671B-2746-8E98-45E55F68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08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D469-5CC4-FE46-81CF-471AA2AC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ποσοτική θεωρία του χρήματος,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4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EE576-FF85-6349-9BFC-BC2C4BAF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577E65E6-EEBA-4AB7-84B0-41F68E5146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l-GR" sz="2400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l-GR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0" dirty="0" smtClean="0">
                              <a:latin typeface="Cambria Math" panose="02040503050406030204" pitchFamily="18" charset="0"/>
                            </a:rPr>
                            <m:t>ΔΜ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0" dirty="0">
                              <a:latin typeface="Cambria Math" panose="02040503050406030204" pitchFamily="18" charset="0"/>
                            </a:rPr>
                            <m:t>Μ</m:t>
                          </m:r>
                        </m:den>
                      </m:f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0" dirty="0">
                              <a:latin typeface="Cambria Math" panose="02040503050406030204" pitchFamily="18" charset="0"/>
                            </a:rPr>
                            <m:t>ΔΥ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i="0" dirty="0">
                              <a:latin typeface="Cambria Math" panose="02040503050406030204" pitchFamily="18" charset="0"/>
                            </a:rPr>
                            <m:t>Υ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endParaRPr lang="el-GR" dirty="0"/>
              </a:p>
              <a:p>
                <a:r>
                  <a:rPr lang="el-GR" dirty="0"/>
                  <a:t>Η κανονική οικονομική μεγέθυνση απαιτεί έναν ορισμένο ρυθμό αύξησης της προσφοράς χρήματος έτσι ώστε να διευκολύνεται η επέκταση των συναλλαγών. </a:t>
                </a:r>
              </a:p>
              <a:p>
                <a:endParaRPr lang="el-GR" dirty="0"/>
              </a:p>
              <a:p>
                <a:r>
                  <a:rPr lang="el-GR" dirty="0"/>
                  <a:t>Η αύξηση της προσφοράς χρήματος πάνω από αυτό τον ρυθμό οδηγεί σε πληθωρισμό. </a:t>
                </a:r>
              </a:p>
            </p:txBody>
          </p:sp>
        </mc:Choice>
        <mc:Fallback xmlns="">
          <p:sp>
            <p:nvSpPr>
              <p:cNvPr id="6" name="Θέση περιεχομένου 5">
                <a:extLst>
                  <a:ext uri="{FF2B5EF4-FFF2-40B4-BE49-F238E27FC236}">
                    <a16:creationId xmlns:a16="http://schemas.microsoft.com/office/drawing/2014/main" id="{577E65E6-EEBA-4AB7-84B0-41F68E5146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" r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34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5C5AEF-F6E6-4144-ABB4-6667D33B4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l-GR" dirty="0"/>
              <a:t>Η ποσοτική θεωρία του χρήματος,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AFE3AAF-F885-4743-88BB-C4EE6CDA7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7513" y="2628551"/>
                <a:ext cx="9404487" cy="4135503"/>
              </a:xfr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0" dirty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2400" b="1" i="0" dirty="0">
                              <a:latin typeface="Cambria Math" panose="02040503050406030204" pitchFamily="18" charset="0"/>
                            </a:rPr>
                            <m:t>𝚳</m:t>
                          </m:r>
                        </m:num>
                        <m:den>
                          <m:r>
                            <a:rPr lang="el-GR" sz="2400" b="1" i="0" dirty="0">
                              <a:latin typeface="Cambria Math" panose="02040503050406030204" pitchFamily="18" charset="0"/>
                            </a:rPr>
                            <m:t>𝚳</m:t>
                          </m:r>
                        </m:den>
                      </m:f>
                      <m:r>
                        <a:rPr lang="el-G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</m:t>
                      </m:r>
                      <m:f>
                        <m:fPr>
                          <m:ctrlPr>
                            <a:rPr lang="el-G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0" dirty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2400" b="1" i="0" dirty="0">
                              <a:latin typeface="Cambria Math" panose="02040503050406030204" pitchFamily="18" charset="0"/>
                            </a:rPr>
                            <m:t>𝚼</m:t>
                          </m:r>
                        </m:num>
                        <m:den>
                          <m:r>
                            <a:rPr lang="el-GR" sz="2400" b="1" i="0" dirty="0">
                              <a:latin typeface="Cambria Math" panose="02040503050406030204" pitchFamily="18" charset="0"/>
                            </a:rPr>
                            <m:t>𝚼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Ο λόγος Δ</a:t>
                </a:r>
                <a:r>
                  <a:rPr lang="el-GR" b="1" i="1" dirty="0"/>
                  <a:t>Υ</a:t>
                </a:r>
                <a:r>
                  <a:rPr lang="el-GR" dirty="0"/>
                  <a:t>/</a:t>
                </a:r>
                <a:r>
                  <a:rPr lang="el-GR" b="1" i="1" dirty="0"/>
                  <a:t>Υ</a:t>
                </a:r>
                <a:r>
                  <a:rPr lang="el-GR" dirty="0"/>
                  <a:t> εξαρτάται από την αύξηση των συντελεστών της παραγωγής και από την τεχνολογική πρόοδο (που όλα τα παίρνουμε ως δεδομένα, προς το παρόν). 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Επομένως, η ποσοτική θεωρία του χρήματος προβλέπει μια σχέση ένα προς ένα μεταξύ μεταβολών στον ρυθμό αύξησης της προσφοράς χρήματος και μεταβολών στον ρυθμό αύξησης του πληθωρισμού. </a:t>
                </a: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AFE3AAF-F885-4743-88BB-C4EE6CDA7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7513" y="2628551"/>
                <a:ext cx="9404487" cy="4135503"/>
              </a:xfrm>
              <a:blipFill>
                <a:blip r:embed="rId2"/>
                <a:stretch>
                  <a:fillRect l="-539" r="-9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567A884-919F-4AAD-BAD8-089D374E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1F7D677-E3BC-45EC-B47F-76FC638C2347}"/>
              </a:ext>
            </a:extLst>
          </p:cNvPr>
          <p:cNvSpPr/>
          <p:nvPr/>
        </p:nvSpPr>
        <p:spPr>
          <a:xfrm>
            <a:off x="1154955" y="5299364"/>
            <a:ext cx="9298300" cy="987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321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10B07F-DC58-435D-A109-99DCB6AE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Ποσοτική θεωρία του χρήματος έναντι στατιστικών δεδομένων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78B3D7-CBC1-49C4-B978-C79E4DAD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ποσοτική θεωρία του χρήματος συνεπάγεται ότι: </a:t>
            </a:r>
          </a:p>
          <a:p>
            <a:pPr lvl="1">
              <a:buClr>
                <a:schemeClr val="tx1"/>
              </a:buClr>
              <a:buFont typeface="+mj-lt"/>
              <a:buAutoNum type="arabicPeriod"/>
            </a:pPr>
            <a:r>
              <a:rPr lang="el-GR" dirty="0"/>
              <a:t>Οι χώρες με υψηλότερους ρυθμούς αύξησης της προσφοράς </a:t>
            </a:r>
            <a:r>
              <a:rPr lang="en-US" dirty="0"/>
              <a:t>	</a:t>
            </a:r>
            <a:r>
              <a:rPr lang="el-GR" dirty="0"/>
              <a:t>χρήματος έχουν υψηλότερους ρυθμούς πληθωρισμού.</a:t>
            </a:r>
          </a:p>
          <a:p>
            <a:pPr lvl="1">
              <a:buClr>
                <a:schemeClr val="tx1"/>
              </a:buClr>
              <a:buFont typeface="+mj-lt"/>
              <a:buAutoNum type="arabicPeriod"/>
            </a:pPr>
            <a:r>
              <a:rPr lang="el-GR" dirty="0"/>
              <a:t>Η μακροχρόνια τάσης που παρατηρείται στον ρυθμό πληθωρισμού σε μια χώρα πρέπει να είναι παρόμοια με τη μακροχρόνια τάση του ρυθμού αύξησης της προσφοράς χρήματος. </a:t>
            </a:r>
          </a:p>
          <a:p>
            <a:r>
              <a:rPr lang="el-GR" dirty="0"/>
              <a:t> </a:t>
            </a:r>
            <a:r>
              <a:rPr lang="el-GR" i="1" dirty="0"/>
              <a:t>Επιβεβαιώνουν τα στατιστικά δεδομένα τα συμπεράσματα αυτά;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A866B4A-B924-41D6-99F9-9D279067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91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DA4BA76-530A-4387-B6C0-BDB7B3C9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45" y="1241266"/>
            <a:ext cx="453592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Διεθνή στατιστικά δεδομένα για τον πληθωρισμό και αύξηση της προσφοράς χρήματος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E05F59-B0CE-4202-8535-C784A87D6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4D285E4-DEDD-413F-9891-DDEA04E8C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88CFCDA-FF23-4605-BD26-38F7DD82C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41E4E44-A132-4F45-A046-70A6CF09F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9584014-1E2B-432A-8EA9-219CA63D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287E80-219F-1B41-97E7-DD47008AF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509" y="1537855"/>
            <a:ext cx="6296125" cy="3399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8841AD-E661-F04F-A6BA-717B89F100A2}"/>
              </a:ext>
            </a:extLst>
          </p:cNvPr>
          <p:cNvSpPr txBox="1"/>
          <p:nvPr/>
        </p:nvSpPr>
        <p:spPr>
          <a:xfrm>
            <a:off x="2378826" y="1763945"/>
            <a:ext cx="1388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/>
              <a:t>,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96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7F59EC-5D44-3C4C-91FB-550BBE99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 παρόν κεφάλαιο θα μάθουμε: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4816E-4F74-3F4C-B343-8BBFC86F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Την κλασική θεωρία του πληθωρισμού </a:t>
            </a:r>
            <a:endParaRPr lang="en-US" dirty="0"/>
          </a:p>
          <a:p>
            <a:pPr lvl="1"/>
            <a:r>
              <a:rPr lang="el-GR" dirty="0"/>
              <a:t>Αίτια</a:t>
            </a:r>
            <a:endParaRPr lang="en-US" dirty="0"/>
          </a:p>
          <a:p>
            <a:pPr lvl="1"/>
            <a:r>
              <a:rPr lang="el-GR" dirty="0"/>
              <a:t>Αποτελέσματα</a:t>
            </a:r>
            <a:endParaRPr lang="en-US" dirty="0"/>
          </a:p>
          <a:p>
            <a:pPr lvl="1"/>
            <a:r>
              <a:rPr lang="el-GR" dirty="0"/>
              <a:t>Κοινωνικό κόστος</a:t>
            </a:r>
            <a:endParaRPr lang="en-US" dirty="0"/>
          </a:p>
          <a:p>
            <a:r>
              <a:rPr lang="el-GR" dirty="0"/>
              <a:t>Ο προσδιορισμός «κλασικός» σημαίνει εδώ ότι οι τιμές είναι εύκαμπτες και οι αγορές εκκαθαρίζονται.</a:t>
            </a:r>
            <a:endParaRPr lang="en-US" dirty="0"/>
          </a:p>
          <a:p>
            <a:r>
              <a:rPr lang="el-GR" dirty="0"/>
              <a:t>Ισχύει για τη μακροχρόνια περίοδο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933D8-6145-C147-9C9A-C992B2F8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06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71E651A-D71A-4240-963B-ED2C450D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45" y="1241266"/>
            <a:ext cx="453592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Πληθωρισμός και αύξηση της προσφοράς χρήματος στις ΗΠΑ, 1960-2014, Mέρος 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E05F59-B0CE-4202-8535-C784A87D6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4D285E4-DEDD-413F-9891-DDEA04E8C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88CFCDA-FF23-4605-BD26-38F7DD82C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41E4E44-A132-4F45-A046-70A6CF09F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361946-FEBA-4CA8-8956-A4741920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3D5BD0-1AA8-6B4C-B244-07463A40C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2673" y="1487174"/>
            <a:ext cx="5823360" cy="37706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7C4BD4-537F-6B4B-BBE3-A30EAAC1186C}"/>
              </a:ext>
            </a:extLst>
          </p:cNvPr>
          <p:cNvSpPr txBox="1"/>
          <p:nvPr/>
        </p:nvSpPr>
        <p:spPr>
          <a:xfrm>
            <a:off x="3271274" y="1809525"/>
            <a:ext cx="261743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00B050"/>
                </a:solidFill>
              </a:rPr>
              <a:t>Ρυθμός αύξησης του Μ2</a:t>
            </a:r>
          </a:p>
          <a:p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E19BA4-FD24-3243-8125-0002FD9DD47F}"/>
              </a:ext>
            </a:extLst>
          </p:cNvPr>
          <p:cNvSpPr txBox="1"/>
          <p:nvPr/>
        </p:nvSpPr>
        <p:spPr>
          <a:xfrm>
            <a:off x="2222484" y="4094937"/>
            <a:ext cx="936352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FF0000"/>
                </a:solidFill>
              </a:rPr>
              <a:t>Ρυθμός </a:t>
            </a:r>
            <a:r>
              <a:rPr lang="el-GR" sz="1100" dirty="0" err="1">
                <a:solidFill>
                  <a:srgbClr val="FF0000"/>
                </a:solidFill>
              </a:rPr>
              <a:t>πληθωρι</a:t>
            </a:r>
            <a:r>
              <a:rPr lang="el-GR" sz="1100" dirty="0">
                <a:solidFill>
                  <a:srgbClr val="FF0000"/>
                </a:solidFill>
              </a:rPr>
              <a:t>-</a:t>
            </a:r>
            <a:br>
              <a:rPr lang="el-GR" sz="1100" dirty="0">
                <a:solidFill>
                  <a:srgbClr val="FF0000"/>
                </a:solidFill>
              </a:rPr>
            </a:br>
            <a:r>
              <a:rPr lang="el-GR" sz="1100" dirty="0" err="1">
                <a:solidFill>
                  <a:srgbClr val="FF0000"/>
                </a:solidFill>
              </a:rPr>
              <a:t>σμού</a:t>
            </a:r>
            <a:endParaRPr lang="el-GR" sz="1100" dirty="0">
              <a:solidFill>
                <a:srgbClr val="FF0000"/>
              </a:solidFill>
            </a:endParaRPr>
          </a:p>
          <a:p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25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06BB5A3-D9F8-4779-BE92-2D6B36F8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45" y="1241266"/>
            <a:ext cx="453592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Πληθωρισμός και αύξηση της προσφοράς χρήματος στις ΗΠΑ, 1960-2014, Mέρος 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E05F59-B0CE-4202-8535-C784A87D6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D285E4-DEDD-413F-9891-DDEA04E8C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88CFCDA-FF23-4605-BD26-38F7DD82C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E41E4E44-A132-4F45-A046-70A6CF09F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30DE976-D913-40D9-ACB1-848F8D46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21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5D3042F-F144-B044-BB6A-E2DF2F939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0585" y="1529542"/>
            <a:ext cx="5611018" cy="3661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4E3A99-B3AE-7D48-B708-44435B927E0C}"/>
              </a:ext>
            </a:extLst>
          </p:cNvPr>
          <p:cNvSpPr txBox="1"/>
          <p:nvPr/>
        </p:nvSpPr>
        <p:spPr>
          <a:xfrm>
            <a:off x="1901010" y="333074"/>
            <a:ext cx="417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πληθωρισμός και ή ποσότητα χρήματος έχουν την ίδια μακροχρόνια τάση, όπως προβλέπει η ποσοτική θεωρία.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4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3E446B-DEE0-4C80-8427-10DCCC47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Έσοδα από την άσκηση του δικαιώματος της </a:t>
            </a:r>
            <a:r>
              <a:rPr lang="el-GR" dirty="0" err="1"/>
              <a:t>νομισματοκοπής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9C5200-D1E0-42F4-8A48-7F3201876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κυβέρνηση, προκειμένου να δαπανήσει περισσότερα χωρίς να αυξήσει τη φορολογία ή να πωλήσει ομόλογα, μπορεί να τυπώσει χρήμα.</a:t>
            </a:r>
          </a:p>
          <a:p>
            <a:r>
              <a:rPr lang="el-GR" dirty="0"/>
              <a:t>Τα «έσοδα» που αντλεί μια κυβέρνηση από την εκτύπωση χρήματος ονομάζονται έσοδα από την άσκηση του δικαιώματος </a:t>
            </a:r>
            <a:r>
              <a:rPr lang="el-GR" dirty="0" err="1"/>
              <a:t>νομισματοκοπής</a:t>
            </a:r>
            <a:r>
              <a:rPr lang="el-GR" dirty="0"/>
              <a:t> (</a:t>
            </a:r>
            <a:r>
              <a:rPr lang="en-US" b="1" dirty="0"/>
              <a:t>seigniorage</a:t>
            </a:r>
            <a:r>
              <a:rPr lang="el-GR" dirty="0"/>
              <a:t>).</a:t>
            </a:r>
          </a:p>
          <a:p>
            <a:r>
              <a:rPr lang="el-GR" dirty="0"/>
              <a:t>Ο </a:t>
            </a:r>
            <a:r>
              <a:rPr lang="el-GR" b="1" dirty="0"/>
              <a:t>φόρος πληθωρισμού</a:t>
            </a:r>
            <a:r>
              <a:rPr lang="el-GR" dirty="0"/>
              <a:t>: Η εκτύπωση χρήματος για την άντληση εσόδων προκαλεί πληθωρισμό. Ο πληθωρισμός είναι σαν φόρος που επιβάλλεται στους ανθρώπους που </a:t>
            </a:r>
            <a:r>
              <a:rPr lang="el-GR" dirty="0" err="1"/>
              <a:t>διακρατούν</a:t>
            </a:r>
            <a:r>
              <a:rPr lang="el-GR" dirty="0"/>
              <a:t> χρήμα.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E8FBC4C-6D1F-4431-AB9B-94F44141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54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402627-0329-4E4B-9B95-6E7FC22A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Πληθωρισμός και επιτόκια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3C0B27-5C14-4B92-BFAA-FF4069238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ονομαστικό επιτόκιο, </a:t>
            </a:r>
            <a:r>
              <a:rPr lang="en-US" b="1" i="1" dirty="0" err="1"/>
              <a:t>i</a:t>
            </a:r>
            <a:r>
              <a:rPr lang="el-GR" dirty="0"/>
              <a:t>, δεν προσαρμόζεται σύμφωνα με τον πληθωρισμό </a:t>
            </a:r>
          </a:p>
          <a:p>
            <a:r>
              <a:rPr lang="el-GR" dirty="0"/>
              <a:t>Το πραγματικό επιτόκιο, </a:t>
            </a:r>
            <a:r>
              <a:rPr lang="en-US" b="1" i="1" dirty="0"/>
              <a:t>r</a:t>
            </a:r>
            <a:r>
              <a:rPr lang="el-GR" dirty="0"/>
              <a:t>, προσαρμόζεται σύμφωνα με τον πληθωρισμό: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 </a:t>
            </a:r>
            <a:r>
              <a:rPr lang="en-US" sz="2400" b="1" i="1" dirty="0"/>
              <a:t>r </a:t>
            </a:r>
            <a:r>
              <a:rPr lang="en-US" sz="2400" dirty="0">
                <a:sym typeface="Symbol" panose="05050102010706020507" pitchFamily="18" charset="2"/>
              </a:rPr>
              <a:t></a:t>
            </a:r>
            <a:r>
              <a:rPr lang="en-US" sz="2400" dirty="0"/>
              <a:t> </a:t>
            </a:r>
            <a:r>
              <a:rPr lang="en-US" sz="2400" b="1" i="1" dirty="0" err="1"/>
              <a:t>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</a:t>
            </a:r>
            <a:r>
              <a:rPr lang="en-US" sz="2400" dirty="0"/>
              <a:t> </a:t>
            </a:r>
            <a:r>
              <a:rPr lang="el-GR" sz="2400" b="1" i="1" dirty="0"/>
              <a:t>π</a:t>
            </a:r>
            <a:r>
              <a:rPr lang="el-GR" sz="2400" dirty="0"/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197CA88-A82E-466F-A9D1-A60A9284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89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390A0F-AD1B-4251-99D4-A735EB95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αποτέλεσμα </a:t>
            </a:r>
            <a:r>
              <a:rPr lang="en-US" dirty="0"/>
              <a:t>Fisher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3CD87B-962A-4ADC-84C2-009E2FECA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εξίσωση </a:t>
            </a:r>
            <a:r>
              <a:rPr lang="en-US" dirty="0"/>
              <a:t>Fisher:  </a:t>
            </a:r>
            <a:r>
              <a:rPr lang="en-US" b="1" i="1" dirty="0" err="1"/>
              <a:t>i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 </a:t>
            </a:r>
            <a:r>
              <a:rPr lang="en-US" b="1" i="1" dirty="0"/>
              <a:t>r </a:t>
            </a:r>
            <a:r>
              <a:rPr lang="el-GR" b="1" dirty="0">
                <a:sym typeface="Symbol" panose="05050102010706020507" pitchFamily="18" charset="2"/>
              </a:rPr>
              <a:t></a:t>
            </a:r>
            <a:r>
              <a:rPr lang="en-US" b="1" i="1" dirty="0"/>
              <a:t>  </a:t>
            </a:r>
            <a:r>
              <a:rPr lang="el-GR" b="1" i="1" dirty="0"/>
              <a:t>π</a:t>
            </a:r>
            <a:endParaRPr lang="en-US" b="1" i="1" dirty="0"/>
          </a:p>
          <a:p>
            <a:r>
              <a:rPr lang="el-GR" dirty="0"/>
              <a:t>Κεφάλαιο 3: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b="1" i="1" dirty="0"/>
              <a:t>Ι</a:t>
            </a:r>
            <a:r>
              <a:rPr lang="el-GR" dirty="0"/>
              <a:t> καθορίζει το </a:t>
            </a:r>
            <a:r>
              <a:rPr lang="en-US" b="1" i="1" dirty="0"/>
              <a:t>r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Επομένως, μια αύξηση στο </a:t>
            </a:r>
            <a:r>
              <a:rPr lang="el-GR" b="1" i="1" dirty="0"/>
              <a:t>π</a:t>
            </a:r>
            <a:r>
              <a:rPr lang="el-GR" dirty="0"/>
              <a:t> προκαλεί μια ίση αύξηση στο </a:t>
            </a:r>
            <a:r>
              <a:rPr lang="en-US" b="1" i="1" dirty="0" err="1"/>
              <a:t>i</a:t>
            </a:r>
            <a:r>
              <a:rPr lang="el-GR" dirty="0"/>
              <a:t>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/>
              <a:t>Η αναλογία αυτή ένα προς ένα καλείται </a:t>
            </a:r>
            <a:r>
              <a:rPr lang="el-GR" b="1" dirty="0"/>
              <a:t>αποτέλεσμα </a:t>
            </a:r>
            <a:r>
              <a:rPr lang="en-US" b="1" dirty="0"/>
              <a:t>Fisher</a:t>
            </a:r>
            <a:r>
              <a:rPr lang="el-GR" dirty="0"/>
              <a:t>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7E43035-8CD2-489B-8AB9-A1650722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28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5543922-256C-4B33-B196-3A26B041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Πληθωρισμός και ονομαστικά επιτόκια στις ΗΠΑ, 1955-2015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4DB4977-0B33-4AB7-998F-D33458BE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25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AB618E-EFCF-5F4C-8E8E-05FE070A7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343020"/>
            <a:ext cx="6443180" cy="41719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DF3FAE-D392-EE45-8B0A-6BD457231615}"/>
              </a:ext>
            </a:extLst>
          </p:cNvPr>
          <p:cNvSpPr txBox="1"/>
          <p:nvPr/>
        </p:nvSpPr>
        <p:spPr>
          <a:xfrm>
            <a:off x="4055583" y="1673353"/>
            <a:ext cx="261743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00B050"/>
                </a:solidFill>
              </a:rPr>
              <a:t>Ρυθμός αύξησης του Μ2</a:t>
            </a:r>
          </a:p>
          <a:p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9768D6-097C-FA47-9BC8-53299D533268}"/>
              </a:ext>
            </a:extLst>
          </p:cNvPr>
          <p:cNvSpPr txBox="1"/>
          <p:nvPr/>
        </p:nvSpPr>
        <p:spPr>
          <a:xfrm>
            <a:off x="2884516" y="4261191"/>
            <a:ext cx="1100467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FF0000"/>
                </a:solidFill>
              </a:rPr>
              <a:t>Ρυθμός </a:t>
            </a:r>
            <a:r>
              <a:rPr lang="el-GR" sz="1100" dirty="0" err="1">
                <a:solidFill>
                  <a:srgbClr val="FF0000"/>
                </a:solidFill>
              </a:rPr>
              <a:t>πληθωρι</a:t>
            </a:r>
            <a:r>
              <a:rPr lang="el-GR" sz="1100" dirty="0">
                <a:solidFill>
                  <a:srgbClr val="FF0000"/>
                </a:solidFill>
              </a:rPr>
              <a:t>-</a:t>
            </a:r>
            <a:br>
              <a:rPr lang="el-GR" sz="1100" dirty="0">
                <a:solidFill>
                  <a:srgbClr val="FF0000"/>
                </a:solidFill>
              </a:rPr>
            </a:br>
            <a:r>
              <a:rPr lang="el-GR" sz="1100" dirty="0" err="1">
                <a:solidFill>
                  <a:srgbClr val="FF0000"/>
                </a:solidFill>
              </a:rPr>
              <a:t>σμού</a:t>
            </a:r>
            <a:endParaRPr lang="el-GR" sz="1100" dirty="0">
              <a:solidFill>
                <a:srgbClr val="FF0000"/>
              </a:solidFill>
            </a:endParaRPr>
          </a:p>
          <a:p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31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9A59849-D845-49DE-972F-91DF12EB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Πληθωρισμός και ονομαστικά επιτόκια σε 48 χώρες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70D8C5E-A60A-4F9E-BCB2-B5F50924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26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B21FD01-5DF4-0045-B877-E5542ED63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415" y="1601787"/>
            <a:ext cx="7749291" cy="3900055"/>
          </a:xfrm>
        </p:spPr>
      </p:pic>
    </p:spTree>
    <p:extLst>
      <p:ext uri="{BB962C8B-B14F-4D97-AF65-F5344CB8AC3E}">
        <p14:creationId xmlns:p14="http://schemas.microsoft.com/office/powerpoint/2010/main" val="450991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91A6FA-A53E-472D-A71F-279BAF1D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Εφαρμογή της θεωρίας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855556-3310-4496-AF6C-6AFBECA9F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Υποθέστε ότι το </a:t>
            </a:r>
            <a:r>
              <a:rPr lang="en-US" b="1" i="1" dirty="0"/>
              <a:t>V</a:t>
            </a:r>
            <a:r>
              <a:rPr lang="en-US" dirty="0"/>
              <a:t> </a:t>
            </a:r>
            <a:r>
              <a:rPr lang="el-GR" dirty="0"/>
              <a:t>είναι σταθερό, το </a:t>
            </a:r>
            <a:r>
              <a:rPr lang="en-US" b="1" i="1" dirty="0"/>
              <a:t>M</a:t>
            </a:r>
            <a:r>
              <a:rPr lang="en-US" dirty="0"/>
              <a:t> </a:t>
            </a:r>
            <a:r>
              <a:rPr lang="el-GR" dirty="0"/>
              <a:t>αυξάνεται με ετήσιο ρυθμό 5%, το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l-GR" dirty="0"/>
              <a:t>αυξάνεται με ετήσιο ρυθμό 2% και το </a:t>
            </a:r>
            <a:r>
              <a:rPr lang="en-US" b="1" i="1" dirty="0"/>
              <a:t>r</a:t>
            </a:r>
            <a:r>
              <a:rPr lang="en-US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4. </a:t>
            </a:r>
          </a:p>
          <a:p>
            <a:pPr marL="0" indent="0">
              <a:buNone/>
            </a:pPr>
            <a:r>
              <a:rPr lang="el-GR" dirty="0"/>
              <a:t>	α. 	Λύστε ως προς </a:t>
            </a:r>
            <a:r>
              <a:rPr lang="en-US" b="1" i="1" dirty="0" err="1"/>
              <a:t>i</a:t>
            </a:r>
            <a:r>
              <a:rPr lang="el-GR" dirty="0"/>
              <a:t>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/>
              <a:t>β. 	Αν η Ομοσπονδιακή Τράπεζα αυξάνει την προσφορά χρήματος με </a:t>
            </a:r>
            <a:r>
              <a:rPr lang="en-US" dirty="0"/>
              <a:t>	</a:t>
            </a:r>
            <a:r>
              <a:rPr lang="el-GR" dirty="0"/>
              <a:t>	ρυθμό 2% το έτος, βρείτε το Δ</a:t>
            </a:r>
            <a:r>
              <a:rPr lang="en-US" b="1" i="1" dirty="0" err="1"/>
              <a:t>i</a:t>
            </a:r>
            <a:r>
              <a:rPr lang="el-GR" dirty="0"/>
              <a:t>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/>
              <a:t>γ. 	Υποθέστε ότι ο ρυθμός αύξησης του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l-GR" dirty="0"/>
              <a:t>μειώνεται κατά 1% το έτος.</a:t>
            </a:r>
          </a:p>
          <a:p>
            <a:pPr lvl="1"/>
            <a:r>
              <a:rPr lang="el-GR" dirty="0"/>
              <a:t> Τι θα συμβεί στο </a:t>
            </a:r>
            <a:r>
              <a:rPr lang="el-GR" b="1" i="1" dirty="0"/>
              <a:t>π</a:t>
            </a:r>
            <a:r>
              <a:rPr lang="el-GR" dirty="0"/>
              <a:t>; </a:t>
            </a:r>
          </a:p>
          <a:p>
            <a:pPr lvl="1"/>
            <a:r>
              <a:rPr lang="el-GR" dirty="0"/>
              <a:t>Τι πρέπει να κάνει η Ομοσπονδιακή Τράπεζα αν θέλει να κρατήσει σταθερό το </a:t>
            </a:r>
            <a:r>
              <a:rPr lang="el-GR" b="1" i="1" dirty="0"/>
              <a:t>π</a:t>
            </a:r>
            <a:r>
              <a:rPr lang="el-GR" dirty="0"/>
              <a:t>;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06D035E-87D0-4902-A11A-6A601D18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98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1B370D-CC22-449D-8EA4-06BC898A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Εφαρμογή της θεωρίας, απαντήσεις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9834C19-54BE-4F79-BECB-AEF317FB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BEEBC201-EC39-4667-A7C8-F055AF231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29841"/>
            <a:ext cx="8761413" cy="4008329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 </a:t>
            </a:r>
            <a:r>
              <a:rPr lang="en-US" b="1" i="1" dirty="0"/>
              <a:t>V</a:t>
            </a:r>
            <a:r>
              <a:rPr lang="en-US" dirty="0"/>
              <a:t> </a:t>
            </a:r>
            <a:r>
              <a:rPr lang="el-GR" dirty="0"/>
              <a:t>είναι σταθερό, το </a:t>
            </a:r>
            <a:r>
              <a:rPr lang="en-US" b="1" i="1" dirty="0"/>
              <a:t>M</a:t>
            </a:r>
            <a:r>
              <a:rPr lang="en-US" dirty="0"/>
              <a:t> </a:t>
            </a:r>
            <a:r>
              <a:rPr lang="el-GR" dirty="0"/>
              <a:t>αυξάνεται με ετήσιο ρυθμό 5%, το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l-GR" dirty="0"/>
              <a:t>αυξάνεται με ετήσιο ρυθμό 2% και το </a:t>
            </a:r>
            <a:r>
              <a:rPr lang="en-US" b="1" i="1" dirty="0"/>
              <a:t>r</a:t>
            </a:r>
            <a:r>
              <a:rPr lang="en-US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4.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/>
              <a:t>α. 	Πρώτον βρείτε </a:t>
            </a:r>
            <a:r>
              <a:rPr lang="el-GR" b="1" i="1" dirty="0"/>
              <a:t>π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b="1" dirty="0"/>
              <a:t> </a:t>
            </a:r>
            <a:r>
              <a:rPr lang="el-GR" dirty="0"/>
              <a:t>5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l-GR" dirty="0"/>
              <a:t> 2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3.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/>
              <a:t>	Κατόπιν, βρείτε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b="1" dirty="0"/>
              <a:t> </a:t>
            </a:r>
            <a:r>
              <a:rPr lang="en-US" b="1" dirty="0"/>
              <a:t>r</a:t>
            </a:r>
            <a:r>
              <a:rPr lang="en-US" dirty="0"/>
              <a:t> </a:t>
            </a:r>
            <a:r>
              <a:rPr lang="el-GR" dirty="0">
                <a:sym typeface="Symbol" panose="05050102010706020507" pitchFamily="18" charset="2"/>
              </a:rPr>
              <a:t></a:t>
            </a:r>
            <a:r>
              <a:rPr lang="el-GR" b="1" dirty="0"/>
              <a:t> </a:t>
            </a:r>
            <a:r>
              <a:rPr lang="el-GR" b="1" i="1" dirty="0"/>
              <a:t>π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b="1" dirty="0"/>
              <a:t> </a:t>
            </a:r>
            <a:r>
              <a:rPr lang="el-GR" dirty="0"/>
              <a:t>4 </a:t>
            </a:r>
            <a:r>
              <a:rPr lang="el-GR" dirty="0">
                <a:sym typeface="Symbol" panose="05050102010706020507" pitchFamily="18" charset="2"/>
              </a:rPr>
              <a:t></a:t>
            </a:r>
            <a:r>
              <a:rPr lang="el-GR" dirty="0"/>
              <a:t> 3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7.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/>
              <a:t>β. 	Αν η Ομοσπονδιακή Τράπεζα αυξάνει την προσφορά χρήματος με </a:t>
            </a:r>
            <a:r>
              <a:rPr lang="en-US" dirty="0"/>
              <a:t>	</a:t>
            </a:r>
            <a:r>
              <a:rPr lang="el-GR" dirty="0"/>
              <a:t>	ρυθμό 2% το έτος, βρείτε το Δ</a:t>
            </a:r>
            <a:r>
              <a:rPr lang="en-US" b="1" i="1" dirty="0" err="1"/>
              <a:t>i</a:t>
            </a:r>
            <a:r>
              <a:rPr lang="el-GR" dirty="0"/>
              <a:t>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/>
              <a:t>γ. 	Υποθέστε ότι ο ρυθμός αύξησης του </a:t>
            </a:r>
            <a:r>
              <a:rPr lang="en-US" b="1" i="1" dirty="0"/>
              <a:t>Y</a:t>
            </a:r>
            <a:r>
              <a:rPr lang="en-US" dirty="0"/>
              <a:t> </a:t>
            </a:r>
            <a:r>
              <a:rPr lang="el-GR" dirty="0"/>
              <a:t>μειώνεται κατά 1% το έτος.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182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C861C8-E49F-4EE9-82D3-2CBBA524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Δύο πραγματικά επιτόκια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908748-A3C8-4BE0-8E29-873B7180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688" y="2603500"/>
            <a:ext cx="8761413" cy="38348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Συμβολισμοί: </a:t>
            </a:r>
          </a:p>
          <a:p>
            <a:r>
              <a:rPr lang="el-GR" b="1" i="1" dirty="0"/>
              <a:t>π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ρυθμός πραγματικού πληθωρισμού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l-GR" dirty="0"/>
              <a:t>(δεν γίνεται γνωστός παρά μόνον εκ των υστέρων)</a:t>
            </a:r>
          </a:p>
          <a:p>
            <a:r>
              <a:rPr lang="el-GR" b="1" i="1" dirty="0" err="1"/>
              <a:t>Επ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ρυθμός αναμενόμενου πληθωρισμού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l-GR" dirty="0"/>
              <a:t>Δύο πραγματικά επιτόκια</a:t>
            </a:r>
          </a:p>
          <a:p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l-GR" b="1" dirty="0"/>
              <a:t> </a:t>
            </a:r>
            <a:r>
              <a:rPr lang="el-GR" b="1" i="1" dirty="0" err="1"/>
              <a:t>Επ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ex ante</a:t>
            </a:r>
            <a:r>
              <a:rPr lang="en-US" dirty="0"/>
              <a:t> </a:t>
            </a:r>
            <a:r>
              <a:rPr lang="el-GR" dirty="0"/>
              <a:t>πραγματικό επιτόκιο: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l-GR" dirty="0"/>
              <a:t>το πραγματικό επιτόκιο που οι άνθρωποι αναμένουν τη στιγμή που </a:t>
            </a:r>
            <a:r>
              <a:rPr lang="en-US" dirty="0"/>
              <a:t>		</a:t>
            </a:r>
            <a:r>
              <a:rPr lang="el-GR" dirty="0"/>
              <a:t>αγοράζουν ένα ομόλογο ή παίρνουν ένα δάνειο </a:t>
            </a:r>
          </a:p>
          <a:p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l-GR" b="1" dirty="0"/>
              <a:t> </a:t>
            </a:r>
            <a:r>
              <a:rPr lang="el-GR" b="1" i="1" dirty="0"/>
              <a:t>π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ex post</a:t>
            </a:r>
            <a:r>
              <a:rPr lang="en-US" dirty="0"/>
              <a:t> </a:t>
            </a:r>
            <a:r>
              <a:rPr lang="el-GR" dirty="0"/>
              <a:t>πραγματικό επιτόκιο: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l-GR" dirty="0"/>
              <a:t>Το πραγματικό επιτόκιο που πράγματι διαμορφώθηκε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CA45EFB-BD65-434C-96A6-9BA6A120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7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FC354-BE1E-B044-8F53-690A6F9D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Πληθωρισμός στις ΗΠΑ και η τάση του, 1960-20</a:t>
            </a:r>
            <a:r>
              <a:rPr lang="el-GR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4, Mέρος 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32A64-CB23-D648-91A2-C5DC102F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AB6F6A-1B45-EC4E-AB50-B5CBAE0B5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3" y="1141671"/>
            <a:ext cx="6443180" cy="4574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780CEF-8952-6443-8582-F2937D4269C7}"/>
              </a:ext>
            </a:extLst>
          </p:cNvPr>
          <p:cNvSpPr txBox="1"/>
          <p:nvPr/>
        </p:nvSpPr>
        <p:spPr>
          <a:xfrm>
            <a:off x="4195245" y="1712893"/>
            <a:ext cx="175866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400" dirty="0"/>
              <a:t>Ποσοστιαία (%) μεταβολή του </a:t>
            </a:r>
            <a:r>
              <a:rPr lang="el-GR" sz="1400" dirty="0" err="1"/>
              <a:t>αποπληθωριστή</a:t>
            </a:r>
            <a:r>
              <a:rPr lang="el-GR" sz="1400" dirty="0"/>
              <a:t> του ΑΕΠ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6103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8A8E43-AC3A-4C46-95A7-BD6FEC0C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Ζήτηση χρήματος και ονομαστικό επιτόκιο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17E19D-E30B-4C96-ADEB-F7854659E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Στην ποσοτική θεωρία του χρήματος, η ζήτηση για πραγματικά χρηματικά διαθέσιμα εξαρτάται μόνον από το πραγματικό εισόδημα </a:t>
            </a:r>
            <a:r>
              <a:rPr lang="en-US" b="1" i="1" dirty="0"/>
              <a:t>Y</a:t>
            </a:r>
            <a:r>
              <a:rPr lang="el-GR" dirty="0"/>
              <a:t>. </a:t>
            </a:r>
          </a:p>
          <a:p>
            <a:r>
              <a:rPr lang="el-GR" dirty="0"/>
              <a:t>Ένας άλλος προσδιοριστικός παράγοντας της ζήτησης χρήματος είναι το ονομαστικό επιτόκιο </a:t>
            </a:r>
            <a:r>
              <a:rPr lang="en-US" b="1" i="1" dirty="0" err="1"/>
              <a:t>i</a:t>
            </a:r>
            <a:r>
              <a:rPr lang="el-GR" dirty="0"/>
              <a:t>.</a:t>
            </a:r>
          </a:p>
          <a:p>
            <a:r>
              <a:rPr lang="el-GR" dirty="0"/>
              <a:t>το κόστος ευκαιρίας της </a:t>
            </a:r>
            <a:r>
              <a:rPr lang="el-GR" dirty="0" err="1"/>
              <a:t>διακράτησης</a:t>
            </a:r>
            <a:r>
              <a:rPr lang="el-GR" dirty="0"/>
              <a:t> χρήματος (αντί ομολόγων ή άλλων τοκοφόρων περιουσιακών στοιχείων)</a:t>
            </a:r>
          </a:p>
          <a:p>
            <a:r>
              <a:rPr lang="el-GR" dirty="0"/>
              <a:t>Επομένως, η ζήτηση χρήματος εξαρτάται αρνητικά από το </a:t>
            </a:r>
            <a:r>
              <a:rPr lang="en-US" b="1" i="1" dirty="0" err="1"/>
              <a:t>i</a:t>
            </a:r>
            <a:r>
              <a:rPr lang="el-GR" dirty="0"/>
              <a:t>.</a:t>
            </a:r>
          </a:p>
          <a:p>
            <a:pPr>
              <a:buFont typeface="Century Gothic" panose="020B0502020202020204" pitchFamily="34" charset="0"/>
              <a:buChar char="●"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9C98FA6-5A05-41CD-B05A-34D5A42D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88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50BC1F-1058-4301-80FB-9F70DF2E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συνάρτηση της ζήτησης χρήματος, Μέρος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CBECB7FF-2219-433B-81F6-E98FAFABD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404997"/>
                <a:ext cx="8761413" cy="41836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b="1" dirty="0">
                                  <a:latin typeface="Cambria Math" panose="02040503050406030204" pitchFamily="18" charset="0"/>
                                </a:rPr>
                                <m:t>𝚳</m:t>
                              </m:r>
                            </m:num>
                            <m:den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den>
                          </m:f>
                        </m:e>
                      </m:d>
                      <m:r>
                        <a:rPr lang="en-US" b="1" i="1" baseline="30000" dirty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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l-GR" b="1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l-GR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b="1" dirty="0"/>
                  <a:t> 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b="1" dirty="0"/>
                  <a:t>(</a:t>
                </a:r>
                <a:r>
                  <a:rPr lang="el-GR" b="1" i="1" dirty="0"/>
                  <a:t>Μ</a:t>
                </a:r>
                <a:r>
                  <a:rPr lang="el-GR" dirty="0"/>
                  <a:t>/</a:t>
                </a:r>
                <a:r>
                  <a:rPr lang="en-US" b="1" i="1" dirty="0"/>
                  <a:t>P</a:t>
                </a:r>
                <a:r>
                  <a:rPr lang="el-GR" b="1" dirty="0"/>
                  <a:t>)</a:t>
                </a:r>
                <a:r>
                  <a:rPr lang="en-US" b="1" i="1" baseline="30000" dirty="0"/>
                  <a:t>d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dirty="0"/>
                  <a:t>πραγματική ζήτηση χρήματος, εξαρτάται </a:t>
                </a:r>
              </a:p>
              <a:p>
                <a:r>
                  <a:rPr lang="el-GR" dirty="0"/>
                  <a:t>αρνητικά από το </a:t>
                </a:r>
                <a:r>
                  <a:rPr lang="en-US" b="1" i="1" dirty="0" err="1"/>
                  <a:t>i</a:t>
                </a:r>
                <a:endParaRPr lang="en-US" b="1" i="1" dirty="0"/>
              </a:p>
              <a:p>
                <a:pPr lvl="1"/>
                <a:r>
                  <a:rPr lang="en-US" b="1" i="1" dirty="0" err="1"/>
                  <a:t>i</a:t>
                </a:r>
                <a:r>
                  <a:rPr lang="en-US" b="1" dirty="0"/>
                  <a:t> </a:t>
                </a:r>
                <a:r>
                  <a:rPr lang="el-GR" dirty="0"/>
                  <a:t>είναι το κόστος ευκαιρίας της </a:t>
                </a:r>
                <a:r>
                  <a:rPr lang="el-GR" dirty="0" err="1"/>
                  <a:t>διακράτησης</a:t>
                </a:r>
                <a:r>
                  <a:rPr lang="el-GR" dirty="0"/>
                  <a:t> χρήματος </a:t>
                </a:r>
              </a:p>
              <a:p>
                <a:r>
                  <a:rPr lang="el-GR" dirty="0"/>
                  <a:t>θετικά από το </a:t>
                </a:r>
                <a:r>
                  <a:rPr lang="en-US" b="1" i="1" dirty="0"/>
                  <a:t>Y</a:t>
                </a:r>
                <a:r>
                  <a:rPr lang="el-GR" dirty="0"/>
                  <a:t>.</a:t>
                </a:r>
                <a:endParaRPr lang="en-US" dirty="0"/>
              </a:p>
              <a:p>
                <a:pPr lvl="1"/>
                <a:r>
                  <a:rPr lang="el-GR" dirty="0"/>
                  <a:t>το υψηλότερο 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l-GR" dirty="0"/>
                  <a:t>αυξάνει τη δαπάνη σε αγαθά και υπηρεσίες και επομένως αυξάνει την ανάγκη για χρήμα </a:t>
                </a:r>
              </a:p>
              <a:p>
                <a:pPr marL="0" indent="0">
                  <a:buNone/>
                </a:pPr>
                <a:r>
                  <a:rPr lang="en-US" dirty="0"/>
                  <a:t>(</a:t>
                </a:r>
                <a:r>
                  <a:rPr lang="el-GR" dirty="0"/>
                  <a:t>Χρησιμοποιούμε εδώ το γράμμα </a:t>
                </a:r>
                <a:r>
                  <a:rPr lang="el-GR" i="1" dirty="0"/>
                  <a:t>L </a:t>
                </a:r>
                <a:r>
                  <a:rPr lang="el-GR" dirty="0"/>
                  <a:t>για να συμβολίσουμε τη ζήτηση χρήματος, επειδή το χρήμα είναι το πλέον ρευστό περιουσιακό στοιχείο).</a:t>
                </a: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CBECB7FF-2219-433B-81F6-E98FAFABD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404997"/>
                <a:ext cx="8761413" cy="4183693"/>
              </a:xfrm>
              <a:blipFill>
                <a:blip r:embed="rId2"/>
                <a:stretch>
                  <a:fillRect l="-579" r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3212C76-121E-482E-A9EF-A5F5661F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51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A71992-32E2-4BBB-83CB-EC938452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679572"/>
            <a:ext cx="8761413" cy="1131401"/>
          </a:xfrm>
        </p:spPr>
        <p:txBody>
          <a:bodyPr/>
          <a:lstStyle/>
          <a:p>
            <a:r>
              <a:rPr lang="el-GR" dirty="0"/>
              <a:t>Η συνάρτηση της ζήτησης χρήματος, Μέρος 2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BFEDE8-5537-434D-860E-1ABAD7A2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50CCEBA6-7CD7-4831-BD89-2B560991B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                                         </a:t>
            </a:r>
            <a:r>
              <a:rPr lang="en-US" b="1" dirty="0"/>
              <a:t>(</a:t>
            </a:r>
            <a:r>
              <a:rPr lang="el-GR" b="1" i="1" dirty="0"/>
              <a:t>Μ</a:t>
            </a:r>
            <a:r>
              <a:rPr lang="en-US" dirty="0"/>
              <a:t>/</a:t>
            </a:r>
            <a:r>
              <a:rPr lang="en-US" b="1" i="1" dirty="0"/>
              <a:t>P</a:t>
            </a:r>
            <a:r>
              <a:rPr lang="en-US" b="1" dirty="0"/>
              <a:t>)</a:t>
            </a:r>
            <a:r>
              <a:rPr lang="en-US" b="1" i="1" baseline="30000" dirty="0"/>
              <a:t>d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b="1" i="1" dirty="0"/>
              <a:t> L</a:t>
            </a:r>
            <a:r>
              <a:rPr lang="en-US" dirty="0"/>
              <a:t>(</a:t>
            </a:r>
            <a:r>
              <a:rPr lang="en-US" b="1" i="1" dirty="0" err="1"/>
              <a:t>i</a:t>
            </a:r>
            <a:r>
              <a:rPr lang="en-US" b="1" i="1" dirty="0"/>
              <a:t>, Y</a:t>
            </a:r>
            <a:r>
              <a:rPr lang="el-GR" i="1" dirty="0"/>
              <a:t>)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                                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L</a:t>
            </a:r>
            <a:r>
              <a:rPr lang="en-US" dirty="0"/>
              <a:t>(</a:t>
            </a:r>
            <a:r>
              <a:rPr lang="en-US" b="1" i="1" dirty="0">
                <a:solidFill>
                  <a:srgbClr val="FF0000"/>
                </a:solidFill>
              </a:rPr>
              <a:t>r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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i="1" dirty="0" err="1">
                <a:solidFill>
                  <a:srgbClr val="FF0000"/>
                </a:solidFill>
              </a:rPr>
              <a:t>Επ</a:t>
            </a:r>
            <a:r>
              <a:rPr lang="en-US" dirty="0"/>
              <a:t>,</a:t>
            </a:r>
            <a:r>
              <a:rPr lang="en-US" b="1" i="1" dirty="0"/>
              <a:t> Y</a:t>
            </a:r>
            <a:r>
              <a:rPr lang="el-GR" i="1" dirty="0"/>
              <a:t>)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Όταν οι άνθρωποι αποφασίζουν εάν θα </a:t>
            </a:r>
            <a:r>
              <a:rPr lang="el-GR" dirty="0" err="1"/>
              <a:t>διακρατήσουν</a:t>
            </a:r>
            <a:r>
              <a:rPr lang="el-GR" dirty="0"/>
              <a:t> χρήμα ή ομόλογα, δεν γνωρίζουν ποιος θα είναι ο ρυθμός πληθωρισμού.</a:t>
            </a:r>
          </a:p>
          <a:p>
            <a:pPr marL="0" indent="0">
              <a:buNone/>
            </a:pPr>
            <a:r>
              <a:rPr lang="el-GR" dirty="0"/>
              <a:t>Επομένως, το ονομαστικό επιτόκιο που σχετίζεται με τη ζήτηση χρήματος είναι το </a:t>
            </a:r>
            <a:r>
              <a:rPr lang="en-US" b="1" i="1" dirty="0"/>
              <a:t>r </a:t>
            </a:r>
            <a:r>
              <a:rPr lang="el-GR" dirty="0"/>
              <a:t>+ </a:t>
            </a:r>
            <a:r>
              <a:rPr lang="en-US" b="1" i="1" dirty="0"/>
              <a:t>E</a:t>
            </a:r>
            <a:r>
              <a:rPr lang="el-GR" b="1" i="1" dirty="0"/>
              <a:t>π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5039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127381-261B-4DA7-861C-319DC049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Ισορροπία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E736531-D40D-45ED-9675-BFFCA3C3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6">
                <a:extLst>
                  <a:ext uri="{FF2B5EF4-FFF2-40B4-BE49-F238E27FC236}">
                    <a16:creationId xmlns:a16="http://schemas.microsoft.com/office/drawing/2014/main" id="{211F9E72-D0AB-44E3-80C3-660A3FD05A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79945"/>
                <a:ext cx="8761413" cy="38580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/>
                  <a:t>         </a:t>
                </a:r>
              </a:p>
              <a:p>
                <a:pPr marL="0" indent="0">
                  <a:buNone/>
                </a:pPr>
                <a:r>
                  <a:rPr lang="el-GR" sz="2400" dirty="0"/>
                  <a:t>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0" smtClean="0">
                            <a:latin typeface="Cambria Math" panose="02040503050406030204" pitchFamily="18" charset="0"/>
                          </a:rPr>
                          <m:t>𝚳</m:t>
                        </m:r>
                      </m:num>
                      <m:den>
                        <m:r>
                          <a:rPr lang="el-GR" sz="2400" b="1" i="0" smtClean="0">
                            <a:latin typeface="Cambria Math" panose="02040503050406030204" pitchFamily="18" charset="0"/>
                          </a:rPr>
                          <m:t>𝚸</m:t>
                        </m:r>
                      </m:den>
                    </m:f>
                  </m:oMath>
                </a14:m>
                <a:r>
                  <a:rPr lang="el-GR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</a:t>
                </a:r>
                <a:r>
                  <a:rPr lang="en-US" sz="2400" dirty="0"/>
                  <a:t> </a:t>
                </a:r>
                <a:r>
                  <a:rPr lang="en-US" sz="2400" b="1" i="1" dirty="0"/>
                  <a:t>L</a:t>
                </a:r>
                <a:r>
                  <a:rPr lang="el-GR" sz="2400" b="1" dirty="0"/>
                  <a:t>(</a:t>
                </a:r>
                <a:r>
                  <a:rPr lang="en-US" sz="2400" b="1" i="1" dirty="0"/>
                  <a:t>r </a:t>
                </a:r>
                <a:r>
                  <a:rPr lang="en-US" sz="2400" b="1" dirty="0">
                    <a:sym typeface="Symbol" panose="05050102010706020507" pitchFamily="18" charset="2"/>
                  </a:rPr>
                  <a:t></a:t>
                </a:r>
                <a:r>
                  <a:rPr lang="en-US" sz="2400" b="1" i="1" dirty="0"/>
                  <a:t> E</a:t>
                </a:r>
                <a:r>
                  <a:rPr lang="el-GR" sz="2400" b="1" i="1" dirty="0"/>
                  <a:t>π</a:t>
                </a:r>
                <a:r>
                  <a:rPr lang="el-GR" sz="2400" b="1" dirty="0"/>
                  <a:t>, </a:t>
                </a:r>
                <a:r>
                  <a:rPr lang="en-US" sz="2400" b="1" i="1" dirty="0"/>
                  <a:t>Y</a:t>
                </a:r>
                <a:r>
                  <a:rPr lang="el-GR" sz="2400" b="1" dirty="0"/>
                  <a:t>)</a:t>
                </a:r>
                <a:endParaRPr lang="el-GR" sz="2400" dirty="0"/>
              </a:p>
              <a:p>
                <a:pPr marL="0" indent="0">
                  <a:buNone/>
                </a:pPr>
                <a:r>
                  <a:rPr lang="el-GR" dirty="0"/>
                  <a:t>              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</p:txBody>
          </p:sp>
        </mc:Choice>
        <mc:Fallback xmlns="">
          <p:sp>
            <p:nvSpPr>
              <p:cNvPr id="7" name="Θέση περιεχομένου 6">
                <a:extLst>
                  <a:ext uri="{FF2B5EF4-FFF2-40B4-BE49-F238E27FC236}">
                    <a16:creationId xmlns:a16="http://schemas.microsoft.com/office/drawing/2014/main" id="{211F9E72-D0AB-44E3-80C3-660A3FD05A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79945"/>
                <a:ext cx="8761413" cy="38580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49115A9-A309-457C-93EB-A1A449A2A855}"/>
              </a:ext>
            </a:extLst>
          </p:cNvPr>
          <p:cNvSpPr/>
          <p:nvPr/>
        </p:nvSpPr>
        <p:spPr>
          <a:xfrm>
            <a:off x="2279737" y="3745282"/>
            <a:ext cx="2843408" cy="8267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/>
              <a:t>Η προσφορά πραγματικών χρηματικών διαθεσίμων</a:t>
            </a:r>
            <a:endParaRPr lang="el-GR" dirty="0"/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CB4E7F10-8B3D-4205-A80B-29C27C8BFB83}"/>
              </a:ext>
            </a:extLst>
          </p:cNvPr>
          <p:cNvCxnSpPr/>
          <p:nvPr/>
        </p:nvCxnSpPr>
        <p:spPr>
          <a:xfrm flipV="1">
            <a:off x="3995803" y="3231715"/>
            <a:ext cx="400833" cy="5135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D760C77-5F51-47D1-9422-7636C6244E91}"/>
              </a:ext>
            </a:extLst>
          </p:cNvPr>
          <p:cNvSpPr/>
          <p:nvPr/>
        </p:nvSpPr>
        <p:spPr>
          <a:xfrm>
            <a:off x="5379928" y="4361145"/>
            <a:ext cx="2317315" cy="826718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/>
              <a:t>Η πραγματική ζήτηση χρήματος </a:t>
            </a:r>
            <a:endParaRPr lang="el-GR" dirty="0"/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EE5A460B-035D-449D-A009-74FBC661C8B8}"/>
              </a:ext>
            </a:extLst>
          </p:cNvPr>
          <p:cNvCxnSpPr>
            <a:cxnSpLocks/>
          </p:cNvCxnSpPr>
          <p:nvPr/>
        </p:nvCxnSpPr>
        <p:spPr>
          <a:xfrm flipH="1" flipV="1">
            <a:off x="5824603" y="3429000"/>
            <a:ext cx="423325" cy="87995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436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8C6645-35B1-4B55-B2AF-FA19E789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καθορίζει τι;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AFEDBA5-F56C-4ECE-923E-B2C8016BC5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0036" y="2267211"/>
                <a:ext cx="8761413" cy="43465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n-US" b="1" i="1" dirty="0"/>
                  <a:t> </a:t>
                </a:r>
                <a:endParaRPr lang="el-G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</a:t>
                </a:r>
                <a:r>
                  <a:rPr lang="en-US" sz="2400" dirty="0"/>
                  <a:t> </a:t>
                </a:r>
                <a:r>
                  <a:rPr lang="en-US" sz="2400" b="1" i="1" dirty="0"/>
                  <a:t>L</a:t>
                </a:r>
                <a:r>
                  <a:rPr lang="el-GR" sz="2400" b="1" dirty="0"/>
                  <a:t>(</a:t>
                </a:r>
                <a:r>
                  <a:rPr lang="en-US" sz="2400" b="1" i="1" dirty="0"/>
                  <a:t>r </a:t>
                </a:r>
                <a:r>
                  <a:rPr lang="en-US" sz="2400" b="1" dirty="0">
                    <a:sym typeface="Symbol" panose="05050102010706020507" pitchFamily="18" charset="2"/>
                  </a:rPr>
                  <a:t></a:t>
                </a:r>
                <a:r>
                  <a:rPr lang="en-US" sz="2400" b="1" i="1" dirty="0"/>
                  <a:t> E</a:t>
                </a:r>
                <a:r>
                  <a:rPr lang="el-GR" sz="2400" b="1" i="1" dirty="0"/>
                  <a:t>π</a:t>
                </a:r>
                <a:r>
                  <a:rPr lang="el-GR" sz="2400" b="1" dirty="0"/>
                  <a:t>, </a:t>
                </a:r>
                <a:r>
                  <a:rPr lang="en-US" sz="2400" b="1" i="1" dirty="0"/>
                  <a:t>Y</a:t>
                </a:r>
                <a:r>
                  <a:rPr lang="el-GR" sz="2400" b="1" dirty="0"/>
                  <a:t>)</a:t>
                </a:r>
                <a:endParaRPr lang="el-GR" sz="2400" dirty="0"/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r>
                  <a:rPr lang="el-GR" u="sng" dirty="0"/>
                  <a:t>μεταβλητή         πώς καθορίζεται (στη μακροχρόνια περίοδο)</a:t>
                </a:r>
                <a:endParaRPr lang="el-GR" dirty="0"/>
              </a:p>
              <a:p>
                <a:r>
                  <a:rPr lang="el-GR" dirty="0"/>
                  <a:t>       </a:t>
                </a:r>
                <a:r>
                  <a:rPr lang="en-US" b="1" i="1" dirty="0"/>
                  <a:t>M</a:t>
                </a:r>
                <a:r>
                  <a:rPr lang="el-GR" b="1" i="1" dirty="0"/>
                  <a:t>  </a:t>
                </a:r>
                <a:r>
                  <a:rPr lang="el-GR" dirty="0"/>
                  <a:t>               εξωγενώς (από την κεντρική τράπεζα)  </a:t>
                </a:r>
              </a:p>
              <a:p>
                <a:r>
                  <a:rPr lang="el-GR" dirty="0"/>
                  <a:t>        </a:t>
                </a:r>
                <a:r>
                  <a:rPr lang="en-US" b="1" i="1" dirty="0"/>
                  <a:t>r </a:t>
                </a:r>
                <a:r>
                  <a:rPr lang="el-GR" b="1" i="1" dirty="0"/>
                  <a:t>     </a:t>
                </a:r>
                <a:r>
                  <a:rPr lang="el-GR" dirty="0"/>
                  <a:t>           προσαρμόζεται για να διασφαλίσει ότι </a:t>
                </a:r>
                <a:r>
                  <a:rPr lang="en-US" b="1" i="1" dirty="0"/>
                  <a:t>S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b="1" i="1" dirty="0"/>
                  <a:t>Ι</a:t>
                </a:r>
                <a:r>
                  <a:rPr lang="el-GR" dirty="0"/>
                  <a:t> </a:t>
                </a:r>
                <a:r>
                  <a:rPr lang="en-US" b="1" i="1" dirty="0"/>
                  <a:t> </a:t>
                </a:r>
                <a:endParaRPr lang="el-GR" dirty="0"/>
              </a:p>
              <a:p>
                <a:r>
                  <a:rPr lang="en-US" dirty="0"/>
                  <a:t>       </a:t>
                </a:r>
                <a:r>
                  <a:rPr lang="en-US" b="1" dirty="0"/>
                  <a:t> </a:t>
                </a:r>
                <a:r>
                  <a:rPr lang="en-US" sz="2400" b="1" dirty="0"/>
                  <a:t>Y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0" dirty="0" smtClean="0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l-GR" sz="24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l-GR" sz="24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l-GR" sz="24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AFEDBA5-F56C-4ECE-923E-B2C8016BC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0036" y="2267211"/>
                <a:ext cx="8761413" cy="4346531"/>
              </a:xfrm>
              <a:blipFill>
                <a:blip r:embed="rId2"/>
                <a:stretch>
                  <a:fillRect l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FF7F5D3-4AF0-4EAB-9E9D-08158EF8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80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3E6D09-ABE8-4377-8272-D261B098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το P ανταποκρίνεται στο Δ</a:t>
            </a:r>
            <a:r>
              <a:rPr lang="el-GR" i="1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B1C3BE6-3EEE-4628-BEA9-7A35D9515E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17315"/>
                <a:ext cx="9604904" cy="407095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dirty="0"/>
                  <a:t> </a:t>
                </a: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𝑃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Επ</m:t>
                      </m:r>
                      <m:r>
                        <a:rPr lang="el-GR" sz="28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Υ</m:t>
                      </m:r>
                      <m:r>
                        <a:rPr lang="el-GR" sz="2800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● Για δεδομένες τιμές των </a:t>
                </a:r>
                <a:r>
                  <a:rPr lang="en-US" b="1" i="1" dirty="0"/>
                  <a:t>r</a:t>
                </a:r>
                <a:r>
                  <a:rPr lang="el-GR" dirty="0"/>
                  <a:t>, 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l-GR" dirty="0"/>
                  <a:t>και </a:t>
                </a:r>
                <a:r>
                  <a:rPr lang="el-GR" b="1" i="1" dirty="0" err="1"/>
                  <a:t>Επ</a:t>
                </a:r>
                <a:r>
                  <a:rPr lang="el-GR" dirty="0"/>
                  <a:t>, μια μεταβολή του </a:t>
                </a:r>
                <a:r>
                  <a:rPr lang="en-US" b="1" i="1" dirty="0"/>
                  <a:t>M</a:t>
                </a:r>
                <a:r>
                  <a:rPr lang="en-US" dirty="0"/>
                  <a:t> </a:t>
                </a:r>
                <a:r>
                  <a:rPr lang="el-GR" dirty="0"/>
                  <a:t>προκαλεί τη μεταβολή του </a:t>
                </a: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:r>
                  <a:rPr lang="el-GR" dirty="0"/>
                  <a:t>κατά το ίδιο ποσοστό (%) – όπως ακριβώς στην ποσοτική θεωρία του χρήματος.  </a:t>
                </a:r>
              </a:p>
              <a:p>
                <a:pPr marL="0" indent="0">
                  <a:buNone/>
                </a:pPr>
                <a:endParaRPr 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B1C3BE6-3EEE-4628-BEA9-7A35D9515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17315"/>
                <a:ext cx="9604904" cy="4070959"/>
              </a:xfrm>
              <a:blipFill>
                <a:blip r:embed="rId2"/>
                <a:stretch>
                  <a:fillRect l="-5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400193B-D42E-40CC-984F-C070F929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21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CC3E67-82CD-4255-8204-752162E8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γίνεται με τον αναμενόμενο πληθωρισμό;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724099-F743-465B-BC92-7009C0211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17315"/>
            <a:ext cx="10306361" cy="4346532"/>
          </a:xfrm>
        </p:spPr>
        <p:txBody>
          <a:bodyPr>
            <a:normAutofit/>
          </a:bodyPr>
          <a:lstStyle/>
          <a:p>
            <a:r>
              <a:rPr lang="el-GR" dirty="0"/>
              <a:t>Στη μακροχρόνια περίοδο οι άνθρωποι δεν διαμορφώνουν εξαιρετικά υψηλές ή εξαιρετικά χαμηλές προβλέψεις για τον πληθωρισμό, και επομένως </a:t>
            </a:r>
            <a:r>
              <a:rPr lang="el-GR" b="1" i="1" dirty="0" err="1"/>
              <a:t>Επ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l-GR" b="1" i="1" dirty="0"/>
              <a:t>π</a:t>
            </a:r>
            <a:r>
              <a:rPr lang="el-GR" dirty="0"/>
              <a:t> κατά μέσο όρο.  </a:t>
            </a:r>
          </a:p>
          <a:p>
            <a:r>
              <a:rPr lang="el-GR" dirty="0"/>
              <a:t>Στη βραχυχρόνια περίοδο, το </a:t>
            </a:r>
            <a:r>
              <a:rPr lang="el-GR" b="1" i="1" dirty="0" err="1"/>
              <a:t>Επ</a:t>
            </a:r>
            <a:r>
              <a:rPr lang="el-GR" dirty="0"/>
              <a:t> μπορεί να μεταβληθεί όταν αλλάζει η πληροφόρηση που έχουν οι άνθρωποι. </a:t>
            </a:r>
          </a:p>
          <a:p>
            <a:r>
              <a:rPr lang="el-GR" dirty="0"/>
              <a:t>Παράδειγμα: Η κεντρική τράπεζα ανακοινώνει ότι θα αυξήσει το </a:t>
            </a:r>
            <a:r>
              <a:rPr lang="en-US" dirty="0"/>
              <a:t>M </a:t>
            </a:r>
            <a:r>
              <a:rPr lang="el-GR" dirty="0"/>
              <a:t>το επόμενο έτος. Οι άνθρωποι θα αναμένουν το επίπεδο τιμών, </a:t>
            </a:r>
            <a:r>
              <a:rPr lang="en-US" b="1" i="1" dirty="0"/>
              <a:t>P</a:t>
            </a:r>
            <a:r>
              <a:rPr lang="el-GR" dirty="0"/>
              <a:t>, να είναι υψηλότερο το επόμενο έτος, και έτσι το </a:t>
            </a:r>
            <a:r>
              <a:rPr lang="el-GR" b="1" i="1" dirty="0" err="1"/>
              <a:t>Επ</a:t>
            </a:r>
            <a:r>
              <a:rPr lang="el-GR" dirty="0"/>
              <a:t> αυξάνεται. </a:t>
            </a:r>
          </a:p>
          <a:p>
            <a:r>
              <a:rPr lang="el-GR" dirty="0"/>
              <a:t>Αυτό επηρεάζει το </a:t>
            </a:r>
            <a:r>
              <a:rPr lang="en-US" b="1" i="1" dirty="0"/>
              <a:t>P</a:t>
            </a:r>
            <a:r>
              <a:rPr lang="en-US" dirty="0"/>
              <a:t> </a:t>
            </a:r>
            <a:r>
              <a:rPr lang="el-GR" dirty="0"/>
              <a:t>τώρα, αν και το </a:t>
            </a:r>
            <a:r>
              <a:rPr lang="en-US" b="1" i="1" dirty="0"/>
              <a:t>M</a:t>
            </a:r>
            <a:r>
              <a:rPr lang="en-US" dirty="0"/>
              <a:t> </a:t>
            </a:r>
            <a:r>
              <a:rPr lang="el-GR" dirty="0"/>
              <a:t>δεν έχει ακόμη μεταβληθεί …</a:t>
            </a:r>
          </a:p>
          <a:p>
            <a:pPr>
              <a:buFont typeface="Century Gothic" panose="020B0502020202020204" pitchFamily="34" charset="0"/>
              <a:buChar char="·"/>
            </a:pP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BA2BE24-599D-45D3-A022-E1E798AA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70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E0DA61-AA71-429F-BA85-0BCC971A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το P ανταποκρίνεται στο </a:t>
            </a:r>
            <a:r>
              <a:rPr lang="el-GR" dirty="0" err="1"/>
              <a:t>Δ</a:t>
            </a:r>
            <a:r>
              <a:rPr lang="el-GR" i="1" dirty="0" err="1"/>
              <a:t>Eπ</a:t>
            </a:r>
            <a:endParaRPr lang="el-G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5A94E6D-3736-4B8F-B61F-8441DED35B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29841"/>
                <a:ext cx="9705112" cy="40584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𝑃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𝐿</m:t>
                      </m:r>
                      <m:r>
                        <a:rPr lang="en-US" sz="2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𝑟</m:t>
                      </m:r>
                      <m:r>
                        <a:rPr lang="en-US" sz="28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Επ</m:t>
                      </m:r>
                      <m:r>
                        <a:rPr lang="el-GR" sz="28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8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Υ</m:t>
                      </m:r>
                      <m:r>
                        <a:rPr lang="el-GR" sz="280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Για δεδομένες τιμές των </a:t>
                </a:r>
                <a:r>
                  <a:rPr lang="en-US" b="1" i="1" dirty="0"/>
                  <a:t>r</a:t>
                </a:r>
                <a:r>
                  <a:rPr lang="el-GR" dirty="0"/>
                  <a:t>, </a:t>
                </a: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l-GR" dirty="0"/>
                  <a:t>και </a:t>
                </a:r>
                <a:r>
                  <a:rPr lang="en-US" b="1" i="1" dirty="0"/>
                  <a:t>M</a:t>
                </a:r>
                <a:r>
                  <a:rPr lang="el-GR" dirty="0"/>
                  <a:t>, 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n-US" dirty="0"/>
                  <a:t>			</a:t>
                </a:r>
                <a:r>
                  <a:rPr lang="el-GR" dirty="0"/>
                  <a:t>↑ </a:t>
                </a:r>
                <a:r>
                  <a:rPr lang="el-GR" b="1" i="1" dirty="0" err="1"/>
                  <a:t>Επ</a:t>
                </a:r>
                <a:r>
                  <a:rPr lang="el-GR" dirty="0"/>
                  <a:t>  </a:t>
                </a:r>
                <a:r>
                  <a:rPr lang="el-GR" dirty="0">
                    <a:sym typeface="Wingdings" panose="05000000000000000000" pitchFamily="2" charset="2"/>
                  </a:rPr>
                  <a:t></a:t>
                </a:r>
                <a:r>
                  <a:rPr lang="el-GR" dirty="0"/>
                  <a:t>  ↑ </a:t>
                </a:r>
                <a:r>
                  <a:rPr lang="en-US" b="1" i="1" dirty="0" err="1"/>
                  <a:t>i</a:t>
                </a:r>
                <a:r>
                  <a:rPr lang="el-GR" dirty="0"/>
                  <a:t> (το αποτέλεσμα </a:t>
                </a:r>
                <a:r>
                  <a:rPr lang="en-US" dirty="0"/>
                  <a:t>Fisher</a:t>
                </a:r>
                <a:r>
                  <a:rPr lang="el-GR" dirty="0"/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			</a:t>
                </a:r>
                <a:r>
                  <a:rPr lang="el-GR" dirty="0">
                    <a:sym typeface="Wingdings" panose="05000000000000000000" pitchFamily="2" charset="2"/>
                  </a:rPr>
                  <a:t></a:t>
                </a:r>
                <a:r>
                  <a:rPr lang="en-US" dirty="0"/>
                  <a:t> </a:t>
                </a:r>
                <a:r>
                  <a:rPr lang="el-GR" dirty="0"/>
                  <a:t>↓ (</a:t>
                </a:r>
                <a:r>
                  <a:rPr lang="en-US" b="1" i="1" dirty="0"/>
                  <a:t>M</a:t>
                </a:r>
                <a:r>
                  <a:rPr lang="el-GR" dirty="0"/>
                  <a:t>/</a:t>
                </a:r>
                <a:r>
                  <a:rPr lang="en-US" b="1" i="1" dirty="0"/>
                  <a:t>P</a:t>
                </a:r>
                <a:r>
                  <a:rPr lang="el-GR" dirty="0"/>
                  <a:t>)</a:t>
                </a:r>
                <a:r>
                  <a:rPr lang="en-US" baseline="30000" dirty="0"/>
                  <a:t>d</a:t>
                </a:r>
                <a:endParaRPr lang="el-GR" dirty="0"/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			</a:t>
                </a:r>
                <a:r>
                  <a:rPr lang="el-GR" dirty="0">
                    <a:sym typeface="Wingdings" panose="05000000000000000000" pitchFamily="2" charset="2"/>
                  </a:rPr>
                  <a:t></a:t>
                </a:r>
                <a:r>
                  <a:rPr lang="en-US" dirty="0"/>
                  <a:t> </a:t>
                </a:r>
                <a:r>
                  <a:rPr lang="el-GR" dirty="0"/>
                  <a:t>↑ </a:t>
                </a: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:r>
                  <a:rPr lang="el-GR" dirty="0"/>
                  <a:t>για να μειωθεί ο λόγος (</a:t>
                </a:r>
                <a:r>
                  <a:rPr lang="en-US" b="1" i="1" dirty="0"/>
                  <a:t>M</a:t>
                </a:r>
                <a:r>
                  <a:rPr lang="el-GR" dirty="0"/>
                  <a:t>/</a:t>
                </a:r>
                <a:r>
                  <a:rPr lang="en-US" b="1" i="1" dirty="0"/>
                  <a:t>P</a:t>
                </a:r>
                <a:r>
                  <a:rPr lang="el-GR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:r>
                  <a:rPr lang="el-GR" dirty="0"/>
                  <a:t>και να αποκατασταθεί η ισορροπία </a:t>
                </a:r>
              </a:p>
              <a:p>
                <a:endParaRPr lang="el-G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F5A94E6D-3736-4B8F-B61F-8441DED35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29841"/>
                <a:ext cx="9705112" cy="4058433"/>
              </a:xfrm>
              <a:blipFill>
                <a:blip r:embed="rId2"/>
                <a:stretch>
                  <a:fillRect l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5A0461B-3D7D-4B67-8799-C4B5DBBC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17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FF5C88-4E2C-45A5-86C7-55F8BE8A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κλασική άποψη για τον πληθωρισμό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730DF7-DB28-4D57-AA82-373EF327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317315"/>
            <a:ext cx="9391961" cy="4058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i="1" dirty="0"/>
          </a:p>
          <a:p>
            <a:r>
              <a:rPr lang="el-GR" i="1" dirty="0"/>
              <a:t>Η κλασική άποψη</a:t>
            </a:r>
            <a:r>
              <a:rPr lang="el-GR" dirty="0"/>
              <a:t>: </a:t>
            </a:r>
          </a:p>
          <a:p>
            <a:pPr marL="0" indent="0">
              <a:buNone/>
            </a:pPr>
            <a:r>
              <a:rPr lang="el-GR" dirty="0"/>
              <a:t>Μια μεταβολή του επιπέδου τιμών είναι απλώς μια μεταβολή στις μονάδες μέτρησης.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7C6FAEE-EB2E-4807-A902-BF5114FD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6139ABFF-D8CC-465B-84F7-B57EADC2106D}"/>
              </a:ext>
            </a:extLst>
          </p:cNvPr>
          <p:cNvSpPr/>
          <p:nvPr/>
        </p:nvSpPr>
        <p:spPr>
          <a:xfrm>
            <a:off x="3920646" y="4030250"/>
            <a:ext cx="3770334" cy="106784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Γιατί, λοιπόν, ο πληθωρισμός</a:t>
            </a:r>
          </a:p>
          <a:p>
            <a:pPr algn="ctr"/>
            <a:r>
              <a:rPr lang="el-GR" dirty="0"/>
              <a:t>είναι κοινωνικό πρόβλημα;</a:t>
            </a:r>
          </a:p>
        </p:txBody>
      </p:sp>
    </p:spTree>
    <p:extLst>
      <p:ext uri="{BB962C8B-B14F-4D97-AF65-F5344CB8AC3E}">
        <p14:creationId xmlns:p14="http://schemas.microsoft.com/office/powerpoint/2010/main" val="3941205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9642DE-4A47-463E-9BDE-D4B2E67A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Θέμα συζήτησης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0C35CB-0892-45B2-8FA8-81603799A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92263"/>
            <a:ext cx="9617430" cy="4146115"/>
          </a:xfrm>
        </p:spPr>
        <p:txBody>
          <a:bodyPr/>
          <a:lstStyle/>
          <a:p>
            <a:pPr marL="0" indent="0" algn="ctr">
              <a:buNone/>
            </a:pPr>
            <a:endParaRPr lang="el-GR" b="1" i="1" dirty="0"/>
          </a:p>
          <a:p>
            <a:pPr marL="0" indent="0" algn="ctr">
              <a:buNone/>
            </a:pPr>
            <a:r>
              <a:rPr lang="el-GR" b="1" i="1" dirty="0"/>
              <a:t>Γιατί είναι επιζήμιος ο πληθωρισμός; 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Τι κόστος επιβάλλει ο πληθωρισμός στην κοινωνία; 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r>
              <a:rPr lang="el-GR" dirty="0"/>
              <a:t>Αναφέρατε όλα τα είδη κόστους που μπορείτε να σκεφθείτε. </a:t>
            </a:r>
          </a:p>
          <a:p>
            <a:r>
              <a:rPr lang="el-GR" dirty="0"/>
              <a:t>Εστιάστε στη μακροχρόνια περίοδο.</a:t>
            </a:r>
          </a:p>
          <a:p>
            <a:r>
              <a:rPr lang="el-GR" dirty="0"/>
              <a:t>Σκεφθείτε όπως σκέπτεται ένας οικονομολόγος.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095BB50-FE35-45F3-B2FB-8C23BA58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0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45A4704-B0BB-4DB4-9B1C-8B00CF74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Πληθωρισμός στις ΗΠΑ και η τάση του, 1960-20</a:t>
            </a:r>
            <a:r>
              <a:rPr lang="el-GR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4, </a:t>
            </a:r>
            <a:r>
              <a:rPr lang="en-US" sz="3400" b="0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Mέρος</a:t>
            </a: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AAA20B7-9054-492B-AEBF-8F429DAB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BD7259-9ADB-EF44-A2EE-51D12833A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294698"/>
            <a:ext cx="6443180" cy="42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88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D1993F-69DC-43EE-84B6-B5FA7F6C7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Μια κοινή παρανόηση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B350D7-8CF0-48B1-A9B2-CCB245FD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93" y="2292263"/>
            <a:ext cx="10664645" cy="4196219"/>
          </a:xfrm>
        </p:spPr>
        <p:txBody>
          <a:bodyPr>
            <a:normAutofit/>
          </a:bodyPr>
          <a:lstStyle/>
          <a:p>
            <a:r>
              <a:rPr lang="el-GR" dirty="0"/>
              <a:t>Κοινή παρανόηση: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i="1" dirty="0"/>
              <a:t>ο πληθωρισμός μειώνει τους πραγματικούς μισθούς</a:t>
            </a:r>
            <a:r>
              <a:rPr lang="el-GR" dirty="0"/>
              <a:t> </a:t>
            </a:r>
          </a:p>
          <a:p>
            <a:r>
              <a:rPr lang="el-GR" dirty="0"/>
              <a:t>Αυτό ισχύει μόνο στη βραχυχρόνια περίοδο, όταν οι ονομαστικοί μισθοί είναι καθορισμένοι από τις εργασιακές συμβάσεις</a:t>
            </a:r>
          </a:p>
          <a:p>
            <a:r>
              <a:rPr lang="el-GR" dirty="0"/>
              <a:t>(Κεφάλαιο 3) Στη μακροχρόνια περίοδο, ο πραγματικός μισθός καθορίζεται από την προσφορά εργασίας και από το οριακό προϊόν της εργασίας, όχι από το επίπεδο των τιμών ή τον ρυθμό του πληθωρισμού. </a:t>
            </a:r>
          </a:p>
          <a:p>
            <a:r>
              <a:rPr lang="el-GR" dirty="0"/>
              <a:t>Εξετάστε τα στατιστικά δεδομένα …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33F85E7-CA9D-4D98-A28E-45E0A0A3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00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EFE092F-4D4E-4771-B006-4EA5B446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Δείκτης τιμών καταναλωτή (CPI) και μέσο ωρομίσθιο, 1965-2015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0C70E39-E676-4F3F-890E-F2757995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41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B4C427-2F7B-1B4A-AEF4-F26C2F00C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9705" y="1541400"/>
            <a:ext cx="6388619" cy="4014982"/>
          </a:xfr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B6FACD9-CC7C-9240-813F-3C4DCEB23625}"/>
              </a:ext>
            </a:extLst>
          </p:cNvPr>
          <p:cNvSpPr txBox="1"/>
          <p:nvPr/>
        </p:nvSpPr>
        <p:spPr>
          <a:xfrm>
            <a:off x="4644691" y="3629106"/>
            <a:ext cx="1506913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100" dirty="0">
                <a:solidFill>
                  <a:srgbClr val="002060"/>
                </a:solidFill>
              </a:rPr>
              <a:t>Ονομαστικό μέσο ωρομίσθιο (1965=100)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27FC46-A413-534E-9412-745BBA4444AE}"/>
              </a:ext>
            </a:extLst>
          </p:cNvPr>
          <p:cNvSpPr txBox="1"/>
          <p:nvPr/>
        </p:nvSpPr>
        <p:spPr>
          <a:xfrm>
            <a:off x="3049843" y="1676400"/>
            <a:ext cx="303837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00B050"/>
                </a:solidFill>
              </a:rPr>
              <a:t>Πραγματικό μέσο ωρομίσθιο (σε δολάρια 2014) (δεξιά κλίμακα)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39CA6B-F068-7A42-A6AD-E60BE304116E}"/>
              </a:ext>
            </a:extLst>
          </p:cNvPr>
          <p:cNvSpPr txBox="1"/>
          <p:nvPr/>
        </p:nvSpPr>
        <p:spPr>
          <a:xfrm rot="5400000">
            <a:off x="5355558" y="3663840"/>
            <a:ext cx="298865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400" dirty="0"/>
              <a:t>Ωρομίσθιο σε δολάρια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7062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F2DA76-564B-4F61-AA2E-26AB80DC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κοινωνικό κόστος του πληθωρισμού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8914A8-425A-4CD0-8EAA-C7A7E347B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2" y="2743200"/>
            <a:ext cx="11285950" cy="390812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 </a:t>
            </a:r>
            <a:r>
              <a:rPr lang="en-US" dirty="0"/>
              <a:t>…</a:t>
            </a:r>
            <a:r>
              <a:rPr lang="el-GR" dirty="0"/>
              <a:t>εμπίπτει σε δύο κατηγορίες: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/>
              <a:t>1. στο κόστος όταν ο πληθωρισμός είναι αναμενόμενος, και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l-GR" dirty="0"/>
              <a:t>2. στο κόστος όταν ο πληθωρισμός διαφέρει από τον πληθωρισμό που ανέμενε ο κόσμος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10817C6-585A-4ADB-97A0-7052C790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59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366F86-825B-48C7-B58B-78E6563B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Το κόστος του αναμενόμενου πληθωρισμού:</a:t>
            </a:r>
            <a:br>
              <a:rPr lang="en-US" sz="2800" dirty="0"/>
            </a:br>
            <a:r>
              <a:rPr lang="el-GR" sz="2800" dirty="0"/>
              <a:t>1. Το κόστος σόλας υποδημάτων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B8414F0-5875-41C3-AF69-0FF2104F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86BD16-FE32-4C34-9CD6-BE3FB5B09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822352"/>
          </a:xfrm>
        </p:spPr>
        <p:txBody>
          <a:bodyPr>
            <a:normAutofit/>
          </a:bodyPr>
          <a:lstStyle/>
          <a:p>
            <a:r>
              <a:rPr lang="el-GR" dirty="0"/>
              <a:t>Ορισμός: το κόστος της ταλαιπωρίας που προκαλεί η μειωμένη </a:t>
            </a:r>
            <a:r>
              <a:rPr lang="el-GR" dirty="0" err="1"/>
              <a:t>διακράτηση</a:t>
            </a:r>
            <a:r>
              <a:rPr lang="el-GR" dirty="0"/>
              <a:t> χρηματικών διαθεσίμων για την αποφυγή του κόστους πληθωρισμού. </a:t>
            </a:r>
          </a:p>
          <a:p>
            <a:r>
              <a:rPr lang="el-GR" dirty="0"/>
              <a:t>Αν το </a:t>
            </a:r>
            <a:r>
              <a:rPr lang="el-GR" b="1" i="1" dirty="0"/>
              <a:t>π</a:t>
            </a:r>
            <a:r>
              <a:rPr lang="el-GR" dirty="0"/>
              <a:t> αυξηθεί, το </a:t>
            </a:r>
            <a:r>
              <a:rPr lang="en-US" b="1" i="1" dirty="0" err="1"/>
              <a:t>i</a:t>
            </a:r>
            <a:r>
              <a:rPr lang="en-US" dirty="0"/>
              <a:t> </a:t>
            </a:r>
            <a:r>
              <a:rPr lang="el-GR" dirty="0"/>
              <a:t>αυξάνεται (γιατί;), και επομένως οι άνθρωποι μειώνουν τα πραγματικά τους χρηματικά διαθέσιμα. </a:t>
            </a:r>
          </a:p>
          <a:p>
            <a:r>
              <a:rPr lang="el-GR" dirty="0"/>
              <a:t>Θυμηθείτε: Στη μακροχρόνια περίοδο, ο πληθωρισμός δεν επηρεάζει το πραγματικό εισόδημα ή την πραγματική δαπάνη. </a:t>
            </a:r>
          </a:p>
          <a:p>
            <a:r>
              <a:rPr lang="el-GR" dirty="0"/>
              <a:t> Όταν η μηνιαία δαπάνη είναι η ίδια, αλλά τα μέσα χρηματικά διαθέσιμα είναι συχνότερα, αυτό συνεπάγεται συχνότερες επισκέψεις στην τράπεζα για την ανάληψη μικρότερων χρηματικών ποσών.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249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A13030-2A89-4247-978D-7F9FDF6F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Το κόστος του αναμενόμενου πληθωρισμού:</a:t>
            </a:r>
            <a:br>
              <a:rPr lang="en-US" sz="2800" dirty="0"/>
            </a:br>
            <a:r>
              <a:rPr lang="el-GR" sz="2800" dirty="0"/>
              <a:t>2. Το κόστος νέων τιμοκαταλόγων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037FFB-FD0C-4095-A4E4-B2A58000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922560"/>
          </a:xfrm>
        </p:spPr>
        <p:txBody>
          <a:bodyPr/>
          <a:lstStyle/>
          <a:p>
            <a:r>
              <a:rPr lang="el-GR" dirty="0"/>
              <a:t>Ορισμός: το κόστος αλλαγής των τιμών. </a:t>
            </a:r>
          </a:p>
          <a:p>
            <a:r>
              <a:rPr lang="el-GR" dirty="0"/>
              <a:t>Παραδείγματα: </a:t>
            </a:r>
          </a:p>
          <a:p>
            <a:pPr lvl="1"/>
            <a:r>
              <a:rPr lang="el-GR" dirty="0"/>
              <a:t>το κόστος έκδοσης νέων τιμοκαταλόγων και η αποστολή νέων καταλόγων στους πελάτες της επιχείρησης. </a:t>
            </a:r>
          </a:p>
          <a:p>
            <a:pPr lvl="1"/>
            <a:r>
              <a:rPr lang="el-GR" dirty="0"/>
              <a:t>η ανάλωση χρόνου για να αποφασιστεί ποιες θα πρέπει να είναι οι νέες τιμές. </a:t>
            </a:r>
          </a:p>
          <a:p>
            <a:r>
              <a:rPr lang="el-GR" dirty="0"/>
              <a:t>Όσο υψηλότερος είναι ο πληθωρισμός, τόσο συχνότερα αναγκάζονται οι επιχειρήσεις να αλλάζουν τις τιμές τους και να επιβαρύνονται με το σχετικό κόστος. </a:t>
            </a:r>
          </a:p>
          <a:p>
            <a:pPr marL="0" indent="0" algn="ctr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171E93D-106C-4D89-91FC-A725DD91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65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4A0D2F-69B7-4B59-B9BA-018E5E11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Το κόστος του αναμενόμενου πληθωρισμού:</a:t>
            </a:r>
            <a:br>
              <a:rPr lang="en-US" sz="2800" dirty="0"/>
            </a:br>
            <a:r>
              <a:rPr lang="el-GR" sz="2800" dirty="0"/>
              <a:t>3. Η μεταβλητότητα των σχετικών τιμών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28CBEC-8498-4A50-A39D-CF49A3427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40" y="2442575"/>
            <a:ext cx="10401599" cy="4208746"/>
          </a:xfrm>
        </p:spPr>
        <p:txBody>
          <a:bodyPr>
            <a:noAutofit/>
          </a:bodyPr>
          <a:lstStyle/>
          <a:p>
            <a:r>
              <a:rPr lang="el-GR" dirty="0"/>
              <a:t>Οι επιχειρήσεις που επιβαρύνονται με κόστος έκδοσης νέων τιμοκαταλόγων, αποφεύγουν να αλλάζουν τις τιμές τους πολύ συχνά. </a:t>
            </a:r>
          </a:p>
          <a:p>
            <a:r>
              <a:rPr lang="el-GR" dirty="0"/>
              <a:t>Παράδειγμα:</a:t>
            </a:r>
            <a:endParaRPr lang="en-US" dirty="0"/>
          </a:p>
          <a:p>
            <a:pPr lvl="1"/>
            <a:r>
              <a:rPr lang="el-GR" dirty="0"/>
              <a:t>Μια επιχείρηση εκδίδει νέους καταλόγους κάθε Ιανουάριο.</a:t>
            </a:r>
            <a:endParaRPr lang="en-US" dirty="0"/>
          </a:p>
          <a:p>
            <a:pPr lvl="1"/>
            <a:r>
              <a:rPr lang="el-GR" dirty="0"/>
              <a:t>Καθώς το γενικό επίπεδο τιμών θα ανεβαίνει σε όλη τη διάρκεια του έτους, η σχετική τιμή της επιχείρησης θα πέφτει. </a:t>
            </a:r>
          </a:p>
          <a:p>
            <a:r>
              <a:rPr lang="el-GR" dirty="0"/>
              <a:t>Οι διάφορες επιχειρήσεις δεν αλλάζουν τις τιμές τους συγχρονισμένα, ούτε με την ίδια συχνότητα, γεγονός που οδηγεί σε στρεβλώσεις των σχετικών τιμών</a:t>
            </a:r>
            <a:endParaRPr lang="en-US" dirty="0"/>
          </a:p>
          <a:p>
            <a:pPr marL="457200" lvl="1" indent="0">
              <a:buNone/>
            </a:pPr>
            <a:r>
              <a:rPr lang="el-GR" dirty="0"/>
              <a:t>… προκαλώντας μικροοικονομικές αναποτελεσματικότητες στην κατανομή των παραγωγικών πόρων. </a:t>
            </a:r>
          </a:p>
          <a:p>
            <a:endParaRPr lang="en-US" sz="2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11D649E-B5E1-4FD6-B10E-96B373E4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71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09BF82-8957-46F3-B371-B10E80F2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Το κόστος του αναμενόμενου πληθωρισμού:</a:t>
            </a:r>
            <a:br>
              <a:rPr lang="en-US" sz="2800" dirty="0"/>
            </a:br>
            <a:r>
              <a:rPr lang="el-GR" sz="2800" dirty="0"/>
              <a:t>4. Η άδικη φορολογική μεταχείριση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FAD6E2-E8E9-49F2-87C7-82FA651AA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17315"/>
            <a:ext cx="9692586" cy="4258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Ορισμένοι φόροι, όπως ο φόρος υπεραξίας (ή φόρος κεφαλαιακών κερδών) δεν λαμβάνουν υπόψη τους τον πληθωρισμό. </a:t>
            </a:r>
          </a:p>
          <a:p>
            <a:pPr marL="0" indent="0">
              <a:buNone/>
            </a:pPr>
            <a:r>
              <a:rPr lang="el-GR" dirty="0"/>
              <a:t>Παράδειγμα: </a:t>
            </a:r>
          </a:p>
          <a:p>
            <a:r>
              <a:rPr lang="el-GR" dirty="0"/>
              <a:t>1η Ιανουαρίου: αγοράζετε μετοχές της </a:t>
            </a:r>
            <a:r>
              <a:rPr lang="en-US" dirty="0"/>
              <a:t>Apple </a:t>
            </a:r>
            <a:r>
              <a:rPr lang="el-GR" dirty="0"/>
              <a:t>αξίας 10.000 δολαρίων. </a:t>
            </a:r>
          </a:p>
          <a:p>
            <a:r>
              <a:rPr lang="el-GR" dirty="0"/>
              <a:t>31η Δεκεμβρίου: πουλάτε τις μετοχές αυτές προς 11.000 δολάρια, και έτσι το ονομαστικό κεφαλαιακό σας κέρδος είναι 1.000 δολάρια (10%). </a:t>
            </a:r>
          </a:p>
          <a:p>
            <a:r>
              <a:rPr lang="el-GR" dirty="0"/>
              <a:t>Έστω ότι π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10% στη διάρκεια του έτους. Το πραγματικό κεφαλαιακό σας κέρδος είναι μηδέν δολάρια. </a:t>
            </a:r>
          </a:p>
          <a:p>
            <a:r>
              <a:rPr lang="el-GR" dirty="0"/>
              <a:t>Εντούτοις, καλείστε να πληρώσετε φόρους για τα 1.000 δολάρια του ονομαστικού τους κεφαλαιακού κέρδους!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80DED83-4F43-477A-BDD8-C52BE90D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14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9C3B9C-3296-4852-9F7A-7EF5F15B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Το κόστος του αναμενόμενου πληθωρισμού:</a:t>
            </a:r>
            <a:br>
              <a:rPr lang="en-US" sz="2800" dirty="0"/>
            </a:br>
            <a:r>
              <a:rPr lang="el-GR" sz="2800" dirty="0"/>
              <a:t>5. Γενική ταλαιπωρία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7D96AA-55E8-4DCB-B93F-2EE5B089E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070" y="2530258"/>
            <a:ext cx="9369469" cy="3883068"/>
          </a:xfrm>
        </p:spPr>
        <p:txBody>
          <a:bodyPr/>
          <a:lstStyle/>
          <a:p>
            <a:r>
              <a:rPr lang="el-GR" dirty="0"/>
              <a:t>Ο πληθωρισμός καθιστά δύσκολη τη σύγκριση ονομαστικών τιμών μεταξύ διαφορετικών περιόδων. </a:t>
            </a:r>
          </a:p>
          <a:p>
            <a:r>
              <a:rPr lang="el-GR" dirty="0"/>
              <a:t>Η δυσκολία αυτή περιπλέκει τον μακροπρόθεσμο χρηματοοικονομικό σχεδιασμό.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D0C7377-2F5F-4B3E-B557-33DACF0D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2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141182-59C3-4DB1-8651-3846CDA8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Το κόστος του μη αναμενόμενου πληθωρισμού: Αυθαίρετη ανακατανομή της αγοραστικής δύναμης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A743D1-D969-41C6-AEA3-E4D9CB117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30049"/>
            <a:ext cx="9291753" cy="4045907"/>
          </a:xfrm>
        </p:spPr>
        <p:txBody>
          <a:bodyPr>
            <a:normAutofit/>
          </a:bodyPr>
          <a:lstStyle/>
          <a:p>
            <a:r>
              <a:rPr lang="el-GR" dirty="0"/>
              <a:t>Πολλές μακροπρόθεσμες συμβάσεις δεν αναπροσαρμόζονται τιμαριθμικά, αλλά συνδέονται με το </a:t>
            </a:r>
            <a:r>
              <a:rPr lang="el-GR" b="1" i="1" dirty="0" err="1"/>
              <a:t>Επ</a:t>
            </a:r>
            <a:r>
              <a:rPr lang="el-GR" dirty="0"/>
              <a:t>.</a:t>
            </a:r>
          </a:p>
          <a:p>
            <a:r>
              <a:rPr lang="el-GR" dirty="0"/>
              <a:t>Αν το </a:t>
            </a:r>
            <a:r>
              <a:rPr lang="el-GR" b="1" i="1" dirty="0"/>
              <a:t>π</a:t>
            </a:r>
            <a:r>
              <a:rPr lang="el-GR" dirty="0"/>
              <a:t> αποδειχθεί τελικά ότι διαφέρει από το </a:t>
            </a:r>
            <a:r>
              <a:rPr lang="el-GR" b="1" i="1" dirty="0" err="1"/>
              <a:t>Επ</a:t>
            </a:r>
            <a:r>
              <a:rPr lang="el-GR" dirty="0"/>
              <a:t>, τότε ορισμένοι κερδίζουν σε βάρος κάποιων άλλων.</a:t>
            </a:r>
            <a:endParaRPr lang="en-US" dirty="0"/>
          </a:p>
          <a:p>
            <a:r>
              <a:rPr lang="el-GR" dirty="0"/>
              <a:t>Παράδειγμα: δανειστές και δανειολήπτες. </a:t>
            </a:r>
          </a:p>
          <a:p>
            <a:pPr lvl="1"/>
            <a:r>
              <a:rPr lang="el-GR" dirty="0"/>
              <a:t>Αν </a:t>
            </a:r>
            <a:r>
              <a:rPr lang="el-GR" b="1" i="1" dirty="0"/>
              <a:t>π</a:t>
            </a:r>
            <a:r>
              <a:rPr lang="el-GR" dirty="0"/>
              <a:t> &gt; </a:t>
            </a:r>
            <a:r>
              <a:rPr lang="el-GR" b="1" i="1" dirty="0" err="1"/>
              <a:t>Επ</a:t>
            </a:r>
            <a:r>
              <a:rPr lang="el-GR" dirty="0"/>
              <a:t>, τότε μεταφέρεται αγοραστική δύναμη από τους δανειστές στους δανειολήπτες. </a:t>
            </a:r>
          </a:p>
          <a:p>
            <a:pPr lvl="1"/>
            <a:r>
              <a:rPr lang="el-GR" dirty="0"/>
              <a:t>Αν </a:t>
            </a:r>
            <a:r>
              <a:rPr lang="el-GR" b="1" i="1" dirty="0"/>
              <a:t>π</a:t>
            </a:r>
            <a:r>
              <a:rPr lang="el-GR" dirty="0"/>
              <a:t> &lt; </a:t>
            </a:r>
            <a:r>
              <a:rPr lang="el-GR" b="1" i="1" dirty="0" err="1"/>
              <a:t>Επ</a:t>
            </a:r>
            <a:r>
              <a:rPr lang="el-GR" dirty="0"/>
              <a:t>, τότε μεταφέρεται αγοραστική δύναμη από τους δανειολήπτες στους δανειστές.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7B67F06-0F80-4FC4-9F8F-C68F9C32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50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09C660-5C87-49FA-8137-841ECB72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Πρόσθετο κόστος του υψηλού πληθωρισμού: Αυξημένη αβεβαιότητα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0D88DF-F603-41AF-974D-1A1595937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76698"/>
            <a:ext cx="8761413" cy="3673998"/>
          </a:xfrm>
        </p:spPr>
        <p:txBody>
          <a:bodyPr/>
          <a:lstStyle/>
          <a:p>
            <a:r>
              <a:rPr lang="el-GR" dirty="0"/>
              <a:t>Όταν ο πληθωρισμός είναι υψηλός, είναι πιο ευμετάβλητος και περισσότερο απρόβλεπτος: το </a:t>
            </a:r>
            <a:r>
              <a:rPr lang="el-GR" b="1" i="1" dirty="0"/>
              <a:t>π</a:t>
            </a:r>
            <a:r>
              <a:rPr lang="el-GR" dirty="0"/>
              <a:t> αποδεικνύεται διαφορετικό από το </a:t>
            </a:r>
            <a:r>
              <a:rPr lang="el-GR" b="1" i="1" dirty="0" err="1"/>
              <a:t>Επ</a:t>
            </a:r>
            <a:r>
              <a:rPr lang="el-GR" dirty="0"/>
              <a:t> συχνότερα, και οι διαφορές τείνουν να είναι μεγαλύτερες, μολονότι δεν έχουν συστηματικά θετικό ή αρνητικό πρόσημο.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Επομένως, οι αυθαίρετες αναδιανομές πλούτου είναι πολύ πιθανότερες.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Έτσι όμως εντείνεται η αβεβαιότητα και ενισχύεται η αποστροφή κινδύνου.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CFAD661-A871-4B6F-B815-9A631624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E4BFA4-73C9-4C45-B0E5-E3F293D5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Η ποσοτική θεωρία του χρήματος 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265F9FF-7E1E-7047-99BA-682B48E9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3BB00-2D8B-6B46-B2CD-9DAEED9FE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απλή θεωρία που συνδέει τον ρυθμό πληθωρισμού με τον ρυθμό αύξησης της προσφοράς χρήματος </a:t>
            </a:r>
          </a:p>
          <a:p>
            <a:r>
              <a:rPr lang="el-GR" dirty="0"/>
              <a:t>Ξεκινάει με την έννοια της </a:t>
            </a:r>
            <a:r>
              <a:rPr lang="el-GR" b="1" dirty="0"/>
              <a:t>ταχύτητας κυκλοφορίας του χρήματος</a:t>
            </a:r>
            <a:r>
              <a:rPr lang="el-GR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029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622EC7-08AF-43BF-AF5C-5CEC31CF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όφελος του πληθωρισμού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ED0CA4-0E68-458E-AFDA-DEAE50931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ονομαστικοί μισθοί σπανίως μειώνονται, ακόμη και όταν μειώνεται ο πραγματικός μισθός ισορροπίας.</a:t>
            </a:r>
          </a:p>
          <a:p>
            <a:pPr marL="0" indent="0" algn="ctr">
              <a:buNone/>
            </a:pPr>
            <a:r>
              <a:rPr lang="el-GR" dirty="0"/>
              <a:t>Έτσι, όμως, καθίσταται δύσκολη</a:t>
            </a:r>
            <a:endParaRPr lang="en-US" dirty="0"/>
          </a:p>
          <a:p>
            <a:pPr marL="0" indent="0" algn="ctr">
              <a:buNone/>
            </a:pPr>
            <a:r>
              <a:rPr lang="el-GR" dirty="0"/>
              <a:t>η εκκαθάριση της αγοράς εργασίας</a:t>
            </a:r>
          </a:p>
          <a:p>
            <a:r>
              <a:rPr lang="el-GR" dirty="0"/>
              <a:t>Ο πληθωρισμός επιτρέπει στους πραγματικούς μισθούς να φτάσουν στο επίπεδο ισορροπίας τους χωρίς τη μείωση των ονομαστικών μισθών. </a:t>
            </a:r>
          </a:p>
          <a:p>
            <a:r>
              <a:rPr lang="el-GR" dirty="0"/>
              <a:t>Επομένως, ένας μέτριος πληθωρισμός βελτιώνει τη λειτουργία της αγοράς εργασίας.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DF97149-F9D9-4450-92E6-78814BED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94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613426-75CB-47BF-AD40-90998F4B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Υπερπληθωρισμός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521BB4-317F-4EB1-B403-8A8027C7C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Ένας κοινός ορισμός: </a:t>
            </a:r>
            <a:r>
              <a:rPr lang="el-GR" b="1" i="1" dirty="0"/>
              <a:t>≥</a:t>
            </a:r>
            <a:r>
              <a:rPr lang="el-GR" dirty="0"/>
              <a:t> 50% τον μήνα</a:t>
            </a:r>
          </a:p>
          <a:p>
            <a:r>
              <a:rPr lang="el-GR" dirty="0"/>
              <a:t>Τα διάφορα είδη κόστους που περιγράψαμε γίνονται </a:t>
            </a:r>
            <a:r>
              <a:rPr lang="el-GR" b="1" dirty="0"/>
              <a:t>τεράστια</a:t>
            </a:r>
            <a:r>
              <a:rPr lang="el-GR" dirty="0"/>
              <a:t> σε συνθήκες υπερπληθωρισμού. </a:t>
            </a:r>
          </a:p>
          <a:p>
            <a:r>
              <a:rPr lang="el-GR" dirty="0"/>
              <a:t>Το χρήμα παύει να λειτουργεί ως μέσο διατήρησης της αξίας, και δεν μπορεί πλέον να επιτελεί και τις άλλες λειτουργίες του (της μονάδας υπολογισμού και του μέσο συναλλαγών)</a:t>
            </a:r>
          </a:p>
          <a:p>
            <a:r>
              <a:rPr lang="el-GR" dirty="0"/>
              <a:t>Οι άνθρωποι μπορεί να διενεργούν τις συναλλαγές τους με αντιπραγματισμό ή κάποιο σταθερό ξένο νόμισμα.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DA0519E-3663-4039-9931-E18C5BC8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791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7E576F-65FA-49CD-8F97-EFAD0F58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προκαλεί τον υπερπληθωρισμό;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60A938-B397-4A75-B158-E72B9A75B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59578"/>
            <a:ext cx="10035785" cy="3729112"/>
          </a:xfrm>
        </p:spPr>
        <p:txBody>
          <a:bodyPr>
            <a:normAutofit/>
          </a:bodyPr>
          <a:lstStyle/>
          <a:p>
            <a:r>
              <a:rPr lang="el-GR" dirty="0"/>
              <a:t>Ο υπερπληθωρισμός προκαλείται από την μεγάλη αύξηση της προσφοράς χρήματος.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r>
              <a:rPr lang="el-GR" dirty="0"/>
              <a:t>Όταν η κεντρική τράπεζα τυπώνει χρήμα, το επίπεδο των τιμών ανεβαίνει.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Και αν τυπώνει χρήμα με πολύ γρήγορο ρυθμό, τότε το αποτέλεσμα είναι ο υπερπληθωρισμός.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EAA8B26-91F9-4AF4-B3DF-39EF9BE3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05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60D68-926F-400D-81CE-54769E15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Μερικά παραδείγματα του υπερπληθωρισμού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AFDAC09-2A82-4280-83AC-9F7AAAB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0421C8B-8220-A246-A090-0BFCF1A78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736247"/>
              </p:ext>
            </p:extLst>
          </p:nvPr>
        </p:nvGraphicFramePr>
        <p:xfrm>
          <a:off x="491490" y="2400300"/>
          <a:ext cx="10699248" cy="397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50">
                  <a:extLst>
                    <a:ext uri="{9D8B030D-6E8A-4147-A177-3AD203B41FA5}">
                      <a16:colId xmlns:a16="http://schemas.microsoft.com/office/drawing/2014/main" val="2856675078"/>
                    </a:ext>
                  </a:extLst>
                </a:gridCol>
                <a:gridCol w="2320674">
                  <a:extLst>
                    <a:ext uri="{9D8B030D-6E8A-4147-A177-3AD203B41FA5}">
                      <a16:colId xmlns:a16="http://schemas.microsoft.com/office/drawing/2014/main" val="1026412162"/>
                    </a:ext>
                  </a:extLst>
                </a:gridCol>
                <a:gridCol w="2674812">
                  <a:extLst>
                    <a:ext uri="{9D8B030D-6E8A-4147-A177-3AD203B41FA5}">
                      <a16:colId xmlns:a16="http://schemas.microsoft.com/office/drawing/2014/main" val="196143578"/>
                    </a:ext>
                  </a:extLst>
                </a:gridCol>
                <a:gridCol w="2674812">
                  <a:extLst>
                    <a:ext uri="{9D8B030D-6E8A-4147-A177-3AD203B41FA5}">
                      <a16:colId xmlns:a16="http://schemas.microsoft.com/office/drawing/2014/main" val="1736519542"/>
                    </a:ext>
                  </a:extLst>
                </a:gridCol>
              </a:tblGrid>
              <a:tr h="639697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Χώρα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Περίοδος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Πληθωρισμός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CPI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(% </a:t>
                      </a:r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ανά έτος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Αύξηση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(% </a:t>
                      </a:r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ανά έτος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965150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el-GR" dirty="0"/>
                        <a:t>Ισραήλ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1983-85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338     %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305     %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40258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el-GR" dirty="0"/>
                        <a:t>Βραζιλία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1987-94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1.256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1.451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03861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el-GR" dirty="0"/>
                        <a:t>Βολιβία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1983-86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1.818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1.727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36591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el-GR" dirty="0"/>
                        <a:t>Ουκρανία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1992-94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2.089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1.029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866163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el-GR" dirty="0"/>
                        <a:t>Αργεντινή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1988-90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2.671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1.583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513044"/>
                  </a:ext>
                </a:extLst>
              </a:tr>
              <a:tr h="368486">
                <a:tc>
                  <a:txBody>
                    <a:bodyPr/>
                    <a:lstStyle/>
                    <a:p>
                      <a:r>
                        <a:rPr lang="el-GR" dirty="0"/>
                        <a:t>Δημοκρατία του Κονγκό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1990-96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3.039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2.373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969956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el-GR" dirty="0"/>
                        <a:t>Αγκόλα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1995-96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4.145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4.106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56645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el-GR" dirty="0"/>
                        <a:t>Περού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1988-90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5.050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3.527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66276"/>
                  </a:ext>
                </a:extLst>
              </a:tr>
              <a:tr h="370618">
                <a:tc>
                  <a:txBody>
                    <a:bodyPr/>
                    <a:lstStyle/>
                    <a:p>
                      <a:r>
                        <a:rPr lang="el-GR" dirty="0"/>
                        <a:t>Ζιμπάμπουε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2005-07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5.316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9.914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119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833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6682B6-E384-4DDE-B75A-560FAA310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οι κυβερνήσεις προκαλούν υπερπληθωρισμό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23C22D-A09C-43B6-8D7A-3AC720E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01389"/>
            <a:ext cx="8761413" cy="3724671"/>
          </a:xfrm>
        </p:spPr>
        <p:txBody>
          <a:bodyPr>
            <a:normAutofit/>
          </a:bodyPr>
          <a:lstStyle/>
          <a:p>
            <a:r>
              <a:rPr lang="el-GR" dirty="0"/>
              <a:t>Όταν μια κυβέρνηση δεν μπορεί να αυξήσει τους φόρους ή να πωλήσει ομόλογα, τότε τυπώνει χρήμα για να χρηματοδοτήσει τις δαπάνες της. </a:t>
            </a:r>
          </a:p>
          <a:p>
            <a:endParaRPr lang="el-GR" dirty="0"/>
          </a:p>
          <a:p>
            <a:r>
              <a:rPr lang="el-GR" dirty="0"/>
              <a:t>Θεωρητικά, η λύση στο πρόβλημα του υπερπληθωρισμού είναι απλή: το σταμάτημα της εκτύπωσης νέου χρήματος. </a:t>
            </a:r>
          </a:p>
          <a:p>
            <a:endParaRPr lang="el-GR" dirty="0"/>
          </a:p>
          <a:p>
            <a:r>
              <a:rPr lang="el-GR" dirty="0"/>
              <a:t>Στον πραγματικό κόσμο, η αντιμετώπιση του υπερπληθωρισμού απαιτεί δραστικούς και οδυνηρούς περιορισμούς. 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157B047-AE56-4C5A-ADE0-B0972B14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259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74FA47-5DD4-489F-8464-189AA05D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κλασική διχοτόμηση,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858D20-812B-4549-B8E8-3522B2E93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719878"/>
            <a:ext cx="9943576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1" dirty="0"/>
              <a:t>Πραγματικές μεταβλητές</a:t>
            </a:r>
            <a:r>
              <a:rPr lang="el-GR" dirty="0"/>
              <a:t>: μετρούνται σε φυσικές μονάδες – ποσότητες και σχετικές τιμές. </a:t>
            </a:r>
          </a:p>
          <a:p>
            <a:pPr marL="0" indent="0">
              <a:buNone/>
            </a:pPr>
            <a:r>
              <a:rPr lang="el-GR" i="1" dirty="0"/>
              <a:t>Παραδείγματα: </a:t>
            </a:r>
          </a:p>
          <a:p>
            <a:pPr lvl="1"/>
            <a:r>
              <a:rPr lang="el-GR" dirty="0"/>
              <a:t>ποσότητα παραγόμενου προϊόντος </a:t>
            </a:r>
          </a:p>
          <a:p>
            <a:pPr lvl="1"/>
            <a:r>
              <a:rPr lang="el-GR" dirty="0"/>
              <a:t>πραγματικός μισθός: προϊόν που κερδίζεται ανά ώρα εργασίας  </a:t>
            </a:r>
          </a:p>
          <a:p>
            <a:pPr lvl="1"/>
            <a:r>
              <a:rPr lang="el-GR" dirty="0"/>
              <a:t>πραγματικό επιτόκιο: προϊόν που κερδίζεται στο μέλλον με τον δανεισμό μιας μονάδας προϊόντος σήμερα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EDFC670-43B0-49F4-A410-2CFDA3A1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015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4BEE46-70B4-4B76-988E-2CE1481B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κλασική διχοτόμηση,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1F7851-0F49-42C0-ACED-9071DF7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04997"/>
            <a:ext cx="8761413" cy="3983277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i="1" dirty="0"/>
              <a:t>Ονομαστικές μεταβλητές</a:t>
            </a:r>
            <a:r>
              <a:rPr lang="el-GR" dirty="0"/>
              <a:t>: μετριούνται σε μονάδες χρήματος.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i="1" dirty="0"/>
              <a:t>Παραδείγματα: </a:t>
            </a:r>
            <a:endParaRPr lang="el-GR" dirty="0"/>
          </a:p>
          <a:p>
            <a:r>
              <a:rPr lang="el-GR" dirty="0"/>
              <a:t>ονομαστικός μισθός: δολάρια ανά ώρα εργασίας</a:t>
            </a:r>
          </a:p>
          <a:p>
            <a:r>
              <a:rPr lang="el-GR" dirty="0"/>
              <a:t>ονομαστικό επιτόκιο: δολάρια που κερδίζονται στο μέλλον με τον δανεισμό σήμερα ενός δολαρίου </a:t>
            </a:r>
          </a:p>
          <a:p>
            <a:r>
              <a:rPr lang="el-GR" dirty="0"/>
              <a:t>επίπεδο τιμών: ο αριθμός των δολαρίων που χρειάζονται για να αγοραστεί ένα τυπικό καλάθι αγαθών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1404D3A-4E27-4222-AE52-33A0FC46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005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F65A9E-EC1D-4CB2-BE44-78407A35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κλασική διχοτόμηση,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3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C4D224-55B0-4A57-897E-8F3EB1443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85011"/>
            <a:ext cx="9504695" cy="3877260"/>
          </a:xfrm>
        </p:spPr>
        <p:txBody>
          <a:bodyPr>
            <a:normAutofit/>
          </a:bodyPr>
          <a:lstStyle/>
          <a:p>
            <a:r>
              <a:rPr lang="el-GR" dirty="0"/>
              <a:t>Υπενθυμίζουμε: οι πραγματικές μεταβλητές εξηγούνται στο Κεφάλαιο 3 και οι ονομαστικές μεταβλητές εξηγούνται στο Κεφάλαιο 5. </a:t>
            </a:r>
          </a:p>
          <a:p>
            <a:endParaRPr lang="el-GR" b="1" dirty="0"/>
          </a:p>
          <a:p>
            <a:r>
              <a:rPr lang="el-GR" b="1" dirty="0"/>
              <a:t>Κλασική διχοτόμηση</a:t>
            </a:r>
            <a:r>
              <a:rPr lang="el-GR" dirty="0"/>
              <a:t>: ο θεωρητικός διαχωρισμός των πραγματικών και ονομαστικών    </a:t>
            </a:r>
          </a:p>
          <a:p>
            <a:endParaRPr lang="el-GR" b="1" dirty="0"/>
          </a:p>
          <a:p>
            <a:r>
              <a:rPr lang="el-GR" b="1" dirty="0"/>
              <a:t>Νομισματική ουδετερότητα</a:t>
            </a:r>
            <a:r>
              <a:rPr lang="el-GR" dirty="0"/>
              <a:t>: </a:t>
            </a:r>
          </a:p>
          <a:p>
            <a:endParaRPr lang="el-GR" dirty="0"/>
          </a:p>
          <a:p>
            <a:r>
              <a:rPr lang="el-GR" dirty="0"/>
              <a:t>Στον πραγματικό κόσμο, το χρήμα είναι κατά προσέγγιση ουδέτερο στη μακροχρόνια περίοδο.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F1A4A2B-7092-4391-823F-417680B4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726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D4949B-170A-4D8C-938D-F880A145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BD1C9A-7D1C-470B-AB05-758012BC0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Ταχύτητα κυκλοφορίας του χρήματος: ο λόγος της ονομαστικής δαπάνης προς την προσφορά χρήματος· ο ρυθμός με τον οποίο το χρήμα αλλάζει χέρια  </a:t>
            </a:r>
            <a:endParaRPr lang="el-GR" sz="1600" dirty="0"/>
          </a:p>
          <a:p>
            <a:r>
              <a:rPr lang="el-GR" dirty="0"/>
              <a:t>Ποσοτική θεωρία του χρήματος </a:t>
            </a:r>
            <a:endParaRPr lang="el-GR" sz="1600" dirty="0"/>
          </a:p>
          <a:p>
            <a:pPr lvl="1"/>
            <a:r>
              <a:rPr lang="el-GR" dirty="0"/>
              <a:t>υποθέτει ότι η ταχύτητα κυκλοφορίας του χρήματος είναι σταθερή </a:t>
            </a:r>
            <a:endParaRPr lang="el-GR" sz="1400" dirty="0"/>
          </a:p>
          <a:p>
            <a:pPr lvl="1"/>
            <a:r>
              <a:rPr lang="el-GR" dirty="0"/>
              <a:t>συμπεραίνει ότι η προσφορά χρήματος καθορίζει τον ρυθμό πληθωρισμού </a:t>
            </a:r>
            <a:endParaRPr lang="el-GR" sz="1400" dirty="0"/>
          </a:p>
          <a:p>
            <a:r>
              <a:rPr lang="el-GR" dirty="0"/>
              <a:t>ισχύει στη μακροχρόνια περίοδο</a:t>
            </a:r>
            <a:endParaRPr lang="el-GR" sz="1600" dirty="0"/>
          </a:p>
          <a:p>
            <a:r>
              <a:rPr lang="el-GR" dirty="0"/>
              <a:t>επιβεβαιώνεται από τα συγκριτικά στοιχεία μεταξύ χωρών και από τα στατιστικά δεδομένα χρονολογικών σειρών </a:t>
            </a:r>
            <a:endParaRPr lang="el-GR" sz="1600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D9ABD93-71EA-4827-BA3D-379472B3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258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EF5543-BF85-4A7D-B0F3-17795B15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58CF8D-9690-4EAE-9EB7-8BD93A0AB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l-GR" dirty="0"/>
              <a:t>Ονομαστικό επιτόκιο </a:t>
            </a:r>
            <a:endParaRPr lang="el-GR" sz="1400" dirty="0"/>
          </a:p>
          <a:p>
            <a:pPr lvl="1"/>
            <a:r>
              <a:rPr lang="el-GR" dirty="0"/>
              <a:t>είναι ίσο με το πραγματικό επιτόκιο + τον ρυθμό πληθωρισμού </a:t>
            </a:r>
            <a:endParaRPr lang="el-GR" sz="1400" dirty="0"/>
          </a:p>
          <a:p>
            <a:pPr lvl="1"/>
            <a:r>
              <a:rPr lang="el-GR" dirty="0"/>
              <a:t>είναι το κόστος ευκαιρίας της </a:t>
            </a:r>
            <a:r>
              <a:rPr lang="el-GR" dirty="0" err="1"/>
              <a:t>διακράτησης</a:t>
            </a:r>
            <a:r>
              <a:rPr lang="el-GR" dirty="0"/>
              <a:t> χρήματος </a:t>
            </a:r>
            <a:endParaRPr lang="el-GR" sz="1400" dirty="0"/>
          </a:p>
          <a:p>
            <a:r>
              <a:rPr lang="el-GR" dirty="0"/>
              <a:t>Αποτέλεσμα </a:t>
            </a:r>
            <a:r>
              <a:rPr lang="en-US" dirty="0"/>
              <a:t>Fisher</a:t>
            </a:r>
            <a:r>
              <a:rPr lang="el-GR" dirty="0"/>
              <a:t>: Το ονομαστικό επιτόκιο μεταβάλλεται σε αναλογία ένα προς ένα με τον αναμενόμενο πληθωρισμό.</a:t>
            </a:r>
            <a:endParaRPr lang="el-GR" sz="1600" dirty="0"/>
          </a:p>
          <a:p>
            <a:pPr lvl="1"/>
            <a:r>
              <a:rPr lang="el-GR" dirty="0"/>
              <a:t>Ζήτηση χρήματος </a:t>
            </a:r>
            <a:endParaRPr lang="el-GR" sz="1400" dirty="0"/>
          </a:p>
          <a:p>
            <a:pPr lvl="1"/>
            <a:r>
              <a:rPr lang="el-GR" dirty="0"/>
              <a:t>εξαρτάται μόνον από το εισόδημα στην ποσοτική θεωρία του χρήματος </a:t>
            </a:r>
            <a:endParaRPr lang="el-GR" sz="1400" dirty="0"/>
          </a:p>
          <a:p>
            <a:pPr lvl="1"/>
            <a:r>
              <a:rPr lang="el-GR" dirty="0"/>
              <a:t>εξαρτάται επίσης από το ονομαστικό επιτόκιο </a:t>
            </a:r>
            <a:endParaRPr lang="el-GR" sz="1400" dirty="0"/>
          </a:p>
          <a:p>
            <a:r>
              <a:rPr lang="el-GR" dirty="0"/>
              <a:t>αν ισχύει αυτό, τότε οι μεταβολές του αναμενόμενου πληθωρισμού επηρεάζουν το τρέχον επίπεδο τιμών</a:t>
            </a:r>
            <a:endParaRPr lang="el-GR" sz="1600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DA69A3A-FBA0-469C-842A-655B8A821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1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7080-D22C-E448-BD23-5B2F8B67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Ταχύτητα κυκλοφορίας του χρήματος,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B621-8266-2744-B966-34C8E9163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Βασική έννοια: ο ρυθμός με τον οποίο κυκλοφορεί το χρήμα </a:t>
            </a:r>
          </a:p>
          <a:p>
            <a:r>
              <a:rPr lang="el-GR" dirty="0"/>
              <a:t>Ορισμός: Το πόσες φορές το μέσο χαρτονόμισμα αλλάζει χέρια στη διάρκεια μιας ορισμένης χρονικής περιόδου</a:t>
            </a:r>
          </a:p>
          <a:p>
            <a:r>
              <a:rPr lang="el-GR" dirty="0"/>
              <a:t>Παράδειγμα: Το 2018, </a:t>
            </a:r>
          </a:p>
          <a:p>
            <a:pPr lvl="1"/>
            <a:r>
              <a:rPr lang="el-GR" dirty="0"/>
              <a:t>500 δισεκατομμύρια δολάρια χρησιμοποιήθηκαν σε συναλλαγές </a:t>
            </a:r>
          </a:p>
          <a:p>
            <a:pPr lvl="1"/>
            <a:r>
              <a:rPr lang="el-GR" dirty="0"/>
              <a:t>προσφορά χρήματος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100 δισεκατομμύρια δολάρια</a:t>
            </a:r>
          </a:p>
          <a:p>
            <a:pPr lvl="1"/>
            <a:r>
              <a:rPr lang="el-GR" dirty="0"/>
              <a:t>το μέσο δολάριο χρησιμοποιήθηκε σε πέντε συναλλαγές στη διάρκεια του 2018 </a:t>
            </a:r>
          </a:p>
          <a:p>
            <a:pPr lvl="1"/>
            <a:r>
              <a:rPr lang="el-GR" dirty="0"/>
              <a:t>Επομένως, η ταχύτητα κυκλοφορίας του χρήματος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5</a:t>
            </a:r>
          </a:p>
          <a:p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0E955-6DB6-3041-8D79-7A81B195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738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1B3485-787B-488B-902A-32787B5B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3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E23431-D08B-49BB-83ED-ED3CE1569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Κόστος πληθωρισμού </a:t>
            </a:r>
          </a:p>
          <a:p>
            <a:pPr lvl="0"/>
            <a:r>
              <a:rPr lang="el-GR" i="1" dirty="0"/>
              <a:t>Αναμενόμενος πληθωρισμός </a:t>
            </a:r>
            <a:endParaRPr lang="el-GR" dirty="0"/>
          </a:p>
          <a:p>
            <a:pPr marL="0" lvl="0" indent="0">
              <a:buNone/>
            </a:pPr>
            <a:r>
              <a:rPr lang="el-GR" dirty="0"/>
              <a:t>κόστος σόλας υποδημάτων, κόστος έκδοσης νέων τιμοκαταλόγων, φόρος και μεταβλητότητα τιμών, ταλαιπωρία από τη διόρθωση των τιμών λόγω πληθωρισμού </a:t>
            </a:r>
          </a:p>
          <a:p>
            <a:pPr lvl="0"/>
            <a:r>
              <a:rPr lang="el-GR" i="1" dirty="0"/>
              <a:t>Μη αναμενόμενος πληθωρισμός </a:t>
            </a:r>
            <a:endParaRPr lang="el-GR" dirty="0"/>
          </a:p>
          <a:p>
            <a:pPr marL="0" lvl="0" indent="0">
              <a:buNone/>
            </a:pPr>
            <a:r>
              <a:rPr lang="el-GR" dirty="0"/>
              <a:t>όλα τα παραπάνω συν τις αυθαίρετες αναδιανομές πλούτου μεταξύ δανειστών και δανειοληπτών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7D01111-0A17-4878-954E-DA9DA86A0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124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A62F91-1E10-44B6-90BB-AD593156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4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2052C5-CD2B-4B9E-891C-4C065B9E9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84516"/>
            <a:ext cx="8761413" cy="3135284"/>
          </a:xfrm>
        </p:spPr>
        <p:txBody>
          <a:bodyPr/>
          <a:lstStyle/>
          <a:p>
            <a:r>
              <a:rPr lang="el-GR" b="1" dirty="0"/>
              <a:t>Υπερπληθωρισμός </a:t>
            </a:r>
            <a:endParaRPr lang="el-GR" sz="1600" b="1" dirty="0"/>
          </a:p>
          <a:p>
            <a:pPr lvl="1"/>
            <a:r>
              <a:rPr lang="el-GR" dirty="0"/>
              <a:t>προκαλείται από τη γρήγορη αύξηση της προσφοράς χρήματος, όταν η κυβέρνηση καταφεύγει στην εκτύπωση νέου χρήματος για τη χρηματοδότηση των δημοσιονομικών ελλειμμάτων της</a:t>
            </a:r>
            <a:endParaRPr lang="el-GR" sz="1400" dirty="0"/>
          </a:p>
          <a:p>
            <a:pPr lvl="1"/>
            <a:r>
              <a:rPr lang="el-GR" dirty="0"/>
              <a:t>η ανάσχεση του υπερπληθωρισμού απαιτεί δημοσιονομικές μεταρρυθμίσεις που να εξαλείφουν την ανάγκη της κυβέρνησης να τυπώνει χρήμα. </a:t>
            </a:r>
            <a:endParaRPr lang="el-GR" sz="1400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EFFBD73-CBAB-4FD1-8F8F-C217C264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207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514186-D5A0-4B00-81FD-1BC4250D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5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F1F3C0-2D23-46A4-ABE2-A3A55E46A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Κλασική διχοτόμηση </a:t>
            </a:r>
            <a:endParaRPr lang="el-GR" sz="1600" b="1" dirty="0"/>
          </a:p>
          <a:p>
            <a:pPr lvl="1"/>
            <a:r>
              <a:rPr lang="el-GR" dirty="0"/>
              <a:t>Στην κλασική θεωρία, το χρήμα είναι ουδέτερο – δηλαδή, δεν επηρεάζει τις πραγματικές μεταβλητές. </a:t>
            </a:r>
            <a:endParaRPr lang="el-GR" sz="1400" dirty="0"/>
          </a:p>
          <a:p>
            <a:pPr lvl="1"/>
            <a:r>
              <a:rPr lang="el-GR" dirty="0"/>
              <a:t>Συνεπώς, μπορούμε να μελετήσουμε πώς καθορίζονται οι πραγματικές μεταβλητές χωρίς να αναφερθούμε στις ονομαστικές μεταβλητές. </a:t>
            </a:r>
            <a:endParaRPr lang="el-GR" sz="1400" dirty="0"/>
          </a:p>
          <a:p>
            <a:pPr lvl="1"/>
            <a:r>
              <a:rPr lang="el-GR" dirty="0"/>
              <a:t>Η ισορροπία της αγοράς χρήματος, επομένως, καθορίζει το επίπεδο των τιμών και όλες τις ονομαστικές μεταβλητές.</a:t>
            </a:r>
            <a:endParaRPr lang="el-GR" sz="1400" dirty="0"/>
          </a:p>
          <a:p>
            <a:pPr lvl="1"/>
            <a:r>
              <a:rPr lang="el-GR" dirty="0"/>
              <a:t>Οι περισσότεροι οικονομολόγοι πιστεύουν ότι η οικονομία λειτουργεί με αυτόν τον τρόπο στη μακροχρόνια περίοδο. </a:t>
            </a:r>
            <a:endParaRPr lang="el-GR" sz="1400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5FA7B9B-B162-4C86-86DB-6A7AB192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3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4042-C3A7-F24C-B777-64016B36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/>
          <a:lstStyle/>
          <a:p>
            <a:r>
              <a:rPr lang="el-GR" dirty="0"/>
              <a:t>Ταχύτητα κυκλοφορίας του χρήματος,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3EDA38-4CC5-5C4B-8DE6-DC372E3393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761413" cy="3416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Από τα πιο πάνω προκύπτει ο ακόλουθος ορισμός: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</m:oMath>
                  </m:oMathPara>
                </a14:m>
                <a:endParaRPr lang="en-US" b="1" i="1" dirty="0"/>
              </a:p>
              <a:p>
                <a:pPr marL="0" indent="0">
                  <a:buNone/>
                </a:pPr>
                <a:r>
                  <a:rPr lang="el-GR" dirty="0"/>
                  <a:t>όπου</a:t>
                </a:r>
              </a:p>
              <a:p>
                <a:pPr marL="0" indent="0">
                  <a:buNone/>
                </a:pPr>
                <a:r>
                  <a:rPr lang="en-US" b="1" i="1" dirty="0"/>
                  <a:t>V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dirty="0"/>
                  <a:t>ταχύτητα κυκλοφορίας του χρήματος </a:t>
                </a:r>
              </a:p>
              <a:p>
                <a:pPr marL="0" indent="0">
                  <a:buNone/>
                </a:pPr>
                <a:r>
                  <a:rPr lang="en-US" b="1" i="1" dirty="0"/>
                  <a:t>T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dirty="0"/>
                  <a:t> αξία όλων των συναλλαγών </a:t>
                </a:r>
              </a:p>
              <a:p>
                <a:pPr marL="0" indent="0">
                  <a:buNone/>
                </a:pPr>
                <a:r>
                  <a:rPr lang="en-US" b="1" i="1" dirty="0"/>
                  <a:t>M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dirty="0"/>
                  <a:t>προσφορά χρήματος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3EDA38-4CC5-5C4B-8DE6-DC372E3393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761413" cy="3416300"/>
              </a:xfrm>
              <a:blipFill>
                <a:blip r:embed="rId2"/>
                <a:stretch>
                  <a:fillRect l="-579" t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6FA3C-5761-1844-A17D-92E881BA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E4BFA4-73C9-4C45-B0E5-E3F293D5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Ταχύτητα κυκλοφορίας του χρήματος, </a:t>
            </a:r>
            <a:r>
              <a:rPr lang="en-US" dirty="0"/>
              <a:t>M</a:t>
            </a:r>
            <a:r>
              <a:rPr lang="el-GR" dirty="0" err="1"/>
              <a:t>έρος</a:t>
            </a:r>
            <a:r>
              <a:rPr lang="el-GR" dirty="0"/>
              <a:t>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5238AFD-B236-D746-A5B7-F79316F8F9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761413" cy="34163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Χρησιμοποιούμε το ονομαστικό ΑΕΠ ως αντιπροσωπευτικό μέγεθος του</a:t>
                </a:r>
                <a:r>
                  <a:rPr lang="en-US" dirty="0"/>
                  <a:t> </a:t>
                </a:r>
                <a:r>
                  <a:rPr lang="el-GR" dirty="0"/>
                  <a:t>συνόλου των συναλλαγών. Τότε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όπου</a:t>
                </a:r>
              </a:p>
              <a:p>
                <a:pPr marL="0" indent="0">
                  <a:buNone/>
                </a:pPr>
                <a:r>
                  <a:rPr lang="en-US" b="1" i="1" dirty="0"/>
                  <a:t>P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dirty="0"/>
                  <a:t>τιμή προϊόντος (</a:t>
                </a:r>
                <a:r>
                  <a:rPr lang="el-GR" dirty="0" err="1"/>
                  <a:t>αποπληθωριστής</a:t>
                </a:r>
                <a:r>
                  <a:rPr lang="el-GR" dirty="0"/>
                  <a:t> ΑΕΠ) </a:t>
                </a:r>
              </a:p>
              <a:p>
                <a:pPr marL="0" indent="0">
                  <a:buNone/>
                </a:pPr>
                <a:r>
                  <a:rPr lang="en-US" b="1" i="1" dirty="0"/>
                  <a:t>Y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dirty="0"/>
                  <a:t> ποσότητα προϊόντος (πραγματικό ΑΕΠ) </a:t>
                </a:r>
              </a:p>
              <a:p>
                <a:pPr marL="0" indent="0">
                  <a:buNone/>
                </a:pPr>
                <a:r>
                  <a:rPr lang="en-US" b="1" i="1" dirty="0"/>
                  <a:t>P </a:t>
                </a:r>
                <a:r>
                  <a:rPr lang="en-US" b="1" dirty="0">
                    <a:sym typeface="Symbol" panose="05050102010706020507" pitchFamily="18" charset="2"/>
                  </a:rPr>
                  <a:t></a:t>
                </a:r>
                <a:r>
                  <a:rPr lang="en-US" b="1" i="1" dirty="0"/>
                  <a:t> Y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n-US" dirty="0"/>
                  <a:t> </a:t>
                </a:r>
                <a:r>
                  <a:rPr lang="el-GR" dirty="0"/>
                  <a:t>αξία προϊόντος (ονομαστικό ΑΕΠ)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D5238AFD-B236-D746-A5B7-F79316F8F9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761413" cy="3416300"/>
              </a:xfrm>
              <a:blipFill>
                <a:blip r:embed="rId2"/>
                <a:stretch>
                  <a:fillRect l="-579" t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2E1813-6D18-FA44-ACBC-6AE3A8E9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2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4042-C3A7-F24C-B777-64016B36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ποσοτική εξίσωση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EDA38-4CC5-5C4B-8DE6-DC372E33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 Η</a:t>
            </a:r>
            <a:r>
              <a:rPr lang="el-GR" b="1" dirty="0"/>
              <a:t> ποσοτική εξίσωση </a:t>
            </a:r>
            <a:endParaRPr lang="el-GR" dirty="0"/>
          </a:p>
          <a:p>
            <a:pPr marL="0" indent="0" algn="ctr">
              <a:buNone/>
            </a:pPr>
            <a:r>
              <a:rPr lang="el-GR" b="1" dirty="0"/>
              <a:t> </a:t>
            </a:r>
            <a:endParaRPr lang="en-US" dirty="0"/>
          </a:p>
          <a:p>
            <a:pPr marL="0" indent="0" algn="ctr">
              <a:buNone/>
            </a:pPr>
            <a:r>
              <a:rPr lang="en-US" b="1" i="1" dirty="0"/>
              <a:t>M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b="1" i="1" dirty="0"/>
              <a:t>V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P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b="1" i="1" dirty="0"/>
              <a:t>Y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pPr marL="0" indent="0">
              <a:buNone/>
            </a:pPr>
            <a:r>
              <a:rPr lang="el-GR" dirty="0"/>
              <a:t>Ακολουθεί από τον προηγούμενο ορισμό της ταχύτητας κυκλοφορίας του χρήματος. Η ποσοτική εξίσωση είναι μια ταυτότητα: είναι πάντοτε αληθής εξαιτίας του τρόπου που ορίζουμε τις μεταβλητές τους.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70CE5-E59A-FA4F-A2C5-3A2F5382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26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{591DDD3E-659A-8E43-BA66-548E771B5E4B}tf10001076</Template>
  <TotalTime>887</TotalTime>
  <Words>2599</Words>
  <Application>Microsoft Macintosh PowerPoint</Application>
  <PresentationFormat>Widescreen</PresentationFormat>
  <Paragraphs>462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Calibri</vt:lpstr>
      <vt:lpstr>Cambria Math</vt:lpstr>
      <vt:lpstr>Century Gothic</vt:lpstr>
      <vt:lpstr>Symbol</vt:lpstr>
      <vt:lpstr>Times New Roman</vt:lpstr>
      <vt:lpstr>Wingdings</vt:lpstr>
      <vt:lpstr>Wingdings 3</vt:lpstr>
      <vt:lpstr>Ion Boardroom</vt:lpstr>
      <vt:lpstr> ΚΕΦΑΛΑΙΟ 5 Πληθωρισμός: Αίτια, αποτελέσματα και κοινωνικό κόστος</vt:lpstr>
      <vt:lpstr>Στο παρόν κεφάλαιο θα μάθουμε:</vt:lpstr>
      <vt:lpstr>Πληθωρισμός στις ΗΠΑ και η τάση του, 1960-2014, Mέρος 1</vt:lpstr>
      <vt:lpstr>Πληθωρισμός στις ΗΠΑ και η τάση του, 1960-2014, Mέρος 1</vt:lpstr>
      <vt:lpstr>Η ποσοτική θεωρία του χρήματος </vt:lpstr>
      <vt:lpstr>Ταχύτητα κυκλοφορίας του χρήματος, Mέρος 1</vt:lpstr>
      <vt:lpstr>Ταχύτητα κυκλοφορίας του χρήματος, Mέρος 2</vt:lpstr>
      <vt:lpstr>Ταχύτητα κυκλοφορίας του χρήματος, Mέρος 3</vt:lpstr>
      <vt:lpstr>Η ποσοτική εξίσωση</vt:lpstr>
      <vt:lpstr>Ζήτηση χρήματος και ποσοτική εξίσωση, Mέρος 1 </vt:lpstr>
      <vt:lpstr>Ζήτηση χρήματος και ποσοτική εξίσωση, Μέρος 2 </vt:lpstr>
      <vt:lpstr>Πίσω στην ποσοτική θεωρία του χρήματος </vt:lpstr>
      <vt:lpstr>Η ποσοτική θεωρία του χρήματος, Mέρος 1 </vt:lpstr>
      <vt:lpstr>Η ποσοτική θεωρία του χρήματος, Mέρος 2 </vt:lpstr>
      <vt:lpstr>Η ποσοτική θεωρία του χρήματος, Mέρος 3 </vt:lpstr>
      <vt:lpstr>Η ποσοτική θεωρία του χρήματος, Mέρος 4 </vt:lpstr>
      <vt:lpstr>Η ποσοτική θεωρία του χρήματος, Mέρος 5 </vt:lpstr>
      <vt:lpstr>Ποσοτική θεωρία του χρήματος έναντι στατιστικών δεδομένων </vt:lpstr>
      <vt:lpstr>Διεθνή στατιστικά δεδομένα για τον πληθωρισμό και αύξηση της προσφοράς χρήματος </vt:lpstr>
      <vt:lpstr>Πληθωρισμός και αύξηση της προσφοράς χρήματος στις ΗΠΑ, 1960-2014, Mέρος 1</vt:lpstr>
      <vt:lpstr>Πληθωρισμός και αύξηση της προσφοράς χρήματος στις ΗΠΑ, 1960-2014, Mέρος 2</vt:lpstr>
      <vt:lpstr>Έσοδα από την άσκηση του δικαιώματος της νομισματοκοπής</vt:lpstr>
      <vt:lpstr>Πληθωρισμός και επιτόκια</vt:lpstr>
      <vt:lpstr>Το αποτέλεσμα Fisher </vt:lpstr>
      <vt:lpstr>Πληθωρισμός και ονομαστικά επιτόκια στις ΗΠΑ, 1955-2015</vt:lpstr>
      <vt:lpstr>Πληθωρισμός και ονομαστικά επιτόκια σε 48 χώρες </vt:lpstr>
      <vt:lpstr>ΤΩΡΑ ΠΡΟΣΠΑΘΗΣΤΕ  Εφαρμογή της θεωρίας </vt:lpstr>
      <vt:lpstr>ΤΩΡΑ ΠΡΟΣΠΑΘΗΣΤΕ  Εφαρμογή της θεωρίας, απαντήσεις </vt:lpstr>
      <vt:lpstr>Δύο πραγματικά επιτόκια </vt:lpstr>
      <vt:lpstr>Ζήτηση χρήματος και ονομαστικό επιτόκιο</vt:lpstr>
      <vt:lpstr>Η συνάρτηση της ζήτησης χρήματος, Μέρος 1 </vt:lpstr>
      <vt:lpstr>Η συνάρτηση της ζήτησης χρήματος, Μέρος 2 </vt:lpstr>
      <vt:lpstr>Ισορροπία </vt:lpstr>
      <vt:lpstr>Τι καθορίζει τι; </vt:lpstr>
      <vt:lpstr>Πώς το P ανταποκρίνεται στο ΔM</vt:lpstr>
      <vt:lpstr>Τι γίνεται με τον αναμενόμενο πληθωρισμό; </vt:lpstr>
      <vt:lpstr>Πώς το P ανταποκρίνεται στο ΔEπ</vt:lpstr>
      <vt:lpstr>Η κλασική άποψη για τον πληθωρισμό </vt:lpstr>
      <vt:lpstr>ΤΩΡΑ ΠΡΟΣΠΑΘΗΣΤΕ  Θέμα συζήτησης </vt:lpstr>
      <vt:lpstr>Μια κοινή παρανόηση </vt:lpstr>
      <vt:lpstr>Δείκτης τιμών καταναλωτή (CPI) και μέσο ωρομίσθιο, 1965-2015</vt:lpstr>
      <vt:lpstr>Το κοινωνικό κόστος του πληθωρισμού </vt:lpstr>
      <vt:lpstr>Το κόστος του αναμενόμενου πληθωρισμού: 1. Το κόστος σόλας υποδημάτων </vt:lpstr>
      <vt:lpstr>Το κόστος του αναμενόμενου πληθωρισμού: 2. Το κόστος νέων τιμοκαταλόγων </vt:lpstr>
      <vt:lpstr>Το κόστος του αναμενόμενου πληθωρισμού: 3. Η μεταβλητότητα των σχετικών τιμών</vt:lpstr>
      <vt:lpstr>Το κόστος του αναμενόμενου πληθωρισμού: 4. Η άδικη φορολογική μεταχείριση </vt:lpstr>
      <vt:lpstr>Το κόστος του αναμενόμενου πληθωρισμού: 5. Γενική ταλαιπωρία </vt:lpstr>
      <vt:lpstr>Το κόστος του μη αναμενόμενου πληθωρισμού: Αυθαίρετη ανακατανομή της αγοραστικής δύναμης</vt:lpstr>
      <vt:lpstr>Πρόσθετο κόστος του υψηλού πληθωρισμού: Αυξημένη αβεβαιότητα </vt:lpstr>
      <vt:lpstr>Ένα όφελος του πληθωρισμού </vt:lpstr>
      <vt:lpstr>Υπερπληθωρισμός </vt:lpstr>
      <vt:lpstr>Τι προκαλεί τον υπερπληθωρισμό; </vt:lpstr>
      <vt:lpstr>Μερικά παραδείγματα του υπερπληθωρισμού </vt:lpstr>
      <vt:lpstr>Γιατί οι κυβερνήσεις προκαλούν υπερπληθωρισμό </vt:lpstr>
      <vt:lpstr>Η κλασική διχοτόμηση, Mέρος 1</vt:lpstr>
      <vt:lpstr>Η κλασική διχοτόμηση, Mέρος 2</vt:lpstr>
      <vt:lpstr>Η κλασική διχοτόμηση, Mέρος 3</vt:lpstr>
      <vt:lpstr>ΠΕΡΙΛΗΨΗ ΚΕΦΑΛΑΙΟΥ, ΜΕΡΟΣ 1</vt:lpstr>
      <vt:lpstr>ΠΕΡΙΛΗΨΗ ΚΕΦΑΛΑΙΟΥ, ΜΕΡΟΣ 2</vt:lpstr>
      <vt:lpstr>ΠΕΡΙΛΗΨΗ ΚΕΦΑΛΑΙΟΥ, ΜΕΡΟΣ 3</vt:lpstr>
      <vt:lpstr>ΠΕΡΙΛΗΨΗ ΚΕΦΑΛΑΙΟΥ, ΜΕΡΟΣ 4</vt:lpstr>
      <vt:lpstr>ΠΕΡΙΛΗΨΗ ΚΕΦΑΛΑΙΟΥ, ΜΕΡΟΣ 5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1 Η επιστήμη της Μακροοικονομικής</dc:title>
  <dc:creator>Danae Dardanou</dc:creator>
  <cp:lastModifiedBy>Danae Dardanou</cp:lastModifiedBy>
  <cp:revision>73</cp:revision>
  <cp:lastPrinted>2019-10-10T10:49:34Z</cp:lastPrinted>
  <dcterms:created xsi:type="dcterms:W3CDTF">2019-09-06T07:23:08Z</dcterms:created>
  <dcterms:modified xsi:type="dcterms:W3CDTF">2019-10-29T08:44:36Z</dcterms:modified>
</cp:coreProperties>
</file>