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B19D"/>
    <a:srgbClr val="B92D14"/>
    <a:srgbClr val="3575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6" autoAdjust="0"/>
    <p:restoredTop sz="95596" autoAdjust="0"/>
  </p:normalViewPr>
  <p:slideViewPr>
    <p:cSldViewPr>
      <p:cViewPr>
        <p:scale>
          <a:sx n="100" d="100"/>
          <a:sy n="100" d="100"/>
        </p:scale>
        <p:origin x="-630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980C04-65F8-4411-B123-4FDB651C80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5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F7E1E-E939-4C90-A20B-3101B6CA3834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E93C6-7FEA-4BBB-A390-A79531C001C1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028950"/>
            <a:ext cx="3810000" cy="70485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62400"/>
            <a:ext cx="3810000" cy="4572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0138" y="131763"/>
            <a:ext cx="2030412" cy="5583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" y="131763"/>
            <a:ext cx="5942013" cy="5583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" y="131763"/>
            <a:ext cx="64770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212976"/>
            <a:ext cx="3810000" cy="704850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</a:rPr>
              <a:t>Why do we care about</a:t>
            </a:r>
            <a:br>
              <a:rPr lang="en-US" sz="2800" dirty="0" smtClean="0">
                <a:solidFill>
                  <a:srgbClr val="7030A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externalities?</a:t>
            </a:r>
            <a:br>
              <a:rPr lang="en-US" sz="2800" dirty="0" smtClean="0">
                <a:solidFill>
                  <a:srgbClr val="7030A0"/>
                </a:solidFill>
              </a:rPr>
            </a:b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124744"/>
            <a:ext cx="6381750" cy="522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021138" y="260350"/>
          <a:ext cx="15303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723600" imgH="215640" progId="Equation.DSMT4">
                  <p:embed/>
                </p:oleObj>
              </mc:Choice>
              <mc:Fallback>
                <p:oleObj name="Equation" r:id="rId5" imgW="72360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260350"/>
                        <a:ext cx="153035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reeform 7"/>
          <p:cNvSpPr/>
          <p:nvPr/>
        </p:nvSpPr>
        <p:spPr bwMode="auto">
          <a:xfrm>
            <a:off x="2051720" y="2276872"/>
            <a:ext cx="1524000" cy="3419475"/>
          </a:xfrm>
          <a:custGeom>
            <a:avLst/>
            <a:gdLst>
              <a:gd name="connsiteX0" fmla="*/ 0 w 1524000"/>
              <a:gd name="connsiteY0" fmla="*/ 0 h 3419475"/>
              <a:gd name="connsiteX1" fmla="*/ 19050 w 1524000"/>
              <a:gd name="connsiteY1" fmla="*/ 3419475 h 3419475"/>
              <a:gd name="connsiteX2" fmla="*/ 1524000 w 1524000"/>
              <a:gd name="connsiteY2" fmla="*/ 3390900 h 3419475"/>
              <a:gd name="connsiteX3" fmla="*/ 1504950 w 1524000"/>
              <a:gd name="connsiteY3" fmla="*/ 1695450 h 3419475"/>
              <a:gd name="connsiteX4" fmla="*/ 0 w 1524000"/>
              <a:gd name="connsiteY4" fmla="*/ 0 h 341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4000" h="3419475">
                <a:moveTo>
                  <a:pt x="0" y="0"/>
                </a:moveTo>
                <a:lnTo>
                  <a:pt x="19050" y="3419475"/>
                </a:lnTo>
                <a:lnTo>
                  <a:pt x="1524000" y="3390900"/>
                </a:lnTo>
                <a:lnTo>
                  <a:pt x="1504950" y="169545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051720" y="4005064"/>
            <a:ext cx="1571625" cy="1724025"/>
          </a:xfrm>
          <a:custGeom>
            <a:avLst/>
            <a:gdLst>
              <a:gd name="connsiteX0" fmla="*/ 0 w 1571625"/>
              <a:gd name="connsiteY0" fmla="*/ 1724025 h 1724025"/>
              <a:gd name="connsiteX1" fmla="*/ 1571625 w 1571625"/>
              <a:gd name="connsiteY1" fmla="*/ 0 h 1724025"/>
              <a:gd name="connsiteX2" fmla="*/ 1571625 w 1571625"/>
              <a:gd name="connsiteY2" fmla="*/ 1724025 h 1724025"/>
              <a:gd name="connsiteX3" fmla="*/ 0 w 1571625"/>
              <a:gd name="connsiteY3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5" h="1724025">
                <a:moveTo>
                  <a:pt x="0" y="1724025"/>
                </a:moveTo>
                <a:lnTo>
                  <a:pt x="1571625" y="0"/>
                </a:lnTo>
                <a:lnTo>
                  <a:pt x="1571625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057400" y="2343150"/>
            <a:ext cx="1514475" cy="3381375"/>
          </a:xfrm>
          <a:custGeom>
            <a:avLst/>
            <a:gdLst>
              <a:gd name="connsiteX0" fmla="*/ 9525 w 1514475"/>
              <a:gd name="connsiteY0" fmla="*/ 0 h 3381375"/>
              <a:gd name="connsiteX1" fmla="*/ 1514475 w 1514475"/>
              <a:gd name="connsiteY1" fmla="*/ 1676400 h 3381375"/>
              <a:gd name="connsiteX2" fmla="*/ 0 w 1514475"/>
              <a:gd name="connsiteY2" fmla="*/ 3381375 h 3381375"/>
              <a:gd name="connsiteX3" fmla="*/ 9525 w 1514475"/>
              <a:gd name="connsiteY3" fmla="*/ 0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14475" h="3381375">
                <a:moveTo>
                  <a:pt x="9525" y="0"/>
                </a:moveTo>
                <a:lnTo>
                  <a:pt x="1514475" y="1676400"/>
                </a:lnTo>
                <a:lnTo>
                  <a:pt x="0" y="3381375"/>
                </a:lnTo>
                <a:lnTo>
                  <a:pt x="9525" y="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2976" y="2348880"/>
            <a:ext cx="389851" cy="461665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11560" y="2708920"/>
            <a:ext cx="2016224" cy="11521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1720" y="6237312"/>
            <a:ext cx="407484" cy="461665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l-GR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2411760" y="5301209"/>
            <a:ext cx="792088" cy="1080119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339752" y="5661248"/>
            <a:ext cx="360040" cy="57606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62857" y="1628800"/>
            <a:ext cx="2154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Social Surplus</a:t>
            </a:r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 bwMode="auto">
          <a:xfrm flipH="1">
            <a:off x="2771806" y="2090465"/>
            <a:ext cx="668430" cy="148255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>
            <a:off x="3707904" y="1988840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4" grpId="0" build="allAtOnce" animBg="1"/>
      <p:bldP spid="17" grpId="0" build="allAtOnce" animBg="1"/>
      <p:bldP spid="2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76672"/>
            <a:ext cx="6381750" cy="583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614078" y="1412776"/>
            <a:ext cx="1796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Welfare losses</a:t>
            </a:r>
            <a:endParaRPr lang="el-GR" sz="18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067944" y="2276872"/>
            <a:ext cx="914400" cy="914400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4127500" y="0"/>
          <a:ext cx="155733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2" name="Equation" r:id="rId4" imgW="736560" imgH="215640" progId="Equation.DSMT4">
                  <p:embed/>
                </p:oleObj>
              </mc:Choice>
              <mc:Fallback>
                <p:oleObj name="Equation" r:id="rId4" imgW="73656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0"/>
                        <a:ext cx="1557338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/>
          <p:nvPr/>
        </p:nvSpPr>
        <p:spPr bwMode="auto">
          <a:xfrm>
            <a:off x="1971675" y="1809750"/>
            <a:ext cx="2047875" cy="3838575"/>
          </a:xfrm>
          <a:custGeom>
            <a:avLst/>
            <a:gdLst>
              <a:gd name="connsiteX0" fmla="*/ 0 w 2047875"/>
              <a:gd name="connsiteY0" fmla="*/ 0 h 3838575"/>
              <a:gd name="connsiteX1" fmla="*/ 2047875 w 2047875"/>
              <a:gd name="connsiteY1" fmla="*/ 2552700 h 3838575"/>
              <a:gd name="connsiteX2" fmla="*/ 2038350 w 2047875"/>
              <a:gd name="connsiteY2" fmla="*/ 3829050 h 3838575"/>
              <a:gd name="connsiteX3" fmla="*/ 19050 w 2047875"/>
              <a:gd name="connsiteY3" fmla="*/ 3838575 h 3838575"/>
              <a:gd name="connsiteX4" fmla="*/ 0 w 2047875"/>
              <a:gd name="connsiteY4" fmla="*/ 0 h 38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7875" h="3838575">
                <a:moveTo>
                  <a:pt x="0" y="0"/>
                </a:moveTo>
                <a:lnTo>
                  <a:pt x="2047875" y="2552700"/>
                </a:lnTo>
                <a:lnTo>
                  <a:pt x="2038350" y="3829050"/>
                </a:lnTo>
                <a:lnTo>
                  <a:pt x="19050" y="383857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984" y="1700808"/>
            <a:ext cx="389851" cy="461665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Β</a:t>
            </a:r>
            <a:endParaRPr lang="el-GR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683568" y="2060848"/>
            <a:ext cx="1728192" cy="115212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 bwMode="auto">
          <a:xfrm>
            <a:off x="1962150" y="3076575"/>
            <a:ext cx="2066925" cy="2571750"/>
          </a:xfrm>
          <a:custGeom>
            <a:avLst/>
            <a:gdLst>
              <a:gd name="connsiteX0" fmla="*/ 0 w 2066925"/>
              <a:gd name="connsiteY0" fmla="*/ 2571750 h 2571750"/>
              <a:gd name="connsiteX1" fmla="*/ 2066925 w 2066925"/>
              <a:gd name="connsiteY1" fmla="*/ 0 h 2571750"/>
              <a:gd name="connsiteX2" fmla="*/ 2066925 w 2066925"/>
              <a:gd name="connsiteY2" fmla="*/ 2571750 h 2571750"/>
              <a:gd name="connsiteX3" fmla="*/ 0 w 2066925"/>
              <a:gd name="connsiteY3" fmla="*/ 25717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925" h="2571750">
                <a:moveTo>
                  <a:pt x="0" y="2571750"/>
                </a:moveTo>
                <a:lnTo>
                  <a:pt x="2066925" y="0"/>
                </a:lnTo>
                <a:lnTo>
                  <a:pt x="2066925" y="2571750"/>
                </a:lnTo>
                <a:lnTo>
                  <a:pt x="0" y="2571750"/>
                </a:lnTo>
                <a:close/>
              </a:path>
            </a:pathLst>
          </a:cu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6396335"/>
            <a:ext cx="407484" cy="461665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l-GR" dirty="0"/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2627784" y="5301208"/>
            <a:ext cx="432048" cy="936104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 bwMode="auto">
          <a:xfrm>
            <a:off x="1990725" y="1819275"/>
            <a:ext cx="1533525" cy="3810000"/>
          </a:xfrm>
          <a:custGeom>
            <a:avLst/>
            <a:gdLst>
              <a:gd name="connsiteX0" fmla="*/ 0 w 1533525"/>
              <a:gd name="connsiteY0" fmla="*/ 0 h 3810000"/>
              <a:gd name="connsiteX1" fmla="*/ 1533525 w 1533525"/>
              <a:gd name="connsiteY1" fmla="*/ 1914525 h 3810000"/>
              <a:gd name="connsiteX2" fmla="*/ 0 w 1533525"/>
              <a:gd name="connsiteY2" fmla="*/ 3810000 h 3810000"/>
              <a:gd name="connsiteX3" fmla="*/ 0 w 1533525"/>
              <a:gd name="connsiteY3" fmla="*/ 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3525" h="3810000">
                <a:moveTo>
                  <a:pt x="0" y="0"/>
                </a:moveTo>
                <a:lnTo>
                  <a:pt x="1533525" y="1914525"/>
                </a:lnTo>
                <a:lnTo>
                  <a:pt x="0" y="3810000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533775" y="3095625"/>
            <a:ext cx="495300" cy="1304925"/>
          </a:xfrm>
          <a:custGeom>
            <a:avLst/>
            <a:gdLst>
              <a:gd name="connsiteX0" fmla="*/ 476250 w 495300"/>
              <a:gd name="connsiteY0" fmla="*/ 0 h 1304925"/>
              <a:gd name="connsiteX1" fmla="*/ 495300 w 495300"/>
              <a:gd name="connsiteY1" fmla="*/ 1304925 h 1304925"/>
              <a:gd name="connsiteX2" fmla="*/ 0 w 495300"/>
              <a:gd name="connsiteY2" fmla="*/ 619125 h 1304925"/>
              <a:gd name="connsiteX3" fmla="*/ 476250 w 495300"/>
              <a:gd name="connsiteY3" fmla="*/ 0 h 130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00" h="1304925">
                <a:moveTo>
                  <a:pt x="476250" y="0"/>
                </a:moveTo>
                <a:lnTo>
                  <a:pt x="495300" y="1304925"/>
                </a:lnTo>
                <a:lnTo>
                  <a:pt x="0" y="619125"/>
                </a:lnTo>
                <a:lnTo>
                  <a:pt x="476250" y="0"/>
                </a:lnTo>
                <a:close/>
              </a:path>
            </a:pathLst>
          </a:cu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3491880" y="2276872"/>
            <a:ext cx="432048" cy="144016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14" grpId="0" animBg="1"/>
      <p:bldP spid="15" grpId="0" build="allAtOnce" animBg="1"/>
      <p:bldP spid="18" grpId="0" animBg="1"/>
      <p:bldP spid="19" grpId="0" build="allAtOnce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EB7115"/>
      </a:lt2>
      <a:accent1>
        <a:srgbClr val="EC7B26"/>
      </a:accent1>
      <a:accent2>
        <a:srgbClr val="F99E1C"/>
      </a:accent2>
      <a:accent3>
        <a:srgbClr val="FFFFFF"/>
      </a:accent3>
      <a:accent4>
        <a:srgbClr val="404040"/>
      </a:accent4>
      <a:accent5>
        <a:srgbClr val="F4BFAC"/>
      </a:accent5>
      <a:accent6>
        <a:srgbClr val="E28F18"/>
      </a:accent6>
      <a:hlink>
        <a:srgbClr val="33B4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00907"/>
        </a:lt2>
        <a:accent1>
          <a:srgbClr val="711C07"/>
        </a:accent1>
        <a:accent2>
          <a:srgbClr val="FB6A29"/>
        </a:accent2>
        <a:accent3>
          <a:srgbClr val="FFFFFF"/>
        </a:accent3>
        <a:accent4>
          <a:srgbClr val="404040"/>
        </a:accent4>
        <a:accent5>
          <a:srgbClr val="BBABAA"/>
        </a:accent5>
        <a:accent6>
          <a:srgbClr val="E35F24"/>
        </a:accent6>
        <a:hlink>
          <a:srgbClr val="A5400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F0708"/>
        </a:lt2>
        <a:accent1>
          <a:srgbClr val="711C07"/>
        </a:accent1>
        <a:accent2>
          <a:srgbClr val="4D0C07"/>
        </a:accent2>
        <a:accent3>
          <a:srgbClr val="FFFFFF"/>
        </a:accent3>
        <a:accent4>
          <a:srgbClr val="404040"/>
        </a:accent4>
        <a:accent5>
          <a:srgbClr val="BBABAA"/>
        </a:accent5>
        <a:accent6>
          <a:srgbClr val="450A06"/>
        </a:accent6>
        <a:hlink>
          <a:srgbClr val="A5400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FB8D11"/>
        </a:lt2>
        <a:accent1>
          <a:srgbClr val="9A471B"/>
        </a:accent1>
        <a:accent2>
          <a:srgbClr val="F4BA38"/>
        </a:accent2>
        <a:accent3>
          <a:srgbClr val="FFFFFF"/>
        </a:accent3>
        <a:accent4>
          <a:srgbClr val="404040"/>
        </a:accent4>
        <a:accent5>
          <a:srgbClr val="CAB1AB"/>
        </a:accent5>
        <a:accent6>
          <a:srgbClr val="DDA832"/>
        </a:accent6>
        <a:hlink>
          <a:srgbClr val="CF5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EB7115"/>
        </a:lt2>
        <a:accent1>
          <a:srgbClr val="EC7B26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F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EB7115"/>
        </a:lt2>
        <a:accent1>
          <a:srgbClr val="EC7B26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FAC"/>
        </a:accent5>
        <a:accent6>
          <a:srgbClr val="E28F18"/>
        </a:accent6>
        <a:hlink>
          <a:srgbClr val="0D4E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B7115"/>
        </a:lt2>
        <a:accent1>
          <a:srgbClr val="EC7B26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FAC"/>
        </a:accent5>
        <a:accent6>
          <a:srgbClr val="E28F18"/>
        </a:accent6>
        <a:hlink>
          <a:srgbClr val="33B4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49</TotalTime>
  <Words>15</Words>
  <Application>Microsoft Office PowerPoint</Application>
  <PresentationFormat>On-screen Show (4:3)</PresentationFormat>
  <Paragraphs>9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powerpoint-template</vt:lpstr>
      <vt:lpstr>Equation</vt:lpstr>
      <vt:lpstr>Why do we care about externalities?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Thanasis</dc:creator>
  <cp:lastModifiedBy>Thanasis</cp:lastModifiedBy>
  <cp:revision>11</cp:revision>
  <dcterms:created xsi:type="dcterms:W3CDTF">2012-10-17T08:16:57Z</dcterms:created>
  <dcterms:modified xsi:type="dcterms:W3CDTF">2014-10-19T19:46:25Z</dcterms:modified>
</cp:coreProperties>
</file>