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256" r:id="rId2"/>
    <p:sldId id="282" r:id="rId3"/>
    <p:sldId id="283" r:id="rId4"/>
    <p:sldId id="284" r:id="rId5"/>
    <p:sldId id="257" r:id="rId6"/>
    <p:sldId id="286" r:id="rId7"/>
    <p:sldId id="288" r:id="rId8"/>
    <p:sldId id="287" r:id="rId9"/>
    <p:sldId id="289" r:id="rId10"/>
    <p:sldId id="290" r:id="rId11"/>
    <p:sldId id="273" r:id="rId12"/>
    <p:sldId id="280" r:id="rId13"/>
    <p:sldId id="274" r:id="rId14"/>
    <p:sldId id="259" r:id="rId15"/>
    <p:sldId id="260" r:id="rId16"/>
    <p:sldId id="261" r:id="rId17"/>
    <p:sldId id="268" r:id="rId18"/>
    <p:sldId id="269" r:id="rId19"/>
    <p:sldId id="270" r:id="rId20"/>
    <p:sldId id="267" r:id="rId21"/>
    <p:sldId id="262" r:id="rId22"/>
    <p:sldId id="263" r:id="rId23"/>
    <p:sldId id="285" r:id="rId24"/>
    <p:sldId id="281" r:id="rId2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099" autoAdjust="0"/>
  </p:normalViewPr>
  <p:slideViewPr>
    <p:cSldViewPr>
      <p:cViewPr varScale="1">
        <p:scale>
          <a:sx n="67" d="100"/>
          <a:sy n="67" d="100"/>
        </p:scale>
        <p:origin x="-606" y="-108"/>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DE41E78-0A88-44F8-A1D3-992E32DBF967}" type="datetimeFigureOut">
              <a:rPr lang="el-GR"/>
              <a:pPr>
                <a:defRPr/>
              </a:pPr>
              <a:t>9/8/2013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38303B-FA25-423E-A0B1-A902E13FA440}"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25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CEC13-B021-47A0-88A9-256EDDD58AB0}" type="slidenum">
              <a:rPr lang="el-GR" smtClean="0"/>
              <a:pPr/>
              <a:t>5</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608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E1BD92-0B9D-4E6B-A6E4-5A61D8AEC140}" type="slidenum">
              <a:rPr lang="el-GR" smtClean="0"/>
              <a:pPr/>
              <a:t>19</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81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81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40B1CB-7F43-48E2-A4EF-EAE271EED30B}" type="slidenum">
              <a:rPr lang="el-GR" smtClean="0"/>
              <a:pPr/>
              <a:t>20</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512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120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935308-4495-4C9E-9A18-0C7A0F8D338F}" type="slidenum">
              <a:rPr lang="el-GR" smtClean="0"/>
              <a:pPr/>
              <a:t>22</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969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969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1335BA-9843-42E2-8ECF-844B88548A80}" type="slidenum">
              <a:rPr lang="el-GR" smtClean="0"/>
              <a:pPr/>
              <a:t>11</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174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174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25B286-903A-486F-89D0-68468DF700D2}" type="slidenum">
              <a:rPr lang="el-GR" smtClean="0"/>
              <a:pPr/>
              <a:t>12</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379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379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90FE7B-0B4D-4159-8AE0-74A5DFA30F9D}" type="slidenum">
              <a:rPr lang="el-GR" smtClean="0"/>
              <a:pPr/>
              <a:t>13</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584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584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119D83-22D3-42B9-B558-C991BC0966FB}" type="slidenum">
              <a:rPr lang="el-GR" smtClean="0"/>
              <a:pPr/>
              <a:t>14</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789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789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3DFE92-F1FE-4F42-A383-0E3F0805A4DC}" type="slidenum">
              <a:rPr lang="el-GR" smtClean="0"/>
              <a:pPr/>
              <a:t>15</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993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993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E76334-CFD6-452E-A541-0F94A0C0FEEA}" type="slidenum">
              <a:rPr lang="el-GR" smtClean="0"/>
              <a:pPr/>
              <a:t>16</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19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198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F8B6F-13CD-4261-9520-726E663CA8D8}" type="slidenum">
              <a:rPr lang="el-GR" smtClean="0"/>
              <a:pPr/>
              <a:t>17</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40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40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52D3D0-D11D-405F-9545-142E4E62F4D7}" type="slidenum">
              <a:rPr lang="el-GR" smtClean="0"/>
              <a:pPr/>
              <a:t>18</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anose="020B0604020202020204" pitchFamily="34" charset="0"/>
                <a:cs typeface="+mn-cs"/>
              </a:defRPr>
            </a:lvl1pPr>
          </a:lstStyle>
          <a:p>
            <a:pPr>
              <a:defRPr/>
            </a:pPr>
            <a:fld id="{5FC01BEA-D94B-4550-8D82-DA659E1D985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anose="020B0604020202020204" pitchFamily="34" charset="0"/>
                <a:cs typeface="+mn-cs"/>
              </a:defRPr>
            </a:lvl1pPr>
          </a:lstStyle>
          <a:p>
            <a:pPr>
              <a:defRPr/>
            </a:pPr>
            <a:fld id="{4999D867-D3A2-4D12-944E-237E5A9991A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381644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381644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3"/>
          <p:cNvSpPr>
            <a:spLocks noGrp="1"/>
          </p:cNvSpPr>
          <p:nvPr>
            <p:ph sz="half" idx="10"/>
          </p:nvPr>
        </p:nvSpPr>
        <p:spPr>
          <a:xfrm>
            <a:off x="468313" y="5813524"/>
            <a:ext cx="7848600" cy="8558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p:spPr>
        <p:txBody>
          <a:bodyPr wrap="none"/>
          <a:lstStyle/>
          <a:p>
            <a:pPr>
              <a:defRPr/>
            </a:pPr>
            <a:endParaRPr lang="el-GR">
              <a:latin typeface="Arial" panose="020B0604020202020204" pitchFamily="34" charset="0"/>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6"/>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7"/>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79" r:id="rId1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sz="quarter"/>
          </p:nvPr>
        </p:nvSpPr>
        <p:spPr/>
        <p:txBody>
          <a:bodyPr/>
          <a:lstStyle/>
          <a:p>
            <a:pPr eaLnBrk="1" hangingPunct="1"/>
            <a:r>
              <a:rPr lang="el-GR" smtClean="0"/>
              <a:t>Εκτιμητική ζώων</a:t>
            </a:r>
            <a:br>
              <a:rPr lang="el-GR" smtClean="0"/>
            </a:br>
            <a:r>
              <a:rPr lang="el-GR" smtClean="0"/>
              <a:t>Οπίσθιο τμήμα κορμού</a:t>
            </a:r>
            <a:r>
              <a:rPr lang="en-US" smtClean="0"/>
              <a:t>-1</a:t>
            </a:r>
            <a:endParaRPr lang="en-GB" smtClean="0"/>
          </a:p>
        </p:txBody>
      </p:sp>
      <p:sp>
        <p:nvSpPr>
          <p:cNvPr id="17410" name="Rectangle 4"/>
          <p:cNvSpPr>
            <a:spLocks noGrp="1" noChangeArrowheads="1"/>
          </p:cNvSpPr>
          <p:nvPr>
            <p:ph type="subTitle" idx="1"/>
          </p:nvPr>
        </p:nvSpPr>
        <p:spPr/>
        <p:txBody>
          <a:bodyPr/>
          <a:lstStyle/>
          <a:p>
            <a:pPr eaLnBrk="1" hangingPunct="1"/>
            <a:r>
              <a:rPr lang="el-GR" b="1" smtClean="0"/>
              <a:t>Εργαστήριο Γενικής και Ειδικής Ζωοτεχνίας</a:t>
            </a:r>
          </a:p>
          <a:p>
            <a:pPr eaLnBrk="1" hangingPunct="1"/>
            <a:r>
              <a:rPr lang="el-GR" b="1" smtClean="0"/>
              <a:t>Γ.Π.Α.</a:t>
            </a:r>
          </a:p>
        </p:txBody>
      </p:sp>
      <p:sp>
        <p:nvSpPr>
          <p:cNvPr id="17411"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rPr>
              <a:t>Τμήμα: Επιστήμης Ζωικής Παραγωγής &amp; Υδατοκαλλιεργειών</a:t>
            </a:r>
          </a:p>
        </p:txBody>
      </p:sp>
      <p:sp>
        <p:nvSpPr>
          <p:cNvPr id="17412" name="Text Box 5"/>
          <p:cNvSpPr txBox="1">
            <a:spLocks noChangeArrowheads="1"/>
          </p:cNvSpPr>
          <p:nvPr/>
        </p:nvSpPr>
        <p:spPr bwMode="auto">
          <a:xfrm>
            <a:off x="3635375" y="5229225"/>
            <a:ext cx="4681538" cy="457200"/>
          </a:xfrm>
          <a:prstGeom prst="rect">
            <a:avLst/>
          </a:prstGeom>
          <a:noFill/>
          <a:ln w="9525">
            <a:noFill/>
            <a:miter lim="800000"/>
            <a:headEnd/>
            <a:tailEnd/>
          </a:ln>
        </p:spPr>
        <p:txBody>
          <a:bodyPr>
            <a:spAutoFit/>
          </a:bodyPr>
          <a:lstStyle/>
          <a:p>
            <a:r>
              <a:rPr lang="el-GR" sz="1200" b="1">
                <a:solidFill>
                  <a:schemeClr val="bg1"/>
                </a:solidFill>
              </a:rPr>
              <a:t>Διδάσκουσες: Κουτσούλη Παναγιώτα</a:t>
            </a:r>
            <a:r>
              <a:rPr lang="en-US" sz="1200" b="1">
                <a:solidFill>
                  <a:schemeClr val="bg1"/>
                </a:solidFill>
              </a:rPr>
              <a:t>, X</a:t>
            </a:r>
            <a:r>
              <a:rPr lang="el-GR" sz="1200" b="1">
                <a:solidFill>
                  <a:schemeClr val="bg1"/>
                </a:solidFill>
              </a:rPr>
              <a:t>αρισμιάδου Μαρία, </a:t>
            </a:r>
            <a:endParaRPr lang="en-US" sz="1200" b="1">
              <a:solidFill>
                <a:schemeClr val="bg1"/>
              </a:solidFill>
            </a:endParaRPr>
          </a:p>
          <a:p>
            <a:r>
              <a:rPr lang="en-US" sz="1200" b="1">
                <a:solidFill>
                  <a:schemeClr val="bg1"/>
                </a:solidFill>
              </a:rPr>
              <a:t>                         </a:t>
            </a:r>
            <a:r>
              <a:rPr lang="el-GR" sz="1200" b="1">
                <a:solidFill>
                  <a:schemeClr val="bg1"/>
                </a:solidFill>
              </a:rPr>
              <a:t>Αγιουτάντη Αννίτα</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pPr eaLnBrk="1" hangingPunct="1"/>
            <a:r>
              <a:rPr lang="el-GR" smtClean="0"/>
              <a:t>Λεκάνη 3/3</a:t>
            </a:r>
          </a:p>
        </p:txBody>
      </p:sp>
      <p:sp>
        <p:nvSpPr>
          <p:cNvPr id="27650" name="Θέση περιεχομένου 2"/>
          <p:cNvSpPr>
            <a:spLocks noGrp="1"/>
          </p:cNvSpPr>
          <p:nvPr>
            <p:ph idx="1"/>
          </p:nvPr>
        </p:nvSpPr>
        <p:spPr/>
        <p:txBody>
          <a:bodyPr/>
          <a:lstStyle/>
          <a:p>
            <a:pPr eaLnBrk="1" hangingPunct="1"/>
            <a:r>
              <a:rPr lang="el-GR" sz="2400" smtClean="0"/>
              <a:t>Η λεκάνη επιζητείται επίπεδη (ειλεακοί λόφοι, ισχιακοί λόφοι και ιερό οστό στο ίδιο επίπεδο).</a:t>
            </a:r>
          </a:p>
          <a:p>
            <a:pPr eaLnBrk="1" hangingPunct="1"/>
            <a:r>
              <a:rPr lang="el-GR" sz="2400" smtClean="0"/>
              <a:t>Η λεκάνη επιζητείται οριζόντια (ύψος ειλεακών λόφων ίδιο με ύψος ισχιακών λόφων).</a:t>
            </a:r>
          </a:p>
          <a:p>
            <a:pPr eaLnBrk="1" hangingPunct="1"/>
            <a:r>
              <a:rPr lang="el-GR" sz="2400" smtClean="0"/>
              <a:t>Το σχήμα της λεκάνης επιζητείται τετράγωνο αλλά στην πράξη είναι τραπεζοειδές.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title"/>
          </p:nvPr>
        </p:nvSpPr>
        <p:spPr/>
        <p:txBody>
          <a:bodyPr/>
          <a:lstStyle/>
          <a:p>
            <a:pPr eaLnBrk="1" hangingPunct="1"/>
            <a:r>
              <a:rPr lang="el-GR" smtClean="0"/>
              <a:t>Λεκάνη </a:t>
            </a:r>
            <a:endParaRPr lang="en-GB" smtClean="0"/>
          </a:p>
        </p:txBody>
      </p:sp>
      <p:pic>
        <p:nvPicPr>
          <p:cNvPr id="28674" name="Picture 7" descr="Ιδεώδης τύπος αγελάδας εκ των όπισθεν και εκ των έμπροσθεν (ευρύς, βαθύς κορμός) (πηγή: Καραντούνιας, (1963)).&#10;"/>
          <p:cNvPicPr>
            <a:picLocks noGrp="1" noChangeAspect="1" noChangeArrowheads="1"/>
          </p:cNvPicPr>
          <p:nvPr>
            <p:ph sz="half" idx="1"/>
          </p:nvPr>
        </p:nvPicPr>
        <p:blipFill>
          <a:blip r:embed="rId3"/>
          <a:srcRect/>
          <a:stretch>
            <a:fillRect/>
          </a:stretch>
        </p:blipFill>
        <p:spPr>
          <a:xfrm>
            <a:off x="2124075" y="2060575"/>
            <a:ext cx="4679950" cy="3327400"/>
          </a:xfrm>
          <a:ln w="38100">
            <a:solidFill>
              <a:schemeClr val="tx2"/>
            </a:solidFill>
          </a:ln>
        </p:spPr>
      </p:pic>
      <p:sp>
        <p:nvSpPr>
          <p:cNvPr id="28675" name="Θέση περιεχομένου 1"/>
          <p:cNvSpPr>
            <a:spLocks noGrp="1"/>
          </p:cNvSpPr>
          <p:nvPr>
            <p:ph sz="half" idx="2"/>
          </p:nvPr>
        </p:nvSpPr>
        <p:spPr>
          <a:xfrm>
            <a:off x="395288" y="5805488"/>
            <a:ext cx="7921625" cy="792162"/>
          </a:xfrm>
        </p:spPr>
        <p:txBody>
          <a:bodyPr/>
          <a:lstStyle/>
          <a:p>
            <a:pPr marL="0" indent="0" algn="ctr" eaLnBrk="1" hangingPunct="1">
              <a:buFont typeface="Wingdings" pitchFamily="2" charset="2"/>
              <a:buNone/>
            </a:pPr>
            <a:r>
              <a:rPr lang="el-GR" sz="2000" smtClean="0"/>
              <a:t>Ιδεώδης τύπος αγελάδας εκ των όπισθεν και εκ των έμπροσθεν (ευρύς, βαθύς κορμός) (πηγή: Καραντούνιας, (1963)).</a:t>
            </a:r>
            <a:endParaRPr lang="en-GB"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95288" y="382588"/>
            <a:ext cx="7924800" cy="960437"/>
          </a:xfrm>
        </p:spPr>
        <p:txBody>
          <a:bodyPr>
            <a:normAutofit fontScale="90000"/>
          </a:bodyPr>
          <a:lstStyle/>
          <a:p>
            <a:pPr eaLnBrk="1" hangingPunct="1">
              <a:defRPr/>
            </a:pPr>
            <a:r>
              <a:rPr lang="el-GR" sz="4000" dirty="0" smtClean="0"/>
              <a:t>Λεκάνη στην αγελάδα εκ των όπισθεν</a:t>
            </a:r>
          </a:p>
        </p:txBody>
      </p:sp>
      <p:pic>
        <p:nvPicPr>
          <p:cNvPr id="30722" name="Picture 6" descr="Σκελετός λεκάνης αγελάδας εκ των όπισθεν (πηγή: αρχείο Εργαστηρίου&#10;Γενικής &amp; Ειδικής Ζωοτεχνίας).&#10;&#10;"/>
          <p:cNvPicPr>
            <a:picLocks noGrp="1" noChangeAspect="1" noChangeArrowheads="1"/>
          </p:cNvPicPr>
          <p:nvPr>
            <p:ph sz="half" idx="1"/>
          </p:nvPr>
        </p:nvPicPr>
        <p:blipFill>
          <a:blip r:embed="rId3"/>
          <a:srcRect/>
          <a:stretch>
            <a:fillRect/>
          </a:stretch>
        </p:blipFill>
        <p:spPr>
          <a:xfrm>
            <a:off x="1116013" y="1916113"/>
            <a:ext cx="6153150" cy="3313112"/>
          </a:xfrm>
          <a:ln w="38100">
            <a:solidFill>
              <a:schemeClr val="tx2"/>
            </a:solidFill>
          </a:ln>
        </p:spPr>
      </p:pic>
      <p:sp>
        <p:nvSpPr>
          <p:cNvPr id="30723" name="Θέση περιεχομένου 1"/>
          <p:cNvSpPr>
            <a:spLocks noGrp="1"/>
          </p:cNvSpPr>
          <p:nvPr>
            <p:ph sz="half" idx="2"/>
          </p:nvPr>
        </p:nvSpPr>
        <p:spPr>
          <a:xfrm>
            <a:off x="468313" y="5516563"/>
            <a:ext cx="7848600" cy="1081087"/>
          </a:xfrm>
        </p:spPr>
        <p:txBody>
          <a:bodyPr/>
          <a:lstStyle/>
          <a:p>
            <a:pPr marL="0" indent="0" eaLnBrk="1" hangingPunct="1">
              <a:buFont typeface="Wingdings" pitchFamily="2" charset="2"/>
              <a:buNone/>
            </a:pPr>
            <a:r>
              <a:rPr lang="el-GR" sz="2000" smtClean="0"/>
              <a:t>Σκελετός λεκάνης αγελάδας εκ των όπισθεν (πηγή: αρχείο Εργαστηρίου</a:t>
            </a:r>
          </a:p>
          <a:p>
            <a:pPr marL="0" indent="0" eaLnBrk="1" hangingPunct="1">
              <a:buFont typeface="Wingdings" pitchFamily="2" charset="2"/>
              <a:buNone/>
            </a:pPr>
            <a:r>
              <a:rPr lang="el-GR" sz="2000" smtClean="0"/>
              <a:t>Γενικής &amp; Ειδικής Ζωοτεχνίας).</a:t>
            </a:r>
          </a:p>
          <a:p>
            <a:pPr marL="0" indent="0" eaLnBrk="1" hangingPunct="1">
              <a:buFont typeface="Wingdings" pitchFamily="2" charset="2"/>
              <a:buNone/>
            </a:pPr>
            <a:endParaRPr lang="el-GR"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395288" y="382588"/>
            <a:ext cx="7924800" cy="960437"/>
          </a:xfrm>
        </p:spPr>
        <p:txBody>
          <a:bodyPr>
            <a:normAutofit fontScale="90000"/>
          </a:bodyPr>
          <a:lstStyle/>
          <a:p>
            <a:pPr eaLnBrk="1" hangingPunct="1">
              <a:defRPr/>
            </a:pPr>
            <a:r>
              <a:rPr lang="el-GR" sz="4000" dirty="0" smtClean="0"/>
              <a:t>Σκελετός οπίσθιου τμήματος κορμού αγελάδας</a:t>
            </a:r>
            <a:endParaRPr lang="en-GB" sz="4000" dirty="0" smtClean="0"/>
          </a:p>
        </p:txBody>
      </p:sp>
      <p:pic>
        <p:nvPicPr>
          <p:cNvPr id="32770" name="Picture 6" descr="Σκελετός στο οπίσθιο τμήμα κορμού μιας αγελάδας (1: οσφύς, 2: ιερόν οστό, 3: μήκος λεκάνης γλουτιαίας περιοχής, 4: πρώτοι κοκκυγικοί σπόνδυλοι, 5: έξω λαγόνιος γωνία, 6: λαγόνιο οστό, 7: ισχιακό όγκωμα, 8 : ισχιακό οστό, 9: ηβικό οστό, 10: κατ’ ισχίον άρθρωση, 11: μηριαίο οστό, 12: επιγονατίς, 13: κατά γόνυ άρθρωση) (πηγή: Καραντούνιας, (1963)).&#10;"/>
          <p:cNvPicPr>
            <a:picLocks noGrp="1" noChangeAspect="1" noChangeArrowheads="1"/>
          </p:cNvPicPr>
          <p:nvPr>
            <p:ph sz="half" idx="1"/>
          </p:nvPr>
        </p:nvPicPr>
        <p:blipFill>
          <a:blip r:embed="rId3"/>
          <a:srcRect/>
          <a:stretch>
            <a:fillRect/>
          </a:stretch>
        </p:blipFill>
        <p:spPr>
          <a:xfrm>
            <a:off x="468313" y="1916113"/>
            <a:ext cx="3848100" cy="3756025"/>
          </a:xfrm>
          <a:ln w="38100">
            <a:solidFill>
              <a:schemeClr val="tx2"/>
            </a:solidFill>
          </a:ln>
        </p:spPr>
      </p:pic>
      <p:sp>
        <p:nvSpPr>
          <p:cNvPr id="32771" name="Rectangle 8"/>
          <p:cNvSpPr>
            <a:spLocks noGrp="1" noChangeArrowheads="1"/>
          </p:cNvSpPr>
          <p:nvPr>
            <p:ph sz="half" idx="2"/>
          </p:nvPr>
        </p:nvSpPr>
        <p:spPr/>
        <p:txBody>
          <a:bodyPr/>
          <a:lstStyle/>
          <a:p>
            <a:pPr marL="0" eaLnBrk="1" hangingPunct="1">
              <a:spcBef>
                <a:spcPct val="0"/>
              </a:spcBef>
              <a:buFontTx/>
              <a:buNone/>
            </a:pPr>
            <a:r>
              <a:rPr lang="el-GR" sz="2000" smtClean="0"/>
              <a:t>Σκελετός στο οπίσθιο τμήμα κορμού μιας αγελάδας (1: οσφύς, 2: ιερόν οστό, 3: μήκος λεκάνης γλουτιαίας περιοχής, 4: πρώτοι κοκκυγικοί σπόνδυλοι, 5: έξω λαγόνιος γωνία, 6: λαγόνιο οστό, 7: ισχιακό όγκωμα, 8 : ισχιακό οστό, 9: ηβικό οστό, 10: κατ’ ισχίον άρθρωση, 11: μηριαίο οστό, 12: επιγονατίς, 13: κατά γόνυ άρθρωση) (πηγή: Καραντούνιας, (1963)).</a:t>
            </a:r>
            <a:endParaRPr lang="en-GB"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normAutofit fontScale="90000"/>
          </a:bodyPr>
          <a:lstStyle/>
          <a:p>
            <a:pPr eaLnBrk="1" hangingPunct="1">
              <a:defRPr/>
            </a:pPr>
            <a:r>
              <a:rPr lang="el-GR" sz="3600" dirty="0" smtClean="0"/>
              <a:t>Θέση του ανώνυμου οστού σε διάφορες διαπλάσεις της λεκάνης</a:t>
            </a:r>
            <a:endParaRPr lang="en-GB" sz="3600" dirty="0" smtClean="0"/>
          </a:p>
        </p:txBody>
      </p:sp>
      <p:sp>
        <p:nvSpPr>
          <p:cNvPr id="34818" name="Θέση περιεχομένου 1"/>
          <p:cNvSpPr>
            <a:spLocks noGrp="1"/>
          </p:cNvSpPr>
          <p:nvPr>
            <p:ph sz="half" idx="2"/>
          </p:nvPr>
        </p:nvSpPr>
        <p:spPr>
          <a:xfrm>
            <a:off x="658813" y="5445125"/>
            <a:ext cx="7696200" cy="1223963"/>
          </a:xfrm>
        </p:spPr>
        <p:txBody>
          <a:bodyPr/>
          <a:lstStyle/>
          <a:p>
            <a:pPr marL="0" indent="0" eaLnBrk="1" hangingPunct="1">
              <a:buFont typeface="Wingdings" pitchFamily="2" charset="2"/>
              <a:buNone/>
            </a:pPr>
            <a:r>
              <a:rPr lang="el-GR" sz="2000" smtClean="0"/>
              <a:t>Διαπλάσεις της λεκάνης στην αγελάδα σε σχέση με τη θέση του ανώνυμου οστού. Α: κανονική, Β: πυργοειδής και Γ: επικλινής (πηγή: Καραντούνιας, (1963)).</a:t>
            </a:r>
          </a:p>
        </p:txBody>
      </p:sp>
      <p:pic>
        <p:nvPicPr>
          <p:cNvPr id="34819" name="Θέση περιεχομένου 3" descr="Διαπλάσεις της λεκάνης στην αγελάδα σε σχέση με τη θέση του ανώνυμου οστού. Α: κανονική, Β: πυργοειδής και Γ: επικλινής (πηγή: Καραντούνιας, (1963)).&#10;&#10;"/>
          <p:cNvPicPr>
            <a:picLocks noGrp="1" noChangeAspect="1"/>
          </p:cNvPicPr>
          <p:nvPr>
            <p:ph sz="half" idx="1"/>
          </p:nvPr>
        </p:nvPicPr>
        <p:blipFill>
          <a:blip r:embed="rId3"/>
          <a:srcRect/>
          <a:stretch>
            <a:fillRect/>
          </a:stretch>
        </p:blipFill>
        <p:spPr>
          <a:xfrm>
            <a:off x="811213" y="1725613"/>
            <a:ext cx="7092950" cy="3648075"/>
          </a:xfrm>
          <a:ln w="38100">
            <a:solidFill>
              <a:schemeClr val="tx2"/>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368300"/>
            <a:ext cx="7924800" cy="960438"/>
          </a:xfrm>
        </p:spPr>
        <p:txBody>
          <a:bodyPr>
            <a:normAutofit fontScale="90000"/>
          </a:bodyPr>
          <a:lstStyle/>
          <a:p>
            <a:pPr eaLnBrk="1" hangingPunct="1">
              <a:defRPr/>
            </a:pPr>
            <a:r>
              <a:rPr lang="el-GR" sz="4000" dirty="0" smtClean="0"/>
              <a:t>Διάφορες διαπλάσεις της λεκάνης  και γλουτών</a:t>
            </a:r>
            <a:endParaRPr lang="en-GB" sz="4000" dirty="0" smtClean="0"/>
          </a:p>
        </p:txBody>
      </p:sp>
      <p:pic>
        <p:nvPicPr>
          <p:cNvPr id="36866" name="Θέση περιεχομένου 3" descr="Διαπλάσεις της λεκάνης στην αγελάδα. Α: κανονική λεκάνη, Β: πυργοειδής λόγω ανύψωσης της ιεράς χώρας και υψηλής έκφυσης ουράς και Γ: ισχυρώς επικλινής λεκάνη (πηγή: Καραντούνιας, (1963)).&#10;&#10;"/>
          <p:cNvPicPr>
            <a:picLocks noGrp="1" noChangeAspect="1"/>
          </p:cNvPicPr>
          <p:nvPr>
            <p:ph sz="half" idx="1"/>
          </p:nvPr>
        </p:nvPicPr>
        <p:blipFill>
          <a:blip r:embed="rId3"/>
          <a:srcRect/>
          <a:stretch>
            <a:fillRect/>
          </a:stretch>
        </p:blipFill>
        <p:spPr>
          <a:xfrm>
            <a:off x="1460500" y="1844675"/>
            <a:ext cx="5791200" cy="3384550"/>
          </a:xfrm>
          <a:ln w="38100">
            <a:solidFill>
              <a:schemeClr val="tx2"/>
            </a:solidFill>
          </a:ln>
        </p:spPr>
      </p:pic>
      <p:sp>
        <p:nvSpPr>
          <p:cNvPr id="36867" name="Θέση περιεχομένου 2"/>
          <p:cNvSpPr>
            <a:spLocks noGrp="1"/>
          </p:cNvSpPr>
          <p:nvPr>
            <p:ph sz="half" idx="2"/>
          </p:nvPr>
        </p:nvSpPr>
        <p:spPr>
          <a:xfrm>
            <a:off x="395288" y="5300663"/>
            <a:ext cx="7921625" cy="1296987"/>
          </a:xfrm>
        </p:spPr>
        <p:txBody>
          <a:bodyPr/>
          <a:lstStyle/>
          <a:p>
            <a:pPr marL="0" indent="0" eaLnBrk="1" hangingPunct="1">
              <a:buFont typeface="Wingdings" pitchFamily="2" charset="2"/>
              <a:buNone/>
            </a:pPr>
            <a:r>
              <a:rPr lang="el-GR" sz="2000" smtClean="0"/>
              <a:t>Διαπλάσεις της λεκάνης στην αγελάδα. Α: κανονική λεκάνη, Β: πυργοειδής λόγω ανύψωσης της ιεράς χώρας και υψηλής έκφυσης ουράς και Γ: ισχυρώς επικλινής λεκάνη (πηγή: Καραντούνιας, (1963)).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a:xfrm>
            <a:off x="395288" y="298450"/>
            <a:ext cx="7924800" cy="962025"/>
          </a:xfrm>
        </p:spPr>
        <p:txBody>
          <a:bodyPr/>
          <a:lstStyle/>
          <a:p>
            <a:pPr eaLnBrk="1" hangingPunct="1"/>
            <a:r>
              <a:rPr lang="el-GR" smtClean="0"/>
              <a:t>Διάπλαση λεκάνης 1/7</a:t>
            </a:r>
            <a:endParaRPr lang="en-GB" smtClean="0"/>
          </a:p>
        </p:txBody>
      </p:sp>
      <p:sp>
        <p:nvSpPr>
          <p:cNvPr id="38914" name="Θέση κειμένου 1"/>
          <p:cNvSpPr>
            <a:spLocks noGrp="1"/>
          </p:cNvSpPr>
          <p:nvPr>
            <p:ph type="body" idx="1"/>
          </p:nvPr>
        </p:nvSpPr>
        <p:spPr>
          <a:xfrm>
            <a:off x="688975" y="1557338"/>
            <a:ext cx="3868738" cy="1616075"/>
          </a:xfrm>
        </p:spPr>
        <p:txBody>
          <a:bodyPr/>
          <a:lstStyle/>
          <a:p>
            <a:pPr eaLnBrk="1" hangingPunct="1"/>
            <a:r>
              <a:rPr lang="el-GR" sz="2000" b="0" smtClean="0"/>
              <a:t>Καλή διάπλαση λεκάνης (μακρά, ευρεία, καλώς μυώδης, με τα οπίσθια άκρα να κείνται ευρέως, μαστός ευρύχωρος) (πηγή: Καραντούνιας, (1963)).</a:t>
            </a:r>
            <a:endParaRPr lang="en-GB" sz="2000" b="0" smtClean="0"/>
          </a:p>
        </p:txBody>
      </p:sp>
      <p:pic>
        <p:nvPicPr>
          <p:cNvPr id="38915" name="Picture 6" descr="Καλή διάπλαση λεκάνης (μακρά, ευρεία, καλώς μυώδης, με τα οπίσθια άκρα να κείνται ευρέως, μαστός ευρύχωρος) (πηγή: Καραντούνιας, (1963)).&#10;"/>
          <p:cNvPicPr>
            <a:picLocks noGrp="1" noChangeAspect="1" noChangeArrowheads="1"/>
          </p:cNvPicPr>
          <p:nvPr>
            <p:ph sz="half" idx="2"/>
          </p:nvPr>
        </p:nvPicPr>
        <p:blipFill>
          <a:blip r:embed="rId3"/>
          <a:srcRect/>
          <a:stretch>
            <a:fillRect/>
          </a:stretch>
        </p:blipFill>
        <p:spPr>
          <a:xfrm>
            <a:off x="1579563" y="3284538"/>
            <a:ext cx="1692275" cy="3308350"/>
          </a:xfrm>
          <a:ln w="38100">
            <a:solidFill>
              <a:schemeClr val="tx2"/>
            </a:solidFill>
          </a:ln>
        </p:spPr>
      </p:pic>
      <p:sp>
        <p:nvSpPr>
          <p:cNvPr id="38916" name="Θέση κειμένου 2"/>
          <p:cNvSpPr>
            <a:spLocks noGrp="1"/>
          </p:cNvSpPr>
          <p:nvPr>
            <p:ph type="body" sz="quarter" idx="3"/>
          </p:nvPr>
        </p:nvSpPr>
        <p:spPr>
          <a:xfrm>
            <a:off x="4629150" y="1557338"/>
            <a:ext cx="3887788" cy="1884362"/>
          </a:xfrm>
        </p:spPr>
        <p:txBody>
          <a:bodyPr/>
          <a:lstStyle/>
          <a:p>
            <a:pPr eaLnBrk="1" hangingPunct="1"/>
            <a:r>
              <a:rPr lang="el-GR" sz="2000" b="0" smtClean="0"/>
              <a:t>Α: μακρά λεκάνη &amp; μακρύς μαστός, Β: βραχεία λεκάνη &amp; βραχύς μαστός, Γ: ευρεία λεκάνη &amp; ευρύς μαστός και Δ: στενή λεκάνη &amp; στενός μαστός (πηγή: Καραντούνιας, (1963)).</a:t>
            </a:r>
            <a:endParaRPr lang="en-GB" sz="2000" b="0" smtClean="0"/>
          </a:p>
        </p:txBody>
      </p:sp>
      <p:pic>
        <p:nvPicPr>
          <p:cNvPr id="38917" name="Θέση περιεχομένου 4" descr="Α: μακρά λεκάνη &amp; μακρύς μαστός, Β: βραχεία λεκάνη &amp; βραχύς μαστός, Γ: ευρεία λεκάνη &amp; ευρύς μαστός και Δ: στενή λεκάνη &amp; στενός μαστός (πηγή: Καραντούνιας, (1963)).&#10;"/>
          <p:cNvPicPr>
            <a:picLocks noGrp="1" noChangeAspect="1"/>
          </p:cNvPicPr>
          <p:nvPr>
            <p:ph sz="quarter" idx="4"/>
          </p:nvPr>
        </p:nvPicPr>
        <p:blipFill>
          <a:blip r:embed="rId4"/>
          <a:srcRect/>
          <a:stretch>
            <a:fillRect/>
          </a:stretch>
        </p:blipFill>
        <p:spPr>
          <a:xfrm>
            <a:off x="5116513" y="3636963"/>
            <a:ext cx="2913062" cy="2955925"/>
          </a:xfrm>
          <a:ln w="38100">
            <a:solidFill>
              <a:schemeClr val="tx2"/>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9"/>
          <p:cNvSpPr>
            <a:spLocks noGrp="1" noChangeArrowheads="1"/>
          </p:cNvSpPr>
          <p:nvPr>
            <p:ph type="title"/>
          </p:nvPr>
        </p:nvSpPr>
        <p:spPr/>
        <p:txBody>
          <a:bodyPr/>
          <a:lstStyle/>
          <a:p>
            <a:pPr eaLnBrk="1" hangingPunct="1"/>
            <a:r>
              <a:rPr lang="el-GR" smtClean="0"/>
              <a:t>Διάπλαση λεκάνης 2/7</a:t>
            </a:r>
            <a:endParaRPr lang="en-GB" smtClean="0"/>
          </a:p>
        </p:txBody>
      </p:sp>
      <p:pic>
        <p:nvPicPr>
          <p:cNvPr id="40962" name="Θέση περιεχομένου 3" descr="Α: επίπεδη, Β: μακρά και Γ: βραχεία λεκάνη (πηγή: Καραντούνιας, (1963)).&#10;"/>
          <p:cNvPicPr>
            <a:picLocks noGrp="1" noChangeAspect="1"/>
          </p:cNvPicPr>
          <p:nvPr>
            <p:ph sz="half" idx="1"/>
          </p:nvPr>
        </p:nvPicPr>
        <p:blipFill>
          <a:blip r:embed="rId3"/>
          <a:srcRect/>
          <a:stretch>
            <a:fillRect/>
          </a:stretch>
        </p:blipFill>
        <p:spPr>
          <a:xfrm>
            <a:off x="509588" y="1989138"/>
            <a:ext cx="7594600" cy="3311525"/>
          </a:xfrm>
          <a:ln w="38100">
            <a:solidFill>
              <a:schemeClr val="tx2"/>
            </a:solidFill>
          </a:ln>
        </p:spPr>
      </p:pic>
      <p:sp>
        <p:nvSpPr>
          <p:cNvPr id="40963" name="Θέση περιεχομένου 2"/>
          <p:cNvSpPr>
            <a:spLocks noGrp="1"/>
          </p:cNvSpPr>
          <p:nvPr>
            <p:ph sz="half" idx="2"/>
          </p:nvPr>
        </p:nvSpPr>
        <p:spPr>
          <a:xfrm>
            <a:off x="509588" y="5732463"/>
            <a:ext cx="7807325" cy="720725"/>
          </a:xfrm>
        </p:spPr>
        <p:txBody>
          <a:bodyPr/>
          <a:lstStyle/>
          <a:p>
            <a:pPr marL="0" indent="0" eaLnBrk="1" hangingPunct="1">
              <a:buFont typeface="Wingdings" pitchFamily="2" charset="2"/>
              <a:buNone/>
            </a:pPr>
            <a:r>
              <a:rPr lang="el-GR" sz="2000" smtClean="0"/>
              <a:t>Α: επίπεδη, Β: μακρά και Γ: βραχεία λεκάνη (πηγή: Καραντούνιας, (1963))</a:t>
            </a:r>
            <a:r>
              <a:rPr lang="el-GR" sz="2000" b="1" smtClean="0"/>
              <a:t>.</a:t>
            </a:r>
            <a:endParaRPr lang="en-GB" sz="20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noChangeArrowheads="1"/>
          </p:cNvSpPr>
          <p:nvPr>
            <p:ph type="title"/>
          </p:nvPr>
        </p:nvSpPr>
        <p:spPr>
          <a:xfrm>
            <a:off x="395288" y="298450"/>
            <a:ext cx="7924800" cy="962025"/>
          </a:xfrm>
        </p:spPr>
        <p:txBody>
          <a:bodyPr/>
          <a:lstStyle/>
          <a:p>
            <a:pPr eaLnBrk="1" hangingPunct="1"/>
            <a:r>
              <a:rPr lang="el-GR" smtClean="0"/>
              <a:t>Διάπλαση λεκάνης 3/7</a:t>
            </a:r>
            <a:endParaRPr lang="en-GB" smtClean="0"/>
          </a:p>
        </p:txBody>
      </p:sp>
      <p:pic>
        <p:nvPicPr>
          <p:cNvPr id="43010" name="Picture 6" descr="Στενή, οξεία και ισχνή λεκάνη (πηγή: Καραντούνιας, (1963)).&#10;"/>
          <p:cNvPicPr>
            <a:picLocks noGrp="1" noChangeAspect="1" noChangeArrowheads="1"/>
          </p:cNvPicPr>
          <p:nvPr>
            <p:ph sz="half" idx="2"/>
          </p:nvPr>
        </p:nvPicPr>
        <p:blipFill>
          <a:blip r:embed="rId3"/>
          <a:srcRect/>
          <a:stretch>
            <a:fillRect/>
          </a:stretch>
        </p:blipFill>
        <p:spPr>
          <a:xfrm>
            <a:off x="1130300" y="1905000"/>
            <a:ext cx="2573338" cy="3684588"/>
          </a:xfrm>
          <a:ln w="38100">
            <a:solidFill>
              <a:schemeClr val="tx2"/>
            </a:solidFill>
          </a:ln>
        </p:spPr>
      </p:pic>
      <p:pic>
        <p:nvPicPr>
          <p:cNvPr id="43011" name="Picture 7" descr="Στενή, οξεία και ισχνή λεκάνη (πηγή: Καραντούνιας, (1963)).&#10;"/>
          <p:cNvPicPr>
            <a:picLocks noGrp="1" noChangeAspect="1" noChangeArrowheads="1"/>
          </p:cNvPicPr>
          <p:nvPr>
            <p:ph sz="quarter" idx="4"/>
          </p:nvPr>
        </p:nvPicPr>
        <p:blipFill>
          <a:blip r:embed="rId4"/>
          <a:srcRect/>
          <a:stretch>
            <a:fillRect/>
          </a:stretch>
        </p:blipFill>
        <p:spPr>
          <a:xfrm>
            <a:off x="4530725" y="1905000"/>
            <a:ext cx="3789363" cy="3684588"/>
          </a:xfrm>
          <a:ln w="38100">
            <a:solidFill>
              <a:schemeClr val="tx2"/>
            </a:solidFill>
          </a:ln>
        </p:spPr>
      </p:pic>
      <p:sp>
        <p:nvSpPr>
          <p:cNvPr id="43012" name="Θέση κειμένου 2"/>
          <p:cNvSpPr>
            <a:spLocks noGrp="1"/>
          </p:cNvSpPr>
          <p:nvPr>
            <p:ph type="body" idx="1"/>
          </p:nvPr>
        </p:nvSpPr>
        <p:spPr>
          <a:xfrm>
            <a:off x="1130300" y="5826125"/>
            <a:ext cx="7189788" cy="576263"/>
          </a:xfrm>
        </p:spPr>
        <p:txBody>
          <a:bodyPr/>
          <a:lstStyle/>
          <a:p>
            <a:pPr eaLnBrk="1" hangingPunct="1"/>
            <a:r>
              <a:rPr lang="el-GR" sz="2000" b="0" smtClean="0"/>
              <a:t>Στενή, οξεία και ισχνή λεκάνη (πηγή: Καραντούνιας, (1963)).</a:t>
            </a:r>
            <a:endParaRPr lang="en-GB" sz="2000" b="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Grp="1" noChangeArrowheads="1"/>
          </p:cNvSpPr>
          <p:nvPr>
            <p:ph type="title"/>
          </p:nvPr>
        </p:nvSpPr>
        <p:spPr/>
        <p:txBody>
          <a:bodyPr/>
          <a:lstStyle/>
          <a:p>
            <a:pPr eaLnBrk="1" hangingPunct="1"/>
            <a:r>
              <a:rPr lang="el-GR" smtClean="0"/>
              <a:t>Διάπλαση λεκάνης 4/7</a:t>
            </a:r>
            <a:endParaRPr lang="en-GB" smtClean="0"/>
          </a:p>
        </p:txBody>
      </p:sp>
      <p:pic>
        <p:nvPicPr>
          <p:cNvPr id="45058" name="Θέση περιεχομένου 6" descr="Β: πυργοειδής λεκάνη λόγω ανύψωσης του ιερού οστού (πηγή: Καραντούνιας, (1963)).&#10;&#10;"/>
          <p:cNvPicPr>
            <a:picLocks noGrp="1" noChangeAspect="1"/>
          </p:cNvPicPr>
          <p:nvPr>
            <p:ph sz="half" idx="2"/>
          </p:nvPr>
        </p:nvPicPr>
        <p:blipFill>
          <a:blip r:embed="rId3"/>
          <a:srcRect/>
          <a:stretch>
            <a:fillRect/>
          </a:stretch>
        </p:blipFill>
        <p:spPr>
          <a:xfrm>
            <a:off x="4683125" y="1701800"/>
            <a:ext cx="3419475" cy="3670300"/>
          </a:xfrm>
          <a:ln w="38100">
            <a:solidFill>
              <a:schemeClr val="tx2"/>
            </a:solidFill>
          </a:ln>
        </p:spPr>
      </p:pic>
      <p:sp>
        <p:nvSpPr>
          <p:cNvPr id="45059" name="Θέση περιεχομένου 3"/>
          <p:cNvSpPr>
            <a:spLocks noGrp="1"/>
          </p:cNvSpPr>
          <p:nvPr>
            <p:ph sz="half" idx="10"/>
          </p:nvPr>
        </p:nvSpPr>
        <p:spPr>
          <a:xfrm>
            <a:off x="468313" y="5661025"/>
            <a:ext cx="7848600" cy="1008063"/>
          </a:xfrm>
        </p:spPr>
        <p:txBody>
          <a:bodyPr/>
          <a:lstStyle/>
          <a:p>
            <a:pPr marL="0" indent="0" eaLnBrk="1" hangingPunct="1">
              <a:buFont typeface="Wingdings" pitchFamily="2" charset="2"/>
              <a:buNone/>
            </a:pPr>
            <a:r>
              <a:rPr lang="el-GR" sz="2000" smtClean="0"/>
              <a:t>Α: πυργοειδής λεκάνη λόγω οριζόντιας θέσης του ανώνυμου οστού και Β: πυργοειδής λεκάνη λόγω ανύψωσης του ιερού οστού (πηγή: Καραντούνιας, (1963)).</a:t>
            </a:r>
            <a:endParaRPr lang="en-GB" sz="2000" smtClean="0"/>
          </a:p>
          <a:p>
            <a:pPr marL="0" indent="0" eaLnBrk="1" hangingPunct="1">
              <a:buFont typeface="Wingdings" pitchFamily="2" charset="2"/>
              <a:buNone/>
            </a:pPr>
            <a:endParaRPr lang="el-GR" sz="2000" smtClean="0"/>
          </a:p>
        </p:txBody>
      </p:sp>
      <p:pic>
        <p:nvPicPr>
          <p:cNvPr id="45060" name="Θέση περιεχομένου 5" descr="Α: πυργοειδής λεκάνη λόγω οριζόντιας θέσης του ανώνυμου οστού (πηγή: Καραντούνιας, (1963)).&#10;&#10;"/>
          <p:cNvPicPr>
            <a:picLocks noGrp="1" noChangeAspect="1"/>
          </p:cNvPicPr>
          <p:nvPr>
            <p:ph sz="half" idx="1"/>
          </p:nvPr>
        </p:nvPicPr>
        <p:blipFill>
          <a:blip r:embed="rId4"/>
          <a:srcRect/>
          <a:stretch>
            <a:fillRect/>
          </a:stretch>
        </p:blipFill>
        <p:spPr>
          <a:xfrm>
            <a:off x="769938" y="1784350"/>
            <a:ext cx="3244850" cy="3505200"/>
          </a:xfrm>
          <a:ln w="38100">
            <a:solidFill>
              <a:schemeClr val="tx2"/>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a:xfrm>
            <a:off x="395288" y="404813"/>
            <a:ext cx="7924800" cy="960437"/>
          </a:xfrm>
        </p:spPr>
        <p:txBody>
          <a:bodyPr/>
          <a:lstStyle/>
          <a:p>
            <a:pPr eaLnBrk="1" hangingPunct="1"/>
            <a:r>
              <a:rPr lang="el-GR" sz="4000" smtClean="0"/>
              <a:t>Αντικειμενικοί στόχοι του εργαστηρίου </a:t>
            </a:r>
            <a:r>
              <a:rPr lang="en-US" sz="4000" smtClean="0"/>
              <a:t>7</a:t>
            </a:r>
            <a:endParaRPr lang="el-GR" sz="4000" smtClean="0"/>
          </a:p>
        </p:txBody>
      </p:sp>
      <p:sp>
        <p:nvSpPr>
          <p:cNvPr id="18434" name="Rectangle 3"/>
          <p:cNvSpPr>
            <a:spLocks noGrp="1" noChangeArrowheads="1"/>
          </p:cNvSpPr>
          <p:nvPr>
            <p:ph idx="1"/>
          </p:nvPr>
        </p:nvSpPr>
        <p:spPr/>
        <p:txBody>
          <a:bodyPr/>
          <a:lstStyle/>
          <a:p>
            <a:pPr eaLnBrk="1" hangingPunct="1">
              <a:buFont typeface="Wingdings" pitchFamily="2" charset="2"/>
              <a:buNone/>
            </a:pPr>
            <a:r>
              <a:rPr lang="el-GR" smtClean="0"/>
              <a:t>	Αντικείμενο του παρόντος εργαστηρίου είναι η περιγραφή των χωρών (περιοχών) που ανήκουν στο οπίσθιο τμήμα του σώματος όπως η οσφύς και η λεκάνη.</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8"/>
          <p:cNvSpPr>
            <a:spLocks noGrp="1" noChangeArrowheads="1"/>
          </p:cNvSpPr>
          <p:nvPr>
            <p:ph type="title"/>
          </p:nvPr>
        </p:nvSpPr>
        <p:spPr/>
        <p:txBody>
          <a:bodyPr/>
          <a:lstStyle/>
          <a:p>
            <a:pPr eaLnBrk="1" hangingPunct="1"/>
            <a:r>
              <a:rPr lang="el-GR" smtClean="0"/>
              <a:t>Διάπλαση λεκάνης 5/7</a:t>
            </a:r>
            <a:endParaRPr lang="en-GB" smtClean="0"/>
          </a:p>
        </p:txBody>
      </p:sp>
      <p:pic>
        <p:nvPicPr>
          <p:cNvPr id="47106" name="Θέση περιεχομένου 4" descr="Α: ιδεώδης διάπλαση λεκάνης (καλλίπυγος), &#10;Β: λεκάνη με μικρή κλίση προς τα πλάγια (στεγοειδής) και λίγο στενουμένη όπισθεν &#10;Γ: στεγοειδής λεκάνη με υψηλή (πυργοειδή) έκφυση ουράς "/>
          <p:cNvPicPr>
            <a:picLocks noGrp="1" noChangeAspect="1"/>
          </p:cNvPicPr>
          <p:nvPr>
            <p:ph sz="half" idx="1"/>
          </p:nvPr>
        </p:nvPicPr>
        <p:blipFill>
          <a:blip r:embed="rId3"/>
          <a:srcRect/>
          <a:stretch>
            <a:fillRect/>
          </a:stretch>
        </p:blipFill>
        <p:spPr>
          <a:xfrm>
            <a:off x="466725" y="2133600"/>
            <a:ext cx="7705725" cy="2968625"/>
          </a:xfrm>
          <a:ln w="38100">
            <a:solidFill>
              <a:schemeClr val="tx2"/>
            </a:solidFill>
          </a:ln>
        </p:spPr>
      </p:pic>
      <p:sp>
        <p:nvSpPr>
          <p:cNvPr id="47107" name="Θέση περιεχομένου 3"/>
          <p:cNvSpPr>
            <a:spLocks noGrp="1"/>
          </p:cNvSpPr>
          <p:nvPr>
            <p:ph sz="half" idx="2"/>
          </p:nvPr>
        </p:nvSpPr>
        <p:spPr>
          <a:xfrm>
            <a:off x="395288" y="5229225"/>
            <a:ext cx="7921625" cy="1368425"/>
          </a:xfrm>
        </p:spPr>
        <p:txBody>
          <a:bodyPr/>
          <a:lstStyle/>
          <a:p>
            <a:pPr marL="0" indent="0" eaLnBrk="1" hangingPunct="1">
              <a:buFont typeface="Wingdings" pitchFamily="2" charset="2"/>
              <a:buNone/>
            </a:pPr>
            <a:r>
              <a:rPr lang="el-GR" sz="2000" smtClean="0"/>
              <a:t>Α: ιδεώδης διάπλαση λεκάνης (καλλίπυγος), Β: λεκάνη με μικρή κλίση προς τα πλάγια (στεγοειδής) και λίγο στενουμένη όπισθεν και Γ: στεγοειδής λεκάνη με υψηλή (πυργοειδή) έκφυση ουράς (πηγή: Καραντούνιας, (1963)). </a:t>
            </a:r>
            <a:endParaRPr lang="en-GB"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l-GR" smtClean="0"/>
              <a:t>Διάπλαση λεκάνης 6/7 </a:t>
            </a:r>
            <a:endParaRPr lang="en-GB" smtClean="0"/>
          </a:p>
        </p:txBody>
      </p:sp>
      <p:pic>
        <p:nvPicPr>
          <p:cNvPr id="49154" name="Θέση περιεχομένου 3" descr="Α: λεκάνη με υπερυψωμένους τους ειλεακούς λόφους και Β: λεκάνη με αφανείς τους ειλεακούς λόφους (πηγή: Καραντούνιας, 1963). &#10;"/>
          <p:cNvPicPr>
            <a:picLocks noGrp="1" noChangeAspect="1"/>
          </p:cNvPicPr>
          <p:nvPr>
            <p:ph sz="half" idx="1"/>
          </p:nvPr>
        </p:nvPicPr>
        <p:blipFill>
          <a:blip r:embed="rId2"/>
          <a:srcRect/>
          <a:stretch>
            <a:fillRect/>
          </a:stretch>
        </p:blipFill>
        <p:spPr>
          <a:xfrm>
            <a:off x="1692275" y="1773238"/>
            <a:ext cx="5399088" cy="3679825"/>
          </a:xfrm>
          <a:ln w="38100">
            <a:solidFill>
              <a:schemeClr val="tx2"/>
            </a:solidFill>
          </a:ln>
        </p:spPr>
      </p:pic>
      <p:sp>
        <p:nvSpPr>
          <p:cNvPr id="49155" name="Θέση περιεχομένου 2"/>
          <p:cNvSpPr>
            <a:spLocks noGrp="1"/>
          </p:cNvSpPr>
          <p:nvPr>
            <p:ph sz="half" idx="2"/>
          </p:nvPr>
        </p:nvSpPr>
        <p:spPr>
          <a:xfrm>
            <a:off x="468313" y="5876925"/>
            <a:ext cx="7848600" cy="720725"/>
          </a:xfrm>
        </p:spPr>
        <p:txBody>
          <a:bodyPr/>
          <a:lstStyle/>
          <a:p>
            <a:pPr marL="0" indent="0" eaLnBrk="1" hangingPunct="1">
              <a:buFont typeface="Wingdings" pitchFamily="2" charset="2"/>
              <a:buNone/>
            </a:pPr>
            <a:r>
              <a:rPr lang="el-GR" sz="2000" smtClean="0"/>
              <a:t>Α: λεκάνη με υπερυψωμένους τους ειλεακούς λόφους και Β: λεκάνη με αφανείς τους ειλεακούς λόφους (πηγή: Καραντούνιας, 1963). </a:t>
            </a:r>
            <a:endParaRPr lang="en-GB"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title"/>
          </p:nvPr>
        </p:nvSpPr>
        <p:spPr/>
        <p:txBody>
          <a:bodyPr/>
          <a:lstStyle/>
          <a:p>
            <a:pPr eaLnBrk="1" hangingPunct="1"/>
            <a:r>
              <a:rPr lang="el-GR" smtClean="0"/>
              <a:t>Διαπλάσεις λεκάνης 7/7</a:t>
            </a:r>
            <a:endParaRPr lang="en-GB" smtClean="0"/>
          </a:p>
        </p:txBody>
      </p:sp>
      <p:pic>
        <p:nvPicPr>
          <p:cNvPr id="50178" name="Θέση περιεχομένου 3" descr="Α: οξεία στεγοειδής λεκάνη, Β: ανυψωμένη και συγχρόνως στενουμένη προς τα όπισθεν λεκάνη, Γ: καλή διάπλαση ιερής χώρας με καλή έκφυση ουράς και Δ: στεγοειδής λεκάνη (πηγή: Καραντούνιας, 1963).&#10;"/>
          <p:cNvPicPr>
            <a:picLocks noGrp="1" noChangeAspect="1"/>
          </p:cNvPicPr>
          <p:nvPr>
            <p:ph sz="half" idx="1"/>
          </p:nvPr>
        </p:nvPicPr>
        <p:blipFill>
          <a:blip r:embed="rId3"/>
          <a:srcRect/>
          <a:stretch>
            <a:fillRect/>
          </a:stretch>
        </p:blipFill>
        <p:spPr>
          <a:xfrm>
            <a:off x="468313" y="2028825"/>
            <a:ext cx="7848600" cy="2760663"/>
          </a:xfrm>
          <a:ln w="38100">
            <a:solidFill>
              <a:schemeClr val="tx2"/>
            </a:solidFill>
          </a:ln>
        </p:spPr>
      </p:pic>
      <p:sp>
        <p:nvSpPr>
          <p:cNvPr id="50179" name="Θέση περιεχομένου 2"/>
          <p:cNvSpPr>
            <a:spLocks noGrp="1"/>
          </p:cNvSpPr>
          <p:nvPr>
            <p:ph sz="half" idx="2"/>
          </p:nvPr>
        </p:nvSpPr>
        <p:spPr>
          <a:xfrm>
            <a:off x="468313" y="5300663"/>
            <a:ext cx="7848600" cy="1296987"/>
          </a:xfrm>
        </p:spPr>
        <p:txBody>
          <a:bodyPr/>
          <a:lstStyle/>
          <a:p>
            <a:pPr marL="0" indent="0" eaLnBrk="1" hangingPunct="1">
              <a:buFont typeface="Wingdings" pitchFamily="2" charset="2"/>
              <a:buNone/>
            </a:pPr>
            <a:r>
              <a:rPr lang="el-GR" sz="2000" smtClean="0"/>
              <a:t>Α: οξεία στεγοειδής λεκάνη, Β: ανυψωμένη και συγχρόνως στενουμένη προς τα όπισθεν λεκάνη, Γ: καλή διάπλαση ιερής χώρας με καλή έκφυση ουράς και Δ: στεγοειδής λεκάνη (πηγή: Καραντούνιας, 1963).</a:t>
            </a:r>
            <a:endParaRPr lang="en-GB"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l-GR" smtClean="0"/>
              <a:t>Λέξεις</a:t>
            </a:r>
            <a:r>
              <a:rPr lang="en-US" smtClean="0"/>
              <a:t>- </a:t>
            </a:r>
            <a:r>
              <a:rPr lang="el-GR" smtClean="0"/>
              <a:t>έννοιες κλειδιά</a:t>
            </a:r>
            <a:r>
              <a:rPr lang="en-US" smtClean="0"/>
              <a:t> 7</a:t>
            </a:r>
            <a:endParaRPr lang="el-GR" smtClean="0"/>
          </a:p>
        </p:txBody>
      </p:sp>
      <p:sp>
        <p:nvSpPr>
          <p:cNvPr id="52226" name="Rectangle 3"/>
          <p:cNvSpPr>
            <a:spLocks noGrp="1" noChangeArrowheads="1"/>
          </p:cNvSpPr>
          <p:nvPr>
            <p:ph idx="1"/>
          </p:nvPr>
        </p:nvSpPr>
        <p:spPr/>
        <p:txBody>
          <a:bodyPr/>
          <a:lstStyle/>
          <a:p>
            <a:pPr eaLnBrk="1" hangingPunct="1"/>
            <a:r>
              <a:rPr lang="el-GR" smtClean="0"/>
              <a:t>λεκάνη, οσφύς, κοιλία</a:t>
            </a:r>
            <a:endParaRPr lang="en-US" smtClean="0"/>
          </a:p>
          <a:p>
            <a:pPr eaLnBrk="1" hangingPunct="1"/>
            <a:r>
              <a:rPr lang="en-US" smtClean="0"/>
              <a:t>pelvis</a:t>
            </a:r>
            <a:r>
              <a:rPr lang="el-GR" smtClean="0"/>
              <a:t>,</a:t>
            </a:r>
            <a:r>
              <a:rPr lang="en-US" smtClean="0"/>
              <a:t> loins,</a:t>
            </a:r>
            <a:r>
              <a:rPr lang="el-GR" smtClean="0"/>
              <a:t> </a:t>
            </a:r>
            <a:r>
              <a:rPr lang="en-US" smtClean="0"/>
              <a:t>abdomen</a:t>
            </a:r>
            <a:endParaRPr lang="el-G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p:txBody>
          <a:bodyPr/>
          <a:lstStyle/>
          <a:p>
            <a:pPr eaLnBrk="1" hangingPunct="1"/>
            <a:r>
              <a:rPr lang="el-GR" smtClean="0"/>
              <a:t>Βιβλιογραφία 7</a:t>
            </a:r>
          </a:p>
        </p:txBody>
      </p:sp>
      <p:sp>
        <p:nvSpPr>
          <p:cNvPr id="53250" name="Θέση περιεχομένου 2"/>
          <p:cNvSpPr>
            <a:spLocks noGrp="1"/>
          </p:cNvSpPr>
          <p:nvPr>
            <p:ph idx="1"/>
          </p:nvPr>
        </p:nvSpPr>
        <p:spPr/>
        <p:txBody>
          <a:bodyPr/>
          <a:lstStyle/>
          <a:p>
            <a:pPr eaLnBrk="1" hangingPunct="1">
              <a:lnSpc>
                <a:spcPct val="150000"/>
              </a:lnSpc>
            </a:pPr>
            <a:r>
              <a:rPr lang="el-GR" sz="2400" smtClean="0"/>
              <a:t>Καραντούνιας Αν. (1963): Εκτιμητική Βοός, Ανωτάτη Γεωπονική Σχολή, Εργαστήριον Ζωοτεχνίας, Αθήναι.</a:t>
            </a:r>
          </a:p>
          <a:p>
            <a:pPr eaLnBrk="1" hangingPunct="1">
              <a:lnSpc>
                <a:spcPct val="150000"/>
              </a:lnSpc>
            </a:pPr>
            <a:r>
              <a:rPr lang="el-GR" sz="2400" smtClean="0"/>
              <a:t>Παπαδημητρίου Τρ., Ελ. Πανοπούλου, Αντ. Κομινάκης (1998): Εξωτερικό των Ζώων, Εργαστήριο Γενικής &amp; Ειδικής Ζωοτεχνίας, Τμήμα ΕΖΠ&amp;Υ, Γεωπονικό Πανεπιστήμιο Αθηνών.</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title"/>
          </p:nvPr>
        </p:nvSpPr>
        <p:spPr>
          <a:xfrm>
            <a:off x="395288" y="436563"/>
            <a:ext cx="7924800" cy="960437"/>
          </a:xfrm>
        </p:spPr>
        <p:txBody>
          <a:bodyPr/>
          <a:lstStyle/>
          <a:p>
            <a:pPr eaLnBrk="1" hangingPunct="1"/>
            <a:r>
              <a:rPr lang="el-GR" sz="4000" smtClean="0"/>
              <a:t>Επιδιωκόμενα μαθησιακά αποτελέσματα</a:t>
            </a:r>
            <a:r>
              <a:rPr lang="en-US" sz="4000" smtClean="0"/>
              <a:t> 7</a:t>
            </a:r>
            <a:endParaRPr lang="el-GR" sz="4000" smtClean="0"/>
          </a:p>
        </p:txBody>
      </p:sp>
      <p:sp>
        <p:nvSpPr>
          <p:cNvPr id="19458" name="Rectangle 3"/>
          <p:cNvSpPr>
            <a:spLocks noGrp="1" noChangeArrowheads="1"/>
          </p:cNvSpPr>
          <p:nvPr>
            <p:ph idx="1"/>
          </p:nvPr>
        </p:nvSpPr>
        <p:spPr/>
        <p:txBody>
          <a:bodyPr/>
          <a:lstStyle/>
          <a:p>
            <a:pPr eaLnBrk="1" hangingPunct="1">
              <a:buFont typeface="Wingdings" pitchFamily="2" charset="2"/>
              <a:buNone/>
            </a:pPr>
            <a:r>
              <a:rPr lang="el-GR" smtClean="0"/>
              <a:t>	Επιδιώκεται η εξοικείωση του φοιτητή με την αγελάδα ως ενιαίο οργανισμό και ιδιαιτέρως με τη διάπλαση της στο οπίσθιο τμήμα του κορμού ώστε να είναι δυνατή η διάκριση των προτερημάτων και των μειονεκτημάτων του ζώου.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Grp="1" noChangeArrowheads="1"/>
          </p:cNvSpPr>
          <p:nvPr>
            <p:ph type="title"/>
          </p:nvPr>
        </p:nvSpPr>
        <p:spPr/>
        <p:txBody>
          <a:bodyPr/>
          <a:lstStyle/>
          <a:p>
            <a:pPr eaLnBrk="1" hangingPunct="1"/>
            <a:r>
              <a:rPr lang="el-GR" smtClean="0"/>
              <a:t>Μαθησιακοί στόχοι </a:t>
            </a:r>
            <a:r>
              <a:rPr lang="en-US" smtClean="0"/>
              <a:t>7</a:t>
            </a:r>
            <a:endParaRPr lang="el-GR" smtClean="0"/>
          </a:p>
        </p:txBody>
      </p:sp>
      <p:sp>
        <p:nvSpPr>
          <p:cNvPr id="20482" name="Rectangle 3"/>
          <p:cNvSpPr>
            <a:spLocks noGrp="1" noChangeArrowheads="1"/>
          </p:cNvSpPr>
          <p:nvPr>
            <p:ph idx="1"/>
          </p:nvPr>
        </p:nvSpPr>
        <p:spPr/>
        <p:txBody>
          <a:bodyPr/>
          <a:lstStyle/>
          <a:p>
            <a:pPr eaLnBrk="1" hangingPunct="1">
              <a:buFont typeface="Wingdings" pitchFamily="2" charset="2"/>
              <a:buNone/>
            </a:pPr>
            <a:r>
              <a:rPr lang="el-GR" smtClean="0"/>
              <a:t>	Με το πέρας της μελέτης του εργαστηρίου ο φοιτητής θα είναι σε θέση να γνωρίζει ότι: </a:t>
            </a:r>
          </a:p>
          <a:p>
            <a:pPr eaLnBrk="1" hangingPunct="1"/>
            <a:r>
              <a:rPr lang="en-US" smtClean="0"/>
              <a:t>O</a:t>
            </a:r>
            <a:r>
              <a:rPr lang="el-GR" smtClean="0"/>
              <a:t>ι χώρες στο οπίσθιο τμήμα του κορμού είναι: η λεκάνη, η οσφύς, οι κενεώνες, η κοιλία, οι γλουτοί, η ουρά, το περίνεο, οι μαστοί (στα θηλυκά), οι όρχεις (στα αρσενικά)</a:t>
            </a:r>
            <a:r>
              <a:rPr lang="en-US" smtClean="0"/>
              <a:t>.</a:t>
            </a:r>
            <a:endParaRPr lang="el-G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a:xfrm>
            <a:off x="468313" y="257175"/>
            <a:ext cx="7848600" cy="1143000"/>
          </a:xfrm>
        </p:spPr>
        <p:txBody>
          <a:bodyPr/>
          <a:lstStyle/>
          <a:p>
            <a:pPr eaLnBrk="1" hangingPunct="1"/>
            <a:r>
              <a:rPr lang="el-GR" sz="4000" smtClean="0"/>
              <a:t>Χώρες οπίσθιου τμήματος κορμού</a:t>
            </a:r>
            <a:endParaRPr lang="en-GB" sz="4000" smtClean="0"/>
          </a:p>
        </p:txBody>
      </p:sp>
      <p:sp>
        <p:nvSpPr>
          <p:cNvPr id="21506" name="Rectangle 5"/>
          <p:cNvSpPr>
            <a:spLocks noGrp="1" noChangeArrowheads="1"/>
          </p:cNvSpPr>
          <p:nvPr>
            <p:ph sz="half" idx="1"/>
          </p:nvPr>
        </p:nvSpPr>
        <p:spPr>
          <a:xfrm>
            <a:off x="539750" y="1628775"/>
            <a:ext cx="3487738" cy="4968875"/>
          </a:xfrm>
        </p:spPr>
        <p:txBody>
          <a:bodyPr/>
          <a:lstStyle/>
          <a:p>
            <a:pPr eaLnBrk="1" hangingPunct="1"/>
            <a:r>
              <a:rPr lang="el-GR" smtClean="0"/>
              <a:t>Οπίσθιο τμήμα</a:t>
            </a:r>
          </a:p>
          <a:p>
            <a:pPr lvl="1" eaLnBrk="1" hangingPunct="1"/>
            <a:r>
              <a:rPr lang="el-GR" smtClean="0"/>
              <a:t>Οσφύς (19)</a:t>
            </a:r>
          </a:p>
          <a:p>
            <a:pPr lvl="1" eaLnBrk="1" hangingPunct="1"/>
            <a:r>
              <a:rPr lang="el-GR" smtClean="0"/>
              <a:t>Κενεώνες (20)</a:t>
            </a:r>
          </a:p>
          <a:p>
            <a:pPr lvl="1" eaLnBrk="1" hangingPunct="1"/>
            <a:r>
              <a:rPr lang="el-GR" smtClean="0"/>
              <a:t>Κοιλία (26)</a:t>
            </a:r>
          </a:p>
          <a:p>
            <a:pPr lvl="1" eaLnBrk="1" hangingPunct="1"/>
            <a:r>
              <a:rPr lang="el-GR" smtClean="0"/>
              <a:t>Λεκάνη (22)</a:t>
            </a:r>
          </a:p>
          <a:p>
            <a:pPr lvl="1" eaLnBrk="1" hangingPunct="1"/>
            <a:r>
              <a:rPr lang="el-GR" smtClean="0"/>
              <a:t>Γλουτοί (43</a:t>
            </a:r>
            <a:r>
              <a:rPr lang="el-GR" baseline="30000" smtClean="0"/>
              <a:t>α</a:t>
            </a:r>
            <a:r>
              <a:rPr lang="el-GR" smtClean="0"/>
              <a:t>)</a:t>
            </a:r>
          </a:p>
          <a:p>
            <a:pPr lvl="1" eaLnBrk="1" hangingPunct="1"/>
            <a:r>
              <a:rPr lang="el-GR" smtClean="0"/>
              <a:t>Ουρά (25)</a:t>
            </a:r>
          </a:p>
          <a:p>
            <a:pPr lvl="1" eaLnBrk="1" hangingPunct="1"/>
            <a:r>
              <a:rPr lang="el-GR" smtClean="0"/>
              <a:t>Περίνεο</a:t>
            </a:r>
          </a:p>
          <a:p>
            <a:pPr lvl="1" eaLnBrk="1" hangingPunct="1"/>
            <a:r>
              <a:rPr lang="el-GR" smtClean="0"/>
              <a:t>Μαστός (θηλυκά) (28)</a:t>
            </a:r>
          </a:p>
          <a:p>
            <a:pPr lvl="1" eaLnBrk="1" hangingPunct="1"/>
            <a:r>
              <a:rPr lang="el-GR" smtClean="0"/>
              <a:t>Όρχεις (αρσενικά)</a:t>
            </a:r>
            <a:endParaRPr lang="en-GB" smtClean="0"/>
          </a:p>
          <a:p>
            <a:pPr eaLnBrk="1" hangingPunct="1"/>
            <a:endParaRPr lang="en-GB" smtClean="0"/>
          </a:p>
        </p:txBody>
      </p:sp>
      <p:pic>
        <p:nvPicPr>
          <p:cNvPr id="21507" name="Picture 5" descr="Χώρες του σώματος της αγελάδας.&#10;"/>
          <p:cNvPicPr>
            <a:picLocks noGrp="1" noChangeAspect="1" noChangeArrowheads="1"/>
          </p:cNvPicPr>
          <p:nvPr>
            <p:ph sz="half" idx="1"/>
          </p:nvPr>
        </p:nvPicPr>
        <p:blipFill>
          <a:blip r:embed="rId3"/>
          <a:srcRect/>
          <a:stretch>
            <a:fillRect/>
          </a:stretch>
        </p:blipFill>
        <p:spPr>
          <a:xfrm>
            <a:off x="3348038" y="1844675"/>
            <a:ext cx="4867275" cy="33956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lstStyle/>
          <a:p>
            <a:pPr eaLnBrk="1" hangingPunct="1"/>
            <a:r>
              <a:rPr lang="el-GR" smtClean="0"/>
              <a:t>Οσφύς 1/2</a:t>
            </a:r>
          </a:p>
        </p:txBody>
      </p:sp>
      <p:sp>
        <p:nvSpPr>
          <p:cNvPr id="23554" name="Θέση περιεχομένου 2"/>
          <p:cNvSpPr>
            <a:spLocks noGrp="1"/>
          </p:cNvSpPr>
          <p:nvPr>
            <p:ph idx="1"/>
          </p:nvPr>
        </p:nvSpPr>
        <p:spPr/>
        <p:txBody>
          <a:bodyPr/>
          <a:lstStyle/>
          <a:p>
            <a:pPr eaLnBrk="1" hangingPunct="1"/>
            <a:r>
              <a:rPr lang="el-GR" sz="2400" smtClean="0"/>
              <a:t>Η οσφύς βρίσκεται μετά τη χώρα της ράχης. Ορίζεται εμπρός από τη χώρα της ράχης, πίσω από τη χώρα της λεκάνης και πλάγια από τη χώρα των κενεώνων.</a:t>
            </a:r>
          </a:p>
          <a:p>
            <a:pPr eaLnBrk="1" hangingPunct="1"/>
            <a:r>
              <a:rPr lang="el-GR" sz="2400" smtClean="0"/>
              <a:t>Η οσφύς έχει ως οστεολογική βάση τους οσφυϊκούς σπονδύλους με τις εγκάρσιες αποφύσεις τους.</a:t>
            </a:r>
          </a:p>
          <a:p>
            <a:pPr eaLnBrk="1" hangingPunct="1"/>
            <a:r>
              <a:rPr lang="el-GR" sz="2400" smtClean="0"/>
              <a:t>Για τον προσδιορισμό της χώρας βρίσκουμε το τέλος της ράχης( από τις τελευταίες ψευδοπλευρές) το οποίο αποτελεί την αρχή της οσφύος. Το τέλος της οσφύος προσδιορίζεται από τη νοητή γραμμή που ενώνει τους δύο ειλεακούς λόφους.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p:txBody>
          <a:bodyPr/>
          <a:lstStyle/>
          <a:p>
            <a:pPr eaLnBrk="1" hangingPunct="1"/>
            <a:r>
              <a:rPr lang="el-GR" smtClean="0"/>
              <a:t>Οσφύς 2/2</a:t>
            </a:r>
          </a:p>
        </p:txBody>
      </p:sp>
      <p:sp>
        <p:nvSpPr>
          <p:cNvPr id="24578" name="Θέση περιεχομένου 2"/>
          <p:cNvSpPr>
            <a:spLocks noGrp="1"/>
          </p:cNvSpPr>
          <p:nvPr>
            <p:ph idx="1"/>
          </p:nvPr>
        </p:nvSpPr>
        <p:spPr/>
        <p:txBody>
          <a:bodyPr/>
          <a:lstStyle/>
          <a:p>
            <a:pPr eaLnBrk="1" hangingPunct="1"/>
            <a:r>
              <a:rPr lang="el-GR" sz="2200" smtClean="0"/>
              <a:t>Η οσφύς στα βοοειδή επιζητείται ευθεία, μακριά και ευρεία. Με αυτές τις προδιαγραφές αναμένεται καλύτερη ανάπτυξη του αναπαραγωγικού συστήματος.</a:t>
            </a:r>
          </a:p>
          <a:p>
            <a:pPr eaLnBrk="1" hangingPunct="1"/>
            <a:r>
              <a:rPr lang="el-GR" sz="2200" smtClean="0"/>
              <a:t>Από τη χώρα της οσφύος λαμβάνεται το </a:t>
            </a:r>
            <a:r>
              <a:rPr lang="en-US" sz="2200" smtClean="0"/>
              <a:t>bon fillet (</a:t>
            </a:r>
            <a:r>
              <a:rPr lang="el-GR" sz="2200" smtClean="0"/>
              <a:t>μπον φιλέ) και το κόντρα φιλέτο.</a:t>
            </a:r>
          </a:p>
          <a:p>
            <a:pPr eaLnBrk="1" hangingPunct="1"/>
            <a:r>
              <a:rPr lang="el-GR" sz="2200" smtClean="0"/>
              <a:t>Το μπον φιλέ λαμβάνεται από τις μυϊκές μάζες που βρίσκονται κάτω από τις εγκάρσιες αποφύσεις των οσφυϊκών σπονδύλων και λαμβάνονται δύο μπον φιλέ από κάθε ζώο (ένα από δεξιά και ένα από αριστερά).</a:t>
            </a:r>
          </a:p>
          <a:p>
            <a:pPr eaLnBrk="1" hangingPunct="1"/>
            <a:r>
              <a:rPr lang="el-GR" sz="2200" smtClean="0"/>
              <a:t>Το κόντρα φιλέτο λαμβάνεται από τις μυϊκές μάζες μεταξύ των ακανθωδών και των εγκάρσιων αποφύσεων των σπονδύλων (τόσα κόντρα φιλέτα, όσα και οι αντίστοιχοι σπόνδυλοι Χ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Τίτλος 1"/>
          <p:cNvSpPr>
            <a:spLocks noGrp="1"/>
          </p:cNvSpPr>
          <p:nvPr>
            <p:ph type="title"/>
          </p:nvPr>
        </p:nvSpPr>
        <p:spPr/>
        <p:txBody>
          <a:bodyPr/>
          <a:lstStyle/>
          <a:p>
            <a:pPr eaLnBrk="1" hangingPunct="1"/>
            <a:r>
              <a:rPr lang="el-GR" smtClean="0"/>
              <a:t>Λεκάνη 1/3</a:t>
            </a:r>
          </a:p>
        </p:txBody>
      </p:sp>
      <p:sp>
        <p:nvSpPr>
          <p:cNvPr id="25602" name="Θέση περιεχομένου 2"/>
          <p:cNvSpPr>
            <a:spLocks noGrp="1"/>
          </p:cNvSpPr>
          <p:nvPr>
            <p:ph idx="1"/>
          </p:nvPr>
        </p:nvSpPr>
        <p:spPr/>
        <p:txBody>
          <a:bodyPr/>
          <a:lstStyle/>
          <a:p>
            <a:pPr eaLnBrk="1" hangingPunct="1"/>
            <a:r>
              <a:rPr lang="el-GR" sz="2400" smtClean="0"/>
              <a:t>Η λεκάνη ορίζεται εμπρός από τη χώρα της οσφύος, πίσω από την ουρά και πλάγια από τη χώρα των γόμφων.</a:t>
            </a:r>
          </a:p>
          <a:p>
            <a:pPr eaLnBrk="1" hangingPunct="1"/>
            <a:r>
              <a:rPr lang="el-GR" sz="2400" smtClean="0"/>
              <a:t>Οστεολογική βάση της είναι η πύελος και το ιερό οστό.</a:t>
            </a:r>
          </a:p>
          <a:p>
            <a:pPr eaLnBrk="1" hangingPunct="1"/>
            <a:r>
              <a:rPr lang="el-GR" sz="2400" smtClean="0"/>
              <a:t>Η πύελος αποτελείται από τα δύο ανώνυμα οστά.</a:t>
            </a:r>
          </a:p>
          <a:p>
            <a:pPr eaLnBrk="1" hangingPunct="1"/>
            <a:r>
              <a:rPr lang="el-GR" sz="2400" smtClean="0"/>
              <a:t>Τα ανώνυμα οστά συγκροτούνται από τρία οστά: το λαγόνιο, το ηβικό και το ισχιακό.</a:t>
            </a:r>
          </a:p>
          <a:p>
            <a:pPr eaLnBrk="1" hangingPunct="1"/>
            <a:r>
              <a:rPr lang="el-GR" sz="2400" smtClean="0"/>
              <a:t>Το λαγόνιο σχηματίζει τη βάση του ειλεακού λόφου.</a:t>
            </a:r>
          </a:p>
          <a:p>
            <a:pPr eaLnBrk="1" hangingPunct="1"/>
            <a:r>
              <a:rPr lang="el-GR" sz="2400" smtClean="0"/>
              <a:t>Το ισχιακό τη βάση του ισχιακού λόφου.</a:t>
            </a:r>
          </a:p>
          <a:p>
            <a:pPr eaLnBrk="1" hangingPunct="1"/>
            <a:r>
              <a:rPr lang="el-GR" sz="2400" smtClean="0"/>
              <a:t>Το ηβικό συναρθρώνεται με το μηριαίο οστό και σχηματίζει τη βάση των γόμφων.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p:txBody>
          <a:bodyPr/>
          <a:lstStyle/>
          <a:p>
            <a:pPr eaLnBrk="1" hangingPunct="1"/>
            <a:r>
              <a:rPr lang="el-GR" smtClean="0"/>
              <a:t>Λεκάνη 2/3</a:t>
            </a:r>
          </a:p>
        </p:txBody>
      </p:sp>
      <p:sp>
        <p:nvSpPr>
          <p:cNvPr id="26626" name="Θέση περιεχομένου 2"/>
          <p:cNvSpPr>
            <a:spLocks noGrp="1"/>
          </p:cNvSpPr>
          <p:nvPr>
            <p:ph idx="1"/>
          </p:nvPr>
        </p:nvSpPr>
        <p:spPr/>
        <p:txBody>
          <a:bodyPr/>
          <a:lstStyle/>
          <a:p>
            <a:pPr eaLnBrk="1" hangingPunct="1"/>
            <a:r>
              <a:rPr lang="el-GR" sz="2400" smtClean="0"/>
              <a:t>Η λεκάνη επιζητείται ευρεία, μακριά, επίπεδη και οριζόντια.</a:t>
            </a:r>
          </a:p>
          <a:p>
            <a:pPr eaLnBrk="1" hangingPunct="1"/>
            <a:r>
              <a:rPr lang="el-GR" sz="2400" smtClean="0"/>
              <a:t>Στη λεκάνη ορίζονται το μήκος και το εύρος.</a:t>
            </a:r>
          </a:p>
          <a:p>
            <a:pPr eaLnBrk="1" hangingPunct="1"/>
            <a:r>
              <a:rPr lang="el-GR" sz="2400" smtClean="0"/>
              <a:t>Το μήκος ορίζεται ως η απόσταση του ειλεακού λόφου από τον αντίστοιχο ισχιακό λόφο. Η λεκάνη θεωρείται κανονικού μήκους όταν το μήκος της είναι ίσο με το μήκος της κεφαλής.</a:t>
            </a:r>
          </a:p>
          <a:p>
            <a:pPr eaLnBrk="1" hangingPunct="1"/>
            <a:r>
              <a:rPr lang="el-GR" sz="2400" smtClean="0"/>
              <a:t>Το εύρος της λεκάνης μετριέται σε τρία ζεύγη σημείων: μεταξύ των ειλεακών λόφων, των ισχιακών λόφων και μεταξύ των γόμφων. </a:t>
            </a:r>
          </a:p>
        </p:txBody>
      </p:sp>
    </p:spTree>
  </p:cSld>
  <p:clrMapOvr>
    <a:masterClrMapping/>
  </p:clrMapOvr>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595</TotalTime>
  <Words>925</Words>
  <Application>Microsoft Office PowerPoint</Application>
  <PresentationFormat>Προβολή στην οθόνη (4:3)</PresentationFormat>
  <Paragraphs>94</Paragraphs>
  <Slides>24</Slides>
  <Notes>12</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24</vt:i4>
      </vt:variant>
    </vt:vector>
  </HeadingPairs>
  <TitlesOfParts>
    <vt:vector size="33" baseType="lpstr">
      <vt:lpstr>Arial</vt:lpstr>
      <vt:lpstr>Wingdings</vt:lpstr>
      <vt:lpstr>Calibri</vt:lpstr>
      <vt:lpstr>Garamond</vt:lpstr>
      <vt:lpstr>Times New Roman</vt:lpstr>
      <vt:lpstr>GEO_1_b_new</vt:lpstr>
      <vt:lpstr>GEO_1_b_new</vt:lpstr>
      <vt:lpstr>GEO_1_b_new</vt:lpstr>
      <vt:lpstr>GEO_1_b_new</vt:lpstr>
      <vt:lpstr>Εκτιμητική ζώων Οπίσθιο τμήμα κορμού-1</vt:lpstr>
      <vt:lpstr>Αντικειμενικοί στόχοι του εργαστηρίου 7</vt:lpstr>
      <vt:lpstr>Επιδιωκόμενα μαθησιακά αποτελέσματα 7</vt:lpstr>
      <vt:lpstr>Μαθησιακοί στόχοι 7</vt:lpstr>
      <vt:lpstr>Χώρες οπίσθιου τμήματος κορμού</vt:lpstr>
      <vt:lpstr>Οσφύς 1/2</vt:lpstr>
      <vt:lpstr>Οσφύς 2/2</vt:lpstr>
      <vt:lpstr>Λεκάνη 1/3</vt:lpstr>
      <vt:lpstr>Λεκάνη 2/3</vt:lpstr>
      <vt:lpstr>Λεκάνη 3/3</vt:lpstr>
      <vt:lpstr>Λεκάνη </vt:lpstr>
      <vt:lpstr>Λεκάνη στην αγελάδα εκ των όπισθεν</vt:lpstr>
      <vt:lpstr>Σκελετός οπίσθιου τμήματος κορμού αγελάδας</vt:lpstr>
      <vt:lpstr>Θέση του ανώνυμου οστού σε διάφορες διαπλάσεις της λεκάνης</vt:lpstr>
      <vt:lpstr>Διάφορες διαπλάσεις της λεκάνης  και γλουτών</vt:lpstr>
      <vt:lpstr>Διάπλαση λεκάνης 1/7</vt:lpstr>
      <vt:lpstr>Διάπλαση λεκάνης 2/7</vt:lpstr>
      <vt:lpstr>Διάπλαση λεκάνης 3/7</vt:lpstr>
      <vt:lpstr>Διάπλαση λεκάνης 4/7</vt:lpstr>
      <vt:lpstr>Διάπλαση λεκάνης 5/7</vt:lpstr>
      <vt:lpstr>Διάπλαση λεκάνης 6/7 </vt:lpstr>
      <vt:lpstr>Διαπλάσεις λεκάνης 7/7</vt:lpstr>
      <vt:lpstr>Λέξεις- έννοιες κλειδιά 7</vt:lpstr>
      <vt:lpstr>Βιβλιογραφία 7</vt:lpstr>
    </vt:vector>
  </TitlesOfParts>
  <Company>Γεωπονικό Πανεπιστήμιο Αθηνών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Εκτιμητική ζώων Οπίσθιο τμήμα κορμού και οπίσθια άκρα</dc:title>
  <dc:creator>Παναγιώτα Κουτσούλη</dc:creator>
  <cp:lastModifiedBy>user</cp:lastModifiedBy>
  <cp:revision>81</cp:revision>
  <dcterms:created xsi:type="dcterms:W3CDTF">2005-12-21T13:28:56Z</dcterms:created>
  <dcterms:modified xsi:type="dcterms:W3CDTF">2013-08-09T09:02:58Z</dcterms:modified>
</cp:coreProperties>
</file>