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8" r:id="rId3"/>
    <p:sldId id="259" r:id="rId4"/>
    <p:sldId id="260" r:id="rId5"/>
    <p:sldId id="262" r:id="rId6"/>
    <p:sldId id="261" r:id="rId7"/>
    <p:sldId id="263" r:id="rId8"/>
    <p:sldId id="264" r:id="rId9"/>
    <p:sldId id="266"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666"/>
    <p:restoredTop sz="94694"/>
  </p:normalViewPr>
  <p:slideViewPr>
    <p:cSldViewPr snapToGrid="0" snapToObjects="1">
      <p:cViewPr varScale="1">
        <p:scale>
          <a:sx n="119" d="100"/>
          <a:sy n="119" d="100"/>
        </p:scale>
        <p:origin x="67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2974E-7913-E44B-B7EC-81A035FAB39B}" type="datetimeFigureOut">
              <a:rPr lang="en-US" smtClean="0"/>
              <a:t>9/27/21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166338-2887-2048-999B-9C5E90391486}" type="slidenum">
              <a:rPr lang="en-US" smtClean="0"/>
              <a:t>‹#›</a:t>
            </a:fld>
            <a:endParaRPr lang="en-US"/>
          </a:p>
        </p:txBody>
      </p:sp>
    </p:spTree>
    <p:extLst>
      <p:ext uri="{BB962C8B-B14F-4D97-AF65-F5344CB8AC3E}">
        <p14:creationId xmlns:p14="http://schemas.microsoft.com/office/powerpoint/2010/main" val="1064811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166338-2887-2048-999B-9C5E90391486}" type="slidenum">
              <a:rPr lang="en-US" smtClean="0"/>
              <a:t>3</a:t>
            </a:fld>
            <a:endParaRPr lang="en-US"/>
          </a:p>
        </p:txBody>
      </p:sp>
    </p:spTree>
    <p:extLst>
      <p:ext uri="{BB962C8B-B14F-4D97-AF65-F5344CB8AC3E}">
        <p14:creationId xmlns:p14="http://schemas.microsoft.com/office/powerpoint/2010/main" val="3066026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F7798-AEB7-5E4F-98C0-F88C58B315D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3B7BDCE3-B707-8C43-8C44-BF02D087C5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46A474E-DF50-2142-8706-1D500C4D1DD0}"/>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857BDFB8-88E1-4045-8FD1-868BF7998F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2A986-E2AC-AD46-AA21-3FDB1401F365}"/>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78067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D7EA1B-0962-F84E-882F-AD3B48EBF91E}"/>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3C1BA47-D7BC-524D-902B-EA8F4697E4E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265203C-CD6D-F149-9F18-8675DF0B92F4}"/>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642DA732-5FC9-CE41-957D-2D362EF4B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08C2A-B57C-4D43-8D6C-E7B26A1A0A39}"/>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746760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2CF6F1-159C-834E-B972-567A8BB3CBC4}"/>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CE917CD-D19E-EF44-A79E-C3469898BA1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E62785-B5B1-1244-807D-BFA93C1FFD0F}"/>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FDBE8745-6BCF-E040-94E3-7743669AE4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8B9454-2D67-F64E-89D6-F24E2BDC5A27}"/>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462499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1B9C7-B30C-5842-A103-84D28B905CA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9032FA23-4F9E-E849-9462-C8FAC09A5F6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DD18987-8378-674B-BE49-B0489A1044E8}"/>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C79D0EAB-74D1-BE46-B7F7-C989601524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90CBF6-8059-774C-876B-A17C0D39D047}"/>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52925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BB1D5-023F-5642-AD66-809CB427B30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BE945774-43B8-174F-88F6-B44049E65F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4C14A0C-6BEA-0841-B210-7FC78CA351EC}"/>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42A4F098-D3CB-AB49-B337-9EE25DE869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AF92E0-4799-D64C-8718-3554F463AEB2}"/>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05374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8CC81-5744-FB42-9804-306051793BF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BBA431A8-C232-174B-9647-85C2225743F0}"/>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62EEED7-B2BD-F84C-AF79-52B8D1FBB55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324E0E-44F9-484C-83F6-2E29C29FCD95}"/>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58FFC967-F22D-804F-95AB-A931763F44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C26EBA-FCC6-684D-B47A-ED2446DCDE6E}"/>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133817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9B1C3-8A60-F04A-8318-12905BF4E9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BDEF906-102C-5C4A-A34B-6EEBCAC6312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5881E37-6995-BA42-8BFD-E1B272E51D9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958B8D43-67E0-1C4C-9E92-057D4B67E4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1DBDB8E-F63F-134A-9FB3-6BC2F6FC12A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5299E21-A328-5C40-9788-53F2FECA0EF8}"/>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8" name="Footer Placeholder 7">
            <a:extLst>
              <a:ext uri="{FF2B5EF4-FFF2-40B4-BE49-F238E27FC236}">
                <a16:creationId xmlns:a16="http://schemas.microsoft.com/office/drawing/2014/main" id="{8D59E886-7843-2740-95FE-EF868B7971E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A04C22-3B52-E844-AC7E-23E9E344F2DA}"/>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258360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5F6CD-B1AD-544D-8116-BA7E4B5C925E}"/>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168B617E-449B-6E4F-B7D7-9F85BA234F70}"/>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4" name="Footer Placeholder 3">
            <a:extLst>
              <a:ext uri="{FF2B5EF4-FFF2-40B4-BE49-F238E27FC236}">
                <a16:creationId xmlns:a16="http://schemas.microsoft.com/office/drawing/2014/main" id="{19402F05-E562-AD47-BC63-4EFCFEB854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B71D81E-A268-B645-84FD-645F1D2FB378}"/>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364033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E96DD2-38E5-9949-8C4D-BD2812670472}"/>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3" name="Footer Placeholder 2">
            <a:extLst>
              <a:ext uri="{FF2B5EF4-FFF2-40B4-BE49-F238E27FC236}">
                <a16:creationId xmlns:a16="http://schemas.microsoft.com/office/drawing/2014/main" id="{E64D4E8E-75AD-974D-8D2E-5A8175ACF3F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705A857-A356-AB45-91A9-DFBCB299AD60}"/>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3863484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22F56-3880-7145-A04F-C7760CCE3CD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20BFC777-FECD-8246-9257-70693B1F6A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A014462-B3F8-D643-AF47-8BBD464CC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61BB7DE-D018-CF41-9D44-8F4D58B0B04A}"/>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116F0E1C-DF62-D04C-AEC3-53435C443C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718CE8-CC2D-0648-BB96-52FB311EB004}"/>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10839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7A179-7BAC-9E43-B29D-B1237103D6A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67FDB793-C325-C74C-B843-C4FB486B36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D70F1E-A33F-404F-90BC-BDC1681090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C0EFFDB4-F2B5-7D43-9CD8-BC3E49B89074}"/>
              </a:ext>
            </a:extLst>
          </p:cNvPr>
          <p:cNvSpPr>
            <a:spLocks noGrp="1"/>
          </p:cNvSpPr>
          <p:nvPr>
            <p:ph type="dt" sz="half" idx="10"/>
          </p:nvPr>
        </p:nvSpPr>
        <p:spPr/>
        <p:txBody>
          <a:bodyPr/>
          <a:lstStyle/>
          <a:p>
            <a:fld id="{BB084DCA-8D54-2748-8202-F659BFA3386E}" type="datetimeFigureOut">
              <a:rPr lang="en-US" smtClean="0"/>
              <a:t>9/27/21</a:t>
            </a:fld>
            <a:endParaRPr lang="en-US"/>
          </a:p>
        </p:txBody>
      </p:sp>
      <p:sp>
        <p:nvSpPr>
          <p:cNvPr id="6" name="Footer Placeholder 5">
            <a:extLst>
              <a:ext uri="{FF2B5EF4-FFF2-40B4-BE49-F238E27FC236}">
                <a16:creationId xmlns:a16="http://schemas.microsoft.com/office/drawing/2014/main" id="{52961AEE-B72D-B046-8C0B-B9294202AC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D8BDCA-EA5B-EB48-A8BD-627A71360BE3}"/>
              </a:ext>
            </a:extLst>
          </p:cNvPr>
          <p:cNvSpPr>
            <a:spLocks noGrp="1"/>
          </p:cNvSpPr>
          <p:nvPr>
            <p:ph type="sldNum" sz="quarter" idx="12"/>
          </p:nvPr>
        </p:nvSpPr>
        <p:spPr/>
        <p:txBody>
          <a:bodyPr/>
          <a:lstStyle/>
          <a:p>
            <a:fld id="{14B97126-A937-F847-B8A0-7F2036BF26FE}" type="slidenum">
              <a:rPr lang="en-US" smtClean="0"/>
              <a:t>‹#›</a:t>
            </a:fld>
            <a:endParaRPr lang="en-US"/>
          </a:p>
        </p:txBody>
      </p:sp>
    </p:spTree>
    <p:extLst>
      <p:ext uri="{BB962C8B-B14F-4D97-AF65-F5344CB8AC3E}">
        <p14:creationId xmlns:p14="http://schemas.microsoft.com/office/powerpoint/2010/main" val="67469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4B78E8-B9D0-7743-A3AF-351616A5E2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1C27F65-2EED-E443-868F-C1215F5AAE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32926208-2C7F-9D44-A8D5-B5975DCA5F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084DCA-8D54-2748-8202-F659BFA3386E}" type="datetimeFigureOut">
              <a:rPr lang="en-US" smtClean="0"/>
              <a:t>9/27/21</a:t>
            </a:fld>
            <a:endParaRPr lang="en-US"/>
          </a:p>
        </p:txBody>
      </p:sp>
      <p:sp>
        <p:nvSpPr>
          <p:cNvPr id="5" name="Footer Placeholder 4">
            <a:extLst>
              <a:ext uri="{FF2B5EF4-FFF2-40B4-BE49-F238E27FC236}">
                <a16:creationId xmlns:a16="http://schemas.microsoft.com/office/drawing/2014/main" id="{524DEE08-1D35-4145-8806-2541575FF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E9917D-A7FA-8449-9739-24CE70BCF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B97126-A937-F847-B8A0-7F2036BF26FE}" type="slidenum">
              <a:rPr lang="en-US" smtClean="0"/>
              <a:t>‹#›</a:t>
            </a:fld>
            <a:endParaRPr lang="en-US"/>
          </a:p>
        </p:txBody>
      </p:sp>
    </p:spTree>
    <p:extLst>
      <p:ext uri="{BB962C8B-B14F-4D97-AF65-F5344CB8AC3E}">
        <p14:creationId xmlns:p14="http://schemas.microsoft.com/office/powerpoint/2010/main" val="2485457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65DB8-82B0-E04E-A3FA-3C5817651CC7}"/>
              </a:ext>
            </a:extLst>
          </p:cNvPr>
          <p:cNvSpPr>
            <a:spLocks noGrp="1"/>
          </p:cNvSpPr>
          <p:nvPr>
            <p:ph type="ctrTitle"/>
          </p:nvPr>
        </p:nvSpPr>
        <p:spPr/>
        <p:txBody>
          <a:bodyPr/>
          <a:lstStyle/>
          <a:p>
            <a:r>
              <a:rPr lang="el-GR" b="1" dirty="0" err="1"/>
              <a:t>Λογιστικ</a:t>
            </a:r>
            <a:r>
              <a:rPr lang="en-US" b="1" dirty="0" err="1"/>
              <a:t>ή</a:t>
            </a:r>
            <a:r>
              <a:rPr lang="el-GR" b="1" dirty="0"/>
              <a:t> </a:t>
            </a:r>
            <a:r>
              <a:rPr lang="en-US" b="1" dirty="0"/>
              <a:t>III </a:t>
            </a:r>
            <a:br>
              <a:rPr lang="en-US" b="1" dirty="0"/>
            </a:br>
            <a:r>
              <a:rPr lang="el-GR" b="1" dirty="0"/>
              <a:t>(288)</a:t>
            </a:r>
            <a:endParaRPr lang="en-US" b="1" dirty="0"/>
          </a:p>
        </p:txBody>
      </p:sp>
      <p:pic>
        <p:nvPicPr>
          <p:cNvPr id="5" name="Picture 4" descr="A close up of a logo&#10;&#10;Description automatically generated">
            <a:extLst>
              <a:ext uri="{FF2B5EF4-FFF2-40B4-BE49-F238E27FC236}">
                <a16:creationId xmlns:a16="http://schemas.microsoft.com/office/drawing/2014/main" id="{8C4AD063-B338-924A-B817-096DF3920730}"/>
              </a:ext>
            </a:extLst>
          </p:cNvPr>
          <p:cNvPicPr>
            <a:picLocks noChangeAspect="1"/>
          </p:cNvPicPr>
          <p:nvPr/>
        </p:nvPicPr>
        <p:blipFill>
          <a:blip r:embed="rId2"/>
          <a:stretch>
            <a:fillRect/>
          </a:stretch>
        </p:blipFill>
        <p:spPr>
          <a:xfrm>
            <a:off x="0" y="-81270"/>
            <a:ext cx="12192000" cy="936897"/>
          </a:xfrm>
          <a:prstGeom prst="rect">
            <a:avLst/>
          </a:prstGeom>
        </p:spPr>
      </p:pic>
    </p:spTree>
    <p:extLst>
      <p:ext uri="{BB962C8B-B14F-4D97-AF65-F5344CB8AC3E}">
        <p14:creationId xmlns:p14="http://schemas.microsoft.com/office/powerpoint/2010/main" val="105061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4C57E8-D0CC-6A44-9D66-E54C10873544}"/>
              </a:ext>
            </a:extLst>
          </p:cNvPr>
          <p:cNvSpPr>
            <a:spLocks noGrp="1"/>
          </p:cNvSpPr>
          <p:nvPr>
            <p:ph type="title"/>
          </p:nvPr>
        </p:nvSpPr>
        <p:spPr/>
        <p:txBody>
          <a:bodyPr/>
          <a:lstStyle/>
          <a:p>
            <a:pPr algn="ctr"/>
            <a:r>
              <a:rPr lang="el-GR" b="1" dirty="0"/>
              <a:t>Ερωτήσεις</a:t>
            </a:r>
            <a:r>
              <a:rPr lang="el-GR" dirty="0"/>
              <a:t> </a:t>
            </a:r>
            <a:endParaRPr lang="en-US" dirty="0"/>
          </a:p>
        </p:txBody>
      </p:sp>
      <p:sp>
        <p:nvSpPr>
          <p:cNvPr id="3" name="Content Placeholder 2">
            <a:extLst>
              <a:ext uri="{FF2B5EF4-FFF2-40B4-BE49-F238E27FC236}">
                <a16:creationId xmlns:a16="http://schemas.microsoft.com/office/drawing/2014/main" id="{0A54CD3F-4E44-4C42-990B-16642667FD23}"/>
              </a:ext>
            </a:extLst>
          </p:cNvPr>
          <p:cNvSpPr>
            <a:spLocks noGrp="1"/>
          </p:cNvSpPr>
          <p:nvPr>
            <p:ph idx="1"/>
          </p:nvPr>
        </p:nvSpPr>
        <p:spPr>
          <a:xfrm>
            <a:off x="5390080" y="1990314"/>
            <a:ext cx="1411840" cy="1603375"/>
          </a:xfrm>
        </p:spPr>
        <p:txBody>
          <a:bodyPr>
            <a:noAutofit/>
          </a:bodyPr>
          <a:lstStyle/>
          <a:p>
            <a:pPr marL="0" indent="0" algn="ctr">
              <a:buNone/>
            </a:pPr>
            <a:r>
              <a:rPr lang="el-GR" sz="20000" dirty="0">
                <a:solidFill>
                  <a:srgbClr val="FF0000"/>
                </a:solidFill>
              </a:rPr>
              <a:t>?</a:t>
            </a:r>
            <a:endParaRPr lang="en-US" sz="20000" dirty="0">
              <a:solidFill>
                <a:srgbClr val="FF0000"/>
              </a:solidFill>
            </a:endParaRPr>
          </a:p>
        </p:txBody>
      </p:sp>
    </p:spTree>
    <p:extLst>
      <p:ext uri="{BB962C8B-B14F-4D97-AF65-F5344CB8AC3E}">
        <p14:creationId xmlns:p14="http://schemas.microsoft.com/office/powerpoint/2010/main" val="122181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90E9A-CF37-6C4D-A07D-17C688110814}"/>
              </a:ext>
            </a:extLst>
          </p:cNvPr>
          <p:cNvSpPr>
            <a:spLocks noGrp="1"/>
          </p:cNvSpPr>
          <p:nvPr>
            <p:ph type="title"/>
          </p:nvPr>
        </p:nvSpPr>
        <p:spPr>
          <a:xfrm>
            <a:off x="728133" y="173101"/>
            <a:ext cx="10515600" cy="1325563"/>
          </a:xfrm>
        </p:spPr>
        <p:txBody>
          <a:bodyPr/>
          <a:lstStyle/>
          <a:p>
            <a:pPr algn="ctr"/>
            <a:r>
              <a:rPr lang="el-GR" b="1" dirty="0"/>
              <a:t>Προτεινόμενα Διδακτικά Εγχειρίδια </a:t>
            </a:r>
            <a:endParaRPr lang="en-US" b="1" dirty="0"/>
          </a:p>
        </p:txBody>
      </p:sp>
      <p:sp>
        <p:nvSpPr>
          <p:cNvPr id="3" name="Content Placeholder 2">
            <a:extLst>
              <a:ext uri="{FF2B5EF4-FFF2-40B4-BE49-F238E27FC236}">
                <a16:creationId xmlns:a16="http://schemas.microsoft.com/office/drawing/2014/main" id="{5F452282-A82F-C24D-99F6-3A469AAAD34C}"/>
              </a:ext>
            </a:extLst>
          </p:cNvPr>
          <p:cNvSpPr>
            <a:spLocks noGrp="1"/>
          </p:cNvSpPr>
          <p:nvPr>
            <p:ph idx="1"/>
          </p:nvPr>
        </p:nvSpPr>
        <p:spPr>
          <a:xfrm>
            <a:off x="838200" y="1469571"/>
            <a:ext cx="10515600" cy="4707392"/>
          </a:xfrm>
        </p:spPr>
        <p:txBody>
          <a:bodyPr/>
          <a:lstStyle/>
          <a:p>
            <a:r>
              <a:rPr lang="el-GR" dirty="0" err="1"/>
              <a:t>Νεγκάκης</a:t>
            </a:r>
            <a:r>
              <a:rPr lang="el-GR" dirty="0"/>
              <a:t> Χ. 2017. Διεθνή Πρότυπα Χρηματοοικονομικής Αναφοράς: Θεωρία και Εφαρμογές. Εκδόσεις Αειφόρος Λογιστική. Θεσσαλονίκη.</a:t>
            </a:r>
          </a:p>
          <a:p>
            <a:endParaRPr lang="en-NL" dirty="0"/>
          </a:p>
          <a:p>
            <a:r>
              <a:rPr lang="el-GR" dirty="0" err="1"/>
              <a:t>Νεγκάκης</a:t>
            </a:r>
            <a:r>
              <a:rPr lang="el-GR" dirty="0"/>
              <a:t> Χ. 2017. Διεθνή Πρότυπα Χρηματοοικονομικής Αναφοράς: Ειδικά Θέματα. Εκδόσεις Αειφόρος Λογιστική. Θεσσαλονίκη.</a:t>
            </a:r>
            <a:endParaRPr lang="en-NL" dirty="0"/>
          </a:p>
          <a:p>
            <a:endParaRPr lang="el-GR" dirty="0"/>
          </a:p>
          <a:p>
            <a:r>
              <a:rPr lang="en-US" dirty="0" err="1"/>
              <a:t>Kieso</a:t>
            </a:r>
            <a:r>
              <a:rPr lang="en-US" dirty="0"/>
              <a:t> D</a:t>
            </a:r>
            <a:r>
              <a:rPr lang="el-GR" dirty="0"/>
              <a:t>, </a:t>
            </a:r>
            <a:r>
              <a:rPr lang="en-US" dirty="0"/>
              <a:t>Weygandt J</a:t>
            </a:r>
            <a:r>
              <a:rPr lang="el-GR" dirty="0"/>
              <a:t>, </a:t>
            </a:r>
            <a:r>
              <a:rPr lang="en-US" dirty="0"/>
              <a:t>Warfield T</a:t>
            </a:r>
            <a:r>
              <a:rPr lang="el-GR" dirty="0"/>
              <a:t>. 2018. Λογιστική – Εκτενής Ανάλυση με ΔΠΧΑ. (</a:t>
            </a:r>
            <a:r>
              <a:rPr lang="el-GR" dirty="0" err="1"/>
              <a:t>επιμ</a:t>
            </a:r>
            <a:r>
              <a:rPr lang="el-GR" dirty="0"/>
              <a:t>) </a:t>
            </a:r>
            <a:r>
              <a:rPr lang="el-GR" dirty="0" err="1"/>
              <a:t>Νεγκάκης</a:t>
            </a:r>
            <a:r>
              <a:rPr lang="el-GR" dirty="0"/>
              <a:t> Χ., </a:t>
            </a:r>
            <a:r>
              <a:rPr lang="el-GR" dirty="0" err="1"/>
              <a:t>Σώρρος</a:t>
            </a:r>
            <a:r>
              <a:rPr lang="el-GR" dirty="0"/>
              <a:t> Ι., Ζήσης Β., </a:t>
            </a:r>
            <a:r>
              <a:rPr lang="el-GR" dirty="0" err="1"/>
              <a:t>Παπαναστασόπουλος</a:t>
            </a:r>
            <a:r>
              <a:rPr lang="el-GR" dirty="0"/>
              <a:t> Γ., Τζελέπης Δ. </a:t>
            </a:r>
            <a:r>
              <a:rPr lang="en-US" dirty="0"/>
              <a:t>Nicosia</a:t>
            </a:r>
            <a:r>
              <a:rPr lang="el-GR" dirty="0"/>
              <a:t>, </a:t>
            </a:r>
            <a:r>
              <a:rPr lang="en-US" dirty="0"/>
              <a:t>Cyprus</a:t>
            </a:r>
            <a:r>
              <a:rPr lang="el-GR" dirty="0"/>
              <a:t>: </a:t>
            </a:r>
            <a:r>
              <a:rPr lang="en-US" dirty="0"/>
              <a:t>Broken Hill</a:t>
            </a:r>
            <a:r>
              <a:rPr lang="el-GR" dirty="0"/>
              <a:t>, Αθήνα: Εκδόσεις Πασχαλίδης.</a:t>
            </a:r>
            <a:endParaRPr lang="en-NL" dirty="0"/>
          </a:p>
          <a:p>
            <a:pPr marL="0" indent="0">
              <a:buNone/>
            </a:pPr>
            <a:endParaRPr lang="en-US" dirty="0"/>
          </a:p>
        </p:txBody>
      </p:sp>
    </p:spTree>
    <p:extLst>
      <p:ext uri="{BB962C8B-B14F-4D97-AF65-F5344CB8AC3E}">
        <p14:creationId xmlns:p14="http://schemas.microsoft.com/office/powerpoint/2010/main" val="379961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2E086-E2A3-7A42-9C73-C74B40C21173}"/>
              </a:ext>
            </a:extLst>
          </p:cNvPr>
          <p:cNvSpPr>
            <a:spLocks noGrp="1"/>
          </p:cNvSpPr>
          <p:nvPr>
            <p:ph type="title"/>
          </p:nvPr>
        </p:nvSpPr>
        <p:spPr>
          <a:xfrm>
            <a:off x="838200" y="-82291"/>
            <a:ext cx="10515600" cy="1325563"/>
          </a:xfrm>
        </p:spPr>
        <p:txBody>
          <a:bodyPr/>
          <a:lstStyle/>
          <a:p>
            <a:pPr algn="ctr"/>
            <a:r>
              <a:rPr lang="el-GR" b="1" dirty="0"/>
              <a:t>Λογιστική </a:t>
            </a:r>
            <a:r>
              <a:rPr lang="en-US" b="1" dirty="0"/>
              <a:t>I</a:t>
            </a:r>
            <a:r>
              <a:rPr lang="el-GR" b="1" dirty="0"/>
              <a:t>Ι</a:t>
            </a:r>
            <a:r>
              <a:rPr lang="en-US" b="1" dirty="0"/>
              <a:t>I</a:t>
            </a:r>
            <a:r>
              <a:rPr lang="el-GR" b="1" dirty="0"/>
              <a:t> - Σκοπός</a:t>
            </a:r>
            <a:endParaRPr lang="en-US" b="1" dirty="0"/>
          </a:p>
        </p:txBody>
      </p:sp>
      <p:sp>
        <p:nvSpPr>
          <p:cNvPr id="3" name="Content Placeholder 2">
            <a:extLst>
              <a:ext uri="{FF2B5EF4-FFF2-40B4-BE49-F238E27FC236}">
                <a16:creationId xmlns:a16="http://schemas.microsoft.com/office/drawing/2014/main" id="{289F2F7F-51F5-304E-A37B-CBC84A596779}"/>
              </a:ext>
            </a:extLst>
          </p:cNvPr>
          <p:cNvSpPr>
            <a:spLocks noGrp="1"/>
          </p:cNvSpPr>
          <p:nvPr>
            <p:ph idx="1"/>
          </p:nvPr>
        </p:nvSpPr>
        <p:spPr>
          <a:xfrm>
            <a:off x="838200" y="1161497"/>
            <a:ext cx="10515600" cy="5334000"/>
          </a:xfrm>
        </p:spPr>
        <p:txBody>
          <a:bodyPr>
            <a:normAutofit lnSpcReduction="10000"/>
          </a:bodyPr>
          <a:lstStyle/>
          <a:p>
            <a:r>
              <a:rPr lang="en-NL" dirty="0"/>
              <a:t>Το μάθημα αποτελεί συνέχεια της Λογιστικής </a:t>
            </a:r>
            <a:r>
              <a:rPr lang="el-GR" dirty="0"/>
              <a:t>Ι,</a:t>
            </a:r>
            <a:r>
              <a:rPr lang="en-NL" dirty="0"/>
              <a:t> Λογιστικής </a:t>
            </a:r>
            <a:r>
              <a:rPr lang="el-GR" dirty="0"/>
              <a:t>ΙΙ, Αξιολόγησης Γεωργικών Επενδύσεων και Χρηματοδότησης και </a:t>
            </a:r>
            <a:r>
              <a:rPr lang="el-GR" dirty="0" err="1"/>
              <a:t>ΧρηματοΟικονομικής</a:t>
            </a:r>
            <a:r>
              <a:rPr lang="el-GR" dirty="0"/>
              <a:t> Ανάλυσης Γεωργικών Επιχειρήσεων</a:t>
            </a:r>
            <a:r>
              <a:rPr lang="en-NL" dirty="0"/>
              <a:t> και εστιάζει στην ανάλυση των Διεθνών Προτύπων Χρηματοοικονομικής Αναφοράς (ΔΠΧΑ). </a:t>
            </a:r>
            <a:endParaRPr lang="el-GR" dirty="0"/>
          </a:p>
          <a:p>
            <a:r>
              <a:rPr lang="en-NL" dirty="0"/>
              <a:t>Ειδικότερα, περιγράφει το πλαίσιο που διέπει τα ΔΠΧΑ καθώς και το λογιστικό χειρισμό και τις γνωστοποιήσεις που το κάθε υπό συζήτηση πρότυπο απαιτεί.</a:t>
            </a:r>
          </a:p>
          <a:p>
            <a:r>
              <a:rPr lang="en-NL" dirty="0"/>
              <a:t>Το μάθημα βασίζεται στην επιλεγμένη ανάλυση ΔΠΧΑ </a:t>
            </a:r>
            <a:r>
              <a:rPr lang="el-GR" dirty="0"/>
              <a:t>κατά ενότητες </a:t>
            </a:r>
            <a:r>
              <a:rPr lang="en-NL" dirty="0"/>
              <a:t>και σε μελέτες σχετικών περιπτώσεων, έτσι ώστε να δημιουργήσει στους φοιτητές μία ολοκληρωμένη εικόνα των υπό συζήτηση προτύπων και των αρχών και κανόνων που διέπουν την εφαρμογή τους με πιθανη συνέχιση της ανάλυσης σε μεταπτυχιακά προγράμματα με έμφαση στην Λογιστική επιστήμη</a:t>
            </a:r>
            <a:r>
              <a:rPr lang="en-NL" sz="2400" dirty="0"/>
              <a:t> </a:t>
            </a:r>
            <a:endParaRPr lang="el-GR" sz="2500" dirty="0"/>
          </a:p>
        </p:txBody>
      </p:sp>
    </p:spTree>
    <p:extLst>
      <p:ext uri="{BB962C8B-B14F-4D97-AF65-F5344CB8AC3E}">
        <p14:creationId xmlns:p14="http://schemas.microsoft.com/office/powerpoint/2010/main" val="3940324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364B9-1E3B-3647-AA05-7C23E245A6FD}"/>
              </a:ext>
            </a:extLst>
          </p:cNvPr>
          <p:cNvSpPr>
            <a:spLocks noGrp="1"/>
          </p:cNvSpPr>
          <p:nvPr>
            <p:ph type="title"/>
          </p:nvPr>
        </p:nvSpPr>
        <p:spPr>
          <a:xfrm>
            <a:off x="838200" y="2381"/>
            <a:ext cx="10515600" cy="1325563"/>
          </a:xfrm>
        </p:spPr>
        <p:txBody>
          <a:bodyPr/>
          <a:lstStyle/>
          <a:p>
            <a:pPr algn="ctr"/>
            <a:r>
              <a:rPr lang="el-GR" b="1" dirty="0"/>
              <a:t>Δεξιότητες για τον Σπουδαστή</a:t>
            </a:r>
            <a:endParaRPr lang="en-US" b="1" dirty="0"/>
          </a:p>
        </p:txBody>
      </p:sp>
      <p:sp>
        <p:nvSpPr>
          <p:cNvPr id="3" name="Content Placeholder 2">
            <a:extLst>
              <a:ext uri="{FF2B5EF4-FFF2-40B4-BE49-F238E27FC236}">
                <a16:creationId xmlns:a16="http://schemas.microsoft.com/office/drawing/2014/main" id="{B83C20BA-521B-5946-9A36-AAF8A115DC0E}"/>
              </a:ext>
            </a:extLst>
          </p:cNvPr>
          <p:cNvSpPr>
            <a:spLocks noGrp="1"/>
          </p:cNvSpPr>
          <p:nvPr>
            <p:ph idx="1"/>
          </p:nvPr>
        </p:nvSpPr>
        <p:spPr>
          <a:xfrm>
            <a:off x="838200" y="1325563"/>
            <a:ext cx="10515600" cy="5098176"/>
          </a:xfrm>
        </p:spPr>
        <p:txBody>
          <a:bodyPr>
            <a:normAutofit/>
          </a:bodyPr>
          <a:lstStyle/>
          <a:p>
            <a:pPr marL="0" indent="0">
              <a:buNone/>
            </a:pPr>
            <a:r>
              <a:rPr lang="el-GR" sz="2500" dirty="0"/>
              <a:t>Με την επιτυχή ολοκλήρωση του μαθήματος ο φοιτητής / -</a:t>
            </a:r>
            <a:r>
              <a:rPr lang="el-GR" sz="2500" dirty="0" err="1"/>
              <a:t>τρια</a:t>
            </a:r>
            <a:r>
              <a:rPr lang="el-GR" sz="2500" dirty="0"/>
              <a:t> θα είναι σε θέση να:</a:t>
            </a:r>
            <a:endParaRPr lang="en-US" sz="2500" dirty="0"/>
          </a:p>
          <a:p>
            <a:pPr lvl="1"/>
            <a:r>
              <a:rPr lang="el-GR" sz="2200" dirty="0"/>
              <a:t>Αναλύει τις απαιτήσεις ενός προβλήματος εφαρμογής ΔΠΧΑ και να εφαρμόζει τις θεωρητικές γνώσεις που έχει λάβει στην πράξη.</a:t>
            </a:r>
            <a:endParaRPr lang="en-US" sz="2200" dirty="0"/>
          </a:p>
          <a:p>
            <a:pPr lvl="1"/>
            <a:r>
              <a:rPr lang="el-GR" sz="2200" dirty="0"/>
              <a:t>Γνωρίζει την ενδεδειγμένη επιστημονική ορολογία της Χρηματοοικονομικής Λογιστικής και τις εφαρμογές και προσεγγίσεις των σχετικών ΔΠΧΑ.</a:t>
            </a:r>
            <a:endParaRPr lang="en-US" sz="2200" dirty="0"/>
          </a:p>
          <a:p>
            <a:pPr lvl="1"/>
            <a:r>
              <a:rPr lang="el-GR" sz="2200" dirty="0"/>
              <a:t>Προβαίνει στις απαραίτητες λογιστικές καταχωρήσεις βάσει των ΔΠΧΑ και να συντάσσει τις σχετικές οικονομικές καταστάσεις.</a:t>
            </a:r>
            <a:endParaRPr lang="en-US" sz="2200" dirty="0"/>
          </a:p>
          <a:p>
            <a:endParaRPr lang="en-US" dirty="0"/>
          </a:p>
        </p:txBody>
      </p:sp>
    </p:spTree>
    <p:extLst>
      <p:ext uri="{BB962C8B-B14F-4D97-AF65-F5344CB8AC3E}">
        <p14:creationId xmlns:p14="http://schemas.microsoft.com/office/powerpoint/2010/main" val="9163569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F7D55B-86C8-864B-9ECE-A1FD01F182B3}"/>
              </a:ext>
            </a:extLst>
          </p:cNvPr>
          <p:cNvSpPr>
            <a:spLocks noGrp="1"/>
          </p:cNvSpPr>
          <p:nvPr>
            <p:ph type="title"/>
          </p:nvPr>
        </p:nvSpPr>
        <p:spPr>
          <a:xfrm>
            <a:off x="838200" y="-280886"/>
            <a:ext cx="10515600" cy="1325563"/>
          </a:xfrm>
        </p:spPr>
        <p:txBody>
          <a:bodyPr/>
          <a:lstStyle/>
          <a:p>
            <a:pPr algn="ctr"/>
            <a:r>
              <a:rPr lang="el-GR" b="1" dirty="0"/>
              <a:t>Περιεχόμενο Μαθήματος</a:t>
            </a:r>
            <a:endParaRPr lang="en-US" dirty="0"/>
          </a:p>
        </p:txBody>
      </p:sp>
      <p:sp>
        <p:nvSpPr>
          <p:cNvPr id="3" name="Content Placeholder 2">
            <a:extLst>
              <a:ext uri="{FF2B5EF4-FFF2-40B4-BE49-F238E27FC236}">
                <a16:creationId xmlns:a16="http://schemas.microsoft.com/office/drawing/2014/main" id="{9A90462E-3011-F441-9D57-B24001B6E84F}"/>
              </a:ext>
            </a:extLst>
          </p:cNvPr>
          <p:cNvSpPr>
            <a:spLocks noGrp="1"/>
          </p:cNvSpPr>
          <p:nvPr>
            <p:ph idx="1"/>
          </p:nvPr>
        </p:nvSpPr>
        <p:spPr>
          <a:xfrm>
            <a:off x="390418" y="628778"/>
            <a:ext cx="10963382" cy="5847326"/>
          </a:xfrm>
        </p:spPr>
        <p:txBody>
          <a:bodyPr>
            <a:noAutofit/>
          </a:bodyPr>
          <a:lstStyle/>
          <a:p>
            <a:pPr marL="0" indent="0">
              <a:buNone/>
            </a:pPr>
            <a:r>
              <a:rPr lang="el-GR" sz="1600"/>
              <a:t>Ενδεικτικά η </a:t>
            </a:r>
            <a:r>
              <a:rPr lang="el-GR" sz="1600" dirty="0"/>
              <a:t>παρουσίαση του μαθήματος θα ακολουθήσει την πιο κάτω δομή σε σχετικές θεματικές ενότητες:</a:t>
            </a:r>
            <a:endParaRPr lang="en-NL" sz="1600" dirty="0"/>
          </a:p>
          <a:p>
            <a:pPr lvl="0"/>
            <a:r>
              <a:rPr lang="el-GR" sz="1600" dirty="0"/>
              <a:t>Επανάληψη βασικών αρχών χρηματοοικονομικής λογιστικής και τοποθέτηση αυτών στα πλαίσια των  Διεθνών Προτύπων Χρηματοοικονομικής Αναφοράς.</a:t>
            </a:r>
          </a:p>
          <a:p>
            <a:pPr lvl="0"/>
            <a:r>
              <a:rPr lang="el-GR" sz="1600" dirty="0"/>
              <a:t>Εισαγωγή στα Διεθνή Πρότυπα Χρηματοοικονομικής Αναφοράς. Κανονιστικό και Θεσμικό πλαίσιο των ΔΠΧΑ και ΔΛΠ 1</a:t>
            </a:r>
          </a:p>
          <a:p>
            <a:pPr lvl="0"/>
            <a:r>
              <a:rPr lang="el-GR" sz="1600" dirty="0"/>
              <a:t>ΔΠΧΑ 15: Έσοδα από συμβάσεις με πελάτες. </a:t>
            </a:r>
          </a:p>
          <a:p>
            <a:pPr lvl="0"/>
            <a:r>
              <a:rPr lang="el-GR" sz="1600" dirty="0"/>
              <a:t>ΔΛΠ 12: Φόροι Εισοδήματος. </a:t>
            </a:r>
          </a:p>
          <a:p>
            <a:pPr lvl="0"/>
            <a:r>
              <a:rPr lang="el-GR" sz="1600" dirty="0"/>
              <a:t>ΔΛΠ 38: Άυλα Περιουσιακά Στοιχεία</a:t>
            </a:r>
          </a:p>
          <a:p>
            <a:pPr lvl="0"/>
            <a:r>
              <a:rPr lang="el-GR" sz="1600" dirty="0"/>
              <a:t>ΔΛΠ 36: </a:t>
            </a:r>
            <a:r>
              <a:rPr lang="el-GR" sz="1600" dirty="0" err="1"/>
              <a:t>Απομείωση</a:t>
            </a:r>
            <a:r>
              <a:rPr lang="el-GR" sz="1600" dirty="0"/>
              <a:t> Περιουσιακών Στοιχείων. </a:t>
            </a:r>
          </a:p>
          <a:p>
            <a:pPr lvl="0"/>
            <a:r>
              <a:rPr lang="el-GR" sz="1600" dirty="0"/>
              <a:t>Χρηματοοικονομικά Μέσα και Μακροχρόνιες Υποχρεώσεις. ΔΛΠ 32 (Παρουσίαση Χρηματοοικονομικών Μέσων), ΔΠΧΑ 9 (Αναγνώριση και Επιμέτρηση), ΔΠΧ</a:t>
            </a:r>
            <a:r>
              <a:rPr lang="en-GB" sz="1600" dirty="0"/>
              <a:t>A 7 (</a:t>
            </a:r>
            <a:r>
              <a:rPr lang="el-GR" sz="1600" dirty="0"/>
              <a:t>Γνωστοποιήσεις). </a:t>
            </a:r>
          </a:p>
          <a:p>
            <a:pPr lvl="0"/>
            <a:r>
              <a:rPr lang="el-GR" sz="1600" dirty="0"/>
              <a:t>ΔΛΠ 7: Κατάσταση Ταμιακών Ροών (Άμεση και Έμμεση μέθοδος υπολογισμού Ταμιακών Ροών από Λειτουργικές Δραστηριότητες). </a:t>
            </a:r>
          </a:p>
          <a:p>
            <a:pPr lvl="0"/>
            <a:r>
              <a:rPr lang="el-GR" sz="1600" dirty="0"/>
              <a:t>ΔΛΠ 16: Ενσώματες Ακινητοποιήσεις (έμφαση στην μέθοδο επανεκτίμησης αξίας κτήσεως).</a:t>
            </a:r>
          </a:p>
          <a:p>
            <a:pPr lvl="0"/>
            <a:r>
              <a:rPr lang="el-GR" sz="1600" dirty="0"/>
              <a:t>ΔΛΠ 23: Έξοδα Δανεισμού </a:t>
            </a:r>
          </a:p>
          <a:p>
            <a:pPr lvl="0"/>
            <a:r>
              <a:rPr lang="el-GR" sz="1600" dirty="0"/>
              <a:t>ΔΛΠ 40: Επενδύσεις σε ακίνητα. </a:t>
            </a:r>
          </a:p>
          <a:p>
            <a:pPr lvl="0"/>
            <a:r>
              <a:rPr lang="el-GR" sz="1600" dirty="0"/>
              <a:t>ΔΛΠ 37: Προβλέψεις, Ενδεχόμενες Υποχρεώσεις και Ενδεχόμενα Περιουσιακά Στοιχεία. </a:t>
            </a:r>
          </a:p>
          <a:p>
            <a:pPr lvl="0"/>
            <a:r>
              <a:rPr lang="el-GR" sz="1600" dirty="0"/>
              <a:t>ΔΠΧΑ 3: Συγχωνεύσεις Επιχειρήσεων </a:t>
            </a:r>
          </a:p>
          <a:p>
            <a:pPr lvl="0"/>
            <a:r>
              <a:rPr lang="el-GR" sz="1600" dirty="0"/>
              <a:t>Ενοποιημένες Οικονομικές Καταστάσεις: ΔΛΠ 27 (Ατομικές Οικονομικές Καταστάσεις), ΔΛΠ 28 (Επενδύσεις σε Συγγενείς Επιχειρήσεις και Κοινοπραξίες), ΔΠΧΑ 10 (Ενοποιημένες Οικονομικές Καταστάσεις), ΔΠΧΑ 11 (Σχήματα υπό Κοινό Έλεγχο), ΔΠΧΑ 12 (Γνωστοποίηση Συμμετοχών σε άλλες Οντότητες). </a:t>
            </a:r>
          </a:p>
        </p:txBody>
      </p:sp>
    </p:spTree>
    <p:extLst>
      <p:ext uri="{BB962C8B-B14F-4D97-AF65-F5344CB8AC3E}">
        <p14:creationId xmlns:p14="http://schemas.microsoft.com/office/powerpoint/2010/main" val="2811583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7834BA-1D7F-CE47-BC24-1E97CC60D764}"/>
              </a:ext>
            </a:extLst>
          </p:cNvPr>
          <p:cNvSpPr>
            <a:spLocks noGrp="1"/>
          </p:cNvSpPr>
          <p:nvPr>
            <p:ph type="title"/>
          </p:nvPr>
        </p:nvSpPr>
        <p:spPr/>
        <p:txBody>
          <a:bodyPr/>
          <a:lstStyle/>
          <a:p>
            <a:pPr algn="ctr"/>
            <a:r>
              <a:rPr lang="el-GR" b="1" dirty="0"/>
              <a:t>Εβδομαδιαία Οργάνωση Διδασκαλίας</a:t>
            </a:r>
            <a:endParaRPr lang="en-US" b="1" dirty="0"/>
          </a:p>
        </p:txBody>
      </p:sp>
      <p:sp>
        <p:nvSpPr>
          <p:cNvPr id="3" name="Content Placeholder 2">
            <a:extLst>
              <a:ext uri="{FF2B5EF4-FFF2-40B4-BE49-F238E27FC236}">
                <a16:creationId xmlns:a16="http://schemas.microsoft.com/office/drawing/2014/main" id="{60B30B37-DF10-3441-8547-9470AD81A9BE}"/>
              </a:ext>
            </a:extLst>
          </p:cNvPr>
          <p:cNvSpPr>
            <a:spLocks noGrp="1"/>
          </p:cNvSpPr>
          <p:nvPr>
            <p:ph idx="1"/>
          </p:nvPr>
        </p:nvSpPr>
        <p:spPr/>
        <p:txBody>
          <a:bodyPr/>
          <a:lstStyle/>
          <a:p>
            <a:r>
              <a:rPr lang="el-GR" dirty="0"/>
              <a:t>Τρίωρη διάλεξη</a:t>
            </a:r>
          </a:p>
          <a:p>
            <a:endParaRPr lang="el-GR" dirty="0"/>
          </a:p>
          <a:p>
            <a:r>
              <a:rPr lang="el-GR" dirty="0"/>
              <a:t>Δίωρο φροντιστηριακό μάθημα</a:t>
            </a:r>
            <a:endParaRPr lang="en-US" dirty="0"/>
          </a:p>
        </p:txBody>
      </p:sp>
    </p:spTree>
    <p:extLst>
      <p:ext uri="{BB962C8B-B14F-4D97-AF65-F5344CB8AC3E}">
        <p14:creationId xmlns:p14="http://schemas.microsoft.com/office/powerpoint/2010/main" val="13123514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65A96-89FB-0C4F-B2F3-B5A3DF5531BA}"/>
              </a:ext>
            </a:extLst>
          </p:cNvPr>
          <p:cNvSpPr>
            <a:spLocks noGrp="1"/>
          </p:cNvSpPr>
          <p:nvPr>
            <p:ph type="title"/>
          </p:nvPr>
        </p:nvSpPr>
        <p:spPr/>
        <p:txBody>
          <a:bodyPr/>
          <a:lstStyle/>
          <a:p>
            <a:pPr algn="ctr"/>
            <a:r>
              <a:rPr lang="el-GR" b="1" dirty="0"/>
              <a:t>Εξέταση</a:t>
            </a:r>
            <a:endParaRPr lang="en-US" b="1" dirty="0"/>
          </a:p>
        </p:txBody>
      </p:sp>
      <p:sp>
        <p:nvSpPr>
          <p:cNvPr id="3" name="Content Placeholder 2">
            <a:extLst>
              <a:ext uri="{FF2B5EF4-FFF2-40B4-BE49-F238E27FC236}">
                <a16:creationId xmlns:a16="http://schemas.microsoft.com/office/drawing/2014/main" id="{2186A940-5C86-D049-8B06-538954A7E095}"/>
              </a:ext>
            </a:extLst>
          </p:cNvPr>
          <p:cNvSpPr>
            <a:spLocks noGrp="1"/>
          </p:cNvSpPr>
          <p:nvPr>
            <p:ph idx="1"/>
          </p:nvPr>
        </p:nvSpPr>
        <p:spPr/>
        <p:txBody>
          <a:bodyPr/>
          <a:lstStyle/>
          <a:p>
            <a:pPr marL="0" indent="0">
              <a:buNone/>
            </a:pPr>
            <a:endParaRPr lang="en-US" dirty="0"/>
          </a:p>
          <a:p>
            <a:r>
              <a:rPr lang="el-GR" dirty="0"/>
              <a:t>Γραπτή τελική εξέταση που περιλαμβάνει:</a:t>
            </a:r>
            <a:endParaRPr lang="en-US" dirty="0"/>
          </a:p>
          <a:p>
            <a:pPr lvl="1"/>
            <a:r>
              <a:rPr lang="el-GR" dirty="0"/>
              <a:t>Ερωτήσεις πολλαπλής επιλογής (με ασκήσεις)</a:t>
            </a:r>
            <a:endParaRPr lang="en-US" dirty="0"/>
          </a:p>
          <a:p>
            <a:endParaRPr lang="en-US" dirty="0"/>
          </a:p>
        </p:txBody>
      </p:sp>
    </p:spTree>
    <p:extLst>
      <p:ext uri="{BB962C8B-B14F-4D97-AF65-F5344CB8AC3E}">
        <p14:creationId xmlns:p14="http://schemas.microsoft.com/office/powerpoint/2010/main" val="154716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6C65E-5F86-1E4C-97DB-8657A936EE18}"/>
              </a:ext>
            </a:extLst>
          </p:cNvPr>
          <p:cNvSpPr>
            <a:spLocks noGrp="1"/>
          </p:cNvSpPr>
          <p:nvPr>
            <p:ph type="title"/>
          </p:nvPr>
        </p:nvSpPr>
        <p:spPr>
          <a:xfrm>
            <a:off x="838200" y="-76664"/>
            <a:ext cx="10515600" cy="1325563"/>
          </a:xfrm>
        </p:spPr>
        <p:txBody>
          <a:bodyPr/>
          <a:lstStyle/>
          <a:p>
            <a:pPr algn="ctr"/>
            <a:r>
              <a:rPr lang="el-GR" b="1" dirty="0"/>
              <a:t>Άλλα Προτεινόμενα Διδακτικά Εγχειρίδια</a:t>
            </a:r>
            <a:endParaRPr lang="en-US" b="1" dirty="0"/>
          </a:p>
        </p:txBody>
      </p:sp>
      <p:sp>
        <p:nvSpPr>
          <p:cNvPr id="3" name="Content Placeholder 2">
            <a:extLst>
              <a:ext uri="{FF2B5EF4-FFF2-40B4-BE49-F238E27FC236}">
                <a16:creationId xmlns:a16="http://schemas.microsoft.com/office/drawing/2014/main" id="{45C3C3EC-0C0B-8B42-9AFE-BA1CD72DDFB7}"/>
              </a:ext>
            </a:extLst>
          </p:cNvPr>
          <p:cNvSpPr>
            <a:spLocks noGrp="1"/>
          </p:cNvSpPr>
          <p:nvPr>
            <p:ph idx="1"/>
          </p:nvPr>
        </p:nvSpPr>
        <p:spPr>
          <a:xfrm>
            <a:off x="838200" y="1248899"/>
            <a:ext cx="10515600" cy="5208998"/>
          </a:xfrm>
        </p:spPr>
        <p:txBody>
          <a:bodyPr>
            <a:normAutofit/>
          </a:bodyPr>
          <a:lstStyle/>
          <a:p>
            <a:pPr lvl="0"/>
            <a:r>
              <a:rPr lang="en-US" dirty="0" err="1"/>
              <a:t>Deloittee</a:t>
            </a:r>
            <a:r>
              <a:rPr lang="en-US" dirty="0"/>
              <a:t>. 2018. IGAAP 2018: International IFRS Pack. Croner-</a:t>
            </a:r>
            <a:r>
              <a:rPr lang="en-US" dirty="0" err="1"/>
              <a:t>i</a:t>
            </a:r>
            <a:r>
              <a:rPr lang="en-US" dirty="0"/>
              <a:t>. UK.</a:t>
            </a:r>
            <a:endParaRPr lang="en-NL" dirty="0"/>
          </a:p>
          <a:p>
            <a:pPr lvl="0"/>
            <a:r>
              <a:rPr lang="en-US" dirty="0"/>
              <a:t>Ernst &amp; Young. 2018. International GAAP 2018. John Wiley and Sons Ltd.</a:t>
            </a:r>
            <a:endParaRPr lang="en-NL" dirty="0"/>
          </a:p>
          <a:p>
            <a:pPr lvl="0"/>
            <a:r>
              <a:rPr lang="en-US" dirty="0"/>
              <a:t>IFRS Foundation. 2018. IFRS Standards. IFRS Foundation.</a:t>
            </a:r>
            <a:endParaRPr lang="en-NL" dirty="0"/>
          </a:p>
          <a:p>
            <a:pPr lvl="0"/>
            <a:r>
              <a:rPr lang="en-GB" dirty="0" err="1"/>
              <a:t>Stolowy</a:t>
            </a:r>
            <a:r>
              <a:rPr lang="en-GB" dirty="0"/>
              <a:t>, </a:t>
            </a:r>
            <a:r>
              <a:rPr lang="el-GR" dirty="0"/>
              <a:t>Η</a:t>
            </a:r>
            <a:r>
              <a:rPr lang="en-US" dirty="0"/>
              <a:t>. </a:t>
            </a:r>
            <a:r>
              <a:rPr lang="en-GB" dirty="0"/>
              <a:t>and </a:t>
            </a:r>
            <a:r>
              <a:rPr lang="en-GB" dirty="0" err="1"/>
              <a:t>Lebas</a:t>
            </a:r>
            <a:r>
              <a:rPr lang="en-GB" dirty="0"/>
              <a:t>,</a:t>
            </a:r>
            <a:r>
              <a:rPr lang="en-US" dirty="0"/>
              <a:t> J. M. 2017. </a:t>
            </a:r>
            <a:r>
              <a:rPr lang="en-GB" dirty="0"/>
              <a:t>Financial Accounting and Reporting, A global perspective. 5e. </a:t>
            </a:r>
            <a:r>
              <a:rPr lang="en-US" dirty="0"/>
              <a:t>Thomson.</a:t>
            </a:r>
            <a:endParaRPr lang="en-NL" dirty="0"/>
          </a:p>
          <a:p>
            <a:r>
              <a:rPr lang="en-US" dirty="0"/>
              <a:t>Picker, R., Clark, K., Dunn, J., </a:t>
            </a:r>
            <a:r>
              <a:rPr lang="en-US" dirty="0" err="1"/>
              <a:t>Kolitz</a:t>
            </a:r>
            <a:r>
              <a:rPr lang="en-US" dirty="0"/>
              <a:t>, D., </a:t>
            </a:r>
            <a:r>
              <a:rPr lang="en-US" dirty="0" err="1"/>
              <a:t>Livne</a:t>
            </a:r>
            <a:r>
              <a:rPr lang="en-US" dirty="0"/>
              <a:t>, G., Loftus, J. and Van der Tas, L. 2016. Applying IFRS Standards. 4th edition. John Wiley &amp; Sons. </a:t>
            </a:r>
          </a:p>
        </p:txBody>
      </p:sp>
    </p:spTree>
    <p:extLst>
      <p:ext uri="{BB962C8B-B14F-4D97-AF65-F5344CB8AC3E}">
        <p14:creationId xmlns:p14="http://schemas.microsoft.com/office/powerpoint/2010/main" val="2372121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BE147-0BEE-1A45-82BC-FAEED8AE289E}"/>
              </a:ext>
            </a:extLst>
          </p:cNvPr>
          <p:cNvSpPr>
            <a:spLocks noGrp="1"/>
          </p:cNvSpPr>
          <p:nvPr>
            <p:ph type="title"/>
          </p:nvPr>
        </p:nvSpPr>
        <p:spPr>
          <a:xfrm>
            <a:off x="838201" y="77448"/>
            <a:ext cx="10515600" cy="1325563"/>
          </a:xfrm>
        </p:spPr>
        <p:txBody>
          <a:bodyPr>
            <a:normAutofit/>
          </a:bodyPr>
          <a:lstStyle/>
          <a:p>
            <a:r>
              <a:rPr lang="el-GR" sz="4000" b="1" dirty="0"/>
              <a:t>Συναφή Επιστημονικά Περιοδικά</a:t>
            </a:r>
            <a:r>
              <a:rPr lang="en-US" sz="4000" b="1" dirty="0"/>
              <a:t> (</a:t>
            </a:r>
            <a:r>
              <a:rPr lang="el-GR" sz="4000" b="1" dirty="0"/>
              <a:t>ενδεικτικά</a:t>
            </a:r>
            <a:r>
              <a:rPr lang="en-US" sz="4000" b="1" dirty="0"/>
              <a:t>)  </a:t>
            </a:r>
            <a:br>
              <a:rPr lang="en-NL" sz="4000" b="1" dirty="0"/>
            </a:br>
            <a:endParaRPr lang="en-NL" sz="4000" b="1" dirty="0"/>
          </a:p>
        </p:txBody>
      </p:sp>
      <p:sp>
        <p:nvSpPr>
          <p:cNvPr id="3" name="Content Placeholder 2">
            <a:extLst>
              <a:ext uri="{FF2B5EF4-FFF2-40B4-BE49-F238E27FC236}">
                <a16:creationId xmlns:a16="http://schemas.microsoft.com/office/drawing/2014/main" id="{1B386471-A536-0542-8459-9EF07F8878B0}"/>
              </a:ext>
            </a:extLst>
          </p:cNvPr>
          <p:cNvSpPr>
            <a:spLocks noGrp="1"/>
          </p:cNvSpPr>
          <p:nvPr>
            <p:ph idx="1"/>
          </p:nvPr>
        </p:nvSpPr>
        <p:spPr>
          <a:xfrm>
            <a:off x="838199" y="811658"/>
            <a:ext cx="10977081" cy="6046342"/>
          </a:xfrm>
        </p:spPr>
        <p:txBody>
          <a:bodyPr>
            <a:normAutofit fontScale="62500" lnSpcReduction="20000"/>
          </a:bodyPr>
          <a:lstStyle/>
          <a:p>
            <a:pPr marL="0" indent="0">
              <a:buNone/>
            </a:pPr>
            <a:r>
              <a:rPr lang="en-US" dirty="0"/>
              <a:t>- Accounting Organizations &amp; Society (Rank: Association of Business Schools Journal List 4*)</a:t>
            </a:r>
            <a:endParaRPr lang="en-NL" dirty="0"/>
          </a:p>
          <a:p>
            <a:pPr marL="0" indent="0">
              <a:buNone/>
            </a:pPr>
            <a:r>
              <a:rPr lang="en-US" dirty="0"/>
              <a:t>- Journal of Accounting &amp; Economics (Rank: Association of Business Schools Journal List 4*)</a:t>
            </a:r>
            <a:endParaRPr lang="en-NL" dirty="0"/>
          </a:p>
          <a:p>
            <a:pPr marL="0" indent="0">
              <a:buNone/>
            </a:pPr>
            <a:r>
              <a:rPr lang="en-US" dirty="0"/>
              <a:t>- Journal of Accounting Research (Rank: Association of Business Schools Journal List 4*)</a:t>
            </a:r>
            <a:endParaRPr lang="en-NL" dirty="0"/>
          </a:p>
          <a:p>
            <a:pPr marL="0" indent="0">
              <a:buNone/>
            </a:pPr>
            <a:r>
              <a:rPr lang="en-US" dirty="0"/>
              <a:t>- The Accounting Review (Rank: Association of Business Schools Journal List 4*)</a:t>
            </a:r>
            <a:endParaRPr lang="en-NL" dirty="0"/>
          </a:p>
          <a:p>
            <a:pPr marL="0" indent="0">
              <a:buNone/>
            </a:pPr>
            <a:r>
              <a:rPr lang="en-US" dirty="0"/>
              <a:t>- Contemporary Accounting Research (Rank: Association of Business Schools Journal List 4)</a:t>
            </a:r>
            <a:endParaRPr lang="en-NL" dirty="0"/>
          </a:p>
          <a:p>
            <a:pPr marL="0" indent="0">
              <a:buNone/>
            </a:pPr>
            <a:r>
              <a:rPr lang="en-US" dirty="0"/>
              <a:t>- Review of Accounting Studies (Rank: Association of Business Schools Journal List 4)</a:t>
            </a:r>
            <a:endParaRPr lang="en-NL" dirty="0"/>
          </a:p>
          <a:p>
            <a:pPr marL="0" indent="0">
              <a:buNone/>
            </a:pPr>
            <a:r>
              <a:rPr lang="en-US" dirty="0"/>
              <a:t>- Abacus (Rank: Association of Business Schools Journal List 3)</a:t>
            </a:r>
            <a:endParaRPr lang="en-NL" dirty="0"/>
          </a:p>
          <a:p>
            <a:pPr marL="0" indent="0">
              <a:buNone/>
            </a:pPr>
            <a:r>
              <a:rPr lang="en-US" dirty="0"/>
              <a:t>- Accounting, Auditing &amp; Accountability Journal (Rank: Association of Business Schools Journal List 3)</a:t>
            </a:r>
            <a:endParaRPr lang="en-NL" dirty="0"/>
          </a:p>
          <a:p>
            <a:pPr marL="0" indent="0">
              <a:buNone/>
            </a:pPr>
            <a:r>
              <a:rPr lang="en-US" dirty="0"/>
              <a:t>- Accounting &amp; Business Research (Rank: Association of Business Schools Journal List 3)</a:t>
            </a:r>
            <a:endParaRPr lang="en-NL" dirty="0"/>
          </a:p>
          <a:p>
            <a:pPr marL="0" indent="0">
              <a:buNone/>
            </a:pPr>
            <a:r>
              <a:rPr lang="en-US" dirty="0"/>
              <a:t>- Accounting Horizons (Rank: Association of Business Schools Journal List 3)</a:t>
            </a:r>
            <a:endParaRPr lang="en-NL" dirty="0"/>
          </a:p>
          <a:p>
            <a:pPr marL="0" indent="0">
              <a:buNone/>
            </a:pPr>
            <a:r>
              <a:rPr lang="en-US" dirty="0"/>
              <a:t>- Accounting Forum (Rank: Association of Business Schools Journal List 3)</a:t>
            </a:r>
            <a:endParaRPr lang="en-NL" dirty="0"/>
          </a:p>
          <a:p>
            <a:pPr marL="0" indent="0">
              <a:buNone/>
            </a:pPr>
            <a:r>
              <a:rPr lang="en-US" dirty="0"/>
              <a:t>- British Accounting Review (Rank: Association of Business Schools Journal List 3)</a:t>
            </a:r>
            <a:endParaRPr lang="en-NL" dirty="0"/>
          </a:p>
          <a:p>
            <a:pPr marL="0" indent="0">
              <a:buNone/>
            </a:pPr>
            <a:r>
              <a:rPr lang="en-US" dirty="0"/>
              <a:t>- Critical Perspectives on Accounting (Rank: Association of Business Schools Journal List 3)</a:t>
            </a:r>
            <a:endParaRPr lang="en-NL" dirty="0"/>
          </a:p>
          <a:p>
            <a:pPr marL="0" indent="0">
              <a:buNone/>
            </a:pPr>
            <a:r>
              <a:rPr lang="en-US" dirty="0"/>
              <a:t>- European Accounting Review (Rank: Association of Business Schools Journal List 3)</a:t>
            </a:r>
            <a:endParaRPr lang="en-NL" dirty="0"/>
          </a:p>
          <a:p>
            <a:pPr marL="0" indent="0">
              <a:buNone/>
            </a:pPr>
            <a:r>
              <a:rPr lang="en-US" dirty="0"/>
              <a:t>- International Journal of Accounting (Rank: Association of Business Schools Journal List 3)</a:t>
            </a:r>
            <a:endParaRPr lang="en-NL" dirty="0"/>
          </a:p>
          <a:p>
            <a:pPr marL="0" indent="0">
              <a:buNone/>
            </a:pPr>
            <a:r>
              <a:rPr lang="en-US" dirty="0"/>
              <a:t>- Journal of Business Ethics (Rank: Association of Business Schools Journal List 3)</a:t>
            </a:r>
            <a:endParaRPr lang="en-NL" dirty="0"/>
          </a:p>
          <a:p>
            <a:pPr marL="0" indent="0">
              <a:buNone/>
            </a:pPr>
            <a:r>
              <a:rPr lang="en-US" dirty="0"/>
              <a:t>- Journal of Business Finance &amp; Accounting (Rank: Association of Business Schools Journal List 3)</a:t>
            </a:r>
            <a:endParaRPr lang="en-NL" dirty="0"/>
          </a:p>
          <a:p>
            <a:pPr marL="0" indent="0">
              <a:buNone/>
            </a:pPr>
            <a:r>
              <a:rPr lang="en-US" dirty="0"/>
              <a:t>- Management Accounting Research (Rank: Association of Business Schools Journal List 3)</a:t>
            </a:r>
            <a:endParaRPr lang="en-NL" dirty="0"/>
          </a:p>
          <a:p>
            <a:pPr marL="0" indent="0">
              <a:buNone/>
            </a:pPr>
            <a:r>
              <a:rPr lang="en-US" dirty="0"/>
              <a:t>- Public Money &amp; Management (Rank: Association of Business Schools Journal List 2)</a:t>
            </a:r>
            <a:r>
              <a:rPr lang="en-NL" dirty="0"/>
              <a:t> </a:t>
            </a:r>
          </a:p>
        </p:txBody>
      </p:sp>
    </p:spTree>
    <p:extLst>
      <p:ext uri="{BB962C8B-B14F-4D97-AF65-F5344CB8AC3E}">
        <p14:creationId xmlns:p14="http://schemas.microsoft.com/office/powerpoint/2010/main" val="5377266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940</Words>
  <Application>Microsoft Macintosh PowerPoint</Application>
  <PresentationFormat>Widescreen</PresentationFormat>
  <Paragraphs>69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Λογιστική III  (288)</vt:lpstr>
      <vt:lpstr>Προτεινόμενα Διδακτικά Εγχειρίδια </vt:lpstr>
      <vt:lpstr>Λογιστική IΙI - Σκοπός</vt:lpstr>
      <vt:lpstr>Δεξιότητες για τον Σπουδαστή</vt:lpstr>
      <vt:lpstr>Περιεχόμενο Μαθήματος</vt:lpstr>
      <vt:lpstr>Εβδομαδιαία Οργάνωση Διδασκαλίας</vt:lpstr>
      <vt:lpstr>Εξέταση</vt:lpstr>
      <vt:lpstr>Άλλα Προτεινόμενα Διδακτικά Εγχειρίδια</vt:lpstr>
      <vt:lpstr>Συναφή Επιστημονικά Περιοδικά (ενδεικτικά)   </vt:lpstr>
      <vt:lpstr>Ερωτήσεις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Λογιστική I – Accounting I</dc:title>
  <dc:creator>Georgakopoulos, Georgios</dc:creator>
  <cp:lastModifiedBy>Georgios Georgakopoulos</cp:lastModifiedBy>
  <cp:revision>23</cp:revision>
  <dcterms:created xsi:type="dcterms:W3CDTF">2019-08-13T13:10:20Z</dcterms:created>
  <dcterms:modified xsi:type="dcterms:W3CDTF">2021-09-27T16:48:40Z</dcterms:modified>
</cp:coreProperties>
</file>