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19"/>
  </p:notesMasterIdLst>
  <p:sldIdLst>
    <p:sldId id="258" r:id="rId2"/>
    <p:sldId id="284" r:id="rId3"/>
    <p:sldId id="273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09"/>
    <p:restoredTop sz="73451"/>
  </p:normalViewPr>
  <p:slideViewPr>
    <p:cSldViewPr snapToGrid="0" snapToObjects="1">
      <p:cViewPr varScale="1">
        <p:scale>
          <a:sx n="73" d="100"/>
          <a:sy n="73" d="100"/>
        </p:scale>
        <p:origin x="20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916F04-8B1F-8340-A04D-DC569CA45B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2B62B-C5F0-5443-8EC9-46C8966434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08EEED-CACC-7E4C-BEC5-7ACE7AD10037}" type="datetimeFigureOut">
              <a:rPr lang="en-US"/>
              <a:pPr>
                <a:defRPr/>
              </a:pPr>
              <a:t>5/3/20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2296C6B-B2AE-AD40-8D49-DC3A4858C1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45F3C7A-1E85-AA47-95E2-5EFE3FED6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86A57-3037-E249-BCD2-5EEF3D091E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BF36F-CE05-584A-ADDB-163B6FFEB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1AACD3-23A3-1A49-9B1C-74AE7EF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1AACD3-23A3-1A49-9B1C-74AE7EF9DF6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45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Για το χρονικό προγραμματισμό μίας παραγγελίας έχουμε δύο διαφορετικές στρατηγικές. Η πρώτη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στρατηγικη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υπολογίζει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 ΆΤΡ 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βάση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προβλέψεις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μελλοντικής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ζήτησης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Κύριο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Πρόγραμμα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Παραγωγής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(ΚΠΠ),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όπως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περιγράψαμε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προηγούμενη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παράγραφο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Άντίθετα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υπολογισμός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βάση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στρατηγικη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pull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βασίζεται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παραγγελίες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όπου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σύστημα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θα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πρέπει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κατανείμει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δυναμικα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τους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διαθέσιμους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πόρους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υλικα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σκοπο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βέλτιστη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παραγωγη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προϊόντων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συνεπώς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ικανοποίηση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μεγαλύτερου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δυνατου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αριθμου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παραγ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γελιών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l-GR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26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σύγχρονα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συστήματα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προσφέρουν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μεγάλες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δυνατότητες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τιμοδότηση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pricing)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προϊόντων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Για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κάθε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προϊόν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συμπεριλαμβάνεται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μια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παραγγελία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έχουμε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δυνατότητα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ορίζουμε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διαδικασία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τιμοδότησης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οποία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μπορει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σχετίζεται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συνθήκες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τιμοδότησης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οποίες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μπορει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εκπτώσεις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φόροι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κ.α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Εκτός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συνθήκες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τιμοδότησης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μια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διαδικασία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ορίζει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σειρα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με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οποία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εφαρμόζο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συνθήκες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l-GR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79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dirty="0"/>
              <a:t>Το </a:t>
            </a:r>
            <a:r>
              <a:rPr lang="el-GR" dirty="0" err="1"/>
              <a:t>ύψος</a:t>
            </a:r>
            <a:r>
              <a:rPr lang="el-GR" dirty="0"/>
              <a:t> της </a:t>
            </a:r>
            <a:r>
              <a:rPr lang="el-GR" dirty="0" err="1"/>
              <a:t>πίστωσης</a:t>
            </a:r>
            <a:r>
              <a:rPr lang="el-GR" dirty="0"/>
              <a:t>, που </a:t>
            </a:r>
            <a:r>
              <a:rPr lang="el-GR" dirty="0" err="1"/>
              <a:t>δυνητικα</a:t>
            </a:r>
            <a:r>
              <a:rPr lang="el-GR" dirty="0"/>
              <a:t>́ </a:t>
            </a:r>
            <a:r>
              <a:rPr lang="el-GR" dirty="0" err="1"/>
              <a:t>μπορει</a:t>
            </a:r>
            <a:r>
              <a:rPr lang="el-GR" dirty="0"/>
              <a:t>́ να </a:t>
            </a:r>
            <a:r>
              <a:rPr lang="el-GR" dirty="0" err="1"/>
              <a:t>χορηγηθει</a:t>
            </a:r>
            <a:r>
              <a:rPr lang="el-GR" dirty="0"/>
              <a:t>́, </a:t>
            </a:r>
            <a:r>
              <a:rPr lang="el-GR" dirty="0" err="1"/>
              <a:t>εξαρτάται</a:t>
            </a:r>
            <a:r>
              <a:rPr lang="el-GR" dirty="0"/>
              <a:t> </a:t>
            </a:r>
            <a:r>
              <a:rPr lang="el-GR" dirty="0" err="1"/>
              <a:t>απο</a:t>
            </a:r>
            <a:r>
              <a:rPr lang="el-GR" dirty="0"/>
              <a:t>́ την </a:t>
            </a:r>
            <a:r>
              <a:rPr lang="el-GR" dirty="0" err="1"/>
              <a:t>αξιοπιστία</a:t>
            </a:r>
            <a:r>
              <a:rPr lang="el-GR" dirty="0"/>
              <a:t> του </a:t>
            </a:r>
            <a:r>
              <a:rPr lang="el-GR" dirty="0" err="1"/>
              <a:t>πελάτη</a:t>
            </a:r>
            <a:r>
              <a:rPr lang="el-GR" dirty="0"/>
              <a:t>, τις </a:t>
            </a:r>
            <a:r>
              <a:rPr lang="el-GR" dirty="0" err="1"/>
              <a:t>χρηματοοικονομικές</a:t>
            </a:r>
            <a:r>
              <a:rPr lang="el-GR" dirty="0"/>
              <a:t> </a:t>
            </a:r>
            <a:r>
              <a:rPr lang="el-GR" dirty="0" err="1"/>
              <a:t>συνθήκες</a:t>
            </a:r>
            <a:r>
              <a:rPr lang="el-GR" dirty="0"/>
              <a:t> της </a:t>
            </a:r>
            <a:r>
              <a:rPr lang="el-GR" dirty="0" err="1"/>
              <a:t>αγοράς</a:t>
            </a:r>
            <a:r>
              <a:rPr lang="el-GR" dirty="0"/>
              <a:t>, το </a:t>
            </a:r>
            <a:r>
              <a:rPr lang="el-GR" dirty="0" err="1"/>
              <a:t>είδος</a:t>
            </a:r>
            <a:r>
              <a:rPr lang="el-GR" dirty="0"/>
              <a:t> του </a:t>
            </a:r>
            <a:r>
              <a:rPr lang="el-GR" dirty="0" err="1"/>
              <a:t>προϊόντος</a:t>
            </a:r>
            <a:r>
              <a:rPr lang="el-GR" dirty="0"/>
              <a:t> κ.λπ. και </a:t>
            </a:r>
            <a:r>
              <a:rPr lang="el-GR" dirty="0" err="1"/>
              <a:t>γενικότερα</a:t>
            </a:r>
            <a:r>
              <a:rPr lang="el-GR" dirty="0"/>
              <a:t> </a:t>
            </a:r>
            <a:r>
              <a:rPr lang="el-GR" dirty="0" err="1"/>
              <a:t>αποτελει</a:t>
            </a:r>
            <a:r>
              <a:rPr lang="el-GR" dirty="0"/>
              <a:t>́ </a:t>
            </a:r>
            <a:r>
              <a:rPr lang="el-GR" dirty="0" err="1"/>
              <a:t>μέρος</a:t>
            </a:r>
            <a:r>
              <a:rPr lang="el-GR" dirty="0"/>
              <a:t> της </a:t>
            </a:r>
            <a:r>
              <a:rPr lang="el-GR" dirty="0" err="1"/>
              <a:t>διεργασίας</a:t>
            </a:r>
            <a:r>
              <a:rPr lang="el-GR" dirty="0"/>
              <a:t> «</a:t>
            </a:r>
            <a:r>
              <a:rPr lang="el-GR" dirty="0" err="1"/>
              <a:t>πιστωτικη</a:t>
            </a:r>
            <a:r>
              <a:rPr lang="el-GR" dirty="0"/>
              <a:t>́ </a:t>
            </a:r>
            <a:r>
              <a:rPr lang="el-GR" dirty="0" err="1"/>
              <a:t>αξιολόγηση</a:t>
            </a:r>
            <a:r>
              <a:rPr lang="el-GR" dirty="0"/>
              <a:t> </a:t>
            </a:r>
            <a:r>
              <a:rPr lang="el-GR" dirty="0" err="1"/>
              <a:t>πελάτη</a:t>
            </a:r>
            <a:r>
              <a:rPr lang="el-GR" dirty="0"/>
              <a:t>». </a:t>
            </a:r>
            <a:r>
              <a:rPr lang="el-GR" dirty="0" err="1"/>
              <a:t>Επομένως</a:t>
            </a:r>
            <a:r>
              <a:rPr lang="el-GR" dirty="0"/>
              <a:t>, μια </a:t>
            </a:r>
            <a:r>
              <a:rPr lang="el-GR" dirty="0" err="1"/>
              <a:t>απο</a:t>
            </a:r>
            <a:r>
              <a:rPr lang="el-GR" dirty="0"/>
              <a:t>́ τις </a:t>
            </a:r>
            <a:r>
              <a:rPr lang="el-GR" dirty="0" err="1"/>
              <a:t>βασικές</a:t>
            </a:r>
            <a:r>
              <a:rPr lang="el-GR" dirty="0"/>
              <a:t> </a:t>
            </a:r>
            <a:r>
              <a:rPr lang="el-GR" dirty="0" err="1"/>
              <a:t>αποφάσεις</a:t>
            </a:r>
            <a:r>
              <a:rPr lang="el-GR" dirty="0"/>
              <a:t> που </a:t>
            </a:r>
            <a:r>
              <a:rPr lang="el-GR" dirty="0" err="1"/>
              <a:t>λαμβάνουν</a:t>
            </a:r>
            <a:r>
              <a:rPr lang="el-GR" dirty="0"/>
              <a:t> οι </a:t>
            </a:r>
            <a:r>
              <a:rPr lang="el-GR" dirty="0" err="1"/>
              <a:t>επιχειρήσεις</a:t>
            </a:r>
            <a:r>
              <a:rPr lang="el-GR" dirty="0"/>
              <a:t> </a:t>
            </a:r>
            <a:r>
              <a:rPr lang="el-GR" dirty="0" err="1"/>
              <a:t>αφορα</a:t>
            </a:r>
            <a:r>
              <a:rPr lang="el-GR" dirty="0"/>
              <a:t>́ τον </a:t>
            </a:r>
            <a:r>
              <a:rPr lang="el-GR" dirty="0" err="1"/>
              <a:t>καθορισμο</a:t>
            </a:r>
            <a:r>
              <a:rPr lang="el-GR" dirty="0"/>
              <a:t>́ των </a:t>
            </a:r>
            <a:r>
              <a:rPr lang="el-GR" dirty="0" err="1"/>
              <a:t>προϋποθέσεων</a:t>
            </a:r>
            <a:r>
              <a:rPr lang="el-GR" dirty="0"/>
              <a:t> </a:t>
            </a:r>
            <a:r>
              <a:rPr lang="el-GR" dirty="0" err="1"/>
              <a:t>κάτω</a:t>
            </a:r>
            <a:r>
              <a:rPr lang="el-GR" dirty="0"/>
              <a:t> </a:t>
            </a:r>
            <a:r>
              <a:rPr lang="el-GR" dirty="0" err="1"/>
              <a:t>απο</a:t>
            </a:r>
            <a:r>
              <a:rPr lang="el-GR" dirty="0"/>
              <a:t>́ τις </a:t>
            </a:r>
            <a:r>
              <a:rPr lang="el-GR" dirty="0" err="1"/>
              <a:t>οποίες</a:t>
            </a:r>
            <a:r>
              <a:rPr lang="el-GR" dirty="0"/>
              <a:t> θα </a:t>
            </a:r>
            <a:r>
              <a:rPr lang="el-GR" dirty="0" err="1"/>
              <a:t>πρέπει</a:t>
            </a:r>
            <a:r>
              <a:rPr lang="el-GR" dirty="0"/>
              <a:t> να </a:t>
            </a:r>
            <a:r>
              <a:rPr lang="el-GR" dirty="0" err="1"/>
              <a:t>χορηγούνται</a:t>
            </a:r>
            <a:r>
              <a:rPr lang="el-GR" dirty="0"/>
              <a:t> οι </a:t>
            </a:r>
            <a:r>
              <a:rPr lang="el-GR" dirty="0" err="1"/>
              <a:t>πιστώσεις</a:t>
            </a:r>
            <a:r>
              <a:rPr lang="el-GR" dirty="0"/>
              <a:t>. 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66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πιστωτικη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αξιολόγηση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αποτελει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μια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βασικη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διεργασία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Στόχος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πιστωτικός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κίνδυνος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δημιουργείται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κάθε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προς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υπολογισμός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κινδύνου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γίνεται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βάση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δύο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πηγές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α)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Άξιολόγηση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κινδύνου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βάση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στοιχεία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τρίτων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β)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αξιολόγηση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πιστωτικου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κινδύνου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βάση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στοιχεία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έχει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συλλέξει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ίδια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l-GR" dirty="0"/>
          </a:p>
          <a:p>
            <a:endParaRPr lang="el-GR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69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Για να δώσουμε ένα παράδειγμα, αξιολόγησης του πιστωτικού κινδύνου μπορούμε να δούμε τα κριτήρια από τους δύο πίνακες στην παρούσα διαφάνεια.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κριτήρια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χρησιμοποιούνται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κλάδος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δραστηριότητας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περιοχη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συναλλακτικη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συμπεριφορα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αριθμός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εργαζόμενων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κύκλος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εργασιών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προηγούμενο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έτος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κέρδη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τελευταίο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έτος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καθώς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αριθμός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λειτουργίας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Όσο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μεγαλύτερο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 σκορ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πιστωτικου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κινδύνου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τόσο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μικρότερος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πιστωτικός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κίνδυνος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l-GR" dirty="0"/>
          </a:p>
          <a:p>
            <a:endParaRPr lang="el-GR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91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αποστολη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εμπορευμάτων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σημαντικο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μέρος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εφοδιαστικής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αλυσίδας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αποστολη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προϊόντων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προς τον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γίνεται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λαμβάνοντας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υπόψη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γενικότερες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συμφωνίες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τους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ειδικα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αιτήματα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καταγράφονται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παραγγελιοληψία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αλλα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και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ειδικές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ανάγκες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μεταφοράς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προκύπτουν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είδος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προϊόντων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(π.χ.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ευπαθη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προϊόντα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αποστολή των εμπορευμάτων αναλύεται στους παράγοντες που περιγράφονται στην παρούσα διαφάνεια. </a:t>
            </a:r>
            <a:endParaRPr lang="el-GR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4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Για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τελικη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αποστολη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προϊόντων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θα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πρέπει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γίνει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προγραμματισμός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μεταφοράς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προγραμματισμός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παραγγελιών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περιλαμβάνει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όλες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δραστηριότητες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πριν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αποστολη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εμπορευμάτων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δραστηριότητες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περιλαμβάνουν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l-GR" dirty="0"/>
          </a:p>
          <a:p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Την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εύρεση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κατάλληλου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μεταφορέα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Τον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καθορισμο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της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διαδρομής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Τη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σειρα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παράδοσης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παραγγελιών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1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dirty="0"/>
              <a:t>Η </a:t>
            </a:r>
            <a:r>
              <a:rPr lang="el-GR" dirty="0" err="1"/>
              <a:t>διεργασία</a:t>
            </a:r>
            <a:r>
              <a:rPr lang="el-GR" dirty="0"/>
              <a:t> </a:t>
            </a:r>
            <a:r>
              <a:rPr lang="el-GR" dirty="0" err="1"/>
              <a:t>εκτέλεσης</a:t>
            </a:r>
            <a:r>
              <a:rPr lang="el-GR" dirty="0"/>
              <a:t> </a:t>
            </a:r>
            <a:r>
              <a:rPr lang="el-GR" dirty="0" err="1"/>
              <a:t>παραγγελίας</a:t>
            </a:r>
            <a:r>
              <a:rPr lang="el-GR" dirty="0"/>
              <a:t> </a:t>
            </a:r>
            <a:r>
              <a:rPr lang="el-GR" dirty="0" err="1"/>
              <a:t>πελάτη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 </a:t>
            </a:r>
            <a:r>
              <a:rPr lang="el-GR" dirty="0" err="1"/>
              <a:t>κεντρικη</a:t>
            </a:r>
            <a:r>
              <a:rPr lang="el-GR" dirty="0"/>
              <a:t>́ για </a:t>
            </a:r>
            <a:r>
              <a:rPr lang="el-GR" dirty="0" err="1"/>
              <a:t>κάθε</a:t>
            </a:r>
            <a:r>
              <a:rPr lang="el-GR" dirty="0"/>
              <a:t> </a:t>
            </a:r>
            <a:r>
              <a:rPr lang="el-GR" dirty="0" err="1"/>
              <a:t>επιχείρηση</a:t>
            </a:r>
            <a:r>
              <a:rPr lang="el-GR" dirty="0"/>
              <a:t>, </a:t>
            </a:r>
            <a:r>
              <a:rPr lang="el-GR" dirty="0" err="1"/>
              <a:t>διότι</a:t>
            </a:r>
            <a:r>
              <a:rPr lang="el-GR" dirty="0"/>
              <a:t> </a:t>
            </a:r>
            <a:r>
              <a:rPr lang="el-GR" dirty="0" err="1"/>
              <a:t>δημιουργει</a:t>
            </a:r>
            <a:r>
              <a:rPr lang="el-GR" dirty="0"/>
              <a:t>́ </a:t>
            </a:r>
            <a:r>
              <a:rPr lang="el-GR" dirty="0" err="1"/>
              <a:t>έσοδα</a:t>
            </a:r>
            <a:r>
              <a:rPr lang="el-GR" dirty="0"/>
              <a:t> </a:t>
            </a:r>
            <a:r>
              <a:rPr lang="el-GR" dirty="0" err="1"/>
              <a:t>αλλα</a:t>
            </a:r>
            <a:r>
              <a:rPr lang="el-GR" dirty="0"/>
              <a:t>́ και </a:t>
            </a:r>
            <a:r>
              <a:rPr lang="el-GR" dirty="0" err="1"/>
              <a:t>οδηγει</a:t>
            </a:r>
            <a:r>
              <a:rPr lang="el-GR" dirty="0"/>
              <a:t>́ </a:t>
            </a:r>
            <a:r>
              <a:rPr lang="el-GR" dirty="0" err="1"/>
              <a:t>άλλες</a:t>
            </a:r>
            <a:r>
              <a:rPr lang="el-GR" dirty="0"/>
              <a:t> </a:t>
            </a:r>
            <a:r>
              <a:rPr lang="el-GR" dirty="0" err="1"/>
              <a:t>διεργασίες</a:t>
            </a:r>
            <a:r>
              <a:rPr lang="el-GR" dirty="0"/>
              <a:t> </a:t>
            </a:r>
            <a:r>
              <a:rPr lang="el-GR" dirty="0" err="1"/>
              <a:t>όπως</a:t>
            </a:r>
            <a:r>
              <a:rPr lang="el-GR" dirty="0"/>
              <a:t> </a:t>
            </a:r>
            <a:r>
              <a:rPr lang="el-GR" dirty="0" err="1"/>
              <a:t>αυτής</a:t>
            </a:r>
            <a:r>
              <a:rPr lang="el-GR" dirty="0"/>
              <a:t> της </a:t>
            </a:r>
            <a:r>
              <a:rPr lang="el-GR" dirty="0" err="1"/>
              <a:t>παραγωγής</a:t>
            </a:r>
            <a:r>
              <a:rPr lang="el-GR" dirty="0"/>
              <a:t> </a:t>
            </a:r>
            <a:r>
              <a:rPr lang="el-GR" dirty="0" err="1"/>
              <a:t>προϊόντων</a:t>
            </a:r>
            <a:r>
              <a:rPr lang="el-GR" dirty="0"/>
              <a:t>. Η </a:t>
            </a:r>
            <a:r>
              <a:rPr lang="el-GR" dirty="0" err="1"/>
              <a:t>διεργασία</a:t>
            </a:r>
            <a:r>
              <a:rPr lang="el-GR" dirty="0"/>
              <a:t> </a:t>
            </a:r>
            <a:r>
              <a:rPr lang="el-GR" dirty="0" err="1"/>
              <a:t>εκπλήρωσης</a:t>
            </a:r>
            <a:r>
              <a:rPr lang="el-GR" dirty="0"/>
              <a:t> </a:t>
            </a:r>
            <a:r>
              <a:rPr lang="el-GR" dirty="0" err="1"/>
              <a:t>παραγγελίας</a:t>
            </a:r>
            <a:r>
              <a:rPr lang="el-GR" dirty="0"/>
              <a:t> </a:t>
            </a:r>
            <a:r>
              <a:rPr lang="el-GR" dirty="0" err="1"/>
              <a:t>πελάτη</a:t>
            </a:r>
            <a:r>
              <a:rPr lang="el-GR" dirty="0"/>
              <a:t> </a:t>
            </a:r>
            <a:r>
              <a:rPr lang="el-GR" dirty="0" err="1"/>
              <a:t>αποτελείται</a:t>
            </a:r>
            <a:r>
              <a:rPr lang="el-GR" dirty="0"/>
              <a:t> </a:t>
            </a:r>
            <a:r>
              <a:rPr lang="el-GR" dirty="0" err="1"/>
              <a:t>απο</a:t>
            </a:r>
            <a:r>
              <a:rPr lang="el-GR" dirty="0"/>
              <a:t>́ </a:t>
            </a:r>
            <a:r>
              <a:rPr lang="el-GR" dirty="0" err="1"/>
              <a:t>πέντε</a:t>
            </a:r>
            <a:r>
              <a:rPr lang="el-GR" dirty="0"/>
              <a:t> </a:t>
            </a:r>
            <a:r>
              <a:rPr lang="el-GR" dirty="0" err="1"/>
              <a:t>βασικα</a:t>
            </a:r>
            <a:r>
              <a:rPr lang="el-GR" dirty="0"/>
              <a:t>́ </a:t>
            </a:r>
            <a:r>
              <a:rPr lang="el-GR" dirty="0" err="1"/>
              <a:t>βήματα</a:t>
            </a:r>
            <a:r>
              <a:rPr lang="el-GR" dirty="0"/>
              <a:t>. Όπως σε πολλά από αυτά παίζουν σημαντικό ρόλο τα </a:t>
            </a:r>
            <a:r>
              <a:rPr lang="en-US" dirty="0"/>
              <a:t>E R P</a:t>
            </a:r>
            <a:endParaRPr lang="en-US" alt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74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Ας δούμε </a:t>
            </a:r>
            <a:r>
              <a:rPr lang="en-US" dirty="0" err="1"/>
              <a:t>λοι</a:t>
            </a:r>
            <a:r>
              <a:rPr lang="en-US" dirty="0"/>
              <a:t>π</a:t>
            </a:r>
            <a:r>
              <a:rPr lang="en-US" dirty="0" err="1"/>
              <a:t>όν</a:t>
            </a:r>
            <a:r>
              <a:rPr lang="en-US" dirty="0"/>
              <a:t> ποια </a:t>
            </a:r>
            <a:r>
              <a:rPr lang="en-US" dirty="0" err="1"/>
              <a:t>είν</a:t>
            </a:r>
            <a:r>
              <a:rPr lang="en-US" dirty="0"/>
              <a:t>αι τα β</a:t>
            </a:r>
            <a:r>
              <a:rPr lang="en-US" dirty="0" err="1"/>
              <a:t>ήμ</a:t>
            </a:r>
            <a:r>
              <a:rPr lang="en-US" dirty="0"/>
              <a:t>ατα για την εκπ</a:t>
            </a:r>
            <a:r>
              <a:rPr lang="en-US" dirty="0" err="1"/>
              <a:t>λήρωση</a:t>
            </a:r>
            <a:r>
              <a:rPr lang="en-US" dirty="0"/>
              <a:t> </a:t>
            </a:r>
            <a:r>
              <a:rPr lang="en-US" dirty="0" err="1"/>
              <a:t>μί</a:t>
            </a:r>
            <a:r>
              <a:rPr lang="en-US" dirty="0"/>
              <a:t>α</a:t>
            </a:r>
            <a:r>
              <a:rPr lang="en-US" dirty="0" err="1"/>
              <a:t>ς</a:t>
            </a:r>
            <a:r>
              <a:rPr lang="en-US" dirty="0"/>
              <a:t> πα</a:t>
            </a:r>
            <a:r>
              <a:rPr lang="en-US" dirty="0" err="1"/>
              <a:t>ρ</a:t>
            </a:r>
            <a:r>
              <a:rPr lang="en-US" dirty="0"/>
              <a:t>α</a:t>
            </a:r>
            <a:r>
              <a:rPr lang="en-US" dirty="0" err="1"/>
              <a:t>γγελί</a:t>
            </a:r>
            <a:r>
              <a:rPr lang="en-US" dirty="0"/>
              <a:t>α ενός πελάτη. </a:t>
            </a:r>
            <a:r>
              <a:rPr lang="en-US" dirty="0" err="1"/>
              <a:t>Ό</a:t>
            </a:r>
            <a:r>
              <a:rPr lang="en-US" dirty="0"/>
              <a:t>πως φα</a:t>
            </a:r>
            <a:r>
              <a:rPr lang="en-US" dirty="0" err="1"/>
              <a:t>ίνετ</a:t>
            </a:r>
            <a:r>
              <a:rPr lang="en-US" dirty="0"/>
              <a:t>αι και στο </a:t>
            </a:r>
            <a:r>
              <a:rPr lang="en-US" dirty="0" err="1"/>
              <a:t>σχεδιάγρ</a:t>
            </a:r>
            <a:r>
              <a:rPr lang="en-US" dirty="0"/>
              <a:t>α</a:t>
            </a:r>
            <a:r>
              <a:rPr lang="en-US" dirty="0" err="1"/>
              <a:t>μμ</a:t>
            </a:r>
            <a:r>
              <a:rPr lang="en-US" dirty="0"/>
              <a:t>α </a:t>
            </a:r>
            <a:r>
              <a:rPr lang="en-US" dirty="0" err="1"/>
              <a:t>υ</a:t>
            </a:r>
            <a:r>
              <a:rPr lang="en-US" dirty="0"/>
              <a:t>πάρχουν τουλάχιστον εννιά β</a:t>
            </a:r>
            <a:r>
              <a:rPr lang="en-US" dirty="0" err="1"/>
              <a:t>ήμ</a:t>
            </a:r>
            <a:r>
              <a:rPr lang="en-US" dirty="0"/>
              <a:t>ατα για την εκπ</a:t>
            </a:r>
            <a:r>
              <a:rPr lang="en-US" dirty="0" err="1"/>
              <a:t>λήρωση</a:t>
            </a:r>
            <a:r>
              <a:rPr lang="en-US" dirty="0"/>
              <a:t> της πα</a:t>
            </a:r>
            <a:r>
              <a:rPr lang="en-US" dirty="0" err="1"/>
              <a:t>ρ</a:t>
            </a:r>
            <a:r>
              <a:rPr lang="en-US" dirty="0"/>
              <a:t>α</a:t>
            </a:r>
            <a:r>
              <a:rPr lang="en-US" dirty="0" err="1"/>
              <a:t>γγελί</a:t>
            </a:r>
            <a:r>
              <a:rPr lang="en-US" dirty="0"/>
              <a:t>α</a:t>
            </a:r>
            <a:r>
              <a:rPr lang="en-US" dirty="0" err="1"/>
              <a:t>ς</a:t>
            </a:r>
            <a:r>
              <a:rPr lang="en-US" dirty="0"/>
              <a:t>. </a:t>
            </a:r>
            <a:endParaRPr lang="en-US" alt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44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dirty="0"/>
              <a:t>Η </a:t>
            </a:r>
            <a:r>
              <a:rPr lang="el-GR" dirty="0" err="1"/>
              <a:t>απόκριση</a:t>
            </a:r>
            <a:r>
              <a:rPr lang="el-GR" dirty="0"/>
              <a:t> στα </a:t>
            </a:r>
            <a:r>
              <a:rPr lang="el-GR" dirty="0" err="1"/>
              <a:t>αιτήματα</a:t>
            </a:r>
            <a:r>
              <a:rPr lang="el-GR" dirty="0"/>
              <a:t> </a:t>
            </a:r>
            <a:r>
              <a:rPr lang="el-GR" dirty="0" err="1"/>
              <a:t>πελατών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 η </a:t>
            </a:r>
            <a:r>
              <a:rPr lang="el-GR" dirty="0" err="1"/>
              <a:t>δημιουργία</a:t>
            </a:r>
            <a:r>
              <a:rPr lang="el-GR" dirty="0"/>
              <a:t> μιας </a:t>
            </a:r>
            <a:r>
              <a:rPr lang="el-GR" dirty="0" err="1"/>
              <a:t>προσφοράς</a:t>
            </a:r>
            <a:r>
              <a:rPr lang="el-GR" dirty="0"/>
              <a:t> στον </a:t>
            </a:r>
            <a:r>
              <a:rPr lang="el-GR" dirty="0" err="1"/>
              <a:t>δυνητικο</a:t>
            </a:r>
            <a:r>
              <a:rPr lang="el-GR" dirty="0"/>
              <a:t>́ </a:t>
            </a:r>
            <a:r>
              <a:rPr lang="el-GR" dirty="0" err="1"/>
              <a:t>πελάτη</a:t>
            </a:r>
            <a:r>
              <a:rPr lang="el-GR" dirty="0"/>
              <a:t> η </a:t>
            </a:r>
            <a:r>
              <a:rPr lang="el-GR" dirty="0" err="1"/>
              <a:t>οποία</a:t>
            </a:r>
            <a:r>
              <a:rPr lang="el-GR" dirty="0"/>
              <a:t> </a:t>
            </a:r>
            <a:r>
              <a:rPr lang="el-GR" dirty="0" err="1"/>
              <a:t>αποτελει</a:t>
            </a:r>
            <a:r>
              <a:rPr lang="el-GR" dirty="0"/>
              <a:t>́ και </a:t>
            </a:r>
            <a:r>
              <a:rPr lang="el-GR" dirty="0" err="1"/>
              <a:t>δέσμευση</a:t>
            </a:r>
            <a:r>
              <a:rPr lang="el-GR" dirty="0"/>
              <a:t> προς τον </a:t>
            </a:r>
            <a:r>
              <a:rPr lang="el-GR" dirty="0" err="1"/>
              <a:t>πελάτη</a:t>
            </a:r>
            <a:r>
              <a:rPr lang="en-US" dirty="0"/>
              <a:t>. Για να δεσμευτούμε όμως απ</a:t>
            </a:r>
            <a:r>
              <a:rPr lang="en-US" dirty="0" err="1"/>
              <a:t>έν</a:t>
            </a:r>
            <a:r>
              <a:rPr lang="en-US" dirty="0"/>
              <a:t>α</a:t>
            </a:r>
            <a:r>
              <a:rPr lang="en-US" dirty="0" err="1"/>
              <a:t>ντι</a:t>
            </a:r>
            <a:r>
              <a:rPr lang="en-US" dirty="0"/>
              <a:t> στον πελάτη π</a:t>
            </a:r>
            <a:r>
              <a:rPr lang="en-US" dirty="0" err="1"/>
              <a:t>ρέ</a:t>
            </a:r>
            <a:r>
              <a:rPr lang="en-US" dirty="0"/>
              <a:t>πει να </a:t>
            </a:r>
            <a:r>
              <a:rPr lang="en-US" dirty="0" err="1"/>
              <a:t>υ</a:t>
            </a:r>
            <a:r>
              <a:rPr lang="en-US" dirty="0"/>
              <a:t>π</a:t>
            </a:r>
            <a:r>
              <a:rPr lang="en-US" dirty="0" err="1"/>
              <a:t>άρχουμε</a:t>
            </a:r>
            <a:r>
              <a:rPr lang="en-US" dirty="0"/>
              <a:t> </a:t>
            </a:r>
            <a:r>
              <a:rPr lang="en-US" dirty="0" err="1"/>
              <a:t>μί</a:t>
            </a:r>
            <a:r>
              <a:rPr lang="en-US" dirty="0"/>
              <a:t>α </a:t>
            </a:r>
            <a:r>
              <a:rPr lang="en-US" dirty="0" err="1"/>
              <a:t>σωρεί</a:t>
            </a:r>
            <a:r>
              <a:rPr lang="en-US" dirty="0"/>
              <a:t>α στοιχείων στην διάθεση του </a:t>
            </a:r>
            <a:r>
              <a:rPr lang="en-US" dirty="0" err="1"/>
              <a:t>υ</a:t>
            </a:r>
            <a:r>
              <a:rPr lang="en-US" dirty="0"/>
              <a:t>πα</a:t>
            </a:r>
            <a:r>
              <a:rPr lang="en-US" dirty="0" err="1"/>
              <a:t>λλήλου</a:t>
            </a:r>
            <a:r>
              <a:rPr lang="en-US" dirty="0"/>
              <a:t> που </a:t>
            </a:r>
            <a:r>
              <a:rPr lang="en-US" dirty="0" err="1"/>
              <a:t>εξυ</a:t>
            </a:r>
            <a:r>
              <a:rPr lang="en-US" dirty="0"/>
              <a:t>π</a:t>
            </a:r>
            <a:r>
              <a:rPr lang="en-US" dirty="0" err="1"/>
              <a:t>ηρετεί</a:t>
            </a:r>
            <a:r>
              <a:rPr lang="en-US" dirty="0"/>
              <a:t>. Για πα</a:t>
            </a:r>
            <a:r>
              <a:rPr lang="en-US" dirty="0" err="1"/>
              <a:t>ράδειγμ</a:t>
            </a:r>
            <a:r>
              <a:rPr lang="en-US" dirty="0"/>
              <a:t>α εάν το π</a:t>
            </a:r>
            <a:r>
              <a:rPr lang="en-US" dirty="0" err="1"/>
              <a:t>ροϊόν</a:t>
            </a:r>
            <a:r>
              <a:rPr lang="en-US" dirty="0"/>
              <a:t> που επ</a:t>
            </a:r>
            <a:r>
              <a:rPr lang="en-US" dirty="0" err="1"/>
              <a:t>ιθυμεί</a:t>
            </a:r>
            <a:r>
              <a:rPr lang="en-US" dirty="0"/>
              <a:t> ο πελάτης </a:t>
            </a:r>
            <a:r>
              <a:rPr lang="en-US" dirty="0" err="1"/>
              <a:t>είν</a:t>
            </a:r>
            <a:r>
              <a:rPr lang="en-US" dirty="0"/>
              <a:t>αι σε </a:t>
            </a:r>
            <a:r>
              <a:rPr lang="en-US" dirty="0" err="1"/>
              <a:t>δι</a:t>
            </a:r>
            <a:r>
              <a:rPr lang="en-US" dirty="0"/>
              <a:t>α</a:t>
            </a:r>
            <a:r>
              <a:rPr lang="en-US" dirty="0" err="1"/>
              <a:t>θεσιμότητ</a:t>
            </a:r>
            <a:r>
              <a:rPr lang="en-US" dirty="0"/>
              <a:t>α, π</a:t>
            </a:r>
            <a:r>
              <a:rPr lang="en-US" dirty="0" err="1"/>
              <a:t>ότε</a:t>
            </a:r>
            <a:r>
              <a:rPr lang="en-US" dirty="0"/>
              <a:t> θα του πα</a:t>
            </a:r>
            <a:r>
              <a:rPr lang="en-US" dirty="0" err="1"/>
              <a:t>ρ</a:t>
            </a:r>
            <a:r>
              <a:rPr lang="en-US" dirty="0"/>
              <a:t>αδοθεί σε τι τιμή και π</a:t>
            </a:r>
            <a:r>
              <a:rPr lang="en-US" dirty="0" err="1"/>
              <a:t>oιες</a:t>
            </a:r>
            <a:r>
              <a:rPr lang="en-US" dirty="0"/>
              <a:t> οι π</a:t>
            </a:r>
            <a:r>
              <a:rPr lang="en-US" dirty="0" err="1"/>
              <a:t>ιθ</a:t>
            </a:r>
            <a:r>
              <a:rPr lang="en-US" dirty="0"/>
              <a:t>α</a:t>
            </a:r>
            <a:r>
              <a:rPr lang="en-US" dirty="0" err="1"/>
              <a:t>νές</a:t>
            </a:r>
            <a:r>
              <a:rPr lang="en-US" dirty="0"/>
              <a:t> εκπ</a:t>
            </a:r>
            <a:r>
              <a:rPr lang="en-US" dirty="0" err="1"/>
              <a:t>τώσεις</a:t>
            </a:r>
            <a:r>
              <a:rPr lang="en-US" dirty="0"/>
              <a:t> που μπ</a:t>
            </a:r>
            <a:r>
              <a:rPr lang="en-US" dirty="0" err="1"/>
              <a:t>ορεί</a:t>
            </a:r>
            <a:r>
              <a:rPr lang="en-US" dirty="0"/>
              <a:t> να </a:t>
            </a:r>
            <a:r>
              <a:rPr lang="en-US" dirty="0" err="1"/>
              <a:t>υ</a:t>
            </a:r>
            <a:r>
              <a:rPr lang="en-US" dirty="0"/>
              <a:t>πάρχουν. </a:t>
            </a:r>
            <a:endParaRPr lang="en-US" alt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6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dirty="0"/>
              <a:t>Πριν την </a:t>
            </a:r>
            <a:r>
              <a:rPr lang="el-GR" dirty="0" err="1"/>
              <a:t>ολοκλήρωση</a:t>
            </a:r>
            <a:r>
              <a:rPr lang="el-GR" dirty="0"/>
              <a:t> </a:t>
            </a:r>
            <a:r>
              <a:rPr lang="en-US" dirty="0" err="1"/>
              <a:t>ό</a:t>
            </a:r>
            <a:r>
              <a:rPr lang="el-GR" dirty="0" err="1"/>
              <a:t>μως</a:t>
            </a:r>
            <a:r>
              <a:rPr lang="el-GR" dirty="0"/>
              <a:t> της </a:t>
            </a:r>
            <a:r>
              <a:rPr lang="el-GR" dirty="0" err="1"/>
              <a:t>παραγγελίας</a:t>
            </a:r>
            <a:r>
              <a:rPr lang="el-GR" dirty="0"/>
              <a:t> και για την </a:t>
            </a:r>
            <a:r>
              <a:rPr lang="el-GR" dirty="0" err="1"/>
              <a:t>επιβεβαίωση</a:t>
            </a:r>
            <a:r>
              <a:rPr lang="el-GR" dirty="0"/>
              <a:t> της θα </a:t>
            </a:r>
            <a:r>
              <a:rPr lang="el-GR" dirty="0" err="1"/>
              <a:t>πρέπει</a:t>
            </a:r>
            <a:r>
              <a:rPr lang="el-GR" dirty="0"/>
              <a:t> να </a:t>
            </a:r>
            <a:r>
              <a:rPr lang="el-GR" dirty="0" err="1"/>
              <a:t>γίνει</a:t>
            </a:r>
            <a:r>
              <a:rPr lang="el-GR" dirty="0"/>
              <a:t> </a:t>
            </a:r>
            <a:r>
              <a:rPr lang="el-GR" dirty="0" err="1"/>
              <a:t>έλεγχος</a:t>
            </a:r>
            <a:r>
              <a:rPr lang="el-GR" dirty="0"/>
              <a:t> </a:t>
            </a:r>
            <a:r>
              <a:rPr lang="el-GR" dirty="0" err="1"/>
              <a:t>διαθεσιμότητας</a:t>
            </a:r>
            <a:r>
              <a:rPr lang="el-GR" dirty="0"/>
              <a:t> των </a:t>
            </a:r>
            <a:r>
              <a:rPr lang="el-GR" dirty="0" err="1"/>
              <a:t>προϊόντων</a:t>
            </a:r>
            <a:r>
              <a:rPr lang="el-GR" dirty="0"/>
              <a:t>. Όπως επίσης να υπολογιστεί το βάρος και όγκο του προϊόντος προκειμένου να προκύψει και η κατάλληλη συσκευασία. Προφανώς θα πρέπει να αναλυθεί το χρονοδιάγραμμα παράδοσης και να καθοριστεί το σημείο συλλογής των προϊόντων. </a:t>
            </a:r>
            <a:endParaRPr lang="en-US" alt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2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Η </a:t>
            </a:r>
            <a:r>
              <a:rPr lang="en-US" altLang="en-US" dirty="0" err="1"/>
              <a:t>εμ</a:t>
            </a:r>
            <a:r>
              <a:rPr lang="en-US" altLang="en-US" dirty="0"/>
              <a:t>π</a:t>
            </a:r>
            <a:r>
              <a:rPr lang="en-US" altLang="en-US" dirty="0" err="1"/>
              <a:t>λοκή</a:t>
            </a:r>
            <a:r>
              <a:rPr lang="en-US" altLang="en-US" dirty="0"/>
              <a:t> του E R P στην όλη </a:t>
            </a:r>
            <a:r>
              <a:rPr lang="en-US" altLang="en-US" dirty="0" err="1"/>
              <a:t>δι</a:t>
            </a:r>
            <a:r>
              <a:rPr lang="en-US" altLang="en-US" dirty="0"/>
              <a:t>α</a:t>
            </a:r>
            <a:r>
              <a:rPr lang="en-US" altLang="en-US" dirty="0" err="1"/>
              <a:t>δικ</a:t>
            </a:r>
            <a:r>
              <a:rPr lang="en-US" altLang="en-US" dirty="0"/>
              <a:t>α</a:t>
            </a:r>
            <a:r>
              <a:rPr lang="en-US" altLang="en-US" dirty="0" err="1"/>
              <a:t>σί</a:t>
            </a:r>
            <a:r>
              <a:rPr lang="en-US" altLang="en-US" dirty="0"/>
              <a:t>α</a:t>
            </a:r>
            <a:r>
              <a:rPr lang="el-GR" altLang="en-US" dirty="0"/>
              <a:t>,</a:t>
            </a:r>
            <a:r>
              <a:rPr lang="en-US" altLang="en-US" dirty="0"/>
              <a:t> </a:t>
            </a:r>
            <a:r>
              <a:rPr lang="en-US" altLang="en-US" dirty="0" err="1"/>
              <a:t>είν</a:t>
            </a:r>
            <a:r>
              <a:rPr lang="en-US" altLang="en-US" dirty="0"/>
              <a:t>αι </a:t>
            </a:r>
            <a:r>
              <a:rPr lang="en-US" altLang="en-US" dirty="0" err="1"/>
              <a:t>σημ</a:t>
            </a:r>
            <a:r>
              <a:rPr lang="en-US" altLang="en-US" dirty="0"/>
              <a:t>α</a:t>
            </a:r>
            <a:r>
              <a:rPr lang="en-US" altLang="en-US" dirty="0" err="1"/>
              <a:t>ντική</a:t>
            </a:r>
            <a:r>
              <a:rPr lang="en-US" altLang="en-US" dirty="0"/>
              <a:t> μια</a:t>
            </a:r>
            <a:r>
              <a:rPr lang="en-US" altLang="en-US" dirty="0" err="1"/>
              <a:t>ς</a:t>
            </a:r>
            <a:r>
              <a:rPr lang="en-US" altLang="en-US" dirty="0"/>
              <a:t> και α</a:t>
            </a:r>
            <a:r>
              <a:rPr lang="en-US" altLang="en-US" dirty="0" err="1"/>
              <a:t>φού</a:t>
            </a:r>
            <a:r>
              <a:rPr lang="en-US" altLang="en-US" dirty="0"/>
              <a:t> απ</a:t>
            </a:r>
            <a:r>
              <a:rPr lang="en-US" altLang="en-US" dirty="0" err="1"/>
              <a:t>οφ</a:t>
            </a:r>
            <a:r>
              <a:rPr lang="en-US" altLang="en-US" dirty="0"/>
              <a:t>α</a:t>
            </a:r>
            <a:r>
              <a:rPr lang="en-US" altLang="en-US" dirty="0" err="1"/>
              <a:t>σίσει</a:t>
            </a:r>
            <a:r>
              <a:rPr lang="en-US" altLang="en-US" dirty="0"/>
              <a:t> ποια </a:t>
            </a:r>
            <a:r>
              <a:rPr lang="en-US" altLang="en-US" dirty="0" err="1"/>
              <a:t>είν</a:t>
            </a:r>
            <a:r>
              <a:rPr lang="en-US" altLang="en-US" dirty="0"/>
              <a:t>αι τα υλικά </a:t>
            </a:r>
            <a:r>
              <a:rPr lang="en-US" altLang="en-US" dirty="0" err="1"/>
              <a:t>συσκευ</a:t>
            </a:r>
            <a:r>
              <a:rPr lang="en-US" altLang="en-US" dirty="0"/>
              <a:t>α</a:t>
            </a:r>
            <a:r>
              <a:rPr lang="en-US" altLang="en-US" dirty="0" err="1"/>
              <a:t>σί</a:t>
            </a:r>
            <a:r>
              <a:rPr lang="en-US" altLang="en-US" dirty="0"/>
              <a:t>α</a:t>
            </a:r>
            <a:r>
              <a:rPr lang="en-US" altLang="en-US" dirty="0" err="1"/>
              <a:t>ς</a:t>
            </a:r>
            <a:r>
              <a:rPr lang="en-US" altLang="en-US" dirty="0"/>
              <a:t> επ</a:t>
            </a:r>
            <a:r>
              <a:rPr lang="en-US" altLang="en-US" dirty="0" err="1"/>
              <a:t>ιλέγει</a:t>
            </a:r>
            <a:r>
              <a:rPr lang="en-US" altLang="en-US" dirty="0"/>
              <a:t> το κα</a:t>
            </a:r>
            <a:r>
              <a:rPr lang="en-US" altLang="en-US" dirty="0" err="1"/>
              <a:t>τάλληλο</a:t>
            </a:r>
            <a:r>
              <a:rPr lang="en-US" altLang="en-US" dirty="0"/>
              <a:t> </a:t>
            </a:r>
            <a:r>
              <a:rPr lang="en-US" altLang="en-US" dirty="0" err="1"/>
              <a:t>υ</a:t>
            </a:r>
            <a:r>
              <a:rPr lang="en-US" altLang="en-US" dirty="0"/>
              <a:t>π</a:t>
            </a:r>
            <a:r>
              <a:rPr lang="en-US" altLang="en-US" dirty="0" err="1"/>
              <a:t>οσύστημ</a:t>
            </a:r>
            <a:r>
              <a:rPr lang="en-US" altLang="en-US" dirty="0"/>
              <a:t>α </a:t>
            </a:r>
            <a:r>
              <a:rPr lang="en-US" altLang="en-US" dirty="0" err="1"/>
              <a:t>δι</a:t>
            </a:r>
            <a:r>
              <a:rPr lang="en-US" altLang="en-US" dirty="0"/>
              <a:t>ανομών, λαμβ</a:t>
            </a:r>
            <a:r>
              <a:rPr lang="en-US" altLang="en-US" dirty="0" err="1"/>
              <a:t>άνοντ</a:t>
            </a:r>
            <a:r>
              <a:rPr lang="en-US" altLang="en-US" dirty="0"/>
              <a:t>α</a:t>
            </a:r>
            <a:r>
              <a:rPr lang="en-US" altLang="en-US" dirty="0" err="1"/>
              <a:t>ς</a:t>
            </a:r>
            <a:r>
              <a:rPr lang="en-US" altLang="en-US" dirty="0"/>
              <a:t> </a:t>
            </a:r>
            <a:r>
              <a:rPr lang="en-US" altLang="en-US" dirty="0" err="1"/>
              <a:t>υ</a:t>
            </a:r>
            <a:r>
              <a:rPr lang="en-US" altLang="en-US" dirty="0"/>
              <a:t>πόψη </a:t>
            </a:r>
            <a:r>
              <a:rPr lang="en-US" altLang="en-US" dirty="0" err="1"/>
              <a:t>διάφορ</a:t>
            </a:r>
            <a:r>
              <a:rPr lang="en-US" altLang="en-US" dirty="0"/>
              <a:t>α στοιχεία </a:t>
            </a:r>
            <a:r>
              <a:rPr lang="en-US" altLang="en-US" dirty="0" err="1"/>
              <a:t>ό</a:t>
            </a:r>
            <a:r>
              <a:rPr lang="en-US" altLang="en-US" dirty="0"/>
              <a:t>πως τις απα</a:t>
            </a:r>
            <a:r>
              <a:rPr lang="en-US" altLang="en-US" dirty="0" err="1"/>
              <a:t>ιτήσεις</a:t>
            </a:r>
            <a:r>
              <a:rPr lang="en-US" altLang="en-US" dirty="0"/>
              <a:t> α</a:t>
            </a:r>
            <a:r>
              <a:rPr lang="en-US" altLang="en-US" dirty="0" err="1"/>
              <a:t>σφ</a:t>
            </a:r>
            <a:r>
              <a:rPr lang="en-US" altLang="en-US" dirty="0"/>
              <a:t>α</a:t>
            </a:r>
            <a:r>
              <a:rPr lang="en-US" altLang="en-US" dirty="0" err="1"/>
              <a:t>λεί</a:t>
            </a:r>
            <a:r>
              <a:rPr lang="en-US" altLang="en-US" dirty="0"/>
              <a:t>α</a:t>
            </a:r>
            <a:r>
              <a:rPr lang="en-US" altLang="en-US" dirty="0" err="1"/>
              <a:t>ς</a:t>
            </a:r>
            <a:r>
              <a:rPr lang="en-US" altLang="en-US" dirty="0"/>
              <a:t> που ενδεχομένως </a:t>
            </a:r>
            <a:r>
              <a:rPr lang="en-US" altLang="en-US" dirty="0" err="1"/>
              <a:t>χρειάζοντ</a:t>
            </a:r>
            <a:r>
              <a:rPr lang="en-US" altLang="en-US" dirty="0"/>
              <a:t>αι</a:t>
            </a:r>
            <a:r>
              <a:rPr lang="el-GR" altLang="en-US" dirty="0"/>
              <a:t>. Ολοκληρώνοντας αυτές τις διαδικασίες τελειώνει και η διαδικασία της χορήγησης του προϊόντος.</a:t>
            </a:r>
            <a:endParaRPr lang="en-US" alt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02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/>
              <a:t>Η </a:t>
            </a:r>
            <a:r>
              <a:rPr lang="el-GR" b="1" dirty="0" err="1"/>
              <a:t>πληρωμη</a:t>
            </a:r>
            <a:r>
              <a:rPr lang="el-GR" b="1" dirty="0"/>
              <a:t>́ </a:t>
            </a:r>
            <a:r>
              <a:rPr lang="el-GR" b="1" dirty="0" err="1"/>
              <a:t>είναι</a:t>
            </a:r>
            <a:r>
              <a:rPr lang="el-GR" b="1" dirty="0"/>
              <a:t> το </a:t>
            </a:r>
            <a:r>
              <a:rPr lang="el-GR" b="1" dirty="0" err="1"/>
              <a:t>τελικο</a:t>
            </a:r>
            <a:r>
              <a:rPr lang="el-GR" b="1" dirty="0"/>
              <a:t>́ </a:t>
            </a:r>
            <a:r>
              <a:rPr lang="el-GR" b="1" dirty="0" err="1"/>
              <a:t>βήμα</a:t>
            </a:r>
            <a:r>
              <a:rPr lang="el-GR" b="1" dirty="0"/>
              <a:t> στη </a:t>
            </a:r>
            <a:r>
              <a:rPr lang="el-GR" b="1" dirty="0" err="1"/>
              <a:t>διαδικασία</a:t>
            </a:r>
            <a:r>
              <a:rPr lang="el-GR" b="1" dirty="0"/>
              <a:t> </a:t>
            </a:r>
            <a:r>
              <a:rPr lang="el-GR" b="1" dirty="0" err="1"/>
              <a:t>παραγγελίας</a:t>
            </a:r>
            <a:r>
              <a:rPr lang="el-GR" b="1" dirty="0"/>
              <a:t>. Το </a:t>
            </a:r>
            <a:r>
              <a:rPr lang="el-GR" b="1" dirty="0" err="1"/>
              <a:t>βήμα</a:t>
            </a:r>
            <a:r>
              <a:rPr lang="el-GR" b="1" dirty="0"/>
              <a:t> </a:t>
            </a:r>
            <a:r>
              <a:rPr lang="el-GR" b="1" dirty="0" err="1"/>
              <a:t>αυτο</a:t>
            </a:r>
            <a:r>
              <a:rPr lang="el-GR" b="1" dirty="0"/>
              <a:t>́ </a:t>
            </a:r>
            <a:r>
              <a:rPr lang="el-GR" b="1" dirty="0" err="1"/>
              <a:t>γίνεται</a:t>
            </a:r>
            <a:r>
              <a:rPr lang="el-GR" b="1" dirty="0"/>
              <a:t> </a:t>
            </a:r>
            <a:r>
              <a:rPr lang="el-GR" b="1" dirty="0" err="1"/>
              <a:t>απο</a:t>
            </a:r>
            <a:r>
              <a:rPr lang="el-GR" b="1" dirty="0"/>
              <a:t>́ το </a:t>
            </a:r>
            <a:r>
              <a:rPr lang="el-GR" b="1" dirty="0" err="1"/>
              <a:t>υποσύστημα</a:t>
            </a:r>
            <a:r>
              <a:rPr lang="el-GR" b="1" dirty="0"/>
              <a:t> της </a:t>
            </a:r>
            <a:r>
              <a:rPr lang="el-GR" b="1" dirty="0" err="1"/>
              <a:t>Λογιστικής</a:t>
            </a:r>
            <a:r>
              <a:rPr lang="el-GR" b="1" dirty="0"/>
              <a:t> και θα </a:t>
            </a:r>
            <a:r>
              <a:rPr lang="el-GR" b="1" dirty="0" err="1"/>
              <a:t>πρέπει</a:t>
            </a:r>
            <a:r>
              <a:rPr lang="el-GR" b="1" dirty="0"/>
              <a:t> να </a:t>
            </a:r>
            <a:r>
              <a:rPr lang="el-GR" b="1" dirty="0" err="1"/>
              <a:t>γίνει</a:t>
            </a:r>
            <a:r>
              <a:rPr lang="el-GR" b="1" dirty="0"/>
              <a:t> </a:t>
            </a:r>
            <a:r>
              <a:rPr lang="el-GR" b="1" dirty="0" err="1"/>
              <a:t>αντιστοίχιση</a:t>
            </a:r>
            <a:r>
              <a:rPr lang="el-GR" b="1" dirty="0"/>
              <a:t> </a:t>
            </a:r>
            <a:r>
              <a:rPr lang="el-GR" b="1" dirty="0" err="1"/>
              <a:t>πληρωμών</a:t>
            </a:r>
            <a:r>
              <a:rPr lang="el-GR" b="1" dirty="0"/>
              <a:t> </a:t>
            </a:r>
            <a:r>
              <a:rPr lang="el-GR" b="1" dirty="0" err="1"/>
              <a:t>έναντι</a:t>
            </a:r>
            <a:r>
              <a:rPr lang="el-GR" b="1" dirty="0"/>
              <a:t> των </a:t>
            </a:r>
            <a:r>
              <a:rPr lang="el-GR" b="1" dirty="0" err="1"/>
              <a:t>εκκρεμών</a:t>
            </a:r>
            <a:r>
              <a:rPr lang="el-GR" b="1" dirty="0"/>
              <a:t> </a:t>
            </a:r>
            <a:r>
              <a:rPr lang="el-GR" b="1" dirty="0" err="1"/>
              <a:t>τιμολογίων</a:t>
            </a:r>
            <a:r>
              <a:rPr lang="el-GR" b="1" dirty="0"/>
              <a:t> και να </a:t>
            </a:r>
            <a:r>
              <a:rPr lang="el-GR" b="1" dirty="0" err="1"/>
              <a:t>γίνει</a:t>
            </a:r>
            <a:r>
              <a:rPr lang="el-GR" b="1" dirty="0"/>
              <a:t> </a:t>
            </a:r>
            <a:r>
              <a:rPr lang="el-GR" b="1" dirty="0" err="1"/>
              <a:t>εντοπισμός</a:t>
            </a:r>
            <a:r>
              <a:rPr lang="el-GR" b="1" dirty="0"/>
              <a:t> των </a:t>
            </a:r>
            <a:r>
              <a:rPr lang="el-GR" b="1" dirty="0" err="1"/>
              <a:t>τυχόν</a:t>
            </a:r>
            <a:r>
              <a:rPr lang="el-GR" b="1" dirty="0"/>
              <a:t> </a:t>
            </a:r>
            <a:r>
              <a:rPr lang="el-GR" b="1" dirty="0" err="1"/>
              <a:t>διαφορών</a:t>
            </a:r>
            <a:r>
              <a:rPr lang="el-GR" b="1" dirty="0"/>
              <a:t> </a:t>
            </a:r>
            <a:r>
              <a:rPr lang="el-GR" b="1" dirty="0" err="1"/>
              <a:t>μεταξυ</a:t>
            </a:r>
            <a:r>
              <a:rPr lang="el-GR" b="1" dirty="0"/>
              <a:t>́ </a:t>
            </a:r>
            <a:r>
              <a:rPr lang="el-GR" b="1" dirty="0" err="1"/>
              <a:t>πληρωμών</a:t>
            </a:r>
            <a:r>
              <a:rPr lang="el-GR" b="1" dirty="0"/>
              <a:t> και </a:t>
            </a:r>
            <a:r>
              <a:rPr lang="el-GR" b="1" dirty="0" err="1"/>
              <a:t>τιμολογίων</a:t>
            </a:r>
            <a:r>
              <a:rPr lang="el-GR" b="1" dirty="0"/>
              <a:t>. Η τιμολόγηση είναι μία επιχειρησιακή διαδικασία που μπορεί να στηρίζεται είτε στην εντολή πώλησης είτε στην παράδοση των προϊόντων.</a:t>
            </a:r>
            <a:endParaRPr lang="el-GR" sz="1600" b="1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3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/>
              <a:t>Μια </a:t>
            </a:r>
            <a:r>
              <a:rPr lang="el-GR" b="1" dirty="0" err="1"/>
              <a:t>εταιρεία</a:t>
            </a:r>
            <a:r>
              <a:rPr lang="el-GR" b="1" dirty="0"/>
              <a:t> </a:t>
            </a:r>
            <a:r>
              <a:rPr lang="el-GR" b="1" dirty="0" err="1"/>
              <a:t>πώλησης</a:t>
            </a:r>
            <a:r>
              <a:rPr lang="el-GR" b="1" dirty="0"/>
              <a:t> (</a:t>
            </a:r>
            <a:r>
              <a:rPr lang="en-US" b="1" dirty="0"/>
              <a:t>sales organization) </a:t>
            </a:r>
            <a:r>
              <a:rPr lang="el-GR" b="1" dirty="0" err="1"/>
              <a:t>είναι</a:t>
            </a:r>
            <a:r>
              <a:rPr lang="el-GR" b="1" dirty="0"/>
              <a:t> μια </a:t>
            </a:r>
            <a:r>
              <a:rPr lang="el-GR" b="1" dirty="0" err="1"/>
              <a:t>υποδιαίρεση</a:t>
            </a:r>
            <a:r>
              <a:rPr lang="el-GR" b="1" dirty="0"/>
              <a:t> μιας </a:t>
            </a:r>
            <a:r>
              <a:rPr lang="el-GR" b="1" dirty="0" err="1"/>
              <a:t>επιχείρησης</a:t>
            </a:r>
            <a:r>
              <a:rPr lang="el-GR" b="1" dirty="0"/>
              <a:t> </a:t>
            </a:r>
            <a:r>
              <a:rPr lang="el-GR" b="1" dirty="0" err="1"/>
              <a:t>επιφορτισμένη</a:t>
            </a:r>
            <a:r>
              <a:rPr lang="el-GR" b="1" dirty="0"/>
              <a:t> με τις </a:t>
            </a:r>
            <a:r>
              <a:rPr lang="el-GR" b="1" dirty="0" err="1"/>
              <a:t>πωλήσεις</a:t>
            </a:r>
            <a:r>
              <a:rPr lang="el-GR" b="1" dirty="0"/>
              <a:t> μιας ή </a:t>
            </a:r>
            <a:r>
              <a:rPr lang="el-GR" b="1" dirty="0" err="1"/>
              <a:t>περισσοτέρων</a:t>
            </a:r>
            <a:r>
              <a:rPr lang="el-GR" b="1" dirty="0"/>
              <a:t> </a:t>
            </a:r>
            <a:r>
              <a:rPr lang="el-GR" b="1" dirty="0" err="1"/>
              <a:t>κατηγοριών</a:t>
            </a:r>
            <a:r>
              <a:rPr lang="el-GR" b="1" dirty="0"/>
              <a:t> </a:t>
            </a:r>
            <a:r>
              <a:rPr lang="el-GR" b="1" dirty="0" err="1"/>
              <a:t>προϊόντων</a:t>
            </a:r>
            <a:r>
              <a:rPr lang="el-GR" b="1" dirty="0"/>
              <a:t>. </a:t>
            </a:r>
          </a:p>
          <a:p>
            <a:r>
              <a:rPr lang="el-GR" b="1" dirty="0"/>
              <a:t>Μια </a:t>
            </a:r>
            <a:r>
              <a:rPr lang="el-GR" b="1" dirty="0" err="1"/>
              <a:t>περιοχη</a:t>
            </a:r>
            <a:r>
              <a:rPr lang="el-GR" b="1" dirty="0"/>
              <a:t>́ </a:t>
            </a:r>
            <a:r>
              <a:rPr lang="el-GR" b="1" dirty="0" err="1"/>
              <a:t>πώλησης</a:t>
            </a:r>
            <a:r>
              <a:rPr lang="el-GR" b="1" dirty="0"/>
              <a:t> (</a:t>
            </a:r>
            <a:r>
              <a:rPr lang="en-US" b="1" dirty="0"/>
              <a:t>sales area) </a:t>
            </a:r>
            <a:r>
              <a:rPr lang="el-GR" b="1" dirty="0" err="1"/>
              <a:t>είναι</a:t>
            </a:r>
            <a:r>
              <a:rPr lang="el-GR" b="1" dirty="0"/>
              <a:t> ο </a:t>
            </a:r>
            <a:r>
              <a:rPr lang="el-GR" b="1" dirty="0" err="1"/>
              <a:t>συνδυασμός</a:t>
            </a:r>
            <a:r>
              <a:rPr lang="el-GR" b="1" dirty="0"/>
              <a:t> μιας </a:t>
            </a:r>
            <a:r>
              <a:rPr lang="el-GR" b="1" dirty="0" err="1"/>
              <a:t>εταιρείας</a:t>
            </a:r>
            <a:r>
              <a:rPr lang="el-GR" b="1" dirty="0"/>
              <a:t> </a:t>
            </a:r>
            <a:r>
              <a:rPr lang="el-GR" b="1" dirty="0" err="1"/>
              <a:t>πωλήσεων</a:t>
            </a:r>
            <a:r>
              <a:rPr lang="el-GR" b="1" dirty="0"/>
              <a:t>, </a:t>
            </a:r>
            <a:r>
              <a:rPr lang="el-GR" b="1" dirty="0" err="1"/>
              <a:t>ενός</a:t>
            </a:r>
            <a:r>
              <a:rPr lang="el-GR" b="1" dirty="0"/>
              <a:t> </a:t>
            </a:r>
            <a:r>
              <a:rPr lang="el-GR" b="1" dirty="0" err="1"/>
              <a:t>τμήματος</a:t>
            </a:r>
            <a:r>
              <a:rPr lang="el-GR" b="1" dirty="0"/>
              <a:t> </a:t>
            </a:r>
            <a:r>
              <a:rPr lang="el-GR" b="1" dirty="0" err="1"/>
              <a:t>πωλήσεων</a:t>
            </a:r>
            <a:r>
              <a:rPr lang="el-GR" b="1" dirty="0"/>
              <a:t> και </a:t>
            </a:r>
            <a:r>
              <a:rPr lang="el-GR" b="1" dirty="0" err="1"/>
              <a:t>ενός</a:t>
            </a:r>
            <a:r>
              <a:rPr lang="el-GR" b="1" dirty="0"/>
              <a:t> </a:t>
            </a:r>
            <a:r>
              <a:rPr lang="el-GR" b="1" dirty="0" err="1"/>
              <a:t>καναλιου</a:t>
            </a:r>
            <a:r>
              <a:rPr lang="el-GR" b="1" dirty="0"/>
              <a:t>́ </a:t>
            </a:r>
            <a:r>
              <a:rPr lang="el-GR" b="1" dirty="0" err="1"/>
              <a:t>διανομής</a:t>
            </a:r>
            <a:r>
              <a:rPr lang="el-GR" b="1" dirty="0"/>
              <a:t>. </a:t>
            </a:r>
          </a:p>
          <a:p>
            <a:r>
              <a:rPr lang="el-GR" b="1" dirty="0"/>
              <a:t>Τα κανάλια διανομής δείχνουν τον τρόπο μέσω του οποίου τα προϊόντα που παράγει επιχείρηση φτάνουν στους πελάτες. Στη σημερινή εποχή ένα από τα κυριότερα κανάλια διανομής είναι το </a:t>
            </a:r>
            <a:r>
              <a:rPr lang="el-GR" b="1" dirty="0" err="1"/>
              <a:t>internet</a:t>
            </a:r>
            <a:r>
              <a:rPr lang="el-GR" b="1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7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35C2C-97F1-7B4C-A21A-C10F8F85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75914-3442-574B-8009-062703DA9F59}" type="datetimeFigureOut">
              <a:rPr lang="en-US"/>
              <a:pPr>
                <a:defRPr/>
              </a:pPr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FBAE8-4252-5644-BFD4-14CA5B2B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829B4-2CE9-EF44-8AB8-8B33E3CD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1E81C-2AC0-F44A-A138-101C8A054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9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7875FD-9C1D-9645-A656-30F3F375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FE26-DB42-F74F-8743-945FA8FB0A60}" type="datetimeFigureOut">
              <a:rPr lang="en-US"/>
              <a:pPr>
                <a:defRPr/>
              </a:pPr>
              <a:t>5/3/20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09991A-DA44-B842-B73E-01B476E0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4AC9C2-D57C-FB41-925E-BDF9D4C1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86D7-6B51-AB4B-A9ED-BCD7291A9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2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8D1DD-433C-CB48-B706-4DCEF6FF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FFBE4-ED36-F342-B92D-60E70861DC90}" type="datetimeFigureOut">
              <a:rPr lang="en-US"/>
              <a:pPr>
                <a:defRPr/>
              </a:pPr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0AB64-09A4-894B-96BA-A98FE6B27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D9918-1141-FD4B-9607-FFCD06A4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D8BE-210F-4B40-B178-7126D7FA0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2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2F0881-18C8-FF4E-9812-5227F14CA1DA}"/>
              </a:ext>
            </a:extLst>
          </p:cNvPr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96202-25A9-7D4B-B7E8-92096F6A0DC2}"/>
              </a:ext>
            </a:extLst>
          </p:cNvPr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6DAB43-AE61-B242-B1A7-0481D09B22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EAC55-AFFE-BD47-9501-2EFF8EB14CAD}" type="datetimeFigureOut">
              <a:rPr lang="en-US"/>
              <a:pPr>
                <a:defRPr/>
              </a:pPr>
              <a:t>5/3/20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D2796E-E68E-6D49-819A-46DF26919C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22BD8-B537-BF4E-A17C-F1B8DF2C9C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DA59-D0E5-F348-8076-8831A5999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73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D9579-4968-9346-A4DA-5C61C900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5083D-FAF0-864B-BF1D-988DCD0FB291}" type="datetimeFigureOut">
              <a:rPr lang="en-US"/>
              <a:pPr>
                <a:defRPr/>
              </a:pPr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ABEC8-D294-2A41-9EE1-999B3AD8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3EA58-689C-AF4F-8192-DC3FC786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0C03-1062-DC4F-AB86-D8EB9FBF9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83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E4E0CF-D6AD-8243-AAE0-61EEBA92ED15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3E3B8D-3A3A-7F40-9397-E52F050FBFB6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0365904-C1AF-4540-9C3C-FAE88C722AC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25498-8546-D94C-8939-2C850DE468E4}" type="datetimeFigureOut">
              <a:rPr lang="en-US"/>
              <a:pPr>
                <a:defRPr/>
              </a:pPr>
              <a:t>5/3/20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9268F3-8881-E24E-8361-7658E7475B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6DF0D4F-EA53-4947-B1DC-0CE7CDC4763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B60C-831B-AA41-BE3E-ABFE8A116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47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3FC2C0-5113-0344-915C-176ADD0107BE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5F900E-D631-D943-849A-8E1C016DD444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521DE-2F32-D549-80D9-50691AE4673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C057-5E73-6F48-B4A5-839CD5AF9AC5}" type="datetimeFigureOut">
              <a:rPr lang="en-US"/>
              <a:pPr>
                <a:defRPr/>
              </a:pPr>
              <a:t>5/3/20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49ACD8C-3D22-3E4F-AB97-89D9EF24DBE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20C78D4-685E-6644-9897-32183C4A723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64FC-16C3-5F4B-9513-C56C08758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48C0D-9596-1A49-A86A-9E8070DD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4F230-AF45-9041-A598-34CDD99BC7E0}" type="datetimeFigureOut">
              <a:rPr lang="en-US"/>
              <a:pPr>
                <a:defRPr/>
              </a:pPr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5516A-D902-A44A-AE6F-5DBBD8CA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9A6B-05FC-664F-B113-A44B7D11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71E94-E20E-7647-993A-3C01B90EB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4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EF838-6EA6-8449-9F95-8DD9D0EE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41CC-AA27-5948-B295-BFD6D303C04B}" type="datetimeFigureOut">
              <a:rPr lang="en-US"/>
              <a:pPr>
                <a:defRPr/>
              </a:pPr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92413-D62F-3040-94B2-4D7347FC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78A73-AA22-7C4F-A7A2-EBA82E57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7CE40-EF59-7445-98FE-4AE86B616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4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F1E3F-A1A6-5B40-9BF1-FDC147D2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37DC-6166-594D-A5F3-16157AE40D96}" type="datetimeFigureOut">
              <a:rPr lang="en-US"/>
              <a:pPr>
                <a:defRPr/>
              </a:pPr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E6A4E-262B-C24A-BE02-274A6C7C7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3421-ED28-BA47-B947-9C78E517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9E5A2-611E-744B-A079-D66DB149D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6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169A4-D374-9243-B117-D4CAB798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580B-F4E2-5949-B35C-D92C07E9F88E}" type="datetimeFigureOut">
              <a:rPr lang="en-US"/>
              <a:pPr>
                <a:defRPr/>
              </a:pPr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1F6F4-CE79-2141-997E-E7AE4D5A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298C8-8F86-0447-BA38-B355D86A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CEEAE-0F84-8C4F-B12B-A0501C970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4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7278AB-A701-DF40-B2E6-1F9EA3F7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428E-25A9-9E4D-9E88-AA91EA17C420}" type="datetimeFigureOut">
              <a:rPr lang="en-US"/>
              <a:pPr>
                <a:defRPr/>
              </a:pPr>
              <a:t>5/3/20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0C2FBF-C866-5A4C-ABCD-C079F2D8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BCCA8B-99CA-0E4D-B5E3-8BAE24B6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2E07-22DA-8143-9241-D3BB97877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6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2F619E-1772-EE41-AE05-38A7AE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C218D-6330-0E40-9BF7-CA7F4B9E3600}" type="datetimeFigureOut">
              <a:rPr lang="en-US"/>
              <a:pPr>
                <a:defRPr/>
              </a:pPr>
              <a:t>5/3/20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FA599C-87B1-804D-BB42-F67EA3E3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AF15366-EBFF-B847-98E8-F5DA07AE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EED8-F74A-8F48-A3C7-80FEAA0F2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3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9808CA-A985-9E4D-A2C7-9E7B5770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0301-B371-4E4F-B846-E8DF5FADDF7F}" type="datetimeFigureOut">
              <a:rPr lang="en-US"/>
              <a:pPr>
                <a:defRPr/>
              </a:pPr>
              <a:t>5/3/20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15D36C-A76A-AA42-ABE8-18CE1755E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1BF253-1807-0A46-99E3-250C913B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EC8E-D2BC-314E-B05A-36B1269B9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7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A5C9D2-8B29-3446-9181-1013510F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B55C-F366-5F44-92F8-3172BAB0AAD9}" type="datetimeFigureOut">
              <a:rPr lang="en-US"/>
              <a:pPr>
                <a:defRPr/>
              </a:pPr>
              <a:t>5/3/20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58CD03-710E-D449-9C22-D2C4E4F0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9C01F0-5F6D-DA43-937D-181ABCBE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0AFD-FB29-7142-BFAF-DA01CCD65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7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9651CD-E5F5-E942-9607-526FF9F8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EAF0-0694-FD4C-A2B1-A16B072294B5}" type="datetimeFigureOut">
              <a:rPr lang="en-US"/>
              <a:pPr>
                <a:defRPr/>
              </a:pPr>
              <a:t>5/3/20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F75F14-EFBC-0544-9DF2-99A83CE1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5EC009-3214-A346-9AB6-FCD8C7D2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D1DF9-5CC5-0542-936E-6C54F652A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3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336BD6-226B-474F-8389-0747196D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A1EC0-3E42-8544-ACF7-55CF29463A39}" type="datetimeFigureOut">
              <a:rPr lang="en-US"/>
              <a:pPr>
                <a:defRPr/>
              </a:pPr>
              <a:t>5/3/20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BD17CC-2810-4743-937A-42BE7897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F9716D-CCFF-D447-BE80-2C4BED6D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A654-FC71-EE42-B57A-1A7E5C9B3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3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543D4A4E-87CE-2841-8D17-4E3EDDFEB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>
            <a:extLst>
              <a:ext uri="{FF2B5EF4-FFF2-40B4-BE49-F238E27FC236}">
                <a16:creationId xmlns:a16="http://schemas.microsoft.com/office/drawing/2014/main" id="{6D024D3E-7301-3D44-9CAC-8018A2F4D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2722599-1589-1949-AB67-FFE297FF086E}"/>
              </a:ext>
            </a:extLst>
          </p:cNvPr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>
            <a:extLst>
              <a:ext uri="{FF2B5EF4-FFF2-40B4-BE49-F238E27FC236}">
                <a16:creationId xmlns:a16="http://schemas.microsoft.com/office/drawing/2014/main" id="{8FEBBEE7-2CB8-0D4F-A0C8-E2B0A72F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>
            <a:extLst>
              <a:ext uri="{FF2B5EF4-FFF2-40B4-BE49-F238E27FC236}">
                <a16:creationId xmlns:a16="http://schemas.microsoft.com/office/drawing/2014/main" id="{8979C457-7D18-2146-8FA0-44C8B9BE5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0AC6A5-6E30-D941-854C-FE25E975C22D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>
            <a:extLst>
              <a:ext uri="{FF2B5EF4-FFF2-40B4-BE49-F238E27FC236}">
                <a16:creationId xmlns:a16="http://schemas.microsoft.com/office/drawing/2014/main" id="{9A94F6D9-82D8-164A-9DCE-D18CCA530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35" name="Text Placeholder 2">
            <a:extLst>
              <a:ext uri="{FF2B5EF4-FFF2-40B4-BE49-F238E27FC236}">
                <a16:creationId xmlns:a16="http://schemas.microsoft.com/office/drawing/2014/main" id="{2CC387D5-7F73-4544-AACE-014A4DFD3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4C6C8-D331-234E-B6A3-B12C09D75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CA23F6-71C0-9D48-AC30-51654D52291B}" type="datetimeFigureOut">
              <a:rPr lang="en-US"/>
              <a:pPr>
                <a:defRPr/>
              </a:pPr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16509-5390-F443-9B4F-9A02CEC84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58A1D-C5E4-0645-96C6-408AF8298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E1E35A-E260-0E40-AAAA-32E794780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7" r:id="rId12"/>
    <p:sldLayoutId id="2147483854" r:id="rId13"/>
    <p:sldLayoutId id="2147483858" r:id="rId14"/>
    <p:sldLayoutId id="2147483859" r:id="rId15"/>
    <p:sldLayoutId id="2147483855" r:id="rId16"/>
    <p:sldLayoutId id="2147483856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4208D079-02CA-FC48-9206-88079BEA7D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55700" y="1447800"/>
            <a:ext cx="8824913" cy="3328988"/>
          </a:xfrm>
        </p:spPr>
        <p:txBody>
          <a:bodyPr/>
          <a:lstStyle/>
          <a:p>
            <a:pPr eaLnBrk="1" hangingPunct="1"/>
            <a:r>
              <a:rPr lang="en-US" altLang="en-US" dirty="0"/>
              <a:t>ERP 0</a:t>
            </a:r>
            <a:r>
              <a:rPr lang="el-GR" altLang="en-US" dirty="0"/>
              <a:t>8</a:t>
            </a:r>
            <a:endParaRPr lang="en-US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1FC28-E8E3-CB44-87FF-78F4ECB1C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 err="1"/>
              <a:t>DDr</a:t>
            </a:r>
            <a:r>
              <a:rPr lang="en-US" dirty="0"/>
              <a:t>. </a:t>
            </a:r>
            <a:r>
              <a:rPr lang="en-US" dirty="0" err="1"/>
              <a:t>Damianos</a:t>
            </a:r>
            <a:r>
              <a:rPr lang="en-US" dirty="0"/>
              <a:t> </a:t>
            </a:r>
            <a:r>
              <a:rPr lang="en-US" dirty="0" err="1"/>
              <a:t>Sakas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n-US" b="1" dirty="0"/>
              <a:t>ERP </a:t>
            </a:r>
            <a:r>
              <a:rPr lang="el-GR" b="1" dirty="0"/>
              <a:t>και </a:t>
            </a:r>
            <a:r>
              <a:rPr lang="el-GR" b="1" dirty="0" err="1"/>
              <a:t>Δομη</a:t>
            </a:r>
            <a:r>
              <a:rPr lang="el-GR" b="1" dirty="0"/>
              <a:t>́ </a:t>
            </a:r>
            <a:r>
              <a:rPr lang="el-GR" b="1" dirty="0" err="1"/>
              <a:t>οργανισμών</a:t>
            </a:r>
            <a:r>
              <a:rPr lang="el-GR" b="1" dirty="0"/>
              <a:t> </a:t>
            </a:r>
            <a:r>
              <a:rPr lang="el-GR" b="1" dirty="0" err="1"/>
              <a:t>πώλησης</a:t>
            </a:r>
            <a:r>
              <a:rPr lang="el-GR" b="1" dirty="0"/>
              <a:t> 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/>
              <a:t>Τα </a:t>
            </a:r>
            <a:r>
              <a:rPr lang="el-GR" dirty="0" err="1"/>
              <a:t>κανάλια</a:t>
            </a:r>
            <a:r>
              <a:rPr lang="el-GR" dirty="0"/>
              <a:t> </a:t>
            </a:r>
            <a:r>
              <a:rPr lang="el-GR" dirty="0" err="1"/>
              <a:t>διανομής</a:t>
            </a:r>
            <a:r>
              <a:rPr lang="el-GR" dirty="0"/>
              <a:t> (</a:t>
            </a:r>
            <a:r>
              <a:rPr lang="en-US" dirty="0"/>
              <a:t>distribution channel) </a:t>
            </a:r>
            <a:r>
              <a:rPr lang="el-GR" dirty="0" err="1"/>
              <a:t>αντιπροσωπεύουν</a:t>
            </a:r>
            <a:r>
              <a:rPr lang="el-GR" dirty="0"/>
              <a:t> τον </a:t>
            </a:r>
            <a:r>
              <a:rPr lang="el-GR" dirty="0" err="1"/>
              <a:t>τρόπο</a:t>
            </a:r>
            <a:r>
              <a:rPr lang="el-GR" dirty="0"/>
              <a:t> </a:t>
            </a:r>
            <a:r>
              <a:rPr lang="el-GR" dirty="0" err="1"/>
              <a:t>μέσω</a:t>
            </a:r>
            <a:r>
              <a:rPr lang="el-GR" dirty="0"/>
              <a:t> του </a:t>
            </a:r>
            <a:r>
              <a:rPr lang="el-GR" dirty="0" err="1"/>
              <a:t>οποίου</a:t>
            </a:r>
            <a:r>
              <a:rPr lang="el-GR" dirty="0"/>
              <a:t> τα </a:t>
            </a:r>
            <a:r>
              <a:rPr lang="el-GR" dirty="0" err="1"/>
              <a:t>προϊόντα</a:t>
            </a:r>
            <a:r>
              <a:rPr lang="el-GR" dirty="0"/>
              <a:t> </a:t>
            </a:r>
            <a:r>
              <a:rPr lang="el-GR" dirty="0" err="1"/>
              <a:t>φτάνουν</a:t>
            </a:r>
            <a:r>
              <a:rPr lang="el-GR" dirty="0"/>
              <a:t> στους </a:t>
            </a:r>
            <a:r>
              <a:rPr lang="el-GR" dirty="0" err="1"/>
              <a:t>πελάτες</a:t>
            </a:r>
            <a:r>
              <a:rPr lang="el-GR" dirty="0"/>
              <a:t>. </a:t>
            </a:r>
            <a:r>
              <a:rPr lang="el-GR" dirty="0" err="1"/>
              <a:t>Παραδείγματα</a:t>
            </a:r>
            <a:r>
              <a:rPr lang="el-GR" dirty="0"/>
              <a:t> </a:t>
            </a:r>
            <a:r>
              <a:rPr lang="el-GR" dirty="0" err="1"/>
              <a:t>καναλιών</a:t>
            </a:r>
            <a:r>
              <a:rPr lang="el-GR" dirty="0"/>
              <a:t> </a:t>
            </a:r>
            <a:r>
              <a:rPr lang="el-GR" dirty="0" err="1"/>
              <a:t>διανομής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: </a:t>
            </a:r>
          </a:p>
          <a:p>
            <a:endParaRPr lang="el-GR" b="1" dirty="0"/>
          </a:p>
          <a:p>
            <a:r>
              <a:rPr lang="en-US" b="1" dirty="0"/>
              <a:t>H </a:t>
            </a:r>
            <a:r>
              <a:rPr lang="el-GR" b="1" dirty="0" err="1"/>
              <a:t>χονδρικη</a:t>
            </a:r>
            <a:r>
              <a:rPr lang="el-GR" b="1" dirty="0"/>
              <a:t>́ </a:t>
            </a:r>
            <a:r>
              <a:rPr lang="el-GR" b="1" dirty="0" err="1"/>
              <a:t>πώληση</a:t>
            </a:r>
            <a:r>
              <a:rPr lang="el-GR" b="1" dirty="0"/>
              <a:t> (</a:t>
            </a:r>
            <a:r>
              <a:rPr lang="en-US" b="1" dirty="0"/>
              <a:t>wholesale), </a:t>
            </a:r>
          </a:p>
          <a:p>
            <a:r>
              <a:rPr lang="el-GR" b="1" dirty="0"/>
              <a:t>Η </a:t>
            </a:r>
            <a:r>
              <a:rPr lang="el-GR" b="1" dirty="0" err="1"/>
              <a:t>λιανικη</a:t>
            </a:r>
            <a:r>
              <a:rPr lang="el-GR" b="1" dirty="0"/>
              <a:t>́ </a:t>
            </a:r>
            <a:r>
              <a:rPr lang="el-GR" b="1" dirty="0" err="1"/>
              <a:t>πώληση</a:t>
            </a:r>
            <a:r>
              <a:rPr lang="el-GR" b="1" dirty="0"/>
              <a:t> (</a:t>
            </a:r>
            <a:r>
              <a:rPr lang="en-US" b="1" dirty="0"/>
              <a:t>retail), </a:t>
            </a:r>
          </a:p>
          <a:p>
            <a:r>
              <a:rPr lang="el-GR" b="1" dirty="0"/>
              <a:t>Το </a:t>
            </a:r>
            <a:r>
              <a:rPr lang="el-GR" b="1" dirty="0" err="1"/>
              <a:t>διαδίκτυο</a:t>
            </a:r>
            <a:r>
              <a:rPr lang="el-GR" b="1" dirty="0"/>
              <a:t> (</a:t>
            </a:r>
            <a:r>
              <a:rPr lang="en-US" b="1" dirty="0"/>
              <a:t>internet), </a:t>
            </a:r>
          </a:p>
          <a:p>
            <a:r>
              <a:rPr lang="el-GR" b="1" dirty="0" err="1"/>
              <a:t>Απευθείας</a:t>
            </a:r>
            <a:r>
              <a:rPr lang="el-GR" b="1" dirty="0"/>
              <a:t> (</a:t>
            </a:r>
            <a:r>
              <a:rPr lang="en-US" b="1" dirty="0"/>
              <a:t>direct), </a:t>
            </a:r>
          </a:p>
          <a:p>
            <a:r>
              <a:rPr lang="el-GR" b="1" dirty="0" err="1"/>
              <a:t>κ.α</a:t>
            </a:r>
            <a:r>
              <a:rPr lang="el-GR" b="1" dirty="0"/>
              <a:t>́.</a:t>
            </a:r>
            <a:br>
              <a:rPr lang="el-GR" b="1" dirty="0"/>
            </a:br>
            <a:endParaRPr lang="el-GR" b="1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810">
            <a:hlinkClick r:id="" action="ppaction://media"/>
            <a:extLst>
              <a:ext uri="{FF2B5EF4-FFF2-40B4-BE49-F238E27FC236}">
                <a16:creationId xmlns:a16="http://schemas.microsoft.com/office/drawing/2014/main" id="{5B8ED496-2285-654D-A8EE-8450C22D53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" y="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Χρονοπρογραμματισμός</a:t>
            </a:r>
            <a:r>
              <a:rPr lang="el-GR" b="1" dirty="0"/>
              <a:t> μιας </a:t>
            </a:r>
            <a:r>
              <a:rPr lang="el-GR" b="1" dirty="0" err="1"/>
              <a:t>παραγγελίας</a:t>
            </a:r>
            <a:r>
              <a:rPr lang="el-GR" b="1" dirty="0"/>
              <a:t> </a:t>
            </a:r>
            <a:br>
              <a:rPr lang="el-GR" dirty="0"/>
            </a:b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219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/>
              <a:t>Ο </a:t>
            </a:r>
            <a:r>
              <a:rPr lang="el-GR" dirty="0" err="1"/>
              <a:t>έλεγχος</a:t>
            </a:r>
            <a:r>
              <a:rPr lang="el-GR" dirty="0"/>
              <a:t> της </a:t>
            </a:r>
            <a:r>
              <a:rPr lang="el-GR" dirty="0" err="1"/>
              <a:t>διαθεσιμότητας</a:t>
            </a:r>
            <a:r>
              <a:rPr lang="el-GR" dirty="0"/>
              <a:t> των </a:t>
            </a:r>
            <a:r>
              <a:rPr lang="el-GR" dirty="0" err="1"/>
              <a:t>προϊόντων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 </a:t>
            </a:r>
            <a:r>
              <a:rPr lang="el-GR" dirty="0" err="1"/>
              <a:t>ιδιαίτερα</a:t>
            </a:r>
            <a:r>
              <a:rPr lang="el-GR" dirty="0"/>
              <a:t> </a:t>
            </a:r>
            <a:r>
              <a:rPr lang="el-GR" dirty="0" err="1"/>
              <a:t>σημαντικός</a:t>
            </a:r>
            <a:r>
              <a:rPr lang="el-GR" dirty="0"/>
              <a:t> </a:t>
            </a:r>
            <a:r>
              <a:rPr lang="el-GR" dirty="0" err="1"/>
              <a:t>παράγοντας</a:t>
            </a:r>
            <a:r>
              <a:rPr lang="el-GR" dirty="0"/>
              <a:t> στην </a:t>
            </a:r>
            <a:r>
              <a:rPr lang="el-GR" dirty="0" err="1"/>
              <a:t>ικανοποίηση</a:t>
            </a:r>
            <a:r>
              <a:rPr lang="el-GR" dirty="0"/>
              <a:t> των </a:t>
            </a:r>
            <a:r>
              <a:rPr lang="el-GR" dirty="0" err="1"/>
              <a:t>πελατών</a:t>
            </a:r>
            <a:r>
              <a:rPr lang="el-GR" dirty="0"/>
              <a:t> μιας </a:t>
            </a:r>
            <a:r>
              <a:rPr lang="el-GR" dirty="0" err="1"/>
              <a:t>επιχείρησης</a:t>
            </a:r>
            <a:r>
              <a:rPr lang="el-GR" dirty="0"/>
              <a:t> </a:t>
            </a:r>
            <a:r>
              <a:rPr lang="el-GR" dirty="0" err="1"/>
              <a:t>αφου</a:t>
            </a:r>
            <a:r>
              <a:rPr lang="el-GR" dirty="0"/>
              <a:t>́ </a:t>
            </a:r>
            <a:r>
              <a:rPr lang="el-GR" dirty="0" err="1"/>
              <a:t>διασφαλίζει</a:t>
            </a:r>
            <a:r>
              <a:rPr lang="el-GR" dirty="0"/>
              <a:t> </a:t>
            </a:r>
            <a:r>
              <a:rPr lang="el-GR" dirty="0" err="1"/>
              <a:t>ότι</a:t>
            </a:r>
            <a:r>
              <a:rPr lang="el-GR" dirty="0"/>
              <a:t> τα </a:t>
            </a:r>
            <a:r>
              <a:rPr lang="el-GR" dirty="0" err="1"/>
              <a:t>προϊόντα</a:t>
            </a:r>
            <a:r>
              <a:rPr lang="el-GR" dirty="0"/>
              <a:t> θα </a:t>
            </a:r>
            <a:r>
              <a:rPr lang="el-GR" dirty="0" err="1"/>
              <a:t>παραδοθούν</a:t>
            </a:r>
            <a:r>
              <a:rPr lang="el-GR" dirty="0"/>
              <a:t> στην </a:t>
            </a:r>
            <a:r>
              <a:rPr lang="el-GR" dirty="0" err="1"/>
              <a:t>ώρα</a:t>
            </a:r>
            <a:r>
              <a:rPr lang="el-GR" dirty="0"/>
              <a:t> τους. </a:t>
            </a:r>
          </a:p>
          <a:p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υπολογισμός</a:t>
            </a:r>
            <a:r>
              <a:rPr lang="el-GR" dirty="0"/>
              <a:t> της </a:t>
            </a:r>
            <a:r>
              <a:rPr lang="el-GR" dirty="0" err="1"/>
              <a:t>διαθεσιμότητας</a:t>
            </a:r>
            <a:r>
              <a:rPr lang="el-GR" dirty="0"/>
              <a:t> (</a:t>
            </a:r>
            <a:r>
              <a:rPr lang="en-US" dirty="0"/>
              <a:t>Available To Promise –ATP) </a:t>
            </a:r>
            <a:r>
              <a:rPr lang="el-GR" dirty="0"/>
              <a:t>των </a:t>
            </a:r>
            <a:r>
              <a:rPr lang="el-GR" dirty="0" err="1"/>
              <a:t>προϊόντων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 μια </a:t>
            </a:r>
            <a:r>
              <a:rPr lang="el-GR" dirty="0" err="1"/>
              <a:t>βασικη</a:t>
            </a:r>
            <a:r>
              <a:rPr lang="el-GR" dirty="0"/>
              <a:t>́ </a:t>
            </a:r>
            <a:r>
              <a:rPr lang="el-GR" dirty="0" err="1"/>
              <a:t>λειτουργία</a:t>
            </a:r>
            <a:r>
              <a:rPr lang="el-GR" dirty="0"/>
              <a:t> </a:t>
            </a:r>
            <a:r>
              <a:rPr lang="el-GR" dirty="0" err="1"/>
              <a:t>ενός</a:t>
            </a:r>
            <a:r>
              <a:rPr lang="el-GR" dirty="0"/>
              <a:t> </a:t>
            </a:r>
            <a:r>
              <a:rPr lang="el-GR" dirty="0" err="1"/>
              <a:t>συστη</a:t>
            </a:r>
            <a:r>
              <a:rPr lang="el-GR" dirty="0"/>
              <a:t>́- </a:t>
            </a:r>
            <a:r>
              <a:rPr lang="el-GR" dirty="0" err="1"/>
              <a:t>ματος</a:t>
            </a:r>
            <a:r>
              <a:rPr lang="el-GR" dirty="0"/>
              <a:t> </a:t>
            </a:r>
            <a:r>
              <a:rPr lang="en-US" dirty="0"/>
              <a:t>ERP. 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811">
            <a:hlinkClick r:id="" action="ppaction://media"/>
            <a:extLst>
              <a:ext uri="{FF2B5EF4-FFF2-40B4-BE49-F238E27FC236}">
                <a16:creationId xmlns:a16="http://schemas.microsoft.com/office/drawing/2014/main" id="{8F1C3C98-53AD-AC49-A063-638A06F665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3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7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Τιμοδότηση</a:t>
            </a:r>
            <a:r>
              <a:rPr lang="el-GR" b="1" dirty="0"/>
              <a:t> κα </a:t>
            </a:r>
            <a:r>
              <a:rPr lang="el-GR" b="1" dirty="0" err="1"/>
              <a:t>τιμολόγηση</a:t>
            </a:r>
            <a:r>
              <a:rPr lang="el-GR" b="1" dirty="0"/>
              <a:t> </a:t>
            </a:r>
            <a:r>
              <a:rPr lang="el-GR" b="1" dirty="0" err="1"/>
              <a:t>προϊόντων</a:t>
            </a:r>
            <a:r>
              <a:rPr lang="el-GR" b="1" dirty="0"/>
              <a:t> </a:t>
            </a:r>
            <a:endParaRPr lang="el-GR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37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b="1" dirty="0" err="1"/>
              <a:t>Κωδικός</a:t>
            </a:r>
            <a:r>
              <a:rPr lang="el-GR" b="1" dirty="0"/>
              <a:t> </a:t>
            </a:r>
            <a:r>
              <a:rPr lang="el-GR" b="1" dirty="0" err="1"/>
              <a:t>Περιγραφη</a:t>
            </a:r>
            <a:r>
              <a:rPr lang="el-GR" b="1" dirty="0"/>
              <a:t>́ </a:t>
            </a:r>
            <a:r>
              <a:rPr lang="el-GR" b="1" dirty="0" err="1"/>
              <a:t>συνθήκης</a:t>
            </a:r>
            <a:r>
              <a:rPr lang="el-GR" b="1" dirty="0"/>
              <a:t> </a:t>
            </a:r>
            <a:r>
              <a:rPr lang="el-GR" b="1" dirty="0" err="1"/>
              <a:t>τιμοδότησης</a:t>
            </a:r>
            <a:r>
              <a:rPr lang="el-GR" b="1" dirty="0"/>
              <a:t> </a:t>
            </a:r>
          </a:p>
          <a:p>
            <a:endParaRPr lang="el-GR" dirty="0"/>
          </a:p>
          <a:p>
            <a:r>
              <a:rPr lang="en-US" dirty="0"/>
              <a:t>K004  </a:t>
            </a:r>
            <a:r>
              <a:rPr lang="el-GR" dirty="0" err="1"/>
              <a:t>Έκπτωση</a:t>
            </a:r>
            <a:r>
              <a:rPr lang="el-GR" dirty="0"/>
              <a:t> σε </a:t>
            </a:r>
            <a:r>
              <a:rPr lang="el-GR" dirty="0" err="1"/>
              <a:t>συγκεκριμένο</a:t>
            </a:r>
            <a:r>
              <a:rPr lang="el-GR" dirty="0"/>
              <a:t> </a:t>
            </a:r>
            <a:r>
              <a:rPr lang="el-GR" dirty="0" err="1"/>
              <a:t>υλικο</a:t>
            </a:r>
            <a:r>
              <a:rPr lang="el-GR" dirty="0"/>
              <a:t>́ </a:t>
            </a:r>
          </a:p>
          <a:p>
            <a:r>
              <a:rPr lang="en-US" dirty="0"/>
              <a:t>K005  </a:t>
            </a:r>
            <a:r>
              <a:rPr lang="el-GR" dirty="0" err="1"/>
              <a:t>Έκπτωση</a:t>
            </a:r>
            <a:r>
              <a:rPr lang="el-GR" dirty="0"/>
              <a:t> σε </a:t>
            </a:r>
            <a:r>
              <a:rPr lang="el-GR" dirty="0" err="1"/>
              <a:t>συγκεκριμένο</a:t>
            </a:r>
            <a:r>
              <a:rPr lang="el-GR" dirty="0"/>
              <a:t> </a:t>
            </a:r>
            <a:r>
              <a:rPr lang="el-GR" dirty="0" err="1"/>
              <a:t>υλικο</a:t>
            </a:r>
            <a:r>
              <a:rPr lang="el-GR" dirty="0"/>
              <a:t>́ για </a:t>
            </a:r>
            <a:r>
              <a:rPr lang="el-GR" dirty="0" err="1"/>
              <a:t>συγκεκριμένο</a:t>
            </a:r>
            <a:r>
              <a:rPr lang="el-GR" dirty="0"/>
              <a:t> </a:t>
            </a:r>
            <a:r>
              <a:rPr lang="el-GR" dirty="0" err="1"/>
              <a:t>πελάτη</a:t>
            </a:r>
            <a:r>
              <a:rPr lang="el-GR" dirty="0"/>
              <a:t> </a:t>
            </a:r>
          </a:p>
          <a:p>
            <a:r>
              <a:rPr lang="en-US" dirty="0"/>
              <a:t>K007 </a:t>
            </a:r>
            <a:r>
              <a:rPr lang="el-GR" dirty="0" err="1"/>
              <a:t>Έκπτωση</a:t>
            </a:r>
            <a:r>
              <a:rPr lang="el-GR" dirty="0"/>
              <a:t> </a:t>
            </a:r>
            <a:r>
              <a:rPr lang="el-GR" dirty="0" err="1"/>
              <a:t>πελάτη</a:t>
            </a:r>
            <a:br>
              <a:rPr lang="el-GR" dirty="0"/>
            </a:br>
            <a:r>
              <a:rPr lang="en-US" dirty="0"/>
              <a:t>K020 </a:t>
            </a:r>
            <a:r>
              <a:rPr lang="el-GR" dirty="0" err="1"/>
              <a:t>Έκπτωση</a:t>
            </a:r>
            <a:r>
              <a:rPr lang="el-GR" dirty="0"/>
              <a:t> για </a:t>
            </a:r>
            <a:r>
              <a:rPr lang="el-GR" dirty="0" err="1"/>
              <a:t>ομάδα</a:t>
            </a:r>
            <a:r>
              <a:rPr lang="el-GR" dirty="0"/>
              <a:t> </a:t>
            </a:r>
            <a:r>
              <a:rPr lang="el-GR" dirty="0" err="1"/>
              <a:t>προϊόντων</a:t>
            </a:r>
            <a:r>
              <a:rPr lang="el-GR" dirty="0"/>
              <a:t> </a:t>
            </a:r>
            <a:r>
              <a:rPr lang="en-US" dirty="0"/>
              <a:t>KF00 </a:t>
            </a:r>
            <a:r>
              <a:rPr lang="el-GR" dirty="0" err="1"/>
              <a:t>Έκπτωση</a:t>
            </a:r>
            <a:r>
              <a:rPr lang="el-GR" dirty="0"/>
              <a:t> για </a:t>
            </a:r>
            <a:r>
              <a:rPr lang="el-GR" dirty="0" err="1"/>
              <a:t>μεταφορικα</a:t>
            </a:r>
            <a:r>
              <a:rPr lang="el-GR" dirty="0"/>
              <a:t>́ </a:t>
            </a:r>
          </a:p>
          <a:p>
            <a:r>
              <a:rPr lang="en-US" dirty="0"/>
              <a:t>UTX1  </a:t>
            </a:r>
            <a:r>
              <a:rPr lang="el-GR" dirty="0" err="1"/>
              <a:t>Φόρος</a:t>
            </a:r>
            <a:r>
              <a:rPr lang="el-GR" dirty="0"/>
              <a:t> </a:t>
            </a:r>
            <a:r>
              <a:rPr lang="el-GR" dirty="0" err="1"/>
              <a:t>τύπου</a:t>
            </a:r>
            <a:r>
              <a:rPr lang="el-GR" dirty="0"/>
              <a:t> 1 (π.χ. </a:t>
            </a:r>
            <a:r>
              <a:rPr lang="el-GR" dirty="0" err="1"/>
              <a:t>δημοτικός</a:t>
            </a:r>
            <a:r>
              <a:rPr lang="el-GR" dirty="0"/>
              <a:t> </a:t>
            </a:r>
            <a:r>
              <a:rPr lang="el-GR" dirty="0" err="1"/>
              <a:t>φόρος</a:t>
            </a:r>
            <a:r>
              <a:rPr lang="el-GR" dirty="0"/>
              <a:t>) </a:t>
            </a:r>
          </a:p>
          <a:p>
            <a:r>
              <a:rPr lang="en-US" dirty="0"/>
              <a:t>UTX2  </a:t>
            </a:r>
            <a:r>
              <a:rPr lang="el-GR" dirty="0" err="1"/>
              <a:t>Φόρος</a:t>
            </a:r>
            <a:r>
              <a:rPr lang="el-GR" dirty="0"/>
              <a:t> </a:t>
            </a:r>
            <a:r>
              <a:rPr lang="el-GR" dirty="0" err="1"/>
              <a:t>τύπου</a:t>
            </a:r>
            <a:r>
              <a:rPr lang="el-GR" dirty="0"/>
              <a:t> 2 (π.χ. ΦΠΆ) </a:t>
            </a:r>
          </a:p>
          <a:p>
            <a:r>
              <a:rPr lang="en-US" dirty="0"/>
              <a:t>UTX3  </a:t>
            </a:r>
            <a:r>
              <a:rPr lang="el-GR" dirty="0" err="1"/>
              <a:t>Φόρος</a:t>
            </a:r>
            <a:r>
              <a:rPr lang="el-GR" dirty="0"/>
              <a:t> </a:t>
            </a:r>
            <a:r>
              <a:rPr lang="el-GR" dirty="0" err="1"/>
              <a:t>τύπου</a:t>
            </a:r>
            <a:r>
              <a:rPr lang="el-GR" dirty="0"/>
              <a:t> 3 (π.χ. </a:t>
            </a:r>
            <a:r>
              <a:rPr lang="el-GR" dirty="0" err="1"/>
              <a:t>φόρος</a:t>
            </a:r>
            <a:r>
              <a:rPr lang="el-GR" dirty="0"/>
              <a:t> </a:t>
            </a:r>
            <a:r>
              <a:rPr lang="el-GR" dirty="0" err="1"/>
              <a:t>υπέρ</a:t>
            </a:r>
            <a:r>
              <a:rPr lang="el-GR" dirty="0"/>
              <a:t> </a:t>
            </a:r>
            <a:r>
              <a:rPr lang="el-GR" dirty="0" err="1"/>
              <a:t>τρίτων</a:t>
            </a:r>
            <a:r>
              <a:rPr lang="el-GR" dirty="0"/>
              <a:t>) </a:t>
            </a:r>
            <a:endParaRPr lang="el-GR" dirty="0">
              <a:effectLst/>
            </a:endParaRP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812">
            <a:hlinkClick r:id="" action="ppaction://media"/>
            <a:extLst>
              <a:ext uri="{FF2B5EF4-FFF2-40B4-BE49-F238E27FC236}">
                <a16:creationId xmlns:a16="http://schemas.microsoft.com/office/drawing/2014/main" id="{EC7865DD-84C3-7044-BA7B-320F839EA0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2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Πιστωτικη</a:t>
            </a:r>
            <a:r>
              <a:rPr lang="el-GR" b="1" dirty="0"/>
              <a:t>́ </a:t>
            </a:r>
            <a:r>
              <a:rPr lang="el-GR" b="1" dirty="0" err="1"/>
              <a:t>αξιολόγηση</a:t>
            </a:r>
            <a:r>
              <a:rPr lang="el-GR" b="1" dirty="0"/>
              <a:t> </a:t>
            </a:r>
            <a:r>
              <a:rPr lang="el-GR" b="1" dirty="0" err="1"/>
              <a:t>πελατών</a:t>
            </a:r>
            <a:r>
              <a:rPr lang="el-GR" b="1" dirty="0"/>
              <a:t> </a:t>
            </a:r>
            <a:endParaRPr lang="el-GR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419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/>
              <a:t>Ύψος πίστωσης </a:t>
            </a:r>
          </a:p>
          <a:p>
            <a:endParaRPr lang="el-GR" dirty="0"/>
          </a:p>
          <a:p>
            <a:r>
              <a:rPr lang="el-GR" dirty="0"/>
              <a:t>Το </a:t>
            </a:r>
            <a:r>
              <a:rPr lang="el-GR" dirty="0" err="1"/>
              <a:t>αποτέλεσμα</a:t>
            </a:r>
            <a:r>
              <a:rPr lang="el-GR" dirty="0"/>
              <a:t> της </a:t>
            </a:r>
            <a:r>
              <a:rPr lang="el-GR" dirty="0" err="1"/>
              <a:t>διαχείρισης</a:t>
            </a:r>
            <a:r>
              <a:rPr lang="el-GR" dirty="0"/>
              <a:t> των </a:t>
            </a:r>
            <a:r>
              <a:rPr lang="el-GR" dirty="0" err="1"/>
              <a:t>πιστωτικών</a:t>
            </a:r>
            <a:r>
              <a:rPr lang="el-GR" dirty="0"/>
              <a:t> </a:t>
            </a:r>
            <a:r>
              <a:rPr lang="el-GR" dirty="0" err="1"/>
              <a:t>ορίων</a:t>
            </a:r>
            <a:r>
              <a:rPr lang="el-GR" dirty="0"/>
              <a:t> </a:t>
            </a:r>
            <a:r>
              <a:rPr lang="el-GR" dirty="0" err="1"/>
              <a:t>πελατών</a:t>
            </a:r>
            <a:r>
              <a:rPr lang="el-GR" dirty="0"/>
              <a:t> και </a:t>
            </a:r>
            <a:r>
              <a:rPr lang="el-GR" dirty="0" err="1"/>
              <a:t>ιδιαίτερα</a:t>
            </a:r>
            <a:r>
              <a:rPr lang="el-GR" dirty="0"/>
              <a:t> με τη </a:t>
            </a:r>
            <a:r>
              <a:rPr lang="el-GR" dirty="0" err="1"/>
              <a:t>χρήση</a:t>
            </a:r>
            <a:r>
              <a:rPr lang="el-GR" dirty="0"/>
              <a:t> </a:t>
            </a:r>
            <a:r>
              <a:rPr lang="el-GR" dirty="0" err="1"/>
              <a:t>συστημάτων</a:t>
            </a:r>
            <a:r>
              <a:rPr lang="el-GR" dirty="0"/>
              <a:t> </a:t>
            </a:r>
            <a:r>
              <a:rPr lang="en-US" dirty="0"/>
              <a:t>ERP </a:t>
            </a:r>
            <a:r>
              <a:rPr lang="el-GR" dirty="0" err="1"/>
              <a:t>είναι</a:t>
            </a:r>
            <a:r>
              <a:rPr lang="el-GR" dirty="0"/>
              <a:t> (</a:t>
            </a:r>
            <a:r>
              <a:rPr lang="en-US" dirty="0" err="1"/>
              <a:t>Gollakota</a:t>
            </a:r>
            <a:r>
              <a:rPr lang="en-US" dirty="0"/>
              <a:t>, 2013): </a:t>
            </a:r>
            <a:endParaRPr lang="el-GR" dirty="0"/>
          </a:p>
          <a:p>
            <a:endParaRPr lang="en-US" dirty="0"/>
          </a:p>
          <a:p>
            <a:r>
              <a:rPr lang="el-GR" b="1" dirty="0" err="1"/>
              <a:t>Μείωση</a:t>
            </a:r>
            <a:r>
              <a:rPr lang="el-GR" b="1" dirty="0"/>
              <a:t> </a:t>
            </a:r>
            <a:r>
              <a:rPr lang="el-GR" b="1" dirty="0" err="1"/>
              <a:t>κινδύνου</a:t>
            </a:r>
            <a:r>
              <a:rPr lang="el-GR" b="1" dirty="0"/>
              <a:t> </a:t>
            </a:r>
            <a:r>
              <a:rPr lang="el-GR" b="1" dirty="0" err="1"/>
              <a:t>επισφαλών</a:t>
            </a:r>
            <a:r>
              <a:rPr lang="el-GR" b="1" dirty="0"/>
              <a:t> </a:t>
            </a:r>
            <a:r>
              <a:rPr lang="el-GR" b="1" dirty="0" err="1"/>
              <a:t>απαιτήσεων</a:t>
            </a:r>
            <a:r>
              <a:rPr lang="el-GR" b="1" dirty="0"/>
              <a:t>, </a:t>
            </a:r>
          </a:p>
          <a:p>
            <a:r>
              <a:rPr lang="el-GR" b="1" dirty="0" err="1"/>
              <a:t>Εστίαση</a:t>
            </a:r>
            <a:r>
              <a:rPr lang="el-GR" b="1" dirty="0"/>
              <a:t> σε </a:t>
            </a:r>
            <a:r>
              <a:rPr lang="el-GR" b="1" dirty="0" err="1"/>
              <a:t>αξιόπιστους</a:t>
            </a:r>
            <a:r>
              <a:rPr lang="el-GR" b="1" dirty="0"/>
              <a:t> και </a:t>
            </a:r>
            <a:r>
              <a:rPr lang="el-GR" b="1" dirty="0" err="1"/>
              <a:t>κερδοφόρους</a:t>
            </a:r>
            <a:r>
              <a:rPr lang="el-GR" b="1" dirty="0"/>
              <a:t> </a:t>
            </a:r>
            <a:r>
              <a:rPr lang="el-GR" b="1" dirty="0" err="1"/>
              <a:t>πελάτες</a:t>
            </a:r>
            <a:r>
              <a:rPr lang="el-GR" b="1" dirty="0"/>
              <a:t>, </a:t>
            </a:r>
          </a:p>
          <a:p>
            <a:r>
              <a:rPr lang="el-GR" b="1" dirty="0" err="1"/>
              <a:t>Γρηγορότερος</a:t>
            </a:r>
            <a:r>
              <a:rPr lang="el-GR" b="1" dirty="0"/>
              <a:t> </a:t>
            </a:r>
            <a:r>
              <a:rPr lang="el-GR" b="1" dirty="0" err="1"/>
              <a:t>έλεγχος</a:t>
            </a:r>
            <a:r>
              <a:rPr lang="el-GR" b="1" dirty="0"/>
              <a:t> </a:t>
            </a:r>
            <a:r>
              <a:rPr lang="el-GR" b="1" dirty="0" err="1"/>
              <a:t>πιστοληπτικής</a:t>
            </a:r>
            <a:r>
              <a:rPr lang="el-GR" b="1" dirty="0"/>
              <a:t> </a:t>
            </a:r>
            <a:r>
              <a:rPr lang="el-GR" b="1" dirty="0" err="1"/>
              <a:t>ικανότητας</a:t>
            </a:r>
            <a:r>
              <a:rPr lang="el-GR" b="1" dirty="0"/>
              <a:t>, </a:t>
            </a:r>
          </a:p>
          <a:p>
            <a:r>
              <a:rPr lang="el-GR" b="1" dirty="0" err="1"/>
              <a:t>Επιτάχυνση</a:t>
            </a:r>
            <a:r>
              <a:rPr lang="el-GR" b="1" dirty="0"/>
              <a:t> της </a:t>
            </a:r>
            <a:r>
              <a:rPr lang="el-GR" b="1" dirty="0" err="1"/>
              <a:t>διαδικασίας</a:t>
            </a:r>
            <a:r>
              <a:rPr lang="el-GR" b="1" dirty="0"/>
              <a:t> </a:t>
            </a:r>
            <a:r>
              <a:rPr lang="el-GR" b="1" dirty="0" err="1"/>
              <a:t>ελέγχων</a:t>
            </a:r>
            <a:r>
              <a:rPr lang="el-GR" b="1" dirty="0"/>
              <a:t> των </a:t>
            </a:r>
            <a:r>
              <a:rPr lang="el-GR" b="1" dirty="0" err="1"/>
              <a:t>πιστωτικών</a:t>
            </a:r>
            <a:r>
              <a:rPr lang="el-GR" b="1" dirty="0"/>
              <a:t> </a:t>
            </a:r>
            <a:r>
              <a:rPr lang="el-GR" b="1" dirty="0" err="1"/>
              <a:t>ορίων</a:t>
            </a:r>
            <a:r>
              <a:rPr lang="el-GR" b="1" dirty="0"/>
              <a:t> </a:t>
            </a:r>
            <a:r>
              <a:rPr lang="el-GR" b="1" dirty="0" err="1"/>
              <a:t>πελατών</a:t>
            </a:r>
            <a:r>
              <a:rPr lang="el-GR" b="1" dirty="0"/>
              <a:t>, </a:t>
            </a:r>
          </a:p>
          <a:p>
            <a:r>
              <a:rPr lang="el-GR" b="1" dirty="0" err="1"/>
              <a:t>Άναγνώριση</a:t>
            </a:r>
            <a:r>
              <a:rPr lang="el-GR" b="1" dirty="0"/>
              <a:t> του </a:t>
            </a:r>
            <a:r>
              <a:rPr lang="el-GR" b="1" dirty="0" err="1"/>
              <a:t>συνολικου</a:t>
            </a:r>
            <a:r>
              <a:rPr lang="el-GR" b="1" dirty="0"/>
              <a:t>́ </a:t>
            </a:r>
            <a:r>
              <a:rPr lang="el-GR" b="1" dirty="0" err="1"/>
              <a:t>πιστωτικου</a:t>
            </a:r>
            <a:r>
              <a:rPr lang="el-GR" b="1" dirty="0"/>
              <a:t>́ </a:t>
            </a:r>
            <a:r>
              <a:rPr lang="el-GR" b="1" dirty="0" err="1"/>
              <a:t>κινδύνου</a:t>
            </a:r>
            <a:r>
              <a:rPr lang="el-GR" b="1" dirty="0"/>
              <a:t> της </a:t>
            </a:r>
            <a:r>
              <a:rPr lang="el-GR" b="1" dirty="0" err="1"/>
              <a:t>επιχείρησης</a:t>
            </a:r>
            <a:r>
              <a:rPr lang="el-GR" b="1" dirty="0"/>
              <a:t>. 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813">
            <a:hlinkClick r:id="" action="ppaction://media"/>
            <a:extLst>
              <a:ext uri="{FF2B5EF4-FFF2-40B4-BE49-F238E27FC236}">
                <a16:creationId xmlns:a16="http://schemas.microsoft.com/office/drawing/2014/main" id="{9C38BBC8-6CF3-6848-8E48-7A0BF722FE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" y="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Πιστωτικη</a:t>
            </a:r>
            <a:r>
              <a:rPr lang="el-GR" b="1" dirty="0"/>
              <a:t>́ </a:t>
            </a:r>
            <a:r>
              <a:rPr lang="el-GR" b="1" dirty="0" err="1"/>
              <a:t>αξιολόγηση</a:t>
            </a:r>
            <a:r>
              <a:rPr lang="el-GR" b="1" dirty="0"/>
              <a:t> </a:t>
            </a:r>
            <a:r>
              <a:rPr lang="el-GR" b="1" dirty="0" err="1"/>
              <a:t>πελατών</a:t>
            </a:r>
            <a:r>
              <a:rPr lang="el-GR" b="1" dirty="0"/>
              <a:t> </a:t>
            </a:r>
            <a:endParaRPr lang="el-GR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49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/>
              <a:t>Ο </a:t>
            </a:r>
            <a:r>
              <a:rPr lang="el-GR" dirty="0" err="1"/>
              <a:t>υπολογισμός</a:t>
            </a:r>
            <a:r>
              <a:rPr lang="el-GR" dirty="0"/>
              <a:t> του </a:t>
            </a:r>
            <a:r>
              <a:rPr lang="el-GR" dirty="0" err="1"/>
              <a:t>κινδύνου</a:t>
            </a:r>
            <a:r>
              <a:rPr lang="el-GR" dirty="0"/>
              <a:t> </a:t>
            </a:r>
            <a:r>
              <a:rPr lang="el-GR" dirty="0" err="1"/>
              <a:t>γίνεται</a:t>
            </a:r>
            <a:r>
              <a:rPr lang="el-GR" dirty="0"/>
              <a:t> με </a:t>
            </a:r>
            <a:r>
              <a:rPr lang="el-GR" dirty="0" err="1"/>
              <a:t>βάση</a:t>
            </a:r>
            <a:r>
              <a:rPr lang="el-GR" dirty="0"/>
              <a:t> </a:t>
            </a:r>
            <a:r>
              <a:rPr lang="el-GR" dirty="0" err="1"/>
              <a:t>δύο</a:t>
            </a:r>
            <a:r>
              <a:rPr lang="el-GR" dirty="0"/>
              <a:t> </a:t>
            </a:r>
            <a:r>
              <a:rPr lang="el-GR" dirty="0" err="1"/>
              <a:t>πηγές</a:t>
            </a:r>
            <a:r>
              <a:rPr lang="el-GR" dirty="0"/>
              <a:t>: </a:t>
            </a:r>
          </a:p>
          <a:p>
            <a:endParaRPr lang="el-GR" dirty="0"/>
          </a:p>
          <a:p>
            <a:r>
              <a:rPr lang="el-GR" dirty="0"/>
              <a:t>α) </a:t>
            </a:r>
            <a:r>
              <a:rPr lang="el-GR" dirty="0" err="1"/>
              <a:t>Άξιολόγηση</a:t>
            </a:r>
            <a:r>
              <a:rPr lang="el-GR" dirty="0"/>
              <a:t> του </a:t>
            </a:r>
            <a:r>
              <a:rPr lang="el-GR" dirty="0" err="1"/>
              <a:t>κινδύνου</a:t>
            </a:r>
            <a:r>
              <a:rPr lang="el-GR" dirty="0"/>
              <a:t> με </a:t>
            </a:r>
            <a:r>
              <a:rPr lang="el-GR" dirty="0" err="1"/>
              <a:t>βάση</a:t>
            </a:r>
            <a:r>
              <a:rPr lang="el-GR" dirty="0"/>
              <a:t> </a:t>
            </a:r>
            <a:r>
              <a:rPr lang="el-GR" dirty="0" err="1"/>
              <a:t>στοιχεία</a:t>
            </a:r>
            <a:r>
              <a:rPr lang="el-GR" dirty="0"/>
              <a:t> </a:t>
            </a:r>
            <a:r>
              <a:rPr lang="el-GR" dirty="0" err="1"/>
              <a:t>τρίτων</a:t>
            </a:r>
            <a:r>
              <a:rPr lang="el-GR" dirty="0"/>
              <a:t> και </a:t>
            </a:r>
          </a:p>
          <a:p>
            <a:r>
              <a:rPr lang="el-GR" dirty="0"/>
              <a:t>β) Την </a:t>
            </a:r>
            <a:r>
              <a:rPr lang="el-GR" dirty="0" err="1"/>
              <a:t>αξιολόγηση</a:t>
            </a:r>
            <a:r>
              <a:rPr lang="el-GR" dirty="0"/>
              <a:t> του </a:t>
            </a:r>
            <a:r>
              <a:rPr lang="el-GR" dirty="0" err="1"/>
              <a:t>πιστωτικου</a:t>
            </a:r>
            <a:r>
              <a:rPr lang="el-GR" dirty="0"/>
              <a:t>́ </a:t>
            </a:r>
            <a:r>
              <a:rPr lang="el-GR" dirty="0" err="1"/>
              <a:t>κινδύνου</a:t>
            </a:r>
            <a:r>
              <a:rPr lang="el-GR" dirty="0"/>
              <a:t> με </a:t>
            </a:r>
            <a:r>
              <a:rPr lang="el-GR" dirty="0" err="1"/>
              <a:t>βάση</a:t>
            </a:r>
            <a:r>
              <a:rPr lang="el-GR" dirty="0"/>
              <a:t> τα </a:t>
            </a:r>
            <a:r>
              <a:rPr lang="el-GR" dirty="0" err="1"/>
              <a:t>στοιχεία</a:t>
            </a:r>
            <a:r>
              <a:rPr lang="el-GR" dirty="0"/>
              <a:t> που </a:t>
            </a:r>
            <a:r>
              <a:rPr lang="el-GR" dirty="0" err="1"/>
              <a:t>έχει</a:t>
            </a:r>
            <a:r>
              <a:rPr lang="el-GR" dirty="0"/>
              <a:t> </a:t>
            </a:r>
            <a:r>
              <a:rPr lang="el-GR" dirty="0" err="1"/>
              <a:t>συλλέξει</a:t>
            </a:r>
            <a:r>
              <a:rPr lang="el-GR" dirty="0"/>
              <a:t> η </a:t>
            </a:r>
            <a:r>
              <a:rPr lang="el-GR" dirty="0" err="1"/>
              <a:t>ίδια</a:t>
            </a:r>
            <a:r>
              <a:rPr lang="el-GR" dirty="0"/>
              <a:t> </a:t>
            </a:r>
            <a:r>
              <a:rPr lang="el-GR" dirty="0" err="1"/>
              <a:t>επιχείρηση</a:t>
            </a:r>
            <a:r>
              <a:rPr lang="el-GR" dirty="0"/>
              <a:t>. </a:t>
            </a:r>
            <a:endParaRPr lang="en-US" dirty="0"/>
          </a:p>
          <a:p>
            <a:r>
              <a:rPr lang="el-GR" b="1" dirty="0"/>
              <a:t>Β1 Στο </a:t>
            </a:r>
            <a:r>
              <a:rPr lang="el-GR" b="1" dirty="0" err="1"/>
              <a:t>οικονομικο</a:t>
            </a:r>
            <a:r>
              <a:rPr lang="el-GR" b="1" dirty="0"/>
              <a:t>́ </a:t>
            </a:r>
            <a:r>
              <a:rPr lang="el-GR" b="1" dirty="0" err="1"/>
              <a:t>προφίλ</a:t>
            </a:r>
            <a:r>
              <a:rPr lang="el-GR" b="1" dirty="0"/>
              <a:t> του </a:t>
            </a:r>
            <a:r>
              <a:rPr lang="el-GR" b="1" dirty="0" err="1"/>
              <a:t>πελάτη</a:t>
            </a:r>
            <a:r>
              <a:rPr lang="el-GR" b="1" dirty="0"/>
              <a:t> (</a:t>
            </a:r>
            <a:r>
              <a:rPr lang="en-US" b="1" dirty="0"/>
              <a:t>financial score). </a:t>
            </a:r>
            <a:r>
              <a:rPr lang="el-GR" b="1" dirty="0" err="1"/>
              <a:t>Εδω</a:t>
            </a:r>
            <a:r>
              <a:rPr lang="el-GR" b="1" dirty="0"/>
              <a:t>́ </a:t>
            </a:r>
            <a:r>
              <a:rPr lang="el-GR" b="1" dirty="0" err="1"/>
              <a:t>μπορει</a:t>
            </a:r>
            <a:r>
              <a:rPr lang="el-GR" b="1" dirty="0"/>
              <a:t>́ να </a:t>
            </a:r>
            <a:r>
              <a:rPr lang="el-GR" b="1" dirty="0" err="1"/>
              <a:t>περιλαμβάνονται</a:t>
            </a:r>
            <a:r>
              <a:rPr lang="el-GR" b="1" dirty="0"/>
              <a:t> </a:t>
            </a:r>
            <a:r>
              <a:rPr lang="el-GR" b="1" dirty="0" err="1"/>
              <a:t>κριτήρια</a:t>
            </a:r>
            <a:r>
              <a:rPr lang="el-GR" b="1" dirty="0"/>
              <a:t> </a:t>
            </a:r>
            <a:r>
              <a:rPr lang="el-GR" b="1" dirty="0" err="1"/>
              <a:t>όπως</a:t>
            </a:r>
            <a:r>
              <a:rPr lang="el-GR" b="1" dirty="0"/>
              <a:t> ο </a:t>
            </a:r>
            <a:r>
              <a:rPr lang="el-GR" b="1" dirty="0" err="1"/>
              <a:t>κύκλος</a:t>
            </a:r>
            <a:r>
              <a:rPr lang="el-GR" b="1" dirty="0"/>
              <a:t> </a:t>
            </a:r>
            <a:r>
              <a:rPr lang="el-GR" b="1" dirty="0" err="1"/>
              <a:t>εργασιών</a:t>
            </a:r>
            <a:r>
              <a:rPr lang="el-GR" b="1" dirty="0"/>
              <a:t>, η </a:t>
            </a:r>
            <a:r>
              <a:rPr lang="el-GR" b="1" dirty="0" err="1"/>
              <a:t>κερδοφορία</a:t>
            </a:r>
            <a:r>
              <a:rPr lang="el-GR" b="1" dirty="0"/>
              <a:t>, η </a:t>
            </a:r>
            <a:r>
              <a:rPr lang="el-GR" b="1" dirty="0" err="1"/>
              <a:t>ρευστότητα</a:t>
            </a:r>
            <a:r>
              <a:rPr lang="el-GR" b="1" dirty="0"/>
              <a:t> </a:t>
            </a:r>
            <a:r>
              <a:rPr lang="el-GR" b="1" dirty="0" err="1"/>
              <a:t>κ.α</a:t>
            </a:r>
            <a:r>
              <a:rPr lang="el-GR" b="1" dirty="0"/>
              <a:t>́. </a:t>
            </a:r>
          </a:p>
          <a:p>
            <a:r>
              <a:rPr lang="el-GR" b="1" dirty="0"/>
              <a:t>Β2 Την </a:t>
            </a:r>
            <a:r>
              <a:rPr lang="el-GR" b="1" dirty="0" err="1"/>
              <a:t>επιχειρηματικη</a:t>
            </a:r>
            <a:r>
              <a:rPr lang="el-GR" b="1" dirty="0"/>
              <a:t>́ </a:t>
            </a:r>
            <a:r>
              <a:rPr lang="el-GR" b="1" dirty="0" err="1"/>
              <a:t>αξιολόγηση</a:t>
            </a:r>
            <a:r>
              <a:rPr lang="el-GR" b="1" dirty="0"/>
              <a:t> του </a:t>
            </a:r>
            <a:r>
              <a:rPr lang="el-GR" b="1" dirty="0" err="1"/>
              <a:t>πελάτη</a:t>
            </a:r>
            <a:r>
              <a:rPr lang="el-GR" b="1" dirty="0"/>
              <a:t> (</a:t>
            </a:r>
            <a:r>
              <a:rPr lang="en-US" b="1" dirty="0"/>
              <a:t>business score). </a:t>
            </a:r>
            <a:r>
              <a:rPr lang="el-GR" b="1" dirty="0" err="1"/>
              <a:t>Εδω</a:t>
            </a:r>
            <a:r>
              <a:rPr lang="el-GR" b="1" dirty="0"/>
              <a:t>́ </a:t>
            </a:r>
            <a:r>
              <a:rPr lang="el-GR" b="1" dirty="0" err="1"/>
              <a:t>μπορει</a:t>
            </a:r>
            <a:r>
              <a:rPr lang="el-GR" b="1" dirty="0"/>
              <a:t>́ να </a:t>
            </a:r>
            <a:r>
              <a:rPr lang="el-GR" b="1" dirty="0" err="1"/>
              <a:t>περιλαμβάνονται</a:t>
            </a:r>
            <a:r>
              <a:rPr lang="el-GR" b="1" dirty="0"/>
              <a:t> </a:t>
            </a:r>
            <a:r>
              <a:rPr lang="el-GR" b="1" dirty="0" err="1"/>
              <a:t>κριτη</a:t>
            </a:r>
            <a:r>
              <a:rPr lang="el-GR" b="1" dirty="0"/>
              <a:t>́- </a:t>
            </a:r>
            <a:r>
              <a:rPr lang="el-GR" b="1" dirty="0" err="1"/>
              <a:t>ρια</a:t>
            </a:r>
            <a:r>
              <a:rPr lang="el-GR" b="1" dirty="0"/>
              <a:t> </a:t>
            </a:r>
            <a:r>
              <a:rPr lang="el-GR" b="1" dirty="0" err="1"/>
              <a:t>όπως</a:t>
            </a:r>
            <a:r>
              <a:rPr lang="el-GR" b="1" dirty="0"/>
              <a:t> τα </a:t>
            </a:r>
            <a:r>
              <a:rPr lang="el-GR" b="1" dirty="0" err="1"/>
              <a:t>έτη</a:t>
            </a:r>
            <a:r>
              <a:rPr lang="el-GR" b="1" dirty="0"/>
              <a:t> </a:t>
            </a:r>
            <a:r>
              <a:rPr lang="el-GR" b="1" dirty="0" err="1"/>
              <a:t>ύπαρξης</a:t>
            </a:r>
            <a:r>
              <a:rPr lang="el-GR" b="1" dirty="0"/>
              <a:t> της </a:t>
            </a:r>
            <a:r>
              <a:rPr lang="el-GR" b="1" dirty="0" err="1"/>
              <a:t>επιχείρησης</a:t>
            </a:r>
            <a:r>
              <a:rPr lang="el-GR" b="1" dirty="0"/>
              <a:t>, ο </a:t>
            </a:r>
            <a:r>
              <a:rPr lang="el-GR" b="1" dirty="0" err="1"/>
              <a:t>αριθμός</a:t>
            </a:r>
            <a:r>
              <a:rPr lang="el-GR" b="1" dirty="0"/>
              <a:t> των </a:t>
            </a:r>
            <a:r>
              <a:rPr lang="el-GR" b="1" dirty="0" err="1"/>
              <a:t>εργαζόμενων</a:t>
            </a:r>
            <a:r>
              <a:rPr lang="el-GR" b="1" dirty="0"/>
              <a:t>, </a:t>
            </a:r>
            <a:r>
              <a:rPr lang="el-GR" b="1" dirty="0" err="1"/>
              <a:t>εάν</a:t>
            </a:r>
            <a:r>
              <a:rPr lang="el-GR" b="1" dirty="0"/>
              <a:t> </a:t>
            </a:r>
            <a:r>
              <a:rPr lang="el-GR" b="1" dirty="0" err="1"/>
              <a:t>είναι</a:t>
            </a:r>
            <a:r>
              <a:rPr lang="el-GR" b="1" dirty="0"/>
              <a:t> </a:t>
            </a:r>
            <a:r>
              <a:rPr lang="el-GR" b="1" dirty="0" err="1"/>
              <a:t>παλαιός</a:t>
            </a:r>
            <a:r>
              <a:rPr lang="el-GR" b="1" dirty="0"/>
              <a:t> </a:t>
            </a:r>
            <a:r>
              <a:rPr lang="el-GR" b="1" dirty="0" err="1"/>
              <a:t>πελάτης</a:t>
            </a:r>
            <a:r>
              <a:rPr lang="el-GR" b="1" dirty="0"/>
              <a:t>, το </a:t>
            </a:r>
            <a:r>
              <a:rPr lang="el-GR" b="1" dirty="0" err="1"/>
              <a:t>μέγεθος</a:t>
            </a:r>
            <a:r>
              <a:rPr lang="el-GR" b="1" dirty="0"/>
              <a:t> των </a:t>
            </a:r>
            <a:r>
              <a:rPr lang="el-GR" b="1" dirty="0" err="1"/>
              <a:t>πωλήσεων</a:t>
            </a:r>
            <a:r>
              <a:rPr lang="el-GR" b="1" dirty="0"/>
              <a:t> στον </a:t>
            </a:r>
            <a:r>
              <a:rPr lang="el-GR" b="1" dirty="0" err="1"/>
              <a:t>πελάτη</a:t>
            </a:r>
            <a:r>
              <a:rPr lang="el-GR" b="1" dirty="0"/>
              <a:t> </a:t>
            </a:r>
            <a:r>
              <a:rPr lang="el-GR" b="1" dirty="0" err="1"/>
              <a:t>κ.α</a:t>
            </a:r>
            <a:r>
              <a:rPr lang="el-GR" b="1" dirty="0"/>
              <a:t>́. </a:t>
            </a:r>
          </a:p>
          <a:p>
            <a:r>
              <a:rPr lang="el-GR" b="1" dirty="0"/>
              <a:t>Β3 Η </a:t>
            </a:r>
            <a:r>
              <a:rPr lang="el-GR" b="1" dirty="0" err="1"/>
              <a:t>συμπεριφορα</a:t>
            </a:r>
            <a:r>
              <a:rPr lang="el-GR" b="1" dirty="0"/>
              <a:t>́ του </a:t>
            </a:r>
            <a:r>
              <a:rPr lang="el-GR" b="1" dirty="0" err="1"/>
              <a:t>πελάτη</a:t>
            </a:r>
            <a:r>
              <a:rPr lang="el-GR" b="1" dirty="0"/>
              <a:t> </a:t>
            </a:r>
            <a:r>
              <a:rPr lang="el-GR" b="1" dirty="0" err="1"/>
              <a:t>όσον</a:t>
            </a:r>
            <a:r>
              <a:rPr lang="el-GR" b="1" dirty="0"/>
              <a:t> </a:t>
            </a:r>
            <a:r>
              <a:rPr lang="el-GR" b="1" dirty="0" err="1"/>
              <a:t>αφορα</a:t>
            </a:r>
            <a:r>
              <a:rPr lang="el-GR" b="1" dirty="0"/>
              <a:t>́ τη </a:t>
            </a:r>
            <a:r>
              <a:rPr lang="el-GR" b="1" dirty="0" err="1"/>
              <a:t>συναλλακτικη</a:t>
            </a:r>
            <a:r>
              <a:rPr lang="el-GR" b="1" dirty="0"/>
              <a:t>́ του </a:t>
            </a:r>
            <a:r>
              <a:rPr lang="el-GR" b="1" dirty="0" err="1"/>
              <a:t>συμπεριφορα</a:t>
            </a:r>
            <a:r>
              <a:rPr lang="el-GR" b="1" dirty="0"/>
              <a:t>́ </a:t>
            </a:r>
            <a:r>
              <a:rPr lang="el-GR" b="1" dirty="0" err="1"/>
              <a:t>κατα</a:t>
            </a:r>
            <a:r>
              <a:rPr lang="el-GR" b="1" dirty="0"/>
              <a:t>́ το </a:t>
            </a:r>
            <a:r>
              <a:rPr lang="el-GR" b="1" dirty="0" err="1"/>
              <a:t>παρελθόν</a:t>
            </a:r>
            <a:r>
              <a:rPr lang="el-GR" b="1" dirty="0"/>
              <a:t> (</a:t>
            </a:r>
            <a:r>
              <a:rPr lang="en-US" b="1" dirty="0"/>
              <a:t>payments index) (</a:t>
            </a:r>
            <a:r>
              <a:rPr lang="el-GR" b="1" dirty="0"/>
              <a:t>π.χ. </a:t>
            </a:r>
            <a:r>
              <a:rPr lang="el-GR" b="1" dirty="0" err="1"/>
              <a:t>καθυστερημένες</a:t>
            </a:r>
            <a:r>
              <a:rPr lang="el-GR" b="1" dirty="0"/>
              <a:t> </a:t>
            </a:r>
            <a:r>
              <a:rPr lang="el-GR" b="1" dirty="0" err="1"/>
              <a:t>πληρωμές</a:t>
            </a:r>
            <a:r>
              <a:rPr lang="el-GR" b="1" dirty="0"/>
              <a:t> την </a:t>
            </a:r>
            <a:r>
              <a:rPr lang="el-GR" b="1" dirty="0" err="1"/>
              <a:t>τελευταία</a:t>
            </a:r>
            <a:r>
              <a:rPr lang="el-GR" b="1" dirty="0"/>
              <a:t> </a:t>
            </a:r>
            <a:r>
              <a:rPr lang="el-GR" b="1" dirty="0" err="1"/>
              <a:t>περίοδο</a:t>
            </a:r>
            <a:r>
              <a:rPr lang="el-GR" b="1" dirty="0"/>
              <a:t>). </a:t>
            </a:r>
          </a:p>
          <a:p>
            <a:endParaRPr lang="el-GR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814">
            <a:hlinkClick r:id="" action="ppaction://media"/>
            <a:extLst>
              <a:ext uri="{FF2B5EF4-FFF2-40B4-BE49-F238E27FC236}">
                <a16:creationId xmlns:a16="http://schemas.microsoft.com/office/drawing/2014/main" id="{489F8BDD-190B-C24E-B094-8F0C057334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1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Πιστωτικη</a:t>
            </a:r>
            <a:r>
              <a:rPr lang="el-GR" b="1" dirty="0"/>
              <a:t>́ </a:t>
            </a:r>
            <a:r>
              <a:rPr lang="el-GR" b="1" dirty="0" err="1"/>
              <a:t>αξιολόγηση</a:t>
            </a:r>
            <a:r>
              <a:rPr lang="el-GR" b="1" dirty="0"/>
              <a:t> </a:t>
            </a:r>
            <a:r>
              <a:rPr lang="el-GR" b="1" dirty="0" err="1"/>
              <a:t>πελατών</a:t>
            </a:r>
            <a:r>
              <a:rPr lang="el-GR" b="1" dirty="0"/>
              <a:t> </a:t>
            </a:r>
            <a:endParaRPr lang="el-GR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692414"/>
            <a:ext cx="11301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 err="1"/>
              <a:t>Όσο</a:t>
            </a:r>
            <a:r>
              <a:rPr lang="el-GR" dirty="0"/>
              <a:t> </a:t>
            </a:r>
            <a:r>
              <a:rPr lang="el-GR" dirty="0" err="1"/>
              <a:t>μεγαλύτερο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 το σκορ του </a:t>
            </a:r>
            <a:r>
              <a:rPr lang="el-GR" dirty="0" err="1"/>
              <a:t>πιστωτικου</a:t>
            </a:r>
            <a:r>
              <a:rPr lang="el-GR" dirty="0"/>
              <a:t>́ </a:t>
            </a:r>
            <a:r>
              <a:rPr lang="el-GR" dirty="0" err="1"/>
              <a:t>κινδύνου</a:t>
            </a:r>
            <a:r>
              <a:rPr lang="el-GR" dirty="0"/>
              <a:t>, </a:t>
            </a:r>
            <a:r>
              <a:rPr lang="el-GR" dirty="0" err="1"/>
              <a:t>τόσο</a:t>
            </a:r>
            <a:r>
              <a:rPr lang="el-GR" dirty="0"/>
              <a:t> </a:t>
            </a:r>
            <a:r>
              <a:rPr lang="el-GR" dirty="0" err="1"/>
              <a:t>μικρότερος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 ο </a:t>
            </a:r>
            <a:r>
              <a:rPr lang="el-GR" dirty="0" err="1"/>
              <a:t>πιστωτικός</a:t>
            </a:r>
            <a:r>
              <a:rPr lang="el-GR" dirty="0"/>
              <a:t> </a:t>
            </a:r>
            <a:r>
              <a:rPr lang="el-GR" dirty="0" err="1"/>
              <a:t>κίνδυνος</a:t>
            </a:r>
            <a:endParaRPr lang="el-GR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5A37B4-C1C6-554C-9B25-53B022D95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384" y="2929076"/>
            <a:ext cx="44831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F332B2-8ADF-ED4C-8E71-AAABE7DFB3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1216" y="2700476"/>
            <a:ext cx="4470400" cy="2362200"/>
          </a:xfrm>
          <a:prstGeom prst="rect">
            <a:avLst/>
          </a:prstGeom>
        </p:spPr>
      </p:pic>
      <p:pic>
        <p:nvPicPr>
          <p:cNvPr id="7" name="Online Media 6" descr="0815">
            <a:hlinkClick r:id="" action="ppaction://media"/>
            <a:extLst>
              <a:ext uri="{FF2B5EF4-FFF2-40B4-BE49-F238E27FC236}">
                <a16:creationId xmlns:a16="http://schemas.microsoft.com/office/drawing/2014/main" id="{8B6C2965-2AA1-A945-BED6-22CA39A1C7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2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2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Αποστολη</a:t>
            </a:r>
            <a:r>
              <a:rPr lang="el-GR" b="1" dirty="0"/>
              <a:t>́ </a:t>
            </a:r>
            <a:r>
              <a:rPr lang="el-GR" b="1" dirty="0" err="1"/>
              <a:t>εμπορευμάτων</a:t>
            </a:r>
            <a:r>
              <a:rPr lang="el-GR" b="1" dirty="0"/>
              <a:t> </a:t>
            </a:r>
            <a:endParaRPr lang="el-GR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692414"/>
            <a:ext cx="11301412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/>
              <a:t>Η </a:t>
            </a:r>
            <a:r>
              <a:rPr lang="el-GR" dirty="0" err="1"/>
              <a:t>αποστολη</a:t>
            </a:r>
            <a:r>
              <a:rPr lang="el-GR" dirty="0"/>
              <a:t>́ των </a:t>
            </a:r>
            <a:r>
              <a:rPr lang="el-GR" dirty="0" err="1"/>
              <a:t>εμπορευμάτων</a:t>
            </a:r>
            <a:r>
              <a:rPr lang="el-GR" dirty="0"/>
              <a:t> </a:t>
            </a:r>
            <a:r>
              <a:rPr lang="el-GR" dirty="0" err="1"/>
              <a:t>αναλύεται</a:t>
            </a:r>
            <a:r>
              <a:rPr lang="el-GR" dirty="0"/>
              <a:t> </a:t>
            </a:r>
          </a:p>
          <a:p>
            <a:endParaRPr lang="el-GR" dirty="0"/>
          </a:p>
          <a:p>
            <a:r>
              <a:rPr lang="el-GR" dirty="0"/>
              <a:t>στη </a:t>
            </a:r>
            <a:r>
              <a:rPr lang="el-GR" dirty="0" err="1"/>
              <a:t>συλλογη</a:t>
            </a:r>
            <a:r>
              <a:rPr lang="el-GR" dirty="0"/>
              <a:t>́ των </a:t>
            </a:r>
            <a:r>
              <a:rPr lang="el-GR" dirty="0" err="1"/>
              <a:t>προϊόντων</a:t>
            </a:r>
            <a:r>
              <a:rPr lang="el-GR" dirty="0"/>
              <a:t> </a:t>
            </a:r>
            <a:r>
              <a:rPr lang="el-GR" dirty="0" err="1"/>
              <a:t>απο</a:t>
            </a:r>
            <a:r>
              <a:rPr lang="el-GR" dirty="0"/>
              <a:t>́ την </a:t>
            </a:r>
            <a:r>
              <a:rPr lang="el-GR" dirty="0" err="1"/>
              <a:t>αποθήκη</a:t>
            </a:r>
            <a:r>
              <a:rPr lang="el-GR" dirty="0"/>
              <a:t> (</a:t>
            </a:r>
            <a:r>
              <a:rPr lang="en-US" dirty="0"/>
              <a:t>picking), </a:t>
            </a:r>
            <a:endParaRPr lang="el-GR" dirty="0"/>
          </a:p>
          <a:p>
            <a:r>
              <a:rPr lang="el-GR" dirty="0"/>
              <a:t>τον </a:t>
            </a:r>
            <a:r>
              <a:rPr lang="el-GR" dirty="0" err="1"/>
              <a:t>ποιοτικο</a:t>
            </a:r>
            <a:r>
              <a:rPr lang="el-GR" dirty="0"/>
              <a:t>́ τους </a:t>
            </a:r>
            <a:r>
              <a:rPr lang="el-GR" dirty="0" err="1"/>
              <a:t>έλεγχο</a:t>
            </a:r>
            <a:r>
              <a:rPr lang="el-GR" dirty="0"/>
              <a:t> (αν </a:t>
            </a:r>
            <a:r>
              <a:rPr lang="el-GR" dirty="0" err="1"/>
              <a:t>απαιτείται</a:t>
            </a:r>
            <a:r>
              <a:rPr lang="el-GR" dirty="0"/>
              <a:t> πριν την </a:t>
            </a:r>
            <a:r>
              <a:rPr lang="el-GR" dirty="0" err="1"/>
              <a:t>αποστολη</a:t>
            </a:r>
            <a:r>
              <a:rPr lang="el-GR" dirty="0"/>
              <a:t>́), </a:t>
            </a:r>
          </a:p>
          <a:p>
            <a:r>
              <a:rPr lang="el-GR" dirty="0"/>
              <a:t>τη </a:t>
            </a:r>
            <a:r>
              <a:rPr lang="el-GR" dirty="0" err="1"/>
              <a:t>συσκευασία</a:t>
            </a:r>
            <a:r>
              <a:rPr lang="el-GR" dirty="0"/>
              <a:t> (</a:t>
            </a:r>
            <a:r>
              <a:rPr lang="en-US" dirty="0"/>
              <a:t>packaging), </a:t>
            </a:r>
            <a:endParaRPr lang="el-GR" dirty="0"/>
          </a:p>
          <a:p>
            <a:r>
              <a:rPr lang="el-GR" dirty="0"/>
              <a:t>την </a:t>
            </a:r>
            <a:r>
              <a:rPr lang="el-GR" dirty="0" err="1"/>
              <a:t>έκδοση</a:t>
            </a:r>
            <a:r>
              <a:rPr lang="el-GR" dirty="0"/>
              <a:t> των </a:t>
            </a:r>
            <a:r>
              <a:rPr lang="el-GR" dirty="0" err="1"/>
              <a:t>σχετικών</a:t>
            </a:r>
            <a:r>
              <a:rPr lang="el-GR" dirty="0"/>
              <a:t> </a:t>
            </a:r>
            <a:r>
              <a:rPr lang="el-GR" dirty="0" err="1"/>
              <a:t>εγγράφων</a:t>
            </a:r>
            <a:r>
              <a:rPr lang="el-GR" dirty="0"/>
              <a:t>, </a:t>
            </a:r>
          </a:p>
          <a:p>
            <a:r>
              <a:rPr lang="el-GR" dirty="0"/>
              <a:t>τη </a:t>
            </a:r>
            <a:r>
              <a:rPr lang="el-GR" dirty="0" err="1"/>
              <a:t>φόρτωση</a:t>
            </a:r>
            <a:r>
              <a:rPr lang="el-GR" dirty="0"/>
              <a:t> των </a:t>
            </a:r>
            <a:r>
              <a:rPr lang="el-GR" dirty="0" err="1"/>
              <a:t>προϊόντων</a:t>
            </a:r>
            <a:r>
              <a:rPr lang="el-GR" dirty="0"/>
              <a:t> στο </a:t>
            </a:r>
            <a:r>
              <a:rPr lang="el-GR" dirty="0" err="1"/>
              <a:t>κατάλληλο</a:t>
            </a:r>
            <a:r>
              <a:rPr lang="el-GR" dirty="0"/>
              <a:t> </a:t>
            </a:r>
            <a:r>
              <a:rPr lang="el-GR" dirty="0" err="1"/>
              <a:t>μεταφορικο</a:t>
            </a:r>
            <a:r>
              <a:rPr lang="el-GR" dirty="0"/>
              <a:t>́ </a:t>
            </a:r>
            <a:r>
              <a:rPr lang="el-GR" dirty="0" err="1"/>
              <a:t>μέσο</a:t>
            </a:r>
            <a:r>
              <a:rPr lang="el-GR" dirty="0"/>
              <a:t> (</a:t>
            </a:r>
            <a:r>
              <a:rPr lang="en-US" dirty="0"/>
              <a:t>loading) </a:t>
            </a:r>
            <a:endParaRPr lang="el-GR" dirty="0"/>
          </a:p>
          <a:p>
            <a:r>
              <a:rPr lang="el-GR" dirty="0"/>
              <a:t>και την </a:t>
            </a:r>
            <a:r>
              <a:rPr lang="el-GR" dirty="0" err="1"/>
              <a:t>τελικη</a:t>
            </a:r>
            <a:r>
              <a:rPr lang="el-GR" dirty="0"/>
              <a:t>́ </a:t>
            </a:r>
            <a:r>
              <a:rPr lang="el-GR" dirty="0" err="1"/>
              <a:t>αποστολη</a:t>
            </a:r>
            <a:r>
              <a:rPr lang="el-GR" dirty="0"/>
              <a:t>́ τους (</a:t>
            </a:r>
            <a:r>
              <a:rPr lang="en-US" dirty="0"/>
              <a:t>transportation). 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816">
            <a:hlinkClick r:id="" action="ppaction://media"/>
            <a:extLst>
              <a:ext uri="{FF2B5EF4-FFF2-40B4-BE49-F238E27FC236}">
                <a16:creationId xmlns:a16="http://schemas.microsoft.com/office/drawing/2014/main" id="{46021208-168E-6F42-9206-6A0BF86E7A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" y="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4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Αποστολη</a:t>
            </a:r>
            <a:r>
              <a:rPr lang="el-GR" b="1" dirty="0"/>
              <a:t>́ </a:t>
            </a:r>
            <a:r>
              <a:rPr lang="el-GR" b="1" dirty="0" err="1"/>
              <a:t>εμπορευμάτων</a:t>
            </a:r>
            <a:r>
              <a:rPr lang="el-GR" b="1" dirty="0"/>
              <a:t> </a:t>
            </a:r>
            <a:endParaRPr lang="el-GR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692414"/>
            <a:ext cx="11301412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dirty="0"/>
              <a:t>O </a:t>
            </a:r>
            <a:r>
              <a:rPr lang="el-GR" dirty="0" err="1"/>
              <a:t>προγραμματισμός</a:t>
            </a:r>
            <a:r>
              <a:rPr lang="el-GR" dirty="0"/>
              <a:t> των </a:t>
            </a:r>
            <a:r>
              <a:rPr lang="el-GR" dirty="0" err="1"/>
              <a:t>παραγγελιών</a:t>
            </a:r>
            <a:r>
              <a:rPr lang="el-GR" dirty="0"/>
              <a:t> </a:t>
            </a:r>
            <a:r>
              <a:rPr lang="el-GR" dirty="0" err="1"/>
              <a:t>περιλαμβάνει</a:t>
            </a:r>
            <a:r>
              <a:rPr lang="el-GR" dirty="0"/>
              <a:t> </a:t>
            </a:r>
            <a:r>
              <a:rPr lang="el-GR" dirty="0" err="1"/>
              <a:t>όλες</a:t>
            </a:r>
            <a:r>
              <a:rPr lang="el-GR" dirty="0"/>
              <a:t> τις </a:t>
            </a:r>
            <a:r>
              <a:rPr lang="el-GR" dirty="0" err="1"/>
              <a:t>δραστηριότητες</a:t>
            </a:r>
            <a:r>
              <a:rPr lang="el-GR" dirty="0"/>
              <a:t> πριν την </a:t>
            </a:r>
            <a:r>
              <a:rPr lang="el-GR" dirty="0" err="1"/>
              <a:t>αποστολη</a:t>
            </a:r>
            <a:r>
              <a:rPr lang="el-GR" dirty="0"/>
              <a:t>́ των </a:t>
            </a:r>
            <a:r>
              <a:rPr lang="el-GR" dirty="0" err="1"/>
              <a:t>εμπορευμάτων</a:t>
            </a:r>
            <a:r>
              <a:rPr lang="el-GR" dirty="0"/>
              <a:t>. Οι </a:t>
            </a:r>
            <a:r>
              <a:rPr lang="el-GR" dirty="0" err="1"/>
              <a:t>δραστηριότητες</a:t>
            </a:r>
            <a:r>
              <a:rPr lang="el-GR" dirty="0"/>
              <a:t> </a:t>
            </a:r>
            <a:r>
              <a:rPr lang="el-GR" dirty="0" err="1"/>
              <a:t>αυτές</a:t>
            </a:r>
            <a:r>
              <a:rPr lang="el-GR" dirty="0"/>
              <a:t> </a:t>
            </a:r>
            <a:r>
              <a:rPr lang="el-GR" dirty="0" err="1"/>
              <a:t>περιλαμβάνουν</a:t>
            </a:r>
            <a:r>
              <a:rPr lang="el-GR" dirty="0"/>
              <a:t>: </a:t>
            </a:r>
          </a:p>
          <a:p>
            <a:r>
              <a:rPr lang="el-GR" b="1" dirty="0"/>
              <a:t>Την </a:t>
            </a:r>
            <a:r>
              <a:rPr lang="el-GR" b="1" dirty="0" err="1"/>
              <a:t>εύρεση</a:t>
            </a:r>
            <a:r>
              <a:rPr lang="el-GR" b="1" dirty="0"/>
              <a:t> του </a:t>
            </a:r>
            <a:r>
              <a:rPr lang="el-GR" b="1" dirty="0" err="1"/>
              <a:t>κατάλληλου</a:t>
            </a:r>
            <a:r>
              <a:rPr lang="el-GR" b="1" dirty="0"/>
              <a:t> </a:t>
            </a:r>
            <a:r>
              <a:rPr lang="el-GR" b="1" dirty="0" err="1"/>
              <a:t>μεταφορέα</a:t>
            </a:r>
            <a:r>
              <a:rPr lang="el-GR" b="1" dirty="0"/>
              <a:t>, </a:t>
            </a:r>
          </a:p>
          <a:p>
            <a:r>
              <a:rPr lang="el-GR" b="1" dirty="0"/>
              <a:t>Τον </a:t>
            </a:r>
            <a:r>
              <a:rPr lang="el-GR" b="1" dirty="0" err="1"/>
              <a:t>καθορισμο</a:t>
            </a:r>
            <a:r>
              <a:rPr lang="el-GR" b="1" dirty="0"/>
              <a:t>́ της </a:t>
            </a:r>
            <a:r>
              <a:rPr lang="el-GR" b="1" dirty="0" err="1"/>
              <a:t>διαδρομής</a:t>
            </a:r>
            <a:r>
              <a:rPr lang="el-GR" b="1" dirty="0"/>
              <a:t>, </a:t>
            </a:r>
          </a:p>
          <a:p>
            <a:r>
              <a:rPr lang="el-GR" b="1" dirty="0"/>
              <a:t>Τη </a:t>
            </a:r>
            <a:r>
              <a:rPr lang="el-GR" b="1" dirty="0" err="1"/>
              <a:t>σειρα</a:t>
            </a:r>
            <a:r>
              <a:rPr lang="el-GR" b="1" dirty="0"/>
              <a:t>́ </a:t>
            </a:r>
            <a:r>
              <a:rPr lang="el-GR" b="1" dirty="0" err="1"/>
              <a:t>παράδοσης</a:t>
            </a:r>
            <a:r>
              <a:rPr lang="el-GR" b="1" dirty="0"/>
              <a:t> των </a:t>
            </a:r>
            <a:r>
              <a:rPr lang="el-GR" b="1" dirty="0" err="1"/>
              <a:t>παραγγελιών</a:t>
            </a:r>
            <a:r>
              <a:rPr lang="el-GR" b="1" dirty="0"/>
              <a:t>. 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817">
            <a:hlinkClick r:id="" action="ppaction://media"/>
            <a:extLst>
              <a:ext uri="{FF2B5EF4-FFF2-40B4-BE49-F238E27FC236}">
                <a16:creationId xmlns:a16="http://schemas.microsoft.com/office/drawing/2014/main" id="{A5B60886-1A48-A841-A0B3-529BE1F454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" y="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41E6FFE-671B-CD44-BAA2-D4913A50C2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55700" y="369888"/>
            <a:ext cx="8824913" cy="3328987"/>
          </a:xfrm>
        </p:spPr>
        <p:txBody>
          <a:bodyPr/>
          <a:lstStyle/>
          <a:p>
            <a:pPr eaLnBrk="1" hangingPunct="1"/>
            <a:r>
              <a:rPr lang="en-US" altLang="en-US"/>
              <a:t>ERP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87122-8B69-D34A-BA37-E85FE7896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l-GR" dirty="0"/>
              <a:t>Διδαςκοντας </a:t>
            </a:r>
            <a:r>
              <a:rPr lang="el-GR" dirty="0" err="1"/>
              <a:t>ΔΔρ</a:t>
            </a:r>
            <a:r>
              <a:rPr lang="el-GR" dirty="0"/>
              <a:t>. Δαμιανος </a:t>
            </a:r>
            <a:r>
              <a:rPr lang="el-GR" dirty="0" err="1"/>
              <a:t>Σακας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l-GR" dirty="0"/>
              <a:t>Η </a:t>
            </a:r>
            <a:r>
              <a:rPr lang="el-GR" dirty="0" err="1"/>
              <a:t>παρουςιαςη</a:t>
            </a:r>
            <a:r>
              <a:rPr lang="el-GR" dirty="0"/>
              <a:t> ειναι απο το βιβλιο </a:t>
            </a:r>
            <a:r>
              <a:rPr lang="el-GR" dirty="0" err="1"/>
              <a:t>Συγχρονα</a:t>
            </a:r>
            <a:r>
              <a:rPr lang="el-GR" dirty="0"/>
              <a:t> </a:t>
            </a:r>
            <a:r>
              <a:rPr lang="el-GR" dirty="0" err="1"/>
              <a:t>Πληροφοριακα</a:t>
            </a:r>
            <a:r>
              <a:rPr lang="el-GR" dirty="0"/>
              <a:t> </a:t>
            </a:r>
            <a:r>
              <a:rPr lang="el-GR" dirty="0" err="1"/>
              <a:t>Συςτηματα</a:t>
            </a:r>
            <a:r>
              <a:rPr lang="el-GR" dirty="0"/>
              <a:t> </a:t>
            </a:r>
            <a:r>
              <a:rPr lang="el-GR" dirty="0" err="1"/>
              <a:t>Επιχειρήςεων</a:t>
            </a:r>
            <a:r>
              <a:rPr lang="el-GR" dirty="0"/>
              <a:t> του </a:t>
            </a:r>
            <a:r>
              <a:rPr lang="el-GR" dirty="0" err="1"/>
              <a:t>Πανου</a:t>
            </a:r>
            <a:r>
              <a:rPr lang="el-GR" dirty="0"/>
              <a:t> </a:t>
            </a:r>
            <a:r>
              <a:rPr lang="el-GR" dirty="0" err="1"/>
              <a:t>φιτςιλη</a:t>
            </a:r>
            <a:r>
              <a:rPr lang="el-GR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n-US" b="1" dirty="0"/>
              <a:t>ERP </a:t>
            </a:r>
            <a:r>
              <a:rPr lang="el-GR" b="1" dirty="0"/>
              <a:t>και Πωλήσεις σε Πελάτες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3125788"/>
            <a:ext cx="113014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/>
              <a:t>Η </a:t>
            </a:r>
            <a:r>
              <a:rPr lang="el-GR" dirty="0" err="1"/>
              <a:t>διεργασία</a:t>
            </a:r>
            <a:r>
              <a:rPr lang="el-GR" dirty="0"/>
              <a:t> </a:t>
            </a:r>
            <a:r>
              <a:rPr lang="el-GR" dirty="0" err="1"/>
              <a:t>εκτέλεσης</a:t>
            </a:r>
            <a:r>
              <a:rPr lang="el-GR" dirty="0"/>
              <a:t> μιας </a:t>
            </a:r>
            <a:r>
              <a:rPr lang="el-GR" dirty="0" err="1"/>
              <a:t>παραγγελίας</a:t>
            </a:r>
            <a:r>
              <a:rPr lang="el-GR" dirty="0"/>
              <a:t> </a:t>
            </a:r>
            <a:r>
              <a:rPr lang="el-GR" dirty="0" err="1"/>
              <a:t>πελάτη</a:t>
            </a:r>
            <a:r>
              <a:rPr lang="el-GR" dirty="0"/>
              <a:t> (</a:t>
            </a:r>
            <a:r>
              <a:rPr lang="en-US" dirty="0"/>
              <a:t>fulfillment process) </a:t>
            </a:r>
            <a:r>
              <a:rPr lang="el-GR" dirty="0" err="1"/>
              <a:t>περιλαμβάνει</a:t>
            </a:r>
            <a:r>
              <a:rPr lang="el-GR" dirty="0"/>
              <a:t> τις </a:t>
            </a:r>
            <a:r>
              <a:rPr lang="el-GR" dirty="0" err="1"/>
              <a:t>δραστηριότητες</a:t>
            </a:r>
            <a:r>
              <a:rPr lang="el-GR" dirty="0"/>
              <a:t> που </a:t>
            </a:r>
            <a:r>
              <a:rPr lang="el-GR" dirty="0" err="1"/>
              <a:t>απαιτούνται</a:t>
            </a:r>
            <a:r>
              <a:rPr lang="el-GR" dirty="0"/>
              <a:t> για </a:t>
            </a:r>
            <a:r>
              <a:rPr lang="el-GR" dirty="0" err="1"/>
              <a:t>παραλαβη</a:t>
            </a:r>
            <a:r>
              <a:rPr lang="el-GR" dirty="0"/>
              <a:t>́ των </a:t>
            </a:r>
            <a:r>
              <a:rPr lang="el-GR" dirty="0" err="1"/>
              <a:t>αιτημάτων</a:t>
            </a:r>
            <a:r>
              <a:rPr lang="el-GR" dirty="0"/>
              <a:t> των </a:t>
            </a:r>
            <a:r>
              <a:rPr lang="el-GR" dirty="0" err="1"/>
              <a:t>πελατών</a:t>
            </a:r>
            <a:r>
              <a:rPr lang="el-GR" dirty="0"/>
              <a:t>, την </a:t>
            </a:r>
            <a:r>
              <a:rPr lang="el-GR" dirty="0" err="1"/>
              <a:t>υποβολη</a:t>
            </a:r>
            <a:r>
              <a:rPr lang="el-GR" dirty="0"/>
              <a:t>́ </a:t>
            </a:r>
            <a:r>
              <a:rPr lang="el-GR" dirty="0" err="1"/>
              <a:t>προσφορών</a:t>
            </a:r>
            <a:r>
              <a:rPr lang="el-GR" dirty="0"/>
              <a:t>, τη </a:t>
            </a:r>
            <a:r>
              <a:rPr lang="el-GR" dirty="0" err="1"/>
              <a:t>δημιουργία</a:t>
            </a:r>
            <a:r>
              <a:rPr lang="el-GR" dirty="0"/>
              <a:t> </a:t>
            </a:r>
            <a:r>
              <a:rPr lang="el-GR" dirty="0" err="1"/>
              <a:t>εντολών</a:t>
            </a:r>
            <a:r>
              <a:rPr lang="el-GR" dirty="0"/>
              <a:t> </a:t>
            </a:r>
            <a:r>
              <a:rPr lang="el-GR" dirty="0" err="1"/>
              <a:t>παραγγελίας</a:t>
            </a:r>
            <a:r>
              <a:rPr lang="el-GR" dirty="0"/>
              <a:t>, την </a:t>
            </a:r>
            <a:r>
              <a:rPr lang="el-GR" dirty="0" err="1"/>
              <a:t>εκπλήρωση</a:t>
            </a:r>
            <a:r>
              <a:rPr lang="el-GR" dirty="0"/>
              <a:t> των </a:t>
            </a:r>
            <a:r>
              <a:rPr lang="el-GR" dirty="0" err="1"/>
              <a:t>παραγγελιών</a:t>
            </a:r>
            <a:r>
              <a:rPr lang="el-GR" dirty="0"/>
              <a:t>, </a:t>
            </a:r>
            <a:r>
              <a:rPr lang="el-GR" dirty="0" err="1"/>
              <a:t>καθώς</a:t>
            </a:r>
            <a:r>
              <a:rPr lang="el-GR" dirty="0"/>
              <a:t> και την </a:t>
            </a:r>
            <a:r>
              <a:rPr lang="el-GR" dirty="0" err="1"/>
              <a:t>τιμολόγηση</a:t>
            </a:r>
            <a:r>
              <a:rPr lang="el-GR" dirty="0"/>
              <a:t> των </a:t>
            </a:r>
            <a:r>
              <a:rPr lang="el-GR" dirty="0" err="1"/>
              <a:t>παραγγελιών</a:t>
            </a:r>
            <a:r>
              <a:rPr lang="el-GR" dirty="0"/>
              <a:t>: </a:t>
            </a:r>
            <a:endParaRPr lang="el-GR" dirty="0">
              <a:effectLst/>
            </a:endParaRP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n-US" b="1" dirty="0"/>
              <a:t>ERP </a:t>
            </a:r>
            <a:r>
              <a:rPr lang="el-GR" b="1" dirty="0"/>
              <a:t>και Πωλήσεις σε Πελάτες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None/>
            </a:pPr>
            <a:r>
              <a:rPr lang="el-GR" dirty="0"/>
              <a:t>Η </a:t>
            </a:r>
            <a:r>
              <a:rPr lang="el-GR" dirty="0" err="1"/>
              <a:t>διεργασία</a:t>
            </a:r>
            <a:r>
              <a:rPr lang="el-GR" dirty="0"/>
              <a:t> </a:t>
            </a:r>
            <a:r>
              <a:rPr lang="el-GR" dirty="0" err="1"/>
              <a:t>εκπλήρωσης</a:t>
            </a:r>
            <a:r>
              <a:rPr lang="el-GR" dirty="0"/>
              <a:t> </a:t>
            </a:r>
            <a:r>
              <a:rPr lang="el-GR" dirty="0" err="1"/>
              <a:t>παραγγελίας</a:t>
            </a:r>
            <a:r>
              <a:rPr lang="el-GR" dirty="0"/>
              <a:t> </a:t>
            </a:r>
            <a:r>
              <a:rPr lang="el-GR" dirty="0" err="1"/>
              <a:t>πελάτη</a:t>
            </a:r>
            <a:r>
              <a:rPr lang="el-GR" dirty="0"/>
              <a:t> </a:t>
            </a:r>
            <a:r>
              <a:rPr lang="el-GR" dirty="0" err="1"/>
              <a:t>αποτελείται</a:t>
            </a:r>
            <a:r>
              <a:rPr lang="el-GR" dirty="0"/>
              <a:t> </a:t>
            </a:r>
            <a:r>
              <a:rPr lang="el-GR" dirty="0" err="1"/>
              <a:t>απο</a:t>
            </a:r>
            <a:r>
              <a:rPr lang="el-GR" dirty="0"/>
              <a:t>́ </a:t>
            </a:r>
            <a:r>
              <a:rPr lang="el-GR" dirty="0" err="1"/>
              <a:t>πέντε</a:t>
            </a:r>
            <a:r>
              <a:rPr lang="el-GR" dirty="0"/>
              <a:t> </a:t>
            </a:r>
            <a:r>
              <a:rPr lang="el-GR" dirty="0" err="1"/>
              <a:t>βασικα</a:t>
            </a:r>
            <a:r>
              <a:rPr lang="el-GR" dirty="0"/>
              <a:t>́ </a:t>
            </a:r>
            <a:r>
              <a:rPr lang="el-GR" dirty="0" err="1"/>
              <a:t>βήματα</a:t>
            </a:r>
            <a:r>
              <a:rPr lang="el-GR" dirty="0"/>
              <a:t>. </a:t>
            </a:r>
            <a:r>
              <a:rPr lang="el-GR" dirty="0" err="1"/>
              <a:t>Άυτα</a:t>
            </a:r>
            <a:r>
              <a:rPr lang="el-GR" dirty="0"/>
              <a:t>́ </a:t>
            </a:r>
            <a:r>
              <a:rPr lang="el-GR" dirty="0" err="1"/>
              <a:t>είναι</a:t>
            </a:r>
            <a:r>
              <a:rPr lang="el-GR" dirty="0"/>
              <a:t>: </a:t>
            </a:r>
          </a:p>
          <a:p>
            <a:r>
              <a:rPr lang="el-GR" dirty="0"/>
              <a:t>Η </a:t>
            </a:r>
            <a:r>
              <a:rPr lang="el-GR" dirty="0" err="1"/>
              <a:t>παραλαβη</a:t>
            </a:r>
            <a:r>
              <a:rPr lang="el-GR" dirty="0"/>
              <a:t>́ των </a:t>
            </a:r>
            <a:r>
              <a:rPr lang="el-GR" dirty="0" err="1"/>
              <a:t>αιτημάτων</a:t>
            </a:r>
            <a:r>
              <a:rPr lang="el-GR" dirty="0"/>
              <a:t> </a:t>
            </a:r>
            <a:r>
              <a:rPr lang="el-GR" dirty="0" err="1"/>
              <a:t>πελατών</a:t>
            </a:r>
            <a:r>
              <a:rPr lang="el-GR" dirty="0"/>
              <a:t>,</a:t>
            </a:r>
            <a:endParaRPr lang="en-US" dirty="0"/>
          </a:p>
          <a:p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προετοιμασία</a:t>
            </a:r>
            <a:r>
              <a:rPr lang="el-GR" dirty="0"/>
              <a:t> των </a:t>
            </a:r>
            <a:r>
              <a:rPr lang="el-GR" dirty="0" err="1"/>
              <a:t>προσφορών</a:t>
            </a:r>
            <a:r>
              <a:rPr lang="el-GR" dirty="0"/>
              <a:t> για τους </a:t>
            </a:r>
            <a:r>
              <a:rPr lang="el-GR" dirty="0" err="1"/>
              <a:t>πελάτες</a:t>
            </a:r>
            <a:r>
              <a:rPr lang="el-GR" dirty="0"/>
              <a:t>, </a:t>
            </a:r>
          </a:p>
          <a:p>
            <a:endParaRPr lang="en-US" dirty="0"/>
          </a:p>
          <a:p>
            <a:r>
              <a:rPr lang="el-GR" dirty="0"/>
              <a:t>Η </a:t>
            </a:r>
            <a:r>
              <a:rPr lang="el-GR" dirty="0" err="1"/>
              <a:t>επεξεργασία</a:t>
            </a:r>
            <a:r>
              <a:rPr lang="el-GR" dirty="0"/>
              <a:t> των </a:t>
            </a:r>
            <a:r>
              <a:rPr lang="el-GR" dirty="0" err="1"/>
              <a:t>παραγγελιών</a:t>
            </a:r>
            <a:r>
              <a:rPr lang="el-GR" dirty="0"/>
              <a:t>, </a:t>
            </a:r>
          </a:p>
          <a:p>
            <a:endParaRPr lang="en-US" dirty="0"/>
          </a:p>
          <a:p>
            <a:r>
              <a:rPr lang="el-GR" dirty="0"/>
              <a:t>Η </a:t>
            </a:r>
            <a:r>
              <a:rPr lang="el-GR" dirty="0" err="1"/>
              <a:t>αποστολη</a:t>
            </a:r>
            <a:r>
              <a:rPr lang="el-GR" dirty="0"/>
              <a:t>́ της </a:t>
            </a:r>
            <a:r>
              <a:rPr lang="el-GR" dirty="0" err="1"/>
              <a:t>παραγγελίας</a:t>
            </a:r>
            <a:r>
              <a:rPr lang="el-GR" dirty="0"/>
              <a:t> και </a:t>
            </a:r>
          </a:p>
          <a:p>
            <a:endParaRPr lang="en-US" dirty="0"/>
          </a:p>
          <a:p>
            <a:r>
              <a:rPr lang="el-GR" dirty="0"/>
              <a:t>Η </a:t>
            </a:r>
            <a:r>
              <a:rPr lang="el-GR" dirty="0" err="1"/>
              <a:t>τιμολόγηση</a:t>
            </a:r>
            <a:r>
              <a:rPr lang="el-GR" dirty="0"/>
              <a:t> και </a:t>
            </a:r>
            <a:r>
              <a:rPr lang="el-GR" dirty="0" err="1"/>
              <a:t>πληρωμη</a:t>
            </a:r>
            <a:r>
              <a:rPr lang="el-GR" dirty="0"/>
              <a:t>́ της </a:t>
            </a:r>
            <a:r>
              <a:rPr lang="el-GR" dirty="0" err="1"/>
              <a:t>παραγγελίας</a:t>
            </a:r>
            <a:r>
              <a:rPr lang="el-GR" dirty="0"/>
              <a:t>. 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804">
            <a:hlinkClick r:id="" action="ppaction://media"/>
            <a:extLst>
              <a:ext uri="{FF2B5EF4-FFF2-40B4-BE49-F238E27FC236}">
                <a16:creationId xmlns:a16="http://schemas.microsoft.com/office/drawing/2014/main" id="{FA179F51-3BDE-024D-BEA8-6BBBBE0987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n-US" b="1" dirty="0"/>
              <a:t>ERP </a:t>
            </a:r>
            <a:r>
              <a:rPr lang="el-GR" b="1" dirty="0"/>
              <a:t>και Πωλήσεις σε Πελάτες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/>
              <a:t>τα </a:t>
            </a:r>
            <a:r>
              <a:rPr lang="el-GR" dirty="0" err="1"/>
              <a:t>βήματα</a:t>
            </a:r>
            <a:r>
              <a:rPr lang="el-GR" dirty="0"/>
              <a:t> της </a:t>
            </a:r>
            <a:r>
              <a:rPr lang="el-GR" dirty="0" err="1"/>
              <a:t>εκπλήρωσης</a:t>
            </a:r>
            <a:r>
              <a:rPr lang="el-GR" dirty="0"/>
              <a:t> μιας </a:t>
            </a:r>
            <a:r>
              <a:rPr lang="el-GR" dirty="0" err="1"/>
              <a:t>παραγγελίας</a:t>
            </a:r>
            <a:r>
              <a:rPr lang="el-GR" dirty="0"/>
              <a:t> </a:t>
            </a:r>
            <a:r>
              <a:rPr lang="el-GR" dirty="0" err="1"/>
              <a:t>πελάτη</a:t>
            </a:r>
            <a:r>
              <a:rPr lang="el-GR" dirty="0"/>
              <a:t>. 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28213B-CA14-0A45-8D96-C602A6735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3900" y="2963862"/>
            <a:ext cx="3124200" cy="3441700"/>
          </a:xfrm>
          <a:prstGeom prst="rect">
            <a:avLst/>
          </a:prstGeom>
        </p:spPr>
      </p:pic>
      <p:pic>
        <p:nvPicPr>
          <p:cNvPr id="4" name="Online Media 3" descr="0805">
            <a:hlinkClick r:id="" action="ppaction://media"/>
            <a:extLst>
              <a:ext uri="{FF2B5EF4-FFF2-40B4-BE49-F238E27FC236}">
                <a16:creationId xmlns:a16="http://schemas.microsoft.com/office/drawing/2014/main" id="{92D3414C-B5E1-3946-94AA-D566EFBBA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3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3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n-US" b="1" dirty="0"/>
              <a:t>ERP </a:t>
            </a:r>
            <a:r>
              <a:rPr lang="el-GR" b="1" dirty="0"/>
              <a:t>και Πωλήσεις σε Πελάτες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37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None/>
            </a:pPr>
            <a:r>
              <a:rPr lang="el-GR" dirty="0"/>
              <a:t>Στην </a:t>
            </a:r>
            <a:r>
              <a:rPr lang="el-GR" dirty="0" err="1"/>
              <a:t>συνέχεια</a:t>
            </a:r>
            <a:r>
              <a:rPr lang="el-GR" dirty="0"/>
              <a:t> ο </a:t>
            </a:r>
            <a:r>
              <a:rPr lang="el-GR" dirty="0" err="1"/>
              <a:t>πελάτης</a:t>
            </a:r>
            <a:r>
              <a:rPr lang="el-GR" dirty="0"/>
              <a:t> </a:t>
            </a:r>
            <a:r>
              <a:rPr lang="el-GR" dirty="0" err="1"/>
              <a:t>προχωρα</a:t>
            </a:r>
            <a:r>
              <a:rPr lang="el-GR" dirty="0"/>
              <a:t>́ στην </a:t>
            </a:r>
            <a:r>
              <a:rPr lang="el-GR" dirty="0" err="1"/>
              <a:t>εντολη</a:t>
            </a:r>
            <a:r>
              <a:rPr lang="el-GR" dirty="0"/>
              <a:t>́ </a:t>
            </a:r>
            <a:r>
              <a:rPr lang="el-GR" dirty="0" err="1"/>
              <a:t>παραγγελίας</a:t>
            </a:r>
            <a:r>
              <a:rPr lang="el-GR" dirty="0"/>
              <a:t>. Η </a:t>
            </a:r>
            <a:r>
              <a:rPr lang="el-GR" dirty="0" err="1"/>
              <a:t>δημιουργία</a:t>
            </a:r>
            <a:r>
              <a:rPr lang="el-GR" dirty="0"/>
              <a:t> μιας </a:t>
            </a:r>
            <a:r>
              <a:rPr lang="el-GR" dirty="0" err="1"/>
              <a:t>παραγγελίας</a:t>
            </a:r>
            <a:r>
              <a:rPr lang="el-GR" dirty="0"/>
              <a:t> </a:t>
            </a:r>
            <a:r>
              <a:rPr lang="el-GR" dirty="0" err="1"/>
              <a:t>περιέχει</a:t>
            </a:r>
            <a:r>
              <a:rPr lang="el-GR" dirty="0"/>
              <a:t> </a:t>
            </a:r>
            <a:r>
              <a:rPr lang="el-GR" dirty="0" err="1"/>
              <a:t>πληροφορίες</a:t>
            </a:r>
            <a:r>
              <a:rPr lang="el-GR" dirty="0"/>
              <a:t> </a:t>
            </a:r>
            <a:r>
              <a:rPr lang="el-GR" dirty="0" err="1"/>
              <a:t>όπως</a:t>
            </a:r>
            <a:r>
              <a:rPr lang="el-GR" dirty="0"/>
              <a:t>: </a:t>
            </a:r>
          </a:p>
          <a:p>
            <a:endParaRPr lang="en-US" dirty="0"/>
          </a:p>
          <a:p>
            <a:r>
              <a:rPr lang="el-GR" dirty="0" err="1"/>
              <a:t>Στοιχεία</a:t>
            </a:r>
            <a:r>
              <a:rPr lang="el-GR" dirty="0"/>
              <a:t> </a:t>
            </a:r>
            <a:r>
              <a:rPr lang="el-GR" dirty="0" err="1"/>
              <a:t>πελάτη</a:t>
            </a:r>
            <a:r>
              <a:rPr lang="el-GR" dirty="0"/>
              <a:t> </a:t>
            </a:r>
            <a:endParaRPr lang="en-US" dirty="0"/>
          </a:p>
          <a:p>
            <a:r>
              <a:rPr lang="el-GR" b="1" dirty="0" err="1"/>
              <a:t>Προϊόντα</a:t>
            </a:r>
            <a:r>
              <a:rPr lang="el-GR" b="1" dirty="0"/>
              <a:t> προς </a:t>
            </a:r>
            <a:r>
              <a:rPr lang="el-GR" b="1" dirty="0" err="1"/>
              <a:t>πώληση</a:t>
            </a:r>
            <a:r>
              <a:rPr lang="el-GR" b="1" dirty="0"/>
              <a:t> </a:t>
            </a:r>
            <a:r>
              <a:rPr lang="el-GR" b="1" dirty="0" err="1"/>
              <a:t>καθώς</a:t>
            </a:r>
            <a:r>
              <a:rPr lang="el-GR" b="1" dirty="0"/>
              <a:t> και </a:t>
            </a:r>
            <a:r>
              <a:rPr lang="el-GR" b="1" dirty="0" err="1"/>
              <a:t>ποσότητα</a:t>
            </a:r>
            <a:r>
              <a:rPr lang="el-GR" b="1" dirty="0"/>
              <a:t>, </a:t>
            </a:r>
          </a:p>
          <a:p>
            <a:r>
              <a:rPr lang="el-GR" b="1" dirty="0" err="1"/>
              <a:t>Ημερομηνία</a:t>
            </a:r>
            <a:r>
              <a:rPr lang="el-GR" b="1" dirty="0"/>
              <a:t> </a:t>
            </a:r>
            <a:r>
              <a:rPr lang="el-GR" b="1" dirty="0" err="1"/>
              <a:t>παράδοσης</a:t>
            </a:r>
            <a:r>
              <a:rPr lang="el-GR" b="1" dirty="0"/>
              <a:t> των </a:t>
            </a:r>
            <a:r>
              <a:rPr lang="el-GR" b="1" dirty="0" err="1"/>
              <a:t>προϊόντων</a:t>
            </a:r>
            <a:r>
              <a:rPr lang="el-GR" b="1" dirty="0"/>
              <a:t>, </a:t>
            </a:r>
          </a:p>
          <a:p>
            <a:r>
              <a:rPr lang="el-GR" b="1" dirty="0" err="1"/>
              <a:t>Πληροφορίες</a:t>
            </a:r>
            <a:r>
              <a:rPr lang="el-GR" b="1" dirty="0"/>
              <a:t> </a:t>
            </a:r>
            <a:r>
              <a:rPr lang="el-GR" b="1" dirty="0" err="1"/>
              <a:t>σχετικα</a:t>
            </a:r>
            <a:r>
              <a:rPr lang="el-GR" b="1" dirty="0"/>
              <a:t>́ με τον </a:t>
            </a:r>
            <a:r>
              <a:rPr lang="el-GR" b="1" dirty="0" err="1"/>
              <a:t>τόπο</a:t>
            </a:r>
            <a:r>
              <a:rPr lang="el-GR" b="1" dirty="0"/>
              <a:t> </a:t>
            </a:r>
            <a:r>
              <a:rPr lang="el-GR" b="1" dirty="0" err="1"/>
              <a:t>παράδοσης</a:t>
            </a:r>
            <a:r>
              <a:rPr lang="el-GR" b="1" dirty="0"/>
              <a:t> των </a:t>
            </a:r>
            <a:r>
              <a:rPr lang="el-GR" b="1" dirty="0" err="1"/>
              <a:t>προϊόντων</a:t>
            </a:r>
            <a:r>
              <a:rPr lang="el-GR" b="1" dirty="0"/>
              <a:t>, </a:t>
            </a:r>
          </a:p>
          <a:p>
            <a:r>
              <a:rPr lang="el-GR" b="1" dirty="0" err="1"/>
              <a:t>Τιμές</a:t>
            </a:r>
            <a:r>
              <a:rPr lang="el-GR" b="1" dirty="0"/>
              <a:t> </a:t>
            </a:r>
            <a:r>
              <a:rPr lang="el-GR" b="1" dirty="0" err="1"/>
              <a:t>προϊόντων</a:t>
            </a:r>
            <a:r>
              <a:rPr lang="el-GR" b="1" dirty="0"/>
              <a:t>, </a:t>
            </a:r>
            <a:r>
              <a:rPr lang="el-GR" b="1" dirty="0" err="1"/>
              <a:t>πιθανές</a:t>
            </a:r>
            <a:r>
              <a:rPr lang="el-GR" b="1" dirty="0"/>
              <a:t> </a:t>
            </a:r>
            <a:r>
              <a:rPr lang="el-GR" b="1" dirty="0" err="1"/>
              <a:t>εκπτώσεις</a:t>
            </a:r>
            <a:r>
              <a:rPr lang="el-GR" b="1" dirty="0"/>
              <a:t>. </a:t>
            </a:r>
          </a:p>
          <a:p>
            <a:endParaRPr lang="el-GR" dirty="0">
              <a:effectLst/>
            </a:endParaRP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nline Media 2" descr="0806">
            <a:hlinkClick r:id="" action="ppaction://media"/>
            <a:extLst>
              <a:ext uri="{FF2B5EF4-FFF2-40B4-BE49-F238E27FC236}">
                <a16:creationId xmlns:a16="http://schemas.microsoft.com/office/drawing/2014/main" id="{3843FA3E-E352-2E40-B39A-8252CDB9C0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8" y="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1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n-US" b="1" dirty="0"/>
              <a:t>ERP </a:t>
            </a:r>
            <a:r>
              <a:rPr lang="el-GR" b="1" dirty="0"/>
              <a:t>και Πωλήσεις σε Πελάτες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344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 err="1"/>
              <a:t>Πιθανόν</a:t>
            </a:r>
            <a:r>
              <a:rPr lang="el-GR" dirty="0"/>
              <a:t> η </a:t>
            </a:r>
            <a:r>
              <a:rPr lang="el-GR" dirty="0" err="1"/>
              <a:t>παράδοση</a:t>
            </a:r>
            <a:r>
              <a:rPr lang="el-GR" dirty="0"/>
              <a:t> να </a:t>
            </a:r>
            <a:r>
              <a:rPr lang="el-GR" dirty="0" err="1"/>
              <a:t>μπορει</a:t>
            </a:r>
            <a:r>
              <a:rPr lang="el-GR" dirty="0"/>
              <a:t>́ να </a:t>
            </a:r>
            <a:r>
              <a:rPr lang="el-GR" dirty="0" err="1"/>
              <a:t>εκτελεσθει</a:t>
            </a:r>
            <a:r>
              <a:rPr lang="el-GR" dirty="0"/>
              <a:t>́ </a:t>
            </a:r>
            <a:r>
              <a:rPr lang="el-GR" dirty="0" err="1"/>
              <a:t>τμηματικα</a:t>
            </a:r>
            <a:r>
              <a:rPr lang="el-GR" dirty="0"/>
              <a:t>́. Στο </a:t>
            </a:r>
            <a:r>
              <a:rPr lang="el-GR" dirty="0" err="1"/>
              <a:t>σημείο</a:t>
            </a:r>
            <a:r>
              <a:rPr lang="el-GR" dirty="0"/>
              <a:t> </a:t>
            </a:r>
            <a:r>
              <a:rPr lang="el-GR" dirty="0" err="1"/>
              <a:t>αυτο</a:t>
            </a:r>
            <a:r>
              <a:rPr lang="el-GR" dirty="0"/>
              <a:t>́ </a:t>
            </a:r>
            <a:r>
              <a:rPr lang="el-GR" dirty="0" err="1"/>
              <a:t>γίνεται</a:t>
            </a:r>
            <a:r>
              <a:rPr lang="el-GR" dirty="0"/>
              <a:t> ο </a:t>
            </a:r>
            <a:r>
              <a:rPr lang="el-GR" dirty="0" err="1"/>
              <a:t>υπολογισμός</a:t>
            </a:r>
            <a:r>
              <a:rPr lang="el-GR" dirty="0"/>
              <a:t> της </a:t>
            </a:r>
            <a:r>
              <a:rPr lang="el-GR" dirty="0" err="1"/>
              <a:t>διαθέσιμης</a:t>
            </a:r>
            <a:r>
              <a:rPr lang="el-GR" dirty="0"/>
              <a:t> </a:t>
            </a:r>
            <a:r>
              <a:rPr lang="el-GR" dirty="0" err="1"/>
              <a:t>ποσότητας</a:t>
            </a:r>
            <a:r>
              <a:rPr lang="el-GR" dirty="0"/>
              <a:t> </a:t>
            </a:r>
            <a:r>
              <a:rPr lang="el-GR" dirty="0" err="1"/>
              <a:t>προϊόντων</a:t>
            </a:r>
            <a:r>
              <a:rPr lang="el-GR" dirty="0"/>
              <a:t> προς </a:t>
            </a:r>
            <a:r>
              <a:rPr lang="el-GR" dirty="0" err="1"/>
              <a:t>πώληση</a:t>
            </a:r>
            <a:r>
              <a:rPr lang="el-GR" dirty="0"/>
              <a:t> (</a:t>
            </a:r>
            <a:r>
              <a:rPr lang="en-US" dirty="0"/>
              <a:t>Available to Promise – ATP). </a:t>
            </a:r>
          </a:p>
          <a:p>
            <a:r>
              <a:rPr lang="el-GR" dirty="0" err="1"/>
              <a:t>Ταυτόχρονα</a:t>
            </a:r>
            <a:r>
              <a:rPr lang="el-GR" dirty="0"/>
              <a:t>, θα </a:t>
            </a:r>
            <a:r>
              <a:rPr lang="el-GR" dirty="0" err="1"/>
              <a:t>πρέπει</a:t>
            </a:r>
            <a:r>
              <a:rPr lang="el-GR" dirty="0"/>
              <a:t> να </a:t>
            </a:r>
            <a:r>
              <a:rPr lang="el-GR" dirty="0" err="1"/>
              <a:t>αποφασιστούν</a:t>
            </a:r>
            <a:r>
              <a:rPr lang="el-GR" dirty="0"/>
              <a:t> ή να </a:t>
            </a:r>
            <a:r>
              <a:rPr lang="el-GR" dirty="0" err="1"/>
              <a:t>υπολογιστούν</a:t>
            </a:r>
            <a:r>
              <a:rPr lang="el-GR" dirty="0"/>
              <a:t> τα </a:t>
            </a:r>
            <a:r>
              <a:rPr lang="el-GR" dirty="0" err="1"/>
              <a:t>παρακάτω</a:t>
            </a:r>
            <a:r>
              <a:rPr lang="el-GR" dirty="0"/>
              <a:t>: </a:t>
            </a:r>
          </a:p>
          <a:p>
            <a:pPr lvl="1"/>
            <a:r>
              <a:rPr lang="en-US" b="1" dirty="0"/>
              <a:t>H </a:t>
            </a:r>
            <a:r>
              <a:rPr lang="el-GR" b="1" dirty="0" err="1"/>
              <a:t>κατάλληλη</a:t>
            </a:r>
            <a:r>
              <a:rPr lang="el-GR" b="1" dirty="0"/>
              <a:t> </a:t>
            </a:r>
            <a:r>
              <a:rPr lang="el-GR" b="1" dirty="0" err="1"/>
              <a:t>συσκευασία</a:t>
            </a:r>
            <a:r>
              <a:rPr lang="el-GR" b="1" dirty="0"/>
              <a:t> των </a:t>
            </a:r>
            <a:r>
              <a:rPr lang="el-GR" b="1" dirty="0" err="1"/>
              <a:t>προϊόντων</a:t>
            </a:r>
            <a:r>
              <a:rPr lang="el-GR" b="1" dirty="0"/>
              <a:t>, </a:t>
            </a:r>
            <a:endParaRPr lang="el-GR" sz="2400" b="1" dirty="0"/>
          </a:p>
          <a:p>
            <a:pPr lvl="1"/>
            <a:r>
              <a:rPr lang="el-GR" b="1" dirty="0"/>
              <a:t>Να </a:t>
            </a:r>
            <a:r>
              <a:rPr lang="el-GR" b="1" dirty="0" err="1"/>
              <a:t>υπολογιστει</a:t>
            </a:r>
            <a:r>
              <a:rPr lang="el-GR" b="1" dirty="0"/>
              <a:t>́ το </a:t>
            </a:r>
            <a:r>
              <a:rPr lang="el-GR" b="1" dirty="0" err="1"/>
              <a:t>βάρος</a:t>
            </a:r>
            <a:r>
              <a:rPr lang="el-GR" b="1" dirty="0"/>
              <a:t> και ο </a:t>
            </a:r>
            <a:r>
              <a:rPr lang="el-GR" b="1" dirty="0" err="1"/>
              <a:t>όγκος</a:t>
            </a:r>
            <a:r>
              <a:rPr lang="el-GR" b="1" dirty="0"/>
              <a:t>, </a:t>
            </a:r>
            <a:endParaRPr lang="el-GR" sz="2400" b="1" dirty="0"/>
          </a:p>
          <a:p>
            <a:pPr lvl="1"/>
            <a:r>
              <a:rPr lang="el-GR" b="1" dirty="0"/>
              <a:t>Να </a:t>
            </a:r>
            <a:r>
              <a:rPr lang="el-GR" b="1" dirty="0" err="1"/>
              <a:t>δημιουργηθει</a:t>
            </a:r>
            <a:r>
              <a:rPr lang="el-GR" b="1" dirty="0"/>
              <a:t>́ το </a:t>
            </a:r>
            <a:r>
              <a:rPr lang="el-GR" b="1" dirty="0" err="1"/>
              <a:t>χρονοδιάγραμμα</a:t>
            </a:r>
            <a:r>
              <a:rPr lang="el-GR" b="1" dirty="0"/>
              <a:t> </a:t>
            </a:r>
            <a:r>
              <a:rPr lang="el-GR" b="1" dirty="0" err="1"/>
              <a:t>παράδοσης</a:t>
            </a:r>
            <a:r>
              <a:rPr lang="el-GR" b="1" dirty="0"/>
              <a:t>, </a:t>
            </a:r>
            <a:endParaRPr lang="el-GR" sz="2400" b="1" dirty="0"/>
          </a:p>
          <a:p>
            <a:pPr lvl="1"/>
            <a:r>
              <a:rPr lang="el-GR" b="1" dirty="0"/>
              <a:t>Να </a:t>
            </a:r>
            <a:r>
              <a:rPr lang="el-GR" b="1" dirty="0" err="1"/>
              <a:t>καθοριστει</a:t>
            </a:r>
            <a:r>
              <a:rPr lang="el-GR" b="1" dirty="0"/>
              <a:t>́ το </a:t>
            </a:r>
            <a:r>
              <a:rPr lang="el-GR" b="1" dirty="0" err="1"/>
              <a:t>σημείο</a:t>
            </a:r>
            <a:r>
              <a:rPr lang="el-GR" b="1" dirty="0"/>
              <a:t> </a:t>
            </a:r>
            <a:r>
              <a:rPr lang="el-GR" b="1" dirty="0" err="1"/>
              <a:t>συλλογής</a:t>
            </a:r>
            <a:r>
              <a:rPr lang="el-GR" b="1" dirty="0"/>
              <a:t> </a:t>
            </a:r>
            <a:r>
              <a:rPr lang="el-GR" b="1" dirty="0" err="1"/>
              <a:t>προϊόντων</a:t>
            </a:r>
            <a:r>
              <a:rPr lang="el-GR" b="1" dirty="0"/>
              <a:t>. </a:t>
            </a:r>
            <a:endParaRPr lang="el-GR" sz="2400" b="1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807">
            <a:hlinkClick r:id="" action="ppaction://media"/>
            <a:extLst>
              <a:ext uri="{FF2B5EF4-FFF2-40B4-BE49-F238E27FC236}">
                <a16:creationId xmlns:a16="http://schemas.microsoft.com/office/drawing/2014/main" id="{4CD70F63-4FEE-3D48-ACB0-D180F862F1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n-US" b="1" dirty="0"/>
              <a:t>ERP </a:t>
            </a:r>
            <a:r>
              <a:rPr lang="el-GR" b="1" dirty="0"/>
              <a:t>και Πωλήσεις σε Πελάτες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481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None/>
            </a:pPr>
            <a:r>
              <a:rPr lang="el-GR" dirty="0"/>
              <a:t>Το </a:t>
            </a:r>
            <a:r>
              <a:rPr lang="el-GR" dirty="0" err="1"/>
              <a:t>σύστημα</a:t>
            </a:r>
            <a:r>
              <a:rPr lang="el-GR" dirty="0"/>
              <a:t> </a:t>
            </a:r>
            <a:r>
              <a:rPr lang="en-US" dirty="0"/>
              <a:t>ERP </a:t>
            </a:r>
            <a:r>
              <a:rPr lang="el-GR" dirty="0" err="1"/>
              <a:t>έχει</a:t>
            </a:r>
            <a:r>
              <a:rPr lang="el-GR" dirty="0"/>
              <a:t> </a:t>
            </a:r>
            <a:r>
              <a:rPr lang="el-GR" dirty="0" err="1"/>
              <a:t>ήδη</a:t>
            </a:r>
            <a:r>
              <a:rPr lang="el-GR" dirty="0"/>
              <a:t> </a:t>
            </a:r>
            <a:r>
              <a:rPr lang="el-GR" dirty="0" err="1"/>
              <a:t>προσδιορίσει</a:t>
            </a:r>
            <a:r>
              <a:rPr lang="el-GR" dirty="0"/>
              <a:t> </a:t>
            </a:r>
          </a:p>
          <a:p>
            <a:endParaRPr lang="el-GR" dirty="0"/>
          </a:p>
          <a:p>
            <a:r>
              <a:rPr lang="el-GR" dirty="0"/>
              <a:t>τα </a:t>
            </a:r>
            <a:r>
              <a:rPr lang="el-GR" dirty="0" err="1"/>
              <a:t>υλικα</a:t>
            </a:r>
            <a:r>
              <a:rPr lang="el-GR" dirty="0"/>
              <a:t>́ </a:t>
            </a:r>
            <a:r>
              <a:rPr lang="el-GR" dirty="0" err="1"/>
              <a:t>συσκευασίας</a:t>
            </a:r>
            <a:r>
              <a:rPr lang="el-GR" dirty="0"/>
              <a:t> που </a:t>
            </a:r>
            <a:r>
              <a:rPr lang="el-GR" dirty="0" err="1"/>
              <a:t>πρέπει</a:t>
            </a:r>
            <a:r>
              <a:rPr lang="el-GR" dirty="0"/>
              <a:t> να </a:t>
            </a:r>
            <a:r>
              <a:rPr lang="el-GR" dirty="0" err="1"/>
              <a:t>χρησιμοποιηθούν</a:t>
            </a:r>
            <a:r>
              <a:rPr lang="el-GR" dirty="0"/>
              <a:t> για τα </a:t>
            </a:r>
            <a:r>
              <a:rPr lang="el-GR" dirty="0" err="1"/>
              <a:t>συγκεκριμένα</a:t>
            </a:r>
            <a:r>
              <a:rPr lang="el-GR" dirty="0"/>
              <a:t> </a:t>
            </a:r>
            <a:r>
              <a:rPr lang="el-GR" dirty="0" err="1"/>
              <a:t>προϊόντα</a:t>
            </a:r>
            <a:r>
              <a:rPr lang="el-GR" dirty="0"/>
              <a:t> </a:t>
            </a:r>
          </a:p>
          <a:p>
            <a:endParaRPr lang="el-GR" dirty="0"/>
          </a:p>
          <a:p>
            <a:r>
              <a:rPr lang="el-GR" dirty="0"/>
              <a:t>και </a:t>
            </a:r>
            <a:r>
              <a:rPr lang="el-GR" dirty="0" err="1"/>
              <a:t>δρομολογει</a:t>
            </a:r>
            <a:r>
              <a:rPr lang="el-GR" dirty="0"/>
              <a:t>́ τη </a:t>
            </a:r>
            <a:r>
              <a:rPr lang="el-GR" dirty="0" err="1"/>
              <a:t>μεταφορα</a:t>
            </a:r>
            <a:r>
              <a:rPr lang="el-GR" dirty="0"/>
              <a:t>́ των </a:t>
            </a:r>
            <a:r>
              <a:rPr lang="el-GR" dirty="0" err="1"/>
              <a:t>προϊόντων</a:t>
            </a:r>
            <a:r>
              <a:rPr lang="el-GR" dirty="0"/>
              <a:t> με τη </a:t>
            </a:r>
            <a:r>
              <a:rPr lang="el-GR" dirty="0" err="1"/>
              <a:t>χρήση</a:t>
            </a:r>
            <a:r>
              <a:rPr lang="el-GR" dirty="0"/>
              <a:t> του </a:t>
            </a:r>
            <a:r>
              <a:rPr lang="el-GR" dirty="0" err="1"/>
              <a:t>αντίστοιχου</a:t>
            </a:r>
            <a:r>
              <a:rPr lang="el-GR" dirty="0"/>
              <a:t> </a:t>
            </a:r>
            <a:r>
              <a:rPr lang="el-GR" dirty="0" err="1"/>
              <a:t>υποσυ</a:t>
            </a:r>
            <a:r>
              <a:rPr lang="el-GR" dirty="0"/>
              <a:t>- </a:t>
            </a:r>
            <a:r>
              <a:rPr lang="el-GR" dirty="0" err="1"/>
              <a:t>στήματος</a:t>
            </a:r>
            <a:r>
              <a:rPr lang="el-GR" dirty="0"/>
              <a:t> </a:t>
            </a:r>
            <a:r>
              <a:rPr lang="el-GR" dirty="0" err="1"/>
              <a:t>διανομών</a:t>
            </a:r>
            <a:r>
              <a:rPr lang="el-GR" dirty="0"/>
              <a:t> (</a:t>
            </a:r>
            <a:r>
              <a:rPr lang="en-US" dirty="0"/>
              <a:t>distribution), </a:t>
            </a:r>
            <a:endParaRPr lang="el-GR" dirty="0"/>
          </a:p>
          <a:p>
            <a:endParaRPr lang="el-GR" dirty="0"/>
          </a:p>
          <a:p>
            <a:r>
              <a:rPr lang="el-GR" dirty="0"/>
              <a:t>λαμβάνει </a:t>
            </a:r>
            <a:r>
              <a:rPr lang="el-GR" dirty="0" err="1"/>
              <a:t>υπόψη</a:t>
            </a:r>
            <a:r>
              <a:rPr lang="el-GR" dirty="0"/>
              <a:t> τις </a:t>
            </a:r>
            <a:r>
              <a:rPr lang="el-GR" dirty="0" err="1"/>
              <a:t>απαιτήσεις</a:t>
            </a:r>
            <a:r>
              <a:rPr lang="el-GR" dirty="0"/>
              <a:t> </a:t>
            </a:r>
            <a:r>
              <a:rPr lang="el-GR" dirty="0" err="1"/>
              <a:t>ασφαλείας</a:t>
            </a:r>
            <a:r>
              <a:rPr lang="el-GR" dirty="0"/>
              <a:t>, το </a:t>
            </a:r>
            <a:r>
              <a:rPr lang="el-GR" dirty="0" err="1"/>
              <a:t>είδος</a:t>
            </a:r>
            <a:r>
              <a:rPr lang="el-GR" dirty="0"/>
              <a:t> των </a:t>
            </a:r>
            <a:r>
              <a:rPr lang="el-GR" dirty="0" err="1"/>
              <a:t>υλικών</a:t>
            </a:r>
            <a:r>
              <a:rPr lang="el-GR" dirty="0"/>
              <a:t>, </a:t>
            </a:r>
            <a:r>
              <a:rPr lang="el-GR" dirty="0" err="1"/>
              <a:t>καθώς</a:t>
            </a:r>
            <a:r>
              <a:rPr lang="el-GR" dirty="0"/>
              <a:t> και τα </a:t>
            </a:r>
            <a:r>
              <a:rPr lang="el-GR" dirty="0" err="1"/>
              <a:t>χαρακτηριστικα</a:t>
            </a:r>
            <a:r>
              <a:rPr lang="el-GR" dirty="0"/>
              <a:t>́ τους, </a:t>
            </a:r>
            <a:r>
              <a:rPr lang="el-GR" dirty="0" err="1"/>
              <a:t>ώστε</a:t>
            </a:r>
            <a:r>
              <a:rPr lang="el-GR" dirty="0"/>
              <a:t> να </a:t>
            </a:r>
            <a:r>
              <a:rPr lang="el-GR" dirty="0" err="1"/>
              <a:t>επιλεγει</a:t>
            </a:r>
            <a:r>
              <a:rPr lang="el-GR" dirty="0"/>
              <a:t>́ το </a:t>
            </a:r>
            <a:r>
              <a:rPr lang="el-GR" dirty="0" err="1"/>
              <a:t>βέλτιστο</a:t>
            </a:r>
            <a:r>
              <a:rPr lang="el-GR" dirty="0"/>
              <a:t> </a:t>
            </a:r>
            <a:r>
              <a:rPr lang="el-GR" dirty="0" err="1"/>
              <a:t>μεταφορικο</a:t>
            </a:r>
            <a:r>
              <a:rPr lang="el-GR" dirty="0"/>
              <a:t>́ </a:t>
            </a:r>
            <a:r>
              <a:rPr lang="el-GR" dirty="0" err="1"/>
              <a:t>μέσο</a:t>
            </a:r>
            <a:r>
              <a:rPr lang="el-GR" dirty="0"/>
              <a:t>. </a:t>
            </a:r>
          </a:p>
          <a:p>
            <a:endParaRPr lang="el-GR" dirty="0"/>
          </a:p>
          <a:p>
            <a:r>
              <a:rPr lang="el-GR" dirty="0"/>
              <a:t>Στο </a:t>
            </a:r>
            <a:r>
              <a:rPr lang="el-GR" dirty="0" err="1"/>
              <a:t>σημείο</a:t>
            </a:r>
            <a:r>
              <a:rPr lang="el-GR" dirty="0"/>
              <a:t> </a:t>
            </a:r>
            <a:r>
              <a:rPr lang="el-GR" dirty="0" err="1"/>
              <a:t>αυτο</a:t>
            </a:r>
            <a:r>
              <a:rPr lang="el-GR" dirty="0"/>
              <a:t>́ </a:t>
            </a:r>
            <a:r>
              <a:rPr lang="el-GR" dirty="0" err="1"/>
              <a:t>θεωρούμε</a:t>
            </a:r>
            <a:r>
              <a:rPr lang="el-GR" dirty="0"/>
              <a:t> </a:t>
            </a:r>
            <a:r>
              <a:rPr lang="el-GR" dirty="0" err="1"/>
              <a:t>ότι</a:t>
            </a:r>
            <a:r>
              <a:rPr lang="el-GR" dirty="0"/>
              <a:t> </a:t>
            </a:r>
            <a:r>
              <a:rPr lang="el-GR" dirty="0" err="1"/>
              <a:t>ολοκληρώνεται</a:t>
            </a:r>
            <a:r>
              <a:rPr lang="el-GR" dirty="0"/>
              <a:t> η </a:t>
            </a:r>
            <a:r>
              <a:rPr lang="el-GR" dirty="0" err="1"/>
              <a:t>χορήγηση</a:t>
            </a:r>
            <a:r>
              <a:rPr lang="el-GR" dirty="0"/>
              <a:t> του </a:t>
            </a:r>
            <a:r>
              <a:rPr lang="el-GR" dirty="0" err="1"/>
              <a:t>προϊόντος</a:t>
            </a:r>
            <a:r>
              <a:rPr lang="el-GR" dirty="0"/>
              <a:t> </a:t>
            </a:r>
            <a:r>
              <a:rPr lang="el-GR" dirty="0" err="1"/>
              <a:t>απο</a:t>
            </a:r>
            <a:r>
              <a:rPr lang="el-GR" dirty="0"/>
              <a:t>́ την </a:t>
            </a:r>
            <a:r>
              <a:rPr lang="el-GR" dirty="0" err="1"/>
              <a:t>αποθήκη</a:t>
            </a:r>
            <a:r>
              <a:rPr lang="el-GR" dirty="0"/>
              <a:t> (</a:t>
            </a:r>
            <a:r>
              <a:rPr lang="en-US" dirty="0"/>
              <a:t>goods issue) </a:t>
            </a:r>
            <a:r>
              <a:rPr lang="el-GR" dirty="0"/>
              <a:t>και </a:t>
            </a:r>
            <a:r>
              <a:rPr lang="el-GR" dirty="0" err="1"/>
              <a:t>συνήθως</a:t>
            </a:r>
            <a:r>
              <a:rPr lang="el-GR" dirty="0"/>
              <a:t> η </a:t>
            </a:r>
            <a:r>
              <a:rPr lang="el-GR" dirty="0" err="1"/>
              <a:t>ιδιοκτησία</a:t>
            </a:r>
            <a:r>
              <a:rPr lang="el-GR" dirty="0"/>
              <a:t> των </a:t>
            </a:r>
            <a:r>
              <a:rPr lang="el-GR" dirty="0" err="1"/>
              <a:t>προϊόντων</a:t>
            </a:r>
            <a:r>
              <a:rPr lang="el-GR" dirty="0"/>
              <a:t> </a:t>
            </a:r>
            <a:r>
              <a:rPr lang="el-GR" dirty="0" err="1"/>
              <a:t>μεταφέρεται</a:t>
            </a:r>
            <a:r>
              <a:rPr lang="el-GR" dirty="0"/>
              <a:t> στον </a:t>
            </a:r>
            <a:r>
              <a:rPr lang="el-GR" dirty="0" err="1"/>
              <a:t>πελάτη</a:t>
            </a:r>
            <a:r>
              <a:rPr lang="el-GR" dirty="0"/>
              <a:t>. </a:t>
            </a:r>
            <a:endParaRPr lang="el-GR" dirty="0">
              <a:effectLst/>
            </a:endParaRP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808">
            <a:hlinkClick r:id="" action="ppaction://media"/>
            <a:extLst>
              <a:ext uri="{FF2B5EF4-FFF2-40B4-BE49-F238E27FC236}">
                <a16:creationId xmlns:a16="http://schemas.microsoft.com/office/drawing/2014/main" id="{27F89F99-7748-6544-810F-F2F9BB743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n-US" b="1" dirty="0"/>
              <a:t>ERP </a:t>
            </a:r>
            <a:r>
              <a:rPr lang="el-GR" b="1" dirty="0"/>
              <a:t>και Πωλήσεις σε Πελάτες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313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dirty="0"/>
              <a:t>To </a:t>
            </a:r>
            <a:r>
              <a:rPr lang="el-GR" dirty="0" err="1"/>
              <a:t>τιμολόγιο</a:t>
            </a:r>
            <a:r>
              <a:rPr lang="el-GR" dirty="0"/>
              <a:t> </a:t>
            </a:r>
            <a:r>
              <a:rPr lang="el-GR" dirty="0" err="1"/>
              <a:t>δημιουργείται</a:t>
            </a:r>
            <a:r>
              <a:rPr lang="el-GR" dirty="0"/>
              <a:t> </a:t>
            </a:r>
            <a:r>
              <a:rPr lang="el-GR" dirty="0" err="1"/>
              <a:t>απο</a:t>
            </a:r>
            <a:r>
              <a:rPr lang="el-GR" dirty="0"/>
              <a:t>́ την </a:t>
            </a:r>
            <a:r>
              <a:rPr lang="el-GR" dirty="0" err="1"/>
              <a:t>αντιγραφη</a:t>
            </a:r>
            <a:r>
              <a:rPr lang="el-GR" dirty="0"/>
              <a:t>́ των </a:t>
            </a:r>
            <a:r>
              <a:rPr lang="el-GR" dirty="0" err="1"/>
              <a:t>πληροφοριών</a:t>
            </a:r>
            <a:r>
              <a:rPr lang="el-GR" dirty="0"/>
              <a:t> </a:t>
            </a:r>
            <a:r>
              <a:rPr lang="el-GR" dirty="0" err="1"/>
              <a:t>απο</a:t>
            </a:r>
            <a:r>
              <a:rPr lang="el-GR" dirty="0"/>
              <a:t>́ την </a:t>
            </a:r>
            <a:r>
              <a:rPr lang="el-GR" dirty="0" err="1"/>
              <a:t>εντολη</a:t>
            </a:r>
            <a:r>
              <a:rPr lang="el-GR" dirty="0"/>
              <a:t>́ </a:t>
            </a:r>
            <a:r>
              <a:rPr lang="el-GR" dirty="0" err="1"/>
              <a:t>πώλησης</a:t>
            </a:r>
            <a:r>
              <a:rPr lang="el-GR" dirty="0"/>
              <a:t> και/ή το </a:t>
            </a:r>
            <a:r>
              <a:rPr lang="el-GR" dirty="0" err="1"/>
              <a:t>έγγραφο</a:t>
            </a:r>
            <a:r>
              <a:rPr lang="el-GR" dirty="0"/>
              <a:t> </a:t>
            </a:r>
            <a:r>
              <a:rPr lang="el-GR" dirty="0" err="1"/>
              <a:t>παράδοσης</a:t>
            </a:r>
            <a:r>
              <a:rPr lang="el-GR" dirty="0"/>
              <a:t>. </a:t>
            </a:r>
            <a:r>
              <a:rPr lang="el-GR" dirty="0" err="1"/>
              <a:t>Γενικα</a:t>
            </a:r>
            <a:r>
              <a:rPr lang="el-GR" dirty="0"/>
              <a:t>́ </a:t>
            </a:r>
            <a:r>
              <a:rPr lang="el-GR" dirty="0" err="1"/>
              <a:t>υπάρχουν</a:t>
            </a:r>
            <a:r>
              <a:rPr lang="el-GR" dirty="0"/>
              <a:t> </a:t>
            </a:r>
            <a:r>
              <a:rPr lang="el-GR" dirty="0" err="1"/>
              <a:t>δύο</a:t>
            </a:r>
            <a:r>
              <a:rPr lang="el-GR" dirty="0"/>
              <a:t> </a:t>
            </a:r>
            <a:r>
              <a:rPr lang="el-GR" dirty="0" err="1"/>
              <a:t>προσεγγίσεις</a:t>
            </a:r>
            <a:r>
              <a:rPr lang="el-GR" dirty="0"/>
              <a:t> που </a:t>
            </a:r>
            <a:r>
              <a:rPr lang="el-GR" dirty="0" err="1"/>
              <a:t>χρησιμοποιούνται</a:t>
            </a:r>
            <a:r>
              <a:rPr lang="el-GR" dirty="0"/>
              <a:t> για την </a:t>
            </a:r>
            <a:r>
              <a:rPr lang="el-GR" dirty="0" err="1"/>
              <a:t>τιμολόγηση</a:t>
            </a:r>
            <a:r>
              <a:rPr lang="el-GR" dirty="0"/>
              <a:t>: </a:t>
            </a:r>
          </a:p>
          <a:p>
            <a:pPr lvl="1"/>
            <a:endParaRPr lang="el-GR" b="1" dirty="0"/>
          </a:p>
          <a:p>
            <a:pPr lvl="1"/>
            <a:r>
              <a:rPr lang="el-GR" b="1" dirty="0" err="1"/>
              <a:t>Τιμολόγηση</a:t>
            </a:r>
            <a:r>
              <a:rPr lang="el-GR" b="1" dirty="0"/>
              <a:t> που </a:t>
            </a:r>
            <a:r>
              <a:rPr lang="el-GR" b="1" dirty="0" err="1"/>
              <a:t>βασίζεται</a:t>
            </a:r>
            <a:r>
              <a:rPr lang="el-GR" b="1" dirty="0"/>
              <a:t> στην </a:t>
            </a:r>
            <a:r>
              <a:rPr lang="el-GR" b="1" dirty="0" err="1"/>
              <a:t>εντολη</a:t>
            </a:r>
            <a:r>
              <a:rPr lang="el-GR" b="1" dirty="0"/>
              <a:t>́ </a:t>
            </a:r>
            <a:r>
              <a:rPr lang="el-GR" b="1" dirty="0" err="1"/>
              <a:t>πώλησης</a:t>
            </a:r>
            <a:r>
              <a:rPr lang="el-GR" b="1" dirty="0"/>
              <a:t>, </a:t>
            </a:r>
            <a:endParaRPr lang="el-GR" sz="2400" b="1" dirty="0"/>
          </a:p>
          <a:p>
            <a:pPr lvl="1"/>
            <a:endParaRPr lang="el-GR" b="1" dirty="0"/>
          </a:p>
          <a:p>
            <a:pPr lvl="1"/>
            <a:r>
              <a:rPr lang="el-GR" b="1" dirty="0" err="1"/>
              <a:t>Τιμολόγηση</a:t>
            </a:r>
            <a:r>
              <a:rPr lang="el-GR" b="1" dirty="0"/>
              <a:t> που </a:t>
            </a:r>
            <a:r>
              <a:rPr lang="el-GR" b="1" dirty="0" err="1"/>
              <a:t>βασίζεται</a:t>
            </a:r>
            <a:r>
              <a:rPr lang="el-GR" b="1" dirty="0"/>
              <a:t> στην </a:t>
            </a:r>
            <a:r>
              <a:rPr lang="el-GR" b="1" dirty="0" err="1"/>
              <a:t>παράδοση</a:t>
            </a:r>
            <a:r>
              <a:rPr lang="el-GR" b="1" dirty="0"/>
              <a:t> των </a:t>
            </a:r>
            <a:r>
              <a:rPr lang="el-GR" b="1" dirty="0" err="1"/>
              <a:t>προϊόντων</a:t>
            </a:r>
            <a:r>
              <a:rPr lang="el-GR" b="1" dirty="0"/>
              <a:t>. </a:t>
            </a:r>
          </a:p>
          <a:p>
            <a:pPr lvl="1"/>
            <a:endParaRPr lang="el-GR" b="1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809">
            <a:hlinkClick r:id="" action="ppaction://media"/>
            <a:extLst>
              <a:ext uri="{FF2B5EF4-FFF2-40B4-BE49-F238E27FC236}">
                <a16:creationId xmlns:a16="http://schemas.microsoft.com/office/drawing/2014/main" id="{32E11361-D8A4-6144-9326-D32F56EA0E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2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{F575372A-6978-2C49-8294-7BE590C3ECFB}tf16401369</Template>
  <TotalTime>32138</TotalTime>
  <Words>1871</Words>
  <Application>Microsoft Macintosh PowerPoint</Application>
  <PresentationFormat>Widescreen</PresentationFormat>
  <Paragraphs>142</Paragraphs>
  <Slides>17</Slides>
  <Notes>16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</vt:lpstr>
      <vt:lpstr>ERP 08</vt:lpstr>
      <vt:lpstr>ERP</vt:lpstr>
      <vt:lpstr>ERP και Πωλήσεις σε Πελάτες</vt:lpstr>
      <vt:lpstr>ERP και Πωλήσεις σε Πελάτες</vt:lpstr>
      <vt:lpstr>ERP και Πωλήσεις σε Πελάτες</vt:lpstr>
      <vt:lpstr>ERP και Πωλήσεις σε Πελάτες</vt:lpstr>
      <vt:lpstr>ERP και Πωλήσεις σε Πελάτες</vt:lpstr>
      <vt:lpstr>ERP και Πωλήσεις σε Πελάτες</vt:lpstr>
      <vt:lpstr>ERP και Πωλήσεις σε Πελάτες</vt:lpstr>
      <vt:lpstr>ERP και Δομή οργανισμών πώλησης </vt:lpstr>
      <vt:lpstr>Χρονοπρογραμματισμός μιας παραγγελίας  </vt:lpstr>
      <vt:lpstr>Τιμοδότηση κα τιμολόγηση προϊόντων </vt:lpstr>
      <vt:lpstr>Πιστωτική αξιολόγηση πελατών </vt:lpstr>
      <vt:lpstr>Πιστωτική αξιολόγηση πελατών </vt:lpstr>
      <vt:lpstr>Πιστωτική αξιολόγηση πελατών </vt:lpstr>
      <vt:lpstr>Αποστολή εμπορευμάτων </vt:lpstr>
      <vt:lpstr>Αποστολή εμπορευμάτων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03</dc:title>
  <dc:creator>Microsoft Office User</dc:creator>
  <cp:lastModifiedBy>Microsoft Office User</cp:lastModifiedBy>
  <cp:revision>127</cp:revision>
  <dcterms:created xsi:type="dcterms:W3CDTF">2020-03-14T08:26:53Z</dcterms:created>
  <dcterms:modified xsi:type="dcterms:W3CDTF">2020-05-03T16:35:38Z</dcterms:modified>
</cp:coreProperties>
</file>