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9" r:id="rId2"/>
    <p:sldId id="335" r:id="rId3"/>
    <p:sldId id="336" r:id="rId4"/>
    <p:sldId id="341" r:id="rId5"/>
    <p:sldId id="342" r:id="rId6"/>
    <p:sldId id="340" r:id="rId7"/>
    <p:sldId id="343" r:id="rId8"/>
    <p:sldId id="337" r:id="rId9"/>
    <p:sldId id="323" r:id="rId10"/>
    <p:sldId id="326" r:id="rId11"/>
    <p:sldId id="324" r:id="rId12"/>
    <p:sldId id="338" r:id="rId13"/>
    <p:sldId id="339" r:id="rId14"/>
    <p:sldId id="327" r:id="rId15"/>
    <p:sldId id="328" r:id="rId16"/>
    <p:sldId id="319" r:id="rId17"/>
    <p:sldId id="344" r:id="rId18"/>
    <p:sldId id="311" r:id="rId19"/>
    <p:sldId id="312" r:id="rId20"/>
    <p:sldId id="313" r:id="rId21"/>
    <p:sldId id="314" r:id="rId22"/>
    <p:sldId id="315" r:id="rId23"/>
    <p:sldId id="345" r:id="rId24"/>
    <p:sldId id="316" r:id="rId25"/>
    <p:sldId id="317" r:id="rId26"/>
    <p:sldId id="334" r:id="rId27"/>
    <p:sldId id="318" r:id="rId28"/>
    <p:sldId id="321" r:id="rId29"/>
    <p:sldId id="330" r:id="rId30"/>
    <p:sldId id="329" r:id="rId31"/>
    <p:sldId id="332" r:id="rId32"/>
    <p:sldId id="322" r:id="rId33"/>
    <p:sldId id="331" r:id="rId34"/>
    <p:sldId id="333" r:id="rId35"/>
    <p:sldId id="346" r:id="rId36"/>
  </p:sldIdLst>
  <p:sldSz cx="9144000" cy="6858000" type="screen4x3"/>
  <p:notesSz cx="6648450" cy="9780588"/>
  <p:custDataLst>
    <p:tags r:id="rId39"/>
  </p:custDataLst>
  <p:defaultTextStyle>
    <a:defPPr>
      <a:defRPr lang="fr-F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1">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CC00"/>
    <a:srgbClr val="0066CC"/>
    <a:srgbClr val="D8E1FC"/>
    <a:srgbClr val="FDEED7"/>
    <a:srgbClr val="FBDEB3"/>
    <a:srgbClr val="CC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9" autoAdjust="0"/>
  </p:normalViewPr>
  <p:slideViewPr>
    <p:cSldViewPr snapToGrid="0">
      <p:cViewPr varScale="1">
        <p:scale>
          <a:sx n="105" d="100"/>
          <a:sy n="105" d="100"/>
        </p:scale>
        <p:origin x="14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476" y="-90"/>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Thanasis\Local%20Settings\Temporary%20Internet%20Files\Content.IE5\IS2WPABL\Cotton%20Gross%20Margin%20(2007).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Φύλλο1!$O$22</c:f>
              <c:strCache>
                <c:ptCount val="1"/>
                <c:pt idx="0">
                  <c:v>Μεταβλητές Δαπάνες</c:v>
                </c:pt>
              </c:strCache>
            </c:strRef>
          </c:tx>
          <c:spPr>
            <a:ln>
              <a:solidFill>
                <a:srgbClr val="CC0000"/>
              </a:solidFill>
            </a:ln>
          </c:spPr>
          <c:marker>
            <c:symbol val="none"/>
          </c:marker>
          <c:cat>
            <c:numRef>
              <c:f>Φύλλο1!$N$23:$N$27</c:f>
              <c:numCache>
                <c:formatCode>General</c:formatCode>
                <c:ptCount val="5"/>
                <c:pt idx="0">
                  <c:v>0</c:v>
                </c:pt>
                <c:pt idx="1">
                  <c:v>1.0000000000000002E-2</c:v>
                </c:pt>
                <c:pt idx="2">
                  <c:v>3.0000000000000002E-2</c:v>
                </c:pt>
                <c:pt idx="3">
                  <c:v>0.05</c:v>
                </c:pt>
                <c:pt idx="4">
                  <c:v>0.1</c:v>
                </c:pt>
              </c:numCache>
            </c:numRef>
          </c:cat>
          <c:val>
            <c:numRef>
              <c:f>Φύλλο1!$O$23:$O$27</c:f>
              <c:numCache>
                <c:formatCode>General</c:formatCode>
                <c:ptCount val="5"/>
                <c:pt idx="0">
                  <c:v>80</c:v>
                </c:pt>
                <c:pt idx="1">
                  <c:v>84.5</c:v>
                </c:pt>
                <c:pt idx="2">
                  <c:v>93.5</c:v>
                </c:pt>
                <c:pt idx="3">
                  <c:v>102.5</c:v>
                </c:pt>
                <c:pt idx="4">
                  <c:v>125</c:v>
                </c:pt>
              </c:numCache>
            </c:numRef>
          </c:val>
          <c:smooth val="1"/>
          <c:extLst>
            <c:ext xmlns:c16="http://schemas.microsoft.com/office/drawing/2014/chart" uri="{C3380CC4-5D6E-409C-BE32-E72D297353CC}">
              <c16:uniqueId val="{00000000-84B6-42EB-967A-FAC20E06F73E}"/>
            </c:ext>
          </c:extLst>
        </c:ser>
        <c:ser>
          <c:idx val="1"/>
          <c:order val="1"/>
          <c:tx>
            <c:strRef>
              <c:f>Φύλλο1!$P$22</c:f>
              <c:strCache>
                <c:ptCount val="1"/>
                <c:pt idx="0">
                  <c:v>Ακαθάριστο κέρδος</c:v>
                </c:pt>
              </c:strCache>
            </c:strRef>
          </c:tx>
          <c:marker>
            <c:symbol val="none"/>
          </c:marker>
          <c:cat>
            <c:numRef>
              <c:f>Φύλλο1!$N$23:$N$27</c:f>
              <c:numCache>
                <c:formatCode>General</c:formatCode>
                <c:ptCount val="5"/>
                <c:pt idx="0">
                  <c:v>0</c:v>
                </c:pt>
                <c:pt idx="1">
                  <c:v>1.0000000000000002E-2</c:v>
                </c:pt>
                <c:pt idx="2">
                  <c:v>3.0000000000000002E-2</c:v>
                </c:pt>
                <c:pt idx="3">
                  <c:v>0.05</c:v>
                </c:pt>
                <c:pt idx="4">
                  <c:v>0.1</c:v>
                </c:pt>
              </c:numCache>
            </c:numRef>
          </c:cat>
          <c:val>
            <c:numRef>
              <c:f>Φύλλο1!$P$23:$P$27</c:f>
              <c:numCache>
                <c:formatCode>General</c:formatCode>
                <c:ptCount val="5"/>
                <c:pt idx="0">
                  <c:v>180</c:v>
                </c:pt>
                <c:pt idx="1">
                  <c:v>175.5</c:v>
                </c:pt>
                <c:pt idx="2">
                  <c:v>166.5</c:v>
                </c:pt>
                <c:pt idx="3">
                  <c:v>157.5</c:v>
                </c:pt>
                <c:pt idx="4">
                  <c:v>135</c:v>
                </c:pt>
              </c:numCache>
            </c:numRef>
          </c:val>
          <c:smooth val="1"/>
          <c:extLst>
            <c:ext xmlns:c16="http://schemas.microsoft.com/office/drawing/2014/chart" uri="{C3380CC4-5D6E-409C-BE32-E72D297353CC}">
              <c16:uniqueId val="{00000001-84B6-42EB-967A-FAC20E06F73E}"/>
            </c:ext>
          </c:extLst>
        </c:ser>
        <c:dLbls>
          <c:showLegendKey val="0"/>
          <c:showVal val="0"/>
          <c:showCatName val="0"/>
          <c:showSerName val="0"/>
          <c:showPercent val="0"/>
          <c:showBubbleSize val="0"/>
        </c:dLbls>
        <c:smooth val="0"/>
        <c:axId val="126714240"/>
        <c:axId val="126715776"/>
      </c:lineChart>
      <c:catAx>
        <c:axId val="126714240"/>
        <c:scaling>
          <c:orientation val="minMax"/>
        </c:scaling>
        <c:delete val="0"/>
        <c:axPos val="b"/>
        <c:minorGridlines/>
        <c:numFmt formatCode="General" sourceLinked="1"/>
        <c:majorTickMark val="out"/>
        <c:minorTickMark val="none"/>
        <c:tickLblPos val="nextTo"/>
        <c:crossAx val="126715776"/>
        <c:crosses val="autoZero"/>
        <c:auto val="0"/>
        <c:lblAlgn val="ctr"/>
        <c:lblOffset val="100"/>
        <c:noMultiLvlLbl val="0"/>
      </c:catAx>
      <c:valAx>
        <c:axId val="126715776"/>
        <c:scaling>
          <c:orientation val="minMax"/>
          <c:min val="60"/>
        </c:scaling>
        <c:delete val="0"/>
        <c:axPos val="l"/>
        <c:majorGridlines/>
        <c:numFmt formatCode="General" sourceLinked="1"/>
        <c:majorTickMark val="in"/>
        <c:minorTickMark val="none"/>
        <c:tickLblPos val="nextTo"/>
        <c:crossAx val="126714240"/>
        <c:crosses val="autoZero"/>
        <c:crossBetween val="between"/>
      </c:valAx>
      <c:spPr>
        <a:noFill/>
      </c:spPr>
    </c:plotArea>
    <c:legend>
      <c:legendPos val="r"/>
      <c:layout>
        <c:manualLayout>
          <c:xMode val="edge"/>
          <c:yMode val="edge"/>
          <c:x val="0.74118198217498044"/>
          <c:y val="0.11302005820298082"/>
          <c:w val="0.25632161688788241"/>
          <c:h val="0.59556918726175223"/>
        </c:manualLayout>
      </c:layout>
      <c:overlay val="0"/>
      <c:txPr>
        <a:bodyPr/>
        <a:lstStyle/>
        <a:p>
          <a:pPr>
            <a:defRPr sz="1800"/>
          </a:pPr>
          <a:endParaRPr lang="el-GR"/>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881098" cy="489029"/>
          </a:xfrm>
          <a:prstGeom prst="rect">
            <a:avLst/>
          </a:prstGeom>
          <a:noFill/>
          <a:ln w="9525">
            <a:noFill/>
            <a:miter lim="800000"/>
            <a:headEnd/>
            <a:tailEnd/>
          </a:ln>
          <a:effectLst/>
        </p:spPr>
        <p:txBody>
          <a:bodyPr vert="horz" wrap="square" lIns="93876" tIns="46938" rIns="93876" bIns="46938" numCol="1" anchor="t" anchorCtr="0" compatLnSpc="1">
            <a:prstTxWarp prst="textNoShape">
              <a:avLst/>
            </a:prstTxWarp>
          </a:bodyPr>
          <a:lstStyle>
            <a:lvl1pPr algn="l" defTabSz="938235">
              <a:defRPr sz="1300" dirty="0">
                <a:latin typeface="Arial" pitchFamily="34" charset="0"/>
              </a:defRPr>
            </a:lvl1pPr>
          </a:lstStyle>
          <a:p>
            <a:pPr>
              <a:defRPr/>
            </a:pPr>
            <a:endParaRPr lang="en-GB" dirty="0"/>
          </a:p>
        </p:txBody>
      </p:sp>
      <p:sp>
        <p:nvSpPr>
          <p:cNvPr id="374787" name="Rectangle 3"/>
          <p:cNvSpPr>
            <a:spLocks noGrp="1" noChangeArrowheads="1"/>
          </p:cNvSpPr>
          <p:nvPr>
            <p:ph type="dt" sz="quarter" idx="1"/>
          </p:nvPr>
        </p:nvSpPr>
        <p:spPr bwMode="auto">
          <a:xfrm>
            <a:off x="3765820" y="0"/>
            <a:ext cx="2881098" cy="489029"/>
          </a:xfrm>
          <a:prstGeom prst="rect">
            <a:avLst/>
          </a:prstGeom>
          <a:noFill/>
          <a:ln w="9525">
            <a:noFill/>
            <a:miter lim="800000"/>
            <a:headEnd/>
            <a:tailEnd/>
          </a:ln>
          <a:effectLst/>
        </p:spPr>
        <p:txBody>
          <a:bodyPr vert="horz" wrap="square" lIns="93876" tIns="46938" rIns="93876" bIns="46938" numCol="1" anchor="t" anchorCtr="0" compatLnSpc="1">
            <a:prstTxWarp prst="textNoShape">
              <a:avLst/>
            </a:prstTxWarp>
          </a:bodyPr>
          <a:lstStyle>
            <a:lvl1pPr algn="r" defTabSz="938235">
              <a:defRPr sz="1300" dirty="0">
                <a:latin typeface="Arial" pitchFamily="34" charset="0"/>
              </a:defRPr>
            </a:lvl1pPr>
          </a:lstStyle>
          <a:p>
            <a:pPr>
              <a:defRPr/>
            </a:pPr>
            <a:endParaRPr lang="en-GB" dirty="0"/>
          </a:p>
        </p:txBody>
      </p:sp>
      <p:sp>
        <p:nvSpPr>
          <p:cNvPr id="374788" name="Rectangle 4"/>
          <p:cNvSpPr>
            <a:spLocks noGrp="1" noChangeArrowheads="1"/>
          </p:cNvSpPr>
          <p:nvPr>
            <p:ph type="ftr" sz="quarter" idx="2"/>
          </p:nvPr>
        </p:nvSpPr>
        <p:spPr bwMode="auto">
          <a:xfrm>
            <a:off x="0" y="9289992"/>
            <a:ext cx="2881098" cy="489029"/>
          </a:xfrm>
          <a:prstGeom prst="rect">
            <a:avLst/>
          </a:prstGeom>
          <a:noFill/>
          <a:ln w="9525">
            <a:noFill/>
            <a:miter lim="800000"/>
            <a:headEnd/>
            <a:tailEnd/>
          </a:ln>
          <a:effectLst/>
        </p:spPr>
        <p:txBody>
          <a:bodyPr vert="horz" wrap="square" lIns="93876" tIns="46938" rIns="93876" bIns="46938" numCol="1" anchor="b" anchorCtr="0" compatLnSpc="1">
            <a:prstTxWarp prst="textNoShape">
              <a:avLst/>
            </a:prstTxWarp>
          </a:bodyPr>
          <a:lstStyle>
            <a:lvl1pPr algn="l" defTabSz="938235">
              <a:defRPr sz="1300" dirty="0">
                <a:latin typeface="Arial" pitchFamily="34" charset="0"/>
              </a:defRPr>
            </a:lvl1pPr>
          </a:lstStyle>
          <a:p>
            <a:pPr>
              <a:defRPr/>
            </a:pPr>
            <a:endParaRPr lang="en-GB" dirty="0"/>
          </a:p>
        </p:txBody>
      </p:sp>
      <p:sp>
        <p:nvSpPr>
          <p:cNvPr id="374789" name="Rectangle 5"/>
          <p:cNvSpPr>
            <a:spLocks noGrp="1" noChangeArrowheads="1"/>
          </p:cNvSpPr>
          <p:nvPr>
            <p:ph type="sldNum" sz="quarter" idx="3"/>
          </p:nvPr>
        </p:nvSpPr>
        <p:spPr bwMode="auto">
          <a:xfrm>
            <a:off x="3765820" y="9289992"/>
            <a:ext cx="2881098" cy="489029"/>
          </a:xfrm>
          <a:prstGeom prst="rect">
            <a:avLst/>
          </a:prstGeom>
          <a:noFill/>
          <a:ln w="9525">
            <a:noFill/>
            <a:miter lim="800000"/>
            <a:headEnd/>
            <a:tailEnd/>
          </a:ln>
          <a:effectLst/>
        </p:spPr>
        <p:txBody>
          <a:bodyPr vert="horz" wrap="square" lIns="93876" tIns="46938" rIns="93876" bIns="46938" numCol="1" anchor="b" anchorCtr="0" compatLnSpc="1">
            <a:prstTxWarp prst="textNoShape">
              <a:avLst/>
            </a:prstTxWarp>
          </a:bodyPr>
          <a:lstStyle>
            <a:lvl1pPr algn="r" defTabSz="938235">
              <a:defRPr sz="1300">
                <a:latin typeface="Arial" pitchFamily="34" charset="0"/>
              </a:defRPr>
            </a:lvl1pPr>
          </a:lstStyle>
          <a:p>
            <a:pPr>
              <a:defRPr/>
            </a:pPr>
            <a:fld id="{67B96B71-ACD3-445B-8C4E-0964DB217C0A}"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hdr" sz="quarter"/>
          </p:nvPr>
        </p:nvSpPr>
        <p:spPr bwMode="auto">
          <a:xfrm>
            <a:off x="0" y="0"/>
            <a:ext cx="2881098" cy="489029"/>
          </a:xfrm>
          <a:prstGeom prst="rect">
            <a:avLst/>
          </a:prstGeom>
          <a:noFill/>
          <a:ln w="9525">
            <a:noFill/>
            <a:miter lim="800000"/>
            <a:headEnd/>
            <a:tailEnd/>
          </a:ln>
          <a:effectLst/>
        </p:spPr>
        <p:txBody>
          <a:bodyPr vert="horz" wrap="square" lIns="93876" tIns="46938" rIns="93876" bIns="46938" numCol="1" anchor="t" anchorCtr="0" compatLnSpc="1">
            <a:prstTxWarp prst="textNoShape">
              <a:avLst/>
            </a:prstTxWarp>
          </a:bodyPr>
          <a:lstStyle>
            <a:lvl1pPr algn="l" defTabSz="938235">
              <a:defRPr sz="1300" dirty="0">
                <a:latin typeface="Arial" pitchFamily="34" charset="0"/>
              </a:defRPr>
            </a:lvl1pPr>
          </a:lstStyle>
          <a:p>
            <a:pPr>
              <a:defRPr/>
            </a:pPr>
            <a:endParaRPr lang="en-US" dirty="0"/>
          </a:p>
        </p:txBody>
      </p:sp>
      <p:sp>
        <p:nvSpPr>
          <p:cNvPr id="304131" name="Rectangle 3"/>
          <p:cNvSpPr>
            <a:spLocks noGrp="1" noChangeArrowheads="1"/>
          </p:cNvSpPr>
          <p:nvPr>
            <p:ph type="dt" idx="1"/>
          </p:nvPr>
        </p:nvSpPr>
        <p:spPr bwMode="auto">
          <a:xfrm>
            <a:off x="3767353" y="0"/>
            <a:ext cx="2881097" cy="489029"/>
          </a:xfrm>
          <a:prstGeom prst="rect">
            <a:avLst/>
          </a:prstGeom>
          <a:noFill/>
          <a:ln w="9525">
            <a:noFill/>
            <a:miter lim="800000"/>
            <a:headEnd/>
            <a:tailEnd/>
          </a:ln>
          <a:effectLst/>
        </p:spPr>
        <p:txBody>
          <a:bodyPr vert="horz" wrap="square" lIns="93876" tIns="46938" rIns="93876" bIns="46938" numCol="1" anchor="t" anchorCtr="0" compatLnSpc="1">
            <a:prstTxWarp prst="textNoShape">
              <a:avLst/>
            </a:prstTxWarp>
          </a:bodyPr>
          <a:lstStyle>
            <a:lvl1pPr algn="r" defTabSz="938235">
              <a:defRPr sz="1300" dirty="0">
                <a:latin typeface="Arial" pitchFamily="34" charset="0"/>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879475" y="733425"/>
            <a:ext cx="4889500" cy="3667125"/>
          </a:xfrm>
          <a:prstGeom prst="rect">
            <a:avLst/>
          </a:prstGeom>
          <a:noFill/>
          <a:ln w="9525">
            <a:solidFill>
              <a:srgbClr val="000000"/>
            </a:solidFill>
            <a:miter lim="800000"/>
            <a:headEnd/>
            <a:tailEnd/>
          </a:ln>
        </p:spPr>
      </p:sp>
      <p:sp>
        <p:nvSpPr>
          <p:cNvPr id="304133" name="Rectangle 5"/>
          <p:cNvSpPr>
            <a:spLocks noGrp="1" noChangeArrowheads="1"/>
          </p:cNvSpPr>
          <p:nvPr>
            <p:ph type="body" sz="quarter" idx="3"/>
          </p:nvPr>
        </p:nvSpPr>
        <p:spPr bwMode="auto">
          <a:xfrm>
            <a:off x="886256" y="4645779"/>
            <a:ext cx="4875939" cy="4401265"/>
          </a:xfrm>
          <a:prstGeom prst="rect">
            <a:avLst/>
          </a:prstGeom>
          <a:noFill/>
          <a:ln w="9525">
            <a:noFill/>
            <a:miter lim="800000"/>
            <a:headEnd/>
            <a:tailEnd/>
          </a:ln>
          <a:effectLst/>
        </p:spPr>
        <p:txBody>
          <a:bodyPr vert="horz" wrap="square" lIns="93876" tIns="46938" rIns="93876" bIns="469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4134" name="Rectangle 6"/>
          <p:cNvSpPr>
            <a:spLocks noGrp="1" noChangeArrowheads="1"/>
          </p:cNvSpPr>
          <p:nvPr>
            <p:ph type="ftr" sz="quarter" idx="4"/>
          </p:nvPr>
        </p:nvSpPr>
        <p:spPr bwMode="auto">
          <a:xfrm>
            <a:off x="0" y="9291559"/>
            <a:ext cx="2881098" cy="489029"/>
          </a:xfrm>
          <a:prstGeom prst="rect">
            <a:avLst/>
          </a:prstGeom>
          <a:noFill/>
          <a:ln w="9525">
            <a:noFill/>
            <a:miter lim="800000"/>
            <a:headEnd/>
            <a:tailEnd/>
          </a:ln>
          <a:effectLst/>
        </p:spPr>
        <p:txBody>
          <a:bodyPr vert="horz" wrap="square" lIns="93876" tIns="46938" rIns="93876" bIns="46938" numCol="1" anchor="b" anchorCtr="0" compatLnSpc="1">
            <a:prstTxWarp prst="textNoShape">
              <a:avLst/>
            </a:prstTxWarp>
          </a:bodyPr>
          <a:lstStyle>
            <a:lvl1pPr algn="l" defTabSz="938235">
              <a:defRPr sz="1300" dirty="0">
                <a:latin typeface="Arial" pitchFamily="34" charset="0"/>
              </a:defRPr>
            </a:lvl1pPr>
          </a:lstStyle>
          <a:p>
            <a:pPr>
              <a:defRPr/>
            </a:pPr>
            <a:endParaRPr lang="en-US" dirty="0"/>
          </a:p>
        </p:txBody>
      </p:sp>
      <p:sp>
        <p:nvSpPr>
          <p:cNvPr id="304135" name="Rectangle 7"/>
          <p:cNvSpPr>
            <a:spLocks noGrp="1" noChangeArrowheads="1"/>
          </p:cNvSpPr>
          <p:nvPr>
            <p:ph type="sldNum" sz="quarter" idx="5"/>
          </p:nvPr>
        </p:nvSpPr>
        <p:spPr bwMode="auto">
          <a:xfrm>
            <a:off x="3767353" y="9291559"/>
            <a:ext cx="2881097" cy="489029"/>
          </a:xfrm>
          <a:prstGeom prst="rect">
            <a:avLst/>
          </a:prstGeom>
          <a:noFill/>
          <a:ln w="9525">
            <a:noFill/>
            <a:miter lim="800000"/>
            <a:headEnd/>
            <a:tailEnd/>
          </a:ln>
          <a:effectLst/>
        </p:spPr>
        <p:txBody>
          <a:bodyPr vert="horz" wrap="square" lIns="93876" tIns="46938" rIns="93876" bIns="46938" numCol="1" anchor="b" anchorCtr="0" compatLnSpc="1">
            <a:prstTxWarp prst="textNoShape">
              <a:avLst/>
            </a:prstTxWarp>
          </a:bodyPr>
          <a:lstStyle>
            <a:lvl1pPr algn="r" defTabSz="938235">
              <a:defRPr sz="1300">
                <a:latin typeface="Arial" pitchFamily="34" charset="0"/>
              </a:defRPr>
            </a:lvl1pPr>
          </a:lstStyle>
          <a:p>
            <a:pPr>
              <a:defRPr/>
            </a:pPr>
            <a:fld id="{536AAFA2-2ABE-4387-B742-FC26096E2F2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4DE01EB-ABE1-4048-8944-F8C06F8E5746}" type="slidenum">
              <a:rPr lang="en-US" smtClean="0">
                <a:latin typeface="Arial" charset="0"/>
              </a:rPr>
              <a:pPr/>
              <a:t>1</a:t>
            </a:fld>
            <a:endParaRPr lang="en-US" dirty="0"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536AAFA2-2ABE-4387-B742-FC26096E2F24}" type="slidenum">
              <a:rPr lang="en-US" smtClean="0"/>
              <a:pPr>
                <a:defRPr/>
              </a:pPr>
              <a:t>35</a:t>
            </a:fld>
            <a:endParaRPr lang="en-US" dirty="0"/>
          </a:p>
        </p:txBody>
      </p:sp>
    </p:spTree>
    <p:extLst>
      <p:ext uri="{BB962C8B-B14F-4D97-AF65-F5344CB8AC3E}">
        <p14:creationId xmlns:p14="http://schemas.microsoft.com/office/powerpoint/2010/main" val="3924285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68425"/>
            <a:ext cx="9144000" cy="4727575"/>
          </a:xfrm>
          <a:prstGeom prst="rect">
            <a:avLst/>
          </a:prstGeom>
          <a:solidFill>
            <a:schemeClr val="bg1"/>
          </a:solidFill>
          <a:ln w="9525">
            <a:noFill/>
            <a:miter lim="800000"/>
            <a:headEnd/>
            <a:tailEnd/>
          </a:ln>
          <a:effectLst/>
        </p:spPr>
        <p:txBody>
          <a:bodyPr wrap="none" anchor="ctr"/>
          <a:lstStyle/>
          <a:p>
            <a:pPr>
              <a:defRPr/>
            </a:pPr>
            <a:endParaRPr lang="en-US" dirty="0">
              <a:latin typeface="Arial" pitchFamily="34" charset="0"/>
            </a:endParaRPr>
          </a:p>
        </p:txBody>
      </p:sp>
      <p:pic>
        <p:nvPicPr>
          <p:cNvPr id="5" name="Picture 11" descr="ajeter"/>
          <p:cNvPicPr>
            <a:picLocks noChangeAspect="1" noChangeArrowheads="1"/>
          </p:cNvPicPr>
          <p:nvPr/>
        </p:nvPicPr>
        <p:blipFill>
          <a:blip r:embed="rId2" cstate="print"/>
          <a:srcRect/>
          <a:stretch>
            <a:fillRect/>
          </a:stretch>
        </p:blipFill>
        <p:spPr bwMode="auto">
          <a:xfrm>
            <a:off x="0" y="5373688"/>
            <a:ext cx="9144000" cy="814387"/>
          </a:xfrm>
          <a:prstGeom prst="rect">
            <a:avLst/>
          </a:prstGeom>
          <a:noFill/>
          <a:ln w="9525">
            <a:noFill/>
            <a:miter lim="800000"/>
            <a:headEnd/>
            <a:tailEnd/>
          </a:ln>
        </p:spPr>
      </p:pic>
      <p:pic>
        <p:nvPicPr>
          <p:cNvPr id="6" name="Picture 15" descr="LIFEplusbanner_bleu"/>
          <p:cNvPicPr>
            <a:picLocks noChangeAspect="1" noChangeArrowheads="1"/>
          </p:cNvPicPr>
          <p:nvPr/>
        </p:nvPicPr>
        <p:blipFill>
          <a:blip r:embed="rId3" cstate="print"/>
          <a:srcRect/>
          <a:stretch>
            <a:fillRect/>
          </a:stretch>
        </p:blipFill>
        <p:spPr bwMode="auto">
          <a:xfrm>
            <a:off x="0" y="333375"/>
            <a:ext cx="9144000" cy="685800"/>
          </a:xfrm>
          <a:prstGeom prst="rect">
            <a:avLst/>
          </a:prstGeom>
          <a:noFill/>
          <a:ln w="9525">
            <a:noFill/>
            <a:miter lim="800000"/>
            <a:headEnd/>
            <a:tailEnd/>
          </a:ln>
        </p:spPr>
      </p:pic>
      <p:pic>
        <p:nvPicPr>
          <p:cNvPr id="7" name="Picture 17"/>
          <p:cNvPicPr>
            <a:picLocks noChangeAspect="1" noChangeArrowheads="1"/>
          </p:cNvPicPr>
          <p:nvPr userDrawn="1"/>
        </p:nvPicPr>
        <p:blipFill>
          <a:blip r:embed="rId4" cstate="print"/>
          <a:srcRect/>
          <a:stretch>
            <a:fillRect/>
          </a:stretch>
        </p:blipFill>
        <p:spPr bwMode="auto">
          <a:xfrm>
            <a:off x="7451725" y="333375"/>
            <a:ext cx="627063" cy="647700"/>
          </a:xfrm>
          <a:prstGeom prst="rect">
            <a:avLst/>
          </a:prstGeom>
          <a:noFill/>
          <a:ln w="9525">
            <a:noFill/>
            <a:miter lim="800000"/>
            <a:headEnd/>
            <a:tailEnd/>
          </a:ln>
        </p:spPr>
      </p:pic>
      <p:sp>
        <p:nvSpPr>
          <p:cNvPr id="175113" name="Rectangle 9"/>
          <p:cNvSpPr>
            <a:spLocks noGrp="1" noChangeArrowheads="1"/>
          </p:cNvSpPr>
          <p:nvPr>
            <p:ph type="ctrTitle"/>
          </p:nvPr>
        </p:nvSpPr>
        <p:spPr>
          <a:xfrm>
            <a:off x="685800" y="1844675"/>
            <a:ext cx="7772400" cy="1470025"/>
          </a:xfrm>
        </p:spPr>
        <p:txBody>
          <a:bodyPr/>
          <a:lstStyle>
            <a:lvl1pPr>
              <a:defRPr/>
            </a:lvl1pPr>
          </a:lstStyle>
          <a:p>
            <a:r>
              <a:rPr lang="fr-FR"/>
              <a:t>Click to edit Master title style</a:t>
            </a:r>
          </a:p>
        </p:txBody>
      </p:sp>
      <p:sp>
        <p:nvSpPr>
          <p:cNvPr id="175114" name="Rectangle 10"/>
          <p:cNvSpPr>
            <a:spLocks noGrp="1" noChangeArrowheads="1"/>
          </p:cNvSpPr>
          <p:nvPr>
            <p:ph type="subTitle" idx="1"/>
          </p:nvPr>
        </p:nvSpPr>
        <p:spPr>
          <a:xfrm>
            <a:off x="1371600" y="3644900"/>
            <a:ext cx="6400800" cy="1271588"/>
          </a:xfrm>
        </p:spPr>
        <p:txBody>
          <a:bodyPr/>
          <a:lstStyle>
            <a:lvl1pPr marL="0" indent="0" algn="ctr">
              <a:buFontTx/>
              <a:buNone/>
              <a:defRPr/>
            </a:lvl1pPr>
          </a:lstStyle>
          <a:p>
            <a:r>
              <a:rPr lang="fr-FR"/>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A6A8061D-9AAA-4FE4-8883-44ED1B675BB3}"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77025" y="1511300"/>
            <a:ext cx="2071688" cy="4605338"/>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1511300"/>
            <a:ext cx="6067425" cy="4605338"/>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A59B922D-0E12-48EB-9B43-AB53AD07CE7D}" type="slidenum">
              <a:rPr lang="fr-FR"/>
              <a:pPr>
                <a:defRPr/>
              </a:pPr>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511300"/>
            <a:ext cx="8277225" cy="900113"/>
          </a:xfrm>
        </p:spPr>
        <p:txBody>
          <a:bodyPr/>
          <a:lstStyle/>
          <a:p>
            <a:r>
              <a:rPr lang="el-GR" smtClean="0"/>
              <a:t>Kλικ για επεξεργασία του τίτλου</a:t>
            </a:r>
            <a:endParaRPr lang="en-US"/>
          </a:p>
        </p:txBody>
      </p:sp>
      <p:sp>
        <p:nvSpPr>
          <p:cNvPr id="3" name="2 - Θέση SmartArt"/>
          <p:cNvSpPr>
            <a:spLocks noGrp="1"/>
          </p:cNvSpPr>
          <p:nvPr>
            <p:ph type="dgm" idx="1"/>
          </p:nvPr>
        </p:nvSpPr>
        <p:spPr>
          <a:xfrm>
            <a:off x="457200" y="2517775"/>
            <a:ext cx="8291513" cy="35988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70A15634-A20A-4D99-837E-3E157FE12D92}"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FD6C3486-4D55-4BC8-8496-BEA6FB793C1B}"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9F7CD1DE-BB77-466A-ACE9-2A8F06455F39}"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2517775"/>
            <a:ext cx="4068763" cy="359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78363" y="2517775"/>
            <a:ext cx="4070350" cy="359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57C6DDF5-B8AE-40C4-8E46-34F09E4D58A4}"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A9E6F7BA-09E2-4D0E-AF30-19B294E45B38}"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A5461252-093A-4161-99B2-6A21BF38D837}"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4F391CE4-8B71-4B90-8D96-56E26E9C3A17}"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9A49E2A8-FDAD-4BD7-B559-D526842A23F8}"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21ABB6DE-ED72-47C7-A16E-D790EE4EEBD0}"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E1FC"/>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1368425"/>
            <a:ext cx="9144000" cy="4727575"/>
          </a:xfrm>
          <a:prstGeom prst="rect">
            <a:avLst/>
          </a:prstGeom>
          <a:solidFill>
            <a:schemeClr val="bg1"/>
          </a:solidFill>
          <a:ln w="9525">
            <a:noFill/>
            <a:miter lim="800000"/>
            <a:headEnd/>
            <a:tailEnd/>
          </a:ln>
          <a:effectLst/>
        </p:spPr>
        <p:txBody>
          <a:bodyPr wrap="none" anchor="ctr"/>
          <a:lstStyle/>
          <a:p>
            <a:pPr>
              <a:defRPr/>
            </a:pPr>
            <a:endParaRPr lang="en-US" dirty="0">
              <a:latin typeface="Arial" pitchFamily="34" charset="0"/>
            </a:endParaRPr>
          </a:p>
        </p:txBody>
      </p:sp>
      <p:sp>
        <p:nvSpPr>
          <p:cNvPr id="1027" name="Rectangle 12"/>
          <p:cNvSpPr>
            <a:spLocks noGrp="1" noChangeArrowheads="1"/>
          </p:cNvSpPr>
          <p:nvPr>
            <p:ph type="title"/>
          </p:nvPr>
        </p:nvSpPr>
        <p:spPr bwMode="auto">
          <a:xfrm>
            <a:off x="468313" y="1511300"/>
            <a:ext cx="8277225" cy="900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028" name="Rectangle 13"/>
          <p:cNvSpPr>
            <a:spLocks noGrp="1" noChangeArrowheads="1"/>
          </p:cNvSpPr>
          <p:nvPr>
            <p:ph type="body" idx="1"/>
          </p:nvPr>
        </p:nvSpPr>
        <p:spPr bwMode="auto">
          <a:xfrm>
            <a:off x="457200" y="2517775"/>
            <a:ext cx="8291513"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a:latin typeface="Arial" pitchFamily="34" charset="0"/>
              </a:defRPr>
            </a:lvl1pPr>
          </a:lstStyle>
          <a:p>
            <a:pPr>
              <a:defRPr/>
            </a:pPr>
            <a:endParaRPr lang="fr-F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pitchFamily="34" charset="0"/>
              </a:defRPr>
            </a:lvl1pPr>
          </a:lstStyle>
          <a:p>
            <a:pPr>
              <a:defRPr/>
            </a:pPr>
            <a:endParaRPr lang="fr-F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70071BA1-F366-4FAD-ABEB-4ABFF7F59B38}" type="slidenum">
              <a:rPr lang="fr-FR"/>
              <a:pPr>
                <a:defRPr/>
              </a:pPr>
              <a:t>‹#›</a:t>
            </a:fld>
            <a:endParaRPr lang="fr-FR" dirty="0"/>
          </a:p>
        </p:txBody>
      </p:sp>
      <p:pic>
        <p:nvPicPr>
          <p:cNvPr id="1032" name="Picture 17" descr="LIFEplusbanner_bleu"/>
          <p:cNvPicPr>
            <a:picLocks noChangeAspect="1" noChangeArrowheads="1"/>
          </p:cNvPicPr>
          <p:nvPr/>
        </p:nvPicPr>
        <p:blipFill>
          <a:blip r:embed="rId14" cstate="print"/>
          <a:srcRect/>
          <a:stretch>
            <a:fillRect/>
          </a:stretch>
        </p:blipFill>
        <p:spPr bwMode="auto">
          <a:xfrm>
            <a:off x="0" y="333375"/>
            <a:ext cx="91440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000066"/>
          </a:solidFill>
          <a:latin typeface="+mj-lt"/>
          <a:ea typeface="+mj-ea"/>
          <a:cs typeface="+mj-cs"/>
        </a:defRPr>
      </a:lvl1pPr>
      <a:lvl2pPr algn="ctr" rtl="0" eaLnBrk="0" fontAlgn="base" hangingPunct="0">
        <a:spcBef>
          <a:spcPct val="0"/>
        </a:spcBef>
        <a:spcAft>
          <a:spcPct val="0"/>
        </a:spcAft>
        <a:defRPr sz="4000">
          <a:solidFill>
            <a:srgbClr val="000066"/>
          </a:solidFill>
          <a:latin typeface="Verdana" pitchFamily="34" charset="0"/>
        </a:defRPr>
      </a:lvl2pPr>
      <a:lvl3pPr algn="ctr" rtl="0" eaLnBrk="0" fontAlgn="base" hangingPunct="0">
        <a:spcBef>
          <a:spcPct val="0"/>
        </a:spcBef>
        <a:spcAft>
          <a:spcPct val="0"/>
        </a:spcAft>
        <a:defRPr sz="4000">
          <a:solidFill>
            <a:srgbClr val="000066"/>
          </a:solidFill>
          <a:latin typeface="Verdana" pitchFamily="34" charset="0"/>
        </a:defRPr>
      </a:lvl3pPr>
      <a:lvl4pPr algn="ctr" rtl="0" eaLnBrk="0" fontAlgn="base" hangingPunct="0">
        <a:spcBef>
          <a:spcPct val="0"/>
        </a:spcBef>
        <a:spcAft>
          <a:spcPct val="0"/>
        </a:spcAft>
        <a:defRPr sz="4000">
          <a:solidFill>
            <a:srgbClr val="000066"/>
          </a:solidFill>
          <a:latin typeface="Verdana" pitchFamily="34" charset="0"/>
        </a:defRPr>
      </a:lvl4pPr>
      <a:lvl5pPr algn="ctr" rtl="0" eaLnBrk="0" fontAlgn="base" hangingPunct="0">
        <a:spcBef>
          <a:spcPct val="0"/>
        </a:spcBef>
        <a:spcAft>
          <a:spcPct val="0"/>
        </a:spcAft>
        <a:defRPr sz="4000">
          <a:solidFill>
            <a:srgbClr val="000066"/>
          </a:solidFill>
          <a:latin typeface="Verdana" pitchFamily="34" charset="0"/>
        </a:defRPr>
      </a:lvl5pPr>
      <a:lvl6pPr marL="457200" algn="ctr" rtl="0" fontAlgn="base">
        <a:spcBef>
          <a:spcPct val="0"/>
        </a:spcBef>
        <a:spcAft>
          <a:spcPct val="0"/>
        </a:spcAft>
        <a:defRPr sz="4000">
          <a:solidFill>
            <a:srgbClr val="000066"/>
          </a:solidFill>
          <a:latin typeface="Verdana" pitchFamily="34" charset="0"/>
        </a:defRPr>
      </a:lvl6pPr>
      <a:lvl7pPr marL="914400" algn="ctr" rtl="0" fontAlgn="base">
        <a:spcBef>
          <a:spcPct val="0"/>
        </a:spcBef>
        <a:spcAft>
          <a:spcPct val="0"/>
        </a:spcAft>
        <a:defRPr sz="4000">
          <a:solidFill>
            <a:srgbClr val="000066"/>
          </a:solidFill>
          <a:latin typeface="Verdana" pitchFamily="34" charset="0"/>
        </a:defRPr>
      </a:lvl7pPr>
      <a:lvl8pPr marL="1371600" algn="ctr" rtl="0" fontAlgn="base">
        <a:spcBef>
          <a:spcPct val="0"/>
        </a:spcBef>
        <a:spcAft>
          <a:spcPct val="0"/>
        </a:spcAft>
        <a:defRPr sz="4000">
          <a:solidFill>
            <a:srgbClr val="000066"/>
          </a:solidFill>
          <a:latin typeface="Verdana" pitchFamily="34" charset="0"/>
        </a:defRPr>
      </a:lvl8pPr>
      <a:lvl9pPr marL="1828800" algn="ctr" rtl="0" fontAlgn="base">
        <a:spcBef>
          <a:spcPct val="0"/>
        </a:spcBef>
        <a:spcAft>
          <a:spcPct val="0"/>
        </a:spcAft>
        <a:defRPr sz="4000">
          <a:solidFill>
            <a:srgbClr val="000066"/>
          </a:solidFill>
          <a:latin typeface="Verdana" pitchFamily="34" charset="0"/>
        </a:defRPr>
      </a:lvl9pPr>
    </p:titleStyle>
    <p:bodyStyle>
      <a:lvl1pPr marL="342900" indent="-342900" algn="l" rtl="0" eaLnBrk="0" fontAlgn="base" hangingPunct="0">
        <a:spcBef>
          <a:spcPct val="20000"/>
        </a:spcBef>
        <a:spcAft>
          <a:spcPct val="0"/>
        </a:spcAft>
        <a:buBlip>
          <a:blip r:embed="rId15"/>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000066"/>
          </a:solidFill>
          <a:latin typeface="+mn-lt"/>
        </a:defRPr>
      </a:lvl3pPr>
      <a:lvl4pPr marL="1600200" indent="-228600" algn="l" rtl="0" eaLnBrk="0" fontAlgn="base" hangingPunct="0">
        <a:spcBef>
          <a:spcPct val="20000"/>
        </a:spcBef>
        <a:spcAft>
          <a:spcPct val="0"/>
        </a:spcAft>
        <a:defRPr sz="2000">
          <a:solidFill>
            <a:srgbClr val="000066"/>
          </a:solidFill>
          <a:latin typeface="+mn-lt"/>
        </a:defRPr>
      </a:lvl4pPr>
      <a:lvl5pPr marL="2057400" indent="-228600" algn="l" rtl="0" eaLnBrk="0" fontAlgn="base" hangingPunct="0">
        <a:spcBef>
          <a:spcPct val="20000"/>
        </a:spcBef>
        <a:spcAft>
          <a:spcPct val="0"/>
        </a:spcAft>
        <a:defRPr sz="2000">
          <a:solidFill>
            <a:srgbClr val="000066"/>
          </a:solidFill>
          <a:latin typeface="+mn-lt"/>
        </a:defRPr>
      </a:lvl5pPr>
      <a:lvl6pPr marL="2514600" indent="-228600" algn="l" rtl="0" fontAlgn="base">
        <a:spcBef>
          <a:spcPct val="20000"/>
        </a:spcBef>
        <a:spcAft>
          <a:spcPct val="0"/>
        </a:spcAft>
        <a:defRPr sz="2000">
          <a:solidFill>
            <a:srgbClr val="000066"/>
          </a:solidFill>
          <a:latin typeface="+mn-lt"/>
        </a:defRPr>
      </a:lvl6pPr>
      <a:lvl7pPr marL="2971800" indent="-228600" algn="l" rtl="0" fontAlgn="base">
        <a:spcBef>
          <a:spcPct val="20000"/>
        </a:spcBef>
        <a:spcAft>
          <a:spcPct val="0"/>
        </a:spcAft>
        <a:defRPr sz="2000">
          <a:solidFill>
            <a:srgbClr val="000066"/>
          </a:solidFill>
          <a:latin typeface="+mn-lt"/>
        </a:defRPr>
      </a:lvl7pPr>
      <a:lvl8pPr marL="3429000" indent="-228600" algn="l" rtl="0" fontAlgn="base">
        <a:spcBef>
          <a:spcPct val="20000"/>
        </a:spcBef>
        <a:spcAft>
          <a:spcPct val="0"/>
        </a:spcAft>
        <a:defRPr sz="2000">
          <a:solidFill>
            <a:srgbClr val="000066"/>
          </a:solidFill>
          <a:latin typeface="+mn-lt"/>
        </a:defRPr>
      </a:lvl8pPr>
      <a:lvl9pPr marL="3886200" indent="-228600" algn="l" rtl="0" fontAlgn="base">
        <a:spcBef>
          <a:spcPct val="20000"/>
        </a:spcBef>
        <a:spcAft>
          <a:spcPct val="0"/>
        </a:spcAft>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prasinotameio.gr/wp-content/uploads/2020/11/3889_2010.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00373" y="2541102"/>
            <a:ext cx="7843838" cy="1271588"/>
          </a:xfrm>
        </p:spPr>
        <p:txBody>
          <a:bodyPr/>
          <a:lstStyle/>
          <a:p>
            <a:pPr eaLnBrk="1" hangingPunct="1">
              <a:lnSpc>
                <a:spcPct val="150000"/>
              </a:lnSpc>
            </a:pPr>
            <a:r>
              <a:rPr lang="el-GR" sz="2400" b="1" dirty="0" smtClean="0">
                <a:solidFill>
                  <a:srgbClr val="0070C0"/>
                </a:solidFill>
              </a:rPr>
              <a:t>Κοστολόγηση και τιμολόγηση χρήσεων νερού στη γεωργία</a:t>
            </a:r>
            <a:endParaRPr lang="en-GB" sz="2200" b="1" dirty="0" smtClean="0">
              <a:solidFill>
                <a:srgbClr val="0070C0"/>
              </a:solidFill>
              <a:latin typeface="Book Antiqua" pitchFamily="18" charset="0"/>
            </a:endParaRPr>
          </a:p>
        </p:txBody>
      </p:sp>
      <p:sp>
        <p:nvSpPr>
          <p:cNvPr id="3076" name="3 - TextBox"/>
          <p:cNvSpPr txBox="1">
            <a:spLocks noChangeArrowheads="1"/>
          </p:cNvSpPr>
          <p:nvPr/>
        </p:nvSpPr>
        <p:spPr bwMode="auto">
          <a:xfrm>
            <a:off x="5387975" y="4483100"/>
            <a:ext cx="2160588" cy="368300"/>
          </a:xfrm>
          <a:prstGeom prst="rect">
            <a:avLst/>
          </a:prstGeom>
          <a:noFill/>
          <a:ln w="9525">
            <a:noFill/>
            <a:miter lim="800000"/>
            <a:headEnd/>
            <a:tailEnd/>
          </a:ln>
        </p:spPr>
        <p:txBody>
          <a:bodyPr wrap="none">
            <a:spAutoFit/>
          </a:bodyPr>
          <a:lstStyle/>
          <a:p>
            <a:r>
              <a:rPr lang="el-GR" dirty="0"/>
              <a:t>Αθανάσιος Καμπάς</a:t>
            </a:r>
          </a:p>
        </p:txBody>
      </p:sp>
      <p:pic>
        <p:nvPicPr>
          <p:cNvPr id="3077" name="Picture 6"/>
          <p:cNvPicPr>
            <a:picLocks noChangeAspect="1" noChangeArrowheads="1"/>
          </p:cNvPicPr>
          <p:nvPr/>
        </p:nvPicPr>
        <p:blipFill>
          <a:blip r:embed="rId3" cstate="print"/>
          <a:srcRect/>
          <a:stretch>
            <a:fillRect/>
          </a:stretch>
        </p:blipFill>
        <p:spPr bwMode="auto">
          <a:xfrm>
            <a:off x="3011488" y="4832350"/>
            <a:ext cx="5962650" cy="533400"/>
          </a:xfrm>
          <a:prstGeom prst="rect">
            <a:avLst/>
          </a:prstGeom>
          <a:noFill/>
          <a:ln w="9525" algn="ctr">
            <a:noFill/>
            <a:miter lim="800000"/>
            <a:headEnd/>
            <a:tailEnd/>
          </a:ln>
        </p:spPr>
      </p:pic>
      <p:sp>
        <p:nvSpPr>
          <p:cNvPr id="3" name="Rectangle 2"/>
          <p:cNvSpPr/>
          <p:nvPr/>
        </p:nvSpPr>
        <p:spPr>
          <a:xfrm>
            <a:off x="978408" y="308997"/>
            <a:ext cx="728776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1" hangingPunct="1">
              <a:lnSpc>
                <a:spcPct val="150000"/>
              </a:lnSpc>
            </a:pPr>
            <a:r>
              <a:rPr lang="el-GR" b="1" dirty="0">
                <a:solidFill>
                  <a:srgbClr val="0070C0"/>
                </a:solidFill>
                <a:latin typeface="Arial Black" pitchFamily="34" charset="0"/>
              </a:rPr>
              <a:t>ΟΔΗΓΙΑ ΠΛΑΙΣΙΟ ΓΙΑ ΤΟΥΣ ΥΔΑΤΙΚΟΥΣ</a:t>
            </a:r>
          </a:p>
          <a:p>
            <a:pPr eaLnBrk="1" hangingPunct="1">
              <a:lnSpc>
                <a:spcPct val="150000"/>
              </a:lnSpc>
            </a:pPr>
            <a:r>
              <a:rPr lang="el-GR" b="1" dirty="0">
                <a:solidFill>
                  <a:srgbClr val="0070C0"/>
                </a:solidFill>
                <a:latin typeface="Arial Black" pitchFamily="34" charset="0"/>
              </a:rPr>
              <a:t>ΠΟΡΟΥΣ</a:t>
            </a:r>
            <a:endParaRPr lang="en-GB" b="1" dirty="0">
              <a:solidFill>
                <a:srgbClr val="0070C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10</a:t>
            </a:fld>
            <a:endParaRPr lang="fr-FR" dirty="0"/>
          </a:p>
        </p:txBody>
      </p:sp>
      <p:sp>
        <p:nvSpPr>
          <p:cNvPr id="3" name="Slide Number Placeholder 1"/>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F391CE4-8B71-4B90-8D96-56E26E9C3A17}" type="slidenum">
              <a:rPr lang="fr-FR" smtClean="0"/>
              <a:pPr>
                <a:defRPr/>
              </a:pPr>
              <a:t>10</a:t>
            </a:fld>
            <a:endParaRPr lang="fr-FR" dirty="0"/>
          </a:p>
        </p:txBody>
      </p:sp>
      <p:pic>
        <p:nvPicPr>
          <p:cNvPr id="4" name="Picture 4"/>
          <p:cNvPicPr>
            <a:picLocks noChangeAspect="1" noChangeArrowheads="1"/>
          </p:cNvPicPr>
          <p:nvPr/>
        </p:nvPicPr>
        <p:blipFill>
          <a:blip r:embed="rId2" cstate="print"/>
          <a:srcRect/>
          <a:stretch>
            <a:fillRect/>
          </a:stretch>
        </p:blipFill>
        <p:spPr bwMode="auto">
          <a:xfrm>
            <a:off x="1628642" y="1544786"/>
            <a:ext cx="5972175" cy="4486275"/>
          </a:xfrm>
          <a:prstGeom prst="rect">
            <a:avLst/>
          </a:prstGeom>
          <a:noFill/>
          <a:ln w="9525">
            <a:noFill/>
            <a:miter lim="800000"/>
            <a:headEnd/>
            <a:tailEnd/>
          </a:ln>
        </p:spPr>
      </p:pic>
      <p:sp>
        <p:nvSpPr>
          <p:cNvPr id="5" name="TextBox 4"/>
          <p:cNvSpPr txBox="1"/>
          <p:nvPr/>
        </p:nvSpPr>
        <p:spPr>
          <a:xfrm>
            <a:off x="1803955" y="4836920"/>
            <a:ext cx="1772665" cy="1074653"/>
          </a:xfrm>
          <a:prstGeom prst="rect">
            <a:avLst/>
          </a:prstGeom>
          <a:noFill/>
        </p:spPr>
        <p:txBody>
          <a:bodyPr wrap="none" rtlCol="0">
            <a:spAutoFit/>
          </a:bodyPr>
          <a:lstStyle/>
          <a:p>
            <a:pPr marL="0" marR="0" lvl="0" indent="0" defTabSz="914400" eaLnBrk="1" fontAlgn="auto" latinLnBrk="0" hangingPunct="1">
              <a:lnSpc>
                <a:spcPts val="1266"/>
              </a:lnSpc>
              <a:buClrTx/>
              <a:buSzTx/>
              <a:buNone/>
              <a:tabLst>
                <a:tab pos="165100" algn="l"/>
                <a:tab pos="266700" algn="l"/>
                <a:tab pos="304800" algn="l"/>
                <a:tab pos="444500" algn="l"/>
                <a:tab pos="685800" algn="l"/>
                <a:tab pos="1714500" algn="l"/>
              </a:tabLst>
              <a:defRPr/>
            </a:pPr>
            <a:r>
              <a:rPr lang="el-GR" sz="1200" dirty="0" smtClean="0">
                <a:solidFill>
                  <a:srgbClr val="000000"/>
                </a:solidFill>
                <a:latin typeface="Arial" pitchFamily="34" charset="0"/>
                <a:cs typeface="Arial" pitchFamily="34" charset="0"/>
              </a:rPr>
              <a:t>Συμβιβασμούς ως</a:t>
            </a:r>
          </a:p>
          <a:p>
            <a:pPr marL="0" marR="0" lvl="0" indent="0" defTabSz="914400" eaLnBrk="1" fontAlgn="auto" latinLnBrk="0" hangingPunct="1">
              <a:lnSpc>
                <a:spcPts val="1403"/>
              </a:lnSpc>
              <a:buClrTx/>
              <a:buSzTx/>
              <a:buNone/>
              <a:tabLst>
                <a:tab pos="165100" algn="l"/>
                <a:tab pos="266700" algn="l"/>
                <a:tab pos="304800" algn="l"/>
                <a:tab pos="444500" algn="l"/>
                <a:tab pos="685800" algn="l"/>
                <a:tab pos="1714500" algn="l"/>
              </a:tabLst>
              <a:defRPr/>
            </a:pPr>
            <a:r>
              <a:rPr lang="el-GR" sz="1200" dirty="0" smtClean="0">
                <a:solidFill>
                  <a:srgbClr val="000000"/>
                </a:solidFill>
                <a:latin typeface="Arial" pitchFamily="34" charset="0"/>
                <a:cs typeface="Arial" pitchFamily="34" charset="0"/>
              </a:rPr>
              <a:t>	προς τη βιωσιμότητα</a:t>
            </a:r>
          </a:p>
          <a:p>
            <a:pPr marL="0" marR="0" lvl="0" indent="0" defTabSz="914400" eaLnBrk="1" fontAlgn="auto" latinLnBrk="0" hangingPunct="1">
              <a:lnSpc>
                <a:spcPts val="1399"/>
              </a:lnSpc>
              <a:buClrTx/>
              <a:buSzTx/>
              <a:buNone/>
              <a:tabLst>
                <a:tab pos="165100" algn="l"/>
                <a:tab pos="266700" algn="l"/>
                <a:tab pos="304800" algn="l"/>
                <a:tab pos="444500" algn="l"/>
                <a:tab pos="685800" algn="l"/>
                <a:tab pos="1714500" algn="l"/>
              </a:tabLst>
              <a:defRPr/>
            </a:pPr>
            <a:r>
              <a:rPr lang="el-GR" sz="1200" dirty="0" smtClean="0">
                <a:solidFill>
                  <a:srgbClr val="000000"/>
                </a:solidFill>
                <a:latin typeface="Arial" pitchFamily="34" charset="0"/>
                <a:cs typeface="Arial" pitchFamily="34" charset="0"/>
              </a:rPr>
              <a:t>				των ζωτικών</a:t>
            </a:r>
          </a:p>
          <a:p>
            <a:pPr marL="0" marR="0" lvl="0" indent="0" defTabSz="914400" eaLnBrk="1" fontAlgn="auto" latinLnBrk="0" hangingPunct="1">
              <a:lnSpc>
                <a:spcPts val="1403"/>
              </a:lnSpc>
              <a:buClrTx/>
              <a:buSzTx/>
              <a:buNone/>
              <a:tabLst>
                <a:tab pos="165100" algn="l"/>
                <a:tab pos="266700" algn="l"/>
                <a:tab pos="304800" algn="l"/>
                <a:tab pos="444500" algn="l"/>
                <a:tab pos="685800" algn="l"/>
                <a:tab pos="1714500" algn="l"/>
              </a:tabLst>
              <a:defRPr/>
            </a:pPr>
            <a:r>
              <a:rPr lang="el-GR" sz="1200" dirty="0" smtClean="0">
                <a:solidFill>
                  <a:srgbClr val="000000"/>
                </a:solidFill>
                <a:latin typeface="Arial" pitchFamily="34" charset="0"/>
                <a:cs typeface="Arial" pitchFamily="34" charset="0"/>
              </a:rPr>
              <a:t>			οικοσυστημάτων</a:t>
            </a:r>
          </a:p>
          <a:p>
            <a:endParaRPr lang="en-US" dirty="0"/>
          </a:p>
        </p:txBody>
      </p:sp>
      <p:sp>
        <p:nvSpPr>
          <p:cNvPr id="6" name="Down Arrow 5"/>
          <p:cNvSpPr/>
          <p:nvPr/>
        </p:nvSpPr>
        <p:spPr bwMode="auto">
          <a:xfrm>
            <a:off x="4828374" y="4794191"/>
            <a:ext cx="222190" cy="52983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ight Arrow 6"/>
          <p:cNvSpPr/>
          <p:nvPr/>
        </p:nvSpPr>
        <p:spPr bwMode="auto">
          <a:xfrm>
            <a:off x="3717421" y="4956561"/>
            <a:ext cx="1128044" cy="17091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3768152" y="5341121"/>
            <a:ext cx="2796408" cy="369332"/>
          </a:xfrm>
          <a:prstGeom prst="rect">
            <a:avLst/>
          </a:prstGeom>
          <a:noFill/>
        </p:spPr>
        <p:txBody>
          <a:bodyPr wrap="none" rtlCol="0">
            <a:spAutoFit/>
          </a:bodyPr>
          <a:lstStyle/>
          <a:p>
            <a:r>
              <a:rPr lang="el-GR" b="1" dirty="0" smtClean="0">
                <a:solidFill>
                  <a:schemeClr val="accent1">
                    <a:lumMod val="50000"/>
                  </a:schemeClr>
                </a:solidFill>
              </a:rPr>
              <a:t>Διατηρήσιμη  Ανάπτυξη</a:t>
            </a:r>
            <a:endParaRPr lang="en-US" b="1" dirty="0">
              <a:solidFill>
                <a:schemeClr val="accent1">
                  <a:lumMod val="50000"/>
                </a:schemeClr>
              </a:solidFill>
            </a:endParaRPr>
          </a:p>
        </p:txBody>
      </p:sp>
      <p:sp>
        <p:nvSpPr>
          <p:cNvPr id="9" name="TextBox 8"/>
          <p:cNvSpPr txBox="1"/>
          <p:nvPr/>
        </p:nvSpPr>
        <p:spPr>
          <a:xfrm>
            <a:off x="2496039" y="4366901"/>
            <a:ext cx="576504" cy="276999"/>
          </a:xfrm>
          <a:prstGeom prst="rect">
            <a:avLst/>
          </a:prstGeom>
          <a:noFill/>
        </p:spPr>
        <p:txBody>
          <a:bodyPr wrap="none" rtlCol="0">
            <a:spAutoFit/>
          </a:bodyPr>
          <a:lstStyle/>
          <a:p>
            <a:r>
              <a:rPr lang="el-GR" sz="1200" dirty="0" smtClean="0"/>
              <a:t>χωρίς</a:t>
            </a:r>
            <a:endParaRPr lang="en-US" sz="1200" dirty="0"/>
          </a:p>
        </p:txBody>
      </p:sp>
      <p:sp>
        <p:nvSpPr>
          <p:cNvPr id="10" name="TextBox 9"/>
          <p:cNvSpPr txBox="1"/>
          <p:nvPr/>
        </p:nvSpPr>
        <p:spPr>
          <a:xfrm>
            <a:off x="321280" y="6195701"/>
            <a:ext cx="8386884" cy="461665"/>
          </a:xfrm>
          <a:prstGeom prst="rect">
            <a:avLst/>
          </a:prstGeom>
          <a:noFill/>
        </p:spPr>
        <p:txBody>
          <a:bodyPr wrap="square" rtlCol="0">
            <a:spAutoFit/>
          </a:bodyPr>
          <a:lstStyle/>
          <a:p>
            <a:r>
              <a:rPr lang="el-GR" sz="1200" dirty="0" smtClean="0"/>
              <a:t>Πηγή: </a:t>
            </a:r>
            <a:r>
              <a:rPr lang="el-GR" sz="1200" dirty="0" err="1" smtClean="0"/>
              <a:t>Κουτσογιάννης</a:t>
            </a:r>
            <a:r>
              <a:rPr lang="en-US" sz="1200" dirty="0" smtClean="0"/>
              <a:t> (2007)</a:t>
            </a:r>
            <a:r>
              <a:rPr lang="el-GR" sz="1200" dirty="0" smtClean="0"/>
              <a:t>. Προς ένα Εθνικό Πρόγραμμα Διαχείρισης και Προστασίας των Υδατικών Πόρων,</a:t>
            </a:r>
          </a:p>
          <a:p>
            <a:r>
              <a:rPr lang="el-GR" sz="1200" dirty="0" smtClean="0"/>
              <a:t>ΓΝΩΜΟΔΟΤΙΚΗ ΕΠΙΤΡΟΠΗ ΥΔΑΤΩΝ, Αθήνα</a:t>
            </a:r>
            <a:endParaRPr lang="en-US" sz="1200" dirty="0"/>
          </a:p>
        </p:txBody>
      </p:sp>
    </p:spTree>
    <p:extLst>
      <p:ext uri="{BB962C8B-B14F-4D97-AF65-F5344CB8AC3E}">
        <p14:creationId xmlns:p14="http://schemas.microsoft.com/office/powerpoint/2010/main" val="384784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11</a:t>
            </a:fld>
            <a:endParaRPr lang="fr-FR" dirty="0"/>
          </a:p>
        </p:txBody>
      </p:sp>
      <p:sp>
        <p:nvSpPr>
          <p:cNvPr id="3" name="1 - Θέση αριθμού διαφάνειας"/>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5DAE1584-5EA8-4340-B100-D3D2BF6D9632}" type="slidenum">
              <a:rPr lang="fr-FR" smtClean="0">
                <a:latin typeface="Arial" charset="0"/>
              </a:rPr>
              <a:pPr/>
              <a:t>11</a:t>
            </a:fld>
            <a:endParaRPr lang="fr-FR" dirty="0" smtClean="0">
              <a:latin typeface="Arial" charset="0"/>
            </a:endParaRPr>
          </a:p>
        </p:txBody>
      </p:sp>
      <p:sp>
        <p:nvSpPr>
          <p:cNvPr id="5" name="Rectangle 7"/>
          <p:cNvSpPr>
            <a:spLocks noChangeArrowheads="1"/>
          </p:cNvSpPr>
          <p:nvPr/>
        </p:nvSpPr>
        <p:spPr bwMode="auto">
          <a:xfrm>
            <a:off x="3590925" y="1776413"/>
            <a:ext cx="2222500" cy="2235200"/>
          </a:xfrm>
          <a:prstGeom prst="rect">
            <a:avLst/>
          </a:prstGeom>
          <a:noFill/>
          <a:ln w="9525">
            <a:noFill/>
            <a:miter lim="800000"/>
            <a:headEnd/>
            <a:tailEnd/>
          </a:ln>
        </p:spPr>
        <p:txBody>
          <a:bodyPr lIns="92075" tIns="46038" rIns="92075" bIns="46038">
            <a:spAutoFit/>
          </a:bodyPr>
          <a:lstStyle/>
          <a:p>
            <a:pPr defTabSz="762000" eaLnBrk="0" hangingPunct="0">
              <a:lnSpc>
                <a:spcPct val="90000"/>
              </a:lnSpc>
              <a:spcBef>
                <a:spcPct val="50000"/>
              </a:spcBef>
            </a:pPr>
            <a:r>
              <a:rPr lang="fr-FR" sz="1600" b="1" dirty="0">
                <a:solidFill>
                  <a:srgbClr val="FF0000"/>
                </a:solidFill>
              </a:rPr>
              <a:t>76/464/EEC</a:t>
            </a:r>
            <a:r>
              <a:rPr lang="el-GR" sz="1600" b="1" dirty="0">
                <a:solidFill>
                  <a:srgbClr val="000000"/>
                </a:solidFill>
              </a:rPr>
              <a:t> </a:t>
            </a:r>
            <a:r>
              <a:rPr lang="fr-FR" sz="1600" b="1" dirty="0">
                <a:solidFill>
                  <a:srgbClr val="000000"/>
                </a:solidFill>
              </a:rPr>
              <a:t>«s</a:t>
            </a:r>
            <a:r>
              <a:rPr lang="en-US" sz="1600" b="1" dirty="0" err="1">
                <a:solidFill>
                  <a:srgbClr val="000000"/>
                </a:solidFill>
              </a:rPr>
              <a:t>urface</a:t>
            </a:r>
            <a:r>
              <a:rPr lang="en-US" sz="1600" b="1" dirty="0">
                <a:solidFill>
                  <a:srgbClr val="000000"/>
                </a:solidFill>
              </a:rPr>
              <a:t> water</a:t>
            </a:r>
            <a:r>
              <a:rPr lang="fr-FR" sz="1600" b="1" dirty="0">
                <a:solidFill>
                  <a:srgbClr val="000000"/>
                </a:solidFill>
              </a:rPr>
              <a:t>» </a:t>
            </a:r>
          </a:p>
          <a:p>
            <a:pPr defTabSz="762000" eaLnBrk="0" hangingPunct="0">
              <a:lnSpc>
                <a:spcPct val="90000"/>
              </a:lnSpc>
              <a:spcBef>
                <a:spcPct val="50000"/>
              </a:spcBef>
            </a:pPr>
            <a:r>
              <a:rPr lang="fr-FR" sz="1600" b="1" dirty="0">
                <a:solidFill>
                  <a:srgbClr val="FF0000"/>
                </a:solidFill>
              </a:rPr>
              <a:t>80/68</a:t>
            </a:r>
            <a:r>
              <a:rPr lang="fr-FR" sz="1600" b="1" dirty="0">
                <a:solidFill>
                  <a:srgbClr val="000000"/>
                </a:solidFill>
              </a:rPr>
              <a:t>/</a:t>
            </a:r>
            <a:r>
              <a:rPr lang="fr-FR" sz="1600" b="1" dirty="0">
                <a:solidFill>
                  <a:srgbClr val="FF0000"/>
                </a:solidFill>
              </a:rPr>
              <a:t>EEC</a:t>
            </a:r>
            <a:r>
              <a:rPr lang="fr-FR" sz="1600" b="1" dirty="0">
                <a:solidFill>
                  <a:srgbClr val="000000"/>
                </a:solidFill>
              </a:rPr>
              <a:t> « </a:t>
            </a:r>
            <a:r>
              <a:rPr lang="fr-FR" sz="1600" b="1" dirty="0" err="1">
                <a:solidFill>
                  <a:srgbClr val="000000"/>
                </a:solidFill>
              </a:rPr>
              <a:t>groundwater</a:t>
            </a:r>
            <a:r>
              <a:rPr lang="fr-FR" sz="1600" b="1" dirty="0">
                <a:solidFill>
                  <a:srgbClr val="000000"/>
                </a:solidFill>
              </a:rPr>
              <a:t>»   *</a:t>
            </a:r>
          </a:p>
          <a:p>
            <a:pPr defTabSz="762000" eaLnBrk="0" hangingPunct="0">
              <a:lnSpc>
                <a:spcPct val="90000"/>
              </a:lnSpc>
              <a:spcBef>
                <a:spcPct val="50000"/>
              </a:spcBef>
            </a:pPr>
            <a:r>
              <a:rPr lang="fr-FR" sz="1600" b="1" dirty="0">
                <a:solidFill>
                  <a:srgbClr val="FF0000"/>
                </a:solidFill>
              </a:rPr>
              <a:t>76/464/EEC</a:t>
            </a:r>
            <a:r>
              <a:rPr lang="fr-FR" sz="1600" b="1" dirty="0">
                <a:solidFill>
                  <a:srgbClr val="000000"/>
                </a:solidFill>
              </a:rPr>
              <a:t/>
            </a:r>
            <a:br>
              <a:rPr lang="fr-FR" sz="1600" b="1" dirty="0">
                <a:solidFill>
                  <a:srgbClr val="000000"/>
                </a:solidFill>
              </a:rPr>
            </a:br>
            <a:r>
              <a:rPr lang="fr-FR" sz="1600" b="1" dirty="0">
                <a:solidFill>
                  <a:srgbClr val="000000"/>
                </a:solidFill>
              </a:rPr>
              <a:t>« </a:t>
            </a:r>
            <a:r>
              <a:rPr lang="en-US" sz="1600" b="1" dirty="0">
                <a:solidFill>
                  <a:srgbClr val="000000"/>
                </a:solidFill>
              </a:rPr>
              <a:t>d</a:t>
            </a:r>
            <a:r>
              <a:rPr lang="fr-FR" sz="1600" b="1" dirty="0" err="1">
                <a:solidFill>
                  <a:srgbClr val="000000"/>
                </a:solidFill>
              </a:rPr>
              <a:t>angerous</a:t>
            </a:r>
            <a:r>
              <a:rPr lang="fr-FR" sz="1600" b="1" dirty="0">
                <a:solidFill>
                  <a:srgbClr val="000000"/>
                </a:solidFill>
              </a:rPr>
              <a:t/>
            </a:r>
            <a:br>
              <a:rPr lang="fr-FR" sz="1600" b="1" dirty="0">
                <a:solidFill>
                  <a:srgbClr val="000000"/>
                </a:solidFill>
              </a:rPr>
            </a:br>
            <a:r>
              <a:rPr lang="fr-FR" sz="1600" b="1" dirty="0">
                <a:solidFill>
                  <a:srgbClr val="000000"/>
                </a:solidFill>
              </a:rPr>
              <a:t>substances» *</a:t>
            </a:r>
          </a:p>
          <a:p>
            <a:pPr defTabSz="762000" eaLnBrk="0" hangingPunct="0">
              <a:lnSpc>
                <a:spcPct val="90000"/>
              </a:lnSpc>
              <a:spcBef>
                <a:spcPct val="50000"/>
              </a:spcBef>
            </a:pPr>
            <a:endParaRPr lang="fr-FR" sz="1600" b="1" dirty="0">
              <a:solidFill>
                <a:srgbClr val="000000"/>
              </a:solidFill>
            </a:endParaRPr>
          </a:p>
        </p:txBody>
      </p:sp>
      <p:sp>
        <p:nvSpPr>
          <p:cNvPr id="6" name="Rectangle 10"/>
          <p:cNvSpPr>
            <a:spLocks noChangeArrowheads="1"/>
          </p:cNvSpPr>
          <p:nvPr/>
        </p:nvSpPr>
        <p:spPr bwMode="auto">
          <a:xfrm>
            <a:off x="7361238" y="4778375"/>
            <a:ext cx="1524000" cy="677751"/>
          </a:xfrm>
          <a:prstGeom prst="rect">
            <a:avLst/>
          </a:prstGeom>
          <a:noFill/>
          <a:ln w="9525">
            <a:noFill/>
            <a:miter lim="800000"/>
            <a:headEnd/>
            <a:tailEnd/>
          </a:ln>
        </p:spPr>
        <p:txBody>
          <a:bodyPr lIns="92075" tIns="46038" rIns="92075" bIns="46038">
            <a:spAutoFit/>
          </a:bodyPr>
          <a:lstStyle/>
          <a:p>
            <a:pPr defTabSz="762000" eaLnBrk="0" hangingPunct="0">
              <a:lnSpc>
                <a:spcPct val="70000"/>
              </a:lnSpc>
              <a:spcBef>
                <a:spcPct val="50000"/>
              </a:spcBef>
            </a:pPr>
            <a:r>
              <a:rPr lang="el-GR" sz="2000" b="1" dirty="0" smtClean="0">
                <a:latin typeface="Tahoma" pitchFamily="34" charset="0"/>
              </a:rPr>
              <a:t>Απόβλητα</a:t>
            </a:r>
          </a:p>
          <a:p>
            <a:pPr defTabSz="762000" eaLnBrk="0" hangingPunct="0">
              <a:lnSpc>
                <a:spcPct val="70000"/>
              </a:lnSpc>
              <a:spcBef>
                <a:spcPct val="50000"/>
              </a:spcBef>
            </a:pPr>
            <a:r>
              <a:rPr lang="el-GR" sz="2000" b="1" dirty="0" smtClean="0">
                <a:latin typeface="Tahoma" pitchFamily="34" charset="0"/>
              </a:rPr>
              <a:t>&amp; Ρύποι</a:t>
            </a:r>
            <a:endParaRPr lang="fr-FR" sz="2000" b="1" dirty="0">
              <a:latin typeface="Tahoma" pitchFamily="34" charset="0"/>
            </a:endParaRPr>
          </a:p>
        </p:txBody>
      </p:sp>
      <p:sp>
        <p:nvSpPr>
          <p:cNvPr id="7" name="Rectangle 15"/>
          <p:cNvSpPr>
            <a:spLocks noChangeArrowheads="1"/>
          </p:cNvSpPr>
          <p:nvPr/>
        </p:nvSpPr>
        <p:spPr bwMode="auto">
          <a:xfrm>
            <a:off x="6115050" y="1854200"/>
            <a:ext cx="2479675" cy="1314450"/>
          </a:xfrm>
          <a:prstGeom prst="rect">
            <a:avLst/>
          </a:prstGeom>
          <a:noFill/>
          <a:ln w="9525">
            <a:noFill/>
            <a:miter lim="800000"/>
            <a:headEnd/>
            <a:tailEnd/>
          </a:ln>
        </p:spPr>
        <p:txBody>
          <a:bodyPr lIns="92075" tIns="46038" rIns="92075" bIns="46038">
            <a:spAutoFit/>
          </a:bodyPr>
          <a:lstStyle/>
          <a:p>
            <a:pPr defTabSz="762000" eaLnBrk="0" hangingPunct="0">
              <a:spcBef>
                <a:spcPct val="50000"/>
              </a:spcBef>
            </a:pPr>
            <a:r>
              <a:rPr lang="fr-FR" sz="1600" b="1" dirty="0">
                <a:solidFill>
                  <a:srgbClr val="FF0000"/>
                </a:solidFill>
              </a:rPr>
              <a:t>96/61/EEC</a:t>
            </a:r>
            <a:r>
              <a:rPr lang="fr-FR" sz="1600" b="1" dirty="0">
                <a:solidFill>
                  <a:srgbClr val="000000"/>
                </a:solidFill>
              </a:rPr>
              <a:t> «  IPPC »</a:t>
            </a:r>
          </a:p>
          <a:p>
            <a:pPr defTabSz="762000" eaLnBrk="0" hangingPunct="0">
              <a:spcBef>
                <a:spcPct val="50000"/>
              </a:spcBef>
            </a:pPr>
            <a:r>
              <a:rPr lang="fr-FR" sz="1600" b="1" dirty="0">
                <a:solidFill>
                  <a:srgbClr val="FF0000"/>
                </a:solidFill>
              </a:rPr>
              <a:t>91/676/EEC</a:t>
            </a:r>
            <a:r>
              <a:rPr lang="fr-FR" sz="1600" b="1" dirty="0">
                <a:solidFill>
                  <a:srgbClr val="000000"/>
                </a:solidFill>
              </a:rPr>
              <a:t> « nitrates »</a:t>
            </a:r>
          </a:p>
          <a:p>
            <a:pPr defTabSz="762000" eaLnBrk="0" hangingPunct="0">
              <a:spcBef>
                <a:spcPct val="50000"/>
              </a:spcBef>
            </a:pPr>
            <a:r>
              <a:rPr lang="fr-FR" sz="1600" b="1" dirty="0">
                <a:solidFill>
                  <a:srgbClr val="FF0000"/>
                </a:solidFill>
              </a:rPr>
              <a:t>91/271/EEC</a:t>
            </a:r>
            <a:r>
              <a:rPr lang="fr-FR" sz="1600" b="1" dirty="0">
                <a:solidFill>
                  <a:srgbClr val="000000"/>
                </a:solidFill>
              </a:rPr>
              <a:t> « </a:t>
            </a:r>
            <a:r>
              <a:rPr lang="fr-FR" sz="1600" b="1" dirty="0" err="1">
                <a:solidFill>
                  <a:srgbClr val="000000"/>
                </a:solidFill>
              </a:rPr>
              <a:t>Urban</a:t>
            </a:r>
            <a:r>
              <a:rPr lang="fr-FR" sz="1600" b="1" dirty="0">
                <a:solidFill>
                  <a:srgbClr val="000000"/>
                </a:solidFill>
              </a:rPr>
              <a:t> </a:t>
            </a:r>
            <a:r>
              <a:rPr lang="fr-FR" sz="1600" b="1" dirty="0" err="1">
                <a:solidFill>
                  <a:srgbClr val="000000"/>
                </a:solidFill>
              </a:rPr>
              <a:t>Waste</a:t>
            </a:r>
            <a:r>
              <a:rPr lang="fr-FR" sz="1600" b="1" dirty="0">
                <a:solidFill>
                  <a:srgbClr val="000000"/>
                </a:solidFill>
              </a:rPr>
              <a:t> Water »</a:t>
            </a:r>
          </a:p>
        </p:txBody>
      </p:sp>
      <p:sp>
        <p:nvSpPr>
          <p:cNvPr id="8" name="AutoShape 16"/>
          <p:cNvSpPr>
            <a:spLocks noChangeArrowheads="1"/>
          </p:cNvSpPr>
          <p:nvPr/>
        </p:nvSpPr>
        <p:spPr bwMode="auto">
          <a:xfrm>
            <a:off x="2747963" y="4767263"/>
            <a:ext cx="3527425" cy="719137"/>
          </a:xfrm>
          <a:prstGeom prst="roundRect">
            <a:avLst>
              <a:gd name="adj" fmla="val 16667"/>
            </a:avLst>
          </a:prstGeom>
          <a:solidFill>
            <a:srgbClr val="92D050"/>
          </a:solidFill>
          <a:ln w="9525" algn="ctr">
            <a:solidFill>
              <a:schemeClr val="tx1"/>
            </a:solidFill>
            <a:round/>
            <a:headEnd/>
            <a:tailEnd/>
          </a:ln>
        </p:spPr>
        <p:txBody>
          <a:bodyPr wrap="none" anchor="ctr"/>
          <a:lstStyle/>
          <a:p>
            <a:r>
              <a:rPr lang="el-GR" sz="1600" b="1" dirty="0" smtClean="0">
                <a:solidFill>
                  <a:srgbClr val="000000"/>
                </a:solidFill>
              </a:rPr>
              <a:t>Οδηγία Πλαίσιο</a:t>
            </a:r>
            <a:endParaRPr lang="pl-PL" sz="1600" b="1" dirty="0">
              <a:solidFill>
                <a:srgbClr val="000000"/>
              </a:solidFill>
            </a:endParaRPr>
          </a:p>
          <a:p>
            <a:r>
              <a:rPr lang="pl-PL" sz="1600" b="1" dirty="0">
                <a:solidFill>
                  <a:srgbClr val="000000"/>
                </a:solidFill>
              </a:rPr>
              <a:t>2000/60/EC</a:t>
            </a:r>
          </a:p>
        </p:txBody>
      </p:sp>
      <p:sp>
        <p:nvSpPr>
          <p:cNvPr id="9" name="Rectangle 8"/>
          <p:cNvSpPr>
            <a:spLocks noChangeArrowheads="1"/>
          </p:cNvSpPr>
          <p:nvPr/>
        </p:nvSpPr>
        <p:spPr bwMode="auto">
          <a:xfrm>
            <a:off x="219075" y="1566863"/>
            <a:ext cx="4268788" cy="2760662"/>
          </a:xfrm>
          <a:prstGeom prst="rect">
            <a:avLst/>
          </a:prstGeom>
          <a:noFill/>
          <a:ln w="9525">
            <a:noFill/>
            <a:miter lim="800000"/>
            <a:headEnd/>
            <a:tailEnd/>
          </a:ln>
        </p:spPr>
        <p:txBody>
          <a:bodyPr lIns="92075" tIns="46038" rIns="92075" bIns="46038">
            <a:spAutoFit/>
          </a:bodyPr>
          <a:lstStyle/>
          <a:p>
            <a:pPr algn="l" defTabSz="762000" eaLnBrk="0" hangingPunct="0">
              <a:lnSpc>
                <a:spcPct val="70000"/>
              </a:lnSpc>
              <a:spcBef>
                <a:spcPct val="50000"/>
              </a:spcBef>
            </a:pPr>
            <a:r>
              <a:rPr lang="fr-FR" sz="1600" b="1">
                <a:solidFill>
                  <a:srgbClr val="000000"/>
                </a:solidFill>
              </a:rPr>
              <a:t>                    </a:t>
            </a:r>
            <a:r>
              <a:rPr lang="fr-FR" sz="1600" b="1">
                <a:solidFill>
                  <a:srgbClr val="FF0000"/>
                </a:solidFill>
              </a:rPr>
              <a:t>98/83/EU and 80/68/EEC</a:t>
            </a:r>
            <a:r>
              <a:rPr lang="fr-FR" sz="1600" b="1">
                <a:solidFill>
                  <a:srgbClr val="000000"/>
                </a:solidFill>
              </a:rPr>
              <a:t/>
            </a:r>
            <a:br>
              <a:rPr lang="fr-FR" sz="1600" b="1">
                <a:solidFill>
                  <a:srgbClr val="000000"/>
                </a:solidFill>
              </a:rPr>
            </a:br>
            <a:r>
              <a:rPr lang="fr-FR" sz="1600" b="1">
                <a:solidFill>
                  <a:srgbClr val="000000"/>
                </a:solidFill>
              </a:rPr>
              <a:t>                      « drinking water  » </a:t>
            </a:r>
          </a:p>
          <a:p>
            <a:pPr algn="l" defTabSz="762000" eaLnBrk="0" hangingPunct="0">
              <a:lnSpc>
                <a:spcPct val="70000"/>
              </a:lnSpc>
              <a:spcBef>
                <a:spcPct val="50000"/>
              </a:spcBef>
            </a:pPr>
            <a:r>
              <a:rPr lang="fr-FR" sz="1600" b="1">
                <a:solidFill>
                  <a:srgbClr val="000000"/>
                </a:solidFill>
              </a:rPr>
              <a:t>          </a:t>
            </a:r>
            <a:r>
              <a:rPr lang="fr-FR" sz="1600" b="1">
                <a:solidFill>
                  <a:srgbClr val="FF0000"/>
                </a:solidFill>
              </a:rPr>
              <a:t>79/869/EEC</a:t>
            </a:r>
            <a:r>
              <a:rPr lang="fr-FR" sz="1600" b="1">
                <a:solidFill>
                  <a:srgbClr val="000000"/>
                </a:solidFill>
              </a:rPr>
              <a:t> </a:t>
            </a:r>
            <a:br>
              <a:rPr lang="fr-FR" sz="1600" b="1">
                <a:solidFill>
                  <a:srgbClr val="000000"/>
                </a:solidFill>
              </a:rPr>
            </a:br>
            <a:r>
              <a:rPr lang="fr-FR" sz="1600" b="1">
                <a:solidFill>
                  <a:srgbClr val="000000"/>
                </a:solidFill>
              </a:rPr>
              <a:t>        « shellfish waters » *</a:t>
            </a:r>
          </a:p>
          <a:p>
            <a:pPr algn="l" defTabSz="762000" eaLnBrk="0" hangingPunct="0">
              <a:lnSpc>
                <a:spcPct val="70000"/>
              </a:lnSpc>
              <a:spcBef>
                <a:spcPct val="50000"/>
              </a:spcBef>
            </a:pPr>
            <a:r>
              <a:rPr lang="fr-FR" sz="1600" b="1">
                <a:solidFill>
                  <a:srgbClr val="000000"/>
                </a:solidFill>
              </a:rPr>
              <a:t> </a:t>
            </a:r>
            <a:r>
              <a:rPr lang="fr-FR" sz="1600" b="1">
                <a:solidFill>
                  <a:srgbClr val="FF0000"/>
                </a:solidFill>
              </a:rPr>
              <a:t>78/659/EU</a:t>
            </a:r>
            <a:r>
              <a:rPr lang="fr-FR" sz="1600" b="1">
                <a:solidFill>
                  <a:srgbClr val="000000"/>
                </a:solidFill>
              </a:rPr>
              <a:t> « waters </a:t>
            </a:r>
            <a:br>
              <a:rPr lang="fr-FR" sz="1600" b="1">
                <a:solidFill>
                  <a:srgbClr val="000000"/>
                </a:solidFill>
              </a:rPr>
            </a:br>
            <a:r>
              <a:rPr lang="fr-FR" sz="1600" b="1">
                <a:solidFill>
                  <a:srgbClr val="000000"/>
                </a:solidFill>
              </a:rPr>
              <a:t>supporting fish life » *</a:t>
            </a:r>
          </a:p>
          <a:p>
            <a:pPr algn="l" defTabSz="762000" eaLnBrk="0" hangingPunct="0">
              <a:lnSpc>
                <a:spcPct val="70000"/>
              </a:lnSpc>
              <a:spcBef>
                <a:spcPct val="50000"/>
              </a:spcBef>
            </a:pPr>
            <a:r>
              <a:rPr lang="fr-FR" sz="1600" b="1">
                <a:solidFill>
                  <a:srgbClr val="FF0000"/>
                </a:solidFill>
              </a:rPr>
              <a:t>76/160/EEC</a:t>
            </a:r>
            <a:r>
              <a:rPr lang="fr-FR" sz="1600" b="1">
                <a:solidFill>
                  <a:srgbClr val="000000"/>
                </a:solidFill>
              </a:rPr>
              <a:t>  « bathing water »</a:t>
            </a:r>
          </a:p>
          <a:p>
            <a:pPr algn="l" defTabSz="762000" eaLnBrk="0" hangingPunct="0">
              <a:lnSpc>
                <a:spcPct val="70000"/>
              </a:lnSpc>
              <a:spcBef>
                <a:spcPct val="50000"/>
              </a:spcBef>
            </a:pPr>
            <a:r>
              <a:rPr lang="fr-FR" sz="1600" b="1">
                <a:solidFill>
                  <a:srgbClr val="000000"/>
                </a:solidFill>
              </a:rPr>
              <a:t>     </a:t>
            </a:r>
            <a:r>
              <a:rPr lang="fr-FR" sz="1600" b="1">
                <a:solidFill>
                  <a:srgbClr val="FF0000"/>
                </a:solidFill>
              </a:rPr>
              <a:t>75/440/EEC</a:t>
            </a:r>
            <a:r>
              <a:rPr lang="fr-FR" sz="1600" b="1">
                <a:solidFill>
                  <a:srgbClr val="000000"/>
                </a:solidFill>
              </a:rPr>
              <a:t>  « surface water</a:t>
            </a:r>
            <a:br>
              <a:rPr lang="fr-FR" sz="1600" b="1">
                <a:solidFill>
                  <a:srgbClr val="000000"/>
                </a:solidFill>
              </a:rPr>
            </a:br>
            <a:r>
              <a:rPr lang="fr-FR" sz="1600" b="1">
                <a:solidFill>
                  <a:srgbClr val="000000"/>
                </a:solidFill>
              </a:rPr>
              <a:t>          intended for the</a:t>
            </a:r>
            <a:br>
              <a:rPr lang="fr-FR" sz="1600" b="1">
                <a:solidFill>
                  <a:srgbClr val="000000"/>
                </a:solidFill>
              </a:rPr>
            </a:br>
            <a:r>
              <a:rPr lang="fr-FR" sz="1600" b="1">
                <a:solidFill>
                  <a:srgbClr val="000000"/>
                </a:solidFill>
              </a:rPr>
              <a:t>                abstraction of</a:t>
            </a:r>
            <a:br>
              <a:rPr lang="fr-FR" sz="1600" b="1">
                <a:solidFill>
                  <a:srgbClr val="000000"/>
                </a:solidFill>
              </a:rPr>
            </a:br>
            <a:r>
              <a:rPr lang="fr-FR" sz="1600" b="1">
                <a:solidFill>
                  <a:srgbClr val="000000"/>
                </a:solidFill>
              </a:rPr>
              <a:t>                     drinking water » *</a:t>
            </a:r>
          </a:p>
          <a:p>
            <a:pPr defTabSz="762000" eaLnBrk="0" hangingPunct="0">
              <a:lnSpc>
                <a:spcPct val="70000"/>
              </a:lnSpc>
              <a:spcBef>
                <a:spcPct val="50000"/>
              </a:spcBef>
            </a:pPr>
            <a:endParaRPr lang="fr-FR" sz="1600" b="1">
              <a:solidFill>
                <a:srgbClr val="000000"/>
              </a:solidFill>
            </a:endParaRPr>
          </a:p>
        </p:txBody>
      </p:sp>
      <p:sp>
        <p:nvSpPr>
          <p:cNvPr id="10" name="16 - Έλλειψη"/>
          <p:cNvSpPr>
            <a:spLocks noChangeArrowheads="1"/>
          </p:cNvSpPr>
          <p:nvPr/>
        </p:nvSpPr>
        <p:spPr bwMode="auto">
          <a:xfrm>
            <a:off x="219075" y="1033463"/>
            <a:ext cx="5892800" cy="3300412"/>
          </a:xfrm>
          <a:prstGeom prst="ellipse">
            <a:avLst/>
          </a:prstGeom>
          <a:noFill/>
          <a:ln w="9525" algn="ctr">
            <a:solidFill>
              <a:schemeClr val="tx1"/>
            </a:solidFill>
            <a:round/>
            <a:headEnd/>
            <a:tailEnd/>
          </a:ln>
        </p:spPr>
        <p:txBody>
          <a:bodyPr wrap="none" anchor="ctr"/>
          <a:lstStyle/>
          <a:p>
            <a:endParaRPr lang="el-GR"/>
          </a:p>
        </p:txBody>
      </p:sp>
      <p:sp>
        <p:nvSpPr>
          <p:cNvPr id="11" name="17 - Έλλειψη"/>
          <p:cNvSpPr>
            <a:spLocks noChangeArrowheads="1"/>
          </p:cNvSpPr>
          <p:nvPr/>
        </p:nvSpPr>
        <p:spPr bwMode="auto">
          <a:xfrm>
            <a:off x="3349625" y="1033463"/>
            <a:ext cx="5316538" cy="3151187"/>
          </a:xfrm>
          <a:prstGeom prst="ellipse">
            <a:avLst/>
          </a:prstGeom>
          <a:noFill/>
          <a:ln w="9525" algn="ctr">
            <a:solidFill>
              <a:schemeClr val="tx1"/>
            </a:solidFill>
            <a:round/>
            <a:headEnd/>
            <a:tailEnd/>
          </a:ln>
        </p:spPr>
        <p:txBody>
          <a:bodyPr wrap="none" anchor="ctr"/>
          <a:lstStyle/>
          <a:p>
            <a:endParaRPr lang="el-GR"/>
          </a:p>
        </p:txBody>
      </p:sp>
      <p:sp>
        <p:nvSpPr>
          <p:cNvPr id="12" name="18 - Καμπύλο αριστερό βέλος"/>
          <p:cNvSpPr>
            <a:spLocks noChangeArrowheads="1"/>
          </p:cNvSpPr>
          <p:nvPr/>
        </p:nvSpPr>
        <p:spPr bwMode="auto">
          <a:xfrm>
            <a:off x="6311900" y="4154488"/>
            <a:ext cx="615950" cy="1093787"/>
          </a:xfrm>
          <a:prstGeom prst="curvedLeftArrow">
            <a:avLst>
              <a:gd name="adj1" fmla="val 25017"/>
              <a:gd name="adj2" fmla="val 50042"/>
              <a:gd name="adj3" fmla="val 25000"/>
            </a:avLst>
          </a:prstGeom>
          <a:solidFill>
            <a:schemeClr val="accent1"/>
          </a:solidFill>
          <a:ln w="9525" algn="ctr">
            <a:solidFill>
              <a:schemeClr val="tx1"/>
            </a:solidFill>
            <a:round/>
            <a:headEnd/>
            <a:tailEnd/>
          </a:ln>
        </p:spPr>
        <p:txBody>
          <a:bodyPr wrap="none" anchor="ctr"/>
          <a:lstStyle/>
          <a:p>
            <a:endParaRPr lang="el-GR"/>
          </a:p>
        </p:txBody>
      </p:sp>
      <p:sp>
        <p:nvSpPr>
          <p:cNvPr id="13" name="19 - Καμπύλο δεξιό βέλος"/>
          <p:cNvSpPr>
            <a:spLocks noChangeArrowheads="1"/>
          </p:cNvSpPr>
          <p:nvPr/>
        </p:nvSpPr>
        <p:spPr bwMode="auto">
          <a:xfrm>
            <a:off x="1768475" y="4243388"/>
            <a:ext cx="865188" cy="1163637"/>
          </a:xfrm>
          <a:prstGeom prst="curvedRightArrow">
            <a:avLst>
              <a:gd name="adj1" fmla="val 25000"/>
              <a:gd name="adj2" fmla="val 50006"/>
              <a:gd name="adj3" fmla="val 25000"/>
            </a:avLst>
          </a:prstGeom>
          <a:solidFill>
            <a:schemeClr val="accent1"/>
          </a:solidFill>
          <a:ln w="9525" algn="ctr">
            <a:solidFill>
              <a:schemeClr val="tx1"/>
            </a:solidFill>
            <a:round/>
            <a:headEnd/>
            <a:tailEnd/>
          </a:ln>
        </p:spPr>
        <p:txBody>
          <a:bodyPr wrap="none" anchor="ctr"/>
          <a:lstStyle/>
          <a:p>
            <a:endParaRPr lang="el-GR"/>
          </a:p>
        </p:txBody>
      </p:sp>
      <p:sp>
        <p:nvSpPr>
          <p:cNvPr id="14" name="Rectangle 10"/>
          <p:cNvSpPr>
            <a:spLocks noChangeArrowheads="1"/>
          </p:cNvSpPr>
          <p:nvPr/>
        </p:nvSpPr>
        <p:spPr bwMode="auto">
          <a:xfrm>
            <a:off x="158750" y="4343400"/>
            <a:ext cx="1524000" cy="1631858"/>
          </a:xfrm>
          <a:prstGeom prst="rect">
            <a:avLst/>
          </a:prstGeom>
          <a:noFill/>
          <a:ln w="9525">
            <a:noFill/>
            <a:miter lim="800000"/>
            <a:headEnd/>
            <a:tailEnd/>
          </a:ln>
        </p:spPr>
        <p:txBody>
          <a:bodyPr lIns="92075" tIns="46038" rIns="92075" bIns="46038">
            <a:spAutoFit/>
          </a:bodyPr>
          <a:lstStyle/>
          <a:p>
            <a:pPr defTabSz="762000" eaLnBrk="0" hangingPunct="0">
              <a:spcBef>
                <a:spcPct val="50000"/>
              </a:spcBef>
            </a:pPr>
            <a:r>
              <a:rPr lang="el-GR" sz="2000" b="1" dirty="0" smtClean="0">
                <a:latin typeface="Tahoma" pitchFamily="34" charset="0"/>
              </a:rPr>
              <a:t>Ποιότητα υδάτων στις </a:t>
            </a:r>
            <a:r>
              <a:rPr lang="el-GR" b="1" dirty="0" err="1" smtClean="0">
                <a:latin typeface="Tahoma" pitchFamily="34" charset="0"/>
              </a:rPr>
              <a:t>Παράκτιες</a:t>
            </a:r>
            <a:r>
              <a:rPr lang="el-GR" sz="2000" b="1" dirty="0" err="1" smtClean="0">
                <a:latin typeface="Tahoma" pitchFamily="34" charset="0"/>
              </a:rPr>
              <a:t>Περιοχές</a:t>
            </a:r>
            <a:endParaRPr lang="fr-FR" sz="2000" b="1" dirty="0">
              <a:latin typeface="Tahoma" pitchFamily="34" charset="0"/>
            </a:endParaRPr>
          </a:p>
        </p:txBody>
      </p:sp>
      <p:sp>
        <p:nvSpPr>
          <p:cNvPr id="15" name="21 - TextBox"/>
          <p:cNvSpPr txBox="1">
            <a:spLocks noChangeArrowheads="1"/>
          </p:cNvSpPr>
          <p:nvPr/>
        </p:nvSpPr>
        <p:spPr bwMode="auto">
          <a:xfrm>
            <a:off x="307975" y="6248307"/>
            <a:ext cx="3405188" cy="369887"/>
          </a:xfrm>
          <a:prstGeom prst="rect">
            <a:avLst/>
          </a:prstGeom>
          <a:noFill/>
          <a:ln w="9525">
            <a:noFill/>
            <a:miter lim="800000"/>
            <a:headEnd/>
            <a:tailEnd/>
          </a:ln>
        </p:spPr>
        <p:txBody>
          <a:bodyPr wrap="none">
            <a:spAutoFit/>
          </a:bodyPr>
          <a:lstStyle/>
          <a:p>
            <a:r>
              <a:rPr lang="el-GR"/>
              <a:t>* Δεν έχουν πλέον νομική ισχύ</a:t>
            </a:r>
          </a:p>
        </p:txBody>
      </p:sp>
      <p:cxnSp>
        <p:nvCxnSpPr>
          <p:cNvPr id="16" name="24 - Ευθύγραμμο βέλος σύνδεσης"/>
          <p:cNvCxnSpPr>
            <a:stCxn id="11" idx="5"/>
          </p:cNvCxnSpPr>
          <p:nvPr/>
        </p:nvCxnSpPr>
        <p:spPr bwMode="auto">
          <a:xfrm rot="16200000" flipH="1">
            <a:off x="7544594" y="4066382"/>
            <a:ext cx="1038225" cy="350837"/>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7" name="26 - Ευθύγραμμο βέλος σύνδεσης"/>
          <p:cNvCxnSpPr/>
          <p:nvPr/>
        </p:nvCxnSpPr>
        <p:spPr bwMode="auto">
          <a:xfrm rot="5400000">
            <a:off x="874713" y="4105275"/>
            <a:ext cx="457200" cy="1778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8942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12</a:t>
            </a:fld>
            <a:endParaRPr lang="fr-FR" dirty="0"/>
          </a:p>
        </p:txBody>
      </p:sp>
      <p:pic>
        <p:nvPicPr>
          <p:cNvPr id="3" name="Picture 2"/>
          <p:cNvPicPr>
            <a:picLocks noChangeAspect="1"/>
          </p:cNvPicPr>
          <p:nvPr/>
        </p:nvPicPr>
        <p:blipFill>
          <a:blip r:embed="rId2"/>
          <a:stretch>
            <a:fillRect/>
          </a:stretch>
        </p:blipFill>
        <p:spPr>
          <a:xfrm>
            <a:off x="1072662" y="844063"/>
            <a:ext cx="7262446" cy="5877412"/>
          </a:xfrm>
          <a:prstGeom prst="rect">
            <a:avLst/>
          </a:prstGeom>
        </p:spPr>
      </p:pic>
    </p:spTree>
    <p:extLst>
      <p:ext uri="{BB962C8B-B14F-4D97-AF65-F5344CB8AC3E}">
        <p14:creationId xmlns:p14="http://schemas.microsoft.com/office/powerpoint/2010/main" val="71020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13</a:t>
            </a:fld>
            <a:endParaRPr lang="fr-FR" dirty="0"/>
          </a:p>
        </p:txBody>
      </p:sp>
      <p:sp>
        <p:nvSpPr>
          <p:cNvPr id="3" name="Rectangle 2"/>
          <p:cNvSpPr/>
          <p:nvPr/>
        </p:nvSpPr>
        <p:spPr>
          <a:xfrm>
            <a:off x="1043608" y="2139148"/>
            <a:ext cx="7444409" cy="2585323"/>
          </a:xfrm>
          <a:prstGeom prst="rect">
            <a:avLst/>
          </a:prstGeom>
        </p:spPr>
        <p:txBody>
          <a:bodyPr wrap="square">
            <a:spAutoFit/>
          </a:bodyPr>
          <a:lstStyle/>
          <a:p>
            <a:pPr marL="0" marR="0">
              <a:lnSpc>
                <a:spcPct val="150000"/>
              </a:lnSpc>
              <a:spcBef>
                <a:spcPts val="0"/>
              </a:spcBef>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Γενικά, ο ν. 3199/2003 ενσωματώνει στο εσωτερικό δίκαιο </a:t>
            </a:r>
            <a:r>
              <a:rPr lang="el-GR" b="1" dirty="0">
                <a:latin typeface="Calibri" panose="020F0502020204030204" pitchFamily="34" charset="0"/>
                <a:ea typeface="Calibri" panose="020F0502020204030204" pitchFamily="34" charset="0"/>
                <a:cs typeface="Times New Roman" panose="02020603050405020304" pitchFamily="18" charset="0"/>
              </a:rPr>
              <a:t>κάποιες μόνο </a:t>
            </a:r>
            <a:r>
              <a:rPr lang="el-GR" dirty="0">
                <a:latin typeface="Calibri" panose="020F0502020204030204" pitchFamily="34" charset="0"/>
                <a:ea typeface="Calibri" panose="020F0502020204030204" pitchFamily="34" charset="0"/>
                <a:cs typeface="Times New Roman" panose="02020603050405020304" pitchFamily="18" charset="0"/>
              </a:rPr>
              <a:t>από τις ρυθμίσεις της οδηγίας και αυτές όχι στο σύνολό τους, γεγονός που τον καθιστά </a:t>
            </a:r>
            <a:r>
              <a:rPr lang="el-GR" b="1" dirty="0">
                <a:latin typeface="Calibri" panose="020F0502020204030204" pitchFamily="34" charset="0"/>
                <a:ea typeface="Calibri" panose="020F0502020204030204" pitchFamily="34" charset="0"/>
                <a:cs typeface="Times New Roman" panose="02020603050405020304" pitchFamily="18" charset="0"/>
              </a:rPr>
              <a:t>ανακόλουθο και αποσπασματικό </a:t>
            </a:r>
            <a:r>
              <a:rPr lang="el-GR" dirty="0">
                <a:latin typeface="Calibri" panose="020F0502020204030204" pitchFamily="34" charset="0"/>
                <a:ea typeface="Calibri" panose="020F0502020204030204" pitchFamily="34" charset="0"/>
                <a:cs typeface="Times New Roman" panose="02020603050405020304" pitchFamily="18" charset="0"/>
              </a:rPr>
              <a:t>και δημιουργεί προβλήματα κατά την εφαρμογή του τόσο σε σχέση με τις απαιτήσεις του κοινοτικού δικαίου όσο και σε σχέση με τις ήδη υπάρχουσες ρυθμίσεις του εσωτερικού δικαίου και ιδίως με τις διατάξεις του ν. 1739/1987.</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769535" y="1682962"/>
            <a:ext cx="1505540" cy="369332"/>
          </a:xfrm>
          <a:prstGeom prst="rect">
            <a:avLst/>
          </a:prstGeom>
        </p:spPr>
        <p:txBody>
          <a:bodyPr wrap="none">
            <a:spAutoFit/>
          </a:bodyPr>
          <a:lstStyle/>
          <a:p>
            <a:r>
              <a:rPr lang="el-GR" b="1" dirty="0">
                <a:solidFill>
                  <a:srgbClr val="00B050"/>
                </a:solidFill>
              </a:rPr>
              <a:t>Ν.</a:t>
            </a:r>
            <a:r>
              <a:rPr lang="el-GR" b="1" i="1" dirty="0">
                <a:solidFill>
                  <a:srgbClr val="00B050"/>
                </a:solidFill>
              </a:rPr>
              <a:t>3199</a:t>
            </a:r>
            <a:r>
              <a:rPr lang="el-GR" b="1" dirty="0">
                <a:solidFill>
                  <a:srgbClr val="00B050"/>
                </a:solidFill>
              </a:rPr>
              <a:t>/2003</a:t>
            </a:r>
            <a:endParaRPr lang="el-GR" b="1" dirty="0"/>
          </a:p>
        </p:txBody>
      </p:sp>
      <p:sp>
        <p:nvSpPr>
          <p:cNvPr id="6" name="TextBox 5"/>
          <p:cNvSpPr txBox="1"/>
          <p:nvPr/>
        </p:nvSpPr>
        <p:spPr>
          <a:xfrm>
            <a:off x="327991" y="5327374"/>
            <a:ext cx="8160026" cy="461665"/>
          </a:xfrm>
          <a:prstGeom prst="rect">
            <a:avLst/>
          </a:prstGeom>
          <a:noFill/>
        </p:spPr>
        <p:txBody>
          <a:bodyPr wrap="square" rtlCol="0">
            <a:spAutoFit/>
          </a:bodyPr>
          <a:lstStyle/>
          <a:p>
            <a:r>
              <a:rPr lang="el-GR" sz="1200" dirty="0" err="1"/>
              <a:t>Σακελλαροπούλου</a:t>
            </a:r>
            <a:r>
              <a:rPr lang="el-GR" sz="1200" dirty="0"/>
              <a:t> K., Ν. </a:t>
            </a:r>
            <a:r>
              <a:rPr lang="el-GR" sz="1200" dirty="0" err="1"/>
              <a:t>Σεκέρογλου</a:t>
            </a:r>
            <a:r>
              <a:rPr lang="el-GR" sz="1200" dirty="0"/>
              <a:t>, Η Βιώσιμη Διαχείριση των Υδατικών Πόρων, </a:t>
            </a:r>
            <a:endParaRPr lang="el-GR" sz="1200" dirty="0" smtClean="0"/>
          </a:p>
          <a:p>
            <a:r>
              <a:rPr lang="el-GR" sz="1200" i="1" dirty="0" smtClean="0"/>
              <a:t>Νόμος </a:t>
            </a:r>
            <a:r>
              <a:rPr lang="el-GR" sz="1200" i="1" dirty="0"/>
              <a:t>και Φύση,</a:t>
            </a:r>
            <a:r>
              <a:rPr lang="el-GR" sz="1200" dirty="0"/>
              <a:t> </a:t>
            </a:r>
            <a:r>
              <a:rPr lang="el-GR" sz="1200" dirty="0" err="1"/>
              <a:t>Σεπτ</a:t>
            </a:r>
            <a:r>
              <a:rPr lang="el-GR" sz="1200" dirty="0"/>
              <a:t>. 2006, </a:t>
            </a:r>
          </a:p>
        </p:txBody>
      </p:sp>
    </p:spTree>
    <p:extLst>
      <p:ext uri="{BB962C8B-B14F-4D97-AF65-F5344CB8AC3E}">
        <p14:creationId xmlns:p14="http://schemas.microsoft.com/office/powerpoint/2010/main" val="115223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14</a:t>
            </a:fld>
            <a:endParaRPr lang="fr-FR" dirty="0"/>
          </a:p>
        </p:txBody>
      </p:sp>
      <p:sp>
        <p:nvSpPr>
          <p:cNvPr id="3" name="Slide Number Placeholder 1"/>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F391CE4-8B71-4B90-8D96-56E26E9C3A17}" type="slidenum">
              <a:rPr lang="fr-FR" smtClean="0"/>
              <a:pPr>
                <a:defRPr/>
              </a:pPr>
              <a:t>14</a:t>
            </a:fld>
            <a:endParaRPr lang="fr-FR" dirty="0"/>
          </a:p>
        </p:txBody>
      </p:sp>
      <p:pic>
        <p:nvPicPr>
          <p:cNvPr id="4" name="Picture 3" descr="ws_5D.tmp"/>
          <p:cNvPicPr>
            <a:picLocks/>
          </p:cNvPicPr>
          <p:nvPr/>
        </p:nvPicPr>
        <p:blipFill>
          <a:blip r:embed="rId2" cstate="print"/>
          <a:stretch>
            <a:fillRect/>
          </a:stretch>
        </p:blipFill>
        <p:spPr>
          <a:xfrm>
            <a:off x="1569535" y="1563736"/>
            <a:ext cx="5956300" cy="4470400"/>
          </a:xfrm>
          <a:prstGeom prst="rect">
            <a:avLst/>
          </a:prstGeom>
        </p:spPr>
      </p:pic>
      <p:sp>
        <p:nvSpPr>
          <p:cNvPr id="5" name="TextBox 4"/>
          <p:cNvSpPr txBox="1"/>
          <p:nvPr/>
        </p:nvSpPr>
        <p:spPr>
          <a:xfrm>
            <a:off x="1746735" y="1902745"/>
            <a:ext cx="5185715" cy="230832"/>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pPr>
            <a:r>
              <a:rPr lang="el-GR" sz="1623" b="1" smtClean="0">
                <a:solidFill>
                  <a:srgbClr val="CC0000"/>
                </a:solidFill>
                <a:latin typeface="Georgia"/>
              </a:rPr>
              <a:t>Σηµερινή ζήτηση νερού ανά καταναλωτική χρήση</a:t>
            </a:r>
            <a:endParaRPr lang="en-US" sz="1623" b="1">
              <a:solidFill>
                <a:srgbClr val="CC0000"/>
              </a:solidFill>
              <a:latin typeface="Georgia"/>
            </a:endParaRPr>
          </a:p>
        </p:txBody>
      </p:sp>
      <p:sp>
        <p:nvSpPr>
          <p:cNvPr id="6" name="TextBox 5"/>
          <p:cNvSpPr txBox="1"/>
          <p:nvPr/>
        </p:nvSpPr>
        <p:spPr>
          <a:xfrm>
            <a:off x="1734644" y="2324670"/>
            <a:ext cx="1505220" cy="141064"/>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52"/>
              </a:lnSpc>
            </a:pPr>
            <a:r>
              <a:rPr lang="el-GR" sz="950" b="1" smtClean="0">
                <a:solidFill>
                  <a:srgbClr val="000000"/>
                </a:solidFill>
                <a:latin typeface="Times New Roman"/>
              </a:rPr>
              <a:t>Κ.Α.  Υδατικά διαµερίσµατα</a:t>
            </a:r>
            <a:endParaRPr lang="en-US" sz="950" b="1">
              <a:solidFill>
                <a:srgbClr val="000000"/>
              </a:solidFill>
              <a:latin typeface="Times New Roman"/>
            </a:endParaRPr>
          </a:p>
        </p:txBody>
      </p:sp>
      <p:sp>
        <p:nvSpPr>
          <p:cNvPr id="7" name="TextBox 6"/>
          <p:cNvSpPr txBox="1"/>
          <p:nvPr/>
        </p:nvSpPr>
        <p:spPr>
          <a:xfrm>
            <a:off x="3579347" y="2324670"/>
            <a:ext cx="1255152" cy="141064"/>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52"/>
              </a:lnSpc>
            </a:pPr>
            <a:r>
              <a:rPr lang="el-GR" sz="950" b="1" smtClean="0">
                <a:solidFill>
                  <a:srgbClr val="000000"/>
                </a:solidFill>
                <a:latin typeface="Times New Roman"/>
              </a:rPr>
              <a:t>Άρδευση   Κτηνοτροφία</a:t>
            </a:r>
            <a:endParaRPr lang="en-US" sz="950" b="1">
              <a:solidFill>
                <a:srgbClr val="000000"/>
              </a:solidFill>
              <a:latin typeface="Times New Roman"/>
            </a:endParaRPr>
          </a:p>
        </p:txBody>
      </p:sp>
      <p:sp>
        <p:nvSpPr>
          <p:cNvPr id="8" name="TextBox 7"/>
          <p:cNvSpPr txBox="1"/>
          <p:nvPr/>
        </p:nvSpPr>
        <p:spPr>
          <a:xfrm>
            <a:off x="4937241" y="2324670"/>
            <a:ext cx="1723229" cy="141064"/>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52"/>
              </a:lnSpc>
            </a:pPr>
            <a:r>
              <a:rPr lang="el-GR" sz="950" b="1" smtClean="0">
                <a:solidFill>
                  <a:srgbClr val="000000"/>
                </a:solidFill>
                <a:latin typeface="Times New Roman"/>
              </a:rPr>
              <a:t>Ύδρευση   Βιοµηχανία    Λοιπές*</a:t>
            </a:r>
            <a:endParaRPr lang="en-US" sz="950" b="1">
              <a:solidFill>
                <a:srgbClr val="000000"/>
              </a:solidFill>
              <a:latin typeface="Times New Roman"/>
            </a:endParaRPr>
          </a:p>
        </p:txBody>
      </p:sp>
      <p:sp>
        <p:nvSpPr>
          <p:cNvPr id="9" name="TextBox 8"/>
          <p:cNvSpPr txBox="1"/>
          <p:nvPr/>
        </p:nvSpPr>
        <p:spPr>
          <a:xfrm>
            <a:off x="6757741" y="2324670"/>
            <a:ext cx="378309" cy="141064"/>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52"/>
              </a:lnSpc>
            </a:pPr>
            <a:r>
              <a:rPr lang="el-GR" sz="950" b="1" smtClean="0">
                <a:solidFill>
                  <a:srgbClr val="000000"/>
                </a:solidFill>
                <a:latin typeface="Times New Roman"/>
              </a:rPr>
              <a:t>Σύνολο</a:t>
            </a:r>
            <a:endParaRPr lang="en-US" sz="950" b="1">
              <a:solidFill>
                <a:srgbClr val="000000"/>
              </a:solidFill>
              <a:latin typeface="Times New Roman"/>
            </a:endParaRPr>
          </a:p>
        </p:txBody>
      </p:sp>
      <p:sp>
        <p:nvSpPr>
          <p:cNvPr id="10" name="TextBox 9"/>
          <p:cNvSpPr txBox="1"/>
          <p:nvPr/>
        </p:nvSpPr>
        <p:spPr>
          <a:xfrm>
            <a:off x="1734636" y="2504894"/>
            <a:ext cx="137858" cy="2969146"/>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66"/>
              </a:lnSpc>
            </a:pPr>
            <a:r>
              <a:rPr lang="en-US" sz="1053" smtClean="0">
                <a:solidFill>
                  <a:srgbClr val="000000"/>
                </a:solidFill>
                <a:latin typeface="Times New Roman"/>
              </a:rPr>
              <a:t>01</a:t>
            </a:r>
          </a:p>
          <a:p>
            <a:pPr>
              <a:lnSpc>
                <a:spcPts val="1672"/>
              </a:lnSpc>
            </a:pPr>
            <a:r>
              <a:rPr lang="en-US" sz="1053" smtClean="0">
                <a:solidFill>
                  <a:srgbClr val="000000"/>
                </a:solidFill>
                <a:latin typeface="Times New Roman"/>
              </a:rPr>
              <a:t>02</a:t>
            </a:r>
          </a:p>
          <a:p>
            <a:pPr>
              <a:lnSpc>
                <a:spcPts val="1681"/>
              </a:lnSpc>
            </a:pPr>
            <a:r>
              <a:rPr lang="en-US" sz="1053" smtClean="0">
                <a:solidFill>
                  <a:srgbClr val="000000"/>
                </a:solidFill>
                <a:latin typeface="Times New Roman"/>
              </a:rPr>
              <a:t>03</a:t>
            </a:r>
          </a:p>
          <a:p>
            <a:pPr>
              <a:lnSpc>
                <a:spcPts val="1685"/>
              </a:lnSpc>
            </a:pPr>
            <a:r>
              <a:rPr lang="en-US" sz="1053" smtClean="0">
                <a:solidFill>
                  <a:srgbClr val="000000"/>
                </a:solidFill>
                <a:latin typeface="Times New Roman"/>
              </a:rPr>
              <a:t>04</a:t>
            </a:r>
          </a:p>
          <a:p>
            <a:pPr>
              <a:lnSpc>
                <a:spcPts val="1672"/>
              </a:lnSpc>
            </a:pPr>
            <a:r>
              <a:rPr lang="en-US" sz="1053" smtClean="0">
                <a:solidFill>
                  <a:srgbClr val="000000"/>
                </a:solidFill>
                <a:latin typeface="Times New Roman"/>
              </a:rPr>
              <a:t>05</a:t>
            </a:r>
          </a:p>
          <a:p>
            <a:pPr>
              <a:lnSpc>
                <a:spcPts val="1681"/>
              </a:lnSpc>
            </a:pPr>
            <a:r>
              <a:rPr lang="en-US" sz="1053" smtClean="0">
                <a:solidFill>
                  <a:srgbClr val="000000"/>
                </a:solidFill>
                <a:latin typeface="Times New Roman"/>
              </a:rPr>
              <a:t>06</a:t>
            </a:r>
          </a:p>
          <a:p>
            <a:pPr>
              <a:lnSpc>
                <a:spcPts val="1685"/>
              </a:lnSpc>
            </a:pPr>
            <a:r>
              <a:rPr lang="en-US" sz="1053" smtClean="0">
                <a:solidFill>
                  <a:srgbClr val="000000"/>
                </a:solidFill>
                <a:latin typeface="Times New Roman"/>
              </a:rPr>
              <a:t>07</a:t>
            </a:r>
          </a:p>
          <a:p>
            <a:pPr>
              <a:lnSpc>
                <a:spcPts val="1668"/>
              </a:lnSpc>
            </a:pPr>
            <a:r>
              <a:rPr lang="en-US" sz="1053" smtClean="0">
                <a:solidFill>
                  <a:srgbClr val="000000"/>
                </a:solidFill>
                <a:latin typeface="Times New Roman"/>
              </a:rPr>
              <a:t>08</a:t>
            </a:r>
          </a:p>
          <a:p>
            <a:pPr>
              <a:lnSpc>
                <a:spcPts val="1685"/>
              </a:lnSpc>
            </a:pPr>
            <a:r>
              <a:rPr lang="en-US" sz="1053" smtClean="0">
                <a:solidFill>
                  <a:srgbClr val="000000"/>
                </a:solidFill>
                <a:latin typeface="Times New Roman"/>
              </a:rPr>
              <a:t>09</a:t>
            </a:r>
          </a:p>
          <a:p>
            <a:pPr>
              <a:lnSpc>
                <a:spcPts val="1681"/>
              </a:lnSpc>
            </a:pPr>
            <a:r>
              <a:rPr lang="en-US" sz="1053" smtClean="0">
                <a:solidFill>
                  <a:srgbClr val="000000"/>
                </a:solidFill>
                <a:latin typeface="Times New Roman"/>
              </a:rPr>
              <a:t>10</a:t>
            </a:r>
          </a:p>
          <a:p>
            <a:pPr>
              <a:lnSpc>
                <a:spcPts val="1672"/>
              </a:lnSpc>
            </a:pPr>
            <a:r>
              <a:rPr lang="en-US" sz="1053" smtClean="0">
                <a:solidFill>
                  <a:srgbClr val="000000"/>
                </a:solidFill>
                <a:latin typeface="Times New Roman"/>
              </a:rPr>
              <a:t>11</a:t>
            </a:r>
          </a:p>
          <a:p>
            <a:pPr>
              <a:lnSpc>
                <a:spcPts val="1681"/>
              </a:lnSpc>
            </a:pPr>
            <a:r>
              <a:rPr lang="en-US" sz="1053" smtClean="0">
                <a:solidFill>
                  <a:srgbClr val="000000"/>
                </a:solidFill>
                <a:latin typeface="Times New Roman"/>
              </a:rPr>
              <a:t>12</a:t>
            </a:r>
          </a:p>
          <a:p>
            <a:pPr>
              <a:lnSpc>
                <a:spcPts val="1685"/>
              </a:lnSpc>
            </a:pPr>
            <a:r>
              <a:rPr lang="en-US" sz="1053" smtClean="0">
                <a:solidFill>
                  <a:srgbClr val="000000"/>
                </a:solidFill>
                <a:latin typeface="Times New Roman"/>
              </a:rPr>
              <a:t>13</a:t>
            </a:r>
          </a:p>
          <a:p>
            <a:pPr>
              <a:lnSpc>
                <a:spcPts val="1681"/>
              </a:lnSpc>
            </a:pPr>
            <a:r>
              <a:rPr lang="en-US" sz="1053" smtClean="0">
                <a:solidFill>
                  <a:srgbClr val="000000"/>
                </a:solidFill>
                <a:latin typeface="Times New Roman"/>
              </a:rPr>
              <a:t>14</a:t>
            </a:r>
            <a:endParaRPr lang="en-US" sz="1053">
              <a:solidFill>
                <a:srgbClr val="000000"/>
              </a:solidFill>
              <a:latin typeface="Times New Roman"/>
            </a:endParaRPr>
          </a:p>
        </p:txBody>
      </p:sp>
      <p:sp>
        <p:nvSpPr>
          <p:cNvPr id="11" name="TextBox 10"/>
          <p:cNvSpPr txBox="1"/>
          <p:nvPr/>
        </p:nvSpPr>
        <p:spPr>
          <a:xfrm>
            <a:off x="2036918" y="2504894"/>
            <a:ext cx="1500411" cy="3206006"/>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66"/>
              </a:lnSpc>
            </a:pPr>
            <a:r>
              <a:rPr lang="el-GR" sz="1053" smtClean="0">
                <a:solidFill>
                  <a:srgbClr val="000000"/>
                </a:solidFill>
                <a:latin typeface="Times New Roman"/>
              </a:rPr>
              <a:t>∆υτικής Πελοποννήσου</a:t>
            </a:r>
          </a:p>
          <a:p>
            <a:pPr>
              <a:lnSpc>
                <a:spcPts val="1672"/>
              </a:lnSpc>
            </a:pPr>
            <a:r>
              <a:rPr lang="el-GR" sz="1053" smtClean="0">
                <a:solidFill>
                  <a:srgbClr val="000000"/>
                </a:solidFill>
                <a:latin typeface="Times New Roman"/>
              </a:rPr>
              <a:t>Βόρειας Πελοποννήσου</a:t>
            </a:r>
          </a:p>
          <a:p>
            <a:pPr>
              <a:lnSpc>
                <a:spcPts val="1681"/>
              </a:lnSpc>
            </a:pPr>
            <a:r>
              <a:rPr lang="el-GR" sz="1053" smtClean="0">
                <a:solidFill>
                  <a:srgbClr val="000000"/>
                </a:solidFill>
                <a:latin typeface="Times New Roman"/>
              </a:rPr>
              <a:t>Ανατολικής Πελοποννήσου</a:t>
            </a:r>
          </a:p>
          <a:p>
            <a:pPr>
              <a:lnSpc>
                <a:spcPts val="1685"/>
              </a:lnSpc>
            </a:pPr>
            <a:r>
              <a:rPr lang="el-GR" sz="1053" smtClean="0">
                <a:solidFill>
                  <a:srgbClr val="000000"/>
                </a:solidFill>
                <a:latin typeface="Times New Roman"/>
              </a:rPr>
              <a:t>∆υτικής Στερεάς Ελλάδας</a:t>
            </a:r>
          </a:p>
          <a:p>
            <a:pPr>
              <a:lnSpc>
                <a:spcPts val="1672"/>
              </a:lnSpc>
            </a:pPr>
            <a:r>
              <a:rPr lang="el-GR" sz="1053" smtClean="0">
                <a:solidFill>
                  <a:srgbClr val="000000"/>
                </a:solidFill>
                <a:latin typeface="Times New Roman"/>
              </a:rPr>
              <a:t>Ηπείρου</a:t>
            </a:r>
          </a:p>
          <a:p>
            <a:pPr>
              <a:lnSpc>
                <a:spcPts val="1681"/>
              </a:lnSpc>
            </a:pPr>
            <a:r>
              <a:rPr lang="el-GR" sz="1053" smtClean="0">
                <a:solidFill>
                  <a:srgbClr val="000000"/>
                </a:solidFill>
                <a:latin typeface="Times New Roman"/>
              </a:rPr>
              <a:t>Αττικής</a:t>
            </a:r>
          </a:p>
          <a:p>
            <a:pPr>
              <a:lnSpc>
                <a:spcPts val="1685"/>
              </a:lnSpc>
            </a:pPr>
            <a:r>
              <a:rPr lang="el-GR" sz="1053" smtClean="0">
                <a:solidFill>
                  <a:srgbClr val="000000"/>
                </a:solidFill>
                <a:latin typeface="Times New Roman"/>
              </a:rPr>
              <a:t>Ανατ. Στερεάς Ελλάδας</a:t>
            </a:r>
          </a:p>
          <a:p>
            <a:pPr>
              <a:lnSpc>
                <a:spcPts val="1668"/>
              </a:lnSpc>
            </a:pPr>
            <a:r>
              <a:rPr lang="el-GR" sz="1053" smtClean="0">
                <a:solidFill>
                  <a:srgbClr val="000000"/>
                </a:solidFill>
                <a:latin typeface="Times New Roman"/>
              </a:rPr>
              <a:t>Θεσσαλίας</a:t>
            </a:r>
          </a:p>
          <a:p>
            <a:pPr>
              <a:lnSpc>
                <a:spcPts val="1685"/>
              </a:lnSpc>
            </a:pPr>
            <a:r>
              <a:rPr lang="el-GR" sz="1053" smtClean="0">
                <a:solidFill>
                  <a:srgbClr val="000000"/>
                </a:solidFill>
                <a:latin typeface="Times New Roman"/>
              </a:rPr>
              <a:t>∆υτικής Μακεδονίας</a:t>
            </a:r>
          </a:p>
          <a:p>
            <a:pPr>
              <a:lnSpc>
                <a:spcPts val="1681"/>
              </a:lnSpc>
            </a:pPr>
            <a:r>
              <a:rPr lang="el-GR" sz="1053" smtClean="0">
                <a:solidFill>
                  <a:srgbClr val="000000"/>
                </a:solidFill>
                <a:latin typeface="Times New Roman"/>
              </a:rPr>
              <a:t>Κεντρικής Μακεδονίας</a:t>
            </a:r>
          </a:p>
          <a:p>
            <a:pPr>
              <a:lnSpc>
                <a:spcPts val="1672"/>
              </a:lnSpc>
            </a:pPr>
            <a:r>
              <a:rPr lang="el-GR" sz="1053" smtClean="0">
                <a:solidFill>
                  <a:srgbClr val="000000"/>
                </a:solidFill>
                <a:latin typeface="Times New Roman"/>
              </a:rPr>
              <a:t>Ανατολικής Μακεδονίας</a:t>
            </a:r>
          </a:p>
          <a:p>
            <a:pPr>
              <a:lnSpc>
                <a:spcPts val="1681"/>
              </a:lnSpc>
            </a:pPr>
            <a:r>
              <a:rPr lang="el-GR" sz="1053" smtClean="0">
                <a:solidFill>
                  <a:srgbClr val="000000"/>
                </a:solidFill>
                <a:latin typeface="Times New Roman"/>
              </a:rPr>
              <a:t>Θράκης</a:t>
            </a:r>
          </a:p>
          <a:p>
            <a:pPr>
              <a:lnSpc>
                <a:spcPts val="1685"/>
              </a:lnSpc>
            </a:pPr>
            <a:r>
              <a:rPr lang="el-GR" sz="1053" smtClean="0">
                <a:solidFill>
                  <a:srgbClr val="000000"/>
                </a:solidFill>
                <a:latin typeface="Times New Roman"/>
              </a:rPr>
              <a:t>Κρήτης</a:t>
            </a:r>
          </a:p>
          <a:p>
            <a:pPr>
              <a:lnSpc>
                <a:spcPts val="1681"/>
              </a:lnSpc>
            </a:pPr>
            <a:r>
              <a:rPr lang="el-GR" sz="1053" smtClean="0">
                <a:solidFill>
                  <a:srgbClr val="000000"/>
                </a:solidFill>
                <a:latin typeface="Times New Roman"/>
              </a:rPr>
              <a:t>Νήσων Αιγαίου</a:t>
            </a:r>
          </a:p>
          <a:p>
            <a:pPr>
              <a:lnSpc>
                <a:spcPts val="1743"/>
              </a:lnSpc>
            </a:pPr>
            <a:r>
              <a:rPr lang="el-GR" sz="1053" b="1" smtClean="0">
                <a:solidFill>
                  <a:srgbClr val="000000"/>
                </a:solidFill>
                <a:latin typeface="Times New Roman"/>
              </a:rPr>
              <a:t>Σύνολο χώρας</a:t>
            </a:r>
            <a:endParaRPr lang="en-US" sz="1053" b="1">
              <a:solidFill>
                <a:srgbClr val="000000"/>
              </a:solidFill>
              <a:latin typeface="Times New Roman"/>
            </a:endParaRPr>
          </a:p>
        </p:txBody>
      </p:sp>
      <p:sp>
        <p:nvSpPr>
          <p:cNvPr id="12" name="TextBox 11"/>
          <p:cNvSpPr txBox="1"/>
          <p:nvPr/>
        </p:nvSpPr>
        <p:spPr>
          <a:xfrm>
            <a:off x="3571980" y="2515405"/>
            <a:ext cx="410369" cy="3206006"/>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ts val="1166"/>
              </a:lnSpc>
              <a:buClrTx/>
              <a:buSzTx/>
              <a:buNone/>
              <a:tabLst>
                <a:tab pos="101600" algn="l"/>
                <a:tab pos="165100" algn="l"/>
              </a:tabLst>
              <a:defRPr/>
            </a:pPr>
            <a:r>
              <a:rPr lang="en-US" smtClean="0"/>
              <a:t>	</a:t>
            </a:r>
            <a:r>
              <a:rPr lang="en-US" sz="1053" smtClean="0">
                <a:solidFill>
                  <a:srgbClr val="000000"/>
                </a:solidFill>
                <a:latin typeface="Times New Roman"/>
              </a:rPr>
              <a:t>201.0</a:t>
            </a:r>
          </a:p>
          <a:p>
            <a:pPr marL="0" marR="0" lvl="0" indent="0" defTabSz="914400" eaLnBrk="1" fontAlgn="auto" latinLnBrk="0" hangingPunct="1">
              <a:lnSpc>
                <a:spcPts val="1668"/>
              </a:lnSpc>
              <a:buClrTx/>
              <a:buSzTx/>
              <a:buNone/>
              <a:tabLst>
                <a:tab pos="101600" algn="l"/>
                <a:tab pos="165100" algn="l"/>
              </a:tabLst>
              <a:defRPr/>
            </a:pPr>
            <a:r>
              <a:rPr lang="en-US" sz="1053" smtClean="0">
                <a:solidFill>
                  <a:srgbClr val="000000"/>
                </a:solidFill>
                <a:latin typeface="Times New Roman"/>
              </a:rPr>
              <a:t>	401.5</a:t>
            </a:r>
          </a:p>
          <a:p>
            <a:pPr marL="0" marR="0" lvl="0" indent="0" defTabSz="914400" eaLnBrk="1" fontAlgn="auto" latinLnBrk="0" hangingPunct="1">
              <a:lnSpc>
                <a:spcPts val="1685"/>
              </a:lnSpc>
              <a:buClrTx/>
              <a:buSzTx/>
              <a:buNone/>
              <a:tabLst>
                <a:tab pos="101600" algn="l"/>
                <a:tab pos="165100" algn="l"/>
              </a:tabLst>
              <a:defRPr/>
            </a:pPr>
            <a:r>
              <a:rPr lang="en-US" sz="1053" smtClean="0">
                <a:solidFill>
                  <a:srgbClr val="000000"/>
                </a:solidFill>
                <a:latin typeface="Times New Roman"/>
              </a:rPr>
              <a:t>	324.9</a:t>
            </a:r>
          </a:p>
          <a:p>
            <a:pPr marL="0" marR="0" lvl="0" indent="0" defTabSz="914400" eaLnBrk="1" fontAlgn="auto" latinLnBrk="0" hangingPunct="1">
              <a:lnSpc>
                <a:spcPts val="1681"/>
              </a:lnSpc>
              <a:buClrTx/>
              <a:buSzTx/>
              <a:buNone/>
              <a:tabLst>
                <a:tab pos="101600" algn="l"/>
                <a:tab pos="165100" algn="l"/>
              </a:tabLst>
              <a:defRPr/>
            </a:pPr>
            <a:r>
              <a:rPr lang="en-US" sz="1053" smtClean="0">
                <a:solidFill>
                  <a:srgbClr val="000000"/>
                </a:solidFill>
                <a:latin typeface="Times New Roman"/>
              </a:rPr>
              <a:t>	366.5</a:t>
            </a:r>
          </a:p>
          <a:p>
            <a:pPr marL="0" marR="0" lvl="0" indent="0" defTabSz="914400" eaLnBrk="1" fontAlgn="auto" latinLnBrk="0" hangingPunct="1">
              <a:lnSpc>
                <a:spcPts val="1672"/>
              </a:lnSpc>
              <a:buClrTx/>
              <a:buSzTx/>
              <a:buNone/>
              <a:tabLst>
                <a:tab pos="101600" algn="l"/>
                <a:tab pos="165100" algn="l"/>
              </a:tabLst>
              <a:defRPr/>
            </a:pPr>
            <a:r>
              <a:rPr lang="en-US" sz="1053" smtClean="0">
                <a:solidFill>
                  <a:srgbClr val="000000"/>
                </a:solidFill>
                <a:latin typeface="Times New Roman"/>
              </a:rPr>
              <a:t>	153.5</a:t>
            </a:r>
          </a:p>
          <a:p>
            <a:pPr marL="0" marR="0" lvl="0" indent="0" defTabSz="914400" eaLnBrk="1" fontAlgn="auto" latinLnBrk="0" hangingPunct="1">
              <a:lnSpc>
                <a:spcPts val="1681"/>
              </a:lnSpc>
              <a:buClrTx/>
              <a:buSzTx/>
              <a:buNone/>
              <a:tabLst>
                <a:tab pos="101600" algn="l"/>
                <a:tab pos="165100" algn="l"/>
              </a:tabLst>
              <a:defRPr/>
            </a:pPr>
            <a:r>
              <a:rPr lang="en-US" sz="1053" smtClean="0">
                <a:solidFill>
                  <a:srgbClr val="000000"/>
                </a:solidFill>
                <a:latin typeface="Times New Roman"/>
              </a:rPr>
              <a:t>		99.0</a:t>
            </a:r>
          </a:p>
          <a:p>
            <a:pPr marL="0" marR="0" lvl="0" indent="0" defTabSz="914400" eaLnBrk="1" fontAlgn="auto" latinLnBrk="0" hangingPunct="1">
              <a:lnSpc>
                <a:spcPts val="1685"/>
              </a:lnSpc>
              <a:buClrTx/>
              <a:buSzTx/>
              <a:buNone/>
              <a:tabLst>
                <a:tab pos="101600" algn="l"/>
                <a:tab pos="165100" algn="l"/>
              </a:tabLst>
              <a:defRPr/>
            </a:pPr>
            <a:r>
              <a:rPr lang="en-US" sz="1053" smtClean="0">
                <a:solidFill>
                  <a:srgbClr val="000000"/>
                </a:solidFill>
                <a:latin typeface="Times New Roman"/>
              </a:rPr>
              <a:t>	773.7</a:t>
            </a:r>
          </a:p>
          <a:p>
            <a:pPr marL="0" marR="0" lvl="0" indent="0" defTabSz="914400" eaLnBrk="1" fontAlgn="auto" latinLnBrk="0" hangingPunct="1">
              <a:lnSpc>
                <a:spcPts val="1672"/>
              </a:lnSpc>
              <a:buClrTx/>
              <a:buSzTx/>
              <a:buNone/>
              <a:tabLst>
                <a:tab pos="101600" algn="l"/>
                <a:tab pos="165100" algn="l"/>
              </a:tabLst>
              <a:defRPr/>
            </a:pPr>
            <a:r>
              <a:rPr lang="en-US" sz="1053" smtClean="0">
                <a:solidFill>
                  <a:srgbClr val="000000"/>
                </a:solidFill>
                <a:latin typeface="Times New Roman"/>
              </a:rPr>
              <a:t>1 550.0</a:t>
            </a:r>
          </a:p>
          <a:p>
            <a:pPr marL="0" marR="0" lvl="0" indent="0" defTabSz="914400" eaLnBrk="1" fontAlgn="auto" latinLnBrk="0" hangingPunct="1">
              <a:lnSpc>
                <a:spcPts val="1681"/>
              </a:lnSpc>
              <a:buClrTx/>
              <a:buSzTx/>
              <a:buNone/>
              <a:tabLst>
                <a:tab pos="101600" algn="l"/>
                <a:tab pos="165100" algn="l"/>
              </a:tabLst>
              <a:defRPr/>
            </a:pPr>
            <a:r>
              <a:rPr lang="en-US" sz="1053" smtClean="0">
                <a:solidFill>
                  <a:srgbClr val="000000"/>
                </a:solidFill>
                <a:latin typeface="Times New Roman"/>
              </a:rPr>
              <a:t>	609.4</a:t>
            </a:r>
          </a:p>
          <a:p>
            <a:pPr marL="0" marR="0" lvl="0" indent="0" defTabSz="914400" eaLnBrk="1" fontAlgn="auto" latinLnBrk="0" hangingPunct="1">
              <a:lnSpc>
                <a:spcPts val="1685"/>
              </a:lnSpc>
              <a:buClrTx/>
              <a:buSzTx/>
              <a:buNone/>
              <a:tabLst>
                <a:tab pos="101600" algn="l"/>
                <a:tab pos="165100" algn="l"/>
              </a:tabLst>
              <a:defRPr/>
            </a:pPr>
            <a:r>
              <a:rPr lang="en-US" sz="1053" smtClean="0">
                <a:solidFill>
                  <a:srgbClr val="000000"/>
                </a:solidFill>
                <a:latin typeface="Times New Roman"/>
              </a:rPr>
              <a:t>	527.6</a:t>
            </a:r>
          </a:p>
          <a:p>
            <a:pPr marL="0" marR="0" lvl="0" indent="0" defTabSz="914400" eaLnBrk="1" fontAlgn="auto" latinLnBrk="0" hangingPunct="1">
              <a:lnSpc>
                <a:spcPts val="1668"/>
              </a:lnSpc>
              <a:buClrTx/>
              <a:buSzTx/>
              <a:buNone/>
              <a:tabLst>
                <a:tab pos="101600" algn="l"/>
                <a:tab pos="165100" algn="l"/>
              </a:tabLst>
              <a:defRPr/>
            </a:pPr>
            <a:r>
              <a:rPr lang="en-US" sz="1053" smtClean="0">
                <a:solidFill>
                  <a:srgbClr val="000000"/>
                </a:solidFill>
                <a:latin typeface="Times New Roman"/>
              </a:rPr>
              <a:t>	627.0</a:t>
            </a:r>
          </a:p>
          <a:p>
            <a:pPr marL="0" marR="0" lvl="0" indent="0" defTabSz="914400" eaLnBrk="1" fontAlgn="auto" latinLnBrk="0" hangingPunct="1">
              <a:lnSpc>
                <a:spcPts val="1685"/>
              </a:lnSpc>
              <a:buClrTx/>
              <a:buSzTx/>
              <a:buNone/>
              <a:tabLst>
                <a:tab pos="101600" algn="l"/>
                <a:tab pos="165100" algn="l"/>
              </a:tabLst>
              <a:defRPr/>
            </a:pPr>
            <a:r>
              <a:rPr lang="en-US" sz="1053" smtClean="0">
                <a:solidFill>
                  <a:srgbClr val="000000"/>
                </a:solidFill>
                <a:latin typeface="Times New Roman"/>
              </a:rPr>
              <a:t>	825.2</a:t>
            </a:r>
          </a:p>
          <a:p>
            <a:pPr marL="0" marR="0" lvl="0" indent="0" defTabSz="914400" eaLnBrk="1" fontAlgn="auto" latinLnBrk="0" hangingPunct="1">
              <a:lnSpc>
                <a:spcPts val="1681"/>
              </a:lnSpc>
              <a:buClrTx/>
              <a:buSzTx/>
              <a:buNone/>
              <a:tabLst>
                <a:tab pos="101600" algn="l"/>
                <a:tab pos="165100" algn="l"/>
              </a:tabLst>
              <a:defRPr/>
            </a:pPr>
            <a:r>
              <a:rPr lang="en-US" sz="1053" smtClean="0">
                <a:solidFill>
                  <a:srgbClr val="000000"/>
                </a:solidFill>
                <a:latin typeface="Times New Roman"/>
              </a:rPr>
              <a:t>	320.0</a:t>
            </a:r>
          </a:p>
          <a:p>
            <a:pPr marL="0" marR="0" lvl="0" indent="0" defTabSz="914400" eaLnBrk="1" fontAlgn="auto" latinLnBrk="0" hangingPunct="1">
              <a:lnSpc>
                <a:spcPts val="1685"/>
              </a:lnSpc>
              <a:buClrTx/>
              <a:buSzTx/>
              <a:buNone/>
              <a:tabLst>
                <a:tab pos="101600" algn="l"/>
                <a:tab pos="165100" algn="l"/>
              </a:tabLst>
              <a:defRPr/>
            </a:pPr>
            <a:r>
              <a:rPr lang="en-US" sz="1053" smtClean="0">
                <a:solidFill>
                  <a:srgbClr val="000000"/>
                </a:solidFill>
                <a:latin typeface="Times New Roman"/>
              </a:rPr>
              <a:t>		80.2</a:t>
            </a:r>
          </a:p>
          <a:p>
            <a:pPr marL="0" marR="0" lvl="0" indent="0" defTabSz="914400" eaLnBrk="1" fontAlgn="auto" latinLnBrk="0" hangingPunct="1">
              <a:lnSpc>
                <a:spcPts val="1660"/>
              </a:lnSpc>
              <a:buClrTx/>
              <a:buSzTx/>
              <a:buNone/>
              <a:tabLst>
                <a:tab pos="101600" algn="l"/>
                <a:tab pos="165100" algn="l"/>
              </a:tabLst>
              <a:defRPr/>
            </a:pPr>
            <a:r>
              <a:rPr lang="en-US" sz="1053" b="1" smtClean="0">
                <a:solidFill>
                  <a:srgbClr val="000000"/>
                </a:solidFill>
                <a:latin typeface="Times New Roman"/>
              </a:rPr>
              <a:t>6 859.5</a:t>
            </a:r>
            <a:endParaRPr lang="en-US" sz="1053" b="1">
              <a:solidFill>
                <a:srgbClr val="000000"/>
              </a:solidFill>
              <a:latin typeface="Times New Roman"/>
            </a:endParaRPr>
          </a:p>
        </p:txBody>
      </p:sp>
      <p:sp>
        <p:nvSpPr>
          <p:cNvPr id="13" name="TextBox 12"/>
          <p:cNvSpPr txBox="1"/>
          <p:nvPr/>
        </p:nvSpPr>
        <p:spPr>
          <a:xfrm>
            <a:off x="4272551" y="2515405"/>
            <a:ext cx="310983" cy="3206006"/>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ts val="1166"/>
              </a:lnSpc>
              <a:buClrTx/>
              <a:buSzTx/>
              <a:buNone/>
              <a:tabLst>
                <a:tab pos="63500" algn="l"/>
                <a:tab pos="127000" algn="l"/>
              </a:tabLst>
              <a:defRPr/>
            </a:pPr>
            <a:r>
              <a:rPr lang="en-US" smtClean="0"/>
              <a:t>		</a:t>
            </a:r>
            <a:r>
              <a:rPr lang="en-US" sz="1053" smtClean="0">
                <a:solidFill>
                  <a:srgbClr val="000000"/>
                </a:solidFill>
                <a:latin typeface="Times New Roman"/>
              </a:rPr>
              <a:t>5.0</a:t>
            </a:r>
          </a:p>
          <a:p>
            <a:pPr marL="0" marR="0" lvl="0" indent="0" defTabSz="914400" eaLnBrk="1" fontAlgn="auto" latinLnBrk="0" hangingPunct="1">
              <a:lnSpc>
                <a:spcPts val="1668"/>
              </a:lnSpc>
              <a:buClrTx/>
              <a:buSzTx/>
              <a:buNone/>
              <a:tabLst>
                <a:tab pos="63500" algn="l"/>
                <a:tab pos="127000" algn="l"/>
              </a:tabLst>
              <a:defRPr/>
            </a:pPr>
            <a:r>
              <a:rPr lang="en-US" sz="1053" smtClean="0">
                <a:solidFill>
                  <a:srgbClr val="000000"/>
                </a:solidFill>
                <a:latin typeface="Times New Roman"/>
              </a:rPr>
              <a:t>		6.6</a:t>
            </a:r>
          </a:p>
          <a:p>
            <a:pPr marL="0" marR="0" lvl="0" indent="0" defTabSz="914400" eaLnBrk="1" fontAlgn="auto" latinLnBrk="0" hangingPunct="1">
              <a:lnSpc>
                <a:spcPts val="1685"/>
              </a:lnSpc>
              <a:buClrTx/>
              <a:buSzTx/>
              <a:buNone/>
              <a:tabLst>
                <a:tab pos="63500" algn="l"/>
                <a:tab pos="127000" algn="l"/>
              </a:tabLst>
              <a:defRPr/>
            </a:pPr>
            <a:r>
              <a:rPr lang="en-US" sz="1053" smtClean="0">
                <a:solidFill>
                  <a:srgbClr val="000000"/>
                </a:solidFill>
                <a:latin typeface="Times New Roman"/>
              </a:rPr>
              <a:t>		4.7</a:t>
            </a:r>
          </a:p>
          <a:p>
            <a:pPr marL="0" marR="0" lvl="0" indent="0" defTabSz="914400" eaLnBrk="1" fontAlgn="auto" latinLnBrk="0" hangingPunct="1">
              <a:lnSpc>
                <a:spcPts val="1681"/>
              </a:lnSpc>
              <a:buClrTx/>
              <a:buSzTx/>
              <a:buNone/>
              <a:tabLst>
                <a:tab pos="63500" algn="l"/>
                <a:tab pos="127000" algn="l"/>
              </a:tabLst>
              <a:defRPr/>
            </a:pPr>
            <a:r>
              <a:rPr lang="en-US" sz="1053" smtClean="0">
                <a:solidFill>
                  <a:srgbClr val="000000"/>
                </a:solidFill>
                <a:latin typeface="Times New Roman"/>
              </a:rPr>
              <a:t>		9.0</a:t>
            </a:r>
          </a:p>
          <a:p>
            <a:pPr marL="0" marR="0" lvl="0" indent="0" defTabSz="914400" eaLnBrk="1" fontAlgn="auto" latinLnBrk="0" hangingPunct="1">
              <a:lnSpc>
                <a:spcPts val="1672"/>
              </a:lnSpc>
              <a:buClrTx/>
              <a:buSzTx/>
              <a:buNone/>
              <a:tabLst>
                <a:tab pos="63500" algn="l"/>
                <a:tab pos="127000" algn="l"/>
              </a:tabLst>
              <a:defRPr/>
            </a:pPr>
            <a:r>
              <a:rPr lang="en-US" sz="1053" smtClean="0">
                <a:solidFill>
                  <a:srgbClr val="000000"/>
                </a:solidFill>
                <a:latin typeface="Times New Roman"/>
              </a:rPr>
              <a:t>	10.3</a:t>
            </a:r>
          </a:p>
          <a:p>
            <a:pPr marL="0" marR="0" lvl="0" indent="0" defTabSz="914400" eaLnBrk="1" fontAlgn="auto" latinLnBrk="0" hangingPunct="1">
              <a:lnSpc>
                <a:spcPts val="1681"/>
              </a:lnSpc>
              <a:buClrTx/>
              <a:buSzTx/>
              <a:buNone/>
              <a:tabLst>
                <a:tab pos="63500" algn="l"/>
                <a:tab pos="127000" algn="l"/>
              </a:tabLst>
              <a:defRPr/>
            </a:pPr>
            <a:r>
              <a:rPr lang="en-US" sz="1053" smtClean="0">
                <a:solidFill>
                  <a:srgbClr val="000000"/>
                </a:solidFill>
                <a:latin typeface="Times New Roman"/>
              </a:rPr>
              <a:t>		2.5</a:t>
            </a:r>
          </a:p>
          <a:p>
            <a:pPr marL="0" marR="0" lvl="0" indent="0" defTabSz="914400" eaLnBrk="1" fontAlgn="auto" latinLnBrk="0" hangingPunct="1">
              <a:lnSpc>
                <a:spcPts val="1685"/>
              </a:lnSpc>
              <a:buClrTx/>
              <a:buSzTx/>
              <a:buNone/>
              <a:tabLst>
                <a:tab pos="63500" algn="l"/>
                <a:tab pos="127000" algn="l"/>
              </a:tabLst>
              <a:defRPr/>
            </a:pPr>
            <a:r>
              <a:rPr lang="en-US" sz="1053" smtClean="0">
                <a:solidFill>
                  <a:srgbClr val="000000"/>
                </a:solidFill>
                <a:latin typeface="Times New Roman"/>
              </a:rPr>
              <a:t>		9.9</a:t>
            </a:r>
          </a:p>
          <a:p>
            <a:pPr marL="0" marR="0" lvl="0" indent="0" defTabSz="914400" eaLnBrk="1" fontAlgn="auto" latinLnBrk="0" hangingPunct="1">
              <a:lnSpc>
                <a:spcPts val="1672"/>
              </a:lnSpc>
              <a:buClrTx/>
              <a:buSzTx/>
              <a:buNone/>
              <a:tabLst>
                <a:tab pos="63500" algn="l"/>
                <a:tab pos="127000" algn="l"/>
              </a:tabLst>
              <a:defRPr/>
            </a:pPr>
            <a:r>
              <a:rPr lang="en-US" sz="1053" smtClean="0">
                <a:solidFill>
                  <a:srgbClr val="000000"/>
                </a:solidFill>
                <a:latin typeface="Times New Roman"/>
              </a:rPr>
              <a:t>	13.0</a:t>
            </a:r>
          </a:p>
          <a:p>
            <a:pPr marL="0" marR="0" lvl="0" indent="0" defTabSz="914400" eaLnBrk="1" fontAlgn="auto" latinLnBrk="0" hangingPunct="1">
              <a:lnSpc>
                <a:spcPts val="1681"/>
              </a:lnSpc>
              <a:buClrTx/>
              <a:buSzTx/>
              <a:buNone/>
              <a:tabLst>
                <a:tab pos="63500" algn="l"/>
                <a:tab pos="127000" algn="l"/>
              </a:tabLst>
              <a:defRPr/>
            </a:pPr>
            <a:r>
              <a:rPr lang="en-US" sz="1053" smtClean="0">
                <a:solidFill>
                  <a:srgbClr val="000000"/>
                </a:solidFill>
                <a:latin typeface="Times New Roman"/>
              </a:rPr>
              <a:t>		7.9</a:t>
            </a:r>
          </a:p>
          <a:p>
            <a:pPr marL="0" marR="0" lvl="0" indent="0" defTabSz="914400" eaLnBrk="1" fontAlgn="auto" latinLnBrk="0" hangingPunct="1">
              <a:lnSpc>
                <a:spcPts val="1685"/>
              </a:lnSpc>
              <a:buClrTx/>
              <a:buSzTx/>
              <a:buNone/>
              <a:tabLst>
                <a:tab pos="63500" algn="l"/>
                <a:tab pos="127000" algn="l"/>
              </a:tabLst>
              <a:defRPr/>
            </a:pPr>
            <a:r>
              <a:rPr lang="en-US" sz="1053" smtClean="0">
                <a:solidFill>
                  <a:srgbClr val="000000"/>
                </a:solidFill>
                <a:latin typeface="Times New Roman"/>
              </a:rPr>
              <a:t>		8.0</a:t>
            </a:r>
          </a:p>
          <a:p>
            <a:pPr marL="0" marR="0" lvl="0" indent="0" defTabSz="914400" eaLnBrk="1" fontAlgn="auto" latinLnBrk="0" hangingPunct="1">
              <a:lnSpc>
                <a:spcPts val="1668"/>
              </a:lnSpc>
              <a:buClrTx/>
              <a:buSzTx/>
              <a:buNone/>
              <a:tabLst>
                <a:tab pos="63500" algn="l"/>
                <a:tab pos="127000" algn="l"/>
              </a:tabLst>
              <a:defRPr/>
            </a:pPr>
            <a:r>
              <a:rPr lang="en-US" sz="1053" smtClean="0">
                <a:solidFill>
                  <a:srgbClr val="000000"/>
                </a:solidFill>
                <a:latin typeface="Times New Roman"/>
              </a:rPr>
              <a:t>		5.8</a:t>
            </a:r>
          </a:p>
          <a:p>
            <a:pPr marL="0" marR="0" lvl="0" indent="0" defTabSz="914400" eaLnBrk="1" fontAlgn="auto" latinLnBrk="0" hangingPunct="1">
              <a:lnSpc>
                <a:spcPts val="1685"/>
              </a:lnSpc>
              <a:buClrTx/>
              <a:buSzTx/>
              <a:buNone/>
              <a:tabLst>
                <a:tab pos="63500" algn="l"/>
                <a:tab pos="127000" algn="l"/>
              </a:tabLst>
              <a:defRPr/>
            </a:pPr>
            <a:r>
              <a:rPr lang="en-US" sz="1053" smtClean="0">
                <a:solidFill>
                  <a:srgbClr val="000000"/>
                </a:solidFill>
                <a:latin typeface="Times New Roman"/>
              </a:rPr>
              <a:t>		7.1</a:t>
            </a:r>
          </a:p>
          <a:p>
            <a:pPr marL="0" marR="0" lvl="0" indent="0" defTabSz="914400" eaLnBrk="1" fontAlgn="auto" latinLnBrk="0" hangingPunct="1">
              <a:lnSpc>
                <a:spcPts val="1681"/>
              </a:lnSpc>
              <a:buClrTx/>
              <a:buSzTx/>
              <a:buNone/>
              <a:tabLst>
                <a:tab pos="63500" algn="l"/>
                <a:tab pos="127000" algn="l"/>
              </a:tabLst>
              <a:defRPr/>
            </a:pPr>
            <a:r>
              <a:rPr lang="en-US" sz="1053" smtClean="0">
                <a:solidFill>
                  <a:srgbClr val="000000"/>
                </a:solidFill>
                <a:latin typeface="Times New Roman"/>
              </a:rPr>
              <a:t>	10.2</a:t>
            </a:r>
          </a:p>
          <a:p>
            <a:pPr marL="0" marR="0" lvl="0" indent="0" defTabSz="914400" eaLnBrk="1" fontAlgn="auto" latinLnBrk="0" hangingPunct="1">
              <a:lnSpc>
                <a:spcPts val="1685"/>
              </a:lnSpc>
              <a:buClrTx/>
              <a:buSzTx/>
              <a:buNone/>
              <a:tabLst>
                <a:tab pos="63500" algn="l"/>
                <a:tab pos="127000" algn="l"/>
              </a:tabLst>
              <a:defRPr/>
            </a:pPr>
            <a:r>
              <a:rPr lang="en-US" sz="1053" smtClean="0">
                <a:solidFill>
                  <a:srgbClr val="000000"/>
                </a:solidFill>
                <a:latin typeface="Times New Roman"/>
              </a:rPr>
              <a:t>		6.8</a:t>
            </a:r>
          </a:p>
          <a:p>
            <a:pPr marL="0" marR="0" lvl="0" indent="0" defTabSz="914400" eaLnBrk="1" fontAlgn="auto" latinLnBrk="0" hangingPunct="1">
              <a:lnSpc>
                <a:spcPts val="1660"/>
              </a:lnSpc>
              <a:buClrTx/>
              <a:buSzTx/>
              <a:buNone/>
              <a:tabLst>
                <a:tab pos="63500" algn="l"/>
                <a:tab pos="127000" algn="l"/>
              </a:tabLst>
              <a:defRPr/>
            </a:pPr>
            <a:r>
              <a:rPr lang="en-US" sz="1053" b="1" smtClean="0">
                <a:solidFill>
                  <a:srgbClr val="000000"/>
                </a:solidFill>
                <a:latin typeface="Times New Roman"/>
              </a:rPr>
              <a:t>106.8</a:t>
            </a:r>
            <a:endParaRPr lang="en-US" sz="1053" b="1">
              <a:solidFill>
                <a:srgbClr val="000000"/>
              </a:solidFill>
              <a:latin typeface="Times New Roman"/>
            </a:endParaRPr>
          </a:p>
        </p:txBody>
      </p:sp>
      <p:sp>
        <p:nvSpPr>
          <p:cNvPr id="14" name="TextBox 13"/>
          <p:cNvSpPr txBox="1"/>
          <p:nvPr/>
        </p:nvSpPr>
        <p:spPr>
          <a:xfrm>
            <a:off x="5045939" y="2523817"/>
            <a:ext cx="310983" cy="3193182"/>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ts val="1166"/>
              </a:lnSpc>
              <a:buClrTx/>
              <a:buSzTx/>
              <a:buNone/>
              <a:tabLst>
                <a:tab pos="63500" algn="l"/>
              </a:tabLst>
              <a:defRPr/>
            </a:pPr>
            <a:r>
              <a:rPr lang="en-US" smtClean="0"/>
              <a:t>	</a:t>
            </a:r>
            <a:r>
              <a:rPr lang="en-US" sz="1053" smtClean="0">
                <a:solidFill>
                  <a:srgbClr val="000000"/>
                </a:solidFill>
                <a:latin typeface="Times New Roman"/>
              </a:rPr>
              <a:t>23.0</a:t>
            </a:r>
          </a:p>
          <a:p>
            <a:pPr marL="0" marR="0" lvl="0" indent="0" defTabSz="914400" eaLnBrk="1" fontAlgn="auto" latinLnBrk="0" hangingPunct="1">
              <a:lnSpc>
                <a:spcPts val="1672"/>
              </a:lnSpc>
              <a:buClrTx/>
              <a:buSzTx/>
              <a:buNone/>
              <a:tabLst>
                <a:tab pos="63500" algn="l"/>
              </a:tabLst>
              <a:defRPr/>
            </a:pPr>
            <a:r>
              <a:rPr lang="en-US" sz="1053" smtClean="0">
                <a:solidFill>
                  <a:srgbClr val="000000"/>
                </a:solidFill>
                <a:latin typeface="Times New Roman"/>
              </a:rPr>
              <a:t>	41.7</a:t>
            </a:r>
          </a:p>
          <a:p>
            <a:pPr marL="0" marR="0" lvl="0" indent="0" defTabSz="914400" eaLnBrk="1" fontAlgn="auto" latinLnBrk="0" hangingPunct="1">
              <a:lnSpc>
                <a:spcPts val="1681"/>
              </a:lnSpc>
              <a:buClrTx/>
              <a:buSzTx/>
              <a:buNone/>
              <a:tabLst>
                <a:tab pos="63500" algn="l"/>
              </a:tabLst>
              <a:defRPr/>
            </a:pPr>
            <a:r>
              <a:rPr lang="en-US" sz="1053" smtClean="0">
                <a:solidFill>
                  <a:srgbClr val="000000"/>
                </a:solidFill>
                <a:latin typeface="Times New Roman"/>
              </a:rPr>
              <a:t>	22.1</a:t>
            </a:r>
          </a:p>
          <a:p>
            <a:pPr marL="0" marR="0" lvl="0" indent="0" defTabSz="914400" eaLnBrk="1" fontAlgn="auto" latinLnBrk="0" hangingPunct="1">
              <a:lnSpc>
                <a:spcPts val="1685"/>
              </a:lnSpc>
              <a:buClrTx/>
              <a:buSzTx/>
              <a:buNone/>
              <a:tabLst>
                <a:tab pos="63500" algn="l"/>
              </a:tabLst>
              <a:defRPr/>
            </a:pPr>
            <a:r>
              <a:rPr lang="en-US" sz="1053" smtClean="0">
                <a:solidFill>
                  <a:srgbClr val="000000"/>
                </a:solidFill>
                <a:latin typeface="Times New Roman"/>
              </a:rPr>
              <a:t>	22.4</a:t>
            </a:r>
          </a:p>
          <a:p>
            <a:pPr marL="0" marR="0" lvl="0" indent="0" defTabSz="914400" eaLnBrk="1" fontAlgn="auto" latinLnBrk="0" hangingPunct="1">
              <a:lnSpc>
                <a:spcPts val="1672"/>
              </a:lnSpc>
              <a:buClrTx/>
              <a:buSzTx/>
              <a:buNone/>
              <a:tabLst>
                <a:tab pos="63500" algn="l"/>
              </a:tabLst>
              <a:defRPr/>
            </a:pPr>
            <a:r>
              <a:rPr lang="en-US" sz="1053" smtClean="0">
                <a:solidFill>
                  <a:srgbClr val="000000"/>
                </a:solidFill>
                <a:latin typeface="Times New Roman"/>
              </a:rPr>
              <a:t>	33.9</a:t>
            </a:r>
          </a:p>
          <a:p>
            <a:pPr marL="0" marR="0" lvl="0" indent="0" defTabSz="914400" eaLnBrk="1" fontAlgn="auto" latinLnBrk="0" hangingPunct="1">
              <a:lnSpc>
                <a:spcPts val="1681"/>
              </a:lnSpc>
              <a:buClrTx/>
              <a:buSzTx/>
              <a:buNone/>
              <a:tabLst>
                <a:tab pos="63500" algn="l"/>
              </a:tabLst>
              <a:defRPr/>
            </a:pPr>
            <a:r>
              <a:rPr lang="en-US" sz="1053" smtClean="0">
                <a:solidFill>
                  <a:srgbClr val="000000"/>
                </a:solidFill>
                <a:latin typeface="Times New Roman"/>
              </a:rPr>
              <a:t>420.0</a:t>
            </a:r>
          </a:p>
          <a:p>
            <a:pPr marL="0" marR="0" lvl="0" indent="0" defTabSz="914400" eaLnBrk="1" fontAlgn="auto" latinLnBrk="0" hangingPunct="1">
              <a:lnSpc>
                <a:spcPts val="1685"/>
              </a:lnSpc>
              <a:buClrTx/>
              <a:buSzTx/>
              <a:buNone/>
              <a:tabLst>
                <a:tab pos="63500" algn="l"/>
              </a:tabLst>
              <a:defRPr/>
            </a:pPr>
            <a:r>
              <a:rPr lang="en-US" sz="1053" smtClean="0">
                <a:solidFill>
                  <a:srgbClr val="000000"/>
                </a:solidFill>
                <a:latin typeface="Times New Roman"/>
              </a:rPr>
              <a:t>	41.6</a:t>
            </a:r>
          </a:p>
          <a:p>
            <a:pPr marL="0" marR="0" lvl="0" indent="0" defTabSz="914400" eaLnBrk="1" fontAlgn="auto" latinLnBrk="0" hangingPunct="1">
              <a:lnSpc>
                <a:spcPts val="1668"/>
              </a:lnSpc>
              <a:buClrTx/>
              <a:buSzTx/>
              <a:buNone/>
              <a:tabLst>
                <a:tab pos="63500" algn="l"/>
              </a:tabLst>
              <a:defRPr/>
            </a:pPr>
            <a:r>
              <a:rPr lang="en-US" sz="1053" smtClean="0">
                <a:solidFill>
                  <a:srgbClr val="000000"/>
                </a:solidFill>
                <a:latin typeface="Times New Roman"/>
              </a:rPr>
              <a:t>	69.0</a:t>
            </a:r>
          </a:p>
          <a:p>
            <a:pPr marL="0" marR="0" lvl="0" indent="0" defTabSz="914400" eaLnBrk="1" fontAlgn="auto" latinLnBrk="0" hangingPunct="1">
              <a:lnSpc>
                <a:spcPts val="1685"/>
              </a:lnSpc>
              <a:buClrTx/>
              <a:buSzTx/>
              <a:buNone/>
              <a:tabLst>
                <a:tab pos="63500" algn="l"/>
              </a:tabLst>
              <a:defRPr/>
            </a:pPr>
            <a:r>
              <a:rPr lang="en-US" sz="1053" smtClean="0">
                <a:solidFill>
                  <a:srgbClr val="000000"/>
                </a:solidFill>
                <a:latin typeface="Times New Roman"/>
              </a:rPr>
              <a:t>	43.7</a:t>
            </a:r>
          </a:p>
          <a:p>
            <a:pPr marL="0" marR="0" lvl="0" indent="0" defTabSz="914400" eaLnBrk="1" fontAlgn="auto" latinLnBrk="0" hangingPunct="1">
              <a:lnSpc>
                <a:spcPts val="1681"/>
              </a:lnSpc>
              <a:buClrTx/>
              <a:buSzTx/>
              <a:buNone/>
              <a:tabLst>
                <a:tab pos="63500" algn="l"/>
              </a:tabLst>
              <a:defRPr/>
            </a:pPr>
            <a:r>
              <a:rPr lang="en-US" sz="1053" smtClean="0">
                <a:solidFill>
                  <a:srgbClr val="000000"/>
                </a:solidFill>
                <a:latin typeface="Times New Roman"/>
              </a:rPr>
              <a:t>	99.8</a:t>
            </a:r>
          </a:p>
          <a:p>
            <a:pPr marL="0" marR="0" lvl="0" indent="0" defTabSz="914400" eaLnBrk="1" fontAlgn="auto" latinLnBrk="0" hangingPunct="1">
              <a:lnSpc>
                <a:spcPts val="1672"/>
              </a:lnSpc>
              <a:buClrTx/>
              <a:buSzTx/>
              <a:buNone/>
              <a:tabLst>
                <a:tab pos="63500" algn="l"/>
              </a:tabLst>
              <a:defRPr/>
            </a:pPr>
            <a:r>
              <a:rPr lang="en-US" sz="1053" smtClean="0">
                <a:solidFill>
                  <a:srgbClr val="000000"/>
                </a:solidFill>
                <a:latin typeface="Times New Roman"/>
              </a:rPr>
              <a:t>	32.0</a:t>
            </a:r>
          </a:p>
          <a:p>
            <a:pPr marL="0" marR="0" lvl="0" indent="0" defTabSz="914400" eaLnBrk="1" fontAlgn="auto" latinLnBrk="0" hangingPunct="1">
              <a:lnSpc>
                <a:spcPts val="1681"/>
              </a:lnSpc>
              <a:buClrTx/>
              <a:buSzTx/>
              <a:buNone/>
              <a:tabLst>
                <a:tab pos="63500" algn="l"/>
              </a:tabLst>
              <a:defRPr/>
            </a:pPr>
            <a:r>
              <a:rPr lang="en-US" sz="1053" smtClean="0">
                <a:solidFill>
                  <a:srgbClr val="000000"/>
                </a:solidFill>
                <a:latin typeface="Times New Roman"/>
              </a:rPr>
              <a:t>	27.9</a:t>
            </a:r>
          </a:p>
          <a:p>
            <a:pPr marL="0" marR="0" lvl="0" indent="0" defTabSz="914400" eaLnBrk="1" fontAlgn="auto" latinLnBrk="0" hangingPunct="1">
              <a:lnSpc>
                <a:spcPts val="1685"/>
              </a:lnSpc>
              <a:buClrTx/>
              <a:buSzTx/>
              <a:buNone/>
              <a:tabLst>
                <a:tab pos="63500" algn="l"/>
              </a:tabLst>
              <a:defRPr/>
            </a:pPr>
            <a:r>
              <a:rPr lang="en-US" sz="1053" smtClean="0">
                <a:solidFill>
                  <a:srgbClr val="000000"/>
                </a:solidFill>
                <a:latin typeface="Times New Roman"/>
              </a:rPr>
              <a:t>	42.3</a:t>
            </a:r>
          </a:p>
          <a:p>
            <a:pPr marL="0" marR="0" lvl="0" indent="0" defTabSz="914400" eaLnBrk="1" fontAlgn="auto" latinLnBrk="0" hangingPunct="1">
              <a:lnSpc>
                <a:spcPts val="1681"/>
              </a:lnSpc>
              <a:buClrTx/>
              <a:buSzTx/>
              <a:buNone/>
              <a:tabLst>
                <a:tab pos="63500" algn="l"/>
              </a:tabLst>
              <a:defRPr/>
            </a:pPr>
            <a:r>
              <a:rPr lang="en-US" sz="1053" smtClean="0">
                <a:solidFill>
                  <a:srgbClr val="000000"/>
                </a:solidFill>
                <a:latin typeface="Times New Roman"/>
              </a:rPr>
              <a:t>	37.2</a:t>
            </a:r>
          </a:p>
          <a:p>
            <a:pPr marL="0" marR="0" lvl="0" indent="0" defTabSz="914400" eaLnBrk="1" fontAlgn="auto" latinLnBrk="0" hangingPunct="1">
              <a:lnSpc>
                <a:spcPts val="1594"/>
              </a:lnSpc>
              <a:buClrTx/>
              <a:buSzTx/>
              <a:buNone/>
              <a:tabLst>
                <a:tab pos="63500" algn="l"/>
              </a:tabLst>
              <a:defRPr/>
            </a:pPr>
            <a:r>
              <a:rPr lang="en-US" sz="1053" b="1" smtClean="0">
                <a:solidFill>
                  <a:srgbClr val="000000"/>
                </a:solidFill>
                <a:latin typeface="Times New Roman"/>
              </a:rPr>
              <a:t>956.6</a:t>
            </a:r>
            <a:endParaRPr lang="en-US" sz="1053" b="1">
              <a:solidFill>
                <a:srgbClr val="000000"/>
              </a:solidFill>
              <a:latin typeface="Times New Roman"/>
            </a:endParaRPr>
          </a:p>
        </p:txBody>
      </p:sp>
      <p:sp>
        <p:nvSpPr>
          <p:cNvPr id="15" name="TextBox 14"/>
          <p:cNvSpPr txBox="1"/>
          <p:nvPr/>
        </p:nvSpPr>
        <p:spPr>
          <a:xfrm>
            <a:off x="5560663" y="2523817"/>
            <a:ext cx="312586" cy="3180358"/>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ts val="1166"/>
              </a:lnSpc>
              <a:buClrTx/>
              <a:buSzTx/>
              <a:buNone/>
              <a:tabLst>
                <a:tab pos="76200" algn="l"/>
                <a:tab pos="139700" algn="l"/>
              </a:tabLst>
              <a:defRPr/>
            </a:pPr>
            <a:r>
              <a:rPr lang="en-US" smtClean="0"/>
              <a:t>		</a:t>
            </a:r>
            <a:r>
              <a:rPr lang="en-US" sz="1053" smtClean="0">
                <a:solidFill>
                  <a:srgbClr val="000000"/>
                </a:solidFill>
                <a:latin typeface="Times New Roman"/>
              </a:rPr>
              <a:t>3.0</a:t>
            </a:r>
          </a:p>
          <a:p>
            <a:pPr marL="0" marR="0" lvl="0" indent="0" defTabSz="914400" eaLnBrk="1" fontAlgn="auto" latinLnBrk="0" hangingPunct="1">
              <a:lnSpc>
                <a:spcPts val="1672"/>
              </a:lnSpc>
              <a:buClrTx/>
              <a:buSzTx/>
              <a:buNone/>
              <a:tabLst>
                <a:tab pos="76200" algn="l"/>
                <a:tab pos="139700" algn="l"/>
              </a:tabLst>
              <a:defRPr/>
            </a:pPr>
            <a:r>
              <a:rPr lang="en-US" sz="1053" smtClean="0">
                <a:solidFill>
                  <a:srgbClr val="000000"/>
                </a:solidFill>
                <a:latin typeface="Times New Roman"/>
              </a:rPr>
              <a:t>		3.0</a:t>
            </a:r>
          </a:p>
          <a:p>
            <a:pPr marL="0" marR="0" lvl="0" indent="0" defTabSz="914400" eaLnBrk="1" fontAlgn="auto" latinLnBrk="0" hangingPunct="1">
              <a:lnSpc>
                <a:spcPts val="1000"/>
              </a:lnSpc>
              <a:buClrTx/>
              <a:buSzTx/>
              <a:buNone/>
              <a:tabLst>
                <a:tab pos="76200" algn="l"/>
                <a:tab pos="1397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76200" algn="l"/>
                <a:tab pos="1397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76200" algn="l"/>
                <a:tab pos="139700" algn="l"/>
              </a:tabLst>
              <a:defRPr/>
            </a:pPr>
            <a:endParaRPr lang="en-US" sz="1053" smtClean="0">
              <a:solidFill>
                <a:srgbClr val="000000"/>
              </a:solidFill>
              <a:latin typeface="Times New Roman"/>
            </a:endParaRPr>
          </a:p>
          <a:p>
            <a:pPr marL="0" marR="0" lvl="0" indent="0" defTabSz="914400" eaLnBrk="1" fontAlgn="auto" latinLnBrk="0" hangingPunct="1">
              <a:lnSpc>
                <a:spcPts val="2038"/>
              </a:lnSpc>
              <a:buClrTx/>
              <a:buSzTx/>
              <a:buNone/>
              <a:tabLst>
                <a:tab pos="76200" algn="l"/>
                <a:tab pos="139700" algn="l"/>
              </a:tabLst>
              <a:defRPr/>
            </a:pPr>
            <a:r>
              <a:rPr lang="en-US" sz="1053" smtClean="0">
                <a:solidFill>
                  <a:srgbClr val="000000"/>
                </a:solidFill>
                <a:latin typeface="Times New Roman"/>
              </a:rPr>
              <a:t>		4.3</a:t>
            </a:r>
          </a:p>
          <a:p>
            <a:pPr marL="0" marR="0" lvl="0" indent="0" defTabSz="914400" eaLnBrk="1" fontAlgn="auto" latinLnBrk="0" hangingPunct="1">
              <a:lnSpc>
                <a:spcPts val="1681"/>
              </a:lnSpc>
              <a:buClrTx/>
              <a:buSzTx/>
              <a:buNone/>
              <a:tabLst>
                <a:tab pos="76200" algn="l"/>
                <a:tab pos="139700" algn="l"/>
              </a:tabLst>
              <a:defRPr/>
            </a:pPr>
            <a:r>
              <a:rPr lang="en-US" sz="1053" smtClean="0">
                <a:solidFill>
                  <a:srgbClr val="000000"/>
                </a:solidFill>
                <a:latin typeface="Times New Roman"/>
              </a:rPr>
              <a:t>	17.5</a:t>
            </a:r>
          </a:p>
          <a:p>
            <a:pPr marL="0" marR="0" lvl="0" indent="0" defTabSz="914400" eaLnBrk="1" fontAlgn="auto" latinLnBrk="0" hangingPunct="1">
              <a:lnSpc>
                <a:spcPts val="1685"/>
              </a:lnSpc>
              <a:buClrTx/>
              <a:buSzTx/>
              <a:buNone/>
              <a:tabLst>
                <a:tab pos="76200" algn="l"/>
                <a:tab pos="139700" algn="l"/>
              </a:tabLst>
              <a:defRPr/>
            </a:pPr>
            <a:r>
              <a:rPr lang="en-US" sz="1053" smtClean="0">
                <a:solidFill>
                  <a:srgbClr val="000000"/>
                </a:solidFill>
                <a:latin typeface="Times New Roman"/>
              </a:rPr>
              <a:t>	12.6</a:t>
            </a:r>
          </a:p>
          <a:p>
            <a:pPr marL="0" marR="0" lvl="0" indent="0" defTabSz="914400" eaLnBrk="1" fontAlgn="auto" latinLnBrk="0" hangingPunct="1">
              <a:lnSpc>
                <a:spcPts val="1000"/>
              </a:lnSpc>
              <a:buClrTx/>
              <a:buSzTx/>
              <a:buNone/>
              <a:tabLst>
                <a:tab pos="76200" algn="l"/>
                <a:tab pos="1397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76200" algn="l"/>
                <a:tab pos="139700" algn="l"/>
              </a:tabLst>
              <a:defRPr/>
            </a:pPr>
            <a:endParaRPr lang="en-US" sz="1053" smtClean="0">
              <a:solidFill>
                <a:srgbClr val="000000"/>
              </a:solidFill>
              <a:latin typeface="Times New Roman"/>
            </a:endParaRPr>
          </a:p>
          <a:p>
            <a:pPr marL="0" marR="0" lvl="0" indent="0" defTabSz="914400" eaLnBrk="1" fontAlgn="auto" latinLnBrk="0" hangingPunct="1">
              <a:lnSpc>
                <a:spcPts val="1353"/>
              </a:lnSpc>
              <a:buClrTx/>
              <a:buSzTx/>
              <a:buNone/>
              <a:tabLst>
                <a:tab pos="76200" algn="l"/>
                <a:tab pos="139700" algn="l"/>
              </a:tabLst>
              <a:defRPr/>
            </a:pPr>
            <a:r>
              <a:rPr lang="en-US" sz="1053" smtClean="0">
                <a:solidFill>
                  <a:srgbClr val="000000"/>
                </a:solidFill>
                <a:latin typeface="Times New Roman"/>
              </a:rPr>
              <a:t>	30.0</a:t>
            </a:r>
          </a:p>
          <a:p>
            <a:pPr marL="0" marR="0" lvl="0" indent="0" defTabSz="914400" eaLnBrk="1" fontAlgn="auto" latinLnBrk="0" hangingPunct="1">
              <a:lnSpc>
                <a:spcPts val="1681"/>
              </a:lnSpc>
              <a:buClrTx/>
              <a:buSzTx/>
              <a:buNone/>
              <a:tabLst>
                <a:tab pos="76200" algn="l"/>
                <a:tab pos="139700" algn="l"/>
              </a:tabLst>
              <a:defRPr/>
            </a:pPr>
            <a:r>
              <a:rPr lang="en-US" sz="1053" smtClean="0">
                <a:solidFill>
                  <a:srgbClr val="000000"/>
                </a:solidFill>
                <a:latin typeface="Times New Roman"/>
              </a:rPr>
              <a:t>	80.0</a:t>
            </a:r>
          </a:p>
          <a:p>
            <a:pPr marL="0" marR="0" lvl="0" indent="0" defTabSz="914400" eaLnBrk="1" fontAlgn="auto" latinLnBrk="0" hangingPunct="1">
              <a:lnSpc>
                <a:spcPts val="1000"/>
              </a:lnSpc>
              <a:buClrTx/>
              <a:buSzTx/>
              <a:buNone/>
              <a:tabLst>
                <a:tab pos="76200" algn="l"/>
                <a:tab pos="1397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76200" algn="l"/>
                <a:tab pos="139700" algn="l"/>
              </a:tabLst>
              <a:defRPr/>
            </a:pPr>
            <a:endParaRPr lang="en-US" sz="1053" smtClean="0">
              <a:solidFill>
                <a:srgbClr val="000000"/>
              </a:solidFill>
              <a:latin typeface="Times New Roman"/>
            </a:endParaRPr>
          </a:p>
          <a:p>
            <a:pPr marL="0" marR="0" lvl="0" indent="0" defTabSz="914400" eaLnBrk="1" fontAlgn="auto" latinLnBrk="0" hangingPunct="1">
              <a:lnSpc>
                <a:spcPts val="1353"/>
              </a:lnSpc>
              <a:buClrTx/>
              <a:buSzTx/>
              <a:buNone/>
              <a:tabLst>
                <a:tab pos="76200" algn="l"/>
                <a:tab pos="139700" algn="l"/>
              </a:tabLst>
              <a:defRPr/>
            </a:pPr>
            <a:r>
              <a:rPr lang="en-US" sz="1053" smtClean="0">
                <a:solidFill>
                  <a:srgbClr val="000000"/>
                </a:solidFill>
                <a:latin typeface="Times New Roman"/>
              </a:rPr>
              <a:t>	11.0</a:t>
            </a:r>
          </a:p>
          <a:p>
            <a:pPr marL="0" marR="0" lvl="0" indent="0" defTabSz="914400" eaLnBrk="1" fontAlgn="auto" latinLnBrk="0" hangingPunct="1">
              <a:lnSpc>
                <a:spcPts val="1000"/>
              </a:lnSpc>
              <a:buClrTx/>
              <a:buSzTx/>
              <a:buNone/>
              <a:tabLst>
                <a:tab pos="76200" algn="l"/>
                <a:tab pos="1397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76200" algn="l"/>
                <a:tab pos="1397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76200" algn="l"/>
                <a:tab pos="139700" algn="l"/>
              </a:tabLst>
              <a:defRPr/>
            </a:pPr>
            <a:endParaRPr lang="en-US" sz="1053" smtClean="0">
              <a:solidFill>
                <a:srgbClr val="000000"/>
              </a:solidFill>
              <a:latin typeface="Times New Roman"/>
            </a:endParaRPr>
          </a:p>
          <a:p>
            <a:pPr marL="0" marR="0" lvl="0" indent="0" defTabSz="914400" eaLnBrk="1" fontAlgn="auto" latinLnBrk="0" hangingPunct="1">
              <a:lnSpc>
                <a:spcPts val="1959"/>
              </a:lnSpc>
              <a:buClrTx/>
              <a:buSzTx/>
              <a:buNone/>
              <a:tabLst>
                <a:tab pos="76200" algn="l"/>
                <a:tab pos="139700" algn="l"/>
              </a:tabLst>
              <a:defRPr/>
            </a:pPr>
            <a:r>
              <a:rPr lang="en-US" sz="1053" b="1" smtClean="0">
                <a:solidFill>
                  <a:srgbClr val="000000"/>
                </a:solidFill>
                <a:latin typeface="Times New Roman"/>
              </a:rPr>
              <a:t>161.4</a:t>
            </a:r>
            <a:endParaRPr lang="en-US" sz="1053" b="1">
              <a:solidFill>
                <a:srgbClr val="000000"/>
              </a:solidFill>
              <a:latin typeface="Times New Roman"/>
            </a:endParaRPr>
          </a:p>
        </p:txBody>
      </p:sp>
      <p:sp>
        <p:nvSpPr>
          <p:cNvPr id="16" name="TextBox 15"/>
          <p:cNvSpPr txBox="1"/>
          <p:nvPr/>
        </p:nvSpPr>
        <p:spPr>
          <a:xfrm>
            <a:off x="6162681" y="2523817"/>
            <a:ext cx="310983" cy="3154710"/>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ts val="1166"/>
              </a:lnSpc>
              <a:buClrTx/>
              <a:buSzTx/>
              <a:buNone/>
              <a:tabLst>
                <a:tab pos="63500" algn="l"/>
              </a:tabLst>
              <a:defRPr/>
            </a:pPr>
            <a:r>
              <a:rPr lang="en-US" smtClean="0"/>
              <a:t>	</a:t>
            </a:r>
            <a:r>
              <a:rPr lang="en-US" sz="1053" smtClean="0">
                <a:solidFill>
                  <a:srgbClr val="000000"/>
                </a:solidFill>
                <a:latin typeface="Times New Roman"/>
              </a:rPr>
              <a:t>20.0</a:t>
            </a: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428"/>
              </a:lnSpc>
              <a:buClrTx/>
              <a:buSzTx/>
              <a:buNone/>
              <a:tabLst>
                <a:tab pos="63500" algn="l"/>
              </a:tabLst>
              <a:defRPr/>
            </a:pPr>
            <a:r>
              <a:rPr lang="en-US" sz="1053" smtClean="0">
                <a:solidFill>
                  <a:srgbClr val="000000"/>
                </a:solidFill>
                <a:latin typeface="Times New Roman"/>
              </a:rPr>
              <a:t>	80.0</a:t>
            </a: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000"/>
              </a:lnSpc>
              <a:buClrTx/>
              <a:buSzTx/>
              <a:buNone/>
              <a:tabLst>
                <a:tab pos="63500" algn="l"/>
              </a:tabLst>
              <a:defRPr/>
            </a:pPr>
            <a:endParaRPr lang="en-US" sz="1053" smtClean="0">
              <a:solidFill>
                <a:srgbClr val="000000"/>
              </a:solidFill>
              <a:latin typeface="Times New Roman"/>
            </a:endParaRPr>
          </a:p>
          <a:p>
            <a:pPr marL="0" marR="0" lvl="0" indent="0" defTabSz="914400" eaLnBrk="1" fontAlgn="auto" latinLnBrk="0" hangingPunct="1">
              <a:lnSpc>
                <a:spcPts val="1992"/>
              </a:lnSpc>
              <a:buClrTx/>
              <a:buSzTx/>
              <a:buNone/>
              <a:tabLst>
                <a:tab pos="63500" algn="l"/>
              </a:tabLst>
              <a:defRPr/>
            </a:pPr>
            <a:r>
              <a:rPr lang="en-US" sz="1053" b="1" smtClean="0">
                <a:solidFill>
                  <a:srgbClr val="000000"/>
                </a:solidFill>
                <a:latin typeface="Times New Roman"/>
              </a:rPr>
              <a:t>100.0</a:t>
            </a:r>
            <a:endParaRPr lang="en-US" sz="1053" b="1">
              <a:solidFill>
                <a:srgbClr val="000000"/>
              </a:solidFill>
              <a:latin typeface="Times New Roman"/>
            </a:endParaRPr>
          </a:p>
        </p:txBody>
      </p:sp>
      <p:sp>
        <p:nvSpPr>
          <p:cNvPr id="17" name="TextBox 16"/>
          <p:cNvSpPr txBox="1"/>
          <p:nvPr/>
        </p:nvSpPr>
        <p:spPr>
          <a:xfrm>
            <a:off x="6733044" y="2523817"/>
            <a:ext cx="405560" cy="3176703"/>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ts val="1166"/>
              </a:lnSpc>
              <a:buClrTx/>
              <a:buSzTx/>
              <a:buNone/>
              <a:tabLst>
                <a:tab pos="25400" algn="l"/>
                <a:tab pos="88900" algn="l"/>
              </a:tabLst>
              <a:defRPr/>
            </a:pPr>
            <a:r>
              <a:rPr lang="en-US" smtClean="0"/>
              <a:t>		</a:t>
            </a:r>
            <a:r>
              <a:rPr lang="en-US" sz="1053" smtClean="0">
                <a:solidFill>
                  <a:srgbClr val="000000"/>
                </a:solidFill>
                <a:latin typeface="Times New Roman"/>
              </a:rPr>
              <a:t>252.0</a:t>
            </a:r>
          </a:p>
          <a:p>
            <a:pPr marL="0" marR="0" lvl="0" indent="0" defTabSz="914400" eaLnBrk="1" fontAlgn="auto" latinLnBrk="0" hangingPunct="1">
              <a:lnSpc>
                <a:spcPts val="1672"/>
              </a:lnSpc>
              <a:buClrTx/>
              <a:buSzTx/>
              <a:buNone/>
              <a:tabLst>
                <a:tab pos="25400" algn="l"/>
                <a:tab pos="88900" algn="l"/>
              </a:tabLst>
              <a:defRPr/>
            </a:pPr>
            <a:r>
              <a:rPr lang="en-US" sz="1053" smtClean="0">
                <a:solidFill>
                  <a:srgbClr val="000000"/>
                </a:solidFill>
                <a:latin typeface="Times New Roman"/>
              </a:rPr>
              <a:t>		452.8</a:t>
            </a:r>
          </a:p>
          <a:p>
            <a:pPr marL="0" marR="0" lvl="0" indent="0" defTabSz="914400" eaLnBrk="1" fontAlgn="auto" latinLnBrk="0" hangingPunct="1">
              <a:lnSpc>
                <a:spcPts val="1681"/>
              </a:lnSpc>
              <a:buClrTx/>
              <a:buSzTx/>
              <a:buNone/>
              <a:tabLst>
                <a:tab pos="25400" algn="l"/>
                <a:tab pos="88900" algn="l"/>
              </a:tabLst>
              <a:defRPr/>
            </a:pPr>
            <a:r>
              <a:rPr lang="en-US" sz="1053" smtClean="0">
                <a:solidFill>
                  <a:srgbClr val="000000"/>
                </a:solidFill>
                <a:latin typeface="Times New Roman"/>
              </a:rPr>
              <a:t>		351.7</a:t>
            </a:r>
          </a:p>
          <a:p>
            <a:pPr marL="0" marR="0" lvl="0" indent="0" defTabSz="914400" eaLnBrk="1" fontAlgn="auto" latinLnBrk="0" hangingPunct="1">
              <a:lnSpc>
                <a:spcPts val="1685"/>
              </a:lnSpc>
              <a:buClrTx/>
              <a:buSzTx/>
              <a:buNone/>
              <a:tabLst>
                <a:tab pos="25400" algn="l"/>
                <a:tab pos="88900" algn="l"/>
              </a:tabLst>
              <a:defRPr/>
            </a:pPr>
            <a:r>
              <a:rPr lang="en-US" sz="1053" smtClean="0">
                <a:solidFill>
                  <a:srgbClr val="000000"/>
                </a:solidFill>
                <a:latin typeface="Times New Roman"/>
              </a:rPr>
              <a:t>		397.9</a:t>
            </a:r>
          </a:p>
          <a:p>
            <a:pPr marL="0" marR="0" lvl="0" indent="0" defTabSz="914400" eaLnBrk="1" fontAlgn="auto" latinLnBrk="0" hangingPunct="1">
              <a:lnSpc>
                <a:spcPts val="1672"/>
              </a:lnSpc>
              <a:buClrTx/>
              <a:buSzTx/>
              <a:buNone/>
              <a:tabLst>
                <a:tab pos="25400" algn="l"/>
                <a:tab pos="88900" algn="l"/>
              </a:tabLst>
              <a:defRPr/>
            </a:pPr>
            <a:r>
              <a:rPr lang="en-US" sz="1053" smtClean="0">
                <a:solidFill>
                  <a:srgbClr val="000000"/>
                </a:solidFill>
                <a:latin typeface="Times New Roman"/>
              </a:rPr>
              <a:t>		202.0</a:t>
            </a:r>
          </a:p>
          <a:p>
            <a:pPr marL="0" marR="0" lvl="0" indent="0" defTabSz="914400" eaLnBrk="1" fontAlgn="auto" latinLnBrk="0" hangingPunct="1">
              <a:lnSpc>
                <a:spcPts val="1681"/>
              </a:lnSpc>
              <a:buClrTx/>
              <a:buSzTx/>
              <a:buNone/>
              <a:tabLst>
                <a:tab pos="25400" algn="l"/>
                <a:tab pos="88900" algn="l"/>
              </a:tabLst>
              <a:defRPr/>
            </a:pPr>
            <a:r>
              <a:rPr lang="en-US" sz="1053" smtClean="0">
                <a:solidFill>
                  <a:srgbClr val="000000"/>
                </a:solidFill>
                <a:latin typeface="Times New Roman"/>
              </a:rPr>
              <a:t>		539.0</a:t>
            </a:r>
          </a:p>
          <a:p>
            <a:pPr marL="0" marR="0" lvl="0" indent="0" defTabSz="914400" eaLnBrk="1" fontAlgn="auto" latinLnBrk="0" hangingPunct="1">
              <a:lnSpc>
                <a:spcPts val="1685"/>
              </a:lnSpc>
              <a:buClrTx/>
              <a:buSzTx/>
              <a:buNone/>
              <a:tabLst>
                <a:tab pos="25400" algn="l"/>
                <a:tab pos="88900" algn="l"/>
              </a:tabLst>
              <a:defRPr/>
            </a:pPr>
            <a:r>
              <a:rPr lang="en-US" sz="1053" smtClean="0">
                <a:solidFill>
                  <a:srgbClr val="000000"/>
                </a:solidFill>
                <a:latin typeface="Times New Roman"/>
              </a:rPr>
              <a:t>		837.8</a:t>
            </a:r>
          </a:p>
          <a:p>
            <a:pPr marL="0" marR="0" lvl="0" indent="0" defTabSz="914400" eaLnBrk="1" fontAlgn="auto" latinLnBrk="0" hangingPunct="1">
              <a:lnSpc>
                <a:spcPts val="1668"/>
              </a:lnSpc>
              <a:buClrTx/>
              <a:buSzTx/>
              <a:buNone/>
              <a:tabLst>
                <a:tab pos="25400" algn="l"/>
                <a:tab pos="88900" algn="l"/>
              </a:tabLst>
              <a:defRPr/>
            </a:pPr>
            <a:r>
              <a:rPr lang="en-US" sz="1053" smtClean="0">
                <a:solidFill>
                  <a:srgbClr val="000000"/>
                </a:solidFill>
                <a:latin typeface="Times New Roman"/>
              </a:rPr>
              <a:t>1 632.0</a:t>
            </a:r>
          </a:p>
          <a:p>
            <a:pPr marL="0" marR="0" lvl="0" indent="0" defTabSz="914400" eaLnBrk="1" fontAlgn="auto" latinLnBrk="0" hangingPunct="1">
              <a:lnSpc>
                <a:spcPts val="1685"/>
              </a:lnSpc>
              <a:buClrTx/>
              <a:buSzTx/>
              <a:buNone/>
              <a:tabLst>
                <a:tab pos="25400" algn="l"/>
                <a:tab pos="88900" algn="l"/>
              </a:tabLst>
              <a:defRPr/>
            </a:pPr>
            <a:r>
              <a:rPr lang="en-US" sz="1053" smtClean="0">
                <a:solidFill>
                  <a:srgbClr val="000000"/>
                </a:solidFill>
                <a:latin typeface="Times New Roman"/>
              </a:rPr>
              <a:t>		771.0</a:t>
            </a:r>
          </a:p>
          <a:p>
            <a:pPr marL="0" marR="0" lvl="0" indent="0" defTabSz="914400" eaLnBrk="1" fontAlgn="auto" latinLnBrk="0" hangingPunct="1">
              <a:lnSpc>
                <a:spcPts val="1681"/>
              </a:lnSpc>
              <a:buClrTx/>
              <a:buSzTx/>
              <a:buNone/>
              <a:tabLst>
                <a:tab pos="25400" algn="l"/>
                <a:tab pos="88900" algn="l"/>
              </a:tabLst>
              <a:defRPr/>
            </a:pPr>
            <a:r>
              <a:rPr lang="en-US" sz="1053" smtClean="0">
                <a:solidFill>
                  <a:srgbClr val="000000"/>
                </a:solidFill>
                <a:latin typeface="Times New Roman"/>
              </a:rPr>
              <a:t>		715.4</a:t>
            </a:r>
          </a:p>
          <a:p>
            <a:pPr marL="0" marR="0" lvl="0" indent="0" defTabSz="914400" eaLnBrk="1" fontAlgn="auto" latinLnBrk="0" hangingPunct="1">
              <a:lnSpc>
                <a:spcPts val="1672"/>
              </a:lnSpc>
              <a:buClrTx/>
              <a:buSzTx/>
              <a:buNone/>
              <a:tabLst>
                <a:tab pos="25400" algn="l"/>
                <a:tab pos="88900" algn="l"/>
              </a:tabLst>
              <a:defRPr/>
            </a:pPr>
            <a:r>
              <a:rPr lang="en-US" sz="1053" smtClean="0">
                <a:solidFill>
                  <a:srgbClr val="000000"/>
                </a:solidFill>
                <a:latin typeface="Times New Roman"/>
              </a:rPr>
              <a:t>		664.8</a:t>
            </a:r>
          </a:p>
          <a:p>
            <a:pPr marL="0" marR="0" lvl="0" indent="0" defTabSz="914400" eaLnBrk="1" fontAlgn="auto" latinLnBrk="0" hangingPunct="1">
              <a:lnSpc>
                <a:spcPts val="1681"/>
              </a:lnSpc>
              <a:buClrTx/>
              <a:buSzTx/>
              <a:buNone/>
              <a:tabLst>
                <a:tab pos="25400" algn="l"/>
                <a:tab pos="88900" algn="l"/>
              </a:tabLst>
              <a:defRPr/>
            </a:pPr>
            <a:r>
              <a:rPr lang="en-US" sz="1053" smtClean="0">
                <a:solidFill>
                  <a:srgbClr val="000000"/>
                </a:solidFill>
                <a:latin typeface="Times New Roman"/>
              </a:rPr>
              <a:t>		871.2</a:t>
            </a:r>
          </a:p>
          <a:p>
            <a:pPr marL="0" marR="0" lvl="0" indent="0" defTabSz="914400" eaLnBrk="1" fontAlgn="auto" latinLnBrk="0" hangingPunct="1">
              <a:lnSpc>
                <a:spcPts val="1685"/>
              </a:lnSpc>
              <a:buClrTx/>
              <a:buSzTx/>
              <a:buNone/>
              <a:tabLst>
                <a:tab pos="25400" algn="l"/>
                <a:tab pos="88900" algn="l"/>
              </a:tabLst>
              <a:defRPr/>
            </a:pPr>
            <a:r>
              <a:rPr lang="en-US" sz="1053" smtClean="0">
                <a:solidFill>
                  <a:srgbClr val="000000"/>
                </a:solidFill>
                <a:latin typeface="Times New Roman"/>
              </a:rPr>
              <a:t>		372.5</a:t>
            </a:r>
          </a:p>
          <a:p>
            <a:pPr marL="0" marR="0" lvl="0" indent="0" defTabSz="914400" eaLnBrk="1" fontAlgn="auto" latinLnBrk="0" hangingPunct="1">
              <a:lnSpc>
                <a:spcPts val="1681"/>
              </a:lnSpc>
              <a:buClrTx/>
              <a:buSzTx/>
              <a:buNone/>
              <a:tabLst>
                <a:tab pos="25400" algn="l"/>
                <a:tab pos="88900" algn="l"/>
              </a:tabLst>
              <a:defRPr/>
            </a:pPr>
            <a:r>
              <a:rPr lang="en-US" sz="1053" smtClean="0">
                <a:solidFill>
                  <a:srgbClr val="000000"/>
                </a:solidFill>
                <a:latin typeface="Times New Roman"/>
              </a:rPr>
              <a:t>		124.2</a:t>
            </a:r>
          </a:p>
          <a:p>
            <a:pPr marL="0" marR="0" lvl="0" indent="0" defTabSz="914400" eaLnBrk="1" fontAlgn="auto" latinLnBrk="0" hangingPunct="1">
              <a:lnSpc>
                <a:spcPts val="1594"/>
              </a:lnSpc>
              <a:buClrTx/>
              <a:buSzTx/>
              <a:buNone/>
              <a:tabLst>
                <a:tab pos="25400" algn="l"/>
                <a:tab pos="88900" algn="l"/>
              </a:tabLst>
              <a:defRPr/>
            </a:pPr>
            <a:r>
              <a:rPr lang="en-US" sz="1053" smtClean="0">
                <a:solidFill>
                  <a:srgbClr val="000000"/>
                </a:solidFill>
                <a:latin typeface="Times New Roman"/>
              </a:rPr>
              <a:t>	</a:t>
            </a:r>
            <a:r>
              <a:rPr lang="en-US" sz="1053" b="1" smtClean="0">
                <a:solidFill>
                  <a:srgbClr val="000000"/>
                </a:solidFill>
                <a:latin typeface="Times New Roman"/>
              </a:rPr>
              <a:t>8184.3</a:t>
            </a:r>
            <a:endParaRPr lang="en-US" sz="1053" b="1">
              <a:solidFill>
                <a:srgbClr val="000000"/>
              </a:solidFill>
              <a:latin typeface="Times New Roman"/>
            </a:endParaRPr>
          </a:p>
        </p:txBody>
      </p:sp>
      <p:cxnSp>
        <p:nvCxnSpPr>
          <p:cNvPr id="18" name="Straight Arrow Connector 17"/>
          <p:cNvCxnSpPr/>
          <p:nvPr/>
        </p:nvCxnSpPr>
        <p:spPr bwMode="auto">
          <a:xfrm rot="10800000" flipV="1">
            <a:off x="7198427" y="4025068"/>
            <a:ext cx="757708" cy="10187"/>
          </a:xfrm>
          <a:prstGeom prst="straightConnector1">
            <a:avLst/>
          </a:prstGeom>
          <a:ln>
            <a:solidFill>
              <a:srgbClr val="FF0000"/>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7998800" y="3819970"/>
            <a:ext cx="646332" cy="369332"/>
          </a:xfrm>
          <a:prstGeom prst="rect">
            <a:avLst/>
          </a:prstGeom>
          <a:noFill/>
        </p:spPr>
        <p:txBody>
          <a:bodyPr wrap="none" rtlCol="0">
            <a:spAutoFit/>
          </a:bodyPr>
          <a:lstStyle/>
          <a:p>
            <a:r>
              <a:rPr lang="en-US" dirty="0" smtClean="0"/>
              <a:t>20%</a:t>
            </a:r>
            <a:endParaRPr lang="en-US" dirty="0"/>
          </a:p>
        </p:txBody>
      </p:sp>
      <p:sp>
        <p:nvSpPr>
          <p:cNvPr id="20" name="18 - Ορθογώνιο"/>
          <p:cNvSpPr/>
          <p:nvPr/>
        </p:nvSpPr>
        <p:spPr>
          <a:xfrm>
            <a:off x="340221" y="5664804"/>
            <a:ext cx="646331" cy="369332"/>
          </a:xfrm>
          <a:prstGeom prst="rect">
            <a:avLst/>
          </a:prstGeom>
        </p:spPr>
        <p:txBody>
          <a:bodyPr wrap="none">
            <a:spAutoFit/>
          </a:bodyPr>
          <a:lstStyle/>
          <a:p>
            <a:r>
              <a:rPr lang="el-GR" dirty="0" smtClean="0"/>
              <a:t>95%</a:t>
            </a:r>
            <a:endParaRPr lang="el-GR" dirty="0"/>
          </a:p>
        </p:txBody>
      </p:sp>
      <p:cxnSp>
        <p:nvCxnSpPr>
          <p:cNvPr id="21" name="21 - Ευθύγραμμο βέλος σύνδεσης"/>
          <p:cNvCxnSpPr>
            <a:endCxn id="12" idx="1"/>
          </p:cNvCxnSpPr>
          <p:nvPr/>
        </p:nvCxnSpPr>
        <p:spPr bwMode="auto">
          <a:xfrm flipV="1">
            <a:off x="905435" y="4118408"/>
            <a:ext cx="2666545" cy="1556252"/>
          </a:xfrm>
          <a:prstGeom prst="straightConnector1">
            <a:avLst/>
          </a:prstGeom>
          <a:ln>
            <a:solidFill>
              <a:srgbClr val="FF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518023" y="6119336"/>
            <a:ext cx="7677551" cy="738664"/>
          </a:xfrm>
          <a:prstGeom prst="rect">
            <a:avLst/>
          </a:prstGeom>
          <a:noFill/>
        </p:spPr>
        <p:txBody>
          <a:bodyPr wrap="none" rtlCol="0">
            <a:spAutoFit/>
          </a:bodyPr>
          <a:lstStyle/>
          <a:p>
            <a:r>
              <a:rPr lang="el-GR" sz="1200" dirty="0" smtClean="0"/>
              <a:t>Πηγή: </a:t>
            </a:r>
            <a:r>
              <a:rPr lang="el-GR" sz="1200" dirty="0" err="1" smtClean="0"/>
              <a:t>Κουτσογιάννης</a:t>
            </a:r>
            <a:r>
              <a:rPr lang="en-US" sz="1200" dirty="0" smtClean="0"/>
              <a:t> (2007)</a:t>
            </a:r>
            <a:r>
              <a:rPr lang="el-GR" sz="1200" dirty="0" smtClean="0"/>
              <a:t>. Προς ένα Εθνικό Πρόγραμμα Διαχείρισης και Προστασίας των Υδατικών Πόρων,</a:t>
            </a:r>
          </a:p>
          <a:p>
            <a:r>
              <a:rPr lang="el-GR" sz="1200" dirty="0" smtClean="0"/>
              <a:t>ΓΝΩΜΟΔΟΤΙΚΗ ΕΠΙΤΡΟΠΗ ΥΔΑΤΩΝ, Αθήνα</a:t>
            </a:r>
            <a:endParaRPr lang="en-US" sz="1200" dirty="0" smtClean="0"/>
          </a:p>
          <a:p>
            <a:endParaRPr lang="en-US" dirty="0"/>
          </a:p>
        </p:txBody>
      </p:sp>
    </p:spTree>
    <p:extLst>
      <p:ext uri="{BB962C8B-B14F-4D97-AF65-F5344CB8AC3E}">
        <p14:creationId xmlns:p14="http://schemas.microsoft.com/office/powerpoint/2010/main" val="2791646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15</a:t>
            </a:fld>
            <a:endParaRPr lang="fr-FR" dirty="0"/>
          </a:p>
        </p:txBody>
      </p:sp>
      <p:sp>
        <p:nvSpPr>
          <p:cNvPr id="4" name="TextBox 3"/>
          <p:cNvSpPr txBox="1"/>
          <p:nvPr/>
        </p:nvSpPr>
        <p:spPr>
          <a:xfrm>
            <a:off x="1386127" y="1931349"/>
            <a:ext cx="6595781" cy="3785652"/>
          </a:xfrm>
          <a:prstGeom prst="rect">
            <a:avLst/>
          </a:prstGeom>
          <a:noFill/>
        </p:spPr>
        <p:txBody>
          <a:bodyPr wrap="none" rtlCol="0">
            <a:spAutoFit/>
          </a:bodyPr>
          <a:lstStyle/>
          <a:p>
            <a:r>
              <a:rPr lang="el-GR" sz="2400" b="1" dirty="0" smtClean="0">
                <a:solidFill>
                  <a:srgbClr val="FF0000"/>
                </a:solidFill>
              </a:rPr>
              <a:t>Ποιες καινοτομίες εισάγει η Οδηγία πλαίσιο</a:t>
            </a:r>
            <a:r>
              <a:rPr lang="el-GR" b="1" dirty="0" smtClean="0">
                <a:solidFill>
                  <a:srgbClr val="FF0000"/>
                </a:solidFill>
              </a:rPr>
              <a:t>;</a:t>
            </a:r>
          </a:p>
          <a:p>
            <a:pPr>
              <a:lnSpc>
                <a:spcPct val="200000"/>
              </a:lnSpc>
            </a:pPr>
            <a:endParaRPr lang="el-GR" dirty="0" smtClean="0"/>
          </a:p>
          <a:p>
            <a:pPr marL="342900" indent="-342900" algn="just">
              <a:lnSpc>
                <a:spcPct val="200000"/>
              </a:lnSpc>
              <a:buAutoNum type="arabicParenR"/>
            </a:pPr>
            <a:r>
              <a:rPr lang="el-GR" dirty="0" smtClean="0"/>
              <a:t>Εξασφάλιση </a:t>
            </a:r>
            <a:r>
              <a:rPr lang="el-GR" dirty="0" smtClean="0">
                <a:solidFill>
                  <a:srgbClr val="FF0000"/>
                </a:solidFill>
              </a:rPr>
              <a:t>καλής </a:t>
            </a:r>
            <a:r>
              <a:rPr lang="el-GR" smtClean="0">
                <a:solidFill>
                  <a:srgbClr val="FF0000"/>
                </a:solidFill>
              </a:rPr>
              <a:t>οικολογική κατάσταση </a:t>
            </a:r>
            <a:r>
              <a:rPr lang="el-GR" dirty="0" smtClean="0"/>
              <a:t>των υδάτων</a:t>
            </a:r>
          </a:p>
          <a:p>
            <a:pPr marL="342900" indent="-342900" algn="just">
              <a:lnSpc>
                <a:spcPct val="200000"/>
              </a:lnSpc>
              <a:buAutoNum type="arabicParenR"/>
            </a:pPr>
            <a:r>
              <a:rPr lang="el-GR" dirty="0" smtClean="0"/>
              <a:t>Διαχείριση σε επίπεδο </a:t>
            </a:r>
            <a:r>
              <a:rPr lang="el-GR" dirty="0" smtClean="0">
                <a:solidFill>
                  <a:srgbClr val="FF0000"/>
                </a:solidFill>
              </a:rPr>
              <a:t>λεκανών απορροής </a:t>
            </a:r>
          </a:p>
          <a:p>
            <a:pPr marL="342900" indent="-342900" algn="just">
              <a:lnSpc>
                <a:spcPct val="200000"/>
              </a:lnSpc>
              <a:buAutoNum type="arabicParenR"/>
            </a:pPr>
            <a:r>
              <a:rPr lang="el-GR" dirty="0" smtClean="0">
                <a:solidFill>
                  <a:srgbClr val="FF0000"/>
                </a:solidFill>
              </a:rPr>
              <a:t>Ανάκτηση πλήρους κόστους </a:t>
            </a:r>
            <a:r>
              <a:rPr lang="el-GR" dirty="0" smtClean="0"/>
              <a:t>χρήσεων νερού</a:t>
            </a:r>
          </a:p>
          <a:p>
            <a:pPr marL="342900" indent="-342900" algn="just">
              <a:lnSpc>
                <a:spcPct val="200000"/>
              </a:lnSpc>
              <a:buAutoNum type="arabicParenR"/>
            </a:pPr>
            <a:r>
              <a:rPr lang="el-GR" dirty="0" smtClean="0">
                <a:solidFill>
                  <a:srgbClr val="FF0000"/>
                </a:solidFill>
              </a:rPr>
              <a:t>Συμμετοχικές διαδικασίες </a:t>
            </a:r>
            <a:r>
              <a:rPr lang="el-GR" dirty="0" smtClean="0"/>
              <a:t>&amp; διαβούλευση στην υιοθέτηση </a:t>
            </a:r>
          </a:p>
          <a:p>
            <a:pPr marL="342900" indent="-342900" algn="just">
              <a:lnSpc>
                <a:spcPct val="200000"/>
              </a:lnSpc>
            </a:pPr>
            <a:r>
              <a:rPr lang="el-GR" dirty="0" smtClean="0"/>
              <a:t>των διαχειριστικών σχεδίων</a:t>
            </a:r>
            <a:endParaRPr lang="en-US" dirty="0"/>
          </a:p>
        </p:txBody>
      </p:sp>
    </p:spTree>
    <p:extLst>
      <p:ext uri="{BB962C8B-B14F-4D97-AF65-F5344CB8AC3E}">
        <p14:creationId xmlns:p14="http://schemas.microsoft.com/office/powerpoint/2010/main" val="1816618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Θέση αριθμού διαφάνειας"/>
          <p:cNvSpPr>
            <a:spLocks noGrp="1"/>
          </p:cNvSpPr>
          <p:nvPr>
            <p:ph type="sldNum" sz="quarter" idx="12"/>
          </p:nvPr>
        </p:nvSpPr>
        <p:spPr>
          <a:noFill/>
        </p:spPr>
        <p:txBody>
          <a:bodyPr/>
          <a:lstStyle/>
          <a:p>
            <a:fld id="{CF829277-4FA5-41DF-A143-5B88C4D1ECED}" type="slidenum">
              <a:rPr lang="fr-FR" smtClean="0">
                <a:latin typeface="Arial" charset="0"/>
              </a:rPr>
              <a:pPr/>
              <a:t>16</a:t>
            </a:fld>
            <a:endParaRPr lang="fr-FR" smtClean="0">
              <a:latin typeface="Arial" charset="0"/>
            </a:endParaRPr>
          </a:p>
        </p:txBody>
      </p:sp>
      <p:sp>
        <p:nvSpPr>
          <p:cNvPr id="4" name="Rectangle 355"/>
          <p:cNvSpPr txBox="1">
            <a:spLocks noChangeArrowheads="1"/>
          </p:cNvSpPr>
          <p:nvPr/>
        </p:nvSpPr>
        <p:spPr>
          <a:xfrm>
            <a:off x="487363" y="2325688"/>
            <a:ext cx="8291512" cy="3538537"/>
          </a:xfrm>
          <a:prstGeom prst="rect">
            <a:avLst/>
          </a:prstGeom>
        </p:spPr>
        <p:style>
          <a:lnRef idx="3">
            <a:schemeClr val="lt1"/>
          </a:lnRef>
          <a:fillRef idx="1">
            <a:schemeClr val="accent1"/>
          </a:fillRef>
          <a:effectRef idx="1">
            <a:schemeClr val="accent1"/>
          </a:effectRef>
          <a:fontRef idx="minor">
            <a:schemeClr val="lt1"/>
          </a:fontRef>
        </p:style>
        <p:txBody>
          <a:bodyPr/>
          <a:lstStyle/>
          <a:p>
            <a:pPr marL="342900" indent="-342900" algn="l">
              <a:lnSpc>
                <a:spcPct val="150000"/>
              </a:lnSpc>
              <a:spcBef>
                <a:spcPct val="20000"/>
              </a:spcBef>
              <a:buFontTx/>
              <a:buBlip>
                <a:blip r:embed="rId2"/>
              </a:buBlip>
              <a:defRPr/>
            </a:pPr>
            <a:r>
              <a:rPr lang="el-GR" sz="2000" b="1" kern="0" dirty="0">
                <a:solidFill>
                  <a:srgbClr val="000066"/>
                </a:solidFill>
              </a:rPr>
              <a:t>Στο άρθρο </a:t>
            </a:r>
            <a:r>
              <a:rPr lang="en-US" sz="2000" b="1" kern="0" dirty="0">
                <a:solidFill>
                  <a:srgbClr val="000066"/>
                </a:solidFill>
              </a:rPr>
              <a:t>5</a:t>
            </a:r>
            <a:r>
              <a:rPr lang="el-GR" sz="2000" b="1" kern="0" dirty="0">
                <a:solidFill>
                  <a:srgbClr val="000066"/>
                </a:solidFill>
              </a:rPr>
              <a:t> της ΟΠΥΠ</a:t>
            </a:r>
            <a:r>
              <a:rPr lang="en-US" sz="2000" b="1" kern="0" dirty="0">
                <a:solidFill>
                  <a:srgbClr val="000066"/>
                </a:solidFill>
              </a:rPr>
              <a:t> </a:t>
            </a:r>
            <a:r>
              <a:rPr lang="el-GR" sz="2000" kern="0" dirty="0">
                <a:solidFill>
                  <a:srgbClr val="000066"/>
                </a:solidFill>
              </a:rPr>
              <a:t>δηλώνεται ότι κάθε Κράτος-Μέλος της θα πρέπει να ολοκληρώσει την οικονομική ανάλυση των χρήσεων νερού </a:t>
            </a:r>
            <a:r>
              <a:rPr lang="el-GR" b="1" kern="0" dirty="0">
                <a:solidFill>
                  <a:srgbClr val="000066"/>
                </a:solidFill>
              </a:rPr>
              <a:t>:</a:t>
            </a:r>
          </a:p>
          <a:p>
            <a:pPr marL="342900" indent="-342900" algn="l">
              <a:lnSpc>
                <a:spcPct val="80000"/>
              </a:lnSpc>
              <a:spcBef>
                <a:spcPct val="20000"/>
              </a:spcBef>
              <a:buFontTx/>
              <a:buBlip>
                <a:blip r:embed="rId2"/>
              </a:buBlip>
              <a:defRPr/>
            </a:pPr>
            <a:endParaRPr lang="el-GR" b="1" kern="0" dirty="0">
              <a:solidFill>
                <a:srgbClr val="000066"/>
              </a:solidFill>
            </a:endParaRPr>
          </a:p>
          <a:p>
            <a:pPr marL="742950" lvl="1" indent="-285750" algn="l">
              <a:lnSpc>
                <a:spcPct val="80000"/>
              </a:lnSpc>
              <a:spcBef>
                <a:spcPct val="20000"/>
              </a:spcBef>
              <a:buFont typeface="Wingdings" pitchFamily="2" charset="2"/>
              <a:buChar char="§"/>
              <a:defRPr/>
            </a:pPr>
            <a:r>
              <a:rPr lang="el-GR" kern="0" dirty="0">
                <a:solidFill>
                  <a:srgbClr val="000066"/>
                </a:solidFill>
              </a:rPr>
              <a:t>Υπολογίσει το </a:t>
            </a:r>
            <a:r>
              <a:rPr lang="el-GR" b="1" kern="0" dirty="0">
                <a:solidFill>
                  <a:srgbClr val="FF0000"/>
                </a:solidFill>
              </a:rPr>
              <a:t>πλήρες κόστος </a:t>
            </a:r>
            <a:r>
              <a:rPr lang="el-GR" kern="0" dirty="0">
                <a:solidFill>
                  <a:srgbClr val="000066"/>
                </a:solidFill>
              </a:rPr>
              <a:t>των χρήσεων νερού</a:t>
            </a:r>
            <a:endParaRPr lang="en-US" kern="0" dirty="0">
              <a:solidFill>
                <a:srgbClr val="000066"/>
              </a:solidFill>
            </a:endParaRPr>
          </a:p>
          <a:p>
            <a:pPr marL="742950" lvl="1" indent="-285750" algn="l">
              <a:lnSpc>
                <a:spcPct val="80000"/>
              </a:lnSpc>
              <a:spcBef>
                <a:spcPct val="20000"/>
              </a:spcBef>
              <a:buFont typeface="Wingdings" pitchFamily="2" charset="2"/>
              <a:buNone/>
              <a:defRPr/>
            </a:pPr>
            <a:endParaRPr lang="el-GR" kern="0" dirty="0">
              <a:solidFill>
                <a:srgbClr val="000066"/>
              </a:solidFill>
            </a:endParaRPr>
          </a:p>
          <a:p>
            <a:pPr marL="742950" lvl="1" indent="-285750" algn="l">
              <a:lnSpc>
                <a:spcPct val="150000"/>
              </a:lnSpc>
              <a:spcBef>
                <a:spcPct val="20000"/>
              </a:spcBef>
              <a:buFont typeface="Wingdings" pitchFamily="2" charset="2"/>
              <a:buChar char="§"/>
              <a:defRPr/>
            </a:pPr>
            <a:r>
              <a:rPr lang="el-GR" kern="0" dirty="0">
                <a:solidFill>
                  <a:srgbClr val="000066"/>
                </a:solidFill>
              </a:rPr>
              <a:t>Να υποδείξει τα απαραίτητα μέτρα </a:t>
            </a:r>
            <a:r>
              <a:rPr lang="el-GR" b="1" kern="0" dirty="0">
                <a:solidFill>
                  <a:srgbClr val="FF0000"/>
                </a:solidFill>
              </a:rPr>
              <a:t>αποτελεσματικότητας </a:t>
            </a:r>
            <a:r>
              <a:rPr lang="el-GR" b="1" kern="0" dirty="0" smtClean="0">
                <a:solidFill>
                  <a:srgbClr val="FF0000"/>
                </a:solidFill>
              </a:rPr>
              <a:t>κόστους</a:t>
            </a:r>
            <a:endParaRPr lang="en-US" kern="0" dirty="0">
              <a:solidFill>
                <a:srgbClr val="000066"/>
              </a:solidFill>
            </a:endParaRPr>
          </a:p>
        </p:txBody>
      </p:sp>
      <p:sp>
        <p:nvSpPr>
          <p:cNvPr id="5" name="Rectangle 354"/>
          <p:cNvSpPr txBox="1">
            <a:spLocks noChangeArrowheads="1"/>
          </p:cNvSpPr>
          <p:nvPr/>
        </p:nvSpPr>
        <p:spPr>
          <a:xfrm>
            <a:off x="339725" y="1450975"/>
            <a:ext cx="8277225" cy="606425"/>
          </a:xfrm>
          <a:prstGeom prst="rect">
            <a:avLst/>
          </a:prstGeom>
        </p:spPr>
        <p:style>
          <a:lnRef idx="1">
            <a:schemeClr val="accent1"/>
          </a:lnRef>
          <a:fillRef idx="2">
            <a:schemeClr val="accent1"/>
          </a:fillRef>
          <a:effectRef idx="1">
            <a:schemeClr val="accent1"/>
          </a:effectRef>
          <a:fontRef idx="minor">
            <a:schemeClr val="dk1"/>
          </a:fontRef>
        </p:style>
        <p:txBody>
          <a:bodyPr/>
          <a:lstStyle/>
          <a:p>
            <a:pPr>
              <a:defRPr/>
            </a:pPr>
            <a:r>
              <a:rPr lang="el-GR" sz="2400" b="1" kern="0" dirty="0">
                <a:solidFill>
                  <a:srgbClr val="00B0F0"/>
                </a:solidFill>
                <a:latin typeface="+mj-lt"/>
                <a:ea typeface="+mj-ea"/>
                <a:cs typeface="+mj-cs"/>
              </a:rPr>
              <a:t>Τι είναι η Κοστολόγηση των χρήσεων νερού;</a:t>
            </a:r>
            <a:endParaRPr lang="en-US" sz="2400" b="1" kern="0" dirty="0">
              <a:solidFill>
                <a:srgbClr val="00B0F0"/>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17</a:t>
            </a:fld>
            <a:endParaRPr lang="fr-FR" dirty="0"/>
          </a:p>
        </p:txBody>
      </p:sp>
      <p:pic>
        <p:nvPicPr>
          <p:cNvPr id="5" name="Picture 4"/>
          <p:cNvPicPr>
            <a:picLocks noChangeAspect="1"/>
          </p:cNvPicPr>
          <p:nvPr/>
        </p:nvPicPr>
        <p:blipFill>
          <a:blip r:embed="rId2"/>
          <a:stretch>
            <a:fillRect/>
          </a:stretch>
        </p:blipFill>
        <p:spPr>
          <a:xfrm>
            <a:off x="0" y="2041193"/>
            <a:ext cx="4559572" cy="2057329"/>
          </a:xfrm>
          <a:prstGeom prst="rect">
            <a:avLst/>
          </a:prstGeom>
        </p:spPr>
      </p:pic>
      <p:sp>
        <p:nvSpPr>
          <p:cNvPr id="6" name="TextBox 5"/>
          <p:cNvSpPr txBox="1"/>
          <p:nvPr/>
        </p:nvSpPr>
        <p:spPr>
          <a:xfrm>
            <a:off x="174353" y="1068611"/>
            <a:ext cx="1569661" cy="369332"/>
          </a:xfrm>
          <a:prstGeom prst="rect">
            <a:avLst/>
          </a:prstGeom>
          <a:noFill/>
        </p:spPr>
        <p:txBody>
          <a:bodyPr wrap="none" rtlCol="0">
            <a:spAutoFit/>
          </a:bodyPr>
          <a:lstStyle/>
          <a:p>
            <a:r>
              <a:rPr lang="el-GR" dirty="0" smtClean="0"/>
              <a:t>Ν. 3199/2003</a:t>
            </a:r>
            <a:endParaRPr lang="el-GR" dirty="0"/>
          </a:p>
        </p:txBody>
      </p:sp>
      <p:sp>
        <p:nvSpPr>
          <p:cNvPr id="7" name="TextBox 6"/>
          <p:cNvSpPr txBox="1"/>
          <p:nvPr/>
        </p:nvSpPr>
        <p:spPr>
          <a:xfrm>
            <a:off x="2758939" y="1034315"/>
            <a:ext cx="359265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l-GR" dirty="0" smtClean="0"/>
              <a:t>Υπηρεσίες και χρήσεις ύδατος</a:t>
            </a:r>
            <a:endParaRPr lang="el-GR" dirty="0"/>
          </a:p>
        </p:txBody>
      </p:sp>
      <p:sp>
        <p:nvSpPr>
          <p:cNvPr id="8" name="TextBox 7"/>
          <p:cNvSpPr txBox="1"/>
          <p:nvPr/>
        </p:nvSpPr>
        <p:spPr>
          <a:xfrm>
            <a:off x="174353" y="1519776"/>
            <a:ext cx="1050289" cy="369332"/>
          </a:xfrm>
          <a:prstGeom prst="rect">
            <a:avLst/>
          </a:prstGeom>
          <a:noFill/>
        </p:spPr>
        <p:txBody>
          <a:bodyPr wrap="none" rtlCol="0">
            <a:spAutoFit/>
          </a:bodyPr>
          <a:lstStyle/>
          <a:p>
            <a:r>
              <a:rPr lang="el-GR" dirty="0" smtClean="0"/>
              <a:t>Άρθρο 2</a:t>
            </a:r>
            <a:endParaRPr lang="el-GR" dirty="0"/>
          </a:p>
        </p:txBody>
      </p:sp>
      <p:pic>
        <p:nvPicPr>
          <p:cNvPr id="9" name="Picture 8"/>
          <p:cNvPicPr>
            <a:picLocks noChangeAspect="1"/>
          </p:cNvPicPr>
          <p:nvPr/>
        </p:nvPicPr>
        <p:blipFill>
          <a:blip r:embed="rId3"/>
          <a:stretch>
            <a:fillRect/>
          </a:stretch>
        </p:blipFill>
        <p:spPr>
          <a:xfrm>
            <a:off x="4419600" y="3198137"/>
            <a:ext cx="4410075" cy="2104940"/>
          </a:xfrm>
          <a:prstGeom prst="rect">
            <a:avLst/>
          </a:prstGeom>
        </p:spPr>
      </p:pic>
    </p:spTree>
    <p:extLst>
      <p:ext uri="{BB962C8B-B14F-4D97-AF65-F5344CB8AC3E}">
        <p14:creationId xmlns:p14="http://schemas.microsoft.com/office/powerpoint/2010/main" val="2717790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Θέση αριθμού διαφάνειας"/>
          <p:cNvSpPr>
            <a:spLocks noGrp="1"/>
          </p:cNvSpPr>
          <p:nvPr>
            <p:ph type="sldNum" sz="quarter" idx="12"/>
          </p:nvPr>
        </p:nvSpPr>
        <p:spPr>
          <a:noFill/>
        </p:spPr>
        <p:txBody>
          <a:bodyPr/>
          <a:lstStyle/>
          <a:p>
            <a:fld id="{D6066E36-AED7-47CE-A9A7-066DC02FF103}" type="slidenum">
              <a:rPr lang="fr-FR" smtClean="0">
                <a:latin typeface="Arial" charset="0"/>
              </a:rPr>
              <a:pPr/>
              <a:t>18</a:t>
            </a:fld>
            <a:endParaRPr lang="fr-FR" dirty="0" smtClean="0">
              <a:latin typeface="Arial" charset="0"/>
            </a:endParaRPr>
          </a:p>
        </p:txBody>
      </p:sp>
      <p:sp>
        <p:nvSpPr>
          <p:cNvPr id="7172" name="5 - Ορθογώνιο"/>
          <p:cNvSpPr>
            <a:spLocks noChangeArrowheads="1"/>
          </p:cNvSpPr>
          <p:nvPr/>
        </p:nvSpPr>
        <p:spPr bwMode="auto">
          <a:xfrm>
            <a:off x="646113" y="1314450"/>
            <a:ext cx="8061325" cy="5826125"/>
          </a:xfrm>
          <a:prstGeom prst="rect">
            <a:avLst/>
          </a:prstGeom>
          <a:noFill/>
          <a:ln w="9525">
            <a:noFill/>
            <a:miter lim="800000"/>
            <a:headEnd/>
            <a:tailEnd/>
          </a:ln>
        </p:spPr>
        <p:txBody>
          <a:bodyPr>
            <a:spAutoFit/>
          </a:bodyPr>
          <a:lstStyle/>
          <a:p>
            <a:pPr algn="just">
              <a:lnSpc>
                <a:spcPct val="150000"/>
              </a:lnSpc>
              <a:spcBef>
                <a:spcPct val="60000"/>
              </a:spcBef>
            </a:pPr>
            <a:r>
              <a:rPr lang="el-GR" sz="2000" b="1" dirty="0">
                <a:latin typeface="Georgia" pitchFamily="18" charset="0"/>
              </a:rPr>
              <a:t>Στο άρθρο </a:t>
            </a:r>
            <a:r>
              <a:rPr lang="en-US" sz="2000" b="1" dirty="0">
                <a:latin typeface="Helvetica" pitchFamily="34" charset="0"/>
              </a:rPr>
              <a:t>9</a:t>
            </a:r>
            <a:r>
              <a:rPr lang="el-GR" sz="2000" b="1" dirty="0">
                <a:latin typeface="Georgia" pitchFamily="18" charset="0"/>
              </a:rPr>
              <a:t> της </a:t>
            </a:r>
            <a:r>
              <a:rPr lang="el-GR" sz="2000" b="1" dirty="0">
                <a:latin typeface="Helvetica" pitchFamily="34" charset="0"/>
              </a:rPr>
              <a:t>ΟΠΥΠ</a:t>
            </a:r>
            <a:r>
              <a:rPr lang="en-US" sz="2000" b="1" dirty="0">
                <a:latin typeface="Helvetica" pitchFamily="34" charset="0"/>
              </a:rPr>
              <a:t> </a:t>
            </a:r>
            <a:r>
              <a:rPr lang="el-GR" sz="2000" dirty="0">
                <a:latin typeface="Georgia" pitchFamily="18" charset="0"/>
              </a:rPr>
              <a:t>αναφέρεται ότι τα Κράτη Μέλη χρησιμοποιώντας </a:t>
            </a:r>
            <a:r>
              <a:rPr lang="el-GR" sz="2000" b="1" dirty="0">
                <a:solidFill>
                  <a:srgbClr val="FF0000"/>
                </a:solidFill>
                <a:latin typeface="Georgia" pitchFamily="18" charset="0"/>
              </a:rPr>
              <a:t>την αρχή της ανάκτησης του πλήρους κόστους </a:t>
            </a:r>
            <a:r>
              <a:rPr lang="el-GR" sz="2000" b="1" dirty="0">
                <a:solidFill>
                  <a:schemeClr val="tx2"/>
                </a:solidFill>
                <a:latin typeface="Georgia" pitchFamily="18" charset="0"/>
              </a:rPr>
              <a:t>(</a:t>
            </a:r>
            <a:r>
              <a:rPr lang="el-GR" sz="2000" dirty="0">
                <a:latin typeface="Georgia" pitchFamily="18" charset="0"/>
              </a:rPr>
              <a:t>σε συμφωνία δε και με </a:t>
            </a:r>
            <a:r>
              <a:rPr lang="el-GR" sz="2000" b="1" dirty="0">
                <a:solidFill>
                  <a:srgbClr val="00B050"/>
                </a:solidFill>
                <a:latin typeface="Georgia" pitchFamily="18" charset="0"/>
              </a:rPr>
              <a:t>την αρχή ο ρυπαίνων πληρώνει</a:t>
            </a:r>
            <a:r>
              <a:rPr lang="el-GR" sz="2000" b="1" dirty="0">
                <a:latin typeface="Georgia" pitchFamily="18" charset="0"/>
              </a:rPr>
              <a:t>)</a:t>
            </a:r>
            <a:r>
              <a:rPr lang="el-GR" sz="2000" dirty="0">
                <a:latin typeface="Georgia" pitchFamily="18" charset="0"/>
              </a:rPr>
              <a:t>, θα πρέπει </a:t>
            </a:r>
            <a:r>
              <a:rPr lang="el-GR" sz="2000" dirty="0" smtClean="0">
                <a:latin typeface="Georgia" pitchFamily="18" charset="0"/>
              </a:rPr>
              <a:t>να</a:t>
            </a:r>
            <a:r>
              <a:rPr lang="en-US" sz="2000" dirty="0">
                <a:latin typeface="Helvetica" pitchFamily="34" charset="0"/>
              </a:rPr>
              <a:t>:</a:t>
            </a:r>
            <a:endParaRPr lang="el-GR" sz="2000" dirty="0">
              <a:latin typeface="Helvetica" pitchFamily="34" charset="0"/>
            </a:endParaRPr>
          </a:p>
          <a:p>
            <a:pPr algn="l">
              <a:lnSpc>
                <a:spcPct val="200000"/>
              </a:lnSpc>
              <a:spcBef>
                <a:spcPct val="60000"/>
              </a:spcBef>
            </a:pPr>
            <a:r>
              <a:rPr lang="el-GR" dirty="0">
                <a:latin typeface="Georgia" pitchFamily="18" charset="0"/>
              </a:rPr>
              <a:t>	</a:t>
            </a:r>
            <a:r>
              <a:rPr lang="el-GR" sz="2000" dirty="0">
                <a:latin typeface="Georgia" pitchFamily="18" charset="0"/>
              </a:rPr>
              <a:t>● Να σχεδιάσουν </a:t>
            </a:r>
            <a:r>
              <a:rPr lang="el-GR" sz="2000" b="1" dirty="0">
                <a:solidFill>
                  <a:srgbClr val="FF0000"/>
                </a:solidFill>
                <a:latin typeface="Georgia" pitchFamily="18" charset="0"/>
              </a:rPr>
              <a:t>πολιτικές τιμολόγησης</a:t>
            </a:r>
            <a:r>
              <a:rPr lang="el-GR" sz="2000" dirty="0">
                <a:latin typeface="Georgia" pitchFamily="18" charset="0"/>
              </a:rPr>
              <a:t>. </a:t>
            </a:r>
          </a:p>
          <a:p>
            <a:pPr algn="l">
              <a:lnSpc>
                <a:spcPct val="200000"/>
              </a:lnSpc>
              <a:spcBef>
                <a:spcPct val="60000"/>
              </a:spcBef>
            </a:pPr>
            <a:r>
              <a:rPr lang="el-GR" sz="2000" dirty="0">
                <a:latin typeface="Georgia" pitchFamily="18" charset="0"/>
              </a:rPr>
              <a:t>	 ● Να διασφαλίσουν την </a:t>
            </a:r>
            <a:r>
              <a:rPr lang="el-GR" sz="2000" b="1" dirty="0">
                <a:solidFill>
                  <a:srgbClr val="CC0000"/>
                </a:solidFill>
                <a:latin typeface="Georgia" pitchFamily="18" charset="0"/>
              </a:rPr>
              <a:t>απαραίτητη συμμετοχή</a:t>
            </a:r>
            <a:r>
              <a:rPr lang="el-GR" sz="2000" b="1" dirty="0">
                <a:latin typeface="Georgia" pitchFamily="18" charset="0"/>
              </a:rPr>
              <a:t> </a:t>
            </a:r>
            <a:r>
              <a:rPr lang="el-GR" sz="2000" dirty="0">
                <a:latin typeface="Georgia" pitchFamily="18" charset="0"/>
              </a:rPr>
              <a:t>των 	διαφόρων  χρήσεων νερού (βιομηχανική, οικιακή, γεωργική) 	στην ανάκτηση 	του πλήρους κόστους</a:t>
            </a:r>
          </a:p>
          <a:p>
            <a:pPr algn="l">
              <a:lnSpc>
                <a:spcPct val="150000"/>
              </a:lnSpc>
              <a:spcBef>
                <a:spcPct val="60000"/>
              </a:spcBef>
            </a:pPr>
            <a:endParaRPr lang="el-GR" sz="1400" dirty="0"/>
          </a:p>
          <a:p>
            <a:pPr algn="l">
              <a:lnSpc>
                <a:spcPct val="80000"/>
              </a:lnSpc>
              <a:spcBef>
                <a:spcPct val="60000"/>
              </a:spcBef>
            </a:pPr>
            <a:endParaRPr lang="el-GR" sz="1400" dirty="0"/>
          </a:p>
          <a:p>
            <a:pPr algn="l">
              <a:lnSpc>
                <a:spcPct val="80000"/>
              </a:lnSpc>
              <a:spcBef>
                <a:spcPct val="60000"/>
              </a:spcBef>
            </a:pP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Θέση αριθμού διαφάνειας"/>
          <p:cNvSpPr>
            <a:spLocks noGrp="1"/>
          </p:cNvSpPr>
          <p:nvPr>
            <p:ph type="sldNum" sz="quarter" idx="12"/>
          </p:nvPr>
        </p:nvSpPr>
        <p:spPr>
          <a:noFill/>
        </p:spPr>
        <p:txBody>
          <a:bodyPr/>
          <a:lstStyle/>
          <a:p>
            <a:fld id="{5AFFA841-8F52-4FF5-A21A-20829A9E3091}" type="slidenum">
              <a:rPr lang="fr-FR" smtClean="0">
                <a:latin typeface="Arial" charset="0"/>
              </a:rPr>
              <a:pPr/>
              <a:t>19</a:t>
            </a:fld>
            <a:endParaRPr lang="fr-FR" dirty="0" smtClean="0">
              <a:latin typeface="Arial" charset="0"/>
            </a:endParaRPr>
          </a:p>
        </p:txBody>
      </p:sp>
      <p:sp>
        <p:nvSpPr>
          <p:cNvPr id="6148" name="4 - TextBox"/>
          <p:cNvSpPr txBox="1">
            <a:spLocks noChangeArrowheads="1"/>
          </p:cNvSpPr>
          <p:nvPr/>
        </p:nvSpPr>
        <p:spPr bwMode="auto">
          <a:xfrm>
            <a:off x="935038" y="1689100"/>
            <a:ext cx="6823075"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l-GR" sz="2400" b="1" dirty="0">
                <a:latin typeface="Georgia" pitchFamily="18" charset="0"/>
              </a:rPr>
              <a:t>Τι περιλαμβάνει το πλήρες κόστους νερού; </a:t>
            </a:r>
            <a:endParaRPr lang="en-US" sz="2400" b="1" dirty="0">
              <a:latin typeface="Georgia" pitchFamily="18" charset="0"/>
            </a:endParaRPr>
          </a:p>
        </p:txBody>
      </p:sp>
      <p:sp>
        <p:nvSpPr>
          <p:cNvPr id="8197" name="5 - Στρογγυλεμένο ορθογώνιο"/>
          <p:cNvSpPr>
            <a:spLocks noChangeArrowheads="1"/>
          </p:cNvSpPr>
          <p:nvPr/>
        </p:nvSpPr>
        <p:spPr bwMode="auto">
          <a:xfrm>
            <a:off x="279400" y="3757613"/>
            <a:ext cx="2673350" cy="1520825"/>
          </a:xfrm>
          <a:prstGeom prst="roundRect">
            <a:avLst>
              <a:gd name="adj" fmla="val 16667"/>
            </a:avLst>
          </a:prstGeom>
          <a:solidFill>
            <a:schemeClr val="accent1"/>
          </a:solidFill>
          <a:ln w="9525" algn="ctr">
            <a:solidFill>
              <a:schemeClr val="tx1"/>
            </a:solidFill>
            <a:round/>
            <a:headEnd/>
            <a:tailEnd/>
          </a:ln>
        </p:spPr>
        <p:txBody>
          <a:bodyPr wrap="none" anchor="ctr"/>
          <a:lstStyle/>
          <a:p>
            <a:r>
              <a:rPr lang="el-GR" sz="2000" b="1" dirty="0"/>
              <a:t>Χρηματοοικονομικό </a:t>
            </a:r>
            <a:endParaRPr lang="en-US" sz="2000" b="1" dirty="0"/>
          </a:p>
          <a:p>
            <a:r>
              <a:rPr lang="el-GR" sz="2000" b="1" dirty="0"/>
              <a:t>κόστος</a:t>
            </a:r>
          </a:p>
          <a:p>
            <a:r>
              <a:rPr lang="el-GR" sz="2000" b="1" dirty="0"/>
              <a:t>(</a:t>
            </a:r>
            <a:r>
              <a:rPr lang="en-US" sz="2000" b="1" dirty="0"/>
              <a:t>financial cost)</a:t>
            </a:r>
          </a:p>
          <a:p>
            <a:endParaRPr lang="en-US" dirty="0"/>
          </a:p>
        </p:txBody>
      </p:sp>
      <p:sp>
        <p:nvSpPr>
          <p:cNvPr id="8198" name="6 - Στρογγυλεμένο ορθογώνιο"/>
          <p:cNvSpPr>
            <a:spLocks noChangeArrowheads="1"/>
          </p:cNvSpPr>
          <p:nvPr/>
        </p:nvSpPr>
        <p:spPr bwMode="auto">
          <a:xfrm>
            <a:off x="3309938" y="3770313"/>
            <a:ext cx="2563812" cy="1520825"/>
          </a:xfrm>
          <a:prstGeom prst="roundRect">
            <a:avLst>
              <a:gd name="adj" fmla="val 16667"/>
            </a:avLst>
          </a:prstGeom>
          <a:solidFill>
            <a:schemeClr val="accent1"/>
          </a:solidFill>
          <a:ln w="9525" algn="ctr">
            <a:solidFill>
              <a:schemeClr val="tx1"/>
            </a:solidFill>
            <a:round/>
            <a:headEnd/>
            <a:tailEnd/>
          </a:ln>
        </p:spPr>
        <p:txBody>
          <a:bodyPr wrap="none" anchor="ctr"/>
          <a:lstStyle/>
          <a:p>
            <a:r>
              <a:rPr lang="el-GR" sz="2000" b="1" dirty="0"/>
              <a:t>Περιβαλλοντικό</a:t>
            </a:r>
          </a:p>
          <a:p>
            <a:r>
              <a:rPr lang="el-GR" sz="2000" b="1" dirty="0"/>
              <a:t>Κόστος</a:t>
            </a:r>
            <a:endParaRPr lang="en-US" sz="2000" b="1" dirty="0"/>
          </a:p>
          <a:p>
            <a:r>
              <a:rPr lang="en-US" sz="2000" b="1" dirty="0"/>
              <a:t>(environmental cost)</a:t>
            </a:r>
          </a:p>
          <a:p>
            <a:endParaRPr lang="en-US" dirty="0"/>
          </a:p>
        </p:txBody>
      </p:sp>
      <p:sp>
        <p:nvSpPr>
          <p:cNvPr id="8199" name="7 - Στρογγυλεμένο ορθογώνιο"/>
          <p:cNvSpPr>
            <a:spLocks noChangeArrowheads="1"/>
          </p:cNvSpPr>
          <p:nvPr/>
        </p:nvSpPr>
        <p:spPr bwMode="auto">
          <a:xfrm>
            <a:off x="6151563" y="3779838"/>
            <a:ext cx="2435225" cy="1520825"/>
          </a:xfrm>
          <a:prstGeom prst="roundRect">
            <a:avLst>
              <a:gd name="adj" fmla="val 16667"/>
            </a:avLst>
          </a:prstGeom>
          <a:solidFill>
            <a:schemeClr val="accent1"/>
          </a:solidFill>
          <a:ln w="9525" algn="ctr">
            <a:solidFill>
              <a:schemeClr val="tx1"/>
            </a:solidFill>
            <a:round/>
            <a:headEnd/>
            <a:tailEnd/>
          </a:ln>
        </p:spPr>
        <p:txBody>
          <a:bodyPr wrap="none" anchor="ctr"/>
          <a:lstStyle/>
          <a:p>
            <a:r>
              <a:rPr lang="el-GR" sz="2000" b="1" dirty="0"/>
              <a:t>Κόστος πόρου</a:t>
            </a:r>
            <a:endParaRPr lang="en-US" sz="2000" b="1" dirty="0"/>
          </a:p>
          <a:p>
            <a:r>
              <a:rPr lang="en-US" sz="2000" b="1" dirty="0"/>
              <a:t>(resource cost)</a:t>
            </a:r>
          </a:p>
          <a:p>
            <a:endParaRPr lang="en-US" sz="2000" b="1" dirty="0"/>
          </a:p>
        </p:txBody>
      </p:sp>
      <p:cxnSp>
        <p:nvCxnSpPr>
          <p:cNvPr id="10" name="9 - Ευθύγραμμο βέλος σύνδεσης"/>
          <p:cNvCxnSpPr>
            <a:stCxn id="6148" idx="2"/>
          </p:cNvCxnSpPr>
          <p:nvPr/>
        </p:nvCxnSpPr>
        <p:spPr bwMode="auto">
          <a:xfrm rot="5400000">
            <a:off x="2518569" y="1759744"/>
            <a:ext cx="1436687" cy="2219325"/>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3" name="12 - Ευθύγραμμο βέλος σύνδεσης"/>
          <p:cNvCxnSpPr>
            <a:stCxn id="6148" idx="2"/>
          </p:cNvCxnSpPr>
          <p:nvPr/>
        </p:nvCxnSpPr>
        <p:spPr bwMode="auto">
          <a:xfrm rot="16200000" flipH="1">
            <a:off x="3735388" y="2762250"/>
            <a:ext cx="1566862" cy="34448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5" name="14 - Ευθύγραμμο βέλος σύνδεσης"/>
          <p:cNvCxnSpPr>
            <a:stCxn id="6148" idx="2"/>
          </p:cNvCxnSpPr>
          <p:nvPr/>
        </p:nvCxnSpPr>
        <p:spPr bwMode="auto">
          <a:xfrm rot="16200000" flipH="1">
            <a:off x="4933156" y="1564482"/>
            <a:ext cx="1506537" cy="26797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2</a:t>
            </a:fld>
            <a:endParaRPr lang="fr-FR" dirty="0"/>
          </a:p>
        </p:txBody>
      </p:sp>
      <p:sp>
        <p:nvSpPr>
          <p:cNvPr id="3" name="TextBox 2"/>
          <p:cNvSpPr txBox="1"/>
          <p:nvPr/>
        </p:nvSpPr>
        <p:spPr>
          <a:xfrm>
            <a:off x="1356050" y="1939900"/>
            <a:ext cx="519715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dirty="0" smtClean="0"/>
              <a:t>Χρήσεις νερού στην Ελλάδα</a:t>
            </a:r>
            <a:endParaRPr lang="el-GR" dirty="0"/>
          </a:p>
        </p:txBody>
      </p:sp>
      <p:sp>
        <p:nvSpPr>
          <p:cNvPr id="4" name="TextBox 3"/>
          <p:cNvSpPr txBox="1"/>
          <p:nvPr/>
        </p:nvSpPr>
        <p:spPr>
          <a:xfrm>
            <a:off x="1948748" y="2763578"/>
            <a:ext cx="4180247" cy="2222403"/>
          </a:xfrm>
          <a:prstGeom prst="rect">
            <a:avLst/>
          </a:prstGeom>
          <a:noFill/>
        </p:spPr>
        <p:txBody>
          <a:bodyPr wrap="none" rtlCol="0">
            <a:spAutoFit/>
          </a:bodyPr>
          <a:lstStyle/>
          <a:p>
            <a:pPr>
              <a:lnSpc>
                <a:spcPct val="200000"/>
              </a:lnSpc>
            </a:pPr>
            <a:r>
              <a:rPr lang="el-GR" dirty="0"/>
              <a:t>το 13% διατίθεται στην ύδρευση, </a:t>
            </a:r>
            <a:endParaRPr lang="el-GR" dirty="0" smtClean="0"/>
          </a:p>
          <a:p>
            <a:pPr>
              <a:lnSpc>
                <a:spcPct val="200000"/>
              </a:lnSpc>
            </a:pPr>
            <a:r>
              <a:rPr lang="el-GR" dirty="0" smtClean="0"/>
              <a:t>το </a:t>
            </a:r>
            <a:r>
              <a:rPr lang="el-GR" dirty="0"/>
              <a:t>83% στην άρδευση, </a:t>
            </a:r>
            <a:endParaRPr lang="el-GR" dirty="0" smtClean="0"/>
          </a:p>
          <a:p>
            <a:pPr>
              <a:lnSpc>
                <a:spcPct val="200000"/>
              </a:lnSpc>
            </a:pPr>
            <a:r>
              <a:rPr lang="el-GR" dirty="0" smtClean="0"/>
              <a:t>το </a:t>
            </a:r>
            <a:r>
              <a:rPr lang="el-GR" dirty="0"/>
              <a:t>1% στην κτηνοτροφία</a:t>
            </a:r>
            <a:r>
              <a:rPr lang="el-GR" dirty="0" smtClean="0"/>
              <a:t>,</a:t>
            </a:r>
          </a:p>
          <a:p>
            <a:pPr>
              <a:lnSpc>
                <a:spcPct val="200000"/>
              </a:lnSpc>
            </a:pPr>
            <a:r>
              <a:rPr lang="el-GR" dirty="0" smtClean="0"/>
              <a:t> </a:t>
            </a:r>
            <a:r>
              <a:rPr lang="el-GR" dirty="0"/>
              <a:t>και το 3% στη βιομηχανία και ενέργεια.</a:t>
            </a:r>
          </a:p>
        </p:txBody>
      </p:sp>
      <p:sp>
        <p:nvSpPr>
          <p:cNvPr id="7" name="Rectangle 6"/>
          <p:cNvSpPr/>
          <p:nvPr/>
        </p:nvSpPr>
        <p:spPr>
          <a:xfrm>
            <a:off x="130629" y="5440327"/>
            <a:ext cx="9330611" cy="276999"/>
          </a:xfrm>
          <a:prstGeom prst="rect">
            <a:avLst/>
          </a:prstGeom>
        </p:spPr>
        <p:txBody>
          <a:bodyPr wrap="square">
            <a:spAutoFit/>
          </a:bodyPr>
          <a:lstStyle/>
          <a:p>
            <a:r>
              <a:rPr lang="el-GR" sz="1200" dirty="0" err="1">
                <a:latin typeface="Calibri" panose="020F0502020204030204" pitchFamily="34" charset="0"/>
                <a:ea typeface="Calibri" panose="020F0502020204030204" pitchFamily="34" charset="0"/>
                <a:cs typeface="Times New Roman" panose="02020603050405020304" pitchFamily="18" charset="0"/>
              </a:rPr>
              <a:t>Γκανούλης</a:t>
            </a:r>
            <a:r>
              <a:rPr lang="el-GR" sz="1200" dirty="0">
                <a:latin typeface="Calibri" panose="020F0502020204030204" pitchFamily="34" charset="0"/>
                <a:ea typeface="Calibri" panose="020F0502020204030204" pitchFamily="34" charset="0"/>
                <a:cs typeface="Times New Roman" panose="02020603050405020304" pitchFamily="18" charset="0"/>
              </a:rPr>
              <a:t>, Ι., 2020. Η Οδηγία Πλαίσιο </a:t>
            </a:r>
            <a:r>
              <a:rPr lang="el-GR" sz="1200" dirty="0" smtClean="0">
                <a:latin typeface="Calibri" panose="020F0502020204030204" pitchFamily="34" charset="0"/>
                <a:ea typeface="Calibri" panose="020F0502020204030204" pitchFamily="34" charset="0"/>
                <a:cs typeface="Times New Roman" panose="02020603050405020304" pitchFamily="18" charset="0"/>
              </a:rPr>
              <a:t>για το </a:t>
            </a:r>
            <a:r>
              <a:rPr lang="el-GR" sz="1200" dirty="0">
                <a:latin typeface="Calibri" panose="020F0502020204030204" pitchFamily="34" charset="0"/>
                <a:ea typeface="Calibri" panose="020F0502020204030204" pitchFamily="34" charset="0"/>
                <a:cs typeface="Times New Roman" panose="02020603050405020304" pitchFamily="18" charset="0"/>
              </a:rPr>
              <a:t>Ύδωρ </a:t>
            </a:r>
            <a:r>
              <a:rPr lang="el-GR" sz="1200" dirty="0" smtClean="0">
                <a:latin typeface="Calibri" panose="020F0502020204030204" pitchFamily="34" charset="0"/>
                <a:ea typeface="Calibri" panose="020F0502020204030204" pitchFamily="34" charset="0"/>
                <a:cs typeface="Times New Roman" panose="02020603050405020304" pitchFamily="18" charset="0"/>
              </a:rPr>
              <a:t>και </a:t>
            </a:r>
            <a:r>
              <a:rPr lang="el-GR" sz="1200" dirty="0">
                <a:latin typeface="Calibri" panose="020F0502020204030204" pitchFamily="34" charset="0"/>
                <a:ea typeface="Calibri" panose="020F0502020204030204" pitchFamily="34" charset="0"/>
                <a:cs typeface="Times New Roman" panose="02020603050405020304" pitchFamily="18" charset="0"/>
              </a:rPr>
              <a:t>η </a:t>
            </a:r>
            <a:r>
              <a:rPr lang="el-GR" sz="1200" dirty="0" err="1">
                <a:latin typeface="Calibri" panose="020F0502020204030204" pitchFamily="34" charset="0"/>
                <a:ea typeface="Calibri" panose="020F0502020204030204" pitchFamily="34" charset="0"/>
                <a:cs typeface="Times New Roman" panose="02020603050405020304" pitchFamily="18" charset="0"/>
              </a:rPr>
              <a:t>Υδρο</a:t>
            </a:r>
            <a:r>
              <a:rPr lang="el-GR" sz="1200" dirty="0">
                <a:latin typeface="Calibri" panose="020F0502020204030204" pitchFamily="34" charset="0"/>
                <a:ea typeface="Calibri" panose="020F0502020204030204" pitchFamily="34" charset="0"/>
                <a:cs typeface="Times New Roman" panose="02020603050405020304" pitchFamily="18" charset="0"/>
              </a:rPr>
              <a:t>-Διακυβέρνηση </a:t>
            </a:r>
            <a:r>
              <a:rPr lang="el-GR" sz="1200" dirty="0" smtClean="0">
                <a:latin typeface="Calibri" panose="020F0502020204030204" pitchFamily="34" charset="0"/>
                <a:ea typeface="Calibri" panose="020F0502020204030204" pitchFamily="34" charset="0"/>
                <a:cs typeface="Times New Roman" panose="02020603050405020304" pitchFamily="18" charset="0"/>
              </a:rPr>
              <a:t>στην </a:t>
            </a:r>
            <a:r>
              <a:rPr lang="el-GR" sz="1200" dirty="0">
                <a:latin typeface="Calibri" panose="020F0502020204030204" pitchFamily="34" charset="0"/>
                <a:ea typeface="Calibri" panose="020F0502020204030204" pitchFamily="34" charset="0"/>
                <a:cs typeface="Times New Roman" panose="02020603050405020304" pitchFamily="18" charset="0"/>
              </a:rPr>
              <a:t>Ελλάδα. Νόμος &amp; Φύση,  Πέμπτη 20 Φεβρουαρίου</a:t>
            </a:r>
            <a:endParaRPr lang="el-GR" sz="1200" dirty="0"/>
          </a:p>
        </p:txBody>
      </p:sp>
    </p:spTree>
    <p:extLst>
      <p:ext uri="{BB962C8B-B14F-4D97-AF65-F5344CB8AC3E}">
        <p14:creationId xmlns:p14="http://schemas.microsoft.com/office/powerpoint/2010/main" val="3260989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Θέση αριθμού διαφάνειας"/>
          <p:cNvSpPr>
            <a:spLocks noGrp="1"/>
          </p:cNvSpPr>
          <p:nvPr>
            <p:ph type="sldNum" sz="quarter" idx="12"/>
          </p:nvPr>
        </p:nvSpPr>
        <p:spPr>
          <a:noFill/>
        </p:spPr>
        <p:txBody>
          <a:bodyPr/>
          <a:lstStyle/>
          <a:p>
            <a:fld id="{71548D0C-40C6-402C-BA77-EF08D6852D5D}" type="slidenum">
              <a:rPr lang="fr-FR" smtClean="0">
                <a:latin typeface="Arial" charset="0"/>
              </a:rPr>
              <a:pPr/>
              <a:t>20</a:t>
            </a:fld>
            <a:endParaRPr lang="fr-FR" dirty="0" smtClean="0">
              <a:latin typeface="Arial" charset="0"/>
            </a:endParaRPr>
          </a:p>
        </p:txBody>
      </p:sp>
      <p:sp>
        <p:nvSpPr>
          <p:cNvPr id="7172" name="3 - TextBox"/>
          <p:cNvSpPr txBox="1">
            <a:spLocks noChangeArrowheads="1"/>
          </p:cNvSpPr>
          <p:nvPr/>
        </p:nvSpPr>
        <p:spPr bwMode="auto">
          <a:xfrm>
            <a:off x="808165" y="1817054"/>
            <a:ext cx="7165975" cy="46196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l-GR" sz="2400" dirty="0">
                <a:solidFill>
                  <a:srgbClr val="FF0000"/>
                </a:solidFill>
              </a:rPr>
              <a:t>Χρηματοοικονομικό κόστος* </a:t>
            </a:r>
            <a:r>
              <a:rPr lang="el-GR" sz="2400" dirty="0"/>
              <a:t>περιλαμβάνει: </a:t>
            </a:r>
            <a:endParaRPr lang="en-US" sz="2400" dirty="0">
              <a:latin typeface="Helvetica" pitchFamily="34" charset="0"/>
            </a:endParaRPr>
          </a:p>
        </p:txBody>
      </p:sp>
      <p:sp>
        <p:nvSpPr>
          <p:cNvPr id="7173" name="4 - TextBox"/>
          <p:cNvSpPr txBox="1">
            <a:spLocks noChangeArrowheads="1"/>
          </p:cNvSpPr>
          <p:nvPr/>
        </p:nvSpPr>
        <p:spPr bwMode="auto">
          <a:xfrm>
            <a:off x="2306638" y="2871788"/>
            <a:ext cx="5337175" cy="28161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l">
              <a:lnSpc>
                <a:spcPct val="150000"/>
              </a:lnSpc>
              <a:defRPr/>
            </a:pPr>
            <a:r>
              <a:rPr lang="el-GR" sz="2000" dirty="0"/>
              <a:t>1. Κόστος κεφαλαίου (Κ)</a:t>
            </a:r>
            <a:endParaRPr lang="en-US" sz="2000" dirty="0"/>
          </a:p>
          <a:p>
            <a:pPr algn="l">
              <a:lnSpc>
                <a:spcPct val="150000"/>
              </a:lnSpc>
              <a:defRPr/>
            </a:pPr>
            <a:r>
              <a:rPr lang="el-GR" sz="2000" dirty="0"/>
              <a:t>2. Λειτουργικό κόστος (Λ)</a:t>
            </a:r>
            <a:endParaRPr lang="en-US" sz="2000" dirty="0"/>
          </a:p>
          <a:p>
            <a:pPr algn="l">
              <a:lnSpc>
                <a:spcPct val="150000"/>
              </a:lnSpc>
              <a:defRPr/>
            </a:pPr>
            <a:r>
              <a:rPr lang="el-GR" sz="2000" dirty="0"/>
              <a:t>3. Κόστος συντήρησης (Σ)</a:t>
            </a:r>
            <a:endParaRPr lang="en-US" sz="2000" dirty="0"/>
          </a:p>
          <a:p>
            <a:pPr algn="l">
              <a:lnSpc>
                <a:spcPct val="150000"/>
              </a:lnSpc>
              <a:defRPr/>
            </a:pPr>
            <a:r>
              <a:rPr lang="el-GR" sz="2000" dirty="0"/>
              <a:t>4. Κόστος διοίκησης και </a:t>
            </a:r>
            <a:r>
              <a:rPr lang="el-GR" sz="2000" dirty="0" smtClean="0"/>
              <a:t>άλλες κατηγορίες κόστους (Δ</a:t>
            </a:r>
            <a:r>
              <a:rPr lang="el-GR" sz="2000" dirty="0"/>
              <a:t>)</a:t>
            </a:r>
          </a:p>
          <a:p>
            <a:pPr algn="l">
              <a:lnSpc>
                <a:spcPct val="150000"/>
              </a:lnSpc>
              <a:defRPr/>
            </a:pPr>
            <a:endParaRPr lang="en-US" dirty="0"/>
          </a:p>
        </p:txBody>
      </p:sp>
      <p:sp>
        <p:nvSpPr>
          <p:cNvPr id="9222" name="5 - TextBox"/>
          <p:cNvSpPr txBox="1">
            <a:spLocks noChangeArrowheads="1"/>
          </p:cNvSpPr>
          <p:nvPr/>
        </p:nvSpPr>
        <p:spPr bwMode="auto">
          <a:xfrm>
            <a:off x="527050" y="5694363"/>
            <a:ext cx="3124200" cy="369887"/>
          </a:xfrm>
          <a:prstGeom prst="rect">
            <a:avLst/>
          </a:prstGeom>
          <a:noFill/>
          <a:ln w="9525">
            <a:noFill/>
            <a:miter lim="800000"/>
            <a:headEnd/>
            <a:tailEnd/>
          </a:ln>
        </p:spPr>
        <p:txBody>
          <a:bodyPr wrap="none">
            <a:spAutoFit/>
          </a:bodyPr>
          <a:lstStyle/>
          <a:p>
            <a:r>
              <a:rPr lang="el-GR" dirty="0"/>
              <a:t>* όπου υπάρχουν υποδομές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Θέση αριθμού διαφάνειας"/>
          <p:cNvSpPr>
            <a:spLocks noGrp="1"/>
          </p:cNvSpPr>
          <p:nvPr>
            <p:ph type="sldNum" sz="quarter" idx="12"/>
          </p:nvPr>
        </p:nvSpPr>
        <p:spPr>
          <a:noFill/>
        </p:spPr>
        <p:txBody>
          <a:bodyPr/>
          <a:lstStyle/>
          <a:p>
            <a:fld id="{010F6A31-7F83-4535-AA3F-E9C45F3E34D7}" type="slidenum">
              <a:rPr lang="fr-FR" smtClean="0">
                <a:latin typeface="Arial" charset="0"/>
              </a:rPr>
              <a:pPr/>
              <a:t>21</a:t>
            </a:fld>
            <a:endParaRPr lang="fr-FR" dirty="0" smtClean="0">
              <a:latin typeface="Arial" charset="0"/>
            </a:endParaRPr>
          </a:p>
        </p:txBody>
      </p:sp>
      <p:sp>
        <p:nvSpPr>
          <p:cNvPr id="10244" name="3 - TextBox"/>
          <p:cNvSpPr txBox="1">
            <a:spLocks noChangeArrowheads="1"/>
          </p:cNvSpPr>
          <p:nvPr/>
        </p:nvSpPr>
        <p:spPr bwMode="auto">
          <a:xfrm>
            <a:off x="1689100" y="2449513"/>
            <a:ext cx="815975" cy="368300"/>
          </a:xfrm>
          <a:prstGeom prst="rect">
            <a:avLst/>
          </a:prstGeom>
          <a:noFill/>
          <a:ln w="9525">
            <a:noFill/>
            <a:miter lim="800000"/>
            <a:headEnd/>
            <a:tailEnd/>
          </a:ln>
        </p:spPr>
        <p:txBody>
          <a:bodyPr>
            <a:spAutoFit/>
          </a:bodyPr>
          <a:lstStyle/>
          <a:p>
            <a:endParaRPr lang="en-US" dirty="0"/>
          </a:p>
        </p:txBody>
      </p:sp>
      <p:sp>
        <p:nvSpPr>
          <p:cNvPr id="8197" name="4 - TextBox"/>
          <p:cNvSpPr txBox="1">
            <a:spLocks noChangeArrowheads="1"/>
          </p:cNvSpPr>
          <p:nvPr/>
        </p:nvSpPr>
        <p:spPr bwMode="auto">
          <a:xfrm>
            <a:off x="2295525" y="1420813"/>
            <a:ext cx="4232275" cy="46196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l-GR" sz="2400" b="1" dirty="0">
                <a:solidFill>
                  <a:srgbClr val="00B050"/>
                </a:solidFill>
              </a:rPr>
              <a:t>Περιβαλλοντικό κόστος</a:t>
            </a:r>
            <a:endParaRPr lang="en-US" sz="2400" b="1" dirty="0">
              <a:solidFill>
                <a:srgbClr val="00B050"/>
              </a:solidFill>
            </a:endParaRPr>
          </a:p>
        </p:txBody>
      </p:sp>
      <p:sp>
        <p:nvSpPr>
          <p:cNvPr id="6" name="5 - TextBox"/>
          <p:cNvSpPr txBox="1"/>
          <p:nvPr/>
        </p:nvSpPr>
        <p:spPr>
          <a:xfrm>
            <a:off x="865188" y="1889125"/>
            <a:ext cx="8054975" cy="424656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l">
              <a:lnSpc>
                <a:spcPct val="200000"/>
              </a:lnSpc>
              <a:defRPr/>
            </a:pPr>
            <a:r>
              <a:rPr lang="el-GR" dirty="0">
                <a:latin typeface="Arial" pitchFamily="34" charset="0"/>
              </a:rPr>
              <a:t>Στα πλαίσια του άρθρου 9 της ΟΠΥ ορίζονται: </a:t>
            </a:r>
          </a:p>
          <a:p>
            <a:pPr algn="l">
              <a:lnSpc>
                <a:spcPct val="200000"/>
              </a:lnSpc>
              <a:defRPr/>
            </a:pPr>
            <a:r>
              <a:rPr lang="el-GR" b="1" i="1" dirty="0">
                <a:solidFill>
                  <a:srgbClr val="FF0000"/>
                </a:solidFill>
                <a:latin typeface="Arial" pitchFamily="34" charset="0"/>
              </a:rPr>
              <a:t>Περιβαλλοντική ζημιά</a:t>
            </a:r>
            <a:r>
              <a:rPr lang="el-GR" dirty="0">
                <a:latin typeface="Arial" pitchFamily="34" charset="0"/>
              </a:rPr>
              <a:t>: Η απόκλιση της ποιοτικής και ποσοτικής κατάστασης</a:t>
            </a:r>
          </a:p>
          <a:p>
            <a:pPr algn="l">
              <a:lnSpc>
                <a:spcPct val="200000"/>
              </a:lnSpc>
              <a:defRPr/>
            </a:pPr>
            <a:r>
              <a:rPr lang="el-GR" dirty="0">
                <a:latin typeface="Arial" pitchFamily="34" charset="0"/>
              </a:rPr>
              <a:t> των Υ.Σ. από κάποιο </a:t>
            </a:r>
            <a:r>
              <a:rPr lang="el-GR" dirty="0">
                <a:solidFill>
                  <a:srgbClr val="FF0000"/>
                </a:solidFill>
                <a:latin typeface="Arial" pitchFamily="34" charset="0"/>
              </a:rPr>
              <a:t>προκαθορισμένο και επιδιωκόμενο στόχο</a:t>
            </a:r>
            <a:r>
              <a:rPr lang="el-GR" dirty="0">
                <a:latin typeface="Arial" pitchFamily="34" charset="0"/>
              </a:rPr>
              <a:t>. Απαιτούνται </a:t>
            </a:r>
          </a:p>
          <a:p>
            <a:pPr marL="342900" indent="-342900" algn="l">
              <a:lnSpc>
                <a:spcPct val="200000"/>
              </a:lnSpc>
              <a:buFontTx/>
              <a:buAutoNum type="arabicParenR"/>
              <a:defRPr/>
            </a:pPr>
            <a:r>
              <a:rPr lang="el-GR" dirty="0">
                <a:latin typeface="Arial" pitchFamily="34" charset="0"/>
              </a:rPr>
              <a:t>η ποιοτική κατάσταση των Υ.Σ. και 2) ο επιδιωκόμενος στόχος .</a:t>
            </a:r>
            <a:endParaRPr lang="en-US" dirty="0">
              <a:latin typeface="Arial" pitchFamily="34" charset="0"/>
            </a:endParaRPr>
          </a:p>
          <a:p>
            <a:pPr marL="342900" indent="-342900" algn="l">
              <a:lnSpc>
                <a:spcPct val="200000"/>
              </a:lnSpc>
              <a:defRPr/>
            </a:pPr>
            <a:r>
              <a:rPr lang="el-GR" dirty="0">
                <a:latin typeface="Arial" pitchFamily="34" charset="0"/>
              </a:rPr>
              <a:t> </a:t>
            </a:r>
            <a:endParaRPr lang="en-US" dirty="0">
              <a:latin typeface="Arial" pitchFamily="34" charset="0"/>
            </a:endParaRPr>
          </a:p>
          <a:p>
            <a:pPr algn="l">
              <a:lnSpc>
                <a:spcPct val="150000"/>
              </a:lnSpc>
              <a:defRPr/>
            </a:pPr>
            <a:r>
              <a:rPr lang="el-GR" b="1" i="1" dirty="0">
                <a:solidFill>
                  <a:srgbClr val="C00000"/>
                </a:solidFill>
                <a:latin typeface="Arial" pitchFamily="34" charset="0"/>
              </a:rPr>
              <a:t>Πιθανές Αιτίες                              Ρύπανση </a:t>
            </a:r>
            <a:r>
              <a:rPr lang="el-GR" b="1" i="1" dirty="0">
                <a:latin typeface="Arial" pitchFamily="34" charset="0"/>
              </a:rPr>
              <a:t>(</a:t>
            </a:r>
            <a:r>
              <a:rPr lang="el-GR" dirty="0">
                <a:latin typeface="Arial" pitchFamily="34" charset="0"/>
              </a:rPr>
              <a:t>οργανικού φορτίου, θρεπτικών </a:t>
            </a:r>
          </a:p>
          <a:p>
            <a:pPr algn="l">
              <a:lnSpc>
                <a:spcPct val="150000"/>
              </a:lnSpc>
              <a:defRPr/>
            </a:pPr>
            <a:r>
              <a:rPr lang="el-GR" dirty="0">
                <a:latin typeface="Arial" pitchFamily="34" charset="0"/>
              </a:rPr>
              <a:t>στοιχείων (πχ </a:t>
            </a:r>
            <a:r>
              <a:rPr lang="en-US" dirty="0">
                <a:latin typeface="Arial" pitchFamily="34" charset="0"/>
              </a:rPr>
              <a:t>N&amp; P)</a:t>
            </a:r>
            <a:r>
              <a:rPr lang="el-GR" dirty="0">
                <a:latin typeface="Arial" pitchFamily="34" charset="0"/>
              </a:rPr>
              <a:t>, ουσιών προτεραιότητας, πχ βαρέα μέταλλα)</a:t>
            </a:r>
            <a:endParaRPr lang="el-GR" b="1" i="1" dirty="0">
              <a:solidFill>
                <a:srgbClr val="C00000"/>
              </a:solidFill>
              <a:latin typeface="Arial" pitchFamily="34" charset="0"/>
            </a:endParaRPr>
          </a:p>
          <a:p>
            <a:pPr algn="l">
              <a:lnSpc>
                <a:spcPct val="200000"/>
              </a:lnSpc>
              <a:defRPr/>
            </a:pPr>
            <a:endParaRPr lang="el-GR" dirty="0">
              <a:latin typeface="Arial" pitchFamily="34" charset="0"/>
            </a:endParaRPr>
          </a:p>
        </p:txBody>
      </p:sp>
      <p:sp>
        <p:nvSpPr>
          <p:cNvPr id="10247" name="8 - Καμπύλο δεξιό βέλος"/>
          <p:cNvSpPr>
            <a:spLocks noChangeArrowheads="1"/>
          </p:cNvSpPr>
          <p:nvPr/>
        </p:nvSpPr>
        <p:spPr bwMode="auto">
          <a:xfrm>
            <a:off x="119063" y="3001963"/>
            <a:ext cx="715962" cy="2155825"/>
          </a:xfrm>
          <a:prstGeom prst="curvedRightArrow">
            <a:avLst>
              <a:gd name="adj1" fmla="val 24967"/>
              <a:gd name="adj2" fmla="val 49948"/>
              <a:gd name="adj3" fmla="val 25000"/>
            </a:avLst>
          </a:prstGeom>
          <a:solidFill>
            <a:schemeClr val="accent1"/>
          </a:solidFill>
          <a:ln w="9525" algn="ctr">
            <a:solidFill>
              <a:schemeClr val="tx1"/>
            </a:solidFill>
            <a:round/>
            <a:headEnd/>
            <a:tailEnd/>
          </a:ln>
        </p:spPr>
        <p:txBody>
          <a:bodyPr wrap="none" anchor="ctr"/>
          <a:lstStyle/>
          <a:p>
            <a:endParaRPr lang="el-GR" dirty="0"/>
          </a:p>
        </p:txBody>
      </p:sp>
      <p:sp>
        <p:nvSpPr>
          <p:cNvPr id="10248" name="9 - Καμπύλο βέλος προς τα κάτω"/>
          <p:cNvSpPr>
            <a:spLocks noChangeArrowheads="1"/>
          </p:cNvSpPr>
          <p:nvPr/>
        </p:nvSpPr>
        <p:spPr bwMode="auto">
          <a:xfrm>
            <a:off x="2276475" y="4403725"/>
            <a:ext cx="2136775" cy="427038"/>
          </a:xfrm>
          <a:prstGeom prst="curvedDownArrow">
            <a:avLst>
              <a:gd name="adj1" fmla="val 25019"/>
              <a:gd name="adj2" fmla="val 50037"/>
              <a:gd name="adj3" fmla="val 25000"/>
            </a:avLst>
          </a:prstGeom>
          <a:solidFill>
            <a:schemeClr val="accent1"/>
          </a:solidFill>
          <a:ln w="9525" algn="ctr">
            <a:solidFill>
              <a:schemeClr val="tx1"/>
            </a:solidFill>
            <a:round/>
            <a:headEnd/>
            <a:tailEnd/>
          </a:ln>
        </p:spPr>
        <p:txBody>
          <a:bodyPr wrap="none" anchor="ctr"/>
          <a:lstStyle/>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Θέση αριθμού διαφάνειας"/>
          <p:cNvSpPr>
            <a:spLocks noGrp="1"/>
          </p:cNvSpPr>
          <p:nvPr>
            <p:ph type="sldNum" sz="quarter" idx="12"/>
          </p:nvPr>
        </p:nvSpPr>
        <p:spPr>
          <a:noFill/>
        </p:spPr>
        <p:txBody>
          <a:bodyPr/>
          <a:lstStyle/>
          <a:p>
            <a:fld id="{D5502CF9-4645-4DE6-BDA7-4C90929C9B4B}" type="slidenum">
              <a:rPr lang="fr-FR" smtClean="0">
                <a:latin typeface="Arial" charset="0"/>
              </a:rPr>
              <a:pPr/>
              <a:t>22</a:t>
            </a:fld>
            <a:endParaRPr lang="fr-FR" dirty="0" smtClean="0">
              <a:latin typeface="Arial" charset="0"/>
            </a:endParaRPr>
          </a:p>
        </p:txBody>
      </p:sp>
      <p:sp>
        <p:nvSpPr>
          <p:cNvPr id="9219" name="2 - Ορθογώνιο"/>
          <p:cNvSpPr>
            <a:spLocks noChangeArrowheads="1"/>
          </p:cNvSpPr>
          <p:nvPr/>
        </p:nvSpPr>
        <p:spPr bwMode="auto">
          <a:xfrm>
            <a:off x="844550" y="1471613"/>
            <a:ext cx="7265988" cy="40624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l">
              <a:lnSpc>
                <a:spcPct val="150000"/>
              </a:lnSpc>
              <a:defRPr/>
            </a:pPr>
            <a:r>
              <a:rPr lang="el-GR" sz="2400" b="1" i="1" dirty="0">
                <a:solidFill>
                  <a:srgbClr val="00B050"/>
                </a:solidFill>
              </a:rPr>
              <a:t>Περιβαλλοντικό κόστος</a:t>
            </a:r>
            <a:r>
              <a:rPr lang="el-GR" dirty="0"/>
              <a:t>: Η έκφραση της περιβαλλοντικής ζημιάς ως οικονομικό κόστος ευκαιρίας (απώλεια ευημερίας). Από τις πολλές διαθέσιμες μεθόδους εκτίμησης, η επιλογή της κατάλληλης μεθόδου εξαρτάται από το </a:t>
            </a:r>
            <a:r>
              <a:rPr lang="el-GR" dirty="0">
                <a:solidFill>
                  <a:srgbClr val="FF0000"/>
                </a:solidFill>
              </a:rPr>
              <a:t>είδος της ζημιάς</a:t>
            </a:r>
            <a:r>
              <a:rPr lang="el-GR" dirty="0"/>
              <a:t>, </a:t>
            </a:r>
            <a:r>
              <a:rPr lang="el-GR" dirty="0">
                <a:solidFill>
                  <a:srgbClr val="0066CC"/>
                </a:solidFill>
              </a:rPr>
              <a:t>τον διαθέσιμο χρόνο</a:t>
            </a:r>
            <a:r>
              <a:rPr lang="el-GR" dirty="0"/>
              <a:t>, </a:t>
            </a:r>
            <a:r>
              <a:rPr lang="el-GR" dirty="0">
                <a:solidFill>
                  <a:srgbClr val="C00000"/>
                </a:solidFill>
              </a:rPr>
              <a:t>την επιδιωκόμενη αξιοπιστία και τους διαθέσιμους πόρους</a:t>
            </a:r>
            <a:r>
              <a:rPr lang="el-GR" dirty="0"/>
              <a:t>.</a:t>
            </a:r>
          </a:p>
          <a:p>
            <a:pPr algn="l">
              <a:lnSpc>
                <a:spcPct val="150000"/>
              </a:lnSpc>
              <a:defRPr/>
            </a:pPr>
            <a:endParaRPr lang="el-GR" dirty="0"/>
          </a:p>
          <a:p>
            <a:pPr algn="l">
              <a:lnSpc>
                <a:spcPct val="150000"/>
              </a:lnSpc>
              <a:defRPr/>
            </a:pPr>
            <a:r>
              <a:rPr lang="el-GR" dirty="0"/>
              <a:t>● Η μέχρι τώρα σχετική εμπειρία προκρίνει την </a:t>
            </a:r>
            <a:r>
              <a:rPr lang="el-GR" sz="2000" b="1" dirty="0">
                <a:solidFill>
                  <a:srgbClr val="00B050"/>
                </a:solidFill>
              </a:rPr>
              <a:t>μέθοδο του κόστους </a:t>
            </a:r>
            <a:r>
              <a:rPr lang="el-GR" sz="2000" b="1" dirty="0" smtClean="0">
                <a:solidFill>
                  <a:srgbClr val="00B050"/>
                </a:solidFill>
              </a:rPr>
              <a:t>αποκατάστασης</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23</a:t>
            </a:fld>
            <a:endParaRPr lang="fr-FR" dirty="0"/>
          </a:p>
        </p:txBody>
      </p:sp>
      <p:sp>
        <p:nvSpPr>
          <p:cNvPr id="3" name="Rectangle 2"/>
          <p:cNvSpPr/>
          <p:nvPr/>
        </p:nvSpPr>
        <p:spPr>
          <a:xfrm>
            <a:off x="285750" y="2865388"/>
            <a:ext cx="8477250" cy="1200329"/>
          </a:xfrm>
          <a:prstGeom prst="rect">
            <a:avLst/>
          </a:prstGeom>
        </p:spPr>
        <p:txBody>
          <a:bodyPr wrap="square">
            <a:spAutoFit/>
          </a:bodyPr>
          <a:lstStyle/>
          <a:p>
            <a:r>
              <a:rPr lang="el-GR" dirty="0"/>
              <a:t> “Περιβαλλοντικό  κόστος”:  η  οικονομική  αποτίμηση  της  απόκλισης  της  κατάστασης  των  υδάτων  </a:t>
            </a:r>
            <a:r>
              <a:rPr lang="el-GR" dirty="0" smtClean="0"/>
              <a:t>από </a:t>
            </a:r>
            <a:r>
              <a:rPr lang="el-GR" dirty="0"/>
              <a:t>την καλή κατάσταση, η οποία απαιτείται για τη βιώσιμη χρήση του υδατικού πόρου σύμφωνα </a:t>
            </a:r>
            <a:r>
              <a:rPr lang="el-GR" dirty="0" smtClean="0"/>
              <a:t>με </a:t>
            </a:r>
            <a:r>
              <a:rPr lang="el-GR" dirty="0"/>
              <a:t>τους περιβαλλοντικούς στόχους του άρθρου 4 του Π.Δ. 51/2007. </a:t>
            </a:r>
          </a:p>
        </p:txBody>
      </p:sp>
    </p:spTree>
    <p:extLst>
      <p:ext uri="{BB962C8B-B14F-4D97-AF65-F5344CB8AC3E}">
        <p14:creationId xmlns:p14="http://schemas.microsoft.com/office/powerpoint/2010/main" val="411264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Θέση αριθμού διαφάνειας"/>
          <p:cNvSpPr>
            <a:spLocks noGrp="1"/>
          </p:cNvSpPr>
          <p:nvPr>
            <p:ph type="sldNum" sz="quarter" idx="12"/>
          </p:nvPr>
        </p:nvSpPr>
        <p:spPr>
          <a:noFill/>
        </p:spPr>
        <p:txBody>
          <a:bodyPr/>
          <a:lstStyle/>
          <a:p>
            <a:fld id="{B021BF20-9427-4EBF-A661-C1781A99926F}" type="slidenum">
              <a:rPr lang="fr-FR" smtClean="0">
                <a:latin typeface="Arial" charset="0"/>
              </a:rPr>
              <a:pPr/>
              <a:t>24</a:t>
            </a:fld>
            <a:endParaRPr lang="fr-FR" dirty="0" smtClean="0">
              <a:latin typeface="Arial" charset="0"/>
            </a:endParaRPr>
          </a:p>
        </p:txBody>
      </p:sp>
      <p:sp>
        <p:nvSpPr>
          <p:cNvPr id="10244" name="3 - Ορθογώνιο"/>
          <p:cNvSpPr>
            <a:spLocks noChangeArrowheads="1"/>
          </p:cNvSpPr>
          <p:nvPr/>
        </p:nvSpPr>
        <p:spPr bwMode="auto">
          <a:xfrm>
            <a:off x="844550" y="1500188"/>
            <a:ext cx="7265988" cy="44783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l">
              <a:lnSpc>
                <a:spcPct val="150000"/>
              </a:lnSpc>
              <a:defRPr/>
            </a:pPr>
            <a:r>
              <a:rPr lang="el-GR" sz="2400" b="1" i="1" dirty="0">
                <a:solidFill>
                  <a:srgbClr val="00B050"/>
                </a:solidFill>
              </a:rPr>
              <a:t>Κόστος Πόρου</a:t>
            </a:r>
            <a:r>
              <a:rPr lang="el-GR" dirty="0"/>
              <a:t>: αναφέρεται στο </a:t>
            </a:r>
            <a:r>
              <a:rPr lang="el-GR" dirty="0">
                <a:solidFill>
                  <a:srgbClr val="FF0000"/>
                </a:solidFill>
              </a:rPr>
              <a:t>κόστος ευκαιρίας </a:t>
            </a:r>
            <a:r>
              <a:rPr lang="el-GR" dirty="0"/>
              <a:t>άλλων εναλλακτικών χρήσεων νερού στις περιπτώσεις που χρησιμοποιείται ένα υδάτινο σώμα </a:t>
            </a:r>
            <a:r>
              <a:rPr lang="el-GR" dirty="0">
                <a:solidFill>
                  <a:srgbClr val="0070C0"/>
                </a:solidFill>
              </a:rPr>
              <a:t>πέραν του ρυθμού της φυσικής του αναπλήρωσης. </a:t>
            </a:r>
            <a:r>
              <a:rPr lang="el-GR" dirty="0"/>
              <a:t>Επομένως, το οικονομικό κόστος αφορά το κόστος που επιβάλλεται στην κοινωνία για την </a:t>
            </a:r>
            <a:r>
              <a:rPr lang="el-GR" dirty="0">
                <a:solidFill>
                  <a:srgbClr val="CC0000"/>
                </a:solidFill>
              </a:rPr>
              <a:t>κάλυψη της </a:t>
            </a:r>
            <a:r>
              <a:rPr lang="el-GR" sz="2000" b="1" dirty="0">
                <a:solidFill>
                  <a:srgbClr val="CC0000"/>
                </a:solidFill>
              </a:rPr>
              <a:t>υπερβάλλουσας ζήτησης</a:t>
            </a:r>
            <a:r>
              <a:rPr lang="el-GR" sz="2000" b="1" dirty="0"/>
              <a:t>.</a:t>
            </a:r>
            <a:endParaRPr lang="el-GR" sz="2000" b="1" dirty="0">
              <a:solidFill>
                <a:srgbClr val="0070C0"/>
              </a:solidFill>
            </a:endParaRPr>
          </a:p>
          <a:p>
            <a:pPr algn="l">
              <a:lnSpc>
                <a:spcPct val="150000"/>
              </a:lnSpc>
              <a:defRPr/>
            </a:pPr>
            <a:endParaRPr lang="el-GR" dirty="0"/>
          </a:p>
          <a:p>
            <a:pPr algn="l">
              <a:lnSpc>
                <a:spcPct val="150000"/>
              </a:lnSpc>
              <a:defRPr/>
            </a:pPr>
            <a:r>
              <a:rPr lang="el-GR" dirty="0"/>
              <a:t>● Απαιτείται εκτίμηση του </a:t>
            </a:r>
            <a:r>
              <a:rPr lang="el-GR" b="1" dirty="0"/>
              <a:t>υδατικού ισοζυγίου </a:t>
            </a:r>
            <a:r>
              <a:rPr lang="el-GR" dirty="0"/>
              <a:t>της λεκάνης απορροής, και προφανώς θα πρέπει να προκύψει </a:t>
            </a:r>
            <a:r>
              <a:rPr lang="el-GR" sz="2000" b="1" dirty="0">
                <a:solidFill>
                  <a:srgbClr val="FF0000"/>
                </a:solidFill>
              </a:rPr>
              <a:t>έλλειμμα</a:t>
            </a:r>
            <a:r>
              <a:rPr lang="el-GR" dirty="0"/>
              <a:t> ώστε να υπάρξει κόστος πόρου.</a:t>
            </a:r>
            <a:endParaRPr lang="el-GR" dirty="0">
              <a:solidFill>
                <a:srgbClr val="00CC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Θέση αριθμού διαφάνειας"/>
          <p:cNvSpPr>
            <a:spLocks noGrp="1"/>
          </p:cNvSpPr>
          <p:nvPr>
            <p:ph type="sldNum" sz="quarter" idx="12"/>
          </p:nvPr>
        </p:nvSpPr>
        <p:spPr>
          <a:noFill/>
        </p:spPr>
        <p:txBody>
          <a:bodyPr/>
          <a:lstStyle/>
          <a:p>
            <a:fld id="{F11698EB-B000-4EED-AAF6-4FFDA4D42249}" type="slidenum">
              <a:rPr lang="fr-FR" smtClean="0">
                <a:latin typeface="Arial" charset="0"/>
              </a:rPr>
              <a:pPr/>
              <a:t>25</a:t>
            </a:fld>
            <a:endParaRPr lang="fr-FR" dirty="0" smtClean="0">
              <a:latin typeface="Arial" charset="0"/>
            </a:endParaRPr>
          </a:p>
        </p:txBody>
      </p:sp>
      <p:sp>
        <p:nvSpPr>
          <p:cNvPr id="11267" name="2 - Ορθογώνιο"/>
          <p:cNvSpPr>
            <a:spLocks noChangeArrowheads="1"/>
          </p:cNvSpPr>
          <p:nvPr/>
        </p:nvSpPr>
        <p:spPr bwMode="auto">
          <a:xfrm>
            <a:off x="844550" y="1471613"/>
            <a:ext cx="7265988" cy="42005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just">
              <a:lnSpc>
                <a:spcPct val="150000"/>
              </a:lnSpc>
              <a:defRPr/>
            </a:pPr>
            <a:r>
              <a:rPr lang="el-GR" sz="2000" dirty="0"/>
              <a:t>Κατά κανόνα το κόστος πόρου αφορά </a:t>
            </a:r>
            <a:r>
              <a:rPr lang="el-GR" sz="2000" b="1" dirty="0">
                <a:solidFill>
                  <a:srgbClr val="FF0000"/>
                </a:solidFill>
              </a:rPr>
              <a:t>μόνο</a:t>
            </a:r>
            <a:r>
              <a:rPr lang="el-GR" sz="2000" dirty="0"/>
              <a:t> τα υπόγεια υδατικά σώματα και </a:t>
            </a:r>
            <a:r>
              <a:rPr lang="el-GR" sz="2000" dirty="0">
                <a:solidFill>
                  <a:srgbClr val="FF0000"/>
                </a:solidFill>
              </a:rPr>
              <a:t>μόνο όταν </a:t>
            </a:r>
            <a:r>
              <a:rPr lang="el-GR" sz="2000" dirty="0"/>
              <a:t>η ποσότητα της ετήσιας </a:t>
            </a:r>
            <a:r>
              <a:rPr lang="el-GR" sz="2000" b="1" dirty="0">
                <a:solidFill>
                  <a:srgbClr val="0070C0"/>
                </a:solidFill>
              </a:rPr>
              <a:t>άντλησης</a:t>
            </a:r>
            <a:r>
              <a:rPr lang="el-GR" sz="2000" dirty="0">
                <a:solidFill>
                  <a:srgbClr val="0070C0"/>
                </a:solidFill>
              </a:rPr>
              <a:t> </a:t>
            </a:r>
            <a:r>
              <a:rPr lang="el-GR" sz="2000" dirty="0"/>
              <a:t>υπερβαίνει τον μέσο ετήσιο </a:t>
            </a:r>
            <a:r>
              <a:rPr lang="el-GR" sz="2000" b="1" dirty="0">
                <a:solidFill>
                  <a:srgbClr val="00B050"/>
                </a:solidFill>
              </a:rPr>
              <a:t>εμπλουτισμό</a:t>
            </a:r>
            <a:r>
              <a:rPr lang="el-GR" sz="2000" dirty="0"/>
              <a:t>. </a:t>
            </a:r>
            <a:endParaRPr lang="en-US" sz="2000" dirty="0"/>
          </a:p>
          <a:p>
            <a:pPr algn="l">
              <a:lnSpc>
                <a:spcPct val="150000"/>
              </a:lnSpc>
              <a:defRPr/>
            </a:pPr>
            <a:endParaRPr lang="el-GR" dirty="0"/>
          </a:p>
          <a:p>
            <a:pPr algn="just">
              <a:lnSpc>
                <a:spcPct val="150000"/>
              </a:lnSpc>
              <a:defRPr/>
            </a:pPr>
            <a:r>
              <a:rPr lang="el-GR" dirty="0"/>
              <a:t>● </a:t>
            </a:r>
            <a:r>
              <a:rPr lang="el-GR" sz="2000" dirty="0"/>
              <a:t>Υπολογίζεται σαν το γινόμενο του </a:t>
            </a:r>
            <a:r>
              <a:rPr lang="el-GR" sz="2000" dirty="0">
                <a:solidFill>
                  <a:srgbClr val="FF0000"/>
                </a:solidFill>
              </a:rPr>
              <a:t>ελλείμματος</a:t>
            </a:r>
            <a:r>
              <a:rPr lang="el-GR" sz="2000" dirty="0"/>
              <a:t> επί με </a:t>
            </a:r>
            <a:r>
              <a:rPr lang="el-GR" sz="2000" dirty="0">
                <a:solidFill>
                  <a:srgbClr val="0070C0"/>
                </a:solidFill>
              </a:rPr>
              <a:t>το μοναδιαίο κόστος </a:t>
            </a:r>
            <a:r>
              <a:rPr lang="el-GR" sz="2000" dirty="0"/>
              <a:t>της καλύτερης δυνατής εναλλακτικής πηγής νερού, της λεγόμενης και </a:t>
            </a:r>
            <a:r>
              <a:rPr lang="el-GR" sz="2000" b="1" dirty="0">
                <a:solidFill>
                  <a:srgbClr val="00CC00"/>
                </a:solidFill>
              </a:rPr>
              <a:t>τεχνολογίας αποτροπής </a:t>
            </a:r>
            <a:r>
              <a:rPr lang="el-GR" sz="2000" dirty="0" smtClean="0"/>
              <a:t>(</a:t>
            </a:r>
            <a:r>
              <a:rPr lang="el-GR" sz="2000" dirty="0"/>
              <a:t>πχ αφαλάτωση, ανακύκλωση, μεταφορά, ???) </a:t>
            </a:r>
            <a:endParaRPr lang="el-GR" sz="2000" dirty="0">
              <a:solidFill>
                <a:srgbClr val="00CC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26</a:t>
            </a:fld>
            <a:endParaRPr lang="fr-FR" dirty="0"/>
          </a:p>
        </p:txBody>
      </p:sp>
      <p:sp>
        <p:nvSpPr>
          <p:cNvPr id="3" name="TextBox 2"/>
          <p:cNvSpPr txBox="1"/>
          <p:nvPr/>
        </p:nvSpPr>
        <p:spPr>
          <a:xfrm>
            <a:off x="342837" y="2807208"/>
            <a:ext cx="2531912" cy="369332"/>
          </a:xfrm>
          <a:prstGeom prst="rect">
            <a:avLst/>
          </a:prstGeom>
          <a:noFill/>
        </p:spPr>
        <p:txBody>
          <a:bodyPr wrap="none" rtlCol="0">
            <a:spAutoFit/>
          </a:bodyPr>
          <a:lstStyle/>
          <a:p>
            <a:r>
              <a:rPr lang="el-GR" dirty="0" smtClean="0"/>
              <a:t>Περιβαλλοντικό κόστος</a:t>
            </a:r>
            <a:endParaRPr lang="el-GR" dirty="0"/>
          </a:p>
        </p:txBody>
      </p:sp>
      <p:sp>
        <p:nvSpPr>
          <p:cNvPr id="4" name="TextBox 3"/>
          <p:cNvSpPr txBox="1"/>
          <p:nvPr/>
        </p:nvSpPr>
        <p:spPr>
          <a:xfrm>
            <a:off x="550191" y="3774686"/>
            <a:ext cx="1670971" cy="369332"/>
          </a:xfrm>
          <a:prstGeom prst="rect">
            <a:avLst/>
          </a:prstGeom>
          <a:noFill/>
        </p:spPr>
        <p:txBody>
          <a:bodyPr wrap="none" rtlCol="0">
            <a:spAutoFit/>
          </a:bodyPr>
          <a:lstStyle/>
          <a:p>
            <a:r>
              <a:rPr lang="el-GR" dirty="0" smtClean="0"/>
              <a:t>Κόστος πόρου</a:t>
            </a:r>
            <a:endParaRPr lang="el-GR" dirty="0"/>
          </a:p>
        </p:txBody>
      </p:sp>
      <p:sp>
        <p:nvSpPr>
          <p:cNvPr id="5" name="Right Brace 4"/>
          <p:cNvSpPr/>
          <p:nvPr/>
        </p:nvSpPr>
        <p:spPr bwMode="auto">
          <a:xfrm>
            <a:off x="3383280" y="2415802"/>
            <a:ext cx="246888" cy="2156198"/>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endParaRPr>
          </a:p>
        </p:txBody>
      </p:sp>
      <p:sp>
        <p:nvSpPr>
          <p:cNvPr id="6" name="TextBox 5"/>
          <p:cNvSpPr txBox="1"/>
          <p:nvPr/>
        </p:nvSpPr>
        <p:spPr>
          <a:xfrm>
            <a:off x="3873523" y="3309235"/>
            <a:ext cx="2366225" cy="369332"/>
          </a:xfrm>
          <a:prstGeom prst="rect">
            <a:avLst/>
          </a:prstGeom>
          <a:noFill/>
        </p:spPr>
        <p:txBody>
          <a:bodyPr wrap="none" rtlCol="0">
            <a:spAutoFit/>
          </a:bodyPr>
          <a:lstStyle/>
          <a:p>
            <a:r>
              <a:rPr lang="el-GR" dirty="0" smtClean="0"/>
              <a:t>Περιβαλλοντικό τέλος</a:t>
            </a:r>
            <a:endParaRPr lang="el-GR" dirty="0"/>
          </a:p>
        </p:txBody>
      </p:sp>
      <p:sp>
        <p:nvSpPr>
          <p:cNvPr id="7" name="Down Arrow 6"/>
          <p:cNvSpPr/>
          <p:nvPr/>
        </p:nvSpPr>
        <p:spPr bwMode="auto">
          <a:xfrm>
            <a:off x="5056635" y="3959352"/>
            <a:ext cx="237744" cy="107899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endParaRPr>
          </a:p>
        </p:txBody>
      </p:sp>
      <p:sp>
        <p:nvSpPr>
          <p:cNvPr id="9" name="Right Brace 8"/>
          <p:cNvSpPr/>
          <p:nvPr/>
        </p:nvSpPr>
        <p:spPr bwMode="auto">
          <a:xfrm rot="16200000">
            <a:off x="1601954" y="899652"/>
            <a:ext cx="174736" cy="2857564"/>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endParaRPr>
          </a:p>
        </p:txBody>
      </p:sp>
      <p:sp>
        <p:nvSpPr>
          <p:cNvPr id="10" name="TextBox 9"/>
          <p:cNvSpPr txBox="1"/>
          <p:nvPr/>
        </p:nvSpPr>
        <p:spPr>
          <a:xfrm>
            <a:off x="855308" y="1764792"/>
            <a:ext cx="1380058" cy="369332"/>
          </a:xfrm>
          <a:prstGeom prst="rect">
            <a:avLst/>
          </a:prstGeom>
          <a:noFill/>
        </p:spPr>
        <p:txBody>
          <a:bodyPr wrap="none" rtlCol="0">
            <a:spAutoFit/>
          </a:bodyPr>
          <a:lstStyle/>
          <a:p>
            <a:r>
              <a:rPr lang="el-GR" dirty="0" smtClean="0"/>
              <a:t>Τιμολόγηση</a:t>
            </a:r>
            <a:endParaRPr lang="el-GR" dirty="0"/>
          </a:p>
        </p:txBody>
      </p:sp>
      <p:sp>
        <p:nvSpPr>
          <p:cNvPr id="11" name="TextBox 10"/>
          <p:cNvSpPr txBox="1"/>
          <p:nvPr/>
        </p:nvSpPr>
        <p:spPr>
          <a:xfrm>
            <a:off x="1226018" y="3383280"/>
            <a:ext cx="319319" cy="369332"/>
          </a:xfrm>
          <a:prstGeom prst="rect">
            <a:avLst/>
          </a:prstGeom>
          <a:noFill/>
        </p:spPr>
        <p:txBody>
          <a:bodyPr wrap="none" rtlCol="0">
            <a:spAutoFit/>
          </a:bodyPr>
          <a:lstStyle/>
          <a:p>
            <a:r>
              <a:rPr lang="el-GR" dirty="0"/>
              <a:t>+</a:t>
            </a:r>
          </a:p>
        </p:txBody>
      </p:sp>
      <p:sp>
        <p:nvSpPr>
          <p:cNvPr id="12" name="Rectangle 11"/>
          <p:cNvSpPr/>
          <p:nvPr/>
        </p:nvSpPr>
        <p:spPr>
          <a:xfrm>
            <a:off x="3506724" y="1376279"/>
            <a:ext cx="4572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l-GR" b="1" dirty="0" smtClean="0"/>
              <a:t>Οι ΟΤΑ αναγράφουν </a:t>
            </a:r>
            <a:r>
              <a:rPr lang="el-GR" b="1" dirty="0"/>
              <a:t>στα τιμολόγιά τους </a:t>
            </a:r>
            <a:r>
              <a:rPr lang="el-GR" b="1" dirty="0" smtClean="0"/>
              <a:t>υποχρεωτικά</a:t>
            </a:r>
            <a:endParaRPr lang="el-GR" dirty="0"/>
          </a:p>
        </p:txBody>
      </p:sp>
      <p:cxnSp>
        <p:nvCxnSpPr>
          <p:cNvPr id="14" name="Straight Arrow Connector 13"/>
          <p:cNvCxnSpPr>
            <a:endCxn id="6" idx="0"/>
          </p:cNvCxnSpPr>
          <p:nvPr/>
        </p:nvCxnSpPr>
        <p:spPr bwMode="auto">
          <a:xfrm>
            <a:off x="5056635" y="2109585"/>
            <a:ext cx="1" cy="1199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TextBox 14"/>
          <p:cNvSpPr txBox="1"/>
          <p:nvPr/>
        </p:nvSpPr>
        <p:spPr>
          <a:xfrm>
            <a:off x="5592435" y="2519172"/>
            <a:ext cx="2457982" cy="369332"/>
          </a:xfrm>
          <a:prstGeom prst="rect">
            <a:avLst/>
          </a:prstGeom>
          <a:noFill/>
        </p:spPr>
        <p:txBody>
          <a:bodyPr wrap="none" rtlCol="0">
            <a:spAutoFit/>
          </a:bodyPr>
          <a:lstStyle/>
          <a:p>
            <a:r>
              <a:rPr lang="el-GR" dirty="0" smtClean="0"/>
              <a:t>2.5% στους </a:t>
            </a:r>
            <a:r>
              <a:rPr lang="el-GR" dirty="0" err="1" smtClean="0"/>
              <a:t>παρόχους</a:t>
            </a:r>
            <a:endParaRPr lang="el-GR" dirty="0"/>
          </a:p>
        </p:txBody>
      </p:sp>
      <p:sp>
        <p:nvSpPr>
          <p:cNvPr id="16" name="TextBox 15"/>
          <p:cNvSpPr txBox="1"/>
          <p:nvPr/>
        </p:nvSpPr>
        <p:spPr>
          <a:xfrm>
            <a:off x="6310988" y="3309235"/>
            <a:ext cx="2618024" cy="646331"/>
          </a:xfrm>
          <a:prstGeom prst="rect">
            <a:avLst/>
          </a:prstGeom>
          <a:noFill/>
        </p:spPr>
        <p:txBody>
          <a:bodyPr wrap="none" rtlCol="0">
            <a:spAutoFit/>
          </a:bodyPr>
          <a:lstStyle/>
          <a:p>
            <a:r>
              <a:rPr lang="el-GR" b="1" dirty="0"/>
              <a:t>ΦΕΚ 1751/Β/22-5-2017</a:t>
            </a:r>
          </a:p>
          <a:p>
            <a:endParaRPr lang="el-GR" dirty="0"/>
          </a:p>
        </p:txBody>
      </p:sp>
      <p:sp>
        <p:nvSpPr>
          <p:cNvPr id="17" name="TextBox 16"/>
          <p:cNvSpPr txBox="1"/>
          <p:nvPr/>
        </p:nvSpPr>
        <p:spPr>
          <a:xfrm>
            <a:off x="2844775" y="5242191"/>
            <a:ext cx="4431791" cy="1200329"/>
          </a:xfrm>
          <a:prstGeom prst="rect">
            <a:avLst/>
          </a:prstGeom>
          <a:noFill/>
        </p:spPr>
        <p:txBody>
          <a:bodyPr wrap="none" rtlCol="0">
            <a:spAutoFit/>
          </a:bodyPr>
          <a:lstStyle/>
          <a:p>
            <a:r>
              <a:rPr lang="el-GR" dirty="0"/>
              <a:t>Το </a:t>
            </a:r>
            <a:r>
              <a:rPr lang="el-GR" b="1" dirty="0"/>
              <a:t>Πράσινο Ταμείο</a:t>
            </a:r>
            <a:r>
              <a:rPr lang="el-GR" dirty="0"/>
              <a:t> </a:t>
            </a:r>
            <a:endParaRPr lang="el-GR" dirty="0" smtClean="0"/>
          </a:p>
          <a:p>
            <a:r>
              <a:rPr lang="el-GR" dirty="0" smtClean="0"/>
              <a:t>είναι </a:t>
            </a:r>
            <a:r>
              <a:rPr lang="el-GR" dirty="0"/>
              <a:t>Νομικό Πρόσωπο Δημοσίου Δικαίου </a:t>
            </a:r>
            <a:endParaRPr lang="el-GR" dirty="0" smtClean="0"/>
          </a:p>
          <a:p>
            <a:r>
              <a:rPr lang="el-GR" dirty="0" smtClean="0"/>
              <a:t>που </a:t>
            </a:r>
            <a:r>
              <a:rPr lang="el-GR" dirty="0"/>
              <a:t>ιδρύθηκε με το </a:t>
            </a:r>
            <a:r>
              <a:rPr lang="el-GR" b="1" i="1" dirty="0">
                <a:hlinkClick r:id="rId2"/>
              </a:rPr>
              <a:t>νόμο </a:t>
            </a:r>
            <a:r>
              <a:rPr lang="el-GR" b="1" i="1" dirty="0" smtClean="0">
                <a:hlinkClick r:id="rId2"/>
              </a:rPr>
              <a:t>3889/2010</a:t>
            </a:r>
            <a:r>
              <a:rPr lang="el-GR" b="1" i="1" dirty="0" smtClean="0"/>
              <a:t> </a:t>
            </a:r>
          </a:p>
          <a:p>
            <a:r>
              <a:rPr lang="en-GB" b="1" i="1" dirty="0" smtClean="0"/>
              <a:t>https</a:t>
            </a:r>
            <a:r>
              <a:rPr lang="en-GB" b="1" i="1" dirty="0"/>
              <a:t>://prasinotameio.gr/</a:t>
            </a:r>
            <a:endParaRPr lang="el-GR" dirty="0"/>
          </a:p>
        </p:txBody>
      </p:sp>
    </p:spTree>
    <p:extLst>
      <p:ext uri="{BB962C8B-B14F-4D97-AF65-F5344CB8AC3E}">
        <p14:creationId xmlns:p14="http://schemas.microsoft.com/office/powerpoint/2010/main" val="1026173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αριθμού διαφάνειας"/>
          <p:cNvSpPr>
            <a:spLocks noGrp="1"/>
          </p:cNvSpPr>
          <p:nvPr>
            <p:ph type="sldNum" sz="quarter" idx="12"/>
          </p:nvPr>
        </p:nvSpPr>
        <p:spPr>
          <a:noFill/>
        </p:spPr>
        <p:txBody>
          <a:bodyPr/>
          <a:lstStyle/>
          <a:p>
            <a:fld id="{7B17DD91-F0A3-4511-9F33-7414F787A370}" type="slidenum">
              <a:rPr lang="fr-FR" smtClean="0">
                <a:latin typeface="Arial" charset="0"/>
              </a:rPr>
              <a:pPr/>
              <a:t>27</a:t>
            </a:fld>
            <a:endParaRPr lang="fr-FR" smtClean="0">
              <a:latin typeface="Arial" charset="0"/>
            </a:endParaRPr>
          </a:p>
        </p:txBody>
      </p:sp>
      <p:sp>
        <p:nvSpPr>
          <p:cNvPr id="12291" name="2 - TextBox"/>
          <p:cNvSpPr txBox="1">
            <a:spLocks noChangeArrowheads="1"/>
          </p:cNvSpPr>
          <p:nvPr/>
        </p:nvSpPr>
        <p:spPr bwMode="auto">
          <a:xfrm>
            <a:off x="298450" y="1579563"/>
            <a:ext cx="8337550" cy="4000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l-GR" sz="2000" b="1" dirty="0"/>
              <a:t>Σε τι μας χρειάζεται η κοστολόγηση των χρήσεων νερού; </a:t>
            </a:r>
          </a:p>
        </p:txBody>
      </p:sp>
      <p:sp>
        <p:nvSpPr>
          <p:cNvPr id="14340" name="3 - Έλλειψη"/>
          <p:cNvSpPr>
            <a:spLocks noChangeArrowheads="1"/>
          </p:cNvSpPr>
          <p:nvPr/>
        </p:nvSpPr>
        <p:spPr bwMode="auto">
          <a:xfrm>
            <a:off x="2901950" y="2216150"/>
            <a:ext cx="2138363" cy="1112838"/>
          </a:xfrm>
          <a:prstGeom prst="ellipse">
            <a:avLst/>
          </a:prstGeom>
          <a:solidFill>
            <a:schemeClr val="accent1"/>
          </a:solidFill>
          <a:ln w="9525" algn="ctr">
            <a:solidFill>
              <a:schemeClr val="tx1"/>
            </a:solidFill>
            <a:round/>
            <a:headEnd/>
            <a:tailEnd/>
          </a:ln>
        </p:spPr>
        <p:txBody>
          <a:bodyPr wrap="none" anchor="ctr"/>
          <a:lstStyle/>
          <a:p>
            <a:r>
              <a:rPr lang="el-GR" sz="2000" b="1"/>
              <a:t>κοστολόγηση</a:t>
            </a:r>
          </a:p>
        </p:txBody>
      </p:sp>
      <p:sp>
        <p:nvSpPr>
          <p:cNvPr id="14341" name="4 - Στρογγυλεμένο ορθογώνιο"/>
          <p:cNvSpPr>
            <a:spLocks noChangeArrowheads="1"/>
          </p:cNvSpPr>
          <p:nvPr/>
        </p:nvSpPr>
        <p:spPr bwMode="auto">
          <a:xfrm>
            <a:off x="6321425" y="2225675"/>
            <a:ext cx="2225675" cy="1182688"/>
          </a:xfrm>
          <a:prstGeom prst="roundRect">
            <a:avLst>
              <a:gd name="adj" fmla="val 16667"/>
            </a:avLst>
          </a:prstGeom>
          <a:solidFill>
            <a:schemeClr val="accent1"/>
          </a:solidFill>
          <a:ln w="9525" algn="ctr">
            <a:solidFill>
              <a:schemeClr val="tx1"/>
            </a:solidFill>
            <a:round/>
            <a:headEnd/>
            <a:tailEnd/>
          </a:ln>
        </p:spPr>
        <p:txBody>
          <a:bodyPr wrap="none" anchor="ctr"/>
          <a:lstStyle/>
          <a:p>
            <a:r>
              <a:rPr lang="el-GR" sz="2000" b="1"/>
              <a:t>Πλήρες κόστος</a:t>
            </a:r>
          </a:p>
        </p:txBody>
      </p:sp>
      <p:sp>
        <p:nvSpPr>
          <p:cNvPr id="14342" name="5 - Στρογγυλεμένο ορθογώνιο"/>
          <p:cNvSpPr>
            <a:spLocks noChangeArrowheads="1"/>
          </p:cNvSpPr>
          <p:nvPr/>
        </p:nvSpPr>
        <p:spPr bwMode="auto">
          <a:xfrm>
            <a:off x="6272213" y="4164013"/>
            <a:ext cx="2225675" cy="1481137"/>
          </a:xfrm>
          <a:prstGeom prst="roundRect">
            <a:avLst>
              <a:gd name="adj" fmla="val 16667"/>
            </a:avLst>
          </a:prstGeom>
          <a:solidFill>
            <a:schemeClr val="accent1"/>
          </a:solidFill>
          <a:ln w="9525" algn="ctr">
            <a:solidFill>
              <a:schemeClr val="tx1"/>
            </a:solidFill>
            <a:round/>
            <a:headEnd/>
            <a:tailEnd/>
          </a:ln>
        </p:spPr>
        <p:txBody>
          <a:bodyPr wrap="none" anchor="ctr"/>
          <a:lstStyle/>
          <a:p>
            <a:r>
              <a:rPr lang="el-GR" sz="2000" b="1"/>
              <a:t>τιμολόγηση</a:t>
            </a:r>
          </a:p>
        </p:txBody>
      </p:sp>
      <p:sp>
        <p:nvSpPr>
          <p:cNvPr id="14343" name="6 - Έλλειψη"/>
          <p:cNvSpPr>
            <a:spLocks noChangeArrowheads="1"/>
          </p:cNvSpPr>
          <p:nvPr/>
        </p:nvSpPr>
        <p:spPr bwMode="auto">
          <a:xfrm>
            <a:off x="3054350" y="4584700"/>
            <a:ext cx="2136775" cy="1112838"/>
          </a:xfrm>
          <a:prstGeom prst="ellipse">
            <a:avLst/>
          </a:prstGeom>
          <a:solidFill>
            <a:schemeClr val="accent1"/>
          </a:solidFill>
          <a:ln w="9525" algn="ctr">
            <a:solidFill>
              <a:schemeClr val="tx1"/>
            </a:solidFill>
            <a:round/>
            <a:headEnd/>
            <a:tailEnd/>
          </a:ln>
        </p:spPr>
        <p:txBody>
          <a:bodyPr wrap="none" anchor="ctr"/>
          <a:lstStyle/>
          <a:p>
            <a:r>
              <a:rPr lang="el-GR" b="1"/>
              <a:t>Ανάκτηση</a:t>
            </a:r>
          </a:p>
          <a:p>
            <a:r>
              <a:rPr lang="el-GR" b="1"/>
              <a:t>του πλήρους </a:t>
            </a:r>
          </a:p>
          <a:p>
            <a:r>
              <a:rPr lang="el-GR" b="1"/>
              <a:t>κόστους</a:t>
            </a:r>
          </a:p>
        </p:txBody>
      </p:sp>
      <p:sp>
        <p:nvSpPr>
          <p:cNvPr id="14344" name="9 - Ορθογώνιο"/>
          <p:cNvSpPr>
            <a:spLocks noChangeArrowheads="1"/>
          </p:cNvSpPr>
          <p:nvPr/>
        </p:nvSpPr>
        <p:spPr bwMode="auto">
          <a:xfrm rot="-5400000">
            <a:off x="542131" y="3547269"/>
            <a:ext cx="3081338" cy="400050"/>
          </a:xfrm>
          <a:prstGeom prst="rect">
            <a:avLst/>
          </a:prstGeom>
          <a:solidFill>
            <a:srgbClr val="92D050"/>
          </a:solidFill>
          <a:ln w="9525">
            <a:solidFill>
              <a:schemeClr val="tx1"/>
            </a:solidFill>
            <a:miter lim="800000"/>
            <a:headEnd/>
            <a:tailEnd/>
          </a:ln>
        </p:spPr>
        <p:txBody>
          <a:bodyPr>
            <a:spAutoFit/>
          </a:bodyPr>
          <a:lstStyle/>
          <a:p>
            <a:r>
              <a:rPr lang="el-GR" sz="2000" b="1">
                <a:solidFill>
                  <a:srgbClr val="000000"/>
                </a:solidFill>
              </a:rPr>
              <a:t>Επιδιώξεις Πολιτικής</a:t>
            </a:r>
          </a:p>
        </p:txBody>
      </p:sp>
      <p:sp>
        <p:nvSpPr>
          <p:cNvPr id="14345" name="12 - Δεξιό βέλος"/>
          <p:cNvSpPr>
            <a:spLocks noChangeArrowheads="1"/>
          </p:cNvSpPr>
          <p:nvPr/>
        </p:nvSpPr>
        <p:spPr bwMode="auto">
          <a:xfrm>
            <a:off x="5059363" y="2773363"/>
            <a:ext cx="1231900" cy="177800"/>
          </a:xfrm>
          <a:prstGeom prst="rightArrow">
            <a:avLst>
              <a:gd name="adj1" fmla="val 50000"/>
              <a:gd name="adj2" fmla="val 50296"/>
            </a:avLst>
          </a:prstGeom>
          <a:solidFill>
            <a:srgbClr val="FF0000"/>
          </a:solidFill>
          <a:ln w="9525" algn="ctr">
            <a:solidFill>
              <a:schemeClr val="tx1"/>
            </a:solidFill>
            <a:round/>
            <a:headEnd/>
            <a:tailEnd/>
          </a:ln>
        </p:spPr>
        <p:txBody>
          <a:bodyPr wrap="none" anchor="ctr"/>
          <a:lstStyle/>
          <a:p>
            <a:endParaRPr lang="el-GR"/>
          </a:p>
        </p:txBody>
      </p:sp>
      <p:sp>
        <p:nvSpPr>
          <p:cNvPr id="14346" name="15 - Βέλος προς τα κάτω"/>
          <p:cNvSpPr>
            <a:spLocks noChangeArrowheads="1"/>
          </p:cNvSpPr>
          <p:nvPr/>
        </p:nvSpPr>
        <p:spPr bwMode="auto">
          <a:xfrm>
            <a:off x="7235825" y="3429000"/>
            <a:ext cx="219075" cy="676275"/>
          </a:xfrm>
          <a:prstGeom prst="downArrow">
            <a:avLst>
              <a:gd name="adj1" fmla="val 50000"/>
              <a:gd name="adj2" fmla="val 49934"/>
            </a:avLst>
          </a:prstGeom>
          <a:solidFill>
            <a:srgbClr val="FF0000"/>
          </a:solidFill>
          <a:ln w="9525" algn="ctr">
            <a:solidFill>
              <a:schemeClr val="tx1"/>
            </a:solidFill>
            <a:round/>
            <a:headEnd/>
            <a:tailEnd/>
          </a:ln>
        </p:spPr>
        <p:txBody>
          <a:bodyPr wrap="none" anchor="ctr"/>
          <a:lstStyle/>
          <a:p>
            <a:endParaRPr lang="el-GR"/>
          </a:p>
        </p:txBody>
      </p:sp>
      <p:sp>
        <p:nvSpPr>
          <p:cNvPr id="14347" name="16 - Αριστερό βέλος"/>
          <p:cNvSpPr>
            <a:spLocks noChangeArrowheads="1"/>
          </p:cNvSpPr>
          <p:nvPr/>
        </p:nvSpPr>
        <p:spPr bwMode="auto">
          <a:xfrm>
            <a:off x="5248275" y="5019675"/>
            <a:ext cx="973138" cy="217488"/>
          </a:xfrm>
          <a:prstGeom prst="leftArrow">
            <a:avLst>
              <a:gd name="adj1" fmla="val 50000"/>
              <a:gd name="adj2" fmla="val 50213"/>
            </a:avLst>
          </a:prstGeom>
          <a:solidFill>
            <a:srgbClr val="FF0000"/>
          </a:solidFill>
          <a:ln w="9525" algn="ctr">
            <a:solidFill>
              <a:schemeClr val="tx1"/>
            </a:solidFill>
            <a:round/>
            <a:headEnd/>
            <a:tailEnd/>
          </a:ln>
        </p:spPr>
        <p:txBody>
          <a:bodyPr wrap="none" anchor="ctr"/>
          <a:lstStyle/>
          <a:p>
            <a:endParaRPr lang="el-GR"/>
          </a:p>
        </p:txBody>
      </p:sp>
      <p:sp>
        <p:nvSpPr>
          <p:cNvPr id="14348" name="20 - Καμπύλο βέλος προς τα κάτω"/>
          <p:cNvSpPr>
            <a:spLocks noChangeArrowheads="1"/>
          </p:cNvSpPr>
          <p:nvPr/>
        </p:nvSpPr>
        <p:spPr bwMode="auto">
          <a:xfrm rot="-9933627">
            <a:off x="2008188" y="5437188"/>
            <a:ext cx="1411287" cy="436562"/>
          </a:xfrm>
          <a:prstGeom prst="curvedDownArrow">
            <a:avLst>
              <a:gd name="adj1" fmla="val 25054"/>
              <a:gd name="adj2" fmla="val 50077"/>
              <a:gd name="adj3" fmla="val 25000"/>
            </a:avLst>
          </a:prstGeom>
          <a:solidFill>
            <a:schemeClr val="accent1"/>
          </a:solidFill>
          <a:ln w="9525" algn="ctr">
            <a:solidFill>
              <a:schemeClr val="tx1"/>
            </a:solidFill>
            <a:round/>
            <a:headEnd/>
            <a:tailEnd/>
          </a:ln>
        </p:spPr>
        <p:txBody>
          <a:bodyPr wrap="none" anchor="ctr"/>
          <a:lstStyle/>
          <a:p>
            <a:endParaRPr lang="el-GR"/>
          </a:p>
        </p:txBody>
      </p:sp>
      <p:pic>
        <p:nvPicPr>
          <p:cNvPr id="14349" name="Picture 20" descr="HydroSense Logo"/>
          <p:cNvPicPr>
            <a:picLocks noChangeAspect="1" noChangeArrowheads="1"/>
          </p:cNvPicPr>
          <p:nvPr/>
        </p:nvPicPr>
        <p:blipFill>
          <a:blip r:embed="rId2" cstate="print"/>
          <a:srcRect/>
          <a:stretch>
            <a:fillRect/>
          </a:stretch>
        </p:blipFill>
        <p:spPr bwMode="auto">
          <a:xfrm>
            <a:off x="6223000" y="334963"/>
            <a:ext cx="2387600" cy="63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αριθμού διαφάνειας"/>
          <p:cNvSpPr>
            <a:spLocks noGrp="1"/>
          </p:cNvSpPr>
          <p:nvPr>
            <p:ph type="sldNum" sz="quarter" idx="12"/>
          </p:nvPr>
        </p:nvSpPr>
        <p:spPr>
          <a:noFill/>
        </p:spPr>
        <p:txBody>
          <a:bodyPr/>
          <a:lstStyle/>
          <a:p>
            <a:fld id="{2FA33866-0B5D-4B51-B47A-F4DBE2FECA84}" type="slidenum">
              <a:rPr lang="fr-FR" smtClean="0">
                <a:latin typeface="Arial" charset="0"/>
              </a:rPr>
              <a:pPr/>
              <a:t>28</a:t>
            </a:fld>
            <a:endParaRPr lang="fr-FR" smtClean="0">
              <a:latin typeface="Arial" charset="0"/>
            </a:endParaRPr>
          </a:p>
        </p:txBody>
      </p:sp>
      <p:sp>
        <p:nvSpPr>
          <p:cNvPr id="15364" name="5 - Στρογγυλεμένο ορθογώνιο"/>
          <p:cNvSpPr>
            <a:spLocks noChangeArrowheads="1"/>
          </p:cNvSpPr>
          <p:nvPr/>
        </p:nvSpPr>
        <p:spPr bwMode="auto">
          <a:xfrm>
            <a:off x="496888" y="2166938"/>
            <a:ext cx="1997075" cy="1481137"/>
          </a:xfrm>
          <a:prstGeom prst="roundRect">
            <a:avLst>
              <a:gd name="adj" fmla="val 16667"/>
            </a:avLst>
          </a:prstGeom>
          <a:solidFill>
            <a:schemeClr val="accent1"/>
          </a:solidFill>
          <a:ln w="9525" algn="ctr">
            <a:solidFill>
              <a:schemeClr val="tx1"/>
            </a:solidFill>
            <a:round/>
            <a:headEnd/>
            <a:tailEnd/>
          </a:ln>
        </p:spPr>
        <p:txBody>
          <a:bodyPr wrap="none" anchor="ctr"/>
          <a:lstStyle/>
          <a:p>
            <a:r>
              <a:rPr lang="el-GR" sz="2000" b="1"/>
              <a:t>Τιμολόγηση</a:t>
            </a:r>
          </a:p>
        </p:txBody>
      </p:sp>
      <p:sp>
        <p:nvSpPr>
          <p:cNvPr id="15365" name="5 - Στρογγυλεμένο ορθογώνιο"/>
          <p:cNvSpPr>
            <a:spLocks noChangeArrowheads="1"/>
          </p:cNvSpPr>
          <p:nvPr/>
        </p:nvSpPr>
        <p:spPr bwMode="auto">
          <a:xfrm>
            <a:off x="4924425" y="2159000"/>
            <a:ext cx="2460625" cy="1481138"/>
          </a:xfrm>
          <a:prstGeom prst="roundRect">
            <a:avLst>
              <a:gd name="adj" fmla="val 16667"/>
            </a:avLst>
          </a:prstGeom>
          <a:solidFill>
            <a:schemeClr val="accent1"/>
          </a:solidFill>
          <a:ln w="9525" algn="ctr">
            <a:solidFill>
              <a:schemeClr val="tx1"/>
            </a:solidFill>
            <a:round/>
            <a:headEnd/>
            <a:tailEnd/>
          </a:ln>
        </p:spPr>
        <p:txBody>
          <a:bodyPr wrap="none" anchor="ctr"/>
          <a:lstStyle/>
          <a:p>
            <a:r>
              <a:rPr lang="el-GR" sz="2000" b="1" dirty="0"/>
              <a:t>Ορθολογική </a:t>
            </a:r>
          </a:p>
          <a:p>
            <a:r>
              <a:rPr lang="el-GR" sz="2000" b="1" dirty="0" smtClean="0"/>
              <a:t>διαχείριση</a:t>
            </a:r>
            <a:endParaRPr lang="el-GR" sz="2000" b="1" dirty="0"/>
          </a:p>
        </p:txBody>
      </p:sp>
      <p:sp>
        <p:nvSpPr>
          <p:cNvPr id="15366" name="5 - Δεξιό βέλος"/>
          <p:cNvSpPr>
            <a:spLocks noChangeArrowheads="1"/>
          </p:cNvSpPr>
          <p:nvPr/>
        </p:nvSpPr>
        <p:spPr bwMode="auto">
          <a:xfrm>
            <a:off x="2603500" y="2713038"/>
            <a:ext cx="2187575" cy="347662"/>
          </a:xfrm>
          <a:prstGeom prst="rightArrow">
            <a:avLst>
              <a:gd name="adj1" fmla="val 50000"/>
              <a:gd name="adj2" fmla="val 50047"/>
            </a:avLst>
          </a:prstGeom>
          <a:solidFill>
            <a:srgbClr val="FF0000"/>
          </a:solidFill>
          <a:ln w="9525" algn="ctr">
            <a:solidFill>
              <a:schemeClr val="tx1"/>
            </a:solidFill>
            <a:round/>
            <a:headEnd/>
            <a:tailEnd/>
          </a:ln>
        </p:spPr>
        <p:txBody>
          <a:bodyPr wrap="none" anchor="ctr"/>
          <a:lstStyle/>
          <a:p>
            <a:endParaRPr lang="el-GR"/>
          </a:p>
        </p:txBody>
      </p:sp>
      <p:sp>
        <p:nvSpPr>
          <p:cNvPr id="15367" name="6 - TextBox"/>
          <p:cNvSpPr txBox="1">
            <a:spLocks noChangeArrowheads="1"/>
          </p:cNvSpPr>
          <p:nvPr/>
        </p:nvSpPr>
        <p:spPr bwMode="auto">
          <a:xfrm>
            <a:off x="3270250" y="2414588"/>
            <a:ext cx="989013" cy="369887"/>
          </a:xfrm>
          <a:prstGeom prst="rect">
            <a:avLst/>
          </a:prstGeom>
          <a:noFill/>
          <a:ln w="9525">
            <a:noFill/>
            <a:miter lim="800000"/>
            <a:headEnd/>
            <a:tailEnd/>
          </a:ln>
        </p:spPr>
        <p:txBody>
          <a:bodyPr wrap="none">
            <a:spAutoFit/>
          </a:bodyPr>
          <a:lstStyle/>
          <a:p>
            <a:r>
              <a:rPr lang="el-GR"/>
              <a:t>Κίνητρα</a:t>
            </a:r>
          </a:p>
        </p:txBody>
      </p:sp>
      <p:sp>
        <p:nvSpPr>
          <p:cNvPr id="15368" name="9 - Έλλειψη"/>
          <p:cNvSpPr>
            <a:spLocks noChangeArrowheads="1"/>
          </p:cNvSpPr>
          <p:nvPr/>
        </p:nvSpPr>
        <p:spPr bwMode="auto">
          <a:xfrm>
            <a:off x="765175" y="4779963"/>
            <a:ext cx="1998663" cy="1035050"/>
          </a:xfrm>
          <a:prstGeom prst="ellipse">
            <a:avLst/>
          </a:prstGeom>
          <a:solidFill>
            <a:schemeClr val="accent1"/>
          </a:solidFill>
          <a:ln w="9525" algn="ctr">
            <a:solidFill>
              <a:schemeClr val="tx1"/>
            </a:solidFill>
            <a:round/>
            <a:headEnd/>
            <a:tailEnd/>
          </a:ln>
        </p:spPr>
        <p:txBody>
          <a:bodyPr wrap="none" anchor="ctr"/>
          <a:lstStyle/>
          <a:p>
            <a:r>
              <a:rPr lang="el-GR"/>
              <a:t>Εντατικό όριο</a:t>
            </a:r>
          </a:p>
        </p:txBody>
      </p:sp>
      <p:sp>
        <p:nvSpPr>
          <p:cNvPr id="15369" name="10 - Έλλειψη"/>
          <p:cNvSpPr>
            <a:spLocks noChangeArrowheads="1"/>
          </p:cNvSpPr>
          <p:nvPr/>
        </p:nvSpPr>
        <p:spPr bwMode="auto">
          <a:xfrm>
            <a:off x="3133725" y="4864100"/>
            <a:ext cx="1998663" cy="1033463"/>
          </a:xfrm>
          <a:prstGeom prst="ellipse">
            <a:avLst/>
          </a:prstGeom>
          <a:solidFill>
            <a:schemeClr val="accent1"/>
          </a:solidFill>
          <a:ln w="9525" algn="ctr">
            <a:solidFill>
              <a:schemeClr val="tx1"/>
            </a:solidFill>
            <a:round/>
            <a:headEnd/>
            <a:tailEnd/>
          </a:ln>
        </p:spPr>
        <p:txBody>
          <a:bodyPr wrap="none" anchor="ctr"/>
          <a:lstStyle/>
          <a:p>
            <a:r>
              <a:rPr lang="el-GR"/>
              <a:t>Εκτατικό όριο</a:t>
            </a:r>
          </a:p>
        </p:txBody>
      </p:sp>
      <p:sp>
        <p:nvSpPr>
          <p:cNvPr id="15370" name="11 - Έλλειψη"/>
          <p:cNvSpPr>
            <a:spLocks noChangeArrowheads="1"/>
          </p:cNvSpPr>
          <p:nvPr/>
        </p:nvSpPr>
        <p:spPr bwMode="auto">
          <a:xfrm>
            <a:off x="5380038" y="4794250"/>
            <a:ext cx="1998662" cy="1033463"/>
          </a:xfrm>
          <a:prstGeom prst="ellipse">
            <a:avLst/>
          </a:prstGeom>
          <a:solidFill>
            <a:schemeClr val="accent1"/>
          </a:solidFill>
          <a:ln w="9525" algn="ctr">
            <a:solidFill>
              <a:schemeClr val="tx1"/>
            </a:solidFill>
            <a:round/>
            <a:headEnd/>
            <a:tailEnd/>
          </a:ln>
        </p:spPr>
        <p:txBody>
          <a:bodyPr wrap="none" anchor="ctr"/>
          <a:lstStyle/>
          <a:p>
            <a:r>
              <a:rPr lang="el-GR"/>
              <a:t>Τεχνολογία </a:t>
            </a:r>
          </a:p>
          <a:p>
            <a:r>
              <a:rPr lang="el-GR"/>
              <a:t>άρδευσης</a:t>
            </a:r>
          </a:p>
        </p:txBody>
      </p:sp>
      <p:cxnSp>
        <p:nvCxnSpPr>
          <p:cNvPr id="15" name="14 - Ευθύγραμμο βέλος σύνδεσης"/>
          <p:cNvCxnSpPr/>
          <p:nvPr/>
        </p:nvCxnSpPr>
        <p:spPr bwMode="auto">
          <a:xfrm rot="5400000">
            <a:off x="1784350" y="3503613"/>
            <a:ext cx="1789113" cy="884237"/>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7" name="16 - Ευθύγραμμο βέλος σύνδεσης"/>
          <p:cNvCxnSpPr/>
          <p:nvPr/>
        </p:nvCxnSpPr>
        <p:spPr bwMode="auto">
          <a:xfrm rot="16200000" flipH="1">
            <a:off x="2897188" y="3732212"/>
            <a:ext cx="1779588" cy="398463"/>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 name="18 - Ευθύγραμμο βέλος σύνδεσης"/>
          <p:cNvCxnSpPr/>
          <p:nvPr/>
        </p:nvCxnSpPr>
        <p:spPr bwMode="auto">
          <a:xfrm>
            <a:off x="3946525" y="3051175"/>
            <a:ext cx="1917700" cy="1779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0" name="19 - TextBox"/>
          <p:cNvSpPr txBox="1"/>
          <p:nvPr/>
        </p:nvSpPr>
        <p:spPr>
          <a:xfrm>
            <a:off x="7483475" y="3776663"/>
            <a:ext cx="1408113" cy="92392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l-GR" dirty="0"/>
              <a:t>Άρδευση </a:t>
            </a:r>
          </a:p>
          <a:p>
            <a:pPr>
              <a:defRPr/>
            </a:pPr>
            <a:r>
              <a:rPr lang="el-GR" dirty="0"/>
              <a:t>Μεταβλητής</a:t>
            </a:r>
          </a:p>
          <a:p>
            <a:pPr>
              <a:defRPr/>
            </a:pPr>
            <a:r>
              <a:rPr lang="el-GR" dirty="0"/>
              <a:t>Παροχής</a:t>
            </a:r>
          </a:p>
        </p:txBody>
      </p:sp>
      <p:sp>
        <p:nvSpPr>
          <p:cNvPr id="22" name="21 - Αριστερό-άνω βέλος"/>
          <p:cNvSpPr/>
          <p:nvPr/>
        </p:nvSpPr>
        <p:spPr bwMode="auto">
          <a:xfrm>
            <a:off x="7385050" y="4770438"/>
            <a:ext cx="944563" cy="765175"/>
          </a:xfrm>
          <a:prstGeom prst="leftUpArrow">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el-GR" dirty="0">
              <a:latin typeface="Arial" pitchFamily="34" charset="0"/>
            </a:endParaRPr>
          </a:p>
        </p:txBody>
      </p:sp>
      <p:sp>
        <p:nvSpPr>
          <p:cNvPr id="24" name="23 - TextBox"/>
          <p:cNvSpPr txBox="1"/>
          <p:nvPr/>
        </p:nvSpPr>
        <p:spPr>
          <a:xfrm>
            <a:off x="3151188" y="3876675"/>
            <a:ext cx="1027112" cy="3683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l-GR" dirty="0"/>
              <a:t>Αλλαγές</a:t>
            </a:r>
          </a:p>
        </p:txBody>
      </p:sp>
      <p:sp>
        <p:nvSpPr>
          <p:cNvPr id="2" name="TextBox 1"/>
          <p:cNvSpPr txBox="1"/>
          <p:nvPr/>
        </p:nvSpPr>
        <p:spPr>
          <a:xfrm>
            <a:off x="7483475" y="1572768"/>
            <a:ext cx="1147109" cy="369332"/>
          </a:xfrm>
          <a:prstGeom prst="rect">
            <a:avLst/>
          </a:prstGeom>
          <a:noFill/>
        </p:spPr>
        <p:txBody>
          <a:bodyPr wrap="none" rtlCol="0">
            <a:spAutoFit/>
          </a:bodyPr>
          <a:lstStyle/>
          <a:p>
            <a:r>
              <a:rPr lang="en-US" dirty="0" smtClean="0"/>
              <a:t>  </a:t>
            </a:r>
            <a:r>
              <a:rPr lang="el-GR" dirty="0" smtClean="0"/>
              <a:t>Τί είναι?</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29</a:t>
            </a:fld>
            <a:endParaRPr lang="fr-FR" dirty="0"/>
          </a:p>
        </p:txBody>
      </p:sp>
      <p:sp>
        <p:nvSpPr>
          <p:cNvPr id="3" name="Slide Number Placeholder 1"/>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fr-FR" dirty="0"/>
          </a:p>
        </p:txBody>
      </p:sp>
      <p:sp>
        <p:nvSpPr>
          <p:cNvPr id="4" name="4 - TextBox"/>
          <p:cNvSpPr txBox="1">
            <a:spLocks noChangeArrowheads="1"/>
          </p:cNvSpPr>
          <p:nvPr/>
        </p:nvSpPr>
        <p:spPr bwMode="auto">
          <a:xfrm>
            <a:off x="950260" y="370534"/>
            <a:ext cx="6988992" cy="830997"/>
          </a:xfrm>
          <a:prstGeom prst="rect">
            <a:avLst/>
          </a:prstGeom>
          <a:solidFill>
            <a:srgbClr val="00B050"/>
          </a:solidFill>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defRPr/>
            </a:pPr>
            <a:r>
              <a:rPr lang="el-GR" sz="2400" b="1" dirty="0" smtClean="0">
                <a:latin typeface="Georgia" pitchFamily="18" charset="0"/>
              </a:rPr>
              <a:t>Πως εφαρμόζεται η Τιμολόγηση του νερού άρδευσης?</a:t>
            </a:r>
            <a:endParaRPr lang="en-US" sz="2400" b="1" dirty="0">
              <a:latin typeface="Georgia" pitchFamily="18" charset="0"/>
            </a:endParaRPr>
          </a:p>
        </p:txBody>
      </p:sp>
      <p:cxnSp>
        <p:nvCxnSpPr>
          <p:cNvPr id="5" name="Straight Arrow Connector 4"/>
          <p:cNvCxnSpPr/>
          <p:nvPr/>
        </p:nvCxnSpPr>
        <p:spPr bwMode="auto">
          <a:xfrm flipH="1">
            <a:off x="2153726" y="2664575"/>
            <a:ext cx="1162890" cy="166688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bwMode="auto">
          <a:xfrm>
            <a:off x="4343400" y="2761488"/>
            <a:ext cx="989176" cy="1297766"/>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343847" y="4401084"/>
            <a:ext cx="3000821" cy="646331"/>
          </a:xfrm>
          <a:prstGeom prst="rect">
            <a:avLst/>
          </a:prstGeom>
          <a:noFill/>
        </p:spPr>
        <p:txBody>
          <a:bodyPr wrap="none" rtlCol="0">
            <a:spAutoFit/>
          </a:bodyPr>
          <a:lstStyle/>
          <a:p>
            <a:r>
              <a:rPr lang="el-GR" dirty="0" smtClean="0"/>
              <a:t>Μη ογκομετρική</a:t>
            </a:r>
          </a:p>
          <a:p>
            <a:r>
              <a:rPr lang="el-GR" dirty="0" smtClean="0"/>
              <a:t>π.χ. ανάλογα με την έκταση</a:t>
            </a:r>
            <a:endParaRPr lang="en-US" dirty="0"/>
          </a:p>
        </p:txBody>
      </p:sp>
      <p:sp>
        <p:nvSpPr>
          <p:cNvPr id="8" name="TextBox 7"/>
          <p:cNvSpPr txBox="1"/>
          <p:nvPr/>
        </p:nvSpPr>
        <p:spPr>
          <a:xfrm>
            <a:off x="4611096" y="4264351"/>
            <a:ext cx="1473866" cy="369332"/>
          </a:xfrm>
          <a:prstGeom prst="rect">
            <a:avLst/>
          </a:prstGeom>
          <a:noFill/>
        </p:spPr>
        <p:txBody>
          <a:bodyPr wrap="none" rtlCol="0">
            <a:spAutoFit/>
          </a:bodyPr>
          <a:lstStyle/>
          <a:p>
            <a:r>
              <a:rPr lang="el-GR" dirty="0" smtClean="0"/>
              <a:t>Ογκομετρική</a:t>
            </a:r>
            <a:endParaRPr lang="en-US" dirty="0" smtClean="0"/>
          </a:p>
        </p:txBody>
      </p:sp>
      <p:sp>
        <p:nvSpPr>
          <p:cNvPr id="9" name="Rectangle 8"/>
          <p:cNvSpPr/>
          <p:nvPr/>
        </p:nvSpPr>
        <p:spPr bwMode="auto">
          <a:xfrm>
            <a:off x="6255521" y="3461046"/>
            <a:ext cx="2580831" cy="260646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50000"/>
              </a:lnSpc>
              <a:spcBef>
                <a:spcPct val="0"/>
              </a:spcBef>
              <a:spcAft>
                <a:spcPct val="0"/>
              </a:spcAft>
              <a:buClrTx/>
              <a:buSzTx/>
              <a:buFontTx/>
              <a:buAutoNum type="arabicParenR"/>
              <a:tabLst/>
            </a:pPr>
            <a:r>
              <a:rPr kumimoji="0" lang="el-GR" sz="1800" b="0" i="0" u="none" strike="noStrike" cap="none" normalizeH="0" baseline="0" dirty="0" smtClean="0">
                <a:ln>
                  <a:noFill/>
                </a:ln>
                <a:solidFill>
                  <a:schemeClr val="tx1"/>
                </a:solidFill>
                <a:effectLst/>
                <a:latin typeface="Arial" pitchFamily="34" charset="0"/>
              </a:rPr>
              <a:t>Οριακό κόστος</a:t>
            </a:r>
          </a:p>
          <a:p>
            <a:pPr marL="342900" marR="0" indent="-342900" algn="ctr" defTabSz="914400" rtl="0" eaLnBrk="1" fontAlgn="base" latinLnBrk="0" hangingPunct="1">
              <a:lnSpc>
                <a:spcPct val="150000"/>
              </a:lnSpc>
              <a:spcBef>
                <a:spcPct val="0"/>
              </a:spcBef>
              <a:spcAft>
                <a:spcPct val="0"/>
              </a:spcAft>
              <a:buClrTx/>
              <a:buSzTx/>
              <a:buFontTx/>
              <a:buAutoNum type="arabicParenR"/>
              <a:tabLst/>
            </a:pPr>
            <a:r>
              <a:rPr lang="el-GR" dirty="0" smtClean="0">
                <a:latin typeface="Arial" pitchFamily="34" charset="0"/>
              </a:rPr>
              <a:t>Μέσο κόστος</a:t>
            </a:r>
          </a:p>
          <a:p>
            <a:pPr marL="342900" marR="0" indent="-342900" algn="ctr" defTabSz="914400" rtl="0" eaLnBrk="1" fontAlgn="base" latinLnBrk="0" hangingPunct="1">
              <a:lnSpc>
                <a:spcPct val="150000"/>
              </a:lnSpc>
              <a:spcBef>
                <a:spcPct val="0"/>
              </a:spcBef>
              <a:spcAft>
                <a:spcPct val="0"/>
              </a:spcAft>
              <a:buClrTx/>
              <a:buSzTx/>
              <a:buFontTx/>
              <a:buAutoNum type="arabicParenR"/>
              <a:tabLst/>
            </a:pPr>
            <a:r>
              <a:rPr kumimoji="0" lang="el-GR" sz="1800" b="0" i="0" u="none" strike="noStrike" cap="none" normalizeH="0" baseline="0" dirty="0" smtClean="0">
                <a:ln>
                  <a:noFill/>
                </a:ln>
                <a:solidFill>
                  <a:schemeClr val="tx1"/>
                </a:solidFill>
                <a:effectLst/>
                <a:latin typeface="Arial" pitchFamily="34" charset="0"/>
              </a:rPr>
              <a:t>Μη Γραμμική</a:t>
            </a:r>
          </a:p>
          <a:p>
            <a:pPr marL="342900" marR="0" indent="-342900" algn="ctr" defTabSz="914400" rtl="0" eaLnBrk="1" fontAlgn="base" latinLnBrk="0" hangingPunct="1">
              <a:lnSpc>
                <a:spcPct val="150000"/>
              </a:lnSpc>
              <a:spcBef>
                <a:spcPct val="0"/>
              </a:spcBef>
              <a:spcAft>
                <a:spcPct val="0"/>
              </a:spcAft>
              <a:buClrTx/>
              <a:buSzTx/>
              <a:buFontTx/>
              <a:buAutoNum type="arabicParenR"/>
              <a:tabLst/>
            </a:pPr>
            <a:r>
              <a:rPr lang="el-GR" dirty="0" smtClean="0">
                <a:latin typeface="Arial" pitchFamily="34" charset="0"/>
              </a:rPr>
              <a:t>Κλιμακωτή</a:t>
            </a:r>
          </a:p>
          <a:p>
            <a:pPr marL="342900" marR="0" indent="-342900" algn="ctr" defTabSz="914400" rtl="0" eaLnBrk="1" fontAlgn="base" latinLnBrk="0" hangingPunct="1">
              <a:lnSpc>
                <a:spcPct val="150000"/>
              </a:lnSpc>
              <a:spcBef>
                <a:spcPct val="0"/>
              </a:spcBef>
              <a:spcAft>
                <a:spcPct val="0"/>
              </a:spcAft>
              <a:buClrTx/>
              <a:buSzTx/>
              <a:buFontTx/>
              <a:buAutoNum type="arabicParenR"/>
              <a:tabLst/>
            </a:pPr>
            <a:r>
              <a:rPr kumimoji="0" lang="el-GR" sz="1800" b="0" i="0" u="none" strike="noStrike" cap="none" normalizeH="0" baseline="0" dirty="0" smtClean="0">
                <a:ln>
                  <a:noFill/>
                </a:ln>
                <a:solidFill>
                  <a:schemeClr val="tx1"/>
                </a:solidFill>
                <a:effectLst/>
                <a:latin typeface="Arial" pitchFamily="34" charset="0"/>
              </a:rPr>
              <a:t>Μικτά</a:t>
            </a:r>
            <a:r>
              <a:rPr kumimoji="0" lang="el-GR" sz="1800" b="0" i="0" u="none" strike="noStrike" cap="none" normalizeH="0" dirty="0" smtClean="0">
                <a:ln>
                  <a:noFill/>
                </a:ln>
                <a:solidFill>
                  <a:schemeClr val="tx1"/>
                </a:solidFill>
                <a:effectLst/>
                <a:latin typeface="Arial" pitchFamily="34" charset="0"/>
              </a:rPr>
              <a:t> συστήματα</a:t>
            </a: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TextBox 9"/>
          <p:cNvSpPr txBox="1"/>
          <p:nvPr/>
        </p:nvSpPr>
        <p:spPr>
          <a:xfrm>
            <a:off x="2640690" y="2295243"/>
            <a:ext cx="2707339"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l-GR" dirty="0" smtClean="0"/>
              <a:t>Μέθοδοι Τιμολόγησης</a:t>
            </a:r>
            <a:endParaRPr lang="en-US" dirty="0"/>
          </a:p>
        </p:txBody>
      </p:sp>
      <p:sp>
        <p:nvSpPr>
          <p:cNvPr id="11" name="Left-Up Arrow 10"/>
          <p:cNvSpPr/>
          <p:nvPr/>
        </p:nvSpPr>
        <p:spPr bwMode="auto">
          <a:xfrm rot="5400000">
            <a:off x="5332575" y="4648913"/>
            <a:ext cx="786213" cy="786214"/>
          </a:xfrm>
          <a:prstGeom prst="lef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370798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3</a:t>
            </a:fld>
            <a:endParaRPr lang="fr-FR" dirty="0"/>
          </a:p>
        </p:txBody>
      </p:sp>
      <p:sp>
        <p:nvSpPr>
          <p:cNvPr id="3" name="TextBox 2"/>
          <p:cNvSpPr txBox="1"/>
          <p:nvPr/>
        </p:nvSpPr>
        <p:spPr>
          <a:xfrm>
            <a:off x="1968439" y="998375"/>
            <a:ext cx="5169813" cy="369332"/>
          </a:xfrm>
          <a:prstGeom prst="rect">
            <a:avLst/>
          </a:prstGeom>
          <a:noFill/>
        </p:spPr>
        <p:txBody>
          <a:bodyPr wrap="none" rtlCol="0">
            <a:spAutoFit/>
          </a:bodyPr>
          <a:lstStyle/>
          <a:p>
            <a:r>
              <a:rPr lang="el-GR" dirty="0" smtClean="0"/>
              <a:t>Ιστορική Ανασκόπηση του κανονιστικού πλαισίου</a:t>
            </a:r>
            <a:endParaRPr lang="el-GR" dirty="0"/>
          </a:p>
        </p:txBody>
      </p:sp>
      <p:sp>
        <p:nvSpPr>
          <p:cNvPr id="4" name="TextBox 3"/>
          <p:cNvSpPr txBox="1"/>
          <p:nvPr/>
        </p:nvSpPr>
        <p:spPr>
          <a:xfrm>
            <a:off x="1162308" y="1633052"/>
            <a:ext cx="7162474" cy="923330"/>
          </a:xfrm>
          <a:prstGeom prst="rect">
            <a:avLst/>
          </a:prstGeom>
          <a:noFill/>
        </p:spPr>
        <p:txBody>
          <a:bodyPr wrap="none" rtlCol="0">
            <a:spAutoFit/>
          </a:bodyPr>
          <a:lstStyle/>
          <a:p>
            <a:r>
              <a:rPr lang="el-GR" b="1" u="sng" dirty="0" smtClean="0"/>
              <a:t>Μέχρι το 1980 </a:t>
            </a:r>
            <a:r>
              <a:rPr lang="el-GR" dirty="0" smtClean="0"/>
              <a:t>: </a:t>
            </a:r>
            <a:r>
              <a:rPr lang="el-GR" b="1" dirty="0"/>
              <a:t>πράγματα κοινής χρήσης</a:t>
            </a:r>
            <a:r>
              <a:rPr lang="en-GB" dirty="0" smtClean="0"/>
              <a:t>,</a:t>
            </a:r>
            <a:r>
              <a:rPr lang="el-GR" dirty="0" smtClean="0"/>
              <a:t> </a:t>
            </a:r>
            <a:r>
              <a:rPr lang="el-GR" dirty="0"/>
              <a:t>967, </a:t>
            </a:r>
            <a:r>
              <a:rPr lang="el-GR" dirty="0" smtClean="0"/>
              <a:t>Αστικός Κώδικας, </a:t>
            </a:r>
          </a:p>
          <a:p>
            <a:r>
              <a:rPr lang="el-GR" dirty="0" smtClean="0"/>
              <a:t>άρθρο 967 αναφέρει </a:t>
            </a:r>
            <a:r>
              <a:rPr lang="el-GR" dirty="0"/>
              <a:t>πως τα </a:t>
            </a:r>
            <a:r>
              <a:rPr lang="el-GR" b="1" dirty="0">
                <a:solidFill>
                  <a:srgbClr val="FF0000"/>
                </a:solidFill>
              </a:rPr>
              <a:t>νερά με ελεύθερη </a:t>
            </a:r>
            <a:r>
              <a:rPr lang="el-GR" b="1" dirty="0" smtClean="0">
                <a:solidFill>
                  <a:srgbClr val="FF0000"/>
                </a:solidFill>
              </a:rPr>
              <a:t>και συνεχή ροή</a:t>
            </a:r>
          </a:p>
          <a:p>
            <a:r>
              <a:rPr lang="el-GR" dirty="0" smtClean="0"/>
              <a:t>είναι </a:t>
            </a:r>
            <a:r>
              <a:rPr lang="el-GR" dirty="0"/>
              <a:t>κοινής χρήσης.</a:t>
            </a:r>
          </a:p>
        </p:txBody>
      </p:sp>
      <p:sp>
        <p:nvSpPr>
          <p:cNvPr id="5" name="TextBox 4"/>
          <p:cNvSpPr txBox="1"/>
          <p:nvPr/>
        </p:nvSpPr>
        <p:spPr>
          <a:xfrm>
            <a:off x="1416394" y="3392424"/>
            <a:ext cx="184731" cy="369332"/>
          </a:xfrm>
          <a:prstGeom prst="rect">
            <a:avLst/>
          </a:prstGeom>
          <a:noFill/>
        </p:spPr>
        <p:txBody>
          <a:bodyPr wrap="none" rtlCol="0">
            <a:spAutoFit/>
          </a:bodyPr>
          <a:lstStyle/>
          <a:p>
            <a:endParaRPr lang="el-GR" dirty="0"/>
          </a:p>
        </p:txBody>
      </p:sp>
      <p:sp>
        <p:nvSpPr>
          <p:cNvPr id="11" name="Rectangle 10"/>
          <p:cNvSpPr/>
          <p:nvPr/>
        </p:nvSpPr>
        <p:spPr>
          <a:xfrm>
            <a:off x="1416394" y="2664687"/>
            <a:ext cx="6793992" cy="3472233"/>
          </a:xfrm>
          <a:prstGeom prst="rect">
            <a:avLst/>
          </a:prstGeom>
        </p:spPr>
        <p:txBody>
          <a:bodyPr wrap="square">
            <a:spAutoFit/>
          </a:bodyPr>
          <a:lstStyle/>
          <a:p>
            <a:pPr marL="0" marR="0" algn="just">
              <a:lnSpc>
                <a:spcPct val="115000"/>
              </a:lnSpc>
              <a:spcBef>
                <a:spcPts val="0"/>
              </a:spcBef>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Συνεπώς, </a:t>
            </a:r>
            <a:r>
              <a:rPr lang="el-GR" dirty="0">
                <a:solidFill>
                  <a:srgbClr val="FF0000"/>
                </a:solidFill>
                <a:latin typeface="Calibri" panose="020F0502020204030204" pitchFamily="34" charset="0"/>
                <a:ea typeface="Calibri" panose="020F0502020204030204" pitchFamily="34" charset="0"/>
                <a:cs typeface="Times New Roman" panose="02020603050405020304" pitchFamily="18" charset="0"/>
              </a:rPr>
              <a:t>καθένας</a:t>
            </a:r>
            <a:r>
              <a:rPr lang="el-GR" dirty="0">
                <a:latin typeface="Calibri" panose="020F0502020204030204" pitchFamily="34" charset="0"/>
                <a:ea typeface="Calibri" panose="020F0502020204030204" pitchFamily="34" charset="0"/>
                <a:cs typeface="Times New Roman" panose="02020603050405020304" pitchFamily="18" charset="0"/>
              </a:rPr>
              <a:t> έχει την δυνατότητα να χρησιμοποιήσει τα κοινόχρηστα ύδατα και μόνο σε περίπτωση που υπάρχει </a:t>
            </a:r>
            <a:r>
              <a:rPr lang="el-GR" dirty="0">
                <a:solidFill>
                  <a:srgbClr val="FF0000"/>
                </a:solidFill>
                <a:latin typeface="Calibri" panose="020F0502020204030204" pitchFamily="34" charset="0"/>
                <a:ea typeface="Calibri" panose="020F0502020204030204" pitchFamily="34" charset="0"/>
                <a:cs typeface="Times New Roman" panose="02020603050405020304" pitchFamily="18" charset="0"/>
              </a:rPr>
              <a:t>σύγκρουση</a:t>
            </a:r>
            <a:r>
              <a:rPr lang="el-GR" dirty="0">
                <a:latin typeface="Calibri" panose="020F0502020204030204" pitchFamily="34" charset="0"/>
                <a:ea typeface="Calibri" panose="020F0502020204030204" pitchFamily="34" charset="0"/>
                <a:cs typeface="Times New Roman" panose="02020603050405020304" pitchFamily="18" charset="0"/>
              </a:rPr>
              <a:t> μεταξύ περισσότερων </a:t>
            </a:r>
            <a:r>
              <a:rPr lang="el-GR" dirty="0" err="1">
                <a:latin typeface="Calibri" panose="020F0502020204030204" pitchFamily="34" charset="0"/>
                <a:ea typeface="Calibri" panose="020F0502020204030204" pitchFamily="34" charset="0"/>
                <a:cs typeface="Times New Roman" panose="02020603050405020304" pitchFamily="18" charset="0"/>
              </a:rPr>
              <a:t>δικαιουμένων</a:t>
            </a:r>
            <a:r>
              <a:rPr lang="el-GR" dirty="0">
                <a:latin typeface="Calibri" panose="020F0502020204030204" pitchFamily="34" charset="0"/>
                <a:ea typeface="Calibri" panose="020F0502020204030204" pitchFamily="34" charset="0"/>
                <a:cs typeface="Times New Roman" panose="02020603050405020304" pitchFamily="18" charset="0"/>
              </a:rPr>
              <a:t> να χρησιμοποιούν κοινόχρηστο νερό, το άρθρο 969 ορίζει ότι προτιμάται κατά σειρά: </a:t>
            </a:r>
          </a:p>
          <a:p>
            <a:pPr marL="0" marR="0" algn="just">
              <a:lnSpc>
                <a:spcPct val="115000"/>
              </a:lnSpc>
              <a:spcBef>
                <a:spcPts val="0"/>
              </a:spcBef>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1. η σπουδαιότερη χρήση για την κοινή ωφέλεια, </a:t>
            </a:r>
          </a:p>
          <a:p>
            <a:pPr marL="0" marR="0" algn="just">
              <a:lnSpc>
                <a:spcPct val="115000"/>
              </a:lnSpc>
              <a:spcBef>
                <a:spcPts val="0"/>
              </a:spcBef>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2. η χρήση που προάγει περισσότερο την κοινωνική οικονομία, </a:t>
            </a:r>
          </a:p>
          <a:p>
            <a:pPr marL="0" marR="0" algn="just">
              <a:lnSpc>
                <a:spcPct val="115000"/>
              </a:lnSpc>
              <a:spcBef>
                <a:spcPts val="0"/>
              </a:spcBef>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3. η αρχαιότερη, </a:t>
            </a:r>
          </a:p>
          <a:p>
            <a:pPr marL="0" marR="0" algn="just">
              <a:lnSpc>
                <a:spcPct val="115000"/>
              </a:lnSpc>
              <a:spcBef>
                <a:spcPts val="0"/>
              </a:spcBef>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4. η χρήση για επιχείρηση που συνδέεται με ορισμένο τόπο και, τέλος, </a:t>
            </a:r>
          </a:p>
          <a:p>
            <a:pPr marL="0" marR="0" algn="just">
              <a:lnSpc>
                <a:spcPct val="115000"/>
              </a:lnSpc>
              <a:spcBef>
                <a:spcPts val="0"/>
              </a:spcBef>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5. </a:t>
            </a:r>
            <a:r>
              <a:rPr lang="el-GR" i="1" dirty="0">
                <a:latin typeface="Calibri" panose="020F0502020204030204" pitchFamily="34" charset="0"/>
                <a:ea typeface="Calibri" panose="020F0502020204030204" pitchFamily="34" charset="0"/>
                <a:cs typeface="Times New Roman" panose="02020603050405020304" pitchFamily="18" charset="0"/>
              </a:rPr>
              <a:t>η χρήση προς όφελος του παρόχθιου</a:t>
            </a:r>
            <a:r>
              <a:rPr lang="el-GR" dirty="0">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180499" y="6344850"/>
            <a:ext cx="7905176" cy="276999"/>
          </a:xfrm>
          <a:prstGeom prst="rect">
            <a:avLst/>
          </a:prstGeom>
          <a:noFill/>
        </p:spPr>
        <p:txBody>
          <a:bodyPr wrap="none" rtlCol="0">
            <a:spAutoFit/>
          </a:bodyPr>
          <a:lstStyle/>
          <a:p>
            <a:r>
              <a:rPr lang="el-GR" sz="1200" dirty="0" err="1"/>
              <a:t>Σακελλαροπούλου</a:t>
            </a:r>
            <a:r>
              <a:rPr lang="el-GR" sz="1200" dirty="0"/>
              <a:t> K., Ν. </a:t>
            </a:r>
            <a:r>
              <a:rPr lang="el-GR" sz="1200" dirty="0" err="1"/>
              <a:t>Σεκέρογλου</a:t>
            </a:r>
            <a:r>
              <a:rPr lang="el-GR" sz="1200" dirty="0"/>
              <a:t>, Η Βιώσιμη Διαχείριση των Υδατικών Πόρων, </a:t>
            </a:r>
            <a:r>
              <a:rPr lang="el-GR" sz="1200" i="1" dirty="0"/>
              <a:t>Νόμος και Φύση,</a:t>
            </a:r>
            <a:r>
              <a:rPr lang="el-GR" sz="1200" dirty="0"/>
              <a:t> </a:t>
            </a:r>
            <a:r>
              <a:rPr lang="el-GR" sz="1200" dirty="0" err="1"/>
              <a:t>Σεπτ</a:t>
            </a:r>
            <a:r>
              <a:rPr lang="el-GR" sz="1200" dirty="0"/>
              <a:t>. 2006, </a:t>
            </a:r>
          </a:p>
        </p:txBody>
      </p:sp>
    </p:spTree>
    <p:extLst>
      <p:ext uri="{BB962C8B-B14F-4D97-AF65-F5344CB8AC3E}">
        <p14:creationId xmlns:p14="http://schemas.microsoft.com/office/powerpoint/2010/main" val="3743550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30</a:t>
            </a:fld>
            <a:endParaRPr lang="fr-FR" dirty="0"/>
          </a:p>
        </p:txBody>
      </p:sp>
      <p:sp>
        <p:nvSpPr>
          <p:cNvPr id="3" name="Slide Number Placeholder 1"/>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fr-FR" dirty="0"/>
          </a:p>
        </p:txBody>
      </p:sp>
      <p:sp>
        <p:nvSpPr>
          <p:cNvPr id="4" name="TextBox 3"/>
          <p:cNvSpPr txBox="1"/>
          <p:nvPr/>
        </p:nvSpPr>
        <p:spPr>
          <a:xfrm>
            <a:off x="725966" y="1565718"/>
            <a:ext cx="7960834"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l-GR" sz="4000" dirty="0" smtClean="0"/>
              <a:t>Τιμολόγηση αρδευτικού νερού</a:t>
            </a:r>
            <a:endParaRPr lang="el-GR" sz="4000" dirty="0"/>
          </a:p>
        </p:txBody>
      </p:sp>
      <p:pic>
        <p:nvPicPr>
          <p:cNvPr id="6" name="Picture 5"/>
          <p:cNvPicPr>
            <a:picLocks noChangeAspect="1"/>
          </p:cNvPicPr>
          <p:nvPr/>
        </p:nvPicPr>
        <p:blipFill>
          <a:blip r:embed="rId2"/>
          <a:stretch>
            <a:fillRect/>
          </a:stretch>
        </p:blipFill>
        <p:spPr>
          <a:xfrm>
            <a:off x="557571" y="2862072"/>
            <a:ext cx="8193919" cy="2679192"/>
          </a:xfrm>
          <a:prstGeom prst="rect">
            <a:avLst/>
          </a:prstGeom>
        </p:spPr>
      </p:pic>
    </p:spTree>
    <p:extLst>
      <p:ext uri="{BB962C8B-B14F-4D97-AF65-F5344CB8AC3E}">
        <p14:creationId xmlns:p14="http://schemas.microsoft.com/office/powerpoint/2010/main" val="3875211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31</a:t>
            </a:fld>
            <a:endParaRPr lang="fr-FR" dirty="0"/>
          </a:p>
        </p:txBody>
      </p:sp>
      <p:pic>
        <p:nvPicPr>
          <p:cNvPr id="3" name="Picture 2"/>
          <p:cNvPicPr>
            <a:picLocks noChangeAspect="1"/>
          </p:cNvPicPr>
          <p:nvPr/>
        </p:nvPicPr>
        <p:blipFill>
          <a:blip r:embed="rId2"/>
          <a:stretch>
            <a:fillRect/>
          </a:stretch>
        </p:blipFill>
        <p:spPr>
          <a:xfrm>
            <a:off x="940960" y="2793848"/>
            <a:ext cx="7955123" cy="2601112"/>
          </a:xfrm>
          <a:prstGeom prst="rect">
            <a:avLst/>
          </a:prstGeom>
        </p:spPr>
      </p:pic>
      <p:sp>
        <p:nvSpPr>
          <p:cNvPr id="4" name="TextBox 3"/>
          <p:cNvSpPr txBox="1"/>
          <p:nvPr/>
        </p:nvSpPr>
        <p:spPr>
          <a:xfrm>
            <a:off x="951191" y="1565718"/>
            <a:ext cx="7510390"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l-GR" sz="4000" dirty="0" smtClean="0"/>
              <a:t>Τιμολόγηση νερού ύδρευσης</a:t>
            </a:r>
            <a:endParaRPr lang="el-GR" sz="4000" dirty="0"/>
          </a:p>
        </p:txBody>
      </p:sp>
    </p:spTree>
    <p:extLst>
      <p:ext uri="{BB962C8B-B14F-4D97-AF65-F5344CB8AC3E}">
        <p14:creationId xmlns:p14="http://schemas.microsoft.com/office/powerpoint/2010/main" val="3704380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32</a:t>
            </a:fld>
            <a:endParaRPr lang="fr-FR" dirty="0"/>
          </a:p>
        </p:txBody>
      </p:sp>
      <p:sp>
        <p:nvSpPr>
          <p:cNvPr id="4" name="Slide Number Placeholder 1"/>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F391CE4-8B71-4B90-8D96-56E26E9C3A17}" type="slidenum">
              <a:rPr lang="fr-FR" smtClean="0"/>
              <a:pPr>
                <a:defRPr/>
              </a:pPr>
              <a:t>32</a:t>
            </a:fld>
            <a:endParaRPr lang="fr-FR" dirty="0"/>
          </a:p>
        </p:txBody>
      </p:sp>
      <p:sp>
        <p:nvSpPr>
          <p:cNvPr id="5" name="4 - TextBox"/>
          <p:cNvSpPr txBox="1">
            <a:spLocks noChangeArrowheads="1"/>
          </p:cNvSpPr>
          <p:nvPr/>
        </p:nvSpPr>
        <p:spPr bwMode="auto">
          <a:xfrm>
            <a:off x="1114500" y="1073803"/>
            <a:ext cx="6823075"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l-GR" sz="2400" b="1" dirty="0" smtClean="0">
                <a:latin typeface="Georgia" pitchFamily="18" charset="0"/>
              </a:rPr>
              <a:t>Υποθετικό Παράδειγμα: Βαμβάκι </a:t>
            </a:r>
            <a:endParaRPr lang="en-US" sz="2400" b="1" dirty="0">
              <a:latin typeface="Georgia" pitchFamily="18" charset="0"/>
            </a:endParaRPr>
          </a:p>
        </p:txBody>
      </p:sp>
      <p:sp>
        <p:nvSpPr>
          <p:cNvPr id="6" name="Slide Number Placeholder 1"/>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391CE4-8B71-4B90-8D96-56E26E9C3A17}" type="slidenum">
              <a:rPr kumimoji="0" lang="fr-FR"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fr-FR" sz="1400" b="0" i="0" u="none" strike="noStrike" kern="1200" cap="none" spc="0" normalizeH="0" baseline="0" noProof="0" dirty="0">
              <a:ln>
                <a:noFill/>
              </a:ln>
              <a:solidFill>
                <a:schemeClr val="tx1"/>
              </a:solidFill>
              <a:effectLst/>
              <a:uLnTx/>
              <a:uFillTx/>
              <a:latin typeface="Arial" pitchFamily="34" charset="0"/>
              <a:ea typeface="+mn-ea"/>
              <a:cs typeface="+mn-cs"/>
            </a:endParaRPr>
          </a:p>
        </p:txBody>
      </p:sp>
      <p:graphicFrame>
        <p:nvGraphicFramePr>
          <p:cNvPr id="7" name="Chart 6"/>
          <p:cNvGraphicFramePr/>
          <p:nvPr/>
        </p:nvGraphicFramePr>
        <p:xfrm>
          <a:off x="948583" y="1833562"/>
          <a:ext cx="7169922" cy="354174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61472" y="6306796"/>
            <a:ext cx="6819545" cy="369332"/>
          </a:xfrm>
          <a:prstGeom prst="rect">
            <a:avLst/>
          </a:prstGeom>
          <a:noFill/>
        </p:spPr>
        <p:txBody>
          <a:bodyPr wrap="square" rtlCol="0">
            <a:spAutoFit/>
          </a:bodyPr>
          <a:lstStyle/>
          <a:p>
            <a:r>
              <a:rPr lang="el-GR" dirty="0" smtClean="0"/>
              <a:t>Απόδοση:400 </a:t>
            </a:r>
            <a:r>
              <a:rPr lang="en-US" dirty="0" smtClean="0"/>
              <a:t>kg</a:t>
            </a:r>
            <a:r>
              <a:rPr lang="el-GR" dirty="0" smtClean="0"/>
              <a:t>, Μεταβλητές Δαπάνες 80 €/στρ., Τιμή 0.65 €/</a:t>
            </a:r>
            <a:r>
              <a:rPr lang="en-US" dirty="0" smtClean="0"/>
              <a:t>kg</a:t>
            </a:r>
            <a:endParaRPr lang="en-US" dirty="0"/>
          </a:p>
        </p:txBody>
      </p:sp>
      <p:graphicFrame>
        <p:nvGraphicFramePr>
          <p:cNvPr id="9" name="Table 8"/>
          <p:cNvGraphicFramePr>
            <a:graphicFrameLocks noGrp="1"/>
          </p:cNvGraphicFramePr>
          <p:nvPr/>
        </p:nvGraphicFramePr>
        <p:xfrm>
          <a:off x="1546789" y="5535761"/>
          <a:ext cx="4272898" cy="161925"/>
        </p:xfrm>
        <a:graphic>
          <a:graphicData uri="http://schemas.openxmlformats.org/drawingml/2006/table">
            <a:tbl>
              <a:tblPr/>
              <a:tblGrid>
                <a:gridCol w="1418315">
                  <a:extLst>
                    <a:ext uri="{9D8B030D-6E8A-4147-A177-3AD203B41FA5}">
                      <a16:colId xmlns:a16="http://schemas.microsoft.com/office/drawing/2014/main" val="20000"/>
                    </a:ext>
                  </a:extLst>
                </a:gridCol>
                <a:gridCol w="1131061">
                  <a:extLst>
                    <a:ext uri="{9D8B030D-6E8A-4147-A177-3AD203B41FA5}">
                      <a16:colId xmlns:a16="http://schemas.microsoft.com/office/drawing/2014/main" val="20001"/>
                    </a:ext>
                  </a:extLst>
                </a:gridCol>
                <a:gridCol w="861761">
                  <a:extLst>
                    <a:ext uri="{9D8B030D-6E8A-4147-A177-3AD203B41FA5}">
                      <a16:colId xmlns:a16="http://schemas.microsoft.com/office/drawing/2014/main" val="20002"/>
                    </a:ext>
                  </a:extLst>
                </a:gridCol>
                <a:gridCol w="861761">
                  <a:extLst>
                    <a:ext uri="{9D8B030D-6E8A-4147-A177-3AD203B41FA5}">
                      <a16:colId xmlns:a16="http://schemas.microsoft.com/office/drawing/2014/main" val="20003"/>
                    </a:ext>
                  </a:extLst>
                </a:gridCol>
              </a:tblGrid>
              <a:tr h="161925">
                <a:tc>
                  <a:txBody>
                    <a:bodyPr/>
                    <a:lstStyle/>
                    <a:p>
                      <a:pPr algn="r" fontAlgn="b"/>
                      <a:r>
                        <a:rPr lang="en-US" sz="1000" b="0" i="0" u="none" strike="noStrike" dirty="0">
                          <a:latin typeface="Arial"/>
                        </a:rPr>
                        <a:t>5%</a:t>
                      </a:r>
                    </a:p>
                  </a:txBody>
                  <a:tcPr marL="0" marR="0" marT="0" marB="0" anchor="b">
                    <a:lnL>
                      <a:noFill/>
                    </a:lnL>
                    <a:lnR>
                      <a:noFill/>
                    </a:lnR>
                    <a:lnT>
                      <a:noFill/>
                    </a:lnT>
                    <a:lnB>
                      <a:noFill/>
                    </a:lnB>
                  </a:tcPr>
                </a:tc>
                <a:tc>
                  <a:txBody>
                    <a:bodyPr/>
                    <a:lstStyle/>
                    <a:p>
                      <a:pPr algn="r" fontAlgn="b"/>
                      <a:r>
                        <a:rPr lang="en-US" sz="1000" b="0" i="0" u="none" strike="noStrike" dirty="0">
                          <a:latin typeface="Arial"/>
                        </a:rPr>
                        <a:t>14%</a:t>
                      </a:r>
                    </a:p>
                  </a:txBody>
                  <a:tcPr marL="0" marR="0" marT="0" marB="0" anchor="b">
                    <a:lnL>
                      <a:noFill/>
                    </a:lnL>
                    <a:lnR>
                      <a:noFill/>
                    </a:lnR>
                    <a:lnT>
                      <a:noFill/>
                    </a:lnT>
                    <a:lnB>
                      <a:noFill/>
                    </a:lnB>
                  </a:tcPr>
                </a:tc>
                <a:tc>
                  <a:txBody>
                    <a:bodyPr/>
                    <a:lstStyle/>
                    <a:p>
                      <a:pPr algn="r" fontAlgn="b"/>
                      <a:r>
                        <a:rPr lang="en-US" sz="1000" b="0" i="0" u="none" strike="noStrike" dirty="0">
                          <a:latin typeface="Arial"/>
                        </a:rPr>
                        <a:t>22%</a:t>
                      </a:r>
                    </a:p>
                  </a:txBody>
                  <a:tcPr marL="0" marR="0" marT="0" marB="0" anchor="b">
                    <a:lnL>
                      <a:noFill/>
                    </a:lnL>
                    <a:lnR>
                      <a:noFill/>
                    </a:lnR>
                    <a:lnT>
                      <a:noFill/>
                    </a:lnT>
                    <a:lnB>
                      <a:noFill/>
                    </a:lnB>
                  </a:tcPr>
                </a:tc>
                <a:tc>
                  <a:txBody>
                    <a:bodyPr/>
                    <a:lstStyle/>
                    <a:p>
                      <a:pPr algn="r" fontAlgn="b"/>
                      <a:r>
                        <a:rPr lang="en-US" sz="1000" b="0" i="0" u="none" strike="noStrike" dirty="0">
                          <a:latin typeface="Arial"/>
                        </a:rPr>
                        <a:t>36%</a:t>
                      </a: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cxnSp>
        <p:nvCxnSpPr>
          <p:cNvPr id="10" name="Straight Arrow Connector 9"/>
          <p:cNvCxnSpPr/>
          <p:nvPr/>
        </p:nvCxnSpPr>
        <p:spPr bwMode="auto">
          <a:xfrm>
            <a:off x="6084606" y="5597495"/>
            <a:ext cx="316194" cy="1588"/>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6400794" y="5409488"/>
            <a:ext cx="2580835" cy="584775"/>
          </a:xfrm>
          <a:prstGeom prst="rect">
            <a:avLst/>
          </a:prstGeom>
          <a:noFill/>
        </p:spPr>
        <p:txBody>
          <a:bodyPr wrap="none" rtlCol="0">
            <a:spAutoFit/>
          </a:bodyPr>
          <a:lstStyle/>
          <a:p>
            <a:r>
              <a:rPr lang="el-GR" sz="1600" dirty="0" smtClean="0"/>
              <a:t>% χρέωσης νερού επί </a:t>
            </a:r>
          </a:p>
          <a:p>
            <a:r>
              <a:rPr lang="el-GR" sz="1600" dirty="0" smtClean="0"/>
              <a:t>των μεταβλητών δαπανών</a:t>
            </a:r>
            <a:endParaRPr lang="en-US" sz="1600" dirty="0"/>
          </a:p>
        </p:txBody>
      </p:sp>
    </p:spTree>
    <p:extLst>
      <p:ext uri="{BB962C8B-B14F-4D97-AF65-F5344CB8AC3E}">
        <p14:creationId xmlns:p14="http://schemas.microsoft.com/office/powerpoint/2010/main" val="2479380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33</a:t>
            </a:fld>
            <a:endParaRPr lang="fr-FR" dirty="0"/>
          </a:p>
        </p:txBody>
      </p:sp>
      <p:cxnSp>
        <p:nvCxnSpPr>
          <p:cNvPr id="4" name="Straight Connector 3"/>
          <p:cNvCxnSpPr/>
          <p:nvPr/>
        </p:nvCxnSpPr>
        <p:spPr bwMode="auto">
          <a:xfrm flipH="1">
            <a:off x="1972235" y="2203373"/>
            <a:ext cx="43852" cy="290650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5" name="Straight Arrow Connector 4"/>
          <p:cNvCxnSpPr/>
          <p:nvPr/>
        </p:nvCxnSpPr>
        <p:spPr bwMode="auto">
          <a:xfrm flipV="1">
            <a:off x="1948149" y="5082988"/>
            <a:ext cx="5450541" cy="3585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TextBox 5"/>
          <p:cNvSpPr txBox="1"/>
          <p:nvPr/>
        </p:nvSpPr>
        <p:spPr>
          <a:xfrm>
            <a:off x="4621042" y="5327844"/>
            <a:ext cx="1705275" cy="369332"/>
          </a:xfrm>
          <a:prstGeom prst="rect">
            <a:avLst/>
          </a:prstGeom>
          <a:noFill/>
        </p:spPr>
        <p:txBody>
          <a:bodyPr wrap="none" rtlCol="0">
            <a:spAutoFit/>
          </a:bodyPr>
          <a:lstStyle/>
          <a:p>
            <a:r>
              <a:rPr lang="el-GR" dirty="0" smtClean="0"/>
              <a:t>Τιμή του νερού</a:t>
            </a:r>
            <a:endParaRPr lang="el-GR" dirty="0"/>
          </a:p>
        </p:txBody>
      </p:sp>
      <p:sp>
        <p:nvSpPr>
          <p:cNvPr id="7" name="TextBox 6"/>
          <p:cNvSpPr txBox="1"/>
          <p:nvPr/>
        </p:nvSpPr>
        <p:spPr>
          <a:xfrm rot="16200000">
            <a:off x="996559" y="3039037"/>
            <a:ext cx="1132041" cy="369332"/>
          </a:xfrm>
          <a:prstGeom prst="rect">
            <a:avLst/>
          </a:prstGeom>
          <a:noFill/>
        </p:spPr>
        <p:txBody>
          <a:bodyPr wrap="none" rtlCol="0">
            <a:spAutoFit/>
          </a:bodyPr>
          <a:lstStyle/>
          <a:p>
            <a:r>
              <a:rPr lang="el-GR" dirty="0" smtClean="0"/>
              <a:t>εισόδημα</a:t>
            </a:r>
            <a:endParaRPr lang="el-GR" dirty="0"/>
          </a:p>
        </p:txBody>
      </p:sp>
      <p:cxnSp>
        <p:nvCxnSpPr>
          <p:cNvPr id="8" name="Straight Arrow Connector 7"/>
          <p:cNvCxnSpPr/>
          <p:nvPr/>
        </p:nvCxnSpPr>
        <p:spPr bwMode="auto">
          <a:xfrm>
            <a:off x="1954995" y="3225127"/>
            <a:ext cx="5342965" cy="1299882"/>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bwMode="auto">
          <a:xfrm flipH="1">
            <a:off x="3212420" y="2280975"/>
            <a:ext cx="23150" cy="28350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flipH="1">
            <a:off x="4426084" y="2200589"/>
            <a:ext cx="12018" cy="289205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H="1">
            <a:off x="5923503" y="2401677"/>
            <a:ext cx="14589" cy="269786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ounded Rectangle 11"/>
          <p:cNvSpPr/>
          <p:nvPr/>
        </p:nvSpPr>
        <p:spPr bwMode="auto">
          <a:xfrm>
            <a:off x="797859" y="295835"/>
            <a:ext cx="8104094" cy="762000"/>
          </a:xfrm>
          <a:prstGeom prst="roundRect">
            <a:avLst/>
          </a:prstGeom>
          <a:solidFill>
            <a:schemeClr val="accent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FF0000"/>
                </a:solidFill>
                <a:effectLst/>
                <a:latin typeface="Arial" pitchFamily="34" charset="0"/>
              </a:rPr>
              <a:t>Πιθανές</a:t>
            </a:r>
            <a:r>
              <a:rPr kumimoji="0" lang="el-GR" sz="3200" b="0" i="0" u="none" strike="noStrike" cap="none" normalizeH="0" dirty="0" smtClean="0">
                <a:ln>
                  <a:noFill/>
                </a:ln>
                <a:solidFill>
                  <a:srgbClr val="FF0000"/>
                </a:solidFill>
                <a:effectLst/>
                <a:latin typeface="Arial" pitchFamily="34" charset="0"/>
              </a:rPr>
              <a:t> επιπτώσεις</a:t>
            </a:r>
            <a:endParaRPr kumimoji="0" lang="el-GR" sz="3200" b="0" i="0" u="none" strike="noStrike" cap="none" normalizeH="0" baseline="0" dirty="0" smtClean="0">
              <a:ln>
                <a:noFill/>
              </a:ln>
              <a:solidFill>
                <a:srgbClr val="FF0000"/>
              </a:solidFill>
              <a:effectLst/>
              <a:latin typeface="Arial" pitchFamily="34" charset="0"/>
            </a:endParaRPr>
          </a:p>
        </p:txBody>
      </p:sp>
      <p:cxnSp>
        <p:nvCxnSpPr>
          <p:cNvPr id="13" name="Straight Arrow Connector 12"/>
          <p:cNvCxnSpPr/>
          <p:nvPr/>
        </p:nvCxnSpPr>
        <p:spPr bwMode="auto">
          <a:xfrm>
            <a:off x="1984549" y="2903974"/>
            <a:ext cx="1215851" cy="20096"/>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14" name="Straight Arrow Connector 13"/>
          <p:cNvCxnSpPr/>
          <p:nvPr/>
        </p:nvCxnSpPr>
        <p:spPr bwMode="auto">
          <a:xfrm>
            <a:off x="3330848" y="4195550"/>
            <a:ext cx="1065125" cy="15072"/>
          </a:xfrm>
          <a:prstGeom prst="straightConnector1">
            <a:avLst/>
          </a:prstGeom>
          <a:solidFill>
            <a:schemeClr val="accent1"/>
          </a:solidFill>
          <a:ln w="57150" cap="flat" cmpd="sng" algn="ctr">
            <a:solidFill>
              <a:srgbClr val="CC0000"/>
            </a:solidFill>
            <a:prstDash val="solid"/>
            <a:round/>
            <a:headEnd type="triangle" w="med" len="med"/>
            <a:tailEnd type="triangle" w="med" len="med"/>
          </a:ln>
          <a:effectLst/>
        </p:spPr>
      </p:cxnSp>
      <p:cxnSp>
        <p:nvCxnSpPr>
          <p:cNvPr id="15" name="Straight Arrow Connector 14"/>
          <p:cNvCxnSpPr/>
          <p:nvPr/>
        </p:nvCxnSpPr>
        <p:spPr bwMode="auto">
          <a:xfrm>
            <a:off x="4474948" y="3008131"/>
            <a:ext cx="1477108" cy="5024"/>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sp>
        <p:nvSpPr>
          <p:cNvPr id="16" name="Oval 15"/>
          <p:cNvSpPr/>
          <p:nvPr/>
        </p:nvSpPr>
        <p:spPr bwMode="auto">
          <a:xfrm>
            <a:off x="6577070" y="1762699"/>
            <a:ext cx="2390660" cy="121185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rPr>
              <a:t>Αλλαγές στην </a:t>
            </a:r>
          </a:p>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rPr>
              <a:t>τεχνολογία άρδευσης</a:t>
            </a:r>
          </a:p>
        </p:txBody>
      </p:sp>
      <p:sp>
        <p:nvSpPr>
          <p:cNvPr id="17" name="Curved Down Arrow 16"/>
          <p:cNvSpPr/>
          <p:nvPr/>
        </p:nvSpPr>
        <p:spPr bwMode="auto">
          <a:xfrm rot="19870259">
            <a:off x="5210978" y="2071173"/>
            <a:ext cx="1531344" cy="429658"/>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18" name="Oval 17"/>
          <p:cNvSpPr/>
          <p:nvPr/>
        </p:nvSpPr>
        <p:spPr bwMode="auto">
          <a:xfrm>
            <a:off x="1134736" y="5341345"/>
            <a:ext cx="2875403" cy="121185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rPr>
              <a:t>Αλλαγές στη </a:t>
            </a:r>
          </a:p>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rPr>
              <a:t>σύνθεση της παραγωγής</a:t>
            </a:r>
          </a:p>
        </p:txBody>
      </p:sp>
      <p:sp>
        <p:nvSpPr>
          <p:cNvPr id="19" name="Curved Up Arrow 18"/>
          <p:cNvSpPr/>
          <p:nvPr/>
        </p:nvSpPr>
        <p:spPr bwMode="auto">
          <a:xfrm rot="16200000">
            <a:off x="3616398" y="4823910"/>
            <a:ext cx="1198224" cy="528072"/>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20" name="Oval 19"/>
          <p:cNvSpPr/>
          <p:nvPr/>
        </p:nvSpPr>
        <p:spPr bwMode="auto">
          <a:xfrm>
            <a:off x="0" y="1154934"/>
            <a:ext cx="2390660" cy="121185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rPr>
              <a:t>Αλλαγές στην </a:t>
            </a:r>
          </a:p>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rPr>
              <a:t>αποτελεσματικότητα</a:t>
            </a:r>
          </a:p>
          <a:p>
            <a:pPr marL="0" marR="0" indent="0" algn="ctr" defTabSz="914400" rtl="0" eaLnBrk="1" fontAlgn="base" latinLnBrk="0" hangingPunct="1">
              <a:lnSpc>
                <a:spcPct val="100000"/>
              </a:lnSpc>
              <a:spcBef>
                <a:spcPct val="0"/>
              </a:spcBef>
              <a:spcAft>
                <a:spcPct val="0"/>
              </a:spcAft>
              <a:buClrTx/>
              <a:buSzTx/>
              <a:buFontTx/>
              <a:buNone/>
              <a:tabLst/>
            </a:pPr>
            <a:r>
              <a:rPr lang="el-GR" dirty="0" smtClean="0">
                <a:latin typeface="Arial" pitchFamily="34" charset="0"/>
              </a:rPr>
              <a:t>της άρδευσης</a:t>
            </a:r>
            <a:endParaRPr kumimoji="0" lang="el-GR" sz="1800" b="0" i="0" u="none" strike="noStrike" cap="none" normalizeH="0" baseline="0" dirty="0" smtClean="0">
              <a:ln>
                <a:noFill/>
              </a:ln>
              <a:solidFill>
                <a:schemeClr val="tx1"/>
              </a:solidFill>
              <a:effectLst/>
              <a:latin typeface="Arial" pitchFamily="34" charset="0"/>
            </a:endParaRPr>
          </a:p>
        </p:txBody>
      </p:sp>
      <p:sp>
        <p:nvSpPr>
          <p:cNvPr id="21" name="Curved Left Arrow 20"/>
          <p:cNvSpPr/>
          <p:nvPr/>
        </p:nvSpPr>
        <p:spPr bwMode="auto">
          <a:xfrm rot="19836347">
            <a:off x="2598586" y="1296020"/>
            <a:ext cx="482724" cy="1584973"/>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849591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34</a:t>
            </a:fld>
            <a:endParaRPr lang="fr-FR" dirty="0"/>
          </a:p>
        </p:txBody>
      </p:sp>
      <p:sp>
        <p:nvSpPr>
          <p:cNvPr id="3" name="TextBox 2"/>
          <p:cNvSpPr txBox="1"/>
          <p:nvPr/>
        </p:nvSpPr>
        <p:spPr>
          <a:xfrm>
            <a:off x="2112264" y="374904"/>
            <a:ext cx="5945275" cy="646331"/>
          </a:xfrm>
          <a:prstGeom prst="rect">
            <a:avLst/>
          </a:prstGeom>
          <a:ln w="57150">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l-GR" dirty="0" smtClean="0"/>
              <a:t>ΔΙΑΧΕΙΡΙΣΗ ΖΗΤΗΣΗΣ  Η ΔΑΙΧΕΙΡΙΣΗ ΠΡΟΣΦΟΡΑΣ</a:t>
            </a:r>
            <a:endParaRPr lang="el-GR" dirty="0"/>
          </a:p>
        </p:txBody>
      </p:sp>
      <p:pic>
        <p:nvPicPr>
          <p:cNvPr id="5" name="Picture 4"/>
          <p:cNvPicPr>
            <a:picLocks noChangeAspect="1"/>
          </p:cNvPicPr>
          <p:nvPr/>
        </p:nvPicPr>
        <p:blipFill>
          <a:blip r:embed="rId2"/>
          <a:stretch>
            <a:fillRect/>
          </a:stretch>
        </p:blipFill>
        <p:spPr>
          <a:xfrm>
            <a:off x="1891279" y="1159705"/>
            <a:ext cx="4661921" cy="4966775"/>
          </a:xfrm>
          <a:prstGeom prst="rect">
            <a:avLst/>
          </a:prstGeom>
        </p:spPr>
      </p:pic>
      <p:sp>
        <p:nvSpPr>
          <p:cNvPr id="6" name="TextBox 5"/>
          <p:cNvSpPr txBox="1"/>
          <p:nvPr/>
        </p:nvSpPr>
        <p:spPr>
          <a:xfrm>
            <a:off x="7787395" y="2343150"/>
            <a:ext cx="838691" cy="369332"/>
          </a:xfrm>
          <a:prstGeom prst="rect">
            <a:avLst/>
          </a:prstGeom>
          <a:noFill/>
        </p:spPr>
        <p:txBody>
          <a:bodyPr wrap="none" rtlCol="0">
            <a:spAutoFit/>
          </a:bodyPr>
          <a:lstStyle/>
          <a:p>
            <a:r>
              <a:rPr lang="en-US" dirty="0" smtClean="0"/>
              <a:t>27,3%</a:t>
            </a:r>
            <a:endParaRPr lang="el-GR" dirty="0"/>
          </a:p>
        </p:txBody>
      </p:sp>
      <p:sp>
        <p:nvSpPr>
          <p:cNvPr id="7" name="TextBox 6"/>
          <p:cNvSpPr txBox="1"/>
          <p:nvPr/>
        </p:nvSpPr>
        <p:spPr>
          <a:xfrm>
            <a:off x="7848109" y="4808041"/>
            <a:ext cx="838691" cy="369332"/>
          </a:xfrm>
          <a:prstGeom prst="rect">
            <a:avLst/>
          </a:prstGeom>
          <a:noFill/>
        </p:spPr>
        <p:txBody>
          <a:bodyPr wrap="none" rtlCol="0">
            <a:spAutoFit/>
          </a:bodyPr>
          <a:lstStyle/>
          <a:p>
            <a:r>
              <a:rPr lang="en-US" dirty="0" smtClean="0"/>
              <a:t>49,5%</a:t>
            </a:r>
            <a:endParaRPr lang="el-GR" dirty="0"/>
          </a:p>
        </p:txBody>
      </p:sp>
      <p:sp>
        <p:nvSpPr>
          <p:cNvPr id="8" name="Up-Down Arrow 7"/>
          <p:cNvSpPr/>
          <p:nvPr/>
        </p:nvSpPr>
        <p:spPr bwMode="auto">
          <a:xfrm>
            <a:off x="8017839" y="2890083"/>
            <a:ext cx="377801" cy="158877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523262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35</a:t>
            </a:fld>
            <a:endParaRPr lang="fr-FR" dirty="0"/>
          </a:p>
        </p:txBody>
      </p:sp>
      <p:sp>
        <p:nvSpPr>
          <p:cNvPr id="3" name="TextBox 2"/>
          <p:cNvSpPr txBox="1"/>
          <p:nvPr/>
        </p:nvSpPr>
        <p:spPr>
          <a:xfrm>
            <a:off x="3702504" y="1057827"/>
            <a:ext cx="1186543" cy="369332"/>
          </a:xfrm>
          <a:prstGeom prst="rect">
            <a:avLst/>
          </a:prstGeom>
          <a:noFill/>
        </p:spPr>
        <p:txBody>
          <a:bodyPr wrap="none" rtlCol="0">
            <a:spAutoFit/>
          </a:bodyPr>
          <a:lstStyle/>
          <a:p>
            <a:r>
              <a:rPr lang="el-GR" dirty="0" smtClean="0"/>
              <a:t>ΣΥΝΟΨΗ</a:t>
            </a:r>
            <a:endParaRPr lang="el-GR" dirty="0"/>
          </a:p>
        </p:txBody>
      </p:sp>
      <p:pic>
        <p:nvPicPr>
          <p:cNvPr id="4" name="Picture 3"/>
          <p:cNvPicPr>
            <a:picLocks noChangeAspect="1"/>
          </p:cNvPicPr>
          <p:nvPr/>
        </p:nvPicPr>
        <p:blipFill>
          <a:blip r:embed="rId3"/>
          <a:stretch>
            <a:fillRect/>
          </a:stretch>
        </p:blipFill>
        <p:spPr>
          <a:xfrm>
            <a:off x="278007" y="1427159"/>
            <a:ext cx="2317987" cy="3935086"/>
          </a:xfrm>
          <a:prstGeom prst="rect">
            <a:avLst/>
          </a:prstGeom>
        </p:spPr>
      </p:pic>
      <p:sp>
        <p:nvSpPr>
          <p:cNvPr id="5" name="TextBox 4"/>
          <p:cNvSpPr txBox="1"/>
          <p:nvPr/>
        </p:nvSpPr>
        <p:spPr>
          <a:xfrm>
            <a:off x="163629" y="5581650"/>
            <a:ext cx="2376997" cy="369332"/>
          </a:xfrm>
          <a:prstGeom prst="rect">
            <a:avLst/>
          </a:prstGeom>
          <a:noFill/>
        </p:spPr>
        <p:txBody>
          <a:bodyPr wrap="none" rtlCol="0">
            <a:spAutoFit/>
          </a:bodyPr>
          <a:lstStyle/>
          <a:p>
            <a:r>
              <a:rPr lang="el-GR" dirty="0" smtClean="0"/>
              <a:t>Αγαθό κοινής χρήσης</a:t>
            </a:r>
            <a:endParaRPr lang="el-GR" dirty="0"/>
          </a:p>
        </p:txBody>
      </p:sp>
      <p:pic>
        <p:nvPicPr>
          <p:cNvPr id="7" name="Picture 6"/>
          <p:cNvPicPr>
            <a:picLocks noChangeAspect="1"/>
          </p:cNvPicPr>
          <p:nvPr/>
        </p:nvPicPr>
        <p:blipFill>
          <a:blip r:embed="rId4"/>
          <a:stretch>
            <a:fillRect/>
          </a:stretch>
        </p:blipFill>
        <p:spPr>
          <a:xfrm>
            <a:off x="2904580" y="1408683"/>
            <a:ext cx="2286000" cy="3972037"/>
          </a:xfrm>
          <a:prstGeom prst="rect">
            <a:avLst/>
          </a:prstGeom>
        </p:spPr>
      </p:pic>
      <p:sp>
        <p:nvSpPr>
          <p:cNvPr id="8" name="TextBox 7"/>
          <p:cNvSpPr txBox="1"/>
          <p:nvPr/>
        </p:nvSpPr>
        <p:spPr>
          <a:xfrm>
            <a:off x="2949036" y="5560020"/>
            <a:ext cx="2325637" cy="923330"/>
          </a:xfrm>
          <a:prstGeom prst="rect">
            <a:avLst/>
          </a:prstGeom>
          <a:noFill/>
        </p:spPr>
        <p:txBody>
          <a:bodyPr wrap="none" rtlCol="0">
            <a:spAutoFit/>
          </a:bodyPr>
          <a:lstStyle/>
          <a:p>
            <a:r>
              <a:rPr lang="el-GR" dirty="0" smtClean="0"/>
              <a:t>Ανθρώπινο δικαίωμα</a:t>
            </a:r>
          </a:p>
          <a:p>
            <a:r>
              <a:rPr lang="el-GR" dirty="0" smtClean="0"/>
              <a:t>+</a:t>
            </a:r>
          </a:p>
          <a:p>
            <a:r>
              <a:rPr lang="el-GR" dirty="0" smtClean="0"/>
              <a:t>Οικονομικό αγαθό</a:t>
            </a:r>
            <a:endParaRPr lang="el-GR" dirty="0"/>
          </a:p>
        </p:txBody>
      </p:sp>
      <p:pic>
        <p:nvPicPr>
          <p:cNvPr id="9" name="Picture 8"/>
          <p:cNvPicPr>
            <a:picLocks noChangeAspect="1"/>
          </p:cNvPicPr>
          <p:nvPr/>
        </p:nvPicPr>
        <p:blipFill>
          <a:blip r:embed="rId5"/>
          <a:stretch>
            <a:fillRect/>
          </a:stretch>
        </p:blipFill>
        <p:spPr>
          <a:xfrm>
            <a:off x="5695680" y="1427159"/>
            <a:ext cx="2725511" cy="3935086"/>
          </a:xfrm>
          <a:prstGeom prst="rect">
            <a:avLst/>
          </a:prstGeom>
        </p:spPr>
      </p:pic>
      <p:sp>
        <p:nvSpPr>
          <p:cNvPr id="10" name="TextBox 9"/>
          <p:cNvSpPr txBox="1"/>
          <p:nvPr/>
        </p:nvSpPr>
        <p:spPr>
          <a:xfrm>
            <a:off x="5837949" y="5560020"/>
            <a:ext cx="2040110" cy="369332"/>
          </a:xfrm>
          <a:prstGeom prst="rect">
            <a:avLst/>
          </a:prstGeom>
          <a:noFill/>
        </p:spPr>
        <p:txBody>
          <a:bodyPr wrap="none" rtlCol="0">
            <a:spAutoFit/>
          </a:bodyPr>
          <a:lstStyle/>
          <a:p>
            <a:r>
              <a:rPr lang="en-US" dirty="0"/>
              <a:t> </a:t>
            </a:r>
            <a:r>
              <a:rPr lang="el-GR" dirty="0" smtClean="0"/>
              <a:t>οικονομικό αγαθό</a:t>
            </a:r>
            <a:endParaRPr lang="el-GR" dirty="0"/>
          </a:p>
        </p:txBody>
      </p:sp>
    </p:spTree>
    <p:extLst>
      <p:ext uri="{BB962C8B-B14F-4D97-AF65-F5344CB8AC3E}">
        <p14:creationId xmlns:p14="http://schemas.microsoft.com/office/powerpoint/2010/main" val="363384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4</a:t>
            </a:fld>
            <a:endParaRPr lang="fr-F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8403" y="1902574"/>
            <a:ext cx="5886565" cy="3272930"/>
          </a:xfrm>
          <a:prstGeom prst="rect">
            <a:avLst/>
          </a:prstGeom>
        </p:spPr>
      </p:pic>
      <p:cxnSp>
        <p:nvCxnSpPr>
          <p:cNvPr id="5" name="Straight Arrow Connector 4"/>
          <p:cNvCxnSpPr/>
          <p:nvPr/>
        </p:nvCxnSpPr>
        <p:spPr bwMode="auto">
          <a:xfrm flipH="1" flipV="1">
            <a:off x="5504688" y="3465576"/>
            <a:ext cx="777240" cy="20482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TextBox 5"/>
          <p:cNvSpPr txBox="1"/>
          <p:nvPr/>
        </p:nvSpPr>
        <p:spPr>
          <a:xfrm>
            <a:off x="4991514" y="5623560"/>
            <a:ext cx="3257495" cy="369332"/>
          </a:xfrm>
          <a:prstGeom prst="rect">
            <a:avLst/>
          </a:prstGeom>
          <a:noFill/>
        </p:spPr>
        <p:txBody>
          <a:bodyPr wrap="none" rtlCol="0">
            <a:spAutoFit/>
          </a:bodyPr>
          <a:lstStyle/>
          <a:p>
            <a:r>
              <a:rPr lang="el-GR" dirty="0" smtClean="0"/>
              <a:t>Προτεραιότητα στον παρόχθιο</a:t>
            </a:r>
            <a:endParaRPr lang="el-GR" dirty="0"/>
          </a:p>
        </p:txBody>
      </p:sp>
      <p:cxnSp>
        <p:nvCxnSpPr>
          <p:cNvPr id="8" name="Straight Arrow Connector 7"/>
          <p:cNvCxnSpPr/>
          <p:nvPr/>
        </p:nvCxnSpPr>
        <p:spPr bwMode="auto">
          <a:xfrm flipV="1">
            <a:off x="1234440" y="3090672"/>
            <a:ext cx="1847088" cy="220972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TextBox 8"/>
          <p:cNvSpPr txBox="1"/>
          <p:nvPr/>
        </p:nvSpPr>
        <p:spPr>
          <a:xfrm>
            <a:off x="56096" y="5300394"/>
            <a:ext cx="3755900" cy="923330"/>
          </a:xfrm>
          <a:prstGeom prst="rect">
            <a:avLst/>
          </a:prstGeom>
          <a:noFill/>
        </p:spPr>
        <p:txBody>
          <a:bodyPr wrap="none" rtlCol="0">
            <a:spAutoFit/>
          </a:bodyPr>
          <a:lstStyle/>
          <a:p>
            <a:r>
              <a:rPr lang="el-GR" dirty="0"/>
              <a:t>Προτεραιότητα </a:t>
            </a:r>
            <a:r>
              <a:rPr lang="el-GR" dirty="0" smtClean="0"/>
              <a:t>στην πρώτη χρήση </a:t>
            </a:r>
          </a:p>
          <a:p>
            <a:r>
              <a:rPr lang="el-GR" dirty="0" smtClean="0"/>
              <a:t>(αρχαιότητα)</a:t>
            </a:r>
            <a:endParaRPr lang="el-GR" dirty="0"/>
          </a:p>
          <a:p>
            <a:endParaRPr lang="el-GR" dirty="0"/>
          </a:p>
        </p:txBody>
      </p:sp>
    </p:spTree>
    <p:extLst>
      <p:ext uri="{BB962C8B-B14F-4D97-AF65-F5344CB8AC3E}">
        <p14:creationId xmlns:p14="http://schemas.microsoft.com/office/powerpoint/2010/main" val="96668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5</a:t>
            </a:fld>
            <a:endParaRPr lang="fr-FR" dirty="0"/>
          </a:p>
        </p:txBody>
      </p:sp>
      <p:sp>
        <p:nvSpPr>
          <p:cNvPr id="4" name="Right Arrow 3"/>
          <p:cNvSpPr/>
          <p:nvPr/>
        </p:nvSpPr>
        <p:spPr bwMode="auto">
          <a:xfrm>
            <a:off x="2852742" y="2111109"/>
            <a:ext cx="1198179"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4073634" y="2062862"/>
            <a:ext cx="4414927" cy="369332"/>
          </a:xfrm>
          <a:prstGeom prst="rect">
            <a:avLst/>
          </a:prstGeom>
          <a:noFill/>
        </p:spPr>
        <p:txBody>
          <a:bodyPr wrap="none" rtlCol="0">
            <a:spAutoFit/>
          </a:bodyPr>
          <a:lstStyle/>
          <a:p>
            <a:r>
              <a:rPr lang="el-GR" dirty="0" smtClean="0"/>
              <a:t>Πράγμα κοινής χρήσης (αστικός κώδικας)</a:t>
            </a:r>
            <a:endParaRPr lang="el-GR" dirty="0"/>
          </a:p>
        </p:txBody>
      </p:sp>
      <p:sp>
        <p:nvSpPr>
          <p:cNvPr id="6" name="TextBox 5"/>
          <p:cNvSpPr txBox="1"/>
          <p:nvPr/>
        </p:nvSpPr>
        <p:spPr>
          <a:xfrm>
            <a:off x="4073634" y="2963048"/>
            <a:ext cx="2685351" cy="369332"/>
          </a:xfrm>
          <a:prstGeom prst="rect">
            <a:avLst/>
          </a:prstGeom>
          <a:noFill/>
        </p:spPr>
        <p:txBody>
          <a:bodyPr wrap="none" rtlCol="0">
            <a:spAutoFit/>
          </a:bodyPr>
          <a:lstStyle/>
          <a:p>
            <a:r>
              <a:rPr lang="en-US" b="1" dirty="0" smtClean="0">
                <a:solidFill>
                  <a:srgbClr val="FF0000"/>
                </a:solidFill>
              </a:rPr>
              <a:t>Egalitarian Ownership</a:t>
            </a:r>
            <a:endParaRPr lang="el-GR" dirty="0"/>
          </a:p>
        </p:txBody>
      </p:sp>
      <p:sp>
        <p:nvSpPr>
          <p:cNvPr id="8" name="Rectangle 7"/>
          <p:cNvSpPr/>
          <p:nvPr/>
        </p:nvSpPr>
        <p:spPr>
          <a:xfrm>
            <a:off x="3311342" y="3439286"/>
            <a:ext cx="4572000" cy="1574149"/>
          </a:xfrm>
          <a:prstGeom prst="rect">
            <a:avLst/>
          </a:prstGeom>
        </p:spPr>
        <p:txBody>
          <a:bodyPr>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view that the earth originally belongs to humankind </a:t>
            </a:r>
            <a:r>
              <a:rPr lang="en-US"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collectively</a:t>
            </a:r>
            <a:r>
              <a:rPr lang="en-US" dirty="0">
                <a:latin typeface="Calibri" panose="020F0502020204030204" pitchFamily="34" charset="0"/>
                <a:ea typeface="Calibri" panose="020F0502020204030204" pitchFamily="34" charset="0"/>
                <a:cs typeface="Times New Roman" panose="02020603050405020304" pitchFamily="18" charset="0"/>
              </a:rPr>
              <a:t>, in the sense that all humans, no matter when and where they are born, must have some sort of symmetrical claim to it.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41587" y="6075144"/>
            <a:ext cx="8529144" cy="369332"/>
          </a:xfrm>
          <a:prstGeom prst="rect">
            <a:avLst/>
          </a:prstGeom>
        </p:spPr>
        <p:txBody>
          <a:bodyPr wrap="square">
            <a:spAutoFit/>
          </a:bodyPr>
          <a:lstStyle/>
          <a:p>
            <a:r>
              <a:rPr lang="el-GR" sz="1200" dirty="0" err="1">
                <a:latin typeface="Calibri" panose="020F0502020204030204" pitchFamily="34" charset="0"/>
                <a:ea typeface="Calibri" panose="020F0502020204030204" pitchFamily="34" charset="0"/>
                <a:cs typeface="Times New Roman" panose="02020603050405020304" pitchFamily="18" charset="0"/>
              </a:rPr>
              <a:t>Risse</a:t>
            </a:r>
            <a:r>
              <a:rPr lang="el-GR" sz="1200" dirty="0">
                <a:latin typeface="Calibri" panose="020F0502020204030204" pitchFamily="34" charset="0"/>
                <a:ea typeface="Calibri" panose="020F0502020204030204" pitchFamily="34" charset="0"/>
                <a:cs typeface="Times New Roman" panose="02020603050405020304" pitchFamily="18" charset="0"/>
              </a:rPr>
              <a:t>, M., 2014. The Human </a:t>
            </a:r>
            <a:r>
              <a:rPr lang="el-GR" sz="1200" dirty="0" err="1">
                <a:latin typeface="Calibri" panose="020F0502020204030204" pitchFamily="34" charset="0"/>
                <a:ea typeface="Calibri" panose="020F0502020204030204" pitchFamily="34" charset="0"/>
                <a:cs typeface="Times New Roman" panose="02020603050405020304" pitchFamily="18" charset="0"/>
              </a:rPr>
              <a:t>Right</a:t>
            </a:r>
            <a:r>
              <a:rPr lang="el-GR" sz="1200" dirty="0">
                <a:latin typeface="Calibri" panose="020F0502020204030204" pitchFamily="34" charset="0"/>
                <a:ea typeface="Calibri" panose="020F0502020204030204" pitchFamily="34" charset="0"/>
                <a:cs typeface="Times New Roman" panose="02020603050405020304" pitchFamily="18" charset="0"/>
              </a:rPr>
              <a:t> </a:t>
            </a:r>
            <a:r>
              <a:rPr lang="el-GR" sz="1200" dirty="0" err="1">
                <a:latin typeface="Calibri" panose="020F0502020204030204" pitchFamily="34" charset="0"/>
                <a:ea typeface="Calibri" panose="020F0502020204030204" pitchFamily="34" charset="0"/>
                <a:cs typeface="Times New Roman" panose="02020603050405020304" pitchFamily="18" charset="0"/>
              </a:rPr>
              <a:t>to</a:t>
            </a:r>
            <a:r>
              <a:rPr lang="el-GR" sz="1200" dirty="0">
                <a:latin typeface="Calibri" panose="020F0502020204030204" pitchFamily="34" charset="0"/>
                <a:ea typeface="Calibri" panose="020F0502020204030204" pitchFamily="34" charset="0"/>
                <a:cs typeface="Times New Roman" panose="02020603050405020304" pitchFamily="18" charset="0"/>
              </a:rPr>
              <a:t> </a:t>
            </a:r>
            <a:r>
              <a:rPr lang="el-GR" sz="1200" dirty="0" err="1">
                <a:latin typeface="Calibri" panose="020F0502020204030204" pitchFamily="34" charset="0"/>
                <a:ea typeface="Calibri" panose="020F0502020204030204" pitchFamily="34" charset="0"/>
                <a:cs typeface="Times New Roman" panose="02020603050405020304" pitchFamily="18" charset="0"/>
              </a:rPr>
              <a:t>Water</a:t>
            </a:r>
            <a:r>
              <a:rPr lang="el-GR" sz="1200" dirty="0">
                <a:latin typeface="Calibri" panose="020F0502020204030204" pitchFamily="34" charset="0"/>
                <a:ea typeface="Calibri" panose="020F0502020204030204" pitchFamily="34" charset="0"/>
                <a:cs typeface="Times New Roman" panose="02020603050405020304" pitchFamily="18" charset="0"/>
              </a:rPr>
              <a:t> and Common </a:t>
            </a:r>
            <a:r>
              <a:rPr lang="el-GR" sz="1200" dirty="0" err="1">
                <a:latin typeface="Calibri" panose="020F0502020204030204" pitchFamily="34" charset="0"/>
                <a:ea typeface="Calibri" panose="020F0502020204030204" pitchFamily="34" charset="0"/>
                <a:cs typeface="Times New Roman" panose="02020603050405020304" pitchFamily="18" charset="0"/>
              </a:rPr>
              <a:t>Ownership</a:t>
            </a:r>
            <a:r>
              <a:rPr lang="el-GR" sz="1200" dirty="0">
                <a:latin typeface="Calibri" panose="020F0502020204030204" pitchFamily="34" charset="0"/>
                <a:ea typeface="Calibri" panose="020F0502020204030204" pitchFamily="34" charset="0"/>
                <a:cs typeface="Times New Roman" panose="02020603050405020304" pitchFamily="18" charset="0"/>
              </a:rPr>
              <a:t> of the </a:t>
            </a:r>
            <a:r>
              <a:rPr lang="el-GR" sz="1200" dirty="0" err="1">
                <a:latin typeface="Calibri" panose="020F0502020204030204" pitchFamily="34" charset="0"/>
                <a:ea typeface="Calibri" panose="020F0502020204030204" pitchFamily="34" charset="0"/>
                <a:cs typeface="Times New Roman" panose="02020603050405020304" pitchFamily="18" charset="0"/>
              </a:rPr>
              <a:t>Earth</a:t>
            </a:r>
            <a:r>
              <a:rPr lang="el-GR" sz="1200" dirty="0">
                <a:latin typeface="Calibri" panose="020F0502020204030204" pitchFamily="34" charset="0"/>
                <a:ea typeface="Calibri" panose="020F0502020204030204" pitchFamily="34" charset="0"/>
                <a:cs typeface="Times New Roman" panose="02020603050405020304" pitchFamily="18" charset="0"/>
              </a:rPr>
              <a:t>. Journal of </a:t>
            </a:r>
            <a:r>
              <a:rPr lang="el-GR" sz="1200" dirty="0" err="1">
                <a:latin typeface="Calibri" panose="020F0502020204030204" pitchFamily="34" charset="0"/>
                <a:ea typeface="Calibri" panose="020F0502020204030204" pitchFamily="34" charset="0"/>
                <a:cs typeface="Times New Roman" panose="02020603050405020304" pitchFamily="18" charset="0"/>
              </a:rPr>
              <a:t>Political</a:t>
            </a:r>
            <a:r>
              <a:rPr lang="el-GR" sz="1200" dirty="0">
                <a:latin typeface="Calibri" panose="020F0502020204030204" pitchFamily="34" charset="0"/>
                <a:ea typeface="Calibri" panose="020F0502020204030204" pitchFamily="34" charset="0"/>
                <a:cs typeface="Times New Roman" panose="02020603050405020304" pitchFamily="18" charset="0"/>
              </a:rPr>
              <a:t> </a:t>
            </a:r>
            <a:r>
              <a:rPr lang="el-GR" sz="1200" dirty="0" err="1">
                <a:latin typeface="Calibri" panose="020F0502020204030204" pitchFamily="34" charset="0"/>
                <a:ea typeface="Calibri" panose="020F0502020204030204" pitchFamily="34" charset="0"/>
                <a:cs typeface="Times New Roman" panose="02020603050405020304" pitchFamily="18" charset="0"/>
              </a:rPr>
              <a:t>Philosophy</a:t>
            </a:r>
            <a:r>
              <a:rPr lang="el-GR" sz="1200" dirty="0">
                <a:latin typeface="Calibri" panose="020F0502020204030204" pitchFamily="34" charset="0"/>
                <a:ea typeface="Calibri" panose="020F0502020204030204" pitchFamily="34" charset="0"/>
                <a:cs typeface="Times New Roman" panose="02020603050405020304" pitchFamily="18" charset="0"/>
              </a:rPr>
              <a:t> 22, 178-203</a:t>
            </a:r>
            <a:r>
              <a:rPr lang="el-GR" dirty="0">
                <a:latin typeface="Calibri" panose="020F0502020204030204" pitchFamily="34" charset="0"/>
                <a:ea typeface="Calibri" panose="020F0502020204030204" pitchFamily="34" charset="0"/>
                <a:cs typeface="Times New Roman" panose="02020603050405020304" pitchFamily="18" charset="0"/>
              </a:rPr>
              <a:t>.</a:t>
            </a:r>
            <a:endParaRPr lang="el-GR" dirty="0"/>
          </a:p>
        </p:txBody>
      </p:sp>
      <p:sp>
        <p:nvSpPr>
          <p:cNvPr id="13" name="TextBox 12"/>
          <p:cNvSpPr txBox="1"/>
          <p:nvPr/>
        </p:nvSpPr>
        <p:spPr>
          <a:xfrm>
            <a:off x="70760" y="5120341"/>
            <a:ext cx="5282985" cy="369332"/>
          </a:xfrm>
          <a:prstGeom prst="rect">
            <a:avLst/>
          </a:prstGeom>
          <a:noFill/>
        </p:spPr>
        <p:txBody>
          <a:bodyPr wrap="none" rtlCol="0">
            <a:spAutoFit/>
          </a:bodyPr>
          <a:lstStyle/>
          <a:p>
            <a:r>
              <a:rPr lang="el-GR" dirty="0" smtClean="0"/>
              <a:t>Δεν είναι εμπόρευμα-δεν είναι οικονομικό αγαθό</a:t>
            </a:r>
            <a:endParaRPr lang="el-GR" dirty="0"/>
          </a:p>
        </p:txBody>
      </p:sp>
      <p:sp>
        <p:nvSpPr>
          <p:cNvPr id="14" name="Right Arrow 13"/>
          <p:cNvSpPr/>
          <p:nvPr/>
        </p:nvSpPr>
        <p:spPr bwMode="auto">
          <a:xfrm>
            <a:off x="5416309" y="5066438"/>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15" name="TextBox 14"/>
          <p:cNvSpPr txBox="1"/>
          <p:nvPr/>
        </p:nvSpPr>
        <p:spPr>
          <a:xfrm>
            <a:off x="6457281" y="5120341"/>
            <a:ext cx="1762214" cy="369332"/>
          </a:xfrm>
          <a:prstGeom prst="rect">
            <a:avLst/>
          </a:prstGeom>
          <a:noFill/>
        </p:spPr>
        <p:txBody>
          <a:bodyPr wrap="none" rtlCol="0">
            <a:spAutoFit/>
          </a:bodyPr>
          <a:lstStyle/>
          <a:p>
            <a:r>
              <a:rPr lang="el-GR" dirty="0" smtClean="0"/>
              <a:t>Ανήκει σ’ όλους</a:t>
            </a:r>
            <a:endParaRPr lang="el-GR" dirty="0"/>
          </a:p>
        </p:txBody>
      </p:sp>
      <p:sp>
        <p:nvSpPr>
          <p:cNvPr id="16" name="TextBox 15"/>
          <p:cNvSpPr txBox="1"/>
          <p:nvPr/>
        </p:nvSpPr>
        <p:spPr>
          <a:xfrm>
            <a:off x="2777669" y="5676862"/>
            <a:ext cx="3127844" cy="369332"/>
          </a:xfrm>
          <a:prstGeom prst="rect">
            <a:avLst/>
          </a:prstGeom>
          <a:ln w="38100">
            <a:solidFill>
              <a:srgbClr val="CC000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l-GR" dirty="0" smtClean="0"/>
              <a:t>ΔΕΝ ΜΠΟΡΕΙ ΝΑ ΠΩΛΗΘΕΙ</a:t>
            </a:r>
            <a:endParaRPr lang="el-GR" dirty="0"/>
          </a:p>
        </p:txBody>
      </p:sp>
      <p:pic>
        <p:nvPicPr>
          <p:cNvPr id="17" name="Picture 16"/>
          <p:cNvPicPr>
            <a:picLocks noChangeAspect="1"/>
          </p:cNvPicPr>
          <p:nvPr/>
        </p:nvPicPr>
        <p:blipFill>
          <a:blip r:embed="rId2"/>
          <a:stretch>
            <a:fillRect/>
          </a:stretch>
        </p:blipFill>
        <p:spPr>
          <a:xfrm>
            <a:off x="458982" y="1122359"/>
            <a:ext cx="2317987" cy="3935086"/>
          </a:xfrm>
          <a:prstGeom prst="rect">
            <a:avLst/>
          </a:prstGeom>
        </p:spPr>
      </p:pic>
    </p:spTree>
    <p:extLst>
      <p:ext uri="{BB962C8B-B14F-4D97-AF65-F5344CB8AC3E}">
        <p14:creationId xmlns:p14="http://schemas.microsoft.com/office/powerpoint/2010/main" val="67871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6</a:t>
            </a:fld>
            <a:endParaRPr lang="fr-FR" dirty="0"/>
          </a:p>
        </p:txBody>
      </p:sp>
      <p:sp>
        <p:nvSpPr>
          <p:cNvPr id="3" name="TextBox 2"/>
          <p:cNvSpPr txBox="1"/>
          <p:nvPr/>
        </p:nvSpPr>
        <p:spPr>
          <a:xfrm>
            <a:off x="1416394" y="3392424"/>
            <a:ext cx="184731" cy="369332"/>
          </a:xfrm>
          <a:prstGeom prst="rect">
            <a:avLst/>
          </a:prstGeom>
          <a:noFill/>
        </p:spPr>
        <p:txBody>
          <a:bodyPr wrap="none" rtlCol="0">
            <a:spAutoFit/>
          </a:bodyPr>
          <a:lstStyle/>
          <a:p>
            <a:endParaRPr lang="el-GR" dirty="0"/>
          </a:p>
        </p:txBody>
      </p:sp>
      <p:sp>
        <p:nvSpPr>
          <p:cNvPr id="4" name="Rectangle 3"/>
          <p:cNvSpPr/>
          <p:nvPr/>
        </p:nvSpPr>
        <p:spPr>
          <a:xfrm>
            <a:off x="1089060" y="1774708"/>
            <a:ext cx="6628475" cy="981423"/>
          </a:xfrm>
          <a:prstGeom prst="rect">
            <a:avLst/>
          </a:prstGeom>
          <a:ln w="28575">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a:lnSpc>
                <a:spcPct val="107000"/>
              </a:lnSpc>
              <a:spcBef>
                <a:spcPts val="0"/>
              </a:spcBef>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Με το άρθρο 954, </a:t>
            </a:r>
            <a:r>
              <a:rPr lang="el-GR" b="1" u="sng" dirty="0">
                <a:latin typeface="Calibri" panose="020F0502020204030204" pitchFamily="34" charset="0"/>
                <a:ea typeface="Calibri" panose="020F0502020204030204" pitchFamily="34" charset="0"/>
                <a:cs typeface="Times New Roman" panose="02020603050405020304" pitchFamily="18" charset="0"/>
              </a:rPr>
              <a:t>τα υπόγεια ύδατα </a:t>
            </a:r>
            <a:r>
              <a:rPr lang="el-GR" dirty="0">
                <a:latin typeface="Calibri" panose="020F0502020204030204" pitchFamily="34" charset="0"/>
                <a:ea typeface="Calibri" panose="020F0502020204030204" pitchFamily="34" charset="0"/>
                <a:cs typeface="Times New Roman" panose="02020603050405020304" pitchFamily="18" charset="0"/>
              </a:rPr>
              <a:t>και οι πηγές δεν αποτελούν κοινόχρηστα αγαθά αλλά ανήκουν στον κύριο του υπερκείμενου ακινήτου, του οποίου αποτελούν παραρτήματα.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own Arrow 4"/>
          <p:cNvSpPr/>
          <p:nvPr/>
        </p:nvSpPr>
        <p:spPr bwMode="auto">
          <a:xfrm>
            <a:off x="3877701" y="3043527"/>
            <a:ext cx="539128" cy="56110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6" name="Rectangle 5"/>
          <p:cNvSpPr/>
          <p:nvPr/>
        </p:nvSpPr>
        <p:spPr>
          <a:xfrm>
            <a:off x="809339" y="3907337"/>
            <a:ext cx="7542875" cy="981423"/>
          </a:xfrm>
          <a:prstGeom prst="rect">
            <a:avLst/>
          </a:prstGeom>
          <a:ln>
            <a:solidFill>
              <a:srgbClr val="FF0000"/>
            </a:solidFill>
          </a:ln>
        </p:spPr>
        <p:txBody>
          <a:bodyPr wrap="square">
            <a:spAutoFit/>
          </a:bodyPr>
          <a:lstStyle/>
          <a:p>
            <a:pPr marL="0" marR="0">
              <a:lnSpc>
                <a:spcPct val="107000"/>
              </a:lnSpc>
              <a:spcBef>
                <a:spcPts val="0"/>
              </a:spcBef>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Ο τελευταίος μπορεί να τα εκμεταλλεύεται κατά βούληση αρκεί, σύμφωνα με το άρθρο 1027, </a:t>
            </a:r>
            <a:r>
              <a:rPr lang="el-G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να μην αποκόψει ή μειώσει σημαντικά</a:t>
            </a:r>
            <a:r>
              <a:rPr lang="el-GR" dirty="0">
                <a:latin typeface="Calibri" panose="020F0502020204030204" pitchFamily="34" charset="0"/>
                <a:ea typeface="Calibri" panose="020F0502020204030204" pitchFamily="34" charset="0"/>
                <a:cs typeface="Times New Roman" panose="02020603050405020304" pitchFamily="18" charset="0"/>
              </a:rPr>
              <a:t> το νερό που χρησιμοποιείται ήδη από κατοίκους του οικισμού για τις ανάγκες τους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2195975" y="5562599"/>
            <a:ext cx="1513556" cy="369332"/>
          </a:xfrm>
          <a:prstGeom prst="rect">
            <a:avLst/>
          </a:prstGeom>
          <a:noFill/>
        </p:spPr>
        <p:txBody>
          <a:bodyPr wrap="none" rtlCol="0">
            <a:spAutoFit/>
          </a:bodyPr>
          <a:lstStyle/>
          <a:p>
            <a:r>
              <a:rPr lang="el-GR" dirty="0" smtClean="0"/>
              <a:t>ΕΠΟΜΕΝΩΣ</a:t>
            </a:r>
            <a:endParaRPr lang="el-GR" dirty="0"/>
          </a:p>
        </p:txBody>
      </p:sp>
      <p:sp>
        <p:nvSpPr>
          <p:cNvPr id="8" name="Right Arrow 7"/>
          <p:cNvSpPr/>
          <p:nvPr/>
        </p:nvSpPr>
        <p:spPr bwMode="auto">
          <a:xfrm>
            <a:off x="3877701" y="5704403"/>
            <a:ext cx="1818249" cy="8572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99578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7</a:t>
            </a:fld>
            <a:endParaRPr lang="fr-FR" dirty="0"/>
          </a:p>
        </p:txBody>
      </p:sp>
      <p:pic>
        <p:nvPicPr>
          <p:cNvPr id="3" name="Picture 2"/>
          <p:cNvPicPr>
            <a:picLocks noChangeAspect="1"/>
          </p:cNvPicPr>
          <p:nvPr/>
        </p:nvPicPr>
        <p:blipFill>
          <a:blip r:embed="rId2"/>
          <a:stretch>
            <a:fillRect/>
          </a:stretch>
        </p:blipFill>
        <p:spPr>
          <a:xfrm>
            <a:off x="495300" y="1781102"/>
            <a:ext cx="3465678" cy="2462691"/>
          </a:xfrm>
          <a:prstGeom prst="rect">
            <a:avLst/>
          </a:prstGeom>
        </p:spPr>
      </p:pic>
      <p:sp>
        <p:nvSpPr>
          <p:cNvPr id="4" name="TextBox 3"/>
          <p:cNvSpPr txBox="1"/>
          <p:nvPr/>
        </p:nvSpPr>
        <p:spPr>
          <a:xfrm>
            <a:off x="1526884" y="4914900"/>
            <a:ext cx="184731" cy="369332"/>
          </a:xfrm>
          <a:prstGeom prst="rect">
            <a:avLst/>
          </a:prstGeom>
          <a:noFill/>
        </p:spPr>
        <p:txBody>
          <a:bodyPr wrap="none" rtlCol="0">
            <a:spAutoFit/>
          </a:bodyPr>
          <a:lstStyle/>
          <a:p>
            <a:endParaRPr lang="el-GR" dirty="0"/>
          </a:p>
        </p:txBody>
      </p:sp>
      <p:pic>
        <p:nvPicPr>
          <p:cNvPr id="5" name="Picture 4"/>
          <p:cNvPicPr>
            <a:picLocks noChangeAspect="1"/>
          </p:cNvPicPr>
          <p:nvPr/>
        </p:nvPicPr>
        <p:blipFill>
          <a:blip r:embed="rId3"/>
          <a:stretch>
            <a:fillRect/>
          </a:stretch>
        </p:blipFill>
        <p:spPr>
          <a:xfrm>
            <a:off x="630555" y="4587502"/>
            <a:ext cx="5273040" cy="1024128"/>
          </a:xfrm>
          <a:prstGeom prst="rect">
            <a:avLst/>
          </a:prstGeom>
        </p:spPr>
      </p:pic>
      <p:cxnSp>
        <p:nvCxnSpPr>
          <p:cNvPr id="7" name="Straight Arrow Connector 6"/>
          <p:cNvCxnSpPr/>
          <p:nvPr/>
        </p:nvCxnSpPr>
        <p:spPr bwMode="auto">
          <a:xfrm flipH="1">
            <a:off x="3800475" y="1781102"/>
            <a:ext cx="295275" cy="5334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TextBox 8"/>
          <p:cNvSpPr txBox="1"/>
          <p:nvPr/>
        </p:nvSpPr>
        <p:spPr>
          <a:xfrm>
            <a:off x="4095750" y="1473325"/>
            <a:ext cx="1805687" cy="307777"/>
          </a:xfrm>
          <a:prstGeom prst="rect">
            <a:avLst/>
          </a:prstGeom>
          <a:noFill/>
        </p:spPr>
        <p:txBody>
          <a:bodyPr wrap="none" rtlCol="0">
            <a:spAutoFit/>
          </a:bodyPr>
          <a:lstStyle/>
          <a:p>
            <a:r>
              <a:rPr lang="el-GR" sz="1400" dirty="0" smtClean="0"/>
              <a:t>Η ΙΔΙΟΚΤΗΣΙΑ ΜΟΥ</a:t>
            </a:r>
            <a:endParaRPr lang="el-GR" sz="1400" dirty="0"/>
          </a:p>
        </p:txBody>
      </p:sp>
      <p:sp>
        <p:nvSpPr>
          <p:cNvPr id="10" name="Right Arrow 9"/>
          <p:cNvSpPr/>
          <p:nvPr/>
        </p:nvSpPr>
        <p:spPr bwMode="auto">
          <a:xfrm>
            <a:off x="4705350" y="3190875"/>
            <a:ext cx="2152650" cy="5619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11" name="TextBox 10"/>
          <p:cNvSpPr txBox="1"/>
          <p:nvPr/>
        </p:nvSpPr>
        <p:spPr>
          <a:xfrm>
            <a:off x="7170763" y="3287196"/>
            <a:ext cx="1603324" cy="369332"/>
          </a:xfrm>
          <a:prstGeom prst="rect">
            <a:avLst/>
          </a:prstGeom>
          <a:noFill/>
        </p:spPr>
        <p:txBody>
          <a:bodyPr wrap="none" rtlCol="0">
            <a:spAutoFit/>
          </a:bodyPr>
          <a:lstStyle/>
          <a:p>
            <a:r>
              <a:rPr lang="el-GR" dirty="0" smtClean="0"/>
              <a:t>ΓΕΩΤΡΗΣΕΙΣ</a:t>
            </a:r>
            <a:endParaRPr lang="el-GR" dirty="0"/>
          </a:p>
        </p:txBody>
      </p:sp>
      <p:sp>
        <p:nvSpPr>
          <p:cNvPr id="12" name="TextBox 11"/>
          <p:cNvSpPr txBox="1"/>
          <p:nvPr/>
        </p:nvSpPr>
        <p:spPr>
          <a:xfrm>
            <a:off x="7170763" y="4268569"/>
            <a:ext cx="1720343" cy="369332"/>
          </a:xfrm>
          <a:prstGeom prst="rect">
            <a:avLst/>
          </a:prstGeom>
          <a:noFill/>
        </p:spPr>
        <p:txBody>
          <a:bodyPr wrap="none" rtlCol="0">
            <a:spAutoFit/>
          </a:bodyPr>
          <a:lstStyle/>
          <a:p>
            <a:r>
              <a:rPr lang="el-GR" dirty="0" smtClean="0"/>
              <a:t>Είναι νόμιμες? </a:t>
            </a:r>
          </a:p>
        </p:txBody>
      </p:sp>
      <p:sp>
        <p:nvSpPr>
          <p:cNvPr id="13" name="TextBox 12"/>
          <p:cNvSpPr txBox="1"/>
          <p:nvPr/>
        </p:nvSpPr>
        <p:spPr>
          <a:xfrm>
            <a:off x="7213242" y="1991409"/>
            <a:ext cx="1518365" cy="646331"/>
          </a:xfrm>
          <a:prstGeom prst="rect">
            <a:avLst/>
          </a:prstGeom>
          <a:noFill/>
        </p:spPr>
        <p:txBody>
          <a:bodyPr wrap="none" rtlCol="0">
            <a:spAutoFit/>
          </a:bodyPr>
          <a:lstStyle/>
          <a:p>
            <a:r>
              <a:rPr lang="el-GR" dirty="0"/>
              <a:t>Είναι ηθικές?</a:t>
            </a:r>
          </a:p>
          <a:p>
            <a:endParaRPr lang="el-GR" dirty="0"/>
          </a:p>
        </p:txBody>
      </p:sp>
    </p:spTree>
    <p:extLst>
      <p:ext uri="{BB962C8B-B14F-4D97-AF65-F5344CB8AC3E}">
        <p14:creationId xmlns:p14="http://schemas.microsoft.com/office/powerpoint/2010/main" val="105106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8</a:t>
            </a:fld>
            <a:endParaRPr lang="fr-FR" dirty="0"/>
          </a:p>
        </p:txBody>
      </p:sp>
      <p:sp>
        <p:nvSpPr>
          <p:cNvPr id="3" name="TextBox 2"/>
          <p:cNvSpPr txBox="1"/>
          <p:nvPr/>
        </p:nvSpPr>
        <p:spPr>
          <a:xfrm>
            <a:off x="2010837" y="996696"/>
            <a:ext cx="3640998" cy="369332"/>
          </a:xfrm>
          <a:prstGeom prst="rect">
            <a:avLst/>
          </a:prstGeom>
          <a:noFill/>
        </p:spPr>
        <p:txBody>
          <a:bodyPr wrap="none" rtlCol="0">
            <a:spAutoFit/>
          </a:bodyPr>
          <a:lstStyle/>
          <a:p>
            <a:r>
              <a:rPr lang="el-GR" b="1" i="1" u="sng" dirty="0"/>
              <a:t>Το χρονικό διάστημα 1980-2000</a:t>
            </a:r>
            <a:endParaRPr lang="el-GR" u="sng" dirty="0"/>
          </a:p>
        </p:txBody>
      </p:sp>
      <p:sp>
        <p:nvSpPr>
          <p:cNvPr id="4" name="TextBox 3"/>
          <p:cNvSpPr txBox="1"/>
          <p:nvPr/>
        </p:nvSpPr>
        <p:spPr>
          <a:xfrm>
            <a:off x="655200" y="1883664"/>
            <a:ext cx="5218416" cy="369332"/>
          </a:xfrm>
          <a:prstGeom prst="rect">
            <a:avLst/>
          </a:prstGeom>
          <a:noFill/>
        </p:spPr>
        <p:txBody>
          <a:bodyPr wrap="none" rtlCol="0">
            <a:spAutoFit/>
          </a:bodyPr>
          <a:lstStyle/>
          <a:p>
            <a:r>
              <a:rPr lang="el-GR" i="1" dirty="0"/>
              <a:t>ν.1739/87 για τη διαχείριση των υδατικών πόρων.</a:t>
            </a:r>
            <a:endParaRPr lang="el-GR" dirty="0"/>
          </a:p>
        </p:txBody>
      </p:sp>
      <p:sp>
        <p:nvSpPr>
          <p:cNvPr id="7" name="Rectangle 6"/>
          <p:cNvSpPr/>
          <p:nvPr/>
        </p:nvSpPr>
        <p:spPr>
          <a:xfrm>
            <a:off x="655200" y="2770632"/>
            <a:ext cx="7748136" cy="1277786"/>
          </a:xfrm>
          <a:prstGeom prst="rect">
            <a:avLst/>
          </a:prstGeom>
        </p:spPr>
        <p:txBody>
          <a:bodyPr wrap="square">
            <a:spAutoFit/>
          </a:bodyPr>
          <a:lstStyle/>
          <a:p>
            <a:pPr marL="0" marR="0">
              <a:lnSpc>
                <a:spcPct val="107000"/>
              </a:lnSpc>
              <a:spcBef>
                <a:spcPts val="0"/>
              </a:spcBef>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Οι βασικές τομές του ν. 1739/1987 αφορούν: α) την </a:t>
            </a:r>
            <a:r>
              <a:rPr lang="el-GR" dirty="0" err="1">
                <a:latin typeface="Calibri" panose="020F0502020204030204" pitchFamily="34" charset="0"/>
                <a:ea typeface="Calibri" panose="020F0502020204030204" pitchFamily="34" charset="0"/>
                <a:cs typeface="Times New Roman" panose="02020603050405020304" pitchFamily="18" charset="0"/>
              </a:rPr>
              <a:t>αδειοδότηση</a:t>
            </a:r>
            <a:r>
              <a:rPr lang="el-GR" dirty="0">
                <a:latin typeface="Calibri" panose="020F0502020204030204" pitchFamily="34" charset="0"/>
                <a:ea typeface="Calibri" panose="020F0502020204030204" pitchFamily="34" charset="0"/>
                <a:cs typeface="Times New Roman" panose="02020603050405020304" pitchFamily="18" charset="0"/>
              </a:rPr>
              <a:t> των έργων αξιοποίησης υδατικών πόρων, β) την ανάγκη στρατηγικού προγραμματισμού έργων διαχείρισης υδατικών πόρων, </a:t>
            </a:r>
            <a:r>
              <a:rPr lang="el-GR" dirty="0">
                <a:solidFill>
                  <a:srgbClr val="FF0000"/>
                </a:solidFill>
                <a:latin typeface="Calibri" panose="020F0502020204030204" pitchFamily="34" charset="0"/>
                <a:ea typeface="Calibri" panose="020F0502020204030204" pitchFamily="34" charset="0"/>
                <a:cs typeface="Times New Roman" panose="02020603050405020304" pitchFamily="18" charset="0"/>
              </a:rPr>
              <a:t>γ) τη διαίρεση της χώρας σε 14 Υδατικά Διαμερίσματα </a:t>
            </a:r>
            <a:r>
              <a:rPr lang="el-GR" dirty="0">
                <a:latin typeface="Calibri" panose="020F0502020204030204" pitchFamily="34" charset="0"/>
                <a:ea typeface="Calibri" panose="020F0502020204030204" pitchFamily="34" charset="0"/>
                <a:cs typeface="Times New Roman" panose="02020603050405020304" pitchFamily="18" charset="0"/>
              </a:rPr>
              <a:t>και δ) τον καθορισμό των όρων προστασίας των υδατικών πόρων.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13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391CE4-8B71-4B90-8D96-56E26E9C3A17}" type="slidenum">
              <a:rPr lang="fr-FR" smtClean="0"/>
              <a:pPr>
                <a:defRPr/>
              </a:pPr>
              <a:t>9</a:t>
            </a:fld>
            <a:endParaRPr lang="fr-FR" dirty="0"/>
          </a:p>
        </p:txBody>
      </p:sp>
      <p:sp>
        <p:nvSpPr>
          <p:cNvPr id="3" name="Slide Number Placeholder 1"/>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F391CE4-8B71-4B90-8D96-56E26E9C3A17}" type="slidenum">
              <a:rPr lang="fr-FR" smtClean="0"/>
              <a:pPr>
                <a:defRPr/>
              </a:pPr>
              <a:t>9</a:t>
            </a:fld>
            <a:endParaRPr lang="fr-FR" dirty="0"/>
          </a:p>
        </p:txBody>
      </p:sp>
      <p:sp>
        <p:nvSpPr>
          <p:cNvPr id="4" name="Rectangle 3"/>
          <p:cNvSpPr/>
          <p:nvPr/>
        </p:nvSpPr>
        <p:spPr>
          <a:xfrm>
            <a:off x="1186227" y="1605969"/>
            <a:ext cx="6768269" cy="954107"/>
          </a:xfrm>
          <a:prstGeom prst="rect">
            <a:avLst/>
          </a:prstGeom>
        </p:spPr>
        <p:txBody>
          <a:bodyPr wrap="square">
            <a:spAutoFit/>
          </a:bodyPr>
          <a:lstStyle/>
          <a:p>
            <a:r>
              <a:rPr lang="el-GR" sz="2800" dirty="0" smtClean="0"/>
              <a:t>Τι είναι η οδηγία πλαίσιο </a:t>
            </a:r>
            <a:r>
              <a:rPr lang="el-GR" sz="2800" dirty="0" smtClean="0">
                <a:solidFill>
                  <a:srgbClr val="FF0000"/>
                </a:solidFill>
              </a:rPr>
              <a:t>2000/60</a:t>
            </a:r>
            <a:r>
              <a:rPr lang="el-GR" sz="2800" dirty="0" smtClean="0"/>
              <a:t>  ή  </a:t>
            </a:r>
            <a:r>
              <a:rPr lang="el-GR" sz="2800" dirty="0" smtClean="0">
                <a:solidFill>
                  <a:srgbClr val="00B050"/>
                </a:solidFill>
              </a:rPr>
              <a:t>Ν.</a:t>
            </a:r>
            <a:r>
              <a:rPr lang="el-GR" sz="2800" i="1" dirty="0" smtClean="0">
                <a:solidFill>
                  <a:srgbClr val="00B050"/>
                </a:solidFill>
              </a:rPr>
              <a:t>3199</a:t>
            </a:r>
            <a:r>
              <a:rPr lang="el-GR" sz="2800" dirty="0" smtClean="0">
                <a:solidFill>
                  <a:srgbClr val="00B050"/>
                </a:solidFill>
              </a:rPr>
              <a:t>/2003</a:t>
            </a:r>
            <a:r>
              <a:rPr lang="el-GR" sz="2800" dirty="0" smtClean="0"/>
              <a:t> ;</a:t>
            </a:r>
            <a:endParaRPr lang="en-US" sz="2800" dirty="0"/>
          </a:p>
        </p:txBody>
      </p:sp>
      <p:sp>
        <p:nvSpPr>
          <p:cNvPr id="5" name="Rounded Rectangle 4"/>
          <p:cNvSpPr/>
          <p:nvPr/>
        </p:nvSpPr>
        <p:spPr bwMode="auto">
          <a:xfrm>
            <a:off x="1833928" y="2877491"/>
            <a:ext cx="5357480" cy="174334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nSpc>
                <a:spcPct val="200000"/>
              </a:lnSpc>
            </a:pPr>
            <a:r>
              <a:rPr lang="el-GR" b="1" dirty="0" smtClean="0"/>
              <a:t>Θεσμικό πλαίσιο που αποσκοπεί</a:t>
            </a:r>
          </a:p>
          <a:p>
            <a:pPr>
              <a:lnSpc>
                <a:spcPct val="200000"/>
              </a:lnSpc>
            </a:pPr>
            <a:r>
              <a:rPr lang="el-GR" b="1" dirty="0" smtClean="0">
                <a:solidFill>
                  <a:srgbClr val="FF0000"/>
                </a:solidFill>
              </a:rPr>
              <a:t>ολοκληρωμένη</a:t>
            </a:r>
            <a:r>
              <a:rPr lang="el-GR" b="1" dirty="0" smtClean="0"/>
              <a:t> και </a:t>
            </a:r>
            <a:r>
              <a:rPr lang="el-GR" b="1" dirty="0" smtClean="0">
                <a:solidFill>
                  <a:srgbClr val="7030A0"/>
                </a:solidFill>
              </a:rPr>
              <a:t>ορθολογική </a:t>
            </a:r>
            <a:r>
              <a:rPr lang="el-GR" b="1" dirty="0" smtClean="0"/>
              <a:t>διαχείριση </a:t>
            </a:r>
          </a:p>
          <a:p>
            <a:pPr>
              <a:lnSpc>
                <a:spcPct val="200000"/>
              </a:lnSpc>
            </a:pPr>
            <a:r>
              <a:rPr lang="el-GR" b="1" dirty="0" smtClean="0"/>
              <a:t>των υδατικών πόρων</a:t>
            </a:r>
            <a:endParaRPr lang="en-US" dirty="0"/>
          </a:p>
        </p:txBody>
      </p:sp>
      <p:sp>
        <p:nvSpPr>
          <p:cNvPr id="6" name="Down Arrow 5"/>
          <p:cNvSpPr/>
          <p:nvPr/>
        </p:nvSpPr>
        <p:spPr bwMode="auto">
          <a:xfrm>
            <a:off x="4315626" y="4674550"/>
            <a:ext cx="264920" cy="5640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878358" y="5255662"/>
            <a:ext cx="7384009" cy="923330"/>
          </a:xfrm>
          <a:prstGeom prst="rect">
            <a:avLst/>
          </a:prstGeom>
          <a:noFill/>
        </p:spPr>
        <p:txBody>
          <a:bodyPr wrap="none" rtlCol="0">
            <a:spAutoFit/>
          </a:bodyPr>
          <a:lstStyle/>
          <a:p>
            <a:pPr>
              <a:lnSpc>
                <a:spcPct val="150000"/>
              </a:lnSpc>
            </a:pPr>
            <a:r>
              <a:rPr lang="el-GR" dirty="0" smtClean="0"/>
              <a:t>Ενοποιεί ένα </a:t>
            </a:r>
            <a:r>
              <a:rPr lang="el-GR" u="sng" dirty="0" smtClean="0">
                <a:solidFill>
                  <a:srgbClr val="FF0000"/>
                </a:solidFill>
              </a:rPr>
              <a:t>κατακερματισμένο</a:t>
            </a:r>
            <a:r>
              <a:rPr lang="el-GR" dirty="0" smtClean="0"/>
              <a:t> θεσμικό πλαίσιο (περίπου 30 οδηγίες) </a:t>
            </a:r>
          </a:p>
          <a:p>
            <a:pPr>
              <a:lnSpc>
                <a:spcPct val="150000"/>
              </a:lnSpc>
            </a:pPr>
            <a:r>
              <a:rPr lang="el-GR" dirty="0" smtClean="0"/>
              <a:t>το οποίο αφορούσε στην διαχείριση των υδάτινων σωμάτων</a:t>
            </a:r>
            <a:endParaRPr lang="en-US" dirty="0"/>
          </a:p>
        </p:txBody>
      </p:sp>
      <p:sp>
        <p:nvSpPr>
          <p:cNvPr id="9" name="TextBox 8"/>
          <p:cNvSpPr txBox="1"/>
          <p:nvPr/>
        </p:nvSpPr>
        <p:spPr>
          <a:xfrm>
            <a:off x="2188035" y="1003455"/>
            <a:ext cx="3122009" cy="369332"/>
          </a:xfrm>
          <a:prstGeom prst="rect">
            <a:avLst/>
          </a:prstGeom>
          <a:noFill/>
        </p:spPr>
        <p:txBody>
          <a:bodyPr wrap="none" rtlCol="0">
            <a:spAutoFit/>
          </a:bodyPr>
          <a:lstStyle/>
          <a:p>
            <a:r>
              <a:rPr lang="el-GR" b="1" i="1" dirty="0"/>
              <a:t>Την μετά του 2000 περίοδο</a:t>
            </a:r>
            <a:endParaRPr lang="el-GR" dirty="0"/>
          </a:p>
        </p:txBody>
      </p:sp>
    </p:spTree>
    <p:extLst>
      <p:ext uri="{BB962C8B-B14F-4D97-AF65-F5344CB8AC3E}">
        <p14:creationId xmlns:p14="http://schemas.microsoft.com/office/powerpoint/2010/main" val="12267386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e3a1cf56a5a4a9275d2ee6fb5b81e67f6ee1e015"/>
</p:tagLst>
</file>

<file path=ppt/theme/theme1.xml><?xml version="1.0" encoding="utf-8"?>
<a:theme xmlns:a="http://schemas.openxmlformats.org/drawingml/2006/main" name="env_presentation">
  <a:themeElements>
    <a:clrScheme name="env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v_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nv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v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v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v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v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v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v_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v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v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v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v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v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env_presentation</Template>
  <TotalTime>2655</TotalTime>
  <Words>1753</Words>
  <Application>Microsoft Office PowerPoint</Application>
  <PresentationFormat>On-screen Show (4:3)</PresentationFormat>
  <Paragraphs>384</Paragraphs>
  <Slides>35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Arial Black</vt:lpstr>
      <vt:lpstr>Book Antiqua</vt:lpstr>
      <vt:lpstr>Calibri</vt:lpstr>
      <vt:lpstr>Georgia</vt:lpstr>
      <vt:lpstr>Helvetica</vt:lpstr>
      <vt:lpstr>Tahoma</vt:lpstr>
      <vt:lpstr>Times New Roman</vt:lpstr>
      <vt:lpstr>Verdana</vt:lpstr>
      <vt:lpstr>Wingdings</vt:lpstr>
      <vt:lpstr>env_presentation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AEIDL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presentation</dc:title>
  <dc:creator>AEIDL</dc:creator>
  <cp:lastModifiedBy>Thanasis</cp:lastModifiedBy>
  <cp:revision>216</cp:revision>
  <cp:lastPrinted>2019-05-07T10:52:45Z</cp:lastPrinted>
  <dcterms:created xsi:type="dcterms:W3CDTF">2008-04-09T12:38:37Z</dcterms:created>
  <dcterms:modified xsi:type="dcterms:W3CDTF">2023-03-28T09:09:08Z</dcterms:modified>
</cp:coreProperties>
</file>