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9"/>
  </p:notesMasterIdLst>
  <p:sldIdLst>
    <p:sldId id="258" r:id="rId2"/>
    <p:sldId id="256" r:id="rId3"/>
    <p:sldId id="257" r:id="rId4"/>
    <p:sldId id="284" r:id="rId5"/>
    <p:sldId id="259" r:id="rId6"/>
    <p:sldId id="262" r:id="rId7"/>
    <p:sldId id="260" r:id="rId8"/>
    <p:sldId id="285" r:id="rId9"/>
    <p:sldId id="261" r:id="rId10"/>
    <p:sldId id="263" r:id="rId11"/>
    <p:sldId id="264" r:id="rId12"/>
    <p:sldId id="274" r:id="rId13"/>
    <p:sldId id="286" r:id="rId14"/>
    <p:sldId id="275" r:id="rId15"/>
    <p:sldId id="265" r:id="rId16"/>
    <p:sldId id="266" r:id="rId17"/>
    <p:sldId id="268" r:id="rId18"/>
    <p:sldId id="270" r:id="rId19"/>
    <p:sldId id="269" r:id="rId20"/>
    <p:sldId id="280" r:id="rId21"/>
    <p:sldId id="276" r:id="rId22"/>
    <p:sldId id="277" r:id="rId23"/>
    <p:sldId id="278" r:id="rId24"/>
    <p:sldId id="279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9038" autoAdjust="0"/>
    <p:restoredTop sz="93922" autoAdjust="0"/>
  </p:normalViewPr>
  <p:slideViewPr>
    <p:cSldViewPr snapToGrid="0" snapToObjects="1">
      <p:cViewPr varScale="1">
        <p:scale>
          <a:sx n="69" d="100"/>
          <a:sy n="69" d="100"/>
        </p:scale>
        <p:origin x="-13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01129-2E49-4445-9630-8F57AF9DFA7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6B4C7-F352-4149-8340-BE679E0C0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06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6B4C7-F352-4149-8340-BE679E0C0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55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61E155-D587-2D45-8622-2F758591A5C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70EF87C-4C5A-2C4A-9D65-FC6D07177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080846-52F6-BA41-8BBB-57C803B58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208090"/>
            <a:ext cx="8825658" cy="861420"/>
          </a:xfrm>
        </p:spPr>
        <p:txBody>
          <a:bodyPr/>
          <a:lstStyle/>
          <a:p>
            <a:r>
              <a:rPr lang="el-GR" dirty="0" smtClean="0"/>
              <a:t>Δρ Αικατερίνη </a:t>
            </a:r>
            <a:r>
              <a:rPr lang="el-GR" dirty="0" err="1" smtClean="0"/>
              <a:t>Μαρινάγη</a:t>
            </a:r>
            <a:r>
              <a:rPr lang="el-GR" dirty="0" smtClean="0"/>
              <a:t> ,  </a:t>
            </a:r>
            <a:r>
              <a:rPr lang="el-GR" dirty="0" err="1" smtClean="0"/>
              <a:t>ΔΔρ</a:t>
            </a:r>
            <a:r>
              <a:rPr lang="el-GR" dirty="0" smtClean="0"/>
              <a:t>. Δαμιανός Σακάς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7ACA41-435B-6E41-AE4D-4A6BE0E74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US" sz="4800" dirty="0" smtClean="0"/>
              <a:t>LOG601 - </a:t>
            </a:r>
            <a:r>
              <a:rPr lang="el-GR" sz="4800" dirty="0" smtClean="0"/>
              <a:t>ΣΥΣΤΗΜΑΤΑ ΔΙΑΧΕΙΡΙΣΗΣ ΕΠΙΧΕΙΡΗΣΙΑΚΩΝ ΠΟΡΩΝ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401977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Η </a:t>
            </a:r>
            <a:r>
              <a:rPr lang="el-GR" b="1" dirty="0" smtClean="0"/>
              <a:t>εξέλιξη </a:t>
            </a:r>
            <a:r>
              <a:rPr lang="el-GR" b="1" dirty="0"/>
              <a:t>των </a:t>
            </a:r>
            <a:r>
              <a:rPr lang="el-GR" b="1" dirty="0" smtClean="0"/>
              <a:t>συστημάτων </a:t>
            </a:r>
            <a:r>
              <a:rPr lang="en-US" b="1" dirty="0"/>
              <a:t>ERP 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3004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1990</a:t>
            </a:r>
            <a:r>
              <a:rPr lang="el-GR" b="1" dirty="0"/>
              <a:t> </a:t>
            </a:r>
            <a:r>
              <a:rPr lang="en-US" b="1" dirty="0"/>
              <a:t>ERP</a:t>
            </a:r>
          </a:p>
          <a:p>
            <a:endParaRPr lang="en-US" dirty="0"/>
          </a:p>
          <a:p>
            <a:r>
              <a:rPr lang="el-GR" dirty="0"/>
              <a:t>Οι </a:t>
            </a:r>
            <a:r>
              <a:rPr lang="el-GR" dirty="0" smtClean="0"/>
              <a:t>ανάγκες </a:t>
            </a:r>
            <a:r>
              <a:rPr lang="el-GR" dirty="0"/>
              <a:t>για </a:t>
            </a:r>
            <a:r>
              <a:rPr lang="el-GR" dirty="0" smtClean="0"/>
              <a:t>διαχείριση </a:t>
            </a:r>
            <a:r>
              <a:rPr lang="el-GR" dirty="0"/>
              <a:t>των </a:t>
            </a:r>
            <a:r>
              <a:rPr lang="el-GR" dirty="0" smtClean="0"/>
              <a:t>ανθρωπίνων πόρων αυξήθηκαν, </a:t>
            </a:r>
            <a:r>
              <a:rPr lang="el-GR" dirty="0"/>
              <a:t>η </a:t>
            </a:r>
            <a:r>
              <a:rPr lang="el-GR" dirty="0" smtClean="0"/>
              <a:t>χρηματοοικονομική διαχείριση </a:t>
            </a:r>
            <a:r>
              <a:rPr lang="el-GR" dirty="0"/>
              <a:t>και ο </a:t>
            </a:r>
            <a:r>
              <a:rPr lang="el-GR" dirty="0" smtClean="0"/>
              <a:t>έλεγχος </a:t>
            </a:r>
            <a:r>
              <a:rPr lang="el-GR" dirty="0"/>
              <a:t>των </a:t>
            </a:r>
            <a:r>
              <a:rPr lang="el-GR" dirty="0" smtClean="0"/>
              <a:t>αποθεμάτων βελτιστοποιήθηκαν </a:t>
            </a:r>
            <a:r>
              <a:rPr lang="el-GR" dirty="0"/>
              <a:t>και τα </a:t>
            </a:r>
            <a:r>
              <a:rPr lang="el-GR" dirty="0" smtClean="0"/>
              <a:t>δεδομένα </a:t>
            </a:r>
            <a:r>
              <a:rPr lang="el-GR" dirty="0"/>
              <a:t>που </a:t>
            </a:r>
            <a:r>
              <a:rPr lang="el-GR" dirty="0" smtClean="0"/>
              <a:t>βρίσκονταν αποθηκευμένα </a:t>
            </a:r>
            <a:r>
              <a:rPr lang="el-GR" dirty="0"/>
              <a:t>στα </a:t>
            </a:r>
            <a:r>
              <a:rPr lang="el-GR" dirty="0" smtClean="0"/>
              <a:t>συστήματα </a:t>
            </a:r>
            <a:r>
              <a:rPr lang="el-GR" dirty="0"/>
              <a:t>των </a:t>
            </a:r>
            <a:r>
              <a:rPr lang="el-GR" dirty="0" smtClean="0"/>
              <a:t>εταιρειών αυξήθηκαν εκθετικά. </a:t>
            </a:r>
            <a:endParaRPr lang="en-US" dirty="0"/>
          </a:p>
          <a:p>
            <a:endParaRPr lang="en-US" dirty="0"/>
          </a:p>
          <a:p>
            <a:r>
              <a:rPr lang="el-GR" dirty="0" smtClean="0"/>
              <a:t>Όλα αυτά οδήγησαν </a:t>
            </a:r>
            <a:r>
              <a:rPr lang="el-GR" dirty="0"/>
              <a:t>στην </a:t>
            </a:r>
            <a:r>
              <a:rPr lang="el-GR" dirty="0" smtClean="0"/>
              <a:t>εμφάνιση </a:t>
            </a:r>
            <a:r>
              <a:rPr lang="el-GR" dirty="0"/>
              <a:t>των </a:t>
            </a:r>
            <a:r>
              <a:rPr lang="en-US" dirty="0"/>
              <a:t>ERP </a:t>
            </a:r>
            <a:r>
              <a:rPr lang="el-GR" dirty="0"/>
              <a:t>που </a:t>
            </a:r>
            <a:r>
              <a:rPr lang="el-GR" dirty="0" smtClean="0"/>
              <a:t>βοηθούσαν </a:t>
            </a:r>
            <a:r>
              <a:rPr lang="el-GR" dirty="0"/>
              <a:t>στη </a:t>
            </a:r>
            <a:r>
              <a:rPr lang="el-GR" dirty="0" smtClean="0"/>
              <a:t>διευθέτηση </a:t>
            </a:r>
            <a:r>
              <a:rPr lang="el-GR" dirty="0"/>
              <a:t>των </a:t>
            </a:r>
            <a:r>
              <a:rPr lang="el-GR" dirty="0" smtClean="0"/>
              <a:t>παραπάνω προβλημάτων </a:t>
            </a:r>
            <a:r>
              <a:rPr lang="el-GR" dirty="0"/>
              <a:t>σε </a:t>
            </a:r>
            <a:r>
              <a:rPr lang="el-GR" dirty="0" smtClean="0"/>
              <a:t>σημαντικό βαθμό </a:t>
            </a:r>
            <a:r>
              <a:rPr lang="el-GR" dirty="0"/>
              <a:t>και </a:t>
            </a:r>
            <a:r>
              <a:rPr lang="el-GR" dirty="0" smtClean="0"/>
              <a:t>αποτελούσαν υβριδικά πληροφοριακά συστήματα, κάτι ανάμεσα </a:t>
            </a:r>
            <a:r>
              <a:rPr lang="el-GR" dirty="0"/>
              <a:t>στα </a:t>
            </a:r>
            <a:r>
              <a:rPr lang="en-US" dirty="0"/>
              <a:t>Decision Support Systems (DSS) </a:t>
            </a:r>
            <a:r>
              <a:rPr lang="el-GR" dirty="0"/>
              <a:t>και στα </a:t>
            </a:r>
            <a:r>
              <a:rPr lang="en-US" dirty="0"/>
              <a:t>Executive Information Systems (EIS) </a:t>
            </a:r>
          </a:p>
          <a:p>
            <a:endParaRPr lang="el-GR" dirty="0"/>
          </a:p>
          <a:p>
            <a:pPr algn="just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l-GR" b="1" dirty="0" smtClean="0"/>
              <a:t>Υποστήριξη οικονομικής λειτουργιάς, </a:t>
            </a:r>
            <a:endParaRPr lang="el-GR" b="1" dirty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l-GR" b="1" dirty="0" smtClean="0"/>
              <a:t>Υποστήριξη προγραμματισμού λειτουργιών και πωλήσεων σε όλα τα επίπεδα, </a:t>
            </a:r>
            <a:endParaRPr lang="el-GR" b="1" dirty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l-GR" b="1" dirty="0" smtClean="0"/>
              <a:t>Υποστήριξη εφοδιαστικών αλυσίδων, </a:t>
            </a:r>
            <a:endParaRPr lang="el-GR" b="1" dirty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l-GR" b="1" dirty="0" smtClean="0"/>
              <a:t>Υποστήριξη και ολοκλήρωση των διαδικασιών μάρκετινγκ, πωλήσεων, παραγωγής, αποθήκης και διανομής,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l-GR" b="1" dirty="0" smtClean="0"/>
              <a:t>Υποστήριξη διαχείρισης ανθρωπίνων πόρων.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9026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Η </a:t>
            </a:r>
            <a:r>
              <a:rPr lang="el-GR" b="1" dirty="0" smtClean="0"/>
              <a:t>εξέλιξη </a:t>
            </a:r>
            <a:r>
              <a:rPr lang="el-GR" b="1" dirty="0"/>
              <a:t>των </a:t>
            </a:r>
            <a:r>
              <a:rPr lang="el-GR" b="1" dirty="0" smtClean="0"/>
              <a:t>συστημάτων </a:t>
            </a:r>
            <a:r>
              <a:rPr lang="en-US" b="1" dirty="0"/>
              <a:t>ERP 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1" y="1484416"/>
            <a:ext cx="10783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ERP II</a:t>
            </a:r>
          </a:p>
          <a:p>
            <a:endParaRPr lang="en-US" dirty="0"/>
          </a:p>
          <a:p>
            <a:r>
              <a:rPr lang="el-GR" dirty="0"/>
              <a:t>Στα </a:t>
            </a:r>
            <a:r>
              <a:rPr lang="el-GR" dirty="0" smtClean="0"/>
              <a:t>συστήματα </a:t>
            </a:r>
            <a:r>
              <a:rPr lang="en-US" dirty="0"/>
              <a:t>ERP II </a:t>
            </a:r>
            <a:r>
              <a:rPr lang="el-GR" dirty="0" smtClean="0"/>
              <a:t>δίνεται έμφαση </a:t>
            </a:r>
            <a:r>
              <a:rPr lang="el-GR" dirty="0"/>
              <a:t>στη </a:t>
            </a:r>
            <a:r>
              <a:rPr lang="el-GR" dirty="0" smtClean="0"/>
              <a:t>διασύνδεση πληροφοριακών συστημάτων διαφορετικών εταιρειών, καθώς </a:t>
            </a:r>
            <a:r>
              <a:rPr lang="el-GR" dirty="0"/>
              <a:t>η </a:t>
            </a:r>
            <a:r>
              <a:rPr lang="el-GR" dirty="0" smtClean="0"/>
              <a:t>απαίτηση είναι </a:t>
            </a:r>
            <a:r>
              <a:rPr lang="el-GR" dirty="0"/>
              <a:t>να </a:t>
            </a:r>
            <a:r>
              <a:rPr lang="el-GR" dirty="0" smtClean="0"/>
              <a:t>υποστηριχτούν ιδεατές επιχειρήσεις </a:t>
            </a:r>
            <a:r>
              <a:rPr lang="el-GR" dirty="0"/>
              <a:t>(</a:t>
            </a:r>
            <a:r>
              <a:rPr lang="en-US" dirty="0"/>
              <a:t>virtual enterprises) </a:t>
            </a:r>
            <a:r>
              <a:rPr lang="el-GR" dirty="0"/>
              <a:t>και το </a:t>
            </a:r>
            <a:r>
              <a:rPr lang="el-GR" dirty="0" smtClean="0"/>
              <a:t>ηλεκτρονικό εμπόριο. </a:t>
            </a:r>
            <a:endParaRPr lang="el-GR" dirty="0"/>
          </a:p>
          <a:p>
            <a:endParaRPr lang="el-GR" dirty="0"/>
          </a:p>
          <a:p>
            <a:r>
              <a:rPr lang="el-GR" dirty="0"/>
              <a:t>Ενσωμάτωση </a:t>
            </a:r>
            <a:r>
              <a:rPr lang="el-GR" dirty="0" smtClean="0"/>
              <a:t>συστημάτων εφοδιαστικών αλυσίδων </a:t>
            </a:r>
            <a:r>
              <a:rPr lang="el-GR" dirty="0"/>
              <a:t>(</a:t>
            </a:r>
            <a:r>
              <a:rPr lang="en-US" dirty="0"/>
              <a:t>Supply Chain Management Systems - SCM) </a:t>
            </a:r>
            <a:r>
              <a:rPr lang="el-GR" dirty="0"/>
              <a:t>και </a:t>
            </a:r>
            <a:r>
              <a:rPr lang="el-GR" dirty="0" smtClean="0"/>
              <a:t>συστημάτων διαχείρισης πελατών </a:t>
            </a:r>
            <a:r>
              <a:rPr lang="el-GR" dirty="0"/>
              <a:t>(</a:t>
            </a:r>
            <a:r>
              <a:rPr lang="en-US" dirty="0"/>
              <a:t>Customer Relationship Management Systems – CRM) </a:t>
            </a:r>
          </a:p>
          <a:p>
            <a:endParaRPr lang="el-GR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720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545889" cy="71106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Ολοκλήρωση πληροφοριακού συστήματος 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3004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</a:t>
            </a:r>
            <a:r>
              <a:rPr lang="el-GR" dirty="0" smtClean="0"/>
              <a:t>ολοκλήρωση ενός πληροφοριακού συστήματος μπορεί </a:t>
            </a:r>
            <a:r>
              <a:rPr lang="el-GR" dirty="0"/>
              <a:t>να </a:t>
            </a:r>
            <a:r>
              <a:rPr lang="el-GR" dirty="0" smtClean="0"/>
              <a:t>ιδωθεί από διαφορές οπτικές γωνίες:</a:t>
            </a:r>
            <a:endParaRPr lang="el-GR" dirty="0"/>
          </a:p>
          <a:p>
            <a:endParaRPr lang="el-GR" b="1" dirty="0"/>
          </a:p>
          <a:p>
            <a:r>
              <a:rPr lang="el-GR" b="1" dirty="0" smtClean="0"/>
              <a:t>Ολοκλήρωση </a:t>
            </a:r>
            <a:r>
              <a:rPr lang="el-GR" b="1" dirty="0"/>
              <a:t>των </a:t>
            </a:r>
            <a:r>
              <a:rPr lang="el-GR" b="1" dirty="0" smtClean="0"/>
              <a:t>δεδομένων </a:t>
            </a:r>
            <a:r>
              <a:rPr lang="el-GR" b="1" dirty="0"/>
              <a:t>(</a:t>
            </a:r>
            <a:r>
              <a:rPr lang="en-US" b="1" dirty="0"/>
              <a:t>data integration) </a:t>
            </a:r>
            <a:r>
              <a:rPr lang="el-GR" dirty="0" smtClean="0"/>
              <a:t>επιτυγχάνεται όταν όλα </a:t>
            </a:r>
            <a:r>
              <a:rPr lang="el-GR" dirty="0"/>
              <a:t>τα </a:t>
            </a:r>
            <a:r>
              <a:rPr lang="el-GR" dirty="0" smtClean="0"/>
              <a:t>σχήματα δεδομένων </a:t>
            </a:r>
            <a:r>
              <a:rPr lang="el-GR" dirty="0"/>
              <a:t>που </a:t>
            </a:r>
            <a:r>
              <a:rPr lang="el-GR" dirty="0" smtClean="0"/>
              <a:t>χρησιμοποιούνται από όλα </a:t>
            </a:r>
            <a:r>
              <a:rPr lang="el-GR" dirty="0"/>
              <a:t>τα </a:t>
            </a:r>
            <a:r>
              <a:rPr lang="el-GR" dirty="0" smtClean="0"/>
              <a:t>τμήματα </a:t>
            </a:r>
            <a:r>
              <a:rPr lang="el-GR" dirty="0"/>
              <a:t>της </a:t>
            </a:r>
            <a:r>
              <a:rPr lang="el-GR" dirty="0" smtClean="0"/>
              <a:t>επιχείρησης είναι ενοποιημένα </a:t>
            </a:r>
            <a:r>
              <a:rPr lang="el-GR" dirty="0"/>
              <a:t>και οι </a:t>
            </a:r>
            <a:r>
              <a:rPr lang="el-GR" dirty="0" smtClean="0"/>
              <a:t>εγγραφές </a:t>
            </a:r>
            <a:r>
              <a:rPr lang="el-GR" dirty="0"/>
              <a:t>στα </a:t>
            </a:r>
            <a:r>
              <a:rPr lang="el-GR" dirty="0" smtClean="0"/>
              <a:t>αντίστοιχα πεδία έχουν </a:t>
            </a:r>
            <a:r>
              <a:rPr lang="el-GR" dirty="0"/>
              <a:t>την </a:t>
            </a:r>
            <a:r>
              <a:rPr lang="el-GR" dirty="0" smtClean="0"/>
              <a:t>ιδία τιμή.</a:t>
            </a:r>
            <a:endParaRPr lang="el-GR" sz="2400" dirty="0"/>
          </a:p>
          <a:p>
            <a:endParaRPr lang="el-GR" b="1" dirty="0"/>
          </a:p>
          <a:p>
            <a:r>
              <a:rPr lang="el-GR" b="1" dirty="0"/>
              <a:t>Η </a:t>
            </a:r>
            <a:r>
              <a:rPr lang="el-GR" b="1" dirty="0" smtClean="0"/>
              <a:t>λειτουργική ολοκλήρωση </a:t>
            </a:r>
            <a:r>
              <a:rPr lang="el-GR" b="1" dirty="0"/>
              <a:t>(</a:t>
            </a:r>
            <a:r>
              <a:rPr lang="en-US" b="1" dirty="0"/>
              <a:t>operation integration) </a:t>
            </a:r>
            <a:r>
              <a:rPr lang="el-GR" dirty="0" smtClean="0"/>
              <a:t>απαιτεί </a:t>
            </a:r>
            <a:r>
              <a:rPr lang="el-GR" dirty="0"/>
              <a:t>τον </a:t>
            </a:r>
            <a:r>
              <a:rPr lang="el-GR" dirty="0" smtClean="0"/>
              <a:t>ορισμό </a:t>
            </a:r>
            <a:r>
              <a:rPr lang="el-GR" dirty="0"/>
              <a:t>της </a:t>
            </a:r>
            <a:r>
              <a:rPr lang="el-GR" dirty="0" smtClean="0"/>
              <a:t>ροής εργασίας </a:t>
            </a:r>
            <a:r>
              <a:rPr lang="el-GR" dirty="0"/>
              <a:t>(</a:t>
            </a:r>
            <a:r>
              <a:rPr lang="en-US" dirty="0"/>
              <a:t>workflow), </a:t>
            </a:r>
            <a:r>
              <a:rPr lang="el-GR" dirty="0" smtClean="0"/>
              <a:t>δηλαδή </a:t>
            </a:r>
            <a:r>
              <a:rPr lang="el-GR" dirty="0"/>
              <a:t>τη </a:t>
            </a:r>
            <a:r>
              <a:rPr lang="el-GR" dirty="0" smtClean="0"/>
              <a:t>σύνδεση </a:t>
            </a:r>
            <a:r>
              <a:rPr lang="el-GR" dirty="0"/>
              <a:t>των </a:t>
            </a:r>
            <a:r>
              <a:rPr lang="el-GR" dirty="0" smtClean="0"/>
              <a:t>επιμέρους ενεργειών </a:t>
            </a:r>
            <a:r>
              <a:rPr lang="el-GR" dirty="0"/>
              <a:t>ή των </a:t>
            </a:r>
            <a:r>
              <a:rPr lang="el-GR" dirty="0" smtClean="0"/>
              <a:t>βημάτων </a:t>
            </a:r>
            <a:r>
              <a:rPr lang="el-GR" dirty="0"/>
              <a:t>της </a:t>
            </a:r>
            <a:r>
              <a:rPr lang="el-GR" dirty="0" smtClean="0"/>
              <a:t>επιχειρηματικής διεργασίας, </a:t>
            </a:r>
            <a:r>
              <a:rPr lang="el-GR" dirty="0"/>
              <a:t>με την </a:t>
            </a:r>
            <a:r>
              <a:rPr lang="el-GR" dirty="0" smtClean="0"/>
              <a:t>προηγουμένη </a:t>
            </a:r>
            <a:r>
              <a:rPr lang="el-GR" dirty="0"/>
              <a:t>ή την </a:t>
            </a:r>
            <a:r>
              <a:rPr lang="el-GR" dirty="0" smtClean="0"/>
              <a:t>επομένη εργασία, αντίστοιχα. </a:t>
            </a:r>
            <a:endParaRPr lang="el-GR" sz="2400" dirty="0"/>
          </a:p>
          <a:p>
            <a:endParaRPr lang="el-GR" dirty="0"/>
          </a:p>
          <a:p>
            <a:r>
              <a:rPr lang="el-GR" b="1" dirty="0" smtClean="0"/>
              <a:t>Ολοκλήρωση διεργασιών </a:t>
            </a:r>
            <a:r>
              <a:rPr lang="el-GR" b="1" dirty="0"/>
              <a:t>(</a:t>
            </a:r>
            <a:r>
              <a:rPr lang="en-US" b="1" dirty="0"/>
              <a:t>process integration) </a:t>
            </a:r>
            <a:r>
              <a:rPr lang="el-GR" dirty="0" smtClean="0"/>
              <a:t>σημαίνει ότι έχουν αναπτυχθεί </a:t>
            </a:r>
            <a:r>
              <a:rPr lang="el-GR" dirty="0" err="1" smtClean="0"/>
              <a:t>διεπαφές</a:t>
            </a:r>
            <a:r>
              <a:rPr lang="el-GR" dirty="0" smtClean="0"/>
              <a:t>(</a:t>
            </a:r>
            <a:r>
              <a:rPr lang="en-US" dirty="0"/>
              <a:t>interfaces) </a:t>
            </a:r>
            <a:r>
              <a:rPr lang="el-GR" dirty="0" smtClean="0"/>
              <a:t>μεταξύ </a:t>
            </a:r>
            <a:r>
              <a:rPr lang="el-GR" dirty="0"/>
              <a:t>των </a:t>
            </a:r>
            <a:r>
              <a:rPr lang="el-GR" dirty="0" smtClean="0"/>
              <a:t>διαφόρων επιχειρηματικών διεργασιών. </a:t>
            </a:r>
            <a:endParaRPr lang="el-GR" sz="2400" dirty="0"/>
          </a:p>
          <a:p>
            <a:endParaRPr lang="el-GR" sz="2400" dirty="0"/>
          </a:p>
          <a:p>
            <a:r>
              <a:rPr lang="el-GR" b="1" dirty="0" smtClean="0"/>
              <a:t>Ολοκλήρωση λογισμικού </a:t>
            </a:r>
            <a:r>
              <a:rPr lang="el-GR" b="1" dirty="0"/>
              <a:t>(</a:t>
            </a:r>
            <a:r>
              <a:rPr lang="en-US" b="1" dirty="0"/>
              <a:t>software integration) </a:t>
            </a:r>
            <a:r>
              <a:rPr lang="el-GR" dirty="0" smtClean="0"/>
              <a:t>επιτυγχάνεται όταν διαφορετικές εφαρμογές λογισμικού μπορούν </a:t>
            </a:r>
            <a:r>
              <a:rPr lang="el-GR" dirty="0"/>
              <a:t>να </a:t>
            </a:r>
            <a:r>
              <a:rPr lang="el-GR" dirty="0" smtClean="0"/>
              <a:t>χρησιμοποιούν από κοινού τα δεδομένα </a:t>
            </a:r>
            <a:r>
              <a:rPr lang="el-GR" dirty="0"/>
              <a:t>και τις </a:t>
            </a:r>
            <a:r>
              <a:rPr lang="el-GR" dirty="0" smtClean="0"/>
              <a:t>λειτουργίες τους. </a:t>
            </a:r>
            <a:endParaRPr lang="en-US" dirty="0" smtClean="0"/>
          </a:p>
          <a:p>
            <a:endParaRPr lang="en-US" sz="2400" dirty="0" smtClean="0"/>
          </a:p>
          <a:p>
            <a:r>
              <a:rPr lang="el-GR" sz="2000" b="1" dirty="0" smtClean="0"/>
              <a:t>Ένα σύστημα ERP προσφέρει ολοκλήρωση σε όλα τα παραπάνω επίπεδα </a:t>
            </a:r>
            <a:endParaRPr lang="el-GR" sz="2000" b="1" dirty="0"/>
          </a:p>
        </p:txBody>
      </p:sp>
    </p:spTree>
    <p:extLst>
      <p:ext uri="{BB962C8B-B14F-4D97-AF65-F5344CB8AC3E}">
        <p14:creationId xmlns="" xmlns:p14="http://schemas.microsoft.com/office/powerpoint/2010/main" val="149004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Κεντρική αποθήκευση πληροφορίας στο </a:t>
            </a:r>
            <a:r>
              <a:rPr lang="en-US" dirty="0" smtClean="0"/>
              <a:t>ERP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511" y="1966912"/>
            <a:ext cx="6459792" cy="42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545889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Λειτουργικότητα </a:t>
            </a:r>
            <a:r>
              <a:rPr lang="el-GR" b="1" dirty="0"/>
              <a:t>των </a:t>
            </a:r>
            <a:r>
              <a:rPr lang="el-GR" b="1" dirty="0" smtClean="0"/>
              <a:t>συστημάτων </a:t>
            </a:r>
            <a:r>
              <a:rPr lang="en-US" b="1" dirty="0"/>
              <a:t>ERP 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3004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</a:t>
            </a:r>
            <a:r>
              <a:rPr lang="el-GR" dirty="0" smtClean="0"/>
              <a:t>περισσότερες επιχειρήσεις έχουν τέσσερεις βασικούς τομείς λειτουργίας:</a:t>
            </a:r>
            <a:endParaRPr lang="el-GR" dirty="0"/>
          </a:p>
          <a:p>
            <a:endParaRPr lang="el-GR" b="1" dirty="0"/>
          </a:p>
          <a:p>
            <a:r>
              <a:rPr lang="el-GR" b="1" dirty="0" smtClean="0"/>
              <a:t>Μάρκετινγκ </a:t>
            </a:r>
            <a:r>
              <a:rPr lang="el-GR" b="1" dirty="0"/>
              <a:t>και </a:t>
            </a:r>
            <a:r>
              <a:rPr lang="el-GR" b="1" dirty="0" smtClean="0"/>
              <a:t>Πωλήσεις, </a:t>
            </a:r>
            <a:endParaRPr lang="el-GR" b="1" dirty="0"/>
          </a:p>
          <a:p>
            <a:r>
              <a:rPr lang="el-GR" b="1" dirty="0" smtClean="0"/>
              <a:t>Διαχείριση Εφοδιαστικής Αλυσίδας, </a:t>
            </a:r>
            <a:endParaRPr lang="el-GR" b="1" dirty="0"/>
          </a:p>
          <a:p>
            <a:r>
              <a:rPr lang="el-GR" b="1" dirty="0" smtClean="0"/>
              <a:t>Οικονομική </a:t>
            </a:r>
            <a:r>
              <a:rPr lang="el-GR" b="1" dirty="0"/>
              <a:t>και </a:t>
            </a:r>
            <a:r>
              <a:rPr lang="el-GR" b="1" dirty="0" smtClean="0"/>
              <a:t>Λογιστική Διαχείριση </a:t>
            </a:r>
            <a:r>
              <a:rPr lang="el-GR" b="1" dirty="0"/>
              <a:t>και </a:t>
            </a:r>
          </a:p>
          <a:p>
            <a:r>
              <a:rPr lang="el-GR" b="1" dirty="0" smtClean="0"/>
              <a:t>Διοίκηση Ανθρωπίνου Δυναμικού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  <a:p>
            <a:r>
              <a:rPr lang="el-GR" dirty="0" smtClean="0"/>
              <a:t>Σύμφωνα </a:t>
            </a:r>
            <a:r>
              <a:rPr lang="el-GR" dirty="0"/>
              <a:t>με μια </a:t>
            </a:r>
            <a:r>
              <a:rPr lang="el-GR" dirty="0" smtClean="0"/>
              <a:t>μελέτη </a:t>
            </a:r>
            <a:r>
              <a:rPr lang="el-GR" dirty="0"/>
              <a:t>της </a:t>
            </a:r>
            <a:r>
              <a:rPr lang="en-US" dirty="0"/>
              <a:t>Gartner Group </a:t>
            </a:r>
            <a:r>
              <a:rPr lang="el-GR" dirty="0"/>
              <a:t>που </a:t>
            </a:r>
            <a:r>
              <a:rPr lang="el-GR" dirty="0" smtClean="0"/>
              <a:t>κατηγοριοποίησε </a:t>
            </a:r>
            <a:r>
              <a:rPr lang="el-GR" dirty="0"/>
              <a:t>τα </a:t>
            </a:r>
            <a:r>
              <a:rPr lang="el-GR" dirty="0" smtClean="0"/>
              <a:t>πληροφοριακά συστήματα, </a:t>
            </a:r>
            <a:r>
              <a:rPr lang="el-GR" dirty="0"/>
              <a:t>τα </a:t>
            </a:r>
            <a:r>
              <a:rPr lang="en-US" dirty="0"/>
              <a:t>ERP </a:t>
            </a:r>
            <a:r>
              <a:rPr lang="el-GR" dirty="0" smtClean="0"/>
              <a:t>συστήματα περιλαμβάνουν </a:t>
            </a:r>
            <a:r>
              <a:rPr lang="el-GR" dirty="0"/>
              <a:t>τις </a:t>
            </a:r>
            <a:r>
              <a:rPr lang="el-GR" dirty="0" smtClean="0"/>
              <a:t>παρακάτω επιχειρησιακές ενότητες (</a:t>
            </a:r>
            <a:r>
              <a:rPr lang="en-US" dirty="0" smtClean="0"/>
              <a:t>modules)</a:t>
            </a:r>
            <a:r>
              <a:rPr lang="el-GR" dirty="0" smtClean="0"/>
              <a:t>: </a:t>
            </a:r>
            <a:endParaRPr lang="el-GR" dirty="0"/>
          </a:p>
          <a:p>
            <a:pPr lvl="1"/>
            <a:r>
              <a:rPr lang="el-GR" b="1" dirty="0" smtClean="0"/>
              <a:t>Συστήματα Διοίκησης Παραγωγής </a:t>
            </a:r>
            <a:r>
              <a:rPr lang="el-GR" b="1" dirty="0"/>
              <a:t>(</a:t>
            </a:r>
            <a:r>
              <a:rPr lang="en-US" b="1" dirty="0"/>
              <a:t>plant/manufacturing operations), </a:t>
            </a:r>
            <a:endParaRPr lang="en-US" sz="2400" b="1" dirty="0"/>
          </a:p>
          <a:p>
            <a:pPr lvl="1"/>
            <a:r>
              <a:rPr lang="el-GR" b="1" dirty="0" smtClean="0"/>
              <a:t>Συστήματα Εταιρικών Λειτουργιών </a:t>
            </a:r>
            <a:r>
              <a:rPr lang="el-GR" b="1" dirty="0"/>
              <a:t>(</a:t>
            </a:r>
            <a:r>
              <a:rPr lang="en-US" b="1" dirty="0"/>
              <a:t>corporate functions), </a:t>
            </a:r>
            <a:endParaRPr lang="en-US" sz="2400" b="1" dirty="0"/>
          </a:p>
          <a:p>
            <a:pPr lvl="1"/>
            <a:r>
              <a:rPr lang="el-GR" b="1" dirty="0" smtClean="0"/>
              <a:t>Συστήματα Διαχείρισης Ανθρώπινων πόρων </a:t>
            </a:r>
            <a:r>
              <a:rPr lang="el-GR" b="1" dirty="0"/>
              <a:t>(</a:t>
            </a:r>
            <a:r>
              <a:rPr lang="en-US" b="1" dirty="0"/>
              <a:t>Human Resource Management Systems - HRMS), </a:t>
            </a:r>
            <a:endParaRPr lang="en-US" sz="2400" b="1" dirty="0"/>
          </a:p>
          <a:p>
            <a:pPr lvl="1"/>
            <a:r>
              <a:rPr lang="el-GR" b="1" dirty="0" smtClean="0"/>
              <a:t>Συστήματα Οικονομικής Διαχείρισης </a:t>
            </a:r>
            <a:r>
              <a:rPr lang="el-GR" b="1" dirty="0"/>
              <a:t>(</a:t>
            </a:r>
            <a:r>
              <a:rPr lang="en-US" b="1" dirty="0"/>
              <a:t>Financial Management Systems - FMS), </a:t>
            </a:r>
            <a:endParaRPr lang="en-US" sz="2400" b="1" dirty="0"/>
          </a:p>
          <a:p>
            <a:pPr lvl="1"/>
            <a:r>
              <a:rPr lang="el-GR" b="1" dirty="0" smtClean="0"/>
              <a:t>Συστήματα Διαχείρισης Πελατειακών Σχέσεων (</a:t>
            </a:r>
            <a:r>
              <a:rPr lang="en-US" b="1" dirty="0"/>
              <a:t>Customer Relationship Management - CRM), </a:t>
            </a:r>
            <a:endParaRPr lang="en-US" sz="2400" b="1" dirty="0"/>
          </a:p>
          <a:p>
            <a:pPr lvl="1"/>
            <a:r>
              <a:rPr lang="el-GR" b="1" dirty="0" smtClean="0"/>
              <a:t>Συστήματα Διαχείρισης Εφοδιαστικών Αλυσίδων </a:t>
            </a:r>
            <a:r>
              <a:rPr lang="el-GR" b="1" dirty="0"/>
              <a:t>(</a:t>
            </a:r>
            <a:r>
              <a:rPr lang="en-US" b="1" dirty="0"/>
              <a:t>Supply Chain Management - SCM). </a:t>
            </a:r>
            <a:endParaRPr lang="en-US" sz="2400" b="1" dirty="0"/>
          </a:p>
          <a:p>
            <a:endParaRPr lang="el-GR" b="1" dirty="0"/>
          </a:p>
          <a:p>
            <a:r>
              <a:rPr lang="el-GR" dirty="0"/>
              <a:t>. </a:t>
            </a:r>
            <a:endParaRPr lang="el-GR" sz="2400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=""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992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Το παράδειγμα της </a:t>
            </a:r>
            <a:r>
              <a:rPr lang="en-US" b="1" dirty="0" smtClean="0"/>
              <a:t>SAP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75120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εταιρεία </a:t>
            </a:r>
            <a:r>
              <a:rPr lang="en-US" dirty="0"/>
              <a:t>SAP </a:t>
            </a:r>
            <a:r>
              <a:rPr lang="el-GR" dirty="0"/>
              <a:t>στο </a:t>
            </a:r>
            <a:r>
              <a:rPr lang="el-GR" dirty="0" smtClean="0"/>
              <a:t>προϊόν της </a:t>
            </a:r>
            <a:r>
              <a:rPr lang="en-US" dirty="0"/>
              <a:t>SAP Business Suite </a:t>
            </a:r>
            <a:r>
              <a:rPr lang="el-GR" dirty="0" smtClean="0"/>
              <a:t>παρουσιάζει ένα Επιχειρηματικό Πλαίσιο Εφαρμογής, </a:t>
            </a:r>
            <a:r>
              <a:rPr lang="el-GR" dirty="0"/>
              <a:t>το </a:t>
            </a:r>
            <a:r>
              <a:rPr lang="el-GR" dirty="0" smtClean="0"/>
              <a:t>οποία ολοκληρώνει </a:t>
            </a:r>
            <a:r>
              <a:rPr lang="el-GR" dirty="0"/>
              <a:t>σε </a:t>
            </a:r>
            <a:r>
              <a:rPr lang="el-GR" dirty="0" smtClean="0"/>
              <a:t>ένα ενιαίο σύνολο </a:t>
            </a:r>
            <a:r>
              <a:rPr lang="el-GR" dirty="0"/>
              <a:t>τα </a:t>
            </a:r>
            <a:r>
              <a:rPr lang="el-GR" dirty="0" smtClean="0"/>
              <a:t>παρακάτω συστήματα: </a:t>
            </a:r>
            <a:endParaRPr lang="el-GR" dirty="0"/>
          </a:p>
          <a:p>
            <a:endParaRPr lang="el-GR" b="1" dirty="0"/>
          </a:p>
          <a:p>
            <a:pPr marL="342900" indent="-342900">
              <a:buFont typeface="+mj-lt"/>
              <a:buAutoNum type="arabicPeriod"/>
            </a:pPr>
            <a:r>
              <a:rPr lang="el-GR" b="1" dirty="0" smtClean="0"/>
              <a:t>Σύστημα Προγραμματισμού Επιχειρησιακών Πόρων </a:t>
            </a:r>
            <a:r>
              <a:rPr lang="el-GR" b="1" dirty="0"/>
              <a:t>- </a:t>
            </a:r>
            <a:r>
              <a:rPr lang="en-US" b="1" dirty="0"/>
              <a:t>Enterprise Resource Planning (ERP), </a:t>
            </a:r>
          </a:p>
          <a:p>
            <a:pPr marL="342900" indent="-342900">
              <a:buFont typeface="+mj-lt"/>
              <a:buAutoNum type="arabicPeriod"/>
            </a:pPr>
            <a:endParaRPr lang="el-GR" b="1" dirty="0"/>
          </a:p>
          <a:p>
            <a:pPr marL="342900" indent="-342900">
              <a:buFont typeface="+mj-lt"/>
              <a:buAutoNum type="arabicPeriod"/>
            </a:pPr>
            <a:r>
              <a:rPr lang="el-GR" b="1" dirty="0" smtClean="0"/>
              <a:t>Σύστημα Διαχείρισης Πελατειακών Σχέσεων </a:t>
            </a:r>
            <a:r>
              <a:rPr lang="el-GR" b="1" dirty="0"/>
              <a:t>- </a:t>
            </a:r>
            <a:r>
              <a:rPr lang="en-US" b="1" dirty="0"/>
              <a:t>Customer Relationship Management (CRM), </a:t>
            </a:r>
          </a:p>
          <a:p>
            <a:pPr marL="342900" indent="-342900">
              <a:buFont typeface="+mj-lt"/>
              <a:buAutoNum type="arabicPeriod"/>
            </a:pPr>
            <a:endParaRPr lang="el-GR" b="1" dirty="0"/>
          </a:p>
          <a:p>
            <a:pPr marL="342900" indent="-342900">
              <a:buFont typeface="+mj-lt"/>
              <a:buAutoNum type="arabicPeriod"/>
            </a:pPr>
            <a:r>
              <a:rPr lang="el-GR" b="1" dirty="0" smtClean="0"/>
              <a:t>Σύστημα Διαχείρισης Εφοδιαστικής Αλυσίδας </a:t>
            </a:r>
            <a:r>
              <a:rPr lang="el-GR" b="1" dirty="0"/>
              <a:t>- </a:t>
            </a:r>
            <a:r>
              <a:rPr lang="en-US" b="1" dirty="0"/>
              <a:t>Supply Chain Management (SCM), </a:t>
            </a:r>
          </a:p>
          <a:p>
            <a:pPr marL="342900" indent="-342900">
              <a:buFont typeface="+mj-lt"/>
              <a:buAutoNum type="arabicPeriod"/>
            </a:pPr>
            <a:endParaRPr lang="el-GR" b="1" dirty="0"/>
          </a:p>
          <a:p>
            <a:pPr marL="342900" indent="-342900">
              <a:buFont typeface="+mj-lt"/>
              <a:buAutoNum type="arabicPeriod"/>
            </a:pPr>
            <a:r>
              <a:rPr lang="el-GR" b="1" dirty="0" smtClean="0"/>
              <a:t>Σύστημα Διαχείρισης Κύκλου Ζωής Προϊόντων </a:t>
            </a:r>
            <a:r>
              <a:rPr lang="el-GR" b="1" dirty="0"/>
              <a:t>- </a:t>
            </a:r>
            <a:r>
              <a:rPr lang="en-US" b="1" dirty="0"/>
              <a:t>Product Lifecycle Management (PLM) </a:t>
            </a:r>
            <a:r>
              <a:rPr lang="el-GR" b="1" dirty="0"/>
              <a:t>και </a:t>
            </a:r>
          </a:p>
          <a:p>
            <a:pPr marL="342900" indent="-342900">
              <a:buFont typeface="+mj-lt"/>
              <a:buAutoNum type="arabicPeriod"/>
            </a:pPr>
            <a:endParaRPr lang="el-GR" b="1" dirty="0"/>
          </a:p>
          <a:p>
            <a:pPr marL="342900" indent="-342900">
              <a:buFont typeface="+mj-lt"/>
              <a:buAutoNum type="arabicPeriod"/>
            </a:pPr>
            <a:r>
              <a:rPr lang="el-GR" b="1" dirty="0" smtClean="0"/>
              <a:t>Σύστημα Διαχείρισης Προμηθευτών </a:t>
            </a:r>
            <a:r>
              <a:rPr lang="el-GR" b="1" dirty="0"/>
              <a:t>- </a:t>
            </a:r>
            <a:r>
              <a:rPr lang="en-US" b="1" dirty="0"/>
              <a:t>Supplier Relationship Management (SRM).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algn="just"/>
            <a:endParaRPr lang="el-G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8164" y="2339421"/>
            <a:ext cx="3771424" cy="365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3282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Το παράδειγμα της </a:t>
            </a:r>
            <a:r>
              <a:rPr lang="en-US" b="1" dirty="0" smtClean="0"/>
              <a:t>SAP - CRM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300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NewRomanPSMT"/>
              </a:rPr>
              <a:t>Η </a:t>
            </a:r>
            <a:r>
              <a:rPr lang="el-GR" altLang="en-US" dirty="0" smtClean="0">
                <a:latin typeface="TimesNewRomanPSMT"/>
              </a:rPr>
              <a:t>Διαχείριση Πελατειακών</a:t>
            </a:r>
            <a:r>
              <a:rPr lang="en-US" altLang="en-US" dirty="0" smtClean="0">
                <a:latin typeface="TimesNewRomanPSMT"/>
              </a:rPr>
              <a:t> </a:t>
            </a:r>
            <a:r>
              <a:rPr lang="el-GR" altLang="en-US" dirty="0" smtClean="0">
                <a:latin typeface="TimesNewRomanPSMT"/>
              </a:rPr>
              <a:t>Σχέσεων</a:t>
            </a:r>
            <a:r>
              <a:rPr lang="en-US" altLang="en-US" b="1" dirty="0" smtClean="0">
                <a:latin typeface="TimesNewRomanPS"/>
              </a:rPr>
              <a:t>- </a:t>
            </a:r>
            <a:r>
              <a:rPr lang="en-US" altLang="en-US" b="1" dirty="0">
                <a:latin typeface="TimesNewRomanPS"/>
              </a:rPr>
              <a:t>Customer Relationship Management (CRM) </a:t>
            </a:r>
            <a:r>
              <a:rPr lang="el-GR" altLang="en-US" dirty="0" smtClean="0">
                <a:latin typeface="TimesNewRomanPSMT"/>
              </a:rPr>
              <a:t>είναι</a:t>
            </a:r>
            <a:r>
              <a:rPr lang="en-US" altLang="en-US" dirty="0" smtClean="0">
                <a:latin typeface="TimesNewRomanPSMT"/>
              </a:rPr>
              <a:t> </a:t>
            </a:r>
            <a:r>
              <a:rPr lang="en-US" altLang="en-US" dirty="0">
                <a:latin typeface="TimesNewRomanPSMT"/>
              </a:rPr>
              <a:t>η διεργασία διαχείρισης </a:t>
            </a:r>
            <a:r>
              <a:rPr lang="el-GR" altLang="en-US" dirty="0" smtClean="0">
                <a:latin typeface="TimesNewRomanPSMT"/>
              </a:rPr>
              <a:t>της αλληλεπίδρασης μιας επιχείρησης με τους τρέχοντες και μελλοντικούς πελάτες της</a:t>
            </a:r>
            <a:endParaRPr lang="el-GR" altLang="en-US" dirty="0">
              <a:latin typeface="TimesNewRomanPSM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n-US" dirty="0">
              <a:latin typeface="TimesNewRomanPSM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NewRomanPSMT"/>
              </a:rPr>
              <a:t>Η διεργασία αυτή αυτοματοποιείται με τη χρήση πληροφοριακών συστημάτων CRM, </a:t>
            </a:r>
            <a:r>
              <a:rPr lang="el-GR" altLang="en-US" dirty="0" smtClean="0">
                <a:latin typeface="TimesNewRomanPSMT"/>
              </a:rPr>
              <a:t>τα</a:t>
            </a:r>
            <a:r>
              <a:rPr lang="en-US" altLang="en-US" dirty="0" smtClean="0">
                <a:latin typeface="TimesNewRomanPSMT"/>
              </a:rPr>
              <a:t> </a:t>
            </a:r>
            <a:r>
              <a:rPr lang="el-GR" altLang="en-US" dirty="0" smtClean="0">
                <a:latin typeface="TimesNewRomanPSMT"/>
              </a:rPr>
              <a:t>οποία εστιάζονται</a:t>
            </a:r>
            <a:r>
              <a:rPr lang="en-US" altLang="en-US" dirty="0" smtClean="0">
                <a:latin typeface="TimesNewRomanPSMT"/>
              </a:rPr>
              <a:t> </a:t>
            </a:r>
            <a:r>
              <a:rPr lang="el-GR" altLang="en-US" dirty="0" smtClean="0">
                <a:latin typeface="TimesNewRomanPSMT"/>
              </a:rPr>
              <a:t>στην υποστήριξη των πωλήσεων και του μάρκετινγκ</a:t>
            </a:r>
            <a:r>
              <a:rPr lang="en-US" altLang="en-US" dirty="0" smtClean="0">
                <a:latin typeface="TimesNewRomanPSMT"/>
              </a:rPr>
              <a:t>, </a:t>
            </a:r>
            <a:r>
              <a:rPr lang="el-GR" altLang="en-US" dirty="0" smtClean="0">
                <a:latin typeface="TimesNewRomanPSMT"/>
              </a:rPr>
              <a:t>στην</a:t>
            </a:r>
            <a:r>
              <a:rPr lang="en-US" altLang="en-US" dirty="0" smtClean="0">
                <a:latin typeface="TimesNewRomanPSMT"/>
              </a:rPr>
              <a:t> </a:t>
            </a:r>
            <a:r>
              <a:rPr lang="el-GR" altLang="en-US" dirty="0" smtClean="0">
                <a:latin typeface="TimesNewRomanPSMT"/>
              </a:rPr>
              <a:t>εξυπηρέτηση των πελατών</a:t>
            </a:r>
            <a:r>
              <a:rPr lang="en-US" altLang="en-US" dirty="0" smtClean="0">
                <a:latin typeface="TimesNewRomanPSMT"/>
              </a:rPr>
              <a:t>, </a:t>
            </a:r>
            <a:r>
              <a:rPr lang="el-GR" altLang="en-US" dirty="0" smtClean="0">
                <a:latin typeface="TimesNewRomanPSMT"/>
              </a:rPr>
              <a:t>καθώς και στην τεχνική υποστήριξη.</a:t>
            </a:r>
            <a:r>
              <a:rPr lang="en-US" altLang="en-US" dirty="0" smtClean="0">
                <a:latin typeface="TimesNewRomanPSMT"/>
              </a:rPr>
              <a:t> 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 algn="just"/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D614FD-0BAB-B449-AFB0-B8DF18D3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73" y="3563399"/>
            <a:ext cx="3243141" cy="3243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962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Το παράδειγμα της </a:t>
            </a:r>
            <a:r>
              <a:rPr lang="en-US" b="1" dirty="0" smtClean="0"/>
              <a:t>SAP - </a:t>
            </a:r>
            <a:r>
              <a:rPr lang="en-US" b="1" dirty="0" smtClean="0">
                <a:effectLst/>
              </a:rPr>
              <a:t>SCM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300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Διαχείριση Εφοδιαστικής Αλυσίδας </a:t>
            </a:r>
            <a:r>
              <a:rPr lang="el-GR" b="1" dirty="0"/>
              <a:t>- </a:t>
            </a:r>
            <a:r>
              <a:rPr lang="en-US" b="1" dirty="0"/>
              <a:t>Supply Chain Management (SCM)</a:t>
            </a:r>
            <a:r>
              <a:rPr lang="en-US" dirty="0"/>
              <a:t>, </a:t>
            </a:r>
            <a:r>
              <a:rPr lang="el-GR" dirty="0" smtClean="0"/>
              <a:t>συμφώνα </a:t>
            </a:r>
            <a:r>
              <a:rPr lang="el-GR" dirty="0"/>
              <a:t>με το </a:t>
            </a:r>
            <a:r>
              <a:rPr lang="el-GR" dirty="0" smtClean="0"/>
              <a:t>Συμβούλιο </a:t>
            </a:r>
            <a:r>
              <a:rPr lang="el-GR" dirty="0"/>
              <a:t>των </a:t>
            </a:r>
            <a:r>
              <a:rPr lang="el-GR" dirty="0" smtClean="0"/>
              <a:t>Επαγγελματιών Διαχείρισης Εφοδιαστικής Αλυσίδας </a:t>
            </a:r>
            <a:r>
              <a:rPr lang="el-GR" dirty="0"/>
              <a:t>(</a:t>
            </a:r>
            <a:r>
              <a:rPr lang="en-US" dirty="0"/>
              <a:t>CSCMP), </a:t>
            </a:r>
            <a:r>
              <a:rPr lang="el-GR" dirty="0" smtClean="0"/>
              <a:t>περιλαμβάνει </a:t>
            </a:r>
            <a:r>
              <a:rPr lang="el-GR" dirty="0"/>
              <a:t>τον </a:t>
            </a:r>
            <a:r>
              <a:rPr lang="el-GR" dirty="0" smtClean="0"/>
              <a:t>σχεδιασμό </a:t>
            </a:r>
            <a:r>
              <a:rPr lang="el-GR" dirty="0"/>
              <a:t>και τη </a:t>
            </a:r>
            <a:r>
              <a:rPr lang="el-GR" dirty="0" smtClean="0"/>
              <a:t>διαχείριση όλων </a:t>
            </a:r>
            <a:r>
              <a:rPr lang="el-GR" dirty="0"/>
              <a:t>των </a:t>
            </a:r>
            <a:r>
              <a:rPr lang="el-GR" dirty="0" smtClean="0"/>
              <a:t>δραστηριοτήτων </a:t>
            </a:r>
            <a:r>
              <a:rPr lang="el-GR" dirty="0"/>
              <a:t>που </a:t>
            </a:r>
            <a:r>
              <a:rPr lang="el-GR" dirty="0" smtClean="0"/>
              <a:t>εμπλέκονται </a:t>
            </a:r>
            <a:r>
              <a:rPr lang="el-GR" dirty="0"/>
              <a:t>στην </a:t>
            </a:r>
            <a:r>
              <a:rPr lang="el-GR" dirty="0" smtClean="0"/>
              <a:t>προμήθεια υλικών </a:t>
            </a:r>
            <a:r>
              <a:rPr lang="el-GR" dirty="0"/>
              <a:t>και </a:t>
            </a:r>
            <a:r>
              <a:rPr lang="el-GR" dirty="0" smtClean="0"/>
              <a:t>πρώτων υλών, καθώς </a:t>
            </a:r>
            <a:r>
              <a:rPr lang="el-GR" dirty="0"/>
              <a:t>και την </a:t>
            </a:r>
            <a:r>
              <a:rPr lang="el-GR" dirty="0" smtClean="0"/>
              <a:t>παραγωγή </a:t>
            </a:r>
            <a:r>
              <a:rPr lang="el-GR" dirty="0"/>
              <a:t>και τη </a:t>
            </a:r>
            <a:r>
              <a:rPr lang="el-GR" dirty="0" smtClean="0"/>
              <a:t>διανομή προϊόντων</a:t>
            </a:r>
            <a:r>
              <a:rPr lang="el-GR" dirty="0"/>
              <a:t>. </a:t>
            </a:r>
            <a:endParaRPr lang="en-US" dirty="0"/>
          </a:p>
          <a:p>
            <a:endParaRPr lang="en-US" dirty="0"/>
          </a:p>
          <a:p>
            <a:r>
              <a:rPr lang="el-GR" dirty="0"/>
              <a:t>Με τη </a:t>
            </a:r>
            <a:r>
              <a:rPr lang="el-GR" dirty="0" smtClean="0"/>
              <a:t>χρήση ενός συστήματος </a:t>
            </a:r>
            <a:r>
              <a:rPr lang="en-US" dirty="0"/>
              <a:t>SCM, </a:t>
            </a:r>
            <a:r>
              <a:rPr lang="el-GR" dirty="0"/>
              <a:t>μια </a:t>
            </a:r>
            <a:r>
              <a:rPr lang="el-GR" dirty="0" smtClean="0"/>
              <a:t>επιχείρηση βελτιώνει σημαντικά </a:t>
            </a:r>
            <a:r>
              <a:rPr lang="el-GR" dirty="0"/>
              <a:t>τον </a:t>
            </a:r>
            <a:r>
              <a:rPr lang="el-GR" dirty="0" smtClean="0"/>
              <a:t>τρόπο </a:t>
            </a:r>
            <a:r>
              <a:rPr lang="el-GR" dirty="0"/>
              <a:t>που </a:t>
            </a:r>
            <a:r>
              <a:rPr lang="el-GR" dirty="0" smtClean="0"/>
              <a:t>διαχειρίζεται </a:t>
            </a:r>
            <a:r>
              <a:rPr lang="el-GR" dirty="0"/>
              <a:t>τα </a:t>
            </a:r>
            <a:r>
              <a:rPr lang="el-GR" dirty="0" smtClean="0"/>
              <a:t>αποθέματα </a:t>
            </a:r>
            <a:r>
              <a:rPr lang="el-GR" dirty="0"/>
              <a:t>της, </a:t>
            </a:r>
            <a:r>
              <a:rPr lang="el-GR" dirty="0" smtClean="0"/>
              <a:t>τόσο </a:t>
            </a:r>
            <a:r>
              <a:rPr lang="el-GR" dirty="0"/>
              <a:t>σε </a:t>
            </a:r>
            <a:r>
              <a:rPr lang="el-GR" dirty="0" smtClean="0"/>
              <a:t>πρώτες ύλες όσο </a:t>
            </a:r>
            <a:r>
              <a:rPr lang="el-GR" dirty="0"/>
              <a:t>και των </a:t>
            </a:r>
            <a:r>
              <a:rPr lang="el-GR" dirty="0" smtClean="0"/>
              <a:t>ετοίμων προϊόντων, ικανών </a:t>
            </a:r>
            <a:r>
              <a:rPr lang="el-GR" dirty="0"/>
              <a:t>για να </a:t>
            </a:r>
            <a:r>
              <a:rPr lang="el-GR" dirty="0" smtClean="0"/>
              <a:t>ικανοποιήσουν </a:t>
            </a:r>
            <a:r>
              <a:rPr lang="el-GR" dirty="0"/>
              <a:t>τις </a:t>
            </a:r>
            <a:r>
              <a:rPr lang="el-GR" dirty="0" smtClean="0"/>
              <a:t>εκκρεμείς παραγγελίες, αλλά </a:t>
            </a:r>
            <a:r>
              <a:rPr lang="el-GR" dirty="0"/>
              <a:t>και των </a:t>
            </a:r>
            <a:r>
              <a:rPr lang="el-GR" dirty="0" smtClean="0"/>
              <a:t>αποθεμάτων </a:t>
            </a:r>
            <a:r>
              <a:rPr lang="el-GR" dirty="0"/>
              <a:t>σε </a:t>
            </a:r>
            <a:r>
              <a:rPr lang="el-GR" dirty="0" smtClean="0"/>
              <a:t>ανταλλακτικά </a:t>
            </a:r>
            <a:r>
              <a:rPr lang="el-GR" dirty="0"/>
              <a:t>που </a:t>
            </a:r>
            <a:r>
              <a:rPr lang="el-GR" dirty="0" smtClean="0"/>
              <a:t>απαιτούνται από </a:t>
            </a:r>
            <a:r>
              <a:rPr lang="el-GR" dirty="0"/>
              <a:t>τις </a:t>
            </a:r>
            <a:r>
              <a:rPr lang="el-GR" dirty="0" smtClean="0"/>
              <a:t>υπηρεσίες υποστήριξης πελατών. </a:t>
            </a:r>
            <a:endParaRPr lang="el-GR" dirty="0"/>
          </a:p>
          <a:p>
            <a:endParaRPr lang="el-GR" dirty="0"/>
          </a:p>
          <a:p>
            <a:pPr algn="just"/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03B40A-4CD6-C740-951A-B07FB2DF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72" y="4096176"/>
            <a:ext cx="3846260" cy="2554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781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Το παράδειγμα της </a:t>
            </a:r>
            <a:r>
              <a:rPr lang="en-US" b="1" dirty="0" smtClean="0"/>
              <a:t>SAP - </a:t>
            </a:r>
            <a:r>
              <a:rPr lang="en-US" b="1" dirty="0" smtClean="0">
                <a:effectLst/>
              </a:rPr>
              <a:t>PLM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30046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</a:t>
            </a:r>
            <a:r>
              <a:rPr lang="el-GR" b="1" dirty="0" smtClean="0"/>
              <a:t>Διαχείριση Κύκλου Ζωής Προϊόντων </a:t>
            </a:r>
            <a:r>
              <a:rPr lang="el-GR" b="1" dirty="0"/>
              <a:t>- </a:t>
            </a:r>
            <a:r>
              <a:rPr lang="en-US" b="1" dirty="0"/>
              <a:t>Product Lifecycle Management (PLM) </a:t>
            </a:r>
            <a:r>
              <a:rPr lang="el-GR" dirty="0" smtClean="0"/>
              <a:t>είναι </a:t>
            </a:r>
            <a:r>
              <a:rPr lang="el-GR" dirty="0"/>
              <a:t>η </a:t>
            </a:r>
            <a:r>
              <a:rPr lang="el-GR" dirty="0" smtClean="0"/>
              <a:t>διεργασία </a:t>
            </a:r>
            <a:r>
              <a:rPr lang="el-GR" dirty="0"/>
              <a:t>της </a:t>
            </a:r>
            <a:r>
              <a:rPr lang="el-GR" dirty="0" smtClean="0"/>
              <a:t>διαχείρισης </a:t>
            </a:r>
            <a:r>
              <a:rPr lang="el-GR" dirty="0"/>
              <a:t>του </a:t>
            </a:r>
            <a:r>
              <a:rPr lang="el-GR" dirty="0" smtClean="0"/>
              <a:t>συνολικού κύκλου ζωής ενός προϊόντος από </a:t>
            </a:r>
            <a:r>
              <a:rPr lang="el-GR" dirty="0"/>
              <a:t>τη </a:t>
            </a:r>
            <a:r>
              <a:rPr lang="el-GR" dirty="0" smtClean="0"/>
              <a:t>σύλληψη </a:t>
            </a:r>
            <a:r>
              <a:rPr lang="el-GR" dirty="0"/>
              <a:t>της </a:t>
            </a:r>
            <a:r>
              <a:rPr lang="el-GR" dirty="0" smtClean="0"/>
              <a:t>αρχικής ιδέας, </a:t>
            </a:r>
            <a:r>
              <a:rPr lang="el-GR" dirty="0"/>
              <a:t>τον </a:t>
            </a:r>
            <a:r>
              <a:rPr lang="el-GR" dirty="0" smtClean="0"/>
              <a:t>σχεδιασμό, </a:t>
            </a:r>
            <a:r>
              <a:rPr lang="el-GR" dirty="0"/>
              <a:t>την </a:t>
            </a:r>
            <a:r>
              <a:rPr lang="el-GR" dirty="0" smtClean="0"/>
              <a:t>κατασκευή, </a:t>
            </a:r>
            <a:r>
              <a:rPr lang="el-GR" dirty="0"/>
              <a:t>τη </a:t>
            </a:r>
            <a:r>
              <a:rPr lang="el-GR" dirty="0" smtClean="0"/>
              <a:t>διάθεση </a:t>
            </a:r>
            <a:r>
              <a:rPr lang="el-GR" dirty="0"/>
              <a:t>του </a:t>
            </a:r>
            <a:r>
              <a:rPr lang="el-GR" dirty="0" smtClean="0"/>
              <a:t>προϊόντος έως </a:t>
            </a:r>
            <a:r>
              <a:rPr lang="el-GR" dirty="0"/>
              <a:t>και την </a:t>
            </a:r>
            <a:r>
              <a:rPr lang="el-GR" dirty="0" smtClean="0"/>
              <a:t>εξυπηρέτηση </a:t>
            </a:r>
            <a:r>
              <a:rPr lang="el-GR" dirty="0"/>
              <a:t>των </a:t>
            </a:r>
            <a:r>
              <a:rPr lang="el-GR" dirty="0" smtClean="0"/>
              <a:t>πελατών. </a:t>
            </a:r>
            <a:endParaRPr lang="en-US" dirty="0"/>
          </a:p>
          <a:p>
            <a:endParaRPr 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Η </a:t>
            </a:r>
            <a:r>
              <a:rPr lang="el-GR" altLang="en-US" dirty="0" smtClean="0"/>
              <a:t>διαχείριση</a:t>
            </a:r>
            <a:r>
              <a:rPr lang="en-US" altLang="en-US" dirty="0" smtClean="0"/>
              <a:t> </a:t>
            </a:r>
            <a:r>
              <a:rPr lang="el-GR" altLang="en-US" dirty="0" smtClean="0"/>
              <a:t>κύκλου</a:t>
            </a:r>
            <a:r>
              <a:rPr lang="en-US" altLang="en-US" dirty="0" smtClean="0"/>
              <a:t> </a:t>
            </a:r>
            <a:r>
              <a:rPr lang="el-GR" altLang="en-US" dirty="0" smtClean="0"/>
              <a:t>ζωής</a:t>
            </a:r>
            <a:r>
              <a:rPr lang="en-US" altLang="en-US" dirty="0" smtClean="0"/>
              <a:t> </a:t>
            </a:r>
            <a:r>
              <a:rPr lang="el-GR" dirty="0" smtClean="0"/>
              <a:t>προϊόντων</a:t>
            </a:r>
            <a:r>
              <a:rPr lang="el-GR" b="1" dirty="0" smtClean="0"/>
              <a:t> </a:t>
            </a:r>
            <a:r>
              <a:rPr lang="el-GR" altLang="en-US" dirty="0" smtClean="0"/>
              <a:t>εμπεριέχει τις ακόλουθες περιοχές</a:t>
            </a:r>
            <a:r>
              <a:rPr lang="en-US" altLang="en-US" dirty="0" smtClean="0"/>
              <a:t>: </a:t>
            </a:r>
            <a:endParaRPr lang="en-US" alt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n-US" b="1" dirty="0" smtClean="0"/>
              <a:t>Μηχανική </a:t>
            </a:r>
            <a:r>
              <a:rPr lang="en-US" altLang="en-US" b="1" dirty="0" smtClean="0"/>
              <a:t>συστημάτων </a:t>
            </a:r>
            <a:r>
              <a:rPr lang="en-US" altLang="en-US" b="1" dirty="0"/>
              <a:t>- Systems engineering,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n-US" b="1" dirty="0" smtClean="0"/>
              <a:t>Διαχείριση</a:t>
            </a:r>
            <a:r>
              <a:rPr lang="en-US" altLang="en-US" b="1" dirty="0" smtClean="0"/>
              <a:t> </a:t>
            </a:r>
            <a:r>
              <a:rPr lang="el-GR" altLang="en-US" b="1" dirty="0" smtClean="0"/>
              <a:t>χαρτοφυλακίων</a:t>
            </a:r>
            <a:r>
              <a:rPr lang="en-US" altLang="en-US" b="1" dirty="0" smtClean="0"/>
              <a:t> </a:t>
            </a:r>
            <a:r>
              <a:rPr lang="el-GR" altLang="en-US" b="1" dirty="0" smtClean="0"/>
              <a:t>έργων</a:t>
            </a:r>
            <a:r>
              <a:rPr lang="en-US" altLang="en-US" b="1" dirty="0" smtClean="0"/>
              <a:t> </a:t>
            </a:r>
            <a:r>
              <a:rPr lang="el-GR" altLang="en-US" b="1" dirty="0" smtClean="0"/>
              <a:t>και</a:t>
            </a:r>
            <a:r>
              <a:rPr lang="en-US" altLang="en-US" b="1" dirty="0" smtClean="0"/>
              <a:t> </a:t>
            </a:r>
            <a:r>
              <a:rPr lang="el-GR" altLang="en-US" b="1" dirty="0" smtClean="0"/>
              <a:t>προϊόντων</a:t>
            </a:r>
            <a:r>
              <a:rPr lang="en-US" altLang="en-US" b="1" dirty="0" smtClean="0"/>
              <a:t>- </a:t>
            </a:r>
            <a:r>
              <a:rPr lang="en-US" altLang="en-US" b="1" dirty="0"/>
              <a:t>Product and Project Portfolio (PPM),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n-US" b="1" dirty="0" smtClean="0"/>
              <a:t>Σχεδιασμός προϊόντων</a:t>
            </a:r>
            <a:r>
              <a:rPr lang="en-US" altLang="en-US" b="1" dirty="0" smtClean="0"/>
              <a:t>- </a:t>
            </a:r>
            <a:r>
              <a:rPr lang="en-US" altLang="en-US" b="1" dirty="0"/>
              <a:t>Product design,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Διαχείριση διεργασιών κατασκευής </a:t>
            </a:r>
            <a:r>
              <a:rPr lang="el-GR" b="1" dirty="0"/>
              <a:t>- </a:t>
            </a:r>
            <a:r>
              <a:rPr lang="en-US" b="1" dirty="0"/>
              <a:t>Manufacturing process management,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Διαχείριση δεδομένων </a:t>
            </a:r>
            <a:r>
              <a:rPr lang="el-GR" altLang="en-US" b="1" dirty="0" smtClean="0"/>
              <a:t>προϊόντων </a:t>
            </a:r>
            <a:r>
              <a:rPr lang="el-GR" b="1" dirty="0" smtClean="0"/>
              <a:t>- </a:t>
            </a:r>
            <a:r>
              <a:rPr lang="en-US" b="1" dirty="0"/>
              <a:t>Product Data Management (PDM). 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algn="just"/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812808-2A45-3D45-9CAE-E65717DC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338" y="4270043"/>
            <a:ext cx="2918635" cy="2536497"/>
          </a:xfrm>
          <a:prstGeom prst="rect">
            <a:avLst/>
          </a:prstGeom>
        </p:spPr>
      </p:pic>
      <p:pic>
        <p:nvPicPr>
          <p:cNvPr id="6146" name="Picture 2" descr="page21image36042432">
            <a:extLst>
              <a:ext uri="{FF2B5EF4-FFF2-40B4-BE49-F238E27FC236}">
                <a16:creationId xmlns=""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995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Το παράδειγμα της </a:t>
            </a:r>
            <a:r>
              <a:rPr lang="en-US" b="1" dirty="0" smtClean="0"/>
              <a:t>SAP - </a:t>
            </a:r>
            <a:r>
              <a:rPr lang="en-US" b="1" dirty="0" smtClean="0">
                <a:effectLst/>
              </a:rPr>
              <a:t>SRM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300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</a:t>
            </a:r>
            <a:r>
              <a:rPr lang="el-GR" b="1" dirty="0" smtClean="0"/>
              <a:t>Διαχείριση </a:t>
            </a:r>
            <a:r>
              <a:rPr lang="el-GR" b="1" dirty="0"/>
              <a:t>των </a:t>
            </a:r>
            <a:r>
              <a:rPr lang="el-GR" b="1" dirty="0" smtClean="0"/>
              <a:t>Σχέσεων </a:t>
            </a:r>
            <a:r>
              <a:rPr lang="el-GR" b="1" dirty="0"/>
              <a:t>με τους </a:t>
            </a:r>
            <a:r>
              <a:rPr lang="el-GR" b="1" dirty="0" smtClean="0"/>
              <a:t>Προμηθευτές </a:t>
            </a:r>
            <a:r>
              <a:rPr lang="el-GR" b="1" dirty="0"/>
              <a:t>- </a:t>
            </a:r>
            <a:r>
              <a:rPr lang="en-US" b="1" dirty="0"/>
              <a:t>Supplier Relationship Management (SRM) </a:t>
            </a:r>
            <a:r>
              <a:rPr lang="el-GR" dirty="0" smtClean="0"/>
              <a:t>είναι </a:t>
            </a:r>
            <a:r>
              <a:rPr lang="el-GR" dirty="0"/>
              <a:t>η </a:t>
            </a:r>
            <a:r>
              <a:rPr lang="el-GR" dirty="0" smtClean="0"/>
              <a:t>συστηματική εκτίμηση </a:t>
            </a:r>
            <a:r>
              <a:rPr lang="el-GR" dirty="0"/>
              <a:t>των </a:t>
            </a:r>
            <a:r>
              <a:rPr lang="el-GR" dirty="0" smtClean="0"/>
              <a:t>δυνατοτήτων </a:t>
            </a:r>
            <a:r>
              <a:rPr lang="el-GR" dirty="0"/>
              <a:t>των </a:t>
            </a:r>
            <a:r>
              <a:rPr lang="el-GR" dirty="0" smtClean="0"/>
              <a:t>προμηθευτών </a:t>
            </a:r>
            <a:r>
              <a:rPr lang="el-GR" dirty="0"/>
              <a:t>σε </a:t>
            </a:r>
            <a:r>
              <a:rPr lang="el-GR" dirty="0" smtClean="0"/>
              <a:t>σχέση </a:t>
            </a:r>
            <a:r>
              <a:rPr lang="el-GR" dirty="0"/>
              <a:t>με τη </a:t>
            </a:r>
            <a:r>
              <a:rPr lang="el-GR" dirty="0" smtClean="0"/>
              <a:t>συνολική στρατηγική </a:t>
            </a:r>
            <a:r>
              <a:rPr lang="el-GR" dirty="0"/>
              <a:t>της </a:t>
            </a:r>
            <a:r>
              <a:rPr lang="el-GR" dirty="0" smtClean="0"/>
              <a:t>επιχείρησης, καθώς </a:t>
            </a:r>
            <a:r>
              <a:rPr lang="el-GR" dirty="0"/>
              <a:t>και ο </a:t>
            </a:r>
            <a:r>
              <a:rPr lang="el-GR" dirty="0" smtClean="0"/>
              <a:t>προσδιορισμός </a:t>
            </a:r>
            <a:r>
              <a:rPr lang="el-GR" dirty="0"/>
              <a:t>του </a:t>
            </a:r>
            <a:r>
              <a:rPr lang="el-GR" dirty="0" smtClean="0"/>
              <a:t>τρόπου εμπλοκής </a:t>
            </a:r>
            <a:r>
              <a:rPr lang="el-GR" dirty="0"/>
              <a:t>των </a:t>
            </a:r>
            <a:r>
              <a:rPr lang="el-GR" dirty="0" smtClean="0"/>
              <a:t>προμηθευτών </a:t>
            </a:r>
            <a:r>
              <a:rPr lang="el-GR" dirty="0"/>
              <a:t>στην </a:t>
            </a:r>
            <a:r>
              <a:rPr lang="el-GR" dirty="0" smtClean="0"/>
              <a:t>παραγωγική διαδικασία, </a:t>
            </a:r>
            <a:r>
              <a:rPr lang="el-GR" dirty="0"/>
              <a:t>το </a:t>
            </a:r>
            <a:r>
              <a:rPr lang="el-GR" dirty="0" smtClean="0"/>
              <a:t>είδος </a:t>
            </a:r>
            <a:r>
              <a:rPr lang="el-GR" dirty="0"/>
              <a:t>και το </a:t>
            </a:r>
            <a:r>
              <a:rPr lang="el-GR" dirty="0" smtClean="0"/>
              <a:t>εύρος </a:t>
            </a:r>
            <a:r>
              <a:rPr lang="el-GR" dirty="0"/>
              <a:t>των </a:t>
            </a:r>
            <a:r>
              <a:rPr lang="el-GR" dirty="0" smtClean="0"/>
              <a:t>δραστηριοτήτων </a:t>
            </a:r>
            <a:r>
              <a:rPr lang="el-GR" dirty="0"/>
              <a:t>που </a:t>
            </a:r>
            <a:r>
              <a:rPr lang="el-GR" dirty="0" smtClean="0"/>
              <a:t>αυτοί </a:t>
            </a:r>
            <a:r>
              <a:rPr lang="el-GR" dirty="0"/>
              <a:t>θα </a:t>
            </a:r>
            <a:r>
              <a:rPr lang="el-GR" dirty="0" smtClean="0"/>
              <a:t>συμμετέχουν. </a:t>
            </a:r>
            <a:endParaRPr lang="en-US" dirty="0"/>
          </a:p>
          <a:p>
            <a:endParaRPr lang="en-US" dirty="0"/>
          </a:p>
          <a:p>
            <a:r>
              <a:rPr lang="el-GR" dirty="0" smtClean="0"/>
              <a:t>Σκοπός είναι </a:t>
            </a:r>
            <a:r>
              <a:rPr lang="el-GR" dirty="0"/>
              <a:t>να </a:t>
            </a:r>
            <a:r>
              <a:rPr lang="el-GR" dirty="0" smtClean="0"/>
              <a:t>αναπτυχθεί </a:t>
            </a:r>
            <a:r>
              <a:rPr lang="el-GR" dirty="0"/>
              <a:t>μια </a:t>
            </a:r>
            <a:r>
              <a:rPr lang="el-GR" dirty="0" smtClean="0"/>
              <a:t>αμφίδρομη </a:t>
            </a:r>
            <a:r>
              <a:rPr lang="el-GR" dirty="0"/>
              <a:t>και </a:t>
            </a:r>
            <a:r>
              <a:rPr lang="el-GR" dirty="0" smtClean="0"/>
              <a:t>αμοιβαία επωφελής σχέση </a:t>
            </a:r>
            <a:r>
              <a:rPr lang="el-GR" dirty="0"/>
              <a:t>με τους </a:t>
            </a:r>
            <a:r>
              <a:rPr lang="el-GR" dirty="0" smtClean="0"/>
              <a:t>στρατηγικούς εταίρους </a:t>
            </a:r>
            <a:r>
              <a:rPr lang="el-GR" dirty="0"/>
              <a:t>της </a:t>
            </a:r>
            <a:r>
              <a:rPr lang="el-GR" dirty="0" smtClean="0"/>
              <a:t>επιχείρησης, </a:t>
            </a:r>
            <a:r>
              <a:rPr lang="el-GR" dirty="0"/>
              <a:t>με </a:t>
            </a:r>
            <a:r>
              <a:rPr lang="el-GR" dirty="0" smtClean="0"/>
              <a:t>στόχο </a:t>
            </a:r>
            <a:r>
              <a:rPr lang="el-GR" dirty="0"/>
              <a:t>την </a:t>
            </a:r>
            <a:r>
              <a:rPr lang="el-GR" dirty="0" smtClean="0"/>
              <a:t>καινοτομία </a:t>
            </a:r>
            <a:r>
              <a:rPr lang="el-GR" dirty="0"/>
              <a:t>και τη </a:t>
            </a:r>
            <a:r>
              <a:rPr lang="el-GR" dirty="0" smtClean="0"/>
              <a:t>δημιουργία ανταγωνιστικού πλεονεκτήματος. </a:t>
            </a:r>
            <a:r>
              <a:rPr lang="el-GR" dirty="0"/>
              <a:t>Η </a:t>
            </a:r>
            <a:r>
              <a:rPr lang="el-GR" dirty="0" smtClean="0"/>
              <a:t>διαχείριση </a:t>
            </a:r>
            <a:r>
              <a:rPr lang="el-GR" dirty="0"/>
              <a:t>των </a:t>
            </a:r>
            <a:r>
              <a:rPr lang="el-GR" dirty="0" smtClean="0"/>
              <a:t>σχέσεων </a:t>
            </a:r>
            <a:r>
              <a:rPr lang="el-GR" dirty="0"/>
              <a:t>με τους </a:t>
            </a:r>
            <a:r>
              <a:rPr lang="el-GR" dirty="0" smtClean="0"/>
              <a:t>προμηθευτές έχει πολλές ομοιότητες </a:t>
            </a:r>
            <a:r>
              <a:rPr lang="el-GR" dirty="0"/>
              <a:t>με τη </a:t>
            </a:r>
            <a:r>
              <a:rPr lang="el-GR" dirty="0" smtClean="0"/>
              <a:t>διαχείριση </a:t>
            </a:r>
            <a:r>
              <a:rPr lang="el-GR" dirty="0"/>
              <a:t>των </a:t>
            </a:r>
            <a:r>
              <a:rPr lang="el-GR" dirty="0" smtClean="0"/>
              <a:t>πελατειακών σχέσεων. 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pPr algn="just"/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563E77F-8900-8B46-950D-CB8241BE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475" y="3875964"/>
            <a:ext cx="2933091" cy="2933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29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D78742-16FF-2C41-812C-6FCE6B9F1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489650" cy="861420"/>
          </a:xfrm>
        </p:spPr>
        <p:txBody>
          <a:bodyPr>
            <a:noAutofit/>
          </a:bodyPr>
          <a:lstStyle/>
          <a:p>
            <a:r>
              <a:rPr lang="el-GR" sz="1800" dirty="0" smtClean="0"/>
              <a:t>Δρ Αικατερίνη </a:t>
            </a:r>
            <a:r>
              <a:rPr lang="el-GR" sz="1800" dirty="0" err="1" smtClean="0"/>
              <a:t>Μαρινάγη</a:t>
            </a:r>
            <a:r>
              <a:rPr lang="el-GR" sz="1800" dirty="0" smtClean="0"/>
              <a:t> ,  </a:t>
            </a:r>
            <a:r>
              <a:rPr lang="el-GR" sz="1800" dirty="0" err="1" smtClean="0"/>
              <a:t>ΔΔρ</a:t>
            </a:r>
            <a:r>
              <a:rPr lang="el-GR" sz="1800" dirty="0" smtClean="0"/>
              <a:t>. Δαμιανός Σακάς</a:t>
            </a:r>
            <a:endParaRPr lang="en-US" sz="1800" dirty="0" smtClean="0"/>
          </a:p>
          <a:p>
            <a:r>
              <a:rPr lang="el-GR" sz="1800" dirty="0" smtClean="0"/>
              <a:t>Η παρουσίαση βασίζεται στο βιβλίο: </a:t>
            </a:r>
          </a:p>
          <a:p>
            <a:r>
              <a:rPr lang="el-GR" sz="1800" dirty="0" smtClean="0"/>
              <a:t>ΦΙΤΣΙΛΗΣ Π. (2015) «Σύγχρονα  Πληροφοριακά Συστήματα Επιχειρήσεων»</a:t>
            </a:r>
            <a:r>
              <a:rPr lang="en-US" sz="1800" dirty="0" smtClean="0"/>
              <a:t>, </a:t>
            </a:r>
            <a:r>
              <a:rPr lang="el-GR" sz="1800" dirty="0" smtClean="0"/>
              <a:t>ΚΑΛΛΙΠΟΣ</a:t>
            </a:r>
            <a:endParaRPr lang="el-GR" sz="18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1D3FF0-B7CE-F34E-857E-5B6626CBF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69620"/>
            <a:ext cx="8825658" cy="3329581"/>
          </a:xfrm>
        </p:spPr>
        <p:txBody>
          <a:bodyPr/>
          <a:lstStyle/>
          <a:p>
            <a:r>
              <a:rPr lang="el-GR" dirty="0" smtClean="0"/>
              <a:t>Ενότητα 1. Εισαγωγή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425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</a:t>
            </a:r>
            <a:r>
              <a:rPr lang="el-GR" b="1" dirty="0" err="1" smtClean="0"/>
              <a:t>ξειδικευμένο</a:t>
            </a:r>
            <a:r>
              <a:rPr lang="el-GR" b="1" dirty="0" smtClean="0"/>
              <a:t> </a:t>
            </a:r>
            <a:r>
              <a:rPr lang="en-US" b="1" dirty="0"/>
              <a:t>ERP </a:t>
            </a:r>
            <a:r>
              <a:rPr lang="el-GR" b="1" dirty="0"/>
              <a:t>για </a:t>
            </a:r>
            <a:r>
              <a:rPr lang="el-GR" b="1" dirty="0" smtClean="0"/>
              <a:t>βιομηχανικούς κλάδους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300367" y="1389503"/>
            <a:ext cx="57956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Αεροδιαστημικής τεχνολογίας </a:t>
            </a:r>
            <a:r>
              <a:rPr lang="el-GR" dirty="0"/>
              <a:t>και </a:t>
            </a:r>
            <a:r>
              <a:rPr lang="el-GR" dirty="0" smtClean="0"/>
              <a:t>άμυνας </a:t>
            </a:r>
            <a:r>
              <a:rPr lang="el-GR" dirty="0"/>
              <a:t>(</a:t>
            </a:r>
            <a:r>
              <a:rPr lang="en-US" dirty="0"/>
              <a:t>Aerospace and </a:t>
            </a:r>
            <a:r>
              <a:rPr lang="en-US" dirty="0" smtClean="0"/>
              <a:t>Defense), </a:t>
            </a:r>
            <a:endParaRPr lang="en-US" dirty="0"/>
          </a:p>
          <a:p>
            <a:r>
              <a:rPr lang="el-GR" dirty="0" smtClean="0"/>
              <a:t>Αυτοκινητοβιομηχανίας </a:t>
            </a:r>
            <a:r>
              <a:rPr lang="el-GR" dirty="0"/>
              <a:t>(</a:t>
            </a:r>
            <a:r>
              <a:rPr lang="en-US" dirty="0"/>
              <a:t>Automotive), </a:t>
            </a:r>
          </a:p>
          <a:p>
            <a:r>
              <a:rPr lang="el-GR" dirty="0" smtClean="0"/>
              <a:t>Τραπεζική </a:t>
            </a:r>
            <a:r>
              <a:rPr lang="el-GR" dirty="0"/>
              <a:t>(</a:t>
            </a:r>
            <a:r>
              <a:rPr lang="en-US" dirty="0"/>
              <a:t>Banking), </a:t>
            </a:r>
          </a:p>
          <a:p>
            <a:r>
              <a:rPr lang="el-GR" dirty="0" smtClean="0"/>
              <a:t>Χημικών βιομηχανιών </a:t>
            </a:r>
            <a:r>
              <a:rPr lang="el-GR" dirty="0"/>
              <a:t>(</a:t>
            </a:r>
            <a:r>
              <a:rPr lang="en-US" dirty="0"/>
              <a:t>Chemicals), </a:t>
            </a:r>
          </a:p>
          <a:p>
            <a:r>
              <a:rPr lang="el-GR" dirty="0" smtClean="0"/>
              <a:t>Καταναλωτικών προϊόντων(</a:t>
            </a:r>
            <a:r>
              <a:rPr lang="en-US" dirty="0"/>
              <a:t>Consumer Products), </a:t>
            </a:r>
          </a:p>
          <a:p>
            <a:r>
              <a:rPr lang="el-GR" dirty="0" smtClean="0"/>
              <a:t>Κατασκευαστικών εταιρειών </a:t>
            </a:r>
            <a:r>
              <a:rPr lang="el-GR" dirty="0"/>
              <a:t>(</a:t>
            </a:r>
            <a:r>
              <a:rPr lang="en-US" dirty="0"/>
              <a:t>Engineering, </a:t>
            </a:r>
            <a:r>
              <a:rPr lang="en-US" dirty="0" smtClean="0"/>
              <a:t>Construction), </a:t>
            </a:r>
            <a:endParaRPr lang="en-US" dirty="0"/>
          </a:p>
          <a:p>
            <a:r>
              <a:rPr lang="el-GR" dirty="0" smtClean="0"/>
              <a:t>Υπηρεσιών υγείας </a:t>
            </a:r>
            <a:r>
              <a:rPr lang="el-GR" dirty="0"/>
              <a:t>(</a:t>
            </a:r>
            <a:r>
              <a:rPr lang="en-US" dirty="0"/>
              <a:t>Healthcare), </a:t>
            </a:r>
          </a:p>
          <a:p>
            <a:r>
              <a:rPr lang="el-GR" dirty="0" smtClean="0"/>
              <a:t>Υψηλής τεχνολογίας </a:t>
            </a:r>
            <a:r>
              <a:rPr lang="el-GR" dirty="0"/>
              <a:t>(</a:t>
            </a:r>
            <a:r>
              <a:rPr lang="en-US" dirty="0"/>
              <a:t>High Technology), </a:t>
            </a:r>
          </a:p>
          <a:p>
            <a:r>
              <a:rPr lang="el-GR" dirty="0" smtClean="0"/>
              <a:t>Ανώτατης Εκπαίδευσης </a:t>
            </a:r>
            <a:r>
              <a:rPr lang="el-GR" dirty="0"/>
              <a:t>(</a:t>
            </a:r>
            <a:r>
              <a:rPr lang="en-US" dirty="0"/>
              <a:t>Higher Education), </a:t>
            </a:r>
          </a:p>
          <a:p>
            <a:r>
              <a:rPr lang="el-GR" dirty="0" smtClean="0"/>
              <a:t>Κατασκευής μηχανολογικών προϊόντων (</a:t>
            </a:r>
            <a:r>
              <a:rPr lang="en-US" dirty="0"/>
              <a:t>Industrial Machinery), </a:t>
            </a:r>
          </a:p>
          <a:p>
            <a:r>
              <a:rPr lang="el-GR" dirty="0" smtClean="0"/>
              <a:t>Ασφαλειών </a:t>
            </a:r>
            <a:r>
              <a:rPr lang="el-GR" dirty="0"/>
              <a:t>(</a:t>
            </a:r>
            <a:r>
              <a:rPr lang="en-US" dirty="0"/>
              <a:t>Insurance), </a:t>
            </a:r>
          </a:p>
          <a:p>
            <a:r>
              <a:rPr lang="el-GR" dirty="0" smtClean="0"/>
              <a:t>Επιστημών ζωής </a:t>
            </a:r>
            <a:r>
              <a:rPr lang="el-GR" dirty="0"/>
              <a:t>(</a:t>
            </a:r>
            <a:r>
              <a:rPr lang="en-US" dirty="0"/>
              <a:t>Life Sciences), </a:t>
            </a:r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=""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90E1F0-A1E2-854D-83CC-21FFA366C765}"/>
              </a:ext>
            </a:extLst>
          </p:cNvPr>
          <p:cNvSpPr txBox="1"/>
          <p:nvPr/>
        </p:nvSpPr>
        <p:spPr>
          <a:xfrm>
            <a:off x="6096000" y="1389502"/>
            <a:ext cx="57956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Εφοδιαστικής </a:t>
            </a:r>
            <a:r>
              <a:rPr lang="el-GR" dirty="0"/>
              <a:t>(</a:t>
            </a:r>
            <a:r>
              <a:rPr lang="en-US" dirty="0"/>
              <a:t>Logistics Service Prod.), </a:t>
            </a:r>
          </a:p>
          <a:p>
            <a:r>
              <a:rPr lang="el-GR" dirty="0" smtClean="0"/>
              <a:t>Μέσων μαζικής επικοινωνίας </a:t>
            </a:r>
            <a:r>
              <a:rPr lang="el-GR" dirty="0"/>
              <a:t>(</a:t>
            </a:r>
            <a:r>
              <a:rPr lang="en-US" dirty="0"/>
              <a:t>Media), </a:t>
            </a:r>
          </a:p>
          <a:p>
            <a:r>
              <a:rPr lang="el-GR" dirty="0" smtClean="0"/>
              <a:t>Προϊόντων άλεσης </a:t>
            </a:r>
            <a:r>
              <a:rPr lang="el-GR" dirty="0"/>
              <a:t>(</a:t>
            </a:r>
            <a:r>
              <a:rPr lang="en-US" dirty="0"/>
              <a:t>Mill Products), </a:t>
            </a:r>
          </a:p>
          <a:p>
            <a:r>
              <a:rPr lang="el-GR" dirty="0" smtClean="0"/>
              <a:t>Ορυχείων </a:t>
            </a:r>
            <a:r>
              <a:rPr lang="el-GR" dirty="0"/>
              <a:t>(</a:t>
            </a:r>
            <a:r>
              <a:rPr lang="en-US" dirty="0"/>
              <a:t>Mining), </a:t>
            </a:r>
          </a:p>
          <a:p>
            <a:r>
              <a:rPr lang="el-GR" dirty="0" smtClean="0"/>
              <a:t>Πετρελαιοειδών </a:t>
            </a:r>
            <a:r>
              <a:rPr lang="el-GR" dirty="0"/>
              <a:t>και </a:t>
            </a:r>
            <a:r>
              <a:rPr lang="el-GR" dirty="0" smtClean="0"/>
              <a:t>φυσικού αεριού </a:t>
            </a:r>
            <a:r>
              <a:rPr lang="el-GR" dirty="0"/>
              <a:t>(</a:t>
            </a:r>
            <a:r>
              <a:rPr lang="en-US" dirty="0"/>
              <a:t>Oil &amp; Gas), </a:t>
            </a:r>
          </a:p>
          <a:p>
            <a:r>
              <a:rPr lang="el-GR" dirty="0" smtClean="0"/>
              <a:t>Φαρμακευτικές </a:t>
            </a:r>
            <a:r>
              <a:rPr lang="el-GR" dirty="0"/>
              <a:t>(</a:t>
            </a:r>
            <a:r>
              <a:rPr lang="en-US" dirty="0"/>
              <a:t>Pharmaceuticals), </a:t>
            </a:r>
          </a:p>
          <a:p>
            <a:r>
              <a:rPr lang="el-GR" dirty="0" smtClean="0"/>
              <a:t>Ταχυδρομείων </a:t>
            </a:r>
            <a:r>
              <a:rPr lang="el-GR" dirty="0"/>
              <a:t>(</a:t>
            </a:r>
            <a:r>
              <a:rPr lang="en-US" dirty="0"/>
              <a:t>Postal Services), </a:t>
            </a:r>
          </a:p>
          <a:p>
            <a:r>
              <a:rPr lang="el-GR" dirty="0" smtClean="0"/>
              <a:t>Συμβουλευτικών υπηρεσιών </a:t>
            </a:r>
            <a:r>
              <a:rPr lang="el-GR" dirty="0"/>
              <a:t>(</a:t>
            </a:r>
            <a:r>
              <a:rPr lang="en-US" dirty="0"/>
              <a:t>Professional Services), </a:t>
            </a:r>
          </a:p>
          <a:p>
            <a:r>
              <a:rPr lang="el-GR" dirty="0" smtClean="0"/>
              <a:t>Δημόσιου Τομέα </a:t>
            </a:r>
            <a:r>
              <a:rPr lang="el-GR" dirty="0"/>
              <a:t>(</a:t>
            </a:r>
            <a:r>
              <a:rPr lang="en-US" dirty="0"/>
              <a:t>Public Sector), </a:t>
            </a:r>
          </a:p>
          <a:p>
            <a:r>
              <a:rPr lang="el-GR" dirty="0" smtClean="0"/>
              <a:t>Σιδηροδρομικές </a:t>
            </a:r>
            <a:r>
              <a:rPr lang="el-GR" dirty="0"/>
              <a:t>(</a:t>
            </a:r>
            <a:r>
              <a:rPr lang="en-US" dirty="0"/>
              <a:t>Railways), </a:t>
            </a:r>
          </a:p>
          <a:p>
            <a:r>
              <a:rPr lang="el-GR" dirty="0" smtClean="0"/>
              <a:t>Λιανικής πώλησης </a:t>
            </a:r>
            <a:r>
              <a:rPr lang="el-GR" dirty="0"/>
              <a:t>(</a:t>
            </a:r>
            <a:r>
              <a:rPr lang="en-US" dirty="0"/>
              <a:t>Retail), </a:t>
            </a:r>
          </a:p>
          <a:p>
            <a:r>
              <a:rPr lang="el-GR" dirty="0" smtClean="0"/>
              <a:t>Τηλεπικοινωνιών </a:t>
            </a:r>
            <a:r>
              <a:rPr lang="el-GR" dirty="0"/>
              <a:t>(</a:t>
            </a:r>
            <a:r>
              <a:rPr lang="en-US" dirty="0"/>
              <a:t>Telecommunications), </a:t>
            </a:r>
          </a:p>
          <a:p>
            <a:r>
              <a:rPr lang="el-GR" dirty="0" smtClean="0"/>
              <a:t>Κοινής ωφελείας </a:t>
            </a:r>
            <a:r>
              <a:rPr lang="el-GR" dirty="0"/>
              <a:t>(</a:t>
            </a:r>
            <a:r>
              <a:rPr lang="en-US" dirty="0"/>
              <a:t>Utilities), </a:t>
            </a:r>
          </a:p>
          <a:p>
            <a:r>
              <a:rPr lang="el-GR" dirty="0" smtClean="0"/>
              <a:t>Χονδρικού εμπορίου </a:t>
            </a:r>
            <a:r>
              <a:rPr lang="el-GR" dirty="0"/>
              <a:t>(</a:t>
            </a:r>
            <a:r>
              <a:rPr lang="en-US" dirty="0"/>
              <a:t>Wholesale Distribution). </a:t>
            </a:r>
          </a:p>
        </p:txBody>
      </p:sp>
    </p:spTree>
    <p:extLst>
      <p:ext uri="{BB962C8B-B14F-4D97-AF65-F5344CB8AC3E}">
        <p14:creationId xmlns="" xmlns:p14="http://schemas.microsoft.com/office/powerpoint/2010/main" val="351520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</a:t>
            </a:r>
            <a:r>
              <a:rPr lang="el-GR" b="1" dirty="0" smtClean="0"/>
              <a:t>ειδικευμένο </a:t>
            </a:r>
            <a:r>
              <a:rPr lang="en-US" b="1" dirty="0"/>
              <a:t>ERP </a:t>
            </a:r>
            <a:r>
              <a:rPr lang="el-GR" b="1" dirty="0"/>
              <a:t>για </a:t>
            </a:r>
            <a:r>
              <a:rPr lang="el-GR" b="1" dirty="0" smtClean="0"/>
              <a:t>βιομηχανικούς κλάδους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1" y="1484416"/>
            <a:ext cx="7255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Τραπεζικός τομέας: </a:t>
            </a:r>
            <a:r>
              <a:rPr lang="el-GR" dirty="0"/>
              <a:t>Οι </a:t>
            </a:r>
            <a:r>
              <a:rPr lang="el-GR" dirty="0" smtClean="0"/>
              <a:t>τραπεζικοί οργανισμοί αντιμετωπίζουν σήμερα αυξημένο ανταγωνισμό </a:t>
            </a:r>
            <a:r>
              <a:rPr lang="el-GR" dirty="0"/>
              <a:t>σε </a:t>
            </a:r>
            <a:r>
              <a:rPr lang="el-GR" dirty="0" smtClean="0"/>
              <a:t>παγκόσμιο επίπεδο </a:t>
            </a:r>
            <a:r>
              <a:rPr lang="el-GR" dirty="0"/>
              <a:t>και για τον </a:t>
            </a:r>
            <a:r>
              <a:rPr lang="el-GR" dirty="0" smtClean="0"/>
              <a:t>λόγο αυτό χρειάζονται εξειδικευμένες λύσεις πληροφοριακών συστημάτων </a:t>
            </a:r>
            <a:endParaRPr lang="en-US" dirty="0"/>
          </a:p>
          <a:p>
            <a:endParaRPr lang="en-US" dirty="0"/>
          </a:p>
          <a:p>
            <a:r>
              <a:rPr lang="en-US" dirty="0"/>
              <a:t>(multi-channel) </a:t>
            </a:r>
            <a:r>
              <a:rPr lang="el-GR" dirty="0" smtClean="0"/>
              <a:t>παροχή τραπεζικών υπηρεσιών </a:t>
            </a:r>
            <a:endParaRPr lang="el-GR" dirty="0"/>
          </a:p>
          <a:p>
            <a:endParaRPr lang="en-US" dirty="0"/>
          </a:p>
          <a:p>
            <a:r>
              <a:rPr lang="el-GR" dirty="0" smtClean="0"/>
              <a:t>παροχή υπηρεσιών από </a:t>
            </a:r>
            <a:r>
              <a:rPr lang="el-GR" dirty="0"/>
              <a:t>το </a:t>
            </a:r>
            <a:r>
              <a:rPr lang="el-GR" dirty="0" smtClean="0"/>
              <a:t>διαδίκτυο,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από κινητές συσκευές,</a:t>
            </a:r>
            <a:r>
              <a:rPr lang="en-US" dirty="0" smtClean="0"/>
              <a:t> </a:t>
            </a:r>
            <a:r>
              <a:rPr lang="en-US" dirty="0"/>
              <a:t>(mobile banking)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από στελεχωμένα ή αυτοματοποιημένα τηλεφωνικά κέντρα </a:t>
            </a:r>
            <a:r>
              <a:rPr lang="el-GR" dirty="0"/>
              <a:t>(</a:t>
            </a:r>
            <a:r>
              <a:rPr lang="en-US" dirty="0"/>
              <a:t>call centers),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από σημεία πώλησης </a:t>
            </a:r>
            <a:r>
              <a:rPr lang="el-GR" dirty="0"/>
              <a:t>(</a:t>
            </a:r>
            <a:r>
              <a:rPr lang="en-US" dirty="0"/>
              <a:t>point of sales)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από μηχανές αυτομάτων συναλλαγών </a:t>
            </a:r>
            <a:r>
              <a:rPr lang="el-GR" dirty="0"/>
              <a:t>(</a:t>
            </a:r>
            <a:r>
              <a:rPr lang="en-US" dirty="0"/>
              <a:t>Automated Teller Machines – ATM</a:t>
            </a:r>
            <a:r>
              <a:rPr lang="en-US" dirty="0" smtClean="0"/>
              <a:t>)</a:t>
            </a:r>
            <a:endParaRPr lang="en-US" dirty="0"/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=""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5A7945-DC91-B049-8FC4-4AAC74E9B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055" y="2536542"/>
            <a:ext cx="4187750" cy="2345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561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Εξειδικευμένο </a:t>
            </a:r>
            <a:r>
              <a:rPr lang="en-US" b="1" dirty="0" smtClean="0"/>
              <a:t>ERP </a:t>
            </a:r>
            <a:r>
              <a:rPr lang="el-GR" b="1" dirty="0"/>
              <a:t>για </a:t>
            </a:r>
            <a:r>
              <a:rPr lang="el-GR" b="1" dirty="0" smtClean="0"/>
              <a:t>βιομηχανικούς κλάδους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2410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Δημόσιος τομέας: </a:t>
            </a:r>
            <a:r>
              <a:rPr lang="el-GR" dirty="0"/>
              <a:t>Οι </a:t>
            </a:r>
            <a:r>
              <a:rPr lang="el-GR" dirty="0" smtClean="0"/>
              <a:t>εξειδικευμένες λύσεις </a:t>
            </a:r>
            <a:r>
              <a:rPr lang="el-GR" dirty="0"/>
              <a:t>για τον </a:t>
            </a:r>
            <a:r>
              <a:rPr lang="el-GR" dirty="0" smtClean="0"/>
              <a:t>δημόσιο τομέα περιλαμβάνουν πληθώρα εφαρμογών </a:t>
            </a:r>
            <a:r>
              <a:rPr lang="el-GR" dirty="0"/>
              <a:t>που </a:t>
            </a:r>
            <a:r>
              <a:rPr lang="el-GR" dirty="0" smtClean="0"/>
              <a:t>έχουν </a:t>
            </a:r>
            <a:r>
              <a:rPr lang="el-GR" dirty="0"/>
              <a:t>να </a:t>
            </a:r>
            <a:r>
              <a:rPr lang="el-GR" dirty="0" smtClean="0"/>
              <a:t>κάνουν </a:t>
            </a:r>
            <a:r>
              <a:rPr lang="el-GR" dirty="0"/>
              <a:t>με την </a:t>
            </a:r>
            <a:r>
              <a:rPr lang="el-GR" dirty="0" smtClean="0"/>
              <a:t>ηλεκτρονική διακυβέρνηση. </a:t>
            </a:r>
          </a:p>
          <a:p>
            <a:endParaRPr lang="el-GR" dirty="0" smtClean="0"/>
          </a:p>
          <a:p>
            <a:r>
              <a:rPr lang="el-GR" dirty="0" smtClean="0"/>
              <a:t>Τρεις είναι </a:t>
            </a:r>
            <a:r>
              <a:rPr lang="el-GR" dirty="0"/>
              <a:t>οι </a:t>
            </a:r>
            <a:r>
              <a:rPr lang="el-GR" dirty="0" smtClean="0"/>
              <a:t>βασικές κατηγορίες παρεχόμενων λύσεων: </a:t>
            </a:r>
            <a:endParaRPr lang="en-US" dirty="0"/>
          </a:p>
          <a:p>
            <a:endParaRPr lang="en-US" dirty="0"/>
          </a:p>
          <a:p>
            <a:r>
              <a:rPr lang="el-GR" dirty="0"/>
              <a:t>α) </a:t>
            </a:r>
            <a:r>
              <a:rPr lang="el-GR" dirty="0" smtClean="0"/>
              <a:t>παροχή υπηρεσιών </a:t>
            </a:r>
            <a:r>
              <a:rPr lang="el-GR" dirty="0"/>
              <a:t>προς τους </a:t>
            </a:r>
            <a:r>
              <a:rPr lang="el-GR" dirty="0" smtClean="0"/>
              <a:t>πολίτες </a:t>
            </a:r>
            <a:endParaRPr lang="en-US" dirty="0"/>
          </a:p>
          <a:p>
            <a:endParaRPr lang="en-US" dirty="0"/>
          </a:p>
          <a:p>
            <a:r>
              <a:rPr lang="el-GR" dirty="0"/>
              <a:t>β) </a:t>
            </a:r>
            <a:r>
              <a:rPr lang="el-GR" dirty="0" smtClean="0"/>
              <a:t>δημόσια ασφάλεια </a:t>
            </a:r>
            <a:r>
              <a:rPr lang="el-GR" dirty="0"/>
              <a:t>και </a:t>
            </a:r>
            <a:endParaRPr lang="en-US" dirty="0"/>
          </a:p>
          <a:p>
            <a:endParaRPr lang="en-US" dirty="0"/>
          </a:p>
          <a:p>
            <a:r>
              <a:rPr lang="el-GR" dirty="0"/>
              <a:t>γ) </a:t>
            </a:r>
            <a:r>
              <a:rPr lang="el-GR" dirty="0" smtClean="0"/>
              <a:t>φορολογία </a:t>
            </a:r>
            <a:r>
              <a:rPr lang="el-GR" dirty="0"/>
              <a:t>και </a:t>
            </a:r>
            <a:r>
              <a:rPr lang="el-GR" dirty="0" smtClean="0"/>
              <a:t>κοινωνική ασφάλιση </a:t>
            </a:r>
            <a:endParaRPr lang="el-GR" dirty="0"/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=""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AB6CA1-B66B-3E44-A244-31E56D148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54" y="3096177"/>
            <a:ext cx="5455570" cy="3055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98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Εξειδικευμένο </a:t>
            </a:r>
            <a:r>
              <a:rPr lang="en-US" b="1" dirty="0" smtClean="0"/>
              <a:t>ERP </a:t>
            </a:r>
            <a:r>
              <a:rPr lang="el-GR" b="1" dirty="0"/>
              <a:t>για </a:t>
            </a:r>
            <a:r>
              <a:rPr lang="el-GR" b="1" dirty="0" smtClean="0"/>
              <a:t>βιομηχανικούς κλάδους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2410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Καταναλωτικά προϊόντα </a:t>
            </a:r>
            <a:r>
              <a:rPr lang="el-GR" b="1" dirty="0"/>
              <a:t>(</a:t>
            </a:r>
            <a:r>
              <a:rPr lang="en-US" b="1" dirty="0"/>
              <a:t>consumer products): </a:t>
            </a:r>
            <a:r>
              <a:rPr lang="el-GR" dirty="0"/>
              <a:t>Ο </a:t>
            </a:r>
            <a:r>
              <a:rPr lang="el-GR" dirty="0" smtClean="0"/>
              <a:t>κλάδος </a:t>
            </a:r>
            <a:r>
              <a:rPr lang="el-GR" dirty="0"/>
              <a:t>των </a:t>
            </a:r>
            <a:r>
              <a:rPr lang="el-GR" dirty="0" smtClean="0"/>
              <a:t>καταναλωτικών προϊόντων δίνει έμφαση </a:t>
            </a:r>
            <a:r>
              <a:rPr lang="el-GR" dirty="0"/>
              <a:t>στη </a:t>
            </a:r>
            <a:r>
              <a:rPr lang="el-GR" dirty="0" smtClean="0"/>
              <a:t>συνεχή καινοτομία </a:t>
            </a:r>
            <a:r>
              <a:rPr lang="el-GR" dirty="0"/>
              <a:t>για </a:t>
            </a:r>
            <a:r>
              <a:rPr lang="el-GR" dirty="0" smtClean="0"/>
              <a:t>ανάπτυξη νέων προϊόντων</a:t>
            </a:r>
            <a:endParaRPr lang="en-US" dirty="0"/>
          </a:p>
          <a:p>
            <a:endParaRPr lang="en-US" dirty="0"/>
          </a:p>
          <a:p>
            <a:r>
              <a:rPr lang="el-GR" dirty="0" smtClean="0"/>
              <a:t>Μια εξειδικευμένη λύση θα πρέπει </a:t>
            </a:r>
            <a:r>
              <a:rPr lang="el-GR" dirty="0"/>
              <a:t>να </a:t>
            </a:r>
            <a:r>
              <a:rPr lang="el-GR" dirty="0" smtClean="0"/>
              <a:t>περιλαμβάνει </a:t>
            </a:r>
            <a:r>
              <a:rPr lang="el-GR" dirty="0"/>
              <a:t>μια </a:t>
            </a:r>
            <a:r>
              <a:rPr lang="el-GR" dirty="0" smtClean="0"/>
              <a:t>εφαρμογή διαχείρισης έργων </a:t>
            </a:r>
            <a:r>
              <a:rPr lang="el-GR" dirty="0"/>
              <a:t>με </a:t>
            </a:r>
            <a:r>
              <a:rPr lang="el-GR" dirty="0" smtClean="0"/>
              <a:t>σκοπό </a:t>
            </a:r>
            <a:r>
              <a:rPr lang="el-GR" dirty="0"/>
              <a:t>να </a:t>
            </a:r>
            <a:r>
              <a:rPr lang="el-GR" dirty="0" smtClean="0"/>
              <a:t>υποβοηθήσει: 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την ανάπτυξη νέων καινοτόμων προϊόντων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την αυτοματοποίηση </a:t>
            </a:r>
            <a:r>
              <a:rPr lang="el-GR" dirty="0"/>
              <a:t>της </a:t>
            </a:r>
            <a:r>
              <a:rPr lang="el-GR" dirty="0" smtClean="0"/>
              <a:t>παράγωγης των προϊόντων με ευέλικτο τρόπο</a:t>
            </a:r>
            <a:endParaRPr lang="en-US" dirty="0"/>
          </a:p>
          <a:p>
            <a:endParaRPr lang="en-US" dirty="0"/>
          </a:p>
          <a:p>
            <a:pPr marL="896938" lvl="1" indent="-439738">
              <a:buFont typeface="Arial" pitchFamily="34" charset="0"/>
              <a:buChar char="•"/>
            </a:pPr>
            <a:r>
              <a:rPr lang="el-GR" dirty="0" smtClean="0"/>
              <a:t>  με την ανάπτυξη ενός δυναμικού δικτύου προμηθευτών , ή</a:t>
            </a:r>
            <a:endParaRPr lang="en-US" dirty="0"/>
          </a:p>
          <a:p>
            <a:pPr marL="896938" lvl="1" indent="-439738">
              <a:buFont typeface="Arial" pitchFamily="34" charset="0"/>
              <a:buChar char="•"/>
            </a:pPr>
            <a:endParaRPr lang="en-US" dirty="0"/>
          </a:p>
          <a:p>
            <a:pPr marL="896938" lvl="1" indent="-439738">
              <a:buFont typeface="Arial" pitchFamily="34" charset="0"/>
              <a:buChar char="•"/>
            </a:pPr>
            <a:r>
              <a:rPr lang="el-GR" dirty="0" smtClean="0"/>
              <a:t>  με την αυξομείωση </a:t>
            </a:r>
            <a:r>
              <a:rPr lang="el-GR" dirty="0"/>
              <a:t>της </a:t>
            </a:r>
            <a:r>
              <a:rPr lang="el-GR" dirty="0" smtClean="0"/>
              <a:t>παραγωγής ανάλογα </a:t>
            </a:r>
            <a:r>
              <a:rPr lang="el-GR" dirty="0"/>
              <a:t>με τη </a:t>
            </a:r>
            <a:r>
              <a:rPr lang="el-GR" dirty="0" smtClean="0"/>
              <a:t>ζήτηση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την αυτοματοποίηση </a:t>
            </a:r>
            <a:r>
              <a:rPr lang="el-GR" dirty="0"/>
              <a:t>των </a:t>
            </a:r>
            <a:r>
              <a:rPr lang="el-GR" dirty="0" smtClean="0"/>
              <a:t>διανομών. </a:t>
            </a:r>
            <a:endParaRPr lang="el-GR" dirty="0"/>
          </a:p>
          <a:p>
            <a:endParaRPr lang="el-GR" dirty="0"/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=""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8779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Εξειδικευμένο </a:t>
            </a:r>
            <a:r>
              <a:rPr lang="en-US" b="1" dirty="0"/>
              <a:t>ERP </a:t>
            </a:r>
            <a:r>
              <a:rPr lang="el-GR" b="1" dirty="0"/>
              <a:t>για </a:t>
            </a:r>
            <a:r>
              <a:rPr lang="el-GR" b="1" dirty="0" smtClean="0"/>
              <a:t>βιομηχανικούς κλάδους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2410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Υπηρεσίες Υγείας: </a:t>
            </a:r>
            <a:r>
              <a:rPr lang="en-US" dirty="0"/>
              <a:t>O </a:t>
            </a:r>
            <a:r>
              <a:rPr lang="el-GR" dirty="0" smtClean="0"/>
              <a:t>κλάδος υπηρεσιών υγείας περιλαμβάνει μονάδες παροχής υπηρεσιών Υγείας (Νοσοκομεία, Διαγνωστικά Κέντρα, </a:t>
            </a:r>
            <a:r>
              <a:rPr lang="el-GR" dirty="0"/>
              <a:t>κ.λπ.). </a:t>
            </a:r>
            <a:endParaRPr lang="en-US" dirty="0"/>
          </a:p>
          <a:p>
            <a:endParaRPr lang="en-US" dirty="0"/>
          </a:p>
          <a:p>
            <a:r>
              <a:rPr lang="el-GR" dirty="0" smtClean="0"/>
              <a:t>Βασική ανάγκη </a:t>
            </a:r>
            <a:r>
              <a:rPr lang="el-GR" dirty="0"/>
              <a:t>για </a:t>
            </a:r>
            <a:r>
              <a:rPr lang="el-GR" dirty="0" smtClean="0"/>
              <a:t>ολοκληρωμένη διαχείριση </a:t>
            </a:r>
            <a:r>
              <a:rPr lang="el-GR" dirty="0"/>
              <a:t>των </a:t>
            </a:r>
            <a:r>
              <a:rPr lang="el-GR" dirty="0" smtClean="0"/>
              <a:t>ιατρικών, νοσηλευτικών </a:t>
            </a:r>
            <a:r>
              <a:rPr lang="el-GR" dirty="0"/>
              <a:t>και </a:t>
            </a:r>
            <a:r>
              <a:rPr lang="el-GR" dirty="0" smtClean="0"/>
              <a:t>εργαστηριακών δεδομένων ασθενών ανεξάρτητα από </a:t>
            </a:r>
            <a:r>
              <a:rPr lang="el-GR" dirty="0"/>
              <a:t>τη </a:t>
            </a:r>
            <a:r>
              <a:rPr lang="el-GR" dirty="0" smtClean="0"/>
              <a:t>μονάδα υγείας  που εξυπηρετήθηκε ο ασθενής</a:t>
            </a:r>
            <a:endParaRPr lang="el-GR" dirty="0"/>
          </a:p>
          <a:p>
            <a:endParaRPr lang="en-US" dirty="0"/>
          </a:p>
          <a:p>
            <a:r>
              <a:rPr lang="el-GR" dirty="0" smtClean="0"/>
              <a:t>Ένα Ολοκληρωμένο Πληροφοριακό Σύστημα Νοσοκομείου περιλαμβάνει: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τη διαχείριση εισαγωγών και εξαγωγών ασθενών,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τη διαχείριση των ραντεβού τακτικών εξωτερικών και απογευματινών ιατρειών,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τη διαχείριση των νοσηλειών,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την κοστολόγηση των ιατρικών πράξεων,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τη διαχείριση ατομικών/ γενικών συνταγολογίων φαρμάκων και υγειονομικού υλικού,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τη διαχείριση φαρμακείου,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τη διαχείριση αντιδραστηρίων,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τη διαχείριση προγραμμάτων διατροφής και διαίτης βάσει των θεραπευτικών αγωγών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τη διαχείριση των υλικών τροφοδοσίας. </a:t>
            </a:r>
          </a:p>
          <a:p>
            <a:endParaRPr lang="el-GR" dirty="0"/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=""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5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Συστήματα </a:t>
            </a:r>
            <a:r>
              <a:rPr lang="en-US" b="1" dirty="0"/>
              <a:t>ERP </a:t>
            </a:r>
            <a:r>
              <a:rPr lang="el-GR" b="1" dirty="0"/>
              <a:t>και </a:t>
            </a:r>
            <a:r>
              <a:rPr lang="el-GR" b="1" dirty="0" smtClean="0"/>
              <a:t>διοικητικά επίπεδα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300367" y="1389503"/>
            <a:ext cx="60652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Λειτουργικό επίπεδο ή επίπεδο συναλλαγών :</a:t>
            </a:r>
            <a:r>
              <a:rPr lang="el-GR" dirty="0" smtClean="0"/>
              <a:t> υποστήριξη </a:t>
            </a:r>
            <a:r>
              <a:rPr lang="el-GR" dirty="0"/>
              <a:t>της </a:t>
            </a:r>
            <a:r>
              <a:rPr lang="el-GR" dirty="0" smtClean="0"/>
              <a:t>παραγωγικής διαδικασίας, την παροχή υπηρεσιών και όλες </a:t>
            </a:r>
            <a:r>
              <a:rPr lang="el-GR" dirty="0"/>
              <a:t>τις </a:t>
            </a:r>
            <a:r>
              <a:rPr lang="el-GR" dirty="0" smtClean="0"/>
              <a:t>υποστηρικτικές διεργασίες </a:t>
            </a:r>
            <a:r>
              <a:rPr lang="el-GR" dirty="0"/>
              <a:t>της </a:t>
            </a:r>
            <a:r>
              <a:rPr lang="el-GR" dirty="0" smtClean="0"/>
              <a:t>επιχείρησης. </a:t>
            </a:r>
            <a:endParaRPr lang="en-US" dirty="0"/>
          </a:p>
          <a:p>
            <a:endParaRPr lang="en-US" dirty="0"/>
          </a:p>
          <a:p>
            <a:r>
              <a:rPr lang="el-GR" b="1" dirty="0" smtClean="0"/>
              <a:t>Επίπεδο διοίκησης: </a:t>
            </a:r>
            <a:r>
              <a:rPr lang="el-GR" dirty="0" smtClean="0"/>
              <a:t>υποστήριξη </a:t>
            </a:r>
            <a:r>
              <a:rPr lang="el-GR" dirty="0"/>
              <a:t>του </a:t>
            </a:r>
            <a:r>
              <a:rPr lang="el-GR" dirty="0" smtClean="0"/>
              <a:t>μέσου επίπεδου </a:t>
            </a:r>
            <a:r>
              <a:rPr lang="el-GR" dirty="0"/>
              <a:t>της </a:t>
            </a:r>
            <a:r>
              <a:rPr lang="el-GR" dirty="0" smtClean="0"/>
              <a:t>διοίκησης </a:t>
            </a:r>
            <a:r>
              <a:rPr lang="el-GR" b="1" dirty="0"/>
              <a:t>(</a:t>
            </a:r>
            <a:r>
              <a:rPr lang="en-US" b="1" dirty="0"/>
              <a:t>middle management) </a:t>
            </a:r>
            <a:r>
              <a:rPr lang="el-GR" dirty="0" smtClean="0"/>
              <a:t>Παραδείγματα εφαρμογών: προγραμματισμός παραγωγής, προγραμματισμός εργασίας εργαζομένων, συστήματα προμηθειών υλικών κ.α. </a:t>
            </a:r>
            <a:endParaRPr lang="el-GR" dirty="0"/>
          </a:p>
          <a:p>
            <a:endParaRPr lang="en-US" dirty="0"/>
          </a:p>
          <a:p>
            <a:r>
              <a:rPr lang="el-GR" b="1" dirty="0" smtClean="0"/>
              <a:t>Επίπεδο ανώτατης διοίκησης: </a:t>
            </a:r>
            <a:r>
              <a:rPr lang="el-GR" dirty="0" smtClean="0"/>
              <a:t>παροχή συνοπτικής πληροφορίας, </a:t>
            </a:r>
            <a:r>
              <a:rPr lang="el-GR" dirty="0"/>
              <a:t>με </a:t>
            </a:r>
            <a:r>
              <a:rPr lang="el-GR" dirty="0" smtClean="0"/>
              <a:t>σκοπό </a:t>
            </a:r>
            <a:r>
              <a:rPr lang="el-GR" dirty="0"/>
              <a:t>την </a:t>
            </a:r>
            <a:r>
              <a:rPr lang="el-GR" dirty="0" smtClean="0"/>
              <a:t>κατανόηση </a:t>
            </a:r>
            <a:r>
              <a:rPr lang="el-GR" dirty="0"/>
              <a:t>των </a:t>
            </a:r>
            <a:r>
              <a:rPr lang="el-GR" dirty="0" smtClean="0"/>
              <a:t>τάσεων </a:t>
            </a:r>
            <a:r>
              <a:rPr lang="el-GR" dirty="0"/>
              <a:t>και των </a:t>
            </a:r>
            <a:r>
              <a:rPr lang="el-GR" dirty="0" smtClean="0"/>
              <a:t>μελλοντικών αναγκών </a:t>
            </a:r>
            <a:r>
              <a:rPr lang="el-GR" dirty="0"/>
              <a:t>της </a:t>
            </a:r>
            <a:r>
              <a:rPr lang="el-GR" dirty="0" smtClean="0"/>
              <a:t>επιχείρησης. Παραδείγματα εφαρμογών: συστήματα επιχειρηματικής ευφυΐας </a:t>
            </a:r>
            <a:r>
              <a:rPr lang="el-GR" dirty="0"/>
              <a:t>(</a:t>
            </a:r>
            <a:r>
              <a:rPr lang="en-US" dirty="0"/>
              <a:t>business intelligence), </a:t>
            </a:r>
            <a:r>
              <a:rPr lang="el-GR" dirty="0" smtClean="0"/>
              <a:t>συστήματα στρατηγικής διοίκησης, αξιολόγησης </a:t>
            </a:r>
            <a:r>
              <a:rPr lang="el-GR" dirty="0"/>
              <a:t>του </a:t>
            </a:r>
            <a:r>
              <a:rPr lang="el-GR" dirty="0" smtClean="0"/>
              <a:t>προσωπικού κ.α. </a:t>
            </a:r>
            <a:endParaRPr lang="el-GR" dirty="0"/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=""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4231" y="2151007"/>
            <a:ext cx="5370634" cy="354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95390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Πλεονεκτήματα χρήσης συστημάτων </a:t>
            </a:r>
            <a:r>
              <a:rPr lang="en-US" b="1" dirty="0"/>
              <a:t>ERP </a:t>
            </a:r>
            <a:endParaRPr lang="en-US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300367" y="1389503"/>
            <a:ext cx="101674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Βελτίωση </a:t>
            </a:r>
            <a:r>
              <a:rPr lang="el-GR" dirty="0"/>
              <a:t>της </a:t>
            </a:r>
            <a:r>
              <a:rPr lang="el-GR" dirty="0" smtClean="0"/>
              <a:t>λειτουργιάς </a:t>
            </a:r>
            <a:r>
              <a:rPr lang="el-GR" dirty="0"/>
              <a:t>της </a:t>
            </a:r>
            <a:r>
              <a:rPr lang="el-GR" dirty="0" smtClean="0"/>
              <a:t>επιχείρησης, </a:t>
            </a:r>
            <a:r>
              <a:rPr lang="el-GR" dirty="0"/>
              <a:t>το </a:t>
            </a:r>
            <a:r>
              <a:rPr lang="el-GR" dirty="0" smtClean="0"/>
              <a:t>όποιο επιτυγχάνεται μέσω </a:t>
            </a:r>
            <a:r>
              <a:rPr lang="el-GR" dirty="0"/>
              <a:t>της </a:t>
            </a:r>
            <a:r>
              <a:rPr lang="el-GR" dirty="0" smtClean="0"/>
              <a:t>μείωσης αποθηκευμένων υλικών, </a:t>
            </a:r>
            <a:r>
              <a:rPr lang="el-GR" dirty="0"/>
              <a:t>του </a:t>
            </a:r>
            <a:r>
              <a:rPr lang="el-GR" dirty="0" smtClean="0"/>
              <a:t>καλύτερου έλεγχου αποθεμάτων, </a:t>
            </a:r>
            <a:r>
              <a:rPr lang="el-GR" dirty="0"/>
              <a:t>της </a:t>
            </a:r>
            <a:r>
              <a:rPr lang="el-GR" dirty="0" smtClean="0"/>
              <a:t>μείωσης </a:t>
            </a:r>
            <a:r>
              <a:rPr lang="el-GR" dirty="0"/>
              <a:t>του </a:t>
            </a:r>
            <a:r>
              <a:rPr lang="el-GR" dirty="0" smtClean="0"/>
              <a:t>αναγκαίου προσωπικού </a:t>
            </a:r>
            <a:r>
              <a:rPr lang="el-GR" dirty="0"/>
              <a:t>για </a:t>
            </a:r>
            <a:r>
              <a:rPr lang="el-GR" dirty="0" smtClean="0"/>
              <a:t>εκτέλεση διαχειριστικών λειτουργιών κ.α., 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Αύξηση </a:t>
            </a:r>
            <a:r>
              <a:rPr lang="el-GR" dirty="0"/>
              <a:t>της </a:t>
            </a:r>
            <a:r>
              <a:rPr lang="el-GR" dirty="0" smtClean="0"/>
              <a:t>παραγωγικής δυνατότητας μέσω </a:t>
            </a:r>
            <a:r>
              <a:rPr lang="el-GR" dirty="0"/>
              <a:t>του </a:t>
            </a:r>
            <a:r>
              <a:rPr lang="el-GR" dirty="0" smtClean="0"/>
              <a:t>ολοκληρωμένου προγραμματισμού παραγωγής, 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Βελτίωση </a:t>
            </a:r>
            <a:r>
              <a:rPr lang="el-GR" dirty="0"/>
              <a:t>και </a:t>
            </a:r>
            <a:r>
              <a:rPr lang="el-GR" dirty="0" smtClean="0"/>
              <a:t>αποτελεσματικότερη διαχείριση παραγγελιών, 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Ταχύτερη διαχείριση οικονομικών διαδικασιών </a:t>
            </a:r>
            <a:r>
              <a:rPr lang="el-GR" dirty="0"/>
              <a:t>και </a:t>
            </a:r>
            <a:r>
              <a:rPr lang="el-GR" dirty="0" smtClean="0"/>
              <a:t>κλείσιμο οικονομικών κύκλων </a:t>
            </a:r>
            <a:r>
              <a:rPr lang="el-GR" dirty="0"/>
              <a:t>και </a:t>
            </a:r>
            <a:r>
              <a:rPr lang="el-GR" dirty="0" smtClean="0"/>
              <a:t>βελτίωση </a:t>
            </a:r>
            <a:r>
              <a:rPr lang="el-GR" dirty="0"/>
              <a:t>της </a:t>
            </a:r>
            <a:r>
              <a:rPr lang="el-GR" dirty="0" smtClean="0"/>
              <a:t>εκτέλεσης </a:t>
            </a:r>
            <a:r>
              <a:rPr lang="el-GR" dirty="0"/>
              <a:t>των </a:t>
            </a:r>
            <a:r>
              <a:rPr lang="el-GR" dirty="0" smtClean="0"/>
              <a:t>επιχειρηματικών διαδικασιών, 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</a:t>
            </a:r>
            <a:r>
              <a:rPr lang="el-GR" dirty="0" smtClean="0"/>
              <a:t>βελτίωση </a:t>
            </a:r>
            <a:r>
              <a:rPr lang="el-GR" dirty="0"/>
              <a:t>της </a:t>
            </a:r>
            <a:r>
              <a:rPr lang="el-GR" dirty="0" smtClean="0"/>
              <a:t>διαθέσιμης εταιρικής πληροφορίας μέσω </a:t>
            </a:r>
            <a:r>
              <a:rPr lang="el-GR" dirty="0"/>
              <a:t>της </a:t>
            </a:r>
            <a:r>
              <a:rPr lang="el-GR" dirty="0" smtClean="0"/>
              <a:t>ύπαρξης κεντρικής βάσης δεδομένων όπου αποθηκεύονται όλα </a:t>
            </a:r>
            <a:r>
              <a:rPr lang="el-GR" dirty="0"/>
              <a:t>τα </a:t>
            </a:r>
            <a:r>
              <a:rPr lang="el-GR" dirty="0" smtClean="0"/>
              <a:t>εταιρικά δεδομένα </a:t>
            </a:r>
            <a:r>
              <a:rPr lang="el-GR" dirty="0"/>
              <a:t>και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Βελτίωση </a:t>
            </a:r>
            <a:r>
              <a:rPr lang="el-GR" dirty="0"/>
              <a:t>της </a:t>
            </a:r>
            <a:r>
              <a:rPr lang="el-GR" dirty="0" smtClean="0"/>
              <a:t>διαθεσιμότητας </a:t>
            </a:r>
            <a:r>
              <a:rPr lang="el-GR" dirty="0"/>
              <a:t>και της </a:t>
            </a:r>
            <a:r>
              <a:rPr lang="el-GR" dirty="0" smtClean="0"/>
              <a:t>επεκτασιμότητας </a:t>
            </a:r>
            <a:r>
              <a:rPr lang="el-GR" dirty="0"/>
              <a:t>των </a:t>
            </a:r>
            <a:r>
              <a:rPr lang="el-GR" dirty="0" smtClean="0"/>
              <a:t>πληροφοριακών συστημάτων μέσω </a:t>
            </a:r>
            <a:r>
              <a:rPr lang="el-GR" dirty="0"/>
              <a:t>της </a:t>
            </a:r>
            <a:r>
              <a:rPr lang="el-GR" dirty="0" smtClean="0"/>
              <a:t>χρήσης ανοικτών </a:t>
            </a:r>
            <a:r>
              <a:rPr lang="el-GR" dirty="0"/>
              <a:t>και </a:t>
            </a:r>
            <a:r>
              <a:rPr lang="el-GR" dirty="0" smtClean="0"/>
              <a:t>σύγχρονων αρχιτεκτονικών. 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=""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0270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Μειονεκτήματα χρήσης συστημάτων </a:t>
            </a:r>
            <a:r>
              <a:rPr lang="en-US" b="1" dirty="0"/>
              <a:t>ERP </a:t>
            </a:r>
            <a:endParaRPr lang="en-US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300367" y="1389503"/>
            <a:ext cx="101674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Τα συστήματα </a:t>
            </a:r>
            <a:r>
              <a:rPr lang="en-US" dirty="0"/>
              <a:t>ERP </a:t>
            </a:r>
            <a:r>
              <a:rPr lang="el-GR" dirty="0" smtClean="0"/>
              <a:t>είναι εξαιρετικά δαπανηρά τόσο </a:t>
            </a:r>
            <a:r>
              <a:rPr lang="el-GR" dirty="0"/>
              <a:t>στην </a:t>
            </a:r>
            <a:r>
              <a:rPr lang="el-GR" dirty="0" smtClean="0"/>
              <a:t>εγκατάσταση όσο </a:t>
            </a:r>
            <a:r>
              <a:rPr lang="el-GR" dirty="0"/>
              <a:t>και στη </a:t>
            </a:r>
            <a:r>
              <a:rPr lang="el-GR" dirty="0" smtClean="0"/>
              <a:t>συντήρηση </a:t>
            </a:r>
            <a:r>
              <a:rPr lang="el-GR" dirty="0"/>
              <a:t>τους με </a:t>
            </a:r>
            <a:r>
              <a:rPr lang="el-GR" dirty="0" smtClean="0"/>
              <a:t>συνέπεια </a:t>
            </a:r>
            <a:r>
              <a:rPr lang="el-GR" dirty="0"/>
              <a:t>οι </a:t>
            </a:r>
            <a:r>
              <a:rPr lang="el-GR" dirty="0" smtClean="0"/>
              <a:t>αλλαγές </a:t>
            </a:r>
            <a:r>
              <a:rPr lang="el-GR" dirty="0"/>
              <a:t>στο </a:t>
            </a:r>
            <a:r>
              <a:rPr lang="el-GR" dirty="0" smtClean="0"/>
              <a:t>περιβάλλον </a:t>
            </a:r>
            <a:r>
              <a:rPr lang="el-GR" dirty="0"/>
              <a:t>της </a:t>
            </a:r>
            <a:r>
              <a:rPr lang="el-GR" dirty="0" smtClean="0"/>
              <a:t>επιχείρησης </a:t>
            </a:r>
            <a:r>
              <a:rPr lang="el-GR" dirty="0"/>
              <a:t>να μην </a:t>
            </a:r>
            <a:r>
              <a:rPr lang="el-GR" dirty="0" smtClean="0"/>
              <a:t>απορροφώνται γρήγορα. 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Το </a:t>
            </a:r>
            <a:r>
              <a:rPr lang="el-GR" dirty="0" smtClean="0"/>
              <a:t>σύστημα αδυνατεί </a:t>
            </a:r>
            <a:r>
              <a:rPr lang="el-GR" dirty="0"/>
              <a:t>να </a:t>
            </a:r>
            <a:r>
              <a:rPr lang="el-GR" dirty="0" smtClean="0"/>
              <a:t>αντεπεξέλθει </a:t>
            </a:r>
            <a:r>
              <a:rPr lang="el-GR" dirty="0"/>
              <a:t>στους </a:t>
            </a:r>
            <a:r>
              <a:rPr lang="el-GR" dirty="0" smtClean="0"/>
              <a:t>όρους λειτουργίας </a:t>
            </a:r>
            <a:r>
              <a:rPr lang="el-GR" dirty="0"/>
              <a:t>του αν η </a:t>
            </a:r>
            <a:r>
              <a:rPr lang="el-GR" dirty="0" smtClean="0"/>
              <a:t>συνεργασία </a:t>
            </a:r>
            <a:r>
              <a:rPr lang="el-GR" dirty="0"/>
              <a:t>με τους </a:t>
            </a:r>
            <a:r>
              <a:rPr lang="el-GR" dirty="0" smtClean="0"/>
              <a:t>προμηθευτές είναι ελλιπής. </a:t>
            </a:r>
            <a:r>
              <a:rPr lang="el-GR" dirty="0"/>
              <a:t>Οι </a:t>
            </a:r>
            <a:r>
              <a:rPr lang="el-GR" dirty="0" smtClean="0"/>
              <a:t>προμηθευτές αποτελούν παράγοντα ζωτικής σημασίας </a:t>
            </a:r>
            <a:r>
              <a:rPr lang="el-GR" dirty="0"/>
              <a:t>για τη </a:t>
            </a:r>
            <a:r>
              <a:rPr lang="el-GR" dirty="0" smtClean="0"/>
              <a:t>διατήρηση </a:t>
            </a:r>
            <a:r>
              <a:rPr lang="el-GR" dirty="0"/>
              <a:t>της </a:t>
            </a:r>
            <a:r>
              <a:rPr lang="el-GR" dirty="0" smtClean="0"/>
              <a:t>αλυσίδας ζωής ενός συστήματος </a:t>
            </a:r>
            <a:r>
              <a:rPr lang="en-US" dirty="0"/>
              <a:t>ERP, </a:t>
            </a:r>
            <a:r>
              <a:rPr lang="el-GR" dirty="0"/>
              <a:t>με </a:t>
            </a:r>
            <a:r>
              <a:rPr lang="el-GR" dirty="0" smtClean="0"/>
              <a:t>συνέπεια </a:t>
            </a:r>
            <a:r>
              <a:rPr lang="el-GR" dirty="0"/>
              <a:t>μια </a:t>
            </a:r>
            <a:r>
              <a:rPr lang="el-GR" dirty="0" smtClean="0"/>
              <a:t>διαφωνία μαζί </a:t>
            </a:r>
            <a:r>
              <a:rPr lang="el-GR" dirty="0"/>
              <a:t>τους να </a:t>
            </a:r>
            <a:r>
              <a:rPr lang="el-GR" dirty="0" smtClean="0"/>
              <a:t>θέσει </a:t>
            </a:r>
            <a:r>
              <a:rPr lang="el-GR" dirty="0"/>
              <a:t>σε </a:t>
            </a:r>
            <a:r>
              <a:rPr lang="el-GR" dirty="0" smtClean="0"/>
              <a:t>κίνδυνο </a:t>
            </a:r>
            <a:r>
              <a:rPr lang="el-GR" dirty="0"/>
              <a:t>τη </a:t>
            </a:r>
            <a:r>
              <a:rPr lang="el-GR" dirty="0" smtClean="0"/>
              <a:t>ζωτικότητα </a:t>
            </a:r>
            <a:r>
              <a:rPr lang="el-GR" dirty="0"/>
              <a:t>του </a:t>
            </a:r>
            <a:r>
              <a:rPr lang="el-GR" dirty="0" smtClean="0"/>
              <a:t>συστήματος. 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Το </a:t>
            </a:r>
            <a:r>
              <a:rPr lang="el-GR" dirty="0" smtClean="0"/>
              <a:t>σύστημα αδυνατεί </a:t>
            </a:r>
            <a:r>
              <a:rPr lang="el-GR" dirty="0"/>
              <a:t>να </a:t>
            </a:r>
            <a:r>
              <a:rPr lang="el-GR" dirty="0" smtClean="0"/>
              <a:t>λειτουργήσει σωστά </a:t>
            </a:r>
            <a:r>
              <a:rPr lang="el-GR" dirty="0"/>
              <a:t>αν οι </a:t>
            </a:r>
            <a:r>
              <a:rPr lang="el-GR" dirty="0" smtClean="0"/>
              <a:t>χρήστες </a:t>
            </a:r>
            <a:r>
              <a:rPr lang="el-GR" dirty="0"/>
              <a:t>του δεν </a:t>
            </a:r>
            <a:r>
              <a:rPr lang="el-GR" dirty="0" smtClean="0"/>
              <a:t>είναι άρτια εκπαιδευμένοι. Με έναν εσφαλμένο χειρισμό , το σύστημα μπορεί </a:t>
            </a:r>
            <a:r>
              <a:rPr lang="el-GR" dirty="0"/>
              <a:t>να </a:t>
            </a:r>
            <a:r>
              <a:rPr lang="el-GR" dirty="0" smtClean="0"/>
              <a:t>αποσταθεροποιηθεί.</a:t>
            </a:r>
            <a:endParaRPr lang="el-GR" dirty="0"/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=""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548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Εισαγωγή </a:t>
            </a:r>
            <a:endParaRPr lang="en-US" sz="360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09501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Η </a:t>
            </a:r>
            <a:r>
              <a:rPr lang="el-GR" dirty="0" smtClean="0"/>
              <a:t>πρωτοφανής ανάπτυξη </a:t>
            </a:r>
            <a:r>
              <a:rPr lang="el-GR" dirty="0"/>
              <a:t>των </a:t>
            </a:r>
            <a:r>
              <a:rPr lang="el-GR" dirty="0" smtClean="0"/>
              <a:t>Τεχνολογιών Πληροφορίας </a:t>
            </a:r>
            <a:r>
              <a:rPr lang="el-GR" dirty="0"/>
              <a:t>και </a:t>
            </a:r>
            <a:r>
              <a:rPr lang="el-GR" dirty="0" smtClean="0"/>
              <a:t>Επικοινωνίας </a:t>
            </a:r>
            <a:r>
              <a:rPr lang="el-GR" dirty="0"/>
              <a:t>(ΤΠΕ) </a:t>
            </a:r>
            <a:r>
              <a:rPr lang="el-GR" dirty="0" smtClean="0"/>
              <a:t>έχει επηρεάσει όλο </a:t>
            </a:r>
            <a:r>
              <a:rPr lang="el-GR" dirty="0"/>
              <a:t>το </a:t>
            </a:r>
            <a:r>
              <a:rPr lang="el-GR" dirty="0" smtClean="0"/>
              <a:t>φάσμα </a:t>
            </a:r>
            <a:r>
              <a:rPr lang="el-GR" dirty="0"/>
              <a:t>των </a:t>
            </a:r>
            <a:r>
              <a:rPr lang="el-GR" dirty="0" smtClean="0"/>
              <a:t>επιχειρηματικών εφαρμογών </a:t>
            </a:r>
            <a:r>
              <a:rPr lang="el-GR" dirty="0"/>
              <a:t>και των </a:t>
            </a:r>
            <a:r>
              <a:rPr lang="el-GR" dirty="0" smtClean="0"/>
              <a:t>πληροφοριακών συστημάτων </a:t>
            </a:r>
            <a:r>
              <a:rPr lang="el-GR" dirty="0"/>
              <a:t>που </a:t>
            </a:r>
            <a:r>
              <a:rPr lang="el-GR" dirty="0" smtClean="0"/>
              <a:t>απευθύνονται </a:t>
            </a:r>
            <a:r>
              <a:rPr lang="el-GR" dirty="0"/>
              <a:t>στις </a:t>
            </a:r>
            <a:r>
              <a:rPr lang="el-GR" dirty="0" smtClean="0"/>
              <a:t>επιχειρήσεις.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l-GR" dirty="0" smtClean="0"/>
              <a:t>Ταυτόχρονα, </a:t>
            </a:r>
            <a:r>
              <a:rPr lang="el-GR" dirty="0"/>
              <a:t>το </a:t>
            </a:r>
            <a:r>
              <a:rPr lang="el-GR" dirty="0" smtClean="0"/>
              <a:t>επιχειρηματικό περιβάλλον γίνεται όλο </a:t>
            </a:r>
            <a:r>
              <a:rPr lang="el-GR" dirty="0"/>
              <a:t>και </a:t>
            </a:r>
            <a:r>
              <a:rPr lang="el-GR" dirty="0" smtClean="0"/>
              <a:t>περισσότερο σύνθετο, </a:t>
            </a:r>
            <a:r>
              <a:rPr lang="el-GR" dirty="0"/>
              <a:t>με τις </a:t>
            </a:r>
            <a:r>
              <a:rPr lang="el-GR" dirty="0" smtClean="0"/>
              <a:t>λειτουργικές μονάδες </a:t>
            </a:r>
            <a:r>
              <a:rPr lang="el-GR" dirty="0"/>
              <a:t>που το </a:t>
            </a:r>
            <a:r>
              <a:rPr lang="el-GR" dirty="0" smtClean="0"/>
              <a:t>αποτελούν </a:t>
            </a:r>
            <a:r>
              <a:rPr lang="el-GR" dirty="0"/>
              <a:t>να </a:t>
            </a:r>
            <a:r>
              <a:rPr lang="el-GR" dirty="0" smtClean="0"/>
              <a:t>απαιτούν μεγαλύτερο φάσμα λειτουργικότητας </a:t>
            </a:r>
            <a:r>
              <a:rPr lang="el-GR" dirty="0"/>
              <a:t>και </a:t>
            </a:r>
            <a:r>
              <a:rPr lang="el-GR" dirty="0" smtClean="0"/>
              <a:t>μεγαλύτερη ολοκλήρωση,</a:t>
            </a:r>
            <a:endParaRPr lang="en-US" dirty="0"/>
          </a:p>
          <a:p>
            <a:pPr algn="just"/>
            <a:r>
              <a:rPr lang="el-GR" dirty="0" smtClean="0"/>
              <a:t>με σκοπό </a:t>
            </a:r>
            <a:r>
              <a:rPr lang="en-US" dirty="0" smtClean="0"/>
              <a:t>:</a:t>
            </a:r>
            <a:endParaRPr lang="en-US" dirty="0"/>
          </a:p>
          <a:p>
            <a:pPr algn="just"/>
            <a:r>
              <a:rPr lang="el-GR" dirty="0"/>
              <a:t>τη </a:t>
            </a:r>
            <a:r>
              <a:rPr lang="el-GR" dirty="0" smtClean="0"/>
              <a:t>γρηγορότερη λήψη αποφάσεων, </a:t>
            </a:r>
            <a:endParaRPr lang="en-US" dirty="0"/>
          </a:p>
          <a:p>
            <a:pPr algn="just"/>
            <a:r>
              <a:rPr lang="el-GR" dirty="0"/>
              <a:t>την </a:t>
            </a:r>
            <a:r>
              <a:rPr lang="el-GR" dirty="0" smtClean="0"/>
              <a:t>καλύτερη διαχείριση </a:t>
            </a:r>
            <a:r>
              <a:rPr lang="el-GR" dirty="0"/>
              <a:t>των </a:t>
            </a:r>
            <a:r>
              <a:rPr lang="el-GR" dirty="0" smtClean="0"/>
              <a:t>επιχειρηματικών πόρων, των πελατών, των εφοδιαστικών αλυσίδων </a:t>
            </a:r>
            <a:r>
              <a:rPr lang="el-GR" dirty="0"/>
              <a:t>κ.λπ.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l-GR" dirty="0" smtClean="0"/>
              <a:t>Η αποτελεσματική διοίκηση </a:t>
            </a:r>
            <a:r>
              <a:rPr lang="el-GR" dirty="0"/>
              <a:t>των </a:t>
            </a:r>
            <a:r>
              <a:rPr lang="el-GR" dirty="0" smtClean="0"/>
              <a:t>οργανισμών απαιτεί αποδοτικά πληροφοριακά συστήματα </a:t>
            </a:r>
            <a:r>
              <a:rPr lang="el-GR" dirty="0"/>
              <a:t>που </a:t>
            </a:r>
            <a:r>
              <a:rPr lang="el-GR" dirty="0" smtClean="0"/>
              <a:t>είναι ικανά </a:t>
            </a:r>
            <a:r>
              <a:rPr lang="el-GR" dirty="0"/>
              <a:t>να </a:t>
            </a:r>
            <a:r>
              <a:rPr lang="el-GR" dirty="0" smtClean="0"/>
              <a:t>συμβάλλουν αποφασιστικά </a:t>
            </a:r>
            <a:r>
              <a:rPr lang="el-GR" dirty="0"/>
              <a:t>στη </a:t>
            </a:r>
            <a:r>
              <a:rPr lang="el-GR" dirty="0" smtClean="0"/>
              <a:t>βελτίωση </a:t>
            </a:r>
            <a:r>
              <a:rPr lang="el-GR" dirty="0"/>
              <a:t>της </a:t>
            </a:r>
            <a:r>
              <a:rPr lang="el-GR" dirty="0" smtClean="0"/>
              <a:t>ανταγωνιστικότητας </a:t>
            </a:r>
            <a:r>
              <a:rPr lang="el-GR" dirty="0"/>
              <a:t>και </a:t>
            </a:r>
            <a:r>
              <a:rPr lang="el-GR" dirty="0" smtClean="0"/>
              <a:t>μπορούν </a:t>
            </a:r>
            <a:r>
              <a:rPr lang="el-GR" dirty="0"/>
              <a:t>να </a:t>
            </a:r>
            <a:r>
              <a:rPr lang="el-GR" dirty="0" smtClean="0"/>
              <a:t>υποστηρίξουν σύγχρονες μεθόδους διοίκησης </a:t>
            </a:r>
            <a:r>
              <a:rPr lang="el-GR" dirty="0"/>
              <a:t>και </a:t>
            </a:r>
            <a:r>
              <a:rPr lang="el-GR" dirty="0" smtClean="0"/>
              <a:t>μοντέρνες επιχειρηματικές στρατηγικές.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4334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3312" y="2052918"/>
            <a:ext cx="9807143" cy="4195481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ERP : Enterprise Resource Planning </a:t>
            </a:r>
          </a:p>
          <a:p>
            <a:r>
              <a:rPr lang="el-GR" dirty="0" smtClean="0"/>
              <a:t>Μετάφραση: Προγραμματισμός (ή Διαχείριση) Επιχειρησιακών Πόρων</a:t>
            </a:r>
          </a:p>
          <a:p>
            <a:pPr lvl="1"/>
            <a:r>
              <a:rPr lang="el-GR" dirty="0" smtClean="0"/>
              <a:t>Ο όρος δεν ισοδυναμεί με ένα πληροφοριακό σύστημα</a:t>
            </a:r>
          </a:p>
          <a:p>
            <a:pPr lvl="1"/>
            <a:r>
              <a:rPr lang="el-GR" dirty="0" smtClean="0"/>
              <a:t>Είναι μια διοικητική προσέγγιση</a:t>
            </a:r>
            <a:r>
              <a:rPr lang="en-US" dirty="0" smtClean="0"/>
              <a:t>: </a:t>
            </a:r>
            <a:r>
              <a:rPr lang="el-GR" dirty="0" smtClean="0"/>
              <a:t>υλοποίηση διοικητικών πρακτικών και οργάνωσης της επιχείρησης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Σύστημα Διαχείρισης Επιχειρησιακών Πόρων (</a:t>
            </a:r>
            <a:r>
              <a:rPr lang="en-US" b="1" dirty="0" smtClean="0"/>
              <a:t>ERP system)</a:t>
            </a:r>
            <a:endParaRPr lang="el-GR" dirty="0" smtClean="0"/>
          </a:p>
          <a:p>
            <a:pPr lvl="1"/>
            <a:r>
              <a:rPr lang="el-GR" dirty="0" smtClean="0"/>
              <a:t>ολοκληρωμένο πληροφοριακό σύστημα που υποστηρίζει ένα μεγάλο σύνολο επιχειρησιακών δραστηριοτήτων και λειτουργιών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274638"/>
            <a:ext cx="10363200" cy="1143000"/>
          </a:xfrm>
        </p:spPr>
        <p:txBody>
          <a:bodyPr/>
          <a:lstStyle/>
          <a:p>
            <a:r>
              <a:rPr lang="el-GR" dirty="0" smtClean="0"/>
              <a:t>Δυνατότητες </a:t>
            </a:r>
            <a:r>
              <a:rPr lang="en-US" dirty="0"/>
              <a:t>ERP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46111" y="1484416"/>
            <a:ext cx="10742325" cy="419548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dirty="0" smtClean="0"/>
              <a:t>E</a:t>
            </a:r>
            <a:r>
              <a:rPr lang="el-GR" sz="1800" dirty="0" smtClean="0"/>
              <a:t>να σύστημα </a:t>
            </a:r>
            <a:r>
              <a:rPr lang="en-US" sz="1800" dirty="0" smtClean="0"/>
              <a:t>ERP </a:t>
            </a:r>
            <a:r>
              <a:rPr lang="el-GR" sz="1800" dirty="0" smtClean="0"/>
              <a:t>δίνει τη δυνατότητα σε μια επιχείρηση: </a:t>
            </a:r>
          </a:p>
          <a:p>
            <a:pPr algn="just"/>
            <a:r>
              <a:rPr lang="el-GR" sz="1800" dirty="0" smtClean="0"/>
              <a:t>Να ισορροπεί την προσφορά και τη ζήτηση προϊόντων και υπηρεσιών, </a:t>
            </a:r>
          </a:p>
          <a:p>
            <a:pPr algn="just"/>
            <a:r>
              <a:rPr lang="el-GR" sz="1800" dirty="0" smtClean="0"/>
              <a:t>Να συνδέει τους πελάτες με τους προμηθευτές σχηματίζοντας εφοδιαστικές αλυσίδες, </a:t>
            </a:r>
          </a:p>
          <a:p>
            <a:pPr algn="just"/>
            <a:r>
              <a:rPr lang="el-GR" sz="1800" dirty="0" smtClean="0"/>
              <a:t>Να υιοθέτει αποδεδειγμένες επιχειρησιακές διαδικασίες με σκοπό τη βέλτιστη λήψη επιχειρηματικών αποφάσεων, </a:t>
            </a:r>
          </a:p>
          <a:p>
            <a:pPr algn="just"/>
            <a:r>
              <a:rPr lang="el-GR" sz="1800" dirty="0" smtClean="0"/>
              <a:t>Να ελαχιστοποιεί το κόστος παράγωγης προϊόντων ή παροχής υπηρεσιών ενώ ταυτόχρονα να βελτιώνει την ικανοποίηση του πελάτη, </a:t>
            </a:r>
          </a:p>
          <a:p>
            <a:pPr algn="just"/>
            <a:r>
              <a:rPr lang="el-GR" sz="1800" dirty="0" smtClean="0"/>
              <a:t>Να καταγράφει και να βελτιώνει την κατανόηση των αναγκών της αγοράς και των πελατών, </a:t>
            </a:r>
          </a:p>
          <a:p>
            <a:pPr algn="just"/>
            <a:r>
              <a:rPr lang="el-GR" sz="1800" dirty="0" smtClean="0"/>
              <a:t>Να μεγιστοποιεί την αποδοτικότητα των πόρων της επιχείρησης, </a:t>
            </a:r>
          </a:p>
          <a:p>
            <a:pPr algn="just"/>
            <a:r>
              <a:rPr lang="el-GR" sz="1800" dirty="0" smtClean="0"/>
              <a:t>Να αυτοματοποιεί την οικονομική διαχείριση της επιχείρησης, </a:t>
            </a:r>
          </a:p>
          <a:p>
            <a:pPr algn="just"/>
            <a:r>
              <a:rPr lang="el-GR" sz="1800" dirty="0" smtClean="0"/>
              <a:t>Να συγκεντρώνει και να ολοκληρώνει όλα τα δεδομένα της επιχείρησης με τέτοιο τρόπο ώστε αυτά να είναι άμεσα διαθέσιμα σε όλη την οργάνωση και </a:t>
            </a:r>
          </a:p>
          <a:p>
            <a:pPr algn="just"/>
            <a:r>
              <a:rPr lang="el-GR" sz="1800" dirty="0" smtClean="0"/>
              <a:t>Να δίνει τη δυνατότητα στην επιχείρηση να εφαρμόζει νέες πολίτικες και νέες στρατηγικές. </a:t>
            </a:r>
          </a:p>
          <a:p>
            <a:endParaRPr lang="en-US" sz="180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1292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B84B4A-89B8-2446-B7A9-9D0F7E450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1314450"/>
            <a:ext cx="9194800" cy="42291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6C8ED703-D550-3442-838C-86EDBBE09B7F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7110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b="1"/>
              <a:t>Η εξέλιξη των συστημάτων </a:t>
            </a:r>
            <a:r>
              <a:rPr lang="en-US" b="1"/>
              <a:t>ERP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305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Η </a:t>
            </a:r>
            <a:r>
              <a:rPr lang="el-GR" b="1" dirty="0" smtClean="0"/>
              <a:t>εξέλιξη </a:t>
            </a:r>
            <a:r>
              <a:rPr lang="el-GR" b="1" dirty="0"/>
              <a:t>των </a:t>
            </a:r>
            <a:r>
              <a:rPr lang="el-GR" b="1" dirty="0" smtClean="0"/>
              <a:t>συστημάτων </a:t>
            </a:r>
            <a:r>
              <a:rPr lang="en-US" b="1" dirty="0"/>
              <a:t>ERP 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221180"/>
            <a:ext cx="1102242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1960</a:t>
            </a:r>
          </a:p>
          <a:p>
            <a:pPr algn="just"/>
            <a:endParaRPr lang="en-US" sz="1000" b="1" dirty="0"/>
          </a:p>
          <a:p>
            <a:pPr algn="just"/>
            <a:r>
              <a:rPr lang="el-GR" dirty="0" smtClean="0"/>
              <a:t>Τα πρώτα πληροφοριακά συστήματα εστιαστήκαν </a:t>
            </a:r>
            <a:r>
              <a:rPr lang="el-GR" dirty="0"/>
              <a:t>στην </a:t>
            </a:r>
            <a:r>
              <a:rPr lang="el-GR" dirty="0" smtClean="0"/>
              <a:t>αυτοματοποίηση </a:t>
            </a:r>
            <a:r>
              <a:rPr lang="el-GR" dirty="0"/>
              <a:t>των </a:t>
            </a:r>
            <a:r>
              <a:rPr lang="el-GR" dirty="0" smtClean="0"/>
              <a:t>παραγγελιών </a:t>
            </a:r>
            <a:r>
              <a:rPr lang="el-GR" dirty="0"/>
              <a:t>των </a:t>
            </a:r>
            <a:r>
              <a:rPr lang="el-GR" dirty="0" smtClean="0"/>
              <a:t>πρώτων υλών </a:t>
            </a:r>
            <a:r>
              <a:rPr lang="el-GR" dirty="0"/>
              <a:t>(</a:t>
            </a:r>
            <a:r>
              <a:rPr lang="en-US" dirty="0"/>
              <a:t>Re-Order Point - ROP systems). </a:t>
            </a:r>
            <a:r>
              <a:rPr lang="el-GR" dirty="0" smtClean="0"/>
              <a:t> Υπολόγιζαν το βέλτιστο σημείο παραγγελίας, ώστε όταν το απόθεμα έπεφτε κάτω από το σημείο αυτό,</a:t>
            </a:r>
            <a:r>
              <a:rPr lang="en-US" dirty="0" smtClean="0"/>
              <a:t> </a:t>
            </a:r>
            <a:r>
              <a:rPr lang="el-GR" dirty="0" smtClean="0"/>
              <a:t>να γίνεται παραγγελία (</a:t>
            </a:r>
            <a:r>
              <a:rPr lang="en-US" dirty="0" smtClean="0"/>
              <a:t>EOQ model)</a:t>
            </a:r>
            <a:r>
              <a:rPr lang="el-GR" dirty="0" smtClean="0"/>
              <a:t>. </a:t>
            </a:r>
            <a:endParaRPr lang="en-US" dirty="0"/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1967 MRP </a:t>
            </a:r>
          </a:p>
          <a:p>
            <a:pPr algn="just"/>
            <a:endParaRPr lang="en-US" sz="1000" b="1" dirty="0"/>
          </a:p>
          <a:p>
            <a:pPr algn="just"/>
            <a:r>
              <a:rPr lang="el-GR" dirty="0" smtClean="0"/>
              <a:t>Προγραμματισμός </a:t>
            </a:r>
            <a:r>
              <a:rPr lang="el-GR" dirty="0"/>
              <a:t>των </a:t>
            </a:r>
            <a:r>
              <a:rPr lang="el-GR" dirty="0" smtClean="0"/>
              <a:t>απαιτήσεων </a:t>
            </a:r>
            <a:r>
              <a:rPr lang="el-GR" dirty="0"/>
              <a:t>των </a:t>
            </a:r>
            <a:r>
              <a:rPr lang="el-GR" dirty="0" smtClean="0"/>
              <a:t>υλικών, αυτών </a:t>
            </a:r>
            <a:r>
              <a:rPr lang="el-GR" dirty="0"/>
              <a:t>που </a:t>
            </a:r>
            <a:r>
              <a:rPr lang="el-GR" dirty="0" smtClean="0"/>
              <a:t>είναι απαραίτητα </a:t>
            </a:r>
            <a:r>
              <a:rPr lang="el-GR" dirty="0"/>
              <a:t>για την </a:t>
            </a:r>
            <a:r>
              <a:rPr lang="el-GR" dirty="0" smtClean="0"/>
              <a:t>κατασκευή </a:t>
            </a:r>
            <a:r>
              <a:rPr lang="el-GR" dirty="0"/>
              <a:t>των </a:t>
            </a:r>
            <a:r>
              <a:rPr lang="el-GR" dirty="0" smtClean="0"/>
              <a:t>προϊόντων ή όπως είναι </a:t>
            </a:r>
            <a:r>
              <a:rPr lang="el-GR" dirty="0"/>
              <a:t>πιο </a:t>
            </a:r>
            <a:r>
              <a:rPr lang="el-GR" dirty="0" smtClean="0"/>
              <a:t>γνωστά </a:t>
            </a:r>
            <a:r>
              <a:rPr lang="el-GR" dirty="0"/>
              <a:t>ως </a:t>
            </a:r>
            <a:r>
              <a:rPr lang="el-GR" dirty="0" smtClean="0"/>
              <a:t>συστήματα </a:t>
            </a:r>
            <a:r>
              <a:rPr lang="en-US" dirty="0"/>
              <a:t>MRP (Material Requirements Planning – </a:t>
            </a:r>
            <a:r>
              <a:rPr lang="el-GR" dirty="0" smtClean="0"/>
              <a:t>Προγραμματισμός Απαιτήσεων Υλικών). 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Προσπαθεί να δώσει απάντηση στις ερωτήσεις:</a:t>
            </a:r>
          </a:p>
          <a:p>
            <a:r>
              <a:rPr lang="el-GR" dirty="0" smtClean="0"/>
              <a:t>- Ποιο προϊόν πρόκειται να κατασκευάσουμε; </a:t>
            </a:r>
          </a:p>
          <a:p>
            <a:r>
              <a:rPr lang="el-GR" dirty="0" smtClean="0"/>
              <a:t>- Ποια υλικά είναι απαραίτητα για την κατασκευή του; </a:t>
            </a:r>
          </a:p>
          <a:p>
            <a:r>
              <a:rPr lang="el-GR" dirty="0" smtClean="0"/>
              <a:t>- Ποια υλικά είναι ήδη διαθέσιμα στην αποθήκη; </a:t>
            </a:r>
          </a:p>
          <a:p>
            <a:pPr>
              <a:buFontTx/>
              <a:buChar char="-"/>
            </a:pPr>
            <a:r>
              <a:rPr lang="el-GR" dirty="0" smtClean="0"/>
              <a:t> Ποια υλικά θα πρέπει να παραγγελθούν και πότε; </a:t>
            </a:r>
          </a:p>
          <a:p>
            <a:pPr>
              <a:buFontTx/>
              <a:buChar char="-"/>
            </a:pPr>
            <a:endParaRPr lang="el-GR" dirty="0" smtClean="0"/>
          </a:p>
          <a:p>
            <a:pPr>
              <a:buFontTx/>
              <a:buChar char="-"/>
            </a:pPr>
            <a:r>
              <a:rPr lang="el-GR" dirty="0" smtClean="0"/>
              <a:t>Πρόβλημα : ο προγραμματισμός της δυναμικότητας της παραγωγής   (τα </a:t>
            </a:r>
            <a:r>
              <a:rPr lang="en-US" dirty="0" smtClean="0"/>
              <a:t>MRP  </a:t>
            </a:r>
            <a:r>
              <a:rPr lang="el-GR" dirty="0" smtClean="0"/>
              <a:t>μπορούν να προσδιορίσουν τι "πρέπει" να παραχθεί, όχι όμως και τι "μπορεί" να παραχθεί)</a:t>
            </a:r>
          </a:p>
          <a:p>
            <a:pPr algn="just"/>
            <a:endParaRPr lang="el-GR" dirty="0"/>
          </a:p>
          <a:p>
            <a:pPr algn="just"/>
            <a:endParaRPr lang="el-GR" b="1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9359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Η </a:t>
            </a:r>
            <a:r>
              <a:rPr lang="el-GR" b="1" dirty="0" smtClean="0"/>
              <a:t>εξέλιξη </a:t>
            </a:r>
            <a:r>
              <a:rPr lang="el-GR" b="1" dirty="0"/>
              <a:t>των </a:t>
            </a:r>
            <a:r>
              <a:rPr lang="el-GR" b="1" dirty="0" smtClean="0"/>
              <a:t>συστημάτων </a:t>
            </a:r>
            <a:r>
              <a:rPr lang="en-US" b="1" dirty="0"/>
              <a:t>ERP 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504335"/>
            <a:ext cx="10621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1970s Closed-loop </a:t>
            </a:r>
            <a:r>
              <a:rPr lang="en-US" b="1" dirty="0"/>
              <a:t>MRP </a:t>
            </a:r>
          </a:p>
          <a:p>
            <a:pPr algn="just"/>
            <a:endParaRPr lang="en-US" b="1" dirty="0"/>
          </a:p>
          <a:p>
            <a:pPr algn="just"/>
            <a:r>
              <a:rPr lang="el-GR" dirty="0" smtClean="0"/>
              <a:t>Το </a:t>
            </a:r>
            <a:r>
              <a:rPr lang="en-US" dirty="0" smtClean="0"/>
              <a:t>MRP </a:t>
            </a:r>
            <a:r>
              <a:rPr lang="el-GR" dirty="0" smtClean="0"/>
              <a:t>κλειστού κυκλώματος αντιμετωπίζει το πρόβλημα του προγραμματισμού της δυναμικότητας της παραγωγής</a:t>
            </a:r>
          </a:p>
          <a:p>
            <a:pPr algn="just"/>
            <a:endParaRPr lang="el-GR" dirty="0" smtClean="0"/>
          </a:p>
          <a:p>
            <a:r>
              <a:rPr lang="el-GR" dirty="0" smtClean="0"/>
              <a:t>Έχει δύο βασικά χαρακτηριστικά που είναι ότι: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 Περιλαμβάνει εργαλεία για τον προγραμματισμό προτεραιοτήτων και τον προγραμματισμό δυναμικότητας και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Περιλαμβάνει μηχανισμούς που ανατροφοδοτούν (</a:t>
            </a:r>
            <a:r>
              <a:rPr lang="en-US" dirty="0" smtClean="0"/>
              <a:t>feedback loop</a:t>
            </a:r>
            <a:r>
              <a:rPr lang="el-GR" dirty="0" smtClean="0"/>
              <a:t>) το σύστημα προγραμματισμού απαιτήσεων υλικών,</a:t>
            </a:r>
            <a:r>
              <a:rPr lang="en-US" dirty="0" smtClean="0"/>
              <a:t> </a:t>
            </a:r>
            <a:r>
              <a:rPr lang="el-GR" dirty="0" smtClean="0"/>
              <a:t> ώστε ο προγραμματισμός να είναι διαρκώς ενημερωμένος με τις τρέχουσες απαιτήσεις </a:t>
            </a:r>
            <a:r>
              <a:rPr lang="en-US" dirty="0" smtClean="0"/>
              <a:t>(</a:t>
            </a:r>
            <a:r>
              <a:rPr lang="el-GR" dirty="0" smtClean="0"/>
              <a:t>για το λόγο αυτό ονομάζεται «κλειστού κυκλώματος»)</a:t>
            </a:r>
          </a:p>
          <a:p>
            <a:pPr algn="just"/>
            <a:endParaRPr lang="el-GR" dirty="0" smtClean="0"/>
          </a:p>
          <a:p>
            <a:pPr algn="just"/>
            <a:endParaRPr lang="el-GR" dirty="0"/>
          </a:p>
          <a:p>
            <a:pPr algn="just"/>
            <a:endParaRPr lang="el-GR" b="1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9359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Η </a:t>
            </a:r>
            <a:r>
              <a:rPr lang="el-GR" b="1" dirty="0" smtClean="0"/>
              <a:t>εξέλιξη </a:t>
            </a:r>
            <a:r>
              <a:rPr lang="el-GR" b="1" dirty="0"/>
              <a:t>των </a:t>
            </a:r>
            <a:r>
              <a:rPr lang="el-GR" b="1" dirty="0" smtClean="0"/>
              <a:t>συστημάτων </a:t>
            </a:r>
            <a:r>
              <a:rPr lang="en-US" b="1" dirty="0"/>
              <a:t>ERP 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07242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1975 MRP II</a:t>
            </a:r>
          </a:p>
          <a:p>
            <a:pPr algn="just"/>
            <a:endParaRPr lang="en-US" dirty="0" smtClean="0"/>
          </a:p>
          <a:p>
            <a:pPr algn="just"/>
            <a:r>
              <a:rPr lang="el-GR" dirty="0" smtClean="0"/>
              <a:t>Το επόμενο βήμα ήταν η δημιουργία των συστημάτων Προγραμματισμού Κατασκευαστικών Πόρων (</a:t>
            </a:r>
            <a:r>
              <a:rPr lang="en-US" dirty="0" smtClean="0"/>
              <a:t>Manufacturing Resource Planning) </a:t>
            </a:r>
            <a:r>
              <a:rPr lang="el-GR" dirty="0" smtClean="0"/>
              <a:t>ή </a:t>
            </a:r>
            <a:r>
              <a:rPr lang="en-US" dirty="0" smtClean="0"/>
              <a:t>MRP II </a:t>
            </a:r>
          </a:p>
          <a:p>
            <a:endParaRPr lang="el-GR" dirty="0" smtClean="0"/>
          </a:p>
          <a:p>
            <a:r>
              <a:rPr lang="el-GR" dirty="0" smtClean="0"/>
              <a:t>Τα συστήματα </a:t>
            </a:r>
            <a:r>
              <a:rPr lang="en-US" b="1" dirty="0"/>
              <a:t>MRP II </a:t>
            </a:r>
            <a:r>
              <a:rPr lang="el-GR" dirty="0" smtClean="0"/>
              <a:t>εισάγουν τρία επιπλέον χαρακτηριστικά:</a:t>
            </a:r>
            <a:endParaRPr lang="en-US" dirty="0"/>
          </a:p>
          <a:p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Προγραμματισμό παράγωγης </a:t>
            </a:r>
            <a:r>
              <a:rPr lang="el-GR" dirty="0"/>
              <a:t>και </a:t>
            </a:r>
            <a:r>
              <a:rPr lang="el-GR" dirty="0" smtClean="0"/>
              <a:t>πωλήσεων </a:t>
            </a:r>
            <a:r>
              <a:rPr lang="el-GR" dirty="0"/>
              <a:t>με </a:t>
            </a:r>
            <a:r>
              <a:rPr lang="el-GR" dirty="0" smtClean="0"/>
              <a:t>σκοπό </a:t>
            </a:r>
            <a:r>
              <a:rPr lang="el-GR" dirty="0"/>
              <a:t>να </a:t>
            </a:r>
            <a:r>
              <a:rPr lang="el-GR" dirty="0" smtClean="0"/>
              <a:t>μπορέσει </a:t>
            </a:r>
            <a:r>
              <a:rPr lang="el-GR" dirty="0"/>
              <a:t>η </a:t>
            </a:r>
            <a:r>
              <a:rPr lang="el-GR" dirty="0" smtClean="0"/>
              <a:t>επιχείρηση </a:t>
            </a:r>
            <a:r>
              <a:rPr lang="el-GR" dirty="0"/>
              <a:t>να </a:t>
            </a:r>
            <a:r>
              <a:rPr lang="el-GR" dirty="0" smtClean="0"/>
              <a:t>ισορροπήσει μεταξύ </a:t>
            </a:r>
            <a:r>
              <a:rPr lang="el-GR" dirty="0"/>
              <a:t>της </a:t>
            </a:r>
            <a:r>
              <a:rPr lang="el-GR" dirty="0" smtClean="0"/>
              <a:t>προσφοράς </a:t>
            </a:r>
            <a:r>
              <a:rPr lang="el-GR" dirty="0"/>
              <a:t>και της </a:t>
            </a:r>
            <a:r>
              <a:rPr lang="el-GR" dirty="0" smtClean="0"/>
              <a:t>ζήτησης. </a:t>
            </a:r>
            <a:endParaRPr lang="el-GR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Σύνδεση</a:t>
            </a:r>
            <a:r>
              <a:rPr lang="en-US" dirty="0" smtClean="0"/>
              <a:t> </a:t>
            </a:r>
            <a:r>
              <a:rPr lang="el-GR" dirty="0"/>
              <a:t>με</a:t>
            </a:r>
            <a:r>
              <a:rPr lang="en-US" dirty="0"/>
              <a:t> </a:t>
            </a:r>
            <a:r>
              <a:rPr lang="el-GR" dirty="0"/>
              <a:t>την</a:t>
            </a:r>
            <a:r>
              <a:rPr lang="en-US" dirty="0"/>
              <a:t> </a:t>
            </a:r>
            <a:r>
              <a:rPr lang="el-GR" dirty="0" smtClean="0"/>
              <a:t>οικονομική</a:t>
            </a:r>
            <a:r>
              <a:rPr lang="en-US" dirty="0" smtClean="0"/>
              <a:t> </a:t>
            </a:r>
            <a:r>
              <a:rPr lang="el-GR" dirty="0" smtClean="0"/>
              <a:t>διαχείριση</a:t>
            </a:r>
            <a:r>
              <a:rPr lang="en-US" dirty="0" smtClean="0"/>
              <a:t> </a:t>
            </a:r>
            <a:r>
              <a:rPr lang="el-GR" dirty="0"/>
              <a:t>με</a:t>
            </a:r>
            <a:r>
              <a:rPr lang="en-US" dirty="0"/>
              <a:t> </a:t>
            </a:r>
            <a:r>
              <a:rPr lang="el-GR" dirty="0" smtClean="0"/>
              <a:t>σκοπό</a:t>
            </a:r>
            <a:r>
              <a:rPr lang="en-US" dirty="0" smtClean="0"/>
              <a:t> </a:t>
            </a:r>
            <a:r>
              <a:rPr lang="el-GR" dirty="0"/>
              <a:t>να</a:t>
            </a:r>
            <a:r>
              <a:rPr lang="en-US" dirty="0"/>
              <a:t> </a:t>
            </a:r>
            <a:r>
              <a:rPr lang="el-GR" dirty="0" smtClean="0"/>
              <a:t>αντιστοιχίσουμε</a:t>
            </a:r>
            <a:r>
              <a:rPr lang="en-US" dirty="0" smtClean="0"/>
              <a:t> </a:t>
            </a:r>
            <a:r>
              <a:rPr lang="el-GR" dirty="0"/>
              <a:t>τους</a:t>
            </a:r>
            <a:r>
              <a:rPr lang="en-US" dirty="0"/>
              <a:t> </a:t>
            </a:r>
            <a:r>
              <a:rPr lang="el-GR" dirty="0" smtClean="0"/>
              <a:t>πόρους</a:t>
            </a:r>
            <a:r>
              <a:rPr lang="en-US" dirty="0" smtClean="0"/>
              <a:t> </a:t>
            </a:r>
            <a:r>
              <a:rPr lang="el-GR" dirty="0" smtClean="0"/>
              <a:t>παραγωγής</a:t>
            </a:r>
            <a:r>
              <a:rPr lang="en-US" dirty="0" smtClean="0"/>
              <a:t> </a:t>
            </a:r>
            <a:r>
              <a:rPr lang="el-GR" dirty="0"/>
              <a:t>σε</a:t>
            </a:r>
            <a:r>
              <a:rPr lang="en-US" dirty="0"/>
              <a:t> </a:t>
            </a:r>
            <a:r>
              <a:rPr lang="el-GR" dirty="0" smtClean="0"/>
              <a:t>οικονομικούς όρους, </a:t>
            </a:r>
            <a:r>
              <a:rPr lang="el-GR" dirty="0"/>
              <a:t>να </a:t>
            </a:r>
            <a:r>
              <a:rPr lang="el-GR" dirty="0" smtClean="0"/>
              <a:t>περιγράψουμε </a:t>
            </a:r>
            <a:r>
              <a:rPr lang="el-GR" dirty="0"/>
              <a:t>τους </a:t>
            </a:r>
            <a:r>
              <a:rPr lang="el-GR" dirty="0" smtClean="0"/>
              <a:t>πόρους </a:t>
            </a:r>
            <a:r>
              <a:rPr lang="el-GR" dirty="0"/>
              <a:t>με </a:t>
            </a:r>
            <a:r>
              <a:rPr lang="el-GR" dirty="0" smtClean="0"/>
              <a:t>οικονομικούς όρους. </a:t>
            </a:r>
            <a:endParaRPr lang="el-GR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Δυνατότητα </a:t>
            </a:r>
            <a:r>
              <a:rPr lang="el-GR" dirty="0"/>
              <a:t>να </a:t>
            </a:r>
            <a:r>
              <a:rPr lang="el-GR" dirty="0" smtClean="0"/>
              <a:t>προσομοιώνουν σενάρια πωλήσεων </a:t>
            </a:r>
            <a:r>
              <a:rPr lang="el-GR" dirty="0"/>
              <a:t>και </a:t>
            </a:r>
            <a:r>
              <a:rPr lang="el-GR" dirty="0" smtClean="0"/>
              <a:t>παράγωγης </a:t>
            </a:r>
            <a:r>
              <a:rPr lang="el-GR" dirty="0"/>
              <a:t>με </a:t>
            </a:r>
            <a:r>
              <a:rPr lang="el-GR" dirty="0" smtClean="0"/>
              <a:t>σκοπό </a:t>
            </a:r>
            <a:r>
              <a:rPr lang="el-GR" dirty="0"/>
              <a:t>την </a:t>
            </a:r>
            <a:r>
              <a:rPr lang="el-GR" dirty="0" smtClean="0"/>
              <a:t>επιλογή </a:t>
            </a:r>
            <a:r>
              <a:rPr lang="el-GR" dirty="0"/>
              <a:t>του </a:t>
            </a:r>
            <a:r>
              <a:rPr lang="el-GR" dirty="0" smtClean="0"/>
              <a:t>βέλτιστου σεναρίου.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82686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4158</TotalTime>
  <Words>2320</Words>
  <Application>Microsoft Macintosh PowerPoint</Application>
  <PresentationFormat>Custom</PresentationFormat>
  <Paragraphs>285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 LOG601 - ΣΥΣΤΗΜΑΤΑ ΔΙΑΧΕΙΡΙΣΗΣ ΕΠΙΧΕΙΡΗΣΙΑΚΩΝ ΠΟΡΩΝ</vt:lpstr>
      <vt:lpstr>Ενότητα 1. Εισαγωγή</vt:lpstr>
      <vt:lpstr>Εισαγωγή </vt:lpstr>
      <vt:lpstr>ERP</vt:lpstr>
      <vt:lpstr>Δυνατότητες ERP</vt:lpstr>
      <vt:lpstr>Slide 6</vt:lpstr>
      <vt:lpstr>Η εξέλιξη των συστημάτων ERP </vt:lpstr>
      <vt:lpstr>Η εξέλιξη των συστημάτων ERP </vt:lpstr>
      <vt:lpstr>Η εξέλιξη των συστημάτων ERP </vt:lpstr>
      <vt:lpstr>Η εξέλιξη των συστημάτων ERP </vt:lpstr>
      <vt:lpstr>Η εξέλιξη των συστημάτων ERP </vt:lpstr>
      <vt:lpstr>Ολοκλήρωση πληροφοριακού συστήματος </vt:lpstr>
      <vt:lpstr>Κεντρική αποθήκευση πληροφορίας στο ERP</vt:lpstr>
      <vt:lpstr>Λειτουργικότητα των συστημάτων ERP </vt:lpstr>
      <vt:lpstr>Το παράδειγμα της SAP</vt:lpstr>
      <vt:lpstr>Το παράδειγμα της SAP - CRM</vt:lpstr>
      <vt:lpstr>Το παράδειγμα της SAP - SCM</vt:lpstr>
      <vt:lpstr>Το παράδειγμα της SAP - PLM</vt:lpstr>
      <vt:lpstr>Το παράδειγμα της SAP - SRM</vt:lpstr>
      <vt:lpstr>Eξειδικευμένο ERP για βιομηχανικούς κλάδους</vt:lpstr>
      <vt:lpstr>Eειδικευμένο ERP για βιομηχανικούς κλάδους</vt:lpstr>
      <vt:lpstr>Εξειδικευμένο ERP για βιομηχανικούς κλάδους</vt:lpstr>
      <vt:lpstr>Εξειδικευμένο ERP για βιομηχανικούς κλάδους</vt:lpstr>
      <vt:lpstr>Εξειδικευμένο ERP για βιομηχανικούς κλάδους</vt:lpstr>
      <vt:lpstr>Συστήματα ERP και διοικητικά επίπεδα </vt:lpstr>
      <vt:lpstr>Πλεονεκτήματα χρήσης συστημάτων ERP </vt:lpstr>
      <vt:lpstr>Μειονεκτήματα χρήσης συστημάτων ERP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01</dc:title>
  <dc:creator>Microsoft Office User</dc:creator>
  <cp:lastModifiedBy>User</cp:lastModifiedBy>
  <cp:revision>55</cp:revision>
  <dcterms:created xsi:type="dcterms:W3CDTF">2020-02-24T15:38:01Z</dcterms:created>
  <dcterms:modified xsi:type="dcterms:W3CDTF">2021-03-01T18:38:45Z</dcterms:modified>
</cp:coreProperties>
</file>