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97675" cy="9926638"/>
  <p:custDataLst>
    <p:tags r:id="rId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87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FCBD1-F081-4E24-B438-0EE8A99F321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4212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35B76C-5308-45CC-924D-D10784333E5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86163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3A9F6-188D-4890-8A23-6FBB3909CF2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54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1D2E90-8A04-450C-AB64-BEF6B100511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6644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4AF55A-B7ED-45CF-A562-A4853DD4E5A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1031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C1B3A4-04CF-4B8E-896F-2978B2E597B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8095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E9609-6876-4874-865F-A42958E52AC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87525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CB409-6F9F-44E9-B2BB-3E64F02C60D4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0706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CB56DA-1916-41DD-B4F9-DC5B994F1F7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3354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24D635-98FC-4A8A-9760-C1BBA3A9E7A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4625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2DDBD3-148F-4C64-B2AA-6617FBAC6BA4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33637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text styles</a:t>
            </a:r>
          </a:p>
          <a:p>
            <a:pPr lvl="1"/>
            <a:r>
              <a:rPr lang="el-GR" altLang="el-GR" smtClean="0"/>
              <a:t>Second level</a:t>
            </a:r>
          </a:p>
          <a:p>
            <a:pPr lvl="2"/>
            <a:r>
              <a:rPr lang="el-GR" altLang="el-GR" smtClean="0"/>
              <a:t>Third level</a:t>
            </a:r>
          </a:p>
          <a:p>
            <a:pPr lvl="3"/>
            <a:r>
              <a:rPr lang="el-GR" altLang="el-GR" smtClean="0"/>
              <a:t>Fourth level</a:t>
            </a:r>
          </a:p>
          <a:p>
            <a:pPr lvl="4"/>
            <a:r>
              <a:rPr lang="el-GR" alt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0CD48F-C69D-4460-9E81-AD5107E48315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26"/>
          <p:cNvSpPr>
            <a:spLocks noChangeShapeType="1"/>
          </p:cNvSpPr>
          <p:nvPr/>
        </p:nvSpPr>
        <p:spPr bwMode="auto">
          <a:xfrm>
            <a:off x="673920" y="1994166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28" name="Line 27"/>
          <p:cNvSpPr>
            <a:spLocks noChangeShapeType="1"/>
          </p:cNvSpPr>
          <p:nvPr/>
        </p:nvSpPr>
        <p:spPr bwMode="auto">
          <a:xfrm>
            <a:off x="673920" y="5234253"/>
            <a:ext cx="3527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29" name="Line 28"/>
          <p:cNvSpPr>
            <a:spLocks noChangeShapeType="1"/>
          </p:cNvSpPr>
          <p:nvPr/>
        </p:nvSpPr>
        <p:spPr bwMode="auto">
          <a:xfrm>
            <a:off x="4922070" y="2210066"/>
            <a:ext cx="0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30" name="Line 29"/>
          <p:cNvSpPr>
            <a:spLocks noChangeShapeType="1"/>
          </p:cNvSpPr>
          <p:nvPr/>
        </p:nvSpPr>
        <p:spPr bwMode="auto">
          <a:xfrm>
            <a:off x="4922070" y="5234253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31" name="Line 30"/>
          <p:cNvSpPr>
            <a:spLocks noChangeShapeType="1"/>
          </p:cNvSpPr>
          <p:nvPr/>
        </p:nvSpPr>
        <p:spPr bwMode="auto">
          <a:xfrm>
            <a:off x="745357" y="3792803"/>
            <a:ext cx="3240088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32" name="Line 31"/>
          <p:cNvSpPr>
            <a:spLocks noChangeShapeType="1"/>
          </p:cNvSpPr>
          <p:nvPr/>
        </p:nvSpPr>
        <p:spPr bwMode="auto">
          <a:xfrm>
            <a:off x="5641207" y="2425966"/>
            <a:ext cx="1584325" cy="2519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33" name="Line 32"/>
          <p:cNvSpPr>
            <a:spLocks noChangeShapeType="1"/>
          </p:cNvSpPr>
          <p:nvPr/>
        </p:nvSpPr>
        <p:spPr bwMode="auto">
          <a:xfrm flipV="1">
            <a:off x="1105720" y="2929203"/>
            <a:ext cx="2592387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34" name="Line 33"/>
          <p:cNvSpPr>
            <a:spLocks noChangeShapeType="1"/>
          </p:cNvSpPr>
          <p:nvPr/>
        </p:nvSpPr>
        <p:spPr bwMode="auto">
          <a:xfrm flipV="1">
            <a:off x="1897882" y="3649928"/>
            <a:ext cx="215900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35" name="Text Box 34"/>
          <p:cNvSpPr txBox="1">
            <a:spLocks noChangeArrowheads="1"/>
          </p:cNvSpPr>
          <p:nvPr/>
        </p:nvSpPr>
        <p:spPr bwMode="auto">
          <a:xfrm>
            <a:off x="175444" y="1527441"/>
            <a:ext cx="5794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 dirty="0"/>
              <a:t>MB, </a:t>
            </a:r>
          </a:p>
          <a:p>
            <a:pPr eaLnBrk="1" hangingPunct="1"/>
            <a:r>
              <a:rPr lang="en-US" altLang="el-GR" sz="1400" dirty="0"/>
              <a:t>MEC</a:t>
            </a:r>
            <a:endParaRPr lang="el-GR" altLang="el-GR" sz="1400" dirty="0"/>
          </a:p>
        </p:txBody>
      </p:sp>
      <p:sp>
        <p:nvSpPr>
          <p:cNvPr id="1036" name="Text Box 35"/>
          <p:cNvSpPr txBox="1">
            <a:spLocks noChangeArrowheads="1"/>
          </p:cNvSpPr>
          <p:nvPr/>
        </p:nvSpPr>
        <p:spPr bwMode="auto">
          <a:xfrm>
            <a:off x="4345807" y="2352941"/>
            <a:ext cx="5794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MB, </a:t>
            </a:r>
          </a:p>
          <a:p>
            <a:pPr eaLnBrk="1" hangingPunct="1"/>
            <a:r>
              <a:rPr lang="en-US" altLang="el-GR" sz="1400"/>
              <a:t>MEC</a:t>
            </a:r>
            <a:endParaRPr lang="el-GR" altLang="el-GR" sz="1400"/>
          </a:p>
        </p:txBody>
      </p:sp>
      <p:sp>
        <p:nvSpPr>
          <p:cNvPr id="1037" name="Text Box 36"/>
          <p:cNvSpPr txBox="1">
            <a:spLocks noChangeArrowheads="1"/>
          </p:cNvSpPr>
          <p:nvPr/>
        </p:nvSpPr>
        <p:spPr bwMode="auto">
          <a:xfrm>
            <a:off x="3840982" y="5305691"/>
            <a:ext cx="4905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Q,E</a:t>
            </a:r>
            <a:endParaRPr lang="el-GR" altLang="el-GR" sz="1400"/>
          </a:p>
        </p:txBody>
      </p:sp>
      <p:sp>
        <p:nvSpPr>
          <p:cNvPr id="1038" name="Text Box 37"/>
          <p:cNvSpPr txBox="1">
            <a:spLocks noChangeArrowheads="1"/>
          </p:cNvSpPr>
          <p:nvPr/>
        </p:nvSpPr>
        <p:spPr bwMode="auto">
          <a:xfrm>
            <a:off x="7874820" y="5305691"/>
            <a:ext cx="4905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Q,E</a:t>
            </a:r>
            <a:endParaRPr lang="el-GR" altLang="el-GR" sz="1400"/>
          </a:p>
        </p:txBody>
      </p:sp>
      <p:sp>
        <p:nvSpPr>
          <p:cNvPr id="1039" name="Text Box 38"/>
          <p:cNvSpPr txBox="1">
            <a:spLocks noChangeArrowheads="1"/>
          </p:cNvSpPr>
          <p:nvPr/>
        </p:nvSpPr>
        <p:spPr bwMode="auto">
          <a:xfrm>
            <a:off x="869182" y="3359416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MB</a:t>
            </a:r>
            <a:endParaRPr lang="el-GR" altLang="el-GR" sz="1400"/>
          </a:p>
        </p:txBody>
      </p:sp>
      <p:sp>
        <p:nvSpPr>
          <p:cNvPr id="1040" name="Text Box 39"/>
          <p:cNvSpPr txBox="1">
            <a:spLocks noChangeArrowheads="1"/>
          </p:cNvSpPr>
          <p:nvPr/>
        </p:nvSpPr>
        <p:spPr bwMode="auto">
          <a:xfrm>
            <a:off x="5765032" y="2135453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MB</a:t>
            </a:r>
            <a:endParaRPr lang="el-GR" altLang="el-GR" sz="1400"/>
          </a:p>
        </p:txBody>
      </p:sp>
      <p:sp>
        <p:nvSpPr>
          <p:cNvPr id="1041" name="Text Box 40"/>
          <p:cNvSpPr txBox="1">
            <a:spLocks noChangeArrowheads="1"/>
          </p:cNvSpPr>
          <p:nvPr/>
        </p:nvSpPr>
        <p:spPr bwMode="auto">
          <a:xfrm>
            <a:off x="3625082" y="2784741"/>
            <a:ext cx="6619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MEC</a:t>
            </a:r>
            <a:r>
              <a:rPr lang="en-US" altLang="el-GR" sz="1400" baseline="-25000"/>
              <a:t>R</a:t>
            </a:r>
            <a:endParaRPr lang="el-GR" altLang="el-GR" sz="1400" baseline="-25000"/>
          </a:p>
        </p:txBody>
      </p:sp>
      <p:sp>
        <p:nvSpPr>
          <p:cNvPr id="1042" name="Text Box 41"/>
          <p:cNvSpPr txBox="1">
            <a:spLocks noChangeArrowheads="1"/>
          </p:cNvSpPr>
          <p:nvPr/>
        </p:nvSpPr>
        <p:spPr bwMode="auto">
          <a:xfrm>
            <a:off x="3985445" y="3505466"/>
            <a:ext cx="655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MEC</a:t>
            </a:r>
            <a:r>
              <a:rPr lang="en-US" altLang="el-GR" sz="1400" baseline="-25000"/>
              <a:t>E</a:t>
            </a:r>
            <a:endParaRPr lang="el-GR" altLang="el-GR" sz="1400" baseline="-25000"/>
          </a:p>
        </p:txBody>
      </p:sp>
      <p:sp>
        <p:nvSpPr>
          <p:cNvPr id="1043" name="Line 42"/>
          <p:cNvSpPr>
            <a:spLocks noChangeShapeType="1"/>
          </p:cNvSpPr>
          <p:nvPr/>
        </p:nvSpPr>
        <p:spPr bwMode="auto">
          <a:xfrm>
            <a:off x="2750371" y="2135453"/>
            <a:ext cx="11111" cy="3098801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4" name="Line 43"/>
          <p:cNvSpPr>
            <a:spLocks noChangeShapeType="1"/>
          </p:cNvSpPr>
          <p:nvPr/>
        </p:nvSpPr>
        <p:spPr bwMode="auto">
          <a:xfrm flipH="1">
            <a:off x="673920" y="4513528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5" name="Text Box 44"/>
          <p:cNvSpPr txBox="1">
            <a:spLocks noChangeArrowheads="1"/>
          </p:cNvSpPr>
          <p:nvPr/>
        </p:nvSpPr>
        <p:spPr bwMode="auto">
          <a:xfrm>
            <a:off x="2545582" y="5305691"/>
            <a:ext cx="4302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</a:t>
            </a:r>
            <a:r>
              <a:rPr lang="en-US" altLang="el-GR" sz="1400" baseline="-25000"/>
              <a:t>E,</a:t>
            </a:r>
          </a:p>
          <a:p>
            <a:pPr eaLnBrk="1" hangingPunct="1"/>
            <a:r>
              <a:rPr lang="en-US" altLang="el-GR" sz="1400"/>
              <a:t>E</a:t>
            </a:r>
            <a:r>
              <a:rPr lang="en-US" altLang="el-GR" sz="1400" baseline="-25000"/>
              <a:t>E</a:t>
            </a:r>
            <a:endParaRPr lang="el-GR" altLang="el-GR" sz="1400" baseline="-25000"/>
          </a:p>
        </p:txBody>
      </p:sp>
      <p:sp>
        <p:nvSpPr>
          <p:cNvPr id="1046" name="Text Box 45"/>
          <p:cNvSpPr txBox="1">
            <a:spLocks noChangeArrowheads="1"/>
          </p:cNvSpPr>
          <p:nvPr/>
        </p:nvSpPr>
        <p:spPr bwMode="auto">
          <a:xfrm>
            <a:off x="365945" y="4367478"/>
            <a:ext cx="3095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t</a:t>
            </a:r>
            <a:r>
              <a:rPr lang="en-US" altLang="el-GR" sz="1400" baseline="-25000"/>
              <a:t>E</a:t>
            </a:r>
            <a:endParaRPr lang="el-GR" altLang="el-GR" sz="1400" baseline="-25000"/>
          </a:p>
        </p:txBody>
      </p:sp>
      <p:sp>
        <p:nvSpPr>
          <p:cNvPr id="1047" name="Line 46"/>
          <p:cNvSpPr>
            <a:spLocks noChangeShapeType="1"/>
          </p:cNvSpPr>
          <p:nvPr/>
        </p:nvSpPr>
        <p:spPr bwMode="auto">
          <a:xfrm>
            <a:off x="1969320" y="4226191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8" name="Text Box 47"/>
          <p:cNvSpPr txBox="1">
            <a:spLocks noChangeArrowheads="1"/>
          </p:cNvSpPr>
          <p:nvPr/>
        </p:nvSpPr>
        <p:spPr bwMode="auto">
          <a:xfrm>
            <a:off x="1753420" y="5285053"/>
            <a:ext cx="3921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Q*</a:t>
            </a:r>
          </a:p>
          <a:p>
            <a:pPr eaLnBrk="1" hangingPunct="1"/>
            <a:r>
              <a:rPr lang="en-US" altLang="el-GR" sz="1400"/>
              <a:t>E*</a:t>
            </a:r>
            <a:endParaRPr lang="el-GR" altLang="el-GR" sz="1400"/>
          </a:p>
        </p:txBody>
      </p:sp>
      <p:sp>
        <p:nvSpPr>
          <p:cNvPr id="1049" name="Line 48"/>
          <p:cNvSpPr>
            <a:spLocks noChangeShapeType="1"/>
          </p:cNvSpPr>
          <p:nvPr/>
        </p:nvSpPr>
        <p:spPr bwMode="auto">
          <a:xfrm flipH="1">
            <a:off x="673920" y="4226191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50" name="Text Box 49"/>
          <p:cNvSpPr txBox="1">
            <a:spLocks noChangeArrowheads="1"/>
          </p:cNvSpPr>
          <p:nvPr/>
        </p:nvSpPr>
        <p:spPr bwMode="auto">
          <a:xfrm>
            <a:off x="313557" y="4061091"/>
            <a:ext cx="303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t*</a:t>
            </a:r>
            <a:endParaRPr lang="el-GR" altLang="el-GR" sz="1400"/>
          </a:p>
        </p:txBody>
      </p:sp>
      <p:sp>
        <p:nvSpPr>
          <p:cNvPr id="1051" name="Freeform 50" descr="Horizontal brick"/>
          <p:cNvSpPr>
            <a:spLocks/>
          </p:cNvSpPr>
          <p:nvPr/>
        </p:nvSpPr>
        <p:spPr bwMode="auto">
          <a:xfrm>
            <a:off x="1969320" y="3649928"/>
            <a:ext cx="792162" cy="863600"/>
          </a:xfrm>
          <a:custGeom>
            <a:avLst/>
            <a:gdLst>
              <a:gd name="T0" fmla="*/ 0 w 499"/>
              <a:gd name="T1" fmla="*/ 914815911 h 544"/>
              <a:gd name="T2" fmla="*/ 1257556470 w 499"/>
              <a:gd name="T3" fmla="*/ 0 h 544"/>
              <a:gd name="T4" fmla="*/ 1257556470 w 499"/>
              <a:gd name="T5" fmla="*/ 1370964782 h 544"/>
              <a:gd name="T6" fmla="*/ 0 w 499"/>
              <a:gd name="T7" fmla="*/ 914815911 h 544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544"/>
              <a:gd name="T14" fmla="*/ 499 w 499"/>
              <a:gd name="T15" fmla="*/ 544 h 5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544">
                <a:moveTo>
                  <a:pt x="0" y="363"/>
                </a:moveTo>
                <a:lnTo>
                  <a:pt x="499" y="0"/>
                </a:lnTo>
                <a:lnTo>
                  <a:pt x="499" y="544"/>
                </a:lnTo>
                <a:lnTo>
                  <a:pt x="0" y="363"/>
                </a:lnTo>
                <a:close/>
              </a:path>
            </a:pathLst>
          </a:custGeom>
          <a:pattFill prst="horzBrick">
            <a:fgClr>
              <a:schemeClr val="bg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52" name="Line 51"/>
          <p:cNvSpPr>
            <a:spLocks noChangeShapeType="1"/>
          </p:cNvSpPr>
          <p:nvPr/>
        </p:nvSpPr>
        <p:spPr bwMode="auto">
          <a:xfrm flipV="1">
            <a:off x="5137970" y="2352941"/>
            <a:ext cx="2303462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53" name="Line 52"/>
          <p:cNvSpPr>
            <a:spLocks noChangeShapeType="1"/>
          </p:cNvSpPr>
          <p:nvPr/>
        </p:nvSpPr>
        <p:spPr bwMode="auto">
          <a:xfrm flipV="1">
            <a:off x="5714232" y="3002228"/>
            <a:ext cx="2160588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54" name="Line 53"/>
          <p:cNvSpPr>
            <a:spLocks noChangeShapeType="1"/>
          </p:cNvSpPr>
          <p:nvPr/>
        </p:nvSpPr>
        <p:spPr bwMode="auto">
          <a:xfrm flipH="1">
            <a:off x="6649270" y="1994166"/>
            <a:ext cx="7936" cy="3240087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55" name="Line 54"/>
          <p:cNvSpPr>
            <a:spLocks noChangeShapeType="1"/>
          </p:cNvSpPr>
          <p:nvPr/>
        </p:nvSpPr>
        <p:spPr bwMode="auto">
          <a:xfrm flipH="1">
            <a:off x="4922070" y="4010291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56" name="Text Box 56"/>
          <p:cNvSpPr txBox="1">
            <a:spLocks noChangeArrowheads="1"/>
          </p:cNvSpPr>
          <p:nvPr/>
        </p:nvSpPr>
        <p:spPr bwMode="auto">
          <a:xfrm>
            <a:off x="4633145" y="3916628"/>
            <a:ext cx="3095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t</a:t>
            </a:r>
            <a:r>
              <a:rPr lang="en-US" altLang="el-GR" sz="1400" baseline="-25000"/>
              <a:t>E</a:t>
            </a:r>
            <a:endParaRPr lang="el-GR" altLang="el-GR" sz="1400" baseline="-25000"/>
          </a:p>
        </p:txBody>
      </p:sp>
      <p:sp>
        <p:nvSpPr>
          <p:cNvPr id="1057" name="Line 57"/>
          <p:cNvSpPr>
            <a:spLocks noChangeShapeType="1"/>
          </p:cNvSpPr>
          <p:nvPr/>
        </p:nvSpPr>
        <p:spPr bwMode="auto">
          <a:xfrm>
            <a:off x="6217470" y="3361003"/>
            <a:ext cx="0" cy="18732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58" name="Line 58"/>
          <p:cNvSpPr>
            <a:spLocks noChangeShapeType="1"/>
          </p:cNvSpPr>
          <p:nvPr/>
        </p:nvSpPr>
        <p:spPr bwMode="auto">
          <a:xfrm flipH="1">
            <a:off x="4922070" y="336100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59" name="Text Box 59"/>
          <p:cNvSpPr txBox="1">
            <a:spLocks noChangeArrowheads="1"/>
          </p:cNvSpPr>
          <p:nvPr/>
        </p:nvSpPr>
        <p:spPr bwMode="auto">
          <a:xfrm>
            <a:off x="4633145" y="3195903"/>
            <a:ext cx="303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t*</a:t>
            </a:r>
            <a:endParaRPr lang="el-GR" altLang="el-GR" sz="1400"/>
          </a:p>
        </p:txBody>
      </p:sp>
      <p:sp>
        <p:nvSpPr>
          <p:cNvPr id="1060" name="Freeform 61" descr="Horizontal brick"/>
          <p:cNvSpPr>
            <a:spLocks/>
          </p:cNvSpPr>
          <p:nvPr/>
        </p:nvSpPr>
        <p:spPr bwMode="auto">
          <a:xfrm>
            <a:off x="6217470" y="3002228"/>
            <a:ext cx="431800" cy="1008063"/>
          </a:xfrm>
          <a:custGeom>
            <a:avLst/>
            <a:gdLst>
              <a:gd name="T0" fmla="*/ 0 w 272"/>
              <a:gd name="T1" fmla="*/ 569555574 h 635"/>
              <a:gd name="T2" fmla="*/ 685482391 w 272"/>
              <a:gd name="T3" fmla="*/ 0 h 635"/>
              <a:gd name="T4" fmla="*/ 685482391 w 272"/>
              <a:gd name="T5" fmla="*/ 1600300588 h 635"/>
              <a:gd name="T6" fmla="*/ 0 w 272"/>
              <a:gd name="T7" fmla="*/ 569555574 h 635"/>
              <a:gd name="T8" fmla="*/ 0 60000 65536"/>
              <a:gd name="T9" fmla="*/ 0 60000 65536"/>
              <a:gd name="T10" fmla="*/ 0 60000 65536"/>
              <a:gd name="T11" fmla="*/ 0 60000 65536"/>
              <a:gd name="T12" fmla="*/ 0 w 272"/>
              <a:gd name="T13" fmla="*/ 0 h 635"/>
              <a:gd name="T14" fmla="*/ 272 w 272"/>
              <a:gd name="T15" fmla="*/ 635 h 6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" h="635">
                <a:moveTo>
                  <a:pt x="0" y="226"/>
                </a:moveTo>
                <a:lnTo>
                  <a:pt x="272" y="0"/>
                </a:lnTo>
                <a:lnTo>
                  <a:pt x="272" y="635"/>
                </a:lnTo>
                <a:lnTo>
                  <a:pt x="0" y="226"/>
                </a:lnTo>
                <a:close/>
              </a:path>
            </a:pathLst>
          </a:custGeom>
          <a:pattFill prst="horzBrick">
            <a:fgClr>
              <a:schemeClr val="bg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61" name="Text Box 62"/>
          <p:cNvSpPr txBox="1">
            <a:spLocks noChangeArrowheads="1"/>
          </p:cNvSpPr>
          <p:nvPr/>
        </p:nvSpPr>
        <p:spPr bwMode="auto">
          <a:xfrm>
            <a:off x="7298557" y="2044966"/>
            <a:ext cx="6619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MEC</a:t>
            </a:r>
            <a:r>
              <a:rPr lang="en-US" altLang="el-GR" sz="1400" baseline="-25000"/>
              <a:t>R</a:t>
            </a:r>
            <a:endParaRPr lang="el-GR" altLang="el-GR" sz="1400" baseline="-25000"/>
          </a:p>
        </p:txBody>
      </p:sp>
      <p:sp>
        <p:nvSpPr>
          <p:cNvPr id="1062" name="Text Box 63"/>
          <p:cNvSpPr txBox="1">
            <a:spLocks noChangeArrowheads="1"/>
          </p:cNvSpPr>
          <p:nvPr/>
        </p:nvSpPr>
        <p:spPr bwMode="auto">
          <a:xfrm>
            <a:off x="7874820" y="2692666"/>
            <a:ext cx="655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MEC</a:t>
            </a:r>
            <a:r>
              <a:rPr lang="en-US" altLang="el-GR" sz="1400" baseline="-25000"/>
              <a:t>E</a:t>
            </a:r>
            <a:endParaRPr lang="el-GR" altLang="el-GR" sz="1400" baseline="-25000"/>
          </a:p>
        </p:txBody>
      </p:sp>
      <p:sp>
        <p:nvSpPr>
          <p:cNvPr id="1063" name="Text Box 65"/>
          <p:cNvSpPr txBox="1">
            <a:spLocks noChangeArrowheads="1"/>
          </p:cNvSpPr>
          <p:nvPr/>
        </p:nvSpPr>
        <p:spPr bwMode="auto">
          <a:xfrm>
            <a:off x="2185220" y="5881953"/>
            <a:ext cx="404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(</a:t>
            </a:r>
            <a:r>
              <a:rPr lang="el-GR" altLang="el-GR" sz="1400"/>
              <a:t>α</a:t>
            </a:r>
            <a:r>
              <a:rPr lang="en-US" altLang="el-GR" sz="1400"/>
              <a:t>)</a:t>
            </a:r>
            <a:endParaRPr lang="el-GR" altLang="el-GR" sz="1400"/>
          </a:p>
        </p:txBody>
      </p:sp>
      <p:sp>
        <p:nvSpPr>
          <p:cNvPr id="1064" name="Text Box 66"/>
          <p:cNvSpPr txBox="1">
            <a:spLocks noChangeArrowheads="1"/>
          </p:cNvSpPr>
          <p:nvPr/>
        </p:nvSpPr>
        <p:spPr bwMode="auto">
          <a:xfrm>
            <a:off x="6290495" y="5953391"/>
            <a:ext cx="403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(</a:t>
            </a:r>
            <a:r>
              <a:rPr lang="el-GR" altLang="el-GR" sz="1400"/>
              <a:t>β</a:t>
            </a:r>
            <a:r>
              <a:rPr lang="en-US" altLang="el-GR" sz="1400"/>
              <a:t>)</a:t>
            </a:r>
            <a:endParaRPr lang="el-GR" altLang="el-GR" sz="1400"/>
          </a:p>
        </p:txBody>
      </p:sp>
      <p:sp>
        <p:nvSpPr>
          <p:cNvPr id="1065" name="Text Box 67"/>
          <p:cNvSpPr txBox="1">
            <a:spLocks noChangeArrowheads="1"/>
          </p:cNvSpPr>
          <p:nvPr/>
        </p:nvSpPr>
        <p:spPr bwMode="auto">
          <a:xfrm>
            <a:off x="6001570" y="5305691"/>
            <a:ext cx="3921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Q*</a:t>
            </a:r>
          </a:p>
          <a:p>
            <a:pPr eaLnBrk="1" hangingPunct="1"/>
            <a:r>
              <a:rPr lang="en-US" altLang="el-GR" sz="1400"/>
              <a:t>E*</a:t>
            </a:r>
            <a:endParaRPr lang="el-GR" altLang="el-GR" sz="1400"/>
          </a:p>
        </p:txBody>
      </p:sp>
      <p:sp>
        <p:nvSpPr>
          <p:cNvPr id="1066" name="Text Box 68"/>
          <p:cNvSpPr txBox="1">
            <a:spLocks noChangeArrowheads="1"/>
          </p:cNvSpPr>
          <p:nvPr/>
        </p:nvSpPr>
        <p:spPr bwMode="auto">
          <a:xfrm>
            <a:off x="6506395" y="5305691"/>
            <a:ext cx="4302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</a:t>
            </a:r>
            <a:r>
              <a:rPr lang="en-US" altLang="el-GR" sz="1400" baseline="-25000"/>
              <a:t>E,</a:t>
            </a:r>
          </a:p>
          <a:p>
            <a:pPr eaLnBrk="1" hangingPunct="1"/>
            <a:r>
              <a:rPr lang="en-US" altLang="el-GR" sz="1400"/>
              <a:t>E</a:t>
            </a:r>
            <a:r>
              <a:rPr lang="en-US" altLang="el-GR" sz="1400" baseline="-25000"/>
              <a:t>E</a:t>
            </a:r>
            <a:endParaRPr lang="el-GR" altLang="el-GR" sz="1400" baseline="-25000"/>
          </a:p>
        </p:txBody>
      </p:sp>
      <p:sp>
        <p:nvSpPr>
          <p:cNvPr id="1067" name="Text Box 69"/>
          <p:cNvSpPr txBox="1">
            <a:spLocks noChangeArrowheads="1"/>
          </p:cNvSpPr>
          <p:nvPr/>
        </p:nvSpPr>
        <p:spPr bwMode="auto">
          <a:xfrm>
            <a:off x="6665115" y="2559414"/>
            <a:ext cx="2714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 dirty="0" smtClean="0"/>
              <a:t>Β</a:t>
            </a:r>
            <a:endParaRPr lang="el-GR" altLang="el-GR" sz="1400" dirty="0"/>
          </a:p>
        </p:txBody>
      </p:sp>
      <p:sp>
        <p:nvSpPr>
          <p:cNvPr id="1068" name="Text Box 70"/>
          <p:cNvSpPr txBox="1">
            <a:spLocks noChangeArrowheads="1"/>
          </p:cNvSpPr>
          <p:nvPr/>
        </p:nvSpPr>
        <p:spPr bwMode="auto">
          <a:xfrm>
            <a:off x="2771800" y="3212976"/>
            <a:ext cx="303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 dirty="0"/>
              <a:t>Β</a:t>
            </a:r>
          </a:p>
        </p:txBody>
      </p:sp>
      <p:sp>
        <p:nvSpPr>
          <p:cNvPr id="1069" name="Text Box 71"/>
          <p:cNvSpPr txBox="1">
            <a:spLocks noChangeArrowheads="1"/>
          </p:cNvSpPr>
          <p:nvPr/>
        </p:nvSpPr>
        <p:spPr bwMode="auto">
          <a:xfrm>
            <a:off x="6774683" y="3938752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/>
              <a:t>Γ</a:t>
            </a:r>
          </a:p>
        </p:txBody>
      </p:sp>
      <p:sp>
        <p:nvSpPr>
          <p:cNvPr id="1070" name="Text Box 72"/>
          <p:cNvSpPr txBox="1">
            <a:spLocks noChangeArrowheads="1"/>
          </p:cNvSpPr>
          <p:nvPr/>
        </p:nvSpPr>
        <p:spPr bwMode="auto">
          <a:xfrm>
            <a:off x="879475" y="78311"/>
            <a:ext cx="7316787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l-GR" altLang="el-GR" dirty="0"/>
              <a:t>Σύγκριση ανώτατων ορίων και φορολογίας όταν επικρατεί αβεβαιότητα</a:t>
            </a:r>
            <a:endParaRPr lang="en-US" altLang="el-GR" dirty="0"/>
          </a:p>
          <a:p>
            <a:pPr eaLnBrk="1" hangingPunct="1">
              <a:lnSpc>
                <a:spcPct val="150000"/>
              </a:lnSpc>
            </a:pPr>
            <a:r>
              <a:rPr lang="el-GR" altLang="el-GR" dirty="0"/>
              <a:t> σχετικά με την </a:t>
            </a:r>
            <a:r>
              <a:rPr lang="el-GR" altLang="el-GR" dirty="0" smtClean="0"/>
              <a:t>καμπύλη</a:t>
            </a:r>
            <a:r>
              <a:rPr lang="en-US" altLang="el-GR" dirty="0" smtClean="0"/>
              <a:t> </a:t>
            </a:r>
            <a:r>
              <a:rPr lang="el-GR" altLang="el-GR" dirty="0" smtClean="0"/>
              <a:t>οριακού εξωτερικού κόστους </a:t>
            </a:r>
            <a:endParaRPr lang="el-GR" altLang="el-GR" dirty="0"/>
          </a:p>
        </p:txBody>
      </p:sp>
      <p:sp>
        <p:nvSpPr>
          <p:cNvPr id="1071" name="Rectangle 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48" name="Freeform 47"/>
          <p:cNvSpPr/>
          <p:nvPr/>
        </p:nvSpPr>
        <p:spPr>
          <a:xfrm>
            <a:off x="1972495" y="3651696"/>
            <a:ext cx="787400" cy="901700"/>
          </a:xfrm>
          <a:custGeom>
            <a:avLst/>
            <a:gdLst>
              <a:gd name="connsiteX0" fmla="*/ 0 w 787400"/>
              <a:gd name="connsiteY0" fmla="*/ 571500 h 901700"/>
              <a:gd name="connsiteX1" fmla="*/ 774700 w 787400"/>
              <a:gd name="connsiteY1" fmla="*/ 0 h 901700"/>
              <a:gd name="connsiteX2" fmla="*/ 787400 w 787400"/>
              <a:gd name="connsiteY2" fmla="*/ 901700 h 901700"/>
              <a:gd name="connsiteX3" fmla="*/ 0 w 787400"/>
              <a:gd name="connsiteY3" fmla="*/ 571500 h 90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400" h="901700">
                <a:moveTo>
                  <a:pt x="0" y="571500"/>
                </a:moveTo>
                <a:lnTo>
                  <a:pt x="774700" y="0"/>
                </a:lnTo>
                <a:lnTo>
                  <a:pt x="787400" y="901700"/>
                </a:lnTo>
                <a:lnTo>
                  <a:pt x="0" y="57150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225407" y="3002228"/>
            <a:ext cx="431800" cy="1028700"/>
          </a:xfrm>
          <a:custGeom>
            <a:avLst/>
            <a:gdLst>
              <a:gd name="connsiteX0" fmla="*/ 0 w 431800"/>
              <a:gd name="connsiteY0" fmla="*/ 317500 h 1028700"/>
              <a:gd name="connsiteX1" fmla="*/ 431800 w 431800"/>
              <a:gd name="connsiteY1" fmla="*/ 1028700 h 1028700"/>
              <a:gd name="connsiteX2" fmla="*/ 431800 w 431800"/>
              <a:gd name="connsiteY2" fmla="*/ 0 h 1028700"/>
              <a:gd name="connsiteX3" fmla="*/ 0 w 431800"/>
              <a:gd name="connsiteY3" fmla="*/ 31750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800" h="1028700">
                <a:moveTo>
                  <a:pt x="0" y="317500"/>
                </a:moveTo>
                <a:lnTo>
                  <a:pt x="431800" y="1028700"/>
                </a:lnTo>
                <a:lnTo>
                  <a:pt x="431800" y="0"/>
                </a:lnTo>
                <a:lnTo>
                  <a:pt x="0" y="31750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Text Box 69"/>
          <p:cNvSpPr txBox="1">
            <a:spLocks noChangeArrowheads="1"/>
          </p:cNvSpPr>
          <p:nvPr/>
        </p:nvSpPr>
        <p:spPr bwMode="auto">
          <a:xfrm>
            <a:off x="6089661" y="2901605"/>
            <a:ext cx="2714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 dirty="0"/>
              <a:t>Α</a:t>
            </a:r>
          </a:p>
        </p:txBody>
      </p:sp>
      <p:sp>
        <p:nvSpPr>
          <p:cNvPr id="54" name="Text Box 69"/>
          <p:cNvSpPr txBox="1">
            <a:spLocks noChangeArrowheads="1"/>
          </p:cNvSpPr>
          <p:nvPr/>
        </p:nvSpPr>
        <p:spPr bwMode="auto">
          <a:xfrm>
            <a:off x="1860753" y="3891426"/>
            <a:ext cx="2472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 dirty="0"/>
              <a:t>Α</a:t>
            </a:r>
          </a:p>
        </p:txBody>
      </p:sp>
      <p:sp>
        <p:nvSpPr>
          <p:cNvPr id="55" name="Text Box 71"/>
          <p:cNvSpPr txBox="1">
            <a:spLocks noChangeArrowheads="1"/>
          </p:cNvSpPr>
          <p:nvPr/>
        </p:nvSpPr>
        <p:spPr bwMode="auto">
          <a:xfrm>
            <a:off x="2820010" y="462507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 dirty="0"/>
              <a:t>Γ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369884"/>
              </p:ext>
            </p:extLst>
          </p:nvPr>
        </p:nvGraphicFramePr>
        <p:xfrm>
          <a:off x="5653907" y="4221428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53907" y="4221428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654592"/>
              </p:ext>
            </p:extLst>
          </p:nvPr>
        </p:nvGraphicFramePr>
        <p:xfrm>
          <a:off x="5653907" y="4221428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53907" y="4221428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397351"/>
              </p:ext>
            </p:extLst>
          </p:nvPr>
        </p:nvGraphicFramePr>
        <p:xfrm>
          <a:off x="5653907" y="4221428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53907" y="4221428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684387" y="1931988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684387" y="5172075"/>
            <a:ext cx="3527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>
            <a:off x="4932537" y="2147888"/>
            <a:ext cx="0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>
            <a:off x="4932537" y="5172075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7" name="Line 8"/>
          <p:cNvSpPr>
            <a:spLocks noChangeShapeType="1"/>
          </p:cNvSpPr>
          <p:nvPr/>
        </p:nvSpPr>
        <p:spPr bwMode="auto">
          <a:xfrm>
            <a:off x="753444" y="2998788"/>
            <a:ext cx="2951162" cy="2014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>
            <a:off x="5169073" y="2812002"/>
            <a:ext cx="28797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 flipV="1">
            <a:off x="1187624" y="1643063"/>
            <a:ext cx="2879725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432639" y="1360520"/>
            <a:ext cx="5794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 dirty="0"/>
              <a:t>MB, </a:t>
            </a:r>
          </a:p>
          <a:p>
            <a:pPr eaLnBrk="1" hangingPunct="1"/>
            <a:r>
              <a:rPr lang="en-US" altLang="el-GR" sz="1400" dirty="0"/>
              <a:t>MEC</a:t>
            </a:r>
            <a:endParaRPr lang="el-GR" altLang="el-GR" sz="1400" dirty="0"/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4713462" y="1563273"/>
            <a:ext cx="5794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 dirty="0"/>
              <a:t>MB, </a:t>
            </a:r>
          </a:p>
          <a:p>
            <a:pPr eaLnBrk="1" hangingPunct="1"/>
            <a:r>
              <a:rPr lang="en-US" altLang="el-GR" sz="1400" dirty="0"/>
              <a:t>MEC</a:t>
            </a:r>
            <a:endParaRPr lang="el-GR" altLang="el-GR" sz="1400" dirty="0"/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3995912" y="5243513"/>
            <a:ext cx="4905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Q,E</a:t>
            </a:r>
            <a:endParaRPr lang="el-GR" altLang="el-GR" sz="1400"/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8028162" y="5172075"/>
            <a:ext cx="4905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Q,E</a:t>
            </a:r>
            <a:endParaRPr lang="el-GR" altLang="el-GR" sz="1400"/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1187624" y="227012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MB</a:t>
            </a:r>
            <a:r>
              <a:rPr lang="en-US" altLang="el-GR" sz="1400" baseline="-25000"/>
              <a:t>R</a:t>
            </a:r>
            <a:endParaRPr lang="el-GR" altLang="el-GR" sz="1400" baseline="-25000"/>
          </a:p>
        </p:txBody>
      </p:sp>
      <p:sp>
        <p:nvSpPr>
          <p:cNvPr id="2065" name="Text Box 16"/>
          <p:cNvSpPr txBox="1">
            <a:spLocks noChangeArrowheads="1"/>
          </p:cNvSpPr>
          <p:nvPr/>
        </p:nvSpPr>
        <p:spPr bwMode="auto">
          <a:xfrm>
            <a:off x="8028162" y="4306888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MB</a:t>
            </a:r>
            <a:r>
              <a:rPr lang="en-US" altLang="el-GR" sz="1400" baseline="-25000"/>
              <a:t>R</a:t>
            </a:r>
            <a:endParaRPr lang="el-GR" altLang="el-GR" sz="1400" baseline="-25000"/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3776837" y="1324456"/>
            <a:ext cx="579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 dirty="0"/>
              <a:t>MEC</a:t>
            </a:r>
            <a:endParaRPr lang="el-GR" altLang="el-GR" sz="1400" baseline="-25000" dirty="0"/>
          </a:p>
        </p:txBody>
      </p:sp>
      <p:sp>
        <p:nvSpPr>
          <p:cNvPr id="2067" name="Line 18"/>
          <p:cNvSpPr>
            <a:spLocks noChangeShapeType="1"/>
          </p:cNvSpPr>
          <p:nvPr/>
        </p:nvSpPr>
        <p:spPr bwMode="auto">
          <a:xfrm>
            <a:off x="2556049" y="344328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68" name="Line 19"/>
          <p:cNvSpPr>
            <a:spLocks noChangeShapeType="1"/>
          </p:cNvSpPr>
          <p:nvPr/>
        </p:nvSpPr>
        <p:spPr bwMode="auto">
          <a:xfrm flipH="1">
            <a:off x="684387" y="4019550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2411587" y="5172075"/>
            <a:ext cx="4413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Q*</a:t>
            </a:r>
            <a:r>
              <a:rPr lang="el-GR" altLang="el-GR" sz="1400"/>
              <a:t>,</a:t>
            </a:r>
          </a:p>
          <a:p>
            <a:pPr eaLnBrk="1" hangingPunct="1"/>
            <a:r>
              <a:rPr lang="el-GR" altLang="el-GR" sz="1400"/>
              <a:t>Ε*</a:t>
            </a:r>
            <a:endParaRPr lang="el-GR" altLang="el-GR" sz="1400" baseline="-25000"/>
          </a:p>
        </p:txBody>
      </p:sp>
      <p:sp>
        <p:nvSpPr>
          <p:cNvPr id="2070" name="Text Box 21"/>
          <p:cNvSpPr txBox="1">
            <a:spLocks noChangeArrowheads="1"/>
          </p:cNvSpPr>
          <p:nvPr/>
        </p:nvSpPr>
        <p:spPr bwMode="auto">
          <a:xfrm>
            <a:off x="395462" y="3875088"/>
            <a:ext cx="3095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t</a:t>
            </a:r>
            <a:r>
              <a:rPr lang="en-US" altLang="el-GR" sz="1400" baseline="-25000"/>
              <a:t>E</a:t>
            </a:r>
            <a:endParaRPr lang="el-GR" altLang="el-GR" sz="1400" baseline="-25000"/>
          </a:p>
        </p:txBody>
      </p:sp>
      <p:sp>
        <p:nvSpPr>
          <p:cNvPr id="2071" name="Line 22"/>
          <p:cNvSpPr>
            <a:spLocks noChangeShapeType="1"/>
          </p:cNvSpPr>
          <p:nvPr/>
        </p:nvSpPr>
        <p:spPr bwMode="auto">
          <a:xfrm flipH="1">
            <a:off x="2051224" y="1643062"/>
            <a:ext cx="36514" cy="3529013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72" name="Text Box 23"/>
          <p:cNvSpPr txBox="1">
            <a:spLocks noChangeArrowheads="1"/>
          </p:cNvSpPr>
          <p:nvPr/>
        </p:nvSpPr>
        <p:spPr bwMode="auto">
          <a:xfrm>
            <a:off x="1835324" y="5172075"/>
            <a:ext cx="4937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</a:t>
            </a:r>
            <a:r>
              <a:rPr lang="el-GR" altLang="el-GR" sz="1400" baseline="-25000"/>
              <a:t>Ε</a:t>
            </a:r>
            <a:r>
              <a:rPr lang="en-US" altLang="el-GR" sz="1400" baseline="-25000"/>
              <a:t>q</a:t>
            </a:r>
            <a:r>
              <a:rPr lang="el-GR" altLang="el-GR" sz="1400" baseline="-25000"/>
              <a:t>,</a:t>
            </a:r>
          </a:p>
          <a:p>
            <a:pPr eaLnBrk="1" hangingPunct="1"/>
            <a:r>
              <a:rPr lang="el-GR" altLang="el-GR" sz="1400"/>
              <a:t>Ε</a:t>
            </a:r>
            <a:r>
              <a:rPr lang="el-GR" altLang="el-GR" sz="1400" baseline="-25000"/>
              <a:t>Ε</a:t>
            </a:r>
          </a:p>
        </p:txBody>
      </p:sp>
      <p:sp>
        <p:nvSpPr>
          <p:cNvPr id="2073" name="Line 24"/>
          <p:cNvSpPr>
            <a:spLocks noChangeShapeType="1"/>
          </p:cNvSpPr>
          <p:nvPr/>
        </p:nvSpPr>
        <p:spPr bwMode="auto">
          <a:xfrm flipH="1">
            <a:off x="684387" y="3443288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74" name="Text Box 25"/>
          <p:cNvSpPr txBox="1">
            <a:spLocks noChangeArrowheads="1"/>
          </p:cNvSpPr>
          <p:nvPr/>
        </p:nvSpPr>
        <p:spPr bwMode="auto">
          <a:xfrm>
            <a:off x="395462" y="3298825"/>
            <a:ext cx="303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t*</a:t>
            </a:r>
            <a:endParaRPr lang="el-GR" altLang="el-GR" sz="1400"/>
          </a:p>
        </p:txBody>
      </p:sp>
      <p:sp>
        <p:nvSpPr>
          <p:cNvPr id="2075" name="Line 26"/>
          <p:cNvSpPr>
            <a:spLocks noChangeShapeType="1"/>
          </p:cNvSpPr>
          <p:nvPr/>
        </p:nvSpPr>
        <p:spPr bwMode="auto">
          <a:xfrm flipV="1">
            <a:off x="5148437" y="3082925"/>
            <a:ext cx="28797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76" name="Line 27"/>
          <p:cNvSpPr>
            <a:spLocks noChangeShapeType="1"/>
          </p:cNvSpPr>
          <p:nvPr/>
        </p:nvSpPr>
        <p:spPr bwMode="auto">
          <a:xfrm flipH="1">
            <a:off x="4932537" y="4019550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77" name="Text Box 28"/>
          <p:cNvSpPr txBox="1">
            <a:spLocks noChangeArrowheads="1"/>
          </p:cNvSpPr>
          <p:nvPr/>
        </p:nvSpPr>
        <p:spPr bwMode="auto">
          <a:xfrm>
            <a:off x="4643612" y="3854450"/>
            <a:ext cx="3095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t</a:t>
            </a:r>
            <a:r>
              <a:rPr lang="en-US" altLang="el-GR" sz="1400" baseline="-25000"/>
              <a:t>E</a:t>
            </a:r>
            <a:endParaRPr lang="el-GR" altLang="el-GR" sz="1400" baseline="-25000"/>
          </a:p>
        </p:txBody>
      </p:sp>
      <p:sp>
        <p:nvSpPr>
          <p:cNvPr id="2078" name="Line 29"/>
          <p:cNvSpPr>
            <a:spLocks noChangeShapeType="1"/>
          </p:cNvSpPr>
          <p:nvPr/>
        </p:nvSpPr>
        <p:spPr bwMode="auto">
          <a:xfrm>
            <a:off x="5724699" y="1643062"/>
            <a:ext cx="0" cy="3529013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79" name="Line 30"/>
          <p:cNvSpPr>
            <a:spLocks noChangeShapeType="1"/>
          </p:cNvSpPr>
          <p:nvPr/>
        </p:nvSpPr>
        <p:spPr bwMode="auto">
          <a:xfrm flipH="1">
            <a:off x="4932537" y="3659188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80" name="Text Box 31"/>
          <p:cNvSpPr txBox="1">
            <a:spLocks noChangeArrowheads="1"/>
          </p:cNvSpPr>
          <p:nvPr/>
        </p:nvSpPr>
        <p:spPr bwMode="auto">
          <a:xfrm>
            <a:off x="4643612" y="3514725"/>
            <a:ext cx="303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t*</a:t>
            </a:r>
            <a:endParaRPr lang="el-GR" altLang="el-GR" sz="1400"/>
          </a:p>
        </p:txBody>
      </p:sp>
      <p:sp>
        <p:nvSpPr>
          <p:cNvPr id="2081" name="Text Box 32"/>
          <p:cNvSpPr txBox="1">
            <a:spLocks noChangeArrowheads="1"/>
          </p:cNvSpPr>
          <p:nvPr/>
        </p:nvSpPr>
        <p:spPr bwMode="auto">
          <a:xfrm>
            <a:off x="7927129" y="2762250"/>
            <a:ext cx="5794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 dirty="0"/>
              <a:t>MEC</a:t>
            </a:r>
            <a:endParaRPr lang="el-GR" altLang="el-GR" sz="1400" baseline="-25000" dirty="0"/>
          </a:p>
        </p:txBody>
      </p:sp>
      <p:sp>
        <p:nvSpPr>
          <p:cNvPr id="2082" name="Line 33"/>
          <p:cNvSpPr>
            <a:spLocks noChangeShapeType="1"/>
          </p:cNvSpPr>
          <p:nvPr/>
        </p:nvSpPr>
        <p:spPr bwMode="auto">
          <a:xfrm>
            <a:off x="1476549" y="2651125"/>
            <a:ext cx="2879725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83" name="Text Box 34"/>
          <p:cNvSpPr txBox="1">
            <a:spLocks noChangeArrowheads="1"/>
          </p:cNvSpPr>
          <p:nvPr/>
        </p:nvSpPr>
        <p:spPr bwMode="auto">
          <a:xfrm>
            <a:off x="755824" y="2846388"/>
            <a:ext cx="527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MB</a:t>
            </a:r>
            <a:r>
              <a:rPr lang="en-US" altLang="el-GR" sz="1400" baseline="-25000"/>
              <a:t>E</a:t>
            </a:r>
            <a:endParaRPr lang="el-GR" altLang="el-GR" sz="1400" baseline="-25000"/>
          </a:p>
        </p:txBody>
      </p:sp>
      <p:sp>
        <p:nvSpPr>
          <p:cNvPr id="2084" name="Line 35"/>
          <p:cNvSpPr>
            <a:spLocks noChangeShapeType="1"/>
          </p:cNvSpPr>
          <p:nvPr/>
        </p:nvSpPr>
        <p:spPr bwMode="auto">
          <a:xfrm>
            <a:off x="3348212" y="2506663"/>
            <a:ext cx="0" cy="26654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85" name="Text Box 36"/>
          <p:cNvSpPr txBox="1">
            <a:spLocks noChangeArrowheads="1"/>
          </p:cNvSpPr>
          <p:nvPr/>
        </p:nvSpPr>
        <p:spPr bwMode="auto">
          <a:xfrm>
            <a:off x="3132312" y="5172075"/>
            <a:ext cx="449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</a:t>
            </a:r>
            <a:r>
              <a:rPr lang="el-GR" altLang="el-GR" sz="1400" baseline="-25000"/>
              <a:t>Ε</a:t>
            </a:r>
            <a:r>
              <a:rPr lang="en-US" altLang="el-GR" sz="1400" baseline="-25000"/>
              <a:t>t</a:t>
            </a:r>
            <a:endParaRPr lang="el-GR" altLang="el-GR" sz="1400" baseline="-25000"/>
          </a:p>
          <a:p>
            <a:pPr eaLnBrk="1" hangingPunct="1"/>
            <a:r>
              <a:rPr lang="el-GR" altLang="el-GR" sz="1400"/>
              <a:t>Ε</a:t>
            </a:r>
            <a:r>
              <a:rPr lang="el-GR" altLang="el-GR" sz="1400" baseline="-25000"/>
              <a:t>Ε</a:t>
            </a:r>
            <a:r>
              <a:rPr lang="en-US" altLang="el-GR" sz="1400" baseline="-25000"/>
              <a:t>t</a:t>
            </a:r>
            <a:endParaRPr lang="el-GR" altLang="el-GR" sz="1400" baseline="-25000"/>
          </a:p>
        </p:txBody>
      </p:sp>
      <p:sp>
        <p:nvSpPr>
          <p:cNvPr id="2086" name="Text Box 37"/>
          <p:cNvSpPr txBox="1">
            <a:spLocks noChangeArrowheads="1"/>
          </p:cNvSpPr>
          <p:nvPr/>
        </p:nvSpPr>
        <p:spPr bwMode="auto">
          <a:xfrm>
            <a:off x="2967212" y="3297238"/>
            <a:ext cx="292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T</a:t>
            </a:r>
            <a:endParaRPr lang="el-GR" altLang="el-GR" sz="1400"/>
          </a:p>
        </p:txBody>
      </p:sp>
      <p:sp>
        <p:nvSpPr>
          <p:cNvPr id="2087" name="Line 38"/>
          <p:cNvSpPr>
            <a:spLocks noChangeShapeType="1"/>
          </p:cNvSpPr>
          <p:nvPr/>
        </p:nvSpPr>
        <p:spPr bwMode="auto">
          <a:xfrm>
            <a:off x="4932537" y="3514725"/>
            <a:ext cx="2376487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88" name="Text Box 39"/>
          <p:cNvSpPr txBox="1">
            <a:spLocks noChangeArrowheads="1"/>
          </p:cNvSpPr>
          <p:nvPr/>
        </p:nvSpPr>
        <p:spPr bwMode="auto">
          <a:xfrm>
            <a:off x="7235999" y="4811713"/>
            <a:ext cx="527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MB</a:t>
            </a:r>
            <a:r>
              <a:rPr lang="en-US" altLang="el-GR" sz="1400" baseline="-25000"/>
              <a:t>E</a:t>
            </a:r>
            <a:endParaRPr lang="el-GR" altLang="el-GR" sz="1400" baseline="-25000"/>
          </a:p>
        </p:txBody>
      </p:sp>
      <p:sp>
        <p:nvSpPr>
          <p:cNvPr id="2089" name="Line 40"/>
          <p:cNvSpPr>
            <a:spLocks noChangeShapeType="1"/>
          </p:cNvSpPr>
          <p:nvPr/>
        </p:nvSpPr>
        <p:spPr bwMode="auto">
          <a:xfrm>
            <a:off x="7164562" y="3514725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90" name="Line 41"/>
          <p:cNvSpPr>
            <a:spLocks noChangeShapeType="1"/>
          </p:cNvSpPr>
          <p:nvPr/>
        </p:nvSpPr>
        <p:spPr bwMode="auto">
          <a:xfrm>
            <a:off x="6588299" y="3659188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91" name="Text Box 42"/>
          <p:cNvSpPr txBox="1">
            <a:spLocks noChangeArrowheads="1"/>
          </p:cNvSpPr>
          <p:nvPr/>
        </p:nvSpPr>
        <p:spPr bwMode="auto">
          <a:xfrm>
            <a:off x="2195687" y="5819775"/>
            <a:ext cx="404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/>
              <a:t>(α)</a:t>
            </a:r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6227937" y="5748338"/>
            <a:ext cx="403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/>
              <a:t>(β)</a:t>
            </a:r>
          </a:p>
        </p:txBody>
      </p:sp>
      <p:sp>
        <p:nvSpPr>
          <p:cNvPr id="2093" name="Freeform 44" descr="Outlined diamond"/>
          <p:cNvSpPr>
            <a:spLocks/>
          </p:cNvSpPr>
          <p:nvPr/>
        </p:nvSpPr>
        <p:spPr bwMode="auto">
          <a:xfrm>
            <a:off x="2556049" y="2506663"/>
            <a:ext cx="792163" cy="1512887"/>
          </a:xfrm>
          <a:custGeom>
            <a:avLst/>
            <a:gdLst>
              <a:gd name="T0" fmla="*/ 0 w 499"/>
              <a:gd name="T1" fmla="*/ 1486891712 h 953"/>
              <a:gd name="T2" fmla="*/ 1257559645 w 499"/>
              <a:gd name="T3" fmla="*/ 0 h 953"/>
              <a:gd name="T4" fmla="*/ 1257559645 w 499"/>
              <a:gd name="T5" fmla="*/ 2147483647 h 953"/>
              <a:gd name="T6" fmla="*/ 0 w 499"/>
              <a:gd name="T7" fmla="*/ 1486891712 h 953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953"/>
              <a:gd name="T14" fmla="*/ 499 w 499"/>
              <a:gd name="T15" fmla="*/ 953 h 9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953">
                <a:moveTo>
                  <a:pt x="0" y="590"/>
                </a:moveTo>
                <a:lnTo>
                  <a:pt x="499" y="0"/>
                </a:lnTo>
                <a:lnTo>
                  <a:pt x="499" y="953"/>
                </a:lnTo>
                <a:lnTo>
                  <a:pt x="0" y="590"/>
                </a:lnTo>
                <a:close/>
              </a:path>
            </a:pathLst>
          </a:cu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094" name="Text Box 45"/>
          <p:cNvSpPr txBox="1">
            <a:spLocks noChangeArrowheads="1"/>
          </p:cNvSpPr>
          <p:nvPr/>
        </p:nvSpPr>
        <p:spPr bwMode="auto">
          <a:xfrm>
            <a:off x="2916412" y="3227388"/>
            <a:ext cx="323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/>
              <a:t>Τ</a:t>
            </a:r>
          </a:p>
        </p:txBody>
      </p:sp>
      <p:sp>
        <p:nvSpPr>
          <p:cNvPr id="2095" name="Freeform 46" descr="Dotted diamond"/>
          <p:cNvSpPr>
            <a:spLocks/>
          </p:cNvSpPr>
          <p:nvPr/>
        </p:nvSpPr>
        <p:spPr bwMode="auto">
          <a:xfrm>
            <a:off x="2051224" y="3082925"/>
            <a:ext cx="504825" cy="936625"/>
          </a:xfrm>
          <a:custGeom>
            <a:avLst/>
            <a:gdLst>
              <a:gd name="T0" fmla="*/ 0 w 318"/>
              <a:gd name="T1" fmla="*/ 0 h 590"/>
              <a:gd name="T2" fmla="*/ 0 w 318"/>
              <a:gd name="T3" fmla="*/ 1486891969 h 590"/>
              <a:gd name="T4" fmla="*/ 801409578 w 318"/>
              <a:gd name="T5" fmla="*/ 572074637 h 590"/>
              <a:gd name="T6" fmla="*/ 0 w 318"/>
              <a:gd name="T7" fmla="*/ 0 h 590"/>
              <a:gd name="T8" fmla="*/ 0 60000 65536"/>
              <a:gd name="T9" fmla="*/ 0 60000 65536"/>
              <a:gd name="T10" fmla="*/ 0 60000 65536"/>
              <a:gd name="T11" fmla="*/ 0 60000 65536"/>
              <a:gd name="T12" fmla="*/ 0 w 318"/>
              <a:gd name="T13" fmla="*/ 0 h 590"/>
              <a:gd name="T14" fmla="*/ 318 w 318"/>
              <a:gd name="T15" fmla="*/ 590 h 5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8" h="590">
                <a:moveTo>
                  <a:pt x="0" y="0"/>
                </a:moveTo>
                <a:lnTo>
                  <a:pt x="0" y="590"/>
                </a:lnTo>
                <a:lnTo>
                  <a:pt x="318" y="227"/>
                </a:lnTo>
                <a:lnTo>
                  <a:pt x="0" y="0"/>
                </a:lnTo>
                <a:close/>
              </a:path>
            </a:pathLst>
          </a:custGeom>
          <a:pattFill prst="dotDmnd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096" name="Text Box 47"/>
          <p:cNvSpPr txBox="1">
            <a:spLocks noChangeArrowheads="1"/>
          </p:cNvSpPr>
          <p:nvPr/>
        </p:nvSpPr>
        <p:spPr bwMode="auto">
          <a:xfrm>
            <a:off x="2051224" y="3349625"/>
            <a:ext cx="303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/>
              <a:t>Α</a:t>
            </a:r>
          </a:p>
        </p:txBody>
      </p:sp>
      <p:sp>
        <p:nvSpPr>
          <p:cNvPr id="2097" name="Freeform 48" descr="Outlined diamond"/>
          <p:cNvSpPr>
            <a:spLocks/>
          </p:cNvSpPr>
          <p:nvPr/>
        </p:nvSpPr>
        <p:spPr bwMode="auto">
          <a:xfrm>
            <a:off x="6588299" y="3443288"/>
            <a:ext cx="576263" cy="576262"/>
          </a:xfrm>
          <a:custGeom>
            <a:avLst/>
            <a:gdLst>
              <a:gd name="T0" fmla="*/ 0 w 363"/>
              <a:gd name="T1" fmla="*/ 342740937 h 363"/>
              <a:gd name="T2" fmla="*/ 914818395 w 363"/>
              <a:gd name="T3" fmla="*/ 0 h 363"/>
              <a:gd name="T4" fmla="*/ 914818395 w 363"/>
              <a:gd name="T5" fmla="*/ 914815220 h 363"/>
              <a:gd name="T6" fmla="*/ 0 w 363"/>
              <a:gd name="T7" fmla="*/ 342740937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363"/>
              <a:gd name="T13" fmla="*/ 0 h 363"/>
              <a:gd name="T14" fmla="*/ 363 w 363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3" h="363">
                <a:moveTo>
                  <a:pt x="0" y="136"/>
                </a:moveTo>
                <a:lnTo>
                  <a:pt x="363" y="0"/>
                </a:lnTo>
                <a:lnTo>
                  <a:pt x="363" y="363"/>
                </a:lnTo>
                <a:lnTo>
                  <a:pt x="0" y="136"/>
                </a:lnTo>
                <a:close/>
              </a:path>
            </a:pathLst>
          </a:custGeom>
          <a:pattFill prst="openDmnd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098" name="Freeform 49" descr="Dotted diamond"/>
          <p:cNvSpPr>
            <a:spLocks/>
          </p:cNvSpPr>
          <p:nvPr/>
        </p:nvSpPr>
        <p:spPr bwMode="auto">
          <a:xfrm>
            <a:off x="5724699" y="3155950"/>
            <a:ext cx="863600" cy="863600"/>
          </a:xfrm>
          <a:custGeom>
            <a:avLst/>
            <a:gdLst>
              <a:gd name="T0" fmla="*/ 0 w 544"/>
              <a:gd name="T1" fmla="*/ 1370964782 h 544"/>
              <a:gd name="T2" fmla="*/ 1370964782 w 544"/>
              <a:gd name="T3" fmla="*/ 798888577 h 544"/>
              <a:gd name="T4" fmla="*/ 0 w 544"/>
              <a:gd name="T5" fmla="*/ 0 h 544"/>
              <a:gd name="T6" fmla="*/ 0 w 544"/>
              <a:gd name="T7" fmla="*/ 1370964782 h 544"/>
              <a:gd name="T8" fmla="*/ 0 60000 65536"/>
              <a:gd name="T9" fmla="*/ 0 60000 65536"/>
              <a:gd name="T10" fmla="*/ 0 60000 65536"/>
              <a:gd name="T11" fmla="*/ 0 60000 65536"/>
              <a:gd name="T12" fmla="*/ 0 w 544"/>
              <a:gd name="T13" fmla="*/ 0 h 544"/>
              <a:gd name="T14" fmla="*/ 544 w 544"/>
              <a:gd name="T15" fmla="*/ 544 h 5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4" h="544">
                <a:moveTo>
                  <a:pt x="0" y="544"/>
                </a:moveTo>
                <a:lnTo>
                  <a:pt x="544" y="317"/>
                </a:lnTo>
                <a:lnTo>
                  <a:pt x="0" y="0"/>
                </a:lnTo>
                <a:lnTo>
                  <a:pt x="0" y="544"/>
                </a:lnTo>
                <a:close/>
              </a:path>
            </a:pathLst>
          </a:custGeom>
          <a:pattFill prst="dotDmnd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5919962" y="3441700"/>
            <a:ext cx="303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400"/>
              <a:t>Α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5580237" y="5172075"/>
            <a:ext cx="4937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</a:t>
            </a:r>
            <a:r>
              <a:rPr lang="el-GR" altLang="el-GR" sz="1400" baseline="-25000"/>
              <a:t>Ε</a:t>
            </a:r>
            <a:r>
              <a:rPr lang="en-US" altLang="el-GR" sz="1400" baseline="-25000"/>
              <a:t>q</a:t>
            </a:r>
            <a:r>
              <a:rPr lang="el-GR" altLang="el-GR" sz="1400" baseline="-25000"/>
              <a:t>,</a:t>
            </a:r>
          </a:p>
          <a:p>
            <a:pPr eaLnBrk="1" hangingPunct="1"/>
            <a:r>
              <a:rPr lang="el-GR" altLang="el-GR" sz="1400"/>
              <a:t>Ε</a:t>
            </a:r>
            <a:r>
              <a:rPr lang="el-GR" altLang="el-GR" sz="1400" baseline="-25000"/>
              <a:t>Ε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6372399" y="5172075"/>
            <a:ext cx="4413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Q*</a:t>
            </a:r>
            <a:r>
              <a:rPr lang="el-GR" altLang="el-GR" sz="1400"/>
              <a:t>,</a:t>
            </a:r>
          </a:p>
          <a:p>
            <a:pPr eaLnBrk="1" hangingPunct="1"/>
            <a:r>
              <a:rPr lang="el-GR" altLang="el-GR" sz="1400"/>
              <a:t>Ε*</a:t>
            </a:r>
            <a:endParaRPr lang="el-GR" altLang="el-GR" sz="1400" baseline="-25000"/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6948662" y="5172075"/>
            <a:ext cx="449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1400"/>
              <a:t>Q</a:t>
            </a:r>
            <a:r>
              <a:rPr lang="el-GR" altLang="el-GR" sz="1400" baseline="-25000"/>
              <a:t>Ε</a:t>
            </a:r>
            <a:r>
              <a:rPr lang="en-US" altLang="el-GR" sz="1400" baseline="-25000"/>
              <a:t>t</a:t>
            </a:r>
            <a:endParaRPr lang="el-GR" altLang="el-GR" sz="1400" baseline="-25000"/>
          </a:p>
          <a:p>
            <a:pPr eaLnBrk="1" hangingPunct="1"/>
            <a:r>
              <a:rPr lang="el-GR" altLang="el-GR" sz="1400"/>
              <a:t>Ε</a:t>
            </a:r>
            <a:r>
              <a:rPr lang="el-GR" altLang="el-GR" sz="1400" baseline="-25000"/>
              <a:t>Ε</a:t>
            </a:r>
            <a:r>
              <a:rPr lang="en-US" altLang="el-GR" sz="1400" baseline="-25000"/>
              <a:t>t</a:t>
            </a:r>
            <a:endParaRPr lang="el-GR" altLang="el-GR" sz="1400" baseline="-25000"/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1019349" y="104776"/>
            <a:ext cx="75803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l-GR" altLang="el-GR" dirty="0"/>
              <a:t>Σύγκριση ανώτατων ορίων και φορολογίας όταν</a:t>
            </a:r>
            <a:r>
              <a:rPr lang="en-US" altLang="el-GR" dirty="0"/>
              <a:t> </a:t>
            </a:r>
            <a:r>
              <a:rPr lang="el-GR" altLang="el-GR" dirty="0"/>
              <a:t>επικρατεί αβεβαιότητα σχετικά με την καμπύλη </a:t>
            </a:r>
            <a:r>
              <a:rPr lang="el-GR" altLang="el-GR" dirty="0" smtClean="0"/>
              <a:t>της Οριακής Ωφέλειας</a:t>
            </a:r>
            <a:endParaRPr lang="el-GR" altLang="el-GR" dirty="0"/>
          </a:p>
        </p:txBody>
      </p:sp>
      <p:sp>
        <p:nvSpPr>
          <p:cNvPr id="2104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2105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l-GR"/>
          </a:p>
        </p:txBody>
      </p:sp>
      <p:graphicFrame>
        <p:nvGraphicFramePr>
          <p:cNvPr id="2051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605430"/>
              </p:ext>
            </p:extLst>
          </p:nvPr>
        </p:nvGraphicFramePr>
        <p:xfrm>
          <a:off x="1786112" y="6164263"/>
          <a:ext cx="17811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Equation" r:id="rId3" imgW="825142" imgH="177723" progId="Equation.DSMT4">
                  <p:embed/>
                </p:oleObj>
              </mc:Choice>
              <mc:Fallback>
                <p:oleObj name="Equation" r:id="rId3" imgW="825142" imgH="177723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6112" y="6164263"/>
                        <a:ext cx="178117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279255"/>
              </p:ext>
            </p:extLst>
          </p:nvPr>
        </p:nvGraphicFramePr>
        <p:xfrm>
          <a:off x="5786612" y="6164263"/>
          <a:ext cx="17811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Equation" r:id="rId5" imgW="825480" imgH="177480" progId="Equation.DSMT4">
                  <p:embed/>
                </p:oleObj>
              </mc:Choice>
              <mc:Fallback>
                <p:oleObj name="Equation" r:id="rId5" imgW="825480" imgH="177480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612" y="6164263"/>
                        <a:ext cx="178117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Freeform 58"/>
          <p:cNvSpPr/>
          <p:nvPr/>
        </p:nvSpPr>
        <p:spPr>
          <a:xfrm>
            <a:off x="2045291" y="3067050"/>
            <a:ext cx="546100" cy="990600"/>
          </a:xfrm>
          <a:custGeom>
            <a:avLst/>
            <a:gdLst>
              <a:gd name="connsiteX0" fmla="*/ 25400 w 546100"/>
              <a:gd name="connsiteY0" fmla="*/ 0 h 990600"/>
              <a:gd name="connsiteX1" fmla="*/ 546100 w 546100"/>
              <a:gd name="connsiteY1" fmla="*/ 355600 h 990600"/>
              <a:gd name="connsiteX2" fmla="*/ 0 w 546100"/>
              <a:gd name="connsiteY2" fmla="*/ 990600 h 990600"/>
              <a:gd name="connsiteX3" fmla="*/ 25400 w 546100"/>
              <a:gd name="connsiteY3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6100" h="990600">
                <a:moveTo>
                  <a:pt x="25400" y="0"/>
                </a:moveTo>
                <a:lnTo>
                  <a:pt x="546100" y="355600"/>
                </a:lnTo>
                <a:lnTo>
                  <a:pt x="0" y="990600"/>
                </a:lnTo>
                <a:lnTo>
                  <a:pt x="25400" y="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Freeform 59"/>
          <p:cNvSpPr/>
          <p:nvPr/>
        </p:nvSpPr>
        <p:spPr>
          <a:xfrm>
            <a:off x="5727874" y="3143250"/>
            <a:ext cx="838200" cy="863600"/>
          </a:xfrm>
          <a:custGeom>
            <a:avLst/>
            <a:gdLst>
              <a:gd name="connsiteX0" fmla="*/ 0 w 838200"/>
              <a:gd name="connsiteY0" fmla="*/ 0 h 863600"/>
              <a:gd name="connsiteX1" fmla="*/ 0 w 838200"/>
              <a:gd name="connsiteY1" fmla="*/ 863600 h 863600"/>
              <a:gd name="connsiteX2" fmla="*/ 838200 w 838200"/>
              <a:gd name="connsiteY2" fmla="*/ 495300 h 863600"/>
              <a:gd name="connsiteX3" fmla="*/ 0 w 838200"/>
              <a:gd name="connsiteY3" fmla="*/ 0 h 86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200" h="863600">
                <a:moveTo>
                  <a:pt x="0" y="0"/>
                </a:moveTo>
                <a:lnTo>
                  <a:pt x="0" y="863600"/>
                </a:lnTo>
                <a:lnTo>
                  <a:pt x="838200" y="4953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578274" y="2495550"/>
            <a:ext cx="787400" cy="1549400"/>
          </a:xfrm>
          <a:custGeom>
            <a:avLst/>
            <a:gdLst>
              <a:gd name="connsiteX0" fmla="*/ 25400 w 787400"/>
              <a:gd name="connsiteY0" fmla="*/ 927100 h 1549400"/>
              <a:gd name="connsiteX1" fmla="*/ 774700 w 787400"/>
              <a:gd name="connsiteY1" fmla="*/ 0 h 1549400"/>
              <a:gd name="connsiteX2" fmla="*/ 787400 w 787400"/>
              <a:gd name="connsiteY2" fmla="*/ 1549400 h 1549400"/>
              <a:gd name="connsiteX3" fmla="*/ 0 w 787400"/>
              <a:gd name="connsiteY3" fmla="*/ 965200 h 1549400"/>
              <a:gd name="connsiteX4" fmla="*/ 25400 w 787400"/>
              <a:gd name="connsiteY4" fmla="*/ 92710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400" h="1549400">
                <a:moveTo>
                  <a:pt x="25400" y="927100"/>
                </a:moveTo>
                <a:lnTo>
                  <a:pt x="774700" y="0"/>
                </a:lnTo>
                <a:lnTo>
                  <a:pt x="787400" y="1549400"/>
                </a:lnTo>
                <a:lnTo>
                  <a:pt x="0" y="965200"/>
                </a:lnTo>
                <a:lnTo>
                  <a:pt x="25400" y="92710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Freeform 61"/>
          <p:cNvSpPr/>
          <p:nvPr/>
        </p:nvSpPr>
        <p:spPr>
          <a:xfrm>
            <a:off x="6553374" y="3409950"/>
            <a:ext cx="647700" cy="647700"/>
          </a:xfrm>
          <a:custGeom>
            <a:avLst/>
            <a:gdLst>
              <a:gd name="connsiteX0" fmla="*/ 76200 w 647700"/>
              <a:gd name="connsiteY0" fmla="*/ 266700 h 647700"/>
              <a:gd name="connsiteX1" fmla="*/ 647700 w 647700"/>
              <a:gd name="connsiteY1" fmla="*/ 0 h 647700"/>
              <a:gd name="connsiteX2" fmla="*/ 622300 w 647700"/>
              <a:gd name="connsiteY2" fmla="*/ 647700 h 647700"/>
              <a:gd name="connsiteX3" fmla="*/ 0 w 647700"/>
              <a:gd name="connsiteY3" fmla="*/ 215900 h 647700"/>
              <a:gd name="connsiteX4" fmla="*/ 50800 w 647700"/>
              <a:gd name="connsiteY4" fmla="*/ 215900 h 647700"/>
              <a:gd name="connsiteX5" fmla="*/ 88900 w 647700"/>
              <a:gd name="connsiteY5" fmla="*/ 215900 h 647700"/>
              <a:gd name="connsiteX6" fmla="*/ 609600 w 647700"/>
              <a:gd name="connsiteY6" fmla="*/ 12700 h 647700"/>
              <a:gd name="connsiteX7" fmla="*/ 635000 w 647700"/>
              <a:gd name="connsiteY7" fmla="*/ 0 h 647700"/>
              <a:gd name="connsiteX8" fmla="*/ 609600 w 647700"/>
              <a:gd name="connsiteY8" fmla="*/ 62230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7700" h="647700">
                <a:moveTo>
                  <a:pt x="76200" y="266700"/>
                </a:moveTo>
                <a:lnTo>
                  <a:pt x="647700" y="0"/>
                </a:lnTo>
                <a:lnTo>
                  <a:pt x="622300" y="647700"/>
                </a:lnTo>
                <a:lnTo>
                  <a:pt x="0" y="215900"/>
                </a:lnTo>
                <a:lnTo>
                  <a:pt x="50800" y="215900"/>
                </a:lnTo>
                <a:lnTo>
                  <a:pt x="88900" y="215900"/>
                </a:lnTo>
                <a:lnTo>
                  <a:pt x="609600" y="12700"/>
                </a:lnTo>
                <a:lnTo>
                  <a:pt x="635000" y="0"/>
                </a:lnTo>
                <a:lnTo>
                  <a:pt x="609600" y="6223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6578774" y="3435350"/>
            <a:ext cx="609600" cy="596900"/>
          </a:xfrm>
          <a:custGeom>
            <a:avLst/>
            <a:gdLst>
              <a:gd name="connsiteX0" fmla="*/ 0 w 609600"/>
              <a:gd name="connsiteY0" fmla="*/ 228600 h 596900"/>
              <a:gd name="connsiteX1" fmla="*/ 609600 w 609600"/>
              <a:gd name="connsiteY1" fmla="*/ 0 h 596900"/>
              <a:gd name="connsiteX2" fmla="*/ 596900 w 609600"/>
              <a:gd name="connsiteY2" fmla="*/ 596900 h 596900"/>
              <a:gd name="connsiteX3" fmla="*/ 0 w 609600"/>
              <a:gd name="connsiteY3" fmla="*/ 22860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" h="596900">
                <a:moveTo>
                  <a:pt x="0" y="228600"/>
                </a:moveTo>
                <a:lnTo>
                  <a:pt x="609600" y="0"/>
                </a:lnTo>
                <a:lnTo>
                  <a:pt x="596900" y="596900"/>
                </a:lnTo>
                <a:lnTo>
                  <a:pt x="0" y="22860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755824" y="4057650"/>
            <a:ext cx="1151880" cy="609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5148437" y="4179888"/>
            <a:ext cx="503683" cy="8477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76661" y="2983348"/>
            <a:ext cx="445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1773410" y="2592387"/>
            <a:ext cx="387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2082769" y="408201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6460882" y="323719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7031797" y="303613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7164561" y="3837267"/>
            <a:ext cx="328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5434185" y="2677597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5737245" y="418465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</a:t>
            </a:r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>
            <a:off x="3136071" y="208915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endParaRPr lang="el-GR" dirty="0"/>
          </a:p>
        </p:txBody>
      </p:sp>
      <p:sp>
        <p:nvSpPr>
          <p:cNvPr id="16" name="TextBox 15"/>
          <p:cNvSpPr txBox="1"/>
          <p:nvPr/>
        </p:nvSpPr>
        <p:spPr>
          <a:xfrm>
            <a:off x="3366053" y="375499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51" name="TextBox 50"/>
          <p:cNvSpPr txBox="1"/>
          <p:nvPr/>
        </p:nvSpPr>
        <p:spPr>
          <a:xfrm>
            <a:off x="827584" y="475716"/>
            <a:ext cx="74168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1600" dirty="0"/>
              <a:t>Η κλίσης της καμπύλη </a:t>
            </a:r>
            <a:r>
              <a:rPr lang="el-GR" altLang="el-GR" sz="1600" b="1" dirty="0">
                <a:solidFill>
                  <a:srgbClr val="FF0000"/>
                </a:solidFill>
              </a:rPr>
              <a:t>του οριακού εξωτερικού κόστους</a:t>
            </a:r>
            <a:r>
              <a:rPr lang="en-US" altLang="el-GR" sz="1600" dirty="0"/>
              <a:t> </a:t>
            </a:r>
            <a:r>
              <a:rPr lang="el-GR" altLang="el-GR" sz="1600" dirty="0" smtClean="0"/>
              <a:t> και </a:t>
            </a:r>
            <a:r>
              <a:rPr lang="el-GR" altLang="el-GR" sz="1600" dirty="0"/>
              <a:t>το μέγεθος της απώλειας της κοινωνικής ευημερίας </a:t>
            </a:r>
            <a:r>
              <a:rPr lang="en-US" altLang="el-GR" sz="1600" dirty="0"/>
              <a:t>  </a:t>
            </a:r>
            <a:endParaRPr lang="el-GR" altLang="el-GR" sz="1600" dirty="0"/>
          </a:p>
          <a:p>
            <a:endParaRPr lang="el-GR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8609324" y="3900692"/>
            <a:ext cx="36004" cy="1944216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39552" y="4653136"/>
            <a:ext cx="0" cy="1368152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410260"/>
            <a:ext cx="7416824" cy="4980864"/>
          </a:xfrm>
          <a:prstGeom prst="rect">
            <a:avLst/>
          </a:prstGeom>
        </p:spPr>
      </p:pic>
      <p:cxnSp>
        <p:nvCxnSpPr>
          <p:cNvPr id="61" name="Straight Arrow Connector 60"/>
          <p:cNvCxnSpPr/>
          <p:nvPr/>
        </p:nvCxnSpPr>
        <p:spPr>
          <a:xfrm>
            <a:off x="827584" y="3068960"/>
            <a:ext cx="1584176" cy="144016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163</Words>
  <Application>Microsoft Office PowerPoint</Application>
  <PresentationFormat>On-screen Show (4:3)</PresentationFormat>
  <Paragraphs>80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Default Design</vt:lpstr>
      <vt:lpstr>Equation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Thanasis</cp:lastModifiedBy>
  <cp:revision>39</cp:revision>
  <cp:lastPrinted>2020-11-25T09:19:49Z</cp:lastPrinted>
  <dcterms:created xsi:type="dcterms:W3CDTF">2005-03-31T08:56:38Z</dcterms:created>
  <dcterms:modified xsi:type="dcterms:W3CDTF">2020-12-15T13:28:35Z</dcterms:modified>
</cp:coreProperties>
</file>