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31"/>
  </p:notesMasterIdLst>
  <p:sldIdLst>
    <p:sldId id="285" r:id="rId2"/>
    <p:sldId id="286" r:id="rId3"/>
    <p:sldId id="405" r:id="rId4"/>
    <p:sldId id="406" r:id="rId5"/>
    <p:sldId id="407" r:id="rId6"/>
    <p:sldId id="411" r:id="rId7"/>
    <p:sldId id="408" r:id="rId8"/>
    <p:sldId id="409" r:id="rId9"/>
    <p:sldId id="425" r:id="rId10"/>
    <p:sldId id="410" r:id="rId11"/>
    <p:sldId id="412" r:id="rId12"/>
    <p:sldId id="415" r:id="rId13"/>
    <p:sldId id="413" r:id="rId14"/>
    <p:sldId id="414" r:id="rId15"/>
    <p:sldId id="416" r:id="rId16"/>
    <p:sldId id="417" r:id="rId17"/>
    <p:sldId id="419" r:id="rId18"/>
    <p:sldId id="418" r:id="rId19"/>
    <p:sldId id="420" r:id="rId20"/>
    <p:sldId id="421" r:id="rId21"/>
    <p:sldId id="422" r:id="rId22"/>
    <p:sldId id="426" r:id="rId23"/>
    <p:sldId id="423" r:id="rId24"/>
    <p:sldId id="427" r:id="rId25"/>
    <p:sldId id="424" r:id="rId26"/>
    <p:sldId id="429" r:id="rId27"/>
    <p:sldId id="428" r:id="rId28"/>
    <p:sldId id="368" r:id="rId29"/>
    <p:sldId id="30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64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38" autoAdjust="0"/>
    <p:restoredTop sz="54122" autoAdjust="0"/>
  </p:normalViewPr>
  <p:slideViewPr>
    <p:cSldViewPr snapToGrid="0" snapToObjects="1">
      <p:cViewPr varScale="1">
        <p:scale>
          <a:sx n="34" d="100"/>
          <a:sy n="34" d="100"/>
        </p:scale>
        <p:origin x="-2040" y="-78"/>
      </p:cViewPr>
      <p:guideLst>
        <p:guide orient="horz" pos="2160"/>
        <p:guide pos="3840"/>
      </p:guideLst>
    </p:cSldViewPr>
  </p:slideViewPr>
  <p:notesTextViewPr>
    <p:cViewPr>
      <p:scale>
        <a:sx n="1" d="1"/>
        <a:sy n="1" d="1"/>
      </p:scale>
      <p:origin x="0" y="228"/>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5/25/2021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1" kern="1200" baseline="0" dirty="0" smtClean="0">
                <a:solidFill>
                  <a:schemeClr val="tx1"/>
                </a:solidFill>
                <a:latin typeface="+mn-lt"/>
                <a:ea typeface="+mn-ea"/>
                <a:cs typeface="+mn-cs"/>
              </a:rPr>
              <a:t>Σχηματισμός λογισμικού (</a:t>
            </a:r>
            <a:r>
              <a:rPr lang="el-GR" sz="1200" b="1" kern="1200" baseline="0" dirty="0" err="1" smtClean="0">
                <a:solidFill>
                  <a:schemeClr val="tx1"/>
                </a:solidFill>
                <a:latin typeface="+mn-lt"/>
                <a:ea typeface="+mn-ea"/>
                <a:cs typeface="+mn-cs"/>
              </a:rPr>
              <a:t>software</a:t>
            </a:r>
            <a:r>
              <a:rPr lang="el-GR" sz="1200" b="1" kern="1200" baseline="0" dirty="0" smtClean="0">
                <a:solidFill>
                  <a:schemeClr val="tx1"/>
                </a:solidFill>
                <a:latin typeface="+mn-lt"/>
                <a:ea typeface="+mn-ea"/>
                <a:cs typeface="+mn-cs"/>
              </a:rPr>
              <a:t> </a:t>
            </a:r>
            <a:r>
              <a:rPr lang="el-GR" sz="1200" b="1" kern="1200" baseline="0" dirty="0" err="1" smtClean="0">
                <a:solidFill>
                  <a:schemeClr val="tx1"/>
                </a:solidFill>
                <a:latin typeface="+mn-lt"/>
                <a:ea typeface="+mn-ea"/>
                <a:cs typeface="+mn-cs"/>
              </a:rPr>
              <a:t>configuration</a:t>
            </a:r>
            <a:r>
              <a:rPr lang="el-GR" sz="1200" b="1" kern="1200" baseline="0" dirty="0" smtClean="0">
                <a:solidFill>
                  <a:schemeClr val="tx1"/>
                </a:solidFill>
                <a:latin typeface="+mn-lt"/>
                <a:ea typeface="+mn-ea"/>
                <a:cs typeface="+mn-cs"/>
              </a:rPr>
              <a:t>) (ή διαμόρφωση) </a:t>
            </a:r>
            <a:r>
              <a:rPr lang="el-GR" sz="1200" b="0" kern="1200" baseline="0" dirty="0" smtClean="0">
                <a:solidFill>
                  <a:schemeClr val="tx1"/>
                </a:solidFill>
                <a:latin typeface="+mn-lt"/>
                <a:ea typeface="+mn-ea"/>
                <a:cs typeface="+mn-cs"/>
              </a:rPr>
              <a:t>είναι το σύνολο όλων των συστατικών στοιχείων λογισμικού που κατασκευάζονται στις διάφορες φάσεις της ανάπτυξης και συγκροτούν το σύστημα. Τα συστατικά στοιχεία μπορεί να είναι είτε σε ολόκληρα προϊόντα είτε σε τμήματα αυτών. Κάθε τέτοιο ξεχωριστό στοιχείο ή μια συλλογή από στοιχεία που για διαχειριστικούς λόγους τα θεωρούμε ως μία μονάδα, καλείται </a:t>
            </a:r>
            <a:r>
              <a:rPr lang="el-GR" sz="1200" b="0" u="sng" kern="1200" baseline="0" dirty="0" smtClean="0">
                <a:solidFill>
                  <a:schemeClr val="tx1"/>
                </a:solidFill>
                <a:latin typeface="+mn-lt"/>
                <a:ea typeface="+mn-ea"/>
                <a:cs typeface="+mn-cs"/>
              </a:rPr>
              <a:t>Στοιχείο Σχηματισμού Λογισμικού </a:t>
            </a:r>
            <a:r>
              <a:rPr lang="en-US" sz="1200" u="sng" kern="1200" baseline="0" dirty="0" smtClean="0">
                <a:solidFill>
                  <a:schemeClr val="tx1"/>
                </a:solidFill>
                <a:latin typeface="+mn-lt"/>
                <a:ea typeface="+mn-ea"/>
                <a:cs typeface="+mn-cs"/>
              </a:rPr>
              <a:t>(Configurable Item - CI)</a:t>
            </a:r>
            <a:r>
              <a:rPr lang="el-GR" sz="1200" u="sng" kern="1200" baseline="0" dirty="0" smtClean="0">
                <a:solidFill>
                  <a:schemeClr val="tx1"/>
                </a:solidFill>
                <a:latin typeface="+mn-lt"/>
                <a:ea typeface="+mn-ea"/>
                <a:cs typeface="+mn-cs"/>
              </a:rPr>
              <a:t>.</a:t>
            </a:r>
            <a:r>
              <a:rPr lang="en-US" sz="1200" u="sng" kern="1200" baseline="0" dirty="0" smtClean="0">
                <a:solidFill>
                  <a:schemeClr val="tx1"/>
                </a:solidFill>
                <a:latin typeface="+mn-lt"/>
                <a:ea typeface="+mn-ea"/>
                <a:cs typeface="+mn-cs"/>
              </a:rPr>
              <a:t> </a:t>
            </a:r>
          </a:p>
          <a:p>
            <a:r>
              <a:rPr lang="el-GR" sz="1200" kern="1200" baseline="0" dirty="0" smtClean="0">
                <a:solidFill>
                  <a:schemeClr val="tx1"/>
                </a:solidFill>
                <a:latin typeface="+mn-lt"/>
                <a:ea typeface="+mn-ea"/>
                <a:cs typeface="+mn-cs"/>
              </a:rPr>
              <a:t>Κάθε μεταβολή σε κάποιο συστατικό δεν καταργεί απαραίτητα την προηγούμενη μορφή αυτού, αλλά ενδέχεται και να συνυπάρχει με αυτή. Για παράδειγμα, η τροποποίηση ενός συστατικού στοιχείου της διπροσωπίας με τον χρήστη για μια άλλη γλώσσα, δεν καταργεί το στοιχείο που τροποποίησε, αλλά συνυπάρχει με αυτό. Μπορούμε λοιπόν γενικά να θεωρούμε ότι οι μεταβολές που συμβαίνουν στα συστατικά στοιχεία λογισμικού έχουν ως αποτέλεσμα αυτά να υπάρχουν σε πολλές μορφές του συστήματος, οι οποίες ονομάζονται </a:t>
            </a:r>
            <a:r>
              <a:rPr lang="el-GR" sz="1200" u="sng" kern="1200" baseline="0" dirty="0" smtClean="0">
                <a:solidFill>
                  <a:schemeClr val="tx1"/>
                </a:solidFill>
                <a:latin typeface="+mn-lt"/>
                <a:ea typeface="+mn-ea"/>
                <a:cs typeface="+mn-cs"/>
              </a:rPr>
              <a:t>εκδόσεις (</a:t>
            </a:r>
            <a:r>
              <a:rPr lang="el-GR" sz="1200" u="sng" kern="1200" baseline="0" dirty="0" err="1" smtClean="0">
                <a:solidFill>
                  <a:schemeClr val="tx1"/>
                </a:solidFill>
                <a:latin typeface="+mn-lt"/>
                <a:ea typeface="+mn-ea"/>
                <a:cs typeface="+mn-cs"/>
              </a:rPr>
              <a:t>versions</a:t>
            </a:r>
            <a:r>
              <a:rPr lang="el-GR" sz="1200" u="sng" kern="1200" baseline="0" dirty="0" smtClean="0">
                <a:solidFill>
                  <a:schemeClr val="tx1"/>
                </a:solidFill>
                <a:latin typeface="+mn-lt"/>
                <a:ea typeface="+mn-ea"/>
                <a:cs typeface="+mn-cs"/>
              </a:rPr>
              <a:t>). </a:t>
            </a:r>
            <a:endParaRPr lang="en-US" sz="1200" u="sng"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kern="1200" baseline="0" dirty="0" smtClean="0">
                <a:solidFill>
                  <a:srgbClr val="0070C0"/>
                </a:solidFill>
                <a:latin typeface="+mn-lt"/>
                <a:ea typeface="+mn-ea"/>
                <a:cs typeface="+mn-cs"/>
              </a:rPr>
              <a:t>Αποδεσμεύσεις λογισμικού (</a:t>
            </a:r>
            <a:r>
              <a:rPr lang="en-US" sz="1200" b="1" kern="1200" baseline="0" dirty="0" smtClean="0">
                <a:solidFill>
                  <a:srgbClr val="0070C0"/>
                </a:solidFill>
                <a:latin typeface="+mn-lt"/>
                <a:ea typeface="+mn-ea"/>
                <a:cs typeface="+mn-cs"/>
              </a:rPr>
              <a:t>releases) </a:t>
            </a:r>
            <a:r>
              <a:rPr lang="el-GR" sz="1200" kern="1200" baseline="0" dirty="0" smtClean="0">
                <a:solidFill>
                  <a:schemeClr val="tx1"/>
                </a:solidFill>
                <a:latin typeface="+mn-lt"/>
                <a:ea typeface="+mn-ea"/>
                <a:cs typeface="+mn-cs"/>
              </a:rPr>
              <a:t>Η συνολική κατάσταση του συστήματος που υπόκειται σε διαχείριση σχηματισμών συνήθως προσδιορίζεται από έναν αριθμό της μορφής Ν.Χ.Υ, όπου το Ν προσδιορίζει τη βασική αποδέσμευση (</a:t>
            </a:r>
            <a:r>
              <a:rPr lang="el-GR" sz="1200" kern="1200" baseline="0" dirty="0" err="1" smtClean="0">
                <a:solidFill>
                  <a:schemeClr val="tx1"/>
                </a:solidFill>
                <a:latin typeface="+mn-lt"/>
                <a:ea typeface="+mn-ea"/>
                <a:cs typeface="+mn-cs"/>
              </a:rPr>
              <a:t>major</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release</a:t>
            </a:r>
            <a:r>
              <a:rPr lang="el-GR" sz="1200" kern="1200" baseline="0" dirty="0" smtClean="0">
                <a:solidFill>
                  <a:schemeClr val="tx1"/>
                </a:solidFill>
                <a:latin typeface="+mn-lt"/>
                <a:ea typeface="+mn-ea"/>
                <a:cs typeface="+mn-cs"/>
              </a:rPr>
              <a:t>) ή έκδοση (</a:t>
            </a:r>
            <a:r>
              <a:rPr lang="el-GR" sz="1200" kern="1200" baseline="0" dirty="0" err="1" smtClean="0">
                <a:solidFill>
                  <a:schemeClr val="tx1"/>
                </a:solidFill>
                <a:latin typeface="+mn-lt"/>
                <a:ea typeface="+mn-ea"/>
                <a:cs typeface="+mn-cs"/>
              </a:rPr>
              <a:t>version</a:t>
            </a:r>
            <a:r>
              <a:rPr lang="el-GR" sz="1200" kern="1200" baseline="0" dirty="0" smtClean="0">
                <a:solidFill>
                  <a:schemeClr val="tx1"/>
                </a:solidFill>
                <a:latin typeface="+mn-lt"/>
                <a:ea typeface="+mn-ea"/>
                <a:cs typeface="+mn-cs"/>
              </a:rPr>
              <a:t>), το Χ την </a:t>
            </a:r>
            <a:r>
              <a:rPr lang="el-GR" sz="1200" kern="1200" baseline="0" dirty="0" err="1" smtClean="0">
                <a:solidFill>
                  <a:schemeClr val="tx1"/>
                </a:solidFill>
                <a:latin typeface="+mn-lt"/>
                <a:ea typeface="+mn-ea"/>
                <a:cs typeface="+mn-cs"/>
              </a:rPr>
              <a:t>υπο</a:t>
            </a:r>
            <a:r>
              <a:rPr lang="el-GR" sz="1200" kern="1200" baseline="0" dirty="0" smtClean="0">
                <a:solidFill>
                  <a:schemeClr val="tx1"/>
                </a:solidFill>
                <a:latin typeface="+mn-lt"/>
                <a:ea typeface="+mn-ea"/>
                <a:cs typeface="+mn-cs"/>
              </a:rPr>
              <a:t>-αποδέσμευση (</a:t>
            </a:r>
            <a:r>
              <a:rPr lang="el-GR" sz="1200" kern="1200" baseline="0" dirty="0" err="1" smtClean="0">
                <a:solidFill>
                  <a:schemeClr val="tx1"/>
                </a:solidFill>
                <a:latin typeface="+mn-lt"/>
                <a:ea typeface="+mn-ea"/>
                <a:cs typeface="+mn-cs"/>
              </a:rPr>
              <a:t>minor</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release</a:t>
            </a:r>
            <a:r>
              <a:rPr lang="el-GR" sz="1200" kern="1200" baseline="0" dirty="0" smtClean="0">
                <a:solidFill>
                  <a:schemeClr val="tx1"/>
                </a:solidFill>
                <a:latin typeface="+mn-lt"/>
                <a:ea typeface="+mn-ea"/>
                <a:cs typeface="+mn-cs"/>
              </a:rPr>
              <a:t>), ενώ το Υ την ενδιάμεση αποδέσμευση (</a:t>
            </a:r>
            <a:r>
              <a:rPr lang="el-GR" sz="1200" kern="1200" baseline="0" dirty="0" err="1" smtClean="0">
                <a:solidFill>
                  <a:schemeClr val="tx1"/>
                </a:solidFill>
                <a:latin typeface="+mn-lt"/>
                <a:ea typeface="+mn-ea"/>
                <a:cs typeface="+mn-cs"/>
              </a:rPr>
              <a:t>interim</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release</a:t>
            </a:r>
            <a:r>
              <a:rPr lang="el-GR" sz="1200" kern="1200" baseline="0" dirty="0" smtClean="0">
                <a:solidFill>
                  <a:schemeClr val="tx1"/>
                </a:solidFill>
                <a:latin typeface="+mn-lt"/>
                <a:ea typeface="+mn-ea"/>
                <a:cs typeface="+mn-cs"/>
              </a:rPr>
              <a:t>). Μια βασική αποδέσμευση προσδιορίζει μια νέα έκδοση του συστήματος, μια </a:t>
            </a:r>
            <a:r>
              <a:rPr lang="el-GR" sz="1200" kern="1200" baseline="0" dirty="0" err="1" smtClean="0">
                <a:solidFill>
                  <a:schemeClr val="tx1"/>
                </a:solidFill>
                <a:latin typeface="+mn-lt"/>
                <a:ea typeface="+mn-ea"/>
                <a:cs typeface="+mn-cs"/>
              </a:rPr>
              <a:t>υπο</a:t>
            </a:r>
            <a:r>
              <a:rPr lang="el-GR" sz="1200" kern="1200" baseline="0" dirty="0" smtClean="0">
                <a:solidFill>
                  <a:schemeClr val="tx1"/>
                </a:solidFill>
                <a:latin typeface="+mn-lt"/>
                <a:ea typeface="+mn-ea"/>
                <a:cs typeface="+mn-cs"/>
              </a:rPr>
              <a:t>-αποδέσμευση προσδιορίζει μια έκδοση του συστήματος με νέα βελτιωμένα χαρακτηριστικά, ενώ μια ενδιάμεση αποδέσμευση μια έκδοση του συστήματος με διορθωμένη λειτουργικότητα</a:t>
            </a:r>
            <a:r>
              <a:rPr lang="en-US" sz="1200" kern="1200" baseline="0" dirty="0" smtClean="0">
                <a:solidFill>
                  <a:schemeClr val="tx1"/>
                </a:solidFill>
                <a:latin typeface="+mn-lt"/>
                <a:ea typeface="+mn-ea"/>
                <a:cs typeface="+mn-cs"/>
              </a:rPr>
              <a:t>.</a:t>
            </a:r>
            <a:r>
              <a:rPr lang="el-GR" sz="1200" kern="1200" baseline="0" dirty="0" smtClean="0">
                <a:solidFill>
                  <a:schemeClr val="tx1"/>
                </a:solidFill>
                <a:latin typeface="+mn-lt"/>
                <a:ea typeface="+mn-ea"/>
                <a:cs typeface="+mn-cs"/>
              </a:rPr>
              <a:t> </a:t>
            </a:r>
            <a:endParaRPr lang="el-GR" sz="1200" b="1" kern="1200" baseline="0" dirty="0" smtClean="0">
              <a:solidFill>
                <a:schemeClr val="tx1"/>
              </a:solidFill>
              <a:latin typeface="+mn-lt"/>
              <a:ea typeface="+mn-ea"/>
              <a:cs typeface="+mn-cs"/>
            </a:endParaRPr>
          </a:p>
          <a:p>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1" kern="1200" baseline="0" dirty="0" smtClean="0">
                <a:solidFill>
                  <a:schemeClr val="tx1"/>
                </a:solidFill>
                <a:latin typeface="+mn-lt"/>
                <a:ea typeface="+mn-ea"/>
                <a:cs typeface="+mn-cs"/>
              </a:rPr>
              <a:t>Διαχείριση γεγονότων</a:t>
            </a:r>
            <a:r>
              <a:rPr lang="el-GR" sz="1200" kern="1200" baseline="0" dirty="0" smtClean="0">
                <a:solidFill>
                  <a:schemeClr val="tx1"/>
                </a:solidFill>
                <a:latin typeface="+mn-lt"/>
                <a:ea typeface="+mn-ea"/>
                <a:cs typeface="+mn-cs"/>
              </a:rPr>
              <a:t>: Ένα </a:t>
            </a:r>
            <a:r>
              <a:rPr lang="el-GR" sz="1200" b="1" kern="1200" baseline="0" dirty="0" smtClean="0">
                <a:solidFill>
                  <a:schemeClr val="tx1"/>
                </a:solidFill>
                <a:latin typeface="+mn-lt"/>
                <a:ea typeface="+mn-ea"/>
                <a:cs typeface="+mn-cs"/>
              </a:rPr>
              <a:t>γεγονός (</a:t>
            </a:r>
            <a:r>
              <a:rPr lang="el-GR" sz="1200" b="1" kern="1200" baseline="0" dirty="0" err="1" smtClean="0">
                <a:solidFill>
                  <a:schemeClr val="tx1"/>
                </a:solidFill>
                <a:latin typeface="+mn-lt"/>
                <a:ea typeface="+mn-ea"/>
                <a:cs typeface="+mn-cs"/>
              </a:rPr>
              <a:t>event</a:t>
            </a:r>
            <a:r>
              <a:rPr lang="el-GR" sz="1200" b="1"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μπορεί να οριστεί ως μια αλλαγή της κατάστασης ενός στοιχείου διαμόρφωσης (CI) που έχει σημασία για τη διαχείριση της υπηρεσίας. Ένα γεγονός μπορεί να ανιχνευθεί από το τεχνικό προσωπικό ή να παραχθεί αυτόματα από το CI. Επίσης, ένα γεγονός μπορεί να είναι γεγονός κανονικής λειτουργίας (</a:t>
            </a:r>
            <a:r>
              <a:rPr lang="el-GR" sz="1200" kern="1200" baseline="0" dirty="0" err="1" smtClean="0">
                <a:solidFill>
                  <a:schemeClr val="tx1"/>
                </a:solidFill>
                <a:latin typeface="+mn-lt"/>
                <a:ea typeface="+mn-ea"/>
                <a:cs typeface="+mn-cs"/>
              </a:rPr>
              <a:t>normal</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operation</a:t>
            </a:r>
            <a:r>
              <a:rPr lang="el-GR" sz="1200" kern="1200" baseline="0" dirty="0" smtClean="0">
                <a:solidFill>
                  <a:schemeClr val="tx1"/>
                </a:solidFill>
                <a:latin typeface="+mn-lt"/>
                <a:ea typeface="+mn-ea"/>
                <a:cs typeface="+mn-cs"/>
              </a:rPr>
              <a:t> – </a:t>
            </a:r>
            <a:r>
              <a:rPr lang="el-GR" sz="1200" kern="1200" baseline="0" dirty="0" err="1" smtClean="0">
                <a:solidFill>
                  <a:schemeClr val="tx1"/>
                </a:solidFill>
                <a:latin typeface="+mn-lt"/>
                <a:ea typeface="+mn-ea"/>
                <a:cs typeface="+mn-cs"/>
              </a:rPr>
              <a:t>informative</a:t>
            </a:r>
            <a:r>
              <a:rPr lang="el-GR" sz="1200" kern="1200" baseline="0" dirty="0" smtClean="0">
                <a:solidFill>
                  <a:schemeClr val="tx1"/>
                </a:solidFill>
                <a:latin typeface="+mn-lt"/>
                <a:ea typeface="+mn-ea"/>
                <a:cs typeface="+mn-cs"/>
              </a:rPr>
              <a:t>), δηλαδή ενημέρωση ότι το CI λειτουργεί μέσα στις κανονικές παραμέτρους λειτουργίας ή γεγονός συναγερμού (</a:t>
            </a:r>
            <a:r>
              <a:rPr lang="el-GR" sz="1200" kern="1200" baseline="0" dirty="0" err="1" smtClean="0">
                <a:solidFill>
                  <a:schemeClr val="tx1"/>
                </a:solidFill>
                <a:latin typeface="+mn-lt"/>
                <a:ea typeface="+mn-ea"/>
                <a:cs typeface="+mn-cs"/>
              </a:rPr>
              <a:t>alert</a:t>
            </a:r>
            <a:r>
              <a:rPr lang="el-GR" sz="1200" kern="1200" baseline="0" dirty="0" smtClean="0">
                <a:solidFill>
                  <a:schemeClr val="tx1"/>
                </a:solidFill>
                <a:latin typeface="+mn-lt"/>
                <a:ea typeface="+mn-ea"/>
                <a:cs typeface="+mn-cs"/>
              </a:rPr>
              <a:t>) που σηματοδοτεί την υπέρβαση των ορίων κανονικής λειτουργίας του CI. Τα γεγονότα-συναγερμοί μπορούν να πυροδοτήσουν (</a:t>
            </a:r>
            <a:r>
              <a:rPr lang="el-GR" sz="1200" kern="1200" baseline="0" dirty="0" err="1" smtClean="0">
                <a:solidFill>
                  <a:schemeClr val="tx1"/>
                </a:solidFill>
                <a:latin typeface="+mn-lt"/>
                <a:ea typeface="+mn-ea"/>
                <a:cs typeface="+mn-cs"/>
              </a:rPr>
              <a:t>trigger</a:t>
            </a:r>
            <a:r>
              <a:rPr lang="el-GR" sz="1200" kern="1200" baseline="0" dirty="0" smtClean="0">
                <a:solidFill>
                  <a:schemeClr val="tx1"/>
                </a:solidFill>
                <a:latin typeface="+mn-lt"/>
                <a:ea typeface="+mn-ea"/>
                <a:cs typeface="+mn-cs"/>
              </a:rPr>
              <a:t>) εκτέλεση σεναρίων ανάνηψης από το σφάλμα, ενέργειες διασφάλισης της ακεραιότητας του πληροφοριακού συστήματος κ.ά. </a:t>
            </a:r>
          </a:p>
          <a:p>
            <a:r>
              <a:rPr lang="el-GR" sz="1200" b="1" kern="1200" baseline="0" dirty="0" smtClean="0">
                <a:solidFill>
                  <a:schemeClr val="tx1"/>
                </a:solidFill>
                <a:latin typeface="+mn-lt"/>
                <a:ea typeface="+mn-ea"/>
                <a:cs typeface="+mn-cs"/>
              </a:rPr>
              <a:t>Διαχείριση συμβάντων: </a:t>
            </a:r>
            <a:r>
              <a:rPr lang="el-GR" sz="1200" kern="1200" baseline="0" dirty="0" smtClean="0">
                <a:solidFill>
                  <a:schemeClr val="tx1"/>
                </a:solidFill>
                <a:latin typeface="+mn-lt"/>
                <a:ea typeface="+mn-ea"/>
                <a:cs typeface="+mn-cs"/>
              </a:rPr>
              <a:t>είναι η διαδικασία διαχείρισης κάθε γεγονότος που μπορεί να διαταράξει ή έχει τη δυνατότητα να διαταράξει τη λειτουργία του πληροφοριακού συστήματος και συνεπώς τη λειτουργία της επιχείρησης. Η διαφορά μεταξύ διαχείρισης γεγονότων και διαχείρισης συμβάντων είναι ότι στη διαχείριση συμβάντων ασχολούμαστε με γεγονότα που σηματοδοτούν λειτουργία του συστήματος εκτός του επιχειρησιακού του φακέλου (</a:t>
            </a:r>
            <a:r>
              <a:rPr lang="el-GR" sz="1200" kern="1200" baseline="0" dirty="0" err="1" smtClean="0">
                <a:solidFill>
                  <a:schemeClr val="tx1"/>
                </a:solidFill>
                <a:latin typeface="+mn-lt"/>
                <a:ea typeface="+mn-ea"/>
                <a:cs typeface="+mn-cs"/>
              </a:rPr>
              <a:t>operational</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envelope</a:t>
            </a:r>
            <a:r>
              <a:rPr lang="el-GR" sz="120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Διαχείριση προβλημάτων </a:t>
            </a:r>
            <a:r>
              <a:rPr lang="el-GR" sz="1200" kern="1200" baseline="0" dirty="0" smtClean="0">
                <a:solidFill>
                  <a:schemeClr val="tx1"/>
                </a:solidFill>
                <a:latin typeface="+mn-lt"/>
                <a:ea typeface="+mn-ea"/>
                <a:cs typeface="+mn-cs"/>
              </a:rPr>
              <a:t>:Ένα </a:t>
            </a:r>
            <a:r>
              <a:rPr lang="el-GR" sz="1200" b="1" kern="1200" baseline="0" dirty="0" smtClean="0">
                <a:solidFill>
                  <a:schemeClr val="tx1"/>
                </a:solidFill>
                <a:latin typeface="+mn-lt"/>
                <a:ea typeface="+mn-ea"/>
                <a:cs typeface="+mn-cs"/>
              </a:rPr>
              <a:t>πρόβλημα</a:t>
            </a:r>
            <a:r>
              <a:rPr lang="el-GR" sz="1200" kern="1200" baseline="0" dirty="0" smtClean="0">
                <a:solidFill>
                  <a:schemeClr val="tx1"/>
                </a:solidFill>
                <a:latin typeface="+mn-lt"/>
                <a:ea typeface="+mn-ea"/>
                <a:cs typeface="+mn-cs"/>
              </a:rPr>
              <a:t> είναι μια κατάσταση που εμφανίζεται συχνά ως αποτέλεσμα συμβάντων που παρουσιάζουν κοινά συμπτώματα. Επίσης, προβλήματα μπορούμε να εντοπίσουμε από ένα μοναδικό συμβάν, ενδεικτικό ενός μοναδικού λάθους, για το οποίο η αιτία είναι άγνωστη, αλλά του οποίου οι επιπτώσεις είναι σημαντικές.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29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Κάθε υπηρεσία ακολουθεί έναν κύκλο ζωής, ο οποίος σύμφωνα με την τρίτη έκδοση του ITIL αποτελείται από πέντε φάσεις. Αυτές είναι: </a:t>
            </a:r>
          </a:p>
          <a:p>
            <a:r>
              <a:rPr lang="el-GR" sz="1200" kern="1200" baseline="0" dirty="0" smtClean="0">
                <a:solidFill>
                  <a:schemeClr val="tx1"/>
                </a:solidFill>
                <a:latin typeface="+mn-lt"/>
                <a:ea typeface="+mn-ea"/>
                <a:cs typeface="+mn-cs"/>
              </a:rPr>
              <a:t>Στρατηγική της υπηρεσίας (</a:t>
            </a:r>
            <a:r>
              <a:rPr lang="el-GR" sz="1200" kern="1200" baseline="0" dirty="0" err="1" smtClean="0">
                <a:solidFill>
                  <a:schemeClr val="tx1"/>
                </a:solidFill>
                <a:latin typeface="+mn-lt"/>
                <a:ea typeface="+mn-ea"/>
                <a:cs typeface="+mn-cs"/>
              </a:rPr>
              <a:t>Service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Strategy</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Cabinet</a:t>
            </a:r>
            <a:r>
              <a:rPr lang="el-GR" sz="1200" kern="1200" baseline="0" dirty="0" smtClean="0">
                <a:solidFill>
                  <a:schemeClr val="tx1"/>
                </a:solidFill>
                <a:latin typeface="+mn-lt"/>
                <a:ea typeface="+mn-ea"/>
                <a:cs typeface="+mn-cs"/>
              </a:rPr>
              <a:t> Office, 2011a), </a:t>
            </a:r>
          </a:p>
          <a:p>
            <a:r>
              <a:rPr lang="el-GR" sz="1200" kern="1200" baseline="0" dirty="0" smtClean="0">
                <a:solidFill>
                  <a:schemeClr val="tx1"/>
                </a:solidFill>
                <a:latin typeface="+mn-lt"/>
                <a:ea typeface="+mn-ea"/>
                <a:cs typeface="+mn-cs"/>
              </a:rPr>
              <a:t>Σχεδιασμός της υπηρεσίας (</a:t>
            </a:r>
            <a:r>
              <a:rPr lang="el-GR" sz="1200" kern="1200" baseline="0" dirty="0" err="1" smtClean="0">
                <a:solidFill>
                  <a:schemeClr val="tx1"/>
                </a:solidFill>
                <a:latin typeface="+mn-lt"/>
                <a:ea typeface="+mn-ea"/>
                <a:cs typeface="+mn-cs"/>
              </a:rPr>
              <a:t>Service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Design</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Cabinet</a:t>
            </a:r>
            <a:r>
              <a:rPr lang="el-GR" sz="1200" kern="1200" baseline="0" dirty="0" smtClean="0">
                <a:solidFill>
                  <a:schemeClr val="tx1"/>
                </a:solidFill>
                <a:latin typeface="+mn-lt"/>
                <a:ea typeface="+mn-ea"/>
                <a:cs typeface="+mn-cs"/>
              </a:rPr>
              <a:t> Office, 2011b), </a:t>
            </a:r>
          </a:p>
          <a:p>
            <a:r>
              <a:rPr lang="el-GR" sz="1200" kern="1200" baseline="0" dirty="0" smtClean="0">
                <a:solidFill>
                  <a:schemeClr val="tx1"/>
                </a:solidFill>
                <a:latin typeface="+mn-lt"/>
                <a:ea typeface="+mn-ea"/>
                <a:cs typeface="+mn-cs"/>
              </a:rPr>
              <a:t>Μετάβαση της υπηρεσίας (</a:t>
            </a:r>
            <a:r>
              <a:rPr lang="en-US" sz="1200" kern="1200" baseline="0" dirty="0" smtClean="0">
                <a:solidFill>
                  <a:schemeClr val="tx1"/>
                </a:solidFill>
                <a:latin typeface="+mn-lt"/>
                <a:ea typeface="+mn-ea"/>
                <a:cs typeface="+mn-cs"/>
              </a:rPr>
              <a:t>Service Transition) (Cabinet Office, 2011c), </a:t>
            </a:r>
          </a:p>
          <a:p>
            <a:r>
              <a:rPr lang="el-GR" sz="1200" kern="1200" baseline="0" dirty="0" smtClean="0">
                <a:solidFill>
                  <a:schemeClr val="tx1"/>
                </a:solidFill>
                <a:latin typeface="+mn-lt"/>
                <a:ea typeface="+mn-ea"/>
                <a:cs typeface="+mn-cs"/>
              </a:rPr>
              <a:t>Λειτουργία της υπηρεσίας (</a:t>
            </a:r>
            <a:r>
              <a:rPr lang="el-GR" sz="1200" kern="1200" baseline="0" dirty="0" err="1" smtClean="0">
                <a:solidFill>
                  <a:schemeClr val="tx1"/>
                </a:solidFill>
                <a:latin typeface="+mn-lt"/>
                <a:ea typeface="+mn-ea"/>
                <a:cs typeface="+mn-cs"/>
              </a:rPr>
              <a:t>Service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Operation</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Cabinet</a:t>
            </a:r>
            <a:r>
              <a:rPr lang="el-GR" sz="1200" kern="1200" baseline="0" dirty="0" smtClean="0">
                <a:solidFill>
                  <a:schemeClr val="tx1"/>
                </a:solidFill>
                <a:latin typeface="+mn-lt"/>
                <a:ea typeface="+mn-ea"/>
                <a:cs typeface="+mn-cs"/>
              </a:rPr>
              <a:t> Office, 2011d), </a:t>
            </a:r>
          </a:p>
          <a:p>
            <a:r>
              <a:rPr lang="el-GR" sz="1200" kern="1200" baseline="0" dirty="0" smtClean="0">
                <a:solidFill>
                  <a:schemeClr val="tx1"/>
                </a:solidFill>
                <a:latin typeface="+mn-lt"/>
                <a:ea typeface="+mn-ea"/>
                <a:cs typeface="+mn-cs"/>
              </a:rPr>
              <a:t>Συνεχής βελτίωση της υπηρεσίας (</a:t>
            </a:r>
            <a:r>
              <a:rPr lang="en-US" sz="1200" kern="1200" baseline="0" dirty="0" smtClean="0">
                <a:solidFill>
                  <a:schemeClr val="tx1"/>
                </a:solidFill>
                <a:latin typeface="+mn-lt"/>
                <a:ea typeface="+mn-ea"/>
                <a:cs typeface="+mn-cs"/>
              </a:rPr>
              <a:t>Continual Service Improvement) (Cabinet Office, 2011e).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Ο κατάλογος των παρεχόμενων υπηρεσιών θα πρέπει να καταγράφει και τις σχέσεις μεταξύ των υπηρεσιών τόσο σε τεχνικό όσο και σε επιχειρηματικό επίπεδο. Αυτό είναι απαραίτητο διότι μια δυσλειτουργία σε ένα τεχνικό υποσύστημα προκαλεί δυσλειτουργία στην παροχή της υπηρεσίας γενικότερα. Η σχέση αυτή παρουσιάζεται στην Εικόνα. Όπως φαίνεται και από την Εικόνα ο κατάλογος έχει δύο όψεις, αυτή της επιχειρηματικής οπτικής γωνίας και αυτή της τεχνικής οπτικής γωνίας.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l-GR" sz="1200" b="1" kern="1200" baseline="0" dirty="0" smtClean="0">
                <a:solidFill>
                  <a:schemeClr val="tx1"/>
                </a:solidFill>
                <a:latin typeface="+mn-lt"/>
                <a:ea typeface="+mn-ea"/>
                <a:cs typeface="+mn-cs"/>
              </a:rPr>
              <a:t>Παραδείγματα </a:t>
            </a:r>
            <a:r>
              <a:rPr lang="el-GR" sz="1200" b="1" kern="1200" baseline="0" dirty="0" smtClean="0">
                <a:solidFill>
                  <a:schemeClr val="tx1"/>
                </a:solidFill>
                <a:latin typeface="+mn-lt"/>
                <a:ea typeface="+mn-ea"/>
                <a:cs typeface="+mn-cs"/>
              </a:rPr>
              <a:t>μετρικών για τις υπηρεσίες </a:t>
            </a:r>
            <a:r>
              <a:rPr lang="en-US" sz="1200" b="1" kern="1200" baseline="0" dirty="0" smtClean="0">
                <a:solidFill>
                  <a:schemeClr val="tx1"/>
                </a:solidFill>
                <a:latin typeface="+mn-lt"/>
                <a:ea typeface="+mn-ea"/>
                <a:cs typeface="+mn-cs"/>
              </a:rPr>
              <a:t>SLA</a:t>
            </a:r>
            <a:r>
              <a:rPr lang="el-GR" sz="1200" b="1" kern="1200" baseline="0" dirty="0" smtClean="0">
                <a:solidFill>
                  <a:schemeClr val="tx1"/>
                </a:solidFill>
                <a:latin typeface="+mn-lt"/>
                <a:ea typeface="+mn-ea"/>
                <a:cs typeface="+mn-cs"/>
              </a:rPr>
              <a:t>:</a:t>
            </a:r>
          </a:p>
          <a:p>
            <a:r>
              <a:rPr lang="el-GR" sz="1200" b="1" kern="1200" baseline="0" dirty="0" smtClean="0">
                <a:solidFill>
                  <a:schemeClr val="tx1"/>
                </a:solidFill>
                <a:latin typeface="+mn-lt"/>
                <a:ea typeface="+mn-ea"/>
                <a:cs typeface="+mn-cs"/>
              </a:rPr>
              <a:t>Υπηρεσίες φιλοξενίας: </a:t>
            </a:r>
            <a:endParaRPr lang="en-US" sz="1200" b="1" kern="1200" baseline="0" dirty="0" smtClean="0">
              <a:solidFill>
                <a:schemeClr val="tx1"/>
              </a:solidFill>
              <a:latin typeface="+mn-lt"/>
              <a:ea typeface="+mn-ea"/>
              <a:cs typeface="+mn-cs"/>
            </a:endParaRPr>
          </a:p>
          <a:p>
            <a:pPr>
              <a:buFont typeface="Arial" pitchFamily="34" charset="0"/>
              <a:buChar char="•"/>
            </a:pPr>
            <a:r>
              <a:rPr lang="el-GR" sz="1200" u="sng" kern="1200" baseline="0" dirty="0" smtClean="0">
                <a:solidFill>
                  <a:schemeClr val="tx1"/>
                </a:solidFill>
                <a:latin typeface="+mn-lt"/>
                <a:ea typeface="+mn-ea"/>
                <a:cs typeface="+mn-cs"/>
              </a:rPr>
              <a:t> Διαθεσιμότητα ενός εξυπηρετητή: </a:t>
            </a:r>
            <a:r>
              <a:rPr lang="el-GR" sz="1200" kern="1200" baseline="0" dirty="0" smtClean="0">
                <a:solidFill>
                  <a:schemeClr val="tx1"/>
                </a:solidFill>
                <a:latin typeface="+mn-lt"/>
                <a:ea typeface="+mn-ea"/>
                <a:cs typeface="+mn-cs"/>
              </a:rPr>
              <a:t>μετράται με το ποσοστό του χρόνου που ο εξυπηρετητής αυτός είναι προσπελάσιμος και λειτουργικός από τους εξωτερικούς υπολογιστές-πελάτες. </a:t>
            </a:r>
            <a:endParaRPr lang="en-US" sz="1200" kern="1200" baseline="0" dirty="0" smtClean="0">
              <a:solidFill>
                <a:schemeClr val="tx1"/>
              </a:solidFill>
              <a:latin typeface="+mn-lt"/>
              <a:ea typeface="+mn-ea"/>
              <a:cs typeface="+mn-cs"/>
            </a:endParaRPr>
          </a:p>
          <a:p>
            <a:pPr>
              <a:buFont typeface="Arial" pitchFamily="34" charset="0"/>
              <a:buChar char="•"/>
            </a:pPr>
            <a:r>
              <a:rPr lang="el-GR" sz="1200" u="sng" kern="1200" baseline="0" dirty="0" smtClean="0">
                <a:solidFill>
                  <a:schemeClr val="tx1"/>
                </a:solidFill>
                <a:latin typeface="+mn-lt"/>
                <a:ea typeface="+mn-ea"/>
                <a:cs typeface="+mn-cs"/>
              </a:rPr>
              <a:t> Χρόνος που απαιτείται για να αποκατασταθεί η λειτουργία της υπηρεσίας μετά από μια βλάβη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mean</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time</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to</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restore</a:t>
            </a:r>
            <a:r>
              <a:rPr lang="el-GR" sz="1200" kern="1200" baseline="0" dirty="0" smtClean="0">
                <a:solidFill>
                  <a:schemeClr val="tx1"/>
                </a:solidFill>
                <a:latin typeface="+mn-lt"/>
                <a:ea typeface="+mn-ea"/>
                <a:cs typeface="+mn-cs"/>
              </a:rPr>
              <a:t> - MTTR). </a:t>
            </a:r>
          </a:p>
          <a:p>
            <a:endParaRPr lang="en-US" sz="120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Υπηρεσίες Εφαρμογών Λογισμικού:</a:t>
            </a:r>
          </a:p>
          <a:p>
            <a:r>
              <a:rPr lang="el-GR" sz="1200" b="0" kern="1200" baseline="0" dirty="0" smtClean="0">
                <a:solidFill>
                  <a:schemeClr val="tx1"/>
                </a:solidFill>
                <a:latin typeface="+mn-lt"/>
                <a:ea typeface="+mn-ea"/>
                <a:cs typeface="+mn-cs"/>
              </a:rPr>
              <a:t>Είναι Δύσκολο να οριστούν οι υπηρεσίες και τα επίπεδα υπηρεσιών.</a:t>
            </a:r>
          </a:p>
          <a:p>
            <a:r>
              <a:rPr lang="el-GR" sz="1200" kern="1200" baseline="0" dirty="0" smtClean="0">
                <a:solidFill>
                  <a:schemeClr val="tx1"/>
                </a:solidFill>
                <a:latin typeface="+mn-lt"/>
                <a:ea typeface="+mn-ea"/>
                <a:cs typeface="+mn-cs"/>
              </a:rPr>
              <a:t>Τα κριτήρια που επιλέγονται για την SLA είναι εξειδικευμένα και εξαρτώνται από τη συγκεκριμένη εφαρμογή </a:t>
            </a:r>
          </a:p>
          <a:p>
            <a:pPr>
              <a:buFont typeface="Arial" pitchFamily="34" charset="0"/>
              <a:buNone/>
            </a:pPr>
            <a:endParaRPr lang="el-GR" sz="120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Δικτυακές </a:t>
            </a:r>
            <a:r>
              <a:rPr lang="el-GR" sz="1200" b="1" kern="1200" baseline="0" dirty="0" smtClean="0">
                <a:solidFill>
                  <a:schemeClr val="tx1"/>
                </a:solidFill>
                <a:latin typeface="+mn-lt"/>
                <a:ea typeface="+mn-ea"/>
                <a:cs typeface="+mn-cs"/>
              </a:rPr>
              <a:t>Υπηρεσίες: </a:t>
            </a:r>
            <a:r>
              <a:rPr lang="el-GR" sz="1200" b="0" kern="1200" baseline="0" dirty="0" smtClean="0">
                <a:solidFill>
                  <a:schemeClr val="tx1"/>
                </a:solidFill>
                <a:latin typeface="+mn-lt"/>
                <a:ea typeface="+mn-ea"/>
                <a:cs typeface="+mn-cs"/>
              </a:rPr>
              <a:t>Μια SLA που αναφέρεται σε δικτυακές υπηρεσίες εξετάζει τις παραμέτρους της δικτυακής σύνδεσης μεταξύ του τελικού χρήστη/καταναλωτή της υπηρεσίας και του </a:t>
            </a:r>
            <a:r>
              <a:rPr lang="el-GR" sz="1200" b="0" kern="1200" baseline="0" dirty="0" err="1" smtClean="0">
                <a:solidFill>
                  <a:schemeClr val="tx1"/>
                </a:solidFill>
                <a:latin typeface="+mn-lt"/>
                <a:ea typeface="+mn-ea"/>
                <a:cs typeface="+mn-cs"/>
              </a:rPr>
              <a:t>παροχέα</a:t>
            </a:r>
            <a:r>
              <a:rPr lang="el-GR" sz="1200" b="0" kern="1200" baseline="0" dirty="0" smtClean="0">
                <a:solidFill>
                  <a:schemeClr val="tx1"/>
                </a:solidFill>
                <a:latin typeface="+mn-lt"/>
                <a:ea typeface="+mn-ea"/>
                <a:cs typeface="+mn-cs"/>
              </a:rPr>
              <a:t> της ηλεκτρονικής υπηρεσίας. Είναι προφανές ότι τα χαρακτηριστικά του δικτύου επηρεάζουν με άμεσο τρόπο τις προσφερόμενες υπηρεσίες. Έτσι, για παράδειγμα, μια δικτυακή υπηρεσία που προσφέρεται μέσω </a:t>
            </a:r>
            <a:r>
              <a:rPr lang="el-GR" sz="1200" b="0" kern="1200" baseline="0" dirty="0" err="1" smtClean="0">
                <a:solidFill>
                  <a:schemeClr val="tx1"/>
                </a:solidFill>
                <a:latin typeface="+mn-lt"/>
                <a:ea typeface="+mn-ea"/>
                <a:cs typeface="+mn-cs"/>
              </a:rPr>
              <a:t>internet</a:t>
            </a:r>
            <a:r>
              <a:rPr lang="el-GR" sz="1200" b="0" kern="1200" baseline="0" dirty="0" smtClean="0">
                <a:solidFill>
                  <a:schemeClr val="tx1"/>
                </a:solidFill>
                <a:latin typeface="+mn-lt"/>
                <a:ea typeface="+mn-ea"/>
                <a:cs typeface="+mn-cs"/>
              </a:rPr>
              <a:t> θα έχει χειρότερη ποιότητα σε σχέση με μια που θα προσφερόταν μέσω ενός ιδιωτικού IP δικτύου. Επιπλέον, η χρήση του διαδικτύου μειώνει τον έλεγχο του </a:t>
            </a:r>
            <a:r>
              <a:rPr lang="el-GR" sz="1200" b="0" kern="1200" baseline="0" dirty="0" err="1" smtClean="0">
                <a:solidFill>
                  <a:schemeClr val="tx1"/>
                </a:solidFill>
                <a:latin typeface="+mn-lt"/>
                <a:ea typeface="+mn-ea"/>
                <a:cs typeface="+mn-cs"/>
              </a:rPr>
              <a:t>παροχέα</a:t>
            </a:r>
            <a:r>
              <a:rPr lang="el-GR" sz="1200" b="0" kern="1200" baseline="0" dirty="0" smtClean="0">
                <a:solidFill>
                  <a:schemeClr val="tx1"/>
                </a:solidFill>
                <a:latin typeface="+mn-lt"/>
                <a:ea typeface="+mn-ea"/>
                <a:cs typeface="+mn-cs"/>
              </a:rPr>
              <a:t> της υπηρεσίας σε σχέση με απρόβλεπτα γεγονότα τα οποία μπορούν να προκαλέσουν μείωση των παρεχόμενων επιπέδων της υπηρεσίας ή διακοπή αυτής. </a:t>
            </a:r>
            <a:endParaRPr lang="en-US" sz="1200" b="0" kern="1200" baseline="0" dirty="0" smtClean="0">
              <a:solidFill>
                <a:schemeClr val="tx1"/>
              </a:solidFill>
              <a:latin typeface="+mn-lt"/>
              <a:ea typeface="+mn-ea"/>
              <a:cs typeface="+mn-cs"/>
            </a:endParaRPr>
          </a:p>
          <a:p>
            <a:r>
              <a:rPr lang="el-GR" sz="1200" b="0" kern="1200" baseline="0" dirty="0" smtClean="0">
                <a:solidFill>
                  <a:schemeClr val="tx1"/>
                </a:solidFill>
                <a:latin typeface="+mn-lt"/>
                <a:ea typeface="+mn-ea"/>
                <a:cs typeface="+mn-cs"/>
              </a:rPr>
              <a:t>Βασικές παράμετροι που ορίζουμε συνήθως σε αυτή την κατηγορία είναι: </a:t>
            </a:r>
          </a:p>
          <a:p>
            <a:r>
              <a:rPr lang="el-GR" sz="1200" b="0" kern="1200" baseline="0" dirty="0" smtClean="0">
                <a:solidFill>
                  <a:schemeClr val="tx1"/>
                </a:solidFill>
                <a:latin typeface="+mn-lt"/>
                <a:ea typeface="+mn-ea"/>
                <a:cs typeface="+mn-cs"/>
              </a:rPr>
              <a:t>o </a:t>
            </a:r>
            <a:r>
              <a:rPr lang="el-GR" sz="1200" b="0" u="sng" kern="1200" baseline="0" dirty="0" smtClean="0">
                <a:solidFill>
                  <a:schemeClr val="tx1"/>
                </a:solidFill>
                <a:latin typeface="+mn-lt"/>
                <a:ea typeface="+mn-ea"/>
                <a:cs typeface="+mn-cs"/>
              </a:rPr>
              <a:t>Διαθεσιμότητα Δικτύου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Network</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Availability</a:t>
            </a:r>
            <a:r>
              <a:rPr lang="el-GR" sz="1200" b="0" kern="1200" baseline="0" dirty="0" smtClean="0">
                <a:solidFill>
                  <a:schemeClr val="tx1"/>
                </a:solidFill>
                <a:latin typeface="+mn-lt"/>
                <a:ea typeface="+mn-ea"/>
                <a:cs typeface="+mn-cs"/>
              </a:rPr>
              <a:t>). Ο χρόνος που το δίκτυο λειτουργεί και είναι διαθέσιμο για χρήση σε σχέση με τον συνολικό χρόνο. </a:t>
            </a:r>
          </a:p>
          <a:p>
            <a:r>
              <a:rPr lang="el-GR" sz="1200" kern="1200" baseline="0" dirty="0" smtClean="0">
                <a:solidFill>
                  <a:schemeClr val="tx1"/>
                </a:solidFill>
                <a:latin typeface="+mn-lt"/>
                <a:ea typeface="+mn-ea"/>
                <a:cs typeface="+mn-cs"/>
              </a:rPr>
              <a:t>o </a:t>
            </a:r>
            <a:r>
              <a:rPr lang="el-GR" sz="1200" u="sng" kern="1200" baseline="0" dirty="0" err="1" smtClean="0">
                <a:solidFill>
                  <a:schemeClr val="tx1"/>
                </a:solidFill>
                <a:latin typeface="+mn-lt"/>
                <a:ea typeface="+mn-ea"/>
                <a:cs typeface="+mn-cs"/>
              </a:rPr>
              <a:t>Ρυθμαπόδοση</a:t>
            </a:r>
            <a:r>
              <a:rPr lang="el-GR" sz="1200" u="sng" kern="1200" baseline="0" dirty="0" smtClean="0">
                <a:solidFill>
                  <a:schemeClr val="tx1"/>
                </a:solidFill>
                <a:latin typeface="+mn-lt"/>
                <a:ea typeface="+mn-ea"/>
                <a:cs typeface="+mn-cs"/>
              </a:rPr>
              <a:t> δικτύου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Network</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Throughput</a:t>
            </a:r>
            <a:r>
              <a:rPr lang="el-GR" sz="1200" kern="1200" baseline="0" dirty="0" smtClean="0">
                <a:solidFill>
                  <a:schemeClr val="tx1"/>
                </a:solidFill>
                <a:latin typeface="+mn-lt"/>
                <a:ea typeface="+mn-ea"/>
                <a:cs typeface="+mn-cs"/>
              </a:rPr>
              <a:t>). Η </a:t>
            </a:r>
            <a:r>
              <a:rPr lang="el-GR" sz="1200" kern="1200" baseline="0" dirty="0" err="1" smtClean="0">
                <a:solidFill>
                  <a:schemeClr val="tx1"/>
                </a:solidFill>
                <a:latin typeface="+mn-lt"/>
                <a:ea typeface="+mn-ea"/>
                <a:cs typeface="+mn-cs"/>
              </a:rPr>
              <a:t>ρυθμαπόδοση</a:t>
            </a:r>
            <a:r>
              <a:rPr lang="el-GR" sz="1200" kern="1200" baseline="0" dirty="0" smtClean="0">
                <a:solidFill>
                  <a:schemeClr val="tx1"/>
                </a:solidFill>
                <a:latin typeface="+mn-lt"/>
                <a:ea typeface="+mn-ea"/>
                <a:cs typeface="+mn-cs"/>
              </a:rPr>
              <a:t> του δικτύου είναι το εύρος ζώνης (</a:t>
            </a:r>
            <a:r>
              <a:rPr lang="el-GR" sz="1200" kern="1200" baseline="0" dirty="0" err="1" smtClean="0">
                <a:solidFill>
                  <a:schemeClr val="tx1"/>
                </a:solidFill>
                <a:latin typeface="+mn-lt"/>
                <a:ea typeface="+mn-ea"/>
                <a:cs typeface="+mn-cs"/>
              </a:rPr>
              <a:t>bandwidth</a:t>
            </a:r>
            <a:r>
              <a:rPr lang="el-GR" sz="1200" kern="1200" baseline="0" dirty="0" smtClean="0">
                <a:solidFill>
                  <a:schemeClr val="tx1"/>
                </a:solidFill>
                <a:latin typeface="+mn-lt"/>
                <a:ea typeface="+mn-ea"/>
                <a:cs typeface="+mn-cs"/>
              </a:rPr>
              <a:t>) που είναι διαθέσιμο και το οποίο συνδέεται με την ποσότητα των δεδομένων που διακινούνται και την πιθανότητα καθυστερήσεων. </a:t>
            </a:r>
          </a:p>
          <a:p>
            <a:r>
              <a:rPr lang="en-US" sz="1200" kern="1200" baseline="0" dirty="0" smtClean="0">
                <a:solidFill>
                  <a:schemeClr val="tx1"/>
                </a:solidFill>
                <a:latin typeface="+mn-lt"/>
                <a:ea typeface="+mn-ea"/>
                <a:cs typeface="+mn-cs"/>
              </a:rPr>
              <a:t>o </a:t>
            </a:r>
            <a:r>
              <a:rPr lang="el-GR" sz="1200" u="sng" kern="1200" baseline="0" dirty="0" smtClean="0">
                <a:solidFill>
                  <a:schemeClr val="tx1"/>
                </a:solidFill>
                <a:latin typeface="+mn-lt"/>
                <a:ea typeface="+mn-ea"/>
                <a:cs typeface="+mn-cs"/>
              </a:rPr>
              <a:t>Ασφάλεια δικτύου </a:t>
            </a:r>
            <a:r>
              <a:rPr lang="el-GR"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Network Security). </a:t>
            </a:r>
            <a:r>
              <a:rPr lang="el-GR" sz="1200" kern="1200" baseline="0" dirty="0" smtClean="0">
                <a:solidFill>
                  <a:schemeClr val="tx1"/>
                </a:solidFill>
                <a:latin typeface="+mn-lt"/>
                <a:ea typeface="+mn-ea"/>
                <a:cs typeface="+mn-cs"/>
              </a:rPr>
              <a:t>Ορίζει τον τρόπο με τον οποίο υλοποιούμε την πολιτική ασφαλείας (π.χ. </a:t>
            </a:r>
            <a:r>
              <a:rPr lang="en-US" sz="1200" kern="1200" baseline="0" dirty="0" smtClean="0">
                <a:solidFill>
                  <a:schemeClr val="tx1"/>
                </a:solidFill>
                <a:latin typeface="+mn-lt"/>
                <a:ea typeface="+mn-ea"/>
                <a:cs typeface="+mn-cs"/>
              </a:rPr>
              <a:t>firewalls, encryption mechanism, authentication, </a:t>
            </a:r>
            <a:r>
              <a:rPr lang="en-US" sz="1200" kern="1200" baseline="0" dirty="0" err="1" smtClean="0">
                <a:solidFill>
                  <a:schemeClr val="tx1"/>
                </a:solidFill>
                <a:latin typeface="+mn-lt"/>
                <a:ea typeface="+mn-ea"/>
                <a:cs typeface="+mn-cs"/>
              </a:rPr>
              <a:t>tunnelling</a:t>
            </a:r>
            <a:r>
              <a:rPr lang="en-US"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κ.λπ.). </a:t>
            </a:r>
          </a:p>
          <a:p>
            <a:r>
              <a:rPr lang="el-GR" sz="1200" kern="1200" baseline="0" dirty="0" smtClean="0">
                <a:solidFill>
                  <a:schemeClr val="tx1"/>
                </a:solidFill>
                <a:latin typeface="+mn-lt"/>
                <a:ea typeface="+mn-ea"/>
                <a:cs typeface="+mn-cs"/>
              </a:rPr>
              <a:t>o </a:t>
            </a:r>
            <a:r>
              <a:rPr lang="el-GR" sz="1200" u="sng" kern="1200" baseline="0" dirty="0" smtClean="0">
                <a:solidFill>
                  <a:schemeClr val="tx1"/>
                </a:solidFill>
                <a:latin typeface="+mn-lt"/>
                <a:ea typeface="+mn-ea"/>
                <a:cs typeface="+mn-cs"/>
              </a:rPr>
              <a:t>Καθυστέρηση δεδομένων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Data</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Latency</a:t>
            </a:r>
            <a:r>
              <a:rPr lang="el-GR" sz="1200" kern="1200" baseline="0" dirty="0" smtClean="0">
                <a:solidFill>
                  <a:schemeClr val="tx1"/>
                </a:solidFill>
                <a:latin typeface="+mn-lt"/>
                <a:ea typeface="+mn-ea"/>
                <a:cs typeface="+mn-cs"/>
              </a:rPr>
              <a:t>). κ.λπ. </a:t>
            </a:r>
          </a:p>
          <a:p>
            <a:endParaRPr lang="el-GR" sz="120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Υπηρεσίες υποστήριξης πελατών. </a:t>
            </a:r>
            <a:r>
              <a:rPr lang="el-GR" sz="1200" kern="1200" baseline="0" dirty="0" smtClean="0">
                <a:solidFill>
                  <a:schemeClr val="tx1"/>
                </a:solidFill>
                <a:latin typeface="+mn-lt"/>
                <a:ea typeface="+mn-ea"/>
                <a:cs typeface="+mn-cs"/>
              </a:rPr>
              <a:t>Συνήθως μια SLA εξετάζει παραμέτρους όπως:</a:t>
            </a:r>
          </a:p>
          <a:p>
            <a:r>
              <a:rPr lang="el-GR" sz="1200" kern="1200" baseline="0" dirty="0" smtClean="0">
                <a:solidFill>
                  <a:schemeClr val="tx1"/>
                </a:solidFill>
                <a:latin typeface="+mn-lt"/>
                <a:ea typeface="+mn-ea"/>
                <a:cs typeface="+mn-cs"/>
              </a:rPr>
              <a:t>o </a:t>
            </a:r>
            <a:r>
              <a:rPr lang="el-GR" sz="1200" u="sng" kern="1200" baseline="0" dirty="0" smtClean="0">
                <a:solidFill>
                  <a:schemeClr val="tx1"/>
                </a:solidFill>
                <a:latin typeface="+mn-lt"/>
                <a:ea typeface="+mn-ea"/>
                <a:cs typeface="+mn-cs"/>
              </a:rPr>
              <a:t>Διαθεσιμότητα</a:t>
            </a:r>
            <a:r>
              <a:rPr lang="el-GR" sz="1200" kern="1200" baseline="0" dirty="0" smtClean="0">
                <a:solidFill>
                  <a:schemeClr val="tx1"/>
                </a:solidFill>
                <a:latin typeface="+mn-lt"/>
                <a:ea typeface="+mn-ea"/>
                <a:cs typeface="+mn-cs"/>
              </a:rPr>
              <a:t>: Μετράμε τη δυνατότητα να επικοινωνήσουμε με το </a:t>
            </a:r>
            <a:r>
              <a:rPr lang="el-GR" sz="1200" kern="1200" baseline="0" dirty="0" err="1" smtClean="0">
                <a:solidFill>
                  <a:schemeClr val="tx1"/>
                </a:solidFill>
                <a:latin typeface="+mn-lt"/>
                <a:ea typeface="+mn-ea"/>
                <a:cs typeface="+mn-cs"/>
              </a:rPr>
              <a:t>help</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desk</a:t>
            </a:r>
            <a:r>
              <a:rPr lang="el-GR" sz="1200" kern="1200" baseline="0" dirty="0" smtClean="0">
                <a:solidFill>
                  <a:schemeClr val="tx1"/>
                </a:solidFill>
                <a:latin typeface="+mn-lt"/>
                <a:ea typeface="+mn-ea"/>
                <a:cs typeface="+mn-cs"/>
              </a:rPr>
              <a:t> (πόσες ημέρες την εβδομάδα, πόσες ώρες την ημέρα, διαθέσιμα κανάλια επικοινωνίας, αριθμός τηλεφωνικών γραμμών, γλώσσες επικοινωνίας κ.λπ.). </a:t>
            </a:r>
          </a:p>
          <a:p>
            <a:r>
              <a:rPr lang="el-GR" sz="1200" kern="1200" baseline="0" dirty="0" smtClean="0">
                <a:solidFill>
                  <a:schemeClr val="tx1"/>
                </a:solidFill>
                <a:latin typeface="+mn-lt"/>
                <a:ea typeface="+mn-ea"/>
                <a:cs typeface="+mn-cs"/>
              </a:rPr>
              <a:t>o </a:t>
            </a:r>
            <a:r>
              <a:rPr lang="el-GR" sz="1200" u="sng" kern="1200" baseline="0" dirty="0" err="1" smtClean="0">
                <a:solidFill>
                  <a:schemeClr val="tx1"/>
                </a:solidFill>
                <a:latin typeface="+mn-lt"/>
                <a:ea typeface="+mn-ea"/>
                <a:cs typeface="+mn-cs"/>
              </a:rPr>
              <a:t>Αποκρισιμότητα</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responsiveness</a:t>
            </a:r>
            <a:r>
              <a:rPr lang="el-GR" sz="1200" kern="1200" baseline="0" dirty="0" smtClean="0">
                <a:solidFill>
                  <a:schemeClr val="tx1"/>
                </a:solidFill>
                <a:latin typeface="+mn-lt"/>
                <a:ea typeface="+mn-ea"/>
                <a:cs typeface="+mn-cs"/>
              </a:rPr>
              <a:t>). Ο χρόνος εξυπηρέτησης των αιτήσεων των χρηστών. </a:t>
            </a:r>
          </a:p>
          <a:p>
            <a:r>
              <a:rPr lang="el-GR" sz="1200" kern="1200" baseline="0" dirty="0" smtClean="0">
                <a:solidFill>
                  <a:schemeClr val="tx1"/>
                </a:solidFill>
                <a:latin typeface="+mn-lt"/>
                <a:ea typeface="+mn-ea"/>
                <a:cs typeface="+mn-cs"/>
              </a:rPr>
              <a:t>o </a:t>
            </a:r>
            <a:r>
              <a:rPr lang="el-GR" sz="1200" u="sng" kern="1200" baseline="0" dirty="0" smtClean="0">
                <a:solidFill>
                  <a:schemeClr val="tx1"/>
                </a:solidFill>
                <a:latin typeface="+mn-lt"/>
                <a:ea typeface="+mn-ea"/>
                <a:cs typeface="+mn-cs"/>
              </a:rPr>
              <a:t>Χρόνος αναμονής του χρήστη</a:t>
            </a:r>
            <a:r>
              <a:rPr lang="el-GR" sz="1200" kern="1200" baseline="0" dirty="0" smtClean="0">
                <a:solidFill>
                  <a:schemeClr val="tx1"/>
                </a:solidFill>
                <a:latin typeface="+mn-lt"/>
                <a:ea typeface="+mn-ea"/>
                <a:cs typeface="+mn-cs"/>
              </a:rPr>
              <a:t>. </a:t>
            </a:r>
          </a:p>
          <a:p>
            <a:r>
              <a:rPr lang="el-GR" sz="1200" kern="1200" baseline="0" dirty="0" smtClean="0">
                <a:solidFill>
                  <a:schemeClr val="tx1"/>
                </a:solidFill>
                <a:latin typeface="+mn-lt"/>
                <a:ea typeface="+mn-ea"/>
                <a:cs typeface="+mn-cs"/>
              </a:rPr>
              <a:t>o </a:t>
            </a:r>
            <a:r>
              <a:rPr lang="el-GR" sz="1200" u="sng" kern="1200" baseline="0" dirty="0" smtClean="0">
                <a:solidFill>
                  <a:schemeClr val="tx1"/>
                </a:solidFill>
                <a:latin typeface="+mn-lt"/>
                <a:ea typeface="+mn-ea"/>
                <a:cs typeface="+mn-cs"/>
              </a:rPr>
              <a:t>Αριθμός χρηστών που εγκαταλείπουν την προσπάθεια αναζήτησης βοήθειας </a:t>
            </a:r>
            <a:r>
              <a:rPr lang="el-GR" sz="1200" kern="1200" baseline="0" dirty="0" smtClean="0">
                <a:solidFill>
                  <a:schemeClr val="tx1"/>
                </a:solidFill>
                <a:latin typeface="+mn-lt"/>
                <a:ea typeface="+mn-ea"/>
                <a:cs typeface="+mn-cs"/>
              </a:rPr>
              <a:t>κ.λπ. </a:t>
            </a:r>
          </a:p>
          <a:p>
            <a:endParaRPr lang="en-US" sz="1200" kern="1200" baseline="0" dirty="0" smtClean="0">
              <a:solidFill>
                <a:schemeClr val="tx1"/>
              </a:solidFill>
              <a:latin typeface="+mn-lt"/>
              <a:ea typeface="+mn-ea"/>
              <a:cs typeface="+mn-cs"/>
            </a:endParaRPr>
          </a:p>
          <a:p>
            <a:endParaRPr lang="el-GR"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Οι βασικοί δείκτες τους οποίους η διαδικασία διαχείρισης διαθεσιμότητας στοχεύει να βελτιστοποιήσει είναι (</a:t>
            </a:r>
            <a:r>
              <a:rPr lang="el-GR" sz="1200" kern="1200" baseline="0" dirty="0" err="1" smtClean="0">
                <a:solidFill>
                  <a:schemeClr val="tx1"/>
                </a:solidFill>
                <a:latin typeface="+mn-lt"/>
                <a:ea typeface="+mn-ea"/>
                <a:cs typeface="+mn-cs"/>
              </a:rPr>
              <a:t>Murthy</a:t>
            </a:r>
            <a:r>
              <a:rPr lang="el-GR" sz="1200" kern="1200" baseline="0" dirty="0" smtClean="0">
                <a:solidFill>
                  <a:schemeClr val="tx1"/>
                </a:solidFill>
                <a:latin typeface="+mn-lt"/>
                <a:ea typeface="+mn-ea"/>
                <a:cs typeface="+mn-cs"/>
              </a:rPr>
              <a:t> &amp; </a:t>
            </a:r>
            <a:r>
              <a:rPr lang="el-GR" sz="1200" kern="1200" baseline="0" dirty="0" err="1" smtClean="0">
                <a:solidFill>
                  <a:schemeClr val="tx1"/>
                </a:solidFill>
                <a:latin typeface="+mn-lt"/>
                <a:ea typeface="+mn-ea"/>
                <a:cs typeface="+mn-cs"/>
              </a:rPr>
              <a:t>Kobbacy</a:t>
            </a:r>
            <a:r>
              <a:rPr lang="el-GR" sz="1200" kern="1200" baseline="0" dirty="0" smtClean="0">
                <a:solidFill>
                  <a:schemeClr val="tx1"/>
                </a:solidFill>
                <a:latin typeface="+mn-lt"/>
                <a:ea typeface="+mn-ea"/>
                <a:cs typeface="+mn-cs"/>
              </a:rPr>
              <a:t>, 2008): </a:t>
            </a:r>
          </a:p>
          <a:p>
            <a:r>
              <a:rPr lang="el-GR" sz="1200" b="1" kern="1200" baseline="0" dirty="0" smtClean="0">
                <a:solidFill>
                  <a:schemeClr val="tx1"/>
                </a:solidFill>
                <a:latin typeface="+mn-lt"/>
                <a:ea typeface="+mn-ea"/>
                <a:cs typeface="+mn-cs"/>
              </a:rPr>
              <a:t>Διαθεσιμότητα</a:t>
            </a:r>
            <a:r>
              <a:rPr lang="el-GR" sz="1200" kern="1200" baseline="0" dirty="0" smtClean="0">
                <a:solidFill>
                  <a:schemeClr val="tx1"/>
                </a:solidFill>
                <a:latin typeface="+mn-lt"/>
                <a:ea typeface="+mn-ea"/>
                <a:cs typeface="+mn-cs"/>
              </a:rPr>
              <a:t>: Είναι ο χρόνος λειτουργίας της υπηρεσίας ως ποσοστό του συνολικού χρόνου που έχει συμφωνηθεί ότι οι υπηρεσίες πρέπει να είναι διαθέσιμες στους χρήστες. </a:t>
            </a:r>
          </a:p>
          <a:p>
            <a:r>
              <a:rPr lang="el-GR" sz="1200" b="1" kern="1200" baseline="0" dirty="0" smtClean="0">
                <a:solidFill>
                  <a:schemeClr val="tx1"/>
                </a:solidFill>
                <a:latin typeface="+mn-lt"/>
                <a:ea typeface="+mn-ea"/>
                <a:cs typeface="+mn-cs"/>
              </a:rPr>
              <a:t>Αξιοπιστία</a:t>
            </a:r>
            <a:r>
              <a:rPr lang="el-GR" sz="1200" kern="1200" baseline="0" dirty="0" smtClean="0">
                <a:solidFill>
                  <a:schemeClr val="tx1"/>
                </a:solidFill>
                <a:latin typeface="+mn-lt"/>
                <a:ea typeface="+mn-ea"/>
                <a:cs typeface="+mn-cs"/>
              </a:rPr>
              <a:t>: Είναι ο χρόνος της ορθής λειτουργίας των υπηρεσιών. </a:t>
            </a:r>
          </a:p>
          <a:p>
            <a:r>
              <a:rPr lang="el-GR" sz="1200" b="1" kern="1200" baseline="0" dirty="0" err="1" smtClean="0">
                <a:solidFill>
                  <a:schemeClr val="tx1"/>
                </a:solidFill>
                <a:latin typeface="+mn-lt"/>
                <a:ea typeface="+mn-ea"/>
                <a:cs typeface="+mn-cs"/>
              </a:rPr>
              <a:t>Συντηρησιμότητα</a:t>
            </a:r>
            <a:r>
              <a:rPr lang="el-GR" sz="1200" kern="1200" baseline="0" dirty="0" smtClean="0">
                <a:solidFill>
                  <a:schemeClr val="tx1"/>
                </a:solidFill>
                <a:latin typeface="+mn-lt"/>
                <a:ea typeface="+mn-ea"/>
                <a:cs typeface="+mn-cs"/>
              </a:rPr>
              <a:t>: Η ικανότητα να είναι η υπηρεσία λειτουργική ή αποκαταστάσιμη σε περίπτωση διακοπής. </a:t>
            </a:r>
          </a:p>
          <a:p>
            <a:r>
              <a:rPr lang="el-GR" sz="1200" b="1" kern="1200" baseline="0" dirty="0" smtClean="0">
                <a:solidFill>
                  <a:schemeClr val="tx1"/>
                </a:solidFill>
                <a:latin typeface="+mn-lt"/>
                <a:ea typeface="+mn-ea"/>
                <a:cs typeface="+mn-cs"/>
              </a:rPr>
              <a:t>Δυναμικότητα: </a:t>
            </a:r>
            <a:r>
              <a:rPr lang="el-GR" sz="1200" b="0" kern="1200" baseline="0" dirty="0" smtClean="0">
                <a:solidFill>
                  <a:schemeClr val="tx1"/>
                </a:solidFill>
                <a:latin typeface="+mn-lt"/>
                <a:ea typeface="+mn-ea"/>
                <a:cs typeface="+mn-cs"/>
              </a:rPr>
              <a:t>Καθορίζει τη διαθεσιμότητα και καταλληλόλητα των συστατικών της υπηρεσίας. </a:t>
            </a:r>
          </a:p>
          <a:p>
            <a:r>
              <a:rPr lang="el-GR" sz="1200" kern="1200" baseline="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Στην Εικόνα παρουσιάζεται διαδοχικά η αλληλουχία συμβάντων και το πώς τα διαχειριζόμαστε. Έστω ότι ένα γεγονός που προκαλεί προβληματική λειτουργία συμβαίνει. Η </a:t>
            </a:r>
            <a:r>
              <a:rPr lang="el-GR" sz="1200" b="1" kern="1200" baseline="0" dirty="0" smtClean="0">
                <a:solidFill>
                  <a:schemeClr val="tx1"/>
                </a:solidFill>
                <a:latin typeface="+mn-lt"/>
                <a:ea typeface="+mn-ea"/>
                <a:cs typeface="+mn-cs"/>
              </a:rPr>
              <a:t>καταγραφή του γεγονότος </a:t>
            </a:r>
            <a:r>
              <a:rPr lang="el-GR" sz="1200" kern="1200" baseline="0" dirty="0" smtClean="0">
                <a:solidFill>
                  <a:schemeClr val="tx1"/>
                </a:solidFill>
                <a:latin typeface="+mn-lt"/>
                <a:ea typeface="+mn-ea"/>
                <a:cs typeface="+mn-cs"/>
              </a:rPr>
              <a:t>είναι το πρώτο βήμα στη διαχείρισή του. Αν και αυτό ακούγεται τετριμμένο, στα πληροφοριακά συστήματα δεν είναι μια απλή ενέργεια, αφού πολλά γεγονότα δυσλειτουργίας μπορεί να περάσουν απαρατήρητα αν δεν έχουμε δημιουργήσει κατάλληλους μηχανισμούς καταγραφής, όπως ημερολόγια καταγραφής γεγονότων (</a:t>
            </a:r>
            <a:r>
              <a:rPr lang="el-GR" sz="1200" kern="1200" baseline="0" dirty="0" err="1" smtClean="0">
                <a:solidFill>
                  <a:schemeClr val="tx1"/>
                </a:solidFill>
                <a:latin typeface="+mn-lt"/>
                <a:ea typeface="+mn-ea"/>
                <a:cs typeface="+mn-cs"/>
              </a:rPr>
              <a:t>event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logs</a:t>
            </a:r>
            <a:r>
              <a:rPr lang="el-GR" sz="1200" kern="1200" baseline="0" dirty="0" smtClean="0">
                <a:solidFill>
                  <a:schemeClr val="tx1"/>
                </a:solidFill>
                <a:latin typeface="+mn-lt"/>
                <a:ea typeface="+mn-ea"/>
                <a:cs typeface="+mn-cs"/>
              </a:rPr>
              <a:t>). Επιπλέον, σε μεγάλα πληροφοριακά συστήματα δημιουργούνται και καταγράφονται καθημερινά χιλιάδες γεγονότα και επομένως θα πρέπει να υπάρχουν μηχανισμοί φιλτραρίσματος και ειδοποίησης των χειριστών των συστημάτων. Στη συνέχεια θα πρέπει να γίνει η </a:t>
            </a:r>
            <a:r>
              <a:rPr lang="el-GR" sz="1200" b="1" kern="1200" baseline="0" dirty="0" smtClean="0">
                <a:solidFill>
                  <a:schemeClr val="tx1"/>
                </a:solidFill>
                <a:latin typeface="+mn-lt"/>
                <a:ea typeface="+mn-ea"/>
                <a:cs typeface="+mn-cs"/>
              </a:rPr>
              <a:t>διάγνωση των αιτιών </a:t>
            </a:r>
            <a:r>
              <a:rPr lang="el-GR" sz="1200" kern="1200" baseline="0" dirty="0" smtClean="0">
                <a:solidFill>
                  <a:schemeClr val="tx1"/>
                </a:solidFill>
                <a:latin typeface="+mn-lt"/>
                <a:ea typeface="+mn-ea"/>
                <a:cs typeface="+mn-cs"/>
              </a:rPr>
              <a:t>του προβλήματος, ο </a:t>
            </a:r>
            <a:r>
              <a:rPr lang="el-GR" sz="1200" b="1" kern="1200" baseline="0" dirty="0" smtClean="0">
                <a:solidFill>
                  <a:schemeClr val="tx1"/>
                </a:solidFill>
                <a:latin typeface="+mn-lt"/>
                <a:ea typeface="+mn-ea"/>
                <a:cs typeface="+mn-cs"/>
              </a:rPr>
              <a:t>προγραμματισμός της επισκευής </a:t>
            </a:r>
            <a:r>
              <a:rPr lang="el-GR" sz="1200" kern="1200" baseline="0" dirty="0" smtClean="0">
                <a:solidFill>
                  <a:schemeClr val="tx1"/>
                </a:solidFill>
                <a:latin typeface="+mn-lt"/>
                <a:ea typeface="+mn-ea"/>
                <a:cs typeface="+mn-cs"/>
              </a:rPr>
              <a:t>και η </a:t>
            </a:r>
            <a:r>
              <a:rPr lang="el-GR" sz="1200" b="1" kern="1200" baseline="0" dirty="0" smtClean="0">
                <a:solidFill>
                  <a:schemeClr val="tx1"/>
                </a:solidFill>
                <a:latin typeface="+mn-lt"/>
                <a:ea typeface="+mn-ea"/>
                <a:cs typeface="+mn-cs"/>
              </a:rPr>
              <a:t>ανάνηψη του συστήματος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Marcus</a:t>
            </a:r>
            <a:r>
              <a:rPr lang="el-GR" sz="1200" kern="1200" baseline="0" dirty="0" smtClean="0">
                <a:solidFill>
                  <a:schemeClr val="tx1"/>
                </a:solidFill>
                <a:latin typeface="+mn-lt"/>
                <a:ea typeface="+mn-ea"/>
                <a:cs typeface="+mn-cs"/>
              </a:rPr>
              <a:t>, 2003). </a:t>
            </a:r>
          </a:p>
          <a:p>
            <a:r>
              <a:rPr lang="el-GR" sz="1200" kern="1200" baseline="0" dirty="0" smtClean="0">
                <a:solidFill>
                  <a:schemeClr val="tx1"/>
                </a:solidFill>
                <a:latin typeface="+mn-lt"/>
                <a:ea typeface="+mn-ea"/>
                <a:cs typeface="+mn-cs"/>
              </a:rPr>
              <a:t>O υπολογισμός της διαθεσιμότητας είναι απλός και δίνεται από τον τύπο: </a:t>
            </a:r>
          </a:p>
          <a:p>
            <a:r>
              <a:rPr lang="en-US" sz="1200" i="1" kern="1200" baseline="0" dirty="0" smtClean="0">
                <a:solidFill>
                  <a:schemeClr val="tx1"/>
                </a:solidFill>
                <a:latin typeface="+mn-lt"/>
                <a:ea typeface="+mn-ea"/>
                <a:cs typeface="+mn-cs"/>
              </a:rPr>
              <a:t>Availability </a:t>
            </a:r>
            <a:r>
              <a:rPr lang="el-GR" sz="1200" i="1" kern="1200" baseline="0" dirty="0" smtClean="0">
                <a:solidFill>
                  <a:schemeClr val="tx1"/>
                </a:solidFill>
                <a:latin typeface="+mn-lt"/>
                <a:ea typeface="+mn-ea"/>
                <a:cs typeface="+mn-cs"/>
              </a:rPr>
              <a:t>= </a:t>
            </a:r>
            <a:r>
              <a:rPr lang="en-US" sz="1200" i="1" kern="1200" baseline="0" dirty="0" smtClean="0">
                <a:solidFill>
                  <a:schemeClr val="tx1"/>
                </a:solidFill>
                <a:latin typeface="+mn-lt"/>
                <a:ea typeface="+mn-ea"/>
                <a:cs typeface="+mn-cs"/>
              </a:rPr>
              <a:t>MTBF </a:t>
            </a:r>
            <a:r>
              <a:rPr lang="el-GR" sz="1200" i="1" kern="1200" baseline="0" dirty="0" smtClean="0">
                <a:solidFill>
                  <a:schemeClr val="tx1"/>
                </a:solidFill>
                <a:latin typeface="+mn-lt"/>
                <a:ea typeface="+mn-ea"/>
                <a:cs typeface="+mn-cs"/>
              </a:rPr>
              <a:t>/</a:t>
            </a:r>
            <a:r>
              <a:rPr lang="en-US" sz="1200" i="1" kern="1200" baseline="0" dirty="0" smtClean="0">
                <a:solidFill>
                  <a:schemeClr val="tx1"/>
                </a:solidFill>
                <a:latin typeface="+mn-lt"/>
                <a:ea typeface="+mn-ea"/>
                <a:cs typeface="+mn-cs"/>
              </a:rPr>
              <a:t>MTBF+MTTR </a:t>
            </a:r>
            <a:endParaRPr lang="el-GR" sz="1200" i="1"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Στην πράξη όμως, επειδή ένα πληροφοριακό σύστημα αποτελείται από πολλά επιμέρους συστήματα, η συνολική διαθεσιμότητα είναι η συνισταμένη της διαθεσιμότητας των επιμέρους συστημάτων. Στην περίπτωση αυτή θα πρέπει να εξετάσουμε την τοπολογία του πληροφοριακού συστήματος και να δούμε αν τα υποσυστήματα είναι τοποθετημένα στη σειρά ή παράλληλα. </a:t>
            </a:r>
            <a:endParaRPr lang="en-US" sz="1200" i="1"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5/25/2021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5/25/2021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5/25/2021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5/25/2021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Σχεδιασμός της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10</a:t>
            </a:fld>
            <a:endParaRPr lang="en-US"/>
          </a:p>
        </p:txBody>
      </p:sp>
      <p:sp>
        <p:nvSpPr>
          <p:cNvPr id="4" name="Content Placeholder 3"/>
          <p:cNvSpPr>
            <a:spLocks noGrp="1"/>
          </p:cNvSpPr>
          <p:nvPr>
            <p:ph sz="quarter" idx="1"/>
          </p:nvPr>
        </p:nvSpPr>
        <p:spPr/>
        <p:txBody>
          <a:bodyPr>
            <a:normAutofit fontScale="92500" lnSpcReduction="10000"/>
          </a:bodyPr>
          <a:lstStyle/>
          <a:p>
            <a:r>
              <a:rPr lang="el-GR" dirty="0" smtClean="0"/>
              <a:t>O </a:t>
            </a:r>
            <a:r>
              <a:rPr lang="el-GR" b="1" dirty="0" smtClean="0">
                <a:solidFill>
                  <a:srgbClr val="C00000"/>
                </a:solidFill>
              </a:rPr>
              <a:t>σχεδιασμός της υπηρεσίας </a:t>
            </a:r>
            <a:r>
              <a:rPr lang="el-GR" b="1" dirty="0" smtClean="0">
                <a:solidFill>
                  <a:srgbClr val="C00000"/>
                </a:solidFill>
                <a:latin typeface="Cambria" pitchFamily="18" charset="0"/>
                <a:ea typeface="Cambria" pitchFamily="18" charset="0"/>
              </a:rPr>
              <a:t>(</a:t>
            </a:r>
            <a:r>
              <a:rPr lang="en-US" b="1" dirty="0" smtClean="0">
                <a:solidFill>
                  <a:srgbClr val="C00000"/>
                </a:solidFill>
                <a:latin typeface="Cambria" pitchFamily="18" charset="0"/>
                <a:ea typeface="Cambria" pitchFamily="18" charset="0"/>
              </a:rPr>
              <a:t>Service Design)</a:t>
            </a:r>
            <a:r>
              <a:rPr lang="el-GR" b="1" dirty="0" smtClean="0"/>
              <a:t> </a:t>
            </a:r>
            <a:r>
              <a:rPr lang="el-GR" dirty="0" smtClean="0"/>
              <a:t>περιλαμβάνει έναν αριθμό βασικών διεργασιών οι σημαντικότερες από τις οποίες είναι οι ακόλουθες: </a:t>
            </a:r>
          </a:p>
          <a:p>
            <a:pPr lvl="1"/>
            <a:r>
              <a:rPr lang="el-GR" b="1" dirty="0" smtClean="0">
                <a:solidFill>
                  <a:srgbClr val="0070C0"/>
                </a:solidFill>
              </a:rPr>
              <a:t>Διαχείριση Επιπέδου Παροχής Υπηρεσιών </a:t>
            </a:r>
            <a:r>
              <a:rPr lang="el-GR" dirty="0" smtClean="0"/>
              <a:t>(</a:t>
            </a:r>
            <a:r>
              <a:rPr lang="el-GR" dirty="0" err="1" smtClean="0"/>
              <a:t>Service</a:t>
            </a:r>
            <a:r>
              <a:rPr lang="el-GR" dirty="0" smtClean="0"/>
              <a:t> </a:t>
            </a:r>
            <a:r>
              <a:rPr lang="el-GR" dirty="0" err="1" smtClean="0"/>
              <a:t>Level</a:t>
            </a:r>
            <a:r>
              <a:rPr lang="el-GR" dirty="0" smtClean="0"/>
              <a:t> </a:t>
            </a:r>
            <a:r>
              <a:rPr lang="el-GR" dirty="0" err="1" smtClean="0"/>
              <a:t>Management</a:t>
            </a:r>
            <a:r>
              <a:rPr lang="el-GR" dirty="0" smtClean="0"/>
              <a:t>). </a:t>
            </a:r>
          </a:p>
          <a:p>
            <a:pPr lvl="1"/>
            <a:r>
              <a:rPr lang="el-GR" b="1" dirty="0" smtClean="0">
                <a:solidFill>
                  <a:srgbClr val="0070C0"/>
                </a:solidFill>
              </a:rPr>
              <a:t>Διαχείριση Δυναμικότητας </a:t>
            </a:r>
            <a:r>
              <a:rPr lang="el-GR" dirty="0" smtClean="0"/>
              <a:t>(</a:t>
            </a:r>
            <a:r>
              <a:rPr lang="el-GR" dirty="0" err="1" smtClean="0"/>
              <a:t>Capacity</a:t>
            </a:r>
            <a:r>
              <a:rPr lang="el-GR" dirty="0" smtClean="0"/>
              <a:t> </a:t>
            </a:r>
            <a:r>
              <a:rPr lang="el-GR" dirty="0" err="1" smtClean="0"/>
              <a:t>Management</a:t>
            </a:r>
            <a:r>
              <a:rPr lang="el-GR" dirty="0" smtClean="0"/>
              <a:t>). </a:t>
            </a:r>
            <a:endParaRPr lang="en-US" dirty="0" smtClean="0"/>
          </a:p>
          <a:p>
            <a:pPr lvl="1"/>
            <a:r>
              <a:rPr lang="el-GR" b="1" dirty="0" smtClean="0">
                <a:solidFill>
                  <a:srgbClr val="0070C0"/>
                </a:solidFill>
              </a:rPr>
              <a:t>Διαχείριση Διαθεσιμότητας </a:t>
            </a:r>
            <a:r>
              <a:rPr lang="el-GR" dirty="0" smtClean="0"/>
              <a:t>(</a:t>
            </a:r>
            <a:r>
              <a:rPr lang="el-GR" dirty="0" err="1" smtClean="0"/>
              <a:t>Availability</a:t>
            </a:r>
            <a:r>
              <a:rPr lang="el-GR" dirty="0" smtClean="0"/>
              <a:t> </a:t>
            </a:r>
            <a:r>
              <a:rPr lang="el-GR" dirty="0" err="1" smtClean="0"/>
              <a:t>Management</a:t>
            </a:r>
            <a:r>
              <a:rPr lang="el-GR" dirty="0" smtClean="0"/>
              <a:t>). </a:t>
            </a:r>
          </a:p>
          <a:p>
            <a:pPr lvl="1"/>
            <a:r>
              <a:rPr lang="el-GR" b="1" dirty="0" smtClean="0">
                <a:solidFill>
                  <a:srgbClr val="0070C0"/>
                </a:solidFill>
              </a:rPr>
              <a:t>Διαχείριση Συνέχειας Υπηρεσίας </a:t>
            </a:r>
            <a:r>
              <a:rPr lang="el-GR" dirty="0" smtClean="0"/>
              <a:t>(</a:t>
            </a:r>
            <a:r>
              <a:rPr lang="el-GR" dirty="0" err="1" smtClean="0"/>
              <a:t>Service</a:t>
            </a:r>
            <a:r>
              <a:rPr lang="el-GR" dirty="0" smtClean="0"/>
              <a:t> </a:t>
            </a:r>
            <a:r>
              <a:rPr lang="el-GR" dirty="0" err="1" smtClean="0"/>
              <a:t>Continuity</a:t>
            </a:r>
            <a:r>
              <a:rPr lang="el-GR" dirty="0" smtClean="0"/>
              <a:t> </a:t>
            </a:r>
            <a:r>
              <a:rPr lang="el-GR" dirty="0" err="1" smtClean="0"/>
              <a:t>Management</a:t>
            </a:r>
            <a:r>
              <a:rPr lang="el-GR" dirty="0" smtClean="0"/>
              <a:t>). </a:t>
            </a:r>
          </a:p>
          <a:p>
            <a:pPr lvl="1"/>
            <a:r>
              <a:rPr lang="el-GR" b="1" dirty="0" smtClean="0">
                <a:solidFill>
                  <a:srgbClr val="0070C0"/>
                </a:solidFill>
              </a:rPr>
              <a:t>Διαχείριση Κινδύνων </a:t>
            </a:r>
            <a:r>
              <a:rPr lang="el-GR" dirty="0" smtClean="0"/>
              <a:t>(</a:t>
            </a:r>
            <a:r>
              <a:rPr lang="el-GR" dirty="0" err="1" smtClean="0"/>
              <a:t>Risk</a:t>
            </a:r>
            <a:r>
              <a:rPr lang="el-GR" dirty="0" smtClean="0"/>
              <a:t> </a:t>
            </a:r>
            <a:r>
              <a:rPr lang="el-GR" dirty="0" err="1" smtClean="0"/>
              <a:t>Management</a:t>
            </a:r>
            <a:r>
              <a:rPr lang="el-GR" dirty="0" smtClean="0"/>
              <a:t>). </a:t>
            </a:r>
          </a:p>
          <a:p>
            <a:pPr lvl="1"/>
            <a:r>
              <a:rPr lang="el-GR" b="1" dirty="0" smtClean="0">
                <a:solidFill>
                  <a:srgbClr val="0070C0"/>
                </a:solidFill>
              </a:rPr>
              <a:t>Διαχείριση της Ασφάλειας </a:t>
            </a:r>
            <a:r>
              <a:rPr lang="el-GR" dirty="0" smtClean="0"/>
              <a:t>(</a:t>
            </a:r>
            <a:r>
              <a:rPr lang="el-GR" dirty="0" err="1" smtClean="0"/>
              <a:t>Information</a:t>
            </a:r>
            <a:r>
              <a:rPr lang="el-GR" dirty="0" smtClean="0"/>
              <a:t> </a:t>
            </a:r>
            <a:r>
              <a:rPr lang="el-GR" dirty="0" err="1" smtClean="0"/>
              <a:t>Security</a:t>
            </a:r>
            <a:r>
              <a:rPr lang="el-GR" dirty="0" smtClean="0"/>
              <a:t> </a:t>
            </a:r>
            <a:r>
              <a:rPr lang="el-GR" dirty="0" err="1" smtClean="0"/>
              <a:t>Management</a:t>
            </a:r>
            <a:r>
              <a:rPr lang="el-GR" dirty="0" smtClean="0"/>
              <a:t>). </a:t>
            </a:r>
          </a:p>
          <a:p>
            <a:pPr lvl="1"/>
            <a:r>
              <a:rPr lang="el-GR" b="1" dirty="0" smtClean="0">
                <a:solidFill>
                  <a:srgbClr val="0070C0"/>
                </a:solidFill>
              </a:rPr>
              <a:t>Διαχείριση ασυμβατοτήτων </a:t>
            </a:r>
            <a:r>
              <a:rPr lang="el-GR" dirty="0" smtClean="0"/>
              <a:t>(</a:t>
            </a:r>
            <a:r>
              <a:rPr lang="el-GR" dirty="0" err="1" smtClean="0"/>
              <a:t>Compliance</a:t>
            </a:r>
            <a:r>
              <a:rPr lang="el-GR" dirty="0" smtClean="0"/>
              <a:t> </a:t>
            </a:r>
            <a:r>
              <a:rPr lang="el-GR" dirty="0" err="1" smtClean="0"/>
              <a:t>Management</a:t>
            </a:r>
            <a:r>
              <a:rPr lang="el-GR" dirty="0" smtClean="0"/>
              <a:t>).. </a:t>
            </a:r>
          </a:p>
          <a:p>
            <a:pPr lvl="1"/>
            <a:r>
              <a:rPr lang="el-GR" b="1" dirty="0" smtClean="0">
                <a:solidFill>
                  <a:srgbClr val="0070C0"/>
                </a:solidFill>
              </a:rPr>
              <a:t>Διαχείριση αρχιτεκτονικής </a:t>
            </a:r>
            <a:r>
              <a:rPr lang="el-GR" dirty="0" smtClean="0"/>
              <a:t>(</a:t>
            </a:r>
            <a:r>
              <a:rPr lang="el-GR" dirty="0" err="1" smtClean="0"/>
              <a:t>Architecture</a:t>
            </a:r>
            <a:r>
              <a:rPr lang="el-GR" dirty="0" smtClean="0"/>
              <a:t> </a:t>
            </a:r>
            <a:r>
              <a:rPr lang="el-GR" dirty="0" err="1" smtClean="0"/>
              <a:t>Management</a:t>
            </a:r>
            <a:r>
              <a:rPr lang="el-GR" dirty="0" smtClean="0"/>
              <a:t>). </a:t>
            </a:r>
          </a:p>
          <a:p>
            <a:pPr lvl="1"/>
            <a:r>
              <a:rPr lang="el-GR" b="1" dirty="0" smtClean="0">
                <a:solidFill>
                  <a:srgbClr val="0070C0"/>
                </a:solidFill>
              </a:rPr>
              <a:t>Διαχείριση προμηθευτών </a:t>
            </a:r>
            <a:r>
              <a:rPr lang="el-GR" dirty="0" smtClean="0">
                <a:latin typeface="Cambria" pitchFamily="18" charset="0"/>
                <a:ea typeface="Cambria" pitchFamily="18" charset="0"/>
              </a:rPr>
              <a:t>(</a:t>
            </a:r>
            <a:r>
              <a:rPr lang="en-US" dirty="0" smtClean="0">
                <a:latin typeface="Cambria" pitchFamily="18" charset="0"/>
                <a:ea typeface="Cambria" pitchFamily="18" charset="0"/>
              </a:rPr>
              <a:t>Supplier Management). </a:t>
            </a:r>
          </a:p>
          <a:p>
            <a:pPr lvl="1"/>
            <a:endParaRPr lang="el-GR"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a:t>
            </a:r>
            <a:r>
              <a:rPr lang="en-US" dirty="0" smtClean="0"/>
              <a:t/>
            </a:r>
            <a:br>
              <a:rPr lang="en-US" dirty="0" smtClean="0"/>
            </a:br>
            <a:r>
              <a:rPr lang="el-GR" dirty="0" smtClean="0"/>
              <a:t>Διαχείριση Επιπέδου Παροχής Υπηρεσιών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11</a:t>
            </a:fld>
            <a:endParaRPr lang="en-US"/>
          </a:p>
        </p:txBody>
      </p:sp>
      <p:sp>
        <p:nvSpPr>
          <p:cNvPr id="4" name="Content Placeholder 3"/>
          <p:cNvSpPr>
            <a:spLocks noGrp="1"/>
          </p:cNvSpPr>
          <p:nvPr>
            <p:ph sz="quarter" idx="1"/>
          </p:nvPr>
        </p:nvSpPr>
        <p:spPr>
          <a:xfrm>
            <a:off x="1219200" y="1447800"/>
            <a:ext cx="10363200" cy="5410200"/>
          </a:xfrm>
        </p:spPr>
        <p:txBody>
          <a:bodyPr>
            <a:normAutofit fontScale="70000" lnSpcReduction="20000"/>
          </a:bodyPr>
          <a:lstStyle/>
          <a:p>
            <a:r>
              <a:rPr lang="el-GR" sz="2900" dirty="0" smtClean="0"/>
              <a:t>Η </a:t>
            </a:r>
            <a:r>
              <a:rPr lang="el-GR" sz="2900" b="1" dirty="0" smtClean="0">
                <a:solidFill>
                  <a:srgbClr val="C00000"/>
                </a:solidFill>
              </a:rPr>
              <a:t>Διαχείριση Επιπέδου Παροχής Υπηρεσιών </a:t>
            </a:r>
            <a:r>
              <a:rPr lang="el-GR" sz="2900" dirty="0" smtClean="0"/>
              <a:t>(</a:t>
            </a:r>
            <a:r>
              <a:rPr lang="el-GR" sz="2900" dirty="0" err="1" smtClean="0"/>
              <a:t>Service</a:t>
            </a:r>
            <a:r>
              <a:rPr lang="el-GR" sz="2900" dirty="0" smtClean="0"/>
              <a:t> </a:t>
            </a:r>
            <a:r>
              <a:rPr lang="el-GR" sz="2900" dirty="0" err="1" smtClean="0"/>
              <a:t>Level</a:t>
            </a:r>
            <a:r>
              <a:rPr lang="el-GR" sz="2900" dirty="0" smtClean="0"/>
              <a:t> </a:t>
            </a:r>
            <a:r>
              <a:rPr lang="el-GR" sz="2900" dirty="0" err="1" smtClean="0"/>
              <a:t>Management</a:t>
            </a:r>
            <a:r>
              <a:rPr lang="el-GR" sz="2900" dirty="0" smtClean="0"/>
              <a:t>) είναι η διαδικασία με την οποία εξασφαλίζουμε ότι μια ηλεκτρονική υπηρεσία προσφέρεται σε συγκεκριμένη ποιότητα, κόστος και ποσότητα. </a:t>
            </a:r>
          </a:p>
          <a:p>
            <a:r>
              <a:rPr lang="el-GR" sz="2900" dirty="0" smtClean="0"/>
              <a:t>Οι</a:t>
            </a:r>
            <a:r>
              <a:rPr lang="el-GR" sz="2900" b="1" dirty="0" smtClean="0">
                <a:solidFill>
                  <a:srgbClr val="0070C0"/>
                </a:solidFill>
              </a:rPr>
              <a:t> Συμφωνίες Επιπέδου </a:t>
            </a:r>
            <a:r>
              <a:rPr lang="el-GR" sz="2900" b="1" dirty="0" smtClean="0">
                <a:solidFill>
                  <a:srgbClr val="0070C0"/>
                </a:solidFill>
                <a:latin typeface="Cambria" pitchFamily="18" charset="0"/>
                <a:ea typeface="Cambria" pitchFamily="18" charset="0"/>
              </a:rPr>
              <a:t>Υπηρεσιών </a:t>
            </a:r>
            <a:r>
              <a:rPr lang="el-GR" sz="2900" b="1" dirty="0" smtClean="0">
                <a:solidFill>
                  <a:srgbClr val="0070C0"/>
                </a:solidFill>
                <a:latin typeface="Cambria" pitchFamily="18" charset="0"/>
                <a:ea typeface="Cambria" pitchFamily="18" charset="0"/>
              </a:rPr>
              <a:t>(</a:t>
            </a:r>
            <a:r>
              <a:rPr lang="en-US" sz="2900" b="1" dirty="0" smtClean="0">
                <a:solidFill>
                  <a:srgbClr val="0070C0"/>
                </a:solidFill>
                <a:latin typeface="Cambria" pitchFamily="18" charset="0"/>
                <a:ea typeface="Cambria" pitchFamily="18" charset="0"/>
              </a:rPr>
              <a:t>Service Level Agreements - </a:t>
            </a:r>
            <a:r>
              <a:rPr lang="el-GR" sz="2900" b="1" dirty="0" err="1" smtClean="0">
                <a:solidFill>
                  <a:srgbClr val="0070C0"/>
                </a:solidFill>
                <a:latin typeface="Cambria" pitchFamily="18" charset="0"/>
                <a:ea typeface="Cambria" pitchFamily="18" charset="0"/>
              </a:rPr>
              <a:t>SLAs</a:t>
            </a:r>
            <a:r>
              <a:rPr lang="el-GR" sz="2900" b="1" dirty="0" smtClean="0">
                <a:solidFill>
                  <a:srgbClr val="0070C0"/>
                </a:solidFill>
                <a:latin typeface="Cambria" pitchFamily="18" charset="0"/>
                <a:ea typeface="Cambria" pitchFamily="18" charset="0"/>
              </a:rPr>
              <a:t>) </a:t>
            </a:r>
            <a:r>
              <a:rPr lang="el-GR" sz="2900" dirty="0" smtClean="0"/>
              <a:t>είναι όροι συμβολαίου οι οποίοι καταγράφουν με τεχνικούς όρους την αναμενόμενη απόδοση και ποιότητα της προσφερόμενης υπηρεσίας. Οι υπηρεσίες που προδιαγράφονται σε μια SLA μπορεί να είναι τεσσάρων κατηγοριών:  </a:t>
            </a:r>
          </a:p>
          <a:p>
            <a:pPr lvl="1"/>
            <a:r>
              <a:rPr lang="el-GR" sz="2600" b="1" dirty="0" smtClean="0">
                <a:solidFill>
                  <a:srgbClr val="00B050"/>
                </a:solidFill>
                <a:latin typeface="Cambria" pitchFamily="18" charset="0"/>
                <a:ea typeface="Cambria" pitchFamily="18" charset="0"/>
              </a:rPr>
              <a:t>Δικτυακές Υπηρεσίες </a:t>
            </a:r>
            <a:r>
              <a:rPr lang="el-GR" sz="2600" dirty="0" smtClean="0">
                <a:latin typeface="Cambria" pitchFamily="18" charset="0"/>
                <a:ea typeface="Cambria" pitchFamily="18" charset="0"/>
              </a:rPr>
              <a:t>:</a:t>
            </a:r>
            <a:r>
              <a:rPr lang="el-GR" sz="2600" b="1" dirty="0" smtClean="0">
                <a:latin typeface="Cambria" pitchFamily="18" charset="0"/>
                <a:ea typeface="Cambria" pitchFamily="18" charset="0"/>
              </a:rPr>
              <a:t> </a:t>
            </a:r>
            <a:r>
              <a:rPr lang="el-GR" sz="2600" dirty="0" smtClean="0">
                <a:latin typeface="Cambria" pitchFamily="18" charset="0"/>
                <a:ea typeface="Cambria" pitchFamily="18" charset="0"/>
              </a:rPr>
              <a:t>Εξετάζονται</a:t>
            </a:r>
            <a:r>
              <a:rPr lang="el-GR" sz="2600" dirty="0" smtClean="0"/>
              <a:t> οι </a:t>
            </a:r>
            <a:r>
              <a:rPr lang="el-GR" sz="2600" dirty="0" err="1" smtClean="0"/>
              <a:t>παραμέτροι</a:t>
            </a:r>
            <a:r>
              <a:rPr lang="el-GR" sz="2600" dirty="0" smtClean="0"/>
              <a:t> </a:t>
            </a:r>
            <a:r>
              <a:rPr lang="el-GR" sz="2600" dirty="0" smtClean="0"/>
              <a:t>της δικτυακής σύνδεσης μεταξύ του τελικού χρήστη/καταναλωτή της υπηρεσίας και του </a:t>
            </a:r>
            <a:r>
              <a:rPr lang="el-GR" sz="2600" dirty="0" err="1" smtClean="0"/>
              <a:t>παροχέα</a:t>
            </a:r>
            <a:r>
              <a:rPr lang="el-GR" sz="2600" dirty="0" smtClean="0"/>
              <a:t> της ηλεκτρονικής υπηρεσίας. </a:t>
            </a:r>
            <a:endParaRPr lang="el-GR" sz="2600" b="1" dirty="0" smtClean="0">
              <a:latin typeface="Cambria" pitchFamily="18" charset="0"/>
              <a:ea typeface="Cambria" pitchFamily="18" charset="0"/>
            </a:endParaRPr>
          </a:p>
          <a:p>
            <a:pPr lvl="1"/>
            <a:r>
              <a:rPr lang="el-GR" sz="2600" b="1" dirty="0" smtClean="0">
                <a:solidFill>
                  <a:srgbClr val="00B050"/>
                </a:solidFill>
                <a:latin typeface="Cambria" pitchFamily="18" charset="0"/>
                <a:ea typeface="Cambria" pitchFamily="18" charset="0"/>
              </a:rPr>
              <a:t>Υπηρεσίες Φιλοξενίας (</a:t>
            </a:r>
            <a:r>
              <a:rPr lang="en-US" sz="2600" b="1" dirty="0" smtClean="0">
                <a:solidFill>
                  <a:srgbClr val="00B050"/>
                </a:solidFill>
                <a:latin typeface="Cambria" pitchFamily="18" charset="0"/>
                <a:ea typeface="Cambria" pitchFamily="18" charset="0"/>
              </a:rPr>
              <a:t>hosting)</a:t>
            </a:r>
            <a:r>
              <a:rPr lang="el-GR" sz="2600" b="1" dirty="0" smtClean="0">
                <a:solidFill>
                  <a:srgbClr val="00B050"/>
                </a:solidFill>
                <a:latin typeface="Cambria" pitchFamily="18" charset="0"/>
                <a:ea typeface="Cambria" pitchFamily="18" charset="0"/>
              </a:rPr>
              <a:t> </a:t>
            </a:r>
            <a:r>
              <a:rPr lang="el-GR" sz="2600" dirty="0" smtClean="0">
                <a:latin typeface="Cambria" pitchFamily="18" charset="0"/>
                <a:ea typeface="Cambria" pitchFamily="18" charset="0"/>
              </a:rPr>
              <a:t>: </a:t>
            </a:r>
            <a:r>
              <a:rPr lang="el-GR" sz="2600" dirty="0" smtClean="0">
                <a:latin typeface="Cambria" pitchFamily="18" charset="0"/>
                <a:ea typeface="Cambria" pitchFamily="18" charset="0"/>
              </a:rPr>
              <a:t> Εξετάζεται </a:t>
            </a:r>
            <a:r>
              <a:rPr lang="el-GR" sz="2600" dirty="0" smtClean="0"/>
              <a:t>η </a:t>
            </a:r>
            <a:r>
              <a:rPr lang="el-GR" sz="2600" dirty="0" smtClean="0"/>
              <a:t>διαθεσιμότητα των συστημάτων του </a:t>
            </a:r>
            <a:r>
              <a:rPr lang="el-GR" sz="2600" dirty="0" err="1" smtClean="0"/>
              <a:t>παροχέα</a:t>
            </a:r>
            <a:r>
              <a:rPr lang="el-GR" sz="2600" dirty="0" smtClean="0"/>
              <a:t> της υπηρεσίας. Τυπικά παραδείγματα υπηρεσιών που εξετάζονται στην κατηγορία αυτή είναι: η διαθεσιμότητα των εξυπηρετητών (</a:t>
            </a:r>
            <a:r>
              <a:rPr lang="el-GR" sz="2600" dirty="0" err="1" smtClean="0"/>
              <a:t>server</a:t>
            </a:r>
            <a:r>
              <a:rPr lang="el-GR" sz="2600" dirty="0" smtClean="0"/>
              <a:t> </a:t>
            </a:r>
            <a:r>
              <a:rPr lang="el-GR" sz="2600" dirty="0" err="1" smtClean="0"/>
              <a:t>availability</a:t>
            </a:r>
            <a:r>
              <a:rPr lang="el-GR" sz="2600" dirty="0" smtClean="0"/>
              <a:t>), η διαχείριση των εξυπηρετητών (</a:t>
            </a:r>
            <a:r>
              <a:rPr lang="el-GR" sz="2600" dirty="0" err="1" smtClean="0"/>
              <a:t>server</a:t>
            </a:r>
            <a:r>
              <a:rPr lang="el-GR" sz="2600" dirty="0" smtClean="0"/>
              <a:t> </a:t>
            </a:r>
            <a:r>
              <a:rPr lang="el-GR" sz="2600" dirty="0" err="1" smtClean="0"/>
              <a:t>administration</a:t>
            </a:r>
            <a:r>
              <a:rPr lang="el-GR" sz="2600" dirty="0" smtClean="0"/>
              <a:t>), η πολιτική αντιγράφων ασφαλείας (</a:t>
            </a:r>
            <a:r>
              <a:rPr lang="el-GR" sz="2600" dirty="0" err="1" smtClean="0"/>
              <a:t>data</a:t>
            </a:r>
            <a:r>
              <a:rPr lang="el-GR" sz="2600" dirty="0" smtClean="0"/>
              <a:t> </a:t>
            </a:r>
            <a:r>
              <a:rPr lang="el-GR" sz="2600" dirty="0" err="1" smtClean="0"/>
              <a:t>backup</a:t>
            </a:r>
            <a:r>
              <a:rPr lang="el-GR" sz="2600" dirty="0" smtClean="0"/>
              <a:t>) κ.λπ. </a:t>
            </a:r>
          </a:p>
          <a:p>
            <a:pPr lvl="1"/>
            <a:r>
              <a:rPr lang="el-GR" sz="2600" b="1" dirty="0" smtClean="0">
                <a:solidFill>
                  <a:srgbClr val="00B050"/>
                </a:solidFill>
                <a:latin typeface="Cambria" pitchFamily="18" charset="0"/>
                <a:ea typeface="Cambria" pitchFamily="18" charset="0"/>
              </a:rPr>
              <a:t>Υπηρεσίες Εφαρμογών Λογισμικού </a:t>
            </a:r>
            <a:r>
              <a:rPr lang="el-GR" sz="2600" b="1" dirty="0" smtClean="0">
                <a:latin typeface="Cambria" pitchFamily="18" charset="0"/>
                <a:ea typeface="Cambria" pitchFamily="18" charset="0"/>
              </a:rPr>
              <a:t>: </a:t>
            </a:r>
            <a:r>
              <a:rPr lang="el-GR" sz="2600" dirty="0" smtClean="0">
                <a:latin typeface="Cambria" pitchFamily="18" charset="0"/>
                <a:ea typeface="Cambria" pitchFamily="18" charset="0"/>
              </a:rPr>
              <a:t>Εξετάζεται η απόδοση του λογισμικού σε σχέση με τον τελικό χρήστη. </a:t>
            </a:r>
            <a:r>
              <a:rPr lang="el-GR" sz="2600" dirty="0" smtClean="0"/>
              <a:t>Ο </a:t>
            </a:r>
            <a:r>
              <a:rPr lang="el-GR" sz="2600" dirty="0" smtClean="0"/>
              <a:t>ορισμός των υπηρεσιών και των αντίστοιχων επιπέδων υπηρεσιών για τις εφαρμογές </a:t>
            </a:r>
            <a:r>
              <a:rPr lang="el-GR" sz="2600" dirty="0" smtClean="0"/>
              <a:t>λογισμικού </a:t>
            </a:r>
            <a:r>
              <a:rPr lang="el-GR" sz="2600" dirty="0" smtClean="0"/>
              <a:t>είναι </a:t>
            </a:r>
            <a:r>
              <a:rPr lang="el-GR" sz="2600" dirty="0" smtClean="0"/>
              <a:t>δύσκολος γιατί επηρεάζεται από την απόδοση εκτέλεσης των συναλλαγών και από τα χαρακτηριστικά του δικτύου.</a:t>
            </a:r>
            <a:endParaRPr lang="el-GR" sz="2600" b="1" dirty="0" smtClean="0">
              <a:latin typeface="Cambria" pitchFamily="18" charset="0"/>
              <a:ea typeface="Cambria" pitchFamily="18" charset="0"/>
            </a:endParaRPr>
          </a:p>
          <a:p>
            <a:pPr lvl="1"/>
            <a:r>
              <a:rPr lang="el-GR" sz="2600" b="1" dirty="0" smtClean="0">
                <a:solidFill>
                  <a:srgbClr val="00B050"/>
                </a:solidFill>
                <a:latin typeface="Cambria" pitchFamily="18" charset="0"/>
                <a:ea typeface="Cambria" pitchFamily="18" charset="0"/>
              </a:rPr>
              <a:t>Υπηρεσίες Υποστήριξης Πελατών </a:t>
            </a:r>
            <a:r>
              <a:rPr lang="el-GR" sz="2600" b="1" dirty="0" smtClean="0">
                <a:latin typeface="Cambria" pitchFamily="18" charset="0"/>
                <a:ea typeface="Cambria" pitchFamily="18" charset="0"/>
              </a:rPr>
              <a:t>:  </a:t>
            </a:r>
            <a:r>
              <a:rPr lang="el-GR" sz="2600" dirty="0" smtClean="0">
                <a:latin typeface="Cambria" pitchFamily="18" charset="0"/>
                <a:ea typeface="Cambria" pitchFamily="18" charset="0"/>
              </a:rPr>
              <a:t>Κ</a:t>
            </a:r>
            <a:r>
              <a:rPr lang="el-GR" sz="2600" dirty="0" smtClean="0"/>
              <a:t>ατηγοριοποιούνται οι </a:t>
            </a:r>
            <a:r>
              <a:rPr lang="el-GR" sz="2600" dirty="0" smtClean="0"/>
              <a:t>αιτήσεις υποστήριξης ανάλογα με το είδος του προβλήματος ή της υποστήριξης </a:t>
            </a:r>
            <a:r>
              <a:rPr lang="el-GR" sz="2600" dirty="0" smtClean="0"/>
              <a:t>και καθορίζεται ο τρόπος και ο χρόνος </a:t>
            </a:r>
            <a:r>
              <a:rPr lang="el-GR" sz="2600" dirty="0" smtClean="0"/>
              <a:t>απόκρισης στις αιτήσεις αυτές. </a:t>
            </a:r>
          </a:p>
          <a:p>
            <a:pPr lvl="1"/>
            <a:endParaRPr lang="el-GR" b="1" dirty="0" smtClean="0">
              <a:latin typeface="Cambria" pitchFamily="18" charset="0"/>
              <a:ea typeface="Cambria" pitchFamily="18" charset="0"/>
            </a:endParaRPr>
          </a:p>
          <a:p>
            <a:endParaRPr lang="el-GR" b="1" dirty="0" smtClean="0"/>
          </a:p>
          <a:p>
            <a:endParaRPr lang="en-US" b="1" dirty="0" smtClean="0"/>
          </a:p>
          <a:p>
            <a:endParaRPr lang="el-GR" b="1"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12</a:t>
            </a:fld>
            <a:endParaRPr lang="en-US"/>
          </a:p>
        </p:txBody>
      </p:sp>
      <p:pic>
        <p:nvPicPr>
          <p:cNvPr id="3074" name="Picture 2"/>
          <p:cNvPicPr>
            <a:picLocks noChangeAspect="1" noChangeArrowheads="1"/>
          </p:cNvPicPr>
          <p:nvPr/>
        </p:nvPicPr>
        <p:blipFill>
          <a:blip r:embed="rId3"/>
          <a:srcRect/>
          <a:stretch>
            <a:fillRect/>
          </a:stretch>
        </p:blipFill>
        <p:spPr bwMode="auto">
          <a:xfrm>
            <a:off x="2463103" y="148202"/>
            <a:ext cx="9334449" cy="6519298"/>
          </a:xfrm>
          <a:prstGeom prst="rect">
            <a:avLst/>
          </a:prstGeom>
          <a:noFill/>
          <a:ln w="9525">
            <a:noFill/>
            <a:miter lim="800000"/>
            <a:headEnd/>
            <a:tailEnd/>
          </a:ln>
          <a:effectLst/>
        </p:spPr>
      </p:pic>
      <p:sp>
        <p:nvSpPr>
          <p:cNvPr id="6" name="TextBox 5"/>
          <p:cNvSpPr txBox="1"/>
          <p:nvPr/>
        </p:nvSpPr>
        <p:spPr>
          <a:xfrm>
            <a:off x="195073" y="1039906"/>
            <a:ext cx="2046104" cy="1323439"/>
          </a:xfrm>
          <a:prstGeom prst="rect">
            <a:avLst/>
          </a:prstGeom>
          <a:noFill/>
        </p:spPr>
        <p:txBody>
          <a:bodyPr wrap="square" rtlCol="0">
            <a:spAutoFit/>
          </a:bodyPr>
          <a:lstStyle/>
          <a:p>
            <a:r>
              <a:rPr lang="el-GR" sz="2000" b="1" dirty="0" smtClean="0"/>
              <a:t>Παραδείγματα μετρικών </a:t>
            </a:r>
            <a:r>
              <a:rPr lang="el-GR" sz="2000" b="1" dirty="0" smtClean="0"/>
              <a:t>στο πλαίσιο μιας </a:t>
            </a:r>
            <a:r>
              <a:rPr lang="en-US" sz="2000" b="1" dirty="0" smtClean="0"/>
              <a:t>SLA</a:t>
            </a:r>
            <a:endParaRPr lang="en-US"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a:t>
            </a:r>
            <a:r>
              <a:rPr lang="el-GR" dirty="0" smtClean="0"/>
              <a:t>υπηρεσίας</a:t>
            </a:r>
            <a:r>
              <a:rPr lang="en-US" dirty="0" smtClean="0"/>
              <a:t/>
            </a:r>
            <a:br>
              <a:rPr lang="en-US" dirty="0" smtClean="0"/>
            </a:br>
            <a:r>
              <a:rPr lang="el-GR" dirty="0" smtClean="0"/>
              <a:t>Διαχείριση δυναμικότητας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13</a:t>
            </a:fld>
            <a:endParaRPr lang="en-US"/>
          </a:p>
        </p:txBody>
      </p:sp>
      <p:sp>
        <p:nvSpPr>
          <p:cNvPr id="4" name="Content Placeholder 3"/>
          <p:cNvSpPr>
            <a:spLocks noGrp="1"/>
          </p:cNvSpPr>
          <p:nvPr>
            <p:ph sz="quarter" idx="1"/>
          </p:nvPr>
        </p:nvSpPr>
        <p:spPr/>
        <p:txBody>
          <a:bodyPr>
            <a:normAutofit/>
          </a:bodyPr>
          <a:lstStyle/>
          <a:p>
            <a:r>
              <a:rPr lang="el-GR" dirty="0" smtClean="0"/>
              <a:t>Στόχος της </a:t>
            </a:r>
            <a:r>
              <a:rPr lang="el-GR" b="1" dirty="0" smtClean="0">
                <a:solidFill>
                  <a:srgbClr val="C00000"/>
                </a:solidFill>
                <a:latin typeface="Cambria" pitchFamily="18" charset="0"/>
                <a:ea typeface="Cambria" pitchFamily="18" charset="0"/>
              </a:rPr>
              <a:t>Διαχείρισης Δυναμικότητας (</a:t>
            </a:r>
            <a:r>
              <a:rPr lang="en-US" b="1" dirty="0" smtClean="0">
                <a:solidFill>
                  <a:srgbClr val="C00000"/>
                </a:solidFill>
                <a:latin typeface="Cambria" pitchFamily="18" charset="0"/>
                <a:ea typeface="Cambria" pitchFamily="18" charset="0"/>
              </a:rPr>
              <a:t>Capacity Management) </a:t>
            </a:r>
            <a:r>
              <a:rPr lang="el-GR" dirty="0" smtClean="0"/>
              <a:t>είναι να </a:t>
            </a:r>
            <a:r>
              <a:rPr lang="el-GR" dirty="0" smtClean="0"/>
              <a:t>διασφαλίσουμε </a:t>
            </a:r>
            <a:r>
              <a:rPr lang="el-GR" dirty="0" smtClean="0"/>
              <a:t>ότι </a:t>
            </a:r>
            <a:r>
              <a:rPr lang="el-GR" dirty="0" smtClean="0"/>
              <a:t>οι διαθέσιμοι πόροι θα καλύπτουν και θα επαρκούν τόσο για τις σημερινές όσο και για τις μελλοντικές επιχειρησιακές ανάγκες. </a:t>
            </a:r>
            <a:r>
              <a:rPr lang="el-GR" dirty="0" smtClean="0"/>
              <a:t> Λαμβάνεται υπόψη:</a:t>
            </a:r>
            <a:endParaRPr lang="en-US" dirty="0" smtClean="0"/>
          </a:p>
          <a:p>
            <a:r>
              <a:rPr lang="el-GR" dirty="0" smtClean="0"/>
              <a:t>Η </a:t>
            </a:r>
            <a:r>
              <a:rPr lang="el-GR" dirty="0" smtClean="0"/>
              <a:t>στοχευόμενη δυναμικότητα της επιχείρησης (</a:t>
            </a:r>
            <a:r>
              <a:rPr lang="el-GR" dirty="0" err="1" smtClean="0"/>
              <a:t>business</a:t>
            </a:r>
            <a:r>
              <a:rPr lang="el-GR" dirty="0" smtClean="0"/>
              <a:t> </a:t>
            </a:r>
            <a:r>
              <a:rPr lang="el-GR" dirty="0" err="1" smtClean="0"/>
              <a:t>capacity</a:t>
            </a:r>
            <a:r>
              <a:rPr lang="el-GR" dirty="0" smtClean="0"/>
              <a:t> </a:t>
            </a:r>
            <a:r>
              <a:rPr lang="el-GR" dirty="0" err="1" smtClean="0"/>
              <a:t>management</a:t>
            </a:r>
            <a:r>
              <a:rPr lang="el-GR" dirty="0" smtClean="0"/>
              <a:t>), </a:t>
            </a:r>
          </a:p>
          <a:p>
            <a:r>
              <a:rPr lang="el-GR" dirty="0" smtClean="0"/>
              <a:t>Η </a:t>
            </a:r>
            <a:r>
              <a:rPr lang="el-GR" dirty="0" smtClean="0"/>
              <a:t>δυναμικότητα των υπηρεσιών που υποστηρίζουν την επιχειρηματική δραστηριότητα (</a:t>
            </a:r>
            <a:r>
              <a:rPr lang="el-GR" dirty="0" err="1" smtClean="0"/>
              <a:t>service</a:t>
            </a:r>
            <a:r>
              <a:rPr lang="el-GR" dirty="0" smtClean="0"/>
              <a:t> </a:t>
            </a:r>
            <a:r>
              <a:rPr lang="el-GR" dirty="0" err="1" smtClean="0"/>
              <a:t>capacity</a:t>
            </a:r>
            <a:r>
              <a:rPr lang="el-GR" dirty="0" smtClean="0"/>
              <a:t> </a:t>
            </a:r>
            <a:r>
              <a:rPr lang="el-GR" dirty="0" err="1" smtClean="0"/>
              <a:t>management</a:t>
            </a:r>
            <a:r>
              <a:rPr lang="el-GR" dirty="0" smtClean="0"/>
              <a:t>) και </a:t>
            </a:r>
          </a:p>
          <a:p>
            <a:r>
              <a:rPr lang="el-GR" dirty="0" smtClean="0"/>
              <a:t>Η </a:t>
            </a:r>
            <a:r>
              <a:rPr lang="el-GR" dirty="0" smtClean="0"/>
              <a:t>δυναμικότητα των διαθέσιμων πόρων (</a:t>
            </a:r>
            <a:r>
              <a:rPr lang="el-GR" dirty="0" err="1" smtClean="0"/>
              <a:t>Component</a:t>
            </a:r>
            <a:r>
              <a:rPr lang="el-GR" dirty="0" smtClean="0"/>
              <a:t> </a:t>
            </a:r>
            <a:r>
              <a:rPr lang="el-GR" dirty="0" err="1" smtClean="0"/>
              <a:t>Capacity</a:t>
            </a:r>
            <a:r>
              <a:rPr lang="el-GR" dirty="0" smtClean="0"/>
              <a:t> </a:t>
            </a:r>
            <a:r>
              <a:rPr lang="el-GR" dirty="0" err="1" smtClean="0"/>
              <a:t>Management</a:t>
            </a:r>
            <a:r>
              <a:rPr lang="el-GR" dirty="0" smtClean="0"/>
              <a:t>) που χρησιμοποιούνται για την παροχή των υπηρεσιών.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a:t>
            </a:r>
            <a:r>
              <a:rPr lang="en-US" dirty="0" smtClean="0"/>
              <a:t/>
            </a:r>
            <a:br>
              <a:rPr lang="en-US" dirty="0" smtClean="0"/>
            </a:br>
            <a:r>
              <a:rPr lang="el-GR" dirty="0" smtClean="0"/>
              <a:t>Διαχείριση </a:t>
            </a:r>
            <a:r>
              <a:rPr lang="el-GR" dirty="0" smtClean="0"/>
              <a:t>δυναμικότητας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14</a:t>
            </a:fld>
            <a:endParaRPr lang="en-US"/>
          </a:p>
        </p:txBody>
      </p:sp>
      <p:sp>
        <p:nvSpPr>
          <p:cNvPr id="4" name="Content Placeholder 3"/>
          <p:cNvSpPr>
            <a:spLocks noGrp="1"/>
          </p:cNvSpPr>
          <p:nvPr>
            <p:ph sz="quarter" idx="1"/>
          </p:nvPr>
        </p:nvSpPr>
        <p:spPr/>
        <p:txBody>
          <a:bodyPr>
            <a:normAutofit fontScale="92500"/>
          </a:bodyPr>
          <a:lstStyle/>
          <a:p>
            <a:r>
              <a:rPr lang="el-GR" dirty="0" smtClean="0"/>
              <a:t>Ο σχεδιασμός της δυναμικότητας θα πρέπει να περιλαμβάνει τόσο το επιχειρησιακό όσο και το περιβάλλον ανάπτυξης και να αναφέρεται: </a:t>
            </a:r>
          </a:p>
          <a:p>
            <a:pPr lvl="1"/>
            <a:r>
              <a:rPr lang="el-GR" dirty="0" smtClean="0"/>
              <a:t>Στον υπολογιστικό εξοπλισμό (π.χ. υπολογιστές, εξυπηρετητές, </a:t>
            </a:r>
            <a:r>
              <a:rPr lang="el-GR" dirty="0" err="1" smtClean="0"/>
              <a:t>διακομιστές</a:t>
            </a:r>
            <a:r>
              <a:rPr lang="el-GR" dirty="0" smtClean="0"/>
              <a:t> αρχείων κ.ά.), </a:t>
            </a:r>
          </a:p>
          <a:p>
            <a:pPr lvl="1"/>
            <a:r>
              <a:rPr lang="en-US" dirty="0" err="1" smtClean="0"/>
              <a:t>Στον</a:t>
            </a:r>
            <a:r>
              <a:rPr lang="en-US" dirty="0" smtClean="0"/>
              <a:t> </a:t>
            </a:r>
            <a:r>
              <a:rPr lang="en-US" dirty="0" err="1" smtClean="0"/>
              <a:t>εξοπλισμό</a:t>
            </a:r>
            <a:r>
              <a:rPr lang="en-US" dirty="0" smtClean="0"/>
              <a:t> </a:t>
            </a:r>
            <a:r>
              <a:rPr lang="en-US" dirty="0" err="1" smtClean="0"/>
              <a:t>δικτύωσης</a:t>
            </a:r>
            <a:r>
              <a:rPr lang="en-US" dirty="0" smtClean="0"/>
              <a:t> (LAN, WANs, bridges, routers, switches </a:t>
            </a:r>
            <a:r>
              <a:rPr lang="en-US" dirty="0" err="1" smtClean="0"/>
              <a:t>κ.λπ</a:t>
            </a:r>
            <a:r>
              <a:rPr lang="en-US" dirty="0" smtClean="0"/>
              <a:t>.), </a:t>
            </a:r>
          </a:p>
          <a:p>
            <a:pPr lvl="1"/>
            <a:r>
              <a:rPr lang="el-GR" dirty="0" smtClean="0"/>
              <a:t>Στα περιφερειακά (συσκευές αποθήκευσης, εκτυπωτές κ.λπ.), </a:t>
            </a:r>
          </a:p>
          <a:p>
            <a:pPr lvl="1"/>
            <a:r>
              <a:rPr lang="el-GR" dirty="0" smtClean="0"/>
              <a:t>Σε κινητές υπολογιστικές συσκευές, </a:t>
            </a:r>
          </a:p>
          <a:p>
            <a:pPr lvl="1"/>
            <a:r>
              <a:rPr lang="el-GR" dirty="0" smtClean="0"/>
              <a:t>Στο λογισμικό των συστημάτων (π.χ. λειτουργικά συστήματα, λογισμικό δικτύου, βάσεις δεδομένων κ.ά.), </a:t>
            </a:r>
          </a:p>
          <a:p>
            <a:pPr lvl="1"/>
            <a:r>
              <a:rPr lang="el-GR" dirty="0" smtClean="0"/>
              <a:t>Στις νέες λειτουργίες των πληροφοριακών συστημάτων ERP, CRM που προβλέπεται να μπουν σε παραγωγή στο επόμενο χρονικό διάστημα και </a:t>
            </a:r>
          </a:p>
          <a:p>
            <a:pPr lvl="1"/>
            <a:r>
              <a:rPr lang="el-GR" dirty="0" smtClean="0"/>
              <a:t>Στους ανθρώπινους πόρους (ειδικά στις ειδικότητες που υπάρχει έλλειψη).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r>
              <a:rPr lang="el-GR" dirty="0" smtClean="0"/>
              <a:t/>
            </a:r>
            <a:br>
              <a:rPr lang="el-GR" dirty="0" smtClean="0"/>
            </a:br>
            <a:r>
              <a:rPr lang="el-GR" dirty="0" smtClean="0"/>
              <a:t>Διαχείριση διαθεσιμότητας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sp>
        <p:nvSpPr>
          <p:cNvPr id="4" name="Content Placeholder 3"/>
          <p:cNvSpPr>
            <a:spLocks noGrp="1"/>
          </p:cNvSpPr>
          <p:nvPr>
            <p:ph sz="quarter" idx="1"/>
          </p:nvPr>
        </p:nvSpPr>
        <p:spPr/>
        <p:txBody>
          <a:bodyPr>
            <a:normAutofit fontScale="92500" lnSpcReduction="20000"/>
          </a:bodyPr>
          <a:lstStyle/>
          <a:p>
            <a:r>
              <a:rPr lang="el-GR" dirty="0" smtClean="0"/>
              <a:t>Η </a:t>
            </a:r>
            <a:r>
              <a:rPr lang="el-GR" b="1" dirty="0" smtClean="0">
                <a:solidFill>
                  <a:srgbClr val="C00000"/>
                </a:solidFill>
              </a:rPr>
              <a:t>διαχείριση </a:t>
            </a:r>
            <a:r>
              <a:rPr lang="el-GR" b="1" dirty="0" smtClean="0">
                <a:solidFill>
                  <a:srgbClr val="C00000"/>
                </a:solidFill>
              </a:rPr>
              <a:t>διαθεσιμότητας </a:t>
            </a:r>
            <a:r>
              <a:rPr lang="en-US" b="1" dirty="0" smtClean="0">
                <a:solidFill>
                  <a:srgbClr val="C00000"/>
                </a:solidFill>
                <a:latin typeface="Cambria" pitchFamily="18" charset="0"/>
                <a:ea typeface="Cambria" pitchFamily="18" charset="0"/>
              </a:rPr>
              <a:t>(Availability Management)</a:t>
            </a:r>
            <a:r>
              <a:rPr lang="en-US" b="1" dirty="0" smtClean="0">
                <a:solidFill>
                  <a:srgbClr val="C00000"/>
                </a:solidFill>
              </a:rPr>
              <a:t> </a:t>
            </a:r>
            <a:r>
              <a:rPr lang="el-GR" dirty="0" smtClean="0"/>
              <a:t>διασφαλίζει </a:t>
            </a:r>
            <a:r>
              <a:rPr lang="el-GR" dirty="0" smtClean="0"/>
              <a:t>ότι όλες οι υπηρεσίες είναι διαθέσιμες και λειτουργούν σωστά, όταν οι πελάτες και οι χρήστες θέλουν να κάνουν χρήση τους, στο πλαίσιο </a:t>
            </a:r>
            <a:r>
              <a:rPr lang="el-GR" dirty="0" smtClean="0"/>
              <a:t>της SLA</a:t>
            </a:r>
            <a:endParaRPr lang="el-GR" dirty="0" smtClean="0"/>
          </a:p>
          <a:p>
            <a:r>
              <a:rPr lang="el-GR" dirty="0" smtClean="0"/>
              <a:t>Οι βασικοί στόχοι είναι: </a:t>
            </a:r>
          </a:p>
          <a:p>
            <a:pPr lvl="1"/>
            <a:r>
              <a:rPr lang="el-GR" dirty="0" smtClean="0"/>
              <a:t>Ο προσδιορισμός των απαιτήσεων διαθεσιμότητας, σε στενή συνεργασία με τους πελάτες, </a:t>
            </a:r>
          </a:p>
          <a:p>
            <a:pPr lvl="1"/>
            <a:r>
              <a:rPr lang="el-GR" dirty="0" smtClean="0"/>
              <a:t>Η διασφάλιση του επιπέδου της διαθεσιμότητας των υπηρεσιών, </a:t>
            </a:r>
          </a:p>
          <a:p>
            <a:pPr lvl="1"/>
            <a:r>
              <a:rPr lang="el-GR" dirty="0" smtClean="0"/>
              <a:t>Η παρακολούθηση της διαθεσιμότητας των υπηρεσιών πληροφορικής και ο εντοπισμός των προβλημάτων όταν αυτά συμβαίνουν στο μικρότερο δυνατό χρονικό διάστημα, </a:t>
            </a:r>
          </a:p>
          <a:p>
            <a:pPr lvl="1"/>
            <a:r>
              <a:rPr lang="el-GR" dirty="0" smtClean="0"/>
              <a:t>Να προτείνει βελτιώσεις στις υποδομές πληροφορικής και των υπηρεσιών με στόχο την αύξηση των επιπέδων της διαθεσιμότητας </a:t>
            </a:r>
            <a:endParaRPr lang="el-GR" dirty="0" smtClean="0"/>
          </a:p>
          <a:p>
            <a:r>
              <a:rPr lang="el-GR" dirty="0" smtClean="0"/>
              <a:t>Στοχεύει να βελτιστοποιήσει τους δείκτες:  </a:t>
            </a:r>
            <a:r>
              <a:rPr lang="el-GR" b="1" dirty="0" smtClean="0">
                <a:solidFill>
                  <a:srgbClr val="0070C0"/>
                </a:solidFill>
              </a:rPr>
              <a:t>διαθεσιμότητα, αξιοπιστία, </a:t>
            </a:r>
            <a:r>
              <a:rPr lang="el-GR" b="1" dirty="0" err="1" smtClean="0">
                <a:solidFill>
                  <a:srgbClr val="0070C0"/>
                </a:solidFill>
              </a:rPr>
              <a:t>συντηρησιμότητα</a:t>
            </a:r>
            <a:r>
              <a:rPr lang="el-GR" b="1" dirty="0" smtClean="0">
                <a:solidFill>
                  <a:srgbClr val="0070C0"/>
                </a:solidFill>
              </a:rPr>
              <a:t>, δυναμικότητα</a:t>
            </a:r>
            <a:endParaRPr lang="el-GR" b="1" dirty="0" smtClean="0">
              <a:solidFill>
                <a:srgbClr val="0070C0"/>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διαθεσιμότητας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16</a:t>
            </a:fld>
            <a:endParaRPr lang="en-US"/>
          </a:p>
        </p:txBody>
      </p:sp>
      <p:pic>
        <p:nvPicPr>
          <p:cNvPr id="1026" name="Picture 2"/>
          <p:cNvPicPr>
            <a:picLocks noChangeAspect="1" noChangeArrowheads="1"/>
          </p:cNvPicPr>
          <p:nvPr/>
        </p:nvPicPr>
        <p:blipFill>
          <a:blip r:embed="rId3"/>
          <a:srcRect/>
          <a:stretch>
            <a:fillRect/>
          </a:stretch>
        </p:blipFill>
        <p:spPr bwMode="auto">
          <a:xfrm>
            <a:off x="553047" y="1604963"/>
            <a:ext cx="11044326" cy="4255510"/>
          </a:xfrm>
          <a:prstGeom prst="rect">
            <a:avLst/>
          </a:prstGeom>
          <a:noFill/>
          <a:ln w="9525">
            <a:noFill/>
            <a:miter lim="800000"/>
            <a:headEnd/>
            <a:tailEnd/>
          </a:ln>
          <a:effectLst/>
        </p:spPr>
      </p:pic>
      <p:sp>
        <p:nvSpPr>
          <p:cNvPr id="6" name="TextBox 5"/>
          <p:cNvSpPr txBox="1"/>
          <p:nvPr/>
        </p:nvSpPr>
        <p:spPr>
          <a:xfrm>
            <a:off x="2244436" y="6025634"/>
            <a:ext cx="4983608" cy="369332"/>
          </a:xfrm>
          <a:prstGeom prst="rect">
            <a:avLst/>
          </a:prstGeom>
          <a:noFill/>
        </p:spPr>
        <p:txBody>
          <a:bodyPr wrap="none" rtlCol="0">
            <a:spAutoFit/>
          </a:bodyPr>
          <a:lstStyle/>
          <a:p>
            <a:r>
              <a:rPr lang="el-GR" b="1" dirty="0" smtClean="0">
                <a:solidFill>
                  <a:srgbClr val="C00000"/>
                </a:solidFill>
              </a:rPr>
              <a:t>Διαθεσιμότητα Πληροφοριακού Συστήματος</a:t>
            </a:r>
            <a:endParaRPr lang="en-US" b="1" dirty="0">
              <a:solidFill>
                <a:srgbClr val="C00000"/>
              </a:solidFill>
            </a:endParaRPr>
          </a:p>
        </p:txBody>
      </p:sp>
      <p:pic>
        <p:nvPicPr>
          <p:cNvPr id="1027" name="Picture 3"/>
          <p:cNvPicPr>
            <a:picLocks noChangeAspect="1" noChangeArrowheads="1"/>
          </p:cNvPicPr>
          <p:nvPr/>
        </p:nvPicPr>
        <p:blipFill>
          <a:blip r:embed="rId4"/>
          <a:srcRect/>
          <a:stretch>
            <a:fillRect/>
          </a:stretch>
        </p:blipFill>
        <p:spPr bwMode="auto">
          <a:xfrm>
            <a:off x="7518990" y="5819775"/>
            <a:ext cx="3095625" cy="781050"/>
          </a:xfrm>
          <a:prstGeom prst="rect">
            <a:avLst/>
          </a:prstGeom>
          <a:noFill/>
          <a:ln w="9525">
            <a:solidFill>
              <a:srgbClr val="C00000"/>
            </a:solid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a:t>
            </a:r>
            <a:r>
              <a:rPr lang="el-GR" dirty="0" smtClean="0"/>
              <a:t>διαθεσιμότητας </a:t>
            </a:r>
            <a:r>
              <a:rPr lang="el-GR" dirty="0" smtClean="0"/>
              <a:t>(3)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pic>
        <p:nvPicPr>
          <p:cNvPr id="2050" name="Picture 2"/>
          <p:cNvPicPr>
            <a:picLocks noChangeAspect="1" noChangeArrowheads="1"/>
          </p:cNvPicPr>
          <p:nvPr/>
        </p:nvPicPr>
        <p:blipFill>
          <a:blip r:embed="rId2"/>
          <a:srcRect/>
          <a:stretch>
            <a:fillRect/>
          </a:stretch>
        </p:blipFill>
        <p:spPr bwMode="auto">
          <a:xfrm>
            <a:off x="1754000" y="2362200"/>
            <a:ext cx="8690378" cy="2967446"/>
          </a:xfrm>
          <a:prstGeom prst="rect">
            <a:avLst/>
          </a:prstGeom>
          <a:noFill/>
          <a:ln w="9525">
            <a:noFill/>
            <a:miter lim="800000"/>
            <a:headEnd/>
            <a:tailEnd/>
          </a:ln>
          <a:effectLst/>
        </p:spPr>
      </p:pic>
      <p:sp>
        <p:nvSpPr>
          <p:cNvPr id="6" name="Rectangle 5"/>
          <p:cNvSpPr/>
          <p:nvPr/>
        </p:nvSpPr>
        <p:spPr>
          <a:xfrm>
            <a:off x="2357222" y="1654314"/>
            <a:ext cx="9225178" cy="523220"/>
          </a:xfrm>
          <a:prstGeom prst="rect">
            <a:avLst/>
          </a:prstGeom>
        </p:spPr>
        <p:txBody>
          <a:bodyPr wrap="square">
            <a:spAutoFit/>
          </a:bodyPr>
          <a:lstStyle/>
          <a:p>
            <a:pPr lvl="0">
              <a:spcBef>
                <a:spcPct val="0"/>
              </a:spcBef>
            </a:pPr>
            <a:r>
              <a:rPr lang="el-GR" sz="2800" b="1" dirty="0" smtClean="0">
                <a:solidFill>
                  <a:srgbClr val="0070C0"/>
                </a:solidFill>
                <a:latin typeface="Calibri"/>
                <a:ea typeface="+mj-ea"/>
                <a:cs typeface="+mj-cs"/>
              </a:rPr>
              <a:t>Κατηγορίες διαθεσιμότητας συστήματος</a:t>
            </a:r>
            <a:endParaRPr lang="en-US" sz="2800" b="1" dirty="0">
              <a:solidFill>
                <a:srgbClr val="0070C0"/>
              </a:solidFill>
              <a:latin typeface="Franklin Gothic Book"/>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διαθεσιμότητας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18</a:t>
            </a:fld>
            <a:endParaRPr lang="en-US"/>
          </a:p>
        </p:txBody>
      </p:sp>
      <p:pic>
        <p:nvPicPr>
          <p:cNvPr id="3074" name="Picture 2"/>
          <p:cNvPicPr>
            <a:picLocks noChangeAspect="1" noChangeArrowheads="1"/>
          </p:cNvPicPr>
          <p:nvPr/>
        </p:nvPicPr>
        <p:blipFill>
          <a:blip r:embed="rId3"/>
          <a:srcRect/>
          <a:stretch>
            <a:fillRect/>
          </a:stretch>
        </p:blipFill>
        <p:spPr bwMode="auto">
          <a:xfrm>
            <a:off x="804672" y="2436632"/>
            <a:ext cx="10343277" cy="4230868"/>
          </a:xfrm>
          <a:prstGeom prst="rect">
            <a:avLst/>
          </a:prstGeom>
          <a:noFill/>
          <a:ln w="9525">
            <a:noFill/>
            <a:miter lim="800000"/>
            <a:headEnd/>
            <a:tailEnd/>
          </a:ln>
          <a:effectLst/>
        </p:spPr>
      </p:pic>
      <p:sp>
        <p:nvSpPr>
          <p:cNvPr id="6" name="TextBox 5"/>
          <p:cNvSpPr txBox="1"/>
          <p:nvPr/>
        </p:nvSpPr>
        <p:spPr>
          <a:xfrm>
            <a:off x="1219200" y="1679248"/>
            <a:ext cx="9549024" cy="523220"/>
          </a:xfrm>
          <a:prstGeom prst="rect">
            <a:avLst/>
          </a:prstGeom>
          <a:noFill/>
        </p:spPr>
        <p:txBody>
          <a:bodyPr wrap="none" rtlCol="0">
            <a:spAutoFit/>
          </a:bodyPr>
          <a:lstStyle/>
          <a:p>
            <a:r>
              <a:rPr lang="el-GR" sz="2800" b="1" dirty="0" smtClean="0">
                <a:solidFill>
                  <a:srgbClr val="0070C0"/>
                </a:solidFill>
              </a:rPr>
              <a:t>Περιπτώσεις προβλημάτων και μέσος χρόνος επισκευής</a:t>
            </a:r>
            <a:endParaRPr lang="en-US" sz="2800" b="1"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Συνέχειας Υπηρεσίας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19</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r>
              <a:rPr lang="el-GR" dirty="0" smtClean="0"/>
              <a:t>Η </a:t>
            </a:r>
            <a:r>
              <a:rPr lang="el-GR" b="1" dirty="0" smtClean="0">
                <a:solidFill>
                  <a:srgbClr val="C00000"/>
                </a:solidFill>
              </a:rPr>
              <a:t>διαχείριση </a:t>
            </a:r>
            <a:r>
              <a:rPr lang="el-GR" b="1" dirty="0" smtClean="0">
                <a:solidFill>
                  <a:srgbClr val="C00000"/>
                </a:solidFill>
              </a:rPr>
              <a:t>συνέχειας των </a:t>
            </a:r>
            <a:r>
              <a:rPr lang="el-GR" b="1" dirty="0" smtClean="0">
                <a:solidFill>
                  <a:srgbClr val="C00000"/>
                </a:solidFill>
                <a:latin typeface="Cambria" pitchFamily="18" charset="0"/>
                <a:ea typeface="Cambria" pitchFamily="18" charset="0"/>
              </a:rPr>
              <a:t>υπηρεσιών </a:t>
            </a:r>
            <a:r>
              <a:rPr lang="en-US" b="1" dirty="0" smtClean="0">
                <a:solidFill>
                  <a:srgbClr val="C00000"/>
                </a:solidFill>
                <a:latin typeface="Cambria" pitchFamily="18" charset="0"/>
                <a:ea typeface="Cambria" pitchFamily="18" charset="0"/>
              </a:rPr>
              <a:t>(Service Continuity Management)</a:t>
            </a:r>
            <a:r>
              <a:rPr lang="el-GR" b="1" dirty="0" smtClean="0">
                <a:solidFill>
                  <a:srgbClr val="C00000"/>
                </a:solidFill>
                <a:latin typeface="Cambria" pitchFamily="18" charset="0"/>
                <a:ea typeface="Cambria" pitchFamily="18" charset="0"/>
              </a:rPr>
              <a:t> </a:t>
            </a:r>
            <a:r>
              <a:rPr lang="el-GR" dirty="0" smtClean="0"/>
              <a:t>στοχεύει στην εξασφάλιση της ικανότητας μιας επιχείρησης, σε περίπτωση καταστροφής, να επαναφέρει τις υπηρεσίες των πληροφοριακών συστημάτων σε ένα συγκεκριμένο επίπεδο λειτουργίας, το οποίο θα καλύπτει τις ελάχιστες απαραίτητες </a:t>
            </a:r>
            <a:r>
              <a:rPr lang="el-GR" dirty="0" smtClean="0"/>
              <a:t>επιχειρησιακές </a:t>
            </a:r>
            <a:r>
              <a:rPr lang="el-GR" dirty="0" smtClean="0"/>
              <a:t>λειτουργίες</a:t>
            </a:r>
            <a:r>
              <a:rPr lang="el-GR" dirty="0" smtClean="0"/>
              <a:t>.</a:t>
            </a:r>
          </a:p>
          <a:p>
            <a:r>
              <a:rPr lang="el-GR" dirty="0" smtClean="0"/>
              <a:t>Η ανάλυση των συνεπειών στην επιχείρηση (</a:t>
            </a:r>
            <a:r>
              <a:rPr lang="el-GR" dirty="0" err="1" smtClean="0"/>
              <a:t>Business</a:t>
            </a:r>
            <a:r>
              <a:rPr lang="el-GR" dirty="0" smtClean="0"/>
              <a:t> </a:t>
            </a:r>
            <a:r>
              <a:rPr lang="el-GR" dirty="0" err="1" smtClean="0"/>
              <a:t>Impact</a:t>
            </a:r>
            <a:r>
              <a:rPr lang="el-GR" dirty="0" smtClean="0"/>
              <a:t> </a:t>
            </a:r>
            <a:r>
              <a:rPr lang="el-GR" dirty="0" err="1" smtClean="0"/>
              <a:t>Analysis</a:t>
            </a:r>
            <a:r>
              <a:rPr lang="el-GR" dirty="0" smtClean="0"/>
              <a:t> - BIA) </a:t>
            </a:r>
            <a:r>
              <a:rPr lang="el-GR" dirty="0" smtClean="0"/>
              <a:t>θα </a:t>
            </a:r>
            <a:r>
              <a:rPr lang="el-GR" dirty="0" smtClean="0"/>
              <a:t>προσδιορίσει: </a:t>
            </a:r>
          </a:p>
          <a:p>
            <a:pPr lvl="1"/>
            <a:r>
              <a:rPr lang="el-GR" dirty="0" smtClean="0"/>
              <a:t>Τον τύπο της επίπτωσης (απώλεια εσόδων, κόστος, φήμη, ασφάλεια, μη συμμόρφωση κ.λπ.), </a:t>
            </a:r>
          </a:p>
          <a:p>
            <a:pPr lvl="1"/>
            <a:r>
              <a:rPr lang="el-GR" dirty="0" smtClean="0"/>
              <a:t>Το πόσο μπορεί να λειτουργήσει η επιχείρηση χωρίς τη συγκεκριμένη υπηρεσία, </a:t>
            </a:r>
          </a:p>
          <a:p>
            <a:pPr lvl="1"/>
            <a:r>
              <a:rPr lang="el-GR" dirty="0" smtClean="0"/>
              <a:t>Το ελάχιστο επίπεδο, στο οποίο μπορεί να επανέλθει η υπηρεσία και για πόσο χρόνο, </a:t>
            </a:r>
          </a:p>
          <a:p>
            <a:pPr lvl="1"/>
            <a:r>
              <a:rPr lang="el-GR" dirty="0" smtClean="0"/>
              <a:t>Τους χρόνους αποκατάστασης υπηρεσίας RTO (</a:t>
            </a:r>
            <a:r>
              <a:rPr lang="el-GR" dirty="0" err="1" smtClean="0"/>
              <a:t>Recovery</a:t>
            </a:r>
            <a:r>
              <a:rPr lang="el-GR" dirty="0" smtClean="0"/>
              <a:t> </a:t>
            </a:r>
            <a:r>
              <a:rPr lang="el-GR" dirty="0" err="1" smtClean="0"/>
              <a:t>Time</a:t>
            </a:r>
            <a:r>
              <a:rPr lang="el-GR" dirty="0" smtClean="0"/>
              <a:t> </a:t>
            </a:r>
            <a:r>
              <a:rPr lang="el-GR" dirty="0" err="1" smtClean="0"/>
              <a:t>Objectives</a:t>
            </a:r>
            <a:r>
              <a:rPr lang="el-GR" dirty="0" smtClean="0"/>
              <a:t>) για κάθε επιμέρους υπηρεσία, </a:t>
            </a:r>
          </a:p>
          <a:p>
            <a:pPr lvl="1"/>
            <a:r>
              <a:rPr lang="el-GR" dirty="0" smtClean="0"/>
              <a:t>Τα σημεία αποκατάστασης υπηρεσίας RPO (</a:t>
            </a:r>
            <a:r>
              <a:rPr lang="el-GR" dirty="0" err="1" smtClean="0"/>
              <a:t>Recovery</a:t>
            </a:r>
            <a:r>
              <a:rPr lang="el-GR" dirty="0" smtClean="0"/>
              <a:t> </a:t>
            </a:r>
            <a:r>
              <a:rPr lang="el-GR" dirty="0" err="1" smtClean="0"/>
              <a:t>Point</a:t>
            </a:r>
            <a:r>
              <a:rPr lang="el-GR" dirty="0" smtClean="0"/>
              <a:t> </a:t>
            </a:r>
            <a:r>
              <a:rPr lang="el-GR" dirty="0" err="1" smtClean="0"/>
              <a:t>Objectives</a:t>
            </a:r>
            <a:r>
              <a:rPr lang="el-GR" dirty="0" smtClean="0"/>
              <a:t>) που προσδιορίζουν το σημείο που πρέπει να επανέλθει η υπηρεσία και αναφέρεται κυρίως σε δεδομένα</a:t>
            </a:r>
            <a:r>
              <a:rPr lang="el-GR" dirty="0" smtClean="0"/>
              <a:t>.</a:t>
            </a: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690113" y="369620"/>
            <a:ext cx="10610491" cy="3329581"/>
          </a:xfrm>
        </p:spPr>
        <p:txBody>
          <a:bodyPr/>
          <a:lstStyle/>
          <a:p>
            <a:r>
              <a:rPr lang="el-GR" dirty="0" smtClean="0"/>
              <a:t/>
            </a:r>
            <a:br>
              <a:rPr lang="el-GR" dirty="0" smtClean="0"/>
            </a:br>
            <a:r>
              <a:rPr lang="el-GR" dirty="0" smtClean="0"/>
              <a:t>Ενότητα 1</a:t>
            </a:r>
            <a:r>
              <a:rPr smtClean="0"/>
              <a:t>1</a:t>
            </a:r>
            <a:r>
              <a:rPr lang="el-GR" dirty="0" smtClean="0"/>
              <a:t> :  Λειτουργία των </a:t>
            </a:r>
            <a:r>
              <a:rPr smtClean="0"/>
              <a:t>ERP</a:t>
            </a:r>
            <a:endParaRPr/>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Συνέχειας </a:t>
            </a:r>
            <a:r>
              <a:rPr lang="el-GR" dirty="0" smtClean="0"/>
              <a:t>Υπηρεσίας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20</a:t>
            </a:fld>
            <a:endParaRPr lang="en-US"/>
          </a:p>
        </p:txBody>
      </p:sp>
      <p:sp>
        <p:nvSpPr>
          <p:cNvPr id="4" name="Content Placeholder 3"/>
          <p:cNvSpPr>
            <a:spLocks noGrp="1"/>
          </p:cNvSpPr>
          <p:nvPr>
            <p:ph sz="quarter" idx="1"/>
          </p:nvPr>
        </p:nvSpPr>
        <p:spPr>
          <a:xfrm>
            <a:off x="1219200" y="1447800"/>
            <a:ext cx="10363200" cy="5219700"/>
          </a:xfrm>
        </p:spPr>
        <p:txBody>
          <a:bodyPr>
            <a:normAutofit lnSpcReduction="10000"/>
          </a:bodyPr>
          <a:lstStyle/>
          <a:p>
            <a:r>
              <a:rPr lang="el-GR" dirty="0" smtClean="0"/>
              <a:t>Το τελικό αποτέλεσμα είναι η </a:t>
            </a:r>
            <a:r>
              <a:rPr lang="el-GR" b="1" dirty="0" smtClean="0">
                <a:solidFill>
                  <a:srgbClr val="0070C0"/>
                </a:solidFill>
              </a:rPr>
              <a:t>δημιουργία του σχεδίου ανάκαμψης (</a:t>
            </a:r>
            <a:r>
              <a:rPr lang="el-GR" b="1" dirty="0" err="1" smtClean="0">
                <a:solidFill>
                  <a:srgbClr val="0070C0"/>
                </a:solidFill>
              </a:rPr>
              <a:t>recovery</a:t>
            </a:r>
            <a:r>
              <a:rPr lang="el-GR" b="1" dirty="0" smtClean="0">
                <a:solidFill>
                  <a:srgbClr val="0070C0"/>
                </a:solidFill>
              </a:rPr>
              <a:t> </a:t>
            </a:r>
            <a:r>
              <a:rPr lang="el-GR" b="1" dirty="0" err="1" smtClean="0">
                <a:solidFill>
                  <a:srgbClr val="0070C0"/>
                </a:solidFill>
              </a:rPr>
              <a:t>plan</a:t>
            </a:r>
            <a:r>
              <a:rPr lang="el-GR" b="1" dirty="0" smtClean="0">
                <a:solidFill>
                  <a:srgbClr val="0070C0"/>
                </a:solidFill>
              </a:rPr>
              <a:t>) </a:t>
            </a:r>
            <a:r>
              <a:rPr lang="el-GR" dirty="0" smtClean="0"/>
              <a:t>της </a:t>
            </a:r>
            <a:r>
              <a:rPr lang="el-GR" dirty="0" smtClean="0"/>
              <a:t>υπηρεσίας, το οποίο προσδιορίζει </a:t>
            </a:r>
            <a:r>
              <a:rPr lang="el-GR" dirty="0" smtClean="0"/>
              <a:t>τόσο τη στρατηγική που έχουμε επιλέξει να χρησιμοποιήσουμε, την οργάνωση του προσωπικού καθώς και τις ενέργειες που απαιτούνται για κάθε στοιχείο του εξοπλισμού</a:t>
            </a:r>
            <a:r>
              <a:rPr lang="el-GR" dirty="0" smtClean="0"/>
              <a:t>.</a:t>
            </a:r>
          </a:p>
          <a:p>
            <a:r>
              <a:rPr lang="el-GR" dirty="0" smtClean="0"/>
              <a:t>Διαθέσιμες </a:t>
            </a:r>
            <a:r>
              <a:rPr lang="el-GR" b="1" dirty="0" smtClean="0">
                <a:solidFill>
                  <a:srgbClr val="0070C0"/>
                </a:solidFill>
              </a:rPr>
              <a:t>στρατηγικές </a:t>
            </a:r>
            <a:r>
              <a:rPr lang="el-GR" dirty="0" smtClean="0"/>
              <a:t>μπορεί να είναι: </a:t>
            </a:r>
          </a:p>
          <a:p>
            <a:pPr lvl="1"/>
            <a:r>
              <a:rPr lang="el-GR" dirty="0" smtClean="0"/>
              <a:t>Συμφωνία με έναν τρίτο οργανισμό ώστε να καλύψει την υπηρεσία κατά τη διάρκεια του συμβάντος και μέχρι την ανάνηψη της υπηρεσίας, </a:t>
            </a:r>
          </a:p>
          <a:p>
            <a:pPr lvl="1"/>
            <a:r>
              <a:rPr lang="el-GR" dirty="0" smtClean="0"/>
              <a:t>Σταδιακή επαναφορά μέρους της υπηρεσίας, με μεσοπρόθεσμο χρονικό ορίζοντα, </a:t>
            </a:r>
          </a:p>
          <a:p>
            <a:pPr lvl="1"/>
            <a:r>
              <a:rPr lang="el-GR" dirty="0" smtClean="0"/>
              <a:t>Βραχυπρόθεσμη αποκατάσταση της υπηρεσίας, με χρήση εναλλακτικών εγκαταστάσεων και ημιαυτόματη μεταγωγή των υπηρεσιών, </a:t>
            </a:r>
          </a:p>
          <a:p>
            <a:pPr lvl="1"/>
            <a:r>
              <a:rPr lang="el-GR" dirty="0" smtClean="0"/>
              <a:t>Άμεση αποκατάσταση της υπηρεσίας με χρήση αυτοματοποιημένης χρήσης εφεδρικών συστημάτων.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Σχεδιασμός της υπηρεσίας </a:t>
            </a:r>
            <a:br>
              <a:rPr lang="el-GR" dirty="0" smtClean="0"/>
            </a:br>
            <a:r>
              <a:rPr lang="el-GR" dirty="0" smtClean="0"/>
              <a:t>Διαχείριση Συνέχειας Υπηρεσίας </a:t>
            </a:r>
            <a:r>
              <a:rPr lang="el-GR" dirty="0" smtClean="0"/>
              <a:t>(3)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21</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r>
              <a:rPr lang="el-GR" dirty="0" smtClean="0"/>
              <a:t>Για την αποκατάσταση της υπηρεσίας μπορεί να γίνει η επιλογή της </a:t>
            </a:r>
            <a:r>
              <a:rPr lang="el-GR" b="1" dirty="0" smtClean="0">
                <a:solidFill>
                  <a:srgbClr val="0070C0"/>
                </a:solidFill>
              </a:rPr>
              <a:t>δημιουργίας </a:t>
            </a:r>
            <a:r>
              <a:rPr lang="el-GR" b="1" dirty="0" smtClean="0">
                <a:solidFill>
                  <a:srgbClr val="0070C0"/>
                </a:solidFill>
              </a:rPr>
              <a:t>εναλλακτικού σημείου/τοποθεσιών παροχής της υπηρεσίας (</a:t>
            </a:r>
            <a:r>
              <a:rPr lang="el-GR" b="1" dirty="0" err="1" smtClean="0">
                <a:solidFill>
                  <a:srgbClr val="0070C0"/>
                </a:solidFill>
              </a:rPr>
              <a:t>alternate</a:t>
            </a:r>
            <a:r>
              <a:rPr lang="el-GR" b="1" dirty="0" smtClean="0">
                <a:solidFill>
                  <a:srgbClr val="0070C0"/>
                </a:solidFill>
              </a:rPr>
              <a:t> </a:t>
            </a:r>
            <a:r>
              <a:rPr lang="el-GR" b="1" dirty="0" err="1" smtClean="0">
                <a:solidFill>
                  <a:srgbClr val="0070C0"/>
                </a:solidFill>
              </a:rPr>
              <a:t>sites</a:t>
            </a:r>
            <a:r>
              <a:rPr lang="el-GR" b="1" dirty="0" smtClean="0">
                <a:solidFill>
                  <a:srgbClr val="0070C0"/>
                </a:solidFill>
              </a:rPr>
              <a:t>). </a:t>
            </a:r>
            <a:r>
              <a:rPr lang="el-GR" dirty="0" smtClean="0"/>
              <a:t>Υπάρχουν </a:t>
            </a:r>
            <a:r>
              <a:rPr lang="el-GR" dirty="0" smtClean="0"/>
              <a:t>τρεις τύποι για τη δημιουργία εναλλακτικών τοποθεσιών: </a:t>
            </a:r>
          </a:p>
          <a:p>
            <a:pPr lvl="1"/>
            <a:r>
              <a:rPr lang="el-GR" b="1" dirty="0" err="1" smtClean="0">
                <a:solidFill>
                  <a:srgbClr val="0070C0"/>
                </a:solidFill>
              </a:rPr>
              <a:t>Hot</a:t>
            </a:r>
            <a:r>
              <a:rPr lang="el-GR" b="1" dirty="0" smtClean="0">
                <a:solidFill>
                  <a:srgbClr val="0070C0"/>
                </a:solidFill>
              </a:rPr>
              <a:t> </a:t>
            </a:r>
            <a:r>
              <a:rPr lang="el-GR" b="1" dirty="0" err="1" smtClean="0">
                <a:solidFill>
                  <a:srgbClr val="0070C0"/>
                </a:solidFill>
              </a:rPr>
              <a:t>sites</a:t>
            </a:r>
            <a:r>
              <a:rPr lang="el-GR" b="1" dirty="0" smtClean="0">
                <a:solidFill>
                  <a:srgbClr val="0070C0"/>
                </a:solidFill>
              </a:rPr>
              <a:t>: </a:t>
            </a:r>
            <a:r>
              <a:rPr lang="el-GR" dirty="0" smtClean="0"/>
              <a:t>Είναι τοποθεσίες πλήρως εξοπλισμένες σε υλικό και λογισμικό, ενώ τα δεδομένα είναι σε πλήρη συγχρονισμό με την κεντρική εγκατάσταση. Επομένως σε περίπτωση καταστροφής, η μετάβαση στην εναλλακτική τοποθεσία είναι άμεση. Ο χρήστης δεν παρατηρεί σημαντικά προβλήματα στην παροχή της ηλεκτρονικής υπηρεσίας, αφού η μετάβαση γίνεται αυτόματα σε πολύ μικρό χρονικό διάστημα. </a:t>
            </a:r>
            <a:endParaRPr lang="en-US" dirty="0" smtClean="0"/>
          </a:p>
          <a:p>
            <a:pPr lvl="1"/>
            <a:r>
              <a:rPr lang="el-GR" b="1" dirty="0" err="1" smtClean="0">
                <a:solidFill>
                  <a:srgbClr val="0070C0"/>
                </a:solidFill>
              </a:rPr>
              <a:t>Cold</a:t>
            </a:r>
            <a:r>
              <a:rPr lang="el-GR" b="1" dirty="0" smtClean="0">
                <a:solidFill>
                  <a:srgbClr val="0070C0"/>
                </a:solidFill>
              </a:rPr>
              <a:t> </a:t>
            </a:r>
            <a:r>
              <a:rPr lang="el-GR" b="1" dirty="0" err="1" smtClean="0">
                <a:solidFill>
                  <a:srgbClr val="0070C0"/>
                </a:solidFill>
              </a:rPr>
              <a:t>sites</a:t>
            </a:r>
            <a:r>
              <a:rPr lang="el-GR" b="1" dirty="0" smtClean="0">
                <a:solidFill>
                  <a:srgbClr val="0070C0"/>
                </a:solidFill>
              </a:rPr>
              <a:t>: </a:t>
            </a:r>
            <a:r>
              <a:rPr lang="el-GR" dirty="0" smtClean="0"/>
              <a:t>Είναι εγκαταστάσεις χωρίς εξειδικευμένο υλικό ή λογισμικό. Μπορεί να λειτουργήσουν εναλλακτικά μετά από σημαντικό χρονικό διάστημα, αφού απαιτείται προσθήκη εξοπλισμού, εγκατάσταση λογισμικού κ.λπ. </a:t>
            </a:r>
          </a:p>
          <a:p>
            <a:pPr lvl="1"/>
            <a:r>
              <a:rPr lang="el-GR" b="1" dirty="0" err="1" smtClean="0">
                <a:solidFill>
                  <a:srgbClr val="0070C0"/>
                </a:solidFill>
              </a:rPr>
              <a:t>Warm</a:t>
            </a:r>
            <a:r>
              <a:rPr lang="el-GR" b="1" dirty="0" smtClean="0">
                <a:solidFill>
                  <a:srgbClr val="0070C0"/>
                </a:solidFill>
              </a:rPr>
              <a:t> </a:t>
            </a:r>
            <a:r>
              <a:rPr lang="el-GR" b="1" dirty="0" err="1" smtClean="0">
                <a:solidFill>
                  <a:srgbClr val="0070C0"/>
                </a:solidFill>
              </a:rPr>
              <a:t>sites</a:t>
            </a:r>
            <a:r>
              <a:rPr lang="el-GR" b="1" dirty="0" smtClean="0">
                <a:solidFill>
                  <a:srgbClr val="0070C0"/>
                </a:solidFill>
              </a:rPr>
              <a:t>: </a:t>
            </a:r>
            <a:r>
              <a:rPr lang="el-GR" dirty="0" smtClean="0"/>
              <a:t>Είναι εγκαταστάσεις με διαθέσιμο εξοπλισμό και λογισμικό αλλά χωρίς πλήρη συγχρονισμό με τα συστήματα και τα δεδομένα των παραγωγικών συστημάτων. Μπορούν να αποτελέσουν εναλλακτικά σημεία παροχής της υπηρεσίας σε σύντομο χρονικό διάστημα.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5921832" y="1626281"/>
            <a:ext cx="4339771" cy="4257448"/>
          </a:xfrm>
          <a:prstGeom prst="ellipse">
            <a:avLst/>
          </a:prstGeom>
          <a:no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Κύκλος ζωής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sp>
        <p:nvSpPr>
          <p:cNvPr id="6" name="TextBox 5"/>
          <p:cNvSpPr txBox="1"/>
          <p:nvPr/>
        </p:nvSpPr>
        <p:spPr>
          <a:xfrm>
            <a:off x="7307945" y="3362089"/>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Στρατηγική Υπηρεσίας</a:t>
            </a:r>
            <a:endParaRPr lang="en-US" dirty="0"/>
          </a:p>
        </p:txBody>
      </p:sp>
      <p:sp>
        <p:nvSpPr>
          <p:cNvPr id="7" name="TextBox 6"/>
          <p:cNvSpPr txBox="1"/>
          <p:nvPr/>
        </p:nvSpPr>
        <p:spPr>
          <a:xfrm>
            <a:off x="7307945" y="1303115"/>
            <a:ext cx="1378856"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err="1" smtClean="0"/>
              <a:t>ΣχεδιασμόςΥπηρεσίας</a:t>
            </a:r>
            <a:endParaRPr lang="en-US" dirty="0"/>
          </a:p>
        </p:txBody>
      </p:sp>
      <p:sp>
        <p:nvSpPr>
          <p:cNvPr id="8" name="TextBox 7"/>
          <p:cNvSpPr txBox="1"/>
          <p:nvPr/>
        </p:nvSpPr>
        <p:spPr>
          <a:xfrm>
            <a:off x="9107717" y="4395568"/>
            <a:ext cx="1378856" cy="646331"/>
          </a:xfrm>
          <a:prstGeom prst="rect">
            <a:avLst/>
          </a:prstGeom>
          <a:solidFill>
            <a:srgbClr val="FFC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Μετάβαση Υπηρεσίας</a:t>
            </a:r>
            <a:endParaRPr lang="en-US" dirty="0"/>
          </a:p>
        </p:txBody>
      </p:sp>
      <p:sp>
        <p:nvSpPr>
          <p:cNvPr id="9" name="TextBox 8"/>
          <p:cNvSpPr txBox="1"/>
          <p:nvPr/>
        </p:nvSpPr>
        <p:spPr>
          <a:xfrm>
            <a:off x="5566231" y="4395568"/>
            <a:ext cx="174171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Λειτουργία Υπηρεσίας</a:t>
            </a:r>
            <a:endParaRPr lang="en-US" dirty="0"/>
          </a:p>
        </p:txBody>
      </p:sp>
      <p:cxnSp>
        <p:nvCxnSpPr>
          <p:cNvPr id="12" name="Straight Arrow Connector 11"/>
          <p:cNvCxnSpPr/>
          <p:nvPr/>
        </p:nvCxnSpPr>
        <p:spPr>
          <a:xfrm flipV="1">
            <a:off x="6945088" y="1766886"/>
            <a:ext cx="362857" cy="18256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094515" y="907143"/>
            <a:ext cx="5979885" cy="5760357"/>
          </a:xfrm>
          <a:prstGeom prst="ellipse">
            <a:avLst/>
          </a:prstGeom>
          <a:noFill/>
          <a:ln w="57150">
            <a:solidFill>
              <a:srgbClr val="EF7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1"/>
          </p:cNvCxnSpPr>
          <p:nvPr/>
        </p:nvCxnSpPr>
        <p:spPr>
          <a:xfrm rot="5400000" flipH="1" flipV="1">
            <a:off x="6019606" y="1485644"/>
            <a:ext cx="215726" cy="314440"/>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0887530" y="3547371"/>
            <a:ext cx="372152" cy="1588"/>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339776" y="2439991"/>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
        <p:nvSpPr>
          <p:cNvPr id="31" name="TextBox 30"/>
          <p:cNvSpPr txBox="1"/>
          <p:nvPr/>
        </p:nvSpPr>
        <p:spPr>
          <a:xfrm>
            <a:off x="10261603" y="2162992"/>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Μετάβαση υπηρεσίας σε λειτουργία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sp>
        <p:nvSpPr>
          <p:cNvPr id="4" name="Content Placeholder 3"/>
          <p:cNvSpPr>
            <a:spLocks noGrp="1"/>
          </p:cNvSpPr>
          <p:nvPr>
            <p:ph sz="quarter" idx="1"/>
          </p:nvPr>
        </p:nvSpPr>
        <p:spPr>
          <a:xfrm>
            <a:off x="1219200" y="1447800"/>
            <a:ext cx="10363200" cy="4762500"/>
          </a:xfrm>
        </p:spPr>
        <p:txBody>
          <a:bodyPr>
            <a:noAutofit/>
          </a:bodyPr>
          <a:lstStyle/>
          <a:p>
            <a:r>
              <a:rPr lang="el-GR" sz="1800" dirty="0" smtClean="0">
                <a:latin typeface="Cambria" pitchFamily="18" charset="0"/>
                <a:ea typeface="Cambria" pitchFamily="18" charset="0"/>
              </a:rPr>
              <a:t>Η </a:t>
            </a:r>
            <a:r>
              <a:rPr lang="el-GR" sz="1800" b="1" dirty="0" smtClean="0">
                <a:solidFill>
                  <a:srgbClr val="C00000"/>
                </a:solidFill>
                <a:latin typeface="Cambria" pitchFamily="18" charset="0"/>
                <a:ea typeface="Cambria" pitchFamily="18" charset="0"/>
              </a:rPr>
              <a:t>μετάβαση της υπηρεσίας σε λειτουργία </a:t>
            </a:r>
            <a:r>
              <a:rPr lang="el-GR" sz="1800" b="1" dirty="0" smtClean="0">
                <a:solidFill>
                  <a:srgbClr val="C00000"/>
                </a:solidFill>
                <a:latin typeface="Cambria" pitchFamily="18" charset="0"/>
                <a:ea typeface="Cambria" pitchFamily="18" charset="0"/>
              </a:rPr>
              <a:t>(</a:t>
            </a:r>
            <a:r>
              <a:rPr lang="en-US" sz="1800" b="1" dirty="0" smtClean="0">
                <a:solidFill>
                  <a:srgbClr val="C00000"/>
                </a:solidFill>
                <a:latin typeface="Cambria" pitchFamily="18" charset="0"/>
                <a:ea typeface="Cambria" pitchFamily="18" charset="0"/>
              </a:rPr>
              <a:t>service transition) </a:t>
            </a:r>
            <a:r>
              <a:rPr lang="el-GR" sz="1800" dirty="0" smtClean="0">
                <a:latin typeface="Cambria" pitchFamily="18" charset="0"/>
                <a:ea typeface="Cambria" pitchFamily="18" charset="0"/>
              </a:rPr>
              <a:t>περιλαμβάνει τις ακόλουθες </a:t>
            </a:r>
            <a:r>
              <a:rPr lang="el-GR" sz="1800" dirty="0" err="1" smtClean="0">
                <a:latin typeface="Cambria" pitchFamily="18" charset="0"/>
                <a:ea typeface="Cambria" pitchFamily="18" charset="0"/>
              </a:rPr>
              <a:t>βασθκές</a:t>
            </a:r>
            <a:r>
              <a:rPr lang="el-GR" sz="1800" dirty="0" smtClean="0">
                <a:latin typeface="Cambria" pitchFamily="18" charset="0"/>
                <a:ea typeface="Cambria" pitchFamily="18" charset="0"/>
              </a:rPr>
              <a:t> διεργασίες: </a:t>
            </a:r>
            <a:endParaRPr lang="el-GR" sz="1800" dirty="0" smtClean="0">
              <a:latin typeface="Cambria" pitchFamily="18" charset="0"/>
              <a:ea typeface="Cambria" pitchFamily="18" charset="0"/>
            </a:endParaRPr>
          </a:p>
          <a:p>
            <a:r>
              <a:rPr lang="el-GR" sz="1800" b="1" dirty="0" smtClean="0">
                <a:solidFill>
                  <a:srgbClr val="0070C0"/>
                </a:solidFill>
                <a:latin typeface="Cambria" pitchFamily="18" charset="0"/>
                <a:ea typeface="Cambria" pitchFamily="18" charset="0"/>
              </a:rPr>
              <a:t>Διαχείριση Αλλαγών (</a:t>
            </a:r>
            <a:r>
              <a:rPr lang="el-GR" sz="1800" b="1" dirty="0" err="1" smtClean="0">
                <a:solidFill>
                  <a:srgbClr val="0070C0"/>
                </a:solidFill>
                <a:latin typeface="Cambria" pitchFamily="18" charset="0"/>
                <a:ea typeface="Cambria" pitchFamily="18" charset="0"/>
              </a:rPr>
              <a:t>Change</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Management</a:t>
            </a:r>
            <a:r>
              <a:rPr lang="el-GR" sz="1800" b="1" dirty="0" smtClean="0">
                <a:solidFill>
                  <a:srgbClr val="0070C0"/>
                </a:solidFill>
                <a:latin typeface="Cambria" pitchFamily="18" charset="0"/>
                <a:ea typeface="Cambria" pitchFamily="18" charset="0"/>
              </a:rPr>
              <a:t>). </a:t>
            </a:r>
            <a:r>
              <a:rPr lang="el-GR" sz="1800" dirty="0" smtClean="0">
                <a:latin typeface="Cambria" pitchFamily="18" charset="0"/>
                <a:ea typeface="Cambria" pitchFamily="18" charset="0"/>
              </a:rPr>
              <a:t>Η διαδικασία ελέγχου των αλλαγών από τη στιγμή που το πληροφοριακό σύστημα τίθεται σε λειτουργία και μέχρι το τέλος του ωφέλιμου χρόνου ζωής. </a:t>
            </a:r>
          </a:p>
          <a:p>
            <a:r>
              <a:rPr lang="el-GR" sz="1800" b="1" dirty="0" smtClean="0">
                <a:solidFill>
                  <a:srgbClr val="0070C0"/>
                </a:solidFill>
                <a:latin typeface="Cambria" pitchFamily="18" charset="0"/>
                <a:ea typeface="Cambria" pitchFamily="18" charset="0"/>
              </a:rPr>
              <a:t>Διαχείριση της μετάβασης και τεχνική υποστήριξη (</a:t>
            </a:r>
            <a:r>
              <a:rPr lang="el-GR" sz="1800" b="1" dirty="0" err="1" smtClean="0">
                <a:solidFill>
                  <a:srgbClr val="0070C0"/>
                </a:solidFill>
                <a:latin typeface="Cambria" pitchFamily="18" charset="0"/>
                <a:ea typeface="Cambria" pitchFamily="18" charset="0"/>
              </a:rPr>
              <a:t>Transition</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Planning</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and</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Support</a:t>
            </a:r>
            <a:r>
              <a:rPr lang="el-GR" sz="1800" b="1" dirty="0" smtClean="0">
                <a:solidFill>
                  <a:srgbClr val="0070C0"/>
                </a:solidFill>
                <a:latin typeface="Cambria" pitchFamily="18" charset="0"/>
                <a:ea typeface="Cambria" pitchFamily="18" charset="0"/>
              </a:rPr>
              <a:t>).</a:t>
            </a:r>
            <a:r>
              <a:rPr lang="el-GR" sz="1800" dirty="0" smtClean="0">
                <a:latin typeface="Cambria" pitchFamily="18" charset="0"/>
                <a:ea typeface="Cambria" pitchFamily="18" charset="0"/>
              </a:rPr>
              <a:t> Η </a:t>
            </a:r>
            <a:r>
              <a:rPr lang="el-GR" sz="1800" dirty="0" smtClean="0">
                <a:latin typeface="Cambria" pitchFamily="18" charset="0"/>
                <a:ea typeface="Cambria" pitchFamily="18" charset="0"/>
              </a:rPr>
              <a:t>εγκατάσταση του συστήματος αποτελεί ένα </a:t>
            </a:r>
            <a:r>
              <a:rPr lang="el-GR" sz="1800" dirty="0" smtClean="0">
                <a:latin typeface="Cambria" pitchFamily="18" charset="0"/>
                <a:ea typeface="Cambria" pitchFamily="18" charset="0"/>
              </a:rPr>
              <a:t>έργο, οπότε εφαρμόζουμε τεχνικές </a:t>
            </a:r>
            <a:r>
              <a:rPr lang="el-GR" sz="1800" dirty="0" smtClean="0">
                <a:latin typeface="Cambria" pitchFamily="18" charset="0"/>
                <a:ea typeface="Cambria" pitchFamily="18" charset="0"/>
              </a:rPr>
              <a:t>διαχείρισης έργων. </a:t>
            </a:r>
          </a:p>
          <a:p>
            <a:r>
              <a:rPr lang="el-GR" sz="1800" b="1" dirty="0" smtClean="0">
                <a:solidFill>
                  <a:srgbClr val="0070C0"/>
                </a:solidFill>
                <a:latin typeface="Cambria" pitchFamily="18" charset="0"/>
                <a:ea typeface="Cambria" pitchFamily="18" charset="0"/>
              </a:rPr>
              <a:t>Ανάπτυξη του συστήματος (</a:t>
            </a:r>
            <a:r>
              <a:rPr lang="el-GR" sz="1800" b="1" dirty="0" err="1" smtClean="0">
                <a:solidFill>
                  <a:srgbClr val="0070C0"/>
                </a:solidFill>
                <a:latin typeface="Cambria" pitchFamily="18" charset="0"/>
                <a:ea typeface="Cambria" pitchFamily="18" charset="0"/>
              </a:rPr>
              <a:t>Application</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Development</a:t>
            </a:r>
            <a:r>
              <a:rPr lang="el-GR" sz="1800" b="1" dirty="0" smtClean="0">
                <a:solidFill>
                  <a:srgbClr val="0070C0"/>
                </a:solidFill>
                <a:latin typeface="Cambria" pitchFamily="18" charset="0"/>
                <a:ea typeface="Cambria" pitchFamily="18" charset="0"/>
              </a:rPr>
              <a:t>). </a:t>
            </a:r>
            <a:r>
              <a:rPr lang="el-GR" sz="1800" dirty="0" smtClean="0">
                <a:latin typeface="Cambria" pitchFamily="18" charset="0"/>
                <a:ea typeface="Cambria" pitchFamily="18" charset="0"/>
              </a:rPr>
              <a:t>Οι</a:t>
            </a:r>
            <a:r>
              <a:rPr lang="en-US" sz="1800" dirty="0" smtClean="0">
                <a:latin typeface="Cambria" pitchFamily="18" charset="0"/>
                <a:ea typeface="Cambria" pitchFamily="18" charset="0"/>
              </a:rPr>
              <a:t> </a:t>
            </a:r>
            <a:r>
              <a:rPr lang="el-GR" sz="1800" dirty="0" smtClean="0">
                <a:latin typeface="Cambria" pitchFamily="18" charset="0"/>
                <a:ea typeface="Cambria" pitchFamily="18" charset="0"/>
              </a:rPr>
              <a:t>αλλαγές μπορεί να απαιτούν </a:t>
            </a:r>
            <a:r>
              <a:rPr lang="el-GR" sz="1800" dirty="0" smtClean="0">
                <a:latin typeface="Cambria" pitchFamily="18" charset="0"/>
                <a:ea typeface="Cambria" pitchFamily="18" charset="0"/>
              </a:rPr>
              <a:t>την ανάπτυξη νέου κώδικα ή και νέων υποσυστημάτων. </a:t>
            </a:r>
          </a:p>
          <a:p>
            <a:r>
              <a:rPr lang="el-GR" sz="1800" b="1" dirty="0" smtClean="0">
                <a:solidFill>
                  <a:srgbClr val="0070C0"/>
                </a:solidFill>
                <a:latin typeface="Cambria" pitchFamily="18" charset="0"/>
                <a:ea typeface="Cambria" pitchFamily="18" charset="0"/>
              </a:rPr>
              <a:t>Διαχείριση αποδεσμεύσεων και διάταξη του συστήματος (</a:t>
            </a:r>
            <a:r>
              <a:rPr lang="el-GR" sz="1800" b="1" dirty="0" err="1" smtClean="0">
                <a:solidFill>
                  <a:srgbClr val="0070C0"/>
                </a:solidFill>
                <a:latin typeface="Cambria" pitchFamily="18" charset="0"/>
                <a:ea typeface="Cambria" pitchFamily="18" charset="0"/>
              </a:rPr>
              <a:t>Release</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and</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Deployment</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Management</a:t>
            </a:r>
            <a:r>
              <a:rPr lang="el-GR" sz="1800" b="1" dirty="0" smtClean="0">
                <a:solidFill>
                  <a:srgbClr val="0070C0"/>
                </a:solidFill>
                <a:latin typeface="Cambria" pitchFamily="18" charset="0"/>
                <a:ea typeface="Cambria" pitchFamily="18" charset="0"/>
              </a:rPr>
              <a:t>). </a:t>
            </a:r>
            <a:r>
              <a:rPr lang="el-GR" sz="1800" dirty="0" smtClean="0">
                <a:latin typeface="Cambria" pitchFamily="18" charset="0"/>
                <a:ea typeface="Cambria" pitchFamily="18" charset="0"/>
              </a:rPr>
              <a:t>Περιλαμβάνει τον προγραμματισμό, την ανάπτυξη, τον έλεγχο και εγκατάσταση των νέων εκδόσεων του συστήματος τόσο στο περιβάλλον ελέγχου όσο και στο παραγωγικό περιβάλλον. </a:t>
            </a:r>
          </a:p>
          <a:p>
            <a:r>
              <a:rPr lang="el-GR" sz="1800" b="1" dirty="0" smtClean="0">
                <a:solidFill>
                  <a:srgbClr val="0070C0"/>
                </a:solidFill>
                <a:latin typeface="Cambria" pitchFamily="18" charset="0"/>
                <a:ea typeface="Cambria" pitchFamily="18" charset="0"/>
              </a:rPr>
              <a:t>Επαλήθευση και έλεγχος της υπηρεσίας (</a:t>
            </a:r>
            <a:r>
              <a:rPr lang="el-GR" sz="1800" b="1" dirty="0" err="1" smtClean="0">
                <a:solidFill>
                  <a:srgbClr val="0070C0"/>
                </a:solidFill>
                <a:latin typeface="Cambria" pitchFamily="18" charset="0"/>
                <a:ea typeface="Cambria" pitchFamily="18" charset="0"/>
              </a:rPr>
              <a:t>Service</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Validation</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and</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Testing</a:t>
            </a:r>
            <a:r>
              <a:rPr lang="el-GR" sz="1800" b="1" dirty="0" smtClean="0">
                <a:solidFill>
                  <a:srgbClr val="0070C0"/>
                </a:solidFill>
                <a:latin typeface="Cambria" pitchFamily="18" charset="0"/>
                <a:ea typeface="Cambria" pitchFamily="18" charset="0"/>
              </a:rPr>
              <a:t>). </a:t>
            </a:r>
            <a:r>
              <a:rPr lang="el-GR" sz="1800" dirty="0" smtClean="0">
                <a:latin typeface="Cambria" pitchFamily="18" charset="0"/>
                <a:ea typeface="Cambria" pitchFamily="18" charset="0"/>
              </a:rPr>
              <a:t>Διασφαλίζεται </a:t>
            </a:r>
            <a:r>
              <a:rPr lang="el-GR" sz="1800" dirty="0" smtClean="0">
                <a:latin typeface="Cambria" pitchFamily="18" charset="0"/>
                <a:ea typeface="Cambria" pitchFamily="18" charset="0"/>
              </a:rPr>
              <a:t>ότι πληροφοριακή υποδομή είναι σε ετοιμότητα και ότι οι νέες υπηρεσίες λειτουργούν σωστά. </a:t>
            </a:r>
          </a:p>
          <a:p>
            <a:r>
              <a:rPr lang="el-GR" sz="1800" b="1" dirty="0" smtClean="0">
                <a:solidFill>
                  <a:srgbClr val="0070C0"/>
                </a:solidFill>
                <a:latin typeface="Cambria" pitchFamily="18" charset="0"/>
                <a:ea typeface="Cambria" pitchFamily="18" charset="0"/>
              </a:rPr>
              <a:t>Διαχείριση παγίων και σχηματισμών (</a:t>
            </a:r>
            <a:r>
              <a:rPr lang="el-GR" sz="1800" b="1" dirty="0" err="1" smtClean="0">
                <a:solidFill>
                  <a:srgbClr val="0070C0"/>
                </a:solidFill>
                <a:latin typeface="Cambria" pitchFamily="18" charset="0"/>
                <a:ea typeface="Cambria" pitchFamily="18" charset="0"/>
              </a:rPr>
              <a:t>Service</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Asset</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and</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Configuration</a:t>
            </a:r>
            <a:r>
              <a:rPr lang="el-GR" sz="1800" b="1" dirty="0" smtClean="0">
                <a:solidFill>
                  <a:srgbClr val="0070C0"/>
                </a:solidFill>
                <a:latin typeface="Cambria" pitchFamily="18" charset="0"/>
                <a:ea typeface="Cambria" pitchFamily="18" charset="0"/>
              </a:rPr>
              <a:t> </a:t>
            </a:r>
            <a:r>
              <a:rPr lang="el-GR" sz="1800" b="1" dirty="0" err="1" smtClean="0">
                <a:solidFill>
                  <a:srgbClr val="0070C0"/>
                </a:solidFill>
                <a:latin typeface="Cambria" pitchFamily="18" charset="0"/>
                <a:ea typeface="Cambria" pitchFamily="18" charset="0"/>
              </a:rPr>
              <a:t>Management</a:t>
            </a:r>
            <a:r>
              <a:rPr lang="el-GR" sz="1800" b="1" dirty="0" smtClean="0">
                <a:solidFill>
                  <a:srgbClr val="0070C0"/>
                </a:solidFill>
                <a:latin typeface="Cambria" pitchFamily="18" charset="0"/>
                <a:ea typeface="Cambria" pitchFamily="18" charset="0"/>
              </a:rPr>
              <a:t>). </a:t>
            </a:r>
            <a:r>
              <a:rPr lang="el-GR" sz="1800" dirty="0" smtClean="0">
                <a:latin typeface="Cambria" pitchFamily="18" charset="0"/>
                <a:ea typeface="Cambria" pitchFamily="18" charset="0"/>
              </a:rPr>
              <a:t>Περιλαμβάνει τη διαχείριση των πληροφοριών των στοιχείων που συνθέτουν το πληροφοριακό σύστημα. </a:t>
            </a:r>
          </a:p>
          <a:p>
            <a:pPr>
              <a:buNone/>
            </a:pPr>
            <a:endParaRPr lang="en-US" sz="1800" dirty="0">
              <a:latin typeface="Cambria" pitchFamily="18" charset="0"/>
              <a:ea typeface="Cambria"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5921832" y="1626281"/>
            <a:ext cx="4339771" cy="4257448"/>
          </a:xfrm>
          <a:prstGeom prst="ellipse">
            <a:avLst/>
          </a:prstGeom>
          <a:no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Κύκλος ζωής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24</a:t>
            </a:fld>
            <a:endParaRPr lang="en-US"/>
          </a:p>
        </p:txBody>
      </p:sp>
      <p:sp>
        <p:nvSpPr>
          <p:cNvPr id="6" name="TextBox 5"/>
          <p:cNvSpPr txBox="1"/>
          <p:nvPr/>
        </p:nvSpPr>
        <p:spPr>
          <a:xfrm>
            <a:off x="7307945" y="3362089"/>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Στρατηγική Υπηρεσίας</a:t>
            </a:r>
            <a:endParaRPr lang="en-US" dirty="0"/>
          </a:p>
        </p:txBody>
      </p:sp>
      <p:sp>
        <p:nvSpPr>
          <p:cNvPr id="7" name="TextBox 6"/>
          <p:cNvSpPr txBox="1"/>
          <p:nvPr/>
        </p:nvSpPr>
        <p:spPr>
          <a:xfrm>
            <a:off x="7307945" y="1303115"/>
            <a:ext cx="1378856"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err="1" smtClean="0"/>
              <a:t>ΣχεδιασμόςΥπηρεσίας</a:t>
            </a:r>
            <a:endParaRPr lang="en-US" dirty="0"/>
          </a:p>
        </p:txBody>
      </p:sp>
      <p:sp>
        <p:nvSpPr>
          <p:cNvPr id="8" name="TextBox 7"/>
          <p:cNvSpPr txBox="1"/>
          <p:nvPr/>
        </p:nvSpPr>
        <p:spPr>
          <a:xfrm>
            <a:off x="9107717" y="4395568"/>
            <a:ext cx="1378856"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Μετάβαση Υπηρεσίας</a:t>
            </a:r>
            <a:endParaRPr lang="en-US" dirty="0"/>
          </a:p>
        </p:txBody>
      </p:sp>
      <p:sp>
        <p:nvSpPr>
          <p:cNvPr id="9" name="TextBox 8"/>
          <p:cNvSpPr txBox="1"/>
          <p:nvPr/>
        </p:nvSpPr>
        <p:spPr>
          <a:xfrm>
            <a:off x="5566231" y="4395568"/>
            <a:ext cx="1741713" cy="646331"/>
          </a:xfrm>
          <a:prstGeom prst="rect">
            <a:avLst/>
          </a:prstGeom>
          <a:solidFill>
            <a:srgbClr val="FFC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Λειτουργία Υπηρεσίας</a:t>
            </a:r>
            <a:endParaRPr lang="en-US" dirty="0"/>
          </a:p>
        </p:txBody>
      </p:sp>
      <p:cxnSp>
        <p:nvCxnSpPr>
          <p:cNvPr id="12" name="Straight Arrow Connector 11"/>
          <p:cNvCxnSpPr/>
          <p:nvPr/>
        </p:nvCxnSpPr>
        <p:spPr>
          <a:xfrm flipV="1">
            <a:off x="6945088" y="1766886"/>
            <a:ext cx="362857" cy="18256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094515" y="907143"/>
            <a:ext cx="5979885" cy="5760357"/>
          </a:xfrm>
          <a:prstGeom prst="ellipse">
            <a:avLst/>
          </a:prstGeom>
          <a:noFill/>
          <a:ln w="57150">
            <a:solidFill>
              <a:srgbClr val="EF7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1"/>
          </p:cNvCxnSpPr>
          <p:nvPr/>
        </p:nvCxnSpPr>
        <p:spPr>
          <a:xfrm rot="5400000" flipH="1" flipV="1">
            <a:off x="6019606" y="1485644"/>
            <a:ext cx="215726" cy="314440"/>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0887530" y="3547371"/>
            <a:ext cx="372152" cy="1588"/>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339776" y="2439991"/>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
        <p:nvSpPr>
          <p:cNvPr id="31" name="TextBox 30"/>
          <p:cNvSpPr txBox="1"/>
          <p:nvPr/>
        </p:nvSpPr>
        <p:spPr>
          <a:xfrm>
            <a:off x="10261603" y="2162992"/>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l-GR" dirty="0" smtClean="0"/>
              <a:t>Λειτουργία </a:t>
            </a:r>
            <a:r>
              <a:rPr lang="el-GR" dirty="0" smtClean="0"/>
              <a:t>της </a:t>
            </a:r>
            <a:r>
              <a:rPr lang="el-GR" dirty="0" smtClean="0"/>
              <a:t>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25</a:t>
            </a:fld>
            <a:endParaRPr lang="en-US"/>
          </a:p>
        </p:txBody>
      </p:sp>
      <p:sp>
        <p:nvSpPr>
          <p:cNvPr id="4" name="Content Placeholder 3"/>
          <p:cNvSpPr>
            <a:spLocks noGrp="1"/>
          </p:cNvSpPr>
          <p:nvPr>
            <p:ph sz="quarter" idx="1"/>
          </p:nvPr>
        </p:nvSpPr>
        <p:spPr>
          <a:xfrm>
            <a:off x="1219200" y="1447800"/>
            <a:ext cx="10615246" cy="5410200"/>
          </a:xfrm>
        </p:spPr>
        <p:txBody>
          <a:bodyPr>
            <a:noAutofit/>
          </a:bodyPr>
          <a:lstStyle/>
          <a:p>
            <a:r>
              <a:rPr lang="el-GR" sz="2000" dirty="0" smtClean="0"/>
              <a:t>Η</a:t>
            </a:r>
            <a:r>
              <a:rPr lang="el-GR" sz="2000" b="1" dirty="0" smtClean="0">
                <a:solidFill>
                  <a:srgbClr val="C00000"/>
                </a:solidFill>
              </a:rPr>
              <a:t> Λειτουργία της</a:t>
            </a:r>
            <a:r>
              <a:rPr lang="el-GR" sz="2000" dirty="0" smtClean="0">
                <a:solidFill>
                  <a:srgbClr val="C00000"/>
                </a:solidFill>
              </a:rPr>
              <a:t> </a:t>
            </a:r>
            <a:r>
              <a:rPr lang="el-GR" sz="2000" b="1" dirty="0" smtClean="0">
                <a:solidFill>
                  <a:srgbClr val="C00000"/>
                </a:solidFill>
              </a:rPr>
              <a:t>Υπηρεσίας (</a:t>
            </a:r>
            <a:r>
              <a:rPr lang="el-GR" sz="2000" b="1" dirty="0" err="1" smtClean="0">
                <a:solidFill>
                  <a:srgbClr val="C00000"/>
                </a:solidFill>
              </a:rPr>
              <a:t>Service</a:t>
            </a:r>
            <a:r>
              <a:rPr lang="el-GR" sz="2000" b="1" dirty="0" smtClean="0">
                <a:solidFill>
                  <a:srgbClr val="C00000"/>
                </a:solidFill>
              </a:rPr>
              <a:t> </a:t>
            </a:r>
            <a:r>
              <a:rPr lang="el-GR" sz="2000" b="1" dirty="0" err="1" smtClean="0">
                <a:solidFill>
                  <a:srgbClr val="C00000"/>
                </a:solidFill>
              </a:rPr>
              <a:t>Operation</a:t>
            </a:r>
            <a:r>
              <a:rPr lang="el-GR" sz="2000" b="1" dirty="0" smtClean="0">
                <a:solidFill>
                  <a:srgbClr val="C00000"/>
                </a:solidFill>
              </a:rPr>
              <a:t>)</a:t>
            </a:r>
            <a:r>
              <a:rPr lang="en-US" sz="2000" b="1" dirty="0" smtClean="0">
                <a:solidFill>
                  <a:srgbClr val="C00000"/>
                </a:solidFill>
              </a:rPr>
              <a:t> </a:t>
            </a:r>
            <a:r>
              <a:rPr lang="el-GR" sz="2000" dirty="0" smtClean="0"/>
              <a:t>αφορά το</a:t>
            </a:r>
            <a:r>
              <a:rPr lang="en-US" sz="2000" dirty="0" smtClean="0"/>
              <a:t> </a:t>
            </a:r>
            <a:r>
              <a:rPr lang="el-GR" sz="2000" dirty="0" smtClean="0"/>
              <a:t>χειρισμό </a:t>
            </a:r>
            <a:r>
              <a:rPr lang="el-GR" sz="2000" dirty="0" smtClean="0"/>
              <a:t>των αιτημάτων των </a:t>
            </a:r>
            <a:r>
              <a:rPr lang="el-GR" sz="2000" dirty="0" smtClean="0"/>
              <a:t>χρηστών, την καθημερινή διαχείριση και την αποκατάσταση προβλημάτων.  Περιλαμβάνει:</a:t>
            </a:r>
            <a:endParaRPr lang="el-GR" sz="2000" dirty="0" smtClean="0"/>
          </a:p>
          <a:p>
            <a:r>
              <a:rPr lang="el-GR" sz="2000" b="1" dirty="0" smtClean="0">
                <a:solidFill>
                  <a:srgbClr val="0070C0"/>
                </a:solidFill>
              </a:rPr>
              <a:t>Διαχείριση </a:t>
            </a:r>
            <a:r>
              <a:rPr lang="el-GR" sz="2000" b="1" dirty="0" smtClean="0">
                <a:solidFill>
                  <a:srgbClr val="0070C0"/>
                </a:solidFill>
              </a:rPr>
              <a:t>γεγονότων (</a:t>
            </a:r>
            <a:r>
              <a:rPr lang="el-GR" sz="2000" b="1" dirty="0" err="1" smtClean="0">
                <a:solidFill>
                  <a:srgbClr val="0070C0"/>
                </a:solidFill>
              </a:rPr>
              <a:t>Event</a:t>
            </a:r>
            <a:r>
              <a:rPr lang="el-GR" sz="2000" b="1" dirty="0" smtClean="0">
                <a:solidFill>
                  <a:srgbClr val="0070C0"/>
                </a:solidFill>
              </a:rPr>
              <a:t> </a:t>
            </a:r>
            <a:r>
              <a:rPr lang="el-GR" sz="2000" b="1" dirty="0" err="1" smtClean="0">
                <a:solidFill>
                  <a:srgbClr val="0070C0"/>
                </a:solidFill>
              </a:rPr>
              <a:t>Management</a:t>
            </a:r>
            <a:r>
              <a:rPr lang="el-GR" sz="2000" b="1" dirty="0" smtClean="0">
                <a:solidFill>
                  <a:srgbClr val="0070C0"/>
                </a:solidFill>
              </a:rPr>
              <a:t>). </a:t>
            </a:r>
            <a:r>
              <a:rPr lang="el-GR" sz="2000" dirty="0" smtClean="0"/>
              <a:t>Διαχειρίζεται </a:t>
            </a:r>
            <a:r>
              <a:rPr lang="el-GR" sz="2000" dirty="0" smtClean="0"/>
              <a:t>τα </a:t>
            </a:r>
            <a:r>
              <a:rPr lang="el-GR" sz="2000" dirty="0" err="1" smtClean="0"/>
              <a:t>γογονότα</a:t>
            </a:r>
            <a:r>
              <a:rPr lang="el-GR" sz="2000" dirty="0" smtClean="0"/>
              <a:t> </a:t>
            </a:r>
            <a:r>
              <a:rPr lang="el-GR" sz="2000" dirty="0" smtClean="0"/>
              <a:t>που </a:t>
            </a:r>
            <a:r>
              <a:rPr lang="el-GR" sz="2000" dirty="0" smtClean="0"/>
              <a:t>παράγονται, τα ταξινομεί, τα αξιολογεί και κατευθύνει </a:t>
            </a:r>
            <a:r>
              <a:rPr lang="el-GR" sz="2000" dirty="0" smtClean="0"/>
              <a:t>τους χειριστές </a:t>
            </a:r>
            <a:r>
              <a:rPr lang="el-GR" sz="2000" dirty="0" smtClean="0"/>
              <a:t>ώστε να τα  επιλύσουν</a:t>
            </a:r>
            <a:endParaRPr lang="el-GR" sz="2000" dirty="0" smtClean="0"/>
          </a:p>
          <a:p>
            <a:r>
              <a:rPr lang="el-GR" sz="2000" b="1" dirty="0" smtClean="0">
                <a:solidFill>
                  <a:srgbClr val="0070C0"/>
                </a:solidFill>
              </a:rPr>
              <a:t>Διαχείριση συμβάντων (</a:t>
            </a:r>
            <a:r>
              <a:rPr lang="el-GR" sz="2000" b="1" dirty="0" err="1" smtClean="0">
                <a:solidFill>
                  <a:srgbClr val="0070C0"/>
                </a:solidFill>
              </a:rPr>
              <a:t>Incident</a:t>
            </a:r>
            <a:r>
              <a:rPr lang="el-GR" sz="2000" b="1" dirty="0" smtClean="0">
                <a:solidFill>
                  <a:srgbClr val="0070C0"/>
                </a:solidFill>
              </a:rPr>
              <a:t> </a:t>
            </a:r>
            <a:r>
              <a:rPr lang="el-GR" sz="2000" b="1" dirty="0" err="1" smtClean="0">
                <a:solidFill>
                  <a:srgbClr val="0070C0"/>
                </a:solidFill>
              </a:rPr>
              <a:t>Management</a:t>
            </a:r>
            <a:r>
              <a:rPr lang="el-GR" sz="2000" b="1" dirty="0" smtClean="0">
                <a:solidFill>
                  <a:srgbClr val="0070C0"/>
                </a:solidFill>
              </a:rPr>
              <a:t>). </a:t>
            </a:r>
            <a:r>
              <a:rPr lang="el-GR" sz="2000" dirty="0" smtClean="0"/>
              <a:t>Διαχείριση του κύκλου ζωής συμβάντων με σκοπό την ανάνηψη της υπηρεσίας στο μικρότερο δυνατό διάστημα. </a:t>
            </a:r>
          </a:p>
          <a:p>
            <a:r>
              <a:rPr lang="el-GR" sz="2000" b="1" dirty="0" smtClean="0">
                <a:solidFill>
                  <a:srgbClr val="0070C0"/>
                </a:solidFill>
              </a:rPr>
              <a:t>Εξυπηρέτηση αιτημάτων (</a:t>
            </a:r>
            <a:r>
              <a:rPr lang="el-GR" sz="2000" b="1" dirty="0" err="1" smtClean="0">
                <a:solidFill>
                  <a:srgbClr val="0070C0"/>
                </a:solidFill>
              </a:rPr>
              <a:t>Request</a:t>
            </a:r>
            <a:r>
              <a:rPr lang="el-GR" sz="2000" b="1" dirty="0" smtClean="0">
                <a:solidFill>
                  <a:srgbClr val="0070C0"/>
                </a:solidFill>
              </a:rPr>
              <a:t> </a:t>
            </a:r>
            <a:r>
              <a:rPr lang="el-GR" sz="2000" b="1" dirty="0" err="1" smtClean="0">
                <a:solidFill>
                  <a:srgbClr val="0070C0"/>
                </a:solidFill>
              </a:rPr>
              <a:t>Fulfilment</a:t>
            </a:r>
            <a:r>
              <a:rPr lang="el-GR" sz="2000" b="1" dirty="0" smtClean="0">
                <a:solidFill>
                  <a:srgbClr val="0070C0"/>
                </a:solidFill>
              </a:rPr>
              <a:t>). </a:t>
            </a:r>
            <a:r>
              <a:rPr lang="el-GR" sz="2000" dirty="0" smtClean="0"/>
              <a:t>Εξυπηρέτηση απλών καθημερινών αιτημάτων των χρηστών (π.χ. αλλαγή </a:t>
            </a:r>
            <a:r>
              <a:rPr lang="el-GR" sz="2000" dirty="0" err="1" smtClean="0"/>
              <a:t>password</a:t>
            </a:r>
            <a:r>
              <a:rPr lang="el-GR" sz="2000" dirty="0" smtClean="0"/>
              <a:t>). </a:t>
            </a:r>
          </a:p>
          <a:p>
            <a:r>
              <a:rPr lang="el-GR" sz="2000" b="1" dirty="0" smtClean="0">
                <a:solidFill>
                  <a:srgbClr val="0070C0"/>
                </a:solidFill>
              </a:rPr>
              <a:t>Διαχείριση πρόσβασης στο πληροφοριακό σύστημα και δικαιωμάτων χρηστών (Access </a:t>
            </a:r>
            <a:r>
              <a:rPr lang="el-GR" sz="2000" b="1" dirty="0" err="1" smtClean="0">
                <a:solidFill>
                  <a:srgbClr val="0070C0"/>
                </a:solidFill>
              </a:rPr>
              <a:t>Management</a:t>
            </a:r>
            <a:r>
              <a:rPr lang="el-GR" sz="2000" b="1" dirty="0" smtClean="0">
                <a:solidFill>
                  <a:srgbClr val="0070C0"/>
                </a:solidFill>
              </a:rPr>
              <a:t>).</a:t>
            </a:r>
            <a:r>
              <a:rPr lang="el-GR" sz="2000" dirty="0" smtClean="0"/>
              <a:t> </a:t>
            </a:r>
            <a:r>
              <a:rPr lang="el-GR" sz="2000" dirty="0" smtClean="0"/>
              <a:t>Διαχείριση </a:t>
            </a:r>
            <a:r>
              <a:rPr lang="el-GR" sz="2000" dirty="0" smtClean="0"/>
              <a:t>της ασφάλειας του πληροφοριακού συστήματος. </a:t>
            </a:r>
            <a:endParaRPr lang="el-GR" sz="2000" dirty="0" smtClean="0"/>
          </a:p>
          <a:p>
            <a:r>
              <a:rPr lang="el-GR" sz="2000" b="1" dirty="0" smtClean="0">
                <a:solidFill>
                  <a:srgbClr val="0070C0"/>
                </a:solidFill>
              </a:rPr>
              <a:t>Διαχείριση προβλημάτων </a:t>
            </a:r>
            <a:r>
              <a:rPr lang="el-GR" sz="2000" b="1" dirty="0" smtClean="0">
                <a:solidFill>
                  <a:srgbClr val="0070C0"/>
                </a:solidFill>
                <a:latin typeface="Cambria" pitchFamily="18" charset="0"/>
                <a:ea typeface="Cambria" pitchFamily="18" charset="0"/>
              </a:rPr>
              <a:t>(</a:t>
            </a:r>
            <a:r>
              <a:rPr lang="en-US" sz="2000" b="1" dirty="0" smtClean="0">
                <a:solidFill>
                  <a:srgbClr val="0070C0"/>
                </a:solidFill>
                <a:latin typeface="Cambria" pitchFamily="18" charset="0"/>
                <a:ea typeface="Cambria" pitchFamily="18" charset="0"/>
              </a:rPr>
              <a:t>Problem Management)</a:t>
            </a:r>
            <a:endParaRPr lang="el-GR" sz="2000" b="1" dirty="0" smtClean="0">
              <a:solidFill>
                <a:srgbClr val="0070C0"/>
              </a:solidFill>
              <a:latin typeface="Cambria" pitchFamily="18" charset="0"/>
              <a:ea typeface="Cambria" pitchFamily="18" charset="0"/>
            </a:endParaRPr>
          </a:p>
          <a:p>
            <a:r>
              <a:rPr lang="el-GR" sz="2000" b="1" dirty="0" smtClean="0">
                <a:solidFill>
                  <a:srgbClr val="0070C0"/>
                </a:solidFill>
              </a:rPr>
              <a:t>Έλεγχος </a:t>
            </a:r>
            <a:r>
              <a:rPr lang="el-GR" sz="2000" b="1" dirty="0" smtClean="0">
                <a:solidFill>
                  <a:srgbClr val="0070C0"/>
                </a:solidFill>
              </a:rPr>
              <a:t>λειτουργίας πληροφοριακού συστήματος (IT </a:t>
            </a:r>
            <a:r>
              <a:rPr lang="el-GR" sz="2000" b="1" dirty="0" err="1" smtClean="0">
                <a:solidFill>
                  <a:srgbClr val="0070C0"/>
                </a:solidFill>
              </a:rPr>
              <a:t>Operations</a:t>
            </a:r>
            <a:r>
              <a:rPr lang="el-GR" sz="2000" b="1" dirty="0" smtClean="0">
                <a:solidFill>
                  <a:srgbClr val="0070C0"/>
                </a:solidFill>
              </a:rPr>
              <a:t> </a:t>
            </a:r>
            <a:r>
              <a:rPr lang="el-GR" sz="2000" b="1" dirty="0" err="1" smtClean="0">
                <a:solidFill>
                  <a:srgbClr val="0070C0"/>
                </a:solidFill>
              </a:rPr>
              <a:t>Control</a:t>
            </a:r>
            <a:r>
              <a:rPr lang="el-GR" sz="2000" b="1" dirty="0" smtClean="0">
                <a:solidFill>
                  <a:srgbClr val="0070C0"/>
                </a:solidFill>
              </a:rPr>
              <a:t>). </a:t>
            </a:r>
            <a:r>
              <a:rPr lang="el-GR" sz="2000" dirty="0" smtClean="0"/>
              <a:t>Διαδικασίες </a:t>
            </a:r>
            <a:r>
              <a:rPr lang="el-GR" sz="2000" dirty="0" smtClean="0"/>
              <a:t>ελέγχου του πληροφοριακού συστήματος καθώς και </a:t>
            </a:r>
            <a:r>
              <a:rPr lang="el-GR" sz="2000" dirty="0" smtClean="0"/>
              <a:t>διαδικασίες </a:t>
            </a:r>
            <a:r>
              <a:rPr lang="el-GR" sz="2000" dirty="0" smtClean="0"/>
              <a:t>λειτουργίας. </a:t>
            </a:r>
          </a:p>
          <a:p>
            <a:r>
              <a:rPr lang="el-GR" sz="2000" b="1" dirty="0" smtClean="0">
                <a:solidFill>
                  <a:srgbClr val="0070C0"/>
                </a:solidFill>
              </a:rPr>
              <a:t>Διαχείριση εγκαταστάσεων (</a:t>
            </a:r>
            <a:r>
              <a:rPr lang="el-GR" sz="2000" b="1" dirty="0" err="1" smtClean="0">
                <a:solidFill>
                  <a:srgbClr val="0070C0"/>
                </a:solidFill>
              </a:rPr>
              <a:t>Facilities</a:t>
            </a:r>
            <a:r>
              <a:rPr lang="el-GR" sz="2000" b="1" dirty="0" smtClean="0">
                <a:solidFill>
                  <a:srgbClr val="0070C0"/>
                </a:solidFill>
              </a:rPr>
              <a:t> </a:t>
            </a:r>
            <a:r>
              <a:rPr lang="el-GR" sz="2000" b="1" dirty="0" err="1" smtClean="0">
                <a:solidFill>
                  <a:srgbClr val="0070C0"/>
                </a:solidFill>
              </a:rPr>
              <a:t>Management</a:t>
            </a:r>
            <a:r>
              <a:rPr lang="el-GR" sz="2000" b="1" dirty="0" smtClean="0">
                <a:solidFill>
                  <a:srgbClr val="0070C0"/>
                </a:solidFill>
              </a:rPr>
              <a:t>). </a:t>
            </a:r>
            <a:r>
              <a:rPr lang="el-GR" sz="2000" dirty="0" smtClean="0"/>
              <a:t>Διαχείριση των εγκαταστάσεων που </a:t>
            </a:r>
            <a:r>
              <a:rPr lang="el-GR" sz="2000" dirty="0" smtClean="0"/>
              <a:t>του ηλεκτρονικού εξοπλισμού. </a:t>
            </a:r>
            <a:r>
              <a:rPr lang="el-GR" sz="2000" dirty="0" smtClean="0"/>
              <a:t>Περιλαμβάνει </a:t>
            </a:r>
            <a:r>
              <a:rPr lang="el-GR" sz="2000" dirty="0" smtClean="0"/>
              <a:t>UPS, </a:t>
            </a:r>
            <a:r>
              <a:rPr lang="el-GR" sz="2000" dirty="0" smtClean="0"/>
              <a:t>συσκευές ελέγχου </a:t>
            </a:r>
            <a:r>
              <a:rPr lang="el-GR" sz="2000" dirty="0" smtClean="0"/>
              <a:t>θερμοκρασίας </a:t>
            </a:r>
            <a:r>
              <a:rPr lang="el-GR" sz="2000" dirty="0" smtClean="0"/>
              <a:t>κ.ά.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5921832" y="1626281"/>
            <a:ext cx="4339771" cy="4257448"/>
          </a:xfrm>
          <a:prstGeom prst="ellipse">
            <a:avLst/>
          </a:prstGeom>
          <a:no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Κύκλος ζωής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26</a:t>
            </a:fld>
            <a:endParaRPr lang="en-US"/>
          </a:p>
        </p:txBody>
      </p:sp>
      <p:sp>
        <p:nvSpPr>
          <p:cNvPr id="6" name="TextBox 5"/>
          <p:cNvSpPr txBox="1"/>
          <p:nvPr/>
        </p:nvSpPr>
        <p:spPr>
          <a:xfrm>
            <a:off x="7307945" y="3362089"/>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Στρατηγική Υπηρεσίας</a:t>
            </a:r>
            <a:endParaRPr lang="en-US" dirty="0"/>
          </a:p>
        </p:txBody>
      </p:sp>
      <p:sp>
        <p:nvSpPr>
          <p:cNvPr id="7" name="TextBox 6"/>
          <p:cNvSpPr txBox="1"/>
          <p:nvPr/>
        </p:nvSpPr>
        <p:spPr>
          <a:xfrm>
            <a:off x="7307945" y="1303115"/>
            <a:ext cx="1378856"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err="1" smtClean="0"/>
              <a:t>ΣχεδιασμόςΥπηρεσίας</a:t>
            </a:r>
            <a:endParaRPr lang="en-US" dirty="0"/>
          </a:p>
        </p:txBody>
      </p:sp>
      <p:sp>
        <p:nvSpPr>
          <p:cNvPr id="8" name="TextBox 7"/>
          <p:cNvSpPr txBox="1"/>
          <p:nvPr/>
        </p:nvSpPr>
        <p:spPr>
          <a:xfrm>
            <a:off x="9107717" y="4395568"/>
            <a:ext cx="1378856"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Μετάβαση Υπηρεσίας</a:t>
            </a:r>
            <a:endParaRPr lang="en-US" dirty="0"/>
          </a:p>
        </p:txBody>
      </p:sp>
      <p:sp>
        <p:nvSpPr>
          <p:cNvPr id="9" name="TextBox 8"/>
          <p:cNvSpPr txBox="1"/>
          <p:nvPr/>
        </p:nvSpPr>
        <p:spPr>
          <a:xfrm>
            <a:off x="5566231" y="4395568"/>
            <a:ext cx="1741713" cy="646331"/>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Λειτουργία Υπηρεσίας</a:t>
            </a:r>
            <a:endParaRPr lang="en-US" dirty="0"/>
          </a:p>
        </p:txBody>
      </p:sp>
      <p:cxnSp>
        <p:nvCxnSpPr>
          <p:cNvPr id="12" name="Straight Arrow Connector 11"/>
          <p:cNvCxnSpPr/>
          <p:nvPr/>
        </p:nvCxnSpPr>
        <p:spPr>
          <a:xfrm flipV="1">
            <a:off x="6945088" y="1766886"/>
            <a:ext cx="362857" cy="18256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094515" y="907143"/>
            <a:ext cx="5979885" cy="5760357"/>
          </a:xfrm>
          <a:prstGeom prst="ellipse">
            <a:avLst/>
          </a:prstGeom>
          <a:noFill/>
          <a:ln w="57150">
            <a:solidFill>
              <a:srgbClr val="EF7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1"/>
          </p:cNvCxnSpPr>
          <p:nvPr/>
        </p:nvCxnSpPr>
        <p:spPr>
          <a:xfrm rot="5400000" flipH="1" flipV="1">
            <a:off x="6019606" y="1485644"/>
            <a:ext cx="215726" cy="314440"/>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0887530" y="3547371"/>
            <a:ext cx="372152" cy="1588"/>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339776" y="2439991"/>
            <a:ext cx="1378856" cy="923330"/>
          </a:xfrm>
          <a:prstGeom prst="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
        <p:nvSpPr>
          <p:cNvPr id="31" name="TextBox 30"/>
          <p:cNvSpPr txBox="1"/>
          <p:nvPr/>
        </p:nvSpPr>
        <p:spPr>
          <a:xfrm>
            <a:off x="10261603" y="2162992"/>
            <a:ext cx="1378856" cy="923330"/>
          </a:xfrm>
          <a:prstGeom prst="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Συνεχής βελτίωση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27</a:t>
            </a:fld>
            <a:endParaRPr lang="en-US"/>
          </a:p>
        </p:txBody>
      </p:sp>
      <p:sp>
        <p:nvSpPr>
          <p:cNvPr id="4" name="Content Placeholder 3"/>
          <p:cNvSpPr>
            <a:spLocks noGrp="1"/>
          </p:cNvSpPr>
          <p:nvPr>
            <p:ph sz="quarter" idx="1"/>
          </p:nvPr>
        </p:nvSpPr>
        <p:spPr/>
        <p:txBody>
          <a:bodyPr>
            <a:normAutofit fontScale="85000" lnSpcReduction="20000"/>
          </a:bodyPr>
          <a:lstStyle/>
          <a:p>
            <a:r>
              <a:rPr lang="el-GR" dirty="0" smtClean="0"/>
              <a:t>Η τελευταία φάση της μεθοδολογίας ITIL είναι η φάση της συνεχούς βελτίωσης της προσφερόμενης ηλεκτρονικής υπηρεσίας. Στη φάση αυτή περιλαμβάνονται οι διεργασίες που έχουν ως στόχο τη βελτίωση της ποιότητας της υπηρεσίας. Δια της συνεχούς βελτίωσης της δυναμικότητας της υπηρεσίας, καθώς και της βελτίωσης της ποιότητας, διασφαλίζεται μακροπρόθεσμα η επιτυχία της επιχείρησης στην αγορά. </a:t>
            </a:r>
          </a:p>
          <a:p>
            <a:r>
              <a:rPr lang="el-GR" dirty="0" smtClean="0"/>
              <a:t>Οι βασικές διεργασίες που περιλαμβάνονται στη φάση αυτή είναι: </a:t>
            </a:r>
          </a:p>
          <a:p>
            <a:pPr lvl="1"/>
            <a:r>
              <a:rPr lang="el-GR" dirty="0" smtClean="0"/>
              <a:t>Ανασκόπηση της υπηρεσίας (</a:t>
            </a:r>
            <a:r>
              <a:rPr lang="el-GR" dirty="0" err="1" smtClean="0"/>
              <a:t>Service</a:t>
            </a:r>
            <a:r>
              <a:rPr lang="el-GR" dirty="0" smtClean="0"/>
              <a:t> </a:t>
            </a:r>
            <a:r>
              <a:rPr lang="el-GR" dirty="0" err="1" smtClean="0"/>
              <a:t>Review</a:t>
            </a:r>
            <a:r>
              <a:rPr lang="el-GR" dirty="0" smtClean="0"/>
              <a:t>). Η περιοδική ανασκόπηση της υπηρεσίας με σκοπό να εντοπίσει πιθανές βελτιώσεις στην ποιότητα παροχής, δυνατότητα περιορισμού του κόστους κ.ά. </a:t>
            </a:r>
          </a:p>
          <a:p>
            <a:pPr lvl="1"/>
            <a:r>
              <a:rPr lang="el-GR" dirty="0" smtClean="0"/>
              <a:t>Αξιολόγηση των διεργασιών (</a:t>
            </a:r>
            <a:r>
              <a:rPr lang="el-GR" dirty="0" err="1" smtClean="0"/>
              <a:t>Process</a:t>
            </a:r>
            <a:r>
              <a:rPr lang="el-GR" dirty="0" smtClean="0"/>
              <a:t> </a:t>
            </a:r>
            <a:r>
              <a:rPr lang="el-GR" dirty="0" err="1" smtClean="0"/>
              <a:t>Evaluation</a:t>
            </a:r>
            <a:r>
              <a:rPr lang="el-GR" dirty="0" smtClean="0"/>
              <a:t>). Περιλαμβάνει εσωτερική και εξωτερική αξιολόγηση των διεργασιών, αξιολόγηση των χρησιμοποιούμενων μετρικών κ.ά. </a:t>
            </a:r>
          </a:p>
          <a:p>
            <a:pPr lvl="1"/>
            <a:r>
              <a:rPr lang="el-GR" dirty="0" smtClean="0"/>
              <a:t>Ανάπτυξη πρωτοβουλιών για βελτίωση των παρεχόμενων υπηρεσιών. </a:t>
            </a:r>
          </a:p>
          <a:p>
            <a:pPr lvl="1"/>
            <a:r>
              <a:rPr lang="el-GR" dirty="0" smtClean="0"/>
              <a:t>Παρακολούθηση βελτιωτικών ενεργειών.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9703" y="289386"/>
            <a:ext cx="10363200" cy="1143000"/>
          </a:xfrm>
        </p:spPr>
        <p:txBody>
          <a:bodyPr/>
          <a:lstStyle/>
          <a:p>
            <a:r>
              <a:rPr lang="el-GR" dirty="0" smtClean="0"/>
              <a:t>Βιβλιογραφία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28</a:t>
            </a:fld>
            <a:endParaRPr lang="en-US"/>
          </a:p>
        </p:txBody>
      </p:sp>
      <p:sp>
        <p:nvSpPr>
          <p:cNvPr id="4" name="Content Placeholder 3"/>
          <p:cNvSpPr>
            <a:spLocks noGrp="1"/>
          </p:cNvSpPr>
          <p:nvPr>
            <p:ph sz="quarter" idx="1"/>
          </p:nvPr>
        </p:nvSpPr>
        <p:spPr>
          <a:xfrm>
            <a:off x="1219200" y="1447800"/>
            <a:ext cx="10363200" cy="5410200"/>
          </a:xfrm>
        </p:spPr>
        <p:txBody>
          <a:bodyPr>
            <a:normAutofit/>
          </a:bodyPr>
          <a:lstStyle/>
          <a:p>
            <a:r>
              <a:rPr lang="en-US" sz="2000" dirty="0" smtClean="0"/>
              <a:t>PMI Institute. (2013). </a:t>
            </a:r>
            <a:r>
              <a:rPr lang="en-US" sz="2000" i="1" dirty="0" smtClean="0"/>
              <a:t>A guide to the Project Management Body of Knowledge, </a:t>
            </a:r>
            <a:r>
              <a:rPr lang="en-US" sz="2000" dirty="0" smtClean="0"/>
              <a:t>5th edition. PMI Standard Committee. </a:t>
            </a:r>
            <a:endParaRPr lang="en-US" sz="2000" dirty="0" smtClean="0"/>
          </a:p>
          <a:p>
            <a:r>
              <a:rPr lang="en-US" sz="2000" dirty="0" smtClean="0"/>
              <a:t>Cabinet Office. (2011a). </a:t>
            </a:r>
            <a:r>
              <a:rPr lang="en-US" sz="2000" i="1" dirty="0" smtClean="0"/>
              <a:t>ITIL Service Strategy. TSO. London. </a:t>
            </a:r>
          </a:p>
          <a:p>
            <a:r>
              <a:rPr lang="en-US" sz="2000" dirty="0" smtClean="0"/>
              <a:t>Cabinet Office. (2011b). </a:t>
            </a:r>
            <a:r>
              <a:rPr lang="en-US" sz="2000" i="1" dirty="0" smtClean="0"/>
              <a:t>ITIL Service Design. TSO. London. </a:t>
            </a:r>
          </a:p>
          <a:p>
            <a:r>
              <a:rPr lang="en-US" sz="2000" dirty="0" smtClean="0"/>
              <a:t>Cabinet Office. (2011c). </a:t>
            </a:r>
            <a:r>
              <a:rPr lang="en-US" sz="2000" i="1" dirty="0" smtClean="0"/>
              <a:t>ITIL Service Transition. TSO. London. </a:t>
            </a:r>
          </a:p>
          <a:p>
            <a:r>
              <a:rPr lang="en-US" sz="2000" dirty="0" smtClean="0"/>
              <a:t>Cabinet Office. (2011d). </a:t>
            </a:r>
            <a:r>
              <a:rPr lang="en-US" sz="2000" i="1" dirty="0" smtClean="0"/>
              <a:t>ITIL Service Operation. TSO. London. </a:t>
            </a:r>
          </a:p>
          <a:p>
            <a:r>
              <a:rPr lang="en-US" sz="2000" dirty="0" smtClean="0"/>
              <a:t>Cabinet Office. (2011e). </a:t>
            </a:r>
            <a:r>
              <a:rPr lang="en-US" sz="2000" i="1" dirty="0" smtClean="0"/>
              <a:t>ITIL Continual Service Improvement. TSO. London. </a:t>
            </a:r>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29</a:t>
            </a:fld>
            <a:endParaRPr lang="en-US"/>
          </a:p>
        </p:txBody>
      </p:sp>
    </p:spTree>
  </p:cSld>
  <p:clrMapOvr>
    <a:masterClrMapping/>
  </p:clrMapOvr>
  <p:timing>
    <p:tnLst>
      <p:par>
        <p:cTn id="1" dur="indefinite" restart="never" nodeType="tmRoot">
          <p:childTnLst>
            <p:par>
              <p:cTn id="2"/>
            </p:par>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Μεθοδολογίες διαχείρισης πληροφοριακών υποδομών και ηλεκτρονικών υπηρεσιών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a:t>
            </a:fld>
            <a:endParaRPr lang="en-US"/>
          </a:p>
        </p:txBody>
      </p:sp>
      <p:sp>
        <p:nvSpPr>
          <p:cNvPr id="4" name="Content Placeholder 3"/>
          <p:cNvSpPr>
            <a:spLocks noGrp="1"/>
          </p:cNvSpPr>
          <p:nvPr>
            <p:ph sz="quarter" idx="1"/>
          </p:nvPr>
        </p:nvSpPr>
        <p:spPr/>
        <p:txBody>
          <a:bodyPr>
            <a:normAutofit/>
          </a:bodyPr>
          <a:lstStyle/>
          <a:p>
            <a:r>
              <a:rPr lang="en-US" dirty="0" smtClean="0">
                <a:solidFill>
                  <a:srgbClr val="C00000"/>
                </a:solidFill>
                <a:latin typeface="Cambria" pitchFamily="18" charset="0"/>
                <a:ea typeface="Cambria" pitchFamily="18" charset="0"/>
              </a:rPr>
              <a:t>ITIL V3 (Information Technology Infrastructure Library) </a:t>
            </a:r>
            <a:r>
              <a:rPr lang="el-GR" dirty="0" smtClean="0">
                <a:latin typeface="Cambria" pitchFamily="18" charset="0"/>
                <a:ea typeface="Cambria" pitchFamily="18" charset="0"/>
              </a:rPr>
              <a:t>μεθοδολογία</a:t>
            </a:r>
            <a:r>
              <a:rPr lang="el-GR" dirty="0" smtClean="0"/>
              <a:t> διαχείρισης πληροφοριακών υποδομών και ηλεκτρονικών υπηρεσιών: </a:t>
            </a:r>
          </a:p>
          <a:p>
            <a:r>
              <a:rPr lang="el-GR" dirty="0" smtClean="0"/>
              <a:t>Η μεθοδολογία ITIL απευθύνεται σε άτομα και επιχειρήσεις που είναι υπεύθυνα για τον σχεδιασμό, την παρακολούθηση και τη διαχείριση υψηλής ποιότητας υπηρεσιών πληροφορικής. </a:t>
            </a:r>
          </a:p>
          <a:p>
            <a:r>
              <a:rPr lang="el-GR" dirty="0" smtClean="0"/>
              <a:t>Η μέθοδος περιγράφει τις διαδικασίες και τους ρόλους, καθώς και το τι πρέπει να γίνει (όχι πώς πρέπει να γίνει). Άρα είναι μια συλλογή καλών πρακτικών (</a:t>
            </a:r>
            <a:r>
              <a:rPr lang="el-GR" dirty="0" err="1" smtClean="0"/>
              <a:t>best</a:t>
            </a:r>
            <a:r>
              <a:rPr lang="el-GR" dirty="0" smtClean="0"/>
              <a:t> </a:t>
            </a:r>
            <a:r>
              <a:rPr lang="el-GR" dirty="0" err="1" smtClean="0"/>
              <a:t>practices</a:t>
            </a:r>
            <a:r>
              <a:rPr lang="el-GR" dirty="0" smtClean="0"/>
              <a:t>), παρά μια </a:t>
            </a:r>
            <a:r>
              <a:rPr lang="el-GR" dirty="0" err="1" smtClean="0"/>
              <a:t>διαδικασιο</a:t>
            </a:r>
            <a:r>
              <a:rPr lang="el-GR" dirty="0" smtClean="0"/>
              <a:t>-κεντρική και σαφώς ορισμένη μεθοδολογία.</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5921832" y="1626281"/>
            <a:ext cx="4339771" cy="4257448"/>
          </a:xfrm>
          <a:prstGeom prst="ellipse">
            <a:avLst/>
          </a:prstGeom>
          <a:no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Κύκλος ζωής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a:t>
            </a:fld>
            <a:endParaRPr lang="en-US"/>
          </a:p>
        </p:txBody>
      </p:sp>
      <p:sp>
        <p:nvSpPr>
          <p:cNvPr id="6" name="TextBox 5"/>
          <p:cNvSpPr txBox="1"/>
          <p:nvPr/>
        </p:nvSpPr>
        <p:spPr>
          <a:xfrm>
            <a:off x="7307945" y="3362089"/>
            <a:ext cx="1378856" cy="646331"/>
          </a:xfrm>
          <a:prstGeom prst="rect">
            <a:avLst/>
          </a:prstGeom>
          <a:solidFill>
            <a:srgbClr val="FFC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Στρατηγική Υπηρεσίας</a:t>
            </a:r>
            <a:endParaRPr lang="en-US" dirty="0"/>
          </a:p>
        </p:txBody>
      </p:sp>
      <p:sp>
        <p:nvSpPr>
          <p:cNvPr id="7" name="TextBox 6"/>
          <p:cNvSpPr txBox="1"/>
          <p:nvPr/>
        </p:nvSpPr>
        <p:spPr>
          <a:xfrm>
            <a:off x="7307945" y="1303115"/>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err="1" smtClean="0"/>
              <a:t>ΣχεδιασμόςΥπηρεσίας</a:t>
            </a:r>
            <a:endParaRPr lang="en-US" dirty="0"/>
          </a:p>
        </p:txBody>
      </p:sp>
      <p:sp>
        <p:nvSpPr>
          <p:cNvPr id="8" name="TextBox 7"/>
          <p:cNvSpPr txBox="1"/>
          <p:nvPr/>
        </p:nvSpPr>
        <p:spPr>
          <a:xfrm>
            <a:off x="9107717" y="4395568"/>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Μετάβαση Υπηρεσίας</a:t>
            </a:r>
            <a:endParaRPr lang="en-US" dirty="0"/>
          </a:p>
        </p:txBody>
      </p:sp>
      <p:sp>
        <p:nvSpPr>
          <p:cNvPr id="9" name="TextBox 8"/>
          <p:cNvSpPr txBox="1"/>
          <p:nvPr/>
        </p:nvSpPr>
        <p:spPr>
          <a:xfrm>
            <a:off x="5566231" y="4395568"/>
            <a:ext cx="174171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Λειτουργία Υπηρεσίας</a:t>
            </a:r>
            <a:endParaRPr lang="en-US" dirty="0"/>
          </a:p>
        </p:txBody>
      </p:sp>
      <p:cxnSp>
        <p:nvCxnSpPr>
          <p:cNvPr id="12" name="Straight Arrow Connector 11"/>
          <p:cNvCxnSpPr/>
          <p:nvPr/>
        </p:nvCxnSpPr>
        <p:spPr>
          <a:xfrm flipV="1">
            <a:off x="6945088" y="1766886"/>
            <a:ext cx="362857" cy="18256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094515" y="907143"/>
            <a:ext cx="5979885" cy="5760357"/>
          </a:xfrm>
          <a:prstGeom prst="ellipse">
            <a:avLst/>
          </a:prstGeom>
          <a:noFill/>
          <a:ln w="57150">
            <a:solidFill>
              <a:srgbClr val="EF7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1"/>
          </p:cNvCxnSpPr>
          <p:nvPr/>
        </p:nvCxnSpPr>
        <p:spPr>
          <a:xfrm rot="5400000" flipH="1" flipV="1">
            <a:off x="6019606" y="1485644"/>
            <a:ext cx="215726" cy="314440"/>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0887530" y="3547371"/>
            <a:ext cx="372152" cy="1588"/>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339776" y="2439991"/>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
        <p:nvSpPr>
          <p:cNvPr id="31" name="TextBox 30"/>
          <p:cNvSpPr txBox="1"/>
          <p:nvPr/>
        </p:nvSpPr>
        <p:spPr>
          <a:xfrm>
            <a:off x="10261603" y="2162992"/>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Στρατηγική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a:t>
            </a:fld>
            <a:endParaRPr lang="en-US"/>
          </a:p>
        </p:txBody>
      </p:sp>
      <p:sp>
        <p:nvSpPr>
          <p:cNvPr id="4" name="Content Placeholder 3"/>
          <p:cNvSpPr>
            <a:spLocks noGrp="1"/>
          </p:cNvSpPr>
          <p:nvPr>
            <p:ph sz="quarter" idx="1"/>
          </p:nvPr>
        </p:nvSpPr>
        <p:spPr/>
        <p:txBody>
          <a:bodyPr>
            <a:normAutofit/>
          </a:bodyPr>
          <a:lstStyle/>
          <a:p>
            <a:r>
              <a:rPr lang="el-GR" b="1" dirty="0" smtClean="0">
                <a:solidFill>
                  <a:srgbClr val="C00000"/>
                </a:solidFill>
              </a:rPr>
              <a:t>Στρατηγική για την παροχή της ηλεκτρονικής υπηρεσίας </a:t>
            </a:r>
            <a:r>
              <a:rPr lang="el-GR" dirty="0" smtClean="0"/>
              <a:t>: βασικό ζητούμενο είναι η απόφαση του τρόπου παροχής της υπηρεσίας προς τους πελάτες. Βήματα:</a:t>
            </a:r>
          </a:p>
          <a:p>
            <a:pPr lvl="1"/>
            <a:r>
              <a:rPr lang="el-GR" dirty="0" smtClean="0"/>
              <a:t>Κατανόηση των αναγκών της επιχείρησης</a:t>
            </a:r>
          </a:p>
          <a:p>
            <a:pPr lvl="1"/>
            <a:r>
              <a:rPr lang="el-GR" dirty="0" smtClean="0"/>
              <a:t>Καταγραφή χαρτοφυλακίου υπηρεσιών</a:t>
            </a:r>
            <a:r>
              <a:rPr lang="en-US" dirty="0" smtClean="0">
                <a:latin typeface="Cambria" pitchFamily="18" charset="0"/>
                <a:ea typeface="Cambria" pitchFamily="18" charset="0"/>
              </a:rPr>
              <a:t> (service portfolio management)</a:t>
            </a:r>
            <a:endParaRPr lang="el-GR" dirty="0" smtClean="0"/>
          </a:p>
          <a:p>
            <a:pPr lvl="1"/>
            <a:r>
              <a:rPr lang="el-GR" dirty="0" smtClean="0"/>
              <a:t>Διαχείριση διαμορφώσεων </a:t>
            </a:r>
            <a:r>
              <a:rPr lang="el-GR" dirty="0" smtClean="0">
                <a:latin typeface="Cambria" pitchFamily="18" charset="0"/>
                <a:ea typeface="Cambria" pitchFamily="18" charset="0"/>
              </a:rPr>
              <a:t>(</a:t>
            </a:r>
            <a:r>
              <a:rPr lang="en-US" dirty="0" smtClean="0">
                <a:latin typeface="Cambria" pitchFamily="18" charset="0"/>
                <a:ea typeface="Cambria" pitchFamily="18" charset="0"/>
              </a:rPr>
              <a:t>configuration management)</a:t>
            </a:r>
          </a:p>
          <a:p>
            <a:pPr lvl="1"/>
            <a:r>
              <a:rPr lang="el-GR" dirty="0" smtClean="0">
                <a:latin typeface="Cambria" pitchFamily="18" charset="0"/>
                <a:ea typeface="Cambria" pitchFamily="18" charset="0"/>
              </a:rPr>
              <a:t>Οικονομική διαχείριση Ηλεκτρονικών Υπηρεσιών (</a:t>
            </a:r>
            <a:r>
              <a:rPr lang="en-US" dirty="0" smtClean="0">
                <a:latin typeface="Cambria" pitchFamily="18" charset="0"/>
                <a:ea typeface="Cambria" pitchFamily="18" charset="0"/>
              </a:rPr>
              <a:t>Financial management foe IT Services)</a:t>
            </a:r>
          </a:p>
          <a:p>
            <a:pPr lvl="1"/>
            <a:r>
              <a:rPr lang="el-GR" dirty="0" smtClean="0">
                <a:latin typeface="Cambria" pitchFamily="18" charset="0"/>
                <a:ea typeface="Cambria" pitchFamily="18" charset="0"/>
              </a:rPr>
              <a:t>Διαχείριση της ζήτησης</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Στρατηγική υπηρεσίας</a:t>
            </a:r>
            <a:br>
              <a:rPr lang="el-GR" dirty="0" smtClean="0"/>
            </a:br>
            <a:r>
              <a:rPr lang="el-GR" dirty="0" smtClean="0"/>
              <a:t> Χαρτοφυλάκιο ηλεκτρονικών υπηρεσιών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6</a:t>
            </a:fld>
            <a:endParaRPr lang="en-US"/>
          </a:p>
        </p:txBody>
      </p:sp>
      <p:sp>
        <p:nvSpPr>
          <p:cNvPr id="4" name="Content Placeholder 3"/>
          <p:cNvSpPr>
            <a:spLocks noGrp="1"/>
          </p:cNvSpPr>
          <p:nvPr>
            <p:ph sz="quarter" idx="1"/>
          </p:nvPr>
        </p:nvSpPr>
        <p:spPr/>
        <p:txBody>
          <a:bodyPr/>
          <a:lstStyle/>
          <a:p>
            <a:pPr marL="274320" lvl="1" indent="-274320">
              <a:spcBef>
                <a:spcPts val="580"/>
              </a:spcBef>
              <a:buClr>
                <a:schemeClr val="accent1"/>
              </a:buClr>
            </a:pPr>
            <a:r>
              <a:rPr lang="el-GR" b="1" dirty="0" smtClean="0">
                <a:solidFill>
                  <a:srgbClr val="C00000"/>
                </a:solidFill>
              </a:rPr>
              <a:t>Καταγραφή χαρτοφυλακίου υπηρεσιών</a:t>
            </a:r>
            <a:r>
              <a:rPr lang="en-US" b="1" dirty="0" smtClean="0">
                <a:solidFill>
                  <a:srgbClr val="C00000"/>
                </a:solidFill>
              </a:rPr>
              <a:t> </a:t>
            </a:r>
            <a:r>
              <a:rPr lang="en-US" dirty="0" smtClean="0">
                <a:latin typeface="Cambria" pitchFamily="18" charset="0"/>
                <a:ea typeface="Cambria" pitchFamily="18" charset="0"/>
              </a:rPr>
              <a:t>(service portfolio management)</a:t>
            </a:r>
            <a:r>
              <a:rPr lang="el-GR" dirty="0" smtClean="0">
                <a:latin typeface="Cambria" pitchFamily="18" charset="0"/>
                <a:ea typeface="Cambria" pitchFamily="18" charset="0"/>
              </a:rPr>
              <a:t>: </a:t>
            </a:r>
            <a:r>
              <a:rPr lang="el-GR" dirty="0" smtClean="0"/>
              <a:t>λίστα των τεχνικών υπηρεσιών σε αναλυτικό και τεχνικό επίπεδο</a:t>
            </a:r>
            <a:endParaRPr lang="en-US" dirty="0" smtClean="0"/>
          </a:p>
          <a:p>
            <a:r>
              <a:rPr lang="el-GR" dirty="0" smtClean="0"/>
              <a:t>Στο χαρτοφυλάκιο υπηρεσιών υπάρχουν τρεις κατηγορίες υπηρεσιών: </a:t>
            </a:r>
          </a:p>
          <a:p>
            <a:pPr lvl="1"/>
            <a:r>
              <a:rPr lang="el-GR" dirty="0" smtClean="0"/>
              <a:t>Οι υπηρεσίες που είναι σε φάση ανάπτυξης (</a:t>
            </a:r>
            <a:r>
              <a:rPr lang="el-GR" dirty="0" err="1" smtClean="0"/>
              <a:t>service</a:t>
            </a:r>
            <a:r>
              <a:rPr lang="el-GR" dirty="0" smtClean="0"/>
              <a:t> </a:t>
            </a:r>
            <a:r>
              <a:rPr lang="el-GR" dirty="0" err="1" smtClean="0"/>
              <a:t>pipeline</a:t>
            </a:r>
            <a:r>
              <a:rPr lang="el-GR" dirty="0" smtClean="0"/>
              <a:t>) και δεν παρέχονται ακόμη σε πελάτες, </a:t>
            </a:r>
          </a:p>
          <a:p>
            <a:pPr lvl="1"/>
            <a:r>
              <a:rPr lang="el-GR" dirty="0" smtClean="0"/>
              <a:t>Ο κατάλογος των παρεχόμενων υπηρεσιών (</a:t>
            </a:r>
            <a:r>
              <a:rPr lang="el-GR" dirty="0" err="1" smtClean="0"/>
              <a:t>service</a:t>
            </a:r>
            <a:r>
              <a:rPr lang="el-GR" dirty="0" smtClean="0"/>
              <a:t> </a:t>
            </a:r>
            <a:r>
              <a:rPr lang="el-GR" dirty="0" err="1" smtClean="0"/>
              <a:t>catalogue</a:t>
            </a:r>
            <a:r>
              <a:rPr lang="el-GR" dirty="0" smtClean="0"/>
              <a:t>), </a:t>
            </a:r>
          </a:p>
          <a:p>
            <a:pPr lvl="1"/>
            <a:r>
              <a:rPr lang="el-GR" dirty="0" smtClean="0"/>
              <a:t>Οι υπηρεσίες που έχουν αποσυρθεί (</a:t>
            </a:r>
            <a:r>
              <a:rPr lang="el-GR" dirty="0" err="1" smtClean="0"/>
              <a:t>retired</a:t>
            </a:r>
            <a:r>
              <a:rPr lang="el-GR" dirty="0" smtClean="0"/>
              <a:t> </a:t>
            </a:r>
            <a:r>
              <a:rPr lang="el-GR" dirty="0" err="1" smtClean="0"/>
              <a:t>services</a:t>
            </a:r>
            <a:r>
              <a:rPr lang="el-GR" dirty="0" smtClean="0"/>
              <a:t>) είτε διότι έχουν αντικατασταθεί από νεότερες είτε διότι δεν εξυπηρετούν πλέον την επιχείρηση.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Στρατηγική της ηγεσίας</a:t>
            </a:r>
            <a:br>
              <a:rPr lang="el-GR" dirty="0" smtClean="0"/>
            </a:br>
            <a:r>
              <a:rPr lang="el-GR" dirty="0" smtClean="0"/>
              <a:t>Κατάλογος ηλεκτρονικών υπηρεσιών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pic>
        <p:nvPicPr>
          <p:cNvPr id="2050" name="Picture 2"/>
          <p:cNvPicPr>
            <a:picLocks noChangeAspect="1" noChangeArrowheads="1"/>
          </p:cNvPicPr>
          <p:nvPr/>
        </p:nvPicPr>
        <p:blipFill>
          <a:blip r:embed="rId3"/>
          <a:srcRect/>
          <a:stretch>
            <a:fillRect/>
          </a:stretch>
        </p:blipFill>
        <p:spPr bwMode="auto">
          <a:xfrm>
            <a:off x="1611086" y="1482622"/>
            <a:ext cx="9086039" cy="518487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Στρατηγική της ηγεσίας</a:t>
            </a:r>
            <a:br>
              <a:rPr lang="el-GR" dirty="0" smtClean="0"/>
            </a:br>
            <a:r>
              <a:rPr lang="el-GR" dirty="0" smtClean="0"/>
              <a:t>Οικονομική διαχείριση ηλεκτρονικών υπηρεσιών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8</a:t>
            </a:fld>
            <a:endParaRPr lang="en-US"/>
          </a:p>
        </p:txBody>
      </p:sp>
      <p:sp>
        <p:nvSpPr>
          <p:cNvPr id="4" name="Content Placeholder 3"/>
          <p:cNvSpPr>
            <a:spLocks noGrp="1"/>
          </p:cNvSpPr>
          <p:nvPr>
            <p:ph sz="quarter" idx="1"/>
          </p:nvPr>
        </p:nvSpPr>
        <p:spPr/>
        <p:txBody>
          <a:bodyPr>
            <a:normAutofit lnSpcReduction="10000"/>
          </a:bodyPr>
          <a:lstStyle/>
          <a:p>
            <a:r>
              <a:rPr lang="el-GR" b="1" dirty="0" smtClean="0">
                <a:solidFill>
                  <a:srgbClr val="C00000"/>
                </a:solidFill>
              </a:rPr>
              <a:t>Οικονομική Διαχείριση Ηλεκτρονικών Υπηρεσιών </a:t>
            </a:r>
            <a:r>
              <a:rPr lang="el-GR" dirty="0" smtClean="0"/>
              <a:t>(</a:t>
            </a:r>
            <a:r>
              <a:rPr lang="el-GR" dirty="0" err="1" smtClean="0"/>
              <a:t>Financial</a:t>
            </a:r>
            <a:r>
              <a:rPr lang="el-GR" dirty="0" smtClean="0"/>
              <a:t> </a:t>
            </a:r>
            <a:r>
              <a:rPr lang="el-GR" dirty="0" err="1" smtClean="0"/>
              <a:t>Management</a:t>
            </a:r>
            <a:r>
              <a:rPr lang="el-GR" dirty="0" smtClean="0"/>
              <a:t> </a:t>
            </a:r>
            <a:r>
              <a:rPr lang="el-GR" dirty="0" err="1" smtClean="0"/>
              <a:t>for</a:t>
            </a:r>
            <a:r>
              <a:rPr lang="el-GR" dirty="0" smtClean="0"/>
              <a:t> IT </a:t>
            </a:r>
            <a:r>
              <a:rPr lang="el-GR" dirty="0" err="1" smtClean="0"/>
              <a:t>Services</a:t>
            </a:r>
            <a:r>
              <a:rPr lang="el-GR" dirty="0" smtClean="0"/>
              <a:t>) </a:t>
            </a:r>
          </a:p>
          <a:p>
            <a:r>
              <a:rPr lang="el-GR" dirty="0" smtClean="0"/>
              <a:t>Στόχος της διαδικασίας είναι η βελτιστοποίηση του κόστους παροχής των υπηρεσιών, λαμβάνοντας υπόψη την απαιτούμενη ποιότητα καθώς και τους παράγοντες κινδύνου. </a:t>
            </a:r>
          </a:p>
          <a:p>
            <a:r>
              <a:rPr lang="el-GR" dirty="0" smtClean="0"/>
              <a:t>Η οικονομική διαχείριση περιλαμβάνει: </a:t>
            </a:r>
          </a:p>
          <a:p>
            <a:pPr lvl="1"/>
            <a:r>
              <a:rPr lang="el-GR" dirty="0" smtClean="0"/>
              <a:t>α) σύνταξη προϋπολογισμού, </a:t>
            </a:r>
          </a:p>
          <a:p>
            <a:pPr lvl="1"/>
            <a:r>
              <a:rPr lang="el-GR" dirty="0" smtClean="0"/>
              <a:t>β) οικονομική παρακολούθηση</a:t>
            </a:r>
          </a:p>
          <a:p>
            <a:pPr lvl="1"/>
            <a:r>
              <a:rPr lang="el-GR" dirty="0" smtClean="0"/>
              <a:t>γ) τιμολόγηση των υπηρεσιών προς τους πελάτες εάν αναφερόμαστε σε εξωτερικούς πελάτες ή εσωτερικές μεταφορές κόστους για παροχή ηλεκτρονικών υπηρεσιών εντός της επιχείρησης.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5921832" y="1626281"/>
            <a:ext cx="4339771" cy="4257448"/>
          </a:xfrm>
          <a:prstGeom prst="ellipse">
            <a:avLst/>
          </a:prstGeom>
          <a:no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Κύκλος ζωής υπηρεσίας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9</a:t>
            </a:fld>
            <a:endParaRPr lang="en-US"/>
          </a:p>
        </p:txBody>
      </p:sp>
      <p:sp>
        <p:nvSpPr>
          <p:cNvPr id="6" name="TextBox 5"/>
          <p:cNvSpPr txBox="1"/>
          <p:nvPr/>
        </p:nvSpPr>
        <p:spPr>
          <a:xfrm>
            <a:off x="7307945" y="3362089"/>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Στρατηγική Υπηρεσίας</a:t>
            </a:r>
            <a:endParaRPr lang="en-US" dirty="0"/>
          </a:p>
        </p:txBody>
      </p:sp>
      <p:sp>
        <p:nvSpPr>
          <p:cNvPr id="7" name="TextBox 6"/>
          <p:cNvSpPr txBox="1"/>
          <p:nvPr/>
        </p:nvSpPr>
        <p:spPr>
          <a:xfrm>
            <a:off x="7307945" y="1303115"/>
            <a:ext cx="1378856" cy="646331"/>
          </a:xfrm>
          <a:prstGeom prst="rect">
            <a:avLst/>
          </a:prstGeom>
          <a:solidFill>
            <a:srgbClr val="FFC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err="1" smtClean="0"/>
              <a:t>ΣχεδιασμόςΥπηρεσίας</a:t>
            </a:r>
            <a:endParaRPr lang="en-US" dirty="0"/>
          </a:p>
        </p:txBody>
      </p:sp>
      <p:sp>
        <p:nvSpPr>
          <p:cNvPr id="8" name="TextBox 7"/>
          <p:cNvSpPr txBox="1"/>
          <p:nvPr/>
        </p:nvSpPr>
        <p:spPr>
          <a:xfrm>
            <a:off x="9107717" y="4395568"/>
            <a:ext cx="1378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Μετάβαση Υπηρεσίας</a:t>
            </a:r>
            <a:endParaRPr lang="en-US" dirty="0"/>
          </a:p>
        </p:txBody>
      </p:sp>
      <p:sp>
        <p:nvSpPr>
          <p:cNvPr id="9" name="TextBox 8"/>
          <p:cNvSpPr txBox="1"/>
          <p:nvPr/>
        </p:nvSpPr>
        <p:spPr>
          <a:xfrm>
            <a:off x="5566231" y="4395568"/>
            <a:ext cx="174171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Λειτουργία Υπηρεσίας</a:t>
            </a:r>
            <a:endParaRPr lang="en-US" dirty="0"/>
          </a:p>
        </p:txBody>
      </p:sp>
      <p:cxnSp>
        <p:nvCxnSpPr>
          <p:cNvPr id="12" name="Straight Arrow Connector 11"/>
          <p:cNvCxnSpPr/>
          <p:nvPr/>
        </p:nvCxnSpPr>
        <p:spPr>
          <a:xfrm flipV="1">
            <a:off x="6945088" y="1766886"/>
            <a:ext cx="362857" cy="18256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094515" y="907143"/>
            <a:ext cx="5979885" cy="5760357"/>
          </a:xfrm>
          <a:prstGeom prst="ellipse">
            <a:avLst/>
          </a:prstGeom>
          <a:noFill/>
          <a:ln w="57150">
            <a:solidFill>
              <a:srgbClr val="EF76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1"/>
          </p:cNvCxnSpPr>
          <p:nvPr/>
        </p:nvCxnSpPr>
        <p:spPr>
          <a:xfrm rot="5400000" flipH="1" flipV="1">
            <a:off x="6019606" y="1485644"/>
            <a:ext cx="215726" cy="314440"/>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0887530" y="3547371"/>
            <a:ext cx="372152" cy="1588"/>
          </a:xfrm>
          <a:prstGeom prst="straightConnector1">
            <a:avLst/>
          </a:prstGeom>
          <a:ln w="76200">
            <a:solidFill>
              <a:srgbClr val="EF764B"/>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339776" y="2439991"/>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
        <p:nvSpPr>
          <p:cNvPr id="31" name="TextBox 30"/>
          <p:cNvSpPr txBox="1"/>
          <p:nvPr/>
        </p:nvSpPr>
        <p:spPr>
          <a:xfrm>
            <a:off x="10261603" y="2162992"/>
            <a:ext cx="1378856"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dirty="0" smtClean="0"/>
              <a:t>Συνεχής</a:t>
            </a:r>
          </a:p>
          <a:p>
            <a:r>
              <a:rPr lang="el-GR" dirty="0" smtClean="0"/>
              <a:t>Βελτίωση</a:t>
            </a:r>
          </a:p>
          <a:p>
            <a:r>
              <a:rPr lang="el-GR" dirty="0" smtClean="0"/>
              <a:t>Υπηρεσίας</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6948</TotalTime>
  <Words>3415</Words>
  <Application>Microsoft Macintosh PowerPoint</Application>
  <PresentationFormat>Custom</PresentationFormat>
  <Paragraphs>276</Paragraphs>
  <Slides>29</Slides>
  <Notes>15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LOG601 - ΣΥΣΤΗΜΑΤΑ ΔΙΑΧΕΙΡΙΣΗΣ ΕΠΙΧΕΙΡΗΣΙΑΚΩΝ ΠΟΡΩΝ</vt:lpstr>
      <vt:lpstr> Ενότητα 11 :  Λειτουργία των ERP</vt:lpstr>
      <vt:lpstr>Μεθοδολογίες διαχείρισης πληροφοριακών υποδομών και ηλεκτρονικών υπηρεσιών</vt:lpstr>
      <vt:lpstr>Κύκλος ζωής υπηρεσίας</vt:lpstr>
      <vt:lpstr>Στρατηγική υπηρεσίας</vt:lpstr>
      <vt:lpstr>Στρατηγική υπηρεσίας  Χαρτοφυλάκιο ηλεκτρονικών υπηρεσιών</vt:lpstr>
      <vt:lpstr>Στρατηγική της ηγεσίας Κατάλογος ηλεκτρονικών υπηρεσιών</vt:lpstr>
      <vt:lpstr>Στρατηγική της ηγεσίας Οικονομική διαχείριση ηλεκτρονικών υπηρεσιών</vt:lpstr>
      <vt:lpstr>Κύκλος ζωής υπηρεσίας</vt:lpstr>
      <vt:lpstr>Σχεδιασμός της υπηρεσίας</vt:lpstr>
      <vt:lpstr>Σχεδιασμός της υπηρεσίας Διαχείριση Επιπέδου Παροχής Υπηρεσιών </vt:lpstr>
      <vt:lpstr>Slide 12</vt:lpstr>
      <vt:lpstr>Σχεδιασμός της υπηρεσίας Διαχείριση δυναμικότητας (1)</vt:lpstr>
      <vt:lpstr>Σχεδιασμός της υπηρεσίας Διαχείριση δυναμικότητας (2)</vt:lpstr>
      <vt:lpstr>Σχεδιασμός της υπηρεσίας  Διαχείριση διαθεσιμότητας (1)</vt:lpstr>
      <vt:lpstr>Σχεδιασμός της υπηρεσίας  Διαχείριση διαθεσιμότητας (2)</vt:lpstr>
      <vt:lpstr>Σχεδιασμός της υπηρεσίας  Διαχείριση διαθεσιμότητας (3)</vt:lpstr>
      <vt:lpstr>Σχεδιασμός της υπηρεσίας  Διαχείριση διαθεσιμότητας (4)</vt:lpstr>
      <vt:lpstr>Σχεδιασμός της υπηρεσίας  Διαχείριση Συνέχειας Υπηρεσίας (1)</vt:lpstr>
      <vt:lpstr>Σχεδιασμός της υπηρεσίας  Διαχείριση Συνέχειας Υπηρεσίας (2)</vt:lpstr>
      <vt:lpstr>Σχεδιασμός της υπηρεσίας  Διαχείριση Συνέχειας Υπηρεσίας (3)</vt:lpstr>
      <vt:lpstr>Κύκλος ζωής υπηρεσίας</vt:lpstr>
      <vt:lpstr>Μετάβαση υπηρεσίας σε λειτουργία</vt:lpstr>
      <vt:lpstr>Κύκλος ζωής υπηρεσίας</vt:lpstr>
      <vt:lpstr> Λειτουργία της Υπηρεσίας</vt:lpstr>
      <vt:lpstr>Κύκλος ζωής υπηρεσίας</vt:lpstr>
      <vt:lpstr>Συνεχής βελτίωση υπηρεσίας</vt:lpstr>
      <vt:lpstr>Βιβλιογραφία</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02</dc:title>
  <dc:creator>Microsoft Office User</dc:creator>
  <cp:lastModifiedBy>User</cp:lastModifiedBy>
  <cp:revision>351</cp:revision>
  <dcterms:created xsi:type="dcterms:W3CDTF">2020-03-03T10:19:12Z</dcterms:created>
  <dcterms:modified xsi:type="dcterms:W3CDTF">2021-05-25T10:23:36Z</dcterms:modified>
</cp:coreProperties>
</file>