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ola Maria" initials="BM" lastIdx="3" clrIdx="0">
    <p:extLst>
      <p:ext uri="{19B8F6BF-5375-455C-9EA6-DF929625EA0E}">
        <p15:presenceInfo xmlns:p15="http://schemas.microsoft.com/office/powerpoint/2012/main" userId="S-1-5-21-96345165-3075009211-1247224813-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949E0"/>
    <a:srgbClr val="FDBFF4"/>
    <a:srgbClr val="6DC4FF"/>
    <a:srgbClr val="FFDD71"/>
    <a:srgbClr val="FFFF99"/>
    <a:srgbClr val="C39BE1"/>
    <a:srgbClr val="97E4FF"/>
    <a:srgbClr val="C7C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39"/>
  </p:normalViewPr>
  <p:slideViewPr>
    <p:cSldViewPr snapToGrid="0" snapToObjects="1">
      <p:cViewPr varScale="1">
        <p:scale>
          <a:sx n="141" d="100"/>
          <a:sy n="141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11/19/19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wx/7f0252v94rq986x4n4l4sn9c0000gn/T/com.microsoft.Powerpoint/converted_emf.(null)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79737"/>
            <a:ext cx="8825658" cy="2497644"/>
          </a:xfrm>
        </p:spPr>
        <p:txBody>
          <a:bodyPr/>
          <a:lstStyle/>
          <a:p>
            <a:r>
              <a:rPr lang="el-GR" sz="2800" dirty="0"/>
              <a:t>ΚΕΦΑΛΑΙΟ 1</a:t>
            </a:r>
            <a:r>
              <a:rPr lang="en-US" sz="2800" dirty="0"/>
              <a:t>4</a:t>
            </a:r>
            <a:br>
              <a:rPr lang="en-US" sz="3200" dirty="0"/>
            </a:br>
            <a:r>
              <a:rPr lang="el-GR" sz="3200" dirty="0"/>
              <a:t>Συνολική προσφορά και βραχυχρόνια αντιστάθμιση μεταξύ πληθωρισμού και ανεργίας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FC80C-4BBF-8A4E-9097-1D56523BFBB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254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53E1F3-D8BA-4752-A61A-392CF014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E7D3F76-B51C-4433-BFF4-492E04B339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/>
                  <a:t>Τελικά, συνάγουμε την εξίσωση </a:t>
                </a:r>
                <a:r>
                  <a:rPr lang="en-US" i="1" dirty="0"/>
                  <a:t>AS</a:t>
                </a:r>
                <a:r>
                  <a:rPr lang="en-US" dirty="0"/>
                  <a:t> </a:t>
                </a:r>
                <a:r>
                  <a:rPr lang="el-GR" dirty="0"/>
                  <a:t>λύνοντας για </a:t>
                </a:r>
                <a:r>
                  <a:rPr lang="en-US" b="1" i="1" dirty="0"/>
                  <a:t>Y</a:t>
                </a:r>
                <a:r>
                  <a:rPr lang="el-GR" dirty="0"/>
                  <a:t>:  </a:t>
                </a:r>
                <a:endParaRPr lang="en-US" dirty="0"/>
              </a:p>
              <a:p>
                <a:pPr marL="0" indent="0" algn="ctr">
                  <a:buNone/>
                </a:pPr>
                <a:endParaRPr lang="en-US" b="1" i="1"/>
              </a:p>
              <a:p>
                <a:pPr marL="0" indent="0" algn="ctr">
                  <a:buNone/>
                </a:pPr>
                <a:r>
                  <a:rPr lang="en-US" b="1" i="1"/>
                  <a:t>Y</a:t>
                </a:r>
                <a:r>
                  <a:rPr lang="en-US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l-GR" b="1" i="1" dirty="0"/>
                  <a:t>α</a:t>
                </a:r>
                <a:r>
                  <a:rPr lang="el-GR" dirty="0"/>
                  <a:t> (</a:t>
                </a:r>
                <a:r>
                  <a:rPr lang="en-US" b="1" i="1" dirty="0"/>
                  <a:t>P</a:t>
                </a:r>
                <a:r>
                  <a:rPr lang="en-US" dirty="0"/>
                  <a:t> – </a:t>
                </a:r>
                <a:r>
                  <a:rPr lang="en-US" b="1" i="1" dirty="0"/>
                  <a:t>EP</a:t>
                </a:r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E7D3F76-B51C-4433-BFF4-492E04B33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3E3F04E-FD92-4C38-ACA5-DAA33DD5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1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699B0B-7607-4A6E-BC7E-A8546C76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της ατελούς πληροφόρησης,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DD469F-E786-4FEF-B11A-5F06E865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954020"/>
            <a:ext cx="8761413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Υποθέσεις: </a:t>
            </a:r>
          </a:p>
          <a:p>
            <a:r>
              <a:rPr lang="el-GR" dirty="0"/>
              <a:t>Όλοι οι μισθοί και όλες οι τιμές είναι εύκαμπτες, και όλες οι τιμές εκκαθαρίζονται. </a:t>
            </a:r>
          </a:p>
          <a:p>
            <a:r>
              <a:rPr lang="el-GR" dirty="0"/>
              <a:t>Κάθε παραγωγός παράγει ένα μόνον αγαθό και καταναλώνει πολλά αγαθά. </a:t>
            </a:r>
          </a:p>
          <a:p>
            <a:r>
              <a:rPr lang="el-GR" dirty="0"/>
              <a:t>Κάθε παραγωγός γνωρίζει την ονομαστική τιμή του αγαθού που παράγει, αλλά δεν γνωρίζει το γενικό επίπεδο τιμών.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2B7FB56-557F-4809-89ED-58B4722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1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928190-F608-478C-8265-D77A5FE5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της ατελούς πληροφόρησης,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C7AA3-AEB2-4E80-B4C2-3AEF46C0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προσφορά κάθε αγαθού εξαρτάται από τη σχετική του τιμή: την ονομαστική τιμή του αγαθού διαιρούμενη διά του γενικού επιπέδου τιμών. </a:t>
            </a:r>
          </a:p>
          <a:p>
            <a:r>
              <a:rPr lang="el-GR" dirty="0"/>
              <a:t>Ο παραγωγός δεν γνωρίζει το επίπεδο των τιμών, </a:t>
            </a:r>
            <a:r>
              <a:rPr lang="en-US" b="1" i="1" dirty="0"/>
              <a:t>P</a:t>
            </a:r>
            <a:r>
              <a:rPr lang="el-GR" dirty="0"/>
              <a:t>,  όταν αποφασίζει πόση ποσότητα προϊόντος θα παράγει, και γι’ αυτό χρησιμοποιεί το προσδοκώμενο επίπεδο τιμών, </a:t>
            </a:r>
            <a:r>
              <a:rPr lang="en-US" b="1" i="1" dirty="0"/>
              <a:t>EP</a:t>
            </a:r>
            <a:r>
              <a:rPr lang="el-GR" b="1" dirty="0"/>
              <a:t>.</a:t>
            </a:r>
            <a:endParaRPr lang="el-GR" dirty="0"/>
          </a:p>
          <a:p>
            <a:r>
              <a:rPr lang="el-GR" dirty="0"/>
              <a:t>Υποθέστε ότι το </a:t>
            </a:r>
            <a:r>
              <a:rPr lang="en-US" b="1" i="1" dirty="0"/>
              <a:t>P</a:t>
            </a:r>
            <a:r>
              <a:rPr lang="el-GR" dirty="0"/>
              <a:t> ανεβαίνει, αλλά όχι το </a:t>
            </a:r>
            <a:r>
              <a:rPr lang="en-US" b="1" i="1" dirty="0"/>
              <a:t>EP</a:t>
            </a:r>
            <a:r>
              <a:rPr lang="el-GR" dirty="0"/>
              <a:t>. </a:t>
            </a:r>
          </a:p>
          <a:p>
            <a:pPr lvl="1"/>
            <a:r>
              <a:rPr lang="el-GR" dirty="0"/>
              <a:t>Ο παραγωγός σκέπτεται ότι η σχετική τιμή του έχει αυξηθεί, και έτσι αποφασίζει να παραγάγει περισσότερη ποσότητα. </a:t>
            </a:r>
          </a:p>
          <a:p>
            <a:pPr lvl="1"/>
            <a:r>
              <a:rPr lang="el-GR" dirty="0"/>
              <a:t>Όταν οι παραγωγοί σκέπτονται με αυτό τον τρόπο, το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θα αυξάνεται κάθε φορά που το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l-GR" dirty="0"/>
              <a:t>αυξάνεται πάνω από το </a:t>
            </a:r>
            <a:r>
              <a:rPr lang="en-US" b="1" i="1" dirty="0"/>
              <a:t>EP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C640EA-3AB6-48BC-8D79-DEB43E68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2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FC07E4-4234-4B4B-A274-46B5E389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Σύνοψη και συνέπειες, Mέρος 1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9A0DE1-F485-4E53-8B75-C5CE0FFF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6CF9E2-323A-CA4C-BDDF-E684672FC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62" y="1769882"/>
            <a:ext cx="7453281" cy="38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D445C7-FFA5-4DBE-9E6A-FB9C9365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Σύνοψη και συνέπειες, Mέρος 2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AEDECD9-2276-4FBA-945E-0A663948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CC8297-F924-264F-8940-A7EEB022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214157"/>
            <a:ext cx="6443180" cy="4429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A6BC36-7FBD-824A-9AC8-123620CDC06E}"/>
                  </a:ext>
                </a:extLst>
              </p:cNvPr>
              <p:cNvSpPr/>
              <p:nvPr/>
            </p:nvSpPr>
            <p:spPr>
              <a:xfrm>
                <a:off x="3256211" y="766048"/>
                <a:ext cx="36487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Εξίσωση SRAS: Y 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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</a:t>
                </a:r>
                <a:r>
                  <a:rPr lang="en-US" dirty="0">
                    <a:solidFill>
                      <a:schemeClr val="tx1"/>
                    </a:solidFill>
                  </a:rPr>
                  <a:t> a(p 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</a:t>
                </a:r>
                <a:r>
                  <a:rPr lang="en-US" dirty="0">
                    <a:solidFill>
                      <a:schemeClr val="tx1"/>
                    </a:solidFill>
                  </a:rPr>
                  <a:t> EP)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9A6BC36-7FBD-824A-9AC8-123620CDC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11" y="766048"/>
                <a:ext cx="3648756" cy="369332"/>
              </a:xfrm>
              <a:prstGeom prst="rect">
                <a:avLst/>
              </a:prstGeom>
              <a:blipFill>
                <a:blip r:embed="rId4"/>
                <a:stretch>
                  <a:fillRect l="-1038" t="-6897" r="-346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3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C1506E-2252-4D52-82C7-1D2DA93B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Πληθωρισμός, ανεργία και η καμπύλη </a:t>
            </a:r>
            <a:r>
              <a:rPr lang="el-GR" dirty="0" err="1"/>
              <a:t>Phillips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A12C10-DEF2-4D27-A4AE-50E0B185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καμπύλη </a:t>
            </a:r>
            <a:r>
              <a:rPr lang="en-US" b="1" dirty="0"/>
              <a:t>Phillips</a:t>
            </a:r>
            <a:r>
              <a:rPr lang="en-US" dirty="0"/>
              <a:t> </a:t>
            </a:r>
            <a:r>
              <a:rPr lang="el-GR" dirty="0"/>
              <a:t>δηλώνει ότι το </a:t>
            </a:r>
            <a:r>
              <a:rPr lang="el-GR" b="1" i="1" dirty="0"/>
              <a:t>π</a:t>
            </a:r>
            <a:r>
              <a:rPr lang="el-GR" dirty="0"/>
              <a:t> εξαρτάται από: </a:t>
            </a:r>
          </a:p>
          <a:p>
            <a:r>
              <a:rPr lang="el-GR" dirty="0"/>
              <a:t>τον αναμενόμενο πληθωρισμό, </a:t>
            </a:r>
            <a:r>
              <a:rPr lang="en-US" b="1" i="1" dirty="0"/>
              <a:t>E</a:t>
            </a:r>
            <a:r>
              <a:rPr lang="el-GR" b="1" i="1" dirty="0"/>
              <a:t>π</a:t>
            </a:r>
            <a:endParaRPr lang="el-GR" dirty="0"/>
          </a:p>
          <a:p>
            <a:r>
              <a:rPr lang="el-GR" dirty="0"/>
              <a:t>την </a:t>
            </a:r>
            <a:r>
              <a:rPr lang="el-GR" b="1" dirty="0"/>
              <a:t>κυκλική ανεργία</a:t>
            </a:r>
            <a:r>
              <a:rPr lang="el-GR" dirty="0"/>
              <a:t>: δηλαδή, την απόκλιση του πραγματικού ποσοστού ανεργίας (</a:t>
            </a:r>
            <a:r>
              <a:rPr lang="en-US" b="1" i="1" dirty="0"/>
              <a:t>u</a:t>
            </a:r>
            <a:r>
              <a:rPr lang="el-GR" dirty="0"/>
              <a:t>) από το φυσικό ποσοστό (</a:t>
            </a:r>
            <a:r>
              <a:rPr lang="en-US" b="1" i="1" dirty="0"/>
              <a:t>u</a:t>
            </a:r>
            <a:r>
              <a:rPr lang="en-US" b="1" i="1" baseline="30000" dirty="0"/>
              <a:t>n</a:t>
            </a:r>
            <a:r>
              <a:rPr lang="el-GR" dirty="0"/>
              <a:t>)</a:t>
            </a:r>
          </a:p>
          <a:p>
            <a:r>
              <a:rPr lang="el-GR" dirty="0"/>
              <a:t>τις διαταραχές της προσφοράς, </a:t>
            </a:r>
            <a:r>
              <a:rPr lang="el-GR" b="1" i="1" dirty="0"/>
              <a:t>ν</a:t>
            </a:r>
            <a:r>
              <a:rPr lang="el-GR" dirty="0"/>
              <a:t> (το πεζό </a:t>
            </a:r>
            <a:r>
              <a:rPr lang="el-GR" b="1" i="1" dirty="0"/>
              <a:t>ν</a:t>
            </a:r>
            <a:r>
              <a:rPr lang="el-GR" dirty="0"/>
              <a:t> του ελληνικού αλφαβήτου)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                                     </a:t>
            </a:r>
            <a:r>
              <a:rPr lang="el-GR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i="1" dirty="0"/>
              <a:t>E</a:t>
            </a:r>
            <a:r>
              <a:rPr lang="el-GR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i="1" dirty="0"/>
              <a:t>β</a:t>
            </a:r>
            <a:r>
              <a:rPr lang="el-GR" dirty="0"/>
              <a:t>(</a:t>
            </a:r>
            <a:r>
              <a:rPr lang="en-US" i="1" dirty="0"/>
              <a:t>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i="1" baseline="30000" dirty="0"/>
              <a:t>n</a:t>
            </a:r>
            <a:r>
              <a:rPr lang="el-GR" dirty="0"/>
              <a:t>)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l-GR" i="1" dirty="0"/>
              <a:t>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όπου </a:t>
            </a:r>
            <a:r>
              <a:rPr lang="el-GR" b="1" i="1" dirty="0"/>
              <a:t>β</a:t>
            </a:r>
            <a:r>
              <a:rPr lang="el-GR" dirty="0"/>
              <a:t> &gt; 0 είναι μια εξωγενής σταθερά.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586CCA-C9D6-43FD-9AA6-B46014AD2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27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30C33D-153E-48B6-ACF4-26D28690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συνάγεται η καμπύλη </a:t>
            </a:r>
            <a:r>
              <a:rPr lang="el-GR" dirty="0" err="1"/>
              <a:t>Phillips</a:t>
            </a:r>
            <a:r>
              <a:rPr lang="el-GR" dirty="0"/>
              <a:t> από την SRAS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4E412A-F152-4C6C-8172-B43A8A696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966720"/>
                <a:ext cx="8761413" cy="3632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(1) </a:t>
                </a:r>
                <a:r>
                  <a:rPr lang="el-GR" b="1" i="1" dirty="0"/>
                  <a:t>Υ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l-GR" b="1" dirty="0"/>
                  <a:t>α</a:t>
                </a:r>
                <a:r>
                  <a:rPr lang="en-US" b="1" dirty="0"/>
                  <a:t> (</a:t>
                </a:r>
                <a:r>
                  <a:rPr lang="en-US" b="1" i="1" dirty="0"/>
                  <a:t>P</a:t>
                </a:r>
                <a:r>
                  <a:rPr lang="en-US" b="1" dirty="0"/>
                  <a:t> </a:t>
                </a:r>
                <a:r>
                  <a:rPr lang="en-US" dirty="0"/>
                  <a:t>–</a:t>
                </a:r>
                <a:r>
                  <a:rPr lang="en-US" b="1" dirty="0"/>
                  <a:t> </a:t>
                </a:r>
                <a:r>
                  <a:rPr lang="en-US" b="1" i="1" dirty="0"/>
                  <a:t>EP</a:t>
                </a:r>
                <a:r>
                  <a:rPr lang="en-US" b="1" dirty="0"/>
                  <a:t>)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(2)</a:t>
                </a:r>
                <a:r>
                  <a:rPr lang="en-US" b="1" i="1" dirty="0"/>
                  <a:t> P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EP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n-US" dirty="0"/>
                  <a:t>(1/</a:t>
                </a:r>
                <a:r>
                  <a:rPr lang="el-GR" b="1" dirty="0"/>
                  <a:t>α</a:t>
                </a:r>
                <a:r>
                  <a:rPr lang="en-US" b="1" dirty="0"/>
                  <a:t>) (Y </a:t>
                </a:r>
                <a:r>
                  <a:rPr lang="en-US" dirty="0"/>
                  <a:t>–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)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(3)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n-US" b="1" i="1" dirty="0"/>
                  <a:t> EP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n-US" dirty="0"/>
                  <a:t>(1/</a:t>
                </a:r>
                <a:r>
                  <a:rPr lang="el-GR" b="1" dirty="0"/>
                  <a:t>α</a:t>
                </a:r>
                <a:r>
                  <a:rPr lang="en-US" b="1" dirty="0"/>
                  <a:t>) (Y </a:t>
                </a:r>
                <a:r>
                  <a:rPr lang="en-US" dirty="0"/>
                  <a:t>–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l-GR" b="1" i="1" dirty="0"/>
                  <a:t>ν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(4) (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P</a:t>
                </a:r>
                <a:r>
                  <a:rPr lang="en-US" baseline="-25000" dirty="0">
                    <a:sym typeface="Symbol" panose="05050102010706020507" pitchFamily="18" charset="2"/>
                  </a:rPr>
                  <a:t>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EP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P</a:t>
                </a:r>
                <a:r>
                  <a:rPr lang="en-US" baseline="-25000" dirty="0">
                    <a:sym typeface="Symbol" panose="05050102010706020507" pitchFamily="18" charset="2"/>
                  </a:rPr>
                  <a:t>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n-US" dirty="0"/>
                  <a:t>(1/</a:t>
                </a:r>
                <a:r>
                  <a:rPr lang="el-GR" b="1" dirty="0"/>
                  <a:t>α</a:t>
                </a:r>
                <a:r>
                  <a:rPr lang="en-US" b="1" dirty="0"/>
                  <a:t>) (Y </a:t>
                </a:r>
                <a:r>
                  <a:rPr lang="en-US" dirty="0"/>
                  <a:t>–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l-GR" b="1" i="1" dirty="0"/>
                  <a:t>ν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(5)</a:t>
                </a:r>
                <a:r>
                  <a:rPr lang="el-GR" b="1" i="1" dirty="0"/>
                  <a:t> π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b="1" i="1" dirty="0"/>
                  <a:t> </a:t>
                </a:r>
                <a:r>
                  <a:rPr lang="en-US" b="1" i="1" dirty="0"/>
                  <a:t>EP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(1/</a:t>
                </a:r>
                <a:r>
                  <a:rPr lang="el-GR" b="1" dirty="0"/>
                  <a:t>α) (</a:t>
                </a:r>
                <a:r>
                  <a:rPr lang="en-US" b="1" dirty="0"/>
                  <a:t>Y </a:t>
                </a:r>
                <a:r>
                  <a:rPr lang="el-GR" dirty="0"/>
                  <a:t>–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b="1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l-GR" b="1" i="1" dirty="0"/>
                  <a:t>ν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(6)</a:t>
                </a:r>
                <a:r>
                  <a:rPr lang="el-GR" b="1" i="1" dirty="0"/>
                  <a:t> </a:t>
                </a:r>
                <a:r>
                  <a:rPr lang="el-GR" dirty="0"/>
                  <a:t>(1/</a:t>
                </a:r>
                <a:r>
                  <a:rPr lang="el-GR" b="1" dirty="0"/>
                  <a:t>α</a:t>
                </a:r>
                <a:r>
                  <a:rPr lang="el-GR" dirty="0"/>
                  <a:t>)(</a:t>
                </a:r>
                <a:r>
                  <a:rPr lang="el-GR" b="1" i="1" dirty="0"/>
                  <a:t>Υ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)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l-GR" b="1" i="1" dirty="0"/>
                  <a:t>β</a:t>
                </a:r>
                <a:r>
                  <a:rPr lang="el-GR" dirty="0"/>
                  <a:t>(</a:t>
                </a:r>
                <a:r>
                  <a:rPr lang="en-US" b="1" i="1" dirty="0"/>
                  <a:t>u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u</a:t>
                </a:r>
                <a:r>
                  <a:rPr lang="en-US" b="1" i="1" baseline="30000" dirty="0"/>
                  <a:t>n</a:t>
                </a:r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r>
                  <a:rPr lang="el-GR" dirty="0"/>
                  <a:t>(7)</a:t>
                </a:r>
                <a:r>
                  <a:rPr lang="el-GR" b="1" i="1" dirty="0"/>
                  <a:t> π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E</a:t>
                </a:r>
                <a:r>
                  <a:rPr lang="el-GR" b="1" i="1" dirty="0"/>
                  <a:t>π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l-GR" b="1" i="1" dirty="0"/>
                  <a:t>β</a:t>
                </a:r>
                <a:r>
                  <a:rPr lang="el-GR" dirty="0"/>
                  <a:t>(</a:t>
                </a:r>
                <a:r>
                  <a:rPr lang="en-US" b="1" i="1" dirty="0"/>
                  <a:t>u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u</a:t>
                </a:r>
                <a:r>
                  <a:rPr lang="en-US" b="1" i="1" baseline="30000" dirty="0"/>
                  <a:t>n</a:t>
                </a:r>
                <a:r>
                  <a:rPr lang="el-G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l-GR" b="1" i="1" dirty="0"/>
                  <a:t>ν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4E412A-F152-4C6C-8172-B43A8A696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966720"/>
                <a:ext cx="8761413" cy="3632200"/>
              </a:xfrm>
              <a:blipFill>
                <a:blip r:embed="rId2"/>
                <a:stretch>
                  <a:fillRect l="-579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F42CA3-E3FF-4B2B-8B17-837ED6D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14BDEE-9B10-465B-90DE-915050A8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Σύγκριση της </a:t>
            </a:r>
            <a:r>
              <a:rPr lang="el-GR" i="1" dirty="0"/>
              <a:t>SRAS</a:t>
            </a:r>
            <a:r>
              <a:rPr lang="el-GR" dirty="0"/>
              <a:t> με την καμπύλη </a:t>
            </a:r>
            <a:r>
              <a:rPr lang="el-GR" dirty="0" err="1"/>
              <a:t>Phillips</a:t>
            </a:r>
            <a:r>
              <a:rPr lang="el-G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C05453-A226-4321-AB4C-9D862DA66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984500"/>
                <a:ext cx="8761413" cy="34163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dirty="0"/>
                  <a:t> </a:t>
                </a:r>
                <a:r>
                  <a:rPr lang="en-US" i="1" dirty="0"/>
                  <a:t>SRAS</a:t>
                </a:r>
                <a:r>
                  <a:rPr lang="el-GR" dirty="0"/>
                  <a:t>: </a:t>
                </a:r>
                <a:r>
                  <a:rPr lang="el-GR" b="1" i="1" dirty="0"/>
                  <a:t>Υ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</a:t>
                </a:r>
                <a:r>
                  <a:rPr lang="el-GR" b="1" dirty="0"/>
                  <a:t>α (</a:t>
                </a:r>
                <a:r>
                  <a:rPr lang="en-US" b="1" i="1" dirty="0"/>
                  <a:t>P</a:t>
                </a:r>
                <a:r>
                  <a:rPr lang="en-US" b="1" dirty="0"/>
                  <a:t> </a:t>
                </a:r>
                <a:r>
                  <a:rPr lang="el-GR" dirty="0"/>
                  <a:t>–</a:t>
                </a:r>
                <a:r>
                  <a:rPr lang="el-GR" b="1" dirty="0"/>
                  <a:t> </a:t>
                </a:r>
                <a:r>
                  <a:rPr lang="en-US" b="1" i="1" dirty="0"/>
                  <a:t>EP</a:t>
                </a:r>
                <a:r>
                  <a:rPr lang="el-GR" b="1" dirty="0"/>
                  <a:t>)</a:t>
                </a:r>
                <a:endParaRPr lang="el-GR" dirty="0"/>
              </a:p>
              <a:p>
                <a:pPr marL="0" indent="0" algn="ctr">
                  <a:buNone/>
                </a:pPr>
                <a:r>
                  <a:rPr lang="el-GR" dirty="0"/>
                  <a:t>       Καμπύλη </a:t>
                </a:r>
                <a:r>
                  <a:rPr lang="en-US" dirty="0"/>
                  <a:t>Phillips</a:t>
                </a:r>
                <a:r>
                  <a:rPr lang="el-GR" dirty="0"/>
                  <a:t>: </a:t>
                </a:r>
                <a:r>
                  <a:rPr lang="el-GR" b="1" i="1" dirty="0"/>
                  <a:t>π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</a:t>
                </a:r>
                <a:r>
                  <a:rPr lang="en-US" b="1" i="1" dirty="0"/>
                  <a:t>E</a:t>
                </a:r>
                <a:r>
                  <a:rPr lang="el-GR" b="1" i="1" dirty="0"/>
                  <a:t>π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l-GR" b="1" i="1" dirty="0"/>
                  <a:t>β</a:t>
                </a:r>
                <a:r>
                  <a:rPr lang="el-GR" dirty="0"/>
                  <a:t>(</a:t>
                </a:r>
                <a:r>
                  <a:rPr lang="en-US" b="1" i="1" dirty="0"/>
                  <a:t>u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u</a:t>
                </a:r>
                <a:r>
                  <a:rPr lang="en-US" b="1" i="1" baseline="30000" dirty="0"/>
                  <a:t>n</a:t>
                </a:r>
                <a:r>
                  <a:rPr lang="el-GR" dirty="0"/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l-GR" b="1" i="1" dirty="0"/>
                  <a:t>ν</a:t>
                </a: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Καμπύλη </a:t>
                </a:r>
                <a:r>
                  <a:rPr lang="en-US" i="1" dirty="0"/>
                  <a:t>SRAS</a:t>
                </a:r>
                <a:r>
                  <a:rPr lang="el-GR" dirty="0"/>
                  <a:t>:</a:t>
                </a:r>
                <a:br>
                  <a:rPr lang="el-GR" dirty="0"/>
                </a:br>
                <a:r>
                  <a:rPr lang="el-GR" dirty="0"/>
                  <a:t>Η παραγωγή συνδέεται με απρόβλεπτες μεταβολές του επιπέδου των τιμών. </a:t>
                </a:r>
              </a:p>
              <a:p>
                <a:r>
                  <a:rPr lang="el-GR" dirty="0"/>
                  <a:t>Καμπύλη </a:t>
                </a:r>
                <a:r>
                  <a:rPr lang="en-US" dirty="0"/>
                  <a:t>Phillips</a:t>
                </a:r>
                <a:r>
                  <a:rPr lang="el-GR" dirty="0"/>
                  <a:t>:</a:t>
                </a:r>
                <a:br>
                  <a:rPr lang="el-GR" dirty="0"/>
                </a:br>
                <a:r>
                  <a:rPr lang="el-GR" dirty="0"/>
                  <a:t>Η ανεργία συνδέεται με απρόβλεπτες μεταβολές στον ρυθμό του πληθωρισμού.  </a:t>
                </a: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C05453-A226-4321-AB4C-9D862DA66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984500"/>
                <a:ext cx="8761413" cy="3416300"/>
              </a:xfrm>
              <a:blipFill>
                <a:blip r:embed="rId2"/>
                <a:stretch>
                  <a:fillRect l="-145" t="-741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10CD7F-29ED-40E5-84CC-1D76E35C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77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04DC3-A915-4EE2-8FF9-AE138EE8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Προσαρμοστικές προσδοκίες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02DF9F-3AB1-411C-A7BB-41A32CC8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77820"/>
            <a:ext cx="8761413" cy="341630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Προσαρμοστικές προσδοκίες</a:t>
            </a:r>
            <a:r>
              <a:rPr lang="el-GR" dirty="0"/>
              <a:t>: μια προσέγγιση που υποθέτει ότι οι άνθρωποι διαμορφώνουν τις προσδοκίες τους για τον μελλοντικό πληθωρισμό στηριζόμενοι στον πληθωρισμό που παρατήρησαν προσφάτως. </a:t>
            </a:r>
          </a:p>
          <a:p>
            <a:r>
              <a:rPr lang="el-GR" dirty="0"/>
              <a:t> Μια απλή εκδοχή: </a:t>
            </a:r>
          </a:p>
          <a:p>
            <a:pPr marL="0" indent="0">
              <a:buNone/>
            </a:pPr>
            <a:r>
              <a:rPr lang="el-GR" dirty="0"/>
              <a:t>αναμενόμενος πληθωρισμός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πραγματικός πληθωρισμός του τελευταίου έτους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                                      </a:t>
            </a:r>
            <a:r>
              <a:rPr lang="en-US" b="1" i="1" dirty="0"/>
              <a:t>E</a:t>
            </a:r>
            <a:r>
              <a:rPr lang="el-GR" b="1" i="1" dirty="0"/>
              <a:t>π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π</a:t>
            </a:r>
            <a:r>
              <a:rPr lang="en-US" baseline="-25000" dirty="0">
                <a:sym typeface="Symbol" panose="05050102010706020507" pitchFamily="18" charset="2"/>
              </a:rPr>
              <a:t></a:t>
            </a:r>
            <a:r>
              <a:rPr lang="el-GR" baseline="-25000" dirty="0"/>
              <a:t>1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Τότε, η εξίσωση της καμπύλης </a:t>
            </a:r>
            <a:r>
              <a:rPr lang="en-US" dirty="0"/>
              <a:t>Phillips </a:t>
            </a:r>
            <a:r>
              <a:rPr lang="el-GR" dirty="0"/>
              <a:t>παίρνει τη μορφή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/>
              <a:t>                               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π</a:t>
            </a:r>
            <a:r>
              <a:rPr lang="en-US" baseline="-25000" dirty="0">
                <a:sym typeface="Symbol" panose="05050102010706020507" pitchFamily="18" charset="2"/>
              </a:rPr>
              <a:t></a:t>
            </a:r>
            <a:r>
              <a:rPr lang="el-GR" baseline="-25000" dirty="0"/>
              <a:t>1 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b="1" i="1" dirty="0"/>
              <a:t>β</a:t>
            </a:r>
            <a:r>
              <a:rPr lang="el-GR" dirty="0"/>
              <a:t>(</a:t>
            </a:r>
            <a:r>
              <a:rPr lang="en-US" b="1" i="1" dirty="0"/>
              <a:t>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u</a:t>
            </a:r>
            <a:r>
              <a:rPr lang="en-US" b="1" i="1" baseline="30000" dirty="0"/>
              <a:t>n</a:t>
            </a:r>
            <a:r>
              <a:rPr lang="el-GR" dirty="0"/>
              <a:t>)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l-GR" b="1" i="1" dirty="0"/>
              <a:t>ν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E5D0BE-7248-42D1-A7DF-B16DE20D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0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95576E-6771-4B07-8F21-AF07C35B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αδράνεια του πληθωρισμού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EB3529-4B44-49BD-8F09-8EDC665A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92185"/>
            <a:ext cx="8761413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π</a:t>
            </a:r>
            <a:r>
              <a:rPr lang="en-US" baseline="-25000" dirty="0">
                <a:sym typeface="Symbol" panose="05050102010706020507" pitchFamily="18" charset="2"/>
              </a:rPr>
              <a:t></a:t>
            </a:r>
            <a:r>
              <a:rPr lang="el-GR" baseline="-25000" dirty="0"/>
              <a:t>1 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</a:t>
            </a:r>
            <a:r>
              <a:rPr lang="el-GR" b="1" i="1" dirty="0"/>
              <a:t>β</a:t>
            </a:r>
            <a:r>
              <a:rPr lang="el-GR" dirty="0"/>
              <a:t>(</a:t>
            </a:r>
            <a:r>
              <a:rPr lang="en-US" b="1" i="1" dirty="0"/>
              <a:t>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b="1" i="1" dirty="0"/>
              <a:t>u</a:t>
            </a:r>
            <a:r>
              <a:rPr lang="en-US" b="1" i="1" baseline="30000" dirty="0"/>
              <a:t>n</a:t>
            </a:r>
            <a:r>
              <a:rPr lang="el-GR" dirty="0"/>
              <a:t>) </a:t>
            </a:r>
            <a:r>
              <a:rPr lang="en-US" dirty="0">
                <a:sym typeface="Symbol" panose="05050102010706020507" pitchFamily="18" charset="2"/>
              </a:rPr>
              <a:t></a:t>
            </a:r>
            <a:r>
              <a:rPr lang="en-US" dirty="0"/>
              <a:t> </a:t>
            </a:r>
            <a:r>
              <a:rPr lang="el-GR" b="1" i="1" dirty="0"/>
              <a:t>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Με τη μορφή αυτή, η καμπύλη </a:t>
            </a:r>
            <a:r>
              <a:rPr lang="en-US" dirty="0"/>
              <a:t>Phillips </a:t>
            </a:r>
            <a:r>
              <a:rPr lang="el-GR" dirty="0"/>
              <a:t>συνεπάγεται ότι ο πληθωρισμός έχει αδράνεια: </a:t>
            </a:r>
          </a:p>
          <a:p>
            <a:r>
              <a:rPr lang="el-GR" dirty="0"/>
              <a:t> Όταν δεν υπάρχουν διαταραχές της προσφοράς ή κυκλική ανεργία, ο πληθωρισμός θα εξακολουθήσει να κινείται στο διηνεκές με τον τρέχοντα ρυθμό.  </a:t>
            </a:r>
          </a:p>
          <a:p>
            <a:r>
              <a:rPr lang="el-GR" dirty="0"/>
              <a:t>Ο παρελθών πληθωρισμός επηρεάζει τις προσδοκίες για τον τρέχοντα πληθωρισμό, πράγμα που επηρεάζει, με τη σειρά του, τους μισθούς και τις τιμές που ορίζουν οι άνθρωποι.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566194-B958-4034-9133-4DBF2CE9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892CA2-78B4-4A0E-8F82-6B05AE8C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ΠΑΡΟΝ ΚΕΦΑΛΑΙΟ ΘΑ ΜΑΘΟΥΜΕ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FF1910-68BA-421D-9103-C1584D50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66030"/>
            <a:ext cx="8761413" cy="315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Για τα δύο υποδείγματα της συνολικής ζήτησης στα οποία η παραγωγή εξαρτάται θετικά από το επίπεδο των τιμών στη βραχυχρόνια περίοδο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Για τη βραχυχρόνια αντιστάθμιση μεταξύ πληθωρισμού και ανεργίας, που είναι γνωστή ως καμπύλη </a:t>
            </a:r>
            <a:r>
              <a:rPr lang="en-US" dirty="0"/>
              <a:t>Phillips 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279F38-DE60-4892-A441-7D9F486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5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B8EE82-D6AC-4AAF-8343-0BBAF84E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δύο αίτια της ανόδου και της πτώσης του πληθωρισμού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870B97-D290-49FF-BBA0-1E257C89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1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b="1" i="1" dirty="0"/>
              <a:t>π</a:t>
            </a:r>
            <a:r>
              <a:rPr lang="el-GR" sz="2200" dirty="0"/>
              <a:t> </a:t>
            </a:r>
            <a:r>
              <a:rPr lang="el-GR" sz="2200" dirty="0">
                <a:sym typeface="Symbol" panose="05050102010706020507" pitchFamily="18" charset="2"/>
              </a:rPr>
              <a:t></a:t>
            </a:r>
            <a:r>
              <a:rPr lang="el-GR" sz="2200" dirty="0"/>
              <a:t> </a:t>
            </a:r>
            <a:r>
              <a:rPr lang="el-GR" sz="2200" b="1" i="1" dirty="0"/>
              <a:t>π</a:t>
            </a:r>
            <a:r>
              <a:rPr lang="en-US" sz="2200" baseline="-25000" dirty="0">
                <a:sym typeface="Symbol" panose="05050102010706020507" pitchFamily="18" charset="2"/>
              </a:rPr>
              <a:t></a:t>
            </a:r>
            <a:r>
              <a:rPr lang="el-GR" sz="2200" baseline="-25000" dirty="0"/>
              <a:t>1 </a:t>
            </a:r>
            <a:r>
              <a:rPr lang="el-GR" sz="2200" dirty="0"/>
              <a:t> </a:t>
            </a:r>
            <a:r>
              <a:rPr lang="el-GR" sz="2200" dirty="0">
                <a:sym typeface="Symbol" panose="05050102010706020507" pitchFamily="18" charset="2"/>
              </a:rPr>
              <a:t></a:t>
            </a:r>
            <a:r>
              <a:rPr lang="el-GR" sz="2200" dirty="0"/>
              <a:t> </a:t>
            </a:r>
            <a:r>
              <a:rPr lang="el-GR" sz="2200" b="1" i="1" dirty="0"/>
              <a:t>β</a:t>
            </a:r>
            <a:r>
              <a:rPr lang="el-GR" sz="2200" dirty="0"/>
              <a:t>(</a:t>
            </a:r>
            <a:r>
              <a:rPr lang="en-US" sz="2200" b="1" i="1" dirty="0"/>
              <a:t>u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</a:t>
            </a:r>
            <a:r>
              <a:rPr lang="en-US" sz="2200" dirty="0"/>
              <a:t> </a:t>
            </a:r>
            <a:r>
              <a:rPr lang="en-US" sz="2200" b="1" i="1" dirty="0"/>
              <a:t>u</a:t>
            </a:r>
            <a:r>
              <a:rPr lang="en-US" sz="2200" b="1" i="1" baseline="30000" dirty="0"/>
              <a:t>n</a:t>
            </a:r>
            <a:r>
              <a:rPr lang="el-GR" sz="2200" dirty="0"/>
              <a:t>) </a:t>
            </a:r>
            <a:r>
              <a:rPr lang="en-US" sz="2200" dirty="0">
                <a:sym typeface="Symbol" panose="05050102010706020507" pitchFamily="18" charset="2"/>
              </a:rPr>
              <a:t></a:t>
            </a:r>
            <a:r>
              <a:rPr lang="en-US" sz="2200" dirty="0"/>
              <a:t> </a:t>
            </a:r>
            <a:r>
              <a:rPr lang="el-GR" sz="2200" b="1" i="1" dirty="0"/>
              <a:t>ν</a:t>
            </a:r>
            <a:endParaRPr lang="el-GR" sz="2200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b="1" dirty="0"/>
              <a:t>πληθωρισμός κόστους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πληθωρισμός που οφείλεται σε διαταραχές της προσφοράς</a:t>
            </a:r>
            <a:br>
              <a:rPr lang="el-GR" dirty="0"/>
            </a:br>
            <a:r>
              <a:rPr lang="el-GR" dirty="0"/>
              <a:t>Οι δυσμενείς διαταραχές της προσφοράς συνήθως αυξάνουν το κόστος παραγωγής και αναγκάζουν τις επιχειρήσεις να αυξήσουν τις τιμές τους, ωθώντας έτσι τον πληθωρισμό προς τα πάνω.  </a:t>
            </a:r>
          </a:p>
          <a:p>
            <a:r>
              <a:rPr lang="el-GR" b="1" dirty="0"/>
              <a:t>πληθωρισμός ζήτησης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πληθωρισμός που οφείλεται σε διαταραχές της ζήτησης</a:t>
            </a:r>
            <a:br>
              <a:rPr lang="el-GR" dirty="0"/>
            </a:br>
            <a:r>
              <a:rPr lang="el-GR" dirty="0"/>
              <a:t>Οι θετικές διαταραχές της συνολικής ζήτησης μειώνουν την ανεργία κάτω από το φυσικό της επίπεδο, πράγμα που αυξάνει τον ρυθμό του πληθωρισμού.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58A207-E29A-4991-8928-2EFB8381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6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2DDCA-7533-42A8-8212-EF6C3E3B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Μετατόπιση της καμπύλης </a:t>
            </a:r>
            <a:r>
              <a:rPr lang="en-US" dirty="0"/>
              <a:t>Phillips 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2877473-7564-4953-BCF8-77AC9521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C8BD1D3-4751-46D5-8DC0-EACCFA3F26B3}"/>
              </a:ext>
            </a:extLst>
          </p:cNvPr>
          <p:cNvSpPr/>
          <p:nvPr/>
        </p:nvSpPr>
        <p:spPr>
          <a:xfrm>
            <a:off x="1282700" y="2603500"/>
            <a:ext cx="4368800" cy="14351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Οι άνθρωποι προσαρμόζουν τις προσδοκίες τους με την πάροδο του χρόνου, και επομένως η αντιστάθμιση ισχύει μόνο στη βραχυχρόνια περίοδο. 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4FD5ED7-7D46-4795-AD6B-739541035455}"/>
              </a:ext>
            </a:extLst>
          </p:cNvPr>
          <p:cNvSpPr/>
          <p:nvPr/>
        </p:nvSpPr>
        <p:spPr>
          <a:xfrm>
            <a:off x="1282700" y="4584700"/>
            <a:ext cx="4368800" cy="1079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Παράδειγμα: μια αύξηση του </a:t>
            </a:r>
            <a:r>
              <a:rPr lang="el-GR" b="1" i="1" dirty="0" err="1">
                <a:solidFill>
                  <a:schemeClr val="tx1"/>
                </a:solidFill>
              </a:rPr>
              <a:t>Επ</a:t>
            </a:r>
            <a:r>
              <a:rPr lang="el-GR" dirty="0">
                <a:solidFill>
                  <a:schemeClr val="tx1"/>
                </a:solidFill>
              </a:rPr>
              <a:t> μετατοπίζει τη βραχυχρόνια καμπύλη </a:t>
            </a:r>
            <a:r>
              <a:rPr lang="en-US" dirty="0">
                <a:solidFill>
                  <a:schemeClr val="tx1"/>
                </a:solidFill>
              </a:rPr>
              <a:t>Phillips </a:t>
            </a:r>
            <a:r>
              <a:rPr lang="el-GR" dirty="0">
                <a:solidFill>
                  <a:schemeClr val="tx1"/>
                </a:solidFill>
              </a:rPr>
              <a:t>προς τα πάνω.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F4174-7D28-E04A-BB16-C2DBEBB2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64" y="2499251"/>
            <a:ext cx="4957375" cy="39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B25344-C5B4-4FFD-97F7-70BC66F2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δείκτης θυσίας, Μέρος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F78E3E-DBBB-47ED-BB8F-0C19B88A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178628"/>
            <a:ext cx="8761413" cy="2841171"/>
          </a:xfrm>
        </p:spPr>
        <p:txBody>
          <a:bodyPr/>
          <a:lstStyle/>
          <a:p>
            <a:r>
              <a:rPr lang="el-GR" dirty="0"/>
              <a:t>Για να μειώσουν τον πληθωρισμό, οι υπεύθυνοι για τη χάραξη της οικονομικής πολιτικής πρέπει να περιορίσουν τη συνολική ζήτηση, αυξάνοντας την ανεργία πάνω από το φυσικό της επίπεδο.  </a:t>
            </a:r>
          </a:p>
          <a:p>
            <a:r>
              <a:rPr lang="el-GR" dirty="0"/>
              <a:t>Ο </a:t>
            </a:r>
            <a:r>
              <a:rPr lang="el-GR" b="1" dirty="0"/>
              <a:t>δείκτης θυσίας</a:t>
            </a:r>
            <a:r>
              <a:rPr lang="el-GR" dirty="0"/>
              <a:t> μετρά το ποσοστό του πραγματικού ΑΕΠ ενός έτους που πρέπει να θυσιαστεί για να μειωθεί ο πληθωρισμός κατά 1 εκατοστιαία μονάδα.</a:t>
            </a:r>
          </a:p>
          <a:p>
            <a:r>
              <a:rPr lang="el-GR" dirty="0"/>
              <a:t>Μια τυπική εκτίμηση του δείκτη θυσίας είναι το 5.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A590174-1DC2-4B89-AD94-623B9F81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9931C0-C092-48C2-B4D5-078A9472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δείκτης θυσίας, Μέρος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5D8051-9CEF-4EF6-AC19-A58EA8F07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Παράδειγμα: Για να μειωθεί ο ρυθμός του πληθωρισμού από το 6% στο 2% πρέπει να θυσιαστεί το 20% του ΑΕΠ ενός έτους: </a:t>
            </a:r>
            <a:br>
              <a:rPr lang="el-GR" dirty="0"/>
            </a:br>
            <a:r>
              <a:rPr lang="el-GR" dirty="0"/>
              <a:t>απώλεια ΑΕΠ	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(μείωση πληθωρισμού) </a:t>
            </a:r>
            <a:r>
              <a:rPr lang="el-GR" dirty="0">
                <a:sym typeface="Symbol" panose="05050102010706020507" pitchFamily="18" charset="2"/>
              </a:rPr>
              <a:t></a:t>
            </a:r>
            <a:r>
              <a:rPr lang="el-GR" dirty="0"/>
              <a:t> (δείκτης θυσίας)</a:t>
            </a:r>
          </a:p>
          <a:p>
            <a:pPr marL="0" indent="0">
              <a:buNone/>
            </a:pPr>
            <a:r>
              <a:rPr lang="el-GR" dirty="0"/>
              <a:t>                        	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4 </a:t>
            </a:r>
            <a:r>
              <a:rPr lang="el-GR" dirty="0">
                <a:sym typeface="Symbol" panose="05050102010706020507" pitchFamily="18" charset="2"/>
              </a:rPr>
              <a:t></a:t>
            </a:r>
            <a:r>
              <a:rPr lang="el-GR" dirty="0"/>
              <a:t> 5 </a:t>
            </a:r>
          </a:p>
          <a:p>
            <a:r>
              <a:rPr lang="el-GR" dirty="0"/>
              <a:t>Το ποσοστό αυτό μπορεί να θυσιαστεί μέσα σε έναν χρόνο ή μπορεί να επιμεριστεί σε ένα διάστημα ορισμένων ετών (παράδειγμα: 5% απώλεια το έτος επί 4 χρόνια).</a:t>
            </a:r>
          </a:p>
          <a:p>
            <a:r>
              <a:rPr lang="el-GR" dirty="0"/>
              <a:t>Κόστος αποκλιμάκωσης του πληθωρισμού είναι το ποσοστό του ΑΕΠ που χάνεται. </a:t>
            </a:r>
            <a:br>
              <a:rPr lang="el-GR" dirty="0"/>
            </a:br>
            <a:r>
              <a:rPr lang="el-GR" dirty="0"/>
              <a:t>Μπορούμε να χρησιμοποιήσουμε τον νόμο του </a:t>
            </a:r>
            <a:r>
              <a:rPr lang="en-US" dirty="0"/>
              <a:t>Okun </a:t>
            </a:r>
            <a:r>
              <a:rPr lang="el-GR" dirty="0"/>
              <a:t>και να μεταφράσουμε το κόστος αυτό σε ανεργία.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2F7E97-9525-450B-A4F3-CF9C89C1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C5D72B-8A1D-47BB-A760-B4728932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Ορθολογικές προσδοκίες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5D5E9E-C6E2-4EAE-A652-F180DB7E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Τρόποι διαμόρφωσης των προσδοκιών </a:t>
            </a:r>
          </a:p>
          <a:p>
            <a:r>
              <a:rPr lang="el-GR" b="1" dirty="0"/>
              <a:t>προσαρμοστικές προσδοκίες</a:t>
            </a:r>
            <a:r>
              <a:rPr lang="el-GR" dirty="0"/>
              <a:t>: </a:t>
            </a:r>
            <a:br>
              <a:rPr lang="el-GR" dirty="0"/>
            </a:br>
            <a:r>
              <a:rPr lang="el-GR" dirty="0"/>
              <a:t>Οι άνθρωποι διαμορφώνουν τις προσδοκίες τους για τον μελλοντικό πληθωρισμός στηριζόμενοι στον πληθωρισμό που παρατήρησαν προσφάτως. </a:t>
            </a:r>
          </a:p>
          <a:p>
            <a:r>
              <a:rPr lang="el-GR" b="1" dirty="0"/>
              <a:t>ορθολογικές προσδοκίες</a:t>
            </a:r>
            <a:r>
              <a:rPr lang="el-GR" dirty="0"/>
              <a:t>: </a:t>
            </a:r>
            <a:br>
              <a:rPr lang="el-GR" dirty="0"/>
            </a:br>
            <a:r>
              <a:rPr lang="el-GR" dirty="0"/>
              <a:t>Οι άνθρωποι βασίζουν τις προσδοκίες σε όλες τις διαθέσιμες πληροφορίες, συμπεριλαμβανομένων των πληροφοριών για την τρέχουσα και την αναμενόμενη μελλοντική οικονομική πολιτική.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57A236-6878-47F4-8E8E-256F567E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7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DA28FF-CD9F-4FD6-81D9-C4D16EFB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Ανώδυνη αποκλιμάκωση του πληθωρισμού;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D25989-2741-49C1-975B-6A726001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υποστηρικτές των ορθολογικών προσδοκιών πιστεύουν ότι ο δείκτης θυσίας μπορεί να είναι πολύ μικρός: </a:t>
            </a:r>
          </a:p>
          <a:p>
            <a:r>
              <a:rPr lang="el-GR" dirty="0"/>
              <a:t>Υποθέστε ότι </a:t>
            </a:r>
            <a:r>
              <a:rPr lang="en-US" b="1" i="1" dirty="0"/>
              <a:t>u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u</a:t>
            </a:r>
            <a:r>
              <a:rPr lang="en-US" b="1" i="1" baseline="30000" dirty="0"/>
              <a:t>n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b="1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 err="1"/>
              <a:t>Επ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6%. Υποθέστε επίσης ότι η κεντρική τράπεζα ανακοινώνει ότι θα κάνει ότι είναι αναγκαίο για να μειώσει τον πληθωρισμό από 6% σε 2% όσο πιο γρήγορα είναι δυνατόν.  </a:t>
            </a:r>
          </a:p>
          <a:p>
            <a:r>
              <a:rPr lang="el-GR" dirty="0"/>
              <a:t>Αν η ανακοίνωση της κεντρικής τράπεζας είναι αξιόπιστη, τότε το </a:t>
            </a:r>
            <a:r>
              <a:rPr lang="el-GR" b="1" i="1" dirty="0" err="1"/>
              <a:t>Επ</a:t>
            </a:r>
            <a:r>
              <a:rPr lang="el-GR" dirty="0"/>
              <a:t> θα μειωθεί, ίσως και κατά 4 ακέραιες εκατοστιαίες μονάδες. </a:t>
            </a:r>
          </a:p>
          <a:p>
            <a:r>
              <a:rPr lang="el-GR" dirty="0"/>
              <a:t>Τότε, το </a:t>
            </a:r>
            <a:r>
              <a:rPr lang="el-GR" b="1" i="1" dirty="0"/>
              <a:t>π</a:t>
            </a:r>
            <a:r>
              <a:rPr lang="el-GR" dirty="0"/>
              <a:t> μπορεί να μειωθεί χωρίς να αυξηθεί το </a:t>
            </a:r>
            <a:r>
              <a:rPr lang="en-US" b="1" i="1" dirty="0"/>
              <a:t>u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59DEE9-4B9B-49C9-B52C-DF3A8D45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8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3CDDF-5280-4DC1-B281-6782352A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Υπολογισμός του δείκτη θυσίας για την αποκλιμάκωση του πληθωρισμού από τον </a:t>
            </a:r>
            <a:r>
              <a:rPr lang="el-GR" sz="2400" dirty="0" err="1"/>
              <a:t>Βόλκερ</a:t>
            </a:r>
            <a:r>
              <a:rPr lang="el-GR" sz="2400" dirty="0"/>
              <a:t>, Μέρος 1 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A1797025-4EC4-459F-89D7-FCFC73C48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136131"/>
              </p:ext>
            </p:extLst>
          </p:nvPr>
        </p:nvGraphicFramePr>
        <p:xfrm>
          <a:off x="406400" y="2603500"/>
          <a:ext cx="11277600" cy="307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900">
                  <a:extLst>
                    <a:ext uri="{9D8B030D-6E8A-4147-A177-3AD203B41FA5}">
                      <a16:colId xmlns:a16="http://schemas.microsoft.com/office/drawing/2014/main" val="12102246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72095526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3984028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852584992"/>
                    </a:ext>
                  </a:extLst>
                </a:gridCol>
              </a:tblGrid>
              <a:tr h="7886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Έτος</a:t>
                      </a:r>
                    </a:p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Ποσοστό ανεργίας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Φυσικό ποσοστό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Κυκλική ανεργία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l-G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i="1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l-G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088661"/>
                  </a:ext>
                </a:extLst>
              </a:tr>
              <a:tr h="45694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9,7%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6,0%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55078"/>
                  </a:ext>
                </a:extLst>
              </a:tr>
              <a:tr h="45694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2004"/>
                  </a:ext>
                </a:extLst>
              </a:tr>
              <a:tr h="45694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694601"/>
                  </a:ext>
                </a:extLst>
              </a:tr>
              <a:tr h="456941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38818"/>
                  </a:ext>
                </a:extLst>
              </a:tr>
              <a:tr h="456941">
                <a:tc>
                  <a:txBody>
                    <a:bodyPr/>
                    <a:lstStyle/>
                    <a:p>
                      <a:pPr algn="ctr"/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Σύνολο 10,0%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154074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EA8A79-EEE7-4F04-840A-CB5E245C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4A994B-D35B-4B22-AE89-A035ACAB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Υπολογισμός του δείκτη θυσίας για την αποκλιμάκωση του πληθωρισμού από τον </a:t>
            </a:r>
            <a:r>
              <a:rPr lang="el-GR" sz="2400" dirty="0" err="1"/>
              <a:t>Βόλκερ</a:t>
            </a:r>
            <a:r>
              <a:rPr lang="el-GR" sz="2400" dirty="0"/>
              <a:t>, Μέρος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C02DE9-756C-4ACC-B915-9EA05290F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21214"/>
            <a:ext cx="8761413" cy="3416300"/>
          </a:xfrm>
        </p:spPr>
        <p:txBody>
          <a:bodyPr>
            <a:normAutofit/>
          </a:bodyPr>
          <a:lstStyle/>
          <a:p>
            <a:r>
              <a:rPr lang="el-GR" dirty="0"/>
              <a:t>Από προηγούμενη διαφάνεια: Ο πληθωρισμός έπεσε κατά 6,7% και η συνολική κυκλική ανεργία ήταν 9,5%.</a:t>
            </a:r>
          </a:p>
          <a:p>
            <a:r>
              <a:rPr lang="el-GR" dirty="0"/>
              <a:t>Νόμος του </a:t>
            </a:r>
            <a:r>
              <a:rPr lang="en-US" dirty="0" err="1"/>
              <a:t>Okun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1% ανεργίας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2% απολεσθέντος προϊόντος </a:t>
            </a:r>
          </a:p>
          <a:p>
            <a:r>
              <a:rPr lang="el-GR" dirty="0"/>
              <a:t>Επομένως, 9,5% κυκλική ανεργία</a:t>
            </a:r>
            <a:br>
              <a:rPr lang="el-GR" dirty="0"/>
            </a:b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19,0% πραγματικού ΑΕΠ ενός έτους. </a:t>
            </a:r>
          </a:p>
          <a:p>
            <a:r>
              <a:rPr lang="el-GR" b="1" dirty="0"/>
              <a:t>Δείκτης θυσίας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(απολεσθέν προϊόν)/(συνολική αποκλιμάκωση πληθωρισμού)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19/6,7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2,8 εκατοστιαίες μονάδες του ΑΕΠ χάθηκαν για κάθε εκατοστιαία μονάδα μείωση του πληθωρισμού.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DBF193-1B69-4E37-B41C-0A968A81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96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46DC2D-9D39-43DA-AE1A-8287B1CB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υπόθεση του φυσικού ποσοστού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AD200D-4E17-4A4C-A307-004F9206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792186"/>
            <a:ext cx="8761413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ανάλυσή μας για το κόστος αποκλιμάκωσης του πληθωρισμού και για τις οικονομικές διακυμάνσεις στα προηγούμενα κεφάλαια βασίστηκε στον </a:t>
            </a:r>
            <a:r>
              <a:rPr lang="el-GR" b="1" dirty="0"/>
              <a:t>υπόθεση του φυσικού ποσοστού</a:t>
            </a:r>
            <a:r>
              <a:rPr lang="el-GR" dirty="0"/>
              <a:t>: 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Οι μεταβολές της συνολικής ζήτησης επηρεάζουν την παραγωγή και την απασχόληση μόνο στη βραχυχρόνια περίοδο.</a:t>
            </a:r>
          </a:p>
          <a:p>
            <a:pPr marL="0" indent="0">
              <a:buNone/>
            </a:pPr>
            <a:r>
              <a:rPr lang="el-GR" dirty="0"/>
              <a:t> Στη μακροχρόνια περίοδο, η οικονομία επανέρχεται στα επίπεδο παραγωγής, απασχόλησης και ανεργίας που περιγράψαμε με τον κλασικό υπόδειγμα (Κεφάλαια 3-9).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6964BD-B3DA-4D84-A908-EAC3FD24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AD4F0-27ED-4F00-9EC1-776E8E7DEEEE}"/>
              </a:ext>
            </a:extLst>
          </p:cNvPr>
          <p:cNvSpPr/>
          <p:nvPr/>
        </p:nvSpPr>
        <p:spPr>
          <a:xfrm>
            <a:off x="1154954" y="3822700"/>
            <a:ext cx="8761413" cy="1968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Οι μεταβολές της συνολικής ζήτησης επηρεάζουν την παραγωγή και την απασχόληση μόνο στη βραχυχρόνια περίοδο.</a:t>
            </a:r>
          </a:p>
          <a:p>
            <a:r>
              <a:rPr lang="el-GR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Στη μακροχρόνια περίοδο, η οικονομία επανέρχεται στα επίπεδο παραγωγής, απασχόλησης και ανεργίας που περιγράψαμε με τον κλασικό υπόδειγμα (Κεφάλαια 3-9).</a:t>
            </a:r>
          </a:p>
        </p:txBody>
      </p:sp>
    </p:spTree>
    <p:extLst>
      <p:ext uri="{BB962C8B-B14F-4D97-AF65-F5344CB8AC3E}">
        <p14:creationId xmlns:p14="http://schemas.microsoft.com/office/powerpoint/2010/main" val="88113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556F63-C664-4D49-9610-C0B93E2B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εναλλακτική υπόθεση: Η υστέρηση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2B0B78-2D5D-444F-92B6-0CAB1E9F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08300"/>
            <a:ext cx="8761413" cy="3416300"/>
          </a:xfrm>
        </p:spPr>
        <p:txBody>
          <a:bodyPr/>
          <a:lstStyle/>
          <a:p>
            <a:r>
              <a:rPr lang="el-GR" b="1" dirty="0"/>
              <a:t>υστέρηση</a:t>
            </a:r>
            <a:r>
              <a:rPr lang="el-GR" dirty="0"/>
              <a:t>: η επίμονη και μακροχρόνια επιρροή της ιστορίας στο φυσικό ποσοστό ανεργίας </a:t>
            </a:r>
          </a:p>
          <a:p>
            <a:r>
              <a:rPr lang="el-GR" dirty="0"/>
              <a:t>Αρνητικές διαταραχές μπορεί να αυξήσουν το </a:t>
            </a:r>
            <a:r>
              <a:rPr lang="en-US" b="1" i="1" dirty="0"/>
              <a:t>u</a:t>
            </a:r>
            <a:r>
              <a:rPr lang="en-US" b="1" i="1" baseline="30000" dirty="0"/>
              <a:t>n</a:t>
            </a:r>
            <a:r>
              <a:rPr lang="el-GR" dirty="0"/>
              <a:t>, και έτσι η οικονομία μπορεί να μην ανακάμψει πλήρως.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7DE7817-D178-43B2-B61E-D823641B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E3F16B-73DE-413F-9842-B6CC9C5D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Εισαγωγή, Μέρος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B1B08C-193D-4B5E-9D03-5C18F4BA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41320"/>
            <a:ext cx="8761413" cy="3078480"/>
          </a:xfrm>
        </p:spPr>
        <p:txBody>
          <a:bodyPr>
            <a:normAutofit/>
          </a:bodyPr>
          <a:lstStyle/>
          <a:p>
            <a:r>
              <a:rPr lang="el-GR" dirty="0"/>
              <a:t>Σε προηγούμενα κεφάλαια υποθέσαμε ότι το επίπεδο τιμών, </a:t>
            </a:r>
            <a:r>
              <a:rPr lang="en-US" b="1" i="1" dirty="0"/>
              <a:t>P</a:t>
            </a:r>
            <a:r>
              <a:rPr lang="el-GR" dirty="0"/>
              <a:t>, ήταν σταθερό στη μακροχρόνια περίοδο. </a:t>
            </a:r>
          </a:p>
          <a:p>
            <a:pPr lvl="1"/>
            <a:r>
              <a:rPr lang="el-GR" dirty="0"/>
              <a:t>Αυτό συνεπάγεται μια οριζόντια καμπύλη </a:t>
            </a:r>
            <a:r>
              <a:rPr lang="en-US" i="1" dirty="0"/>
              <a:t>SRAS</a:t>
            </a:r>
            <a:r>
              <a:rPr lang="el-GR" dirty="0"/>
              <a:t>. </a:t>
            </a:r>
          </a:p>
          <a:p>
            <a:r>
              <a:rPr lang="el-GR" dirty="0"/>
              <a:t>Εδώ θα εξετάσουμε δύο σημαντικά υποδείγματα συνολικής προσφοράς στη βραχυχρόνια περίοδο:  </a:t>
            </a:r>
          </a:p>
          <a:p>
            <a:pPr lvl="1"/>
            <a:r>
              <a:rPr lang="el-GR" dirty="0"/>
              <a:t>Το υπόδειγμα των άκαμπτων τιμών</a:t>
            </a:r>
          </a:p>
          <a:p>
            <a:pPr lvl="1"/>
            <a:r>
              <a:rPr lang="el-GR" dirty="0"/>
              <a:t>Το υπόδειγμα της ατελούς πληροφόρησης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2E28EB-2F17-4D9C-949D-D6A5FA3A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BD6F46-79C8-41EB-BE02-A59B4EC2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Υστέρηση: Γιατί οι αρνητικές διαταραχές μπορεί να αυξήσουν το φυσικό ποσοστό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FF9E83-44C8-4143-85D7-5D4AB565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88342"/>
            <a:ext cx="8761413" cy="3131457"/>
          </a:xfrm>
        </p:spPr>
        <p:txBody>
          <a:bodyPr/>
          <a:lstStyle/>
          <a:p>
            <a:r>
              <a:rPr lang="el-GR" dirty="0"/>
              <a:t>Ενώ οι εργαζόμενοι παραμένουν κυκλικά άνεργοι, οι δεξιότητές τους μπορεί να υποβαθμιστούν, και μπορεί να μην είναι εύκολο να βρουν δουλειά όταν τερματιστεί η ύφεση. </a:t>
            </a:r>
          </a:p>
          <a:p>
            <a:r>
              <a:rPr lang="el-GR" dirty="0"/>
              <a:t>Οι κυκλικά άνεργοι εργαζόμενοι μπορεί να απωλέσουν την επιρροή τους στον καθορισμό των μισθών. Τότε, οι «εντός» (δηλαδή, οι απασχολούμενοι εργαζόμενοι) μπορεί να διαπραγματευθούν υψηλότερους μισθούς για αυτούς τους ίδιους.  </a:t>
            </a:r>
          </a:p>
          <a:p>
            <a:r>
              <a:rPr lang="el-GR" dirty="0"/>
              <a:t>Αποτέλεσμα: οι «εκτός» κυκλικά άνεργοι μπορεί να μετατραπούν σε διαρθρωτικά ανέργους όταν τερματιστεί η ύφεση.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567B64-4343-44E0-9EE2-9AA440A7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54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85CAF0-BE88-4677-B149-70A6CCA1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81366A-83C1-4F91-878D-6CF1C69FC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Δύο υποδείγματα της συνολικής προσφοράς στη βραχυχρόνια περίοδο:</a:t>
            </a:r>
          </a:p>
          <a:p>
            <a:pPr lvl="1"/>
            <a:r>
              <a:rPr lang="el-GR" dirty="0"/>
              <a:t>το υπόδειγμα των άκαμπτων τιμών </a:t>
            </a:r>
          </a:p>
          <a:p>
            <a:pPr lvl="1"/>
            <a:r>
              <a:rPr lang="el-GR" dirty="0"/>
              <a:t>το υπόδειγμα της ατελούς πληροφόρησης </a:t>
            </a:r>
          </a:p>
          <a:p>
            <a:pPr marL="0" indent="0">
              <a:buNone/>
            </a:pPr>
            <a:r>
              <a:rPr lang="el-GR" dirty="0"/>
              <a:t>Και τα δύο υποδείγματα συνεπάγονται ότι η παραγωγή αυξάνεται πάνω από το φυσικό της ποσοστό όταν το επίπεδο τιμών ανεβαίνει πάνω από το προσδοκώμενο επίπεδο τιμών.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B6A677-3768-4A2E-9440-166BDF4C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6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A49B6B-1103-4BB3-8B6E-DAE43CF9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880869-03AE-4636-8B4A-E9B47AD1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καμπύλη </a:t>
            </a:r>
            <a:r>
              <a:rPr lang="en-US" dirty="0"/>
              <a:t>Phillips </a:t>
            </a:r>
            <a:endParaRPr lang="el-GR" dirty="0"/>
          </a:p>
          <a:p>
            <a:pPr lvl="1"/>
            <a:r>
              <a:rPr lang="el-GR" dirty="0"/>
              <a:t>συνάγεται από την καμπύλη </a:t>
            </a:r>
            <a:r>
              <a:rPr lang="en-US" dirty="0"/>
              <a:t>SRAS </a:t>
            </a:r>
            <a:endParaRPr lang="el-GR" dirty="0"/>
          </a:p>
          <a:p>
            <a:pPr lvl="1"/>
            <a:r>
              <a:rPr lang="el-GR" dirty="0"/>
              <a:t>δηλώνει ότι ο πληθωρισμός εξαρτάται από </a:t>
            </a:r>
          </a:p>
          <a:p>
            <a:pPr lvl="2"/>
            <a:r>
              <a:rPr lang="el-GR" dirty="0"/>
              <a:t>τον αναμενόμενο πληθωρισμό</a:t>
            </a:r>
          </a:p>
          <a:p>
            <a:pPr lvl="2"/>
            <a:r>
              <a:rPr lang="el-GR" dirty="0"/>
              <a:t>την κυκλική ανεργία </a:t>
            </a:r>
          </a:p>
          <a:p>
            <a:pPr lvl="2"/>
            <a:r>
              <a:rPr lang="el-GR" dirty="0"/>
              <a:t>τις διαταραχές της προσφοράς </a:t>
            </a:r>
          </a:p>
          <a:p>
            <a:pPr lvl="1"/>
            <a:r>
              <a:rPr lang="el-GR" dirty="0"/>
              <a:t>θέτει τους υπεύθυνους για τη χάραξη της πολιτικής απέναντι σε μια βραχυπρόθεσμη αντιστάθμιση πληθωρισμού και ανεργίας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68215E6-E888-46A1-9A1E-DCED26D5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13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A9E79-206E-4730-8EBE-2404CD42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3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3F40F9-45DD-43C9-AF8D-4913F1D4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50242"/>
            <a:ext cx="8761413" cy="3416300"/>
          </a:xfrm>
        </p:spPr>
        <p:txBody>
          <a:bodyPr/>
          <a:lstStyle/>
          <a:p>
            <a:r>
              <a:rPr lang="el-GR" dirty="0"/>
              <a:t>Πώς οι άνθρωποι διαμορφώνουν τις προσδοκίες τους για τον πληθωρισμό: </a:t>
            </a:r>
          </a:p>
          <a:p>
            <a:pPr lvl="1"/>
            <a:r>
              <a:rPr lang="el-GR" dirty="0"/>
              <a:t>προσαρμοστικές προσδοκίες </a:t>
            </a:r>
          </a:p>
          <a:p>
            <a:pPr lvl="2"/>
            <a:r>
              <a:rPr lang="el-GR" dirty="0"/>
              <a:t>βασίζονται στον πληθωρισμό που παρατηρήθηκε προσφάτως </a:t>
            </a:r>
          </a:p>
          <a:p>
            <a:pPr lvl="2"/>
            <a:r>
              <a:rPr lang="el-GR" dirty="0"/>
              <a:t>συνεπάγονται «αδράνεια»</a:t>
            </a:r>
          </a:p>
          <a:p>
            <a:r>
              <a:rPr lang="el-GR" dirty="0"/>
              <a:t>ορθολογικές προσδοκίες </a:t>
            </a:r>
          </a:p>
          <a:p>
            <a:pPr lvl="1"/>
            <a:r>
              <a:rPr lang="el-GR" dirty="0"/>
              <a:t>βασίζονται σε όλες τις διαθέσιμες πληροφορίες </a:t>
            </a:r>
          </a:p>
          <a:p>
            <a:pPr lvl="1"/>
            <a:r>
              <a:rPr lang="el-GR" dirty="0"/>
              <a:t>συνεπάγονται ότι η αποκλιμάκωση του πληθωρισμού μπορεί να είναι ανώδυνη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08DC807-CC2F-4A15-B8AA-CFCADC46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65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F690F-2E4B-4EEF-8CE1-A46B5D74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4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D83435-FA9F-4219-A83C-58DCA47D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71158"/>
            <a:ext cx="8761413" cy="3416300"/>
          </a:xfrm>
        </p:spPr>
        <p:txBody>
          <a:bodyPr/>
          <a:lstStyle/>
          <a:p>
            <a:r>
              <a:rPr lang="el-GR" dirty="0"/>
              <a:t>Η υπόθεση του φυσικού ποσοστού και η υστέρηση:</a:t>
            </a:r>
          </a:p>
          <a:p>
            <a:pPr lvl="1"/>
            <a:r>
              <a:rPr lang="el-GR" dirty="0"/>
              <a:t>η υπόθεση του φυσικού ποσοστού</a:t>
            </a:r>
          </a:p>
          <a:p>
            <a:pPr lvl="2"/>
            <a:r>
              <a:rPr lang="el-GR" dirty="0"/>
              <a:t>οι μεταβολές στη συνολική ζήτηση μπορεί να επηρεάσουν την παραγωγή και την απασχόληση μόνο στη βραχυχρόνια περίοδο</a:t>
            </a:r>
          </a:p>
          <a:p>
            <a:pPr lvl="1"/>
            <a:r>
              <a:rPr lang="el-GR" dirty="0"/>
              <a:t>υστέρηση </a:t>
            </a:r>
          </a:p>
          <a:p>
            <a:pPr lvl="2"/>
            <a:r>
              <a:rPr lang="el-GR" dirty="0"/>
              <a:t>η συνολική ζήτηση μπορεί να επιφέρει μόνιμα αποτελέσματα στην παραγωγή και την απασχόληση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5B1DB03-C991-4029-B64A-015371C1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2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BDBF52-6F85-4418-8124-5A4D942A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Εισαγωγή, Μέρος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A5F30D0-1A3A-4201-8699-978E0312B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911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/>
                  <a:t>Και τα δύο υποδείγματα συνεπάγονται: </a:t>
                </a:r>
              </a:p>
              <a:p>
                <a:pPr marL="0" indent="0">
                  <a:buNone/>
                </a:pPr>
                <a:r>
                  <a:rPr lang="el-GR" sz="2600" b="1" i="1" dirty="0"/>
                  <a:t>                              </a:t>
                </a:r>
                <a:r>
                  <a:rPr lang="en-US" sz="2600" b="1" i="1" dirty="0"/>
                  <a:t>Y</a:t>
                </a:r>
                <a:r>
                  <a:rPr lang="en-US" sz="2600" b="1" dirty="0"/>
                  <a:t> </a:t>
                </a:r>
                <a:r>
                  <a:rPr lang="en-US" sz="2600" b="1" dirty="0">
                    <a:sym typeface="Symbol" panose="05050102010706020507" pitchFamily="18" charset="2"/>
                  </a:rPr>
                  <a:t></a:t>
                </a:r>
                <a:r>
                  <a:rPr lang="el-GR" sz="26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sz="26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sz="2600" b="1" dirty="0"/>
                  <a:t> </a:t>
                </a:r>
                <a:r>
                  <a:rPr lang="en-US" sz="2600" b="1" dirty="0">
                    <a:sym typeface="Symbol" panose="05050102010706020507" pitchFamily="18" charset="2"/>
                  </a:rPr>
                  <a:t>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a</a:t>
                </a:r>
                <a:r>
                  <a:rPr lang="el-GR" sz="2600" b="1" dirty="0"/>
                  <a:t>(</a:t>
                </a:r>
                <a:r>
                  <a:rPr lang="en-US" sz="2600" b="1" i="1" dirty="0"/>
                  <a:t>P</a:t>
                </a:r>
                <a:r>
                  <a:rPr lang="en-US" sz="2600" b="1" dirty="0"/>
                  <a:t> </a:t>
                </a:r>
                <a:r>
                  <a:rPr lang="en-US" sz="2600" b="1" dirty="0">
                    <a:sym typeface="Symbol" panose="05050102010706020507" pitchFamily="18" charset="2"/>
                  </a:rPr>
                  <a:t></a:t>
                </a:r>
                <a:r>
                  <a:rPr lang="en-US" sz="2600" b="1" dirty="0"/>
                  <a:t> </a:t>
                </a:r>
                <a:r>
                  <a:rPr lang="en-US" sz="2600" b="1" i="1" dirty="0"/>
                  <a:t>EP</a:t>
                </a:r>
                <a:r>
                  <a:rPr lang="el-GR" sz="2600" b="1" dirty="0"/>
                  <a:t>)	 </a:t>
                </a:r>
                <a:endParaRPr lang="el-GR" sz="2600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Όταν οι λοιποί παράγοντες παραμένουν αμετάβλητοι,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συσχετίζονται θετικά και, επομένως, η καμπύλη </a:t>
                </a:r>
                <a:r>
                  <a:rPr lang="en-US" i="1" dirty="0"/>
                  <a:t>SRAS</a:t>
                </a:r>
                <a:r>
                  <a:rPr lang="en-US" dirty="0"/>
                  <a:t> </a:t>
                </a:r>
                <a:r>
                  <a:rPr lang="el-GR" dirty="0"/>
                  <a:t>έχει θετική κλίση.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A5F30D0-1A3A-4201-8699-978E0312B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911600"/>
              </a:xfrm>
              <a:blipFill>
                <a:blip r:embed="rId2"/>
                <a:stretch>
                  <a:fillRect l="-579"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2A01964-6F2C-405B-905E-102A5926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4EC507B-08E5-436B-AE61-F021D52C31EE}"/>
              </a:ext>
            </a:extLst>
          </p:cNvPr>
          <p:cNvSpPr/>
          <p:nvPr/>
        </p:nvSpPr>
        <p:spPr>
          <a:xfrm>
            <a:off x="1790700" y="3340100"/>
            <a:ext cx="1778000" cy="8001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συνολικό προϊόν (ή παραγωγή) 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B69497EB-20EB-4277-92DB-6451A3486215}"/>
              </a:ext>
            </a:extLst>
          </p:cNvPr>
          <p:cNvCxnSpPr/>
          <p:nvPr/>
        </p:nvCxnSpPr>
        <p:spPr>
          <a:xfrm flipV="1">
            <a:off x="3581400" y="3216430"/>
            <a:ext cx="406400" cy="16968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E507DE95-CE10-4719-B4D0-AEA9D3BFC857}"/>
              </a:ext>
            </a:extLst>
          </p:cNvPr>
          <p:cNvCxnSpPr>
            <a:cxnSpLocks/>
          </p:cNvCxnSpPr>
          <p:nvPr/>
        </p:nvCxnSpPr>
        <p:spPr>
          <a:xfrm flipV="1">
            <a:off x="4025900" y="3411615"/>
            <a:ext cx="584200" cy="10114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1BA2CDE-CA80-4B82-A835-1808CA9E44BF}"/>
              </a:ext>
            </a:extLst>
          </p:cNvPr>
          <p:cNvSpPr/>
          <p:nvPr/>
        </p:nvSpPr>
        <p:spPr>
          <a:xfrm>
            <a:off x="2146300" y="4343400"/>
            <a:ext cx="2222500" cy="1011420"/>
          </a:xfrm>
          <a:prstGeom prst="rect">
            <a:avLst/>
          </a:prstGeom>
          <a:solidFill>
            <a:srgbClr val="FFDD7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φυσικό ποσοστό προϊόντος (ή παραγωγής)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24DA6711-4967-4232-ACD8-1F3E8F51BF95}"/>
              </a:ext>
            </a:extLst>
          </p:cNvPr>
          <p:cNvCxnSpPr>
            <a:cxnSpLocks/>
          </p:cNvCxnSpPr>
          <p:nvPr/>
        </p:nvCxnSpPr>
        <p:spPr>
          <a:xfrm flipV="1">
            <a:off x="4775200" y="3366540"/>
            <a:ext cx="406400" cy="7043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ED4335D-6E57-4259-AD58-728DB4D6219A}"/>
              </a:ext>
            </a:extLst>
          </p:cNvPr>
          <p:cNvSpPr/>
          <p:nvPr/>
        </p:nvSpPr>
        <p:spPr>
          <a:xfrm>
            <a:off x="4457700" y="4070870"/>
            <a:ext cx="1638300" cy="704330"/>
          </a:xfrm>
          <a:prstGeom prst="rect">
            <a:avLst/>
          </a:prstGeom>
          <a:solidFill>
            <a:srgbClr val="6DC4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θετική παράμετρος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9279814-72BC-43A3-858D-F4273879D3B7}"/>
              </a:ext>
            </a:extLst>
          </p:cNvPr>
          <p:cNvSpPr/>
          <p:nvPr/>
        </p:nvSpPr>
        <p:spPr>
          <a:xfrm>
            <a:off x="6286500" y="4423035"/>
            <a:ext cx="1816100" cy="728480"/>
          </a:xfrm>
          <a:prstGeom prst="rect">
            <a:avLst/>
          </a:prstGeom>
          <a:solidFill>
            <a:srgbClr val="FDBFF4"/>
          </a:solidFill>
          <a:ln>
            <a:solidFill>
              <a:srgbClr val="F94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πραγματικό επίπεδο τιμών 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CBE3CAA7-128B-4076-9F9D-A1F484487B5A}"/>
              </a:ext>
            </a:extLst>
          </p:cNvPr>
          <p:cNvCxnSpPr>
            <a:cxnSpLocks/>
          </p:cNvCxnSpPr>
          <p:nvPr/>
        </p:nvCxnSpPr>
        <p:spPr>
          <a:xfrm flipH="1" flipV="1">
            <a:off x="5651500" y="3331980"/>
            <a:ext cx="1346946" cy="1091056"/>
          </a:xfrm>
          <a:prstGeom prst="straightConnector1">
            <a:avLst/>
          </a:prstGeom>
          <a:ln>
            <a:solidFill>
              <a:srgbClr val="F94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FEC38269-C0EF-450A-9F41-451C70DD9454}"/>
              </a:ext>
            </a:extLst>
          </p:cNvPr>
          <p:cNvSpPr/>
          <p:nvPr/>
        </p:nvSpPr>
        <p:spPr>
          <a:xfrm>
            <a:off x="6769100" y="3517900"/>
            <a:ext cx="2108200" cy="70433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προσδοκώμενο επίπεδο τιμών</a:t>
            </a:r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6E9D8B29-5314-4D85-8F5A-C0109C7658CD}"/>
              </a:ext>
            </a:extLst>
          </p:cNvPr>
          <p:cNvCxnSpPr>
            <a:cxnSpLocks/>
          </p:cNvCxnSpPr>
          <p:nvPr/>
        </p:nvCxnSpPr>
        <p:spPr>
          <a:xfrm flipH="1" flipV="1">
            <a:off x="6286500" y="3429000"/>
            <a:ext cx="482600" cy="1905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9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7F6E4F-12C7-4DA2-B87B-B2686AA8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Μέρος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EF379C-4761-49AF-B41F-08B6EB4B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34640"/>
            <a:ext cx="8761413" cy="3185160"/>
          </a:xfrm>
        </p:spPr>
        <p:txBody>
          <a:bodyPr/>
          <a:lstStyle/>
          <a:p>
            <a:r>
              <a:rPr lang="el-GR" dirty="0"/>
              <a:t>Λόγοι για τους οποίους οι τιμές είναι άκαμπτες:</a:t>
            </a:r>
          </a:p>
          <a:p>
            <a:pPr lvl="1"/>
            <a:r>
              <a:rPr lang="el-GR" dirty="0"/>
              <a:t>οι μακροχρόνιες συμβάσεις μεταξύ επιχειρήσεων και πελατών </a:t>
            </a:r>
          </a:p>
          <a:p>
            <a:pPr lvl="1"/>
            <a:r>
              <a:rPr lang="el-GR" dirty="0"/>
              <a:t>κόστος τιμοκαταλόγων</a:t>
            </a:r>
          </a:p>
          <a:p>
            <a:pPr lvl="1"/>
            <a:r>
              <a:rPr lang="el-GR" dirty="0"/>
              <a:t>οι επιχειρήσεις δεν θέλουν να δυσαρεστούν τους πελάτες τους με τις συχνές αλλαγές των τιμών τους</a:t>
            </a:r>
          </a:p>
          <a:p>
            <a:r>
              <a:rPr lang="el-GR" dirty="0"/>
              <a:t>Υπόθεση: </a:t>
            </a:r>
          </a:p>
          <a:p>
            <a:pPr lvl="1"/>
            <a:r>
              <a:rPr lang="el-GR" dirty="0"/>
              <a:t>Οι επιχειρήσεις ορίζουν τις τιμές τους (όπως στον μονοπωλιακό ανταγωνισμό).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836308-E64E-4107-8381-6F3AD988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21BA1F-B8A8-405F-A370-C245322A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Μέρος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F9A082-950C-43CE-B67E-A957D6125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786380"/>
                <a:ext cx="8761413" cy="34163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Η επιθυμητή τιμή μιας επιχείρησης είναι:  </a:t>
                </a:r>
              </a:p>
              <a:p>
                <a:pPr marL="0" indent="0">
                  <a:buNone/>
                </a:pPr>
                <a:r>
                  <a:rPr lang="el-GR" dirty="0"/>
                  <a:t>                                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n-US" b="1" i="1" dirty="0"/>
                  <a:t>a</a:t>
                </a:r>
                <a:r>
                  <a:rPr lang="el-GR" dirty="0"/>
                  <a:t>(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:r>
                  <a:rPr lang="en-US" b="1" i="1" dirty="0"/>
                  <a:t>a </a:t>
                </a:r>
                <a:r>
                  <a:rPr lang="el-GR" dirty="0"/>
                  <a:t>&gt; 0.</a:t>
                </a:r>
              </a:p>
              <a:p>
                <a:pPr marL="0" indent="0">
                  <a:buNone/>
                </a:pPr>
                <a:r>
                  <a:rPr lang="el-GR" dirty="0"/>
                  <a:t>Υποθέτουμε ότι υπάρχουν δύο τύποι επιχειρήσεων: </a:t>
                </a:r>
              </a:p>
              <a:p>
                <a:r>
                  <a:rPr lang="el-GR" dirty="0"/>
                  <a:t> επιχειρήσεις με εύκαμπτες τιμές – που ορίζουν τις τιμές όπως πιο πάνω </a:t>
                </a:r>
              </a:p>
              <a:p>
                <a:r>
                  <a:rPr lang="el-GR" dirty="0"/>
                  <a:t> επιχειρήσεις με άκαμπτες τιμές – πρέπει να ορίζουν τις τιμές τους χωρίς να γνωρίζουν πώς θα διαμορφωθεί το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και το </a:t>
                </a:r>
                <a:r>
                  <a:rPr lang="en-US" b="1" i="1" dirty="0"/>
                  <a:t>Y</a:t>
                </a:r>
                <a:r>
                  <a:rPr lang="el-GR" dirty="0"/>
                  <a:t>: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                               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EP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n-US" b="1" i="1" dirty="0"/>
                  <a:t>a</a:t>
                </a:r>
                <a:r>
                  <a:rPr lang="el-GR" dirty="0"/>
                  <a:t>(</a:t>
                </a:r>
                <a:r>
                  <a:rPr lang="en-US" b="1" i="1" dirty="0"/>
                  <a:t>EY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E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dirty="0"/>
                  <a:t>)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4F9A082-950C-43CE-B67E-A957D6125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786380"/>
                <a:ext cx="8761413" cy="3416300"/>
              </a:xfrm>
              <a:blipFill>
                <a:blip r:embed="rId2"/>
                <a:stretch>
                  <a:fillRect l="-579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8275F6-F7E0-4BC4-800E-9D4C5EE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87F6C5-113C-4DD7-8AD4-6E46F7C2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Μέρος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C65A728-CB9E-4555-9AE3-FC5D6BA70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832100"/>
                <a:ext cx="8761413" cy="34163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l-GR" dirty="0"/>
                  <a:t>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EP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n-US" dirty="0"/>
                  <a:t> </a:t>
                </a:r>
                <a:r>
                  <a:rPr lang="en-US" b="1" i="1" dirty="0"/>
                  <a:t>a</a:t>
                </a:r>
                <a:r>
                  <a:rPr lang="el-GR" dirty="0"/>
                  <a:t>(</a:t>
                </a:r>
                <a:r>
                  <a:rPr lang="en-US" b="1" i="1" dirty="0"/>
                  <a:t>EY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E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r>
                  <a:rPr lang="el-GR" dirty="0"/>
                  <a:t>Υποθέστε ότι οι επιχειρήσεις με άκαμπτες τιμές αναμένουν ότι η παραγωγή θα είναι ίση με το φυσικό ποσοστό της, Τότε,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 algn="ctr">
                  <a:buNone/>
                </a:pPr>
                <a:r>
                  <a:rPr lang="el-GR" b="1" i="1" dirty="0"/>
                  <a:t> 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EP</a:t>
                </a:r>
                <a:endParaRPr lang="el-GR" dirty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■  Για να συναγάγουμε την καμπύλη συνολικής ζήτησης, βρίσκουμε πρώτα μια έκφραση για το γενικό επίπεδο τιμών. </a:t>
                </a:r>
              </a:p>
              <a:p>
                <a:pPr marL="0" indent="0">
                  <a:buNone/>
                </a:pPr>
                <a:r>
                  <a:rPr lang="el-GR" dirty="0"/>
                  <a:t>■ 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το ποσοστό των επιχειρήσεων με άκαμπτες τιμές. </a:t>
                </a:r>
              </a:p>
              <a:p>
                <a:pPr marL="0" indent="0">
                  <a:buNone/>
                </a:pPr>
                <a:r>
                  <a:rPr lang="el-GR" dirty="0"/>
                  <a:t>Μπορούμε, τότε, να γράψουμε το γενικό επίπεδο τιμών ως …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C65A728-CB9E-4555-9AE3-FC5D6BA70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832100"/>
                <a:ext cx="8761413" cy="3416300"/>
              </a:xfrm>
              <a:blipFill>
                <a:blip r:embed="rId2"/>
                <a:stretch>
                  <a:fillRect l="-434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B55CD6-5DA0-4571-8A47-E583BE02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6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DCDD9-930B-4E97-A031-1EAB8A23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Μέρος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70932FA-74B6-4251-AA62-81039E50B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3" y="2946400"/>
                <a:ext cx="8761413" cy="36576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l-GR" sz="2400" dirty="0"/>
                  <a:t>                            </a:t>
                </a:r>
                <a:r>
                  <a:rPr lang="en-US" sz="2400" b="1" i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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s</a:t>
                </a:r>
                <a:r>
                  <a:rPr lang="el-GR" sz="2400" dirty="0"/>
                  <a:t>[</a:t>
                </a:r>
                <a:r>
                  <a:rPr lang="en-US" sz="2400" b="1" i="1" dirty="0"/>
                  <a:t>EP</a:t>
                </a:r>
                <a:r>
                  <a:rPr lang="el-GR" sz="2400" dirty="0"/>
                  <a:t>]</a:t>
                </a:r>
                <a:r>
                  <a:rPr lang="en-US" sz="2400" dirty="0">
                    <a:sym typeface="Symbol" panose="05050102010706020507" pitchFamily="18" charset="2"/>
                  </a:rPr>
                  <a:t></a:t>
                </a:r>
                <a:r>
                  <a:rPr lang="el-GR" sz="2400" dirty="0"/>
                  <a:t> (1 </a:t>
                </a:r>
                <a:r>
                  <a:rPr lang="en-US" sz="2400" dirty="0">
                    <a:sym typeface="Symbol" panose="05050102010706020507" pitchFamily="18" charset="2"/>
                  </a:rPr>
                  <a:t>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s</a:t>
                </a:r>
                <a:r>
                  <a:rPr lang="el-GR" sz="2400" dirty="0"/>
                  <a:t>) [</a:t>
                </a:r>
                <a:r>
                  <a:rPr lang="en-US" sz="2400" dirty="0"/>
                  <a:t>P </a:t>
                </a:r>
                <a:r>
                  <a:rPr lang="en-US" sz="2400" dirty="0">
                    <a:sym typeface="Symbol" panose="05050102010706020507" pitchFamily="18" charset="2"/>
                  </a:rPr>
                  <a:t>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a</a:t>
                </a:r>
                <a:r>
                  <a:rPr lang="el-GR" sz="2400" dirty="0"/>
                  <a:t>(</a:t>
                </a:r>
                <a:r>
                  <a:rPr lang="en-US" sz="2400" b="1" i="1" dirty="0"/>
                  <a:t>Y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</a:t>
                </a:r>
                <a:r>
                  <a:rPr lang="el-GR" sz="24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sz="2400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sz="2400" dirty="0"/>
                  <a:t>)]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          τιμή οριζόμενη από                                        τιμή οριζόμενη από </a:t>
                </a:r>
              </a:p>
              <a:p>
                <a:pPr marL="0" indent="0">
                  <a:buNone/>
                </a:pPr>
                <a:r>
                  <a:rPr lang="el-GR" dirty="0"/>
                  <a:t>επιχειρήσεις με άκαμπτες τιμές                      επιχειρήσεις με εύκαμπτες τιμές                                   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 Αφαιρούμε το (1 </a:t>
                </a:r>
                <a:r>
                  <a:rPr lang="el-GR" dirty="0">
                    <a:sym typeface="Symbol" panose="05050102010706020507" pitchFamily="18" charset="2"/>
                  </a:rPr>
                  <a:t></a:t>
                </a:r>
                <a:r>
                  <a:rPr lang="el-GR" dirty="0"/>
                  <a:t> </a:t>
                </a:r>
                <a:r>
                  <a:rPr lang="en-US" b="1" i="1" dirty="0"/>
                  <a:t>s</a:t>
                </a:r>
                <a:r>
                  <a:rPr lang="el-GR" dirty="0"/>
                  <a:t>)</a:t>
                </a:r>
                <a:r>
                  <a:rPr lang="en-US" b="1" i="1" dirty="0"/>
                  <a:t>P</a:t>
                </a:r>
                <a:r>
                  <a:rPr lang="el-GR" dirty="0"/>
                  <a:t> και από τις δύο πλευρές:   </a:t>
                </a:r>
              </a:p>
              <a:p>
                <a:pPr marL="0" indent="0">
                  <a:buNone/>
                </a:pPr>
                <a:r>
                  <a:rPr lang="el-GR" b="1" i="1" dirty="0"/>
                  <a:t>                </a:t>
                </a:r>
                <a:r>
                  <a:rPr lang="en-US" b="1" i="1" dirty="0" err="1"/>
                  <a:t>sP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n-US" b="1" i="1" dirty="0"/>
                  <a:t>s</a:t>
                </a:r>
                <a:r>
                  <a:rPr lang="el-GR" dirty="0"/>
                  <a:t>[</a:t>
                </a:r>
                <a:r>
                  <a:rPr lang="en-US" b="1" i="1" dirty="0"/>
                  <a:t>EP</a:t>
                </a:r>
                <a:r>
                  <a:rPr lang="el-GR" dirty="0"/>
                  <a:t>] </a:t>
                </a:r>
                <a:r>
                  <a:rPr lang="en-US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(1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 </a:t>
                </a:r>
                <a:r>
                  <a:rPr lang="en-US" b="1" i="1" dirty="0"/>
                  <a:t>s</a:t>
                </a:r>
                <a:r>
                  <a:rPr lang="el-GR" dirty="0"/>
                  <a:t>) [</a:t>
                </a:r>
                <a:r>
                  <a:rPr lang="en-US" b="1" i="1" dirty="0"/>
                  <a:t>a</a:t>
                </a:r>
                <a:r>
                  <a:rPr lang="el-GR" dirty="0"/>
                  <a:t>(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</a:t>
                </a:r>
                <a:r>
                  <a:rPr lang="el-GR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𝚼</m:t>
                        </m:r>
                      </m:e>
                    </m:acc>
                  </m:oMath>
                </a14:m>
                <a:r>
                  <a:rPr lang="el-GR" dirty="0"/>
                  <a:t>)] </a:t>
                </a:r>
              </a:p>
              <a:p>
                <a:r>
                  <a:rPr lang="el-GR" dirty="0"/>
                  <a:t> Διαιρούμε και τις δύο πλευρές με </a:t>
                </a:r>
                <a:r>
                  <a:rPr lang="en-US" b="1" i="1" dirty="0"/>
                  <a:t>s</a:t>
                </a:r>
                <a:r>
                  <a:rPr lang="el-GR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70932FA-74B6-4251-AA62-81039E50B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3" y="2946400"/>
                <a:ext cx="8761413" cy="3657600"/>
              </a:xfrm>
              <a:blipFill>
                <a:blip r:embed="rId2"/>
                <a:stretch>
                  <a:fillRect l="-289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C28A39-E747-48FA-8CFC-AA06A1EE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CB1BAA2E-BA84-46C0-8EEC-375DBB3B0EF6}"/>
              </a:ext>
            </a:extLst>
          </p:cNvPr>
          <p:cNvCxnSpPr>
            <a:cxnSpLocks/>
          </p:cNvCxnSpPr>
          <p:nvPr/>
        </p:nvCxnSpPr>
        <p:spPr>
          <a:xfrm flipV="1">
            <a:off x="3644900" y="3261360"/>
            <a:ext cx="190500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12BDBB78-E00E-4B9A-8814-683923BC2C26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3261360"/>
            <a:ext cx="254000" cy="317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7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F276A6-0FB7-48BA-81CB-3668D3C6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υπόδειγμα των άκαμπτων τιμών,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B634462-902F-4609-A714-C2F62E737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9500"/>
                <a:ext cx="8761413" cy="36703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l-GR" dirty="0"/>
                  <a:t>Υψηλό </a:t>
                </a:r>
                <a:r>
                  <a:rPr lang="en-US" b="1" i="1" dirty="0"/>
                  <a:t>EP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</a:t>
                </a:r>
                <a:r>
                  <a:rPr lang="en-US" dirty="0"/>
                  <a:t> </a:t>
                </a:r>
                <a:r>
                  <a:rPr lang="el-GR" dirty="0"/>
                  <a:t>υψηλό </a:t>
                </a:r>
                <a:r>
                  <a:rPr lang="en-US" b="1" i="1" dirty="0"/>
                  <a:t>P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Αν επιχειρήσεις αναμένουν υψηλές τιμές, τότε οι επιχειρήσεις αυτές πρέπει να ορίζουν εκ των προτέρων υψηλές τιμές για τα προϊόντα τους. </a:t>
                </a:r>
              </a:p>
              <a:p>
                <a:pPr marL="0" indent="0">
                  <a:buNone/>
                </a:pPr>
                <a:r>
                  <a:rPr lang="el-GR" dirty="0"/>
                  <a:t>Οι άλλες επιχειρήσεις αντιδρούν ορίζοντας και αυτές υψηλές τιμές για τα προϊόντα τους. </a:t>
                </a:r>
              </a:p>
              <a:p>
                <a:r>
                  <a:rPr lang="el-GR" dirty="0"/>
                  <a:t>Υψηλό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</a:t>
                </a:r>
                <a:r>
                  <a:rPr lang="en-US" dirty="0"/>
                  <a:t> </a:t>
                </a:r>
                <a:r>
                  <a:rPr lang="el-GR" dirty="0"/>
                  <a:t>υψηλό </a:t>
                </a:r>
                <a:r>
                  <a:rPr lang="en-US" b="1" i="1" dirty="0"/>
                  <a:t>P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Όταν το εισόδημα είναι υψηλό, η ζήτηση για αγαθά είναι υψηλή. </a:t>
                </a:r>
              </a:p>
              <a:p>
                <a:pPr marL="0" indent="0">
                  <a:buNone/>
                </a:pPr>
                <a:r>
                  <a:rPr lang="el-GR" dirty="0"/>
                  <a:t>Οι επιχειρήσεις με εύκαμπτες τιμές ορίζουν υψηλές τιμές για τα προϊόντα τους. </a:t>
                </a:r>
              </a:p>
              <a:p>
                <a:pPr marL="0" indent="0">
                  <a:buNone/>
                </a:pPr>
                <a:r>
                  <a:rPr lang="el-GR" dirty="0"/>
                  <a:t>Όσο μεγαλύτερη είναι το ποσοστό των επιχειρήσεων με εύκαμπτες τιμές, τόσο μικρότερο είναι το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:r>
                  <a:rPr lang="el-GR" dirty="0"/>
                  <a:t>και τόσο μεγαλύτερη είναι η επίδραση του Δ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στο </a:t>
                </a:r>
                <a:r>
                  <a:rPr lang="en-US" b="1" i="1" dirty="0"/>
                  <a:t>P</a:t>
                </a:r>
                <a:r>
                  <a:rPr lang="el-GR" dirty="0"/>
                  <a:t>. 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B634462-902F-4609-A714-C2F62E737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9500"/>
                <a:ext cx="8761413" cy="3670300"/>
              </a:xfrm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8AE6FD-44D0-4FEE-AA82-F63527FD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4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5270</TotalTime>
  <Words>1733</Words>
  <Application>Microsoft Macintosh PowerPoint</Application>
  <PresentationFormat>Widescreen</PresentationFormat>
  <Paragraphs>261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Symbol</vt:lpstr>
      <vt:lpstr>Wingdings</vt:lpstr>
      <vt:lpstr>Wingdings 3</vt:lpstr>
      <vt:lpstr>Ion Boardroom</vt:lpstr>
      <vt:lpstr>ΚΕΦΑΛΑΙΟ 14 Συνολική προσφορά και βραχυχρόνια αντιστάθμιση μεταξύ πληθωρισμού και ανεργίας </vt:lpstr>
      <vt:lpstr>ΣΤΟ ΠΑΡΟΝ ΚΕΦΑΛΑΙΟ ΘΑ ΜΑΘΟΥΜΕ </vt:lpstr>
      <vt:lpstr>Εισαγωγή, Μέρος 1 </vt:lpstr>
      <vt:lpstr>Εισαγωγή, Μέρος 2 </vt:lpstr>
      <vt:lpstr>Το υπόδειγμα των άκαμπτων τιμών, Μέρος 1</vt:lpstr>
      <vt:lpstr>Το υπόδειγμα των άκαμπτων τιμών, Μέρος 2</vt:lpstr>
      <vt:lpstr>Το υπόδειγμα των άκαμπτων τιμών, Μέρος 3</vt:lpstr>
      <vt:lpstr>Το υπόδειγμα των άκαμπτων τιμών, Μέρος 4</vt:lpstr>
      <vt:lpstr>Το υπόδειγμα των άκαμπτων τιμών, Mέρος 5</vt:lpstr>
      <vt:lpstr>Το υπόδειγμα των άκαμπτων τιμών, Mέρος 6</vt:lpstr>
      <vt:lpstr>Το υπόδειγμα της ατελούς πληροφόρησης, Mέρος 1</vt:lpstr>
      <vt:lpstr>Το υπόδειγμα της ατελούς πληροφόρησης, Mέρος 2</vt:lpstr>
      <vt:lpstr>Σύνοψη και συνέπειες, Mέρος 1 </vt:lpstr>
      <vt:lpstr>Σύνοψη και συνέπειες, Mέρος 2 </vt:lpstr>
      <vt:lpstr>Πληθωρισμός, ανεργία και η καμπύλη Phillips </vt:lpstr>
      <vt:lpstr>Πώς συνάγεται η καμπύλη Phillips από την SRAS </vt:lpstr>
      <vt:lpstr>Σύγκριση της SRAS με την καμπύλη Phillips </vt:lpstr>
      <vt:lpstr>Προσαρμοστικές προσδοκίες </vt:lpstr>
      <vt:lpstr>Η αδράνεια του πληθωρισμού </vt:lpstr>
      <vt:lpstr>Τα δύο αίτια της ανόδου και της πτώσης του πληθωρισμού </vt:lpstr>
      <vt:lpstr>Μετατόπιση της καμπύλης Phillips </vt:lpstr>
      <vt:lpstr>Ο δείκτης θυσίας, Μέρος 1 </vt:lpstr>
      <vt:lpstr>Ο δείκτης θυσίας, Μέρος 2 </vt:lpstr>
      <vt:lpstr>Ορθολογικές προσδοκίες</vt:lpstr>
      <vt:lpstr>Ανώδυνη αποκλιμάκωση του πληθωρισμού; </vt:lpstr>
      <vt:lpstr>Υπολογισμός του δείκτη θυσίας για την αποκλιμάκωση του πληθωρισμού από τον Βόλκερ, Μέρος 1 </vt:lpstr>
      <vt:lpstr>Υπολογισμός του δείκτη θυσίας για την αποκλιμάκωση του πληθωρισμού από τον Βόλκερ, Μέρος 2 </vt:lpstr>
      <vt:lpstr>Η υπόθεση του φυσικού ποσοστού </vt:lpstr>
      <vt:lpstr>Μια εναλλακτική υπόθεση: Η υστέρηση </vt:lpstr>
      <vt:lpstr>Υστέρηση: Γιατί οι αρνητικές διαταραχές μπορεί να αυξήσουν το φυσικό ποσοστό </vt:lpstr>
      <vt:lpstr>ΠΕΡΙΛΗΨΗ ΚΕΦΑΛΑΙΟΥ, ΜΕΡΟΣ 1 </vt:lpstr>
      <vt:lpstr>ΠΕΡΙΛΗΨΗ ΚΕΦΑΛΑΙΟΥ, ΜΕΡΟΣ 2 </vt:lpstr>
      <vt:lpstr>ΠΕΡΙΛΗΨΗ ΚΕΦΑΛΑΙΟΥ, ΜΕΡΟΣ 3 </vt:lpstr>
      <vt:lpstr>ΠΕΡΙΛΗΨΗ ΚΕΦΑΛΑΙΟΥ, ΜΕΡΟΣ 4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Danae Dardanou</cp:lastModifiedBy>
  <cp:revision>244</cp:revision>
  <dcterms:created xsi:type="dcterms:W3CDTF">2019-09-06T07:23:08Z</dcterms:created>
  <dcterms:modified xsi:type="dcterms:W3CDTF">2019-11-19T07:43:59Z</dcterms:modified>
</cp:coreProperties>
</file>