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9"/>
  </p:notesMasterIdLst>
  <p:sldIdLst>
    <p:sldId id="424" r:id="rId2"/>
    <p:sldId id="380" r:id="rId3"/>
    <p:sldId id="381" r:id="rId4"/>
    <p:sldId id="382" r:id="rId5"/>
    <p:sldId id="383" r:id="rId6"/>
    <p:sldId id="420" r:id="rId7"/>
    <p:sldId id="384" r:id="rId8"/>
    <p:sldId id="417" r:id="rId9"/>
    <p:sldId id="387" r:id="rId10"/>
    <p:sldId id="388" r:id="rId11"/>
    <p:sldId id="385" r:id="rId12"/>
    <p:sldId id="389" r:id="rId13"/>
    <p:sldId id="390" r:id="rId14"/>
    <p:sldId id="426" r:id="rId15"/>
    <p:sldId id="357" r:id="rId16"/>
    <p:sldId id="391" r:id="rId17"/>
    <p:sldId id="413" r:id="rId18"/>
    <p:sldId id="415" r:id="rId19"/>
    <p:sldId id="393" r:id="rId20"/>
    <p:sldId id="394" r:id="rId21"/>
    <p:sldId id="395" r:id="rId22"/>
    <p:sldId id="396" r:id="rId23"/>
    <p:sldId id="425" r:id="rId24"/>
    <p:sldId id="399" r:id="rId25"/>
    <p:sldId id="421" r:id="rId26"/>
    <p:sldId id="400" r:id="rId27"/>
    <p:sldId id="422" r:id="rId28"/>
    <p:sldId id="401" r:id="rId29"/>
    <p:sldId id="397" r:id="rId30"/>
    <p:sldId id="402" r:id="rId31"/>
    <p:sldId id="405" r:id="rId32"/>
    <p:sldId id="408" r:id="rId33"/>
    <p:sldId id="411" r:id="rId34"/>
    <p:sldId id="423" r:id="rId35"/>
    <p:sldId id="409" r:id="rId36"/>
    <p:sldId id="410" r:id="rId37"/>
    <p:sldId id="406" r:id="rId3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13" autoAdjust="0"/>
    <p:restoredTop sz="82911" autoAdjust="0"/>
  </p:normalViewPr>
  <p:slideViewPr>
    <p:cSldViewPr>
      <p:cViewPr varScale="1">
        <p:scale>
          <a:sx n="66" d="100"/>
          <a:sy n="66" d="100"/>
        </p:scale>
        <p:origin x="42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4"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777FF8-2AC5-4C9C-86F8-D8B6C6A0CE23}" type="datetimeFigureOut">
              <a:rPr lang="el-GR" smtClean="0"/>
              <a:pPr/>
              <a:t>3/4/2020</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F5952-74BB-476F-A360-485F3AAE30F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Επισημαίνουμε πως η φωτοσυνθετική ταχύτητα εξαρτάται από τους εξής τέσσερεις</a:t>
            </a:r>
            <a:r>
              <a:rPr lang="el-GR" baseline="0" dirty="0" smtClean="0"/>
              <a:t> παράγοντες. Ήδη έχουμε δει πως λειτουργεί το φως. Θυμηθείτε πως μελετώντας την καμπύλη φωτός θέσαμε ως συνθήκη την απρόσκοπτη παροχή </a:t>
            </a:r>
            <a:r>
              <a:rPr lang="en-US" baseline="0" dirty="0" smtClean="0"/>
              <a:t>CO2</a:t>
            </a:r>
            <a:r>
              <a:rPr lang="el-GR" baseline="0" dirty="0" smtClean="0"/>
              <a:t> στο φύλλο., δηλ. υποθέσαμε ανοικτά στόματα. Μερικές φορές, το άνοιγμα των στομάτων δεν είναι πλήρες και αυτό με τη σειρά του περιορίζει την παροχή </a:t>
            </a:r>
            <a:r>
              <a:rPr lang="en-US" baseline="0" dirty="0" smtClean="0"/>
              <a:t>CO2</a:t>
            </a:r>
            <a:r>
              <a:rPr lang="el-GR" baseline="0" dirty="0" smtClean="0"/>
              <a:t> και άρα και τη φωτοσύνθεση. Από τι όμως εξαρτάται το εύρος του στοματικού πόρου; Εδώ υπεισέρχεται ο τρίτος παράγοντας ο οποίος εμπλέκεται έμμεσα στη φωτοσύνθεση. Το νερό. Εάν η τροφοδοσία των φυτών με νερό δεν είναι βέλτιστη, τότε αυτά κινδυνεύουν με αφυδάτωση καθώς χειροτερεύει το ισοζύγιο νερού. Προκειμένου να μην συμβεί το μοιραίο, τα φυτά περιορίζουν το άνοιγμα των στομάτων ώστε να μειώσουν τη διαπνοή και να κάνουν οικονομία νερού. Με τον τρόπο αυτό ωστόσο, περιορίζουν και την παροχή του φύλου σε </a:t>
            </a:r>
            <a:r>
              <a:rPr lang="en-US" baseline="0" dirty="0" smtClean="0"/>
              <a:t>CO2</a:t>
            </a:r>
            <a:r>
              <a:rPr lang="el-GR" baseline="0" dirty="0" smtClean="0"/>
              <a:t> (αν και όχι αναλογικά όπως θα δούμε παρακάτω).</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l-GR" dirty="0" smtClean="0"/>
              <a:t>Από την άλλη μεριά, η η-φωτοσυνθετική συνιστώσα</a:t>
            </a:r>
            <a:r>
              <a:rPr lang="el-GR" baseline="0" dirty="0" smtClean="0"/>
              <a:t> είναι ταχεία και αντιστρεπτή (αντιστρέφεται δε από το πράσινο φως) και ενεργοποιείται από ιδιαίτερα χαμηλές εντάσεις κυανού φωτός (από μόλις 5</a:t>
            </a:r>
            <a:r>
              <a:rPr lang="en-US" baseline="0" dirty="0" smtClean="0"/>
              <a:t> </a:t>
            </a:r>
            <a:r>
              <a:rPr lang="el-GR" baseline="0" dirty="0" smtClean="0"/>
              <a:t>μ</a:t>
            </a:r>
            <a:r>
              <a:rPr lang="en-US" baseline="0" dirty="0" smtClean="0"/>
              <a:t>mol </a:t>
            </a:r>
            <a:r>
              <a:rPr lang="el-GR" baseline="0" dirty="0" smtClean="0"/>
              <a:t>φωτονίων </a:t>
            </a:r>
            <a:r>
              <a:rPr lang="en-US" baseline="0" dirty="0" smtClean="0"/>
              <a:t>m-2 s-1).</a:t>
            </a:r>
            <a:endParaRPr lang="el-GR" baseline="0" dirty="0" smtClean="0"/>
          </a:p>
          <a:p>
            <a:r>
              <a:rPr lang="el-GR" baseline="0" dirty="0" smtClean="0"/>
              <a:t>Ενώ στην ανάλυση του μηχανισμού ανοίγματος των στομάτων δείξαμε πειραματικά πρώτα τη φωτοσυνθετική και ακολούθως τη μη-φωτοσυνθετική συνιστώσα (για μεθοδολογικούς λόγους), στη φύση συμβαίνει το αντίθετο. Η μη-φωτοσυνθετική συνιστώσα ενεργοποιείται πρώτη (από το κυανό φως που εμφανίζεται πρώτο ως λυκαυγές όταν χαράζει) και η φωτοσυνθετική συνιστώσα ενεργοποιείται δεύτερη όταν πλέον έχει ανατείλει ο ήλιος και ανάλογα πως τα  φύλλα λούζονται από το άπλετο πολυχρωματικό, λευκό φως. Η μη-φωτοσυνθετική συνιστώσα είναι σαν να πληροφορεί τα φύλλα ότι ‘η νέα μέρα ξεκινάει, προετοιμαστείτε!’ ενώ η φωτοσυνθετική συνιστώσα δίνει το σήμα ‘τώρα υπάρχουν οι ενεργειακές προϋποθέσεις για μια παραγωγική φωτοσύνθεση, ανοίξτε όσο περισσότερο μπορείτε’. Έτσι, τα στόματα παίζουν το ρόλο του ρυθμιστικού μηχανισμού που εναρμονίζει το ρυθμό της ανταλλαγής αερίων  με την αναμενόμενη φωτοσυνθετική ταχύτητα.</a:t>
            </a:r>
          </a:p>
          <a:p>
            <a:r>
              <a:rPr lang="el-GR" baseline="0" dirty="0" smtClean="0"/>
              <a:t>Ένα τελευταίο που πρέπει να εξηγήσουμε είναι γιατί η μη-φωτοσυνθετική συνιστώσα είναι ταχεία και αντιστρεπτή από πράσινο φως. Κατά τη διάρκεια της ημέρας λαμβάνουν χώρα γρήγορες εναλλαγές του φωτεινού περιβάλλοντος (π.χ. λόγω κίνησης των νεφών ή αλλαγής της κλίσης του ήλιου που μπορεί να φέρει για παράδειγμα ένα φύλλο από το άπλετο φως στη σκιά, (η οποία στο φυσικό περιβάλλον είναι εμπλουτισμένη στο πράσινο σε σύγκριση με το κυανό λόγω εντονότερης απορρόφησης του κυανού από τα υπερκείμενα φυλλώματα) ή και το αντίστροφο. Ο μηχανισμός που ρυθμίζει τα στόματα ώστε να ανταποκρίνονται ταχέως στα παραπάνω φωτεινά ερεθίσματα θα πρέπει να είναι επίσης ταχύς. Επιπλέον, η κατάλληλη προσαρμογή στην περίπτωση της σκιάς μπορεί να γίνει μέσω της αρνητικής ρύθμισης του ανοίγματος από το πράσινο φως.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πείραμα</a:t>
            </a:r>
            <a:r>
              <a:rPr lang="el-GR" baseline="0" dirty="0" smtClean="0"/>
              <a:t> αυτό φαίνεται η διαφορά στην ημερήσια διακύμανση της στοματικής αγωγιμότητας (η οποία είναι ένα μέτρο του ανοίγματος των στομάτων) κατά τη διάρκεια του 24ώρου μεταξύ ενός ποτισμένου και ενός απότιστου φυτού. Είναι φανερό πως το νερό (μέσω του ισοζυγίου του νερού) επηρεάζει όλα τα υπόλοιπα ισοζύγια (αφού εάν τα στόματα είναι κλειστά δεν μπορεί να γίνει φωτοσύνθεση) και πως τα στόματα αποτελούν βαλβίδες ρύθμισης όλων των ισοζυγίων.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l-GR" baseline="0" dirty="0" smtClean="0"/>
              <a:t>Στο κάτω διάγραμμα φαίνεται πως όταν τα στόματα κλείνουν (αριστερό άκρο του διαγράμματος, στοματική αγωγιμότητα ίση με 0), διαφυλάσσονται ασφαλώς τα αποθέματα νερού καθώς σταματά η διαπνοή (η μπλε καμπύλη) αλλά σταματά και η φωτοσύνθεση, (η πράσινη καμπύλη). Το ενδιαφέρον είναι πως οι δύο καμπύλες δεν έχουν το ίδιο σχήμα, κοινώς όταν τα στόματα είναι μισόκλειστα(περίπου στο μέσον του άξονα) ενώ η διαπνοή περιορίζεται κατά το ήμισυ (γεγονός που θα το αναμέναμε) η φωτοσυνθετική ταχύτητα δεν μειώνεται παρά ελάχιστα (γεγονός που με μια πρώτη σκέψη δεν είναι αναμενόμενο και μάλιστα όταν γνωρίζουμε πως ένας σημαντικός περιοριστικός παράγοντας για τη φωτοσύνθεση είναι η παροχή του </a:t>
            </a:r>
            <a:r>
              <a:rPr lang="en-US" baseline="0" dirty="0" smtClean="0"/>
              <a:t>CO2).</a:t>
            </a:r>
            <a:r>
              <a:rPr lang="el-GR" baseline="0" dirty="0" smtClean="0"/>
              <a:t> Μοιάζει πολύ καλό για να είναι αληθινό και όμως η φωτοσύνθεση περιορίζεται σχετικά λίγο όταν τα στόματα είναι μισόκλειστα. Αυτό προσφέρει στα φυτά το προφανές κέρδος της σχετικά υψηλής φωτοσυνθετικής ταχύτητας με αρκετά μικρότερες απώλειες νερού λόγω διαπνοής. Ο λόγος των δύο αυτών ρυθμών (φωτοσύνθεσης προς διαπνοή) ονομάζεται αποδοτικότητα χρήσης νερού και απεικονίζεται στο πάνω διάγραμμα. Εκφράζει τη φωτοσυνθετική αφομοίωση του </a:t>
            </a:r>
            <a:r>
              <a:rPr lang="en-US" baseline="0" dirty="0" smtClean="0"/>
              <a:t>CO2</a:t>
            </a:r>
            <a:r>
              <a:rPr lang="el-GR" baseline="0" dirty="0" smtClean="0"/>
              <a:t> για κάθε μονάδα νερού που χάνεται λόγω της διαπνοής και είναι προφανές ότι όσο μεγαλύτερες τιμές παίρνει ο λόγος αυτός, τόσο πιο αποδοτικά χρησιμοποιεί ένα φυτό το διαθέσιμο νερό για τη διεξαγωγή της φωτοσύνθεσης. Τα φυτά που είναι προσαρμοσμένα σε ξηροθερμικά περιβάλλοντα ή όταν αναγκάζονται να εγκλιματιστούν σε συνθήκες έλλειψης νερού (με συνέπεια να κλείνουν αρκετά τα στόματα) εμφανίζουν υψηλές τιμές της αποδοτικότητας χρήσης νερού.  Απομένει να εξηγήσουμε το πολύ εντυπωσιακό δεδομένο που παρουσιάσαμε στην αρχή, πως είναι δυνατόν δηλ. το κλείσιμο των στομάτων να επηρεάζει ΄τη φωτοσυνθετική ταχύτητα πολύ λιγότερο από τη διαπνοή. Τα στόματα όντως αποτελούν τις πύλες εισόδου του </a:t>
            </a:r>
            <a:r>
              <a:rPr lang="en-US" baseline="0" dirty="0" smtClean="0"/>
              <a:t>CO2</a:t>
            </a:r>
            <a:r>
              <a:rPr lang="el-GR" baseline="0" dirty="0" smtClean="0"/>
              <a:t> όσο αποτελούν και τις πύλες εξόδου του νερού. Θα περίμενε λοιπόν κάποιος η μείωση της στοματικής αγωγιμότητας να επηρεάζει το ίδιο την είσοδο του </a:t>
            </a:r>
            <a:r>
              <a:rPr lang="en-US" baseline="0" dirty="0" smtClean="0"/>
              <a:t>CO2</a:t>
            </a:r>
            <a:r>
              <a:rPr lang="el-GR" baseline="0" dirty="0" smtClean="0"/>
              <a:t> όσο και την έξοδο του νερού. Πράγματι την επηρεάζει στον ίδιο περίπου βαθμό, αυτό δεν σημαίνει πως αυτή η επίδραση μεταφράζεται και σε ανάλογου μεγέθους επίδραση στη φωτοσύνθεση. Η διαπνοή επηρεάζεται ανάλογα καθώς η διαδρομή των υδρατμών από τα σημεία εξάτμισης (τις επιφάνειες των κυττάρων του μεσοφύλλου) του νερού έως την ατμόσφαιρα μέσω των στομάτων είναι σχετικά απλή. Αρκεί η διάχυσή τους διαμέσου των μεσοκυττάριων αέριων χώρων του μεσοφύλλου, η άφιξή τους στον υποστοματικό θάλαμο και η έξοδός τους στην ατμόσφαιρα μέσω του στοματικού πόρου. Η αντίστοιχη διαδρομή του </a:t>
            </a:r>
            <a:r>
              <a:rPr lang="en-US" baseline="0" dirty="0" smtClean="0"/>
              <a:t>CO2</a:t>
            </a:r>
            <a:r>
              <a:rPr lang="el-GR" baseline="0" dirty="0" smtClean="0"/>
              <a:t> δεν είναι ωστόσο ανάλογα απλή. Μπαίνει από τα στόματα, διαχέεται διαμέσου του υποστοματικού θαλάμου και των μεσοκυττάριων αέριων χώρων του μεσοφύλλου, διαπερνά το κυτταρικό τοίχωμα και την πλασματική μεμβράνη των κυττάρων, διαχέεται ως αέριο στο κυτταρόπλασμα, διαπερνά τη διπλή μεμβράνη και διαχέεται στο στρώμα του χλωροπλάστη και φτάνει τελικά στο ενεργό κέντρο της καρβοξυλάσης του δέκτη του κύκλου του </a:t>
            </a:r>
            <a:r>
              <a:rPr lang="en-US" baseline="0" dirty="0" smtClean="0"/>
              <a:t>Calvin</a:t>
            </a:r>
            <a:r>
              <a:rPr lang="el-GR" baseline="0" dirty="0" smtClean="0"/>
              <a:t>. Αρκετά πιο πολύπλοκη διαδρομή για το </a:t>
            </a:r>
            <a:r>
              <a:rPr lang="en-US" baseline="0" dirty="0" smtClean="0"/>
              <a:t>CO2</a:t>
            </a:r>
            <a:r>
              <a:rPr lang="el-GR" baseline="0" dirty="0" smtClean="0"/>
              <a:t> από ότι για το νερό. Έτσι λοιπόν, ένα επιπλέον εμπόδιο στη διαδρομή (ο περιορισμός του στοματικού πόρου δηλαδή)) έχει μεγαλύτερο αντίκτυπο στην απλούστερη διαδρομή που είναι αυτή της διαπνοής.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13</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Δεδομένου</a:t>
            </a:r>
            <a:r>
              <a:rPr lang="el-GR" baseline="0" dirty="0" smtClean="0"/>
              <a:t> ότι η φωτοσυνθετική αφομοίωση του </a:t>
            </a:r>
            <a:r>
              <a:rPr lang="en-US" baseline="0" dirty="0" smtClean="0"/>
              <a:t>CO2</a:t>
            </a:r>
            <a:r>
              <a:rPr lang="el-GR" baseline="0" dirty="0" smtClean="0"/>
              <a:t> έχει κόστος για το φυτό σε αποθέματα νερού τα οποία χάνεται μέσω της διαπνοής, είναι χρήσιμο να μπορούμε να ποσοτικοποιήσουμε την ικανότητα ενός φυτού να χρησιμοποιεί αυτά τα υδατικά αποθέματα ώστε να επιτυγχάνει το μέγιστο σε κέρδος άνθρακα μέσω της φωτοσύνθεσης. Η παράμετρος που εκφράζει αυτή την ικανότητα ονομάζεται αποδοτικότητα χρήσης νερού.</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14</a:t>
            </a:fld>
            <a:endParaRPr lang="el-GR"/>
          </a:p>
        </p:txBody>
      </p:sp>
    </p:spTree>
    <p:extLst>
      <p:ext uri="{BB962C8B-B14F-4D97-AF65-F5344CB8AC3E}">
        <p14:creationId xmlns:p14="http://schemas.microsoft.com/office/powerpoint/2010/main" val="3248834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Το</a:t>
            </a:r>
            <a:r>
              <a:rPr lang="el-GR" baseline="0" dirty="0" smtClean="0"/>
              <a:t> αντίστροφο της αποδοτικότητας χρήσης νερού είναι το διαπνευστικό πηλίκο. Είναι συνεπώς η παράμετρος που εκφράζει την ποσότητα νερού που απαιτείται από ένα φυτό ώστε να πραγματοποιηθεί αφομοίωση μιας μονάδας άνθρακα μέσω της φωτοσύνθεσης. Προφανώς, ως λόγος, είναι ιδιαίτερα χρήσιμος για την επιλογή καλλιεργειών οι οποίες μπορούν να είναι αποδοτικές σε δεδομένες συνθήκες, όσον αφορά το διαθέσιμο νερό για άρδευση. Η διαθεσιμότητα νερού μέσω της άρδευσης είναι ένας παράγοντας επιλογής. Προκειμένου να γνωρίζουμε την ικανότητα επιβίωσης στο φυσικό περιβάλλον ή το βαθμό αποδοτικότητας μιας καλλιέργειας θα πρέπει επίσης να εξετάσουμε την ικανότητα άντλησης του νερού από το έδαφος, το εύρος εγκλιματισμού ενός φυτού κάτω από δεδομένες συνθήκες και φυσικά το βαθμό αξιοποίησης του νερού για την παραγωγή βιομάζας, δηλ. την αποδοτικότητα χρήσης νερού ή το αντίστροφο, το διαπνευστικό πηλίκο.</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Στον πίνακα</a:t>
            </a:r>
            <a:r>
              <a:rPr lang="el-GR" baseline="0" dirty="0" smtClean="0"/>
              <a:t> αυτό μπορούμε να δούμε ορισμένες ενδεικτικές περιπτώσεις καλλιεργειών οι οποίες ταξινομούνται βάσει του διαπνευστικού πηλίκου. Βλέπουμε λοιπόν πως καλλιέργειες όπως η μηδική ή η σόγια απαιτούν περισσότερο νερό ανά μονάδα βιομάζας που θα συσσωρευτεί σε σύγκριση με το καλαμπόκι ή το σόργο (αμφότερα πολύ αποδοτικά φυτά μιας και έχουν μεταβολισμό τύπου </a:t>
            </a:r>
            <a:r>
              <a:rPr lang="en-US" baseline="0" dirty="0" smtClean="0"/>
              <a:t>C4</a:t>
            </a:r>
            <a:r>
              <a:rPr lang="el-GR" baseline="0" dirty="0" smtClean="0"/>
              <a:t>). Μπορούμε επίσης να δούμε την ακραία τιμή που εμφανίζουν οι κάκτοι και τα παχύφυτα. Τα φυτά αυτά απαιτούν λιγότερο από το μισό νερό σε σχέση με το λιγότερο απαιτητικό σόργο ώστε να αφομοιώσουν άνθρακα που αντιστοιχεί στη συσσώρευσης ενός </a:t>
            </a:r>
            <a:r>
              <a:rPr lang="en-US" baseline="0" dirty="0" smtClean="0"/>
              <a:t>kg </a:t>
            </a:r>
            <a:r>
              <a:rPr lang="el-GR" baseline="0" dirty="0" smtClean="0"/>
              <a:t> βιομάζας. Μια παρανόηση που γίνεται εξετάζοντας έναν πίνακα σαν αυτόν είναι ότι θεωρείται η ΄θέση κάθε φυτού ως ενδεικτική των απόλυτων απαιτήσεων της καλλιέργειας σε νερό. Αυτό δεν είναι σωστό καθώς, για παράδειγμα, η σόγια και το σόργο έχουν παρόμοιες απαιτήσεις σε νερό αλλά πολύ διαφορετικά διαπνευστικά πηλίκα. Ο λόγος είναι ότι η σόγια είναι λιγότερο παραγωγική από το σόργο (λόγω της υψηλότερης φωτοσύνθεσης που έχει το τελευταίο ως φυτό </a:t>
            </a:r>
            <a:r>
              <a:rPr lang="en-US" baseline="0" dirty="0" smtClean="0"/>
              <a:t>C4</a:t>
            </a:r>
            <a:r>
              <a:rPr lang="el-GR" baseline="0" dirty="0" smtClean="0"/>
              <a:t>). Μια άλλη παρανόηση που γίνεται είναι ότι η κατάταξη αυτή θεωρείται ενδεικτική για το βαθμό  παραγωγικότητας κάθε φυτού . Και αυτό όμως δεν είναι σωστό καθώς όπως μπορούμε να δούμε, το φυτό που έχει πιο κοντινό διαπνευστικό πηλίκο στον καθόλου παραγωγικό κάκτο είναι το σόργο!</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Το διαπνευστικό πηλίκο πρακτικά</a:t>
            </a:r>
            <a:r>
              <a:rPr lang="el-GR" baseline="0" dirty="0" smtClean="0"/>
              <a:t> υπολογίζεται με δύο τρόπους. Είτε μέσω ανταλλαγή αερίων (όπου υπολογίζεται ο λόγος της διαπνοής προς την ταχύτητα φωτοσύνθεσης) είτε μέσω αγρονομικών παραμέτρων (όπου διαιρείται η κατανάλωση νερού της καλλιέργειας προς τη βιομάζα που συσσωρεύεται).</a:t>
            </a:r>
          </a:p>
          <a:p>
            <a:r>
              <a:rPr lang="el-GR" baseline="0" dirty="0" smtClean="0"/>
              <a:t>Εκτός από τη ρύθμιση του στοματικού πόρου, τα φυτά χρησιμοποιούν διάφορους μηχανισμούς για τη βελτίωση της αποδοτικότητας χρήσης νερού. Ένας πολύ αποτελεσματικός καθ αρκετά διαδεδομένος μηχανισμός, ειδικά στα φυτά των ξηροθερμικών κλιμάτων, είναι η μεσημβρινή καταστολή της φωτοσύνθεσης. Ο μηχανισμός αυτός συνίσταται στο μεσημβρινό κλείσιμο των στομάτων και τη γενικότερη καταστολή της φωτοσύνθεσης με σκοπό την οικονομία νερού την περίοδο του μεσημεριού όπου αν και το φως είναι άπλετο, η ανταλλαγή αερίων θα συνεπαγόταν μεγάλες απώλειες νερού μέσω της διαπνοής.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Τα φυτά</a:t>
            </a:r>
            <a:r>
              <a:rPr lang="el-GR" baseline="0" dirty="0" smtClean="0"/>
              <a:t> δίνουν μεγάλη προτεραιότητα στην αποτροπή της αφυδάτωσης καθώς αυτή θα συνεπαγόταν αι τον θάνατο τους. Στις βραχυπρόθεσμες αντιδράσεις περιλαμβάνονται το κλείσιμο των στομάτων ως απόκριση σε ένα ορμονικό σήμα συναγερμού που ονομάζεται αμπσισικό οξύ . Η ορμόνη αυτή συντίθεται στα φύλλα ή στην ρίζα (ανάλογα με το σημείου αρχικής αντίληψης της έλλειψης νερού) και προκαλεί ταχεία αντιστροφή της διαδικασίας ανοίγματος των στομάτων. Με  την επίδραση του αμπσισικού οξέος τα στόματα κλείνουν σε μερικά λεπτά. Στις μακροπρόθεσμες αντιδράσεις, περιλαμβάνονται μηχανισμοί εγκλιματισμού με σκοπό την αλλαγή σε ανατομικά, μορφολογικά, βιοχημικά και φυσιολογικά χαρακτηριστικά του φυτικού οργανισμού και των επιμέρους οργάνων του με σκοπό την επιβίωση σε συνθήκες μειωμένης διαθεσιμότητας νερού.  Η ανάλυση των μηχανισμών αυτών ξεφεύγει όμως από το σκοπό του παρόντος μαθήματος.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18</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l-GR" dirty="0" smtClean="0"/>
              <a:t>Τι θα συμβεί</a:t>
            </a:r>
            <a:r>
              <a:rPr lang="el-GR" baseline="0" dirty="0" smtClean="0"/>
              <a:t> εάν μετρήσουμε τη φωτοσυνθετική ταχύτητα συναρτήσει της συγκέντρωση του </a:t>
            </a:r>
            <a:r>
              <a:rPr lang="en-US" baseline="0" dirty="0" smtClean="0"/>
              <a:t>CO2</a:t>
            </a:r>
            <a:r>
              <a:rPr lang="el-GR" baseline="0" dirty="0" smtClean="0"/>
              <a:t> (έχοντας εξασφαλίσει επαρκή φωτισμό); Οι καμπύλες αυτές λέγονται καμπύλες απόκρισης της φωτοσύνθεσης στη συγκέντρωση </a:t>
            </a:r>
            <a:r>
              <a:rPr lang="en-US" baseline="0" dirty="0" smtClean="0"/>
              <a:t>CO2</a:t>
            </a:r>
            <a:r>
              <a:rPr lang="el-GR" baseline="0" dirty="0" smtClean="0"/>
              <a:t>. Αρχικά παρατηρούμε πως οι δύο κατηγορίες φυτών (αυτά με φωτοσυνθετικό μεταβολισμό </a:t>
            </a:r>
            <a:r>
              <a:rPr lang="en-US" baseline="0" dirty="0" smtClean="0"/>
              <a:t>C3 </a:t>
            </a:r>
            <a:r>
              <a:rPr lang="el-GR" baseline="0" dirty="0" smtClean="0"/>
              <a:t> και αυτά με μεταβολισμό </a:t>
            </a:r>
            <a:r>
              <a:rPr lang="en-US" baseline="0" dirty="0" smtClean="0"/>
              <a:t>C4</a:t>
            </a:r>
            <a:r>
              <a:rPr lang="el-GR" baseline="0" dirty="0" smtClean="0"/>
              <a:t>) έχουν εντελώς διαφορετική απόκριση. Αυτό όμως θα το αναλύσουμε στη συνέχεια. Για την ώρα ας εστιάσουμε την προσοχή μας στην καμπύλη του φυτού </a:t>
            </a:r>
            <a:r>
              <a:rPr lang="en-US" baseline="0" dirty="0" smtClean="0"/>
              <a:t>C3</a:t>
            </a:r>
            <a:r>
              <a:rPr lang="el-GR" baseline="0" dirty="0" smtClean="0"/>
              <a:t> (πράσινη). </a:t>
            </a:r>
          </a:p>
          <a:p>
            <a:r>
              <a:rPr lang="el-GR" baseline="0" dirty="0" smtClean="0"/>
              <a:t>Το πρώτο πράγμα που παρατηρούμε είναι πως η ταχύτητα της φωτοσύνθεσης αυξάνει με την αύξηση της συγκέντρωσης του </a:t>
            </a:r>
            <a:r>
              <a:rPr lang="en-US" baseline="0" dirty="0" smtClean="0"/>
              <a:t>CO2</a:t>
            </a:r>
            <a:r>
              <a:rPr lang="el-GR" baseline="0" dirty="0" smtClean="0"/>
              <a:t> γεγονός αναμενόμενο καθώς το </a:t>
            </a:r>
            <a:r>
              <a:rPr lang="en-US" baseline="0" dirty="0" smtClean="0"/>
              <a:t>CO2</a:t>
            </a:r>
            <a:r>
              <a:rPr lang="el-GR" baseline="0" dirty="0" smtClean="0"/>
              <a:t> είναι το υπόστρωμα της φωτοσύνθεσης. Σε πολύ χαμηλές τιμές </a:t>
            </a:r>
            <a:r>
              <a:rPr lang="en-US" baseline="0" dirty="0" smtClean="0"/>
              <a:t>CO2</a:t>
            </a:r>
            <a:r>
              <a:rPr lang="el-GR" baseline="0" dirty="0" smtClean="0"/>
              <a:t> τα φυτά εμφανίζουν πολύ χαμηλή ταχύτητα ενώ σε τιμές κοντά στο μηδέν έχουμε και εδώ (αν και δεν φαίνεται στο παρόν σχήμα) αρνητικές τιμές φωτοσύνθεσης (δηλ. υπερισχύει η αναπνευστική έκλυση </a:t>
            </a:r>
            <a:r>
              <a:rPr lang="en-US" baseline="0" dirty="0" smtClean="0"/>
              <a:t>CO2</a:t>
            </a:r>
            <a:r>
              <a:rPr lang="el-GR" baseline="0" dirty="0" smtClean="0"/>
              <a:t>). Στο σημείο όπου η φωτοσυνθετική ταχύτητα είναι μηδέν βρίσκεται το σημείο αντιστάθμισης του </a:t>
            </a:r>
            <a:r>
              <a:rPr lang="en-US" baseline="0" dirty="0" smtClean="0"/>
              <a:t>CO2</a:t>
            </a:r>
            <a:r>
              <a:rPr lang="el-GR" baseline="0" dirty="0" smtClean="0"/>
              <a:t>. Δεν ονομάζεται έτσι επειδή στο σημείο αυτό η τιμή ανταλλαγής του </a:t>
            </a:r>
            <a:r>
              <a:rPr lang="en-US" baseline="0" dirty="0" smtClean="0"/>
              <a:t>CO2</a:t>
            </a:r>
            <a:r>
              <a:rPr lang="el-GR" baseline="0" dirty="0" smtClean="0"/>
              <a:t> είναι μηδέν (αυτό συμβαίνει σε όλα τα σημεία αντιστάθμισης άλλωστε) αλλά επειδή αυτό συμβαίνει στην συγκεκριμένη περίπτωση λόγω μείωσης της συγκέντρωσης του </a:t>
            </a:r>
            <a:r>
              <a:rPr lang="en-US" baseline="0" dirty="0" smtClean="0"/>
              <a:t>CO2</a:t>
            </a:r>
            <a:r>
              <a:rPr lang="el-GR" baseline="0" dirty="0" smtClean="0"/>
              <a:t> της ατμόσφαιρας (και όχι το φωτισμού όπως στην προηγούμενη περίπτωση ή λόγω αλλαγών στη θερμοκρασία όπως θα δούμε παρακάτω). Μια λεπτομέρεια είναι το ότι επειδή στην περίπτωση του σημείου αντιστάθμισης του </a:t>
            </a:r>
            <a:r>
              <a:rPr lang="en-US" baseline="0" dirty="0" smtClean="0"/>
              <a:t>CO2</a:t>
            </a:r>
            <a:r>
              <a:rPr lang="el-GR" baseline="0" dirty="0" smtClean="0"/>
              <a:t> έχουμε άπλετο φως, η έκλυση </a:t>
            </a:r>
            <a:r>
              <a:rPr lang="en-US" baseline="0" dirty="0" smtClean="0"/>
              <a:t>CO2</a:t>
            </a:r>
            <a:r>
              <a:rPr lang="el-GR" baseline="0" dirty="0" smtClean="0"/>
              <a:t> δεν οφείλεται μόνο στην αναπνοή αλλά και στη φωτοαναπνοή επισημαίνοντας βέβαια ότι αυτό αφορά μόνο στο φυτό </a:t>
            </a:r>
            <a:r>
              <a:rPr lang="en-US" baseline="0" dirty="0" smtClean="0"/>
              <a:t>C3</a:t>
            </a:r>
            <a:r>
              <a:rPr lang="el-GR" baseline="0" dirty="0" smtClean="0"/>
              <a:t>).</a:t>
            </a:r>
            <a:r>
              <a:rPr lang="en-US" baseline="0" dirty="0" smtClean="0"/>
              <a:t> </a:t>
            </a:r>
            <a:r>
              <a:rPr lang="el-GR" baseline="0" dirty="0" smtClean="0"/>
              <a:t>Ειδικά σε συνθήκες χαμηλής συγκέντρωσης </a:t>
            </a:r>
            <a:r>
              <a:rPr lang="en-US" baseline="0" dirty="0" smtClean="0"/>
              <a:t>CO2</a:t>
            </a:r>
            <a:r>
              <a:rPr lang="el-GR" baseline="0" dirty="0" smtClean="0"/>
              <a:t>, η φωτοαναπνοή ενισχύεται ιδιαίτερα. Αυξανόμενης της συγκέντρωσης </a:t>
            </a:r>
            <a:r>
              <a:rPr lang="en-US" baseline="0" dirty="0" smtClean="0"/>
              <a:t>CO2</a:t>
            </a:r>
            <a:r>
              <a:rPr lang="el-GR" baseline="0" dirty="0" smtClean="0"/>
              <a:t>, έχουμε αύξηση της φωτοσυνθετικής ταχύτητας καθώς από τη μια ο περιοριστικός παράγοντας του </a:t>
            </a:r>
            <a:r>
              <a:rPr lang="en-US" baseline="0" dirty="0" smtClean="0"/>
              <a:t>CO2</a:t>
            </a:r>
            <a:r>
              <a:rPr lang="el-GR" baseline="0" dirty="0" smtClean="0"/>
              <a:t> μετακινείται προς υψηλότερες τιμές και από την άλλη το φως είναι άπλετο (τόσο που να μην αποτελεί με τη σειρά του περιοριστικό παράγοντα για τη φωτοσύνθεση ακόμα και όταν το </a:t>
            </a:r>
            <a:r>
              <a:rPr lang="en-US" baseline="0" dirty="0" smtClean="0"/>
              <a:t>CO2</a:t>
            </a:r>
            <a:r>
              <a:rPr lang="el-GR" baseline="0" dirty="0" smtClean="0"/>
              <a:t> φθάσει σε επίπεδα πενταπλάσια (2000 </a:t>
            </a:r>
            <a:r>
              <a:rPr lang="en-US" baseline="0" dirty="0" err="1" smtClean="0"/>
              <a:t>ppm</a:t>
            </a:r>
            <a:r>
              <a:rPr lang="el-GR" baseline="0" dirty="0" smtClean="0"/>
              <a:t>) της φυσιολογικής ατμοσφαιρικής συγκέντρωσης (η οποία κυμαίνεται στις μέρες μας περίπου στα 400 </a:t>
            </a:r>
            <a:r>
              <a:rPr lang="en-US" baseline="0" dirty="0" err="1" smtClean="0"/>
              <a:t>ppm</a:t>
            </a:r>
            <a:r>
              <a:rPr lang="el-GR" baseline="0" dirty="0" smtClean="0"/>
              <a:t>). Η καμπύλη του</a:t>
            </a:r>
            <a:r>
              <a:rPr lang="en-US" baseline="0" dirty="0" smtClean="0"/>
              <a:t> </a:t>
            </a:r>
            <a:r>
              <a:rPr lang="el-GR" baseline="0" dirty="0" smtClean="0"/>
              <a:t>φυτού</a:t>
            </a:r>
            <a:r>
              <a:rPr lang="en-US" baseline="0" dirty="0" smtClean="0"/>
              <a:t> C3</a:t>
            </a:r>
            <a:r>
              <a:rPr lang="el-GR" baseline="0" dirty="0" smtClean="0"/>
              <a:t> μας δίνει να καταλάβουμε πόσο περιοριστική για τη φωτοσύνθεση είναι η συγκέντρωση του </a:t>
            </a:r>
            <a:r>
              <a:rPr lang="en-US" baseline="0" dirty="0" smtClean="0"/>
              <a:t>CO2</a:t>
            </a:r>
            <a:r>
              <a:rPr lang="el-GR" baseline="0" dirty="0" smtClean="0"/>
              <a:t>. </a:t>
            </a:r>
          </a:p>
        </p:txBody>
      </p:sp>
      <p:sp>
        <p:nvSpPr>
          <p:cNvPr id="4" name="Slide Number Placeholder 3"/>
          <p:cNvSpPr>
            <a:spLocks noGrp="1"/>
          </p:cNvSpPr>
          <p:nvPr>
            <p:ph type="sldNum" sz="quarter" idx="10"/>
          </p:nvPr>
        </p:nvSpPr>
        <p:spPr/>
        <p:txBody>
          <a:bodyPr/>
          <a:lstStyle/>
          <a:p>
            <a:fld id="{138F5952-74BB-476F-A360-485F3AAE30F8}" type="slidenum">
              <a:rPr lang="el-GR" smtClean="0"/>
              <a:pPr/>
              <a:t>19</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Τρεις κύριες διαφορές μπορούμε να επισημάνουμε στις καμπύλες απόκρισης της φωτοσύνθεσης από το </a:t>
            </a:r>
            <a:r>
              <a:rPr lang="en-US" baseline="0" dirty="0" smtClean="0"/>
              <a:t>CO2</a:t>
            </a:r>
            <a:r>
              <a:rPr lang="el-GR" baseline="0" dirty="0" smtClean="0"/>
              <a:t> μεταξύ φυτών </a:t>
            </a:r>
            <a:r>
              <a:rPr lang="en-US" baseline="0" dirty="0" smtClean="0"/>
              <a:t>C3 </a:t>
            </a:r>
            <a:r>
              <a:rPr lang="el-GR" baseline="0" dirty="0" smtClean="0"/>
              <a:t>και </a:t>
            </a:r>
            <a:r>
              <a:rPr lang="en-US" baseline="0" dirty="0" smtClean="0"/>
              <a:t>C4. </a:t>
            </a:r>
            <a:r>
              <a:rPr lang="el-GR" baseline="0" dirty="0" smtClean="0"/>
              <a:t>Στην καμπύλη του φυτού </a:t>
            </a:r>
            <a:r>
              <a:rPr lang="en-US" baseline="0" dirty="0" smtClean="0"/>
              <a:t>C4</a:t>
            </a:r>
            <a:r>
              <a:rPr lang="el-GR" baseline="0" dirty="0" smtClean="0"/>
              <a:t>, το σημείο αντιστάθμισης του </a:t>
            </a:r>
            <a:r>
              <a:rPr lang="en-US" baseline="0" dirty="0" smtClean="0"/>
              <a:t>CO2</a:t>
            </a:r>
            <a:r>
              <a:rPr lang="el-GR" baseline="0" dirty="0" smtClean="0"/>
              <a:t> είναι σε μικρότερες τιμές </a:t>
            </a:r>
            <a:r>
              <a:rPr lang="en-US" baseline="0" dirty="0" smtClean="0"/>
              <a:t>CO2</a:t>
            </a:r>
            <a:r>
              <a:rPr lang="el-GR" baseline="0" dirty="0" smtClean="0"/>
              <a:t> δηλ. Χρειάζεται μικρότερη συγκέντρωση ώστε να αντισταθμιστεί η έκλυση </a:t>
            </a:r>
            <a:r>
              <a:rPr lang="en-US" baseline="0" dirty="0" smtClean="0"/>
              <a:t>CO2</a:t>
            </a:r>
            <a:r>
              <a:rPr lang="el-GR" baseline="0" dirty="0" smtClean="0"/>
              <a:t> λόγω της αναπνοής (στα φυτά</a:t>
            </a:r>
            <a:r>
              <a:rPr lang="en-US" baseline="0" dirty="0" smtClean="0"/>
              <a:t> C</a:t>
            </a:r>
            <a:r>
              <a:rPr lang="el-GR" baseline="0" dirty="0" smtClean="0"/>
              <a:t>4 δεν έχουμε φωτοαναπνοή ακόμα και σε πολύ χαμηλές συγκεντρώσεις </a:t>
            </a:r>
            <a:r>
              <a:rPr lang="en-US" baseline="0" dirty="0" smtClean="0"/>
              <a:t>CO2</a:t>
            </a:r>
            <a:r>
              <a:rPr lang="el-GR" baseline="0" dirty="0" smtClean="0"/>
              <a:t>). Το χαμηλό σημείο αντιστάθμισης των φυτών </a:t>
            </a:r>
            <a:r>
              <a:rPr lang="en-US" baseline="0" dirty="0" smtClean="0"/>
              <a:t>C4</a:t>
            </a:r>
            <a:r>
              <a:rPr lang="el-GR" baseline="0" dirty="0" smtClean="0"/>
              <a:t> οφείλεται αφενός στην έλλειψη φωτοαναπνοής, αφετέρου στην πολύ υψηλή απόδοση του μηχανισμού απορρόφησης </a:t>
            </a:r>
            <a:r>
              <a:rPr lang="en-US" baseline="0" dirty="0" smtClean="0"/>
              <a:t>CO2</a:t>
            </a:r>
            <a:r>
              <a:rPr lang="el-GR" baseline="0" dirty="0" smtClean="0"/>
              <a:t> η οποία εξασφαλίζει υψηλές ταχύτητες φωτοσύνθεσης ακόμα και με χαμηλή συγκέντρωση </a:t>
            </a:r>
            <a:r>
              <a:rPr lang="en-US" baseline="0" dirty="0" smtClean="0"/>
              <a:t>CO2</a:t>
            </a:r>
            <a:r>
              <a:rPr lang="el-GR" baseline="0" dirty="0" smtClean="0"/>
              <a:t>. Αυτή η υψηλή απόδοση είναι και η ουσία της δεύτερης διαφοράς που είναι η πολύ υψηλότερη φωτοσυνθετική απόδοση του φυτού </a:t>
            </a:r>
            <a:r>
              <a:rPr lang="en-US" baseline="0" dirty="0" smtClean="0"/>
              <a:t>C</a:t>
            </a:r>
            <a:r>
              <a:rPr lang="el-GR" baseline="0" dirty="0" smtClean="0"/>
              <a:t>4 συγκριτικά με το φυτό </a:t>
            </a:r>
            <a:r>
              <a:rPr lang="en-US" baseline="0" dirty="0" smtClean="0"/>
              <a:t>C3</a:t>
            </a:r>
            <a:r>
              <a:rPr lang="el-GR" baseline="0" dirty="0" smtClean="0"/>
              <a:t> σε μέτριες τιμές συγκέντρωσης </a:t>
            </a:r>
            <a:r>
              <a:rPr lang="en-US" baseline="0" dirty="0" smtClean="0"/>
              <a:t>CO2</a:t>
            </a:r>
            <a:r>
              <a:rPr lang="el-GR" baseline="0" dirty="0" smtClean="0"/>
              <a:t> (διαφορά η οποία είναι μέγιστη σε ένα εύρος τιμών συγκέντρωσης </a:t>
            </a:r>
            <a:r>
              <a:rPr lang="en-US" baseline="0" dirty="0" smtClean="0"/>
              <a:t>CO2</a:t>
            </a:r>
            <a:r>
              <a:rPr lang="el-GR" baseline="0" dirty="0" smtClean="0"/>
              <a:t> που αντιστοιχεί στην ατμοσφαιρική (όχι μόνο την τωρινή αλλά αυτή των προηγουμένων μερικών εκατοντάδων χιλιάδων ετών τουλάχιστον), δηλ. 200-400 </a:t>
            </a:r>
            <a:r>
              <a:rPr lang="en-US" baseline="0" dirty="0" err="1" smtClean="0"/>
              <a:t>ppm</a:t>
            </a:r>
            <a:r>
              <a:rPr lang="el-GR" baseline="0" dirty="0" smtClean="0"/>
              <a:t>, γεγονός ασφαλώς όχι τυχαίο). Η τρίτη διαφορά είναι πως ενώ η ταχύτητα φωτοσύνθεσης των φυτών </a:t>
            </a:r>
            <a:r>
              <a:rPr lang="en-US" baseline="0" dirty="0" smtClean="0"/>
              <a:t>C3</a:t>
            </a:r>
            <a:r>
              <a:rPr lang="el-GR" baseline="0" dirty="0" smtClean="0"/>
              <a:t> συνεχίζει να αυξάνει σχεδόν γραμμικά για το σύνολο του εύρους τιμών </a:t>
            </a:r>
            <a:r>
              <a:rPr lang="en-US" baseline="0" dirty="0" smtClean="0"/>
              <a:t>CO2</a:t>
            </a:r>
            <a:r>
              <a:rPr lang="el-GR" baseline="0" dirty="0" smtClean="0"/>
              <a:t>, η ταχύτητα των φυτών </a:t>
            </a:r>
            <a:r>
              <a:rPr lang="en-US" baseline="0" dirty="0" smtClean="0"/>
              <a:t>C</a:t>
            </a:r>
            <a:r>
              <a:rPr lang="el-GR" baseline="0" dirty="0" smtClean="0"/>
              <a:t>4 καθηλώνεται μετά τα 450 περίπου </a:t>
            </a:r>
            <a:r>
              <a:rPr lang="en-US" baseline="0" dirty="0" err="1" smtClean="0"/>
              <a:t>ppm</a:t>
            </a:r>
            <a:r>
              <a:rPr lang="el-GR" baseline="0" dirty="0" smtClean="0"/>
              <a:t> (πράγμα αναπάντεχο με μια πρώτη σκέψη μετά την εντυπωσιακή άνοδο της φωτοσύνθεσης στο εύρος από 0 έως περίπου 300 </a:t>
            </a:r>
            <a:r>
              <a:rPr lang="en-US" baseline="0" dirty="0" err="1" smtClean="0"/>
              <a:t>ppm</a:t>
            </a:r>
            <a:r>
              <a:rPr lang="el-GR" baseline="0" dirty="0" smtClean="0"/>
              <a:t> </a:t>
            </a:r>
            <a:r>
              <a:rPr lang="en-US" baseline="0" dirty="0" smtClean="0"/>
              <a:t>CO2</a:t>
            </a:r>
            <a:r>
              <a:rPr lang="el-GR" baseline="0" dirty="0" smtClean="0"/>
              <a:t>). Είναι τόση δεν η σταθεροποίηση της τιμής που μετά τα 1400 </a:t>
            </a:r>
            <a:r>
              <a:rPr lang="en-US" baseline="0" dirty="0" err="1" smtClean="0"/>
              <a:t>ppm</a:t>
            </a:r>
            <a:r>
              <a:rPr lang="el-GR" baseline="0" dirty="0" smtClean="0"/>
              <a:t> περίπου τα φυτά </a:t>
            </a:r>
            <a:r>
              <a:rPr lang="en-US" baseline="0" dirty="0" smtClean="0"/>
              <a:t>C3 </a:t>
            </a:r>
            <a:r>
              <a:rPr lang="el-GR" baseline="0" dirty="0" smtClean="0"/>
              <a:t>αποκτούν προβάδισμα! Η διαφορά αυτή  οφείλεται στην πιο πολύπλοκη (αποδοτική όμως σε μέτριες συγκεντρώσεις)  διαδικασία απορρόφησης και αφομοίωσης του </a:t>
            </a:r>
            <a:r>
              <a:rPr lang="en-US" baseline="0" dirty="0" smtClean="0"/>
              <a:t>CO2</a:t>
            </a:r>
            <a:r>
              <a:rPr lang="el-GR" baseline="0" dirty="0" smtClean="0"/>
              <a:t> που ακολουθούν τα φυτά </a:t>
            </a:r>
            <a:r>
              <a:rPr lang="en-US" baseline="0" dirty="0" smtClean="0"/>
              <a:t>C4</a:t>
            </a:r>
            <a:r>
              <a:rPr lang="el-GR" baseline="0" dirty="0" smtClean="0"/>
              <a:t>  σε σύγκριση με τα </a:t>
            </a:r>
            <a:r>
              <a:rPr lang="en-US" baseline="0" dirty="0" smtClean="0"/>
              <a:t>C3.</a:t>
            </a:r>
            <a:r>
              <a:rPr lang="el-GR" baseline="0" dirty="0" smtClean="0"/>
              <a:t>  Σκεφτείτε μόνο ότι δύο διαφορετικά βασικά ένζυμα καρβοξυλίωσης λειτουργούν σε δύο εντελώς διαφοροποιημένους και μεταξύ τους αρκετά απομονωμένους ιστούς ώστε να πραγματοποιηθεί η φωτοσύνθεση στα φυτά </a:t>
            </a:r>
            <a:r>
              <a:rPr lang="en-US" baseline="0" dirty="0" smtClean="0"/>
              <a:t>C4.</a:t>
            </a:r>
            <a:endParaRPr lang="el-GR" dirty="0" smtClean="0"/>
          </a:p>
        </p:txBody>
      </p:sp>
      <p:sp>
        <p:nvSpPr>
          <p:cNvPr id="4" name="Slide Number Placeholder 3"/>
          <p:cNvSpPr>
            <a:spLocks noGrp="1"/>
          </p:cNvSpPr>
          <p:nvPr>
            <p:ph type="sldNum" sz="quarter" idx="10"/>
          </p:nvPr>
        </p:nvSpPr>
        <p:spPr/>
        <p:txBody>
          <a:bodyPr/>
          <a:lstStyle/>
          <a:p>
            <a:fld id="{138F5952-74BB-476F-A360-485F3AAE30F8}" type="slidenum">
              <a:rPr lang="el-GR" smtClean="0"/>
              <a:pPr/>
              <a:t>20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Υπάρχουν και άλλοι παράγοντες που ελέγχουν το άνοιγμα των στομάτων πέραν της</a:t>
            </a:r>
            <a:r>
              <a:rPr lang="el-GR" baseline="0" dirty="0" smtClean="0"/>
              <a:t> υδατικής κατάστασης</a:t>
            </a:r>
            <a:r>
              <a:rPr lang="el-GR" dirty="0" smtClean="0"/>
              <a:t>. Οι δύο τελευταίοι, το φως και το </a:t>
            </a:r>
            <a:r>
              <a:rPr lang="en-US" dirty="0" smtClean="0"/>
              <a:t>CO2</a:t>
            </a:r>
            <a:r>
              <a:rPr lang="el-GR" dirty="0" smtClean="0"/>
              <a:t> ρυθμίζουν το άνοιγμα των στομάτων</a:t>
            </a:r>
            <a:r>
              <a:rPr lang="el-GR" baseline="0" dirty="0" smtClean="0"/>
              <a:t> όταν η καλή τροφοδοσίας των φυτών με νερό είναι εξασφαλισμένη</a:t>
            </a:r>
          </a:p>
          <a:p>
            <a:r>
              <a:rPr lang="el-GR" baseline="0" dirty="0" smtClean="0"/>
              <a:t>Τα στόματα δεν είναι ανοικτά συνεχώς, τη νύχτα είναι κλειστά καθώς η απουσία φωτός αποκλείει τη διεξαγωγή της φωτοσύνθεσης. Με τις πρώτες ακτίνες φωτός, κατά το λυκαυγές, τα στόματα αρχίζουν να ανοίγουν. Το άνοιγμά τους ολοκληρώνεται μετά την ανατολή του ήλιου όπου τα φύλλα λούζονται με φως. Ενώ στο πρώτο στάδιο του ανοίγματος τα στόματα αντιδρούν στο κυανό φως, το άνοιγμα ολοκληρώνεται με λευκό φως και μάλιστα υπάρχει απόκριση στην ένταση του φωτός. Συνεπώς, στο μηχανισμό του ανοίγματος εμπλέκεται τόσο η ποιότητα όσο και η ένταση του φωτός.</a:t>
            </a:r>
          </a:p>
          <a:p>
            <a:r>
              <a:rPr lang="el-GR" baseline="0" dirty="0" smtClean="0"/>
              <a:t>Τέλος, στο μηχανισμό ανοίγματος εμπλέκεται και το </a:t>
            </a:r>
            <a:r>
              <a:rPr lang="en-US" baseline="0" dirty="0" smtClean="0"/>
              <a:t>CO2</a:t>
            </a:r>
            <a:r>
              <a:rPr lang="el-GR" baseline="0" dirty="0" smtClean="0"/>
              <a:t>. Ειδικότερα, τα στόματα αντιδρούν στη συγκέντρωσή του</a:t>
            </a:r>
            <a:r>
              <a:rPr lang="en-US" baseline="0" dirty="0" smtClean="0"/>
              <a:t>CO2</a:t>
            </a:r>
            <a:r>
              <a:rPr lang="el-GR" baseline="0" dirty="0" smtClean="0"/>
              <a:t> στο εσωτερικό των φύλλων. Όταν αυτή είναι υψηλή τα στόματα κλείνουν ενώ όταν αυτή μειωθεί κάτω από ένα κατώφλι, ανοίγουν.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Τα στόματα αντιλαμβάνονται</a:t>
            </a:r>
            <a:r>
              <a:rPr lang="el-GR" baseline="0" dirty="0" smtClean="0"/>
              <a:t> το εσωτερικό </a:t>
            </a:r>
            <a:r>
              <a:rPr lang="en-US" baseline="0" dirty="0" smtClean="0"/>
              <a:t>CO2</a:t>
            </a:r>
            <a:r>
              <a:rPr lang="el-GR" baseline="0" dirty="0" smtClean="0"/>
              <a:t> και προσαρμόζουν ανάλογα το άνοιγμα του στοματικού πόρου ώστε να ταιριάζει με τις ανάγκες των φυτών και ειδικά της φωτοσυνθετικής συσκευής σε </a:t>
            </a:r>
            <a:r>
              <a:rPr lang="en-US" baseline="0" dirty="0" smtClean="0"/>
              <a:t>CO2</a:t>
            </a:r>
            <a:r>
              <a:rPr lang="el-GR" baseline="0" dirty="0" smtClean="0"/>
              <a:t>. Σκεφτείτε τι συμβαίνει στους αέριους χώρους του μεσοφύλλου όταν η φωτοσυνθετική ταχύτητα είναι υψηλή. Προφανώς η συγκέντρωση του </a:t>
            </a:r>
            <a:r>
              <a:rPr lang="en-US" baseline="0" dirty="0" smtClean="0"/>
              <a:t>CO2</a:t>
            </a:r>
            <a:r>
              <a:rPr lang="el-GR" baseline="0" dirty="0" smtClean="0"/>
              <a:t> θα υφίσταται ταχεία πτώση. Πως θα πρέπει να αντιδράσει το φυτό σε μια τέτοια κατάσταση; Προφανώς (με την προϋπόθεση ότι το υδατικό του ισοζύγιο είναι ικανοποιητικό) να ανοίξει τα στόματα ώστε να επιτρέψει σε όσο το δυνατόν περισσότερο </a:t>
            </a:r>
            <a:r>
              <a:rPr lang="en-US" baseline="0" dirty="0" smtClean="0"/>
              <a:t>CO2</a:t>
            </a:r>
            <a:r>
              <a:rPr lang="el-GR" baseline="0" dirty="0" smtClean="0"/>
              <a:t> να εισέλθει στο εσωτερικό. Εάν αντίθετα λόγω χαμηλής ταχύτητας φωτοσύνθεσης η συγκέντρωση του </a:t>
            </a:r>
            <a:r>
              <a:rPr lang="en-US" baseline="0" dirty="0" smtClean="0"/>
              <a:t>CO2</a:t>
            </a:r>
            <a:r>
              <a:rPr lang="el-GR" baseline="0" dirty="0" smtClean="0"/>
              <a:t> στο εσωτερικό του φύλλου αυξάνεται, τα στόματα κλείνουν.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21</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 κυριότερο είναι πως με τη ρύθμιση αυτή επιτυγχάνεται ο συντονισμός της φωτοσύνθεσης με το μηχανισμό των κινήσεων των στομάτων. Κατά</a:t>
            </a:r>
            <a:r>
              <a:rPr lang="el-GR" baseline="0" dirty="0" smtClean="0"/>
              <a:t> τη διάρκεια της νύχτας ή όταν η φωτοσύνθεση περιορίζεται για οποιονδήποτε λόγο πέραν της έλλειψης νερού, η συγκέντρωση CO2 στο εσωτερικό του φύλλου αυξάνεται ταχέως (διότι εκλύεται συνεχώς </a:t>
            </a:r>
            <a:r>
              <a:rPr lang="en-US" baseline="0" dirty="0" smtClean="0"/>
              <a:t>CO2</a:t>
            </a:r>
            <a:r>
              <a:rPr lang="el-GR" baseline="0" dirty="0" smtClean="0"/>
              <a:t> λόγω της αναπνοής) τα στόματα κλείνουν αφενός διότι δεν υπάρχει λόγος εισόδου επιπλέον </a:t>
            </a:r>
            <a:r>
              <a:rPr lang="en-US" baseline="0" dirty="0" smtClean="0"/>
              <a:t>CO2</a:t>
            </a:r>
            <a:r>
              <a:rPr lang="el-GR" baseline="0" dirty="0" smtClean="0"/>
              <a:t>, αφετέρου διότι αυτό μειώνει τις απώλειες νερού και γενικά την έκθεση του εσωτερικού του φύλλου στο περιβάλλον.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22</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l-GR" dirty="0" smtClean="0"/>
              <a:t>Έχοντας</a:t>
            </a:r>
            <a:r>
              <a:rPr lang="el-GR" baseline="0" dirty="0" smtClean="0"/>
              <a:t> αναλύσει αρκετά τον τρόπο με τον οποίο οι τρεις βασικοί περιβαλλοντικοί παράγοντες, δηλ. το φως, η συγκέντρωση του </a:t>
            </a:r>
            <a:r>
              <a:rPr lang="en-US" baseline="0" dirty="0" smtClean="0"/>
              <a:t>CO2 </a:t>
            </a:r>
            <a:r>
              <a:rPr lang="el-GR" baseline="0" dirty="0" smtClean="0"/>
              <a:t>και η διαθεσιμότητα νερού επηρεάζει τα τρία ισοζύγια, μπορούμε να ξαναδούμε το σχήμα που δείχνει τις αλληλεπιδράσεις μεταξύ των ισοζυγίων και είχαμε δει στην αρχή του κεφαλαίου. Ο τέταρτος κύριος περιβαλλοντικός παράγοντας, δηλ. η θερμοκρασία, δεν περιλαμβάνεται εδώ. Η θερμοκρασία επηρεάζει ξεχωριστά το ισοζύγιο νερού και τα ισοζύγια ενέργειας και άνθρακα όπως θα δούμε στη συνέχεια.</a:t>
            </a:r>
          </a:p>
          <a:p>
            <a:r>
              <a:rPr lang="el-GR" baseline="0" dirty="0" smtClean="0"/>
              <a:t>Το φως επηρεάζει άμεσα το ισοζύγιο ενέργειας καθώς η απουσία του δεν εξασφαλίζει την απαραίτητη ενέργεια για το φυτό. Η παρουσία άπλετου φωτός, ωστόσο, εξασφαλίζει θετικό ισοζύγιο ενέργειας μόνο στην περίπτωση που υπάρχει διαθεσιμότητα </a:t>
            </a:r>
            <a:r>
              <a:rPr lang="en-US" baseline="0" dirty="0" smtClean="0"/>
              <a:t>CO2</a:t>
            </a:r>
            <a:r>
              <a:rPr lang="el-GR" baseline="0" dirty="0" smtClean="0"/>
              <a:t> στην ατμόσφαιρα (σχεδόν πάντα υπάρχει) και τα φυτά μπορούν να απορροφήσουν επαρκείς ποσότητες μέσω των στομάτων (συχνά δεν υπάρχουν αυτές οι προϋποθέσεις λόγω έλλειψης νερού). </a:t>
            </a:r>
          </a:p>
          <a:p>
            <a:r>
              <a:rPr lang="el-GR" baseline="0" dirty="0" smtClean="0"/>
              <a:t>Η απορρόφηση </a:t>
            </a:r>
            <a:r>
              <a:rPr lang="en-US" baseline="0" dirty="0" smtClean="0"/>
              <a:t>CO2</a:t>
            </a:r>
            <a:r>
              <a:rPr lang="el-GR" baseline="0" dirty="0" smtClean="0"/>
              <a:t> αυξάνει το ισοζύγιο άνθρακα (και ενέργειας αν και αυτό δεν είναι πολύ σαφές από το σχήμα) ενώ η έκλυσή του το μειώνει. Τα στόματα αποτελούν κεντρικό ρυθμιστή του ισοζυγίου άνθρακα (και ενέργειας) και φυσικά νερού. Ο συνδυασμός εναρμονισμένης διαπνοής και αναπλήρωσης των απωλειών νερού από το έδαφος οδηγεί σε θετικό ισοζύγιο νερού το οποίο με τη σειρά του αφήνει περιθώριο για ανοικτά στόματα τα οποία αυξάνουν το ισοζύγιο άνθρακα (και μειώνουν το ισοζύγιο νερού). Αντίθετα, αρνητικό ισοζύγιο νερού προκαλεί κλείσιμο των στομάτων το οποίο με τη σειρά του οδηγεί σε αύξηση του ισοζυγίου νερού αλλά σε μείωση του ισοζυγίου άνθρακα (και ενέργειας).</a:t>
            </a:r>
          </a:p>
          <a:p>
            <a:r>
              <a:rPr lang="el-GR" baseline="0" dirty="0" smtClean="0"/>
              <a:t>Να έχετε υπόψη σας πως μεταξύ των τριών ισοζυγίων, αυτό του νερού έχει προτεραιότητα, όχι για κανέναν άλλο λόγο αλλά γιατί η άμεση απειλή για την επιβίωση ενός φυτικού οργανισμού είναι η αφυδάτωση.</a:t>
            </a:r>
          </a:p>
        </p:txBody>
      </p:sp>
      <p:sp>
        <p:nvSpPr>
          <p:cNvPr id="4" name="Slide Number Placeholder 3"/>
          <p:cNvSpPr>
            <a:spLocks noGrp="1"/>
          </p:cNvSpPr>
          <p:nvPr>
            <p:ph type="sldNum" sz="quarter" idx="10"/>
          </p:nvPr>
        </p:nvSpPr>
        <p:spPr/>
        <p:txBody>
          <a:bodyPr/>
          <a:lstStyle/>
          <a:p>
            <a:fld id="{138F5952-74BB-476F-A360-485F3AAE30F8}" type="slidenum">
              <a:rPr lang="el-GR" smtClean="0"/>
              <a:pPr/>
              <a:t>23</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 τέταρτος</a:t>
            </a:r>
            <a:r>
              <a:rPr lang="el-GR" baseline="0" dirty="0" smtClean="0"/>
              <a:t> κύριος παράγοντα που επηρεάζει τα ισοζυγία των φυτών είναι η θερμοκρασία. Όσον αφορά στο ισοζύγιο νερού, η αυξημένη θερμοκρασία προκαλεί αύξηση της διαπνοής ως αποτέλεσμα της μείωσης του δυναμικού νερού της ατμόσφαιρας σε σχέση με το εσωτερικό του φύλλου, αυξάνοντας δηλαδή τη διαφορά δυναμικού μεταξύ των δύο.</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24</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Όσον</a:t>
            </a:r>
            <a:r>
              <a:rPr lang="el-GR" baseline="0" dirty="0" smtClean="0"/>
              <a:t> αφορά στα ισοζύγια ενέργειας και άνθρακα που εξαρτώνται από τη φωτοσύνθεση, η αύξηση της θερμοκρασίας έως κάποιο όριο αυξάνει γενικώς την ταχύτητα φωτοσύνθεσης. Αυτό συμβαίνει διότι αφενός αυξάνεται η ταχύτητα διάχυσης του </a:t>
            </a:r>
            <a:r>
              <a:rPr lang="en-US" baseline="0" dirty="0" smtClean="0"/>
              <a:t>CO2</a:t>
            </a:r>
            <a:r>
              <a:rPr lang="el-GR" baseline="0" dirty="0" smtClean="0"/>
              <a:t> προς του χλωροπλάστες, αφετέρου ευνοούνται οι βιοχημικές αντιδράσεις της φωτοσύνθεσης. Ωστόσο, περαιτέρω αύξηση της θερμοκρασίας προκαλεί μείωση της ταχύτητα φωτοσύνθεσης η οποία οφείλεται σε δύο κυρίως λόγους: σε υψηλότερες θερμοκρασίες αυξαίνεται η έκλυση </a:t>
            </a:r>
            <a:r>
              <a:rPr lang="en-US" baseline="0" dirty="0" smtClean="0"/>
              <a:t>CO2</a:t>
            </a:r>
            <a:r>
              <a:rPr lang="el-GR" baseline="0" dirty="0" smtClean="0"/>
              <a:t> λόγω αύξησης της ταχύτητας τόσο της αναπνοής όσο και της φωτοαναπνοής. Επίσης,  ορισμένοι παράγοντες της φωτοσυνθετικής λειτουργίας είναι ιδιαίτερα ευαίσθητοι στις υψηλότερες θερμοκρασίες όπως το σύστημα φωτόλυσης  του νερού, το φωτοσύστημα ΙΙ και η αλυσίδα μεταφοράς ηλεκτρονίων στις μεμβράνες των θυλακοειδών.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25</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Καθώς λοιπόν η θερμοκρασία αυξάνεται, η</a:t>
            </a:r>
            <a:r>
              <a:rPr lang="el-GR" baseline="0" dirty="0" smtClean="0"/>
              <a:t> φωτοσυνθετική ταχύτητα μειώνεται και η έκλυση λόγω της αναπνοής και της φωτοαναπνοής αυξάνεται. Σε ορισμένη θερμοκρασία η ταχύτητα αφομοίωσης εξισώνεται με την ταχύτητα έκλυσης </a:t>
            </a:r>
            <a:r>
              <a:rPr lang="en-US" baseline="0" dirty="0" smtClean="0"/>
              <a:t>CO2</a:t>
            </a:r>
            <a:r>
              <a:rPr lang="el-GR" baseline="0" dirty="0" smtClean="0"/>
              <a:t> οπότε επέρχεται το σημείο αντιστάθμισης της θερμοκρασίας.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26</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Με βάση τα</a:t>
            </a:r>
            <a:r>
              <a:rPr lang="el-GR" baseline="0" dirty="0" smtClean="0"/>
              <a:t> όσα έχουν εκτεθεί,  είναι αυτονόητο πως π</a:t>
            </a:r>
            <a:r>
              <a:rPr lang="el-GR" dirty="0" smtClean="0"/>
              <a:t>εραιτέρω αύξηση της</a:t>
            </a:r>
            <a:r>
              <a:rPr lang="el-GR" baseline="0" dirty="0" smtClean="0"/>
              <a:t> θερμοκρασίας προκαλεί επιπλέον μείωση της ταχύτητας φωτοσύνθεσης και αύξηση της έκλυσης </a:t>
            </a:r>
            <a:r>
              <a:rPr lang="en-US" baseline="0" dirty="0" smtClean="0"/>
              <a:t>CO2</a:t>
            </a:r>
            <a:r>
              <a:rPr lang="el-GR" baseline="0" dirty="0" smtClean="0"/>
              <a:t> και συνεπώς το ισοζύγιο άνθρακα είναι αρνητικό. Η επιδείνωση του ισοζυγίου άνθρακα είναι πιο έντονη στα φυτά που ακολουθούν μεταβολισμό τύπου </a:t>
            </a:r>
            <a:r>
              <a:rPr lang="en-US" baseline="0" dirty="0" smtClean="0"/>
              <a:t>C3</a:t>
            </a:r>
            <a:r>
              <a:rPr lang="el-GR" baseline="0" dirty="0" smtClean="0"/>
              <a:t> διότι σε αυτά εκτός από την αύξηση της αναπνευστικής έκλυσης </a:t>
            </a:r>
            <a:r>
              <a:rPr lang="en-US" baseline="0" dirty="0" smtClean="0"/>
              <a:t>CO2</a:t>
            </a:r>
            <a:r>
              <a:rPr lang="el-GR" baseline="0" dirty="0" smtClean="0"/>
              <a:t> αυξάνεται και η φωτοαναπνοή. Το φαινόμενο αυτό φυσικά δεν παρατηρείται στα φυτά με μεταβολισμό τύπου </a:t>
            </a:r>
            <a:r>
              <a:rPr lang="en-US" baseline="0" dirty="0" smtClean="0"/>
              <a:t>C4</a:t>
            </a:r>
            <a:r>
              <a:rPr lang="el-GR" baseline="0" dirty="0" smtClean="0"/>
              <a:t> όπου η φωτοαναπνοή είναι υπό καταστολή.</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27</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l-GR" dirty="0" smtClean="0"/>
              <a:t>Στο δεύτερο</a:t>
            </a:r>
            <a:r>
              <a:rPr lang="el-GR" baseline="0" dirty="0" smtClean="0"/>
              <a:t> διάγραμμα φαίνεται η διακύμανση της φωτοσυνθετικής και αναπνευστικής ταχύτητας ενός τυπικού φυτού. Τόσο η φωτοσύνθεση όσο και η αναπνοή είναι μικτές παράμετροι (πριν δηλ. υπολογιστεί το τελικό ισοζύγιο του </a:t>
            </a:r>
            <a:r>
              <a:rPr lang="en-US" baseline="0" dirty="0" smtClean="0"/>
              <a:t>CO2</a:t>
            </a:r>
            <a:r>
              <a:rPr lang="el-GR" baseline="0" dirty="0" smtClean="0"/>
              <a:t>). Παρατηρούμε πως αυξανομένης της θερμοκρασίας αυξάνονται τόσο η φωτοσύνθεση όσο και η αναπνοή. Ωστόσο, η φωτοσύνθεση φτάνει σε ένα βέλτιστο σε θερμοκρασία περί τους 25 °</a:t>
            </a:r>
            <a:r>
              <a:rPr lang="en-US" baseline="0" dirty="0" smtClean="0"/>
              <a:t>C</a:t>
            </a:r>
            <a:r>
              <a:rPr lang="el-GR" baseline="0" dirty="0" smtClean="0"/>
              <a:t>. Πέραν αυτής της θερμοκρασίας η φωτοσύνθεση μειώνεται ραγδαία ενώ η αναπνοή συνεχίζει να αυξάνεται. Τελικά, στο σημείο όπου οι δύο ταχύτητες εξισώνονται εντοπίζεται το σημείο αντιστάθμισης της θερμοκρασίας.</a:t>
            </a:r>
            <a:endParaRPr lang="el-GR" dirty="0" smtClean="0"/>
          </a:p>
          <a:p>
            <a:r>
              <a:rPr lang="el-GR" dirty="0" smtClean="0"/>
              <a:t>Στο</a:t>
            </a:r>
            <a:r>
              <a:rPr lang="el-GR" baseline="0" dirty="0" smtClean="0"/>
              <a:t> πρώτο διάγραμμα φαίνεται η διακύμανση της μικτής φωτοσυνθετικής ταχύτητας (δηλ. η φωτοσυνθετική αφομοίωση του </a:t>
            </a:r>
            <a:r>
              <a:rPr lang="en-US" baseline="0" dirty="0" smtClean="0"/>
              <a:t>CO2</a:t>
            </a:r>
            <a:r>
              <a:rPr lang="el-GR" baseline="0" dirty="0" smtClean="0"/>
              <a:t> πριν αφαιρεθεί η αναπνευστική έκλυση </a:t>
            </a:r>
            <a:r>
              <a:rPr lang="en-US" baseline="0" dirty="0" smtClean="0"/>
              <a:t>CO2</a:t>
            </a:r>
            <a:r>
              <a:rPr lang="el-GR" baseline="0" dirty="0" smtClean="0"/>
              <a:t>) σε ένα μέσο φυτό από κάθε τύπο του φωτοσυνθετικού μεταβολισμού. Παρατηρούμε πως τα φυτά </a:t>
            </a:r>
            <a:r>
              <a:rPr lang="en-US" baseline="0" dirty="0" smtClean="0"/>
              <a:t>C3</a:t>
            </a:r>
            <a:r>
              <a:rPr lang="el-GR" baseline="0" dirty="0" smtClean="0"/>
              <a:t> παρουσιάζουν μέση μέγιστη τιμή φωτοσύνθεσης (λίγο πάνω από τα 20 μ</a:t>
            </a:r>
            <a:r>
              <a:rPr lang="en-US" baseline="0" dirty="0" smtClean="0"/>
              <a:t>mol CO2 m-2 s-1)</a:t>
            </a:r>
            <a:r>
              <a:rPr lang="el-GR" baseline="0" dirty="0" smtClean="0"/>
              <a:t> και η τιμή αυτή επιτυγχάνεται σε θερμοκρασία περί τους 25 °</a:t>
            </a:r>
            <a:r>
              <a:rPr lang="en-US" baseline="0" dirty="0" smtClean="0"/>
              <a:t>C</a:t>
            </a:r>
            <a:r>
              <a:rPr lang="el-GR" baseline="0" dirty="0" smtClean="0"/>
              <a:t>. Τα φυτά </a:t>
            </a:r>
            <a:r>
              <a:rPr lang="en-US" baseline="0" dirty="0" smtClean="0"/>
              <a:t>C</a:t>
            </a:r>
            <a:r>
              <a:rPr lang="el-GR" baseline="0" dirty="0" smtClean="0"/>
              <a:t>4 εμφανίζουν υψηλότερη φωτοσύνθεση και σε υψηλότερη θερμοκρασία σε σύγκριση με τα φυτά </a:t>
            </a:r>
            <a:r>
              <a:rPr lang="en-US" baseline="0" dirty="0" smtClean="0"/>
              <a:t>C3</a:t>
            </a:r>
            <a:r>
              <a:rPr lang="el-GR" baseline="0" dirty="0" smtClean="0"/>
              <a:t>. Η διαφορά αυτή είναι λογική καθώς τα φυτά </a:t>
            </a:r>
            <a:r>
              <a:rPr lang="en-US" baseline="0" dirty="0" smtClean="0"/>
              <a:t>C4</a:t>
            </a:r>
            <a:r>
              <a:rPr lang="el-GR" baseline="0" dirty="0" smtClean="0"/>
              <a:t> έχουν εξελιχθεί ώστε να επιτυγχάνουν μεγάλη φωτοσυνθετική απόδοση σε περιβάλλοντα υψηλών θερμοκρασιών και εντάσεων ηλιακής ακτινοβολίας. Το καταρχάς παράδοξο  με τα φυτά </a:t>
            </a:r>
            <a:r>
              <a:rPr lang="en-US" baseline="0" dirty="0" smtClean="0"/>
              <a:t>CAM</a:t>
            </a:r>
            <a:r>
              <a:rPr lang="el-GR" baseline="0" dirty="0" smtClean="0"/>
              <a:t> που εμφανίζουν το θερμοκρασιακό βέλτιστο της φωτοσύνθεσης σε θερμοκρασία κάτω από 20 °</a:t>
            </a:r>
            <a:r>
              <a:rPr lang="en-US" baseline="0" dirty="0" smtClean="0"/>
              <a:t>C</a:t>
            </a:r>
            <a:r>
              <a:rPr lang="el-GR" baseline="0" dirty="0" smtClean="0"/>
              <a:t> ενώ θεωρούνται φυτά των ερημικών περιοχών εξηγείται από το γεγονός ότι τα φυτά αυτά απορροφούν αρχικά το </a:t>
            </a:r>
            <a:r>
              <a:rPr lang="en-US" baseline="0" dirty="0" smtClean="0"/>
              <a:t>CO2</a:t>
            </a:r>
            <a:r>
              <a:rPr lang="el-GR" baseline="0" dirty="0" smtClean="0"/>
              <a:t> τη νύχτα (όπου οι θερμοκρασίες είναι αρκετά χαμηλότερες των ημερήσιων).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28</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σημείο αυτό μπορούμε</a:t>
            </a:r>
            <a:r>
              <a:rPr lang="el-GR" baseline="0" dirty="0" smtClean="0"/>
              <a:t> να κάνουμε μια σύνοψη των τριών σημείων αντιστάθμισης της ανταλλαγής </a:t>
            </a:r>
            <a:r>
              <a:rPr lang="en-US" baseline="0" dirty="0" smtClean="0"/>
              <a:t>CO2</a:t>
            </a:r>
            <a:r>
              <a:rPr lang="el-GR" baseline="0" dirty="0" smtClean="0"/>
              <a:t> που παρουσιάσαμε στα προηγούμενα. Και τα τρία σημεία αντιστάθμισης αφορούν το </a:t>
            </a:r>
            <a:r>
              <a:rPr lang="en-US" baseline="0" dirty="0" smtClean="0"/>
              <a:t>CO2</a:t>
            </a:r>
            <a:r>
              <a:rPr lang="el-GR" baseline="0" dirty="0" smtClean="0"/>
              <a:t>.Είναι δηλ. και τα τρία, σημεία όπου η φωτοσυνθετική αφομοίωση του  </a:t>
            </a:r>
            <a:r>
              <a:rPr lang="en-US" baseline="0" dirty="0" smtClean="0"/>
              <a:t>CO2</a:t>
            </a:r>
            <a:r>
              <a:rPr lang="el-GR" baseline="0" dirty="0" smtClean="0"/>
              <a:t> εξισώνεται με την έκλυση του </a:t>
            </a:r>
            <a:r>
              <a:rPr lang="en-US" baseline="0" dirty="0" smtClean="0"/>
              <a:t>CO2</a:t>
            </a:r>
            <a:r>
              <a:rPr lang="el-GR" baseline="0" dirty="0" smtClean="0"/>
              <a:t> λόγω της αναπνοής και σε ορισμένες περιπτώσεις και της φωτοαναπνοής. Και στα τρία σημεία αντιστάθμισης, εάν μετρήσουμε την ανταλλαγή </a:t>
            </a:r>
            <a:r>
              <a:rPr lang="en-US" baseline="0" dirty="0" smtClean="0"/>
              <a:t>CO2</a:t>
            </a:r>
            <a:r>
              <a:rPr lang="el-GR" baseline="0" dirty="0" smtClean="0"/>
              <a:t> με έναν αναλυτή αερίων θα βρούμε την τιμή μηδέν. Ωστόσο, τα τρία σημεία αντιστάθμισης διαφέρουν ανάλογα με το ποια παράμετρος αλλάζει κάθε φορά. Στο σημείο αντιστάθμισης φωτισμού αλλάζει η ένταση της φωτεινής ακτινοβολίας. Στο σημείο αντιστάθμισης </a:t>
            </a:r>
            <a:r>
              <a:rPr lang="en-US" baseline="0" dirty="0" smtClean="0"/>
              <a:t>CO2</a:t>
            </a:r>
            <a:r>
              <a:rPr lang="el-GR" baseline="0" dirty="0" smtClean="0"/>
              <a:t> αλλάζει η συγκέντρωση του </a:t>
            </a:r>
            <a:r>
              <a:rPr lang="en-US" baseline="0" dirty="0" smtClean="0"/>
              <a:t>CO2</a:t>
            </a:r>
            <a:r>
              <a:rPr lang="el-GR" baseline="0" dirty="0" smtClean="0"/>
              <a:t> στην ατμόσφαιρα ενώ στο σημείο αντιστάθμισης της θερμοκρασίας αλλάζει η θερμοκρασία.</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29</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Τα προηγούμενα περί του σημείου αντιστάθμισης</a:t>
            </a:r>
            <a:r>
              <a:rPr lang="el-GR" baseline="0" dirty="0" smtClean="0"/>
              <a:t> της θερμοκρασίας δεν είναι ο μόνος τρόπος μέσω του οποίου η θερμοκρασία επιδρά στα ισοζύγια άνθρακα και ενέργειας των φυτών. Ιδιαίτερα χαμηλές θερμοκρασίες επηρεάζουν δυσμενώς τα φυτά καταπονώντας τη φωτοσυνθετική συσκευή και οδηγώντας στην ανάπτυξη φωτοπαρεμπόδισης (μείωσης της φωτοσυνθετικής απόδοσης ανά φωτόνιο). Η φωτοπαρεμπόδιση οφείλεται στο δυσανάλογο ρυθμό μεταξύ φωτεινών και σκοτεινών αντιδράσεων καθώς υπό συνθήκες χαμηλών θερμοκρασιών επιβραδύνονται μόνο οι σκοτεινές αντιδράσεις (ως βιοχημικές που επιτελούνται από ένζυμα). Οι φωτεινές αντιδράσεις τείνουν να συνεχίζονται απρόσκοπτα εφόσον υπάρχει υψηλή ένταση φωτεινής ακτινοβολίας διότι είναι ως επί το πλείστον φωτοχημικές αντιδράσεις (και ως τέτοιες δεν εξαρτώνται από τη θερμοκρασία αλλά μόνο από το φως, αυτός είναι και ο λόγος που ο ήλιος επηρεάζει και εμάς τους ανθρώπους όχι μόνο το καλοκαίρι αλλά και τον χειμώνα, π.χ. στο βουνό, ιδιαίτερα όταν υπάρχει χιόνι, πρέπει να προστατεύομε την επιδερμίδα μας και τα μάτια μας παρά τις χαμηλές θερμοκρασίες). Καθώς οι σκοτεινές αντιδράσεις δεν καταναλώνουν την ενέργεια των φωτεινών αντιδράσεων, σύντομα οι χλωροπλάστες βρίσκονται κάτω από ενεργειακή πίεση. Ο ακριβής μηχανισμός είναι πολύπλοκος και δεν θα αναλυθεί εδώ. Τελικά, τα φυτά ενδέχεται να υφίστανται βλάβες από το συνδυασμό άπλετου φωτός και χαμηλών θερμοκρασιών.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30</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Κάθε στόμα αποτελείται από ένα ζεύγος εξειδικευμένων επιδερμικών κυττάρων που ονομάζονται καταφρακτικά</a:t>
            </a:r>
            <a:r>
              <a:rPr lang="el-GR" baseline="0" dirty="0" smtClean="0"/>
              <a:t> κύτταρα. Οι στοματικές κινήσεις (δηλ. το άνοιγμα και κλείσιμο) εξαρτώνται από τη σπαργή των καταφρακτικών κυττάρων. Όταν το στόμα είναι κλειστό, τα καταφρακτικά κύτταρα είναι χωρίς σπαργή, είναι δηλαδή χαλαρά ενώ όταν φουσκώσουν με νερό το στόμα ανοίγει. Ο λόγος που το στόμα ανοίγει με τη σπαργή των καταφρακτικών είναι μηχανικός. Το εσωτερικό κυτταρικό τοίχωμα (αυτό που κοιτάει προς τον στοματικό πόρο δηλ. προς το άνοιγμα του στόματος) είναι παχύτερο και συνεπώς πιο ανθεκτικό στην έκταση από το εξωτερικό που για τον ίδιο λόγο είναι λεπτότερο. Υπό συνθήκες σπαργής συνεπώς ο εξωτερικό τοίχωμα επιμηκύνεται περισσότερο από το εσωτερικό και έτσι το κύτταρο αποκτά αυξημένη καμπυλότητα. Ακριβώς αυτή η καμπυλοειδής παραμόρφωση απομακρύνει αμοιβαία τα δύο καταφρακτικά κύτταρα με συνέπεια να ανοίγει το στόμα.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4</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πείραμα αυτό φαίνεται ποιο</a:t>
            </a:r>
            <a:r>
              <a:rPr lang="el-GR" baseline="0" dirty="0" smtClean="0"/>
              <a:t> στάδιο της φωτοσύνθεσης επηρεάζεται από τις χαμηλές θερμοκρασίες. Στο πρώτο διάγραμμα, η περίσσεια </a:t>
            </a:r>
            <a:r>
              <a:rPr lang="en-US" baseline="0" dirty="0" smtClean="0"/>
              <a:t>CO2</a:t>
            </a:r>
            <a:r>
              <a:rPr lang="el-GR" baseline="0" dirty="0" smtClean="0"/>
              <a:t> εξασφαλίζει την απρόσκοπτη λειτουργία των σκοτεινών αντιδράσεων ενώ περιοριστικός παράγοντας είναι το φως. Συνεπώς μελετούμε την ταχύτητα επιτέλεσης των φωτεινών αντιδράσεων. Όντως δεν βλέπουμε καμία επίδραση της θερμοκρασίας στο ρυθμό των αντιδράσεων αυτών (κόκκινη καμπύλη, υψηλές θερμοκρασίες, έναντι μπλε καμπύλης, χαμηλές θερμοκρασίες). Στο δεύτερο διάγραμμα, η περίσσεια φωτός εξασφαλίζει την απρόσκοπτη λειτουργία των φωτεινών αντιδράσεων ενώ περιοριστικός παράγοντας είναι το </a:t>
            </a:r>
            <a:r>
              <a:rPr lang="en-US" baseline="0" dirty="0" smtClean="0"/>
              <a:t>CO2</a:t>
            </a:r>
            <a:r>
              <a:rPr lang="el-GR" baseline="0" dirty="0" smtClean="0"/>
              <a:t>. Συνεπώς στην περίπτωση αυτή μελετούμε την ταχύτητα επιτέλεσης των σκοτεινών αντιδράσεων. Όντως βλέπουμε ότι η χαμηλή θερμοκρασία (μπλε καμπύλη) επιδρά δυσμενώς στο ρυθμό των σκοτεινών αντιδράσεων.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31</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Τα φυτά αποκρίνονται στις συνθήκες του περιβάλλοντος, είτε πρόκειται για την ένταση του φωτός, είτε για τη θερμοκρασία</a:t>
            </a:r>
            <a:r>
              <a:rPr lang="el-GR" baseline="0" dirty="0" smtClean="0"/>
              <a:t> κινητοποιώντας μηχανισμούς προσαρμογής ή εγκλιματισμού ώστε να λειτουργούν περισσότερο αποδοτικά κάτω από τις επικρατούσε συνθήκες.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32</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Ονομάζουμε προσαρμογή</a:t>
            </a:r>
            <a:r>
              <a:rPr lang="el-GR" baseline="0" dirty="0" smtClean="0"/>
              <a:t> τις τροποποιήσει εκείνες, είτε σε επίπεδο δομών είτε σε επίπεδο λειτουργιών οι οποίες καθορίζονται γενετικά και εμφανίζονται μέσω της διαδικασίας της φυσικής επιλογής. Οι τροποποιήσεις αυτές δεν αλλάζουν ανάλογα με το περιβάλλον που επικρατεί σε κάθε γενιά αλλά είναι μόνιμες. Από την άλλη μεριά, ο εγκλιματισμός περιλαμβάνει τροποποιήσεις οι οποίες εμφανίζονται σε κάθε γενιά ανάλογα με τα ερεθίσματα που δέεται ο φυτικός οργανισμός από το περιβάλλον κατά τη διάρκεια του βιολογικού του κύκλου. Δεν μεταβιβάζονται από γενιά σε γενιά όπως τα χαρακτηριστικά προσαρμογής, συνεπώς δεν είναι κληρονομήσιμες. Ωστόσο, αυτό που είναι προφανώς κληρονομήσιμο και στην περίπτωση του εγκλιματισμού είναι η δυνατότητα που έχει κάθε οργανισμός να εγκλιματίζεται εάν παραστεί ανάγκη. Αυτό γίνεται κατανοητό από το γεγονός ότι π.χ. μερικά φυτικά είδη εμφανίζουν αρκετά μεγάλη πλαστικότητα ώστε να μπορούν να ανταποκριθούν σε ένα μεγάλο εύρος συνθηκών ενώ άλλα δεν καταφέρνουν να επιβιώσουν παρά μόνο σε πολύ στενά όρια περιβαλλοντικών συνθηκών. Το εύρος στο οποίο κάθε οργανισμός καταφέρνει να επιβιώσει σχετίζεται με την ικανότητα εγκλιματισμού του.</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33</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συγκεκριμένο παράδειγμα</a:t>
            </a:r>
            <a:r>
              <a:rPr lang="el-GR" baseline="0" dirty="0" smtClean="0"/>
              <a:t> ξανά, ένα σκιόφυτο καταφέρνει να επιβιώνει σε περιβάλλον ελάχιστου φωτός, εκεί που ένα ηλιόφυτο θα πέθαινε. Αντίθετα, ένα σκιόφυτο, όχι μόνο δεν θα μπορούσε να είναι το ίδιο αποδοτικό στο άπλετο φως όσο ένα ηλιόφυτο αλλά μάλλον δεν θα κατάφερνε ούτε να επιβιώσει εξαιτίας βλάβης από το πολύ φως (θυμηθείτε τα περί φωτοπαρεμπόδισης που σχολιάσαμε προηγουμένως). Η απάντηση εν μέρει βρίσκεται στις καμπύλες φωτός της φωτοσύνθεσης των δύο διαφορετικών φυτών. Το σκιόφυτο έχει πολύ χαμηλό σημείο αντιστάθμισης φωτισμού που σημαίνει πως μπορεί να έχει θετικό ισοζύγιο ενέργειας και άνθρακα σε πολύ χαμηλές εντάσεις φωτός (κάτι που το ηλιόφυτο δεν θα μπορούσε να καταφέρει στις ίδιες συνθήκες δηλ. στη σκιά). Από την άλλη μεριά, το σκιόφυτο δεν μπορεί να εκμεταλλευτεί εντάσεις φωτεινής ακτινοβολίας μεγαλύτερες από περίπου 100 μ</a:t>
            </a:r>
            <a:r>
              <a:rPr lang="en-US" baseline="0" dirty="0" smtClean="0"/>
              <a:t>mol </a:t>
            </a:r>
            <a:r>
              <a:rPr lang="el-GR" baseline="0" dirty="0" smtClean="0"/>
              <a:t>φωτονίων </a:t>
            </a:r>
            <a:r>
              <a:rPr lang="en-US" baseline="0" dirty="0" smtClean="0"/>
              <a:t>m-2 s-1</a:t>
            </a:r>
            <a:r>
              <a:rPr lang="el-GR" baseline="0" dirty="0" smtClean="0"/>
              <a:t> (εδώ δεν φαίνεται το ενδεχόμενο να υποστεί βλάβη από το πολύ φως αλλά θα μπορούσαμε να δούμε και κάτι τέτοιο σε κάποιο ανάλογο πείραμα) ενώ το ηλιόφυτο συνεχίζει να αυξάνει τη φωτοσυνθετική του ταχύτητα περίπου στο τριπλάσιο σε σύγκριση με το σκιόφυτο. Αντίθετα το φυτό αυτό σε συνθήκες βαθιάς σκιάς θα είχε μόλις περίπου το 1/10 της ταχύτητας που επιτυγχάνει το σκιόφυτο.</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34</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Στα πλαίσια</a:t>
            </a:r>
            <a:r>
              <a:rPr lang="el-GR" baseline="0" dirty="0" smtClean="0"/>
              <a:t> του βραχυπρόθεσμού εγκλιματισμού στο φως θα μπορούσαμε να αναφερθούμε και στις χλωροπλαστικές κινήσεις. Πρόκειται για ένα εντυπωσιακό φαινόμενο το οποίο συνίσταται στην ταχεία (μέσα σε μερικά λεπτά) αλλαγή της θέσης των οργανιδίων ανάλογα με την κατεύθυνση και την ένταση της ακτινοβολίας. Στο παράδειγμα, χαμηλό φως προκαλεί τη μετακίνηση των χλωροπλαστών προς το άνω επικλινές τοίχωμα του φωτοσυνθετικού κυττάρου (φαίνεται σε κάτοψη και σε πλάγια όψη) ενώ δυνατό φως προκαλεί την επαναδιευθέτησή τους παράλληλα με τα αντικλινή τοιχώματα και σε απόσταση από το εξωτερικό επικλινές τοίχωμα από όπου έρχεται το φωτεινό ερέθισμα.</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35</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Ως</a:t>
            </a:r>
            <a:r>
              <a:rPr lang="el-GR" baseline="0" dirty="0" smtClean="0"/>
              <a:t> παράδειγμα μακροπρόθεσμου εγκλιματισμού μπορούμε να συγκρίνουμε τα φύλλα της αριάς (ενός Μεσογειακού αείφυλλου μικρού δένδρου) που βρίσκονται στο εξωτερικό της κόμης και συνεπώς έχουν αναπτυχθεί υπό καθεστώς άπλετου φωτός με φύλλα του εσωτερικού της κόμης τα οποία έχουν αναπτυχθεί σε καθεστώς πυκνής σκιάς. Τα φύλλα φωτός είναι μικρά και παχιά, έχουν ιδιαίτερα ενισχυμένη κατασκευή με συμπαγές φωτοσυνθετικό παρέγχυμα και πολύ σκληρέγχυμα ενώ τα φύλλα σκιάς είναι μεγαλύτερα, λεπτότερα και με πιο χαλαρό και μαλακό μεσόφυλλο. Το ενδιαφέρον είναι πως τα φύλλα αυτά είναι ίδιας ηλικίας και ανήκουν στο ίδιο άτομο.</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36</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 εγκλιματισμός σε</a:t>
            </a:r>
            <a:r>
              <a:rPr lang="el-GR" baseline="0" dirty="0" smtClean="0"/>
              <a:t> διαφορετικές συνθήκες, πάντα περιλαμβάνει και ένα πλήθος βιοχημικών και λειτουργικών τροποποιήσεων. Στην εικόνα βλέπουμε το σύνολο των μηχανισμών που έχουν ενεργοποιηθεί για τον εγκλιματισμό φυτών σε διαφορετικές θερμοκρασίες. Μεταξύ άλλων περιλαμβάνουν τη σύνθεση διαφορετικών παραλλαγών των ενζύμων της φωτοσύνθεσης και μεμβρανών που είναι περισσότερο σταθερές στις εκάστοτε συνθήκες. Στο διάγραμμα βλέπουμε τη διαφορά στην ταχύτητα της φωτοσύνθεσης στις διάφορες θερμοκρασίες για τα δύο φυτά. Παρατηρούμε πως έχει μετατοπιστεί το θερμοκρασιακό βέλτιστο για τη φωτοσύνθεση κάθε φυτού ανάλογα με το περιβάλλον στο οποίο εγκλιματίστηκε.</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37</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Το τελευταίο που πρέπει να εξηγήσουμε εδώ είναι το μηχανισμό της αντιστρεπτής σπαργής. Όπως σε κάθε σπαργή, έτσι και εδώ, ο μηχανισμός περιλαμβάνει είσοδο νερού λόγω όσμωσης. Η όσμωση προκαλείται φυσικά και εδώ με την αλλαγή του οσμωτικού δυναμικού του κυττάρου η οποία οφείλεται στην αύξηση της συγκέντρωσης των οσμωτικά  ενεργών μορίων και ιόντων. Το πρώτο στάδιο της αύξησης αυτής οφείλεται στην εισροή ιόντων καλίου (και δευτερευόντως χλωρίου ως συνοδού ιόντος) από τα γειτονικά επιδερμικά κύτταρα οι οποίες έπονται της εκροής πρωτονίων ώστε να είναι δυνατή η μεταφορά. Ως συνοδό ιόν μπορεί να λειτουργήσει και το μηλικό ανιόν το οποίο προέρχεται από το </a:t>
            </a:r>
            <a:r>
              <a:rPr lang="el-GR" baseline="0" dirty="0" err="1" smtClean="0"/>
              <a:t>φωσφοενολ</a:t>
            </a:r>
            <a:r>
              <a:rPr lang="el-GR" baseline="0" dirty="0" smtClean="0"/>
              <a:t>-</a:t>
            </a:r>
            <a:r>
              <a:rPr lang="el-GR" baseline="0" dirty="0" err="1" smtClean="0"/>
              <a:t>πυροσταφυλικό</a:t>
            </a:r>
            <a:r>
              <a:rPr lang="el-GR" baseline="0" dirty="0" smtClean="0"/>
              <a:t> το οποίο προκύπτει από το άμυλο των χλωροπλαστών των καταφρακτικών κυττάρων. Σε ένα δεύτερο στάδιο συσσωρεύεται σακχαρόζη προερχόμενη επίσης από την υδρόλυση του αμύλου. Από φυτό σε φυτό ή ανάλογα με την ώρα της ημέρας μπορεί να παρατηρούνται παραλλαγές στο μηχανισμό.</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Το κλείσιμο του</a:t>
            </a:r>
            <a:r>
              <a:rPr lang="el-GR" baseline="0" dirty="0" smtClean="0"/>
              <a:t> στόματος στηρίζεται στην αντίστροφη διαδικασία, δηλ. την έξοδο των οσμωτικά ενεργών μορίων/ιόντων από τα καταφρακτικά κύτταρα. Η τύχη του μηλικού οξέος δεν είναι πλήρως διευκρινισμένη. Κατά ένα ποσοστό ενδέχεται να εισέρχεται στα μιτοχόνδρια προς αναπνευστική αποδόμηση, μια διαδικασία που οδηγεί στην παραγωγή </a:t>
            </a:r>
            <a:r>
              <a:rPr lang="en-US" baseline="0" dirty="0" smtClean="0"/>
              <a:t>ATP</a:t>
            </a:r>
            <a:r>
              <a:rPr lang="el-GR" baseline="0" dirty="0" smtClean="0"/>
              <a:t>, απαραίτητου για τη λειτουργία του μηχανισμού των στοματικών κινήσεων.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Έχει</a:t>
            </a:r>
            <a:r>
              <a:rPr lang="el-GR" baseline="0" dirty="0" smtClean="0"/>
              <a:t> βρεθεί πως η ολοκλήρωση του ανοίγματος του στόματος συμβαίνει με δύο διαφορετικούς επιμέρους μηχανισμούς-συνιστώσες εκ των οποίων η πρώτη είναι φωτοσυνθετική, δηλ. εξαρτάται από το φως ανεξαρτήτως μήκους κύματος αρκεί αυτό να είναι φωτοσυνθετικά ενεργό και αρκετά μεγάλης έντασης, και η δεύτερη είναι μη-φωτοσυνθετική αλλά εξαρτώμενη από το κυανό φως σε χαμηλή ένταση (στην περίπτωση αυτή το φως λειτουργεί ως σήμα και η αντίληψή του στηρίζεται σε ειδικούς </a:t>
            </a:r>
            <a:r>
              <a:rPr lang="el-GR" baseline="0" dirty="0" err="1" smtClean="0"/>
              <a:t>φωτοδέκτες</a:t>
            </a:r>
            <a:r>
              <a:rPr lang="el-GR" baseline="0" dirty="0" smtClean="0"/>
              <a:t>).</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a:t>
            </a:r>
            <a:r>
              <a:rPr lang="el-GR" baseline="0" dirty="0" smtClean="0"/>
              <a:t> πείραμα αυτό φαίνεται η διφασική κινητική του ανοίγματος των στομάτων. Η πρώτη συνιστώσα (η φωτοσυνθετική) προκαλείται με ερυθρό φως ενώ η δεύτερη με κυανό. Το πείραμα είναι έτσι σχεδιασμένο ώστε να φαίνονται και οι δύο συνιστώσες. Σε ποιο φως εκτέθηκαν τα στόματα πρώτα κατά τη γνώμη σας ώστε να είναι δυνατή αυτή η καταγραφή; Στο πείραμα αυτό χρησιμοποιήθηκε αρχικά ερυθρό φως σε ένταση έως μερικές εκατοντάδες μ</a:t>
            </a:r>
            <a:r>
              <a:rPr lang="en-US" baseline="0" dirty="0" smtClean="0"/>
              <a:t>mol </a:t>
            </a:r>
            <a:r>
              <a:rPr lang="el-GR" baseline="0" dirty="0" smtClean="0"/>
              <a:t>φωτονίων </a:t>
            </a:r>
            <a:r>
              <a:rPr lang="en-US" baseline="0" dirty="0" smtClean="0"/>
              <a:t>m-2 s-1</a:t>
            </a:r>
            <a:r>
              <a:rPr lang="el-GR" baseline="0" dirty="0" smtClean="0"/>
              <a:t>  (και όχι λευκό, έχει σημασία) ώστε να ενεργοποιηθεί η φωτοσυνθετική συνιστώσα. Στη συνέχεια χρησιμοποιήθηκε κυανό φως σε ένταση έως μερικές δεκάδες μ</a:t>
            </a:r>
            <a:r>
              <a:rPr lang="en-US" baseline="0" dirty="0" smtClean="0"/>
              <a:t>mol </a:t>
            </a:r>
            <a:r>
              <a:rPr lang="el-GR" baseline="0" dirty="0" smtClean="0"/>
              <a:t>φωτονίων </a:t>
            </a:r>
            <a:r>
              <a:rPr lang="en-US" baseline="0" dirty="0" smtClean="0"/>
              <a:t>m-2 s-1</a:t>
            </a:r>
            <a:r>
              <a:rPr lang="el-GR" baseline="0" dirty="0" smtClean="0"/>
              <a:t> ώστε να ενεργοποιηθεί η μη-φωτοσυνθετική συνιστώσα. Εάν χρησιμοποιούταν άλλο φως για την ενεργοποίηση της φωτοσυνθετικής συνιστώσας (όπως κυανό ή λευκό) θα γινόταν ταυτόχρονα ενεργοποίηση και της μη-φωτοσυνθετικής συνιστώσας. Εάν επιχειρούταν η ενεργοποίηση της μη-φωτοσυνθετικής συνιστώσας πρώτα, καθώς αυτή απαιτεί κυανό φως θα προκαλούσε και την ενεργοποίηση της φωτοσυνθετικής συνιστώσας. Και στα δύο παραπάνω εναλλακτικά πειραματικά πρωτόκολλα δεν θα ήταν δυνατή η διακριτή απεικόνιση των δύο συνιστωσών του μηχανισμού ανοίγματος των στομάτων.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Αφού η φωτοσυνθετική</a:t>
            </a:r>
            <a:r>
              <a:rPr lang="el-GR" baseline="0" dirty="0" smtClean="0"/>
              <a:t>  συνιστώσα σχετίζεται με το φωτοσυνθετικό έργο, είναι λογικό να εξαρτάται από την έντασης της προσπίπτουσας ακτινοβολίας. Αυτό φαίνεται εύλογα από την απλή καταγραφή του εύρους του στοματικού πόρου κατά τη διάρκεια της ημέρας με παράλληλη εξέταση της διαβάθμισης της έντασης αλλά θα μπορούσε να επιβεβαιωθεί και σε εργαστηριακές συνθήκες εάν χρησιμοποιούταν μονοχρωματική ερυθρή ακτινοβολία διαφόρων εντάσεων.</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Όπως φαίνεται στο πρώτο</a:t>
            </a:r>
            <a:r>
              <a:rPr lang="el-GR" baseline="0" dirty="0" smtClean="0"/>
              <a:t> πείραμα, ένα άλλο χαρακτηριστικό της φωτοσυνθετικής συνιστώσας του μηχανισμού ανοίγματος των στομάτων, ευθύνεται για περίπου το ήμισυ του πλήρους ανοίγματος.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CB90E57-5B64-4CE7-8D23-3A59AF8A2E2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2375419-5B2F-4CB3-B49E-2011DA5FE91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37BFF90-405A-4302-840D-66C141BA996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CD3E816-74C9-4E1B-B3B7-97DE94C935F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37F38C4-0CC2-4949-990A-6B309514B86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14C3364-20F6-41F2-A7FA-F2D88CAEE5C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AE192D9-C226-4C30-BD03-CAABF09CF81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AEB3B89-9C2E-4688-8066-BAF4B4BF02A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15322BD-ED6B-4FCF-9846-4427567D574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AE9CA7D-FF29-4DEA-A2BD-DB688D941CF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785FC35-C1CC-4AF7-A060-3E1D90B3AC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3C84D-D97E-4C2B-9251-63F2AFC9007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8.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emf"/><Relationship Id="rId3" Type="http://schemas.openxmlformats.org/officeDocument/2006/relationships/audio" Target="../media/media21.m4a"/><Relationship Id="rId7" Type="http://schemas.openxmlformats.org/officeDocument/2006/relationships/image" Target="../media/image12.emf"/><Relationship Id="rId12" Type="http://schemas.openxmlformats.org/officeDocument/2006/relationships/oleObject" Target="../embeddings/oleObject5.bin"/><Relationship Id="rId2" Type="http://schemas.microsoft.com/office/2007/relationships/media" Target="../media/media21.m4a"/><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4.emf"/><Relationship Id="rId5" Type="http://schemas.openxmlformats.org/officeDocument/2006/relationships/notesSlide" Target="../notesSlides/notesSlide30.xml"/><Relationship Id="rId10"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13.emf"/><Relationship Id="rId1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2115031"/>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2400" b="1" dirty="0" smtClean="0"/>
          </a:p>
          <a:p>
            <a:r>
              <a:rPr lang="el-GR" sz="2400" b="1" dirty="0" smtClean="0"/>
              <a:t>ΚΕΦΑΛΑΙΟ </a:t>
            </a:r>
            <a:r>
              <a:rPr lang="en-US" sz="2400" b="1" dirty="0" smtClean="0"/>
              <a:t>5</a:t>
            </a:r>
            <a:r>
              <a:rPr lang="el-GR" sz="2400" b="1" dirty="0" smtClean="0"/>
              <a:t>Β</a:t>
            </a:r>
            <a:r>
              <a:rPr lang="en-US" sz="2400" b="1" dirty="0" smtClean="0"/>
              <a:t/>
            </a:r>
            <a:br>
              <a:rPr lang="en-US" sz="2400" b="1" dirty="0" smtClean="0"/>
            </a:br>
            <a:r>
              <a:rPr lang="el-GR" sz="2400" dirty="0" smtClean="0"/>
              <a:t/>
            </a:r>
            <a:br>
              <a:rPr lang="el-GR" sz="2400" dirty="0" smtClean="0"/>
            </a:br>
            <a:r>
              <a:rPr lang="el-GR" sz="2400" dirty="0" smtClean="0"/>
              <a:t>Ορισμένοι παράγοντες του περιβάλλοντος επηρεάζουν τα ισοζύγια ενέργειας, άνθρακα και νερού των φυτών*</a:t>
            </a:r>
            <a:endParaRPr lang="el-GR" sz="2400" dirty="0"/>
          </a:p>
        </p:txBody>
      </p:sp>
      <p:sp>
        <p:nvSpPr>
          <p:cNvPr id="6" name="TextBox 5"/>
          <p:cNvSpPr txBox="1"/>
          <p:nvPr/>
        </p:nvSpPr>
        <p:spPr>
          <a:xfrm>
            <a:off x="683568" y="5446385"/>
            <a:ext cx="7488832" cy="1169551"/>
          </a:xfrm>
          <a:prstGeom prst="rect">
            <a:avLst/>
          </a:prstGeom>
          <a:noFill/>
        </p:spPr>
        <p:txBody>
          <a:bodyPr wrap="square" rtlCol="0">
            <a:spAutoFit/>
          </a:bodyPr>
          <a:lstStyle/>
          <a:p>
            <a:r>
              <a:rPr lang="el-GR" sz="1400" dirty="0" smtClean="0"/>
              <a:t>* Τα </a:t>
            </a:r>
            <a:r>
              <a:rPr lang="en-US" sz="1400" dirty="0" smtClean="0"/>
              <a:t>slides</a:t>
            </a:r>
            <a:r>
              <a:rPr lang="el-GR" sz="1400" dirty="0" smtClean="0"/>
              <a:t> από 4 έως και 11 είναι κρυμμένα λόγω της παρουσίασης των σχετικών αντικειμένων στο 3</a:t>
            </a:r>
            <a:r>
              <a:rPr lang="el-GR" sz="1400" baseline="30000" dirty="0" smtClean="0"/>
              <a:t>ο</a:t>
            </a:r>
            <a:r>
              <a:rPr lang="el-GR" sz="1400" dirty="0" smtClean="0"/>
              <a:t> κεφάλαιο. Επίσης, με σκοπό τον εξορθολογισμό του φόρτου της εξεταστέας ύλης είναι κρυμμένα τα </a:t>
            </a:r>
            <a:r>
              <a:rPr lang="en-US" sz="1400" dirty="0" smtClean="0"/>
              <a:t>slides </a:t>
            </a:r>
            <a:r>
              <a:rPr lang="el-GR" sz="1400" dirty="0" smtClean="0"/>
              <a:t>13 και 30. Εάν κάποιος όμως επιθυμεί να τα δει υπάρχουν σχόλια στο τμήμα των σημειώσεων στο κάτω μέρος της οθόνης (μπορεί να χρειάζεται ρύθμιση για να εμφανιστούν στον υπολογιστή σας).</a:t>
            </a:r>
            <a:endParaRPr lang="el-GR" sz="1400" dirty="0"/>
          </a:p>
        </p:txBody>
      </p:sp>
      <p:sp>
        <p:nvSpPr>
          <p:cNvPr id="5" name="TextBox 4"/>
          <p:cNvSpPr txBox="1"/>
          <p:nvPr/>
        </p:nvSpPr>
        <p:spPr>
          <a:xfrm>
            <a:off x="683568" y="4581128"/>
            <a:ext cx="7488832" cy="523220"/>
          </a:xfrm>
          <a:prstGeom prst="rect">
            <a:avLst/>
          </a:prstGeom>
          <a:noFill/>
        </p:spPr>
        <p:txBody>
          <a:bodyPr wrap="square" rtlCol="0">
            <a:spAutoFit/>
          </a:bodyPr>
          <a:lstStyle/>
          <a:p>
            <a:r>
              <a:rPr lang="el-GR" sz="1400" dirty="0" smtClean="0"/>
              <a:t>Για απορίες στο συγκεκριμένο κεφάλαιο σας παρακαλούμε να επικοινωνείτε με τον διδάσκων </a:t>
            </a:r>
            <a:br>
              <a:rPr lang="el-GR" sz="1400" dirty="0" smtClean="0"/>
            </a:br>
            <a:r>
              <a:rPr lang="el-GR" sz="1400" dirty="0" smtClean="0"/>
              <a:t>Γ. </a:t>
            </a:r>
            <a:r>
              <a:rPr lang="el-GR" sz="1400" dirty="0" err="1" smtClean="0"/>
              <a:t>Λιακόπουλο</a:t>
            </a:r>
            <a:r>
              <a:rPr lang="el-GR" sz="1400" dirty="0" smtClean="0"/>
              <a:t> (</a:t>
            </a:r>
            <a:r>
              <a:rPr lang="en-US" sz="1400" dirty="0" err="1" smtClean="0"/>
              <a:t>gliak</a:t>
            </a:r>
            <a:r>
              <a:rPr lang="el-GR" sz="1400" dirty="0" smtClean="0"/>
              <a:t>@</a:t>
            </a:r>
            <a:r>
              <a:rPr lang="el-GR" sz="1400" dirty="0" err="1" smtClean="0"/>
              <a:t>aua.gr</a:t>
            </a:r>
            <a:r>
              <a:rPr lang="el-GR" sz="1400" dirty="0" smtClean="0"/>
              <a:t>)</a:t>
            </a:r>
          </a:p>
        </p:txBody>
      </p:sp>
      <p:sp>
        <p:nvSpPr>
          <p:cNvPr id="7" name="Rectangle 2"/>
          <p:cNvSpPr txBox="1">
            <a:spLocks noChangeArrowheads="1"/>
          </p:cNvSpPr>
          <p:nvPr/>
        </p:nvSpPr>
        <p:spPr>
          <a:xfrm>
            <a:off x="683568" y="180107"/>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1800" dirty="0" smtClean="0"/>
              <a:t>Εργαστήριο Φυσιολογίας και Μορφολογίας Φυτών</a:t>
            </a:r>
          </a:p>
          <a:p>
            <a:pPr algn="ctr"/>
            <a:r>
              <a:rPr lang="el-GR" sz="1800" dirty="0" smtClean="0"/>
              <a:t>Τμήμα Επιστήμης Φυτικής Παραγωγής</a:t>
            </a:r>
          </a:p>
          <a:p>
            <a:pPr algn="ctr"/>
            <a:r>
              <a:rPr lang="el-GR" sz="1800" dirty="0" smtClean="0"/>
              <a:t>Γεωπονικό Πανεπιστήμιο Αθηνών</a:t>
            </a:r>
          </a:p>
          <a:p>
            <a:pPr algn="ctr"/>
            <a:endParaRPr lang="el-GR" sz="2000" dirty="0" smtClean="0"/>
          </a:p>
          <a:p>
            <a:pPr algn="ctr"/>
            <a:r>
              <a:rPr lang="el-GR" sz="2400" b="1" dirty="0" smtClean="0"/>
              <a:t>Φυσιολογία των Φυτών </a:t>
            </a:r>
          </a:p>
          <a:p>
            <a:pPr algn="ctr"/>
            <a:r>
              <a:rPr lang="el-GR" sz="1800" dirty="0" smtClean="0"/>
              <a:t>(2</a:t>
            </a:r>
            <a:r>
              <a:rPr lang="el-GR" sz="1800" baseline="30000" dirty="0" smtClean="0"/>
              <a:t>ο</a:t>
            </a:r>
            <a:r>
              <a:rPr lang="el-GR" sz="1800" dirty="0" smtClean="0"/>
              <a:t> Εξάμηνο ΑΦΜ&amp;ΓΜ και 6</a:t>
            </a:r>
            <a:r>
              <a:rPr lang="el-GR" sz="1800" baseline="30000" dirty="0" smtClean="0"/>
              <a:t>ο</a:t>
            </a:r>
            <a:r>
              <a:rPr lang="el-GR" sz="1800" dirty="0" smtClean="0"/>
              <a:t> εξάμηνο ΑΟΑ)</a:t>
            </a:r>
            <a:endParaRPr lang="el-GR" sz="2000" dirty="0"/>
          </a:p>
        </p:txBody>
      </p:sp>
    </p:spTree>
    <p:extLst>
      <p:ext uri="{BB962C8B-B14F-4D97-AF65-F5344CB8AC3E}">
        <p14:creationId xmlns:p14="http://schemas.microsoft.com/office/powerpoint/2010/main" val="1983843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5559822" y="3436962"/>
            <a:ext cx="3548682" cy="3376414"/>
          </a:xfrm>
          <a:prstGeom prst="rect">
            <a:avLst/>
          </a:prstGeom>
          <a:noFill/>
          <a:ln w="9525">
            <a:noFill/>
            <a:miter lim="800000"/>
            <a:headEnd/>
            <a:tailEnd/>
          </a:ln>
        </p:spPr>
      </p:pic>
      <p:sp>
        <p:nvSpPr>
          <p:cNvPr id="9" name="Rectangle 8"/>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10" name="Straight Connector 9"/>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268760"/>
            <a:ext cx="7632848" cy="4339650"/>
          </a:xfrm>
          <a:prstGeom prst="rect">
            <a:avLst/>
          </a:prstGeom>
          <a:noFill/>
        </p:spPr>
        <p:txBody>
          <a:bodyPr wrap="square" rtlCol="0">
            <a:spAutoFit/>
          </a:bodyPr>
          <a:lstStyle/>
          <a:p>
            <a:pPr>
              <a:spcBef>
                <a:spcPts val="600"/>
              </a:spcBef>
              <a:spcAft>
                <a:spcPts val="600"/>
              </a:spcAft>
            </a:pPr>
            <a:r>
              <a:rPr lang="el-GR" sz="2400" b="1" dirty="0" smtClean="0">
                <a:latin typeface="Verdana" pitchFamily="34" charset="0"/>
                <a:ea typeface="Verdana" pitchFamily="34" charset="0"/>
                <a:cs typeface="Verdana" pitchFamily="34" charset="0"/>
              </a:rPr>
              <a:t>Πως το φως ελέγχει το άνοιγμα των στομάτων; </a:t>
            </a:r>
          </a:p>
          <a:p>
            <a:pPr>
              <a:spcBef>
                <a:spcPts val="600"/>
              </a:spcBef>
              <a:spcAft>
                <a:spcPts val="600"/>
              </a:spcAft>
            </a:pPr>
            <a:r>
              <a:rPr lang="el-GR" i="1" dirty="0" smtClean="0"/>
              <a:t> </a:t>
            </a:r>
          </a:p>
          <a:p>
            <a:pPr>
              <a:spcBef>
                <a:spcPts val="600"/>
              </a:spcBef>
              <a:spcAft>
                <a:spcPts val="600"/>
              </a:spcAft>
            </a:pPr>
            <a:r>
              <a:rPr lang="el-GR" sz="2000" dirty="0" smtClean="0">
                <a:latin typeface="Verdana" pitchFamily="34" charset="0"/>
                <a:ea typeface="Verdana" pitchFamily="34" charset="0"/>
                <a:cs typeface="Verdana" pitchFamily="34" charset="0"/>
              </a:rPr>
              <a:t>Η επίδραση της φωτοσυνθετικής συνιστώσας της ακτινοβολίας στο άνοιγμα των στομάτων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έχει τα παρακάτω χαρακτηριστικά: </a:t>
            </a:r>
          </a:p>
          <a:p>
            <a:pPr marL="342900" indent="-342900">
              <a:spcBef>
                <a:spcPts val="600"/>
              </a:spcBef>
              <a:spcAft>
                <a:spcPts val="600"/>
              </a:spcAft>
              <a:buAutoNum type="arabicPeriod"/>
            </a:pPr>
            <a:r>
              <a:rPr lang="el-GR" sz="2000" dirty="0" smtClean="0">
                <a:latin typeface="Verdana" pitchFamily="34" charset="0"/>
                <a:ea typeface="Verdana" pitchFamily="34" charset="0"/>
                <a:cs typeface="Verdana" pitchFamily="34" charset="0"/>
              </a:rPr>
              <a:t>Εξαρτάται από την </a:t>
            </a:r>
            <a:r>
              <a:rPr lang="el-GR" sz="2000" b="1" dirty="0" smtClean="0">
                <a:latin typeface="Verdana" pitchFamily="34" charset="0"/>
                <a:ea typeface="Verdana" pitchFamily="34" charset="0"/>
                <a:cs typeface="Verdana" pitchFamily="34" charset="0"/>
              </a:rPr>
              <a:t>ένταση </a:t>
            </a:r>
            <a:br>
              <a:rPr lang="el-GR" sz="2000" b="1"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της ακτινοβολίας</a:t>
            </a:r>
            <a:r>
              <a:rPr lang="el-GR" sz="2000" dirty="0" smtClean="0">
                <a:latin typeface="Verdana" pitchFamily="34" charset="0"/>
                <a:ea typeface="Verdana" pitchFamily="34" charset="0"/>
                <a:cs typeface="Verdana" pitchFamily="34" charset="0"/>
              </a:rPr>
              <a:t>.  </a:t>
            </a:r>
          </a:p>
          <a:p>
            <a:pPr marL="342900" indent="-342900">
              <a:spcBef>
                <a:spcPts val="600"/>
              </a:spcBef>
              <a:spcAft>
                <a:spcPts val="600"/>
              </a:spcAft>
              <a:buAutoNum type="arabicPeriod"/>
            </a:pPr>
            <a:r>
              <a:rPr lang="el-GR" sz="2000" dirty="0" smtClean="0">
                <a:latin typeface="Verdana" pitchFamily="34" charset="0"/>
                <a:ea typeface="Verdana" pitchFamily="34" charset="0"/>
                <a:cs typeface="Verdana" pitchFamily="34" charset="0"/>
              </a:rPr>
              <a:t>Ευθύνεται περίπου για το </a:t>
            </a:r>
            <a:br>
              <a:rPr lang="el-GR" sz="2000"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ήμισυ του ανοίγματος</a:t>
            </a:r>
            <a:r>
              <a:rPr lang="el-GR" sz="2000" dirty="0" smtClean="0">
                <a:latin typeface="Verdana" pitchFamily="34" charset="0"/>
                <a:ea typeface="Verdana" pitchFamily="34" charset="0"/>
                <a:cs typeface="Verdana" pitchFamily="34" charset="0"/>
              </a:rPr>
              <a:t>.</a:t>
            </a:r>
          </a:p>
          <a:p>
            <a:pPr marL="342900" indent="-342900">
              <a:spcBef>
                <a:spcPts val="600"/>
              </a:spcBef>
              <a:spcAft>
                <a:spcPts val="600"/>
              </a:spcAft>
              <a:buAutoNum type="arabicPeriod"/>
            </a:pPr>
            <a:endParaRPr lang="el-GR" sz="2000" dirty="0" smtClean="0">
              <a:latin typeface="Verdana" pitchFamily="34" charset="0"/>
              <a:ea typeface="Verdana" pitchFamily="34" charset="0"/>
              <a:cs typeface="Verdana"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7584" y="1268760"/>
            <a:ext cx="7488832" cy="5109091"/>
          </a:xfrm>
          <a:prstGeom prst="rect">
            <a:avLst/>
          </a:prstGeom>
          <a:noFill/>
        </p:spPr>
        <p:txBody>
          <a:bodyPr wrap="square" rtlCol="0">
            <a:spAutoFit/>
          </a:bodyPr>
          <a:lstStyle/>
          <a:p>
            <a:pPr>
              <a:spcBef>
                <a:spcPts val="600"/>
              </a:spcBef>
              <a:spcAft>
                <a:spcPts val="600"/>
              </a:spcAft>
            </a:pPr>
            <a:r>
              <a:rPr lang="el-GR" sz="2400" b="1" dirty="0" smtClean="0">
                <a:latin typeface="Verdana" pitchFamily="34" charset="0"/>
                <a:ea typeface="Verdana" pitchFamily="34" charset="0"/>
                <a:cs typeface="Verdana" pitchFamily="34" charset="0"/>
              </a:rPr>
              <a:t>Πως το μπλε φως ελέγχει το άνοιγμα των στομάτων; </a:t>
            </a:r>
          </a:p>
          <a:p>
            <a:pPr>
              <a:spcBef>
                <a:spcPts val="600"/>
              </a:spcBef>
              <a:spcAft>
                <a:spcPts val="600"/>
              </a:spcAft>
            </a:pPr>
            <a:endParaRPr lang="el-GR" i="1" dirty="0" smtClean="0"/>
          </a:p>
          <a:p>
            <a:pPr>
              <a:spcBef>
                <a:spcPts val="600"/>
              </a:spcBef>
              <a:spcAft>
                <a:spcPts val="600"/>
              </a:spcAft>
            </a:pPr>
            <a:r>
              <a:rPr lang="el-GR" sz="2000" dirty="0" smtClean="0">
                <a:latin typeface="Verdana" pitchFamily="34" charset="0"/>
                <a:ea typeface="Verdana" pitchFamily="34" charset="0"/>
                <a:cs typeface="Verdana" pitchFamily="34" charset="0"/>
              </a:rPr>
              <a:t>Η επίδραση της μπλε ακτινοβολίας στο άνοιγμα των στομάτων έχει τα παρακάτω χαρακτηριστικά: </a:t>
            </a:r>
          </a:p>
          <a:p>
            <a:pPr marL="342900" indent="-342900">
              <a:spcBef>
                <a:spcPts val="600"/>
              </a:spcBef>
              <a:spcAft>
                <a:spcPts val="600"/>
              </a:spcAft>
              <a:buAutoNum type="arabicPeriod"/>
            </a:pPr>
            <a:r>
              <a:rPr lang="el-GR" sz="2000" dirty="0" smtClean="0">
                <a:latin typeface="Verdana" pitchFamily="34" charset="0"/>
                <a:ea typeface="Verdana" pitchFamily="34" charset="0"/>
                <a:cs typeface="Verdana" pitchFamily="34" charset="0"/>
              </a:rPr>
              <a:t>Είναι </a:t>
            </a:r>
            <a:r>
              <a:rPr lang="el-GR" sz="2000" b="1" dirty="0" smtClean="0">
                <a:latin typeface="Verdana" pitchFamily="34" charset="0"/>
                <a:ea typeface="Verdana" pitchFamily="34" charset="0"/>
                <a:cs typeface="Verdana" pitchFamily="34" charset="0"/>
              </a:rPr>
              <a:t>ταχεία και </a:t>
            </a:r>
            <a:br>
              <a:rPr lang="el-GR" sz="2000" b="1"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αντιστρεπτή αντίδραση</a:t>
            </a:r>
            <a:r>
              <a:rPr lang="el-GR" sz="2000" dirty="0" smtClean="0">
                <a:latin typeface="Verdana" pitchFamily="34" charset="0"/>
                <a:ea typeface="Verdana" pitchFamily="34" charset="0"/>
                <a:cs typeface="Verdana" pitchFamily="34" charset="0"/>
              </a:rPr>
              <a:t>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(από πράσινο φως). </a:t>
            </a:r>
          </a:p>
          <a:p>
            <a:pPr marL="342900" indent="-342900">
              <a:spcBef>
                <a:spcPts val="600"/>
              </a:spcBef>
              <a:spcAft>
                <a:spcPts val="600"/>
              </a:spcAft>
              <a:buAutoNum type="arabicPeriod"/>
            </a:pPr>
            <a:r>
              <a:rPr lang="el-GR" sz="2000" b="1" dirty="0" smtClean="0">
                <a:latin typeface="Verdana" pitchFamily="34" charset="0"/>
                <a:ea typeface="Verdana" pitchFamily="34" charset="0"/>
                <a:cs typeface="Verdana" pitchFamily="34" charset="0"/>
              </a:rPr>
              <a:t>Ενεργοποιείται από ιδιαίτερα</a:t>
            </a:r>
            <a:br>
              <a:rPr lang="el-GR" sz="2000" b="1"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χαμηλές εντάσεις</a:t>
            </a:r>
            <a:r>
              <a:rPr lang="el-GR" sz="2000" dirty="0" smtClean="0">
                <a:latin typeface="Verdana" pitchFamily="34" charset="0"/>
                <a:ea typeface="Verdana" pitchFamily="34" charset="0"/>
                <a:cs typeface="Verdana" pitchFamily="34" charset="0"/>
              </a:rPr>
              <a:t> κυανού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φωτός (μόλις 5 μ</a:t>
            </a:r>
            <a:r>
              <a:rPr lang="en-US" sz="2000" dirty="0" smtClean="0"/>
              <a:t>mol </a:t>
            </a:r>
            <a:r>
              <a:rPr lang="el-GR" sz="2000" dirty="0" smtClean="0"/>
              <a:t>φωτονίων </a:t>
            </a:r>
            <a:br>
              <a:rPr lang="el-GR" sz="2000" dirty="0" smtClean="0"/>
            </a:br>
            <a:r>
              <a:rPr lang="en-US" sz="2000" dirty="0" smtClean="0"/>
              <a:t>m</a:t>
            </a:r>
            <a:r>
              <a:rPr lang="en-US" sz="2000" baseline="30000" dirty="0" smtClean="0"/>
              <a:t>-2</a:t>
            </a:r>
            <a:r>
              <a:rPr lang="en-US" sz="2000" dirty="0" smtClean="0"/>
              <a:t> s</a:t>
            </a:r>
            <a:r>
              <a:rPr lang="en-US" sz="2000" baseline="30000" dirty="0" smtClean="0"/>
              <a:t>-1</a:t>
            </a:r>
            <a:r>
              <a:rPr lang="el-GR" sz="2000" dirty="0" smtClean="0"/>
              <a:t> ενώ φτάνει στον κορεσμό </a:t>
            </a:r>
            <a:br>
              <a:rPr lang="el-GR" sz="2000" dirty="0" smtClean="0"/>
            </a:br>
            <a:r>
              <a:rPr lang="el-GR" sz="2000" dirty="0" smtClean="0"/>
              <a:t>μόλις στα 50 περίπου </a:t>
            </a:r>
            <a:r>
              <a:rPr lang="el-GR" sz="2000" dirty="0" smtClean="0">
                <a:latin typeface="Verdana" pitchFamily="34" charset="0"/>
                <a:ea typeface="Verdana" pitchFamily="34" charset="0"/>
                <a:cs typeface="Verdana" pitchFamily="34" charset="0"/>
              </a:rPr>
              <a:t>μ</a:t>
            </a:r>
            <a:r>
              <a:rPr lang="en-US" sz="2000" dirty="0" smtClean="0"/>
              <a:t>mol </a:t>
            </a:r>
            <a:r>
              <a:rPr lang="el-GR" sz="2000" dirty="0" smtClean="0"/>
              <a:t/>
            </a:r>
            <a:br>
              <a:rPr lang="el-GR" sz="2000" dirty="0" smtClean="0"/>
            </a:br>
            <a:r>
              <a:rPr lang="el-GR" sz="2000" dirty="0" smtClean="0"/>
              <a:t>φωτονίων  </a:t>
            </a:r>
            <a:r>
              <a:rPr lang="en-US" sz="2000" dirty="0" smtClean="0"/>
              <a:t>m</a:t>
            </a:r>
            <a:r>
              <a:rPr lang="en-US" sz="2000" baseline="30000" dirty="0" smtClean="0"/>
              <a:t>-2</a:t>
            </a:r>
            <a:r>
              <a:rPr lang="en-US" sz="2000" dirty="0" smtClean="0"/>
              <a:t> s</a:t>
            </a:r>
            <a:r>
              <a:rPr lang="en-US" sz="2000" baseline="30000" dirty="0" smtClean="0"/>
              <a:t>-1</a:t>
            </a:r>
            <a:r>
              <a:rPr lang="el-GR" sz="2000" dirty="0" smtClean="0"/>
              <a:t>)</a:t>
            </a:r>
            <a:r>
              <a:rPr lang="el-GR" sz="2000" dirty="0" smtClean="0">
                <a:latin typeface="Verdana" pitchFamily="34" charset="0"/>
                <a:ea typeface="Verdana" pitchFamily="34" charset="0"/>
                <a:cs typeface="Verdana" pitchFamily="34" charset="0"/>
              </a:rPr>
              <a:t>.</a:t>
            </a:r>
          </a:p>
        </p:txBody>
      </p:sp>
      <p:sp>
        <p:nvSpPr>
          <p:cNvPr id="9" name="Rectangle 8"/>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10" name="Straight Connector 9"/>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print"/>
          <a:srcRect/>
          <a:stretch>
            <a:fillRect/>
          </a:stretch>
        </p:blipFill>
        <p:spPr bwMode="auto">
          <a:xfrm>
            <a:off x="5487814" y="3436962"/>
            <a:ext cx="3548682" cy="337641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Karabou\biblia\physiology\Figures\Chapter 5\5_gs_diurnal.jpg"/>
          <p:cNvPicPr/>
          <p:nvPr/>
        </p:nvPicPr>
        <p:blipFill>
          <a:blip r:embed="rId5" cstate="print"/>
          <a:srcRect/>
          <a:stretch>
            <a:fillRect/>
          </a:stretch>
        </p:blipFill>
        <p:spPr bwMode="auto">
          <a:xfrm>
            <a:off x="441814" y="1124744"/>
            <a:ext cx="8260372" cy="4608512"/>
          </a:xfrm>
          <a:prstGeom prst="rect">
            <a:avLst/>
          </a:prstGeom>
          <a:noFill/>
          <a:ln w="9525">
            <a:noFill/>
            <a:miter lim="800000"/>
            <a:headEnd/>
            <a:tailEnd/>
          </a:ln>
        </p:spPr>
      </p:pic>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Η επίδραση της έλλειψης νερού στο άνοιγμα των στομάτων</a:t>
            </a:r>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7980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21" name="Object 6"/>
          <p:cNvGraphicFramePr>
            <a:graphicFrameLocks noChangeAspect="1"/>
          </p:cNvGraphicFramePr>
          <p:nvPr/>
        </p:nvGraphicFramePr>
        <p:xfrm>
          <a:off x="2171700" y="914400"/>
          <a:ext cx="5089525" cy="5638800"/>
        </p:xfrm>
        <a:graphic>
          <a:graphicData uri="http://schemas.openxmlformats.org/presentationml/2006/ole">
            <mc:AlternateContent xmlns:mc="http://schemas.openxmlformats.org/markup-compatibility/2006">
              <mc:Choice xmlns:v="urn:schemas-microsoft-com:vml" Requires="v">
                <p:oleObj spid="_x0000_s30734" name="CorelDRAW" r:id="rId6" imgW="8879040" imgH="9842040" progId="">
                  <p:embed/>
                </p:oleObj>
              </mc:Choice>
              <mc:Fallback>
                <p:oleObj name="CorelDRAW" r:id="rId6" imgW="8879040" imgH="984204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700" y="914400"/>
                        <a:ext cx="508952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άνοιγμα των στομάτων ρυθμίζει τα ισοζύγια</a:t>
            </a:r>
            <a:endParaRPr lang="el-GR" sz="2000" dirty="0"/>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33673" y="5151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268760"/>
            <a:ext cx="7272808" cy="4462760"/>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Αποδοτικότητα χρήσης νερού: </a:t>
            </a:r>
            <a:r>
              <a:rPr lang="el-GR" sz="2000" dirty="0" smtClean="0">
                <a:latin typeface="Verdana" pitchFamily="34" charset="0"/>
                <a:ea typeface="Verdana" pitchFamily="34" charset="0"/>
                <a:cs typeface="Verdana" pitchFamily="34" charset="0"/>
              </a:rPr>
              <a:t>Το πηλίκο της ταχύτητας της </a:t>
            </a:r>
            <a:r>
              <a:rPr lang="el-GR" sz="2000" dirty="0" smtClean="0">
                <a:latin typeface="Verdana" pitchFamily="34" charset="0"/>
                <a:ea typeface="Verdana" pitchFamily="34" charset="0"/>
                <a:cs typeface="Verdana" pitchFamily="34" charset="0"/>
              </a:rPr>
              <a:t>φωτοσύνθεσης </a:t>
            </a:r>
            <a:r>
              <a:rPr lang="el-GR" sz="2000" dirty="0" smtClean="0">
                <a:latin typeface="Verdana" pitchFamily="34" charset="0"/>
                <a:ea typeface="Verdana" pitchFamily="34" charset="0"/>
                <a:cs typeface="Verdana" pitchFamily="34" charset="0"/>
              </a:rPr>
              <a:t>προς την ταχύτητα της </a:t>
            </a:r>
            <a:r>
              <a:rPr lang="el-GR" sz="2000" dirty="0" smtClean="0">
                <a:latin typeface="Verdana" pitchFamily="34" charset="0"/>
                <a:ea typeface="Verdana" pitchFamily="34" charset="0"/>
                <a:cs typeface="Verdana" pitchFamily="34" charset="0"/>
              </a:rPr>
              <a:t>διαπνοής. </a:t>
            </a:r>
            <a:endParaRPr lang="el-GR" sz="2000" dirty="0">
              <a:latin typeface="Verdana" pitchFamily="34" charset="0"/>
              <a:ea typeface="Verdana" pitchFamily="34" charset="0"/>
              <a:cs typeface="Verdana" pitchFamily="34" charset="0"/>
            </a:endParaRPr>
          </a:p>
          <a:p>
            <a:endParaRPr lang="el-GR" sz="2000" dirty="0" smtClean="0">
              <a:latin typeface="Verdana" pitchFamily="34" charset="0"/>
              <a:ea typeface="Verdana" pitchFamily="34" charset="0"/>
              <a:cs typeface="Verdana" pitchFamily="34" charset="0"/>
            </a:endParaRPr>
          </a:p>
          <a:p>
            <a:r>
              <a:rPr lang="el-GR" sz="2000" dirty="0" smtClean="0">
                <a:latin typeface="Verdana" pitchFamily="34" charset="0"/>
                <a:ea typeface="Verdana" pitchFamily="34" charset="0"/>
                <a:cs typeface="Verdana" pitchFamily="34" charset="0"/>
              </a:rPr>
              <a:t>Δεδομένου </a:t>
            </a:r>
            <a:r>
              <a:rPr lang="el-GR" sz="2000" dirty="0">
                <a:latin typeface="Verdana" pitchFamily="34" charset="0"/>
                <a:ea typeface="Verdana" pitchFamily="34" charset="0"/>
                <a:cs typeface="Verdana" pitchFamily="34" charset="0"/>
              </a:rPr>
              <a:t>πως </a:t>
            </a:r>
            <a:r>
              <a:rPr lang="el-GR" sz="2000" dirty="0" smtClean="0">
                <a:latin typeface="Verdana" pitchFamily="34" charset="0"/>
                <a:ea typeface="Verdana" pitchFamily="34" charset="0"/>
                <a:cs typeface="Verdana" pitchFamily="34" charset="0"/>
              </a:rPr>
              <a:t>η απορρόφηση του απαραίτητου </a:t>
            </a:r>
            <a:r>
              <a:rPr lang="en-US" sz="2000" dirty="0" smtClean="0">
                <a:latin typeface="Verdana" pitchFamily="34" charset="0"/>
                <a:ea typeface="Verdana" pitchFamily="34" charset="0"/>
                <a:cs typeface="Verdana" pitchFamily="34" charset="0"/>
              </a:rPr>
              <a:t>CO</a:t>
            </a:r>
            <a:r>
              <a:rPr lang="en-US"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προϋποθέτει</a:t>
            </a:r>
            <a:r>
              <a:rPr lang="en-US" sz="2000" dirty="0" smtClean="0">
                <a:latin typeface="Verdana" pitchFamily="34" charset="0"/>
                <a:ea typeface="Verdana" pitchFamily="34" charset="0"/>
                <a:cs typeface="Verdana" pitchFamily="34" charset="0"/>
              </a:rPr>
              <a:t> </a:t>
            </a:r>
            <a:r>
              <a:rPr lang="el-GR" sz="2000" dirty="0" smtClean="0">
                <a:latin typeface="Verdana" pitchFamily="34" charset="0"/>
                <a:ea typeface="Verdana" pitchFamily="34" charset="0"/>
                <a:cs typeface="Verdana" pitchFamily="34" charset="0"/>
              </a:rPr>
              <a:t>το άνοιγμα των στομάτων (το οποίο </a:t>
            </a:r>
            <a:r>
              <a:rPr lang="el-GR" sz="2000" b="1" dirty="0" smtClean="0">
                <a:latin typeface="Verdana" pitchFamily="34" charset="0"/>
                <a:ea typeface="Verdana" pitchFamily="34" charset="0"/>
                <a:cs typeface="Verdana" pitchFamily="34" charset="0"/>
              </a:rPr>
              <a:t>επιφέρει αναπόφευκτ</a:t>
            </a:r>
            <a:r>
              <a:rPr lang="el-GR" sz="2000" b="1" dirty="0" smtClean="0">
                <a:latin typeface="Verdana" pitchFamily="34" charset="0"/>
                <a:ea typeface="Verdana" pitchFamily="34" charset="0"/>
                <a:cs typeface="Verdana" pitchFamily="34" charset="0"/>
              </a:rPr>
              <a:t>α απώλειες νερού </a:t>
            </a:r>
            <a:r>
              <a:rPr lang="el-GR" sz="2000" dirty="0" smtClean="0">
                <a:latin typeface="Verdana" pitchFamily="34" charset="0"/>
                <a:ea typeface="Verdana" pitchFamily="34" charset="0"/>
                <a:cs typeface="Verdana" pitchFamily="34" charset="0"/>
              </a:rPr>
              <a:t>μέσω της διαπνοής), τίθεται το ζήτημα της ορθολογικής χρήσης των αποθεμάτων νερού ώστε </a:t>
            </a:r>
            <a:r>
              <a:rPr lang="el-GR" sz="2000" dirty="0">
                <a:latin typeface="Verdana" pitchFamily="34" charset="0"/>
                <a:ea typeface="Verdana" pitchFamily="34" charset="0"/>
                <a:cs typeface="Verdana" pitchFamily="34" charset="0"/>
              </a:rPr>
              <a:t>το φυτό </a:t>
            </a:r>
            <a:r>
              <a:rPr lang="el-GR" sz="2000" dirty="0" smtClean="0">
                <a:latin typeface="Verdana" pitchFamily="34" charset="0"/>
                <a:ea typeface="Verdana" pitchFamily="34" charset="0"/>
                <a:cs typeface="Verdana" pitchFamily="34" charset="0"/>
              </a:rPr>
              <a:t>να επωφελείται από τη φωτοσυνθετική αφομοίωση του </a:t>
            </a:r>
            <a:r>
              <a:rPr lang="en-US" sz="2000" dirty="0" smtClean="0">
                <a:latin typeface="Verdana" pitchFamily="34" charset="0"/>
                <a:ea typeface="Verdana" pitchFamily="34" charset="0"/>
                <a:cs typeface="Verdana" pitchFamily="34" charset="0"/>
              </a:rPr>
              <a:t>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a:t>
            </a:r>
            <a:r>
              <a:rPr lang="el-GR" sz="2000" b="1" dirty="0" smtClean="0">
                <a:latin typeface="Verdana" pitchFamily="34" charset="0"/>
                <a:ea typeface="Verdana" pitchFamily="34" charset="0"/>
                <a:cs typeface="Verdana" pitchFamily="34" charset="0"/>
              </a:rPr>
              <a:t>κατά το δυνατόν περισσότερο</a:t>
            </a:r>
            <a:r>
              <a:rPr lang="el-GR" sz="2000" dirty="0" smtClean="0">
                <a:latin typeface="Verdana" pitchFamily="34" charset="0"/>
                <a:ea typeface="Verdana" pitchFamily="34" charset="0"/>
                <a:cs typeface="Verdana" pitchFamily="34" charset="0"/>
              </a:rPr>
              <a:t>.</a:t>
            </a:r>
          </a:p>
          <a:p>
            <a:endParaRPr lang="el-GR" sz="2000" dirty="0">
              <a:latin typeface="Verdana" pitchFamily="34" charset="0"/>
              <a:ea typeface="Verdana" pitchFamily="34" charset="0"/>
              <a:cs typeface="Verdana" pitchFamily="34" charset="0"/>
            </a:endParaRPr>
          </a:p>
          <a:p>
            <a:r>
              <a:rPr lang="el-GR" sz="2000" dirty="0" smtClean="0">
                <a:latin typeface="Verdana" pitchFamily="34" charset="0"/>
                <a:ea typeface="Verdana" pitchFamily="34" charset="0"/>
                <a:cs typeface="Verdana" pitchFamily="34" charset="0"/>
              </a:rPr>
              <a:t>Η παράμετρος της </a:t>
            </a:r>
            <a:r>
              <a:rPr lang="el-GR" sz="2000" b="1" dirty="0" smtClean="0">
                <a:latin typeface="Verdana" pitchFamily="34" charset="0"/>
                <a:ea typeface="Verdana" pitchFamily="34" charset="0"/>
                <a:cs typeface="Verdana" pitchFamily="34" charset="0"/>
              </a:rPr>
              <a:t>αποδοτικότητας χρήσης  νερού</a:t>
            </a:r>
            <a:r>
              <a:rPr lang="el-GR" sz="2000" dirty="0" smtClean="0">
                <a:latin typeface="Verdana" pitchFamily="34" charset="0"/>
                <a:ea typeface="Verdana" pitchFamily="34" charset="0"/>
                <a:cs typeface="Verdana" pitchFamily="34" charset="0"/>
              </a:rPr>
              <a:t> εκφράζει ακριβ</a:t>
            </a:r>
            <a:r>
              <a:rPr lang="el-GR" sz="2000" dirty="0" smtClean="0">
                <a:latin typeface="Verdana" pitchFamily="34" charset="0"/>
                <a:ea typeface="Verdana" pitchFamily="34" charset="0"/>
                <a:cs typeface="Verdana" pitchFamily="34" charset="0"/>
              </a:rPr>
              <a:t>ώς αυτό.</a:t>
            </a:r>
            <a:endParaRPr lang="el-GR" sz="2000" dirty="0" smtClean="0">
              <a:latin typeface="Verdana" pitchFamily="34" charset="0"/>
              <a:ea typeface="Verdana" pitchFamily="34" charset="0"/>
              <a:cs typeface="Verdana" pitchFamily="34" charset="0"/>
            </a:endParaRPr>
          </a:p>
        </p:txBody>
      </p:sp>
      <p:sp>
        <p:nvSpPr>
          <p:cNvPr id="8" name="Rectangle 7"/>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Η </a:t>
            </a:r>
            <a:r>
              <a:rPr lang="el-GR" sz="2000" dirty="0" smtClean="0">
                <a:solidFill>
                  <a:srgbClr val="000000"/>
                </a:solidFill>
                <a:latin typeface="Verdana" panose="020B0604030504040204" pitchFamily="34" charset="0"/>
              </a:rPr>
              <a:t>αποδοτικότητα χρήσης νερού δείχνει την ικανότητα ενός φυτού να χάνει νερό ... παραγωγικά</a:t>
            </a:r>
            <a:endParaRPr lang="el-GR" sz="2000" dirty="0" smtClean="0">
              <a:solidFill>
                <a:srgbClr val="000000"/>
              </a:solidFill>
              <a:latin typeface="Verdana" panose="020B0604030504040204" pitchFamily="34" charset="0"/>
            </a:endParaRPr>
          </a:p>
        </p:txBody>
      </p:sp>
      <p:cxnSp>
        <p:nvCxnSpPr>
          <p:cNvPr id="9" name="Straight Connector 8"/>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446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7584" y="1268760"/>
            <a:ext cx="7488832" cy="5324535"/>
          </a:xfrm>
          <a:prstGeom prst="rect">
            <a:avLst/>
          </a:prstGeom>
          <a:noFill/>
        </p:spPr>
        <p:txBody>
          <a:bodyPr wrap="square" rtlCol="0">
            <a:spAutoFit/>
          </a:bodyPr>
          <a:lstStyle/>
          <a:p>
            <a:r>
              <a:rPr lang="el-GR" b="1" dirty="0" smtClean="0"/>
              <a:t>Εφαρμογές</a:t>
            </a:r>
          </a:p>
          <a:p>
            <a:r>
              <a:rPr lang="el-GR" sz="2400" b="1" dirty="0" smtClean="0">
                <a:latin typeface="Verdana" pitchFamily="34" charset="0"/>
                <a:ea typeface="Verdana" pitchFamily="34" charset="0"/>
                <a:cs typeface="Verdana" pitchFamily="34" charset="0"/>
              </a:rPr>
              <a:t>Το διαπνευστικό πηλίκο και η επιλογή φυτών προς καλλιέργεια</a:t>
            </a:r>
          </a:p>
          <a:p>
            <a:endParaRPr lang="el-GR" dirty="0" smtClean="0"/>
          </a:p>
          <a:p>
            <a:r>
              <a:rPr lang="el-GR" sz="2000" dirty="0" smtClean="0">
                <a:latin typeface="Verdana" pitchFamily="34" charset="0"/>
                <a:ea typeface="Verdana" pitchFamily="34" charset="0"/>
                <a:cs typeface="Verdana" pitchFamily="34" charset="0"/>
              </a:rPr>
              <a:t>Η παραγωγικότητα ή/και επιβίωση των φυτών στο φυσικό τους περιβάλλον εξαρτάται αφενός μεν από την διαθεσιμότητα νερού στο έδαφος, αφετέρου από κρίσιμα χαρακτηριστικά του φυτικού οργανισμού, όπως:</a:t>
            </a:r>
          </a:p>
          <a:p>
            <a:r>
              <a:rPr lang="el-GR" sz="2000" dirty="0" smtClean="0">
                <a:latin typeface="Verdana" pitchFamily="34" charset="0"/>
                <a:ea typeface="Verdana" pitchFamily="34" charset="0"/>
                <a:cs typeface="Verdana" pitchFamily="34" charset="0"/>
              </a:rPr>
              <a:t>1. Από την ικανότητα άντλησης νερού από το έδαφος  </a:t>
            </a:r>
          </a:p>
          <a:p>
            <a:r>
              <a:rPr lang="el-GR" sz="2000" dirty="0" smtClean="0">
                <a:latin typeface="Verdana" pitchFamily="34" charset="0"/>
                <a:ea typeface="Verdana" pitchFamily="34" charset="0"/>
                <a:cs typeface="Verdana" pitchFamily="34" charset="0"/>
              </a:rPr>
              <a:t>2. Από την ικανότητα εγκλιματισμού σε συνθήκες έλλειψης νερού </a:t>
            </a:r>
          </a:p>
          <a:p>
            <a:r>
              <a:rPr lang="el-GR" sz="2000" dirty="0" smtClean="0">
                <a:latin typeface="Verdana" pitchFamily="34" charset="0"/>
                <a:ea typeface="Verdana" pitchFamily="34" charset="0"/>
                <a:cs typeface="Verdana" pitchFamily="34" charset="0"/>
              </a:rPr>
              <a:t>3. Από το διαπνευστικό πηλίκο.</a:t>
            </a:r>
          </a:p>
          <a:p>
            <a:endParaRPr lang="el-GR" sz="2000" dirty="0" smtClean="0">
              <a:latin typeface="Verdana" pitchFamily="34" charset="0"/>
              <a:ea typeface="Verdana" pitchFamily="34" charset="0"/>
              <a:cs typeface="Verdana" pitchFamily="34" charset="0"/>
            </a:endParaRPr>
          </a:p>
          <a:p>
            <a:r>
              <a:rPr lang="el-GR" sz="2000" dirty="0" smtClean="0">
                <a:latin typeface="Verdana" pitchFamily="34" charset="0"/>
                <a:ea typeface="Verdana" pitchFamily="34" charset="0"/>
                <a:cs typeface="Verdana" pitchFamily="34" charset="0"/>
              </a:rPr>
              <a:t>Το </a:t>
            </a:r>
            <a:r>
              <a:rPr lang="el-GR" sz="2000" b="1" dirty="0" smtClean="0">
                <a:latin typeface="Verdana" pitchFamily="34" charset="0"/>
                <a:ea typeface="Verdana" pitchFamily="34" charset="0"/>
                <a:cs typeface="Verdana" pitchFamily="34" charset="0"/>
              </a:rPr>
              <a:t>διαπνευστικό πηλίκο </a:t>
            </a:r>
            <a:r>
              <a:rPr lang="el-GR" sz="2000" dirty="0" smtClean="0">
                <a:latin typeface="Verdana" pitchFamily="34" charset="0"/>
                <a:ea typeface="Verdana" pitchFamily="34" charset="0"/>
                <a:cs typeface="Verdana" pitchFamily="34" charset="0"/>
              </a:rPr>
              <a:t>είναι το πηλίκο της ταχύτητας της διαπνοής προς την ταχύτητα της φωτοσύνθεσης.</a:t>
            </a:r>
          </a:p>
          <a:p>
            <a:endParaRPr lang="el-GR" dirty="0" smtClean="0"/>
          </a:p>
          <a:p>
            <a:endParaRPr lang="el-GR" dirty="0" smtClean="0"/>
          </a:p>
        </p:txBody>
      </p:sp>
      <p:sp>
        <p:nvSpPr>
          <p:cNvPr id="5" name="Rectangle 4"/>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Το διαπνευστικό πηλίκο και η επιλογή φυτών προς καλλιέργεια</a:t>
            </a:r>
          </a:p>
        </p:txBody>
      </p:sp>
      <p:cxnSp>
        <p:nvCxnSpPr>
          <p:cNvPr id="7" name="Straight Connector 6"/>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8904" y="446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98512578"/>
              </p:ext>
            </p:extLst>
          </p:nvPr>
        </p:nvGraphicFramePr>
        <p:xfrm>
          <a:off x="766916" y="1754964"/>
          <a:ext cx="7715242" cy="4122308"/>
        </p:xfrm>
        <a:graphic>
          <a:graphicData uri="http://schemas.openxmlformats.org/drawingml/2006/table">
            <a:tbl>
              <a:tblPr/>
              <a:tblGrid>
                <a:gridCol w="3793319">
                  <a:extLst>
                    <a:ext uri="{9D8B030D-6E8A-4147-A177-3AD203B41FA5}">
                      <a16:colId xmlns:a16="http://schemas.microsoft.com/office/drawing/2014/main" val="20000"/>
                    </a:ext>
                  </a:extLst>
                </a:gridCol>
                <a:gridCol w="3921923">
                  <a:extLst>
                    <a:ext uri="{9D8B030D-6E8A-4147-A177-3AD203B41FA5}">
                      <a16:colId xmlns:a16="http://schemas.microsoft.com/office/drawing/2014/main" val="20001"/>
                    </a:ext>
                  </a:extLst>
                </a:gridCol>
              </a:tblGrid>
              <a:tr h="1387677">
                <a:tc>
                  <a:txBody>
                    <a:bodyPr/>
                    <a:lstStyle/>
                    <a:p>
                      <a:pPr algn="just">
                        <a:lnSpc>
                          <a:spcPct val="115000"/>
                        </a:lnSpc>
                        <a:spcAft>
                          <a:spcPts val="1000"/>
                        </a:spcAft>
                      </a:pPr>
                      <a:r>
                        <a:rPr lang="el-GR" sz="1800" dirty="0">
                          <a:latin typeface="Calibri"/>
                          <a:ea typeface="Calibri"/>
                          <a:cs typeface="Tahoma"/>
                        </a:rPr>
                        <a:t>Είδος</a:t>
                      </a:r>
                      <a:endParaRPr lang="el-GR" sz="2000" dirty="0">
                        <a:latin typeface="Calibri"/>
                        <a:ea typeface="Calibri"/>
                        <a:cs typeface="Times New Roman"/>
                      </a:endParaRPr>
                    </a:p>
                  </a:txBody>
                  <a:tcPr marL="122043" marR="1220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1800" b="1" dirty="0">
                          <a:latin typeface="Calibri"/>
                          <a:ea typeface="Calibri"/>
                          <a:cs typeface="Tahoma"/>
                        </a:rPr>
                        <a:t>Διαπνευστικό πηλίκο</a:t>
                      </a:r>
                      <a:endParaRPr lang="el-GR" sz="2000" dirty="0">
                        <a:latin typeface="Calibri"/>
                        <a:ea typeface="Calibri"/>
                        <a:cs typeface="Times New Roman"/>
                      </a:endParaRPr>
                    </a:p>
                    <a:p>
                      <a:pPr algn="ctr">
                        <a:lnSpc>
                          <a:spcPct val="115000"/>
                        </a:lnSpc>
                        <a:spcAft>
                          <a:spcPts val="1000"/>
                        </a:spcAft>
                      </a:pPr>
                      <a:r>
                        <a:rPr lang="el-GR" sz="1800" dirty="0">
                          <a:latin typeface="Calibri"/>
                          <a:ea typeface="Calibri"/>
                          <a:cs typeface="Tahoma"/>
                        </a:rPr>
                        <a:t>(</a:t>
                      </a:r>
                      <a:r>
                        <a:rPr lang="el-GR" sz="1800" dirty="0" err="1">
                          <a:latin typeface="Calibri"/>
                          <a:ea typeface="Calibri"/>
                          <a:cs typeface="Tahoma"/>
                        </a:rPr>
                        <a:t>kg</a:t>
                      </a:r>
                      <a:r>
                        <a:rPr lang="el-GR" sz="1800" dirty="0">
                          <a:latin typeface="Calibri"/>
                          <a:ea typeface="Calibri"/>
                          <a:cs typeface="Tahoma"/>
                        </a:rPr>
                        <a:t> απαιτούμενου νερού για κάθε </a:t>
                      </a:r>
                      <a:r>
                        <a:rPr lang="el-GR" sz="1800" dirty="0" err="1">
                          <a:latin typeface="Calibri"/>
                          <a:ea typeface="Calibri"/>
                          <a:cs typeface="Tahoma"/>
                        </a:rPr>
                        <a:t>kg</a:t>
                      </a:r>
                      <a:endParaRPr lang="el-GR" sz="2000" dirty="0">
                        <a:latin typeface="Calibri"/>
                        <a:ea typeface="Calibri"/>
                        <a:cs typeface="Times New Roman"/>
                      </a:endParaRPr>
                    </a:p>
                    <a:p>
                      <a:pPr algn="ctr">
                        <a:lnSpc>
                          <a:spcPct val="115000"/>
                        </a:lnSpc>
                        <a:spcAft>
                          <a:spcPts val="1000"/>
                        </a:spcAft>
                      </a:pPr>
                      <a:r>
                        <a:rPr lang="el-GR" sz="1800" dirty="0">
                          <a:latin typeface="Calibri"/>
                          <a:ea typeface="Calibri"/>
                          <a:cs typeface="Tahoma"/>
                        </a:rPr>
                        <a:t>παραγόμενης ξηρής ουσίας) </a:t>
                      </a:r>
                      <a:endParaRPr lang="el-GR" sz="2000" dirty="0">
                        <a:latin typeface="Calibri"/>
                        <a:ea typeface="Calibri"/>
                        <a:cs typeface="Times New Roman"/>
                      </a:endParaRPr>
                    </a:p>
                  </a:txBody>
                  <a:tcPr marL="122043" marR="1220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1888">
                <a:tc>
                  <a:txBody>
                    <a:bodyPr/>
                    <a:lstStyle/>
                    <a:p>
                      <a:pPr algn="just">
                        <a:lnSpc>
                          <a:spcPct val="115000"/>
                        </a:lnSpc>
                        <a:spcAft>
                          <a:spcPts val="1000"/>
                        </a:spcAft>
                      </a:pPr>
                      <a:r>
                        <a:rPr lang="el-GR" sz="1800" dirty="0" smtClean="0">
                          <a:latin typeface="Calibri"/>
                          <a:ea typeface="Calibri"/>
                          <a:cs typeface="Tahoma"/>
                        </a:rPr>
                        <a:t>Μηδική</a:t>
                      </a:r>
                      <a:endParaRPr lang="el-GR" sz="2000" dirty="0">
                        <a:latin typeface="Calibri"/>
                        <a:ea typeface="Calibri"/>
                        <a:cs typeface="Times New Roman"/>
                      </a:endParaRPr>
                    </a:p>
                  </a:txBody>
                  <a:tcPr marL="122043" marR="122043"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1000"/>
                        </a:spcAft>
                      </a:pPr>
                      <a:r>
                        <a:rPr lang="el-GR" sz="1800" dirty="0">
                          <a:latin typeface="Calibri"/>
                          <a:ea typeface="Calibri"/>
                          <a:cs typeface="Tahoma"/>
                        </a:rPr>
                        <a:t>850</a:t>
                      </a:r>
                      <a:endParaRPr lang="el-GR" sz="2000" dirty="0">
                        <a:latin typeface="Calibri"/>
                        <a:ea typeface="Calibri"/>
                        <a:cs typeface="Times New Roman"/>
                      </a:endParaRPr>
                    </a:p>
                  </a:txBody>
                  <a:tcPr marL="122043" marR="122043"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11888">
                <a:tc>
                  <a:txBody>
                    <a:bodyPr/>
                    <a:lstStyle/>
                    <a:p>
                      <a:pPr algn="just">
                        <a:lnSpc>
                          <a:spcPct val="115000"/>
                        </a:lnSpc>
                        <a:spcAft>
                          <a:spcPts val="1000"/>
                        </a:spcAft>
                      </a:pPr>
                      <a:r>
                        <a:rPr lang="el-GR" sz="1800" dirty="0" smtClean="0">
                          <a:latin typeface="Calibri"/>
                          <a:ea typeface="Calibri"/>
                          <a:cs typeface="Tahoma"/>
                        </a:rPr>
                        <a:t>Σόγια</a:t>
                      </a:r>
                      <a:endParaRPr lang="el-GR" sz="2000" dirty="0">
                        <a:latin typeface="Calibri"/>
                        <a:ea typeface="Calibri"/>
                        <a:cs typeface="Times New Roman"/>
                      </a:endParaRPr>
                    </a:p>
                  </a:txBody>
                  <a:tcPr marL="122043" marR="122043" marT="0" marB="0">
                    <a:lnL>
                      <a:noFill/>
                    </a:lnL>
                    <a:lnR>
                      <a:noFill/>
                    </a:lnR>
                    <a:lnT>
                      <a:noFill/>
                    </a:lnT>
                    <a:lnB>
                      <a:noFill/>
                    </a:lnB>
                  </a:tcPr>
                </a:tc>
                <a:tc>
                  <a:txBody>
                    <a:bodyPr/>
                    <a:lstStyle/>
                    <a:p>
                      <a:pPr algn="ctr">
                        <a:lnSpc>
                          <a:spcPct val="115000"/>
                        </a:lnSpc>
                        <a:spcAft>
                          <a:spcPts val="1000"/>
                        </a:spcAft>
                      </a:pPr>
                      <a:r>
                        <a:rPr lang="el-GR" sz="1800" dirty="0">
                          <a:latin typeface="Calibri"/>
                          <a:ea typeface="Calibri"/>
                          <a:cs typeface="Tahoma"/>
                        </a:rPr>
                        <a:t>650</a:t>
                      </a:r>
                      <a:endParaRPr lang="el-GR" sz="2000" dirty="0">
                        <a:latin typeface="Calibri"/>
                        <a:ea typeface="Calibri"/>
                        <a:cs typeface="Times New Roman"/>
                      </a:endParaRPr>
                    </a:p>
                  </a:txBody>
                  <a:tcPr marL="122043" marR="122043" marT="0" marB="0">
                    <a:lnL>
                      <a:noFill/>
                    </a:lnL>
                    <a:lnR>
                      <a:noFill/>
                    </a:lnR>
                    <a:lnT>
                      <a:noFill/>
                    </a:lnT>
                    <a:lnB>
                      <a:noFill/>
                    </a:lnB>
                  </a:tcPr>
                </a:tc>
                <a:extLst>
                  <a:ext uri="{0D108BD9-81ED-4DB2-BD59-A6C34878D82A}">
                    <a16:rowId xmlns:a16="http://schemas.microsoft.com/office/drawing/2014/main" val="10002"/>
                  </a:ext>
                </a:extLst>
              </a:tr>
              <a:tr h="311888">
                <a:tc>
                  <a:txBody>
                    <a:bodyPr/>
                    <a:lstStyle/>
                    <a:p>
                      <a:pPr algn="just">
                        <a:lnSpc>
                          <a:spcPct val="115000"/>
                        </a:lnSpc>
                        <a:spcAft>
                          <a:spcPts val="1000"/>
                        </a:spcAft>
                      </a:pPr>
                      <a:r>
                        <a:rPr lang="el-GR" sz="1800" dirty="0">
                          <a:latin typeface="Calibri"/>
                          <a:ea typeface="Calibri"/>
                          <a:cs typeface="Tahoma"/>
                        </a:rPr>
                        <a:t>Βρώμη, </a:t>
                      </a:r>
                      <a:r>
                        <a:rPr lang="el-GR" sz="1800" dirty="0" smtClean="0">
                          <a:latin typeface="Calibri"/>
                          <a:ea typeface="Calibri"/>
                          <a:cs typeface="Tahoma"/>
                        </a:rPr>
                        <a:t>πατάτα</a:t>
                      </a:r>
                      <a:endParaRPr lang="el-GR" sz="2000" dirty="0">
                        <a:latin typeface="Calibri"/>
                        <a:ea typeface="Calibri"/>
                        <a:cs typeface="Times New Roman"/>
                      </a:endParaRPr>
                    </a:p>
                  </a:txBody>
                  <a:tcPr marL="122043" marR="122043" marT="0" marB="0">
                    <a:lnL>
                      <a:noFill/>
                    </a:lnL>
                    <a:lnR>
                      <a:noFill/>
                    </a:lnR>
                    <a:lnT>
                      <a:noFill/>
                    </a:lnT>
                    <a:lnB>
                      <a:noFill/>
                    </a:lnB>
                  </a:tcPr>
                </a:tc>
                <a:tc>
                  <a:txBody>
                    <a:bodyPr/>
                    <a:lstStyle/>
                    <a:p>
                      <a:pPr algn="ctr">
                        <a:lnSpc>
                          <a:spcPct val="115000"/>
                        </a:lnSpc>
                        <a:spcAft>
                          <a:spcPts val="1000"/>
                        </a:spcAft>
                      </a:pPr>
                      <a:r>
                        <a:rPr lang="el-GR" sz="1800" dirty="0">
                          <a:latin typeface="Calibri"/>
                          <a:ea typeface="Calibri"/>
                          <a:cs typeface="Tahoma"/>
                        </a:rPr>
                        <a:t>580</a:t>
                      </a:r>
                      <a:endParaRPr lang="el-GR" sz="2000" dirty="0">
                        <a:latin typeface="Calibri"/>
                        <a:ea typeface="Calibri"/>
                        <a:cs typeface="Times New Roman"/>
                      </a:endParaRPr>
                    </a:p>
                  </a:txBody>
                  <a:tcPr marL="122043" marR="122043" marT="0" marB="0">
                    <a:lnL>
                      <a:noFill/>
                    </a:lnL>
                    <a:lnR>
                      <a:noFill/>
                    </a:lnR>
                    <a:lnT>
                      <a:noFill/>
                    </a:lnT>
                    <a:lnB>
                      <a:noFill/>
                    </a:lnB>
                  </a:tcPr>
                </a:tc>
                <a:extLst>
                  <a:ext uri="{0D108BD9-81ED-4DB2-BD59-A6C34878D82A}">
                    <a16:rowId xmlns:a16="http://schemas.microsoft.com/office/drawing/2014/main" val="10003"/>
                  </a:ext>
                </a:extLst>
              </a:tr>
              <a:tr h="311888">
                <a:tc>
                  <a:txBody>
                    <a:bodyPr/>
                    <a:lstStyle/>
                    <a:p>
                      <a:pPr algn="just">
                        <a:lnSpc>
                          <a:spcPct val="115000"/>
                        </a:lnSpc>
                        <a:spcAft>
                          <a:spcPts val="1000"/>
                        </a:spcAft>
                      </a:pPr>
                      <a:r>
                        <a:rPr lang="el-GR" sz="1800" dirty="0" smtClean="0">
                          <a:latin typeface="Calibri"/>
                          <a:ea typeface="Calibri"/>
                          <a:cs typeface="Tahoma"/>
                        </a:rPr>
                        <a:t>Σιτάρι</a:t>
                      </a:r>
                      <a:endParaRPr lang="el-GR" sz="2000" dirty="0">
                        <a:latin typeface="Calibri"/>
                        <a:ea typeface="Calibri"/>
                        <a:cs typeface="Times New Roman"/>
                      </a:endParaRPr>
                    </a:p>
                  </a:txBody>
                  <a:tcPr marL="122043" marR="122043" marT="0" marB="0">
                    <a:lnL>
                      <a:noFill/>
                    </a:lnL>
                    <a:lnR>
                      <a:noFill/>
                    </a:lnR>
                    <a:lnT>
                      <a:noFill/>
                    </a:lnT>
                    <a:lnB>
                      <a:noFill/>
                    </a:lnB>
                  </a:tcPr>
                </a:tc>
                <a:tc>
                  <a:txBody>
                    <a:bodyPr/>
                    <a:lstStyle/>
                    <a:p>
                      <a:pPr algn="ctr">
                        <a:lnSpc>
                          <a:spcPct val="115000"/>
                        </a:lnSpc>
                        <a:spcAft>
                          <a:spcPts val="1000"/>
                        </a:spcAft>
                      </a:pPr>
                      <a:r>
                        <a:rPr lang="el-GR" sz="1800" dirty="0">
                          <a:latin typeface="Calibri"/>
                          <a:ea typeface="Calibri"/>
                          <a:cs typeface="Tahoma"/>
                        </a:rPr>
                        <a:t>550</a:t>
                      </a:r>
                      <a:endParaRPr lang="el-GR" sz="2000" dirty="0">
                        <a:latin typeface="Calibri"/>
                        <a:ea typeface="Calibri"/>
                        <a:cs typeface="Times New Roman"/>
                      </a:endParaRPr>
                    </a:p>
                  </a:txBody>
                  <a:tcPr marL="122043" marR="122043" marT="0" marB="0">
                    <a:lnL>
                      <a:noFill/>
                    </a:lnL>
                    <a:lnR>
                      <a:noFill/>
                    </a:lnR>
                    <a:lnT>
                      <a:noFill/>
                    </a:lnT>
                    <a:lnB>
                      <a:noFill/>
                    </a:lnB>
                  </a:tcPr>
                </a:tc>
                <a:extLst>
                  <a:ext uri="{0D108BD9-81ED-4DB2-BD59-A6C34878D82A}">
                    <a16:rowId xmlns:a16="http://schemas.microsoft.com/office/drawing/2014/main" val="10004"/>
                  </a:ext>
                </a:extLst>
              </a:tr>
              <a:tr h="311888">
                <a:tc>
                  <a:txBody>
                    <a:bodyPr/>
                    <a:lstStyle/>
                    <a:p>
                      <a:pPr algn="just">
                        <a:lnSpc>
                          <a:spcPct val="115000"/>
                        </a:lnSpc>
                        <a:spcAft>
                          <a:spcPts val="1000"/>
                        </a:spcAft>
                      </a:pPr>
                      <a:r>
                        <a:rPr lang="el-GR" sz="1800" dirty="0">
                          <a:latin typeface="Calibri"/>
                          <a:ea typeface="Calibri"/>
                          <a:cs typeface="Tahoma"/>
                        </a:rPr>
                        <a:t>Σακχαρότευτλα </a:t>
                      </a:r>
                      <a:endParaRPr lang="el-GR" sz="2000" dirty="0">
                        <a:latin typeface="Calibri"/>
                        <a:ea typeface="Calibri"/>
                        <a:cs typeface="Times New Roman"/>
                      </a:endParaRPr>
                    </a:p>
                  </a:txBody>
                  <a:tcPr marL="122043" marR="122043" marT="0" marB="0">
                    <a:lnL>
                      <a:noFill/>
                    </a:lnL>
                    <a:lnR>
                      <a:noFill/>
                    </a:lnR>
                    <a:lnT>
                      <a:noFill/>
                    </a:lnT>
                    <a:lnB>
                      <a:noFill/>
                    </a:lnB>
                  </a:tcPr>
                </a:tc>
                <a:tc>
                  <a:txBody>
                    <a:bodyPr/>
                    <a:lstStyle/>
                    <a:p>
                      <a:pPr algn="ctr">
                        <a:lnSpc>
                          <a:spcPct val="115000"/>
                        </a:lnSpc>
                        <a:spcAft>
                          <a:spcPts val="1000"/>
                        </a:spcAft>
                      </a:pPr>
                      <a:r>
                        <a:rPr lang="el-GR" sz="1800" dirty="0">
                          <a:latin typeface="Calibri"/>
                          <a:ea typeface="Calibri"/>
                          <a:cs typeface="Tahoma"/>
                        </a:rPr>
                        <a:t>380</a:t>
                      </a:r>
                      <a:endParaRPr lang="el-GR" sz="2000" dirty="0">
                        <a:latin typeface="Calibri"/>
                        <a:ea typeface="Calibri"/>
                        <a:cs typeface="Times New Roman"/>
                      </a:endParaRPr>
                    </a:p>
                  </a:txBody>
                  <a:tcPr marL="122043" marR="122043" marT="0" marB="0">
                    <a:lnL>
                      <a:noFill/>
                    </a:lnL>
                    <a:lnR>
                      <a:noFill/>
                    </a:lnR>
                    <a:lnT>
                      <a:noFill/>
                    </a:lnT>
                    <a:lnB>
                      <a:noFill/>
                    </a:lnB>
                  </a:tcPr>
                </a:tc>
                <a:extLst>
                  <a:ext uri="{0D108BD9-81ED-4DB2-BD59-A6C34878D82A}">
                    <a16:rowId xmlns:a16="http://schemas.microsoft.com/office/drawing/2014/main" val="10005"/>
                  </a:ext>
                </a:extLst>
              </a:tr>
              <a:tr h="365251">
                <a:tc>
                  <a:txBody>
                    <a:bodyPr/>
                    <a:lstStyle/>
                    <a:p>
                      <a:pPr algn="just">
                        <a:lnSpc>
                          <a:spcPct val="115000"/>
                        </a:lnSpc>
                        <a:spcAft>
                          <a:spcPts val="1000"/>
                        </a:spcAft>
                      </a:pPr>
                      <a:r>
                        <a:rPr lang="el-GR" sz="1800" dirty="0" smtClean="0">
                          <a:latin typeface="Calibri"/>
                          <a:ea typeface="Calibri"/>
                          <a:cs typeface="Tahoma"/>
                        </a:rPr>
                        <a:t>Καλαμπόκι</a:t>
                      </a:r>
                      <a:endParaRPr lang="el-GR" sz="2000" dirty="0">
                        <a:latin typeface="Calibri"/>
                        <a:ea typeface="Calibri"/>
                        <a:cs typeface="Times New Roman"/>
                      </a:endParaRPr>
                    </a:p>
                  </a:txBody>
                  <a:tcPr marL="122043" marR="122043" marT="0" marB="0">
                    <a:lnL>
                      <a:noFill/>
                    </a:lnL>
                    <a:lnR>
                      <a:noFill/>
                    </a:lnR>
                    <a:lnT>
                      <a:noFill/>
                    </a:lnT>
                    <a:lnB>
                      <a:noFill/>
                    </a:lnB>
                  </a:tcPr>
                </a:tc>
                <a:tc>
                  <a:txBody>
                    <a:bodyPr/>
                    <a:lstStyle/>
                    <a:p>
                      <a:pPr algn="ctr">
                        <a:lnSpc>
                          <a:spcPct val="115000"/>
                        </a:lnSpc>
                        <a:spcAft>
                          <a:spcPts val="1000"/>
                        </a:spcAft>
                      </a:pPr>
                      <a:r>
                        <a:rPr lang="el-GR" sz="1800" dirty="0" smtClean="0">
                          <a:latin typeface="Calibri"/>
                          <a:ea typeface="Calibri"/>
                          <a:cs typeface="Tahoma"/>
                        </a:rPr>
                        <a:t>350</a:t>
                      </a:r>
                      <a:endParaRPr lang="el-GR" sz="2000" dirty="0">
                        <a:latin typeface="Calibri"/>
                        <a:ea typeface="Calibri"/>
                        <a:cs typeface="Times New Roman"/>
                      </a:endParaRPr>
                    </a:p>
                  </a:txBody>
                  <a:tcPr marL="122043" marR="122043" marT="0" marB="0">
                    <a:lnL>
                      <a:noFill/>
                    </a:lnL>
                    <a:lnR>
                      <a:noFill/>
                    </a:lnR>
                    <a:lnT>
                      <a:noFill/>
                    </a:lnT>
                    <a:lnB>
                      <a:noFill/>
                    </a:lnB>
                  </a:tcPr>
                </a:tc>
                <a:extLst>
                  <a:ext uri="{0D108BD9-81ED-4DB2-BD59-A6C34878D82A}">
                    <a16:rowId xmlns:a16="http://schemas.microsoft.com/office/drawing/2014/main" val="10006"/>
                  </a:ext>
                </a:extLst>
              </a:tr>
              <a:tr h="360040">
                <a:tc>
                  <a:txBody>
                    <a:bodyPr/>
                    <a:lstStyle/>
                    <a:p>
                      <a:pPr algn="just">
                        <a:lnSpc>
                          <a:spcPct val="115000"/>
                        </a:lnSpc>
                        <a:spcAft>
                          <a:spcPts val="1000"/>
                        </a:spcAft>
                      </a:pPr>
                      <a:r>
                        <a:rPr lang="el-GR" sz="1800" dirty="0" smtClean="0">
                          <a:latin typeface="Calibri"/>
                          <a:ea typeface="Calibri"/>
                          <a:cs typeface="Tahoma"/>
                        </a:rPr>
                        <a:t>Σόργο</a:t>
                      </a:r>
                      <a:endParaRPr lang="el-GR" sz="2000" dirty="0">
                        <a:latin typeface="Calibri"/>
                        <a:ea typeface="Calibri"/>
                        <a:cs typeface="Times New Roman"/>
                      </a:endParaRPr>
                    </a:p>
                  </a:txBody>
                  <a:tcPr marL="122043" marR="122043" marT="0" marB="0">
                    <a:lnL>
                      <a:noFill/>
                    </a:lnL>
                    <a:lnR>
                      <a:noFill/>
                    </a:lnR>
                    <a:lnT>
                      <a:noFill/>
                    </a:lnT>
                    <a:lnB w="12700" cap="flat" cmpd="sng" algn="ctr">
                      <a:noFill/>
                      <a:prstDash val="solid"/>
                      <a:round/>
                      <a:headEnd type="none" w="med" len="med"/>
                      <a:tailEnd type="none" w="med" len="med"/>
                    </a:lnB>
                  </a:tcPr>
                </a:tc>
                <a:tc>
                  <a:txBody>
                    <a:bodyPr/>
                    <a:lstStyle/>
                    <a:p>
                      <a:pPr algn="ctr">
                        <a:lnSpc>
                          <a:spcPct val="115000"/>
                        </a:lnSpc>
                        <a:spcAft>
                          <a:spcPts val="1000"/>
                        </a:spcAft>
                      </a:pPr>
                      <a:r>
                        <a:rPr lang="el-GR" sz="1800" dirty="0" smtClean="0">
                          <a:latin typeface="Calibri"/>
                          <a:ea typeface="Calibri"/>
                          <a:cs typeface="Tahoma"/>
                        </a:rPr>
                        <a:t>300</a:t>
                      </a:r>
                      <a:endParaRPr lang="el-GR" sz="2000" dirty="0">
                        <a:latin typeface="Calibri"/>
                        <a:ea typeface="Calibri"/>
                        <a:cs typeface="Times New Roman"/>
                      </a:endParaRPr>
                    </a:p>
                  </a:txBody>
                  <a:tcPr marL="122043" marR="122043" marT="0" marB="0">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432000">
                <a:tc>
                  <a:txBody>
                    <a:bodyPr/>
                    <a:lstStyle/>
                    <a:p>
                      <a:pPr marL="0" marR="0" indent="0" algn="just" defTabSz="914400" rtl="0" eaLnBrk="1" fontAlgn="auto" latinLnBrk="0" hangingPunct="1">
                        <a:lnSpc>
                          <a:spcPct val="115000"/>
                        </a:lnSpc>
                        <a:spcBef>
                          <a:spcPts val="0"/>
                        </a:spcBef>
                        <a:spcAft>
                          <a:spcPts val="1000"/>
                        </a:spcAft>
                        <a:buClrTx/>
                        <a:buSzTx/>
                        <a:buFontTx/>
                        <a:buNone/>
                        <a:tabLst/>
                        <a:defRPr/>
                      </a:pPr>
                      <a:r>
                        <a:rPr lang="el-GR" sz="2000" dirty="0" smtClean="0">
                          <a:latin typeface="Calibri"/>
                          <a:ea typeface="Calibri"/>
                          <a:cs typeface="Tahoma"/>
                        </a:rPr>
                        <a:t>Κάκτοι και παχύφυτα</a:t>
                      </a:r>
                      <a:endParaRPr lang="el-GR" sz="2000" dirty="0">
                        <a:latin typeface="Calibri"/>
                        <a:ea typeface="Calibri"/>
                        <a:cs typeface="Times New Roman"/>
                      </a:endParaRPr>
                    </a:p>
                  </a:txBody>
                  <a:tcPr marL="122043" marR="12204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2000" dirty="0" smtClean="0">
                          <a:latin typeface="Calibri"/>
                          <a:ea typeface="Calibri"/>
                          <a:cs typeface="Tahoma"/>
                        </a:rPr>
                        <a:t>125</a:t>
                      </a:r>
                      <a:endParaRPr lang="el-GR" sz="2000" dirty="0">
                        <a:latin typeface="Calibri"/>
                        <a:ea typeface="Calibri"/>
                        <a:cs typeface="Times New Roman"/>
                      </a:endParaRPr>
                    </a:p>
                  </a:txBody>
                  <a:tcPr marL="122043" marR="122043"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Rectangle 9"/>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Το διαπνευστικό πηλίκο και η επιλογή φυτών προς καλλιέργεια</a:t>
            </a:r>
          </a:p>
        </p:txBody>
      </p:sp>
      <p:cxnSp>
        <p:nvCxnSpPr>
          <p:cNvPr id="11" name="Straight Connector 10"/>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927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0260" y="1268760"/>
            <a:ext cx="5771472" cy="4031873"/>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Διαπνευστικό πηλίκο: </a:t>
            </a:r>
            <a:r>
              <a:rPr lang="el-GR" sz="2000" dirty="0" smtClean="0">
                <a:latin typeface="Verdana" pitchFamily="34" charset="0"/>
                <a:ea typeface="Verdana" pitchFamily="34" charset="0"/>
                <a:cs typeface="Verdana" pitchFamily="34" charset="0"/>
              </a:rPr>
              <a:t>Το πηλίκο της ταχύτητας της διαπνοής προς την ταχύτητα της φωτοσύνθεσης. Στην πράξη υπολογίζονται τα </a:t>
            </a:r>
            <a:r>
              <a:rPr lang="en-US" sz="2000" dirty="0" smtClean="0">
                <a:latin typeface="Verdana" pitchFamily="34" charset="0"/>
                <a:ea typeface="Verdana" pitchFamily="34" charset="0"/>
                <a:cs typeface="Verdana" pitchFamily="34" charset="0"/>
              </a:rPr>
              <a:t>k</a:t>
            </a:r>
            <a:r>
              <a:rPr lang="el-GR" sz="2000" dirty="0" smtClean="0">
                <a:latin typeface="Verdana" pitchFamily="34" charset="0"/>
                <a:ea typeface="Verdana" pitchFamily="34" charset="0"/>
                <a:cs typeface="Verdana" pitchFamily="34" charset="0"/>
              </a:rPr>
              <a:t>g νερού που διαπνέονται για κάθε </a:t>
            </a:r>
            <a:r>
              <a:rPr lang="en-US" sz="2000" dirty="0" smtClean="0">
                <a:latin typeface="Verdana" pitchFamily="34" charset="0"/>
                <a:ea typeface="Verdana" pitchFamily="34" charset="0"/>
                <a:cs typeface="Verdana" pitchFamily="34" charset="0"/>
              </a:rPr>
              <a:t>k</a:t>
            </a:r>
            <a:r>
              <a:rPr lang="el-GR" sz="2000" dirty="0" smtClean="0">
                <a:latin typeface="Verdana" pitchFamily="34" charset="0"/>
                <a:ea typeface="Verdana" pitchFamily="34" charset="0"/>
                <a:cs typeface="Verdana" pitchFamily="34" charset="0"/>
              </a:rPr>
              <a:t>g βιομάζας που παράγεται.</a:t>
            </a:r>
          </a:p>
          <a:p>
            <a:endParaRPr lang="el-GR" sz="2400" b="1" dirty="0" smtClean="0">
              <a:latin typeface="Verdana" pitchFamily="34" charset="0"/>
              <a:ea typeface="Verdana" pitchFamily="34" charset="0"/>
              <a:cs typeface="Verdana" pitchFamily="34" charset="0"/>
            </a:endParaRPr>
          </a:p>
          <a:p>
            <a:r>
              <a:rPr lang="el-GR" sz="2400" b="1" dirty="0" smtClean="0">
                <a:latin typeface="Verdana" pitchFamily="34" charset="0"/>
                <a:ea typeface="Verdana" pitchFamily="34" charset="0"/>
                <a:cs typeface="Verdana" pitchFamily="34" charset="0"/>
              </a:rPr>
              <a:t>Μεσημβρινή καταστολή:</a:t>
            </a:r>
            <a:r>
              <a:rPr lang="el-GR" dirty="0" smtClean="0"/>
              <a:t> </a:t>
            </a:r>
            <a:r>
              <a:rPr lang="el-GR" sz="2000" dirty="0" smtClean="0">
                <a:latin typeface="Verdana" pitchFamily="34" charset="0"/>
                <a:ea typeface="Verdana" pitchFamily="34" charset="0"/>
                <a:cs typeface="Verdana" pitchFamily="34" charset="0"/>
              </a:rPr>
              <a:t>Το μεσημβρινό κλείσιμο των στομάτων που συνοδεύεται από γενικότερη καταστολή της φωτοσυνθετικής λειτουργίας. Χαρακτηρίζει  ιδιαίτερα τα αείφυλλα σκληρόφυλλα και τα φρύγανα της μεσογειακής χλωρίδας.</a:t>
            </a:r>
            <a:endParaRPr lang="en-US" sz="2000" dirty="0" smtClean="0">
              <a:latin typeface="Verdana" pitchFamily="34" charset="0"/>
              <a:ea typeface="Verdana" pitchFamily="34" charset="0"/>
              <a:cs typeface="Verdana" pitchFamily="34" charset="0"/>
            </a:endParaRPr>
          </a:p>
        </p:txBody>
      </p:sp>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Η επίδραση της έλλειψης νερού στο άνοιγμα των στομάτων</a:t>
            </a:r>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1002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1268760"/>
            <a:ext cx="7488832" cy="4832092"/>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Πως τα φυτά αποτρέπουν την αφυδάτωση; </a:t>
            </a:r>
          </a:p>
          <a:p>
            <a:r>
              <a:rPr lang="el-GR" sz="2400" b="1" dirty="0" smtClean="0">
                <a:latin typeface="Verdana" pitchFamily="34" charset="0"/>
                <a:ea typeface="Verdana" pitchFamily="34" charset="0"/>
                <a:cs typeface="Verdana" pitchFamily="34" charset="0"/>
              </a:rPr>
              <a:t> </a:t>
            </a:r>
          </a:p>
          <a:p>
            <a:pPr marL="342900" indent="-342900">
              <a:buAutoNum type="arabicPeriod"/>
            </a:pPr>
            <a:r>
              <a:rPr lang="el-GR" sz="2000" b="1" dirty="0" smtClean="0">
                <a:latin typeface="Verdana" pitchFamily="34" charset="0"/>
                <a:ea typeface="Verdana" pitchFamily="34" charset="0"/>
                <a:cs typeface="Verdana" pitchFamily="34" charset="0"/>
              </a:rPr>
              <a:t>Κλείνουν τα στόματα</a:t>
            </a:r>
            <a:r>
              <a:rPr lang="el-GR" sz="2000" dirty="0" smtClean="0">
                <a:latin typeface="Verdana" pitchFamily="34" charset="0"/>
                <a:ea typeface="Verdana" pitchFamily="34" charset="0"/>
                <a:cs typeface="Verdana" pitchFamily="34" charset="0"/>
              </a:rPr>
              <a:t>. Το σήμα ‘συναγερμού’ δίνεται από μια ορμόνη που ονομάζεται </a:t>
            </a:r>
            <a:r>
              <a:rPr lang="el-GR" sz="2000" b="1" dirty="0" smtClean="0">
                <a:latin typeface="Verdana" pitchFamily="34" charset="0"/>
                <a:ea typeface="Verdana" pitchFamily="34" charset="0"/>
                <a:cs typeface="Verdana" pitchFamily="34" charset="0"/>
              </a:rPr>
              <a:t>αμπσισικό οξύ</a:t>
            </a:r>
            <a:r>
              <a:rPr lang="el-GR" sz="2000" dirty="0" smtClean="0">
                <a:latin typeface="Verdana" pitchFamily="34" charset="0"/>
                <a:ea typeface="Verdana" pitchFamily="34" charset="0"/>
                <a:cs typeface="Verdana" pitchFamily="34" charset="0"/>
              </a:rPr>
              <a:t>.</a:t>
            </a:r>
          </a:p>
          <a:p>
            <a:pPr marL="800100" lvl="1" indent="-342900">
              <a:buFont typeface="+mj-lt"/>
              <a:buAutoNum type="alphaLcPeriod"/>
            </a:pPr>
            <a:r>
              <a:rPr lang="el-GR" sz="2000" dirty="0" smtClean="0">
                <a:latin typeface="Verdana" pitchFamily="34" charset="0"/>
                <a:ea typeface="Verdana" pitchFamily="34" charset="0"/>
                <a:cs typeface="Verdana" pitchFamily="34" charset="0"/>
              </a:rPr>
              <a:t>Η ορμόνη αυτή συντίθεται στα φύλλα (στους χλωροπλάστες) ή στη ρίζα (στην περίπτωση αυτή φτάνει στα φύλλα μέσω των αγγείων του ξύλου).</a:t>
            </a:r>
          </a:p>
          <a:p>
            <a:pPr marL="800100" lvl="1" indent="-342900">
              <a:buFont typeface="+mj-lt"/>
              <a:buAutoNum type="alphaLcPeriod"/>
            </a:pPr>
            <a:r>
              <a:rPr lang="el-GR" sz="2000" dirty="0" smtClean="0">
                <a:latin typeface="Verdana" pitchFamily="34" charset="0"/>
                <a:ea typeface="Verdana" pitchFamily="34" charset="0"/>
                <a:cs typeface="Verdana" pitchFamily="34" charset="0"/>
              </a:rPr>
              <a:t>Προκαλεί  ταχεία απόσβεση της διαβάθμισης συγκέντρωσης οσμωλυτών μεταξύ καταφρακτικών και γειτονικών επιδερμικών κυττάρων. Αποτέλεσμα αυτής είναι η απώλεια σπαργής των </a:t>
            </a:r>
            <a:r>
              <a:rPr lang="el-GR" sz="2000" dirty="0" err="1" smtClean="0">
                <a:latin typeface="Verdana" pitchFamily="34" charset="0"/>
                <a:ea typeface="Verdana" pitchFamily="34" charset="0"/>
                <a:cs typeface="Verdana" pitchFamily="34" charset="0"/>
              </a:rPr>
              <a:t>καταφρα</a:t>
            </a:r>
            <a:r>
              <a:rPr lang="el-GR" sz="2000" dirty="0" smtClean="0">
                <a:latin typeface="Verdana" pitchFamily="34" charset="0"/>
                <a:ea typeface="Verdana" pitchFamily="34" charset="0"/>
                <a:cs typeface="Verdana" pitchFamily="34" charset="0"/>
              </a:rPr>
              <a:t>-</a:t>
            </a:r>
            <a:r>
              <a:rPr lang="el-GR" sz="2000" dirty="0" err="1" smtClean="0">
                <a:latin typeface="Verdana" pitchFamily="34" charset="0"/>
                <a:ea typeface="Verdana" pitchFamily="34" charset="0"/>
                <a:cs typeface="Verdana" pitchFamily="34" charset="0"/>
              </a:rPr>
              <a:t>κτικών</a:t>
            </a:r>
            <a:r>
              <a:rPr lang="el-GR" sz="2000" dirty="0" smtClean="0">
                <a:latin typeface="Verdana" pitchFamily="34" charset="0"/>
                <a:ea typeface="Verdana" pitchFamily="34" charset="0"/>
                <a:cs typeface="Verdana" pitchFamily="34" charset="0"/>
              </a:rPr>
              <a:t> κυττάρων και το κλείσιμο των στομάτων.</a:t>
            </a:r>
            <a:endParaRPr lang="en-US" sz="2000" dirty="0" smtClean="0">
              <a:latin typeface="Verdana" pitchFamily="34" charset="0"/>
              <a:ea typeface="Verdana" pitchFamily="34" charset="0"/>
              <a:cs typeface="Verdana" pitchFamily="34" charset="0"/>
            </a:endParaRPr>
          </a:p>
          <a:p>
            <a:pPr marL="800100" lvl="1" indent="-342900">
              <a:buFont typeface="+mj-lt"/>
              <a:buAutoNum type="alphaLcPeriod"/>
            </a:pPr>
            <a:endParaRPr lang="el-GR" sz="2000" dirty="0" smtClean="0">
              <a:latin typeface="Verdana" pitchFamily="34" charset="0"/>
              <a:ea typeface="Verdana" pitchFamily="34" charset="0"/>
              <a:cs typeface="Verdana" pitchFamily="34" charset="0"/>
            </a:endParaRPr>
          </a:p>
          <a:p>
            <a:pPr marL="360363" lvl="1" indent="-360363"/>
            <a:r>
              <a:rPr lang="el-GR" sz="2000" dirty="0" smtClean="0">
                <a:latin typeface="Verdana" pitchFamily="34" charset="0"/>
                <a:ea typeface="Verdana" pitchFamily="34" charset="0"/>
                <a:cs typeface="Verdana" pitchFamily="34" charset="0"/>
              </a:rPr>
              <a:t>2. 	Ενεργοποιείται μια σειρά ανατομικών, βιοχημικών και φυσιολογικών </a:t>
            </a:r>
            <a:r>
              <a:rPr lang="el-GR" sz="2000" b="1" dirty="0" smtClean="0">
                <a:latin typeface="Verdana" pitchFamily="34" charset="0"/>
                <a:ea typeface="Verdana" pitchFamily="34" charset="0"/>
                <a:cs typeface="Verdana" pitchFamily="34" charset="0"/>
              </a:rPr>
              <a:t>μηχανισμών εγκλιματισμού</a:t>
            </a:r>
            <a:r>
              <a:rPr lang="el-GR" sz="2000" dirty="0" smtClean="0">
                <a:latin typeface="Verdana" pitchFamily="34" charset="0"/>
                <a:ea typeface="Verdana" pitchFamily="34" charset="0"/>
                <a:cs typeface="Verdana" pitchFamily="34" charset="0"/>
              </a:rPr>
              <a:t>.</a:t>
            </a:r>
          </a:p>
        </p:txBody>
      </p:sp>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Η επίδραση της έλλειψης νερού στο άνοιγμα των στομάτων</a:t>
            </a:r>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7230"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4431983"/>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είναι το σημείο αντιστάθμισης </a:t>
            </a:r>
            <a:r>
              <a:rPr lang="en-US" sz="2400" b="1" dirty="0" smtClean="0">
                <a:latin typeface="Verdana" pitchFamily="34" charset="0"/>
                <a:ea typeface="Verdana" pitchFamily="34" charset="0"/>
                <a:cs typeface="Verdana" pitchFamily="34" charset="0"/>
              </a:rPr>
              <a:t>CO</a:t>
            </a:r>
            <a:r>
              <a:rPr lang="en-US" sz="2400" b="1" baseline="-25000" dirty="0" smtClean="0">
                <a:latin typeface="Verdana" pitchFamily="34" charset="0"/>
                <a:ea typeface="Verdana" pitchFamily="34" charset="0"/>
                <a:cs typeface="Verdana" pitchFamily="34" charset="0"/>
              </a:rPr>
              <a:t>2</a:t>
            </a:r>
            <a:r>
              <a:rPr lang="el-GR" sz="2400" b="1" dirty="0" smtClean="0">
                <a:latin typeface="Verdana" pitchFamily="34" charset="0"/>
                <a:ea typeface="Verdana" pitchFamily="34" charset="0"/>
                <a:cs typeface="Verdana" pitchFamily="34" charset="0"/>
              </a:rPr>
              <a:t>; </a:t>
            </a:r>
          </a:p>
          <a:p>
            <a:r>
              <a:rPr lang="el-GR" i="1" dirty="0" smtClean="0"/>
              <a:t> </a:t>
            </a:r>
            <a:endParaRPr lang="el-GR" dirty="0" smtClean="0"/>
          </a:p>
          <a:p>
            <a:pPr marL="342900" indent="-342900">
              <a:buAutoNum type="arabicPeriod"/>
            </a:pPr>
            <a:r>
              <a:rPr lang="el-GR" sz="2000" dirty="0" smtClean="0">
                <a:latin typeface="Verdana" pitchFamily="34" charset="0"/>
                <a:ea typeface="Verdana" pitchFamily="34" charset="0"/>
                <a:cs typeface="Verdana" pitchFamily="34" charset="0"/>
              </a:rPr>
              <a:t>Όταν η συγκέντρωση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πάρει χαμηλές τιμές, το καθαρό ισοζύγιο στις ανταλλαγές Ο</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(ή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a:t>
            </a:r>
            <a:r>
              <a:rPr lang="el-GR" sz="2000" b="1" dirty="0" smtClean="0">
                <a:latin typeface="Verdana" pitchFamily="34" charset="0"/>
                <a:ea typeface="Verdana" pitchFamily="34" charset="0"/>
                <a:cs typeface="Verdana" pitchFamily="34" charset="0"/>
              </a:rPr>
              <a:t>μηδενίζεται</a:t>
            </a:r>
            <a:r>
              <a:rPr lang="en-US" sz="2000" dirty="0" smtClean="0">
                <a:latin typeface="Verdana" pitchFamily="34" charset="0"/>
                <a:ea typeface="Verdana" pitchFamily="34" charset="0"/>
                <a:cs typeface="Verdana" pitchFamily="34" charset="0"/>
              </a:rPr>
              <a:t>.</a:t>
            </a:r>
          </a:p>
          <a:p>
            <a:pPr marL="342900" indent="-342900">
              <a:buAutoNum type="arabicPeriod"/>
            </a:pPr>
            <a:endParaRPr lang="en-US" sz="2000" dirty="0" smtClean="0">
              <a:latin typeface="Verdana" pitchFamily="34" charset="0"/>
              <a:ea typeface="Verdana" pitchFamily="34" charset="0"/>
              <a:cs typeface="Verdana" pitchFamily="34" charset="0"/>
            </a:endParaRPr>
          </a:p>
          <a:p>
            <a:pPr marL="342900" indent="-342900">
              <a:buAutoNum type="arabicPeriod"/>
            </a:pPr>
            <a:r>
              <a:rPr lang="en-US" sz="2000" dirty="0" smtClean="0">
                <a:latin typeface="Verdana" pitchFamily="34" charset="0"/>
                <a:ea typeface="Verdana" pitchFamily="34" charset="0"/>
                <a:cs typeface="Verdana" pitchFamily="34" charset="0"/>
              </a:rPr>
              <a:t>H</a:t>
            </a:r>
            <a:r>
              <a:rPr lang="el-GR" sz="2000" dirty="0" smtClean="0">
                <a:latin typeface="Verdana" pitchFamily="34" charset="0"/>
                <a:ea typeface="Verdana" pitchFamily="34" charset="0"/>
                <a:cs typeface="Verdana" pitchFamily="34" charset="0"/>
              </a:rPr>
              <a:t> φωτοσυνθετική ταχύτητα της φωτοσύνθεσης </a:t>
            </a:r>
            <a:r>
              <a:rPr lang="el-GR" sz="2000" b="1" dirty="0" smtClean="0">
                <a:latin typeface="Verdana" pitchFamily="34" charset="0"/>
                <a:ea typeface="Verdana" pitchFamily="34" charset="0"/>
                <a:cs typeface="Verdana" pitchFamily="34" charset="0"/>
              </a:rPr>
              <a:t>αντισταθμίζεται</a:t>
            </a:r>
            <a:r>
              <a:rPr lang="el-GR" sz="2000" dirty="0" smtClean="0">
                <a:latin typeface="Verdana" pitchFamily="34" charset="0"/>
                <a:ea typeface="Verdana" pitchFamily="34" charset="0"/>
                <a:cs typeface="Verdana" pitchFamily="34" charset="0"/>
              </a:rPr>
              <a:t> από την ταχύτητα της αναπνοής και της  φωτοαναπνοής. </a:t>
            </a:r>
            <a:endParaRPr lang="en-US" sz="2000" dirty="0" smtClean="0">
              <a:latin typeface="Verdana" pitchFamily="34" charset="0"/>
              <a:ea typeface="Verdana" pitchFamily="34" charset="0"/>
              <a:cs typeface="Verdana" pitchFamily="34" charset="0"/>
            </a:endParaRPr>
          </a:p>
          <a:p>
            <a:pPr marL="342900" indent="-342900">
              <a:buAutoNum type="arabicPeriod"/>
            </a:pPr>
            <a:endParaRPr lang="en-US" sz="2000" dirty="0" smtClean="0">
              <a:latin typeface="Verdana" pitchFamily="34" charset="0"/>
              <a:ea typeface="Verdana" pitchFamily="34" charset="0"/>
              <a:cs typeface="Verdana" pitchFamily="34" charset="0"/>
            </a:endParaRPr>
          </a:p>
          <a:p>
            <a:pPr marL="342900" indent="-342900">
              <a:buAutoNum type="arabicPeriod"/>
            </a:pPr>
            <a:r>
              <a:rPr lang="el-GR" sz="2000" dirty="0" smtClean="0">
                <a:latin typeface="Verdana" pitchFamily="34" charset="0"/>
                <a:ea typeface="Verdana" pitchFamily="34" charset="0"/>
                <a:cs typeface="Verdana" pitchFamily="34" charset="0"/>
              </a:rPr>
              <a:t>Στην κατάσταση αυτή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έχει επιτευχθεί το </a:t>
            </a:r>
            <a:br>
              <a:rPr lang="el-GR" sz="2000"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σημείο αντιστάθμισης</a:t>
            </a:r>
            <a:br>
              <a:rPr lang="el-GR" sz="2000" b="1"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του CO</a:t>
            </a:r>
            <a:r>
              <a:rPr lang="el-GR" sz="2000" b="1" baseline="-25000" dirty="0" smtClean="0">
                <a:latin typeface="Verdana" pitchFamily="34" charset="0"/>
                <a:ea typeface="Verdana" pitchFamily="34" charset="0"/>
                <a:cs typeface="Verdana" pitchFamily="34" charset="0"/>
              </a:rPr>
              <a:t>2</a:t>
            </a:r>
          </a:p>
        </p:txBody>
      </p:sp>
      <p:sp>
        <p:nvSpPr>
          <p:cNvPr id="5" name="Rectangle 4"/>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άνθρακα και νερού επηρεάζονται από τη συγκέντρωση του CO</a:t>
            </a:r>
            <a:r>
              <a:rPr lang="el-GR" sz="2000" baseline="-25000" dirty="0" smtClean="0">
                <a:solidFill>
                  <a:srgbClr val="000000"/>
                </a:solidFill>
                <a:latin typeface="Verdana" panose="020B0604030504040204" pitchFamily="34" charset="0"/>
              </a:rPr>
              <a:t>2</a:t>
            </a:r>
            <a:r>
              <a:rPr lang="el-GR" sz="2000" dirty="0" smtClean="0">
                <a:solidFill>
                  <a:srgbClr val="000000"/>
                </a:solidFill>
                <a:latin typeface="Verdana" panose="020B0604030504040204" pitchFamily="34" charset="0"/>
              </a:rPr>
              <a:t> </a:t>
            </a:r>
          </a:p>
        </p:txBody>
      </p:sp>
      <p:cxnSp>
        <p:nvCxnSpPr>
          <p:cNvPr id="6" name="Straight Connector 5"/>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Z:\Karabou\biblia\physiology\Figures\Chapter 5\5_CO2 response curves of C3 and C4.jpg"/>
          <p:cNvPicPr/>
          <p:nvPr/>
        </p:nvPicPr>
        <p:blipFill>
          <a:blip r:embed="rId5" cstate="print"/>
          <a:srcRect r="7689"/>
          <a:stretch>
            <a:fillRect/>
          </a:stretch>
        </p:blipFill>
        <p:spPr bwMode="auto">
          <a:xfrm>
            <a:off x="4642038" y="4128978"/>
            <a:ext cx="4322450" cy="2612390"/>
          </a:xfrm>
          <a:prstGeom prst="rect">
            <a:avLst/>
          </a:prstGeom>
          <a:noFill/>
          <a:ln w="9525">
            <a:noFill/>
            <a:miter lim="800000"/>
            <a:headEnd/>
            <a:tailEnd/>
          </a:ln>
        </p:spPr>
      </p:pic>
      <p:pic>
        <p:nvPicPr>
          <p:cNvPr id="2" name="slide 1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2502" y="4480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3293209"/>
          </a:xfrm>
          <a:prstGeom prst="rect">
            <a:avLst/>
          </a:prstGeom>
          <a:noFill/>
        </p:spPr>
        <p:txBody>
          <a:bodyPr wrap="square" rtlCol="0">
            <a:spAutoFit/>
          </a:bodyPr>
          <a:lstStyle/>
          <a:p>
            <a:pPr>
              <a:spcBef>
                <a:spcPts val="1200"/>
              </a:spcBef>
              <a:spcAft>
                <a:spcPts val="1200"/>
              </a:spcAft>
            </a:pPr>
            <a:r>
              <a:rPr lang="el-GR" sz="2400" b="1" dirty="0" smtClean="0">
                <a:latin typeface="Verdana" pitchFamily="34" charset="0"/>
                <a:ea typeface="Verdana" pitchFamily="34" charset="0"/>
                <a:cs typeface="Verdana" pitchFamily="34" charset="0"/>
              </a:rPr>
              <a:t>Ποιοι είναι οι περιοριστικοί παράγοντες της φωτοσύνθεσης;</a:t>
            </a:r>
          </a:p>
          <a:p>
            <a:pPr marL="342900" indent="-342900">
              <a:spcBef>
                <a:spcPts val="1200"/>
              </a:spcBef>
              <a:spcAft>
                <a:spcPts val="1200"/>
              </a:spcAft>
            </a:pPr>
            <a:r>
              <a:rPr lang="el-GR" sz="2000" b="1" dirty="0" smtClean="0">
                <a:latin typeface="Verdana" pitchFamily="34" charset="0"/>
                <a:ea typeface="Verdana" pitchFamily="34" charset="0"/>
                <a:cs typeface="Verdana" pitchFamily="34" charset="0"/>
              </a:rPr>
              <a:t>1. Η ένταση της ηλιακής ακτινοβολίας</a:t>
            </a:r>
            <a:r>
              <a:rPr lang="el-GR" sz="2000" dirty="0" smtClean="0">
                <a:latin typeface="Verdana" pitchFamily="34" charset="0"/>
                <a:ea typeface="Verdana" pitchFamily="34" charset="0"/>
                <a:cs typeface="Verdana" pitchFamily="34" charset="0"/>
              </a:rPr>
              <a:t>.</a:t>
            </a:r>
          </a:p>
          <a:p>
            <a:pPr marL="342900" indent="-342900">
              <a:spcBef>
                <a:spcPts val="1200"/>
              </a:spcBef>
              <a:spcAft>
                <a:spcPts val="1200"/>
              </a:spcAft>
            </a:pPr>
            <a:r>
              <a:rPr lang="el-GR" sz="2000" b="1" dirty="0" smtClean="0">
                <a:latin typeface="Verdana" pitchFamily="34" charset="0"/>
                <a:ea typeface="Verdana" pitchFamily="34" charset="0"/>
                <a:cs typeface="Verdana" pitchFamily="34" charset="0"/>
              </a:rPr>
              <a:t>2. Η</a:t>
            </a:r>
            <a:r>
              <a:rPr lang="el-GR" sz="2000" dirty="0" smtClean="0">
                <a:latin typeface="Verdana" pitchFamily="34" charset="0"/>
                <a:ea typeface="Verdana" pitchFamily="34" charset="0"/>
                <a:cs typeface="Verdana" pitchFamily="34" charset="0"/>
              </a:rPr>
              <a:t> </a:t>
            </a:r>
            <a:r>
              <a:rPr lang="el-GR" sz="2000" b="1" dirty="0" smtClean="0">
                <a:latin typeface="Verdana" pitchFamily="34" charset="0"/>
                <a:ea typeface="Verdana" pitchFamily="34" charset="0"/>
                <a:cs typeface="Verdana" pitchFamily="34" charset="0"/>
              </a:rPr>
              <a:t>τροφοδοσία</a:t>
            </a:r>
            <a:r>
              <a:rPr lang="el-GR" sz="2000" dirty="0" smtClean="0">
                <a:latin typeface="Verdana" pitchFamily="34" charset="0"/>
                <a:ea typeface="Verdana" pitchFamily="34" charset="0"/>
                <a:cs typeface="Verdana" pitchFamily="34" charset="0"/>
              </a:rPr>
              <a:t> του χλωροπλάστη με </a:t>
            </a:r>
            <a:r>
              <a:rPr lang="en-US" sz="2000" b="1" dirty="0" smtClean="0">
                <a:latin typeface="Verdana" pitchFamily="34" charset="0"/>
                <a:ea typeface="Verdana" pitchFamily="34" charset="0"/>
                <a:cs typeface="Verdana" pitchFamily="34" charset="0"/>
              </a:rPr>
              <a:t>CO</a:t>
            </a:r>
            <a:r>
              <a:rPr lang="en-US" sz="2000" b="1" baseline="-25000" dirty="0" smtClean="0">
                <a:latin typeface="Verdana" pitchFamily="34" charset="0"/>
                <a:ea typeface="Verdana" pitchFamily="34" charset="0"/>
                <a:cs typeface="Verdana" pitchFamily="34" charset="0"/>
              </a:rPr>
              <a:t>2</a:t>
            </a:r>
            <a:r>
              <a:rPr lang="el-GR" sz="2000" b="1" dirty="0" smtClean="0">
                <a:latin typeface="Verdana" pitchFamily="34" charset="0"/>
                <a:ea typeface="Verdana" pitchFamily="34" charset="0"/>
                <a:cs typeface="Verdana" pitchFamily="34" charset="0"/>
              </a:rPr>
              <a:t> </a:t>
            </a:r>
          </a:p>
          <a:p>
            <a:pPr marL="342900" indent="-342900">
              <a:spcBef>
                <a:spcPts val="1200"/>
              </a:spcBef>
              <a:spcAft>
                <a:spcPts val="1200"/>
              </a:spcAft>
            </a:pPr>
            <a:r>
              <a:rPr lang="el-GR" sz="2000" b="1" dirty="0" smtClean="0">
                <a:latin typeface="Verdana" pitchFamily="34" charset="0"/>
                <a:ea typeface="Verdana" pitchFamily="34" charset="0"/>
                <a:cs typeface="Verdana" pitchFamily="34" charset="0"/>
              </a:rPr>
              <a:t>3. Το νερό</a:t>
            </a:r>
            <a:r>
              <a:rPr lang="el-GR" sz="2000" dirty="0">
                <a:latin typeface="Verdana" pitchFamily="34" charset="0"/>
                <a:ea typeface="Verdana" pitchFamily="34" charset="0"/>
                <a:cs typeface="Verdana" pitchFamily="34" charset="0"/>
              </a:rPr>
              <a:t>.</a:t>
            </a:r>
            <a:endParaRPr lang="el-GR" sz="2000" dirty="0" smtClean="0">
              <a:latin typeface="Verdana" pitchFamily="34" charset="0"/>
              <a:ea typeface="Verdana" pitchFamily="34" charset="0"/>
              <a:cs typeface="Verdana" pitchFamily="34" charset="0"/>
            </a:endParaRPr>
          </a:p>
          <a:p>
            <a:pPr marL="342900" indent="-342900">
              <a:spcBef>
                <a:spcPts val="1200"/>
              </a:spcBef>
              <a:spcAft>
                <a:spcPts val="1200"/>
              </a:spcAft>
            </a:pPr>
            <a:r>
              <a:rPr lang="el-GR" sz="2000" b="1" dirty="0" smtClean="0">
                <a:latin typeface="Verdana" pitchFamily="34" charset="0"/>
                <a:ea typeface="Verdana" pitchFamily="34" charset="0"/>
                <a:cs typeface="Verdana" pitchFamily="34" charset="0"/>
              </a:rPr>
              <a:t>4. Η θερμοκρασία</a:t>
            </a:r>
            <a:r>
              <a:rPr lang="el-GR" sz="2000" dirty="0">
                <a:latin typeface="Verdana" pitchFamily="34" charset="0"/>
                <a:ea typeface="Verdana" pitchFamily="34" charset="0"/>
                <a:cs typeface="Verdana" pitchFamily="34" charset="0"/>
              </a:rPr>
              <a:t>.</a:t>
            </a:r>
            <a:endParaRPr lang="el-GR" sz="2000" dirty="0" smtClean="0">
              <a:latin typeface="Verdana" pitchFamily="34" charset="0"/>
              <a:ea typeface="Verdana" pitchFamily="34" charset="0"/>
              <a:cs typeface="Verdana" pitchFamily="34" charset="0"/>
            </a:endParaRPr>
          </a:p>
        </p:txBody>
      </p:sp>
      <p:pic>
        <p:nvPicPr>
          <p:cNvPr id="4" name="Picture 3" descr="Z:\Karabou\biblia\physiology\Figures\Chapter 5\5_light response curves of C3 and C4.jpg"/>
          <p:cNvPicPr/>
          <p:nvPr/>
        </p:nvPicPr>
        <p:blipFill>
          <a:blip r:embed="rId5" cstate="print"/>
          <a:srcRect b="50000"/>
          <a:stretch>
            <a:fillRect/>
          </a:stretch>
        </p:blipFill>
        <p:spPr bwMode="auto">
          <a:xfrm>
            <a:off x="4499992" y="4149080"/>
            <a:ext cx="4536504" cy="2592288"/>
          </a:xfrm>
          <a:prstGeom prst="rect">
            <a:avLst/>
          </a:prstGeom>
          <a:noFill/>
          <a:ln w="9525">
            <a:noFill/>
            <a:miter lim="800000"/>
            <a:headEnd/>
            <a:tailEnd/>
          </a:ln>
        </p:spPr>
      </p:pic>
      <p:sp>
        <p:nvSpPr>
          <p:cNvPr id="9" name="Rectangle 8"/>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ενεργειακό ισοζύγιο εξαρτάται από τη παροχή ενέργειας</a:t>
            </a:r>
          </a:p>
        </p:txBody>
      </p:sp>
      <p:cxnSp>
        <p:nvCxnSpPr>
          <p:cNvPr id="10" name="Straight Connector 9"/>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2123658"/>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είναι το σημείο αντιστάθμισης </a:t>
            </a:r>
            <a:r>
              <a:rPr lang="en-US" sz="2400" b="1" dirty="0" smtClean="0">
                <a:latin typeface="Verdana" pitchFamily="34" charset="0"/>
                <a:ea typeface="Verdana" pitchFamily="34" charset="0"/>
                <a:cs typeface="Verdana" pitchFamily="34" charset="0"/>
              </a:rPr>
              <a:t>CO</a:t>
            </a:r>
            <a:r>
              <a:rPr lang="en-US" sz="2400" b="1" baseline="-25000" dirty="0" smtClean="0">
                <a:latin typeface="Verdana" pitchFamily="34" charset="0"/>
                <a:ea typeface="Verdana" pitchFamily="34" charset="0"/>
                <a:cs typeface="Verdana" pitchFamily="34" charset="0"/>
              </a:rPr>
              <a:t>2</a:t>
            </a:r>
            <a:r>
              <a:rPr lang="el-GR" sz="2400" b="1" dirty="0" smtClean="0">
                <a:latin typeface="Verdana" pitchFamily="34" charset="0"/>
                <a:ea typeface="Verdana" pitchFamily="34" charset="0"/>
                <a:cs typeface="Verdana" pitchFamily="34" charset="0"/>
              </a:rPr>
              <a:t>; </a:t>
            </a:r>
          </a:p>
          <a:p>
            <a:r>
              <a:rPr lang="el-GR" i="1" dirty="0" smtClean="0"/>
              <a:t> </a:t>
            </a:r>
            <a:endParaRPr lang="el-GR" dirty="0" smtClean="0"/>
          </a:p>
          <a:p>
            <a:pPr marL="342900" indent="-342900">
              <a:buAutoNum type="arabicPeriod"/>
            </a:pPr>
            <a:r>
              <a:rPr lang="el-GR" dirty="0" smtClean="0"/>
              <a:t>Όταν η συγκέντρωση CO</a:t>
            </a:r>
            <a:r>
              <a:rPr lang="el-GR" baseline="-25000" dirty="0" smtClean="0"/>
              <a:t>2</a:t>
            </a:r>
            <a:r>
              <a:rPr lang="el-GR" dirty="0" smtClean="0"/>
              <a:t> πάρει χαμηλές τιμές, το καθαρό ισοζύγιο στις ανταλλαγές Ο</a:t>
            </a:r>
            <a:r>
              <a:rPr lang="el-GR" baseline="-25000" dirty="0" smtClean="0"/>
              <a:t>2</a:t>
            </a:r>
            <a:r>
              <a:rPr lang="el-GR" dirty="0" smtClean="0"/>
              <a:t> (ή CO</a:t>
            </a:r>
            <a:r>
              <a:rPr lang="el-GR" baseline="-25000" dirty="0" smtClean="0"/>
              <a:t>2</a:t>
            </a:r>
            <a:r>
              <a:rPr lang="el-GR" dirty="0" smtClean="0"/>
              <a:t>) μηδενίζεται</a:t>
            </a:r>
            <a:r>
              <a:rPr lang="en-US" dirty="0" smtClean="0"/>
              <a:t>.</a:t>
            </a:r>
          </a:p>
          <a:p>
            <a:pPr marL="342900" indent="-342900">
              <a:buAutoNum type="arabicPeriod"/>
            </a:pPr>
            <a:r>
              <a:rPr lang="en-US" dirty="0" smtClean="0"/>
              <a:t>H</a:t>
            </a:r>
            <a:r>
              <a:rPr lang="el-GR" dirty="0" smtClean="0"/>
              <a:t> φωτοσυνθετική ταχύτητα της φωτοσύνθεσης αντισταθμίζεται από την ταχύτητα της αναπνοής και της  φωτοαναπνοής. </a:t>
            </a:r>
            <a:endParaRPr lang="en-US" dirty="0" smtClean="0"/>
          </a:p>
          <a:p>
            <a:pPr marL="342900" indent="-342900">
              <a:buAutoNum type="arabicPeriod"/>
            </a:pPr>
            <a:r>
              <a:rPr lang="el-GR" dirty="0" smtClean="0"/>
              <a:t>Στην κατάσταση αυτή έχει επιτευχθεί το </a:t>
            </a:r>
            <a:r>
              <a:rPr lang="el-GR" b="1" dirty="0" smtClean="0"/>
              <a:t>σημείο αντιστάθμισης CO</a:t>
            </a:r>
            <a:r>
              <a:rPr lang="el-GR" b="1" baseline="-25000" dirty="0" smtClean="0"/>
              <a:t>2</a:t>
            </a:r>
            <a:endParaRPr lang="el-GR" dirty="0" smtClean="0"/>
          </a:p>
        </p:txBody>
      </p:sp>
      <p:pic>
        <p:nvPicPr>
          <p:cNvPr id="10" name="Picture 9" descr="Z:\Karabou\biblia\physiology\Figures\Chapter 5\5_CO2 response curves of C3 and C4.jpg"/>
          <p:cNvPicPr/>
          <p:nvPr/>
        </p:nvPicPr>
        <p:blipFill>
          <a:blip r:embed="rId5" cstate="print"/>
          <a:srcRect/>
          <a:stretch>
            <a:fillRect/>
          </a:stretch>
        </p:blipFill>
        <p:spPr bwMode="auto">
          <a:xfrm>
            <a:off x="132753" y="1772816"/>
            <a:ext cx="8905713" cy="4968552"/>
          </a:xfrm>
          <a:prstGeom prst="rect">
            <a:avLst/>
          </a:prstGeom>
          <a:noFill/>
          <a:ln w="9525">
            <a:noFill/>
            <a:miter lim="800000"/>
            <a:headEnd/>
            <a:tailEnd/>
          </a:ln>
        </p:spPr>
      </p:pic>
      <p:sp>
        <p:nvSpPr>
          <p:cNvPr id="9" name="Rectangle 8"/>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άνθρακα και νερού επηρεάζονται από τη συγκέντρωση του CO</a:t>
            </a:r>
            <a:r>
              <a:rPr lang="el-GR" sz="2000" baseline="-25000" dirty="0" smtClean="0">
                <a:solidFill>
                  <a:srgbClr val="000000"/>
                </a:solidFill>
                <a:latin typeface="Verdana" panose="020B0604030504040204" pitchFamily="34" charset="0"/>
              </a:rPr>
              <a:t>2</a:t>
            </a:r>
            <a:r>
              <a:rPr lang="el-GR" sz="2000" dirty="0" smtClean="0">
                <a:solidFill>
                  <a:srgbClr val="000000"/>
                </a:solidFill>
                <a:latin typeface="Verdana" panose="020B0604030504040204" pitchFamily="34" charset="0"/>
              </a:rPr>
              <a:t> </a:t>
            </a:r>
          </a:p>
        </p:txBody>
      </p:sp>
      <p:cxnSp>
        <p:nvCxnSpPr>
          <p:cNvPr id="11" name="Straight Connector 10"/>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620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4154984"/>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Γιατί οι στοματικές κινήσεις εξαρτώνται από το </a:t>
            </a:r>
            <a:r>
              <a:rPr lang="en-US" sz="2400" b="1" dirty="0" smtClean="0">
                <a:latin typeface="Verdana" pitchFamily="34" charset="0"/>
                <a:ea typeface="Verdana" pitchFamily="34" charset="0"/>
                <a:cs typeface="Verdana" pitchFamily="34" charset="0"/>
              </a:rPr>
              <a:t>CO</a:t>
            </a:r>
            <a:r>
              <a:rPr lang="en-US" sz="2400" b="1" baseline="-25000" dirty="0" smtClean="0">
                <a:latin typeface="Verdana" pitchFamily="34" charset="0"/>
                <a:ea typeface="Verdana" pitchFamily="34" charset="0"/>
                <a:cs typeface="Verdana" pitchFamily="34" charset="0"/>
              </a:rPr>
              <a:t>2</a:t>
            </a:r>
            <a:r>
              <a:rPr lang="el-GR" sz="2400" b="1" dirty="0" smtClean="0">
                <a:latin typeface="Verdana" pitchFamily="34" charset="0"/>
                <a:ea typeface="Verdana" pitchFamily="34" charset="0"/>
                <a:cs typeface="Verdana" pitchFamily="34" charset="0"/>
              </a:rPr>
              <a:t>; </a:t>
            </a:r>
          </a:p>
          <a:p>
            <a:r>
              <a:rPr lang="el-GR" i="1" dirty="0" smtClean="0"/>
              <a:t> </a:t>
            </a:r>
            <a:endParaRPr lang="el-GR" dirty="0" smtClean="0"/>
          </a:p>
          <a:p>
            <a:pPr marL="342900" indent="-342900">
              <a:buAutoNum type="arabicPeriod"/>
            </a:pPr>
            <a:r>
              <a:rPr lang="el-GR" sz="2000" dirty="0" smtClean="0">
                <a:latin typeface="Verdana" pitchFamily="34" charset="0"/>
                <a:ea typeface="Verdana" pitchFamily="34" charset="0"/>
                <a:cs typeface="Verdana" pitchFamily="34" charset="0"/>
              </a:rPr>
              <a:t>Σε συνθήκες ικανοποιητικών επιπέδων φωτισμού, η συνεχής αφομοίωση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από τα κύτταρα του μεσοφύλλου έχει ως αποτέλεσμα την </a:t>
            </a:r>
            <a:r>
              <a:rPr lang="el-GR" sz="2000" b="1" dirty="0" smtClean="0">
                <a:latin typeface="Verdana" pitchFamily="34" charset="0"/>
                <a:ea typeface="Verdana" pitchFamily="34" charset="0"/>
                <a:cs typeface="Verdana" pitchFamily="34" charset="0"/>
              </a:rPr>
              <a:t>ταχεία πτώση της συγκέντρωσης του CO</a:t>
            </a:r>
            <a:r>
              <a:rPr lang="el-GR" sz="2000" b="1"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στους μεσοκυττάριους χώρους. </a:t>
            </a:r>
            <a:endParaRPr lang="en-US" sz="2000" dirty="0" smtClean="0">
              <a:latin typeface="Verdana" pitchFamily="34" charset="0"/>
              <a:ea typeface="Verdana" pitchFamily="34" charset="0"/>
              <a:cs typeface="Verdana" pitchFamily="34" charset="0"/>
            </a:endParaRPr>
          </a:p>
          <a:p>
            <a:pPr marL="342900" indent="-342900">
              <a:buAutoNum type="arabicPeriod"/>
            </a:pPr>
            <a:endParaRPr lang="el-GR" sz="2000" dirty="0" smtClean="0">
              <a:latin typeface="Verdana" pitchFamily="34" charset="0"/>
              <a:ea typeface="Verdana" pitchFamily="34" charset="0"/>
              <a:cs typeface="Verdana" pitchFamily="34" charset="0"/>
            </a:endParaRPr>
          </a:p>
          <a:p>
            <a:pPr marL="342900" indent="-342900">
              <a:buAutoNum type="arabicPeriod"/>
            </a:pPr>
            <a:r>
              <a:rPr lang="el-GR" sz="2000" dirty="0" smtClean="0">
                <a:latin typeface="Verdana" pitchFamily="34" charset="0"/>
                <a:ea typeface="Verdana" pitchFamily="34" charset="0"/>
                <a:cs typeface="Verdana" pitchFamily="34" charset="0"/>
              </a:rPr>
              <a:t>Η επικράτηση χαμηλών συγκεντρώσεων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στο εσωτερικό ενός φύλλου προκαλεί </a:t>
            </a:r>
            <a:r>
              <a:rPr lang="el-GR" sz="2000" b="1" dirty="0" smtClean="0">
                <a:latin typeface="Verdana" pitchFamily="34" charset="0"/>
                <a:ea typeface="Verdana" pitchFamily="34" charset="0"/>
                <a:cs typeface="Verdana" pitchFamily="34" charset="0"/>
              </a:rPr>
              <a:t>άνοιγμα των στομάτων</a:t>
            </a:r>
            <a:r>
              <a:rPr lang="el-GR" sz="2000" dirty="0" smtClean="0">
                <a:latin typeface="Verdana" pitchFamily="34" charset="0"/>
                <a:ea typeface="Verdana" pitchFamily="34" charset="0"/>
                <a:cs typeface="Verdana" pitchFamily="34" charset="0"/>
              </a:rPr>
              <a:t>, ενώ υψηλές συγκεντρώσεις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προκαλούν το κλείσιμο. </a:t>
            </a:r>
          </a:p>
        </p:txBody>
      </p:sp>
      <p:sp>
        <p:nvSpPr>
          <p:cNvPr id="6" name="Rectangle 5"/>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άνθρακα και νερού επηρεάζονται από τη συγκέντρωση του CO</a:t>
            </a:r>
            <a:r>
              <a:rPr lang="el-GR" sz="2000" baseline="-25000" dirty="0" smtClean="0">
                <a:solidFill>
                  <a:srgbClr val="000000"/>
                </a:solidFill>
                <a:latin typeface="Verdana" panose="020B0604030504040204" pitchFamily="34" charset="0"/>
              </a:rPr>
              <a:t>2</a:t>
            </a:r>
            <a:r>
              <a:rPr lang="el-GR" sz="2000" dirty="0" smtClean="0">
                <a:solidFill>
                  <a:srgbClr val="000000"/>
                </a:solidFill>
                <a:latin typeface="Verdana" panose="020B0604030504040204" pitchFamily="34" charset="0"/>
              </a:rPr>
              <a:t> </a:t>
            </a:r>
          </a:p>
        </p:txBody>
      </p:sp>
      <p:cxnSp>
        <p:nvCxnSpPr>
          <p:cNvPr id="9" name="Straight Connector 8"/>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10522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5109091"/>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Γιατί οι στοματικές κινήσεις εξαρτώνται από το </a:t>
            </a:r>
            <a:r>
              <a:rPr lang="en-US" sz="2400" b="1" dirty="0" smtClean="0">
                <a:latin typeface="Verdana" pitchFamily="34" charset="0"/>
                <a:ea typeface="Verdana" pitchFamily="34" charset="0"/>
                <a:cs typeface="Verdana" pitchFamily="34" charset="0"/>
              </a:rPr>
              <a:t>CO</a:t>
            </a:r>
            <a:r>
              <a:rPr lang="en-US" sz="2400" b="1" baseline="-25000" dirty="0" smtClean="0">
                <a:latin typeface="Verdana" pitchFamily="34" charset="0"/>
                <a:ea typeface="Verdana" pitchFamily="34" charset="0"/>
                <a:cs typeface="Verdana" pitchFamily="34" charset="0"/>
              </a:rPr>
              <a:t>2</a:t>
            </a:r>
            <a:r>
              <a:rPr lang="el-GR" sz="2400" b="1" dirty="0" smtClean="0">
                <a:latin typeface="Verdana" pitchFamily="34" charset="0"/>
                <a:ea typeface="Verdana" pitchFamily="34" charset="0"/>
                <a:cs typeface="Verdana" pitchFamily="34" charset="0"/>
              </a:rPr>
              <a:t>; </a:t>
            </a:r>
          </a:p>
          <a:p>
            <a:r>
              <a:rPr lang="el-GR" i="1" dirty="0" smtClean="0"/>
              <a:t> </a:t>
            </a:r>
            <a:endParaRPr lang="el-GR" dirty="0" smtClean="0"/>
          </a:p>
          <a:p>
            <a:pPr marL="342900" indent="-342900">
              <a:buFont typeface="+mj-lt"/>
              <a:buAutoNum type="arabicPeriod" startAt="3"/>
            </a:pPr>
            <a:r>
              <a:rPr lang="el-GR" sz="2000" dirty="0" smtClean="0">
                <a:latin typeface="Verdana" pitchFamily="34" charset="0"/>
                <a:ea typeface="Verdana" pitchFamily="34" charset="0"/>
                <a:cs typeface="Verdana" pitchFamily="34" charset="0"/>
              </a:rPr>
              <a:t>Με τη ρύθμιση αυτή επιτυγχάνεται ο </a:t>
            </a:r>
            <a:r>
              <a:rPr lang="el-GR" sz="2000" b="1" dirty="0" smtClean="0">
                <a:latin typeface="Verdana" pitchFamily="34" charset="0"/>
                <a:ea typeface="Verdana" pitchFamily="34" charset="0"/>
                <a:cs typeface="Verdana" pitchFamily="34" charset="0"/>
              </a:rPr>
              <a:t>συντονισμός</a:t>
            </a:r>
            <a:r>
              <a:rPr lang="el-GR" sz="2000" dirty="0" smtClean="0">
                <a:latin typeface="Verdana" pitchFamily="34" charset="0"/>
                <a:ea typeface="Verdana" pitchFamily="34" charset="0"/>
                <a:cs typeface="Verdana" pitchFamily="34" charset="0"/>
              </a:rPr>
              <a:t> της φωτοσύνθεσης με το μηχανισμό των κινήσεων των καταφρακτικών κυττάρων: Το άνοιγμα των στομάτων επιφέρει ταχύτερη διάχυσή του από την ατμόσφαιρα προς το εσωτερικό του φύλλου και επομένως αύξηση της φωτοσυνθετικής ταχύτητας. </a:t>
            </a:r>
          </a:p>
          <a:p>
            <a:pPr marL="342900" indent="-342900">
              <a:buFont typeface="+mj-lt"/>
              <a:buAutoNum type="arabicPeriod" startAt="3"/>
            </a:pPr>
            <a:endParaRPr lang="el-GR" sz="2000" dirty="0" smtClean="0">
              <a:latin typeface="Verdana" pitchFamily="34" charset="0"/>
              <a:ea typeface="Verdana" pitchFamily="34" charset="0"/>
              <a:cs typeface="Verdana" pitchFamily="34" charset="0"/>
            </a:endParaRPr>
          </a:p>
          <a:p>
            <a:pPr marL="342900" indent="-342900">
              <a:buFont typeface="+mj-lt"/>
              <a:buAutoNum type="arabicPeriod" startAt="3"/>
            </a:pPr>
            <a:r>
              <a:rPr lang="el-GR" sz="2000" dirty="0" smtClean="0">
                <a:latin typeface="Verdana" pitchFamily="34" charset="0"/>
                <a:ea typeface="Verdana" pitchFamily="34" charset="0"/>
                <a:cs typeface="Verdana" pitchFamily="34" charset="0"/>
              </a:rPr>
              <a:t>Σε συνθήκες ανεπαρκών επιπέδων φωτισμού ή στη διάρκεια της νύκτας η φωτοσύνθεση σταματά, οπότε η συγκέντρωση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στο εσωτερικό του φύλλου αυξάνεται ταχέως (</a:t>
            </a:r>
            <a:r>
              <a:rPr lang="el-GR" sz="2000" dirty="0" smtClean="0">
                <a:solidFill>
                  <a:schemeClr val="accent6"/>
                </a:solidFill>
                <a:latin typeface="Verdana" pitchFamily="34" charset="0"/>
                <a:ea typeface="Verdana" pitchFamily="34" charset="0"/>
                <a:cs typeface="Verdana" pitchFamily="34" charset="0"/>
              </a:rPr>
              <a:t>γιατί</a:t>
            </a:r>
            <a:r>
              <a:rPr lang="el-GR" sz="2000" dirty="0" smtClean="0">
                <a:latin typeface="Verdana" pitchFamily="34" charset="0"/>
                <a:ea typeface="Verdana" pitchFamily="34" charset="0"/>
                <a:cs typeface="Verdana" pitchFamily="34" charset="0"/>
              </a:rPr>
              <a:t>;). Αφού δεν υπάρχει ανάγκη πλέον εισόδου του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της ατμόσφαιρας, τα στόματα κλείνουν για την αποφυγή άσκοπων απωλειών νερού.</a:t>
            </a:r>
          </a:p>
        </p:txBody>
      </p:sp>
      <p:sp>
        <p:nvSpPr>
          <p:cNvPr id="6" name="Rectangle 5"/>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άνθρακα και νερού επηρεάζονται από τη συγκέντρωση του CO</a:t>
            </a:r>
            <a:r>
              <a:rPr lang="el-GR" sz="2000" baseline="-25000" dirty="0" smtClean="0">
                <a:solidFill>
                  <a:srgbClr val="000000"/>
                </a:solidFill>
                <a:latin typeface="Verdana" panose="020B0604030504040204" pitchFamily="34" charset="0"/>
              </a:rPr>
              <a:t>2</a:t>
            </a:r>
            <a:r>
              <a:rPr lang="el-GR" sz="2000" dirty="0" smtClean="0">
                <a:solidFill>
                  <a:srgbClr val="000000"/>
                </a:solidFill>
                <a:latin typeface="Verdana" panose="020B0604030504040204" pitchFamily="34" charset="0"/>
              </a:rPr>
              <a:t> </a:t>
            </a:r>
          </a:p>
        </p:txBody>
      </p:sp>
      <p:cxnSp>
        <p:nvCxnSpPr>
          <p:cNvPr id="9" name="Straight Connector 8"/>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110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Karabou\biblia\physiology\Figures\Chapter 5\5_balances.jpg"/>
          <p:cNvPicPr/>
          <p:nvPr/>
        </p:nvPicPr>
        <p:blipFill>
          <a:blip r:embed="rId5" cstate="print"/>
          <a:srcRect/>
          <a:stretch>
            <a:fillRect/>
          </a:stretch>
        </p:blipFill>
        <p:spPr bwMode="auto">
          <a:xfrm>
            <a:off x="2267744" y="769688"/>
            <a:ext cx="4608512" cy="5971680"/>
          </a:xfrm>
          <a:prstGeom prst="rect">
            <a:avLst/>
          </a:prstGeom>
          <a:noFill/>
          <a:ln w="9525">
            <a:noFill/>
            <a:miter lim="800000"/>
            <a:headEnd/>
            <a:tailEnd/>
          </a:ln>
        </p:spPr>
      </p:pic>
      <p:sp>
        <p:nvSpPr>
          <p:cNvPr id="6" name="Rectangle 5"/>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των φυτών και οι αλληλεπιδράσεις τους</a:t>
            </a:r>
            <a:endParaRPr lang="el-GR" sz="2000" dirty="0"/>
          </a:p>
        </p:txBody>
      </p:sp>
      <p:cxnSp>
        <p:nvCxnSpPr>
          <p:cNvPr id="7" name="Straight Connector 6"/>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2277547"/>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Πως η θερμοκρασία επηρεάζει τα ισοζύγια; </a:t>
            </a:r>
          </a:p>
          <a:p>
            <a:r>
              <a:rPr lang="el-GR" i="1" dirty="0" smtClean="0"/>
              <a:t> </a:t>
            </a:r>
            <a:endParaRPr lang="el-GR" dirty="0" smtClean="0"/>
          </a:p>
          <a:p>
            <a:pPr marL="342900" indent="-342900">
              <a:buFont typeface="+mj-lt"/>
              <a:buAutoNum type="arabicPeriod"/>
            </a:pPr>
            <a:r>
              <a:rPr lang="el-GR" sz="2000" dirty="0" smtClean="0">
                <a:latin typeface="Verdana" pitchFamily="34" charset="0"/>
                <a:ea typeface="Verdana" pitchFamily="34" charset="0"/>
                <a:cs typeface="Verdana" pitchFamily="34" charset="0"/>
              </a:rPr>
              <a:t>Η αύξηση της θερμοκρασίας του περιβάλλοντος προκαλεί αύξηση της διαφοράς δυναμικών νερού  μεταξύ του εσωτερικού του φύλλου και της ατμόσφαιρας και ως εκ τούτου τείνει να </a:t>
            </a:r>
            <a:r>
              <a:rPr lang="el-GR" sz="2000" b="1" dirty="0" smtClean="0">
                <a:latin typeface="Verdana" pitchFamily="34" charset="0"/>
                <a:ea typeface="Verdana" pitchFamily="34" charset="0"/>
                <a:cs typeface="Verdana" pitchFamily="34" charset="0"/>
              </a:rPr>
              <a:t>αυξηθεί η ταχύτητα διαπνοής</a:t>
            </a:r>
            <a:r>
              <a:rPr lang="el-GR" sz="2000" dirty="0" smtClean="0">
                <a:latin typeface="Verdana" pitchFamily="34" charset="0"/>
                <a:ea typeface="Verdana" pitchFamily="34" charset="0"/>
                <a:cs typeface="Verdana" pitchFamily="34" charset="0"/>
              </a:rPr>
              <a:t>.</a:t>
            </a:r>
            <a:endParaRPr lang="en-US" sz="2000" dirty="0" smtClean="0">
              <a:latin typeface="Verdana" pitchFamily="34" charset="0"/>
              <a:ea typeface="Verdana" pitchFamily="34" charset="0"/>
              <a:cs typeface="Verdana" pitchFamily="34" charset="0"/>
            </a:endParaRPr>
          </a:p>
        </p:txBody>
      </p:sp>
      <p:sp>
        <p:nvSpPr>
          <p:cNvPr id="5" name="Rectangle 4"/>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Οι ακραίες θερμοκρασίες διαταράσσουν τα ισοζύγια</a:t>
            </a:r>
          </a:p>
        </p:txBody>
      </p:sp>
      <p:cxnSp>
        <p:nvCxnSpPr>
          <p:cNvPr id="6" name="Straight Connector 5"/>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6752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5047536"/>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Πως η θερμοκρασία επηρεάζει τα ισοζύγια; </a:t>
            </a:r>
          </a:p>
          <a:p>
            <a:r>
              <a:rPr lang="el-GR" i="1" dirty="0" smtClean="0"/>
              <a:t> </a:t>
            </a:r>
            <a:endParaRPr lang="el-GR" dirty="0" smtClean="0"/>
          </a:p>
          <a:p>
            <a:pPr marL="358775" indent="-358775">
              <a:buFont typeface="+mj-lt"/>
              <a:buAutoNum type="arabicPeriod" startAt="2"/>
            </a:pPr>
            <a:r>
              <a:rPr lang="el-GR" sz="2000" dirty="0" smtClean="0">
                <a:latin typeface="Verdana" pitchFamily="34" charset="0"/>
                <a:ea typeface="Verdana" pitchFamily="34" charset="0"/>
                <a:cs typeface="Verdana" pitchFamily="34" charset="0"/>
              </a:rPr>
              <a:t>Εάν τα στόματα παραμένουν ανοιχτά, η φωτοσυνθετική ταχύτητα </a:t>
            </a:r>
            <a:r>
              <a:rPr lang="el-GR" sz="2000" b="1" dirty="0" smtClean="0">
                <a:latin typeface="Verdana" pitchFamily="34" charset="0"/>
                <a:ea typeface="Verdana" pitchFamily="34" charset="0"/>
                <a:cs typeface="Verdana" pitchFamily="34" charset="0"/>
              </a:rPr>
              <a:t>αυξάνεται αυξανομένης της θερμοκρασίας </a:t>
            </a:r>
            <a:r>
              <a:rPr lang="el-GR" sz="2000" dirty="0" smtClean="0">
                <a:latin typeface="Verdana" pitchFamily="34" charset="0"/>
                <a:ea typeface="Verdana" pitchFamily="34" charset="0"/>
                <a:cs typeface="Verdana" pitchFamily="34" charset="0"/>
              </a:rPr>
              <a:t>έως ένα βέλτιστο όριο. Αύξηση της θερμοκρασίας πέραν του βέλτιστου ορίου επιφέρει ελάττωση της φωτοσυνθετικής ταχύτητας για δύο κυρίως λόγους:</a:t>
            </a:r>
          </a:p>
          <a:p>
            <a:pPr marL="800100" lvl="1" indent="-342900">
              <a:buFont typeface="+mj-lt"/>
              <a:buAutoNum type="alphaLcPeriod"/>
            </a:pPr>
            <a:r>
              <a:rPr lang="el-GR" sz="2000" dirty="0" smtClean="0">
                <a:latin typeface="Verdana" pitchFamily="34" charset="0"/>
                <a:ea typeface="Verdana" pitchFamily="34" charset="0"/>
                <a:cs typeface="Verdana" pitchFamily="34" charset="0"/>
              </a:rPr>
              <a:t>Οι ταχύτητες </a:t>
            </a:r>
            <a:r>
              <a:rPr lang="el-GR" sz="2000" b="1" dirty="0" smtClean="0">
                <a:latin typeface="Verdana" pitchFamily="34" charset="0"/>
                <a:ea typeface="Verdana" pitchFamily="34" charset="0"/>
                <a:cs typeface="Verdana" pitchFamily="34" charset="0"/>
              </a:rPr>
              <a:t>της φωτοαναπνοής και της αναπνοής </a:t>
            </a:r>
            <a:r>
              <a:rPr lang="el-GR" sz="2000" dirty="0" smtClean="0">
                <a:latin typeface="Verdana" pitchFamily="34" charset="0"/>
                <a:ea typeface="Verdana" pitchFamily="34" charset="0"/>
                <a:cs typeface="Verdana" pitchFamily="34" charset="0"/>
              </a:rPr>
              <a:t>αυξάνονται με ταχύτερους ρυθμούς έναντι αυτών της φωτοσύνθεσης</a:t>
            </a:r>
          </a:p>
          <a:p>
            <a:pPr marL="800100" lvl="1" indent="-342900">
              <a:buFont typeface="+mj-lt"/>
              <a:buAutoNum type="alphaLcPeriod"/>
            </a:pPr>
            <a:r>
              <a:rPr lang="el-GR" sz="2000" b="1" dirty="0" smtClean="0">
                <a:latin typeface="Verdana" pitchFamily="34" charset="0"/>
                <a:ea typeface="Verdana" pitchFamily="34" charset="0"/>
                <a:cs typeface="Verdana" pitchFamily="34" charset="0"/>
              </a:rPr>
              <a:t>Οι υψηλές θερμοκρασίες προκαλούν δυσλειτουργίες </a:t>
            </a:r>
            <a:r>
              <a:rPr lang="el-GR" sz="2000" dirty="0" smtClean="0">
                <a:latin typeface="Verdana" pitchFamily="34" charset="0"/>
                <a:ea typeface="Verdana" pitchFamily="34" charset="0"/>
                <a:cs typeface="Verdana" pitchFamily="34" charset="0"/>
              </a:rPr>
              <a:t>στις μεμβράνες των θυλακοειδών των χλωροπλαστών. Η λειτουργία του φωτοσυστήματος ΙΙ εμφανίζεται ιδιαίτερα ευαίσθητη έναντι των υψηλών θερμοκρασιών.</a:t>
            </a:r>
          </a:p>
        </p:txBody>
      </p:sp>
      <p:sp>
        <p:nvSpPr>
          <p:cNvPr id="5" name="Rectangle 4"/>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Οι ακραίες θερμοκρασίες διαταράσσουν τα ισοζύγια</a:t>
            </a:r>
          </a:p>
        </p:txBody>
      </p:sp>
      <p:cxnSp>
        <p:nvCxnSpPr>
          <p:cNvPr id="6" name="Straight Connector 5"/>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1268760"/>
            <a:ext cx="7488832" cy="4770537"/>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είναι το σημείο αντιστάθμισης της θερμοκρασίας; </a:t>
            </a:r>
          </a:p>
          <a:p>
            <a:r>
              <a:rPr lang="el-GR" i="1" dirty="0" smtClean="0"/>
              <a:t> </a:t>
            </a:r>
            <a:endParaRPr lang="el-GR" dirty="0" smtClean="0"/>
          </a:p>
          <a:p>
            <a:pPr marL="342900" indent="-342900">
              <a:buAutoNum type="arabicPeriod"/>
            </a:pPr>
            <a:r>
              <a:rPr lang="el-GR" sz="2000" dirty="0" smtClean="0">
                <a:latin typeface="Verdana" pitchFamily="34" charset="0"/>
                <a:ea typeface="Verdana" pitchFamily="34" charset="0"/>
                <a:cs typeface="Verdana" pitchFamily="34" charset="0"/>
              </a:rPr>
              <a:t>Αυξανομένης της θερμοκρασίας ανατρέπεται το ισοζύγιο της ταχύτητας αφομοίωσης του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(μέσω της φωτοσύνθεσης) και της ταχύτητας έκλυσης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(μέσω της αναπνοής και της φωτοαναπνοής), σταδιακά εις βάρος της πρώτης. </a:t>
            </a:r>
            <a:r>
              <a:rPr lang="en-US" sz="2000" dirty="0" smtClean="0">
                <a:latin typeface="Verdana" pitchFamily="34" charset="0"/>
                <a:ea typeface="Verdana" pitchFamily="34" charset="0"/>
                <a:cs typeface="Verdana" pitchFamily="34" charset="0"/>
              </a:rPr>
              <a:t>H</a:t>
            </a:r>
            <a:r>
              <a:rPr lang="el-GR" sz="2000" dirty="0" smtClean="0">
                <a:latin typeface="Verdana" pitchFamily="34" charset="0"/>
                <a:ea typeface="Verdana" pitchFamily="34" charset="0"/>
                <a:cs typeface="Verdana" pitchFamily="34" charset="0"/>
              </a:rPr>
              <a:t> ταχύτητα της φωτοσύνθεσης αντισταθμίζεται από την ταχύτητα της αναπνοής και της  φωτοαναπνοής. </a:t>
            </a:r>
            <a:endParaRPr lang="en-US" sz="2000" dirty="0" smtClean="0">
              <a:latin typeface="Verdana" pitchFamily="34" charset="0"/>
              <a:ea typeface="Verdana" pitchFamily="34" charset="0"/>
              <a:cs typeface="Verdana" pitchFamily="34" charset="0"/>
            </a:endParaRPr>
          </a:p>
          <a:p>
            <a:pPr marL="342900" indent="-342900">
              <a:buAutoNum type="arabicPeriod"/>
            </a:pPr>
            <a:endParaRPr lang="en-US" dirty="0" smtClean="0"/>
          </a:p>
          <a:p>
            <a:pPr marL="342900" indent="-342900">
              <a:buAutoNum type="arabicPeriod"/>
            </a:pPr>
            <a:r>
              <a:rPr lang="el-GR" sz="2000" dirty="0" smtClean="0">
                <a:latin typeface="Verdana" pitchFamily="34" charset="0"/>
                <a:ea typeface="Verdana" pitchFamily="34" charset="0"/>
                <a:cs typeface="Verdana" pitchFamily="34" charset="0"/>
              </a:rPr>
              <a:t>Σε μια ορισμένη θερμοκρασία οι ταχύτητες αφομοίωσης και έκλυσης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μέσω των δύο λειτουργιών εξισώνονται, οπότε επέρχεται το </a:t>
            </a:r>
            <a:r>
              <a:rPr lang="el-GR" sz="2000" b="1" dirty="0" smtClean="0">
                <a:latin typeface="Verdana" pitchFamily="34" charset="0"/>
                <a:ea typeface="Verdana" pitchFamily="34" charset="0"/>
                <a:cs typeface="Verdana" pitchFamily="34" charset="0"/>
              </a:rPr>
              <a:t>σημείο αντιστάθμισης της θερμοκρασίας</a:t>
            </a:r>
            <a:r>
              <a:rPr lang="el-GR" sz="2000" dirty="0" smtClean="0">
                <a:latin typeface="Verdana" pitchFamily="34" charset="0"/>
                <a:ea typeface="Verdana" pitchFamily="34" charset="0"/>
                <a:cs typeface="Verdana" pitchFamily="34" charset="0"/>
              </a:rPr>
              <a:t>.</a:t>
            </a:r>
            <a:endParaRPr lang="en-US" sz="2000" dirty="0" smtClean="0">
              <a:latin typeface="Verdana" pitchFamily="34" charset="0"/>
              <a:ea typeface="Verdana" pitchFamily="34" charset="0"/>
              <a:cs typeface="Verdana" pitchFamily="34" charset="0"/>
            </a:endParaRPr>
          </a:p>
        </p:txBody>
      </p:sp>
      <p:sp>
        <p:nvSpPr>
          <p:cNvPr id="6" name="Rectangle 5"/>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σημείο αντιστάθμισης της θερμοκρασίας</a:t>
            </a:r>
          </a:p>
        </p:txBody>
      </p:sp>
      <p:cxnSp>
        <p:nvCxnSpPr>
          <p:cNvPr id="7" name="Straight Connector 6"/>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3973"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1268760"/>
            <a:ext cx="7488832" cy="2646878"/>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είναι το σημείο αντιστάθμισης της θερμοκρασίας; </a:t>
            </a:r>
          </a:p>
          <a:p>
            <a:r>
              <a:rPr lang="el-GR" i="1" dirty="0" smtClean="0"/>
              <a:t> </a:t>
            </a:r>
            <a:endParaRPr lang="el-GR" dirty="0" smtClean="0"/>
          </a:p>
          <a:p>
            <a:pPr marL="358775" indent="-358775">
              <a:buFont typeface="+mj-lt"/>
              <a:buAutoNum type="arabicPeriod" startAt="3"/>
            </a:pPr>
            <a:r>
              <a:rPr lang="el-GR" sz="2000" dirty="0" smtClean="0">
                <a:latin typeface="Verdana" pitchFamily="34" charset="0"/>
                <a:ea typeface="Verdana" pitchFamily="34" charset="0"/>
                <a:cs typeface="Verdana" pitchFamily="34" charset="0"/>
              </a:rPr>
              <a:t>Αυξανομένης περαιτέρω της θερμοκρασίας επικρατεί η έκλυση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δηλ. το ισοζύγιο άνθρακα παίρνει πλέον </a:t>
            </a:r>
            <a:r>
              <a:rPr lang="el-GR" sz="2000" b="1" dirty="0" smtClean="0">
                <a:latin typeface="Verdana" pitchFamily="34" charset="0"/>
                <a:ea typeface="Verdana" pitchFamily="34" charset="0"/>
                <a:cs typeface="Verdana" pitchFamily="34" charset="0"/>
              </a:rPr>
              <a:t>αρνητικές τιμές</a:t>
            </a:r>
            <a:r>
              <a:rPr lang="el-GR" sz="2000" dirty="0" smtClean="0">
                <a:latin typeface="Verdana" pitchFamily="34" charset="0"/>
                <a:ea typeface="Verdana" pitchFamily="34" charset="0"/>
                <a:cs typeface="Verdana" pitchFamily="34" charset="0"/>
              </a:rPr>
              <a:t>. Η επιδείνωση του ισοζυγίου της ταχύτητας αφομοίωσης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σε υψηλές θερμοκρασίες είναι περισσότερο έντονη στα C</a:t>
            </a:r>
            <a:r>
              <a:rPr lang="el-GR" sz="2000" baseline="-25000" dirty="0" smtClean="0">
                <a:latin typeface="Verdana" pitchFamily="34" charset="0"/>
                <a:ea typeface="Verdana" pitchFamily="34" charset="0"/>
                <a:cs typeface="Verdana" pitchFamily="34" charset="0"/>
              </a:rPr>
              <a:t>3</a:t>
            </a:r>
            <a:r>
              <a:rPr lang="el-GR" sz="2000" dirty="0" smtClean="0">
                <a:latin typeface="Verdana" pitchFamily="34" charset="0"/>
                <a:ea typeface="Verdana" pitchFamily="34" charset="0"/>
                <a:cs typeface="Verdana" pitchFamily="34" charset="0"/>
              </a:rPr>
              <a:t>  φυτά (</a:t>
            </a:r>
            <a:r>
              <a:rPr lang="el-GR" sz="2000" dirty="0" smtClean="0">
                <a:solidFill>
                  <a:schemeClr val="accent6"/>
                </a:solidFill>
                <a:latin typeface="Verdana" pitchFamily="34" charset="0"/>
                <a:ea typeface="Verdana" pitchFamily="34" charset="0"/>
                <a:cs typeface="Verdana" pitchFamily="34" charset="0"/>
              </a:rPr>
              <a:t>γιατί;</a:t>
            </a:r>
            <a:r>
              <a:rPr lang="el-GR" sz="2000" dirty="0" smtClean="0">
                <a:latin typeface="Verdana" pitchFamily="34" charset="0"/>
                <a:ea typeface="Verdana" pitchFamily="34" charset="0"/>
                <a:cs typeface="Verdana" pitchFamily="34" charset="0"/>
              </a:rPr>
              <a:t>).</a:t>
            </a:r>
          </a:p>
        </p:txBody>
      </p:sp>
      <p:sp>
        <p:nvSpPr>
          <p:cNvPr id="6" name="Rectangle 5"/>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σημείο αντιστάθμισης της θερμοκρασίας</a:t>
            </a:r>
          </a:p>
        </p:txBody>
      </p:sp>
      <p:cxnSp>
        <p:nvCxnSpPr>
          <p:cNvPr id="7" name="Straight Connector 6"/>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Karabou\biblia\physiology\Figures\Chapter 5\5_response of C3 vs C4 vs CAM.jpg"/>
          <p:cNvPicPr/>
          <p:nvPr/>
        </p:nvPicPr>
        <p:blipFill>
          <a:blip r:embed="rId5" cstate="print"/>
          <a:srcRect/>
          <a:stretch>
            <a:fillRect/>
          </a:stretch>
        </p:blipFill>
        <p:spPr bwMode="auto">
          <a:xfrm>
            <a:off x="179512" y="968873"/>
            <a:ext cx="8784976" cy="4920254"/>
          </a:xfrm>
          <a:prstGeom prst="rect">
            <a:avLst/>
          </a:prstGeom>
          <a:noFill/>
          <a:ln w="9525">
            <a:noFill/>
            <a:miter lim="800000"/>
            <a:headEnd/>
            <a:tailEnd/>
          </a:ln>
        </p:spPr>
      </p:pic>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Οι ακραίες θερμοκρασίες διαταράσσουν τα ισοζύγια</a:t>
            </a:r>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3568" y="1268760"/>
            <a:ext cx="7704856" cy="4524315"/>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Σημείο αντιστάθμισης φωτισμού:</a:t>
            </a:r>
            <a:r>
              <a:rPr lang="el-GR" b="1" dirty="0" smtClean="0"/>
              <a:t> </a:t>
            </a:r>
            <a:r>
              <a:rPr lang="el-GR" sz="2000" dirty="0" smtClean="0">
                <a:latin typeface="Verdana" pitchFamily="34" charset="0"/>
                <a:ea typeface="Verdana" pitchFamily="34" charset="0"/>
                <a:cs typeface="Verdana" pitchFamily="34" charset="0"/>
              </a:rPr>
              <a:t>Η ένταση ακτινοβολίας στην οποία η ταχύτητα αφομοίωσης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αντισταθμίζεται από τη ταχύτητα έκλυσης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οπότε η καθαρή ανταλλαγή αερίων μηδενίζεται.</a:t>
            </a:r>
            <a:endParaRPr lang="en-US" sz="2000" dirty="0" smtClean="0">
              <a:latin typeface="Verdana" pitchFamily="34" charset="0"/>
              <a:ea typeface="Verdana" pitchFamily="34" charset="0"/>
              <a:cs typeface="Verdana" pitchFamily="34" charset="0"/>
            </a:endParaRPr>
          </a:p>
          <a:p>
            <a:endParaRPr lang="el-GR" dirty="0" smtClean="0"/>
          </a:p>
          <a:p>
            <a:r>
              <a:rPr lang="el-GR" sz="2400" b="1" dirty="0" smtClean="0">
                <a:latin typeface="Verdana" pitchFamily="34" charset="0"/>
                <a:ea typeface="Verdana" pitchFamily="34" charset="0"/>
                <a:cs typeface="Verdana" pitchFamily="34" charset="0"/>
              </a:rPr>
              <a:t>Σημείο αντιστάθμισης </a:t>
            </a:r>
            <a:r>
              <a:rPr lang="en-US" sz="2400" b="1" dirty="0" smtClean="0">
                <a:latin typeface="Verdana" pitchFamily="34" charset="0"/>
                <a:ea typeface="Verdana" pitchFamily="34" charset="0"/>
                <a:cs typeface="Verdana" pitchFamily="34" charset="0"/>
              </a:rPr>
              <a:t>CO</a:t>
            </a:r>
            <a:r>
              <a:rPr lang="el-GR" sz="2400" b="1" baseline="-25000" dirty="0" smtClean="0">
                <a:latin typeface="Verdana" pitchFamily="34" charset="0"/>
                <a:ea typeface="Verdana" pitchFamily="34" charset="0"/>
                <a:cs typeface="Verdana" pitchFamily="34" charset="0"/>
              </a:rPr>
              <a:t>2</a:t>
            </a:r>
            <a:r>
              <a:rPr lang="el-GR" sz="2400" b="1" dirty="0" smtClean="0">
                <a:latin typeface="Verdana" pitchFamily="34" charset="0"/>
                <a:ea typeface="Verdana" pitchFamily="34" charset="0"/>
                <a:cs typeface="Verdana" pitchFamily="34" charset="0"/>
              </a:rPr>
              <a:t>: </a:t>
            </a:r>
            <a:r>
              <a:rPr lang="el-GR" sz="2000" dirty="0" smtClean="0">
                <a:latin typeface="Verdana" pitchFamily="34" charset="0"/>
                <a:ea typeface="Verdana" pitchFamily="34" charset="0"/>
                <a:cs typeface="Verdana" pitchFamily="34" charset="0"/>
              </a:rPr>
              <a:t>Η συγκέντρωση </a:t>
            </a:r>
            <a:r>
              <a:rPr lang="en-US" sz="2000" dirty="0" smtClean="0">
                <a:latin typeface="Verdana" pitchFamily="34" charset="0"/>
                <a:ea typeface="Verdana" pitchFamily="34" charset="0"/>
                <a:cs typeface="Verdana" pitchFamily="34" charset="0"/>
              </a:rPr>
              <a:t>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στην οποία η ταχύτητα αφομοίωσης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αντισταθμίζεται από τη ταχύτητα έκλυσης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οπότε η καθαρή ανταλλαγή αερίων μηδενίζεται.</a:t>
            </a:r>
          </a:p>
          <a:p>
            <a:endParaRPr lang="el-GR" dirty="0" smtClean="0"/>
          </a:p>
          <a:p>
            <a:r>
              <a:rPr lang="el-GR" sz="2400" b="1" dirty="0" smtClean="0">
                <a:latin typeface="Verdana" pitchFamily="34" charset="0"/>
                <a:ea typeface="Verdana" pitchFamily="34" charset="0"/>
                <a:cs typeface="Verdana" pitchFamily="34" charset="0"/>
              </a:rPr>
              <a:t>Σημείο αντιστάθμισης της θερμοκρασίας: </a:t>
            </a:r>
            <a:r>
              <a:rPr lang="el-GR" sz="2000" dirty="0" smtClean="0">
                <a:latin typeface="Verdana" pitchFamily="34" charset="0"/>
                <a:ea typeface="Verdana" pitchFamily="34" charset="0"/>
                <a:cs typeface="Verdana" pitchFamily="34" charset="0"/>
              </a:rPr>
              <a:t>Η θερμοκρασία στην οποία η ταχύτητα αφομοίωσης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αντισταθμίζεται από τη ταχύτητα έκλυσης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οπότε η καθαρή ανταλλαγή αερίων μηδενίζεται.</a:t>
            </a:r>
            <a:endParaRPr lang="en-US" b="1" dirty="0" smtClean="0"/>
          </a:p>
        </p:txBody>
      </p:sp>
      <p:sp>
        <p:nvSpPr>
          <p:cNvPr id="4" name="Rectangle 3"/>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άνθρακα και νερού</a:t>
            </a:r>
            <a:endParaRPr lang="el-GR" sz="2000" dirty="0"/>
          </a:p>
        </p:txBody>
      </p:sp>
      <p:cxnSp>
        <p:nvCxnSpPr>
          <p:cNvPr id="5" name="Straight Connector 4"/>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5623" y="891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2523768"/>
          </a:xfrm>
          <a:prstGeom prst="rect">
            <a:avLst/>
          </a:prstGeom>
          <a:noFill/>
        </p:spPr>
        <p:txBody>
          <a:bodyPr wrap="square" rtlCol="0">
            <a:spAutoFit/>
          </a:bodyPr>
          <a:lstStyle/>
          <a:p>
            <a:pPr>
              <a:spcBef>
                <a:spcPts val="600"/>
              </a:spcBef>
              <a:spcAft>
                <a:spcPts val="600"/>
              </a:spcAft>
            </a:pPr>
            <a:r>
              <a:rPr lang="el-GR" sz="2400" b="1" dirty="0" smtClean="0">
                <a:latin typeface="Verdana" pitchFamily="34" charset="0"/>
                <a:ea typeface="Verdana" pitchFamily="34" charset="0"/>
                <a:cs typeface="Verdana" pitchFamily="34" charset="0"/>
              </a:rPr>
              <a:t>Ποιοι παράγοντες ελέγχουν το άνοιγμα των στομάτων; </a:t>
            </a:r>
          </a:p>
          <a:p>
            <a:pPr>
              <a:spcBef>
                <a:spcPts val="600"/>
              </a:spcBef>
              <a:spcAft>
                <a:spcPts val="600"/>
              </a:spcAft>
            </a:pPr>
            <a:r>
              <a:rPr lang="el-GR" sz="2000" b="1" dirty="0" smtClean="0">
                <a:latin typeface="Verdana" pitchFamily="34" charset="0"/>
                <a:ea typeface="Verdana" pitchFamily="34" charset="0"/>
                <a:cs typeface="Verdana" pitchFamily="34" charset="0"/>
              </a:rPr>
              <a:t>1. Το νερό.</a:t>
            </a:r>
          </a:p>
          <a:p>
            <a:pPr>
              <a:spcBef>
                <a:spcPts val="600"/>
              </a:spcBef>
              <a:spcAft>
                <a:spcPts val="600"/>
              </a:spcAft>
            </a:pPr>
            <a:r>
              <a:rPr lang="el-GR" sz="2000" b="1" dirty="0" smtClean="0">
                <a:latin typeface="Verdana" pitchFamily="34" charset="0"/>
                <a:ea typeface="Verdana" pitchFamily="34" charset="0"/>
                <a:cs typeface="Verdana" pitchFamily="34" charset="0"/>
              </a:rPr>
              <a:t>2. Η ένταση και η ποιότητα της ηλιακής ακτινοβολίας.</a:t>
            </a:r>
          </a:p>
          <a:p>
            <a:pPr marL="342900" indent="-342900">
              <a:spcBef>
                <a:spcPts val="600"/>
              </a:spcBef>
              <a:spcAft>
                <a:spcPts val="600"/>
              </a:spcAft>
            </a:pPr>
            <a:r>
              <a:rPr lang="el-GR" sz="2000" b="1" dirty="0" smtClean="0">
                <a:latin typeface="Verdana" pitchFamily="34" charset="0"/>
                <a:ea typeface="Verdana" pitchFamily="34" charset="0"/>
                <a:cs typeface="Verdana" pitchFamily="34" charset="0"/>
              </a:rPr>
              <a:t>3. Συγκέντρωση</a:t>
            </a:r>
            <a:r>
              <a:rPr lang="en-US" sz="2000" b="1" dirty="0" smtClean="0">
                <a:latin typeface="Verdana" pitchFamily="34" charset="0"/>
                <a:ea typeface="Verdana" pitchFamily="34" charset="0"/>
                <a:cs typeface="Verdana" pitchFamily="34" charset="0"/>
              </a:rPr>
              <a:t> CO</a:t>
            </a:r>
            <a:r>
              <a:rPr lang="en-US" sz="2000" b="1" baseline="-25000" dirty="0" smtClean="0">
                <a:latin typeface="Verdana" pitchFamily="34" charset="0"/>
                <a:ea typeface="Verdana" pitchFamily="34" charset="0"/>
                <a:cs typeface="Verdana" pitchFamily="34" charset="0"/>
              </a:rPr>
              <a:t>2</a:t>
            </a:r>
            <a:r>
              <a:rPr lang="en-US" sz="2000" b="1" dirty="0" smtClean="0">
                <a:latin typeface="Verdana" pitchFamily="34" charset="0"/>
                <a:ea typeface="Verdana" pitchFamily="34" charset="0"/>
                <a:cs typeface="Verdana" pitchFamily="34" charset="0"/>
              </a:rPr>
              <a:t> </a:t>
            </a:r>
            <a:r>
              <a:rPr lang="el-GR" sz="2000" dirty="0" smtClean="0">
                <a:latin typeface="Verdana" pitchFamily="34" charset="0"/>
                <a:ea typeface="Verdana" pitchFamily="34" charset="0"/>
                <a:cs typeface="Verdana" pitchFamily="34" charset="0"/>
              </a:rPr>
              <a:t>στο μεσόφυλο.</a:t>
            </a:r>
          </a:p>
        </p:txBody>
      </p:sp>
      <p:sp>
        <p:nvSpPr>
          <p:cNvPr id="10" name="Rectangle 9"/>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Το ενεργειακό ισοζύγιο εξαρτάται από το άνοιγμα των στομάτων</a:t>
            </a:r>
          </a:p>
        </p:txBody>
      </p:sp>
      <p:cxnSp>
        <p:nvCxnSpPr>
          <p:cNvPr id="12" name="Straight Connector 11"/>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8215" y="393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5109091"/>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Πως η χαμηλή θερμοκρασία επηρεάζει τα ισοζύγια; </a:t>
            </a:r>
          </a:p>
          <a:p>
            <a:r>
              <a:rPr lang="el-GR" i="1" dirty="0" smtClean="0"/>
              <a:t> </a:t>
            </a:r>
            <a:endParaRPr lang="el-GR" dirty="0" smtClean="0"/>
          </a:p>
          <a:p>
            <a:pPr marL="342900" indent="-342900">
              <a:buFont typeface="+mj-lt"/>
              <a:buAutoNum type="arabicPeriod"/>
            </a:pPr>
            <a:r>
              <a:rPr lang="el-GR" sz="2000" dirty="0" smtClean="0">
                <a:latin typeface="Verdana" pitchFamily="34" charset="0"/>
                <a:ea typeface="Verdana" pitchFamily="34" charset="0"/>
                <a:cs typeface="Verdana" pitchFamily="34" charset="0"/>
              </a:rPr>
              <a:t>Οι επικράτηση χαμηλών θερμοκρασιών διαταράσσει επίσης το ενεργειακό ισοζύγιο. Σε χαμηλές θερμοκρασίες η φωτοσυνθετική συσκευή είναι ευάλωτη έναντι της </a:t>
            </a:r>
            <a:r>
              <a:rPr lang="el-GR" sz="2000" b="1" dirty="0" err="1" smtClean="0">
                <a:latin typeface="Verdana" pitchFamily="34" charset="0"/>
                <a:ea typeface="Verdana" pitchFamily="34" charset="0"/>
                <a:cs typeface="Verdana" pitchFamily="34" charset="0"/>
              </a:rPr>
              <a:t>φωτοπαρεμπόδισης</a:t>
            </a:r>
            <a:r>
              <a:rPr lang="el-GR" sz="2000" dirty="0" smtClean="0">
                <a:latin typeface="Verdana" pitchFamily="34" charset="0"/>
                <a:ea typeface="Verdana" pitchFamily="34" charset="0"/>
                <a:cs typeface="Verdana" pitchFamily="34" charset="0"/>
              </a:rPr>
              <a:t> (διότι η παραγωγή ATP και NADPH στις φωτεινές αντιδράσεις τείνει να συνεχιστεί απρόσκοπτα, εφόσον υπάρχει ικανή ποσότητα φωτός (</a:t>
            </a:r>
            <a:r>
              <a:rPr lang="el-GR" sz="2000" dirty="0" smtClean="0">
                <a:solidFill>
                  <a:schemeClr val="accent6"/>
                </a:solidFill>
                <a:latin typeface="Verdana" pitchFamily="34" charset="0"/>
                <a:ea typeface="Verdana" pitchFamily="34" charset="0"/>
                <a:cs typeface="Verdana" pitchFamily="34" charset="0"/>
              </a:rPr>
              <a:t>γιατί;</a:t>
            </a:r>
            <a:r>
              <a:rPr lang="el-GR" sz="2000" dirty="0" smtClean="0">
                <a:latin typeface="Verdana" pitchFamily="34" charset="0"/>
                <a:ea typeface="Verdana" pitchFamily="34" charset="0"/>
                <a:cs typeface="Verdana" pitchFamily="34" charset="0"/>
              </a:rPr>
              <a:t>), αλλά οι ενζυμικές αντιδράσεις (κύκλος </a:t>
            </a:r>
            <a:r>
              <a:rPr lang="el-GR" sz="2000" dirty="0" err="1" smtClean="0">
                <a:latin typeface="Verdana" pitchFamily="34" charset="0"/>
                <a:ea typeface="Verdana" pitchFamily="34" charset="0"/>
                <a:cs typeface="Verdana" pitchFamily="34" charset="0"/>
              </a:rPr>
              <a:t>Calvin</a:t>
            </a:r>
            <a:r>
              <a:rPr lang="el-GR" sz="2000" dirty="0" smtClean="0">
                <a:latin typeface="Verdana" pitchFamily="34" charset="0"/>
                <a:ea typeface="Verdana" pitchFamily="34" charset="0"/>
                <a:cs typeface="Verdana" pitchFamily="34" charset="0"/>
              </a:rPr>
              <a:t>) όπου καταναλώνονται τα υποστρώματα αυτά παρεμποδίζονται).</a:t>
            </a:r>
            <a:endParaRPr lang="en-US" sz="2000" dirty="0" smtClean="0">
              <a:latin typeface="Verdana" pitchFamily="34" charset="0"/>
              <a:ea typeface="Verdana" pitchFamily="34" charset="0"/>
              <a:cs typeface="Verdana" pitchFamily="34" charset="0"/>
            </a:endParaRPr>
          </a:p>
          <a:p>
            <a:pPr marL="342900" indent="-342900">
              <a:buFont typeface="+mj-lt"/>
              <a:buAutoNum type="arabicPeriod"/>
            </a:pPr>
            <a:endParaRPr lang="el-GR" sz="2000" dirty="0" smtClean="0">
              <a:latin typeface="Verdana" pitchFamily="34" charset="0"/>
              <a:ea typeface="Verdana" pitchFamily="34" charset="0"/>
              <a:cs typeface="Verdana" pitchFamily="34" charset="0"/>
            </a:endParaRPr>
          </a:p>
          <a:p>
            <a:pPr marL="342900" indent="-342900">
              <a:buFont typeface="+mj-lt"/>
              <a:buAutoNum type="arabicPeriod"/>
            </a:pPr>
            <a:r>
              <a:rPr lang="el-GR" sz="2000" dirty="0" smtClean="0">
                <a:latin typeface="Verdana" pitchFamily="34" charset="0"/>
                <a:ea typeface="Verdana" pitchFamily="34" charset="0"/>
                <a:cs typeface="Verdana" pitchFamily="34" charset="0"/>
              </a:rPr>
              <a:t>Επομένως στις ψυχρές ημέρες του χειμώνα με έντονη ηλιοφάνεια η φωτοπαρεμπόδιση και η πρόκληση </a:t>
            </a:r>
            <a:r>
              <a:rPr lang="el-GR" sz="2000" dirty="0" smtClean="0">
                <a:latin typeface="Verdana" pitchFamily="34" charset="0"/>
                <a:ea typeface="Verdana" pitchFamily="34" charset="0"/>
                <a:cs typeface="Verdana" pitchFamily="34" charset="0"/>
              </a:rPr>
              <a:t>βλάβης</a:t>
            </a:r>
            <a:r>
              <a:rPr lang="el-GR" sz="2000" dirty="0" smtClean="0">
                <a:latin typeface="Verdana" pitchFamily="34" charset="0"/>
                <a:ea typeface="Verdana" pitchFamily="34" charset="0"/>
                <a:cs typeface="Verdana" pitchFamily="34" charset="0"/>
              </a:rPr>
              <a:t> </a:t>
            </a:r>
            <a:r>
              <a:rPr lang="el-GR" sz="2000" dirty="0" smtClean="0">
                <a:latin typeface="Verdana" pitchFamily="34" charset="0"/>
                <a:ea typeface="Verdana" pitchFamily="34" charset="0"/>
                <a:cs typeface="Verdana" pitchFamily="34" charset="0"/>
              </a:rPr>
              <a:t>στη φωτοσυνθετική συσκευή είναι συνήθης.</a:t>
            </a:r>
            <a:endParaRPr lang="el-GR" sz="2000" dirty="0">
              <a:latin typeface="Verdana" pitchFamily="34" charset="0"/>
              <a:ea typeface="Verdana" pitchFamily="34" charset="0"/>
              <a:cs typeface="Verdana" pitchFamily="34" charset="0"/>
            </a:endParaRPr>
          </a:p>
        </p:txBody>
      </p:sp>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Οι ακραίες θερμοκρασίες διαταράσσουν τα ισοζύγια</a:t>
            </a:r>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0716"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338" name="Object 6"/>
          <p:cNvGraphicFramePr>
            <a:graphicFrameLocks noChangeAspect="1"/>
          </p:cNvGraphicFramePr>
          <p:nvPr/>
        </p:nvGraphicFramePr>
        <p:xfrm>
          <a:off x="1195388" y="2362200"/>
          <a:ext cx="2343150" cy="2632075"/>
        </p:xfrm>
        <a:graphic>
          <a:graphicData uri="http://schemas.openxmlformats.org/presentationml/2006/ole">
            <mc:AlternateContent xmlns:mc="http://schemas.openxmlformats.org/markup-compatibility/2006">
              <mc:Choice xmlns:v="urn:schemas-microsoft-com:vml" Requires="v">
                <p:oleObj spid="_x0000_s56374" name="CorelDRAW" r:id="rId6" imgW="2911320" imgH="3104640" progId="">
                  <p:embed/>
                </p:oleObj>
              </mc:Choice>
              <mc:Fallback>
                <p:oleObj name="CorelDRAW" r:id="rId6" imgW="2911320" imgH="3104640" progId="">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5388" y="2362200"/>
                        <a:ext cx="2343150"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5319" name="Object 7"/>
          <p:cNvGraphicFramePr>
            <a:graphicFrameLocks noChangeAspect="1"/>
          </p:cNvGraphicFramePr>
          <p:nvPr/>
        </p:nvGraphicFramePr>
        <p:xfrm>
          <a:off x="1782763" y="2865438"/>
          <a:ext cx="1666875" cy="1631950"/>
        </p:xfrm>
        <a:graphic>
          <a:graphicData uri="http://schemas.openxmlformats.org/presentationml/2006/ole">
            <mc:AlternateContent xmlns:mc="http://schemas.openxmlformats.org/markup-compatibility/2006">
              <mc:Choice xmlns:v="urn:schemas-microsoft-com:vml" Requires="v">
                <p:oleObj spid="_x0000_s56375" name="CorelDRAW" r:id="rId8" imgW="2076840" imgH="1925280" progId="">
                  <p:embed/>
                </p:oleObj>
              </mc:Choice>
              <mc:Fallback>
                <p:oleObj name="CorelDRAW" r:id="rId8" imgW="2076840" imgH="1925280" progId="">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2763" y="2865438"/>
                        <a:ext cx="166687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5320" name="Object 8"/>
          <p:cNvGraphicFramePr>
            <a:graphicFrameLocks noChangeAspect="1"/>
          </p:cNvGraphicFramePr>
          <p:nvPr/>
        </p:nvGraphicFramePr>
        <p:xfrm>
          <a:off x="5257800" y="2368550"/>
          <a:ext cx="2438400" cy="2654300"/>
        </p:xfrm>
        <a:graphic>
          <a:graphicData uri="http://schemas.openxmlformats.org/presentationml/2006/ole">
            <mc:AlternateContent xmlns:mc="http://schemas.openxmlformats.org/markup-compatibility/2006">
              <mc:Choice xmlns:v="urn:schemas-microsoft-com:vml" Requires="v">
                <p:oleObj spid="_x0000_s56376" name="CorelDRAW" r:id="rId10" imgW="3030120" imgH="3129840" progId="">
                  <p:embed/>
                </p:oleObj>
              </mc:Choice>
              <mc:Fallback>
                <p:oleObj name="CorelDRAW" r:id="rId10" imgW="3030120" imgH="3129840" progId="">
                  <p:embed/>
                  <p:pic>
                    <p:nvPicPr>
                      <p:cNvPr id="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368550"/>
                        <a:ext cx="2438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5321" name="Object 9"/>
          <p:cNvGraphicFramePr>
            <a:graphicFrameLocks noChangeAspect="1"/>
          </p:cNvGraphicFramePr>
          <p:nvPr/>
        </p:nvGraphicFramePr>
        <p:xfrm>
          <a:off x="5792788" y="3741738"/>
          <a:ext cx="1568450" cy="774700"/>
        </p:xfrm>
        <a:graphic>
          <a:graphicData uri="http://schemas.openxmlformats.org/presentationml/2006/ole">
            <mc:AlternateContent xmlns:mc="http://schemas.openxmlformats.org/markup-compatibility/2006">
              <mc:Choice xmlns:v="urn:schemas-microsoft-com:vml" Requires="v">
                <p:oleObj spid="_x0000_s56377" name="CorelDRAW" r:id="rId12" imgW="1954080" imgH="916560" progId="">
                  <p:embed/>
                </p:oleObj>
              </mc:Choice>
              <mc:Fallback>
                <p:oleObj name="CorelDRAW" r:id="rId12" imgW="1954080" imgH="916560" progId="">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2788" y="3741738"/>
                        <a:ext cx="156845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1"/>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Οι ακραίες θερμοκρασίες διαταράσσουν τα ισοζύγια</a:t>
            </a:r>
          </a:p>
        </p:txBody>
      </p:sp>
      <p:cxnSp>
        <p:nvCxnSpPr>
          <p:cNvPr id="13" name="Straight Connector 12"/>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82158" y="70483"/>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4496"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Karabou\biblia\physiology\Figures\Chapter 5\5_light response curves of sun and shade.jpg"/>
          <p:cNvPicPr/>
          <p:nvPr/>
        </p:nvPicPr>
        <p:blipFill>
          <a:blip r:embed="rId5" cstate="print"/>
          <a:srcRect/>
          <a:stretch>
            <a:fillRect/>
          </a:stretch>
        </p:blipFill>
        <p:spPr bwMode="auto">
          <a:xfrm>
            <a:off x="183678" y="980728"/>
            <a:ext cx="8776644" cy="4896544"/>
          </a:xfrm>
          <a:prstGeom prst="rect">
            <a:avLst/>
          </a:prstGeom>
          <a:noFill/>
          <a:ln w="9525">
            <a:noFill/>
            <a:miter lim="800000"/>
            <a:headEnd/>
            <a:tailEnd/>
          </a:ln>
        </p:spPr>
      </p:pic>
      <p:sp>
        <p:nvSpPr>
          <p:cNvPr id="4" name="Rectangle 3"/>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Πως αποκρίνονται τα φυτά στις συνθήκες του περιβάλλοντος;</a:t>
            </a:r>
          </a:p>
        </p:txBody>
      </p:sp>
      <p:cxnSp>
        <p:nvCxnSpPr>
          <p:cNvPr id="5" name="Straight Connector 4"/>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5686" y="9932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7114" y="1196752"/>
            <a:ext cx="7601780" cy="4801314"/>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Προσαρμογή:</a:t>
            </a:r>
            <a:r>
              <a:rPr lang="el-GR" dirty="0" smtClean="0"/>
              <a:t> </a:t>
            </a:r>
            <a:r>
              <a:rPr lang="el-GR" sz="2000" dirty="0" smtClean="0">
                <a:latin typeface="Verdana" pitchFamily="34" charset="0"/>
                <a:ea typeface="Verdana" pitchFamily="34" charset="0"/>
                <a:cs typeface="Verdana" pitchFamily="34" charset="0"/>
              </a:rPr>
              <a:t>Κατάλληλες τροποποιήσεις σε επίπεδο δομών ή/και λειτουργιών που καθορίζονται γενετικά και εμφανίζονται μέσω της διαδικασίας της επιλογής για ένα διάστημα αρκετών γενεών. </a:t>
            </a:r>
            <a:endParaRPr lang="en-US" sz="2000" dirty="0" smtClean="0">
              <a:latin typeface="Verdana" pitchFamily="34" charset="0"/>
              <a:ea typeface="Verdana" pitchFamily="34" charset="0"/>
              <a:cs typeface="Verdana" pitchFamily="34" charset="0"/>
            </a:endParaRPr>
          </a:p>
          <a:p>
            <a:endParaRPr lang="el-GR" dirty="0" smtClean="0"/>
          </a:p>
          <a:p>
            <a:r>
              <a:rPr lang="el-GR" sz="2400" b="1" dirty="0" smtClean="0">
                <a:latin typeface="Verdana" pitchFamily="34" charset="0"/>
                <a:ea typeface="Verdana" pitchFamily="34" charset="0"/>
                <a:cs typeface="Verdana" pitchFamily="34" charset="0"/>
              </a:rPr>
              <a:t>Εγκλιματισμός: </a:t>
            </a:r>
            <a:r>
              <a:rPr lang="el-GR" sz="2000" dirty="0" smtClean="0">
                <a:latin typeface="Verdana" pitchFamily="34" charset="0"/>
                <a:ea typeface="Verdana" pitchFamily="34" charset="0"/>
                <a:cs typeface="Verdana" pitchFamily="34" charset="0"/>
              </a:rPr>
              <a:t>Επίκτητες τροποποιήσεις μορφολογικών ή/και φυσιολογικών χαρακτηριστικών οι οποίες συμβαίνουν κατά τη διάρκεια του βιολογικού κύκλου ενός φυτικού οργανισμού, ως απάντηση στην αλλαγή των συνθηκών του περιβάλλοντος. </a:t>
            </a:r>
            <a:endParaRPr lang="en-US" sz="2000" dirty="0" smtClean="0">
              <a:latin typeface="Verdana" pitchFamily="34" charset="0"/>
              <a:ea typeface="Verdana" pitchFamily="34" charset="0"/>
              <a:cs typeface="Verdana" pitchFamily="34" charset="0"/>
            </a:endParaRPr>
          </a:p>
          <a:p>
            <a:endParaRPr lang="el-GR" dirty="0" smtClean="0"/>
          </a:p>
          <a:p>
            <a:r>
              <a:rPr lang="el-GR" sz="2400" b="1" dirty="0" smtClean="0">
                <a:latin typeface="Verdana" pitchFamily="34" charset="0"/>
                <a:ea typeface="Verdana" pitchFamily="34" charset="0"/>
                <a:cs typeface="Verdana" pitchFamily="34" charset="0"/>
              </a:rPr>
              <a:t>Ικανότητα εγκλιματισμού: </a:t>
            </a:r>
            <a:r>
              <a:rPr lang="el-GR" sz="2000" dirty="0" smtClean="0">
                <a:latin typeface="Verdana" pitchFamily="34" charset="0"/>
                <a:ea typeface="Verdana" pitchFamily="34" charset="0"/>
                <a:cs typeface="Verdana" pitchFamily="34" charset="0"/>
              </a:rPr>
              <a:t>Το εύρος και η ένταση των επίκτητων τροποποιήσεων ενός φυτικού οργανισμού όταν μεταβάλλονται οι συνθήκες του περιβάλλοντος.</a:t>
            </a:r>
          </a:p>
          <a:p>
            <a:endParaRPr lang="el-GR" dirty="0"/>
          </a:p>
        </p:txBody>
      </p:sp>
      <p:sp>
        <p:nvSpPr>
          <p:cNvPr id="7" name="Rectangle 6"/>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Πως αποκρίνονται τα φυτά στις συνθήκες του περιβάλλοντος;</a:t>
            </a:r>
          </a:p>
        </p:txBody>
      </p:sp>
      <p:cxnSp>
        <p:nvCxnSpPr>
          <p:cNvPr id="9" name="Straight Connector 8"/>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93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Karabou\biblia\physiology\Figures\Chapter 5\5_light response curves of sun and shade.jpg"/>
          <p:cNvPicPr/>
          <p:nvPr/>
        </p:nvPicPr>
        <p:blipFill>
          <a:blip r:embed="rId5" cstate="print"/>
          <a:srcRect/>
          <a:stretch>
            <a:fillRect/>
          </a:stretch>
        </p:blipFill>
        <p:spPr bwMode="auto">
          <a:xfrm>
            <a:off x="183678" y="980728"/>
            <a:ext cx="8776644" cy="4896544"/>
          </a:xfrm>
          <a:prstGeom prst="rect">
            <a:avLst/>
          </a:prstGeom>
          <a:noFill/>
          <a:ln w="9525">
            <a:noFill/>
            <a:miter lim="800000"/>
            <a:headEnd/>
            <a:tailEnd/>
          </a:ln>
        </p:spPr>
      </p:pic>
      <p:sp>
        <p:nvSpPr>
          <p:cNvPr id="4" name="Rectangle 3"/>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Πως αποκρίνονται τα φυτά στις συνθήκες του περιβάλλοντος;</a:t>
            </a:r>
          </a:p>
        </p:txBody>
      </p:sp>
      <p:cxnSp>
        <p:nvCxnSpPr>
          <p:cNvPr id="5" name="Straight Connector 4"/>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4516" y="793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Karabou\biblia\physiology\Figures\Chapter 5\5_chloroplastic movements.jpg"/>
          <p:cNvPicPr/>
          <p:nvPr/>
        </p:nvPicPr>
        <p:blipFill>
          <a:blip r:embed="rId5" cstate="print"/>
          <a:srcRect/>
          <a:stretch>
            <a:fillRect/>
          </a:stretch>
        </p:blipFill>
        <p:spPr bwMode="auto">
          <a:xfrm>
            <a:off x="1835695" y="988160"/>
            <a:ext cx="5472610" cy="5393168"/>
          </a:xfrm>
          <a:prstGeom prst="rect">
            <a:avLst/>
          </a:prstGeom>
          <a:noFill/>
          <a:ln w="9525">
            <a:noFill/>
            <a:miter lim="800000"/>
            <a:headEnd/>
            <a:tailEnd/>
          </a:ln>
        </p:spPr>
      </p:pic>
      <p:sp>
        <p:nvSpPr>
          <p:cNvPr id="7" name="Rectangle 6"/>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Πως αποκρίνονται τα φυτά στις συνθήκες του περιβάλλοντος;</a:t>
            </a:r>
          </a:p>
        </p:txBody>
      </p:sp>
      <p:cxnSp>
        <p:nvCxnSpPr>
          <p:cNvPr id="9" name="Straight Connector 8"/>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282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Karabou\biblia\physiology\Figures\Chapter 5\5_quercus_sun_shade.jpg"/>
          <p:cNvPicPr/>
          <p:nvPr/>
        </p:nvPicPr>
        <p:blipFill>
          <a:blip r:embed="rId5" cstate="print"/>
          <a:srcRect/>
          <a:stretch>
            <a:fillRect/>
          </a:stretch>
        </p:blipFill>
        <p:spPr bwMode="auto">
          <a:xfrm>
            <a:off x="2051720" y="836712"/>
            <a:ext cx="5040560" cy="5640284"/>
          </a:xfrm>
          <a:prstGeom prst="rect">
            <a:avLst/>
          </a:prstGeom>
          <a:noFill/>
          <a:ln w="9525">
            <a:noFill/>
            <a:miter lim="800000"/>
            <a:headEnd/>
            <a:tailEnd/>
          </a:ln>
        </p:spPr>
      </p:pic>
      <p:sp>
        <p:nvSpPr>
          <p:cNvPr id="7" name="Rectangle 6"/>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Πως αποκρίνονται τα φυτά στις συνθήκες του περιβάλλοντος;</a:t>
            </a:r>
          </a:p>
        </p:txBody>
      </p:sp>
      <p:cxnSp>
        <p:nvCxnSpPr>
          <p:cNvPr id="9" name="Straight Connector 8"/>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114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Karabou\biblia\physiology\Figures\Chapter 5\5_temperature_acclimation.jpg"/>
          <p:cNvPicPr/>
          <p:nvPr/>
        </p:nvPicPr>
        <p:blipFill>
          <a:blip r:embed="rId5" cstate="print"/>
          <a:srcRect/>
          <a:stretch>
            <a:fillRect/>
          </a:stretch>
        </p:blipFill>
        <p:spPr bwMode="auto">
          <a:xfrm>
            <a:off x="196840" y="1556793"/>
            <a:ext cx="8750320" cy="3744414"/>
          </a:xfrm>
          <a:prstGeom prst="rect">
            <a:avLst/>
          </a:prstGeom>
          <a:noFill/>
          <a:ln w="9525">
            <a:noFill/>
            <a:miter lim="800000"/>
            <a:headEnd/>
            <a:tailEnd/>
          </a:ln>
        </p:spPr>
      </p:pic>
      <p:sp>
        <p:nvSpPr>
          <p:cNvPr id="11" name="Rectangle 10"/>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Πως αποκρίνονται τα φυτά στις συνθήκες του περιβάλλοντος;</a:t>
            </a:r>
          </a:p>
        </p:txBody>
      </p:sp>
      <p:cxnSp>
        <p:nvCxnSpPr>
          <p:cNvPr id="12" name="Straight Connector 11"/>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98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7" name="Picture 1" descr="Z:\Karabou\biblia\physiology\Figures\Chapter 3\3_guard_cells_movemement_simpler.jpg"/>
          <p:cNvPicPr>
            <a:picLocks noGrp="1" noChangeAspect="1" noChangeArrowheads="1"/>
          </p:cNvPicPr>
          <p:nvPr>
            <p:ph idx="1"/>
          </p:nvPr>
        </p:nvPicPr>
        <p:blipFill>
          <a:blip r:embed="rId3" cstate="print"/>
          <a:stretch>
            <a:fillRect/>
          </a:stretch>
        </p:blipFill>
        <p:spPr bwMode="auto">
          <a:xfrm>
            <a:off x="2681749" y="908720"/>
            <a:ext cx="3780502" cy="5332858"/>
          </a:xfrm>
          <a:prstGeom prst="rect">
            <a:avLst/>
          </a:prstGeom>
          <a:noFill/>
        </p:spPr>
      </p:pic>
      <p:sp>
        <p:nvSpPr>
          <p:cNvPr id="4" name="Rectangle 3"/>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6" name="Straight Connector 5"/>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 descr="Z:\Karabou\biblia\physiology\Figures\Chapter 3\3_guard_cells_movemement_simpler.jpg"/>
          <p:cNvPicPr>
            <a:picLocks noChangeAspect="1" noChangeArrowheads="1"/>
          </p:cNvPicPr>
          <p:nvPr/>
        </p:nvPicPr>
        <p:blipFill>
          <a:blip r:embed="rId3" cstate="print"/>
          <a:stretch>
            <a:fillRect/>
          </a:stretch>
        </p:blipFill>
        <p:spPr bwMode="auto">
          <a:xfrm>
            <a:off x="1583176" y="1336502"/>
            <a:ext cx="5924476" cy="8357194"/>
          </a:xfrm>
          <a:prstGeom prst="rect">
            <a:avLst/>
          </a:prstGeom>
          <a:noFill/>
        </p:spPr>
      </p:pic>
      <p:sp>
        <p:nvSpPr>
          <p:cNvPr id="7" name="Rectangle 6"/>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8" name="Straight Connector 7"/>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7" name="Picture 1" descr="Z:\Karabou\biblia\physiology\Figures\Chapter 3\3_guard_cells_movemement_simpler.jpg"/>
          <p:cNvPicPr>
            <a:picLocks noGrp="1" noChangeAspect="1" noChangeArrowheads="1"/>
          </p:cNvPicPr>
          <p:nvPr>
            <p:ph idx="1"/>
          </p:nvPr>
        </p:nvPicPr>
        <p:blipFill>
          <a:blip r:embed="rId3" cstate="print"/>
          <a:srcRect t="35427"/>
          <a:stretch>
            <a:fillRect/>
          </a:stretch>
        </p:blipFill>
        <p:spPr bwMode="auto">
          <a:xfrm>
            <a:off x="1547664" y="724830"/>
            <a:ext cx="6048672" cy="5512482"/>
          </a:xfrm>
          <a:prstGeom prst="rect">
            <a:avLst/>
          </a:prstGeom>
          <a:noFill/>
        </p:spPr>
      </p:pic>
      <p:sp>
        <p:nvSpPr>
          <p:cNvPr id="7" name="Rectangle 6"/>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8" name="Straight Connector 7"/>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7584" y="1268760"/>
            <a:ext cx="7488832" cy="4493538"/>
          </a:xfrm>
          <a:prstGeom prst="rect">
            <a:avLst/>
          </a:prstGeom>
          <a:noFill/>
        </p:spPr>
        <p:txBody>
          <a:bodyPr wrap="square" rtlCol="0">
            <a:spAutoFit/>
          </a:bodyPr>
          <a:lstStyle/>
          <a:p>
            <a:pPr>
              <a:spcBef>
                <a:spcPts val="600"/>
              </a:spcBef>
              <a:spcAft>
                <a:spcPts val="600"/>
              </a:spcAft>
            </a:pPr>
            <a:r>
              <a:rPr lang="el-GR" sz="2400" b="1" dirty="0" smtClean="0">
                <a:latin typeface="Verdana" pitchFamily="34" charset="0"/>
                <a:ea typeface="Verdana" pitchFamily="34" charset="0"/>
                <a:cs typeface="Verdana" pitchFamily="34" charset="0"/>
              </a:rPr>
              <a:t>Πως το φως ελέγχει το άνοιγμα των στομάτων; </a:t>
            </a:r>
          </a:p>
          <a:p>
            <a:pPr>
              <a:spcBef>
                <a:spcPts val="600"/>
              </a:spcBef>
              <a:spcAft>
                <a:spcPts val="600"/>
              </a:spcAft>
            </a:pPr>
            <a:r>
              <a:rPr lang="el-GR" i="1" dirty="0" smtClean="0"/>
              <a:t> </a:t>
            </a:r>
          </a:p>
          <a:p>
            <a:pPr>
              <a:spcBef>
                <a:spcPts val="600"/>
              </a:spcBef>
              <a:spcAft>
                <a:spcPts val="600"/>
              </a:spcAft>
            </a:pPr>
            <a:r>
              <a:rPr lang="el-GR" sz="2000" dirty="0" smtClean="0">
                <a:latin typeface="Verdana" pitchFamily="34" charset="0"/>
                <a:ea typeface="Verdana" pitchFamily="34" charset="0"/>
                <a:cs typeface="Verdana" pitchFamily="34" charset="0"/>
              </a:rPr>
              <a:t>Η επίδραση της ακτινοβολίας στο άνοιγμα των στομάτων έχει δύο συνιστώσες: </a:t>
            </a:r>
          </a:p>
          <a:p>
            <a:pPr marL="342900" indent="-342900">
              <a:spcBef>
                <a:spcPts val="600"/>
              </a:spcBef>
              <a:spcAft>
                <a:spcPts val="600"/>
              </a:spcAft>
            </a:pPr>
            <a:r>
              <a:rPr lang="el-GR" sz="2000" b="1" dirty="0" smtClean="0">
                <a:latin typeface="Verdana" pitchFamily="34" charset="0"/>
                <a:ea typeface="Verdana" pitchFamily="34" charset="0"/>
                <a:cs typeface="Verdana" pitchFamily="34" charset="0"/>
              </a:rPr>
              <a:t>1.</a:t>
            </a:r>
            <a:r>
              <a:rPr lang="el-GR" sz="2000" dirty="0" smtClean="0">
                <a:latin typeface="Verdana" pitchFamily="34" charset="0"/>
                <a:ea typeface="Verdana" pitchFamily="34" charset="0"/>
                <a:cs typeface="Verdana" pitchFamily="34" charset="0"/>
              </a:rPr>
              <a:t> Η πρώτη είναι </a:t>
            </a:r>
            <a:r>
              <a:rPr lang="el-GR" sz="2000" b="1" dirty="0" smtClean="0">
                <a:latin typeface="Verdana" pitchFamily="34" charset="0"/>
                <a:ea typeface="Verdana" pitchFamily="34" charset="0"/>
                <a:cs typeface="Verdana" pitchFamily="34" charset="0"/>
              </a:rPr>
              <a:t>φωτοσυνθετική </a:t>
            </a:r>
            <a:r>
              <a:rPr lang="el-GR" sz="2000" dirty="0" smtClean="0">
                <a:latin typeface="Verdana" pitchFamily="34" charset="0"/>
                <a:ea typeface="Verdana" pitchFamily="34" charset="0"/>
                <a:cs typeface="Verdana" pitchFamily="34" charset="0"/>
              </a:rPr>
              <a:t>και για αυτήν ευθύνεται το σύνολο της φωτοσυνθετικά ενεργής ακτινοβολίας. </a:t>
            </a:r>
          </a:p>
          <a:p>
            <a:pPr marL="342900" indent="-342900">
              <a:spcBef>
                <a:spcPts val="600"/>
              </a:spcBef>
              <a:spcAft>
                <a:spcPts val="600"/>
              </a:spcAft>
            </a:pPr>
            <a:r>
              <a:rPr lang="el-GR" sz="2000" b="1" dirty="0" smtClean="0">
                <a:latin typeface="Verdana" pitchFamily="34" charset="0"/>
                <a:ea typeface="Verdana" pitchFamily="34" charset="0"/>
                <a:cs typeface="Verdana" pitchFamily="34" charset="0"/>
              </a:rPr>
              <a:t>2. </a:t>
            </a:r>
            <a:r>
              <a:rPr lang="el-GR" sz="2000" dirty="0" smtClean="0">
                <a:latin typeface="Verdana" pitchFamily="34" charset="0"/>
                <a:ea typeface="Verdana" pitchFamily="34" charset="0"/>
                <a:cs typeface="Verdana" pitchFamily="34" charset="0"/>
              </a:rPr>
              <a:t>Η δεύτερη συνιστώσα είναι μη-φωτοσυνθετική αλλά σε αυτήν το  </a:t>
            </a:r>
            <a:r>
              <a:rPr lang="el-GR" sz="2000" b="1" dirty="0" smtClean="0">
                <a:latin typeface="Verdana" pitchFamily="34" charset="0"/>
                <a:ea typeface="Verdana" pitchFamily="34" charset="0"/>
                <a:cs typeface="Verdana" pitchFamily="34" charset="0"/>
              </a:rPr>
              <a:t>μπλε φως </a:t>
            </a:r>
            <a:r>
              <a:rPr lang="el-GR" sz="2000" dirty="0" smtClean="0">
                <a:latin typeface="Verdana" pitchFamily="34" charset="0"/>
                <a:ea typeface="Verdana" pitchFamily="34" charset="0"/>
                <a:cs typeface="Verdana" pitchFamily="34" charset="0"/>
              </a:rPr>
              <a:t>συγκεκριμένα λειτουργεί ως </a:t>
            </a:r>
            <a:r>
              <a:rPr lang="el-GR" sz="2000" b="1" dirty="0" smtClean="0">
                <a:latin typeface="Verdana" pitchFamily="34" charset="0"/>
                <a:ea typeface="Verdana" pitchFamily="34" charset="0"/>
                <a:cs typeface="Verdana" pitchFamily="34" charset="0"/>
              </a:rPr>
              <a:t>σήμα </a:t>
            </a:r>
            <a:r>
              <a:rPr lang="el-GR" sz="2000" dirty="0" smtClean="0">
                <a:latin typeface="Verdana" pitchFamily="34" charset="0"/>
                <a:ea typeface="Verdana" pitchFamily="34" charset="0"/>
                <a:cs typeface="Verdana" pitchFamily="34" charset="0"/>
              </a:rPr>
              <a:t>προκαλώντας περαιτέρω άνοιγμα των στομάτων. </a:t>
            </a:r>
          </a:p>
        </p:txBody>
      </p:sp>
      <p:sp>
        <p:nvSpPr>
          <p:cNvPr id="10" name="Rectangle 9"/>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11" name="Straight Connector 10"/>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7584" y="1268760"/>
            <a:ext cx="7488832" cy="4985980"/>
          </a:xfrm>
          <a:prstGeom prst="rect">
            <a:avLst/>
          </a:prstGeom>
          <a:noFill/>
        </p:spPr>
        <p:txBody>
          <a:bodyPr wrap="square" rtlCol="0">
            <a:spAutoFit/>
          </a:bodyPr>
          <a:lstStyle/>
          <a:p>
            <a:pPr>
              <a:spcBef>
                <a:spcPts val="600"/>
              </a:spcBef>
              <a:spcAft>
                <a:spcPts val="600"/>
              </a:spcAft>
            </a:pPr>
            <a:r>
              <a:rPr lang="el-GR" sz="2400" b="1" dirty="0" smtClean="0">
                <a:latin typeface="Verdana" pitchFamily="34" charset="0"/>
                <a:ea typeface="Verdana" pitchFamily="34" charset="0"/>
                <a:cs typeface="Verdana" pitchFamily="34" charset="0"/>
              </a:rPr>
              <a:t>Πως το φως ελέγχει το άνοιγμα των στομάτων; </a:t>
            </a:r>
          </a:p>
          <a:p>
            <a:pPr>
              <a:spcBef>
                <a:spcPts val="600"/>
              </a:spcBef>
              <a:spcAft>
                <a:spcPts val="600"/>
              </a:spcAft>
            </a:pPr>
            <a:r>
              <a:rPr lang="el-GR" sz="2000" dirty="0" smtClean="0">
                <a:latin typeface="Verdana" pitchFamily="34" charset="0"/>
                <a:ea typeface="Verdana" pitchFamily="34" charset="0"/>
                <a:cs typeface="Verdana" pitchFamily="34" charset="0"/>
              </a:rPr>
              <a:t>Η επίδραση της ακτινοβολίας στο άνοιγμα των στομάτων έχει δύο συνιστώσες: </a:t>
            </a:r>
          </a:p>
          <a:p>
            <a:pPr marL="342900" indent="-342900">
              <a:spcBef>
                <a:spcPts val="600"/>
              </a:spcBef>
              <a:spcAft>
                <a:spcPts val="600"/>
              </a:spcAft>
              <a:buAutoNum type="arabicPeriod"/>
            </a:pPr>
            <a:r>
              <a:rPr lang="el-GR" sz="2000" dirty="0" smtClean="0">
                <a:latin typeface="Verdana" pitchFamily="34" charset="0"/>
                <a:ea typeface="Verdana" pitchFamily="34" charset="0"/>
                <a:cs typeface="Verdana" pitchFamily="34" charset="0"/>
              </a:rPr>
              <a:t>Η πρώτη είναι </a:t>
            </a:r>
            <a:r>
              <a:rPr lang="el-GR" sz="2000" b="1" dirty="0" smtClean="0">
                <a:latin typeface="Verdana" pitchFamily="34" charset="0"/>
                <a:ea typeface="Verdana" pitchFamily="34" charset="0"/>
                <a:cs typeface="Verdana" pitchFamily="34" charset="0"/>
              </a:rPr>
              <a:t>φωτοσυνθετική </a:t>
            </a:r>
            <a:br>
              <a:rPr lang="el-GR" sz="2000" b="1"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και για αυτήν ευθύνεται το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σύνολο της φωτοσυνθετικά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ενεργού ακτινοβολίας. </a:t>
            </a:r>
          </a:p>
          <a:p>
            <a:pPr marL="342900" indent="-342900">
              <a:spcBef>
                <a:spcPts val="600"/>
              </a:spcBef>
              <a:spcAft>
                <a:spcPts val="600"/>
              </a:spcAft>
              <a:buAutoNum type="arabicPeriod"/>
            </a:pPr>
            <a:r>
              <a:rPr lang="el-GR" sz="2000" dirty="0" smtClean="0">
                <a:latin typeface="Verdana" pitchFamily="34" charset="0"/>
                <a:ea typeface="Verdana" pitchFamily="34" charset="0"/>
                <a:cs typeface="Verdana" pitchFamily="34" charset="0"/>
              </a:rPr>
              <a:t>Η δεύτερη συνιστώσα είναι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μη-φωτοσυνθετική και σε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αυτήν το </a:t>
            </a:r>
            <a:r>
              <a:rPr lang="el-GR" sz="2000" b="1" dirty="0" smtClean="0">
                <a:latin typeface="Verdana" pitchFamily="34" charset="0"/>
                <a:ea typeface="Verdana" pitchFamily="34" charset="0"/>
                <a:cs typeface="Verdana" pitchFamily="34" charset="0"/>
              </a:rPr>
              <a:t>μπλε φως</a:t>
            </a:r>
            <a:r>
              <a:rPr lang="el-GR" sz="2000" dirty="0" smtClean="0">
                <a:latin typeface="Verdana" pitchFamily="34" charset="0"/>
                <a:ea typeface="Verdana" pitchFamily="34" charset="0"/>
                <a:cs typeface="Verdana" pitchFamily="34" charset="0"/>
              </a:rPr>
              <a:t>,</a:t>
            </a:r>
            <a:r>
              <a:rPr lang="el-GR" sz="2000" b="1" dirty="0" smtClean="0">
                <a:latin typeface="Verdana" pitchFamily="34" charset="0"/>
                <a:ea typeface="Verdana" pitchFamily="34" charset="0"/>
                <a:cs typeface="Verdana" pitchFamily="34" charset="0"/>
              </a:rPr>
              <a:t> </a:t>
            </a:r>
            <a:br>
              <a:rPr lang="el-GR" sz="2000" b="1"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συγκεκριμένα, λειτουργεί ως </a:t>
            </a:r>
            <a:br>
              <a:rPr lang="el-GR" sz="2000" dirty="0" smtClean="0">
                <a:latin typeface="Verdana" pitchFamily="34" charset="0"/>
                <a:ea typeface="Verdana" pitchFamily="34" charset="0"/>
                <a:cs typeface="Verdana" pitchFamily="34" charset="0"/>
              </a:rPr>
            </a:br>
            <a:r>
              <a:rPr lang="el-GR" sz="2000" b="1" dirty="0" smtClean="0">
                <a:latin typeface="Verdana" pitchFamily="34" charset="0"/>
                <a:ea typeface="Verdana" pitchFamily="34" charset="0"/>
                <a:cs typeface="Verdana" pitchFamily="34" charset="0"/>
              </a:rPr>
              <a:t>σήμα </a:t>
            </a:r>
            <a:r>
              <a:rPr lang="el-GR" sz="2000" dirty="0" smtClean="0">
                <a:latin typeface="Verdana" pitchFamily="34" charset="0"/>
                <a:ea typeface="Verdana" pitchFamily="34" charset="0"/>
                <a:cs typeface="Verdana" pitchFamily="34" charset="0"/>
              </a:rPr>
              <a:t>προκαλώντας περαιτέρω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άνοιγμα των στομάτων. </a:t>
            </a:r>
          </a:p>
        </p:txBody>
      </p:sp>
      <p:sp>
        <p:nvSpPr>
          <p:cNvPr id="10" name="Rectangle 9"/>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11" name="Straight Connector 10"/>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8066" name="Picture 2"/>
          <p:cNvPicPr>
            <a:picLocks noChangeAspect="1" noChangeArrowheads="1"/>
          </p:cNvPicPr>
          <p:nvPr/>
        </p:nvPicPr>
        <p:blipFill>
          <a:blip r:embed="rId3" cstate="print"/>
          <a:srcRect t="2564"/>
          <a:stretch>
            <a:fillRect/>
          </a:stretch>
        </p:blipFill>
        <p:spPr bwMode="auto">
          <a:xfrm>
            <a:off x="5292080" y="3284984"/>
            <a:ext cx="3851919" cy="35730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7584" y="1268760"/>
            <a:ext cx="7488832" cy="3724096"/>
          </a:xfrm>
          <a:prstGeom prst="rect">
            <a:avLst/>
          </a:prstGeom>
          <a:noFill/>
        </p:spPr>
        <p:txBody>
          <a:bodyPr wrap="square" rtlCol="0">
            <a:spAutoFit/>
          </a:bodyPr>
          <a:lstStyle/>
          <a:p>
            <a:pPr>
              <a:spcBef>
                <a:spcPts val="600"/>
              </a:spcBef>
              <a:spcAft>
                <a:spcPts val="600"/>
              </a:spcAft>
            </a:pPr>
            <a:r>
              <a:rPr lang="el-GR" sz="2400" b="1" dirty="0" smtClean="0">
                <a:latin typeface="Verdana" pitchFamily="34" charset="0"/>
                <a:ea typeface="Verdana" pitchFamily="34" charset="0"/>
                <a:cs typeface="Verdana" pitchFamily="34" charset="0"/>
              </a:rPr>
              <a:t>Πως το φως ελέγχει το </a:t>
            </a:r>
            <a:br>
              <a:rPr lang="el-GR" sz="2400" b="1" dirty="0" smtClean="0">
                <a:latin typeface="Verdana" pitchFamily="34" charset="0"/>
                <a:ea typeface="Verdana" pitchFamily="34" charset="0"/>
                <a:cs typeface="Verdana" pitchFamily="34" charset="0"/>
              </a:rPr>
            </a:br>
            <a:r>
              <a:rPr lang="el-GR" sz="2400" b="1" dirty="0" smtClean="0">
                <a:latin typeface="Verdana" pitchFamily="34" charset="0"/>
                <a:ea typeface="Verdana" pitchFamily="34" charset="0"/>
                <a:cs typeface="Verdana" pitchFamily="34" charset="0"/>
              </a:rPr>
              <a:t>άνοιγμα των στομάτων; </a:t>
            </a:r>
          </a:p>
          <a:p>
            <a:pPr>
              <a:spcBef>
                <a:spcPts val="600"/>
              </a:spcBef>
              <a:spcAft>
                <a:spcPts val="600"/>
              </a:spcAft>
            </a:pPr>
            <a:r>
              <a:rPr lang="el-GR" i="1" dirty="0" smtClean="0"/>
              <a:t> </a:t>
            </a:r>
          </a:p>
          <a:p>
            <a:pPr>
              <a:spcBef>
                <a:spcPts val="600"/>
              </a:spcBef>
              <a:spcAft>
                <a:spcPts val="600"/>
              </a:spcAft>
            </a:pPr>
            <a:r>
              <a:rPr lang="el-GR" sz="2000" dirty="0" smtClean="0">
                <a:latin typeface="Verdana" pitchFamily="34" charset="0"/>
                <a:ea typeface="Verdana" pitchFamily="34" charset="0"/>
                <a:cs typeface="Verdana" pitchFamily="34" charset="0"/>
              </a:rPr>
              <a:t>Η επίδραση της φωτοσυνθετικής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συνιστώσας της ακτινοβολίας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στο άνοιγμα των στομάτων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έχει τα παρακάτω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χαρακτηριστικά: </a:t>
            </a:r>
          </a:p>
          <a:p>
            <a:pPr marL="342900" indent="-342900">
              <a:spcBef>
                <a:spcPts val="600"/>
              </a:spcBef>
              <a:spcAft>
                <a:spcPts val="600"/>
              </a:spcAft>
              <a:buAutoNum type="arabicPeriod"/>
            </a:pPr>
            <a:r>
              <a:rPr lang="el-GR" sz="2000" dirty="0" smtClean="0">
                <a:latin typeface="Verdana" pitchFamily="34" charset="0"/>
                <a:ea typeface="Verdana" pitchFamily="34" charset="0"/>
                <a:cs typeface="Verdana" pitchFamily="34" charset="0"/>
              </a:rPr>
              <a:t>Εξαρτάται από την ένταση </a:t>
            </a:r>
            <a:br>
              <a:rPr lang="el-GR" sz="2000" dirty="0" smtClean="0">
                <a:latin typeface="Verdana" pitchFamily="34" charset="0"/>
                <a:ea typeface="Verdana" pitchFamily="34" charset="0"/>
                <a:cs typeface="Verdana" pitchFamily="34" charset="0"/>
              </a:rPr>
            </a:br>
            <a:r>
              <a:rPr lang="el-GR" sz="2000" dirty="0" smtClean="0">
                <a:latin typeface="Verdana" pitchFamily="34" charset="0"/>
                <a:ea typeface="Verdana" pitchFamily="34" charset="0"/>
                <a:cs typeface="Verdana" pitchFamily="34" charset="0"/>
              </a:rPr>
              <a:t>της ακτινοβολίας.  </a:t>
            </a:r>
          </a:p>
        </p:txBody>
      </p:sp>
      <p:pic>
        <p:nvPicPr>
          <p:cNvPr id="27650" name="Picture 2"/>
          <p:cNvPicPr>
            <a:picLocks noChangeAspect="1" noChangeArrowheads="1"/>
          </p:cNvPicPr>
          <p:nvPr/>
        </p:nvPicPr>
        <p:blipFill>
          <a:blip r:embed="rId3" cstate="print"/>
          <a:srcRect/>
          <a:stretch>
            <a:fillRect/>
          </a:stretch>
        </p:blipFill>
        <p:spPr bwMode="auto">
          <a:xfrm>
            <a:off x="5220072" y="931179"/>
            <a:ext cx="3816424" cy="5522157"/>
          </a:xfrm>
          <a:prstGeom prst="rect">
            <a:avLst/>
          </a:prstGeom>
          <a:noFill/>
          <a:ln w="9525">
            <a:noFill/>
            <a:miter lim="800000"/>
            <a:headEnd/>
            <a:tailEnd/>
          </a:ln>
        </p:spPr>
      </p:pic>
      <p:sp>
        <p:nvSpPr>
          <p:cNvPr id="9" name="Rectangle 8"/>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Ο μηχανισμός των στοματικών κινήσεων</a:t>
            </a:r>
          </a:p>
        </p:txBody>
      </p:sp>
      <p:cxnSp>
        <p:nvCxnSpPr>
          <p:cNvPr id="10" name="Straight Connector 9"/>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7539</TotalTime>
  <Words>7498</Words>
  <Application>Microsoft Office PowerPoint</Application>
  <PresentationFormat>On-screen Show (4:3)</PresentationFormat>
  <Paragraphs>257</Paragraphs>
  <Slides>37</Slides>
  <Notes>36</Notes>
  <HiddenSlides>10</HiddenSlides>
  <MMClips>27</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Calibri</vt:lpstr>
      <vt:lpstr>Tahoma</vt:lpstr>
      <vt:lpstr>Times New Roman</vt:lpstr>
      <vt:lpstr>Verdana</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Lab of Plant Physiology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ΚΕΦΑΛΑΙΟ 11 Η ΑΜΥΝΑ ΤΩΝ ΦΥΤΩΝ ΕΝΑΝΤΙ ΒΙΟΤΙΚΩΝ ΠΑΡΑΓΟΝΤΩΝ ΚΑΤΑΠΟΝΗΣΗΣ</dc:title>
  <dc:creator>LabUser</dc:creator>
  <cp:lastModifiedBy>Georgios Liakopoulos</cp:lastModifiedBy>
  <cp:revision>275</cp:revision>
  <dcterms:created xsi:type="dcterms:W3CDTF">2003-06-05T12:38:37Z</dcterms:created>
  <dcterms:modified xsi:type="dcterms:W3CDTF">2020-04-03T14:12:57Z</dcterms:modified>
</cp:coreProperties>
</file>