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1080"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4572000" cy="6858000"/>
          </a:xfrm>
          <a:prstGeom prst="rect">
            <a:avLst/>
          </a:prstGeom>
          <a:pattFill prst="ltVert">
            <a:fgClr>
              <a:srgbClr val="99CC99"/>
            </a:fgClr>
            <a:bgClr>
              <a:srgbClr val="DBDB83"/>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lgn="ctr" eaLnBrk="1" hangingPunct="1"/>
            <a:endParaRPr kumimoji="1" lang="el-GR" sz="2400">
              <a:latin typeface="Times New Roman" panose="02020603050405020304" pitchFamily="18" charset="0"/>
            </a:endParaRPr>
          </a:p>
        </p:txBody>
      </p:sp>
      <p:sp>
        <p:nvSpPr>
          <p:cNvPr id="5" name="AutoShape 4"/>
          <p:cNvSpPr>
            <a:spLocks noChangeArrowheads="1"/>
          </p:cNvSpPr>
          <p:nvPr/>
        </p:nvSpPr>
        <p:spPr bwMode="white">
          <a:xfrm>
            <a:off x="685800" y="990600"/>
            <a:ext cx="5181600" cy="19050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lgn="ctr" eaLnBrk="1" hangingPunct="1"/>
            <a:endParaRPr kumimoji="1" lang="el-GR" sz="2400">
              <a:latin typeface="Times New Roman" panose="02020603050405020304" pitchFamily="18" charset="0"/>
            </a:endParaRPr>
          </a:p>
        </p:txBody>
      </p:sp>
      <p:grpSp>
        <p:nvGrpSpPr>
          <p:cNvPr id="6" name="Group 5"/>
          <p:cNvGrpSpPr>
            <a:grpSpLocks/>
          </p:cNvGrpSpPr>
          <p:nvPr/>
        </p:nvGrpSpPr>
        <p:grpSpPr bwMode="auto">
          <a:xfrm>
            <a:off x="3635375" y="4868863"/>
            <a:ext cx="4876800" cy="319087"/>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rgbClr val="0066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eaLnBrk="1" hangingPunct="1"/>
              <a:endParaRPr lang="el-GR"/>
            </a:p>
          </p:txBody>
        </p:sp>
        <p:sp>
          <p:nvSpPr>
            <p:cNvPr id="8" name="AutoShape 7"/>
            <p:cNvSpPr>
              <a:spLocks noChangeArrowheads="1"/>
            </p:cNvSpPr>
            <p:nvPr/>
          </p:nvSpPr>
          <p:spPr bwMode="auto">
            <a:xfrm>
              <a:off x="5196" y="3080"/>
              <a:ext cx="164" cy="201"/>
            </a:xfrm>
            <a:prstGeom prst="flowChartDelay">
              <a:avLst/>
            </a:prstGeom>
            <a:solidFill>
              <a:srgbClr val="0066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eaLnBrk="1" hangingPunct="1"/>
              <a:endParaRPr lang="el-GR"/>
            </a:p>
          </p:txBody>
        </p:sp>
      </p:grpSp>
      <p:grpSp>
        <p:nvGrpSpPr>
          <p:cNvPr id="9" name="Group 10"/>
          <p:cNvGrpSpPr>
            <a:grpSpLocks/>
          </p:cNvGrpSpPr>
          <p:nvPr/>
        </p:nvGrpSpPr>
        <p:grpSpPr bwMode="auto">
          <a:xfrm>
            <a:off x="3635375" y="5300663"/>
            <a:ext cx="4876800" cy="319087"/>
            <a:chOff x="2288" y="3080"/>
            <a:chExt cx="3072" cy="201"/>
          </a:xfrm>
        </p:grpSpPr>
        <p:sp>
          <p:nvSpPr>
            <p:cNvPr id="10" name="AutoShape 11"/>
            <p:cNvSpPr>
              <a:spLocks noChangeArrowheads="1"/>
            </p:cNvSpPr>
            <p:nvPr/>
          </p:nvSpPr>
          <p:spPr bwMode="auto">
            <a:xfrm flipH="1">
              <a:off x="2288" y="3080"/>
              <a:ext cx="2914" cy="200"/>
            </a:xfrm>
            <a:prstGeom prst="roundRect">
              <a:avLst>
                <a:gd name="adj" fmla="val 0"/>
              </a:avLst>
            </a:prstGeom>
            <a:solidFill>
              <a:srgbClr val="0066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eaLnBrk="1" hangingPunct="1"/>
              <a:endParaRPr lang="el-GR"/>
            </a:p>
          </p:txBody>
        </p:sp>
        <p:sp>
          <p:nvSpPr>
            <p:cNvPr id="11" name="AutoShape 12"/>
            <p:cNvSpPr>
              <a:spLocks noChangeArrowheads="1"/>
            </p:cNvSpPr>
            <p:nvPr/>
          </p:nvSpPr>
          <p:spPr bwMode="auto">
            <a:xfrm>
              <a:off x="5196" y="3080"/>
              <a:ext cx="164" cy="201"/>
            </a:xfrm>
            <a:prstGeom prst="flowChartDelay">
              <a:avLst/>
            </a:prstGeom>
            <a:solidFill>
              <a:srgbClr val="0066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eaLnBrk="1" hangingPunct="1"/>
              <a:endParaRPr lang="el-GR"/>
            </a:p>
          </p:txBody>
        </p:sp>
      </p:grpSp>
      <p:pic>
        <p:nvPicPr>
          <p:cNvPr id="1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5830888"/>
            <a:ext cx="4310062"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6" descr="LOGO3_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657225"/>
            <a:ext cx="55435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descr="LOGO3_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1575" y="115888"/>
            <a:ext cx="7366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2" name="Rectangle 8"/>
          <p:cNvSpPr>
            <a:spLocks noGrp="1" noChangeArrowheads="1"/>
          </p:cNvSpPr>
          <p:nvPr>
            <p:ph type="subTitle" idx="1"/>
          </p:nvPr>
        </p:nvSpPr>
        <p:spPr>
          <a:xfrm>
            <a:off x="4643438" y="2924175"/>
            <a:ext cx="4013200" cy="1822450"/>
          </a:xfrm>
        </p:spPr>
        <p:txBody>
          <a:bodyPr anchor="b"/>
          <a:lstStyle>
            <a:lvl1pPr marL="0" indent="0">
              <a:buFont typeface="Wingdings" panose="05000000000000000000" pitchFamily="2" charset="2"/>
              <a:buNone/>
              <a:defRPr>
                <a:solidFill>
                  <a:schemeClr val="tx2"/>
                </a:solidFill>
              </a:defRPr>
            </a:lvl1pPr>
          </a:lstStyle>
          <a:p>
            <a:pPr lvl="0"/>
            <a:r>
              <a:rPr lang="el-GR" noProof="0" smtClean="0"/>
              <a:t>Στυλ κύριου υπότιτλου</a:t>
            </a:r>
          </a:p>
        </p:txBody>
      </p:sp>
      <p:sp>
        <p:nvSpPr>
          <p:cNvPr id="93193" name="AutoShape 9"/>
          <p:cNvSpPr>
            <a:spLocks noGrp="1" noChangeArrowheads="1"/>
          </p:cNvSpPr>
          <p:nvPr>
            <p:ph type="ctrTitle" sz="quarter"/>
          </p:nvPr>
        </p:nvSpPr>
        <p:spPr>
          <a:xfrm>
            <a:off x="684213" y="981075"/>
            <a:ext cx="8229600" cy="1905000"/>
          </a:xfrm>
          <a:prstGeom prst="roundRect">
            <a:avLst>
              <a:gd name="adj" fmla="val 50000"/>
            </a:avLst>
          </a:prstGeom>
        </p:spPr>
        <p:txBody>
          <a:bodyPr anchor="ctr"/>
          <a:lstStyle>
            <a:lvl1pPr algn="ctr">
              <a:defRPr>
                <a:solidFill>
                  <a:srgbClr val="003300"/>
                </a:solidFill>
              </a:defRPr>
            </a:lvl1pPr>
          </a:lstStyle>
          <a:p>
            <a:pPr lvl="0"/>
            <a:r>
              <a:rPr lang="el-GR" noProof="0" smtClean="0"/>
              <a:t>Στυλ κύριου τίτλου</a:t>
            </a:r>
            <a:endParaRPr lang="el-GR" noProof="0" dirty="0" smtClean="0"/>
          </a:p>
        </p:txBody>
      </p:sp>
      <p:pic>
        <p:nvPicPr>
          <p:cNvPr id="2" name="Εικόνα 1"/>
          <p:cNvPicPr>
            <a:picLocks noChangeAspect="1"/>
          </p:cNvPicPr>
          <p:nvPr/>
        </p:nvPicPr>
        <p:blipFill>
          <a:blip r:embed="rId5"/>
          <a:stretch>
            <a:fillRect/>
          </a:stretch>
        </p:blipFill>
        <p:spPr>
          <a:xfrm>
            <a:off x="7378700" y="6260953"/>
            <a:ext cx="1702172" cy="597047"/>
          </a:xfrm>
          <a:prstGeom prst="rect">
            <a:avLst/>
          </a:prstGeom>
        </p:spPr>
      </p:pic>
    </p:spTree>
    <p:extLst>
      <p:ext uri="{BB962C8B-B14F-4D97-AF65-F5344CB8AC3E}">
        <p14:creationId xmlns:p14="http://schemas.microsoft.com/office/powerpoint/2010/main" val="27219653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396000" y="298800"/>
            <a:ext cx="7923600" cy="961200"/>
          </a:xfrm>
        </p:spPr>
        <p:txBody>
          <a:bodyPr/>
          <a:lstStyle>
            <a:lvl1pPr>
              <a:defRPr sz="4400"/>
            </a:lvl1pPr>
          </a:lstStyle>
          <a:p>
            <a:r>
              <a:rPr lang="el-GR" smtClean="0"/>
              <a:t>Στυλ κύριου τίτλου</a:t>
            </a:r>
            <a:endParaRPr lang="el-GR"/>
          </a:p>
        </p:txBody>
      </p:sp>
      <p:sp>
        <p:nvSpPr>
          <p:cNvPr id="3" name="Θέση εικόνας 2"/>
          <p:cNvSpPr>
            <a:spLocks noGrp="1"/>
          </p:cNvSpPr>
          <p:nvPr>
            <p:ph type="pic" idx="1"/>
          </p:nvPr>
        </p:nvSpPr>
        <p:spPr>
          <a:xfrm>
            <a:off x="3887788" y="178779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p>
        </p:txBody>
      </p:sp>
      <p:sp>
        <p:nvSpPr>
          <p:cNvPr id="4" name="Θέση κειμένου 3"/>
          <p:cNvSpPr>
            <a:spLocks noGrp="1"/>
          </p:cNvSpPr>
          <p:nvPr>
            <p:ph type="body" sz="half" idx="2"/>
          </p:nvPr>
        </p:nvSpPr>
        <p:spPr>
          <a:xfrm>
            <a:off x="630238" y="2857772"/>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Tree>
    <p:extLst>
      <p:ext uri="{BB962C8B-B14F-4D97-AF65-F5344CB8AC3E}">
        <p14:creationId xmlns:p14="http://schemas.microsoft.com/office/powerpoint/2010/main" val="42077152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03500837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338888" y="1628800"/>
            <a:ext cx="1981200" cy="496885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395288" y="1628800"/>
            <a:ext cx="5791200" cy="496885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5758453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5711038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smtClean="0"/>
              <a:t>Στυλ υποδείγματος κειμένου</a:t>
            </a:r>
          </a:p>
        </p:txBody>
      </p:sp>
    </p:spTree>
    <p:extLst>
      <p:ext uri="{BB962C8B-B14F-4D97-AF65-F5344CB8AC3E}">
        <p14:creationId xmlns:p14="http://schemas.microsoft.com/office/powerpoint/2010/main" val="13700625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68313" y="1628775"/>
            <a:ext cx="3848100" cy="49688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468813" y="1628775"/>
            <a:ext cx="3848100" cy="49688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111287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396000" y="298800"/>
            <a:ext cx="7923600" cy="961200"/>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3082836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Tree>
    <p:extLst>
      <p:ext uri="{BB962C8B-B14F-4D97-AF65-F5344CB8AC3E}">
        <p14:creationId xmlns:p14="http://schemas.microsoft.com/office/powerpoint/2010/main" val="22161545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3"/>
          <p:cNvSpPr>
            <a:spLocks noGrp="1"/>
          </p:cNvSpPr>
          <p:nvPr>
            <p:ph sz="half" idx="2"/>
          </p:nvPr>
        </p:nvSpPr>
        <p:spPr>
          <a:xfrm>
            <a:off x="4357688" y="1816100"/>
            <a:ext cx="3868737" cy="39671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3"/>
          <p:cNvSpPr>
            <a:spLocks noGrp="1"/>
          </p:cNvSpPr>
          <p:nvPr>
            <p:ph sz="half" idx="10"/>
          </p:nvPr>
        </p:nvSpPr>
        <p:spPr>
          <a:xfrm>
            <a:off x="395288" y="1816100"/>
            <a:ext cx="3868737" cy="39671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περιεχομένου 3"/>
          <p:cNvSpPr>
            <a:spLocks noGrp="1"/>
          </p:cNvSpPr>
          <p:nvPr>
            <p:ph sz="half" idx="11"/>
          </p:nvPr>
        </p:nvSpPr>
        <p:spPr>
          <a:xfrm>
            <a:off x="395288" y="5936456"/>
            <a:ext cx="7831137" cy="8048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3968674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2460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396000" y="298800"/>
            <a:ext cx="7923600" cy="961200"/>
          </a:xfrm>
        </p:spPr>
        <p:txBody>
          <a:bodyPr/>
          <a:lstStyle>
            <a:lvl1pPr>
              <a:defRPr sz="4400"/>
            </a:lvl1pPr>
          </a:lstStyle>
          <a:p>
            <a:r>
              <a:rPr lang="el-GR" smtClean="0"/>
              <a:t>Στυλ κύριου τίτλου</a:t>
            </a:r>
            <a:endParaRPr lang="el-GR"/>
          </a:p>
        </p:txBody>
      </p:sp>
      <p:sp>
        <p:nvSpPr>
          <p:cNvPr id="3" name="Θέση περιεχομένου 2"/>
          <p:cNvSpPr>
            <a:spLocks noGrp="1"/>
          </p:cNvSpPr>
          <p:nvPr>
            <p:ph idx="1"/>
          </p:nvPr>
        </p:nvSpPr>
        <p:spPr>
          <a:xfrm>
            <a:off x="3887788" y="1715789"/>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30238" y="2785764"/>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Tree>
    <p:extLst>
      <p:ext uri="{BB962C8B-B14F-4D97-AF65-F5344CB8AC3E}">
        <p14:creationId xmlns:p14="http://schemas.microsoft.com/office/powerpoint/2010/main" val="558810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 y="0"/>
            <a:ext cx="323850" cy="6858000"/>
          </a:xfrm>
          <a:prstGeom prst="rect">
            <a:avLst/>
          </a:prstGeom>
          <a:pattFill prst="ltVert">
            <a:fgClr>
              <a:srgbClr val="99CC99"/>
            </a:fgClr>
            <a:bgClr>
              <a:srgbClr val="DBDB83"/>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eaLnBrk="1" hangingPunct="1"/>
            <a:endParaRPr lang="el-GR"/>
          </a:p>
        </p:txBody>
      </p:sp>
      <p:sp>
        <p:nvSpPr>
          <p:cNvPr id="1027" name="Freeform 3"/>
          <p:cNvSpPr>
            <a:spLocks/>
          </p:cNvSpPr>
          <p:nvPr/>
        </p:nvSpPr>
        <p:spPr bwMode="auto">
          <a:xfrm>
            <a:off x="285750" y="-19049"/>
            <a:ext cx="4378325" cy="566738"/>
          </a:xfrm>
          <a:custGeom>
            <a:avLst/>
            <a:gdLst>
              <a:gd name="T0" fmla="*/ 4378325 w 2758"/>
              <a:gd name="T1" fmla="*/ 0 h 567"/>
              <a:gd name="T2" fmla="*/ 4378325 w 2758"/>
              <a:gd name="T3" fmla="*/ 450850 h 567"/>
              <a:gd name="T4" fmla="*/ 574675 w 2758"/>
              <a:gd name="T5" fmla="*/ 471488 h 567"/>
              <a:gd name="T6" fmla="*/ 488950 w 2758"/>
              <a:gd name="T7" fmla="*/ 471488 h 567"/>
              <a:gd name="T8" fmla="*/ 346075 w 2758"/>
              <a:gd name="T9" fmla="*/ 461963 h 567"/>
              <a:gd name="T10" fmla="*/ 136525 w 2758"/>
              <a:gd name="T11" fmla="*/ 509588 h 567"/>
              <a:gd name="T12" fmla="*/ 39688 w 2758"/>
              <a:gd name="T13" fmla="*/ 639763 h 567"/>
              <a:gd name="T14" fmla="*/ 0 w 2758"/>
              <a:gd name="T15" fmla="*/ 711200 h 567"/>
              <a:gd name="T16" fmla="*/ 34925 w 2758"/>
              <a:gd name="T17" fmla="*/ 900113 h 567"/>
              <a:gd name="T18" fmla="*/ 41275 w 2758"/>
              <a:gd name="T19" fmla="*/ 766763 h 567"/>
              <a:gd name="T20" fmla="*/ 20638 w 2758"/>
              <a:gd name="T21" fmla="*/ 503238 h 567"/>
              <a:gd name="T22" fmla="*/ 20638 w 2758"/>
              <a:gd name="T23" fmla="*/ 23813 h 567"/>
              <a:gd name="T24" fmla="*/ 4378325 w 2758"/>
              <a:gd name="T25" fmla="*/ 0 h 5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58" h="567">
                <a:moveTo>
                  <a:pt x="2758" y="0"/>
                </a:moveTo>
                <a:lnTo>
                  <a:pt x="2758" y="284"/>
                </a:lnTo>
                <a:lnTo>
                  <a:pt x="362" y="297"/>
                </a:lnTo>
                <a:lnTo>
                  <a:pt x="308" y="297"/>
                </a:lnTo>
                <a:lnTo>
                  <a:pt x="218" y="291"/>
                </a:lnTo>
                <a:cubicBezTo>
                  <a:pt x="181" y="295"/>
                  <a:pt x="118" y="302"/>
                  <a:pt x="86" y="321"/>
                </a:cubicBezTo>
                <a:cubicBezTo>
                  <a:pt x="54" y="340"/>
                  <a:pt x="39" y="382"/>
                  <a:pt x="25" y="403"/>
                </a:cubicBezTo>
                <a:cubicBezTo>
                  <a:pt x="11" y="424"/>
                  <a:pt x="0" y="421"/>
                  <a:pt x="0" y="448"/>
                </a:cubicBezTo>
                <a:lnTo>
                  <a:pt x="22" y="567"/>
                </a:lnTo>
                <a:lnTo>
                  <a:pt x="26" y="483"/>
                </a:lnTo>
                <a:lnTo>
                  <a:pt x="13" y="317"/>
                </a:lnTo>
                <a:lnTo>
                  <a:pt x="13" y="15"/>
                </a:lnTo>
                <a:lnTo>
                  <a:pt x="2758" y="0"/>
                </a:lnTo>
                <a:close/>
              </a:path>
            </a:pathLst>
          </a:custGeom>
          <a:pattFill prst="ltVert">
            <a:fgClr>
              <a:srgbClr val="99CC99"/>
            </a:fgClr>
            <a:bgClr>
              <a:srgbClr val="DBDB83"/>
            </a:bgClr>
          </a:patt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nvGrpSpPr>
          <p:cNvPr id="1028" name="Group 4"/>
          <p:cNvGrpSpPr>
            <a:grpSpLocks/>
          </p:cNvGrpSpPr>
          <p:nvPr/>
        </p:nvGrpSpPr>
        <p:grpSpPr bwMode="auto">
          <a:xfrm>
            <a:off x="250825" y="1268413"/>
            <a:ext cx="8066088" cy="319087"/>
            <a:chOff x="144" y="1248"/>
            <a:chExt cx="4656" cy="201"/>
          </a:xfrm>
        </p:grpSpPr>
        <p:sp>
          <p:nvSpPr>
            <p:cNvPr id="1033" name="AutoShape 5"/>
            <p:cNvSpPr>
              <a:spLocks noChangeArrowheads="1"/>
            </p:cNvSpPr>
            <p:nvPr/>
          </p:nvSpPr>
          <p:spPr bwMode="auto">
            <a:xfrm>
              <a:off x="384" y="1248"/>
              <a:ext cx="4416" cy="200"/>
            </a:xfrm>
            <a:prstGeom prst="roundRect">
              <a:avLst>
                <a:gd name="adj" fmla="val 0"/>
              </a:avLst>
            </a:prstGeom>
            <a:solidFill>
              <a:srgbClr val="0066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eaLnBrk="1" hangingPunct="1"/>
              <a:endParaRPr lang="el-GR"/>
            </a:p>
          </p:txBody>
        </p:sp>
        <p:sp>
          <p:nvSpPr>
            <p:cNvPr id="1034" name="AutoShape 6"/>
            <p:cNvSpPr>
              <a:spLocks noChangeArrowheads="1"/>
            </p:cNvSpPr>
            <p:nvPr/>
          </p:nvSpPr>
          <p:spPr bwMode="auto">
            <a:xfrm flipH="1">
              <a:off x="144" y="1248"/>
              <a:ext cx="248" cy="201"/>
            </a:xfrm>
            <a:prstGeom prst="flowChartDelay">
              <a:avLst/>
            </a:prstGeom>
            <a:solidFill>
              <a:srgbClr val="0066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eaLnBrk="1" hangingPunct="1"/>
              <a:endParaRPr lang="el-GR"/>
            </a:p>
          </p:txBody>
        </p:sp>
      </p:grpSp>
      <p:sp>
        <p:nvSpPr>
          <p:cNvPr id="1029" name="AutoShape 7"/>
          <p:cNvSpPr>
            <a:spLocks noGrp="1" noChangeArrowheads="1"/>
          </p:cNvSpPr>
          <p:nvPr>
            <p:ph type="title"/>
          </p:nvPr>
        </p:nvSpPr>
        <p:spPr bwMode="auto">
          <a:xfrm>
            <a:off x="395288" y="300038"/>
            <a:ext cx="7924800" cy="960437"/>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a:bodyPr>
          <a:lstStyle/>
          <a:p>
            <a:pPr lvl="0"/>
            <a:r>
              <a:rPr lang="el-GR" dirty="0" smtClean="0"/>
              <a:t>Στυλ κύριου τίτλου</a:t>
            </a:r>
          </a:p>
        </p:txBody>
      </p:sp>
      <p:sp>
        <p:nvSpPr>
          <p:cNvPr id="1030" name="Rectangle 8"/>
          <p:cNvSpPr>
            <a:spLocks noGrp="1" noChangeArrowheads="1"/>
          </p:cNvSpPr>
          <p:nvPr>
            <p:ph type="body" idx="1"/>
          </p:nvPr>
        </p:nvSpPr>
        <p:spPr bwMode="auto">
          <a:xfrm>
            <a:off x="468313" y="1628775"/>
            <a:ext cx="78486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pic>
        <p:nvPicPr>
          <p:cNvPr id="1031" name="Picture 14" descr="LOGO3_a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41513" y="-23812"/>
            <a:ext cx="55435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5" descr="LOGO3_a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44650" y="22225"/>
            <a:ext cx="288454" cy="34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41966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20" r:id="rId7"/>
    <p:sldLayoutId id="2147483715" r:id="rId8"/>
    <p:sldLayoutId id="2147483716" r:id="rId9"/>
    <p:sldLayoutId id="2147483717" r:id="rId10"/>
    <p:sldLayoutId id="2147483718" r:id="rId11"/>
    <p:sldLayoutId id="2147483719" r:id="rId12"/>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4400" b="1" kern="1200">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lr>
          <a:srgbClr val="006666"/>
        </a:buClr>
        <a:buFont typeface="Wingdings" panose="05000000000000000000" pitchFamily="2" charset="2"/>
        <a:buChar char="l"/>
        <a:defRPr sz="2800" kern="1200">
          <a:solidFill>
            <a:srgbClr val="000000"/>
          </a:solidFill>
          <a:latin typeface="+mn-lt"/>
          <a:ea typeface="+mn-ea"/>
          <a:cs typeface="+mn-cs"/>
        </a:defRPr>
      </a:lvl1pPr>
      <a:lvl2pPr marL="742950" indent="-285750" algn="l" rtl="0" eaLnBrk="1" fontAlgn="base" hangingPunct="1">
        <a:spcBef>
          <a:spcPct val="20000"/>
        </a:spcBef>
        <a:spcAft>
          <a:spcPct val="0"/>
        </a:spcAft>
        <a:buClr>
          <a:srgbClr val="003300"/>
        </a:buClr>
        <a:buChar char="–"/>
        <a:defRPr sz="2400" kern="1200">
          <a:solidFill>
            <a:srgbClr val="000000"/>
          </a:solidFill>
          <a:latin typeface="+mn-lt"/>
          <a:ea typeface="+mn-ea"/>
          <a:cs typeface="+mn-cs"/>
        </a:defRPr>
      </a:lvl2pPr>
      <a:lvl3pPr marL="1143000" indent="-228600" algn="l" rtl="0" eaLnBrk="1" fontAlgn="base" hangingPunct="1">
        <a:spcBef>
          <a:spcPct val="20000"/>
        </a:spcBef>
        <a:spcAft>
          <a:spcPct val="0"/>
        </a:spcAft>
        <a:buClr>
          <a:srgbClr val="006666"/>
        </a:buClr>
        <a:buFont typeface="Wingdings" panose="05000000000000000000" pitchFamily="2" charset="2"/>
        <a:buChar char="l"/>
        <a:defRPr sz="2000" kern="1200">
          <a:solidFill>
            <a:srgbClr val="000000"/>
          </a:solidFill>
          <a:latin typeface="+mn-lt"/>
          <a:ea typeface="+mn-ea"/>
          <a:cs typeface="+mn-cs"/>
        </a:defRPr>
      </a:lvl3pPr>
      <a:lvl4pPr marL="1600200" indent="-228600" algn="l" rtl="0" eaLnBrk="1" fontAlgn="base" hangingPunct="1">
        <a:spcBef>
          <a:spcPct val="20000"/>
        </a:spcBef>
        <a:spcAft>
          <a:spcPct val="0"/>
        </a:spcAft>
        <a:buClr>
          <a:srgbClr val="006666"/>
        </a:buClr>
        <a:buChar char="–"/>
        <a:defRPr kern="1200">
          <a:solidFill>
            <a:srgbClr val="000000"/>
          </a:solidFill>
          <a:latin typeface="+mn-lt"/>
          <a:ea typeface="+mn-ea"/>
          <a:cs typeface="+mn-cs"/>
        </a:defRPr>
      </a:lvl4pPr>
      <a:lvl5pPr marL="2057400" indent="-228600" algn="l" rtl="0" eaLnBrk="1" fontAlgn="base" hangingPunct="1">
        <a:spcBef>
          <a:spcPct val="20000"/>
        </a:spcBef>
        <a:spcAft>
          <a:spcPct val="0"/>
        </a:spcAft>
        <a:buClr>
          <a:srgbClr val="006666"/>
        </a:buClr>
        <a:buFont typeface="Wingdings" panose="05000000000000000000" pitchFamily="2" charset="2"/>
        <a:buChar char="l"/>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sz="quarter"/>
          </p:nvPr>
        </p:nvSpPr>
        <p:spPr/>
        <p:txBody>
          <a:bodyPr/>
          <a:lstStyle/>
          <a:p>
            <a:r>
              <a:rPr lang="el-GR" dirty="0"/>
              <a:t>Εισαγωγή στη Ζωοτεχνία</a:t>
            </a:r>
          </a:p>
        </p:txBody>
      </p:sp>
      <p:sp>
        <p:nvSpPr>
          <p:cNvPr id="3" name="Υπότιτλος 2"/>
          <p:cNvSpPr>
            <a:spLocks noGrp="1"/>
          </p:cNvSpPr>
          <p:nvPr>
            <p:ph type="subTitle" idx="1"/>
          </p:nvPr>
        </p:nvSpPr>
        <p:spPr/>
        <p:txBody>
          <a:bodyPr/>
          <a:lstStyle/>
          <a:p>
            <a:r>
              <a:rPr lang="el-GR" dirty="0"/>
              <a:t>Θεματική ενότητα </a:t>
            </a:r>
            <a:r>
              <a:rPr lang="en-US" dirty="0"/>
              <a:t>3</a:t>
            </a:r>
            <a:r>
              <a:rPr lang="el-GR" dirty="0"/>
              <a:t>. </a:t>
            </a:r>
            <a:br>
              <a:rPr lang="el-GR" dirty="0"/>
            </a:br>
            <a:r>
              <a:rPr lang="el-GR" dirty="0"/>
              <a:t>(</a:t>
            </a:r>
            <a:r>
              <a:rPr lang="en-US" dirty="0"/>
              <a:t>1. </a:t>
            </a:r>
            <a:r>
              <a:rPr lang="el-GR" dirty="0"/>
              <a:t>Φυλές των αγροτικών ζώων )</a:t>
            </a:r>
          </a:p>
        </p:txBody>
      </p:sp>
      <p:sp>
        <p:nvSpPr>
          <p:cNvPr id="4" name="Text Box 4"/>
          <p:cNvSpPr txBox="1">
            <a:spLocks noChangeArrowheads="1"/>
          </p:cNvSpPr>
          <p:nvPr/>
        </p:nvSpPr>
        <p:spPr bwMode="auto">
          <a:xfrm>
            <a:off x="3563938" y="4878388"/>
            <a:ext cx="4994275"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6666"/>
              </a:buClr>
              <a:buFont typeface="Wingdings" panose="05000000000000000000" pitchFamily="2" charset="2"/>
              <a:buChar char="l"/>
              <a:defRPr sz="2800">
                <a:solidFill>
                  <a:srgbClr val="000000"/>
                </a:solidFill>
                <a:latin typeface="Arial" panose="020B0604020202020204" pitchFamily="34" charset="0"/>
                <a:cs typeface="Arial" panose="020B0604020202020204" pitchFamily="34" charset="0"/>
              </a:defRPr>
            </a:lvl1pPr>
            <a:lvl2pPr marL="742950" indent="-285750">
              <a:spcBef>
                <a:spcPct val="20000"/>
              </a:spcBef>
              <a:buClr>
                <a:srgbClr val="003300"/>
              </a:buClr>
              <a:buChar char="–"/>
              <a:defRPr sz="2400">
                <a:solidFill>
                  <a:srgbClr val="000000"/>
                </a:solidFill>
                <a:latin typeface="Arial" panose="020B0604020202020204" pitchFamily="34" charset="0"/>
                <a:cs typeface="Arial" panose="020B0604020202020204" pitchFamily="34" charset="0"/>
              </a:defRPr>
            </a:lvl2pPr>
            <a:lvl3pPr marL="1143000" indent="-228600">
              <a:spcBef>
                <a:spcPct val="20000"/>
              </a:spcBef>
              <a:buClr>
                <a:srgbClr val="006666"/>
              </a:buClr>
              <a:buFont typeface="Wingdings" panose="05000000000000000000" pitchFamily="2" charset="2"/>
              <a:buChar char="l"/>
              <a:defRPr sz="2000">
                <a:solidFill>
                  <a:srgbClr val="000000"/>
                </a:solidFill>
                <a:latin typeface="Arial" panose="020B0604020202020204" pitchFamily="34" charset="0"/>
                <a:cs typeface="Arial" panose="020B0604020202020204" pitchFamily="34" charset="0"/>
              </a:defRPr>
            </a:lvl3pPr>
            <a:lvl4pPr marL="1600200" indent="-228600">
              <a:spcBef>
                <a:spcPct val="20000"/>
              </a:spcBef>
              <a:buClr>
                <a:srgbClr val="006666"/>
              </a:buClr>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Clr>
                <a:srgbClr val="006666"/>
              </a:buClr>
              <a:buFont typeface="Wingdings" panose="05000000000000000000" pitchFamily="2" charset="2"/>
              <a:buChar char="l"/>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6666"/>
              </a:buClr>
              <a:buFont typeface="Wingdings" panose="05000000000000000000" pitchFamily="2" charset="2"/>
              <a:buChar char="l"/>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6666"/>
              </a:buClr>
              <a:buFont typeface="Wingdings" panose="05000000000000000000" pitchFamily="2" charset="2"/>
              <a:buChar char="l"/>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6666"/>
              </a:buClr>
              <a:buFont typeface="Wingdings" panose="05000000000000000000" pitchFamily="2" charset="2"/>
              <a:buChar char="l"/>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6666"/>
              </a:buClr>
              <a:buFont typeface="Wingdings" panose="05000000000000000000" pitchFamily="2" charset="2"/>
              <a:buChar char="l"/>
              <a:defRPr>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l-GR" sz="1300" b="1" dirty="0">
                <a:solidFill>
                  <a:schemeClr val="bg1"/>
                </a:solidFill>
              </a:rPr>
              <a:t>Τμήμα: Επιστήμης Ζωικής Παραγωγής &amp; Υδατοκαλλιεργειών</a:t>
            </a:r>
          </a:p>
        </p:txBody>
      </p:sp>
      <p:sp>
        <p:nvSpPr>
          <p:cNvPr id="5" name="Text Box 5"/>
          <p:cNvSpPr txBox="1">
            <a:spLocks noChangeArrowheads="1"/>
          </p:cNvSpPr>
          <p:nvPr/>
        </p:nvSpPr>
        <p:spPr bwMode="auto">
          <a:xfrm>
            <a:off x="3563938" y="5303838"/>
            <a:ext cx="308372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6666"/>
              </a:buClr>
              <a:buFont typeface="Wingdings" panose="05000000000000000000" pitchFamily="2" charset="2"/>
              <a:buChar char="l"/>
              <a:defRPr sz="2800">
                <a:solidFill>
                  <a:srgbClr val="000000"/>
                </a:solidFill>
                <a:latin typeface="Arial" panose="020B0604020202020204" pitchFamily="34" charset="0"/>
                <a:cs typeface="Arial" panose="020B0604020202020204" pitchFamily="34" charset="0"/>
              </a:defRPr>
            </a:lvl1pPr>
            <a:lvl2pPr marL="742950" indent="-285750">
              <a:spcBef>
                <a:spcPct val="20000"/>
              </a:spcBef>
              <a:buClr>
                <a:srgbClr val="003300"/>
              </a:buClr>
              <a:buChar char="–"/>
              <a:defRPr sz="2400">
                <a:solidFill>
                  <a:srgbClr val="000000"/>
                </a:solidFill>
                <a:latin typeface="Arial" panose="020B0604020202020204" pitchFamily="34" charset="0"/>
                <a:cs typeface="Arial" panose="020B0604020202020204" pitchFamily="34" charset="0"/>
              </a:defRPr>
            </a:lvl2pPr>
            <a:lvl3pPr marL="1143000" indent="-228600">
              <a:spcBef>
                <a:spcPct val="20000"/>
              </a:spcBef>
              <a:buClr>
                <a:srgbClr val="006666"/>
              </a:buClr>
              <a:buFont typeface="Wingdings" panose="05000000000000000000" pitchFamily="2" charset="2"/>
              <a:buChar char="l"/>
              <a:defRPr sz="2000">
                <a:solidFill>
                  <a:srgbClr val="000000"/>
                </a:solidFill>
                <a:latin typeface="Arial" panose="020B0604020202020204" pitchFamily="34" charset="0"/>
                <a:cs typeface="Arial" panose="020B0604020202020204" pitchFamily="34" charset="0"/>
              </a:defRPr>
            </a:lvl3pPr>
            <a:lvl4pPr marL="1600200" indent="-228600">
              <a:spcBef>
                <a:spcPct val="20000"/>
              </a:spcBef>
              <a:buClr>
                <a:srgbClr val="006666"/>
              </a:buClr>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Clr>
                <a:srgbClr val="006666"/>
              </a:buClr>
              <a:buFont typeface="Wingdings" panose="05000000000000000000" pitchFamily="2" charset="2"/>
              <a:buChar char="l"/>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6666"/>
              </a:buClr>
              <a:buFont typeface="Wingdings" panose="05000000000000000000" pitchFamily="2" charset="2"/>
              <a:buChar char="l"/>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6666"/>
              </a:buClr>
              <a:buFont typeface="Wingdings" panose="05000000000000000000" pitchFamily="2" charset="2"/>
              <a:buChar char="l"/>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6666"/>
              </a:buClr>
              <a:buFont typeface="Wingdings" panose="05000000000000000000" pitchFamily="2" charset="2"/>
              <a:buChar char="l"/>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6666"/>
              </a:buClr>
              <a:buFont typeface="Wingdings" panose="05000000000000000000" pitchFamily="2" charset="2"/>
              <a:buChar char="l"/>
              <a:defRPr>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l-GR" sz="1300" b="1" dirty="0" smtClean="0">
                <a:solidFill>
                  <a:schemeClr val="bg1"/>
                </a:solidFill>
              </a:rPr>
              <a:t>Διδάσκουσα: </a:t>
            </a:r>
            <a:r>
              <a:rPr lang="el-GR" sz="1300" b="1" dirty="0" err="1">
                <a:solidFill>
                  <a:schemeClr val="bg1"/>
                </a:solidFill>
              </a:rPr>
              <a:t>Κουτσούλη</a:t>
            </a:r>
            <a:r>
              <a:rPr lang="el-GR" sz="1300" b="1" dirty="0">
                <a:solidFill>
                  <a:schemeClr val="bg1"/>
                </a:solidFill>
              </a:rPr>
              <a:t> Παναγιώτα</a:t>
            </a:r>
          </a:p>
        </p:txBody>
      </p:sp>
    </p:spTree>
    <p:extLst>
      <p:ext uri="{BB962C8B-B14F-4D97-AF65-F5344CB8AC3E}">
        <p14:creationId xmlns:p14="http://schemas.microsoft.com/office/powerpoint/2010/main" val="1559774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5994" y="234462"/>
            <a:ext cx="9252805" cy="1164037"/>
          </a:xfrm>
        </p:spPr>
        <p:txBody>
          <a:bodyPr>
            <a:noAutofit/>
          </a:bodyPr>
          <a:lstStyle/>
          <a:p>
            <a:r>
              <a:rPr lang="el-GR" sz="3600" dirty="0" smtClean="0"/>
              <a:t>Ιστορική ανασκόπηση: Θεωρία υπεροχής </a:t>
            </a:r>
            <a:r>
              <a:rPr lang="el-GR" sz="3600" dirty="0"/>
              <a:t>των αυτόχθονων </a:t>
            </a:r>
            <a:r>
              <a:rPr lang="el-GR" sz="3600" dirty="0" smtClean="0"/>
              <a:t>φυλών 5/10</a:t>
            </a:r>
            <a:endParaRPr lang="el-GR" sz="3600" dirty="0"/>
          </a:p>
        </p:txBody>
      </p:sp>
      <p:sp>
        <p:nvSpPr>
          <p:cNvPr id="3" name="Θέση περιεχομένου 2"/>
          <p:cNvSpPr>
            <a:spLocks noGrp="1"/>
          </p:cNvSpPr>
          <p:nvPr>
            <p:ph idx="1"/>
          </p:nvPr>
        </p:nvSpPr>
        <p:spPr/>
        <p:txBody>
          <a:bodyPr/>
          <a:lstStyle/>
          <a:p>
            <a:pPr>
              <a:lnSpc>
                <a:spcPct val="114000"/>
              </a:lnSpc>
            </a:pPr>
            <a:r>
              <a:rPr lang="el-GR" sz="2400" dirty="0"/>
              <a:t>Οι περιβαλλοντικοί όροι μιας περιοχής προκαλούν την ανάπτυξη προσαρμοστικών μεταβολών στα ζώα των αυτόχθονων φυλών, οι οποίες κληρονομούνται στους απογόνους. Γι' αυτό, οι αυτόχθονες φυλές είναι απόλυτα προσαρμοσμένες στις συνθήκες της περιοχής </a:t>
            </a:r>
            <a:r>
              <a:rPr lang="el-GR" sz="2400" dirty="0" smtClean="0"/>
              <a:t>τους.</a:t>
            </a:r>
            <a:endParaRPr lang="en-US" sz="2400" dirty="0"/>
          </a:p>
          <a:p>
            <a:pPr>
              <a:lnSpc>
                <a:spcPct val="114000"/>
              </a:lnSpc>
            </a:pPr>
            <a:r>
              <a:rPr lang="el-GR" sz="2400" dirty="0"/>
              <a:t>Απόδοση της αξίας των ζώων στο περιβάλλον και στο χρόνο ύπαρξης μιας φυλής σε μια ορισμένη περιοχή. Κάθε περιοχή επεδίωκε την απόκτηση της δικής της </a:t>
            </a:r>
            <a:r>
              <a:rPr lang="el-GR" sz="2400" dirty="0" smtClean="0"/>
              <a:t>φυλής.</a:t>
            </a:r>
            <a:endParaRPr lang="el-GR" sz="2400" dirty="0"/>
          </a:p>
          <a:p>
            <a:pPr>
              <a:lnSpc>
                <a:spcPct val="114000"/>
              </a:lnSpc>
            </a:pPr>
            <a:endParaRPr lang="el-GR" sz="2400" dirty="0"/>
          </a:p>
          <a:p>
            <a:pPr>
              <a:lnSpc>
                <a:spcPct val="114000"/>
              </a:lnSpc>
            </a:pPr>
            <a:endParaRPr lang="el-GR" sz="2400" dirty="0"/>
          </a:p>
        </p:txBody>
      </p:sp>
    </p:spTree>
    <p:extLst>
      <p:ext uri="{BB962C8B-B14F-4D97-AF65-F5344CB8AC3E}">
        <p14:creationId xmlns:p14="http://schemas.microsoft.com/office/powerpoint/2010/main" val="2315869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5996" y="370019"/>
            <a:ext cx="8748712" cy="960437"/>
          </a:xfrm>
        </p:spPr>
        <p:txBody>
          <a:bodyPr>
            <a:noAutofit/>
          </a:bodyPr>
          <a:lstStyle/>
          <a:p>
            <a:r>
              <a:rPr lang="el-GR" sz="3600" dirty="0" smtClean="0"/>
              <a:t>Ιστορική ανασκόπηση: Θεωρία </a:t>
            </a:r>
            <a:r>
              <a:rPr lang="el-GR" sz="3600" dirty="0"/>
              <a:t>της ιδιαίτερης κληρονομικής </a:t>
            </a:r>
            <a:r>
              <a:rPr lang="el-GR" sz="3600" dirty="0" smtClean="0"/>
              <a:t>δύναμης 6/10</a:t>
            </a:r>
            <a:endParaRPr lang="el-GR" sz="3600" dirty="0"/>
          </a:p>
        </p:txBody>
      </p:sp>
      <p:sp>
        <p:nvSpPr>
          <p:cNvPr id="4" name="TextBox 3"/>
          <p:cNvSpPr txBox="1"/>
          <p:nvPr/>
        </p:nvSpPr>
        <p:spPr>
          <a:xfrm>
            <a:off x="448576" y="1224949"/>
            <a:ext cx="7868337" cy="403826"/>
          </a:xfrm>
          <a:prstGeom prst="rect">
            <a:avLst/>
          </a:prstGeom>
          <a:noFill/>
        </p:spPr>
        <p:txBody>
          <a:bodyPr wrap="square" rtlCol="0">
            <a:spAutoFit/>
          </a:bodyPr>
          <a:lstStyle/>
          <a:p>
            <a:r>
              <a:rPr lang="el-GR" sz="2000" b="1" dirty="0" smtClean="0">
                <a:solidFill>
                  <a:schemeClr val="bg1"/>
                </a:solidFill>
              </a:rPr>
              <a:t>ή της</a:t>
            </a:r>
            <a:r>
              <a:rPr lang="en-US" sz="2000" b="1" dirty="0" smtClean="0">
                <a:solidFill>
                  <a:schemeClr val="bg1"/>
                </a:solidFill>
              </a:rPr>
              <a:t> </a:t>
            </a:r>
            <a:r>
              <a:rPr lang="el-GR" sz="2000" b="1" dirty="0" smtClean="0">
                <a:solidFill>
                  <a:schemeClr val="bg1"/>
                </a:solidFill>
              </a:rPr>
              <a:t>ατομικής κληρονομικότητας</a:t>
            </a:r>
            <a:endParaRPr lang="el-GR" sz="2000" b="1" dirty="0">
              <a:solidFill>
                <a:schemeClr val="bg1"/>
              </a:solidFill>
            </a:endParaRPr>
          </a:p>
        </p:txBody>
      </p:sp>
      <p:sp>
        <p:nvSpPr>
          <p:cNvPr id="3" name="Θέση περιεχομένου 2"/>
          <p:cNvSpPr>
            <a:spLocks noGrp="1"/>
          </p:cNvSpPr>
          <p:nvPr>
            <p:ph idx="1"/>
          </p:nvPr>
        </p:nvSpPr>
        <p:spPr/>
        <p:txBody>
          <a:bodyPr/>
          <a:lstStyle/>
          <a:p>
            <a:pPr>
              <a:lnSpc>
                <a:spcPct val="110000"/>
              </a:lnSpc>
            </a:pPr>
            <a:r>
              <a:rPr lang="el-GR" dirty="0"/>
              <a:t>Δεύτερο ήμισυ του 19ου αιώνα – </a:t>
            </a:r>
            <a:r>
              <a:rPr lang="el-GR" dirty="0" err="1"/>
              <a:t>Settegast</a:t>
            </a:r>
            <a:endParaRPr lang="en-US" dirty="0"/>
          </a:p>
          <a:p>
            <a:pPr lvl="1">
              <a:lnSpc>
                <a:spcPct val="110000"/>
              </a:lnSpc>
            </a:pPr>
            <a:r>
              <a:rPr lang="el-GR" dirty="0"/>
              <a:t>Στο κέντρο των βελτιωτικών προσπαθειών τοποθετείται το </a:t>
            </a:r>
            <a:r>
              <a:rPr lang="el-GR" dirty="0" smtClean="0"/>
              <a:t>άτομο.</a:t>
            </a:r>
            <a:endParaRPr lang="el-GR" dirty="0"/>
          </a:p>
          <a:p>
            <a:pPr lvl="1">
              <a:lnSpc>
                <a:spcPct val="110000"/>
              </a:lnSpc>
            </a:pPr>
            <a:r>
              <a:rPr lang="el-GR" dirty="0"/>
              <a:t>Άτομα προικισμένα από τη φύση πρέπει να λαμβάνουν ενεργότερο μέρος στη διάπλαση των απογόνων. </a:t>
            </a:r>
          </a:p>
          <a:p>
            <a:pPr lvl="1">
              <a:lnSpc>
                <a:spcPct val="110000"/>
              </a:lnSpc>
            </a:pPr>
            <a:r>
              <a:rPr lang="el-GR" dirty="0"/>
              <a:t>Συνέβαλε στη δημιουργία πολλών φυλών αλόγων και βοοειδών. </a:t>
            </a:r>
          </a:p>
          <a:p>
            <a:pPr lvl="1">
              <a:lnSpc>
                <a:spcPct val="110000"/>
              </a:lnSpc>
            </a:pPr>
            <a:r>
              <a:rPr lang="el-GR" dirty="0"/>
              <a:t>Όμως η προσπάθεια περιοριζόταν στην ανακάλυψη του γενάρχη και ευνοούσε το </a:t>
            </a:r>
            <a:r>
              <a:rPr lang="el-GR" dirty="0" smtClean="0"/>
              <a:t>φορμαλισμό.</a:t>
            </a:r>
            <a:endParaRPr lang="el-GR" dirty="0"/>
          </a:p>
          <a:p>
            <a:pPr marL="0" indent="0">
              <a:buNone/>
            </a:pPr>
            <a:endParaRPr lang="el-GR" dirty="0"/>
          </a:p>
        </p:txBody>
      </p:sp>
    </p:spTree>
    <p:extLst>
      <p:ext uri="{BB962C8B-B14F-4D97-AF65-F5344CB8AC3E}">
        <p14:creationId xmlns:p14="http://schemas.microsoft.com/office/powerpoint/2010/main" val="3181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246186"/>
            <a:ext cx="7924800" cy="1143244"/>
          </a:xfrm>
        </p:spPr>
        <p:txBody>
          <a:bodyPr>
            <a:noAutofit/>
          </a:bodyPr>
          <a:lstStyle/>
          <a:p>
            <a:r>
              <a:rPr lang="el-GR" sz="3600" dirty="0"/>
              <a:t>Ιστορική </a:t>
            </a:r>
            <a:r>
              <a:rPr lang="el-GR" sz="3600" dirty="0" smtClean="0"/>
              <a:t>ανασκόπηση: Σύγχρονες </a:t>
            </a:r>
            <a:r>
              <a:rPr lang="el-GR" sz="3600" dirty="0"/>
              <a:t>αντιλήψεις  </a:t>
            </a:r>
            <a:r>
              <a:rPr lang="el-GR" sz="3600" dirty="0" smtClean="0"/>
              <a:t>7/10</a:t>
            </a:r>
            <a:endParaRPr lang="el-GR" sz="3600" dirty="0"/>
          </a:p>
        </p:txBody>
      </p:sp>
      <p:sp>
        <p:nvSpPr>
          <p:cNvPr id="4" name="Θέση περιεχομένου 3"/>
          <p:cNvSpPr>
            <a:spLocks noGrp="1"/>
          </p:cNvSpPr>
          <p:nvPr>
            <p:ph sz="half" idx="10"/>
          </p:nvPr>
        </p:nvSpPr>
        <p:spPr>
          <a:xfrm>
            <a:off x="395288" y="1816100"/>
            <a:ext cx="3868737" cy="4455746"/>
          </a:xfrm>
        </p:spPr>
        <p:txBody>
          <a:bodyPr/>
          <a:lstStyle/>
          <a:p>
            <a:r>
              <a:rPr lang="el-GR" sz="2400" dirty="0" smtClean="0"/>
              <a:t>Εκ</a:t>
            </a:r>
            <a:r>
              <a:rPr lang="el-GR" sz="2400" dirty="0"/>
              <a:t> </a:t>
            </a:r>
            <a:r>
              <a:rPr lang="el-GR" sz="2400" dirty="0" smtClean="0"/>
              <a:t>νέου διατύπωση των νόμων του </a:t>
            </a:r>
            <a:r>
              <a:rPr lang="en-US" sz="2400" dirty="0" smtClean="0"/>
              <a:t>Mendel </a:t>
            </a:r>
            <a:r>
              <a:rPr lang="el-GR" sz="2400" dirty="0" smtClean="0"/>
              <a:t>και ίδρυση </a:t>
            </a:r>
            <a:r>
              <a:rPr lang="el-GR" sz="2400" dirty="0"/>
              <a:t>και εφαρμογή της Πληθυσμιακής Γενετικής στη </a:t>
            </a:r>
            <a:r>
              <a:rPr lang="el-GR" sz="2400" dirty="0" smtClean="0"/>
              <a:t>Ζωοτεχνία.</a:t>
            </a:r>
            <a:endParaRPr lang="en-US" sz="2400" dirty="0"/>
          </a:p>
          <a:p>
            <a:r>
              <a:rPr lang="el-GR" sz="2400" dirty="0"/>
              <a:t>Η έννοια της φυλής, με την πάροδο του χρόνου, χάνει τη σημασία της για το </a:t>
            </a:r>
            <a:r>
              <a:rPr lang="el-GR" sz="2400" dirty="0" smtClean="0"/>
              <a:t>βελτιωτή.</a:t>
            </a:r>
            <a:endParaRPr lang="en-US" sz="2400" dirty="0"/>
          </a:p>
          <a:p>
            <a:pPr>
              <a:lnSpc>
                <a:spcPct val="90000"/>
              </a:lnSpc>
            </a:pPr>
            <a:endParaRPr lang="el-GR" sz="2400" dirty="0"/>
          </a:p>
          <a:p>
            <a:pPr marL="0" indent="0">
              <a:buNone/>
            </a:pPr>
            <a:endParaRPr lang="el-GR" sz="2400" dirty="0"/>
          </a:p>
        </p:txBody>
      </p:sp>
      <p:sp>
        <p:nvSpPr>
          <p:cNvPr id="5" name="Θέση περιεχομένου 4"/>
          <p:cNvSpPr>
            <a:spLocks noGrp="1"/>
          </p:cNvSpPr>
          <p:nvPr>
            <p:ph sz="half" idx="11"/>
          </p:nvPr>
        </p:nvSpPr>
        <p:spPr>
          <a:xfrm>
            <a:off x="5005754" y="4056184"/>
            <a:ext cx="3329354" cy="2344616"/>
          </a:xfrm>
        </p:spPr>
        <p:txBody>
          <a:bodyPr/>
          <a:lstStyle/>
          <a:p>
            <a:pPr marL="0" indent="0">
              <a:buNone/>
            </a:pPr>
            <a:r>
              <a:rPr lang="en-US" sz="1800" dirty="0" smtClean="0"/>
              <a:t>G. </a:t>
            </a:r>
            <a:r>
              <a:rPr lang="el-GR" sz="1800" dirty="0" err="1" smtClean="0"/>
              <a:t>Mendel</a:t>
            </a:r>
            <a:r>
              <a:rPr lang="el-GR" sz="1800" dirty="0" smtClean="0"/>
              <a:t> (</a:t>
            </a:r>
            <a:r>
              <a:rPr lang="el-GR" sz="1800" dirty="0"/>
              <a:t>1822 -1884</a:t>
            </a:r>
            <a:r>
              <a:rPr lang="el-GR" sz="1800" dirty="0" smtClean="0"/>
              <a:t>):</a:t>
            </a:r>
            <a:r>
              <a:rPr lang="en-US" sz="1800" dirty="0" smtClean="0"/>
              <a:t> </a:t>
            </a:r>
            <a:r>
              <a:rPr lang="el-GR" sz="1800" dirty="0" smtClean="0"/>
              <a:t>Διατυπώνοντας τους νόμους της κληρονομικότητας έθεσε τα θεμέλια της πληθυσμιακής γενετικής.</a:t>
            </a:r>
          </a:p>
          <a:p>
            <a:pPr marL="0" indent="0">
              <a:buNone/>
            </a:pPr>
            <a:r>
              <a:rPr lang="en-US" sz="1800" dirty="0"/>
              <a:t>http://upload.wikimedia.org/wikipedia/commons/d/d3/Gregor_Mendel.png</a:t>
            </a:r>
          </a:p>
          <a:p>
            <a:pPr algn="ctr"/>
            <a:endParaRPr lang="el-GR" sz="2000" dirty="0"/>
          </a:p>
        </p:txBody>
      </p:sp>
      <p:pic>
        <p:nvPicPr>
          <p:cNvPr id="2050" name="Picture 2" descr="http://upload.wikimedia.org/wikipedia/commons/d/d3/Gregor_Mende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2652" y="1698936"/>
            <a:ext cx="1872517" cy="1897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422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71842" y="417269"/>
            <a:ext cx="7924800" cy="960437"/>
          </a:xfrm>
        </p:spPr>
        <p:txBody>
          <a:bodyPr>
            <a:noAutofit/>
          </a:bodyPr>
          <a:lstStyle/>
          <a:p>
            <a:r>
              <a:rPr lang="el-GR" sz="3600" dirty="0" smtClean="0"/>
              <a:t>Ιστορική ανασκόπηση: Σύγχρονες αντιλήψεις 8/10</a:t>
            </a:r>
            <a:endParaRPr lang="el-GR" sz="3600" dirty="0"/>
          </a:p>
        </p:txBody>
      </p:sp>
      <p:sp>
        <p:nvSpPr>
          <p:cNvPr id="3" name="Θέση περιεχομένου 2"/>
          <p:cNvSpPr>
            <a:spLocks noGrp="1"/>
          </p:cNvSpPr>
          <p:nvPr>
            <p:ph idx="1"/>
          </p:nvPr>
        </p:nvSpPr>
        <p:spPr/>
        <p:txBody>
          <a:bodyPr/>
          <a:lstStyle/>
          <a:p>
            <a:pPr>
              <a:lnSpc>
                <a:spcPct val="130000"/>
              </a:lnSpc>
              <a:spcBef>
                <a:spcPct val="15000"/>
              </a:spcBef>
              <a:defRPr/>
            </a:pPr>
            <a:r>
              <a:rPr lang="el-GR" dirty="0" smtClean="0"/>
              <a:t>Αντικείμενο </a:t>
            </a:r>
            <a:r>
              <a:rPr lang="el-GR" dirty="0"/>
              <a:t>της γενετικής βελτίωσης αποτελεί περισσότερο </a:t>
            </a:r>
            <a:r>
              <a:rPr lang="el-GR" b="1" dirty="0"/>
              <a:t>ο πληθυσμός </a:t>
            </a:r>
            <a:r>
              <a:rPr lang="el-GR" dirty="0"/>
              <a:t>και λιγότερο η φυλή</a:t>
            </a:r>
            <a:endParaRPr lang="en-US" dirty="0"/>
          </a:p>
          <a:p>
            <a:pPr>
              <a:lnSpc>
                <a:spcPct val="150000"/>
              </a:lnSpc>
              <a:defRPr/>
            </a:pPr>
            <a:r>
              <a:rPr lang="el-GR" dirty="0" smtClean="0"/>
              <a:t>Καθορίζεται </a:t>
            </a:r>
            <a:r>
              <a:rPr lang="el-GR" dirty="0"/>
              <a:t>αντικειμενικά ο </a:t>
            </a:r>
            <a:r>
              <a:rPr lang="el-GR" b="1" u="sng" dirty="0"/>
              <a:t>βελτιωτικός στόχος</a:t>
            </a:r>
            <a:endParaRPr lang="en-US" b="1" u="sng" dirty="0"/>
          </a:p>
          <a:p>
            <a:pPr lvl="1">
              <a:lnSpc>
                <a:spcPct val="150000"/>
              </a:lnSpc>
              <a:defRPr/>
            </a:pPr>
            <a:r>
              <a:rPr lang="el-GR" dirty="0"/>
              <a:t>με γενετικές &amp; οικονομικές παραμέτρους</a:t>
            </a:r>
            <a:endParaRPr lang="en-US" dirty="0"/>
          </a:p>
          <a:p>
            <a:pPr lvl="1">
              <a:lnSpc>
                <a:spcPct val="150000"/>
              </a:lnSpc>
              <a:defRPr/>
            </a:pPr>
            <a:r>
              <a:rPr lang="el-GR" dirty="0"/>
              <a:t>δίνεται σημασία μόνο σε ιδιότητες που επηρεάζουν άμεσα την οικονομική αξία των ζώων</a:t>
            </a:r>
          </a:p>
          <a:p>
            <a:endParaRPr lang="el-GR" dirty="0"/>
          </a:p>
        </p:txBody>
      </p:sp>
    </p:spTree>
    <p:extLst>
      <p:ext uri="{BB962C8B-B14F-4D97-AF65-F5344CB8AC3E}">
        <p14:creationId xmlns:p14="http://schemas.microsoft.com/office/powerpoint/2010/main" val="79055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30458" y="370377"/>
            <a:ext cx="7924800" cy="960437"/>
          </a:xfrm>
        </p:spPr>
        <p:txBody>
          <a:bodyPr>
            <a:noAutofit/>
          </a:bodyPr>
          <a:lstStyle/>
          <a:p>
            <a:r>
              <a:rPr lang="el-GR" sz="3600" dirty="0" smtClean="0"/>
              <a:t>Ιστορική ανασκόπηση: Σύγχρονες αντιλήψεις 9/10</a:t>
            </a:r>
            <a:endParaRPr lang="el-GR" sz="3600" dirty="0"/>
          </a:p>
        </p:txBody>
      </p:sp>
      <p:sp>
        <p:nvSpPr>
          <p:cNvPr id="3" name="Θέση περιεχομένου 2"/>
          <p:cNvSpPr>
            <a:spLocks noGrp="1"/>
          </p:cNvSpPr>
          <p:nvPr>
            <p:ph idx="1"/>
          </p:nvPr>
        </p:nvSpPr>
        <p:spPr/>
        <p:txBody>
          <a:bodyPr/>
          <a:lstStyle/>
          <a:p>
            <a:pPr>
              <a:lnSpc>
                <a:spcPct val="150000"/>
              </a:lnSpc>
              <a:defRPr/>
            </a:pPr>
            <a:r>
              <a:rPr lang="el-GR" dirty="0" smtClean="0"/>
              <a:t>Κατάστρωση </a:t>
            </a:r>
            <a:r>
              <a:rPr lang="el-GR" dirty="0"/>
              <a:t>προγραμμάτων επιλογής και διασταυρώσεων</a:t>
            </a:r>
          </a:p>
          <a:p>
            <a:pPr>
              <a:lnSpc>
                <a:spcPct val="150000"/>
              </a:lnSpc>
              <a:defRPr/>
            </a:pPr>
            <a:r>
              <a:rPr lang="el-GR" dirty="0"/>
              <a:t>Οργάνωση παραγωγικών συστημάτων που επιτρέπουν την επίτευξη του αντικειμενικού σκοπού με το μικρότερο δυνατό κόστος, ανεξάρτητα με την προέλευση του ζωικού υλικού</a:t>
            </a:r>
            <a:endParaRPr lang="el-GR" sz="3200" dirty="0"/>
          </a:p>
        </p:txBody>
      </p:sp>
    </p:spTree>
    <p:extLst>
      <p:ext uri="{BB962C8B-B14F-4D97-AF65-F5344CB8AC3E}">
        <p14:creationId xmlns:p14="http://schemas.microsoft.com/office/powerpoint/2010/main" val="3687037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05546"/>
            <a:ext cx="7924800" cy="960437"/>
          </a:xfrm>
        </p:spPr>
        <p:txBody>
          <a:bodyPr>
            <a:noAutofit/>
          </a:bodyPr>
          <a:lstStyle/>
          <a:p>
            <a:r>
              <a:rPr lang="el-GR" sz="3600" dirty="0" smtClean="0"/>
              <a:t>Ιστορική ανασκόπηση: Σύγχρονες αντιλήψεις 10/10</a:t>
            </a:r>
            <a:endParaRPr lang="el-GR" sz="3600" dirty="0"/>
          </a:p>
        </p:txBody>
      </p:sp>
      <p:sp>
        <p:nvSpPr>
          <p:cNvPr id="3" name="Θέση περιεχομένου 2"/>
          <p:cNvSpPr>
            <a:spLocks noGrp="1"/>
          </p:cNvSpPr>
          <p:nvPr>
            <p:ph idx="1"/>
          </p:nvPr>
        </p:nvSpPr>
        <p:spPr/>
        <p:txBody>
          <a:bodyPr/>
          <a:lstStyle/>
          <a:p>
            <a:r>
              <a:rPr lang="el-GR" sz="2400" dirty="0"/>
              <a:t>Όμως, η κατάταξη σε φυλές διευκολύνει</a:t>
            </a:r>
            <a:r>
              <a:rPr lang="en-US" sz="2400" dirty="0"/>
              <a:t>:</a:t>
            </a:r>
          </a:p>
          <a:p>
            <a:pPr lvl="1"/>
            <a:r>
              <a:rPr lang="el-GR" dirty="0"/>
              <a:t> </a:t>
            </a:r>
            <a:r>
              <a:rPr lang="el-GR" sz="2000" dirty="0"/>
              <a:t>τη μελέτη των ιδιοτήτων των ζώων και των περιβαλλοντικών όρων που απαιτούνται για την απόκτηση των ιδιοτήτων </a:t>
            </a:r>
            <a:r>
              <a:rPr lang="el-GR" sz="2000" dirty="0" smtClean="0"/>
              <a:t>αυτών,</a:t>
            </a:r>
            <a:endParaRPr lang="en-US" sz="2000" dirty="0"/>
          </a:p>
          <a:p>
            <a:pPr lvl="1"/>
            <a:r>
              <a:rPr lang="el-GR" sz="2000" dirty="0"/>
              <a:t>την εκλογή του πιο κατάλληλου ζωικού υλικού για ένα συγκεκριμένο σκοπό.</a:t>
            </a:r>
            <a:endParaRPr lang="en-US" sz="2000" dirty="0"/>
          </a:p>
          <a:p>
            <a:r>
              <a:rPr lang="el-GR" sz="2400" dirty="0"/>
              <a:t>Οι σημερινές κατευθυντήριες γραμμές της βελτίωσης, οδηγούν στην </a:t>
            </a:r>
            <a:r>
              <a:rPr lang="el-GR" sz="2400" b="1" dirty="0"/>
              <a:t>απώλεια</a:t>
            </a:r>
            <a:r>
              <a:rPr lang="el-GR" sz="2400" dirty="0"/>
              <a:t> όλο και περισσοτέρων πρωτογενών </a:t>
            </a:r>
            <a:r>
              <a:rPr lang="el-GR" sz="2400" b="1" dirty="0"/>
              <a:t>φυλών</a:t>
            </a:r>
            <a:r>
              <a:rPr lang="el-GR" sz="2400" dirty="0"/>
              <a:t> μικρής οικονομικής σημασίας. Αποτέλεσμα, </a:t>
            </a:r>
            <a:r>
              <a:rPr lang="el-GR" sz="2400" b="1" dirty="0"/>
              <a:t>μείωση της γενετικής </a:t>
            </a:r>
            <a:r>
              <a:rPr lang="el-GR" sz="2400" b="1" dirty="0" err="1"/>
              <a:t>παραλλακτικότητας</a:t>
            </a:r>
            <a:r>
              <a:rPr lang="el-GR" sz="2400" dirty="0"/>
              <a:t> των ζώων με απρόβλεπτες συνέπειες για τη μελλοντική εξέλιξη της ζωικής παραγωγής.</a:t>
            </a:r>
          </a:p>
          <a:p>
            <a:endParaRPr lang="el-GR" sz="2400" b="1" dirty="0"/>
          </a:p>
        </p:txBody>
      </p:sp>
    </p:spTree>
    <p:extLst>
      <p:ext uri="{BB962C8B-B14F-4D97-AF65-F5344CB8AC3E}">
        <p14:creationId xmlns:p14="http://schemas.microsoft.com/office/powerpoint/2010/main" val="4053471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42180" y="430542"/>
            <a:ext cx="7924800" cy="960437"/>
          </a:xfrm>
        </p:spPr>
        <p:txBody>
          <a:bodyPr>
            <a:noAutofit/>
          </a:bodyPr>
          <a:lstStyle/>
          <a:p>
            <a:r>
              <a:rPr lang="el-GR" sz="3600" dirty="0" smtClean="0"/>
              <a:t>Ορισμός φυλής </a:t>
            </a:r>
            <a:r>
              <a:rPr lang="en-US" sz="3600" dirty="0" smtClean="0"/>
              <a:t/>
            </a:r>
            <a:br>
              <a:rPr lang="en-US" sz="3600" dirty="0" smtClean="0"/>
            </a:br>
            <a:r>
              <a:rPr lang="el-GR" sz="3600" dirty="0" smtClean="0"/>
              <a:t>(</a:t>
            </a:r>
            <a:r>
              <a:rPr lang="el-GR" sz="3600" dirty="0" err="1"/>
              <a:t>Kronacher</a:t>
            </a:r>
            <a:r>
              <a:rPr lang="el-GR" sz="3600" dirty="0"/>
              <a:t>, </a:t>
            </a:r>
            <a:r>
              <a:rPr lang="el-GR" sz="3600" dirty="0" smtClean="0"/>
              <a:t>1871 - 1938</a:t>
            </a:r>
            <a:r>
              <a:rPr lang="el-GR" sz="3600" dirty="0"/>
              <a:t>)</a:t>
            </a:r>
          </a:p>
        </p:txBody>
      </p:sp>
      <p:sp>
        <p:nvSpPr>
          <p:cNvPr id="3" name="Θέση περιεχομένου 2"/>
          <p:cNvSpPr>
            <a:spLocks noGrp="1"/>
          </p:cNvSpPr>
          <p:nvPr>
            <p:ph idx="1"/>
          </p:nvPr>
        </p:nvSpPr>
        <p:spPr>
          <a:xfrm>
            <a:off x="388706" y="1617052"/>
            <a:ext cx="8075355" cy="4968875"/>
          </a:xfrm>
        </p:spPr>
        <p:txBody>
          <a:bodyPr/>
          <a:lstStyle/>
          <a:p>
            <a:pPr marL="533400" indent="-533400"/>
            <a:r>
              <a:rPr lang="el-GR" sz="2000" dirty="0"/>
              <a:t>Φυλή είναι μία ομάδα ατόμων του ιδίου είδους, που:</a:t>
            </a:r>
          </a:p>
          <a:p>
            <a:pPr marL="933450" lvl="1" indent="-533400">
              <a:buClr>
                <a:schemeClr val="tx2"/>
              </a:buClr>
            </a:pPr>
            <a:r>
              <a:rPr lang="el-GR" sz="2000" dirty="0"/>
              <a:t>παρουσιάζουν στενή ομοιότητα μεταξύ τους, με βάση την καταγωγή τους, ορισμένα μορφολογικά και φυσιολογικά χαρακτηριστικά και τη χρησιμοποίησή τους</a:t>
            </a:r>
          </a:p>
          <a:p>
            <a:pPr marL="933450" lvl="1" indent="-533400">
              <a:buClr>
                <a:schemeClr val="tx2"/>
              </a:buClr>
            </a:pPr>
            <a:r>
              <a:rPr lang="el-GR" sz="2000" dirty="0"/>
              <a:t>διαφέρουν από άλλες ομάδες ζώων του ιδίου είδους ως προς τις ιδιότητες αυτές και τους όρους του περιβάλλοντος που απαιτούν για την απόκτηση των ιδιοτήτων αυτών</a:t>
            </a:r>
          </a:p>
          <a:p>
            <a:pPr marL="933450" lvl="1" indent="-533400">
              <a:buClr>
                <a:schemeClr val="tx2"/>
              </a:buClr>
            </a:pPr>
            <a:r>
              <a:rPr lang="el-GR" sz="2000" dirty="0"/>
              <a:t>συζευγνυόμενα μεταξύ τους δίνουν απογόνους όμοιους προς αυτά, εφόσον οι συνθήκες εκτροφής παραμένουν αμετάβλητες</a:t>
            </a:r>
          </a:p>
        </p:txBody>
      </p:sp>
      <p:sp>
        <p:nvSpPr>
          <p:cNvPr id="4" name="Ορθογώνιο 3"/>
          <p:cNvSpPr/>
          <p:nvPr/>
        </p:nvSpPr>
        <p:spPr>
          <a:xfrm>
            <a:off x="4021013" y="5189831"/>
            <a:ext cx="3165231" cy="1323439"/>
          </a:xfrm>
          <a:prstGeom prst="rect">
            <a:avLst/>
          </a:prstGeom>
        </p:spPr>
        <p:txBody>
          <a:bodyPr wrap="square">
            <a:spAutoFit/>
          </a:bodyPr>
          <a:lstStyle/>
          <a:p>
            <a:r>
              <a:rPr lang="en-US" sz="1600" dirty="0" err="1" smtClean="0">
                <a:solidFill>
                  <a:srgbClr val="000000"/>
                </a:solidFill>
              </a:rPr>
              <a:t>Kronacher</a:t>
            </a:r>
            <a:r>
              <a:rPr lang="en-US" sz="1600" dirty="0" smtClean="0">
                <a:solidFill>
                  <a:srgbClr val="000000"/>
                </a:solidFill>
              </a:rPr>
              <a:t> Carl (1871-1938): </a:t>
            </a:r>
            <a:r>
              <a:rPr lang="el-GR" sz="1600" dirty="0" smtClean="0">
                <a:solidFill>
                  <a:srgbClr val="000000"/>
                </a:solidFill>
              </a:rPr>
              <a:t>Γερμανός Ζωοτέχνης.</a:t>
            </a:r>
            <a:r>
              <a:rPr lang="en-US" sz="1600" dirty="0" smtClean="0">
                <a:solidFill>
                  <a:srgbClr val="000000"/>
                </a:solidFill>
              </a:rPr>
              <a:t> http</a:t>
            </a:r>
            <a:r>
              <a:rPr lang="en-US" sz="1600" dirty="0">
                <a:solidFill>
                  <a:srgbClr val="000000"/>
                </a:solidFill>
              </a:rPr>
              <a:t>://paradies.agrar.hu-berlin.de/fakultaet/history/personen/KRONACHER.jpg</a:t>
            </a:r>
            <a:endParaRPr lang="el-GR" sz="1600" dirty="0">
              <a:solidFill>
                <a:srgbClr val="000000"/>
              </a:solidFill>
            </a:endParaRPr>
          </a:p>
        </p:txBody>
      </p:sp>
      <p:pic>
        <p:nvPicPr>
          <p:cNvPr id="1026" name="Picture 2" descr="http://paradies.agrar.hu-berlin.de/fakultaet/history/personen/KRONACH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6244" y="4671577"/>
            <a:ext cx="1392592" cy="2023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189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4950" y="452438"/>
            <a:ext cx="7924800" cy="960437"/>
          </a:xfrm>
          <a:prstGeom prst="roundRect">
            <a:avLst>
              <a:gd name="adj" fmla="val 50000"/>
            </a:avLst>
          </a:prstGeom>
        </p:spPr>
        <p:txBody>
          <a:bodyPr>
            <a:noAutofit/>
          </a:bodyPr>
          <a:lstStyle/>
          <a:p>
            <a:r>
              <a:rPr lang="el-GR" sz="3600" dirty="0"/>
              <a:t>Ορισμός </a:t>
            </a:r>
            <a:r>
              <a:rPr lang="el-GR" sz="3600" dirty="0" smtClean="0"/>
              <a:t>φυλής από </a:t>
            </a:r>
            <a:r>
              <a:rPr lang="el-GR" sz="3600" dirty="0"/>
              <a:t>γενετική άποψη</a:t>
            </a:r>
          </a:p>
        </p:txBody>
      </p:sp>
      <p:sp>
        <p:nvSpPr>
          <p:cNvPr id="3" name="Θέση περιεχομένου 2"/>
          <p:cNvSpPr>
            <a:spLocks noGrp="1"/>
          </p:cNvSpPr>
          <p:nvPr>
            <p:ph idx="1"/>
          </p:nvPr>
        </p:nvSpPr>
        <p:spPr/>
        <p:txBody>
          <a:bodyPr/>
          <a:lstStyle/>
          <a:p>
            <a:pPr>
              <a:spcBef>
                <a:spcPts val="0"/>
              </a:spcBef>
            </a:pPr>
            <a:r>
              <a:rPr lang="el-GR" sz="2400" dirty="0" smtClean="0"/>
              <a:t>Ορισμός: </a:t>
            </a:r>
          </a:p>
          <a:p>
            <a:pPr marL="0" indent="0">
              <a:spcBef>
                <a:spcPts val="0"/>
              </a:spcBef>
              <a:buNone/>
            </a:pPr>
            <a:r>
              <a:rPr lang="el-GR" dirty="0"/>
              <a:t>	</a:t>
            </a:r>
            <a:r>
              <a:rPr lang="el-GR" sz="2000" dirty="0" smtClean="0"/>
              <a:t>Φυλές </a:t>
            </a:r>
            <a:r>
              <a:rPr lang="el-GR" sz="2000" dirty="0"/>
              <a:t>είναι σύνολα ατόμων του ιδίου </a:t>
            </a:r>
            <a:r>
              <a:rPr lang="el-GR" sz="2000" dirty="0" smtClean="0"/>
              <a:t>είδους </a:t>
            </a:r>
            <a:r>
              <a:rPr lang="el-GR" sz="2000" dirty="0"/>
              <a:t>με </a:t>
            </a:r>
            <a:r>
              <a:rPr lang="el-GR" sz="2000" dirty="0" smtClean="0"/>
              <a:t>	διαφορετικές </a:t>
            </a:r>
            <a:r>
              <a:rPr lang="el-GR" sz="2000" dirty="0"/>
              <a:t>γονιδιακές </a:t>
            </a:r>
            <a:r>
              <a:rPr lang="el-GR" sz="2000" dirty="0" smtClean="0"/>
              <a:t>	συχνότητες</a:t>
            </a:r>
          </a:p>
          <a:p>
            <a:pPr marL="457200" indent="-457200">
              <a:spcBef>
                <a:spcPts val="0"/>
              </a:spcBef>
            </a:pPr>
            <a:r>
              <a:rPr lang="el-GR" sz="2400" dirty="0"/>
              <a:t>Κυρίαρχοι μηχανισμοί γένεσης και εξέλιξης των φυλών :</a:t>
            </a:r>
            <a:endParaRPr lang="en-US" sz="2400" dirty="0"/>
          </a:p>
          <a:p>
            <a:pPr marL="857250" lvl="1" indent="-457200">
              <a:spcBef>
                <a:spcPts val="0"/>
              </a:spcBef>
              <a:buClr>
                <a:schemeClr val="tx2"/>
              </a:buClr>
              <a:buFont typeface="+mj-lt"/>
              <a:buAutoNum type="arabicPeriod"/>
            </a:pPr>
            <a:r>
              <a:rPr lang="el-GR" sz="2000" dirty="0"/>
              <a:t>η γεωγραφική ή τεχνητή </a:t>
            </a:r>
            <a:r>
              <a:rPr lang="el-GR" sz="2000" u="sng" dirty="0"/>
              <a:t>απομόνωση</a:t>
            </a:r>
            <a:r>
              <a:rPr lang="el-GR" sz="2000" dirty="0"/>
              <a:t> </a:t>
            </a:r>
            <a:r>
              <a:rPr lang="el-GR" sz="2000" dirty="0" err="1"/>
              <a:t>υποπληθυσμών</a:t>
            </a:r>
            <a:r>
              <a:rPr lang="el-GR" sz="2000" dirty="0"/>
              <a:t> από άλλους, η οποία δημιουργεί φραγμούς στην αναπαραγωγή</a:t>
            </a:r>
          </a:p>
          <a:p>
            <a:pPr marL="857250" lvl="1" indent="-457200">
              <a:spcBef>
                <a:spcPts val="0"/>
              </a:spcBef>
              <a:buClr>
                <a:schemeClr val="tx2"/>
              </a:buClr>
              <a:buFont typeface="+mj-lt"/>
              <a:buAutoNum type="arabicPeriod"/>
            </a:pPr>
            <a:r>
              <a:rPr lang="el-GR" sz="2000" dirty="0"/>
              <a:t>η φυσική και η ζωοτεχνική </a:t>
            </a:r>
            <a:r>
              <a:rPr lang="el-GR" sz="2000" u="sng" dirty="0"/>
              <a:t>επιλογή</a:t>
            </a:r>
            <a:r>
              <a:rPr lang="el-GR" sz="2000" dirty="0"/>
              <a:t>, </a:t>
            </a:r>
            <a:endParaRPr lang="en-US" sz="2000" dirty="0"/>
          </a:p>
          <a:p>
            <a:pPr lvl="2">
              <a:spcBef>
                <a:spcPts val="0"/>
              </a:spcBef>
              <a:buClr>
                <a:schemeClr val="tx2"/>
              </a:buClr>
            </a:pPr>
            <a:r>
              <a:rPr lang="el-GR" dirty="0" smtClean="0"/>
              <a:t> χρησιμοποιεί </a:t>
            </a:r>
            <a:r>
              <a:rPr lang="el-GR" dirty="0"/>
              <a:t>ως πρωτογενές υλικό τη γενετική </a:t>
            </a:r>
            <a:r>
              <a:rPr lang="el-GR" dirty="0" smtClean="0"/>
              <a:t> ποικιλομορφία </a:t>
            </a:r>
            <a:r>
              <a:rPr lang="el-GR" dirty="0"/>
              <a:t>και αναδομεί το γενετικό υλικό των πληθυσμών, σύμφωνα με τις απαιτήσεις του φυσικού και οικονομικού περιβάλλοντος</a:t>
            </a:r>
          </a:p>
          <a:p>
            <a:pPr marL="857250" lvl="1" indent="-457200">
              <a:spcBef>
                <a:spcPts val="0"/>
              </a:spcBef>
              <a:buClr>
                <a:schemeClr val="tx2"/>
              </a:buClr>
              <a:buFont typeface="+mj-lt"/>
              <a:buAutoNum type="arabicPeriod"/>
            </a:pPr>
            <a:r>
              <a:rPr lang="el-GR" sz="2000" dirty="0"/>
              <a:t>η </a:t>
            </a:r>
            <a:r>
              <a:rPr lang="el-GR" sz="2000" u="sng" dirty="0"/>
              <a:t>μετανάστευση</a:t>
            </a:r>
          </a:p>
          <a:p>
            <a:pPr marL="857250" lvl="1" indent="-457200">
              <a:spcBef>
                <a:spcPts val="0"/>
              </a:spcBef>
              <a:buClr>
                <a:schemeClr val="tx2"/>
              </a:buClr>
              <a:buFont typeface="+mj-lt"/>
              <a:buAutoNum type="arabicPeriod"/>
            </a:pPr>
            <a:r>
              <a:rPr lang="el-GR" sz="2000" dirty="0"/>
              <a:t>η </a:t>
            </a:r>
            <a:r>
              <a:rPr lang="el-GR" sz="2000" u="sng" dirty="0"/>
              <a:t>γενετική παρέκκλιση</a:t>
            </a:r>
            <a:r>
              <a:rPr lang="el-GR" sz="2000" dirty="0"/>
              <a:t> (τυχαία αλλαγή γονιδιακών συχνοτήτων σε κλειστούς μικρούς πληθυσμούς)</a:t>
            </a:r>
          </a:p>
          <a:p>
            <a:pPr marL="0" indent="0">
              <a:spcBef>
                <a:spcPts val="0"/>
              </a:spcBef>
              <a:buNone/>
            </a:pPr>
            <a:endParaRPr lang="el-GR" sz="2000" dirty="0"/>
          </a:p>
        </p:txBody>
      </p:sp>
    </p:spTree>
    <p:extLst>
      <p:ext uri="{BB962C8B-B14F-4D97-AF65-F5344CB8AC3E}">
        <p14:creationId xmlns:p14="http://schemas.microsoft.com/office/powerpoint/2010/main" val="2814217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062"/>
            <a:ext cx="7924800" cy="960437"/>
          </a:xfrm>
        </p:spPr>
        <p:txBody>
          <a:bodyPr>
            <a:noAutofit/>
          </a:bodyPr>
          <a:lstStyle/>
          <a:p>
            <a:r>
              <a:rPr lang="el-GR" sz="3600" dirty="0"/>
              <a:t>Χαρακτηριστικά των σημερινών </a:t>
            </a:r>
            <a:r>
              <a:rPr lang="el-GR" sz="3600" dirty="0" smtClean="0"/>
              <a:t>φυλών 1/2</a:t>
            </a:r>
            <a:endParaRPr lang="el-GR" sz="3600" dirty="0"/>
          </a:p>
        </p:txBody>
      </p:sp>
      <p:sp>
        <p:nvSpPr>
          <p:cNvPr id="3" name="Θέση περιεχομένου 2"/>
          <p:cNvSpPr>
            <a:spLocks noGrp="1"/>
          </p:cNvSpPr>
          <p:nvPr>
            <p:ph idx="1"/>
          </p:nvPr>
        </p:nvSpPr>
        <p:spPr/>
        <p:txBody>
          <a:bodyPr/>
          <a:lstStyle/>
          <a:p>
            <a:pPr>
              <a:defRPr/>
            </a:pPr>
            <a:r>
              <a:rPr lang="el-GR" dirty="0" smtClean="0"/>
              <a:t>Διαφέρουν </a:t>
            </a:r>
            <a:r>
              <a:rPr lang="el-GR" dirty="0"/>
              <a:t>μεταξύ τους στις συχνότητες των </a:t>
            </a:r>
            <a:r>
              <a:rPr lang="el-GR" dirty="0" err="1"/>
              <a:t>αλληλομόρφων</a:t>
            </a:r>
            <a:r>
              <a:rPr lang="el-GR" dirty="0"/>
              <a:t>. </a:t>
            </a:r>
          </a:p>
          <a:p>
            <a:pPr lvl="1">
              <a:defRPr/>
            </a:pPr>
            <a:r>
              <a:rPr lang="el-GR" dirty="0"/>
              <a:t>Όμως, δεν είναι αναγκαία και </a:t>
            </a:r>
            <a:r>
              <a:rPr lang="el-GR" dirty="0" err="1"/>
              <a:t>ομοζυγωτές</a:t>
            </a:r>
            <a:r>
              <a:rPr lang="el-GR" dirty="0"/>
              <a:t> ως προς τα </a:t>
            </a:r>
            <a:r>
              <a:rPr lang="el-GR" dirty="0" err="1"/>
              <a:t>αλληλόμορφα</a:t>
            </a:r>
            <a:r>
              <a:rPr lang="el-GR" dirty="0"/>
              <a:t> που ελέγχουν την έκφραση των μορφολογικών και παραγωγικών χαρακτηριστικών </a:t>
            </a:r>
            <a:r>
              <a:rPr lang="el-GR" dirty="0" smtClean="0"/>
              <a:t>τους.</a:t>
            </a:r>
            <a:endParaRPr lang="el-GR" dirty="0"/>
          </a:p>
          <a:p>
            <a:pPr>
              <a:defRPr/>
            </a:pPr>
            <a:r>
              <a:rPr lang="el-GR" dirty="0"/>
              <a:t>Διαθέτουν τεράστια ποσά γενετικής ποικιλομορφίας. </a:t>
            </a:r>
          </a:p>
          <a:p>
            <a:pPr lvl="1">
              <a:defRPr/>
            </a:pPr>
            <a:r>
              <a:rPr lang="el-GR" dirty="0"/>
              <a:t>Παρά τη μεγάλη ένταση επιλογής, υπάρχει μεγάλη </a:t>
            </a:r>
            <a:r>
              <a:rPr lang="el-GR" dirty="0" err="1"/>
              <a:t>φαινοτυπική</a:t>
            </a:r>
            <a:r>
              <a:rPr lang="el-GR" dirty="0"/>
              <a:t> και γενετική παραλλακτικότητα και στις παραγωγικές </a:t>
            </a:r>
            <a:r>
              <a:rPr lang="el-GR" dirty="0" smtClean="0"/>
              <a:t>ιδιότητες.</a:t>
            </a:r>
            <a:endParaRPr lang="en-US" dirty="0"/>
          </a:p>
        </p:txBody>
      </p:sp>
    </p:spTree>
    <p:extLst>
      <p:ext uri="{BB962C8B-B14F-4D97-AF65-F5344CB8AC3E}">
        <p14:creationId xmlns:p14="http://schemas.microsoft.com/office/powerpoint/2010/main" val="2488757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062"/>
            <a:ext cx="7924800" cy="960437"/>
          </a:xfrm>
        </p:spPr>
        <p:txBody>
          <a:bodyPr>
            <a:noAutofit/>
          </a:bodyPr>
          <a:lstStyle/>
          <a:p>
            <a:r>
              <a:rPr lang="el-GR" sz="3600" dirty="0"/>
              <a:t>Χαρακτηριστικά των σημερινών </a:t>
            </a:r>
            <a:r>
              <a:rPr lang="el-GR" sz="3600" dirty="0" smtClean="0"/>
              <a:t>φυλών 2/2</a:t>
            </a:r>
            <a:endParaRPr lang="el-GR" sz="3600" dirty="0"/>
          </a:p>
        </p:txBody>
      </p:sp>
      <p:sp>
        <p:nvSpPr>
          <p:cNvPr id="3" name="Θέση περιεχομένου 2"/>
          <p:cNvSpPr>
            <a:spLocks noGrp="1"/>
          </p:cNvSpPr>
          <p:nvPr>
            <p:ph idx="1"/>
          </p:nvPr>
        </p:nvSpPr>
        <p:spPr>
          <a:xfrm>
            <a:off x="468313" y="1628775"/>
            <a:ext cx="7848600" cy="5147163"/>
          </a:xfrm>
        </p:spPr>
        <p:txBody>
          <a:bodyPr/>
          <a:lstStyle/>
          <a:p>
            <a:pPr>
              <a:spcBef>
                <a:spcPts val="0"/>
              </a:spcBef>
            </a:pPr>
            <a:r>
              <a:rPr lang="el-GR" dirty="0"/>
              <a:t>Λόγω της μεγάλης ποικιλομορφίας οι διάφορες φυλές </a:t>
            </a:r>
            <a:r>
              <a:rPr lang="el-GR" b="1" dirty="0" err="1"/>
              <a:t>αλληλοκαλύπτονται</a:t>
            </a:r>
            <a:r>
              <a:rPr lang="el-GR" dirty="0"/>
              <a:t> σε όλα σχεδόν τα χαρακτηριστικά </a:t>
            </a:r>
            <a:r>
              <a:rPr lang="el-GR" dirty="0" smtClean="0"/>
              <a:t>τους.</a:t>
            </a:r>
            <a:endParaRPr lang="en-US" dirty="0"/>
          </a:p>
          <a:p>
            <a:pPr>
              <a:spcBef>
                <a:spcPts val="0"/>
              </a:spcBef>
            </a:pPr>
            <a:r>
              <a:rPr lang="el-GR" dirty="0"/>
              <a:t>Η έννοια της φυλής είναι γενική, αφού τα άτομα που την απαρτίζουν δεν είναι απόλυτα όμοια μεταξύ τους. </a:t>
            </a:r>
          </a:p>
          <a:p>
            <a:pPr>
              <a:spcBef>
                <a:spcPts val="0"/>
              </a:spcBef>
            </a:pPr>
            <a:r>
              <a:rPr lang="el-GR" dirty="0"/>
              <a:t>Η ομοιότητα θα είναι τόσο μεγαλύτερη όσο πιο ενιαία ήταν η βάση δημιουργίας της φυλής, όσο περισσότερο χρόνο έμεινε αμιγής και όσο πιο ομοιόμορφοι υπήρξαν οι όροι του φυσικού και οικονομικού περιβάλλοντος εκτροφής των </a:t>
            </a:r>
            <a:r>
              <a:rPr lang="el-GR" dirty="0" smtClean="0"/>
              <a:t>ζώων</a:t>
            </a:r>
            <a:r>
              <a:rPr lang="el-GR" dirty="0"/>
              <a:t>.</a:t>
            </a:r>
          </a:p>
        </p:txBody>
      </p:sp>
    </p:spTree>
    <p:extLst>
      <p:ext uri="{BB962C8B-B14F-4D97-AF65-F5344CB8AC3E}">
        <p14:creationId xmlns:p14="http://schemas.microsoft.com/office/powerpoint/2010/main" val="2893752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062"/>
            <a:ext cx="7924800" cy="960437"/>
          </a:xfrm>
        </p:spPr>
        <p:txBody>
          <a:bodyPr>
            <a:normAutofit fontScale="90000"/>
          </a:bodyPr>
          <a:lstStyle/>
          <a:p>
            <a:r>
              <a:rPr lang="el-GR" dirty="0"/>
              <a:t>Αντικειμενικοί στόχοι του </a:t>
            </a:r>
            <a:r>
              <a:rPr lang="el-GR" dirty="0" smtClean="0"/>
              <a:t>μαθήματος</a:t>
            </a:r>
            <a:endParaRPr lang="el-GR" dirty="0"/>
          </a:p>
        </p:txBody>
      </p:sp>
      <p:sp>
        <p:nvSpPr>
          <p:cNvPr id="3" name="Θέση περιεχομένου 2"/>
          <p:cNvSpPr>
            <a:spLocks noGrp="1"/>
          </p:cNvSpPr>
          <p:nvPr>
            <p:ph idx="1"/>
          </p:nvPr>
        </p:nvSpPr>
        <p:spPr/>
        <p:txBody>
          <a:bodyPr/>
          <a:lstStyle/>
          <a:p>
            <a:pPr>
              <a:lnSpc>
                <a:spcPct val="150000"/>
              </a:lnSpc>
              <a:buNone/>
            </a:pPr>
            <a:r>
              <a:rPr lang="el-GR" sz="2400" dirty="0" smtClean="0"/>
              <a:t>Μετά </a:t>
            </a:r>
            <a:r>
              <a:rPr lang="el-GR" sz="2400" dirty="0" smtClean="0"/>
              <a:t>από </a:t>
            </a:r>
            <a:r>
              <a:rPr lang="el-GR" sz="2400" dirty="0"/>
              <a:t>μια σύντομη ιστορική ανασκόπηση της </a:t>
            </a:r>
            <a:r>
              <a:rPr lang="el-GR" sz="2400" dirty="0" smtClean="0"/>
              <a:t>Ζωοτεχνίας, ορίζονται οι έννοιες της </a:t>
            </a:r>
            <a:r>
              <a:rPr lang="el-GR" sz="2400" b="1" dirty="0"/>
              <a:t>φυλής</a:t>
            </a:r>
            <a:r>
              <a:rPr lang="el-GR" sz="2400" dirty="0"/>
              <a:t> </a:t>
            </a:r>
            <a:r>
              <a:rPr lang="el-GR" sz="2400" dirty="0" smtClean="0"/>
              <a:t>και του </a:t>
            </a:r>
            <a:r>
              <a:rPr lang="el-GR" sz="2400" b="1" dirty="0" smtClean="0"/>
              <a:t>πληθυσμού</a:t>
            </a:r>
            <a:r>
              <a:rPr lang="el-GR" sz="2400" dirty="0" smtClean="0"/>
              <a:t> και παρουσιάζονται οι σύγχρονες απόψεις κάτω από το πρίσμα των αρχών της πληθυσμιακής γενετικής. </a:t>
            </a:r>
            <a:endParaRPr lang="en-US" sz="2400" dirty="0" smtClean="0"/>
          </a:p>
          <a:p>
            <a:pPr>
              <a:lnSpc>
                <a:spcPct val="150000"/>
              </a:lnSpc>
              <a:buNone/>
            </a:pPr>
            <a:r>
              <a:rPr lang="el-GR" sz="2400" dirty="0" smtClean="0"/>
              <a:t>Στη </a:t>
            </a:r>
            <a:r>
              <a:rPr lang="el-GR" sz="2400" dirty="0" smtClean="0"/>
              <a:t>συνέχεια γίνεται παρουσίαση των υποδιαιρέσεων </a:t>
            </a:r>
            <a:r>
              <a:rPr lang="el-GR" sz="2400" dirty="0"/>
              <a:t>της φυλής και </a:t>
            </a:r>
            <a:r>
              <a:rPr lang="el-GR" sz="2400" dirty="0" smtClean="0"/>
              <a:t>των κριτηρίων στα οποία στηρίζεται η </a:t>
            </a:r>
            <a:r>
              <a:rPr lang="el-GR" sz="2400" dirty="0"/>
              <a:t>ταξινόμηση των </a:t>
            </a:r>
            <a:r>
              <a:rPr lang="el-GR" sz="2400" dirty="0" smtClean="0"/>
              <a:t>ζώων σε φυλές.</a:t>
            </a:r>
            <a:endParaRPr lang="el-GR" sz="2400" dirty="0"/>
          </a:p>
        </p:txBody>
      </p:sp>
    </p:spTree>
    <p:extLst>
      <p:ext uri="{BB962C8B-B14F-4D97-AF65-F5344CB8AC3E}">
        <p14:creationId xmlns:p14="http://schemas.microsoft.com/office/powerpoint/2010/main" val="2185374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062"/>
            <a:ext cx="7924800" cy="960437"/>
          </a:xfrm>
        </p:spPr>
        <p:txBody>
          <a:bodyPr>
            <a:normAutofit/>
          </a:bodyPr>
          <a:lstStyle/>
          <a:p>
            <a:r>
              <a:rPr lang="el-GR" sz="3600" dirty="0"/>
              <a:t>Κριτήρια ταξινόμησης των φυλών:</a:t>
            </a:r>
          </a:p>
        </p:txBody>
      </p:sp>
      <p:sp>
        <p:nvSpPr>
          <p:cNvPr id="3" name="Θέση περιεχομένου 2"/>
          <p:cNvSpPr>
            <a:spLocks noGrp="1"/>
          </p:cNvSpPr>
          <p:nvPr>
            <p:ph idx="1"/>
          </p:nvPr>
        </p:nvSpPr>
        <p:spPr/>
        <p:txBody>
          <a:bodyPr/>
          <a:lstStyle/>
          <a:p>
            <a:pPr>
              <a:lnSpc>
                <a:spcPct val="200000"/>
              </a:lnSpc>
              <a:spcBef>
                <a:spcPts val="0"/>
              </a:spcBef>
              <a:buFontTx/>
              <a:buAutoNum type="arabicPeriod"/>
              <a:defRPr/>
            </a:pPr>
            <a:r>
              <a:rPr lang="el-GR" dirty="0" smtClean="0"/>
              <a:t>Μορφολογικά και φυσιολογικά χαρακτηριστικά</a:t>
            </a:r>
          </a:p>
          <a:p>
            <a:pPr>
              <a:lnSpc>
                <a:spcPct val="200000"/>
              </a:lnSpc>
              <a:spcBef>
                <a:spcPts val="0"/>
              </a:spcBef>
              <a:buFontTx/>
              <a:buAutoNum type="arabicPeriod"/>
              <a:defRPr/>
            </a:pPr>
            <a:r>
              <a:rPr lang="el-GR" dirty="0" smtClean="0"/>
              <a:t>Φυσικές </a:t>
            </a:r>
            <a:r>
              <a:rPr lang="el-GR" dirty="0"/>
              <a:t>συνθήκες της περιοχής εκτροφής </a:t>
            </a:r>
          </a:p>
          <a:p>
            <a:pPr>
              <a:lnSpc>
                <a:spcPct val="200000"/>
              </a:lnSpc>
              <a:spcBef>
                <a:spcPts val="0"/>
              </a:spcBef>
              <a:buFontTx/>
              <a:buAutoNum type="arabicPeriod"/>
              <a:defRPr/>
            </a:pPr>
            <a:r>
              <a:rPr lang="el-GR" dirty="0"/>
              <a:t>Χώρα προέλευσης</a:t>
            </a:r>
          </a:p>
          <a:p>
            <a:pPr>
              <a:lnSpc>
                <a:spcPct val="200000"/>
              </a:lnSpc>
              <a:spcBef>
                <a:spcPts val="0"/>
              </a:spcBef>
              <a:buFontTx/>
              <a:buAutoNum type="arabicPeriod"/>
              <a:defRPr/>
            </a:pPr>
            <a:r>
              <a:rPr lang="el-GR" dirty="0"/>
              <a:t>Ο βαθμός βελτίωσης και εξέλιξης</a:t>
            </a:r>
          </a:p>
          <a:p>
            <a:pPr>
              <a:lnSpc>
                <a:spcPct val="200000"/>
              </a:lnSpc>
              <a:spcBef>
                <a:spcPts val="0"/>
              </a:spcBef>
              <a:buFontTx/>
              <a:buAutoNum type="arabicPeriod"/>
              <a:defRPr/>
            </a:pPr>
            <a:r>
              <a:rPr lang="el-GR" dirty="0"/>
              <a:t>Παραγωγική κατεύθυνση</a:t>
            </a:r>
          </a:p>
        </p:txBody>
      </p:sp>
    </p:spTree>
    <p:extLst>
      <p:ext uri="{BB962C8B-B14F-4D97-AF65-F5344CB8AC3E}">
        <p14:creationId xmlns:p14="http://schemas.microsoft.com/office/powerpoint/2010/main" val="987895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062"/>
            <a:ext cx="7924800" cy="960437"/>
          </a:xfrm>
        </p:spPr>
        <p:txBody>
          <a:bodyPr>
            <a:noAutofit/>
          </a:bodyPr>
          <a:lstStyle/>
          <a:p>
            <a:r>
              <a:rPr lang="el-GR" sz="3600" dirty="0" smtClean="0"/>
              <a:t>Ταξινόμηση φυλών με </a:t>
            </a:r>
            <a:r>
              <a:rPr lang="el-GR" sz="3600" dirty="0"/>
              <a:t>βάση το βαθμό βελτίωσης και εξέλιξης</a:t>
            </a:r>
            <a:r>
              <a:rPr lang="el-GR" sz="3600" dirty="0" smtClean="0"/>
              <a:t>:</a:t>
            </a:r>
            <a:endParaRPr lang="el-GR" sz="3600" dirty="0"/>
          </a:p>
        </p:txBody>
      </p:sp>
      <p:sp>
        <p:nvSpPr>
          <p:cNvPr id="3" name="Θέση περιεχομένου 2"/>
          <p:cNvSpPr>
            <a:spLocks noGrp="1"/>
          </p:cNvSpPr>
          <p:nvPr>
            <p:ph idx="1"/>
          </p:nvPr>
        </p:nvSpPr>
        <p:spPr/>
        <p:txBody>
          <a:bodyPr/>
          <a:lstStyle/>
          <a:p>
            <a:pPr>
              <a:buNone/>
            </a:pPr>
            <a:r>
              <a:rPr lang="el-GR" sz="2000" b="1" dirty="0"/>
              <a:t>Α) φυσικές ή πρωτογενείς φυλές</a:t>
            </a:r>
          </a:p>
          <a:p>
            <a:pPr lvl="1">
              <a:buNone/>
            </a:pPr>
            <a:r>
              <a:rPr lang="el-GR" sz="2000" dirty="0"/>
              <a:t>Αποτέλεσμα της φυσικής επιλογής. Εκτρέφονται σε </a:t>
            </a:r>
          </a:p>
          <a:p>
            <a:pPr lvl="1">
              <a:buNone/>
            </a:pPr>
            <a:r>
              <a:rPr lang="el-GR" sz="2000" dirty="0"/>
              <a:t>συγκεκριμένες περιοχές, εμφανίζουν σχετικά μεγάλη</a:t>
            </a:r>
          </a:p>
          <a:p>
            <a:pPr lvl="1">
              <a:buNone/>
            </a:pPr>
            <a:r>
              <a:rPr lang="el-GR" sz="2000" dirty="0" err="1"/>
              <a:t>παραλλακτικότητα</a:t>
            </a:r>
            <a:r>
              <a:rPr lang="el-GR" sz="2000" dirty="0"/>
              <a:t> και έχουν μικρή έως μέτρια παραγωγική </a:t>
            </a:r>
          </a:p>
          <a:p>
            <a:pPr lvl="1">
              <a:buNone/>
            </a:pPr>
            <a:r>
              <a:rPr lang="el-GR" sz="2000" dirty="0"/>
              <a:t>ικανότητα. Προσαρμοσμένες στο περιβάλλον εκτροφής.</a:t>
            </a:r>
          </a:p>
          <a:p>
            <a:pPr>
              <a:buNone/>
            </a:pPr>
            <a:r>
              <a:rPr lang="el-GR" sz="2000" b="1" dirty="0"/>
              <a:t>Β) βελτιωμένες τοπικές φυλές</a:t>
            </a:r>
          </a:p>
          <a:p>
            <a:pPr lvl="1">
              <a:buNone/>
            </a:pPr>
            <a:r>
              <a:rPr lang="el-GR" sz="2000" dirty="0"/>
              <a:t>Προέκυψαν από τις φυσικές με τη βελτίωση των συνθηκών </a:t>
            </a:r>
          </a:p>
          <a:p>
            <a:pPr lvl="1">
              <a:buNone/>
            </a:pPr>
            <a:r>
              <a:rPr lang="el-GR" sz="2000" dirty="0"/>
              <a:t>εκτροφής και την επιλογή. Μη σταθεροποιημένες φυλές και </a:t>
            </a:r>
            <a:r>
              <a:rPr lang="el-GR" sz="2000" dirty="0" smtClean="0"/>
              <a:t>το επίπεδο </a:t>
            </a:r>
            <a:r>
              <a:rPr lang="el-GR" sz="2000" dirty="0"/>
              <a:t>των αποδόσεων τους παραλλάσσει ευρέως.</a:t>
            </a:r>
          </a:p>
          <a:p>
            <a:pPr>
              <a:buNone/>
            </a:pPr>
            <a:r>
              <a:rPr lang="el-GR" sz="2000" b="1" dirty="0"/>
              <a:t>Γ) εξευγενισμένες ή ευγενείς φυλές</a:t>
            </a:r>
          </a:p>
          <a:p>
            <a:pPr lvl="1">
              <a:buNone/>
            </a:pPr>
            <a:r>
              <a:rPr lang="el-GR" sz="2000" dirty="0"/>
              <a:t>Προϊόντα μακροχρόνιας ζωοτεχνικής επιλογής και των </a:t>
            </a:r>
          </a:p>
          <a:p>
            <a:pPr lvl="1">
              <a:buNone/>
            </a:pPr>
            <a:r>
              <a:rPr lang="el-GR" sz="2000" dirty="0"/>
              <a:t>ευνοϊκών συνθηκών διαβίωσης. Έχουν υψηλή παραγωγική </a:t>
            </a:r>
          </a:p>
          <a:p>
            <a:pPr lvl="1">
              <a:buNone/>
            </a:pPr>
            <a:r>
              <a:rPr lang="el-GR" sz="2000" dirty="0"/>
              <a:t>ικανότητα και μεγάλες απαιτήσεις στις συνθήκες συντήρησης </a:t>
            </a:r>
            <a:r>
              <a:rPr lang="el-GR" sz="2000" dirty="0" smtClean="0"/>
              <a:t>και </a:t>
            </a:r>
            <a:r>
              <a:rPr lang="el-GR" sz="2000" dirty="0"/>
              <a:t>διατροφής.</a:t>
            </a:r>
          </a:p>
          <a:p>
            <a:endParaRPr lang="el-GR" sz="2000" dirty="0"/>
          </a:p>
        </p:txBody>
      </p:sp>
    </p:spTree>
    <p:extLst>
      <p:ext uri="{BB962C8B-B14F-4D97-AF65-F5344CB8AC3E}">
        <p14:creationId xmlns:p14="http://schemas.microsoft.com/office/powerpoint/2010/main" val="27628479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062"/>
            <a:ext cx="7924800" cy="960437"/>
          </a:xfrm>
        </p:spPr>
        <p:txBody>
          <a:bodyPr>
            <a:noAutofit/>
          </a:bodyPr>
          <a:lstStyle/>
          <a:p>
            <a:r>
              <a:rPr lang="el-GR" sz="3600" dirty="0" smtClean="0"/>
              <a:t>Ταξινόμηση φυλών με </a:t>
            </a:r>
            <a:r>
              <a:rPr lang="el-GR" sz="3600" dirty="0"/>
              <a:t>βάση την παραγωγική </a:t>
            </a:r>
            <a:r>
              <a:rPr lang="el-GR" sz="3600" dirty="0" smtClean="0"/>
              <a:t>κατεύθυνση:</a:t>
            </a:r>
            <a:endParaRPr lang="el-GR" sz="3600" dirty="0"/>
          </a:p>
        </p:txBody>
      </p:sp>
      <p:sp>
        <p:nvSpPr>
          <p:cNvPr id="3" name="Θέση περιεχομένου 2"/>
          <p:cNvSpPr>
            <a:spLocks noGrp="1"/>
          </p:cNvSpPr>
          <p:nvPr>
            <p:ph idx="1"/>
          </p:nvPr>
        </p:nvSpPr>
        <p:spPr/>
        <p:txBody>
          <a:bodyPr/>
          <a:lstStyle/>
          <a:p>
            <a:pPr>
              <a:lnSpc>
                <a:spcPct val="150000"/>
              </a:lnSpc>
              <a:defRPr/>
            </a:pPr>
            <a:r>
              <a:rPr lang="el-GR" dirty="0" smtClean="0"/>
              <a:t>Στην </a:t>
            </a:r>
            <a:r>
              <a:rPr lang="el-GR" dirty="0"/>
              <a:t>εξειδίκευση της παραγωγής οδηγούν:</a:t>
            </a:r>
          </a:p>
          <a:p>
            <a:pPr lvl="1">
              <a:lnSpc>
                <a:spcPct val="150000"/>
              </a:lnSpc>
              <a:spcBef>
                <a:spcPts val="1200"/>
              </a:spcBef>
              <a:buClr>
                <a:schemeClr val="tx2"/>
              </a:buClr>
              <a:buFontTx/>
              <a:buAutoNum type="arabicPeriod"/>
              <a:defRPr/>
            </a:pPr>
            <a:r>
              <a:rPr lang="el-GR" dirty="0"/>
              <a:t>έλλειψη ενός συγκεκριμένου ζωικού προϊόντος σε μια περιοχή και η επάρκεια σε ένα άλλο</a:t>
            </a:r>
          </a:p>
          <a:p>
            <a:pPr lvl="1">
              <a:lnSpc>
                <a:spcPct val="150000"/>
              </a:lnSpc>
              <a:spcBef>
                <a:spcPts val="1200"/>
              </a:spcBef>
              <a:buClr>
                <a:schemeClr val="tx2"/>
              </a:buClr>
              <a:buFontTx/>
              <a:buAutoNum type="arabicPeriod"/>
              <a:defRPr/>
            </a:pPr>
            <a:r>
              <a:rPr lang="el-GR" dirty="0"/>
              <a:t>διαφορετικές φυσικές συνθήκες παραγωγής στις διάφορες περιοχές</a:t>
            </a:r>
          </a:p>
          <a:p>
            <a:pPr lvl="1">
              <a:lnSpc>
                <a:spcPct val="150000"/>
              </a:lnSpc>
              <a:spcBef>
                <a:spcPts val="1200"/>
              </a:spcBef>
              <a:buClr>
                <a:schemeClr val="tx2"/>
              </a:buClr>
              <a:buFontTx/>
              <a:buAutoNum type="arabicPeriod"/>
              <a:defRPr/>
            </a:pPr>
            <a:r>
              <a:rPr lang="el-GR" dirty="0"/>
              <a:t>ο γενετικός ανταγωνισμός που μπορεί να υπάρχει μεταξύ δύο παραγωγικών ιδιοτήτων</a:t>
            </a:r>
          </a:p>
          <a:p>
            <a:pPr>
              <a:lnSpc>
                <a:spcPct val="150000"/>
              </a:lnSpc>
              <a:buFontTx/>
              <a:buAutoNum type="arabicPeriod"/>
              <a:defRPr/>
            </a:pPr>
            <a:endParaRPr lang="el-GR" sz="3200" dirty="0"/>
          </a:p>
          <a:p>
            <a:endParaRPr lang="el-GR" dirty="0"/>
          </a:p>
        </p:txBody>
      </p:sp>
    </p:spTree>
    <p:extLst>
      <p:ext uri="{BB962C8B-B14F-4D97-AF65-F5344CB8AC3E}">
        <p14:creationId xmlns:p14="http://schemas.microsoft.com/office/powerpoint/2010/main" val="42745624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latin typeface="Arial" panose="020B0604020202020204" pitchFamily="34" charset="0"/>
              </a:rPr>
              <a:t>Ταξινόμηση φυλών 1/2</a:t>
            </a:r>
            <a:endParaRPr lang="el-GR" sz="4000" dirty="0"/>
          </a:p>
        </p:txBody>
      </p:sp>
      <p:sp>
        <p:nvSpPr>
          <p:cNvPr id="3" name="Θέση περιεχομένου 2"/>
          <p:cNvSpPr>
            <a:spLocks noGrp="1"/>
          </p:cNvSpPr>
          <p:nvPr>
            <p:ph idx="1"/>
          </p:nvPr>
        </p:nvSpPr>
        <p:spPr>
          <a:xfrm>
            <a:off x="468313" y="1406036"/>
            <a:ext cx="7848600" cy="5451964"/>
          </a:xfrm>
        </p:spPr>
        <p:txBody>
          <a:bodyPr/>
          <a:lstStyle/>
          <a:p>
            <a:pPr>
              <a:lnSpc>
                <a:spcPct val="150000"/>
              </a:lnSpc>
              <a:buNone/>
            </a:pPr>
            <a:r>
              <a:rPr lang="el-GR" sz="2400" b="1" dirty="0"/>
              <a:t>ΒΟΟΕΙΔΗ</a:t>
            </a:r>
            <a:r>
              <a:rPr lang="en-US" sz="2400" b="1" dirty="0"/>
              <a:t>:</a:t>
            </a:r>
            <a:r>
              <a:rPr lang="en-US" sz="2400" dirty="0"/>
              <a:t> </a:t>
            </a:r>
            <a:r>
              <a:rPr lang="el-GR" sz="2400" dirty="0"/>
              <a:t>γαλακτοπαραγωγές</a:t>
            </a:r>
          </a:p>
          <a:p>
            <a:pPr>
              <a:lnSpc>
                <a:spcPct val="150000"/>
              </a:lnSpc>
              <a:buNone/>
            </a:pPr>
            <a:r>
              <a:rPr lang="en-US" sz="2400" dirty="0"/>
              <a:t>                </a:t>
            </a:r>
            <a:r>
              <a:rPr lang="el-GR" sz="2400" dirty="0"/>
              <a:t> </a:t>
            </a:r>
            <a:r>
              <a:rPr lang="el-GR" sz="2400" dirty="0" smtClean="0"/>
              <a:t>  </a:t>
            </a:r>
            <a:r>
              <a:rPr lang="el-GR" sz="2400" dirty="0" err="1" smtClean="0"/>
              <a:t>κρεοπαραγωγές</a:t>
            </a:r>
            <a:endParaRPr lang="el-GR" sz="2400" dirty="0"/>
          </a:p>
          <a:p>
            <a:pPr>
              <a:lnSpc>
                <a:spcPct val="150000"/>
              </a:lnSpc>
              <a:buNone/>
            </a:pPr>
            <a:r>
              <a:rPr lang="en-US" sz="2400" dirty="0"/>
              <a:t>                 </a:t>
            </a:r>
            <a:r>
              <a:rPr lang="el-GR" sz="2400" dirty="0" smtClean="0"/>
              <a:t>  διπλής </a:t>
            </a:r>
            <a:r>
              <a:rPr lang="el-GR" sz="2400" dirty="0"/>
              <a:t>παραγωγικής κατεύθυνσης ή 	</a:t>
            </a:r>
            <a:r>
              <a:rPr lang="el-GR" sz="2400" dirty="0" smtClean="0"/>
              <a:t>          συνδυασμένων </a:t>
            </a:r>
            <a:r>
              <a:rPr lang="en-US" sz="2400" dirty="0" smtClean="0"/>
              <a:t> </a:t>
            </a:r>
            <a:r>
              <a:rPr lang="el-GR" sz="2400" dirty="0"/>
              <a:t>αποδόσεων</a:t>
            </a:r>
          </a:p>
          <a:p>
            <a:pPr>
              <a:lnSpc>
                <a:spcPct val="150000"/>
              </a:lnSpc>
              <a:buNone/>
            </a:pPr>
            <a:r>
              <a:rPr lang="el-GR" sz="2400" b="1" dirty="0"/>
              <a:t>ΠΡΟΒΑΤΑ</a:t>
            </a:r>
            <a:r>
              <a:rPr lang="en-US" sz="2400" b="1" dirty="0" smtClean="0"/>
              <a:t>:</a:t>
            </a:r>
            <a:r>
              <a:rPr lang="el-GR" sz="2400" b="1" dirty="0" smtClean="0"/>
              <a:t> </a:t>
            </a:r>
            <a:r>
              <a:rPr lang="el-GR" sz="2400" dirty="0" smtClean="0"/>
              <a:t>γαλακτοπαραγωγές  </a:t>
            </a:r>
            <a:endParaRPr lang="en-US" sz="2400" dirty="0"/>
          </a:p>
          <a:p>
            <a:pPr>
              <a:lnSpc>
                <a:spcPct val="150000"/>
              </a:lnSpc>
              <a:buNone/>
            </a:pPr>
            <a:r>
              <a:rPr lang="en-US" sz="2400" dirty="0"/>
              <a:t>                 </a:t>
            </a:r>
            <a:r>
              <a:rPr lang="el-GR" sz="2400" dirty="0" smtClean="0"/>
              <a:t>  </a:t>
            </a:r>
            <a:r>
              <a:rPr lang="el-GR" sz="2400" dirty="0" err="1" smtClean="0"/>
              <a:t>κρεοπαραγωγές</a:t>
            </a:r>
            <a:endParaRPr lang="el-GR" sz="2400" dirty="0"/>
          </a:p>
          <a:p>
            <a:pPr>
              <a:lnSpc>
                <a:spcPct val="150000"/>
              </a:lnSpc>
              <a:buNone/>
            </a:pPr>
            <a:r>
              <a:rPr lang="en-US" sz="2400" dirty="0"/>
              <a:t>                 </a:t>
            </a:r>
            <a:r>
              <a:rPr lang="el-GR" sz="2400" dirty="0" smtClean="0"/>
              <a:t>  </a:t>
            </a:r>
            <a:r>
              <a:rPr lang="el-GR" sz="2400" dirty="0" err="1" smtClean="0"/>
              <a:t>εριοπαραγωγές</a:t>
            </a:r>
            <a:endParaRPr lang="el-GR" sz="2400" dirty="0"/>
          </a:p>
          <a:p>
            <a:pPr>
              <a:lnSpc>
                <a:spcPct val="150000"/>
              </a:lnSpc>
              <a:buNone/>
            </a:pPr>
            <a:r>
              <a:rPr lang="en-US" sz="2400" dirty="0"/>
              <a:t>                 </a:t>
            </a:r>
            <a:r>
              <a:rPr lang="el-GR" sz="2400" dirty="0" smtClean="0"/>
              <a:t>  </a:t>
            </a:r>
            <a:r>
              <a:rPr lang="el-GR" sz="2400" dirty="0" err="1" smtClean="0"/>
              <a:t>εριοπαραγωγές</a:t>
            </a:r>
            <a:r>
              <a:rPr lang="el-GR" sz="2400" dirty="0" smtClean="0"/>
              <a:t> </a:t>
            </a:r>
            <a:r>
              <a:rPr lang="el-GR" sz="2400" dirty="0"/>
              <a:t>– </a:t>
            </a:r>
            <a:r>
              <a:rPr lang="el-GR" sz="2400" dirty="0" err="1"/>
              <a:t>κρεοπαραγωγές</a:t>
            </a:r>
            <a:endParaRPr lang="el-GR" sz="2400" dirty="0"/>
          </a:p>
          <a:p>
            <a:pPr>
              <a:lnSpc>
                <a:spcPct val="150000"/>
              </a:lnSpc>
              <a:buNone/>
            </a:pPr>
            <a:r>
              <a:rPr lang="el-GR" sz="2400" b="1" dirty="0"/>
              <a:t>ΧΟΙΡΟΣ</a:t>
            </a:r>
            <a:r>
              <a:rPr lang="en-US" sz="2400" b="1" dirty="0"/>
              <a:t>:</a:t>
            </a:r>
            <a:r>
              <a:rPr lang="en-US" sz="2400" dirty="0"/>
              <a:t>    </a:t>
            </a:r>
            <a:r>
              <a:rPr lang="el-GR" sz="2400" dirty="0" err="1"/>
              <a:t>κρεοπαραγωγής</a:t>
            </a:r>
            <a:endParaRPr lang="el-GR" sz="2400" dirty="0"/>
          </a:p>
          <a:p>
            <a:pPr>
              <a:buNone/>
            </a:pPr>
            <a:endParaRPr lang="en-US" sz="3200" b="1" dirty="0"/>
          </a:p>
          <a:p>
            <a:endParaRPr lang="el-GR" dirty="0"/>
          </a:p>
        </p:txBody>
      </p:sp>
    </p:spTree>
    <p:extLst>
      <p:ext uri="{BB962C8B-B14F-4D97-AF65-F5344CB8AC3E}">
        <p14:creationId xmlns:p14="http://schemas.microsoft.com/office/powerpoint/2010/main" val="2203262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latin typeface="Arial" panose="020B0604020202020204" pitchFamily="34" charset="0"/>
              </a:rPr>
              <a:t>Ταξινόμηση φυλών 2/2</a:t>
            </a:r>
            <a:endParaRPr lang="el-GR" sz="4000" dirty="0"/>
          </a:p>
        </p:txBody>
      </p:sp>
      <p:sp>
        <p:nvSpPr>
          <p:cNvPr id="3" name="Θέση περιεχομένου 2"/>
          <p:cNvSpPr>
            <a:spLocks noGrp="1"/>
          </p:cNvSpPr>
          <p:nvPr>
            <p:ph idx="1"/>
          </p:nvPr>
        </p:nvSpPr>
        <p:spPr/>
        <p:txBody>
          <a:bodyPr/>
          <a:lstStyle/>
          <a:p>
            <a:pPr>
              <a:lnSpc>
                <a:spcPct val="150000"/>
              </a:lnSpc>
              <a:defRPr/>
            </a:pPr>
            <a:r>
              <a:rPr lang="el-GR" dirty="0" smtClean="0"/>
              <a:t>Οι φυλές διακρίνονται ανάλογα </a:t>
            </a:r>
            <a:r>
              <a:rPr lang="el-GR" dirty="0"/>
              <a:t>με τη θέση που έχουν στα διάφορα σχέδια </a:t>
            </a:r>
            <a:r>
              <a:rPr lang="el-GR" dirty="0" smtClean="0"/>
              <a:t>διασταυρώσεων σε</a:t>
            </a:r>
            <a:r>
              <a:rPr lang="en-US" dirty="0" smtClean="0"/>
              <a:t>: </a:t>
            </a:r>
            <a:endParaRPr lang="el-GR" dirty="0"/>
          </a:p>
          <a:p>
            <a:pPr lvl="1">
              <a:lnSpc>
                <a:spcPct val="150000"/>
              </a:lnSpc>
              <a:defRPr/>
            </a:pPr>
            <a:r>
              <a:rPr lang="el-GR" dirty="0"/>
              <a:t>Μητρικές φυλές</a:t>
            </a:r>
          </a:p>
          <a:p>
            <a:pPr lvl="1">
              <a:lnSpc>
                <a:spcPct val="150000"/>
              </a:lnSpc>
              <a:defRPr/>
            </a:pPr>
            <a:r>
              <a:rPr lang="el-GR" dirty="0"/>
              <a:t>Πατρικές φυλές</a:t>
            </a:r>
          </a:p>
          <a:p>
            <a:pPr lvl="1">
              <a:lnSpc>
                <a:spcPct val="150000"/>
              </a:lnSpc>
              <a:defRPr/>
            </a:pPr>
            <a:r>
              <a:rPr lang="el-GR" dirty="0"/>
              <a:t>Φυλές τελικών πατέρων</a:t>
            </a:r>
          </a:p>
          <a:p>
            <a:pPr marL="0" indent="0">
              <a:buNone/>
            </a:pPr>
            <a:endParaRPr lang="el-GR" dirty="0"/>
          </a:p>
        </p:txBody>
      </p:sp>
    </p:spTree>
    <p:extLst>
      <p:ext uri="{BB962C8B-B14F-4D97-AF65-F5344CB8AC3E}">
        <p14:creationId xmlns:p14="http://schemas.microsoft.com/office/powerpoint/2010/main" val="8338873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062"/>
            <a:ext cx="7924800" cy="960437"/>
          </a:xfrm>
        </p:spPr>
        <p:txBody>
          <a:bodyPr>
            <a:normAutofit/>
          </a:bodyPr>
          <a:lstStyle/>
          <a:p>
            <a:r>
              <a:rPr lang="el-GR" sz="4000" dirty="0"/>
              <a:t>Υποδιαίρεση της </a:t>
            </a:r>
            <a:r>
              <a:rPr lang="el-GR" sz="4000" dirty="0" smtClean="0"/>
              <a:t>φυλής 1/5</a:t>
            </a:r>
            <a:endParaRPr lang="el-GR" sz="4000" dirty="0"/>
          </a:p>
        </p:txBody>
      </p:sp>
      <p:sp>
        <p:nvSpPr>
          <p:cNvPr id="3" name="Θέση περιεχομένου 2"/>
          <p:cNvSpPr>
            <a:spLocks noGrp="1"/>
          </p:cNvSpPr>
          <p:nvPr>
            <p:ph idx="1"/>
          </p:nvPr>
        </p:nvSpPr>
        <p:spPr/>
        <p:txBody>
          <a:bodyPr/>
          <a:lstStyle/>
          <a:p>
            <a:pPr marL="0" indent="0">
              <a:lnSpc>
                <a:spcPct val="130000"/>
              </a:lnSpc>
              <a:spcBef>
                <a:spcPts val="600"/>
              </a:spcBef>
              <a:buNone/>
            </a:pPr>
            <a:r>
              <a:rPr lang="el-GR" sz="3200" b="1" dirty="0" err="1" smtClean="0"/>
              <a:t>Υποφυλή</a:t>
            </a:r>
            <a:endParaRPr lang="el-GR" sz="3200" b="1" dirty="0" smtClean="0"/>
          </a:p>
          <a:p>
            <a:pPr lvl="1">
              <a:spcBef>
                <a:spcPts val="600"/>
              </a:spcBef>
            </a:pPr>
            <a:r>
              <a:rPr lang="el-GR" sz="2000" dirty="0" smtClean="0"/>
              <a:t>Οι </a:t>
            </a:r>
            <a:r>
              <a:rPr lang="el-GR" sz="2000" dirty="0"/>
              <a:t>αρχικοί πληθυσμοί </a:t>
            </a:r>
            <a:r>
              <a:rPr lang="el-GR" sz="2000" dirty="0" smtClean="0"/>
              <a:t>των βελτιωμένων </a:t>
            </a:r>
            <a:r>
              <a:rPr lang="el-GR" sz="2000" dirty="0"/>
              <a:t>φυλών υψηλής παραγωγικότητας, έχουν </a:t>
            </a:r>
            <a:r>
              <a:rPr lang="el-GR" sz="2000" dirty="0" smtClean="0"/>
              <a:t>υποδιαιρεθεί σε διακριτές </a:t>
            </a:r>
            <a:r>
              <a:rPr lang="el-GR" sz="2000" dirty="0" err="1" smtClean="0"/>
              <a:t>υπο</a:t>
            </a:r>
            <a:r>
              <a:rPr lang="el-GR" sz="2000" dirty="0" smtClean="0"/>
              <a:t>-ομάδες</a:t>
            </a:r>
            <a:r>
              <a:rPr lang="el-GR" sz="2000" dirty="0"/>
              <a:t>, λόγω των διαφορετικών </a:t>
            </a:r>
            <a:r>
              <a:rPr lang="el-GR" sz="2000" dirty="0" smtClean="0"/>
              <a:t>περιβαλλοντικών συνθηκών και </a:t>
            </a:r>
            <a:r>
              <a:rPr lang="el-GR" sz="2000" dirty="0"/>
              <a:t>των διαφορών στα εφαρμοζόμενα προγράμματα γενετικής βελτίωσης στις διάφορες περιοχές της γης όπου έχουν διαδοθεί. </a:t>
            </a:r>
          </a:p>
          <a:p>
            <a:pPr lvl="1">
              <a:spcBef>
                <a:spcPts val="600"/>
              </a:spcBef>
            </a:pPr>
            <a:r>
              <a:rPr lang="el-GR" sz="2000" dirty="0"/>
              <a:t>Οι πληθυσμοί που δημιουργήθηκαν με τον τρόπο αυτό και οι οποίοι διατηρούν τα βασικά μορφολογικά και παραγωγικά χαρακτηριστικά της φυλής λέγονται </a:t>
            </a:r>
            <a:r>
              <a:rPr lang="el-GR" sz="2000" b="1" dirty="0" err="1" smtClean="0"/>
              <a:t>υποφυλές</a:t>
            </a:r>
            <a:r>
              <a:rPr lang="el-GR" sz="2000" b="1" dirty="0" smtClean="0"/>
              <a:t>.</a:t>
            </a:r>
          </a:p>
          <a:p>
            <a:pPr lvl="1">
              <a:spcBef>
                <a:spcPts val="600"/>
              </a:spcBef>
            </a:pPr>
            <a:r>
              <a:rPr lang="el-GR" sz="2000" dirty="0" smtClean="0"/>
              <a:t>Παράδειγμα: η ασπρόμαυρη αγελάδα (</a:t>
            </a:r>
            <a:r>
              <a:rPr lang="en-US" sz="2000" dirty="0" smtClean="0"/>
              <a:t>Friesian)</a:t>
            </a:r>
            <a:r>
              <a:rPr lang="el-GR" sz="2000" dirty="0" smtClean="0"/>
              <a:t>, η οποία</a:t>
            </a:r>
            <a:r>
              <a:rPr lang="en-US" sz="2000" dirty="0" smtClean="0"/>
              <a:t> </a:t>
            </a:r>
            <a:r>
              <a:rPr lang="el-GR" sz="2000" dirty="0" smtClean="0"/>
              <a:t>στην Ευρώπη συναντάται ως </a:t>
            </a:r>
            <a:r>
              <a:rPr lang="el-GR" sz="2000" dirty="0" err="1" smtClean="0"/>
              <a:t>υποφυλή</a:t>
            </a:r>
            <a:r>
              <a:rPr lang="el-GR" sz="2000" dirty="0" smtClean="0"/>
              <a:t> συνδυασμένων αποδόσεων ενώ στις Η.Π.Α. ως </a:t>
            </a:r>
            <a:r>
              <a:rPr lang="el-GR" sz="2000" dirty="0" err="1" smtClean="0"/>
              <a:t>υποφυλή</a:t>
            </a:r>
            <a:r>
              <a:rPr lang="el-GR" sz="2000" dirty="0" smtClean="0"/>
              <a:t> με ιδιαίτερη έμφαση στη γαλακτοπαραγωγή.</a:t>
            </a:r>
            <a:endParaRPr lang="el-GR" sz="2000" dirty="0"/>
          </a:p>
          <a:p>
            <a:pPr>
              <a:lnSpc>
                <a:spcPct val="150000"/>
              </a:lnSpc>
              <a:spcBef>
                <a:spcPts val="600"/>
              </a:spcBef>
              <a:buNone/>
            </a:pPr>
            <a:endParaRPr lang="el-GR" sz="2400" b="1" u="sng" dirty="0"/>
          </a:p>
          <a:p>
            <a:pPr>
              <a:lnSpc>
                <a:spcPct val="130000"/>
              </a:lnSpc>
              <a:spcBef>
                <a:spcPts val="600"/>
              </a:spcBef>
            </a:pPr>
            <a:endParaRPr lang="el-GR" sz="2400" dirty="0"/>
          </a:p>
        </p:txBody>
      </p:sp>
    </p:spTree>
    <p:extLst>
      <p:ext uri="{BB962C8B-B14F-4D97-AF65-F5344CB8AC3E}">
        <p14:creationId xmlns:p14="http://schemas.microsoft.com/office/powerpoint/2010/main" val="25830056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a:t>Υποδιαίρεση της </a:t>
            </a:r>
            <a:r>
              <a:rPr lang="el-GR" sz="4000" dirty="0" smtClean="0"/>
              <a:t>φυλής</a:t>
            </a:r>
            <a:r>
              <a:rPr lang="en-US" sz="4000" dirty="0" smtClean="0"/>
              <a:t> </a:t>
            </a:r>
            <a:r>
              <a:rPr lang="el-GR" sz="4000" dirty="0" smtClean="0"/>
              <a:t>2</a:t>
            </a:r>
            <a:r>
              <a:rPr lang="en-US" sz="4000" dirty="0" smtClean="0"/>
              <a:t>/</a:t>
            </a:r>
            <a:r>
              <a:rPr lang="el-GR" sz="4000" dirty="0" smtClean="0"/>
              <a:t>5</a:t>
            </a:r>
            <a:endParaRPr lang="el-GR" sz="4000" dirty="0"/>
          </a:p>
        </p:txBody>
      </p:sp>
      <p:sp>
        <p:nvSpPr>
          <p:cNvPr id="3" name="Θέση περιεχομένου 2"/>
          <p:cNvSpPr>
            <a:spLocks noGrp="1"/>
          </p:cNvSpPr>
          <p:nvPr>
            <p:ph idx="1"/>
          </p:nvPr>
        </p:nvSpPr>
        <p:spPr/>
        <p:txBody>
          <a:bodyPr/>
          <a:lstStyle/>
          <a:p>
            <a:pPr marL="0" indent="0">
              <a:buNone/>
            </a:pPr>
            <a:r>
              <a:rPr lang="el-GR" sz="3200" b="1" dirty="0"/>
              <a:t>Εκτροφές ή </a:t>
            </a:r>
            <a:r>
              <a:rPr lang="el-GR" sz="3200" b="1" dirty="0" err="1"/>
              <a:t>εκτροφικές</a:t>
            </a:r>
            <a:r>
              <a:rPr lang="el-GR" sz="3200" b="1" dirty="0"/>
              <a:t> σειρές</a:t>
            </a:r>
          </a:p>
          <a:p>
            <a:pPr>
              <a:lnSpc>
                <a:spcPct val="114000"/>
              </a:lnSpc>
              <a:buFont typeface="Arial" pitchFamily="34" charset="0"/>
              <a:buChar char="•"/>
            </a:pPr>
            <a:r>
              <a:rPr lang="el-GR" dirty="0" err="1" smtClean="0"/>
              <a:t>Υποπληθυσμοί</a:t>
            </a:r>
            <a:r>
              <a:rPr lang="el-GR" dirty="0"/>
              <a:t>, τα άτομα των οποίων εμφανίζουν υψηλή ομοιογένεια μορφολογικών και παραγωγικών χαρακτηριστικών, λόγω της εφαρμογής εντατικής επιλογής και της εξέλιξής τους προς μία συγκεκριμένη κατεύθυνση, ώστε να χρησιμοποιηθούν σε προγράμματα διασταυρώσεων δύο, τριών ή τεσσάρων πληθυσμών για την παραγωγή </a:t>
            </a:r>
            <a:r>
              <a:rPr lang="el-GR" dirty="0" smtClean="0"/>
              <a:t>υβριδίων.</a:t>
            </a:r>
            <a:endParaRPr lang="el-GR" u="sng" dirty="0"/>
          </a:p>
        </p:txBody>
      </p:sp>
    </p:spTree>
    <p:extLst>
      <p:ext uri="{BB962C8B-B14F-4D97-AF65-F5344CB8AC3E}">
        <p14:creationId xmlns:p14="http://schemas.microsoft.com/office/powerpoint/2010/main" val="25723853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a:t>Υποδιαίρεση της </a:t>
            </a:r>
            <a:r>
              <a:rPr lang="el-GR" sz="4000" dirty="0" smtClean="0"/>
              <a:t>φυλής</a:t>
            </a:r>
            <a:r>
              <a:rPr lang="en-US" sz="4000" dirty="0" smtClean="0"/>
              <a:t> </a:t>
            </a:r>
            <a:r>
              <a:rPr lang="el-GR" sz="4000" dirty="0" smtClean="0"/>
              <a:t>3</a:t>
            </a:r>
            <a:r>
              <a:rPr lang="en-US" sz="4000" dirty="0" smtClean="0"/>
              <a:t>/</a:t>
            </a:r>
            <a:r>
              <a:rPr lang="el-GR" sz="4000" dirty="0" smtClean="0"/>
              <a:t>5</a:t>
            </a:r>
            <a:endParaRPr lang="el-GR" sz="4000" dirty="0"/>
          </a:p>
        </p:txBody>
      </p:sp>
      <p:sp>
        <p:nvSpPr>
          <p:cNvPr id="3" name="Θέση περιεχομένου 2"/>
          <p:cNvSpPr>
            <a:spLocks noGrp="1"/>
          </p:cNvSpPr>
          <p:nvPr>
            <p:ph idx="1"/>
          </p:nvPr>
        </p:nvSpPr>
        <p:spPr/>
        <p:txBody>
          <a:bodyPr/>
          <a:lstStyle/>
          <a:p>
            <a:pPr>
              <a:lnSpc>
                <a:spcPct val="150000"/>
              </a:lnSpc>
              <a:defRPr/>
            </a:pPr>
            <a:r>
              <a:rPr lang="el-GR" b="1" dirty="0"/>
              <a:t>Γραμμή αίματος: </a:t>
            </a:r>
            <a:endParaRPr lang="en-US" b="1" dirty="0" smtClean="0"/>
          </a:p>
          <a:p>
            <a:pPr>
              <a:lnSpc>
                <a:spcPct val="150000"/>
              </a:lnSpc>
              <a:buNone/>
              <a:defRPr/>
            </a:pPr>
            <a:r>
              <a:rPr lang="en-US" dirty="0"/>
              <a:t>	</a:t>
            </a:r>
            <a:r>
              <a:rPr lang="el-GR" dirty="0" smtClean="0"/>
              <a:t>Απαρτίζεται </a:t>
            </a:r>
            <a:r>
              <a:rPr lang="el-GR" dirty="0"/>
              <a:t>από τα άτομα μιας φυλής, για τα οποία στο γενεαλογικό δένδρο των αρσενικών προγόνων τους υπάρχει κοινός πατέρας, ο ιδρυτής της </a:t>
            </a:r>
            <a:r>
              <a:rPr lang="el-GR" dirty="0" smtClean="0"/>
              <a:t>γραμμής. </a:t>
            </a:r>
            <a:endParaRPr lang="el-GR" dirty="0"/>
          </a:p>
        </p:txBody>
      </p:sp>
    </p:spTree>
    <p:extLst>
      <p:ext uri="{BB962C8B-B14F-4D97-AF65-F5344CB8AC3E}">
        <p14:creationId xmlns:p14="http://schemas.microsoft.com/office/powerpoint/2010/main" val="26548769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a:t>Υποδιαίρεση της </a:t>
            </a:r>
            <a:r>
              <a:rPr lang="el-GR" sz="4000" dirty="0" smtClean="0"/>
              <a:t>φυλής</a:t>
            </a:r>
            <a:r>
              <a:rPr lang="en-US" sz="4000" dirty="0" smtClean="0"/>
              <a:t> </a:t>
            </a:r>
            <a:r>
              <a:rPr lang="el-GR" sz="4000" dirty="0" smtClean="0"/>
              <a:t>4</a:t>
            </a:r>
            <a:r>
              <a:rPr lang="en-US" sz="4000" dirty="0" smtClean="0"/>
              <a:t>/</a:t>
            </a:r>
            <a:r>
              <a:rPr lang="el-GR" sz="4000" dirty="0" smtClean="0"/>
              <a:t>5</a:t>
            </a:r>
            <a:endParaRPr lang="el-GR" sz="4000" dirty="0"/>
          </a:p>
        </p:txBody>
      </p:sp>
      <p:sp>
        <p:nvSpPr>
          <p:cNvPr id="3" name="Θέση περιεχομένου 2"/>
          <p:cNvSpPr>
            <a:spLocks noGrp="1"/>
          </p:cNvSpPr>
          <p:nvPr>
            <p:ph idx="1"/>
          </p:nvPr>
        </p:nvSpPr>
        <p:spPr/>
        <p:txBody>
          <a:bodyPr/>
          <a:lstStyle/>
          <a:p>
            <a:pPr>
              <a:lnSpc>
                <a:spcPct val="114000"/>
              </a:lnSpc>
              <a:defRPr/>
            </a:pPr>
            <a:r>
              <a:rPr lang="el-GR" b="1" dirty="0" err="1" smtClean="0"/>
              <a:t>Kλώνοι</a:t>
            </a:r>
            <a:endParaRPr lang="el-GR" b="1" dirty="0"/>
          </a:p>
          <a:p>
            <a:pPr lvl="1">
              <a:lnSpc>
                <a:spcPct val="150000"/>
              </a:lnSpc>
              <a:defRPr/>
            </a:pPr>
            <a:r>
              <a:rPr lang="el-GR" dirty="0" smtClean="0"/>
              <a:t>Ομάδα </a:t>
            </a:r>
            <a:r>
              <a:rPr lang="el-GR" dirty="0"/>
              <a:t>συγγενών ατόμων της ιδίας φυλής, η οποία απαρτίζεται από ένα αρσενικό άτομο, τα θηλυκά με τα οποία συζεύχθηκε και τους απογόνους τους. </a:t>
            </a:r>
          </a:p>
          <a:p>
            <a:pPr lvl="1">
              <a:lnSpc>
                <a:spcPct val="150000"/>
              </a:lnSpc>
              <a:defRPr/>
            </a:pPr>
            <a:r>
              <a:rPr lang="el-GR" dirty="0"/>
              <a:t>Επίσης, μία ομάδα ατόμων τα οποία έχουν προέλθει με αλλεπάλληλες μιτώσεις από το ίδιο κύτταρο και έχουν ταυτόσημους </a:t>
            </a:r>
            <a:r>
              <a:rPr lang="el-GR" dirty="0" smtClean="0"/>
              <a:t>γονοτύπους.</a:t>
            </a:r>
            <a:endParaRPr lang="el-GR" u="sng" dirty="0"/>
          </a:p>
          <a:p>
            <a:pPr>
              <a:lnSpc>
                <a:spcPct val="114000"/>
              </a:lnSpc>
              <a:defRPr/>
            </a:pPr>
            <a:endParaRPr lang="el-GR" dirty="0"/>
          </a:p>
        </p:txBody>
      </p:sp>
    </p:spTree>
    <p:extLst>
      <p:ext uri="{BB962C8B-B14F-4D97-AF65-F5344CB8AC3E}">
        <p14:creationId xmlns:p14="http://schemas.microsoft.com/office/powerpoint/2010/main" val="23571295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a:t>Υποδιαίρεση της </a:t>
            </a:r>
            <a:r>
              <a:rPr lang="el-GR" sz="4000" dirty="0" smtClean="0"/>
              <a:t>φυλής</a:t>
            </a:r>
            <a:r>
              <a:rPr lang="en-US" sz="4000" dirty="0" smtClean="0"/>
              <a:t> </a:t>
            </a:r>
            <a:r>
              <a:rPr lang="el-GR" sz="4000" dirty="0" smtClean="0"/>
              <a:t>4</a:t>
            </a:r>
            <a:r>
              <a:rPr lang="en-US" sz="4000" dirty="0" smtClean="0"/>
              <a:t>/4</a:t>
            </a:r>
            <a:endParaRPr lang="el-GR" sz="4000" dirty="0"/>
          </a:p>
        </p:txBody>
      </p:sp>
      <p:sp>
        <p:nvSpPr>
          <p:cNvPr id="3" name="Θέση περιεχομένου 2"/>
          <p:cNvSpPr>
            <a:spLocks noGrp="1"/>
          </p:cNvSpPr>
          <p:nvPr>
            <p:ph idx="1"/>
          </p:nvPr>
        </p:nvSpPr>
        <p:spPr/>
        <p:txBody>
          <a:bodyPr/>
          <a:lstStyle/>
          <a:p>
            <a:pPr>
              <a:lnSpc>
                <a:spcPct val="150000"/>
              </a:lnSpc>
              <a:defRPr/>
            </a:pPr>
            <a:r>
              <a:rPr lang="el-GR" b="1" dirty="0" smtClean="0"/>
              <a:t>Οικογένειες</a:t>
            </a:r>
            <a:endParaRPr lang="el-GR" b="1" dirty="0"/>
          </a:p>
          <a:p>
            <a:pPr>
              <a:lnSpc>
                <a:spcPct val="150000"/>
              </a:lnSpc>
              <a:buNone/>
              <a:defRPr/>
            </a:pPr>
            <a:r>
              <a:rPr lang="el-GR" dirty="0"/>
              <a:t>    Ομάδες ατόμων με τον ίδιο βαθμό συγγένειας μεταξύ τους, </a:t>
            </a:r>
            <a:r>
              <a:rPr lang="el-GR" dirty="0" smtClean="0"/>
              <a:t>π.χ. αμφιθαλή </a:t>
            </a:r>
            <a:r>
              <a:rPr lang="el-GR" dirty="0"/>
              <a:t>αδέλφια, ετεροθαλή </a:t>
            </a:r>
            <a:r>
              <a:rPr lang="el-GR" dirty="0" smtClean="0"/>
              <a:t>αδέλφια.</a:t>
            </a:r>
            <a:endParaRPr lang="el-GR" dirty="0"/>
          </a:p>
        </p:txBody>
      </p:sp>
    </p:spTree>
    <p:extLst>
      <p:ext uri="{BB962C8B-B14F-4D97-AF65-F5344CB8AC3E}">
        <p14:creationId xmlns:p14="http://schemas.microsoft.com/office/powerpoint/2010/main" val="43285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062"/>
            <a:ext cx="7924800" cy="960437"/>
          </a:xfrm>
        </p:spPr>
        <p:txBody>
          <a:bodyPr>
            <a:normAutofit fontScale="90000"/>
          </a:bodyPr>
          <a:lstStyle/>
          <a:p>
            <a:r>
              <a:rPr lang="el-GR" dirty="0"/>
              <a:t>Επιδιωκόμενα μαθησιακά </a:t>
            </a:r>
            <a:r>
              <a:rPr lang="el-GR" dirty="0" smtClean="0"/>
              <a:t>αποτελέσματα</a:t>
            </a:r>
            <a:endParaRPr lang="el-GR" dirty="0"/>
          </a:p>
        </p:txBody>
      </p:sp>
      <p:sp>
        <p:nvSpPr>
          <p:cNvPr id="3" name="Θέση περιεχομένου 2"/>
          <p:cNvSpPr>
            <a:spLocks noGrp="1"/>
          </p:cNvSpPr>
          <p:nvPr>
            <p:ph idx="1"/>
          </p:nvPr>
        </p:nvSpPr>
        <p:spPr/>
        <p:txBody>
          <a:bodyPr/>
          <a:lstStyle/>
          <a:p>
            <a:pPr>
              <a:lnSpc>
                <a:spcPct val="150000"/>
              </a:lnSpc>
            </a:pPr>
            <a:r>
              <a:rPr lang="el-GR" sz="2400" dirty="0" smtClean="0"/>
              <a:t>η έ</a:t>
            </a:r>
            <a:r>
              <a:rPr lang="el-GR" sz="2400" dirty="0" smtClean="0"/>
              <a:t>ννοια </a:t>
            </a:r>
            <a:r>
              <a:rPr lang="el-GR" sz="2400" dirty="0"/>
              <a:t>της </a:t>
            </a:r>
            <a:r>
              <a:rPr lang="el-GR" sz="2400" dirty="0" smtClean="0"/>
              <a:t>φυλής και του </a:t>
            </a:r>
            <a:r>
              <a:rPr lang="el-GR" sz="2400" dirty="0" smtClean="0"/>
              <a:t>πληθυσμού</a:t>
            </a:r>
          </a:p>
          <a:p>
            <a:pPr>
              <a:lnSpc>
                <a:spcPct val="150000"/>
              </a:lnSpc>
            </a:pPr>
            <a:r>
              <a:rPr lang="el-GR" sz="2400" dirty="0" smtClean="0"/>
              <a:t>θεωρίες </a:t>
            </a:r>
            <a:r>
              <a:rPr lang="el-GR" sz="2400" dirty="0"/>
              <a:t>που εμφανίστηκαν στην πορεία εξέλιξης της Ζωοτεχνικής </a:t>
            </a:r>
            <a:r>
              <a:rPr lang="el-GR" sz="2400" dirty="0" smtClean="0"/>
              <a:t>επιστήμης </a:t>
            </a:r>
            <a:r>
              <a:rPr lang="el-GR" sz="2400" dirty="0" smtClean="0"/>
              <a:t>σχετικά με τις φυλές</a:t>
            </a:r>
          </a:p>
          <a:p>
            <a:pPr>
              <a:lnSpc>
                <a:spcPct val="150000"/>
              </a:lnSpc>
            </a:pPr>
            <a:r>
              <a:rPr lang="el-GR" sz="2400" dirty="0" smtClean="0"/>
              <a:t>ταξινόμηση </a:t>
            </a:r>
            <a:r>
              <a:rPr lang="el-GR" sz="2400" dirty="0"/>
              <a:t>των φυλών, </a:t>
            </a:r>
            <a:r>
              <a:rPr lang="el-GR" sz="2400" dirty="0" smtClean="0"/>
              <a:t>υποδιαιρέσεις </a:t>
            </a:r>
            <a:r>
              <a:rPr lang="el-GR" sz="2400" dirty="0"/>
              <a:t>της </a:t>
            </a:r>
            <a:r>
              <a:rPr lang="el-GR" sz="2400" dirty="0" smtClean="0"/>
              <a:t>φυλής</a:t>
            </a:r>
          </a:p>
          <a:p>
            <a:pPr>
              <a:lnSpc>
                <a:spcPct val="150000"/>
              </a:lnSpc>
            </a:pPr>
            <a:r>
              <a:rPr lang="el-GR" sz="2400" dirty="0" smtClean="0"/>
              <a:t>σημασία </a:t>
            </a:r>
            <a:r>
              <a:rPr lang="el-GR" sz="2400" dirty="0" smtClean="0"/>
              <a:t>διατήρησης γενεαλογικών βιβλίων σε μία </a:t>
            </a:r>
            <a:r>
              <a:rPr lang="el-GR" sz="2400" dirty="0" smtClean="0"/>
              <a:t>φυλή</a:t>
            </a:r>
            <a:endParaRPr lang="el-GR" sz="2400" dirty="0"/>
          </a:p>
        </p:txBody>
      </p:sp>
    </p:spTree>
    <p:extLst>
      <p:ext uri="{BB962C8B-B14F-4D97-AF65-F5344CB8AC3E}">
        <p14:creationId xmlns:p14="http://schemas.microsoft.com/office/powerpoint/2010/main" val="40259706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a:t>Γενεαλογικά βιβλία</a:t>
            </a:r>
          </a:p>
        </p:txBody>
      </p:sp>
      <p:sp>
        <p:nvSpPr>
          <p:cNvPr id="3" name="Θέση περιεχομένου 2"/>
          <p:cNvSpPr>
            <a:spLocks noGrp="1"/>
          </p:cNvSpPr>
          <p:nvPr>
            <p:ph idx="1"/>
          </p:nvPr>
        </p:nvSpPr>
        <p:spPr/>
        <p:txBody>
          <a:bodyPr/>
          <a:lstStyle/>
          <a:p>
            <a:pPr>
              <a:lnSpc>
                <a:spcPct val="130000"/>
              </a:lnSpc>
              <a:defRPr/>
            </a:pPr>
            <a:r>
              <a:rPr lang="el-GR" dirty="0" smtClean="0"/>
              <a:t>Καρτέλες </a:t>
            </a:r>
            <a:r>
              <a:rPr lang="el-GR" dirty="0"/>
              <a:t>ή άλλα μέσα στα οποία καταγράφονται η γενεαλογία των αναπαραγωγών αρσενικών και θηλυκών ζώων της φυλής καθώς και οι αποδόσεις τους από ελέγχους και </a:t>
            </a:r>
            <a:r>
              <a:rPr lang="el-GR" dirty="0" smtClean="0"/>
              <a:t>μετρήσεις.</a:t>
            </a:r>
            <a:endParaRPr lang="el-GR" dirty="0"/>
          </a:p>
          <a:p>
            <a:pPr marL="381000" indent="-381000">
              <a:lnSpc>
                <a:spcPct val="130000"/>
              </a:lnSpc>
              <a:defRPr/>
            </a:pPr>
            <a:r>
              <a:rPr lang="el-GR" dirty="0"/>
              <a:t>Η λειτουργία των γενεαλογικών </a:t>
            </a:r>
            <a:r>
              <a:rPr lang="el-GR" dirty="0" smtClean="0"/>
              <a:t>βιβλίων </a:t>
            </a:r>
            <a:r>
              <a:rPr lang="el-GR" dirty="0" smtClean="0"/>
              <a:t>εξασφαλίζεται </a:t>
            </a:r>
            <a:r>
              <a:rPr lang="el-GR" dirty="0"/>
              <a:t>από τις ενώσεις εκτροφέων ζώων καθαρόαιμης φυλής.</a:t>
            </a:r>
          </a:p>
        </p:txBody>
      </p:sp>
    </p:spTree>
    <p:extLst>
      <p:ext uri="{BB962C8B-B14F-4D97-AF65-F5344CB8AC3E}">
        <p14:creationId xmlns:p14="http://schemas.microsoft.com/office/powerpoint/2010/main" val="16673120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062"/>
            <a:ext cx="7924800" cy="960437"/>
          </a:xfrm>
          <a:prstGeom prst="roundRect">
            <a:avLst>
              <a:gd name="adj" fmla="val 43638"/>
            </a:avLst>
          </a:prstGeom>
        </p:spPr>
        <p:txBody>
          <a:bodyPr>
            <a:noAutofit/>
          </a:bodyPr>
          <a:lstStyle/>
          <a:p>
            <a:r>
              <a:rPr lang="el-GR" sz="3600" dirty="0"/>
              <a:t>Σκοπός των ενώσεων εκτροφέων ζώων</a:t>
            </a:r>
          </a:p>
        </p:txBody>
      </p:sp>
      <p:sp>
        <p:nvSpPr>
          <p:cNvPr id="3" name="Θέση περιεχομένου 2"/>
          <p:cNvSpPr>
            <a:spLocks noGrp="1"/>
          </p:cNvSpPr>
          <p:nvPr>
            <p:ph idx="1"/>
          </p:nvPr>
        </p:nvSpPr>
        <p:spPr>
          <a:xfrm>
            <a:off x="468313" y="1628775"/>
            <a:ext cx="7848600" cy="5082576"/>
          </a:xfrm>
        </p:spPr>
        <p:txBody>
          <a:bodyPr/>
          <a:lstStyle/>
          <a:p>
            <a:pPr marL="381000" indent="-381000">
              <a:buFontTx/>
              <a:buAutoNum type="arabicPeriod"/>
            </a:pPr>
            <a:r>
              <a:rPr lang="el-GR" sz="2400" dirty="0"/>
              <a:t>καταγραφή της </a:t>
            </a:r>
            <a:r>
              <a:rPr lang="el-GR" sz="2400" b="1" dirty="0"/>
              <a:t>γενεαλογίας</a:t>
            </a:r>
            <a:r>
              <a:rPr lang="el-GR" sz="2400" dirty="0"/>
              <a:t> και των </a:t>
            </a:r>
            <a:r>
              <a:rPr lang="el-GR" sz="2400" b="1" dirty="0"/>
              <a:t>αποδόσεων</a:t>
            </a:r>
            <a:r>
              <a:rPr lang="el-GR" sz="2400" dirty="0"/>
              <a:t> των αναπαραγωγών ζώων της φυλής</a:t>
            </a:r>
          </a:p>
          <a:p>
            <a:pPr marL="381000" indent="-381000">
              <a:buFontTx/>
              <a:buAutoNum type="arabicPeriod"/>
            </a:pPr>
            <a:r>
              <a:rPr lang="el-GR" sz="2400" dirty="0"/>
              <a:t>χάραξη των </a:t>
            </a:r>
            <a:r>
              <a:rPr lang="el-GR" sz="2400" b="1" dirty="0"/>
              <a:t>βελτιωτικών στόχων </a:t>
            </a:r>
            <a:r>
              <a:rPr lang="el-GR" sz="2400" dirty="0"/>
              <a:t>της φυλής και ο καθορισμός του επιθυμητού κάθε φορά τύπου ζώου, βάσει των παρόντων και των μελλοντικών συνθηκών της αγοράς</a:t>
            </a:r>
          </a:p>
          <a:p>
            <a:pPr marL="381000" indent="-381000">
              <a:buFontTx/>
              <a:buAutoNum type="arabicPeriod"/>
            </a:pPr>
            <a:r>
              <a:rPr lang="el-GR" sz="2400" dirty="0"/>
              <a:t>εκτίμηση </a:t>
            </a:r>
            <a:r>
              <a:rPr lang="el-GR" sz="2400" b="1" dirty="0" err="1"/>
              <a:t>κληροδοτικών</a:t>
            </a:r>
            <a:r>
              <a:rPr lang="el-GR" sz="2400" dirty="0"/>
              <a:t> τιμών των αναπαραγωγών ζώων και επισήμανση των καλυτέρων από αυτά για σχεδιασμένες συζεύξεις</a:t>
            </a:r>
          </a:p>
          <a:p>
            <a:pPr marL="381000" indent="-381000">
              <a:buFontTx/>
              <a:buAutoNum type="arabicPeriod"/>
            </a:pPr>
            <a:r>
              <a:rPr lang="el-GR" sz="2400" dirty="0"/>
              <a:t>διοργάνωση εκθέσεων και επιδείξεων για τα ζώα της φυλής (διαφήμιση)</a:t>
            </a:r>
          </a:p>
          <a:p>
            <a:pPr marL="381000" indent="-381000">
              <a:buFontTx/>
              <a:buAutoNum type="arabicPeriod"/>
            </a:pPr>
            <a:r>
              <a:rPr lang="el-GR" sz="2400" dirty="0"/>
              <a:t>καθοδήγηση των κτηνοτρόφων σε θέματα διαχείρισης και </a:t>
            </a:r>
            <a:r>
              <a:rPr lang="el-GR" sz="2400" dirty="0" smtClean="0"/>
              <a:t>διατροφής</a:t>
            </a:r>
            <a:endParaRPr lang="el-GR" sz="2400" dirty="0"/>
          </a:p>
        </p:txBody>
      </p:sp>
    </p:spTree>
    <p:extLst>
      <p:ext uri="{BB962C8B-B14F-4D97-AF65-F5344CB8AC3E}">
        <p14:creationId xmlns:p14="http://schemas.microsoft.com/office/powerpoint/2010/main" val="34318195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Βιβλιογραφία</a:t>
            </a:r>
          </a:p>
        </p:txBody>
      </p:sp>
      <p:sp>
        <p:nvSpPr>
          <p:cNvPr id="3" name="Θέση περιεχομένου 2"/>
          <p:cNvSpPr>
            <a:spLocks noGrp="1"/>
          </p:cNvSpPr>
          <p:nvPr>
            <p:ph idx="1"/>
          </p:nvPr>
        </p:nvSpPr>
        <p:spPr/>
        <p:txBody>
          <a:bodyPr/>
          <a:lstStyle/>
          <a:p>
            <a:pPr>
              <a:lnSpc>
                <a:spcPct val="150000"/>
              </a:lnSpc>
              <a:defRPr/>
            </a:pPr>
            <a:r>
              <a:rPr lang="el-GR" dirty="0"/>
              <a:t>Ρογδάκης </a:t>
            </a:r>
            <a:r>
              <a:rPr lang="el-GR" dirty="0" err="1"/>
              <a:t>Εμμ</a:t>
            </a:r>
            <a:r>
              <a:rPr lang="el-GR" dirty="0"/>
              <a:t>. (2002): «Εγχώριες φυλές προβάτων»,</a:t>
            </a:r>
            <a:r>
              <a:rPr lang="el-GR" i="1" dirty="0"/>
              <a:t> εκδόσεις </a:t>
            </a:r>
            <a:r>
              <a:rPr lang="el-GR" i="1" dirty="0" err="1"/>
              <a:t>Αγροτύπος</a:t>
            </a:r>
            <a:endParaRPr lang="el-GR" i="1" dirty="0"/>
          </a:p>
          <a:p>
            <a:pPr>
              <a:lnSpc>
                <a:spcPct val="150000"/>
              </a:lnSpc>
              <a:defRPr/>
            </a:pPr>
            <a:r>
              <a:rPr lang="el-GR" dirty="0"/>
              <a:t>Ρογδάκης </a:t>
            </a:r>
            <a:r>
              <a:rPr lang="el-GR" dirty="0" err="1"/>
              <a:t>Εμμ</a:t>
            </a:r>
            <a:r>
              <a:rPr lang="el-GR" dirty="0"/>
              <a:t>. (2006): κεφάλαιο</a:t>
            </a:r>
            <a:r>
              <a:rPr lang="en-US" dirty="0"/>
              <a:t> 4 </a:t>
            </a:r>
            <a:r>
              <a:rPr lang="el-GR" dirty="0"/>
              <a:t>από «</a:t>
            </a:r>
            <a:r>
              <a:rPr lang="el-GR" i="1" dirty="0"/>
              <a:t>Γενική Ζωοτεχνία», εκδόσεις </a:t>
            </a:r>
            <a:r>
              <a:rPr lang="el-GR" i="1" dirty="0" err="1"/>
              <a:t>Αθ</a:t>
            </a:r>
            <a:r>
              <a:rPr lang="el-GR" i="1" dirty="0"/>
              <a:t>. </a:t>
            </a:r>
            <a:r>
              <a:rPr lang="el-GR" i="1" dirty="0" smtClean="0"/>
              <a:t>Σταμούλης</a:t>
            </a:r>
            <a:endParaRPr lang="el-GR" i="1" dirty="0"/>
          </a:p>
        </p:txBody>
      </p:sp>
    </p:spTree>
    <p:extLst>
      <p:ext uri="{BB962C8B-B14F-4D97-AF65-F5344CB8AC3E}">
        <p14:creationId xmlns:p14="http://schemas.microsoft.com/office/powerpoint/2010/main" val="23780118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Λέξεις – έννοιες κλειδιά</a:t>
            </a:r>
          </a:p>
        </p:txBody>
      </p:sp>
      <p:sp>
        <p:nvSpPr>
          <p:cNvPr id="3" name="Θέση περιεχομένου 2"/>
          <p:cNvSpPr>
            <a:spLocks noGrp="1"/>
          </p:cNvSpPr>
          <p:nvPr>
            <p:ph idx="1"/>
          </p:nvPr>
        </p:nvSpPr>
        <p:spPr/>
        <p:txBody>
          <a:bodyPr/>
          <a:lstStyle/>
          <a:p>
            <a:r>
              <a:rPr lang="el-GR" sz="2000" dirty="0"/>
              <a:t>Φυλή, πληθυσμός, </a:t>
            </a:r>
            <a:r>
              <a:rPr lang="en-US" sz="2000" dirty="0"/>
              <a:t>Mendel</a:t>
            </a:r>
            <a:r>
              <a:rPr lang="el-GR" sz="2000" dirty="0"/>
              <a:t>, γεωγραφική απομόνωση, μετανάστευση, φυσική και ζωοτεχνική επιλογή, γενετική παρέκκλιση, γενεαλογικά βιβλία, φυσικές φυλές, πρωτογενείς φυλές, </a:t>
            </a:r>
            <a:r>
              <a:rPr lang="el-GR" sz="2000" dirty="0" smtClean="0"/>
              <a:t>αυτόχθονες </a:t>
            </a:r>
            <a:r>
              <a:rPr lang="el-GR" sz="2000" dirty="0"/>
              <a:t>φυλές, βελτιωμένες φυλές, βελτιωτικός στόχος, υποδιαιρέσεις της φυλής, </a:t>
            </a:r>
            <a:r>
              <a:rPr lang="el-GR" sz="2000" dirty="0" err="1"/>
              <a:t>υποφυλές</a:t>
            </a:r>
            <a:r>
              <a:rPr lang="el-GR" sz="2000" dirty="0"/>
              <a:t>, υβρίδια, γραμμή αίματος, κλώνοι, οικογένεια, γενεαλογικά βιβλία, τοπικές φυλές, μητρικές, πατρικές φυλές και φυλές τελικών πατέρων, διασταυρώσεις αναβάθμισης, </a:t>
            </a:r>
            <a:r>
              <a:rPr lang="el-GR" sz="2000" dirty="0" err="1"/>
              <a:t>κρεοπαραγωγές</a:t>
            </a:r>
            <a:r>
              <a:rPr lang="el-GR" sz="2000" dirty="0"/>
              <a:t> φυλές, γαλακτοπαραγωγές φυλές, φυλές συνδυασμένων αποδόσεων</a:t>
            </a:r>
          </a:p>
          <a:p>
            <a:r>
              <a:rPr lang="en-US" sz="2000" dirty="0"/>
              <a:t>Breed, population, Mendel, geographic isolation, migration, natural &amp; artificial selection, herd books, genetic drift, natural breeds, indigenous breeds, improved breeds, breeding goal, </a:t>
            </a:r>
            <a:r>
              <a:rPr lang="en-US" sz="2000" dirty="0" smtClean="0"/>
              <a:t>sub</a:t>
            </a:r>
            <a:r>
              <a:rPr lang="el-GR" sz="2000" dirty="0" smtClean="0"/>
              <a:t>-</a:t>
            </a:r>
            <a:r>
              <a:rPr lang="en-US" sz="2000" dirty="0" smtClean="0"/>
              <a:t>breed</a:t>
            </a:r>
            <a:r>
              <a:rPr lang="en-US" sz="2000" dirty="0"/>
              <a:t>, local breeds, hybrid, final sire breeds, crossbreeding, meat breeds, dairy breeds, dual purpose breeds</a:t>
            </a:r>
            <a:endParaRPr lang="el-GR" sz="2000" dirty="0"/>
          </a:p>
          <a:p>
            <a:endParaRPr lang="el-GR" sz="2000" dirty="0"/>
          </a:p>
        </p:txBody>
      </p:sp>
    </p:spTree>
    <p:extLst>
      <p:ext uri="{BB962C8B-B14F-4D97-AF65-F5344CB8AC3E}">
        <p14:creationId xmlns:p14="http://schemas.microsoft.com/office/powerpoint/2010/main" val="3079389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309272"/>
            <a:ext cx="7924800" cy="960437"/>
          </a:xfrm>
        </p:spPr>
        <p:txBody>
          <a:bodyPr>
            <a:normAutofit/>
          </a:bodyPr>
          <a:lstStyle/>
          <a:p>
            <a:r>
              <a:rPr lang="el-GR" dirty="0"/>
              <a:t>Μαθησιακοί </a:t>
            </a:r>
            <a:r>
              <a:rPr lang="el-GR" dirty="0" smtClean="0"/>
              <a:t>στόχοι</a:t>
            </a:r>
            <a:endParaRPr lang="el-GR" dirty="0"/>
          </a:p>
        </p:txBody>
      </p:sp>
      <p:sp>
        <p:nvSpPr>
          <p:cNvPr id="3" name="Θέση περιεχομένου 2"/>
          <p:cNvSpPr>
            <a:spLocks noGrp="1"/>
          </p:cNvSpPr>
          <p:nvPr>
            <p:ph idx="1"/>
          </p:nvPr>
        </p:nvSpPr>
        <p:spPr>
          <a:xfrm>
            <a:off x="468313" y="1628775"/>
            <a:ext cx="7848600" cy="5111994"/>
          </a:xfrm>
        </p:spPr>
        <p:txBody>
          <a:bodyPr/>
          <a:lstStyle/>
          <a:p>
            <a:pPr>
              <a:lnSpc>
                <a:spcPct val="150000"/>
              </a:lnSpc>
            </a:pPr>
            <a:r>
              <a:rPr lang="el-GR" sz="1800" dirty="0" smtClean="0"/>
              <a:t>Η </a:t>
            </a:r>
            <a:r>
              <a:rPr lang="el-GR" sz="1800" b="1" dirty="0"/>
              <a:t>φυλή</a:t>
            </a:r>
            <a:r>
              <a:rPr lang="el-GR" sz="1800" dirty="0"/>
              <a:t> αποτελεί μια ταξινομική μονάδα του είδους η οποία διευκολύνει στη μελέτη των ιδιοτήτων των ζώων και των περιβαλλοντικών όρων που απαιτούνται για την απόκτηση των ιδιοτήτων αυτών. </a:t>
            </a:r>
            <a:endParaRPr lang="en-US" sz="1800" dirty="0" smtClean="0"/>
          </a:p>
          <a:p>
            <a:pPr>
              <a:lnSpc>
                <a:spcPct val="150000"/>
              </a:lnSpc>
            </a:pPr>
            <a:r>
              <a:rPr lang="el-GR" sz="1800" dirty="0" smtClean="0"/>
              <a:t>Σήμερα </a:t>
            </a:r>
            <a:r>
              <a:rPr lang="el-GR" sz="1800" dirty="0"/>
              <a:t>αντικείμενο της γενετικής βελτίωσης είναι περισσότερο ο </a:t>
            </a:r>
            <a:r>
              <a:rPr lang="el-GR" sz="1800" b="1" dirty="0"/>
              <a:t>πληθυσμός</a:t>
            </a:r>
            <a:r>
              <a:rPr lang="el-GR" sz="1800" dirty="0"/>
              <a:t> και λιγότερο η φυλή. Με τη βοήθεια γενετικών και οικονομικών παραμέτρων καθορίζεται ο </a:t>
            </a:r>
            <a:r>
              <a:rPr lang="el-GR" sz="1800" b="1" dirty="0"/>
              <a:t>βελτιωτικός στόχος </a:t>
            </a:r>
            <a:r>
              <a:rPr lang="el-GR" sz="1800" dirty="0"/>
              <a:t>και δίνεται σημασία μόνο στις ιδιότητες που επηρεάζουν την οικονομική αξία και την ευζωία των ζώων. </a:t>
            </a:r>
          </a:p>
          <a:p>
            <a:pPr>
              <a:lnSpc>
                <a:spcPct val="150000"/>
              </a:lnSpc>
            </a:pPr>
            <a:r>
              <a:rPr lang="el-GR" sz="1800" dirty="0"/>
              <a:t>Η τ</a:t>
            </a:r>
            <a:r>
              <a:rPr lang="el-GR" sz="1800" b="1" dirty="0"/>
              <a:t>αξινόμηση</a:t>
            </a:r>
            <a:r>
              <a:rPr lang="el-GR" sz="1800" dirty="0"/>
              <a:t> </a:t>
            </a:r>
            <a:r>
              <a:rPr lang="el-GR" sz="1800" dirty="0" smtClean="0"/>
              <a:t>των </a:t>
            </a:r>
            <a:r>
              <a:rPr lang="el-GR" sz="1800" dirty="0"/>
              <a:t>αγροτικών ζώων </a:t>
            </a:r>
            <a:r>
              <a:rPr lang="el-GR" sz="1800" dirty="0" smtClean="0"/>
              <a:t>σε φυλές βασίζεται </a:t>
            </a:r>
            <a:r>
              <a:rPr lang="el-GR" sz="1800" dirty="0"/>
              <a:t>σε διάφορα κριτήρια όπως μορφολογικά και φυσιολογικά χαρακτηριστικά, φυσικές συνθήκες της περιοχής εκτροφής, χώρα προέλευσης, βαθμός βελτίωσης και εξέλιξης, παραγωγική κατεύθυνση κ.α. </a:t>
            </a:r>
          </a:p>
          <a:p>
            <a:pPr>
              <a:lnSpc>
                <a:spcPct val="80000"/>
              </a:lnSpc>
              <a:buNone/>
            </a:pPr>
            <a:endParaRPr lang="en-GB" sz="2000" dirty="0"/>
          </a:p>
        </p:txBody>
      </p:sp>
    </p:spTree>
    <p:extLst>
      <p:ext uri="{BB962C8B-B14F-4D97-AF65-F5344CB8AC3E}">
        <p14:creationId xmlns:p14="http://schemas.microsoft.com/office/powerpoint/2010/main" val="1989671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Φυλές των αγροτικών ζώων</a:t>
            </a:r>
          </a:p>
        </p:txBody>
      </p:sp>
      <p:sp>
        <p:nvSpPr>
          <p:cNvPr id="3" name="Θέση περιεχομένου 2"/>
          <p:cNvSpPr>
            <a:spLocks noGrp="1"/>
          </p:cNvSpPr>
          <p:nvPr>
            <p:ph idx="1"/>
          </p:nvPr>
        </p:nvSpPr>
        <p:spPr/>
        <p:txBody>
          <a:bodyPr/>
          <a:lstStyle/>
          <a:p>
            <a:pPr>
              <a:buClr>
                <a:schemeClr val="tx2"/>
              </a:buClr>
              <a:defRPr/>
            </a:pPr>
            <a:r>
              <a:rPr lang="el-GR" dirty="0" smtClean="0"/>
              <a:t>Ορισμός</a:t>
            </a:r>
            <a:r>
              <a:rPr lang="en-US" dirty="0" smtClean="0"/>
              <a:t> </a:t>
            </a:r>
            <a:r>
              <a:rPr lang="el-GR" dirty="0"/>
              <a:t>της έννοιας της φυλής</a:t>
            </a:r>
          </a:p>
          <a:p>
            <a:pPr marL="457200" lvl="1" indent="0">
              <a:buClr>
                <a:schemeClr val="tx2"/>
              </a:buClr>
              <a:buNone/>
              <a:defRPr/>
            </a:pPr>
            <a:r>
              <a:rPr lang="el-GR" sz="2800" u="sng" dirty="0" smtClean="0"/>
              <a:t>Φυλή</a:t>
            </a:r>
            <a:r>
              <a:rPr lang="el-GR" sz="2800" dirty="0" smtClean="0"/>
              <a:t>: ταξινομική </a:t>
            </a:r>
            <a:r>
              <a:rPr lang="el-GR" sz="2800" dirty="0"/>
              <a:t>μονάδα κατάταξης των ατόμων ενός είδους παραγωγικών ζώων σε ομάδες</a:t>
            </a:r>
            <a:r>
              <a:rPr lang="en-US" sz="2800" dirty="0"/>
              <a:t>. </a:t>
            </a:r>
          </a:p>
          <a:p>
            <a:pPr>
              <a:buClr>
                <a:schemeClr val="tx2"/>
              </a:buClr>
              <a:defRPr/>
            </a:pPr>
            <a:r>
              <a:rPr lang="el-GR" dirty="0"/>
              <a:t>Οι φυλές δημιουργούνται εντός των ορίων του είδους με τη δράση των δυνάμεων της οργανικής εξέλιξης και της ζωοτεχνικής </a:t>
            </a:r>
            <a:r>
              <a:rPr lang="el-GR" dirty="0" smtClean="0"/>
              <a:t>επιλογής.</a:t>
            </a:r>
            <a:endParaRPr lang="en-US" dirty="0"/>
          </a:p>
          <a:p>
            <a:pPr>
              <a:lnSpc>
                <a:spcPct val="80000"/>
              </a:lnSpc>
              <a:buClr>
                <a:schemeClr val="tx2"/>
              </a:buClr>
              <a:defRPr/>
            </a:pPr>
            <a:endParaRPr lang="el-GR" dirty="0"/>
          </a:p>
          <a:p>
            <a:pPr>
              <a:buClr>
                <a:schemeClr val="tx2"/>
              </a:buClr>
            </a:pPr>
            <a:endParaRPr lang="el-GR" dirty="0"/>
          </a:p>
        </p:txBody>
      </p:sp>
    </p:spTree>
    <p:extLst>
      <p:ext uri="{BB962C8B-B14F-4D97-AF65-F5344CB8AC3E}">
        <p14:creationId xmlns:p14="http://schemas.microsoft.com/office/powerpoint/2010/main" val="2365530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7718" y="257909"/>
            <a:ext cx="8561144" cy="1152314"/>
          </a:xfrm>
        </p:spPr>
        <p:txBody>
          <a:bodyPr>
            <a:noAutofit/>
          </a:bodyPr>
          <a:lstStyle/>
          <a:p>
            <a:r>
              <a:rPr lang="el-GR" sz="3600" dirty="0" smtClean="0"/>
              <a:t>Ιστορική ανασκόπηση: </a:t>
            </a:r>
            <a:br>
              <a:rPr lang="el-GR" sz="3600" dirty="0" smtClean="0"/>
            </a:br>
            <a:r>
              <a:rPr lang="en-US" sz="3600" dirty="0" smtClean="0"/>
              <a:t>R. </a:t>
            </a:r>
            <a:r>
              <a:rPr lang="el-GR" sz="3600" dirty="0" err="1" smtClean="0"/>
              <a:t>Bakewell</a:t>
            </a:r>
            <a:r>
              <a:rPr lang="el-GR" sz="3600" dirty="0" smtClean="0"/>
              <a:t> </a:t>
            </a:r>
            <a:r>
              <a:rPr lang="el-GR" sz="3600" dirty="0"/>
              <a:t>(1725 -1795</a:t>
            </a:r>
            <a:r>
              <a:rPr lang="en-US" sz="3600" dirty="0"/>
              <a:t>,</a:t>
            </a:r>
            <a:r>
              <a:rPr lang="el-GR" sz="3600" dirty="0"/>
              <a:t> Αγγλία</a:t>
            </a:r>
            <a:r>
              <a:rPr lang="en-US" sz="3600" dirty="0" smtClean="0"/>
              <a:t>)</a:t>
            </a:r>
            <a:r>
              <a:rPr lang="el-GR" sz="3600" dirty="0" smtClean="0"/>
              <a:t> 1/10</a:t>
            </a:r>
            <a:endParaRPr lang="el-GR" sz="3600" dirty="0"/>
          </a:p>
        </p:txBody>
      </p:sp>
      <p:sp>
        <p:nvSpPr>
          <p:cNvPr id="3" name="Θέση περιεχομένου 2"/>
          <p:cNvSpPr>
            <a:spLocks noGrp="1"/>
          </p:cNvSpPr>
          <p:nvPr>
            <p:ph sz="half" idx="1"/>
          </p:nvPr>
        </p:nvSpPr>
        <p:spPr>
          <a:xfrm>
            <a:off x="304799" y="1628775"/>
            <a:ext cx="4164013" cy="4066433"/>
          </a:xfrm>
        </p:spPr>
        <p:txBody>
          <a:bodyPr/>
          <a:lstStyle/>
          <a:p>
            <a:pPr marL="0" indent="0">
              <a:lnSpc>
                <a:spcPct val="125000"/>
              </a:lnSpc>
              <a:buNone/>
              <a:defRPr/>
            </a:pPr>
            <a:r>
              <a:rPr lang="el-GR" sz="2000" dirty="0" smtClean="0"/>
              <a:t>Ασχολήθηκε </a:t>
            </a:r>
            <a:r>
              <a:rPr lang="el-GR" sz="2000" dirty="0"/>
              <a:t>με πρόβατα, αγελάδες, χοίρους και </a:t>
            </a:r>
            <a:r>
              <a:rPr lang="el-GR" sz="2000" dirty="0" smtClean="0"/>
              <a:t>άλογα.</a:t>
            </a:r>
            <a:endParaRPr lang="en-US" sz="2000" dirty="0"/>
          </a:p>
          <a:p>
            <a:pPr>
              <a:lnSpc>
                <a:spcPct val="125000"/>
              </a:lnSpc>
              <a:defRPr/>
            </a:pPr>
            <a:r>
              <a:rPr lang="el-GR" sz="2000" dirty="0" smtClean="0"/>
              <a:t>Καθορισμός </a:t>
            </a:r>
            <a:r>
              <a:rPr lang="el-GR" sz="2000" dirty="0"/>
              <a:t>του βελτιωτικού στόχου</a:t>
            </a:r>
            <a:endParaRPr lang="en-US" sz="2000" dirty="0"/>
          </a:p>
          <a:p>
            <a:pPr>
              <a:lnSpc>
                <a:spcPct val="125000"/>
              </a:lnSpc>
              <a:defRPr/>
            </a:pPr>
            <a:r>
              <a:rPr lang="el-GR" sz="2000" dirty="0" smtClean="0">
                <a:latin typeface="Arial" charset="0"/>
              </a:rPr>
              <a:t>Ε</a:t>
            </a:r>
            <a:r>
              <a:rPr lang="el-GR" sz="2000" dirty="0" smtClean="0"/>
              <a:t>πιλογή </a:t>
            </a:r>
            <a:r>
              <a:rPr lang="el-GR" sz="2000" dirty="0"/>
              <a:t>των ζώων με βάση τις αποδόσεις τους</a:t>
            </a:r>
            <a:endParaRPr lang="en-US" sz="2000" dirty="0"/>
          </a:p>
          <a:p>
            <a:pPr>
              <a:lnSpc>
                <a:spcPct val="125000"/>
              </a:lnSpc>
              <a:defRPr/>
            </a:pPr>
            <a:r>
              <a:rPr lang="el-GR" sz="2000" dirty="0" smtClean="0">
                <a:latin typeface="Arial" charset="0"/>
              </a:rPr>
              <a:t>Π</a:t>
            </a:r>
            <a:r>
              <a:rPr lang="el-GR" sz="2000" dirty="0" smtClean="0"/>
              <a:t>ρογραμματισμένες συζεύξεις μεταξύ των καλυτέρων ατόμων για τη δημιουργία των απογόνων της επόμενης γενιάς</a:t>
            </a:r>
            <a:endParaRPr lang="en-US" sz="2000" dirty="0" smtClean="0"/>
          </a:p>
          <a:p>
            <a:pPr marL="0" indent="0">
              <a:lnSpc>
                <a:spcPct val="80000"/>
              </a:lnSpc>
              <a:buNone/>
              <a:defRPr/>
            </a:pPr>
            <a:endParaRPr lang="el-GR" sz="2000" dirty="0"/>
          </a:p>
          <a:p>
            <a:endParaRPr lang="el-GR" sz="2000" dirty="0"/>
          </a:p>
        </p:txBody>
      </p:sp>
      <p:sp>
        <p:nvSpPr>
          <p:cNvPr id="6" name="Θέση περιεχομένου 2"/>
          <p:cNvSpPr txBox="1">
            <a:spLocks/>
          </p:cNvSpPr>
          <p:nvPr/>
        </p:nvSpPr>
        <p:spPr bwMode="auto">
          <a:xfrm>
            <a:off x="681281" y="5726838"/>
            <a:ext cx="7851775" cy="934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666"/>
              </a:buClr>
              <a:buFont typeface="Wingdings" panose="05000000000000000000" pitchFamily="2" charset="2"/>
              <a:buChar char="l"/>
              <a:defRPr sz="2800" kern="1200">
                <a:solidFill>
                  <a:srgbClr val="000000"/>
                </a:solidFill>
                <a:latin typeface="+mn-lt"/>
                <a:ea typeface="+mn-ea"/>
                <a:cs typeface="+mn-cs"/>
              </a:defRPr>
            </a:lvl1pPr>
            <a:lvl2pPr marL="742950" indent="-285750" algn="l" rtl="0" eaLnBrk="1" fontAlgn="base" hangingPunct="1">
              <a:spcBef>
                <a:spcPct val="20000"/>
              </a:spcBef>
              <a:spcAft>
                <a:spcPct val="0"/>
              </a:spcAft>
              <a:buClr>
                <a:srgbClr val="003300"/>
              </a:buClr>
              <a:buChar char="–"/>
              <a:defRPr sz="2400" kern="1200">
                <a:solidFill>
                  <a:srgbClr val="000000"/>
                </a:solidFill>
                <a:latin typeface="+mn-lt"/>
                <a:ea typeface="+mn-ea"/>
                <a:cs typeface="+mn-cs"/>
              </a:defRPr>
            </a:lvl2pPr>
            <a:lvl3pPr marL="1143000" indent="-228600" algn="l" rtl="0" eaLnBrk="1" fontAlgn="base" hangingPunct="1">
              <a:spcBef>
                <a:spcPct val="20000"/>
              </a:spcBef>
              <a:spcAft>
                <a:spcPct val="0"/>
              </a:spcAft>
              <a:buClr>
                <a:srgbClr val="006666"/>
              </a:buClr>
              <a:buFont typeface="Wingdings" panose="05000000000000000000" pitchFamily="2" charset="2"/>
              <a:buChar char="l"/>
              <a:defRPr sz="2000" kern="1200">
                <a:solidFill>
                  <a:srgbClr val="000000"/>
                </a:solidFill>
                <a:latin typeface="+mn-lt"/>
                <a:ea typeface="+mn-ea"/>
                <a:cs typeface="+mn-cs"/>
              </a:defRPr>
            </a:lvl3pPr>
            <a:lvl4pPr marL="1600200" indent="-228600" algn="l" rtl="0" eaLnBrk="1" fontAlgn="base" hangingPunct="1">
              <a:spcBef>
                <a:spcPct val="20000"/>
              </a:spcBef>
              <a:spcAft>
                <a:spcPct val="0"/>
              </a:spcAft>
              <a:buClr>
                <a:srgbClr val="006666"/>
              </a:buClr>
              <a:buChar char="–"/>
              <a:defRPr kern="1200">
                <a:solidFill>
                  <a:srgbClr val="000000"/>
                </a:solidFill>
                <a:latin typeface="+mn-lt"/>
                <a:ea typeface="+mn-ea"/>
                <a:cs typeface="+mn-cs"/>
              </a:defRPr>
            </a:lvl4pPr>
            <a:lvl5pPr marL="2057400" indent="-228600" algn="l" rtl="0" eaLnBrk="1" fontAlgn="base" hangingPunct="1">
              <a:spcBef>
                <a:spcPct val="20000"/>
              </a:spcBef>
              <a:spcAft>
                <a:spcPct val="0"/>
              </a:spcAft>
              <a:buClr>
                <a:srgbClr val="006666"/>
              </a:buClr>
              <a:buFont typeface="Wingdings" panose="05000000000000000000" pitchFamily="2" charset="2"/>
              <a:buChar char="l"/>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Font typeface="Wingdings" panose="05000000000000000000" pitchFamily="2" charset="2"/>
              <a:buNone/>
              <a:defRPr/>
            </a:pPr>
            <a:r>
              <a:rPr lang="el-GR" sz="2000" dirty="0" smtClean="0"/>
              <a:t>Ο ίδιος και οι μαθητές του δημιούργησαν μία σειρά αξιόλογων φυλών με αυξημένη παραγωγικότητα</a:t>
            </a:r>
            <a:r>
              <a:rPr lang="en-US" sz="2000" dirty="0" smtClean="0"/>
              <a:t>.</a:t>
            </a:r>
          </a:p>
          <a:p>
            <a:pPr>
              <a:lnSpc>
                <a:spcPct val="80000"/>
              </a:lnSpc>
              <a:defRPr/>
            </a:pPr>
            <a:endParaRPr lang="el-GR" sz="2000" dirty="0" smtClean="0"/>
          </a:p>
          <a:p>
            <a:endParaRPr lang="el-GR" sz="2000" dirty="0"/>
          </a:p>
        </p:txBody>
      </p:sp>
      <p:pic>
        <p:nvPicPr>
          <p:cNvPr id="5" name="Θέση περιεχομένου 4" descr="Bakewell (1725 -1795, Αγγλία)"/>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78214" y="1313121"/>
            <a:ext cx="3848100" cy="3163992"/>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4454769" y="4557287"/>
            <a:ext cx="4173416" cy="1169551"/>
          </a:xfrm>
          <a:prstGeom prst="rect">
            <a:avLst/>
          </a:prstGeom>
          <a:noFill/>
        </p:spPr>
        <p:txBody>
          <a:bodyPr wrap="square" rtlCol="0">
            <a:spAutoFit/>
          </a:bodyPr>
          <a:lstStyle/>
          <a:p>
            <a:r>
              <a:rPr lang="en-US" sz="1400" dirty="0" smtClean="0">
                <a:solidFill>
                  <a:srgbClr val="000000"/>
                </a:solidFill>
              </a:rPr>
              <a:t>R. </a:t>
            </a:r>
            <a:r>
              <a:rPr lang="en-US" sz="1400" dirty="0" err="1" smtClean="0">
                <a:solidFill>
                  <a:srgbClr val="000000"/>
                </a:solidFill>
              </a:rPr>
              <a:t>Bakewell</a:t>
            </a:r>
            <a:r>
              <a:rPr lang="en-US" sz="1400" dirty="0" smtClean="0">
                <a:solidFill>
                  <a:srgbClr val="000000"/>
                </a:solidFill>
              </a:rPr>
              <a:t>, </a:t>
            </a:r>
            <a:r>
              <a:rPr lang="el-GR" sz="1400" dirty="0" smtClean="0">
                <a:solidFill>
                  <a:srgbClr val="000000"/>
                </a:solidFill>
              </a:rPr>
              <a:t>Άγγλος πρακτικός ζωοτέχνης που επηρέασε σημαντικά την εξέλιξη των αγροτικών ζώων</a:t>
            </a:r>
            <a:r>
              <a:rPr lang="el-GR" sz="1400" dirty="0" smtClean="0">
                <a:solidFill>
                  <a:srgbClr val="000000"/>
                </a:solidFill>
              </a:rPr>
              <a:t>. (</a:t>
            </a:r>
            <a:r>
              <a:rPr lang="en-US" sz="1400" dirty="0" smtClean="0">
                <a:solidFill>
                  <a:srgbClr val="000000"/>
                </a:solidFill>
              </a:rPr>
              <a:t>http</a:t>
            </a:r>
            <a:r>
              <a:rPr lang="en-US" sz="1400" dirty="0">
                <a:solidFill>
                  <a:srgbClr val="000000"/>
                </a:solidFill>
              </a:rPr>
              <a:t>://upload.wikimedia.org/wikipedia/commons/4/49/Robert_Bakewell,_</a:t>
            </a:r>
            <a:r>
              <a:rPr lang="en-US" sz="1400" dirty="0" smtClean="0">
                <a:solidFill>
                  <a:srgbClr val="000000"/>
                </a:solidFill>
              </a:rPr>
              <a:t>by_John_Boultbee.jpg</a:t>
            </a:r>
            <a:r>
              <a:rPr lang="el-GR" sz="1400" dirty="0" smtClean="0">
                <a:solidFill>
                  <a:srgbClr val="000000"/>
                </a:solidFill>
              </a:rPr>
              <a:t>)</a:t>
            </a:r>
            <a:endParaRPr lang="el-GR" sz="1400" dirty="0">
              <a:solidFill>
                <a:srgbClr val="000000"/>
              </a:solidFill>
            </a:endParaRPr>
          </a:p>
        </p:txBody>
      </p:sp>
    </p:spTree>
    <p:extLst>
      <p:ext uri="{BB962C8B-B14F-4D97-AF65-F5344CB8AC3E}">
        <p14:creationId xmlns:p14="http://schemas.microsoft.com/office/powerpoint/2010/main" val="3360582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48396" y="246185"/>
            <a:ext cx="7924800" cy="1143245"/>
          </a:xfrm>
        </p:spPr>
        <p:txBody>
          <a:bodyPr>
            <a:noAutofit/>
          </a:bodyPr>
          <a:lstStyle/>
          <a:p>
            <a:r>
              <a:rPr lang="en-US" sz="3600" dirty="0" smtClean="0"/>
              <a:t>I</a:t>
            </a:r>
            <a:r>
              <a:rPr lang="el-GR" sz="3600" dirty="0" err="1" smtClean="0"/>
              <a:t>στορική</a:t>
            </a:r>
            <a:r>
              <a:rPr lang="el-GR" sz="3600" dirty="0" smtClean="0"/>
              <a:t> ανασκόπηση:</a:t>
            </a:r>
            <a:br>
              <a:rPr lang="el-GR" sz="3600" dirty="0" smtClean="0"/>
            </a:br>
            <a:r>
              <a:rPr lang="el-GR" sz="3600" dirty="0" smtClean="0"/>
              <a:t>Θεωρίες </a:t>
            </a:r>
            <a:r>
              <a:rPr lang="el-GR" sz="3600" dirty="0"/>
              <a:t>περί </a:t>
            </a:r>
            <a:r>
              <a:rPr lang="el-GR" sz="3600" dirty="0" smtClean="0"/>
              <a:t>φυλών  2/10</a:t>
            </a:r>
            <a:endParaRPr lang="el-GR" sz="3600" dirty="0"/>
          </a:p>
        </p:txBody>
      </p:sp>
      <p:sp>
        <p:nvSpPr>
          <p:cNvPr id="3" name="Θέση περιεχομένου 2"/>
          <p:cNvSpPr>
            <a:spLocks noGrp="1"/>
          </p:cNvSpPr>
          <p:nvPr>
            <p:ph idx="1"/>
          </p:nvPr>
        </p:nvSpPr>
        <p:spPr/>
        <p:txBody>
          <a:bodyPr/>
          <a:lstStyle/>
          <a:p>
            <a:pPr>
              <a:lnSpc>
                <a:spcPct val="150000"/>
              </a:lnSpc>
              <a:buClr>
                <a:schemeClr val="tx2"/>
              </a:buClr>
              <a:defRPr/>
            </a:pPr>
            <a:r>
              <a:rPr lang="el-GR" dirty="0" smtClean="0"/>
              <a:t>Στην </a:t>
            </a:r>
            <a:r>
              <a:rPr lang="el-GR" dirty="0"/>
              <a:t>Ηπειρωτική Ευρώπη εμφανίζονται οι ακόλουθες θεωρίες:</a:t>
            </a:r>
            <a:endParaRPr lang="en-US" dirty="0"/>
          </a:p>
          <a:p>
            <a:pPr lvl="1">
              <a:lnSpc>
                <a:spcPct val="150000"/>
              </a:lnSpc>
              <a:buClr>
                <a:schemeClr val="tx2"/>
              </a:buClr>
              <a:buFont typeface="Wingdings" panose="05000000000000000000" pitchFamily="2" charset="2"/>
              <a:buChar char="l"/>
              <a:defRPr/>
            </a:pPr>
            <a:r>
              <a:rPr lang="el-GR" sz="2800" dirty="0"/>
              <a:t>Θεωρία της σταθερότητας των φυλών</a:t>
            </a:r>
          </a:p>
          <a:p>
            <a:pPr lvl="1">
              <a:lnSpc>
                <a:spcPct val="150000"/>
              </a:lnSpc>
              <a:buClr>
                <a:schemeClr val="tx2"/>
              </a:buClr>
              <a:buFont typeface="Wingdings" panose="05000000000000000000" pitchFamily="2" charset="2"/>
              <a:buChar char="l"/>
              <a:defRPr/>
            </a:pPr>
            <a:r>
              <a:rPr lang="el-GR" sz="2800" dirty="0"/>
              <a:t>Θεωρία της υπεροχής των αυτόχθονων φυλών</a:t>
            </a:r>
            <a:endParaRPr lang="en-US" sz="2800" dirty="0"/>
          </a:p>
          <a:p>
            <a:pPr lvl="1">
              <a:lnSpc>
                <a:spcPct val="150000"/>
              </a:lnSpc>
              <a:buClr>
                <a:schemeClr val="tx2"/>
              </a:buClr>
              <a:buFont typeface="Wingdings" panose="05000000000000000000" pitchFamily="2" charset="2"/>
              <a:buChar char="l"/>
              <a:defRPr/>
            </a:pPr>
            <a:r>
              <a:rPr lang="el-GR" sz="2800" dirty="0"/>
              <a:t>Θεωρία της ιδιαίτερης κληρονομικής δύναμης</a:t>
            </a:r>
          </a:p>
          <a:p>
            <a:pPr>
              <a:buClr>
                <a:schemeClr val="tx2"/>
              </a:buClr>
            </a:pPr>
            <a:endParaRPr lang="el-GR" dirty="0"/>
          </a:p>
        </p:txBody>
      </p:sp>
    </p:spTree>
    <p:extLst>
      <p:ext uri="{BB962C8B-B14F-4D97-AF65-F5344CB8AC3E}">
        <p14:creationId xmlns:p14="http://schemas.microsoft.com/office/powerpoint/2010/main" val="896582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062"/>
            <a:ext cx="7924800" cy="960437"/>
          </a:xfrm>
        </p:spPr>
        <p:txBody>
          <a:bodyPr>
            <a:noAutofit/>
          </a:bodyPr>
          <a:lstStyle/>
          <a:p>
            <a:r>
              <a:rPr lang="el-GR" sz="3600" dirty="0" smtClean="0"/>
              <a:t>Ιστορική ανασκόπηση</a:t>
            </a:r>
            <a:r>
              <a:rPr lang="el-GR" sz="3600" dirty="0" smtClean="0"/>
              <a:t>: Θεωρία </a:t>
            </a:r>
            <a:r>
              <a:rPr lang="el-GR" sz="3600" dirty="0"/>
              <a:t>της σταθερότητας των </a:t>
            </a:r>
            <a:r>
              <a:rPr lang="el-GR" sz="3600" dirty="0" smtClean="0"/>
              <a:t>φυλών  3/10  </a:t>
            </a:r>
            <a:endParaRPr lang="el-GR" sz="3600" dirty="0"/>
          </a:p>
        </p:txBody>
      </p:sp>
      <p:sp>
        <p:nvSpPr>
          <p:cNvPr id="3" name="Θέση περιεχομένου 2"/>
          <p:cNvSpPr>
            <a:spLocks noGrp="1"/>
          </p:cNvSpPr>
          <p:nvPr>
            <p:ph idx="1"/>
          </p:nvPr>
        </p:nvSpPr>
        <p:spPr/>
        <p:txBody>
          <a:bodyPr/>
          <a:lstStyle/>
          <a:p>
            <a:pPr>
              <a:lnSpc>
                <a:spcPct val="114000"/>
              </a:lnSpc>
              <a:buClr>
                <a:schemeClr val="tx2"/>
              </a:buClr>
            </a:pPr>
            <a:r>
              <a:rPr lang="el-GR" dirty="0"/>
              <a:t>Γερμανία - μέσα του 19</a:t>
            </a:r>
            <a:r>
              <a:rPr lang="el-GR" baseline="30000" dirty="0"/>
              <a:t>ου</a:t>
            </a:r>
            <a:r>
              <a:rPr lang="el-GR" dirty="0"/>
              <a:t> αιώνα - </a:t>
            </a:r>
            <a:r>
              <a:rPr lang="el-GR" dirty="0" err="1"/>
              <a:t>Justinus</a:t>
            </a:r>
            <a:r>
              <a:rPr lang="el-GR" dirty="0"/>
              <a:t> (1819 -1908)</a:t>
            </a:r>
            <a:endParaRPr lang="en-US" dirty="0"/>
          </a:p>
          <a:p>
            <a:pPr lvl="1">
              <a:lnSpc>
                <a:spcPct val="114000"/>
              </a:lnSpc>
              <a:buClr>
                <a:schemeClr val="tx2"/>
              </a:buClr>
              <a:buFont typeface="Wingdings" panose="05000000000000000000" pitchFamily="2" charset="2"/>
              <a:buChar char="l"/>
            </a:pPr>
            <a:r>
              <a:rPr lang="el-GR" dirty="0"/>
              <a:t>Οι ιδιότητες των φυλών παραμένουν αιωνίως αμετάβλητες, επειδή η φύση έπλασε φυλές με αναλλοίωτη κληρονομική δύναμη. </a:t>
            </a:r>
            <a:endParaRPr lang="en-US" dirty="0"/>
          </a:p>
          <a:p>
            <a:pPr lvl="1">
              <a:lnSpc>
                <a:spcPct val="114000"/>
              </a:lnSpc>
              <a:buClr>
                <a:schemeClr val="tx2"/>
              </a:buClr>
              <a:buFont typeface="Wingdings" panose="05000000000000000000" pitchFamily="2" charset="2"/>
              <a:buChar char="l"/>
            </a:pPr>
            <a:r>
              <a:rPr lang="el-GR" dirty="0"/>
              <a:t>Όσο περισσότερο αμιγής είναι μία φυλή τόσο ασφαλέστερα κληρονομούν τα άτομα τις ιδιότητες τους. </a:t>
            </a:r>
            <a:endParaRPr lang="en-US" dirty="0"/>
          </a:p>
          <a:p>
            <a:pPr lvl="1">
              <a:lnSpc>
                <a:spcPct val="114000"/>
              </a:lnSpc>
              <a:buClr>
                <a:schemeClr val="tx2"/>
              </a:buClr>
              <a:buFont typeface="Wingdings" panose="05000000000000000000" pitchFamily="2" charset="2"/>
              <a:buChar char="l"/>
            </a:pPr>
            <a:r>
              <a:rPr lang="el-GR" dirty="0"/>
              <a:t>Υπερβολική εμμονή στην αμιγή αναπαραγωγή, ανάπτυξη του φορμαλισμού</a:t>
            </a:r>
          </a:p>
          <a:p>
            <a:pPr>
              <a:lnSpc>
                <a:spcPct val="114000"/>
              </a:lnSpc>
              <a:buClr>
                <a:schemeClr val="tx2"/>
              </a:buClr>
            </a:pPr>
            <a:endParaRPr lang="el-GR" sz="2400" dirty="0"/>
          </a:p>
        </p:txBody>
      </p:sp>
    </p:spTree>
    <p:extLst>
      <p:ext uri="{BB962C8B-B14F-4D97-AF65-F5344CB8AC3E}">
        <p14:creationId xmlns:p14="http://schemas.microsoft.com/office/powerpoint/2010/main" val="4179917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7380" y="0"/>
            <a:ext cx="9006620" cy="1398499"/>
          </a:xfrm>
        </p:spPr>
        <p:txBody>
          <a:bodyPr>
            <a:noAutofit/>
          </a:bodyPr>
          <a:lstStyle/>
          <a:p>
            <a:r>
              <a:rPr lang="el-GR" sz="3600" dirty="0" smtClean="0"/>
              <a:t>Ιστορική ανασκόπηση: Θεωρία υπεροχής των </a:t>
            </a:r>
            <a:r>
              <a:rPr lang="el-GR" sz="3600" dirty="0" err="1" smtClean="0"/>
              <a:t>αυτόχθονων</a:t>
            </a:r>
            <a:r>
              <a:rPr lang="el-GR" sz="3600" dirty="0" smtClean="0"/>
              <a:t> φυλών 4/10</a:t>
            </a:r>
            <a:endParaRPr lang="el-GR" sz="3600" dirty="0"/>
          </a:p>
        </p:txBody>
      </p:sp>
      <p:sp>
        <p:nvSpPr>
          <p:cNvPr id="4" name="Θέση περιεχομένου 3"/>
          <p:cNvSpPr>
            <a:spLocks noGrp="1"/>
          </p:cNvSpPr>
          <p:nvPr>
            <p:ph sz="half" idx="10"/>
          </p:nvPr>
        </p:nvSpPr>
        <p:spPr>
          <a:xfrm>
            <a:off x="395288" y="1557305"/>
            <a:ext cx="4669081" cy="4667649"/>
          </a:xfrm>
        </p:spPr>
        <p:txBody>
          <a:bodyPr/>
          <a:lstStyle/>
          <a:p>
            <a:pPr>
              <a:lnSpc>
                <a:spcPct val="150000"/>
              </a:lnSpc>
            </a:pPr>
            <a:r>
              <a:rPr lang="el-GR" sz="2400" dirty="0" smtClean="0"/>
              <a:t>Δανία: </a:t>
            </a:r>
            <a:r>
              <a:rPr lang="el-GR" sz="2400" dirty="0" err="1"/>
              <a:t>Prosch</a:t>
            </a:r>
            <a:r>
              <a:rPr lang="el-GR" sz="2400" dirty="0"/>
              <a:t> (1820 -1884</a:t>
            </a:r>
            <a:r>
              <a:rPr lang="el-GR" sz="2400" dirty="0" smtClean="0"/>
              <a:t>).</a:t>
            </a:r>
            <a:endParaRPr lang="en-US" sz="2400" dirty="0"/>
          </a:p>
          <a:p>
            <a:pPr marL="457200" lvl="1" indent="0">
              <a:lnSpc>
                <a:spcPct val="150000"/>
              </a:lnSpc>
              <a:buNone/>
            </a:pPr>
            <a:r>
              <a:rPr lang="el-GR" dirty="0"/>
              <a:t>Αποτελεί παραλλαγή της θεωρίας της σταθερότητας, συνδυασμένης </a:t>
            </a:r>
            <a:r>
              <a:rPr lang="el-GR" dirty="0" smtClean="0"/>
              <a:t>με </a:t>
            </a:r>
            <a:r>
              <a:rPr lang="el-GR" dirty="0"/>
              <a:t>τη θεωρία για την κληρονομικότητα των επίκτητων ιδιοτήτων (</a:t>
            </a:r>
            <a:r>
              <a:rPr lang="el-GR" dirty="0" err="1" smtClean="0"/>
              <a:t>Lamarc</a:t>
            </a:r>
            <a:r>
              <a:rPr lang="en-US" dirty="0" smtClean="0"/>
              <a:t>k</a:t>
            </a:r>
            <a:r>
              <a:rPr lang="el-GR" dirty="0" smtClean="0"/>
              <a:t> </a:t>
            </a:r>
            <a:r>
              <a:rPr lang="el-GR" dirty="0"/>
              <a:t>1744 -1829</a:t>
            </a:r>
            <a:r>
              <a:rPr lang="el-GR" dirty="0" smtClean="0"/>
              <a:t>).</a:t>
            </a:r>
            <a:endParaRPr lang="en-US" dirty="0"/>
          </a:p>
          <a:p>
            <a:pPr marL="0" indent="0">
              <a:buNone/>
            </a:pPr>
            <a:endParaRPr lang="el-GR" dirty="0"/>
          </a:p>
        </p:txBody>
      </p:sp>
      <p:sp>
        <p:nvSpPr>
          <p:cNvPr id="5" name="Θέση περιεχομένου 4"/>
          <p:cNvSpPr>
            <a:spLocks noGrp="1"/>
          </p:cNvSpPr>
          <p:nvPr>
            <p:ph sz="half" idx="11"/>
          </p:nvPr>
        </p:nvSpPr>
        <p:spPr>
          <a:xfrm>
            <a:off x="5603630" y="4134580"/>
            <a:ext cx="3212123" cy="2137265"/>
          </a:xfrm>
        </p:spPr>
        <p:txBody>
          <a:bodyPr/>
          <a:lstStyle/>
          <a:p>
            <a:pPr marL="0" indent="0">
              <a:buNone/>
            </a:pPr>
            <a:r>
              <a:rPr lang="en-US" sz="1600" dirty="0"/>
              <a:t>J</a:t>
            </a:r>
            <a:r>
              <a:rPr lang="en-US" sz="1600" dirty="0" smtClean="0"/>
              <a:t>ean-Baptiste Lamarck (1744-1829)</a:t>
            </a:r>
            <a:r>
              <a:rPr lang="el-GR" sz="1600" dirty="0" smtClean="0"/>
              <a:t>: Γάλλος βιολόγος, υποστηρικτής της κληρονομικότητας των επίκτητων </a:t>
            </a:r>
            <a:r>
              <a:rPr lang="el-GR" sz="1600" dirty="0" err="1" smtClean="0"/>
              <a:t>ιδιότητων</a:t>
            </a:r>
            <a:r>
              <a:rPr lang="el-GR" sz="1600" dirty="0" smtClean="0"/>
              <a:t>. </a:t>
            </a:r>
            <a:r>
              <a:rPr lang="en-US" sz="1600" dirty="0" smtClean="0">
                <a:latin typeface="Arial" panose="020B0604020202020204" pitchFamily="34" charset="0"/>
              </a:rPr>
              <a:t>http</a:t>
            </a:r>
            <a:r>
              <a:rPr lang="en-US" sz="1600" dirty="0">
                <a:latin typeface="Arial" panose="020B0604020202020204" pitchFamily="34" charset="0"/>
              </a:rPr>
              <a:t>://</a:t>
            </a:r>
            <a:r>
              <a:rPr lang="en-US" sz="1600" dirty="0" smtClean="0">
                <a:latin typeface="Arial" panose="020B0604020202020204" pitchFamily="34" charset="0"/>
              </a:rPr>
              <a:t>upload.wikimedia.org/wikipedia/commons/f/f0/Jean-baptiste_lamarck2.jpg</a:t>
            </a:r>
            <a:endParaRPr lang="el-GR" sz="1600" dirty="0">
              <a:latin typeface="Arial" panose="020B0604020202020204" pitchFamily="34" charset="0"/>
            </a:endParaRPr>
          </a:p>
          <a:p>
            <a:endParaRPr lang="el-GR" sz="2400" dirty="0"/>
          </a:p>
        </p:txBody>
      </p:sp>
      <p:pic>
        <p:nvPicPr>
          <p:cNvPr id="1026" name="Picture 2" descr="File:Jean-baptiste lamarck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4953" y="1838085"/>
            <a:ext cx="2284308" cy="2210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263715"/>
      </p:ext>
    </p:extLst>
  </p:cSld>
  <p:clrMapOvr>
    <a:masterClrMapping/>
  </p:clrMapOvr>
  <p:timing>
    <p:tnLst>
      <p:par>
        <p:cTn id="1" dur="indefinite" restart="never" nodeType="tmRoot"/>
      </p:par>
    </p:tnLst>
  </p:timing>
</p:sld>
</file>

<file path=ppt/theme/theme1.xml><?xml version="1.0" encoding="utf-8"?>
<a:theme xmlns:a="http://schemas.openxmlformats.org/drawingml/2006/main" name="GEO_1_b_new">
  <a:themeElements>
    <a:clrScheme name="GEO_1_b_new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GEO_1_b_new">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aramond" panose="02020404030301010803"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aramond" panose="02020404030301010803" pitchFamily="18" charset="0"/>
          </a:defRPr>
        </a:defPPr>
      </a:lstStyle>
    </a:lnDef>
  </a:objectDefaults>
  <a:extraClrSchemeLst>
    <a:extraClrScheme>
      <a:clrScheme name="GEO_1_b_new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GEO_1_b_new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GEO_1_b_new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GEO_1_b_new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GEO_1_b_new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GEO_1_b_new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GEO_1_b_new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GEO_1_b_new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Παρουσίαση2" id="{37156705-AD48-4DAC-A3DB-201641F40FC4}" vid="{4592052C-43C5-48FC-B72E-F41B7903523D}"/>
    </a:ext>
  </a:extLst>
</a:theme>
</file>

<file path=docProps/app.xml><?xml version="1.0" encoding="utf-8"?>
<Properties xmlns="http://schemas.openxmlformats.org/officeDocument/2006/extended-properties" xmlns:vt="http://schemas.openxmlformats.org/officeDocument/2006/docPropsVTypes">
  <Template>zp_b</Template>
  <TotalTime>259</TotalTime>
  <Words>1826</Words>
  <Application>Microsoft Office PowerPoint</Application>
  <PresentationFormat>Προβολή στην οθόνη (4:3)</PresentationFormat>
  <Paragraphs>164</Paragraphs>
  <Slides>33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33</vt:i4>
      </vt:variant>
    </vt:vector>
  </HeadingPairs>
  <TitlesOfParts>
    <vt:vector size="34" baseType="lpstr">
      <vt:lpstr>GEO_1_b_new</vt:lpstr>
      <vt:lpstr>Εισαγωγή στη Ζωοτεχνία</vt:lpstr>
      <vt:lpstr>Αντικειμενικοί στόχοι του μαθήματος</vt:lpstr>
      <vt:lpstr>Επιδιωκόμενα μαθησιακά αποτελέσματα</vt:lpstr>
      <vt:lpstr>Μαθησιακοί στόχοι</vt:lpstr>
      <vt:lpstr>Φυλές των αγροτικών ζώων</vt:lpstr>
      <vt:lpstr>Ιστορική ανασκόπηση:  R. Bakewell (1725 -1795, Αγγλία) 1/10</vt:lpstr>
      <vt:lpstr>Iστορική ανασκόπηση: Θεωρίες περί φυλών  2/10</vt:lpstr>
      <vt:lpstr>Ιστορική ανασκόπηση: Θεωρία της σταθερότητας των φυλών  3/10  </vt:lpstr>
      <vt:lpstr>Ιστορική ανασκόπηση: Θεωρία υπεροχής των αυτόχθονων φυλών 4/10</vt:lpstr>
      <vt:lpstr>Ιστορική ανασκόπηση: Θεωρία υπεροχής των αυτόχθονων φυλών 5/10</vt:lpstr>
      <vt:lpstr>Ιστορική ανασκόπηση: Θεωρία της ιδιαίτερης κληρονομικής δύναμης 6/10</vt:lpstr>
      <vt:lpstr>Ιστορική ανασκόπηση: Σύγχρονες αντιλήψεις  7/10</vt:lpstr>
      <vt:lpstr>Ιστορική ανασκόπηση: Σύγχρονες αντιλήψεις 8/10</vt:lpstr>
      <vt:lpstr>Ιστορική ανασκόπηση: Σύγχρονες αντιλήψεις 9/10</vt:lpstr>
      <vt:lpstr>Ιστορική ανασκόπηση: Σύγχρονες αντιλήψεις 10/10</vt:lpstr>
      <vt:lpstr>Ορισμός φυλής  (Kronacher, 1871 - 1938)</vt:lpstr>
      <vt:lpstr>Ορισμός φυλής από γενετική άποψη</vt:lpstr>
      <vt:lpstr>Χαρακτηριστικά των σημερινών φυλών 1/2</vt:lpstr>
      <vt:lpstr>Χαρακτηριστικά των σημερινών φυλών 2/2</vt:lpstr>
      <vt:lpstr>Κριτήρια ταξινόμησης των φυλών:</vt:lpstr>
      <vt:lpstr>Ταξινόμηση φυλών με βάση το βαθμό βελτίωσης και εξέλιξης:</vt:lpstr>
      <vt:lpstr>Ταξινόμηση φυλών με βάση την παραγωγική κατεύθυνση:</vt:lpstr>
      <vt:lpstr>Ταξινόμηση φυλών 1/2</vt:lpstr>
      <vt:lpstr>Ταξινόμηση φυλών 2/2</vt:lpstr>
      <vt:lpstr>Υποδιαίρεση της φυλής 1/5</vt:lpstr>
      <vt:lpstr>Υποδιαίρεση της φυλής 2/5</vt:lpstr>
      <vt:lpstr>Υποδιαίρεση της φυλής 3/5</vt:lpstr>
      <vt:lpstr>Υποδιαίρεση της φυλής 4/5</vt:lpstr>
      <vt:lpstr>Υποδιαίρεση της φυλής 4/4</vt:lpstr>
      <vt:lpstr>Γενεαλογικά βιβλία</vt:lpstr>
      <vt:lpstr>Σκοπός των ενώσεων εκτροφέων ζώων</vt:lpstr>
      <vt:lpstr>Βιβλιογραφία</vt:lpstr>
      <vt:lpstr>Λέξεις – έννοιες κλειδιά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στη Ζωοτεχνία</dc:title>
  <dc:creator>Vanessa</dc:creator>
  <cp:lastModifiedBy>user</cp:lastModifiedBy>
  <cp:revision>34</cp:revision>
  <dcterms:created xsi:type="dcterms:W3CDTF">2013-06-06T14:32:59Z</dcterms:created>
  <dcterms:modified xsi:type="dcterms:W3CDTF">2013-12-01T22:20:58Z</dcterms:modified>
</cp:coreProperties>
</file>