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9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22" r:id="rId10"/>
    <p:sldId id="323" r:id="rId11"/>
    <p:sldId id="265" r:id="rId12"/>
    <p:sldId id="266" r:id="rId13"/>
    <p:sldId id="267" r:id="rId14"/>
    <p:sldId id="268" r:id="rId15"/>
    <p:sldId id="269" r:id="rId16"/>
    <p:sldId id="270" r:id="rId17"/>
    <p:sldId id="316" r:id="rId18"/>
    <p:sldId id="271" r:id="rId19"/>
    <p:sldId id="272" r:id="rId20"/>
    <p:sldId id="273" r:id="rId21"/>
    <p:sldId id="274" r:id="rId22"/>
    <p:sldId id="275" r:id="rId23"/>
    <p:sldId id="317" r:id="rId24"/>
    <p:sldId id="276" r:id="rId25"/>
    <p:sldId id="318" r:id="rId26"/>
    <p:sldId id="319" r:id="rId27"/>
    <p:sldId id="321" r:id="rId28"/>
    <p:sldId id="320" r:id="rId29"/>
    <p:sldId id="277" r:id="rId30"/>
    <p:sldId id="278" r:id="rId31"/>
    <p:sldId id="279" r:id="rId32"/>
    <p:sldId id="280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ola Maria" initials="BM" lastIdx="2" clrIdx="0">
    <p:extLst>
      <p:ext uri="{19B8F6BF-5375-455C-9EA6-DF929625EA0E}">
        <p15:presenceInfo xmlns:p15="http://schemas.microsoft.com/office/powerpoint/2012/main" userId="S-1-5-21-96345165-3075009211-1247224813-1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E0"/>
    <a:srgbClr val="FDBFF4"/>
    <a:srgbClr val="FFFF99"/>
    <a:srgbClr val="97E4FF"/>
    <a:srgbClr val="FFDD71"/>
    <a:srgbClr val="C39BE1"/>
    <a:srgbClr val="C7C37D"/>
    <a:srgbClr val="392FBB"/>
    <a:srgbClr val="6DC4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2"/>
    <p:restoredTop sz="94639"/>
  </p:normalViewPr>
  <p:slideViewPr>
    <p:cSldViewPr snapToGrid="0" snapToObjects="1">
      <p:cViewPr varScale="1">
        <p:scale>
          <a:sx n="120" d="100"/>
          <a:sy n="120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C52-3BF9-1D4E-AD48-8461EE3EBAD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EC38-0C2D-AF43-8BFD-C215FD07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9D0D42-186E-BC42-B7E2-A08CD1964CA4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073-96E7-524E-8A85-0E20D1958282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27AE-D6AA-D340-9426-CEE3F9142D3D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DF06-BC33-B54B-9884-65D16EEA6E20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8BE8-8990-7240-9689-4A0C01F27034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5F3-8E50-534A-AB7B-5C437D68CFA7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21C2-A967-8C49-BBEC-90FE553DB855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B73-A38A-B144-A6A7-D63497BCC4AE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1DB-19D2-F440-8A27-04DB1ECE9DA2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FF4-6E37-1645-9D0D-6ED7B12D5C76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40E7-1A55-C643-90F9-59FD30EDF52A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A89-8379-084A-90FC-2C0D758BDFF0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572-4F26-F948-A30E-210796AA7A94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1D9-3A54-454B-BBA4-A365BCB8E432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8B2-56D0-AD40-9565-4AFEF2B85AD0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E7D-6C78-D94B-A935-CCDE581248E8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6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393-888C-1C4B-A04A-F42B32B4697D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A361A-3AC5-C94F-8B05-30608CE930CA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3081-5631-AC42-852C-FBB735C4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279737"/>
            <a:ext cx="8825658" cy="2497644"/>
          </a:xfrm>
        </p:spPr>
        <p:txBody>
          <a:bodyPr/>
          <a:lstStyle/>
          <a:p>
            <a:r>
              <a:rPr lang="el-GR" sz="2400" dirty="0"/>
              <a:t>ΚΕΦΑΛΑΙΟ 11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4400" dirty="0"/>
              <a:t>Συνολική ζήτηση I: Κατασκευή του υποδείγματος </a:t>
            </a:r>
            <a:r>
              <a:rPr lang="el-GR" sz="4400" i="1" dirty="0"/>
              <a:t>IS-LM 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7AD8-EB2D-4646-BDF0-2CA5D06E1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ΜΑΚΡΟΟΙΚΟΝΟΜΙΚΗ </a:t>
            </a:r>
            <a:r>
              <a:rPr lang="en-US" dirty="0"/>
              <a:t> - N</a:t>
            </a:r>
            <a:r>
              <a:rPr lang="el-GR" dirty="0"/>
              <a:t>. </a:t>
            </a:r>
            <a:r>
              <a:rPr lang="en-US" dirty="0"/>
              <a:t>Gregory Mankiw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D6D-E0B4-F447-A6F2-5B808A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63CE18-8B05-460F-B088-F4880202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Αύξηση των δημόσιων δαπανών για την αγορά αγαθών και υπηρεσιών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4515AF4-79E3-4C7F-AE44-C7F32E67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EDB0C52-6FCF-4681-9F79-F62F49FB3E35}"/>
              </a:ext>
            </a:extLst>
          </p:cNvPr>
          <p:cNvSpPr/>
          <p:nvPr/>
        </p:nvSpPr>
        <p:spPr>
          <a:xfrm>
            <a:off x="6901841" y="2843408"/>
            <a:ext cx="2868460" cy="1437188"/>
          </a:xfrm>
          <a:prstGeom prst="rect">
            <a:avLst/>
          </a:prstGeom>
          <a:solidFill>
            <a:srgbClr val="FDBFF4"/>
          </a:solidFill>
          <a:ln>
            <a:solidFill>
              <a:srgbClr val="F94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Στο </a:t>
            </a:r>
            <a:r>
              <a:rPr lang="el-GR" i="1" dirty="0">
                <a:solidFill>
                  <a:schemeClr val="tx1"/>
                </a:solidFill>
              </a:rPr>
              <a:t>Y</a:t>
            </a:r>
            <a:r>
              <a:rPr lang="el-GR" baseline="-25000" dirty="0">
                <a:solidFill>
                  <a:schemeClr val="tx1"/>
                </a:solidFill>
              </a:rPr>
              <a:t>1</a:t>
            </a:r>
            <a:r>
              <a:rPr lang="el-GR" dirty="0">
                <a:solidFill>
                  <a:schemeClr val="tx1"/>
                </a:solidFill>
              </a:rPr>
              <a:t>, σημειώνεται τώρα μια μη προγραμματισμένη μείωση των αποθεμάτων …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C2437D8-4B3E-4C9F-90C9-95B9E50F99B3}"/>
              </a:ext>
            </a:extLst>
          </p:cNvPr>
          <p:cNvSpPr/>
          <p:nvPr/>
        </p:nvSpPr>
        <p:spPr>
          <a:xfrm>
            <a:off x="6901841" y="4373497"/>
            <a:ext cx="2868460" cy="1739204"/>
          </a:xfrm>
          <a:prstGeom prst="rect">
            <a:avLst/>
          </a:prstGeom>
          <a:solidFill>
            <a:srgbClr val="FDBFF4"/>
          </a:solidFill>
          <a:ln>
            <a:solidFill>
              <a:srgbClr val="F94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… και, έτσι, οι επιχειρήσεις αυξάνουν την παραγωγή τους και το εισόδημα ανέρχεται προς μια νέα θέση ισορροπίας.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BB2F30C-80B6-EA43-BFC5-C1E536EEE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408" y="2565472"/>
            <a:ext cx="5684033" cy="3694236"/>
          </a:xfrm>
        </p:spPr>
      </p:pic>
    </p:spTree>
    <p:extLst>
      <p:ext uri="{BB962C8B-B14F-4D97-AF65-F5344CB8AC3E}">
        <p14:creationId xmlns:p14="http://schemas.microsoft.com/office/powerpoint/2010/main" val="30450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F9E85F-C7BE-4B88-8B3E-35725546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Λύση ως προς ΔY (1 από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570C90E-EE62-4EDC-9C66-A9109B6288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92471"/>
                <a:ext cx="8761413" cy="42337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b="1" dirty="0"/>
                  <a:t> </a:t>
                </a:r>
                <a:r>
                  <a:rPr lang="el-GR" b="1" i="1" dirty="0"/>
                  <a:t>Υ</a:t>
                </a:r>
                <a:r>
                  <a:rPr lang="el-GR" b="1" dirty="0"/>
                  <a:t> 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b="1" dirty="0"/>
                  <a:t> </a:t>
                </a:r>
                <a:r>
                  <a:rPr lang="en-US" b="1" i="1" dirty="0"/>
                  <a:t>C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</a:t>
                </a:r>
                <a:r>
                  <a:rPr lang="en-US" b="1" dirty="0"/>
                  <a:t> </a:t>
                </a:r>
                <a:r>
                  <a:rPr lang="en-US" b="1" i="1" dirty="0"/>
                  <a:t>I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</a:t>
                </a:r>
                <a:r>
                  <a:rPr lang="en-US" b="1" dirty="0"/>
                  <a:t> </a:t>
                </a:r>
                <a:r>
                  <a:rPr lang="en-US" b="1" i="1" dirty="0"/>
                  <a:t>G</a:t>
                </a:r>
                <a:r>
                  <a:rPr lang="en-US" b="1" dirty="0"/>
                  <a:t>  </a:t>
                </a:r>
                <a:r>
                  <a:rPr lang="el-GR" dirty="0"/>
                  <a:t>συνθήκη ισορροπίας </a:t>
                </a:r>
              </a:p>
              <a:p>
                <a:pPr marL="0" indent="0">
                  <a:buNone/>
                </a:pPr>
                <a:r>
                  <a:rPr lang="el-GR" dirty="0"/>
                  <a:t>Δ</a:t>
                </a:r>
                <a:r>
                  <a:rPr lang="el-GR" b="1" i="1" dirty="0"/>
                  <a:t>Υ</a:t>
                </a:r>
                <a:r>
                  <a:rPr lang="el-GR" b="1" dirty="0"/>
                  <a:t> 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b="1" dirty="0"/>
                  <a:t> </a:t>
                </a:r>
                <a:r>
                  <a:rPr lang="el-GR" dirty="0"/>
                  <a:t>Δ</a:t>
                </a:r>
                <a:r>
                  <a:rPr lang="en-US" b="1" i="1" dirty="0"/>
                  <a:t>C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</a:t>
                </a:r>
                <a:r>
                  <a:rPr lang="en-US" b="1" dirty="0"/>
                  <a:t> </a:t>
                </a:r>
                <a:r>
                  <a:rPr lang="el-GR" dirty="0"/>
                  <a:t>Δ</a:t>
                </a:r>
                <a:r>
                  <a:rPr lang="en-US" b="1" i="1" dirty="0"/>
                  <a:t>I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</a:t>
                </a:r>
                <a:r>
                  <a:rPr lang="en-US" b="1" dirty="0"/>
                  <a:t> </a:t>
                </a:r>
                <a:r>
                  <a:rPr lang="el-GR" dirty="0"/>
                  <a:t>Δ</a:t>
                </a:r>
                <a:r>
                  <a:rPr lang="en-US" b="1" i="1" dirty="0"/>
                  <a:t>G</a:t>
                </a:r>
                <a:r>
                  <a:rPr lang="en-US" b="1" dirty="0"/>
                  <a:t> </a:t>
                </a:r>
                <a:r>
                  <a:rPr lang="el-GR" dirty="0"/>
                  <a:t>στις μεταβολές</a:t>
                </a:r>
              </a:p>
              <a:p>
                <a:pPr marL="0" indent="0">
                  <a:buNone/>
                </a:pPr>
                <a:r>
                  <a:rPr lang="el-GR" b="1" dirty="0"/>
                  <a:t>      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b="1" dirty="0"/>
                  <a:t> </a:t>
                </a:r>
                <a:r>
                  <a:rPr lang="el-GR" dirty="0"/>
                  <a:t>Δ</a:t>
                </a:r>
                <a:r>
                  <a:rPr lang="en-US" b="1" i="1" dirty="0"/>
                  <a:t>C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</a:t>
                </a:r>
                <a:r>
                  <a:rPr lang="en-US" b="1" dirty="0"/>
                  <a:t> </a:t>
                </a:r>
                <a:r>
                  <a:rPr lang="el-GR" dirty="0"/>
                  <a:t>Δ</a:t>
                </a:r>
                <a:r>
                  <a:rPr lang="en-US" b="1" i="1" dirty="0"/>
                  <a:t>G</a:t>
                </a:r>
                <a:r>
                  <a:rPr lang="en-US" b="1" dirty="0"/>
                  <a:t> </a:t>
                </a:r>
                <a:r>
                  <a:rPr lang="el-GR" dirty="0"/>
                  <a:t>επειδή </a:t>
                </a:r>
                <a:r>
                  <a:rPr lang="en-US" b="1" i="1" dirty="0"/>
                  <a:t>I</a:t>
                </a:r>
                <a:r>
                  <a:rPr lang="en-US" b="1" dirty="0"/>
                  <a:t> </a:t>
                </a:r>
                <a:r>
                  <a:rPr lang="el-GR" dirty="0"/>
                  <a:t>εξωγενές  </a:t>
                </a:r>
              </a:p>
              <a:p>
                <a:pPr marL="0" indent="0">
                  <a:buNone/>
                </a:pPr>
                <a:r>
                  <a:rPr lang="el-GR" b="1" dirty="0"/>
                  <a:t>      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b="1" dirty="0"/>
                  <a:t> </a:t>
                </a:r>
                <a:r>
                  <a:rPr lang="en-US" dirty="0"/>
                  <a:t>MPC </a:t>
                </a:r>
                <a:r>
                  <a:rPr lang="en-US" b="1" dirty="0">
                    <a:sym typeface="Symbol" panose="05050102010706020507" pitchFamily="18" charset="2"/>
                  </a:rPr>
                  <a:t></a:t>
                </a:r>
                <a:r>
                  <a:rPr lang="en-US" b="1" dirty="0"/>
                  <a:t> </a:t>
                </a:r>
                <a:r>
                  <a:rPr lang="el-GR" dirty="0"/>
                  <a:t>Δ</a:t>
                </a:r>
                <a:r>
                  <a:rPr lang="el-GR" b="1" i="1" dirty="0"/>
                  <a:t>Υ</a:t>
                </a:r>
                <a:r>
                  <a:rPr lang="el-GR" b="1" dirty="0"/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</a:t>
                </a:r>
                <a:r>
                  <a:rPr lang="en-US" b="1" dirty="0"/>
                  <a:t> </a:t>
                </a:r>
                <a:r>
                  <a:rPr lang="el-GR" dirty="0"/>
                  <a:t>Δ</a:t>
                </a:r>
                <a:r>
                  <a:rPr lang="en-US" b="1" i="1" dirty="0"/>
                  <a:t>G</a:t>
                </a:r>
                <a:r>
                  <a:rPr lang="en-US" b="1" dirty="0"/>
                  <a:t> </a:t>
                </a:r>
                <a:r>
                  <a:rPr lang="el-GR" dirty="0"/>
                  <a:t>επειδή Δ</a:t>
                </a:r>
                <a:r>
                  <a:rPr lang="en-US" b="1" dirty="0"/>
                  <a:t>C 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b="1" dirty="0"/>
                  <a:t> </a:t>
                </a:r>
                <a:r>
                  <a:rPr lang="en-US" dirty="0"/>
                  <a:t>MPC</a:t>
                </a:r>
                <a:r>
                  <a:rPr lang="el-GR" dirty="0"/>
                  <a:t>Δ</a:t>
                </a:r>
                <a:r>
                  <a:rPr lang="en-US" b="1" i="1" dirty="0"/>
                  <a:t>Y</a:t>
                </a: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Επιλέξτε όρους με Δ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στην αριστερή πλευρά του συμβόλου ίσο (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):</a:t>
                </a:r>
              </a:p>
              <a:p>
                <a:pPr marL="0" indent="0">
                  <a:buNone/>
                </a:pPr>
                <a:r>
                  <a:rPr lang="el-GR" dirty="0"/>
                  <a:t>(1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n-US" dirty="0"/>
                  <a:t>MPC</a:t>
                </a:r>
                <a:r>
                  <a:rPr lang="el-GR" dirty="0"/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</a:t>
                </a:r>
                <a:r>
                  <a:rPr lang="en-US" dirty="0"/>
                  <a:t> </a:t>
                </a:r>
                <a:r>
                  <a:rPr lang="el-GR" dirty="0"/>
                  <a:t>Δ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Δ</a:t>
                </a:r>
                <a:r>
                  <a:rPr lang="en-US" b="1" i="1" dirty="0"/>
                  <a:t>G</a:t>
                </a:r>
                <a:r>
                  <a:rPr lang="en-US" dirty="0"/>
                  <a:t> </a:t>
                </a:r>
                <a:r>
                  <a:rPr lang="el-GR" dirty="0"/>
                  <a:t> </a:t>
                </a:r>
              </a:p>
              <a:p>
                <a:pPr marL="0" indent="0" algn="ctr">
                  <a:buNone/>
                </a:pPr>
                <a:r>
                  <a:rPr lang="el-GR" dirty="0"/>
                  <a:t>Λύνοντας ως προς Δ</a:t>
                </a:r>
                <a:r>
                  <a:rPr lang="en-US" b="1" i="1" dirty="0"/>
                  <a:t>Y</a:t>
                </a:r>
                <a:r>
                  <a:rPr lang="el-G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𝜰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PC</m:t>
                              </m:r>
                            </m:den>
                          </m:f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l-GR" sz="2400" b="1" i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570C90E-EE62-4EDC-9C66-A9109B6288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92471"/>
                <a:ext cx="8761413" cy="4233797"/>
              </a:xfrm>
              <a:blipFill>
                <a:blip r:embed="rId2"/>
                <a:stretch>
                  <a:fillRect l="-579" t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100CC02-64F6-4927-B083-01FC6DDB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A54DC1-2606-4C6C-8B31-458EF6E4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πολλαπλασιαστής των δημόσιων δαπανών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CF23AA2-09B8-4F58-AE4E-46F86C164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3" y="2563123"/>
                <a:ext cx="8761413" cy="4221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Ορισμός: η αύξηση του εισοδήματος που δημιουργείται από την αύξηση του </a:t>
                </a:r>
                <a:r>
                  <a:rPr lang="en-US" b="1" i="1" dirty="0"/>
                  <a:t>G</a:t>
                </a:r>
                <a:r>
                  <a:rPr lang="en-US" dirty="0"/>
                  <a:t> </a:t>
                </a:r>
                <a:r>
                  <a:rPr lang="el-GR" dirty="0"/>
                  <a:t>κατά 1 δολάριο.  </a:t>
                </a:r>
              </a:p>
              <a:p>
                <a:pPr marL="0" indent="0">
                  <a:buNone/>
                </a:pPr>
                <a:r>
                  <a:rPr lang="el-GR" dirty="0"/>
                  <a:t>Στο υπόδειγμα αυτό, ο πολλαπλασιαστής των δημόσιων δαπανών είναι ίσος με  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𝜰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𝑀𝑃𝐶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Παράδειγμα: Εάν </a:t>
                </a:r>
                <a:r>
                  <a:rPr lang="en-US" dirty="0"/>
                  <a:t>MPC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0,80, τότε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1−0,8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l-GR" sz="2400" dirty="0"/>
                  <a:t> 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>
                    <a:solidFill>
                      <a:srgbClr val="0070C0"/>
                    </a:solidFill>
                  </a:rPr>
                  <a:t>Μια αύξηση των δημόσιων δαπανών,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</a:t>
                </a:r>
                <a:r>
                  <a:rPr lang="el-GR" dirty="0">
                    <a:solidFill>
                      <a:srgbClr val="0070C0"/>
                    </a:solidFill>
                  </a:rPr>
                  <a:t>, προκαλεί μια πενταπλάσια αύξηση του εισοδήματος! </a:t>
                </a:r>
              </a:p>
              <a:p>
                <a:pPr marL="0" indent="0">
                  <a:buNone/>
                </a:pPr>
                <a:endParaRPr lang="el-GR" dirty="0">
                  <a:solidFill>
                    <a:srgbClr val="C00000"/>
                  </a:solidFill>
                </a:endParaRPr>
              </a:p>
              <a:p>
                <a:endParaRPr lang="el-GR" dirty="0">
                  <a:solidFill>
                    <a:srgbClr val="C00000"/>
                  </a:solidFill>
                </a:endParaRPr>
              </a:p>
              <a:p>
                <a:endParaRPr lang="el-GR" dirty="0">
                  <a:solidFill>
                    <a:srgbClr val="C00000"/>
                  </a:solidFill>
                </a:endParaRPr>
              </a:p>
              <a:p>
                <a:endParaRPr lang="el-GR" dirty="0">
                  <a:solidFill>
                    <a:srgbClr val="C00000"/>
                  </a:solidFill>
                </a:endParaRPr>
              </a:p>
              <a:p>
                <a:endParaRPr lang="el-G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CF23AA2-09B8-4F58-AE4E-46F86C164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3" y="2563123"/>
                <a:ext cx="8761413" cy="4221271"/>
              </a:xfrm>
              <a:blipFill>
                <a:blip r:embed="rId2"/>
                <a:stretch>
                  <a:fillRect l="-579" t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837D16-2102-4750-B8F9-0AE0CED2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2FF778-928A-4547-B24F-C641D00A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ο πολλαπλασιαστής είναι μεγαλύτερος από 1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B347B8C-EAFA-478E-9535-15B131F0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B22CF9EB-4232-48DA-BCB0-F566A0A8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02676"/>
            <a:ext cx="8761413" cy="3416300"/>
          </a:xfrm>
        </p:spPr>
        <p:txBody>
          <a:bodyPr>
            <a:normAutofit/>
          </a:bodyPr>
          <a:lstStyle/>
          <a:p>
            <a:r>
              <a:rPr lang="el-GR" dirty="0"/>
              <a:t>Αρχικά, η αύξηση του </a:t>
            </a:r>
            <a:r>
              <a:rPr lang="en-US" b="1" i="1" dirty="0"/>
              <a:t>G</a:t>
            </a:r>
            <a:r>
              <a:rPr lang="en-US" dirty="0"/>
              <a:t> </a:t>
            </a:r>
            <a:r>
              <a:rPr lang="el-GR" dirty="0"/>
              <a:t>προκαλεί μια ίση αύξηση του </a:t>
            </a:r>
            <a:r>
              <a:rPr lang="en-US" b="1" i="1" dirty="0"/>
              <a:t>Y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Δ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b="1" i="1" dirty="0"/>
              <a:t>G</a:t>
            </a:r>
            <a:r>
              <a:rPr lang="el-GR" dirty="0"/>
              <a:t>. </a:t>
            </a:r>
          </a:p>
          <a:p>
            <a:r>
              <a:rPr lang="el-GR" dirty="0"/>
              <a:t>Αλλά η ↑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/>
              <a:t>προκαλεί την ↑</a:t>
            </a:r>
            <a:r>
              <a:rPr lang="en-US" b="1" i="1" dirty="0"/>
              <a:t>C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l-GR" dirty="0"/>
              <a:t>που προκαλεί την περαιτέρω ↑</a:t>
            </a:r>
            <a:r>
              <a:rPr lang="en-US" b="1" i="1" dirty="0"/>
              <a:t>Y</a:t>
            </a: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l-GR" dirty="0"/>
              <a:t>η οποία προκαλεί, τότε, την περαιτέρω ↑</a:t>
            </a:r>
            <a:r>
              <a:rPr lang="en-US" b="1" i="1" dirty="0"/>
              <a:t>C</a:t>
            </a: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l-GR" dirty="0"/>
              <a:t>που προκαλεί, ακολούθως, την περαιτέρω ↑</a:t>
            </a:r>
            <a:r>
              <a:rPr lang="en-US" b="1" i="1" dirty="0"/>
              <a:t>Y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Η τελική επίδραση στο εισόδημα είναι πολύ μεγαλύτερη από την αρχική Δ</a:t>
            </a:r>
            <a:r>
              <a:rPr lang="en-US" b="1" i="1" dirty="0"/>
              <a:t>G</a:t>
            </a:r>
            <a:r>
              <a:rPr lang="el-GR" dirty="0"/>
              <a:t>.     </a:t>
            </a:r>
          </a:p>
          <a:p>
            <a:pPr marL="0" indent="0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045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40ED42-6EF2-4ECD-B16E-ABFD658B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αύξηση των φόρων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362DC20-6D49-474F-86E5-BFA0BF99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B39A62-5A7B-0C4B-85EA-E808D9958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829" y="2445718"/>
            <a:ext cx="7386758" cy="4080588"/>
          </a:xfr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1E2116B-2D4A-4A93-BB68-D5707C8FE7DB}"/>
              </a:ext>
            </a:extLst>
          </p:cNvPr>
          <p:cNvSpPr/>
          <p:nvPr/>
        </p:nvSpPr>
        <p:spPr>
          <a:xfrm>
            <a:off x="7045135" y="3928075"/>
            <a:ext cx="2206441" cy="1271454"/>
          </a:xfrm>
          <a:prstGeom prst="rect">
            <a:avLst/>
          </a:prstGeom>
          <a:solidFill>
            <a:srgbClr val="FDBFF4"/>
          </a:solidFill>
          <a:ln>
            <a:solidFill>
              <a:srgbClr val="F94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>
                <a:solidFill>
                  <a:schemeClr val="tx1"/>
                </a:solidFill>
              </a:rPr>
              <a:t>Στο </a:t>
            </a:r>
            <a:r>
              <a:rPr lang="en-US" sz="1400" b="1" i="1" dirty="0">
                <a:solidFill>
                  <a:schemeClr val="tx1"/>
                </a:solidFill>
              </a:rPr>
              <a:t>Y</a:t>
            </a:r>
            <a:r>
              <a:rPr lang="el-GR" sz="1400" baseline="-25000" dirty="0">
                <a:solidFill>
                  <a:schemeClr val="tx1"/>
                </a:solidFill>
              </a:rPr>
              <a:t>1</a:t>
            </a:r>
            <a:r>
              <a:rPr lang="el-GR" sz="1400" dirty="0">
                <a:solidFill>
                  <a:schemeClr val="tx1"/>
                </a:solidFill>
              </a:rPr>
              <a:t> έχουμε τώρα μια μη προγραμματισμένη αύξηση των αποθεμάτων …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F8CC9EC-479B-4259-AB08-EFDD893FCDA8}"/>
              </a:ext>
            </a:extLst>
          </p:cNvPr>
          <p:cNvSpPr/>
          <p:nvPr/>
        </p:nvSpPr>
        <p:spPr>
          <a:xfrm>
            <a:off x="2474259" y="4769225"/>
            <a:ext cx="2002445" cy="1749294"/>
          </a:xfrm>
          <a:prstGeom prst="rect">
            <a:avLst/>
          </a:prstGeom>
          <a:solidFill>
            <a:srgbClr val="FDBFF4"/>
          </a:solidFill>
          <a:ln>
            <a:solidFill>
              <a:srgbClr val="F94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>
                <a:solidFill>
                  <a:schemeClr val="tx1"/>
                </a:solidFill>
              </a:rPr>
              <a:t>… και έτσι οι επιχειρήσεις </a:t>
            </a:r>
            <a:r>
              <a:rPr lang="el-GR" sz="1400" b="1" dirty="0" smtClean="0">
                <a:solidFill>
                  <a:srgbClr val="FF0000"/>
                </a:solidFill>
              </a:rPr>
              <a:t>μειώνουν</a:t>
            </a: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την </a:t>
            </a:r>
            <a:r>
              <a:rPr lang="el-GR" sz="1400" dirty="0">
                <a:solidFill>
                  <a:schemeClr val="tx1"/>
                </a:solidFill>
              </a:rPr>
              <a:t>παραγωγή, και το εισόδημα μειώνεται, κινούμενο προς μια νέα</a:t>
            </a:r>
            <a:r>
              <a:rPr lang="el-GR" sz="1400" dirty="0"/>
              <a:t> </a:t>
            </a:r>
            <a:r>
              <a:rPr lang="el-GR" sz="1400" dirty="0">
                <a:solidFill>
                  <a:schemeClr val="tx1"/>
                </a:solidFill>
              </a:rPr>
              <a:t>ισορροπία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03B8652-76C4-41EB-BC1F-00CB5618A721}"/>
              </a:ext>
            </a:extLst>
          </p:cNvPr>
          <p:cNvSpPr/>
          <p:nvPr/>
        </p:nvSpPr>
        <p:spPr>
          <a:xfrm>
            <a:off x="1667436" y="2832847"/>
            <a:ext cx="2809268" cy="1300496"/>
          </a:xfrm>
          <a:prstGeom prst="rect">
            <a:avLst/>
          </a:prstGeom>
          <a:solidFill>
            <a:srgbClr val="FDBFF4"/>
          </a:solidFill>
          <a:ln>
            <a:solidFill>
              <a:srgbClr val="F94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>
                <a:solidFill>
                  <a:schemeClr val="tx1"/>
                </a:solidFill>
              </a:rPr>
              <a:t>Αρχικά, η αύξηση των φόρων μειώνει την κατανάλωση και, επομένως, την προγραμματισμένη δαπάνη, </a:t>
            </a:r>
            <a:r>
              <a:rPr lang="en-US" sz="1400" b="1" i="1" dirty="0">
                <a:solidFill>
                  <a:schemeClr val="tx1"/>
                </a:solidFill>
              </a:rPr>
              <a:t>PE</a:t>
            </a:r>
            <a:r>
              <a:rPr lang="el-GR" sz="1400" dirty="0">
                <a:solidFill>
                  <a:schemeClr val="tx1"/>
                </a:solidFill>
              </a:rPr>
              <a:t>:    </a:t>
            </a:r>
          </a:p>
        </p:txBody>
      </p:sp>
    </p:spTree>
    <p:extLst>
      <p:ext uri="{BB962C8B-B14F-4D97-AF65-F5344CB8AC3E}">
        <p14:creationId xmlns:p14="http://schemas.microsoft.com/office/powerpoint/2010/main" val="42279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6512A9-6055-4686-B311-0456ABDA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Λύση ως προς ΔY (2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77E5E2-0425-4F78-81AB-75D389BC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Δ</a:t>
            </a:r>
            <a:r>
              <a:rPr lang="el-GR" b="1" i="1" dirty="0"/>
              <a:t>Υ</a:t>
            </a:r>
            <a:r>
              <a:rPr lang="el-GR" b="1" dirty="0"/>
              <a:t>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l-GR" dirty="0"/>
              <a:t>Δ</a:t>
            </a:r>
            <a:r>
              <a:rPr lang="en-US" b="1" i="1" dirty="0"/>
              <a:t>C</a:t>
            </a:r>
            <a:r>
              <a:rPr lang="en-US" b="1" dirty="0"/>
              <a:t> </a:t>
            </a:r>
            <a:r>
              <a:rPr lang="en-US" b="1" dirty="0">
                <a:sym typeface="Symbol" panose="05050102010706020507" pitchFamily="18" charset="2"/>
              </a:rPr>
              <a:t></a:t>
            </a:r>
            <a:r>
              <a:rPr lang="en-US" b="1" dirty="0"/>
              <a:t> </a:t>
            </a:r>
            <a:r>
              <a:rPr lang="el-GR" dirty="0"/>
              <a:t>Δ</a:t>
            </a:r>
            <a:r>
              <a:rPr lang="en-US" b="1" i="1" dirty="0"/>
              <a:t>I</a:t>
            </a:r>
            <a:r>
              <a:rPr lang="en-US" b="1" dirty="0"/>
              <a:t> </a:t>
            </a:r>
            <a:r>
              <a:rPr lang="en-US" b="1" dirty="0">
                <a:sym typeface="Symbol" panose="05050102010706020507" pitchFamily="18" charset="2"/>
              </a:rPr>
              <a:t></a:t>
            </a:r>
            <a:r>
              <a:rPr lang="en-US" b="1" dirty="0"/>
              <a:t> </a:t>
            </a:r>
            <a:r>
              <a:rPr lang="el-GR" dirty="0"/>
              <a:t>Δ</a:t>
            </a:r>
            <a:r>
              <a:rPr lang="en-US" b="1" i="1" dirty="0"/>
              <a:t>G</a:t>
            </a:r>
            <a:r>
              <a:rPr lang="el-GR" dirty="0"/>
              <a:t> συνθήκη ισορροπίας στις μεταβολές </a:t>
            </a:r>
          </a:p>
          <a:p>
            <a:pPr marL="0" indent="0">
              <a:buNone/>
            </a:pPr>
            <a:r>
              <a:rPr lang="el-GR" dirty="0"/>
              <a:t>      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l-GR" dirty="0"/>
              <a:t>Δ</a:t>
            </a:r>
            <a:r>
              <a:rPr lang="en-US" b="1" i="1" dirty="0"/>
              <a:t>CI</a:t>
            </a:r>
            <a:r>
              <a:rPr lang="en-US" b="1" dirty="0"/>
              <a:t> </a:t>
            </a:r>
            <a:r>
              <a:rPr lang="en-US" b="1" dirty="0">
                <a:sym typeface="Symbol" panose="05050102010706020507" pitchFamily="18" charset="2"/>
              </a:rPr>
              <a:t></a:t>
            </a:r>
            <a:r>
              <a:rPr lang="en-US" b="1" dirty="0"/>
              <a:t> </a:t>
            </a:r>
            <a:r>
              <a:rPr lang="en-US" b="1" i="1" dirty="0"/>
              <a:t>G</a:t>
            </a:r>
            <a:r>
              <a:rPr lang="en-US" dirty="0"/>
              <a:t> </a:t>
            </a:r>
            <a:r>
              <a:rPr lang="el-GR" dirty="0"/>
              <a:t>είναι εξωγενή </a:t>
            </a:r>
          </a:p>
          <a:p>
            <a:pPr marL="0" indent="0">
              <a:buNone/>
            </a:pPr>
            <a:r>
              <a:rPr lang="el-GR" b="1" dirty="0"/>
              <a:t>      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n-US" b="1" dirty="0"/>
              <a:t>MPC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l-GR" dirty="0"/>
              <a:t> (Δ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b="1" i="1" dirty="0"/>
              <a:t>T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/>
              <a:t>Λύση ως προς Δ</a:t>
            </a:r>
            <a:r>
              <a:rPr lang="en-US" b="1" i="1" dirty="0"/>
              <a:t>Y</a:t>
            </a:r>
            <a:r>
              <a:rPr lang="el-GR" dirty="0"/>
              <a:t>: (1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n-US" dirty="0"/>
              <a:t>MPC</a:t>
            </a:r>
            <a:r>
              <a:rPr lang="el-GR" dirty="0"/>
              <a:t>)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n-US" dirty="0"/>
              <a:t>MPC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b="1" i="1" dirty="0"/>
              <a:t>T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Τελικό αποτέλεσμα: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1AD4DA-62D8-43FE-A211-3B971EAA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A400E5A4-5B30-4DBA-A9F2-4AF52CF89F6F}"/>
                  </a:ext>
                </a:extLst>
              </p:cNvPr>
              <p:cNvSpPr/>
              <p:nvPr/>
            </p:nvSpPr>
            <p:spPr>
              <a:xfrm>
                <a:off x="4797468" y="4534422"/>
                <a:ext cx="2956143" cy="12400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𝜰</m:t>
                      </m:r>
                      <m: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MPC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𝑀𝑃𝐶</m:t>
                          </m:r>
                        </m:den>
                      </m:f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𝜯</m:t>
                      </m:r>
                    </m:oMath>
                  </m:oMathPara>
                </a14:m>
                <a:endParaRPr lang="el-GR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A400E5A4-5B30-4DBA-A9F2-4AF52CF89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68" y="4534422"/>
                <a:ext cx="2956143" cy="1240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4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E8509-C935-41D1-BD90-3448CB95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πολλαπλασιαστής των φόρων, Μέρος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1D5882E-AE00-4B5D-83C2-321E19537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54893"/>
                <a:ext cx="8761413" cy="38705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Ορισμός: η μεταβολή του εισοδήματος που προκαλείται από μια αύξηση του </a:t>
                </a:r>
                <a:r>
                  <a:rPr lang="en-US" b="1" i="1" dirty="0"/>
                  <a:t>T</a:t>
                </a:r>
                <a:r>
                  <a:rPr lang="en-US" dirty="0"/>
                  <a:t> </a:t>
                </a:r>
                <a:r>
                  <a:rPr lang="el-GR" dirty="0"/>
                  <a:t>κατά 1 δολάριο: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𝜯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𝑀𝑃𝐶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Εάν </a:t>
                </a:r>
                <a:r>
                  <a:rPr lang="en-US" dirty="0"/>
                  <a:t>MPC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0,8, τότε ο πολλαπλασιαστής των φόρων ισούται με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𝜰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𝜯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−0,8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1−0,8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−0,8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1D5882E-AE00-4B5D-83C2-321E19537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54893"/>
                <a:ext cx="8761413" cy="3870543"/>
              </a:xfrm>
              <a:blipFill>
                <a:blip r:embed="rId2"/>
                <a:stretch>
                  <a:fillRect l="-579" t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14E667-3289-4081-B6A4-52889927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AD001-59B3-49F6-9BE8-9F35FDD3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πολλαπλασιαστής φόρων, Μέρος 2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0C186D-C455-403D-8DE5-DD194E04F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… είναι </a:t>
            </a:r>
            <a:r>
              <a:rPr lang="el-GR" b="1" i="1" dirty="0"/>
              <a:t>αρνητικός</a:t>
            </a:r>
            <a:r>
              <a:rPr lang="el-GR" dirty="0"/>
              <a:t>: </a:t>
            </a:r>
          </a:p>
          <a:p>
            <a:pPr marL="0" indent="0">
              <a:buNone/>
            </a:pPr>
            <a:r>
              <a:rPr lang="el-GR" dirty="0"/>
              <a:t>Η αύξηση των φόρων μειώνει την κατανάλωση, </a:t>
            </a:r>
            <a:r>
              <a:rPr lang="en-US" b="1" i="1" dirty="0"/>
              <a:t>C</a:t>
            </a:r>
            <a:r>
              <a:rPr lang="el-GR" dirty="0"/>
              <a:t>, η οποία, με τη σειρά της, μειώνει το εισόδημα. </a:t>
            </a:r>
          </a:p>
          <a:p>
            <a:pPr marL="0" indent="0">
              <a:buNone/>
            </a:pPr>
            <a:r>
              <a:rPr lang="el-GR" dirty="0"/>
              <a:t>… είναι </a:t>
            </a:r>
            <a:r>
              <a:rPr lang="el-GR" b="1" i="1" dirty="0"/>
              <a:t>μεγαλύτερος από ένα</a:t>
            </a:r>
            <a:r>
              <a:rPr lang="el-GR" dirty="0"/>
              <a:t> (σε απόλυτες τιμές)</a:t>
            </a:r>
          </a:p>
          <a:p>
            <a:pPr marL="0" indent="0">
              <a:buNone/>
            </a:pPr>
            <a:r>
              <a:rPr lang="el-GR" dirty="0"/>
              <a:t>Μια μεταβολή των φόρων επενεργεί πολλαπλασιαστικά στο εισόδημα. </a:t>
            </a:r>
          </a:p>
          <a:p>
            <a:pPr marL="0" indent="0">
              <a:buNone/>
            </a:pPr>
            <a:r>
              <a:rPr lang="el-GR" dirty="0"/>
              <a:t>… είναι </a:t>
            </a:r>
            <a:r>
              <a:rPr lang="el-GR" b="1" i="1" dirty="0"/>
              <a:t>μικρότερος από τον πολλαπλασιαστή των δημόσιων δαπανών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Οι καταναλωτές αποταμιεύουν το μέρος (1 – </a:t>
            </a:r>
            <a:r>
              <a:rPr lang="en-US" i="1" dirty="0"/>
              <a:t>MPC</a:t>
            </a:r>
            <a:r>
              <a:rPr lang="el-GR" dirty="0"/>
              <a:t>) μιας μείωσης των φόρων και, επομένως, η αρχική τόνωση της δαπάνης από τη μείωση των φόρων είναι μικρότερη από μια ίση αύξηση των δημόσιων δαπανών, </a:t>
            </a:r>
            <a:r>
              <a:rPr lang="en-US" b="1" i="1" dirty="0"/>
              <a:t>G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153AAD9-06A5-4B0A-9E56-3DAB542B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A2333D-1F38-4672-8235-D47A838D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ΤΩΡΑ ΠΡΟΣΠΑΘΗΣΤΕ </a:t>
            </a:r>
            <a:br>
              <a:rPr lang="el-GR" sz="2800" dirty="0"/>
            </a:br>
            <a:r>
              <a:rPr lang="el-GR" sz="2800" dirty="0"/>
              <a:t>Εξάσκηση με τον </a:t>
            </a:r>
            <a:r>
              <a:rPr lang="el-GR" sz="2800" dirty="0" err="1"/>
              <a:t>κεϋνσιανό</a:t>
            </a:r>
            <a:r>
              <a:rPr lang="el-GR" sz="2800" dirty="0"/>
              <a:t> σταυρό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83EA50-3E50-46C0-896F-1C577623F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42376"/>
            <a:ext cx="8761413" cy="3077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Χρησιμοποιήστε ένα διάγραμμα του </a:t>
            </a:r>
            <a:r>
              <a:rPr lang="el-GR" dirty="0" err="1"/>
              <a:t>κεϋνσιανού</a:t>
            </a:r>
            <a:r>
              <a:rPr lang="el-GR" dirty="0"/>
              <a:t> σταυρού για να δείξετε τα αποτελέσματα μας αύξησης της προγραμματισμένης επένδυσης στο επίπεδο ισορροπίας του εισοδήματος/προϊόντος.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1B8569-80F9-4A62-AAB2-E79AC092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47DB54-9385-4F0F-824D-66E7BF8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ΤΩΡΑ ΠΡΟΣΠΑΘΗΣΤΕ </a:t>
            </a:r>
            <a:br>
              <a:rPr lang="el-GR" sz="2800" dirty="0"/>
            </a:br>
            <a:r>
              <a:rPr lang="el-GR" sz="2800" dirty="0"/>
              <a:t>Εξάσκηση με τον </a:t>
            </a:r>
            <a:r>
              <a:rPr lang="el-GR" sz="2800" dirty="0" err="1"/>
              <a:t>κεϋνσιανό</a:t>
            </a:r>
            <a:r>
              <a:rPr lang="el-GR" sz="2800" dirty="0"/>
              <a:t> σταυρό, απάντηση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38AE0E-345D-4725-8E9F-95D964AB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0B3636F-B666-4524-8FD7-A98DBA68934A}"/>
              </a:ext>
            </a:extLst>
          </p:cNvPr>
          <p:cNvSpPr/>
          <p:nvPr/>
        </p:nvSpPr>
        <p:spPr>
          <a:xfrm>
            <a:off x="7841293" y="4809995"/>
            <a:ext cx="3349446" cy="1315232"/>
          </a:xfrm>
          <a:prstGeom prst="rect">
            <a:avLst/>
          </a:prstGeom>
          <a:solidFill>
            <a:srgbClr val="FDB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… και έτσι οι επιχειρήσεις αυξάνουν την παραγωγή, και το εισόδημα υψώνεται προς μια νέα ισορροπία.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7AD8B0B-A44C-4FC2-BB74-6C301E3224A1}"/>
              </a:ext>
            </a:extLst>
          </p:cNvPr>
          <p:cNvSpPr/>
          <p:nvPr/>
        </p:nvSpPr>
        <p:spPr>
          <a:xfrm>
            <a:off x="7841293" y="3429000"/>
            <a:ext cx="3320170" cy="1155526"/>
          </a:xfrm>
          <a:prstGeom prst="rect">
            <a:avLst/>
          </a:prstGeom>
          <a:solidFill>
            <a:srgbClr val="FDB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Στο </a:t>
            </a:r>
            <a:r>
              <a:rPr lang="en-US" b="1" i="1" dirty="0">
                <a:solidFill>
                  <a:schemeClr val="tx1"/>
                </a:solidFill>
              </a:rPr>
              <a:t>Y</a:t>
            </a:r>
            <a:r>
              <a:rPr lang="el-GR" baseline="-25000" dirty="0">
                <a:solidFill>
                  <a:schemeClr val="tx1"/>
                </a:solidFill>
              </a:rPr>
              <a:t>1</a:t>
            </a:r>
            <a:r>
              <a:rPr lang="el-GR" dirty="0">
                <a:solidFill>
                  <a:schemeClr val="tx1"/>
                </a:solidFill>
              </a:rPr>
              <a:t> έχουμε τώρα μια μη προγραμματισμένη μείωση των αποθεμάτων …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6CD26C-0821-9942-8194-D8B0E7B66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204" y="2521290"/>
            <a:ext cx="5421525" cy="4126472"/>
          </a:xfrm>
        </p:spPr>
      </p:pic>
    </p:spTree>
    <p:extLst>
      <p:ext uri="{BB962C8B-B14F-4D97-AF65-F5344CB8AC3E}">
        <p14:creationId xmlns:p14="http://schemas.microsoft.com/office/powerpoint/2010/main" val="31909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892CA2-78B4-4A0E-8F82-6B05AE8C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ΠΑΡΟΝ ΚΕΦΑΛΑΙΟ ΘΑ ΜΑΘΟΥΜΕ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FF1910-68BA-421D-9103-C1584D50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Για την καμπύλη </a:t>
            </a:r>
            <a:r>
              <a:rPr lang="en-US" i="1" dirty="0"/>
              <a:t>IS</a:t>
            </a:r>
            <a:r>
              <a:rPr lang="en-US" dirty="0"/>
              <a:t> </a:t>
            </a:r>
            <a:r>
              <a:rPr lang="el-GR" dirty="0"/>
              <a:t>και τη σχέση της με </a:t>
            </a:r>
          </a:p>
          <a:p>
            <a:r>
              <a:rPr lang="el-GR" dirty="0"/>
              <a:t> τον </a:t>
            </a:r>
            <a:r>
              <a:rPr lang="el-GR" dirty="0" err="1"/>
              <a:t>κεϋνσιανό</a:t>
            </a:r>
            <a:r>
              <a:rPr lang="el-GR" dirty="0"/>
              <a:t> σταυρό </a:t>
            </a:r>
          </a:p>
          <a:p>
            <a:r>
              <a:rPr lang="el-GR" dirty="0"/>
              <a:t> το υπόδειγμα δανειακών κεφαλαίων </a:t>
            </a:r>
          </a:p>
          <a:p>
            <a:pPr marL="0" indent="0">
              <a:buNone/>
            </a:pPr>
            <a:r>
              <a:rPr lang="el-GR" dirty="0"/>
              <a:t>Για την καμπύλη </a:t>
            </a:r>
            <a:r>
              <a:rPr lang="en-US" i="1" dirty="0"/>
              <a:t>LM</a:t>
            </a:r>
            <a:r>
              <a:rPr lang="en-US" dirty="0"/>
              <a:t> </a:t>
            </a:r>
            <a:r>
              <a:rPr lang="el-GR" dirty="0"/>
              <a:t>και τη σχέση της με </a:t>
            </a:r>
          </a:p>
          <a:p>
            <a:r>
              <a:rPr lang="el-GR" dirty="0"/>
              <a:t> τη θεωρία προτίμησης ρευστότητας  </a:t>
            </a:r>
          </a:p>
          <a:p>
            <a:pPr marL="0" indent="0">
              <a:buNone/>
            </a:pPr>
            <a:r>
              <a:rPr lang="el-GR" dirty="0"/>
              <a:t>Πώς το υπόδειγμα </a:t>
            </a:r>
            <a:r>
              <a:rPr lang="en-US" i="1" dirty="0"/>
              <a:t>IS</a:t>
            </a:r>
            <a:r>
              <a:rPr lang="el-GR" dirty="0"/>
              <a:t>-</a:t>
            </a:r>
            <a:r>
              <a:rPr lang="en-US" i="1" dirty="0"/>
              <a:t>LM</a:t>
            </a:r>
            <a:r>
              <a:rPr lang="en-US" dirty="0"/>
              <a:t> </a:t>
            </a:r>
            <a:r>
              <a:rPr lang="el-GR" dirty="0"/>
              <a:t>καθορίζει το εισόδημα και το επιτόκιο στη βραχυχρόνια περίοδο, όταν το 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l-GR" dirty="0"/>
              <a:t>είναι σταθερό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279F38-DE60-4892-A441-7D9F486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109D2D-5EE1-4BC2-8C9C-713A8ADB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6839"/>
            <a:ext cx="8761413" cy="728480"/>
          </a:xfrm>
        </p:spPr>
        <p:txBody>
          <a:bodyPr/>
          <a:lstStyle/>
          <a:p>
            <a:r>
              <a:rPr lang="el-GR" dirty="0"/>
              <a:t>Η καμπύλη </a:t>
            </a:r>
            <a:r>
              <a:rPr lang="en-US" i="1" dirty="0"/>
              <a:t>IS</a:t>
            </a:r>
            <a:r>
              <a:rPr lang="en-US" dirty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C0365D4-1FAF-4761-8712-4AE16E4A7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2116" y="2906163"/>
                <a:ext cx="8761413" cy="37576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Ορισμός: η γραφική απεικόνιση όλων των συνδυασμών των </a:t>
                </a:r>
                <a:r>
                  <a:rPr lang="en-US" b="1" i="1" dirty="0"/>
                  <a:t>r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που καταλήγουν σε ισορροπία στην αγορά αγαθών </a:t>
                </a:r>
              </a:p>
              <a:p>
                <a:pPr marL="0" indent="0">
                  <a:buNone/>
                </a:pPr>
                <a:r>
                  <a:rPr lang="el-GR" dirty="0"/>
                  <a:t>Παράδειγμα: πραγματική δαπάνη (παραγωγή)</a:t>
                </a:r>
              </a:p>
              <a:p>
                <a:pPr marL="0" indent="0">
                  <a:buNone/>
                </a:pPr>
                <a:r>
                  <a:rPr lang="el-GR" dirty="0"/>
                  <a:t>	         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προγραμματισμένη δαπάνη </a:t>
                </a:r>
              </a:p>
              <a:p>
                <a:pPr marL="0" indent="0">
                  <a:buNone/>
                </a:pPr>
                <a:r>
                  <a:rPr lang="el-GR" dirty="0"/>
                  <a:t>Η εξίσωση για την καμπύλη </a:t>
                </a:r>
                <a:r>
                  <a:rPr lang="en-US" b="1" i="1" dirty="0"/>
                  <a:t>IS</a:t>
                </a:r>
                <a:r>
                  <a:rPr lang="en-US" dirty="0"/>
                  <a:t> </a:t>
                </a:r>
                <a:r>
                  <a:rPr lang="el-GR" dirty="0"/>
                  <a:t>είναι: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l-GR" b="1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C0365D4-1FAF-4761-8712-4AE16E4A7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116" y="2906163"/>
                <a:ext cx="8761413" cy="3757684"/>
              </a:xfrm>
              <a:blipFill>
                <a:blip r:embed="rId2"/>
                <a:stretch>
                  <a:fillRect l="-579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7E492A7-2CEC-4426-89FE-7B22BEBB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B13FAD-3A7E-415B-A3B0-B9BA18C8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Πώς συνάγεται η καμπύλη </a:t>
            </a:r>
            <a:r>
              <a:rPr lang="en-US" sz="4600" b="0" i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en-US" sz="4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CD96461-F449-4E69-9EF5-A9DB9C75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85F95E-084E-9D45-B037-1ECF0D964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926" y="402164"/>
            <a:ext cx="6628289" cy="58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E813B7-826C-484A-BE09-48558C2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Όταν η καμπύλη </a:t>
            </a:r>
            <a:r>
              <a:rPr lang="el-GR" i="1" dirty="0"/>
              <a:t>IS</a:t>
            </a:r>
            <a:r>
              <a:rPr lang="el-GR" dirty="0"/>
              <a:t> έχει αρνητική κλίση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3ADF1E-029C-46CE-ACC3-C450240D5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78178"/>
            <a:ext cx="9197586" cy="3585668"/>
          </a:xfrm>
        </p:spPr>
        <p:txBody>
          <a:bodyPr>
            <a:normAutofit/>
          </a:bodyPr>
          <a:lstStyle/>
          <a:p>
            <a:r>
              <a:rPr lang="el-GR" dirty="0"/>
              <a:t>Η πτώση των επιτοκίων υποκινεί τις επιχειρήσεις να αυξήσουν την επενδυτική δαπάνη, πράγμα που αυξάνει τη συνολική προγραμματισμένη δαπάνη (</a:t>
            </a:r>
            <a:r>
              <a:rPr lang="en-US" b="1" i="1" dirty="0"/>
              <a:t>PE</a:t>
            </a:r>
            <a:r>
              <a:rPr lang="el-GR" dirty="0"/>
              <a:t>).  </a:t>
            </a:r>
          </a:p>
          <a:p>
            <a:r>
              <a:rPr lang="el-GR" dirty="0"/>
              <a:t>Για να αποκατασταθεί η ισορροπία στην αγορά αγαθών, το προϊόν (γνωστό επίσης ως πραγματική δαπάνη, </a:t>
            </a:r>
            <a:r>
              <a:rPr lang="en-US" b="1" i="1" dirty="0"/>
              <a:t>Y</a:t>
            </a:r>
            <a:r>
              <a:rPr lang="el-GR" dirty="0"/>
              <a:t>) πρέπει να αυξηθεί.</a:t>
            </a:r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F3F30-3C95-4E7F-BA0D-3F1A303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F1D03E-A552-4DAA-A88B-06C82544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Δημοσιονομική πολιτική και η καμπύλη </a:t>
            </a:r>
            <a:r>
              <a:rPr lang="el-GR" sz="3200" i="1" dirty="0"/>
              <a:t>IS</a:t>
            </a:r>
            <a:r>
              <a:rPr lang="el-GR" sz="3200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09B9FB-6E05-41A2-9454-4594E211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79002"/>
            <a:ext cx="8761413" cy="3140798"/>
          </a:xfrm>
        </p:spPr>
        <p:txBody>
          <a:bodyPr/>
          <a:lstStyle/>
          <a:p>
            <a:r>
              <a:rPr lang="el-GR" dirty="0"/>
              <a:t>Μπορούμε να χρησιμοποιήσουμε το υπόδειγμα </a:t>
            </a:r>
            <a:r>
              <a:rPr lang="en-US" i="1" dirty="0"/>
              <a:t>IS</a:t>
            </a:r>
            <a:r>
              <a:rPr lang="el-GR" dirty="0"/>
              <a:t>-</a:t>
            </a:r>
            <a:r>
              <a:rPr lang="en-US" i="1" dirty="0"/>
              <a:t>LM</a:t>
            </a:r>
            <a:r>
              <a:rPr lang="en-US" dirty="0"/>
              <a:t> </a:t>
            </a:r>
            <a:r>
              <a:rPr lang="el-GR" dirty="0"/>
              <a:t>για να δούμε πώς η δημοσιονομική πολιτική (</a:t>
            </a:r>
            <a:r>
              <a:rPr lang="en-US" b="1" i="1" dirty="0"/>
              <a:t>G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b="1" i="1" dirty="0"/>
              <a:t>T</a:t>
            </a:r>
            <a:r>
              <a:rPr lang="el-GR" dirty="0"/>
              <a:t>) επηρεάζουν τη συνολική ζήτηση και τη συνολική παραγωγή.  </a:t>
            </a:r>
          </a:p>
          <a:p>
            <a:r>
              <a:rPr lang="el-GR" dirty="0"/>
              <a:t>Ας αρχίσουμε χρησιμοποιώντας τον </a:t>
            </a:r>
            <a:r>
              <a:rPr lang="el-GR" dirty="0" err="1"/>
              <a:t>κεϋνσιανό</a:t>
            </a:r>
            <a:r>
              <a:rPr lang="el-GR" dirty="0"/>
              <a:t> σταυρό για να δούμε πώς η δημοσιονομική πολιτική μετατοπίζει την καμπύλη </a:t>
            </a:r>
            <a:r>
              <a:rPr lang="en-US" i="1" dirty="0"/>
              <a:t>IS</a:t>
            </a:r>
            <a:r>
              <a:rPr lang="el-GR" dirty="0"/>
              <a:t>…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EF5B7E-5B72-440D-83CF-1FA328B8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67C31F-802E-4D90-B293-EE568E68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Μετατόπιση της καμπύλης </a:t>
            </a:r>
            <a:r>
              <a:rPr lang="el-GR" i="1" dirty="0"/>
              <a:t>IS</a:t>
            </a:r>
            <a:r>
              <a:rPr lang="el-GR" dirty="0"/>
              <a:t>: ΔG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0BD1EB4-F3FC-4A93-8C32-FEA10073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B9D95728-3A63-4EA0-8706-FFCFB69C6592}"/>
                  </a:ext>
                </a:extLst>
              </p:cNvPr>
              <p:cNvSpPr/>
              <p:nvPr/>
            </p:nvSpPr>
            <p:spPr>
              <a:xfrm>
                <a:off x="955172" y="2576484"/>
                <a:ext cx="4387793" cy="397443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dirty="0"/>
                  <a:t>Σε </a:t>
                </a:r>
                <a:r>
                  <a:rPr lang="el-GR" dirty="0">
                    <a:solidFill>
                      <a:schemeClr val="tx1"/>
                    </a:solidFill>
                  </a:rPr>
                  <a:t>κάθε τιμή του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r</a:t>
                </a:r>
                <a:r>
                  <a:rPr lang="el-GR" dirty="0">
                    <a:solidFill>
                      <a:schemeClr val="tx1"/>
                    </a:solidFill>
                  </a:rPr>
                  <a:t>,  </a:t>
                </a: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↑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G</a:t>
                </a:r>
                <a:r>
                  <a:rPr lang="el-GR" dirty="0">
                    <a:solidFill>
                      <a:schemeClr val="tx1"/>
                    </a:solidFill>
                  </a:rPr>
                  <a:t> → ↑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PE</a:t>
                </a:r>
                <a:r>
                  <a:rPr lang="el-GR" dirty="0">
                    <a:solidFill>
                      <a:schemeClr val="tx1"/>
                    </a:solidFill>
                  </a:rPr>
                  <a:t> → ↑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Y</a:t>
                </a:r>
                <a:endParaRPr lang="el-GR" dirty="0">
                  <a:solidFill>
                    <a:schemeClr val="tx1"/>
                  </a:solidFill>
                </a:endParaRP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 </a:t>
                </a: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… επομένως, η καμπύλη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IS</a:t>
                </a:r>
                <a:r>
                  <a:rPr lang="el-GR" dirty="0">
                    <a:solidFill>
                      <a:schemeClr val="tx1"/>
                    </a:solidFill>
                  </a:rPr>
                  <a:t> μετατοπίζεται προς τα δεξιά.</a:t>
                </a: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 </a:t>
                </a: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Η οριζόντια απόσταση της μετατόπισης της καμπύλης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IS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είναι ίση με </a:t>
                </a: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l-GR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𝚫𝚼</m:t>
                    </m:r>
                    <m:r>
                      <a:rPr lang="el-GR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𝑴𝑷𝑪</m:t>
                        </m:r>
                      </m:den>
                    </m:f>
                    <m:r>
                      <a:rPr lang="el-GR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endParaRPr lang="el-GR" dirty="0">
                  <a:solidFill>
                    <a:schemeClr val="tx1"/>
                  </a:solidFill>
                </a:endParaRP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            </a:t>
                </a: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B9D95728-3A63-4EA0-8706-FFCFB69C6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2" y="2576484"/>
                <a:ext cx="4387793" cy="3974433"/>
              </a:xfrm>
              <a:prstGeom prst="rect">
                <a:avLst/>
              </a:prstGeom>
              <a:blipFill>
                <a:blip r:embed="rId2"/>
                <a:stretch>
                  <a:fillRect l="-573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D41805-6D61-9449-BB13-FD941258E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7907" y="2497099"/>
            <a:ext cx="4284633" cy="4133201"/>
          </a:xfrm>
        </p:spPr>
      </p:pic>
    </p:spTree>
    <p:extLst>
      <p:ext uri="{BB962C8B-B14F-4D97-AF65-F5344CB8AC3E}">
        <p14:creationId xmlns:p14="http://schemas.microsoft.com/office/powerpoint/2010/main" val="37570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659689-B09E-490E-80AB-9BF7C4E5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l-GR" dirty="0"/>
              <a:t>ΤΩΡΑ ΠΡΟΣΠΑΘΗΣΤΕ</a:t>
            </a:r>
            <a:br>
              <a:rPr lang="el-GR" dirty="0"/>
            </a:br>
            <a:r>
              <a:rPr lang="el-GR" dirty="0"/>
              <a:t>Μετατόπιση της καμπύλης </a:t>
            </a:r>
            <a:r>
              <a:rPr lang="el-GR" i="1" dirty="0"/>
              <a:t>IS</a:t>
            </a:r>
            <a:r>
              <a:rPr lang="el-GR" dirty="0"/>
              <a:t>: ΔΤ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1FF04E-3951-4064-A67A-CABAFE567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88054"/>
            <a:ext cx="8761413" cy="3131745"/>
          </a:xfrm>
        </p:spPr>
        <p:txBody>
          <a:bodyPr/>
          <a:lstStyle/>
          <a:p>
            <a:r>
              <a:rPr lang="el-GR" dirty="0"/>
              <a:t>Χρησιμοποιήστε το διάγραμμα του </a:t>
            </a:r>
            <a:r>
              <a:rPr lang="el-GR" dirty="0" err="1"/>
              <a:t>κεϋνσιανού</a:t>
            </a:r>
            <a:r>
              <a:rPr lang="el-GR" dirty="0"/>
              <a:t> σταυρού ή το υπόδειγμα των δανειακών κεφαλαίων για να δείξετε πώς μια αύξηση των φόρων μετατοπίζει την καμπύλη </a:t>
            </a:r>
            <a:r>
              <a:rPr lang="en-US" b="1" i="1" dirty="0"/>
              <a:t>IS</a:t>
            </a:r>
            <a:r>
              <a:rPr lang="el-GR" dirty="0"/>
              <a:t>. </a:t>
            </a:r>
            <a:r>
              <a:rPr lang="el-GR" b="1" dirty="0"/>
              <a:t> </a:t>
            </a:r>
            <a:endParaRPr lang="el-GR" dirty="0"/>
          </a:p>
          <a:p>
            <a:r>
              <a:rPr lang="el-GR" dirty="0"/>
              <a:t>Εάν μπορείτε, προσδιορίστε το μέγεθος της μετατόπισης. </a:t>
            </a:r>
            <a:r>
              <a:rPr lang="el-GR" b="1" dirty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4A3C78-753B-4C4F-A81B-098919A9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3C5768-4676-449E-8AA3-7E6268F4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3133726" cy="12444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ΤΩΡΑ ΠΡΟΣΠΑΘΗΣΤΕ</a:t>
            </a:r>
            <a:br>
              <a:rPr lang="en-US" sz="2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Μετατόπιση της καμπύλης </a:t>
            </a:r>
            <a:r>
              <a:rPr lang="en-US" sz="2000" b="0" i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en-US" sz="2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: ΔΤ, απάντηση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439D3CE0-1673-4121-9939-2B9A24FCA696}"/>
                  </a:ext>
                </a:extLst>
              </p:cNvPr>
              <p:cNvSpPr/>
              <p:nvPr/>
            </p:nvSpPr>
            <p:spPr>
              <a:xfrm>
                <a:off x="1154955" y="2372008"/>
                <a:ext cx="3133726" cy="37934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</a:pPr>
                <a:r>
                  <a:rPr lang="el-GR" sz="1600" dirty="0">
                    <a:solidFill>
                      <a:schemeClr val="bg1"/>
                    </a:solidFill>
                  </a:rPr>
                  <a:t>Σε κάθε τιμή του r,  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</a:pPr>
                <a:r>
                  <a:rPr lang="el-GR" sz="1600" dirty="0">
                    <a:solidFill>
                      <a:schemeClr val="bg1"/>
                    </a:solidFill>
                  </a:rPr>
                  <a:t>↑ T → ↓ C → ↓ PE 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</a:pPr>
                <a:endParaRPr lang="el-GR" sz="16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</a:pPr>
                <a:r>
                  <a:rPr lang="el-GR" sz="1600" dirty="0">
                    <a:solidFill>
                      <a:schemeClr val="bg1"/>
                    </a:solidFill>
                  </a:rPr>
                  <a:t>… επομένως, η καμπύλη </a:t>
                </a:r>
                <a:r>
                  <a:rPr lang="el-GR" sz="1600" i="1" dirty="0">
                    <a:solidFill>
                      <a:schemeClr val="bg1"/>
                    </a:solidFill>
                  </a:rPr>
                  <a:t>IS</a:t>
                </a:r>
                <a:r>
                  <a:rPr lang="el-GR" sz="1600" dirty="0">
                    <a:solidFill>
                      <a:schemeClr val="bg1"/>
                    </a:solidFill>
                  </a:rPr>
                  <a:t> μετατοπίζεται προς τα αριστερά.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</a:pPr>
                <a:endParaRPr lang="el-GR" sz="16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</a:pPr>
                <a:r>
                  <a:rPr lang="el-GR" sz="1600" dirty="0">
                    <a:solidFill>
                      <a:schemeClr val="bg1"/>
                    </a:solidFill>
                  </a:rPr>
                  <a:t>Η οριζόντια απόσταση της μετατόπισης της καμπύλης </a:t>
                </a:r>
                <a:r>
                  <a:rPr lang="el-GR" sz="1600" i="1" dirty="0">
                    <a:solidFill>
                      <a:schemeClr val="bg1"/>
                    </a:solidFill>
                  </a:rPr>
                  <a:t>IS</a:t>
                </a:r>
                <a:r>
                  <a:rPr lang="el-GR" sz="1600" dirty="0">
                    <a:solidFill>
                      <a:schemeClr val="bg1"/>
                    </a:solidFill>
                  </a:rPr>
                  <a:t> είναι ίση με 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</a:pPr>
                <a:endParaRPr lang="el-GR" sz="16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ΔΥ</m:t>
                      </m:r>
                      <m:r>
                        <a:rPr lang="el-G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1600" dirty="0">
                              <a:solidFill>
                                <a:schemeClr val="bg1"/>
                              </a:solidFill>
                              <a:sym typeface="Symbol" panose="05050102010706020507" pitchFamily="18" charset="2"/>
                            </a:rPr>
                            <m:t></m:t>
                          </m:r>
                          <m:r>
                            <m:rPr>
                              <m:nor/>
                            </m:rPr>
                            <a:rPr lang="el-GR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1600" dirty="0">
                              <a:solidFill>
                                <a:schemeClr val="bg1"/>
                              </a:solidFill>
                            </a:rPr>
                            <m:t>MPC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1600" dirty="0">
                              <a:solidFill>
                                <a:schemeClr val="bg1"/>
                              </a:solidFill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l-GR" sz="1600" dirty="0">
                              <a:solidFill>
                                <a:schemeClr val="bg1"/>
                              </a:solidFill>
                              <a:sym typeface="Symbol" panose="05050102010706020507" pitchFamily="18" charset="2"/>
                            </a:rPr>
                            <m:t></m:t>
                          </m:r>
                          <m:r>
                            <m:rPr>
                              <m:nor/>
                            </m:rPr>
                            <a:rPr lang="el-GR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1600" dirty="0">
                              <a:solidFill>
                                <a:schemeClr val="bg1"/>
                              </a:solidFill>
                            </a:rPr>
                            <m:t>MPC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ΔΤ</m:t>
                      </m:r>
                    </m:oMath>
                  </m:oMathPara>
                </a14:m>
                <a:endParaRPr lang="el-G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439D3CE0-1673-4121-9939-2B9A24FCA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55" y="2372008"/>
                <a:ext cx="3133726" cy="3793402"/>
              </a:xfrm>
              <a:prstGeom prst="rect">
                <a:avLst/>
              </a:prstGeom>
              <a:blipFill>
                <a:blip r:embed="rId3"/>
                <a:stretch>
                  <a:fillRect l="-806" t="-1003" b="-3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C19C5C-8164-D941-BE8B-9F1B3CDFB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89545" y="803751"/>
            <a:ext cx="5801656" cy="52504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A6CE36E-9115-431B-BCA5-3982A398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35A676-EBD9-4F8A-A6DF-8090873F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θεωρία της προτίμησης ρευστότητας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9ACA37-1372-486D-A961-3AC34E82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24268"/>
            <a:ext cx="8761413" cy="3095531"/>
          </a:xfrm>
        </p:spPr>
        <p:txBody>
          <a:bodyPr>
            <a:normAutofit/>
          </a:bodyPr>
          <a:lstStyle/>
          <a:p>
            <a:r>
              <a:rPr lang="el-GR" dirty="0"/>
              <a:t>αποδίδεται στον Τζον </a:t>
            </a:r>
            <a:r>
              <a:rPr lang="el-GR" dirty="0" err="1"/>
              <a:t>Μέυναρντ</a:t>
            </a:r>
            <a:r>
              <a:rPr lang="el-GR" dirty="0"/>
              <a:t> </a:t>
            </a:r>
            <a:r>
              <a:rPr lang="el-GR" dirty="0" err="1"/>
              <a:t>Κέυνς</a:t>
            </a:r>
            <a:r>
              <a:rPr lang="el-GR" dirty="0"/>
              <a:t> </a:t>
            </a:r>
          </a:p>
          <a:p>
            <a:r>
              <a:rPr lang="el-GR" dirty="0"/>
              <a:t>μια απλή θεωρία στην οποία το επιτόκιο καθορίζεται από την προσφορά και τη ζήτηση χρήματος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AF1D676-36AD-42D9-B538-8665A4E4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BEF2AD-C35A-4092-ABE1-479A1C45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 kern="1200">
                <a:latin typeface="+mj-lt"/>
                <a:ea typeface="+mj-ea"/>
                <a:cs typeface="+mj-cs"/>
              </a:rPr>
              <a:t>Προσφορά χρήματος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6D8594-DCCA-4412-BD2C-547E61F6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E0E46-6D57-D347-8BB2-9078199B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165" y="2340206"/>
            <a:ext cx="7751899" cy="439920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CC84E1-5C92-A945-882F-870944BEDF35}"/>
              </a:ext>
            </a:extLst>
          </p:cNvPr>
          <p:cNvSpPr txBox="1"/>
          <p:nvPr/>
        </p:nvSpPr>
        <p:spPr>
          <a:xfrm>
            <a:off x="6915725" y="3061327"/>
            <a:ext cx="1077362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Επιτόκιο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D071F7-77D3-E248-871C-0C99E3B2BCE9}"/>
              </a:ext>
            </a:extLst>
          </p:cNvPr>
          <p:cNvSpPr txBox="1"/>
          <p:nvPr/>
        </p:nvSpPr>
        <p:spPr>
          <a:xfrm>
            <a:off x="10085560" y="6002448"/>
            <a:ext cx="1804462" cy="825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600" dirty="0"/>
              <a:t>Πραγματικά χρηματικά διαθέσιμα</a:t>
            </a: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CA2AF9-F242-4091-ABDB-2DB8D014B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923" y="2871080"/>
            <a:ext cx="4653480" cy="14840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l-GR" sz="1600" b="0" i="0" kern="1200" dirty="0">
                <a:latin typeface="+mn-lt"/>
                <a:ea typeface="+mn-ea"/>
                <a:cs typeface="+mn-cs"/>
              </a:rPr>
              <a:t>Η προσφορά πραγματικών χρηματικών διαθεσίμων είναι σταθερή: </a:t>
            </a:r>
          </a:p>
        </p:txBody>
      </p:sp>
    </p:spTree>
    <p:extLst>
      <p:ext uri="{BB962C8B-B14F-4D97-AF65-F5344CB8AC3E}">
        <p14:creationId xmlns:p14="http://schemas.microsoft.com/office/powerpoint/2010/main" val="425669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11C8AB0D-0BD4-4D8D-8605-5D8E2373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300"/>
              <a:t>Ζήτηση χρήματος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4091DB-FA8F-45F8-A914-FCC6C2CC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>
                <a:solidFill>
                  <a:schemeClr val="bg1"/>
                </a:solidFill>
              </a:rPr>
              <a:t>Η ζήτηση πραγματικών χρηματικών διαθεσίμων:   </a:t>
            </a:r>
          </a:p>
          <a:p>
            <a:pPr marL="0" indent="0">
              <a:buNone/>
            </a:pPr>
            <a:r>
              <a:rPr lang="el-GR">
                <a:solidFill>
                  <a:schemeClr val="bg1"/>
                </a:solidFill>
              </a:rPr>
              <a:t>(</a:t>
            </a:r>
            <a:r>
              <a:rPr lang="en-US" i="1">
                <a:solidFill>
                  <a:schemeClr val="bg1"/>
                </a:solidFill>
              </a:rPr>
              <a:t>M</a:t>
            </a:r>
            <a:r>
              <a:rPr lang="el-GR">
                <a:solidFill>
                  <a:schemeClr val="bg1"/>
                </a:solidFill>
              </a:rPr>
              <a:t>/</a:t>
            </a:r>
            <a:r>
              <a:rPr lang="en-US" i="1">
                <a:solidFill>
                  <a:schemeClr val="bg1"/>
                </a:solidFill>
              </a:rPr>
              <a:t>P</a:t>
            </a:r>
            <a:r>
              <a:rPr lang="el-GR">
                <a:solidFill>
                  <a:schemeClr val="bg1"/>
                </a:solidFill>
              </a:rPr>
              <a:t>)</a:t>
            </a:r>
            <a:r>
              <a:rPr lang="en-US" i="1" baseline="30000">
                <a:solidFill>
                  <a:schemeClr val="bg1"/>
                </a:solidFill>
              </a:rPr>
              <a:t>d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  <a:sym typeface="Symbol" panose="05050102010706020507" pitchFamily="18" charset="2"/>
              </a:rPr>
              <a:t>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L</a:t>
            </a:r>
            <a:r>
              <a:rPr lang="el-GR">
                <a:solidFill>
                  <a:schemeClr val="bg1"/>
                </a:solidFill>
              </a:rPr>
              <a:t>(</a:t>
            </a:r>
            <a:r>
              <a:rPr lang="en-US" i="1">
                <a:solidFill>
                  <a:schemeClr val="bg1"/>
                </a:solidFill>
              </a:rPr>
              <a:t>r</a:t>
            </a:r>
            <a:r>
              <a:rPr lang="el-GR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827A1-9180-BC42-8B59-0D71A204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46" y="803751"/>
            <a:ext cx="6035055" cy="525049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33B5949-4172-46A6-9F8D-5678145A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237B3-579F-B944-9937-3CBAAE60D879}"/>
              </a:ext>
            </a:extLst>
          </p:cNvPr>
          <p:cNvSpPr txBox="1"/>
          <p:nvPr/>
        </p:nvSpPr>
        <p:spPr>
          <a:xfrm>
            <a:off x="5558828" y="1475713"/>
            <a:ext cx="10773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Επιτόκιο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864BF7-93A8-3749-9A96-0CDCBDB971BA}"/>
              </a:ext>
            </a:extLst>
          </p:cNvPr>
          <p:cNvSpPr txBox="1"/>
          <p:nvPr/>
        </p:nvSpPr>
        <p:spPr>
          <a:xfrm>
            <a:off x="9006142" y="5237355"/>
            <a:ext cx="21845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dirty="0"/>
              <a:t>Πραγματικά χρηματικά διαθέσιμα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6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E3F16B-73DE-413F-9842-B6CC9C5D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Γενικό πλαίσιο, Μέρος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B1B08C-193D-4B5E-9D03-5C18F4BA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93623"/>
            <a:ext cx="8761413" cy="34163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Στο Κεφάλαιο 10 παρουσιάστηκε το υπόδειγμα της συνολικής ζήτησης και συνολικής προσφοράς. </a:t>
            </a:r>
          </a:p>
          <a:p>
            <a:r>
              <a:rPr lang="el-GR" dirty="0"/>
              <a:t> </a:t>
            </a:r>
            <a:r>
              <a:rPr lang="el-GR" b="1" dirty="0"/>
              <a:t>Μακροχρόνια περίοδος</a:t>
            </a:r>
            <a:r>
              <a:rPr lang="el-GR" dirty="0"/>
              <a:t>: </a:t>
            </a:r>
            <a:endParaRPr lang="en-US" dirty="0"/>
          </a:p>
          <a:p>
            <a:pPr lvl="1"/>
            <a:r>
              <a:rPr lang="el-GR" dirty="0"/>
              <a:t>Οι τιμές είναι εύκαμπτες </a:t>
            </a:r>
            <a:endParaRPr lang="en-US" dirty="0"/>
          </a:p>
          <a:p>
            <a:pPr lvl="1"/>
            <a:r>
              <a:rPr lang="el-GR" dirty="0"/>
              <a:t>Η παραγωγή καθορίζεται από τους συντελεστές της παραγωγής και την τεχνολογία </a:t>
            </a:r>
            <a:endParaRPr lang="en-US" dirty="0"/>
          </a:p>
          <a:p>
            <a:pPr lvl="1"/>
            <a:r>
              <a:rPr lang="el-GR" dirty="0"/>
              <a:t>Η ανεργία είναι ίση με το φυσικό ποσοστό της </a:t>
            </a:r>
          </a:p>
          <a:p>
            <a:r>
              <a:rPr lang="el-GR" dirty="0"/>
              <a:t> </a:t>
            </a:r>
            <a:r>
              <a:rPr lang="el-GR" b="1" dirty="0"/>
              <a:t>Βραχυχρόνια περίοδος</a:t>
            </a:r>
            <a:r>
              <a:rPr lang="el-GR" dirty="0"/>
              <a:t>: </a:t>
            </a:r>
            <a:endParaRPr lang="en-US" dirty="0"/>
          </a:p>
          <a:p>
            <a:pPr lvl="1"/>
            <a:r>
              <a:rPr lang="el-GR" dirty="0"/>
              <a:t>Οι τιμές είναι σταθερές </a:t>
            </a:r>
            <a:endParaRPr lang="en-US" dirty="0"/>
          </a:p>
          <a:p>
            <a:pPr lvl="1"/>
            <a:r>
              <a:rPr lang="el-GR" dirty="0"/>
              <a:t>Η παραγωγή καθορίζεται από τη συνολική ζήτηση </a:t>
            </a:r>
            <a:endParaRPr lang="en-US" dirty="0"/>
          </a:p>
          <a:p>
            <a:pPr lvl="1"/>
            <a:r>
              <a:rPr lang="el-GR" dirty="0"/>
              <a:t>Η ανεργία συνδέεται αρνητικά με την παραγωγή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2E28EB-2F17-4D9C-949D-D6A5FA3A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A5B397-2F6F-4379-A3DC-8BA3349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Ισορροπία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DCC53C-D58B-420B-8BB9-223B67DE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05E185-4B75-0145-B59B-10966452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4" y="923454"/>
            <a:ext cx="7177416" cy="48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17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9B3FAB3-377E-4641-A69B-CB5D1AF9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Πώς η Ομοσπονδιακή Τράπεζα αυξάνει το επιτόκιο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63E0E5-B542-46D4-906A-34AAC1A3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E9C97A-796E-0448-A8F9-9CFA09A57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593" y="1152053"/>
            <a:ext cx="7278761" cy="48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7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DCDE66-ADDB-4EE5-8B4E-3ABCA98E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ΜΕΛΕΤΗ ΠΕΡΙΠΤΩΣΗΣ:</a:t>
            </a:r>
            <a:br>
              <a:rPr lang="el-GR" sz="2400" dirty="0"/>
            </a:br>
            <a:r>
              <a:rPr lang="el-GR" sz="2400" dirty="0"/>
              <a:t>Αυστηρή νομισματική πολιτική και επιτόκια, Μέρος 1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4BB476-0D01-4214-A438-2C52A706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00345432-868F-4ED9-90E9-D7DFAA76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34970"/>
            <a:ext cx="8761413" cy="4178980"/>
          </a:xfrm>
        </p:spPr>
        <p:txBody>
          <a:bodyPr>
            <a:normAutofit/>
          </a:bodyPr>
          <a:lstStyle/>
          <a:p>
            <a:r>
              <a:rPr lang="el-GR" dirty="0"/>
              <a:t>Στα τέλη της δεκαετίας του 1970: </a:t>
            </a:r>
            <a:r>
              <a:rPr lang="el-GR" b="1" i="1" dirty="0"/>
              <a:t>π</a:t>
            </a:r>
            <a:r>
              <a:rPr lang="el-GR" dirty="0"/>
              <a:t> &gt; 10%</a:t>
            </a:r>
          </a:p>
          <a:p>
            <a:r>
              <a:rPr lang="el-GR" dirty="0"/>
              <a:t>Οκτώβριος 1979: Ο Πρόεδρος της Ομοσπονδιακής Τράπεζας Πολ </a:t>
            </a:r>
            <a:r>
              <a:rPr lang="el-GR" dirty="0" err="1"/>
              <a:t>Βόλκερ</a:t>
            </a:r>
            <a:r>
              <a:rPr lang="el-GR" dirty="0"/>
              <a:t> ανακοινώνει ότι η νομισματική πολιτική θα αποσκοπεί στη μείωση του πληθωρισμού </a:t>
            </a:r>
          </a:p>
          <a:p>
            <a:r>
              <a:rPr lang="el-GR" dirty="0"/>
              <a:t>Αύγουστος 1979 – Απρίλιος 1980: η Ομοσπονδιακή Τράπεζα μειώνει τα πραγματικά χρηματικά διαθέσιμα κατά 8,0%</a:t>
            </a:r>
          </a:p>
          <a:p>
            <a:r>
              <a:rPr lang="el-GR" dirty="0"/>
              <a:t>Ιανουάριος 1983: </a:t>
            </a:r>
            <a:r>
              <a:rPr lang="el-GR" b="1" i="1" dirty="0"/>
              <a:t>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3,7% </a:t>
            </a:r>
          </a:p>
          <a:p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50690DD-6503-4933-91C7-BE548482FD8F}"/>
              </a:ext>
            </a:extLst>
          </p:cNvPr>
          <p:cNvSpPr/>
          <p:nvPr/>
        </p:nvSpPr>
        <p:spPr>
          <a:xfrm>
            <a:off x="3281819" y="5123145"/>
            <a:ext cx="4759891" cy="115239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Πώς, κατά τη γνώμη σας, η πολιτική αυτή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θα επηρεάσει τα ονομαστικά επιτόκια</a:t>
            </a:r>
            <a:r>
              <a:rPr lang="el-G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15225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A73BA5-691F-4001-AEE2-6E3E2396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ΜΕΛΕΤΗ ΠΕΡΙΠΤΩΣΗΣ:</a:t>
            </a:r>
            <a:br>
              <a:rPr lang="el-GR" sz="2800" dirty="0"/>
            </a:br>
            <a:r>
              <a:rPr lang="el-GR" sz="2800" dirty="0"/>
              <a:t>Περιοριστική νομισματική πολιτική και επιτόκια, </a:t>
            </a:r>
            <a:r>
              <a:rPr lang="en-US" sz="2800" dirty="0"/>
              <a:t>M</a:t>
            </a:r>
            <a:r>
              <a:rPr lang="el-GR" sz="2800" dirty="0" err="1"/>
              <a:t>έρος</a:t>
            </a:r>
            <a:r>
              <a:rPr lang="el-GR" sz="2800" dirty="0"/>
              <a:t> 2 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BC092753-C4D1-4A5E-BB47-E8963BFDE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081391"/>
              </p:ext>
            </p:extLst>
          </p:nvPr>
        </p:nvGraphicFramePr>
        <p:xfrm>
          <a:off x="1155700" y="3256766"/>
          <a:ext cx="8761413" cy="318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471">
                  <a:extLst>
                    <a:ext uri="{9D8B030D-6E8A-4147-A177-3AD203B41FA5}">
                      <a16:colId xmlns:a16="http://schemas.microsoft.com/office/drawing/2014/main" val="2384854551"/>
                    </a:ext>
                  </a:extLst>
                </a:gridCol>
                <a:gridCol w="2920471">
                  <a:extLst>
                    <a:ext uri="{9D8B030D-6E8A-4147-A177-3AD203B41FA5}">
                      <a16:colId xmlns:a16="http://schemas.microsoft.com/office/drawing/2014/main" val="2408089657"/>
                    </a:ext>
                  </a:extLst>
                </a:gridCol>
                <a:gridCol w="2920471">
                  <a:extLst>
                    <a:ext uri="{9D8B030D-6E8A-4147-A177-3AD203B41FA5}">
                      <a16:colId xmlns:a16="http://schemas.microsoft.com/office/drawing/2014/main" val="2231335732"/>
                    </a:ext>
                  </a:extLst>
                </a:gridCol>
              </a:tblGrid>
              <a:tr h="63632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Βραχυχρόνια περίοδος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Μακροχρόνια περίοδος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7996"/>
                  </a:ext>
                </a:extLst>
              </a:tr>
              <a:tr h="636323"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Υπόδειγμα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Προτίμηση ρευστότητας  (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κεϋνσιανό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Αποτέλεσμα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Fisher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(κλασικό)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79879"/>
                  </a:ext>
                </a:extLst>
              </a:tr>
              <a:tr h="636323"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Τιμές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Άκαμπτες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Εύκαμπτες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314085"/>
                  </a:ext>
                </a:extLst>
              </a:tr>
              <a:tr h="636323"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Πρόβλεψη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0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50281"/>
                  </a:ext>
                </a:extLst>
              </a:tr>
              <a:tr h="636323"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Πραγματικό αποτέλεσμα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8/1979: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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10,4% </a:t>
                      </a:r>
                    </a:p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4/1980: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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15,8%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8/1979: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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10,4% </a:t>
                      </a:r>
                    </a:p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1/1983: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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8,2%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61341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99AD56-3C99-4D96-8E1D-375BBBFA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CE1A362-5BC8-4E3C-89C0-45F78397E0FC}"/>
              </a:ext>
            </a:extLst>
          </p:cNvPr>
          <p:cNvSpPr/>
          <p:nvPr/>
        </p:nvSpPr>
        <p:spPr>
          <a:xfrm>
            <a:off x="1478071" y="2529272"/>
            <a:ext cx="8292230" cy="4028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Οι επιδράσεις μιας σφικτότερης νομισματικής στα ονομαστικά επιτόκια </a:t>
            </a:r>
          </a:p>
        </p:txBody>
      </p:sp>
    </p:spTree>
    <p:extLst>
      <p:ext uri="{BB962C8B-B14F-4D97-AF65-F5344CB8AC3E}">
        <p14:creationId xmlns:p14="http://schemas.microsoft.com/office/powerpoint/2010/main" val="1333764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0456E9-D672-4F9A-9662-6D94A7DC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καμπύλη </a:t>
            </a:r>
            <a:r>
              <a:rPr lang="en-US" i="1" dirty="0"/>
              <a:t>LM 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DFBFD58-22E4-420E-AF32-8DA671066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388498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dirty="0"/>
                  <a:t>Ας επαναφέρουμε τώρα το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στη συνάρτηση ζήτησης χρήματος: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                     		(</a:t>
                </a:r>
                <a:r>
                  <a:rPr lang="en-US" b="1" i="1" dirty="0"/>
                  <a:t>M</a:t>
                </a:r>
                <a:r>
                  <a:rPr lang="el-GR" dirty="0"/>
                  <a:t>/</a:t>
                </a:r>
                <a:r>
                  <a:rPr lang="en-US" b="1" i="1" dirty="0"/>
                  <a:t>P</a:t>
                </a:r>
                <a:r>
                  <a:rPr lang="el-GR" dirty="0"/>
                  <a:t>)</a:t>
                </a:r>
                <a:r>
                  <a:rPr lang="en-US" b="1" i="1" baseline="30000" dirty="0"/>
                  <a:t>d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n-US" b="1" i="1" dirty="0"/>
                  <a:t>L</a:t>
                </a:r>
                <a:r>
                  <a:rPr lang="el-GR" dirty="0"/>
                  <a:t>(</a:t>
                </a:r>
                <a:r>
                  <a:rPr lang="en-US" b="1" i="1" dirty="0"/>
                  <a:t>r</a:t>
                </a:r>
                <a:r>
                  <a:rPr lang="el-GR" dirty="0"/>
                  <a:t>, </a:t>
                </a:r>
                <a:r>
                  <a:rPr lang="en-US" b="1" i="1" dirty="0"/>
                  <a:t>Y</a:t>
                </a:r>
                <a:r>
                  <a:rPr lang="el-GR" dirty="0"/>
                  <a:t>)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Η </a:t>
                </a:r>
                <a:r>
                  <a:rPr lang="el-GR" b="1" dirty="0"/>
                  <a:t>καμπύλη</a:t>
                </a:r>
                <a:r>
                  <a:rPr lang="el-GR" dirty="0"/>
                  <a:t> </a:t>
                </a:r>
                <a:r>
                  <a:rPr lang="en-US" b="1" i="1" dirty="0"/>
                  <a:t>LM</a:t>
                </a:r>
                <a:r>
                  <a:rPr lang="en-US" dirty="0"/>
                  <a:t> </a:t>
                </a:r>
                <a:r>
                  <a:rPr lang="el-GR" dirty="0"/>
                  <a:t>είναι η γραφική απεικόνιση όλων των συνδυασμών των </a:t>
                </a:r>
                <a:r>
                  <a:rPr lang="en-US" b="1" i="1" dirty="0"/>
                  <a:t>r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που εξισώνουν την προσφορά και ζήτηση πραγματικών χρηματικών διαθεσίμων.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Η εξίσωση της καμπύλης </a:t>
                </a:r>
                <a:r>
                  <a:rPr lang="en-US" i="1" dirty="0"/>
                  <a:t>LM</a:t>
                </a:r>
                <a:r>
                  <a:rPr lang="en-US" dirty="0"/>
                  <a:t> </a:t>
                </a:r>
                <a:r>
                  <a:rPr lang="el-GR" dirty="0"/>
                  <a:t>είναι: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                    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l-GR" b="1" dirty="0"/>
                  <a:t>=</a:t>
                </a:r>
                <a:r>
                  <a:rPr lang="en-US" b="1" dirty="0"/>
                  <a:t>L(</a:t>
                </a:r>
                <a:r>
                  <a:rPr lang="en-US" b="1" dirty="0" err="1"/>
                  <a:t>r,Y</a:t>
                </a:r>
                <a:r>
                  <a:rPr lang="en-US" b="1" dirty="0"/>
                  <a:t>)</a:t>
                </a:r>
                <a:endParaRPr lang="el-GR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DFBFD58-22E4-420E-AF32-8DA671066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3884982"/>
              </a:xfrm>
              <a:blipFill>
                <a:blip r:embed="rId2"/>
                <a:stretch>
                  <a:fillRect l="-556" t="-1570" b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3A35A6-4DE5-4B23-A02D-DBD3D3F3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80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D11B62-25E0-4773-8EA9-DA400BEE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συνάγεται η καμπύλη </a:t>
            </a:r>
            <a:r>
              <a:rPr lang="el-GR" i="1" dirty="0"/>
              <a:t>LM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B63B64C-9F26-465E-BDFD-76C2F0AF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5A7864-24B6-BE40-8E3A-375473AD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10" y="2443059"/>
            <a:ext cx="9316237" cy="4166938"/>
          </a:xfrm>
        </p:spPr>
      </p:pic>
    </p:spTree>
    <p:extLst>
      <p:ext uri="{BB962C8B-B14F-4D97-AF65-F5344CB8AC3E}">
        <p14:creationId xmlns:p14="http://schemas.microsoft.com/office/powerpoint/2010/main" val="3721289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6ED4E8-B67D-4836-BD89-477C9810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καμπύλη </a:t>
            </a:r>
            <a:r>
              <a:rPr lang="el-GR" i="1" dirty="0"/>
              <a:t>IS</a:t>
            </a:r>
            <a:r>
              <a:rPr lang="el-GR" dirty="0"/>
              <a:t> και το υπόδειγμα δανειακών κεφαλαίων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A057A67-05A8-43AD-AD75-CADD4D9E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BA5DB8-AB04-7146-8998-B852DD662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404" y="3123525"/>
            <a:ext cx="7646004" cy="34163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772249-30EB-1A4F-A21A-16CAE1CF85BE}"/>
              </a:ext>
            </a:extLst>
          </p:cNvPr>
          <p:cNvSpPr txBox="1"/>
          <p:nvPr/>
        </p:nvSpPr>
        <p:spPr>
          <a:xfrm>
            <a:off x="2163778" y="2323288"/>
            <a:ext cx="34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(α) Το υπόδειγμα των δανειακών κεφαλαίων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B2693-09BB-D649-8502-42BBAF6BBD88}"/>
              </a:ext>
            </a:extLst>
          </p:cNvPr>
          <p:cNvSpPr txBox="1"/>
          <p:nvPr/>
        </p:nvSpPr>
        <p:spPr>
          <a:xfrm>
            <a:off x="6523374" y="2461787"/>
            <a:ext cx="3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(β) Η καμπύλη </a:t>
            </a:r>
            <a:r>
              <a:rPr lang="en-US" i="1" dirty="0"/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402877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7D3EFB-7B17-4024-AD99-7C33ECD2F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η καμπύλη </a:t>
            </a:r>
            <a:r>
              <a:rPr lang="el-GR" i="1" dirty="0"/>
              <a:t>LM</a:t>
            </a:r>
            <a:r>
              <a:rPr lang="el-GR" dirty="0"/>
              <a:t> έχει θετική κλίση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B2C601-D6BF-4080-BF06-5DEEA27F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313568"/>
            <a:ext cx="8761413" cy="2706232"/>
          </a:xfrm>
        </p:spPr>
        <p:txBody>
          <a:bodyPr/>
          <a:lstStyle/>
          <a:p>
            <a:r>
              <a:rPr lang="el-GR" dirty="0"/>
              <a:t>Η αύξηση του εισοδήματος αυξάνει τη ζήτηση χρήματος</a:t>
            </a:r>
          </a:p>
          <a:p>
            <a:r>
              <a:rPr lang="el-GR" dirty="0"/>
              <a:t>Αφού η προσφορά πραγματικών διαθεσίμων είναι σταθερή, δεν υπάρχει υπερβάλλουσα ζήτηση στην αγορά χρήματος στο αρχικό επιτόκιο. </a:t>
            </a:r>
          </a:p>
          <a:p>
            <a:r>
              <a:rPr lang="el-GR" dirty="0"/>
              <a:t>Το επιτόκιο πρέπει να ανέβει για να αποκατασταθεί η ισορροπία στην αγορά χρήματος.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67993B4-B0BC-422B-AE98-E52AC952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30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7E166F-48D9-48D8-BDD0-754E4DE6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Πώς το ΔM μετατοπίζει την καμπύλη </a:t>
            </a:r>
            <a:r>
              <a:rPr lang="el-GR" sz="3200" i="1" dirty="0"/>
              <a:t>LM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DB15E0-A59B-4CD2-B2C6-3EBAF5D2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0951BA-5E95-DC4F-937D-2CEEC558B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236" y="2448466"/>
            <a:ext cx="7937880" cy="4149558"/>
          </a:xfrm>
        </p:spPr>
      </p:pic>
    </p:spTree>
    <p:extLst>
      <p:ext uri="{BB962C8B-B14F-4D97-AF65-F5344CB8AC3E}">
        <p14:creationId xmlns:p14="http://schemas.microsoft.com/office/powerpoint/2010/main" val="403801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1B50D2-0DBB-4315-AFD5-55271ED0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Μετατόπιση της καμπύλης </a:t>
            </a:r>
            <a:r>
              <a:rPr lang="el-GR" i="1" dirty="0"/>
              <a:t>LM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AA58AC-C41A-4160-A243-F735C7D58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Υποθέστε ότι μια σειρά από απάτες με πιστωτικές κάρτες αναγκάζει τους καταναλωτές να χρησιμοποιούν μετρητά συχνότερα στις συναλλαγές τους.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Χρησιμοποιήστε το υπόδειγμα προτίμησης ρευστότητας για να δείξετε πώς τα γεγονότα αυτά μετατοπίζουν την καμπύλη </a:t>
            </a:r>
            <a:r>
              <a:rPr lang="en-US" i="1" dirty="0"/>
              <a:t>LM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778481-AC7F-4D58-A311-91603275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B8DC92-FDA9-4D5E-A5C7-8E34BC9E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Γενικό πλαίσιο, Μέρος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296F96-EB5B-4DF6-9AE0-3437D217B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84153"/>
            <a:ext cx="8761413" cy="3416300"/>
          </a:xfrm>
        </p:spPr>
        <p:txBody>
          <a:bodyPr>
            <a:normAutofit/>
          </a:bodyPr>
          <a:lstStyle/>
          <a:p>
            <a:r>
              <a:rPr lang="el-GR" dirty="0"/>
              <a:t>Στο παρόν κεφάλαιο αναπτύσσεται το υπόδειγμα </a:t>
            </a:r>
            <a:r>
              <a:rPr lang="en-US" i="1" dirty="0"/>
              <a:t>IS</a:t>
            </a:r>
            <a:r>
              <a:rPr lang="el-GR" dirty="0"/>
              <a:t>-</a:t>
            </a:r>
            <a:r>
              <a:rPr lang="en-US" i="1" dirty="0"/>
              <a:t>LM</a:t>
            </a:r>
            <a:r>
              <a:rPr lang="el-GR" dirty="0"/>
              <a:t>, που αποτελεί τη βάση της καμπύλης συνολικής ζήτησης.  </a:t>
            </a:r>
          </a:p>
          <a:p>
            <a:r>
              <a:rPr lang="el-GR" dirty="0"/>
              <a:t>Εστιάζουμε στη βραχυχρόνια περίοδο και υποθέτουμε ότι το επίπεδο των τιμών είναι σταθερό (και επομένως η καμπύλη </a:t>
            </a:r>
            <a:r>
              <a:rPr lang="en-US" i="1" dirty="0"/>
              <a:t>SRAS</a:t>
            </a:r>
            <a:r>
              <a:rPr lang="en-US" dirty="0"/>
              <a:t> </a:t>
            </a:r>
            <a:r>
              <a:rPr lang="el-GR" dirty="0"/>
              <a:t>είναι οριζόντια).</a:t>
            </a:r>
          </a:p>
          <a:p>
            <a:r>
              <a:rPr lang="el-GR" dirty="0"/>
              <a:t>Τα Κεφάλαια 11 και 12 εστιάζουν στην περίπτωση της κλειστής οικονομίας.</a:t>
            </a:r>
            <a:r>
              <a:rPr lang="en-US" dirty="0"/>
              <a:t> </a:t>
            </a:r>
            <a:r>
              <a:rPr lang="el-GR" dirty="0"/>
              <a:t>Στο Κεφάλαιο 13 παρουσιάζεται η περίπτωση της ανοικτής οικονομίας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DCE48F-5E30-482A-9555-4036592D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72D09-6F56-4385-8ECC-90964471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ΤΩΡΑ ΠΡΟΣΠΑΘΗΣΤΕ </a:t>
            </a:r>
            <a:br>
              <a:rPr lang="el-GR" sz="3200" dirty="0"/>
            </a:br>
            <a:r>
              <a:rPr lang="el-GR" sz="3200" dirty="0"/>
              <a:t>Μετατόπιση της καμπύλης </a:t>
            </a:r>
            <a:r>
              <a:rPr lang="el-GR" sz="3200" i="1" dirty="0"/>
              <a:t>LM</a:t>
            </a:r>
            <a:r>
              <a:rPr lang="el-GR" sz="3200" dirty="0"/>
              <a:t>, απάντηση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14515E5-547E-498D-B135-2ECB669C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C88D2A-F57C-974A-B1C4-BBADB024B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10" y="2434006"/>
            <a:ext cx="9316237" cy="4166938"/>
          </a:xfrm>
        </p:spPr>
      </p:pic>
    </p:spTree>
    <p:extLst>
      <p:ext uri="{BB962C8B-B14F-4D97-AF65-F5344CB8AC3E}">
        <p14:creationId xmlns:p14="http://schemas.microsoft.com/office/powerpoint/2010/main" val="4247747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D2EB38-E9A1-421C-9BBF-AD4087FF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βραχυχρόνια ισορροπία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18B0C81-27C3-4CFE-95B0-8D96BD13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57A0F1EA-8CD4-4972-B45F-AE8F6BBD0886}"/>
                  </a:ext>
                </a:extLst>
              </p:cNvPr>
              <p:cNvSpPr/>
              <p:nvPr/>
            </p:nvSpPr>
            <p:spPr>
              <a:xfrm>
                <a:off x="1154953" y="2354893"/>
                <a:ext cx="2803271" cy="424632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dirty="0">
                    <a:solidFill>
                      <a:schemeClr val="tx1"/>
                    </a:solidFill>
                  </a:rPr>
                  <a:t>Η βραχυχρόνια ισορροπία είναι ο συνδυασμός των </a:t>
                </a:r>
                <a:r>
                  <a:rPr lang="en-US" i="1" dirty="0">
                    <a:solidFill>
                      <a:schemeClr val="tx1"/>
                    </a:solidFill>
                  </a:rPr>
                  <a:t>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και </a:t>
                </a:r>
                <a:r>
                  <a:rPr lang="en-US" i="1" dirty="0">
                    <a:solidFill>
                      <a:schemeClr val="tx1"/>
                    </a:solidFill>
                  </a:rPr>
                  <a:t>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που ικανοποιούν ταυτόχρονα τις συνθήκες ισορροπίας στις αγορές αγαθών και χρήματος: </a:t>
                </a: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 </a:t>
                </a:r>
              </a:p>
              <a:p>
                <a:r>
                  <a:rPr lang="en-US" b="1" i="1" dirty="0">
                    <a:solidFill>
                      <a:schemeClr val="tx1"/>
                    </a:solidFill>
                  </a:rPr>
                  <a:t>Y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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C</a:t>
                </a:r>
                <a:r>
                  <a:rPr lang="el-GR" b="1" dirty="0">
                    <a:solidFill>
                      <a:schemeClr val="tx1"/>
                    </a:solidFill>
                  </a:rPr>
                  <a:t>(</a:t>
                </a:r>
                <a:r>
                  <a:rPr lang="en-US" b="1" i="1" dirty="0">
                    <a:solidFill>
                      <a:schemeClr val="tx1"/>
                    </a:solidFill>
                  </a:rPr>
                  <a:t>Y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el-GR" b="1" dirty="0">
                    <a:solidFill>
                      <a:schemeClr val="tx1"/>
                    </a:solidFill>
                  </a:rPr>
                  <a:t>) </a:t>
                </a:r>
                <a:r>
                  <a:rPr lang="en-US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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I</a:t>
                </a:r>
                <a:r>
                  <a:rPr lang="el-GR" b="1" dirty="0">
                    <a:solidFill>
                      <a:schemeClr val="tx1"/>
                    </a:solidFill>
                  </a:rPr>
                  <a:t>(</a:t>
                </a:r>
                <a:r>
                  <a:rPr lang="en-US" b="1" i="1" dirty="0">
                    <a:solidFill>
                      <a:schemeClr val="tx1"/>
                    </a:solidFill>
                  </a:rPr>
                  <a:t>r</a:t>
                </a:r>
                <a:r>
                  <a:rPr lang="el-GR" b="1" dirty="0">
                    <a:solidFill>
                      <a:schemeClr val="tx1"/>
                    </a:solidFill>
                  </a:rPr>
                  <a:t>) </a:t>
                </a:r>
                <a:r>
                  <a:rPr lang="en-US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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el-GR" b="1" dirty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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L</a:t>
                </a:r>
                <a:r>
                  <a:rPr lang="el-GR" b="1" dirty="0">
                    <a:solidFill>
                      <a:schemeClr val="tx1"/>
                    </a:solidFill>
                  </a:rPr>
                  <a:t>(</a:t>
                </a:r>
                <a:r>
                  <a:rPr lang="en-US" b="1" i="1" dirty="0">
                    <a:solidFill>
                      <a:schemeClr val="tx1"/>
                    </a:solidFill>
                  </a:rPr>
                  <a:t>r</a:t>
                </a:r>
                <a:r>
                  <a:rPr lang="el-GR" b="1" dirty="0">
                    <a:solidFill>
                      <a:schemeClr val="tx1"/>
                    </a:solidFill>
                  </a:rPr>
                  <a:t>,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Y</a:t>
                </a:r>
                <a:r>
                  <a:rPr lang="el-GR" b="1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l-GR" dirty="0">
                    <a:solidFill>
                      <a:schemeClr val="tx1"/>
                    </a:solidFill>
                  </a:rPr>
                  <a:t> </a:t>
                </a: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57A0F1EA-8CD4-4972-B45F-AE8F6BBD0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53" y="2354893"/>
                <a:ext cx="2803271" cy="4246322"/>
              </a:xfrm>
              <a:prstGeom prst="rect">
                <a:avLst/>
              </a:prstGeom>
              <a:blipFill>
                <a:blip r:embed="rId2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B89E8A-4ABC-C44A-864E-9AA6ABACB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5700" y="2354893"/>
            <a:ext cx="5482592" cy="4246322"/>
          </a:xfrm>
        </p:spPr>
      </p:pic>
    </p:spTree>
    <p:extLst>
      <p:ext uri="{BB962C8B-B14F-4D97-AF65-F5344CB8AC3E}">
        <p14:creationId xmlns:p14="http://schemas.microsoft.com/office/powerpoint/2010/main" val="3986589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6D5404-D315-4076-8213-96F2089D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μεγάλη εικόνα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98120CF-9119-462B-BCBB-9B1CF2A5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0C80F7-5BC2-0446-9711-FC57784F4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435" y="2603500"/>
            <a:ext cx="9386386" cy="3743512"/>
          </a:xfrm>
        </p:spPr>
      </p:pic>
    </p:spTree>
    <p:extLst>
      <p:ext uri="{BB962C8B-B14F-4D97-AF65-F5344CB8AC3E}">
        <p14:creationId xmlns:p14="http://schemas.microsoft.com/office/powerpoint/2010/main" val="4001297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477CF-A8DD-4C35-96E8-940D6A92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Προεπισκόπηση του Κεφαλαίου 12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2A27E-32E9-4135-8920-04233D0E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48353"/>
            <a:ext cx="8761413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Στο Κεφάλαιο 12 </a:t>
            </a:r>
          </a:p>
          <a:p>
            <a:r>
              <a:rPr lang="el-GR" dirty="0"/>
              <a:t>θα χρησιμοποιήσουμε το υπόδειγμα </a:t>
            </a:r>
            <a:r>
              <a:rPr lang="en-US" i="1" dirty="0"/>
              <a:t>IS</a:t>
            </a:r>
            <a:r>
              <a:rPr lang="el-GR" dirty="0"/>
              <a:t>-</a:t>
            </a:r>
            <a:r>
              <a:rPr lang="en-US" i="1" dirty="0"/>
              <a:t>LM</a:t>
            </a:r>
            <a:r>
              <a:rPr lang="en-US" dirty="0"/>
              <a:t> </a:t>
            </a:r>
            <a:r>
              <a:rPr lang="el-GR" dirty="0"/>
              <a:t>για να αναλύσουμε τον αντίκτυπο των διαφόρων μέτρων οικονομικής πολιτικής και των διαταραχών. </a:t>
            </a:r>
          </a:p>
          <a:p>
            <a:r>
              <a:rPr lang="el-GR" dirty="0"/>
              <a:t>θα μάθουμε πώς η καμπύλη συνολικής ζήτησης συνάγεται από το υπόδειγμα </a:t>
            </a:r>
            <a:r>
              <a:rPr lang="en-US" i="1" dirty="0"/>
              <a:t>IS</a:t>
            </a:r>
            <a:r>
              <a:rPr lang="el-GR" dirty="0"/>
              <a:t>-</a:t>
            </a:r>
            <a:r>
              <a:rPr lang="en-US" i="1" dirty="0"/>
              <a:t>LM</a:t>
            </a:r>
            <a:r>
              <a:rPr lang="el-GR" dirty="0"/>
              <a:t>. </a:t>
            </a:r>
          </a:p>
          <a:p>
            <a:r>
              <a:rPr lang="el-GR" dirty="0"/>
              <a:t>θα χρησιμοποιήσουμε τα υποδείγματα </a:t>
            </a:r>
            <a:r>
              <a:rPr lang="en-US" i="1" dirty="0"/>
              <a:t>IS</a:t>
            </a:r>
            <a:r>
              <a:rPr lang="el-GR" dirty="0"/>
              <a:t>-</a:t>
            </a:r>
            <a:r>
              <a:rPr lang="en-US" i="1" dirty="0"/>
              <a:t>LM </a:t>
            </a:r>
            <a:r>
              <a:rPr lang="el-GR" dirty="0"/>
              <a:t>και </a:t>
            </a:r>
            <a:r>
              <a:rPr lang="en-US" i="1" dirty="0"/>
              <a:t>AD</a:t>
            </a:r>
            <a:r>
              <a:rPr lang="el-GR" dirty="0"/>
              <a:t>-</a:t>
            </a:r>
            <a:r>
              <a:rPr lang="en-US" i="1" dirty="0"/>
              <a:t>AS</a:t>
            </a:r>
            <a:r>
              <a:rPr lang="en-US" dirty="0"/>
              <a:t> </a:t>
            </a:r>
            <a:r>
              <a:rPr lang="el-GR" dirty="0"/>
              <a:t>μαζί για να αναλύσουμε τα βραχυχρόνια και μακροχρόνια αποτελέσματα των διαταραχών.   </a:t>
            </a:r>
          </a:p>
          <a:p>
            <a:r>
              <a:rPr lang="el-GR" dirty="0"/>
              <a:t>θα χρησιμοποιήσουμε τα υποδείγματα για να μάθουμε για τη Μεγάλη Κρίση. 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0135C4-3F44-4791-812F-8E42B1B4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27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D74D30-0A1E-446F-818D-04AEE9D2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18BEA4-A707-4CED-BB14-F5BB304B7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39299"/>
            <a:ext cx="8761413" cy="3416300"/>
          </a:xfrm>
        </p:spPr>
        <p:txBody>
          <a:bodyPr>
            <a:normAutofit/>
          </a:bodyPr>
          <a:lstStyle/>
          <a:p>
            <a:r>
              <a:rPr lang="el-GR" dirty="0" err="1"/>
              <a:t>Κεϋνσιανός</a:t>
            </a:r>
            <a:r>
              <a:rPr lang="el-GR" dirty="0"/>
              <a:t> σταυρός </a:t>
            </a:r>
            <a:endParaRPr lang="en-US" dirty="0"/>
          </a:p>
          <a:p>
            <a:pPr lvl="1"/>
            <a:r>
              <a:rPr lang="el-GR" dirty="0"/>
              <a:t>βασικό υπόδειγμα προσδιορισμού του εισοδήματος </a:t>
            </a:r>
            <a:endParaRPr lang="en-US" dirty="0"/>
          </a:p>
          <a:p>
            <a:pPr lvl="1"/>
            <a:r>
              <a:rPr lang="el-GR" dirty="0"/>
              <a:t>παίρνει ως εξωγενείς τη δημοσιονομική πολιτική και τις επενδύσεις </a:t>
            </a:r>
            <a:endParaRPr lang="en-US" dirty="0"/>
          </a:p>
          <a:p>
            <a:pPr lvl="1"/>
            <a:r>
              <a:rPr lang="el-GR" dirty="0"/>
              <a:t>η δημοσιονομική πολιτική ασκεί πολλαπλασιαστική επίδραση στο εισόδημα </a:t>
            </a:r>
          </a:p>
          <a:p>
            <a:r>
              <a:rPr lang="el-GR" dirty="0"/>
              <a:t>Καμπύλη </a:t>
            </a:r>
            <a:r>
              <a:rPr lang="en-US" b="1" i="1" dirty="0"/>
              <a:t>IS</a:t>
            </a:r>
            <a:r>
              <a:rPr lang="en-US" dirty="0"/>
              <a:t> </a:t>
            </a:r>
          </a:p>
          <a:p>
            <a:pPr lvl="1"/>
            <a:r>
              <a:rPr lang="el-GR" dirty="0"/>
              <a:t>προκύπτει από τον </a:t>
            </a:r>
            <a:r>
              <a:rPr lang="el-GR" dirty="0" err="1"/>
              <a:t>κεϋνσιανό</a:t>
            </a:r>
            <a:r>
              <a:rPr lang="el-GR" dirty="0"/>
              <a:t> σταυρό, όταν η προγραμματισμένη επένδυση εξαρτάται αρνητικά από το επιτόκιο </a:t>
            </a:r>
            <a:endParaRPr lang="en-US" dirty="0"/>
          </a:p>
          <a:p>
            <a:pPr lvl="1"/>
            <a:r>
              <a:rPr lang="el-GR" dirty="0"/>
              <a:t>δείξτε όλους τους συνδυασμούς των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/>
              <a:t>που εξισώνουν την προγραμματισμένη επένδυση με την πραγματική δαπάνη για αγαθά και υπηρεσίες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08CC09-EEB1-414D-AB68-A24D5843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64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8A4252-5140-4B52-B2DA-7983CAB3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2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8512B5-DE15-442E-BB1C-0B3CA22C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θεωρία της προτίμησης ρευστότητας </a:t>
            </a:r>
            <a:endParaRPr lang="en-US" dirty="0"/>
          </a:p>
          <a:p>
            <a:pPr lvl="1"/>
            <a:r>
              <a:rPr lang="el-GR" dirty="0"/>
              <a:t>βασικό υπόδειγμα προσδιορισμού του επιτοκίου </a:t>
            </a:r>
            <a:endParaRPr lang="en-US" dirty="0"/>
          </a:p>
          <a:p>
            <a:pPr lvl="1"/>
            <a:r>
              <a:rPr lang="el-GR" dirty="0"/>
              <a:t>παίρνει ως εξωγενή την προσφορά χρήματος και το επίπεδο των τιμών </a:t>
            </a:r>
            <a:endParaRPr lang="en-US" dirty="0"/>
          </a:p>
          <a:p>
            <a:pPr lvl="1"/>
            <a:r>
              <a:rPr lang="el-GR" dirty="0"/>
              <a:t>μια αύξηση της προσφοράς χρήματος χαμηλώνει το επιτόκιο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Καμπύλη </a:t>
            </a:r>
            <a:r>
              <a:rPr lang="en-US" i="1" dirty="0"/>
              <a:t>LM</a:t>
            </a:r>
            <a:r>
              <a:rPr lang="en-US" dirty="0"/>
              <a:t> </a:t>
            </a:r>
          </a:p>
          <a:p>
            <a:pPr lvl="1"/>
            <a:r>
              <a:rPr lang="el-GR" dirty="0"/>
              <a:t>προκύπτει από τη θεωρία προτίμησης ρευστότητας, όταν η ζήτηση χρήματος εξαρτάται θετικά από το εισόδημα</a:t>
            </a:r>
            <a:endParaRPr lang="en-US" dirty="0"/>
          </a:p>
          <a:p>
            <a:pPr lvl="1"/>
            <a:r>
              <a:rPr lang="el-GR" dirty="0"/>
              <a:t>δείχνει όλους τους συνδυασμούς των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b="1" i="1" dirty="0"/>
              <a:t>Υ</a:t>
            </a:r>
            <a:r>
              <a:rPr lang="el-GR" dirty="0"/>
              <a:t> που εξισώνουν τη ζήτηση για πραγματικά χρηματικά διαθέσιμα με την προσφορά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0852E85-C308-45E7-9DF3-63BEEE9E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41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5CE6D7-BE50-4A16-86A1-A6884DC7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9E6B18-796B-450F-BA76-F4A7379F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32911"/>
            <a:ext cx="8761413" cy="3077422"/>
          </a:xfrm>
        </p:spPr>
        <p:txBody>
          <a:bodyPr/>
          <a:lstStyle/>
          <a:p>
            <a:r>
              <a:rPr lang="el-GR" dirty="0"/>
              <a:t>Υπόδειγμα </a:t>
            </a:r>
            <a:r>
              <a:rPr lang="en-US" b="1" i="1" dirty="0"/>
              <a:t>IS</a:t>
            </a:r>
            <a:r>
              <a:rPr lang="el-GR" dirty="0"/>
              <a:t>-</a:t>
            </a:r>
            <a:r>
              <a:rPr lang="en-US" b="1" i="1" dirty="0"/>
              <a:t>LM</a:t>
            </a:r>
            <a:r>
              <a:rPr lang="en-US" dirty="0"/>
              <a:t> </a:t>
            </a:r>
          </a:p>
          <a:p>
            <a:pPr lvl="1"/>
            <a:r>
              <a:rPr lang="el-GR" dirty="0"/>
              <a:t>Η τομή των καμπυλών </a:t>
            </a:r>
            <a:r>
              <a:rPr lang="en-US" i="1" dirty="0"/>
              <a:t>IS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i="1" dirty="0"/>
              <a:t>LM</a:t>
            </a:r>
            <a:r>
              <a:rPr lang="en-US" dirty="0"/>
              <a:t> </a:t>
            </a:r>
            <a:r>
              <a:rPr lang="el-GR" dirty="0"/>
              <a:t>δείχνει το μοναδικό σημείο (</a:t>
            </a:r>
            <a:r>
              <a:rPr lang="en-US" b="1" i="1" dirty="0"/>
              <a:t>Y</a:t>
            </a:r>
            <a:r>
              <a:rPr lang="el-GR" dirty="0"/>
              <a:t>, </a:t>
            </a:r>
            <a:r>
              <a:rPr lang="en-US" b="1" i="1" dirty="0"/>
              <a:t>r</a:t>
            </a:r>
            <a:r>
              <a:rPr lang="el-GR" dirty="0"/>
              <a:t>) που ικανοποιεί την ισορροπία τόσο στην αγορά αγαθών όσο και στην αγορά χρήματος.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49BEAE-E0AC-4535-B381-3438E614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4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D12D38-9F22-48AF-A811-5CAC8969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κεϋνσιανός</a:t>
            </a:r>
            <a:r>
              <a:rPr lang="el-GR" dirty="0"/>
              <a:t> σταυρός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425903-A3F7-4CF2-BE7A-007E8745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909238"/>
            <a:ext cx="8761413" cy="3416300"/>
          </a:xfrm>
        </p:spPr>
        <p:txBody>
          <a:bodyPr>
            <a:normAutofit/>
          </a:bodyPr>
          <a:lstStyle/>
          <a:p>
            <a:r>
              <a:rPr lang="el-GR" dirty="0"/>
              <a:t>Ένα απλό υπόδειγμα κλειστής οικονομίας στο οποίο το εισόδημα καθορίζεται από τη δαπάνη.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(αποδίδεται στον Τζον </a:t>
            </a:r>
            <a:r>
              <a:rPr lang="el-GR" dirty="0" err="1"/>
              <a:t>Μέυναρντ</a:t>
            </a:r>
            <a:r>
              <a:rPr lang="el-GR" dirty="0"/>
              <a:t> </a:t>
            </a:r>
            <a:r>
              <a:rPr lang="el-GR" dirty="0" err="1"/>
              <a:t>Κέυνς</a:t>
            </a:r>
            <a:r>
              <a:rPr lang="el-GR" dirty="0"/>
              <a:t>)</a:t>
            </a:r>
          </a:p>
          <a:p>
            <a:r>
              <a:rPr lang="el-GR" dirty="0"/>
              <a:t>  Συμβολισμός:</a:t>
            </a:r>
            <a:endParaRPr lang="en-US" dirty="0"/>
          </a:p>
          <a:p>
            <a:pPr lvl="1"/>
            <a:r>
              <a:rPr lang="en-US" b="1" i="1" dirty="0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προγραμματισμένη επένδυση </a:t>
            </a:r>
            <a:endParaRPr lang="en-US" dirty="0"/>
          </a:p>
          <a:p>
            <a:pPr lvl="1"/>
            <a:r>
              <a:rPr lang="en-US" b="1" i="1" dirty="0"/>
              <a:t>PE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n-US" b="1" i="1" dirty="0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n-US" b="1" i="1" dirty="0"/>
              <a:t>G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προγραμματισμένη δαπάνη </a:t>
            </a:r>
            <a:endParaRPr lang="en-US" dirty="0"/>
          </a:p>
          <a:p>
            <a:pPr lvl="1"/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πραγματικό ΑΕΠ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πραγματική δαπάνη </a:t>
            </a:r>
          </a:p>
          <a:p>
            <a:r>
              <a:rPr lang="el-GR" dirty="0"/>
              <a:t>Διαφορά μεταξύ πραγματικής και προγραμματισμένης δαπάνης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μη προγραμματισμένη επένδυση σε αποθέματα </a:t>
            </a:r>
          </a:p>
          <a:p>
            <a:endParaRPr lang="el-GR" sz="2000" b="1" i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05CADE-8237-4D4F-A979-6552CD88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D0D06-A450-4288-AAF8-4644038B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του </a:t>
            </a:r>
            <a:r>
              <a:rPr lang="el-GR" dirty="0" err="1"/>
              <a:t>κεϋνσιανού</a:t>
            </a:r>
            <a:r>
              <a:rPr lang="el-GR" dirty="0"/>
              <a:t> σταυρού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3F5B6E5-A167-4C46-B982-895466CE34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3" y="2938478"/>
                <a:ext cx="8761413" cy="3416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συνάρτηση κατανάλωσης: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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μεταβλητές της οικονομικής πολιτικής: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endParaRPr lang="el-GR" b="1" dirty="0"/>
              </a:p>
              <a:p>
                <a:pPr marL="0" indent="0">
                  <a:buNone/>
                </a:pPr>
                <a:r>
                  <a:rPr lang="el-GR" dirty="0"/>
                  <a:t>για τώρα, η προγραμματισμένη επένδυση είναι εξωγενής: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</m:oMath>
                </a14:m>
                <a:r>
                  <a:rPr lang="el-GR" b="1" dirty="0"/>
                  <a:t> </a:t>
                </a:r>
              </a:p>
              <a:p>
                <a:pPr marL="0" indent="0">
                  <a:buNone/>
                </a:pPr>
                <a:r>
                  <a:rPr lang="el-GR" dirty="0"/>
                  <a:t>προγραμματισμένη δαπάνη: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l-GR" dirty="0"/>
                  <a:t>συνθήκη ισορροπίας: </a:t>
                </a:r>
              </a:p>
              <a:p>
                <a:pPr marL="0" indent="0">
                  <a:buNone/>
                </a:pPr>
                <a:r>
                  <a:rPr lang="el-GR" dirty="0"/>
                  <a:t>πραγματική δαπάνη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προγραμματισμένη δαπάνη </a:t>
                </a:r>
              </a:p>
              <a:p>
                <a:pPr marL="0" indent="0">
                  <a:buNone/>
                </a:pPr>
                <a:r>
                  <a:rPr lang="el-GR" dirty="0"/>
                  <a:t>		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𝑷𝑬</m:t>
                    </m:r>
                  </m:oMath>
                </a14:m>
                <a:endParaRPr lang="el-GR" b="1" dirty="0"/>
              </a:p>
              <a:p>
                <a:pPr marL="0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3F5B6E5-A167-4C46-B982-895466CE3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3" y="2938478"/>
                <a:ext cx="8761413" cy="3416300"/>
              </a:xfrm>
              <a:blipFill>
                <a:blip r:embed="rId2"/>
                <a:stretch>
                  <a:fillRect l="-579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F5FDE89-7D80-44F8-B382-4941A136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E96E4B6-2B19-473B-BA2D-6CD78F28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Γραφική απεικόνιση της προγραμματισμένης δαπάνης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7CC7E8-76E7-4EE9-9248-7BB5C730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BA438F-1E66-4344-9B51-2A3358664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777360"/>
            <a:ext cx="6470907" cy="3300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6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DB7B49C-62EC-4804-9EBA-73C1CCAE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Γραφική απεικόνιση της συνθήκης ισορροπίας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F14254-589D-4E8E-BA3E-3FC780A9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BEEAAF-E6D5-5C46-9EFE-F2B5A98C7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372" y="1149493"/>
            <a:ext cx="7339685" cy="4715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4AA96F-D709-1B44-96FB-ECE3EE598824}"/>
              </a:ext>
            </a:extLst>
          </p:cNvPr>
          <p:cNvSpPr txBox="1"/>
          <p:nvPr/>
        </p:nvSpPr>
        <p:spPr>
          <a:xfrm>
            <a:off x="472861" y="1648311"/>
            <a:ext cx="17766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Προγραμματισμένη δαπάνη</a:t>
            </a:r>
          </a:p>
          <a:p>
            <a:endParaRPr lang="el-GR" sz="1200" dirty="0"/>
          </a:p>
          <a:p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E76FA9-E09E-6341-96E8-A508DE863925}"/>
              </a:ext>
            </a:extLst>
          </p:cNvPr>
          <p:cNvSpPr txBox="1"/>
          <p:nvPr/>
        </p:nvSpPr>
        <p:spPr>
          <a:xfrm>
            <a:off x="4614332" y="5449740"/>
            <a:ext cx="2246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Εισόδημα, Παραγωγή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96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95C1CEF-CC82-45D7-AD61-55083844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Επίπεδο ισορροπίας του εισοδήματος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6DF424-FD65-4ED5-A177-1F4C88B9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660FD9-6E0E-5747-99ED-1D9C1DF19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748" y="1241266"/>
            <a:ext cx="7583343" cy="49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{591DDD3E-659A-8E43-BA66-548E771B5E4B}tf10001076</Template>
  <TotalTime>3638</TotalTime>
  <Words>2222</Words>
  <Application>Microsoft Office PowerPoint</Application>
  <PresentationFormat>Widescreen</PresentationFormat>
  <Paragraphs>282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Symbol</vt:lpstr>
      <vt:lpstr>Wingdings 3</vt:lpstr>
      <vt:lpstr>Ion Boardroom</vt:lpstr>
      <vt:lpstr>ΚΕΦΑΛΑΙΟ 11 Συνολική ζήτηση I: Κατασκευή του υποδείγματος IS-LM </vt:lpstr>
      <vt:lpstr>ΣΤΟ ΠΑΡΟΝ ΚΕΦΑΛΑΙΟ ΘΑ ΜΑΘΟΥΜΕ </vt:lpstr>
      <vt:lpstr>Γενικό πλαίσιο, Μέρος 1</vt:lpstr>
      <vt:lpstr>Γενικό πλαίσιο, Μέρος 2</vt:lpstr>
      <vt:lpstr>Ο κεϋνσιανός σταυρός </vt:lpstr>
      <vt:lpstr>Στοιχεία του κεϋνσιανού σταυρού </vt:lpstr>
      <vt:lpstr>Γραφική απεικόνιση της προγραμματισμένης δαπάνης </vt:lpstr>
      <vt:lpstr>Γραφική απεικόνιση της συνθήκης ισορροπίας </vt:lpstr>
      <vt:lpstr>Επίπεδο ισορροπίας του εισοδήματος </vt:lpstr>
      <vt:lpstr>Αύξηση των δημόσιων δαπανών για την αγορά αγαθών και υπηρεσιών </vt:lpstr>
      <vt:lpstr>Λύση ως προς ΔY (1 από 2)</vt:lpstr>
      <vt:lpstr>Ο πολλαπλασιαστής των δημόσιων δαπανών </vt:lpstr>
      <vt:lpstr>Γιατί ο πολλαπλασιαστής είναι μεγαλύτερος από 1</vt:lpstr>
      <vt:lpstr>Μια αύξηση των φόρων</vt:lpstr>
      <vt:lpstr>Λύση ως προς ΔY (2 από 2)</vt:lpstr>
      <vt:lpstr>Ο πολλαπλασιαστής των φόρων, Μέρος 1 </vt:lpstr>
      <vt:lpstr>Ο πολλαπλασιαστής φόρων, Μέρος 2 </vt:lpstr>
      <vt:lpstr>ΤΩΡΑ ΠΡΟΣΠΑΘΗΣΤΕ  Εξάσκηση με τον κεϋνσιανό σταυρό</vt:lpstr>
      <vt:lpstr>ΤΩΡΑ ΠΡΟΣΠΑΘΗΣΤΕ  Εξάσκηση με τον κεϋνσιανό σταυρό, απάντηση </vt:lpstr>
      <vt:lpstr>Η καμπύλη IS </vt:lpstr>
      <vt:lpstr>Πώς συνάγεται η καμπύλη IS </vt:lpstr>
      <vt:lpstr>Όταν η καμπύλη IS έχει αρνητική κλίση </vt:lpstr>
      <vt:lpstr>Δημοσιονομική πολιτική και η καμπύλη IS </vt:lpstr>
      <vt:lpstr>Μετατόπιση της καμπύλης IS: ΔG</vt:lpstr>
      <vt:lpstr>ΤΩΡΑ ΠΡΟΣΠΑΘΗΣΤΕ Μετατόπιση της καμπύλης IS: ΔΤ</vt:lpstr>
      <vt:lpstr>ΤΩΡΑ ΠΡΟΣΠΑΘΗΣΤΕ Μετατόπιση της καμπύλης IS: ΔΤ, απάντηση</vt:lpstr>
      <vt:lpstr>Η θεωρία της προτίμησης ρευστότητας </vt:lpstr>
      <vt:lpstr>Προσφορά χρήματος </vt:lpstr>
      <vt:lpstr>Ζήτηση χρήματος </vt:lpstr>
      <vt:lpstr>Ισορροπία </vt:lpstr>
      <vt:lpstr>Πώς η Ομοσπονδιακή Τράπεζα αυξάνει το επιτόκιο </vt:lpstr>
      <vt:lpstr>ΜΕΛΕΤΗ ΠΕΡΙΠΤΩΣΗΣ: Αυστηρή νομισματική πολιτική και επιτόκια, Μέρος 1 </vt:lpstr>
      <vt:lpstr>ΜΕΛΕΤΗ ΠΕΡΙΠΤΩΣΗΣ: Περιοριστική νομισματική πολιτική και επιτόκια, Mέρος 2 </vt:lpstr>
      <vt:lpstr>Η καμπύλη LM </vt:lpstr>
      <vt:lpstr>Πώς συνάγεται η καμπύλη LM </vt:lpstr>
      <vt:lpstr>Η καμπύλη IS και το υπόδειγμα δανειακών κεφαλαίων </vt:lpstr>
      <vt:lpstr>Γιατί η καμπύλη LM έχει θετική κλίση</vt:lpstr>
      <vt:lpstr>Πώς το ΔM μετατοπίζει την καμπύλη LM</vt:lpstr>
      <vt:lpstr>ΤΩΡΑ ΠΡΟΣΠΑΘΗΣΤΕ  Μετατόπιση της καμπύλης LM </vt:lpstr>
      <vt:lpstr>ΤΩΡΑ ΠΡΟΣΠΑΘΗΣΤΕ  Μετατόπιση της καμπύλης LM, απάντηση </vt:lpstr>
      <vt:lpstr>Η βραχυχρόνια ισορροπία</vt:lpstr>
      <vt:lpstr>Η μεγάλη εικόνα </vt:lpstr>
      <vt:lpstr>Προεπισκόπηση του Κεφαλαίου 12</vt:lpstr>
      <vt:lpstr>ΠΕΡΙΛΗΨΗ ΚΕΦΑΛΑΙΟΥ, ΜΕΡΟΣ 1 </vt:lpstr>
      <vt:lpstr>ΠΕΡΙΛΗΨΗ ΚΕΦΑΛΑΙΟΥ, ΜΕΡΟΣ 2 </vt:lpstr>
      <vt:lpstr>ΠΕΡΙΛΗΨΗ ΚΕΦΑΛΑΙΟΥ, ΜΕΡΟΣ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1 Η επιστήμη της Μακροοικονομικής</dc:title>
  <dc:creator>Danae Dardanou</dc:creator>
  <cp:lastModifiedBy>Windows User</cp:lastModifiedBy>
  <cp:revision>194</cp:revision>
  <dcterms:created xsi:type="dcterms:W3CDTF">2019-09-06T07:23:08Z</dcterms:created>
  <dcterms:modified xsi:type="dcterms:W3CDTF">2020-12-11T08:24:00Z</dcterms:modified>
</cp:coreProperties>
</file>