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7"/>
  </p:notesMasterIdLst>
  <p:handoutMasterIdLst>
    <p:handoutMasterId r:id="rId158"/>
  </p:handoutMasterIdLst>
  <p:sldIdLst>
    <p:sldId id="319" r:id="rId2"/>
    <p:sldId id="461" r:id="rId3"/>
    <p:sldId id="525" r:id="rId4"/>
    <p:sldId id="448" r:id="rId5"/>
    <p:sldId id="449" r:id="rId6"/>
    <p:sldId id="546" r:id="rId7"/>
    <p:sldId id="545" r:id="rId8"/>
    <p:sldId id="547" r:id="rId9"/>
    <p:sldId id="548" r:id="rId10"/>
    <p:sldId id="549" r:id="rId11"/>
    <p:sldId id="552" r:id="rId12"/>
    <p:sldId id="551" r:id="rId13"/>
    <p:sldId id="550" r:id="rId14"/>
    <p:sldId id="544" r:id="rId15"/>
    <p:sldId id="481" r:id="rId16"/>
    <p:sldId id="482" r:id="rId17"/>
    <p:sldId id="491" r:id="rId18"/>
    <p:sldId id="483" r:id="rId19"/>
    <p:sldId id="490" r:id="rId20"/>
    <p:sldId id="484" r:id="rId21"/>
    <p:sldId id="485" r:id="rId22"/>
    <p:sldId id="486" r:id="rId23"/>
    <p:sldId id="487" r:id="rId24"/>
    <p:sldId id="488" r:id="rId25"/>
    <p:sldId id="526" r:id="rId26"/>
    <p:sldId id="527" r:id="rId27"/>
    <p:sldId id="528" r:id="rId28"/>
    <p:sldId id="529" r:id="rId29"/>
    <p:sldId id="531" r:id="rId30"/>
    <p:sldId id="532" r:id="rId31"/>
    <p:sldId id="530" r:id="rId32"/>
    <p:sldId id="492" r:id="rId33"/>
    <p:sldId id="493" r:id="rId34"/>
    <p:sldId id="494" r:id="rId35"/>
    <p:sldId id="497" r:id="rId36"/>
    <p:sldId id="495" r:id="rId37"/>
    <p:sldId id="496" r:id="rId38"/>
    <p:sldId id="498" r:id="rId39"/>
    <p:sldId id="499" r:id="rId40"/>
    <p:sldId id="500" r:id="rId41"/>
    <p:sldId id="538" r:id="rId42"/>
    <p:sldId id="539" r:id="rId43"/>
    <p:sldId id="540" r:id="rId44"/>
    <p:sldId id="504" r:id="rId45"/>
    <p:sldId id="516" r:id="rId46"/>
    <p:sldId id="505" r:id="rId47"/>
    <p:sldId id="512" r:id="rId48"/>
    <p:sldId id="506" r:id="rId49"/>
    <p:sldId id="507" r:id="rId50"/>
    <p:sldId id="511" r:id="rId51"/>
    <p:sldId id="513" r:id="rId52"/>
    <p:sldId id="509" r:id="rId53"/>
    <p:sldId id="510" r:id="rId54"/>
    <p:sldId id="514" r:id="rId55"/>
    <p:sldId id="515" r:id="rId56"/>
    <p:sldId id="517" r:id="rId57"/>
    <p:sldId id="518" r:id="rId58"/>
    <p:sldId id="519" r:id="rId59"/>
    <p:sldId id="503" r:id="rId60"/>
    <p:sldId id="520" r:id="rId61"/>
    <p:sldId id="521" r:id="rId62"/>
    <p:sldId id="522" r:id="rId63"/>
    <p:sldId id="523" r:id="rId64"/>
    <p:sldId id="524" r:id="rId65"/>
    <p:sldId id="533" r:id="rId66"/>
    <p:sldId id="534" r:id="rId67"/>
    <p:sldId id="535" r:id="rId68"/>
    <p:sldId id="536" r:id="rId69"/>
    <p:sldId id="541" r:id="rId70"/>
    <p:sldId id="542" r:id="rId71"/>
    <p:sldId id="543" r:id="rId72"/>
    <p:sldId id="450" r:id="rId73"/>
    <p:sldId id="631" r:id="rId74"/>
    <p:sldId id="632" r:id="rId75"/>
    <p:sldId id="633" r:id="rId76"/>
    <p:sldId id="634" r:id="rId77"/>
    <p:sldId id="635" r:id="rId78"/>
    <p:sldId id="636" r:id="rId79"/>
    <p:sldId id="637" r:id="rId80"/>
    <p:sldId id="638" r:id="rId81"/>
    <p:sldId id="639" r:id="rId82"/>
    <p:sldId id="640" r:id="rId83"/>
    <p:sldId id="641" r:id="rId84"/>
    <p:sldId id="642" r:id="rId85"/>
    <p:sldId id="643" r:id="rId86"/>
    <p:sldId id="644" r:id="rId87"/>
    <p:sldId id="645" r:id="rId88"/>
    <p:sldId id="646" r:id="rId89"/>
    <p:sldId id="649" r:id="rId90"/>
    <p:sldId id="650" r:id="rId91"/>
    <p:sldId id="651" r:id="rId92"/>
    <p:sldId id="652" r:id="rId93"/>
    <p:sldId id="653" r:id="rId94"/>
    <p:sldId id="654" r:id="rId95"/>
    <p:sldId id="655" r:id="rId96"/>
    <p:sldId id="656" r:id="rId97"/>
    <p:sldId id="657" r:id="rId98"/>
    <p:sldId id="658" r:id="rId99"/>
    <p:sldId id="659" r:id="rId100"/>
    <p:sldId id="660" r:id="rId101"/>
    <p:sldId id="661" r:id="rId102"/>
    <p:sldId id="662" r:id="rId103"/>
    <p:sldId id="663" r:id="rId104"/>
    <p:sldId id="664" r:id="rId105"/>
    <p:sldId id="665" r:id="rId106"/>
    <p:sldId id="666" r:id="rId107"/>
    <p:sldId id="667" r:id="rId108"/>
    <p:sldId id="668" r:id="rId109"/>
    <p:sldId id="669" r:id="rId110"/>
    <p:sldId id="670" r:id="rId111"/>
    <p:sldId id="671" r:id="rId112"/>
    <p:sldId id="672" r:id="rId113"/>
    <p:sldId id="673" r:id="rId114"/>
    <p:sldId id="674" r:id="rId115"/>
    <p:sldId id="451" r:id="rId116"/>
    <p:sldId id="452" r:id="rId117"/>
    <p:sldId id="553" r:id="rId118"/>
    <p:sldId id="554" r:id="rId119"/>
    <p:sldId id="556" r:id="rId120"/>
    <p:sldId id="557" r:id="rId121"/>
    <p:sldId id="558" r:id="rId122"/>
    <p:sldId id="621" r:id="rId123"/>
    <p:sldId id="559" r:id="rId124"/>
    <p:sldId id="560" r:id="rId125"/>
    <p:sldId id="561" r:id="rId126"/>
    <p:sldId id="562" r:id="rId127"/>
    <p:sldId id="563" r:id="rId128"/>
    <p:sldId id="610" r:id="rId129"/>
    <p:sldId id="628" r:id="rId130"/>
    <p:sldId id="629" r:id="rId131"/>
    <p:sldId id="630" r:id="rId132"/>
    <p:sldId id="611" r:id="rId133"/>
    <p:sldId id="612" r:id="rId134"/>
    <p:sldId id="614" r:id="rId135"/>
    <p:sldId id="613" r:id="rId136"/>
    <p:sldId id="622" r:id="rId137"/>
    <p:sldId id="623" r:id="rId138"/>
    <p:sldId id="624" r:id="rId139"/>
    <p:sldId id="625" r:id="rId140"/>
    <p:sldId id="626" r:id="rId141"/>
    <p:sldId id="627" r:id="rId142"/>
    <p:sldId id="453" r:id="rId143"/>
    <p:sldId id="675" r:id="rId144"/>
    <p:sldId id="676" r:id="rId145"/>
    <p:sldId id="677" r:id="rId146"/>
    <p:sldId id="678" r:id="rId147"/>
    <p:sldId id="679" r:id="rId148"/>
    <p:sldId id="680" r:id="rId149"/>
    <p:sldId id="681" r:id="rId150"/>
    <p:sldId id="682" r:id="rId151"/>
    <p:sldId id="683" r:id="rId152"/>
    <p:sldId id="684" r:id="rId153"/>
    <p:sldId id="685" r:id="rId154"/>
    <p:sldId id="686" r:id="rId155"/>
    <p:sldId id="687" r:id="rId1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8B5D8"/>
    <a:srgbClr val="FFFFCC"/>
    <a:srgbClr val="996633"/>
    <a:srgbClr val="C2D3E8"/>
    <a:srgbClr val="666633"/>
    <a:srgbClr val="FFE8D1"/>
    <a:srgbClr val="A5CBC2"/>
    <a:srgbClr val="66A697"/>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Στυλ με θέμα 1 - Έμφαση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8347" autoAdjust="0"/>
  </p:normalViewPr>
  <p:slideViewPr>
    <p:cSldViewPr>
      <p:cViewPr varScale="1">
        <p:scale>
          <a:sx n="108" d="100"/>
          <a:sy n="108" d="100"/>
        </p:scale>
        <p:origin x="1530" y="96"/>
      </p:cViewPr>
      <p:guideLst>
        <p:guide orient="horz" pos="2160"/>
        <p:guide pos="2880"/>
      </p:guideLst>
    </p:cSldViewPr>
  </p:slideViewPr>
  <p:outlineViewPr>
    <p:cViewPr>
      <p:scale>
        <a:sx n="33" d="100"/>
        <a:sy n="33" d="100"/>
      </p:scale>
      <p:origin x="0" y="15768"/>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42" y="6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l-GR" dirty="0"/>
          </a:p>
        </p:txBody>
      </p:sp>
      <p:sp>
        <p:nvSpPr>
          <p:cNvPr id="768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C4A9F13D-EFF1-47A4-858D-53B0AD87C474}" type="datetimeFigureOut">
              <a:rPr lang="el-GR"/>
              <a:pPr/>
              <a:t>7/3/2023</a:t>
            </a:fld>
            <a:endParaRPr lang="el-GR" dirty="0"/>
          </a:p>
        </p:txBody>
      </p:sp>
      <p:sp>
        <p:nvSpPr>
          <p:cNvPr id="768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l-GR" dirty="0"/>
          </a:p>
        </p:txBody>
      </p:sp>
      <p:sp>
        <p:nvSpPr>
          <p:cNvPr id="768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F6590C98-6E9A-4CC5-AEF1-61AD3F910058}" type="slidenum">
              <a:rPr lang="el-GR"/>
              <a:pPr/>
              <a:t>‹#›</a:t>
            </a:fld>
            <a:endParaRPr lang="el-GR" dirty="0"/>
          </a:p>
        </p:txBody>
      </p:sp>
    </p:spTree>
    <p:extLst>
      <p:ext uri="{BB962C8B-B14F-4D97-AF65-F5344CB8AC3E}">
        <p14:creationId xmlns:p14="http://schemas.microsoft.com/office/powerpoint/2010/main" val="176824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defRPr>
            </a:lvl1pPr>
          </a:lstStyle>
          <a:p>
            <a:pPr>
              <a:defRPr/>
            </a:pPr>
            <a:endParaRPr lang="el-GR" dirty="0"/>
          </a:p>
        </p:txBody>
      </p:sp>
      <p:sp>
        <p:nvSpPr>
          <p:cNvPr id="563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defRPr>
            </a:lvl1pPr>
          </a:lstStyle>
          <a:p>
            <a:pPr>
              <a:defRPr/>
            </a:pPr>
            <a:fld id="{D232879D-08D4-4EBE-A5EF-7C85B0D7F866}" type="datetimeFigureOut">
              <a:rPr lang="el-GR"/>
              <a:pPr>
                <a:defRPr/>
              </a:pPr>
              <a:t>7/3/2023</a:t>
            </a:fld>
            <a:endParaRPr lang="el-GR" dirty="0"/>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defRPr>
            </a:lvl1pPr>
          </a:lstStyle>
          <a:p>
            <a:pPr>
              <a:defRPr/>
            </a:pPr>
            <a:endParaRPr lang="el-GR" dirty="0"/>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defRPr>
            </a:lvl1pPr>
          </a:lstStyle>
          <a:p>
            <a:pPr>
              <a:defRPr/>
            </a:pPr>
            <a:fld id="{D90DC778-7FDF-49A9-9DB7-810D29F71A43}" type="slidenum">
              <a:rPr lang="el-GR"/>
              <a:pPr>
                <a:defRPr/>
              </a:pPr>
              <a:t>‹#›</a:t>
            </a:fld>
            <a:endParaRPr lang="el-GR" dirty="0"/>
          </a:p>
        </p:txBody>
      </p:sp>
    </p:spTree>
    <p:extLst>
      <p:ext uri="{BB962C8B-B14F-4D97-AF65-F5344CB8AC3E}">
        <p14:creationId xmlns:p14="http://schemas.microsoft.com/office/powerpoint/2010/main" val="623933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a:lnSpc>
                <a:spcPct val="150000"/>
              </a:lnSpc>
            </a:pPr>
            <a:endParaRPr lang="el-G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l-GR"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a:lnSpc>
                <a:spcPct val="150000"/>
              </a:lnSpc>
            </a:pPr>
            <a:endParaRPr lang="el-GR" sz="1800"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l-GR"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a:lnSpc>
                <a:spcPct val="150000"/>
              </a:lnSpc>
            </a:pPr>
            <a:endParaRPr lang="el-GR" sz="1800"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l-G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a:lnSpc>
                <a:spcPct val="150000"/>
              </a:lnSpc>
            </a:pPr>
            <a:endParaRPr lang="el-GR" sz="18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a:lnSpc>
                <a:spcPct val="150000"/>
              </a:lnSpc>
            </a:pPr>
            <a:endParaRPr lang="el-GR" sz="18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a:lnSpc>
                <a:spcPct val="150000"/>
              </a:lnSpc>
            </a:pPr>
            <a:endParaRPr lang="el-GR" sz="180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701800" y="685800"/>
            <a:ext cx="3454400" cy="2590800"/>
          </a:xfrm>
          <a:ln/>
        </p:spPr>
      </p:sp>
      <p:sp>
        <p:nvSpPr>
          <p:cNvPr id="81923" name="Rectangle 3"/>
          <p:cNvSpPr>
            <a:spLocks noGrp="1" noChangeArrowheads="1"/>
          </p:cNvSpPr>
          <p:nvPr>
            <p:ph type="body" idx="1"/>
          </p:nvPr>
        </p:nvSpPr>
        <p:spPr>
          <a:xfrm>
            <a:off x="685800" y="3429000"/>
            <a:ext cx="5486400" cy="5334000"/>
          </a:xfrm>
          <a:noFill/>
          <a:ln/>
        </p:spPr>
        <p:txBody>
          <a:bodyPr/>
          <a:lstStyle/>
          <a:p>
            <a:pPr algn="just"/>
            <a:endParaRPr lang="el-GR"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lvl1pPr>
              <a:defRPr/>
            </a:lvl1pPr>
          </a:lstStyle>
          <a:p>
            <a:pPr>
              <a:defRPr/>
            </a:pPr>
            <a:fld id="{98679551-B224-4D99-9BE3-DE559F4F688A}" type="datetime1">
              <a:rPr lang="en-US" smtClean="0"/>
              <a:pPr>
                <a:defRPr/>
              </a:pPr>
              <a:t>3/7/2023</a:t>
            </a:fld>
            <a:endParaRPr lang="en-US" dirty="0"/>
          </a:p>
        </p:txBody>
      </p:sp>
      <p:sp>
        <p:nvSpPr>
          <p:cNvPr id="5" name="4 - Θέση υποσέλιδου"/>
          <p:cNvSpPr>
            <a:spLocks noGrp="1"/>
          </p:cNvSpPr>
          <p:nvPr>
            <p:ph type="ftr" sz="quarter" idx="11"/>
          </p:nvPr>
        </p:nvSpPr>
        <p:spPr/>
        <p:txBody>
          <a:bodyPr/>
          <a:lstStyle>
            <a:lvl1pPr>
              <a:defRPr/>
            </a:lvl1pPr>
          </a:lstStyle>
          <a:p>
            <a:pPr>
              <a:defRPr/>
            </a:pPr>
            <a:endParaRPr lang="en-US" dirty="0"/>
          </a:p>
        </p:txBody>
      </p:sp>
      <p:sp>
        <p:nvSpPr>
          <p:cNvPr id="6" name="5 - Θέση αριθμού διαφάνειας"/>
          <p:cNvSpPr>
            <a:spLocks noGrp="1"/>
          </p:cNvSpPr>
          <p:nvPr>
            <p:ph type="sldNum" sz="quarter" idx="12"/>
          </p:nvPr>
        </p:nvSpPr>
        <p:spPr/>
        <p:txBody>
          <a:bodyPr/>
          <a:lstStyle>
            <a:lvl1pPr>
              <a:defRPr/>
            </a:lvl1pPr>
          </a:lstStyle>
          <a:p>
            <a:pPr>
              <a:defRPr/>
            </a:pPr>
            <a:fld id="{88D86C36-986F-4267-8CD1-8ECCE4F8884D}"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0A9C8F6D-4D6B-4DE9-B608-577FD1396DBF}" type="datetime1">
              <a:rPr lang="en-US" smtClean="0"/>
              <a:pPr>
                <a:defRPr/>
              </a:pPr>
              <a:t>3/7/2023</a:t>
            </a:fld>
            <a:endParaRPr lang="en-US" dirty="0"/>
          </a:p>
        </p:txBody>
      </p:sp>
      <p:sp>
        <p:nvSpPr>
          <p:cNvPr id="5" name="4 - Θέση υποσέλιδου"/>
          <p:cNvSpPr>
            <a:spLocks noGrp="1"/>
          </p:cNvSpPr>
          <p:nvPr>
            <p:ph type="ftr" sz="quarter" idx="11"/>
          </p:nvPr>
        </p:nvSpPr>
        <p:spPr/>
        <p:txBody>
          <a:bodyPr/>
          <a:lstStyle>
            <a:lvl1pPr>
              <a:defRPr/>
            </a:lvl1pPr>
          </a:lstStyle>
          <a:p>
            <a:pPr>
              <a:defRPr/>
            </a:pPr>
            <a:endParaRPr lang="en-US" dirty="0"/>
          </a:p>
        </p:txBody>
      </p:sp>
      <p:sp>
        <p:nvSpPr>
          <p:cNvPr id="6" name="5 - Θέση αριθμού διαφάνειας"/>
          <p:cNvSpPr>
            <a:spLocks noGrp="1"/>
          </p:cNvSpPr>
          <p:nvPr>
            <p:ph type="sldNum" sz="quarter" idx="12"/>
          </p:nvPr>
        </p:nvSpPr>
        <p:spPr/>
        <p:txBody>
          <a:bodyPr/>
          <a:lstStyle>
            <a:lvl1pPr>
              <a:defRPr/>
            </a:lvl1pPr>
          </a:lstStyle>
          <a:p>
            <a:pPr>
              <a:defRPr/>
            </a:pPr>
            <a:fld id="{01D8CCD0-655E-4EFD-916A-B0CF2BB1F53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A50EFB8E-5F85-4061-BDE3-7198203F2E8E}" type="datetime1">
              <a:rPr lang="en-US" smtClean="0"/>
              <a:pPr>
                <a:defRPr/>
              </a:pPr>
              <a:t>3/7/2023</a:t>
            </a:fld>
            <a:endParaRPr lang="en-US" dirty="0"/>
          </a:p>
        </p:txBody>
      </p:sp>
      <p:sp>
        <p:nvSpPr>
          <p:cNvPr id="5" name="4 - Θέση υποσέλιδου"/>
          <p:cNvSpPr>
            <a:spLocks noGrp="1"/>
          </p:cNvSpPr>
          <p:nvPr>
            <p:ph type="ftr" sz="quarter" idx="11"/>
          </p:nvPr>
        </p:nvSpPr>
        <p:spPr/>
        <p:txBody>
          <a:bodyPr/>
          <a:lstStyle>
            <a:lvl1pPr>
              <a:defRPr/>
            </a:lvl1pPr>
          </a:lstStyle>
          <a:p>
            <a:pPr>
              <a:defRPr/>
            </a:pPr>
            <a:endParaRPr lang="en-US" dirty="0"/>
          </a:p>
        </p:txBody>
      </p:sp>
      <p:sp>
        <p:nvSpPr>
          <p:cNvPr id="6" name="5 - Θέση αριθμού διαφάνειας"/>
          <p:cNvSpPr>
            <a:spLocks noGrp="1"/>
          </p:cNvSpPr>
          <p:nvPr>
            <p:ph type="sldNum" sz="quarter" idx="12"/>
          </p:nvPr>
        </p:nvSpPr>
        <p:spPr/>
        <p:txBody>
          <a:bodyPr/>
          <a:lstStyle>
            <a:lvl1pPr>
              <a:defRPr/>
            </a:lvl1pPr>
          </a:lstStyle>
          <a:p>
            <a:pPr>
              <a:defRPr/>
            </a:pPr>
            <a:fld id="{AE37ABD6-633C-4767-A04C-60B2253CD62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3 - Θέση ημερομηνίας"/>
          <p:cNvSpPr>
            <a:spLocks noGrp="1"/>
          </p:cNvSpPr>
          <p:nvPr>
            <p:ph type="dt" sz="half" idx="10"/>
          </p:nvPr>
        </p:nvSpPr>
        <p:spPr/>
        <p:txBody>
          <a:bodyPr/>
          <a:lstStyle>
            <a:lvl1pPr>
              <a:defRPr/>
            </a:lvl1pPr>
          </a:lstStyle>
          <a:p>
            <a:pPr>
              <a:defRPr/>
            </a:pPr>
            <a:fld id="{945A8119-D036-42CF-8E09-65EF843C4A60}" type="datetime1">
              <a:rPr lang="en-US" smtClean="0"/>
              <a:pPr>
                <a:defRPr/>
              </a:pPr>
              <a:t>3/7/2023</a:t>
            </a:fld>
            <a:endParaRPr lang="en-US" dirty="0"/>
          </a:p>
        </p:txBody>
      </p:sp>
      <p:sp>
        <p:nvSpPr>
          <p:cNvPr id="5" name="4 - Θέση υποσέλιδου"/>
          <p:cNvSpPr>
            <a:spLocks noGrp="1"/>
          </p:cNvSpPr>
          <p:nvPr>
            <p:ph type="ftr" sz="quarter" idx="11"/>
          </p:nvPr>
        </p:nvSpPr>
        <p:spPr/>
        <p:txBody>
          <a:bodyPr/>
          <a:lstStyle>
            <a:lvl1pPr>
              <a:defRPr/>
            </a:lvl1pPr>
          </a:lstStyle>
          <a:p>
            <a:pPr>
              <a:defRPr/>
            </a:pPr>
            <a:endParaRPr lang="en-US" dirty="0"/>
          </a:p>
        </p:txBody>
      </p:sp>
      <p:sp>
        <p:nvSpPr>
          <p:cNvPr id="6" name="5 - Θέση αριθμού διαφάνειας"/>
          <p:cNvSpPr>
            <a:spLocks noGrp="1"/>
          </p:cNvSpPr>
          <p:nvPr>
            <p:ph type="sldNum" sz="quarter" idx="12"/>
          </p:nvPr>
        </p:nvSpPr>
        <p:spPr/>
        <p:txBody>
          <a:bodyPr/>
          <a:lstStyle>
            <a:lvl1pPr>
              <a:defRPr/>
            </a:lvl1pPr>
          </a:lstStyle>
          <a:p>
            <a:pPr>
              <a:defRPr/>
            </a:pPr>
            <a:fld id="{0B3BC177-94B9-4532-A4B9-10ED60812BF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B55ABB26-E4C1-4007-8363-CB5AFC1BF511}" type="datetime1">
              <a:rPr lang="en-US" smtClean="0"/>
              <a:pPr>
                <a:defRPr/>
              </a:pPr>
              <a:t>3/7/2023</a:t>
            </a:fld>
            <a:endParaRPr lang="en-US" dirty="0"/>
          </a:p>
        </p:txBody>
      </p:sp>
      <p:sp>
        <p:nvSpPr>
          <p:cNvPr id="5" name="4 - Θέση υποσέλιδου"/>
          <p:cNvSpPr>
            <a:spLocks noGrp="1"/>
          </p:cNvSpPr>
          <p:nvPr>
            <p:ph type="ftr" sz="quarter" idx="11"/>
          </p:nvPr>
        </p:nvSpPr>
        <p:spPr/>
        <p:txBody>
          <a:bodyPr/>
          <a:lstStyle>
            <a:lvl1pPr>
              <a:defRPr/>
            </a:lvl1pPr>
          </a:lstStyle>
          <a:p>
            <a:pPr>
              <a:defRPr/>
            </a:pPr>
            <a:endParaRPr lang="en-US" dirty="0"/>
          </a:p>
        </p:txBody>
      </p:sp>
      <p:sp>
        <p:nvSpPr>
          <p:cNvPr id="6" name="5 - Θέση αριθμού διαφάνειας"/>
          <p:cNvSpPr>
            <a:spLocks noGrp="1"/>
          </p:cNvSpPr>
          <p:nvPr>
            <p:ph type="sldNum" sz="quarter" idx="12"/>
          </p:nvPr>
        </p:nvSpPr>
        <p:spPr/>
        <p:txBody>
          <a:bodyPr/>
          <a:lstStyle>
            <a:lvl1pPr>
              <a:defRPr/>
            </a:lvl1pPr>
          </a:lstStyle>
          <a:p>
            <a:pPr>
              <a:defRPr/>
            </a:pPr>
            <a:fld id="{8F22B72A-6FBD-4961-9B88-29188EACEC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C807F264-5BC4-4E35-923A-B913E0F8404B}" type="datetime1">
              <a:rPr lang="en-US" smtClean="0"/>
              <a:pPr>
                <a:defRPr/>
              </a:pPr>
              <a:t>3/7/2023</a:t>
            </a:fld>
            <a:endParaRPr lang="en-US" dirty="0"/>
          </a:p>
        </p:txBody>
      </p:sp>
      <p:sp>
        <p:nvSpPr>
          <p:cNvPr id="5" name="4 - Θέση υποσέλιδου"/>
          <p:cNvSpPr>
            <a:spLocks noGrp="1"/>
          </p:cNvSpPr>
          <p:nvPr>
            <p:ph type="ftr" sz="quarter" idx="11"/>
          </p:nvPr>
        </p:nvSpPr>
        <p:spPr/>
        <p:txBody>
          <a:bodyPr/>
          <a:lstStyle>
            <a:lvl1pPr>
              <a:defRPr/>
            </a:lvl1pPr>
          </a:lstStyle>
          <a:p>
            <a:pPr>
              <a:defRPr/>
            </a:pPr>
            <a:endParaRPr lang="en-US" dirty="0"/>
          </a:p>
        </p:txBody>
      </p:sp>
      <p:sp>
        <p:nvSpPr>
          <p:cNvPr id="6" name="5 - Θέση αριθμού διαφάνειας"/>
          <p:cNvSpPr>
            <a:spLocks noGrp="1"/>
          </p:cNvSpPr>
          <p:nvPr>
            <p:ph type="sldNum" sz="quarter" idx="12"/>
          </p:nvPr>
        </p:nvSpPr>
        <p:spPr/>
        <p:txBody>
          <a:bodyPr/>
          <a:lstStyle>
            <a:lvl1pPr>
              <a:defRPr/>
            </a:lvl1pPr>
          </a:lstStyle>
          <a:p>
            <a:pPr>
              <a:defRPr/>
            </a:pPr>
            <a:fld id="{81A555ED-EC0C-4447-8030-9365999FB80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3 - Θέση ημερομηνίας"/>
          <p:cNvSpPr>
            <a:spLocks noGrp="1"/>
          </p:cNvSpPr>
          <p:nvPr>
            <p:ph type="dt" sz="half" idx="10"/>
          </p:nvPr>
        </p:nvSpPr>
        <p:spPr/>
        <p:txBody>
          <a:bodyPr/>
          <a:lstStyle>
            <a:lvl1pPr>
              <a:defRPr/>
            </a:lvl1pPr>
          </a:lstStyle>
          <a:p>
            <a:pPr>
              <a:defRPr/>
            </a:pPr>
            <a:fld id="{9E41CA58-AF1B-4D38-89B5-232FA7F6DF14}" type="datetime1">
              <a:rPr lang="en-US" smtClean="0"/>
              <a:pPr>
                <a:defRPr/>
              </a:pPr>
              <a:t>3/7/2023</a:t>
            </a:fld>
            <a:endParaRPr lang="en-US" dirty="0"/>
          </a:p>
        </p:txBody>
      </p:sp>
      <p:sp>
        <p:nvSpPr>
          <p:cNvPr id="6" name="4 - Θέση υποσέλιδου"/>
          <p:cNvSpPr>
            <a:spLocks noGrp="1"/>
          </p:cNvSpPr>
          <p:nvPr>
            <p:ph type="ftr" sz="quarter" idx="11"/>
          </p:nvPr>
        </p:nvSpPr>
        <p:spPr/>
        <p:txBody>
          <a:bodyPr/>
          <a:lstStyle>
            <a:lvl1pPr>
              <a:defRPr/>
            </a:lvl1pPr>
          </a:lstStyle>
          <a:p>
            <a:pPr>
              <a:defRPr/>
            </a:pPr>
            <a:endParaRPr lang="en-US" dirty="0"/>
          </a:p>
        </p:txBody>
      </p:sp>
      <p:sp>
        <p:nvSpPr>
          <p:cNvPr id="7" name="5 - Θέση αριθμού διαφάνειας"/>
          <p:cNvSpPr>
            <a:spLocks noGrp="1"/>
          </p:cNvSpPr>
          <p:nvPr>
            <p:ph type="sldNum" sz="quarter" idx="12"/>
          </p:nvPr>
        </p:nvSpPr>
        <p:spPr/>
        <p:txBody>
          <a:bodyPr/>
          <a:lstStyle>
            <a:lvl1pPr>
              <a:defRPr/>
            </a:lvl1pPr>
          </a:lstStyle>
          <a:p>
            <a:pPr>
              <a:defRPr/>
            </a:pPr>
            <a:fld id="{A4E8296E-87E2-4C71-9676-79ACB2A9464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p:cNvSpPr>
            <a:spLocks noGrp="1"/>
          </p:cNvSpPr>
          <p:nvPr>
            <p:ph type="dt" sz="half" idx="10"/>
          </p:nvPr>
        </p:nvSpPr>
        <p:spPr/>
        <p:txBody>
          <a:bodyPr/>
          <a:lstStyle>
            <a:lvl1pPr>
              <a:defRPr/>
            </a:lvl1pPr>
          </a:lstStyle>
          <a:p>
            <a:pPr>
              <a:defRPr/>
            </a:pPr>
            <a:fld id="{F1C52095-6CE4-4812-8794-3213B99E229D}" type="datetime1">
              <a:rPr lang="en-US" smtClean="0"/>
              <a:pPr>
                <a:defRPr/>
              </a:pPr>
              <a:t>3/7/2023</a:t>
            </a:fld>
            <a:endParaRPr lang="en-US" dirty="0"/>
          </a:p>
        </p:txBody>
      </p:sp>
      <p:sp>
        <p:nvSpPr>
          <p:cNvPr id="8" name="4 - Θέση υποσέλιδου"/>
          <p:cNvSpPr>
            <a:spLocks noGrp="1"/>
          </p:cNvSpPr>
          <p:nvPr>
            <p:ph type="ftr" sz="quarter" idx="11"/>
          </p:nvPr>
        </p:nvSpPr>
        <p:spPr/>
        <p:txBody>
          <a:bodyPr/>
          <a:lstStyle>
            <a:lvl1pPr>
              <a:defRPr/>
            </a:lvl1pPr>
          </a:lstStyle>
          <a:p>
            <a:pPr>
              <a:defRPr/>
            </a:pPr>
            <a:endParaRPr lang="en-US" dirty="0"/>
          </a:p>
        </p:txBody>
      </p:sp>
      <p:sp>
        <p:nvSpPr>
          <p:cNvPr id="9" name="5 - Θέση αριθμού διαφάνειας"/>
          <p:cNvSpPr>
            <a:spLocks noGrp="1"/>
          </p:cNvSpPr>
          <p:nvPr>
            <p:ph type="sldNum" sz="quarter" idx="12"/>
          </p:nvPr>
        </p:nvSpPr>
        <p:spPr/>
        <p:txBody>
          <a:bodyPr/>
          <a:lstStyle>
            <a:lvl1pPr>
              <a:defRPr/>
            </a:lvl1pPr>
          </a:lstStyle>
          <a:p>
            <a:pPr>
              <a:defRPr/>
            </a:pPr>
            <a:fld id="{86690F2E-9D63-4E78-BFBF-18B9B09E194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3 - Θέση ημερομηνίας"/>
          <p:cNvSpPr>
            <a:spLocks noGrp="1"/>
          </p:cNvSpPr>
          <p:nvPr>
            <p:ph type="dt" sz="half" idx="10"/>
          </p:nvPr>
        </p:nvSpPr>
        <p:spPr/>
        <p:txBody>
          <a:bodyPr/>
          <a:lstStyle>
            <a:lvl1pPr>
              <a:defRPr/>
            </a:lvl1pPr>
          </a:lstStyle>
          <a:p>
            <a:pPr>
              <a:defRPr/>
            </a:pPr>
            <a:fld id="{4A712E80-98C0-45A1-AFC3-25439C30CB2B}" type="datetime1">
              <a:rPr lang="en-US" smtClean="0"/>
              <a:pPr>
                <a:defRPr/>
              </a:pPr>
              <a:t>3/7/2023</a:t>
            </a:fld>
            <a:endParaRPr lang="en-US" dirty="0"/>
          </a:p>
        </p:txBody>
      </p:sp>
      <p:sp>
        <p:nvSpPr>
          <p:cNvPr id="4" name="4 - Θέση υποσέλιδου"/>
          <p:cNvSpPr>
            <a:spLocks noGrp="1"/>
          </p:cNvSpPr>
          <p:nvPr>
            <p:ph type="ftr" sz="quarter" idx="11"/>
          </p:nvPr>
        </p:nvSpPr>
        <p:spPr/>
        <p:txBody>
          <a:bodyPr/>
          <a:lstStyle>
            <a:lvl1pPr>
              <a:defRPr/>
            </a:lvl1pPr>
          </a:lstStyle>
          <a:p>
            <a:pPr>
              <a:defRPr/>
            </a:pPr>
            <a:endParaRPr lang="en-US" dirty="0"/>
          </a:p>
        </p:txBody>
      </p:sp>
      <p:sp>
        <p:nvSpPr>
          <p:cNvPr id="5" name="5 - Θέση αριθμού διαφάνειας"/>
          <p:cNvSpPr>
            <a:spLocks noGrp="1"/>
          </p:cNvSpPr>
          <p:nvPr>
            <p:ph type="sldNum" sz="quarter" idx="12"/>
          </p:nvPr>
        </p:nvSpPr>
        <p:spPr/>
        <p:txBody>
          <a:bodyPr/>
          <a:lstStyle>
            <a:lvl1pPr>
              <a:defRPr/>
            </a:lvl1pPr>
          </a:lstStyle>
          <a:p>
            <a:pPr>
              <a:defRPr/>
            </a:pPr>
            <a:fld id="{90DDA31D-DD51-4D4E-8729-7F65B4E9E1D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0DA434C6-A22F-43FA-B8DE-90135F27D390}" type="datetime1">
              <a:rPr lang="en-US" smtClean="0"/>
              <a:pPr>
                <a:defRPr/>
              </a:pPr>
              <a:t>3/7/2023</a:t>
            </a:fld>
            <a:endParaRPr lang="en-US" dirty="0"/>
          </a:p>
        </p:txBody>
      </p:sp>
      <p:sp>
        <p:nvSpPr>
          <p:cNvPr id="3" name="4 - Θέση υποσέλιδου"/>
          <p:cNvSpPr>
            <a:spLocks noGrp="1"/>
          </p:cNvSpPr>
          <p:nvPr>
            <p:ph type="ftr" sz="quarter" idx="11"/>
          </p:nvPr>
        </p:nvSpPr>
        <p:spPr/>
        <p:txBody>
          <a:bodyPr/>
          <a:lstStyle>
            <a:lvl1pPr>
              <a:defRPr/>
            </a:lvl1pPr>
          </a:lstStyle>
          <a:p>
            <a:pPr>
              <a:defRPr/>
            </a:pPr>
            <a:endParaRPr lang="en-US" dirty="0"/>
          </a:p>
        </p:txBody>
      </p:sp>
      <p:sp>
        <p:nvSpPr>
          <p:cNvPr id="4" name="5 - Θέση αριθμού διαφάνειας"/>
          <p:cNvSpPr>
            <a:spLocks noGrp="1"/>
          </p:cNvSpPr>
          <p:nvPr>
            <p:ph type="sldNum" sz="quarter" idx="12"/>
          </p:nvPr>
        </p:nvSpPr>
        <p:spPr/>
        <p:txBody>
          <a:bodyPr/>
          <a:lstStyle>
            <a:lvl1pPr>
              <a:defRPr/>
            </a:lvl1pPr>
          </a:lstStyle>
          <a:p>
            <a:pPr>
              <a:defRPr/>
            </a:pPr>
            <a:fld id="{3D6A3145-C200-4613-A523-014C4916A86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35B29D0-9922-4539-B436-66DE8539F9A8}" type="datetime1">
              <a:rPr lang="en-US" smtClean="0"/>
              <a:pPr>
                <a:defRPr/>
              </a:pPr>
              <a:t>3/7/2023</a:t>
            </a:fld>
            <a:endParaRPr lang="en-US" dirty="0"/>
          </a:p>
        </p:txBody>
      </p:sp>
      <p:sp>
        <p:nvSpPr>
          <p:cNvPr id="6" name="4 - Θέση υποσέλιδου"/>
          <p:cNvSpPr>
            <a:spLocks noGrp="1"/>
          </p:cNvSpPr>
          <p:nvPr>
            <p:ph type="ftr" sz="quarter" idx="11"/>
          </p:nvPr>
        </p:nvSpPr>
        <p:spPr/>
        <p:txBody>
          <a:bodyPr/>
          <a:lstStyle>
            <a:lvl1pPr>
              <a:defRPr/>
            </a:lvl1pPr>
          </a:lstStyle>
          <a:p>
            <a:pPr>
              <a:defRPr/>
            </a:pPr>
            <a:endParaRPr lang="en-US" dirty="0"/>
          </a:p>
        </p:txBody>
      </p:sp>
      <p:sp>
        <p:nvSpPr>
          <p:cNvPr id="7" name="5 - Θέση αριθμού διαφάνειας"/>
          <p:cNvSpPr>
            <a:spLocks noGrp="1"/>
          </p:cNvSpPr>
          <p:nvPr>
            <p:ph type="sldNum" sz="quarter" idx="12"/>
          </p:nvPr>
        </p:nvSpPr>
        <p:spPr/>
        <p:txBody>
          <a:bodyPr/>
          <a:lstStyle>
            <a:lvl1pPr>
              <a:defRPr/>
            </a:lvl1pPr>
          </a:lstStyle>
          <a:p>
            <a:pPr>
              <a:defRPr/>
            </a:pPr>
            <a:fld id="{C82E5962-4354-4A6A-A7B5-8FB9DBD4185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167E241B-4FBB-479F-A83F-3FBF0FB06C0D}" type="datetime1">
              <a:rPr lang="en-US" smtClean="0"/>
              <a:pPr>
                <a:defRPr/>
              </a:pPr>
              <a:t>3/7/2023</a:t>
            </a:fld>
            <a:endParaRPr lang="en-US" dirty="0"/>
          </a:p>
        </p:txBody>
      </p:sp>
      <p:sp>
        <p:nvSpPr>
          <p:cNvPr id="6" name="4 - Θέση υποσέλιδου"/>
          <p:cNvSpPr>
            <a:spLocks noGrp="1"/>
          </p:cNvSpPr>
          <p:nvPr>
            <p:ph type="ftr" sz="quarter" idx="11"/>
          </p:nvPr>
        </p:nvSpPr>
        <p:spPr/>
        <p:txBody>
          <a:bodyPr/>
          <a:lstStyle>
            <a:lvl1pPr>
              <a:defRPr/>
            </a:lvl1pPr>
          </a:lstStyle>
          <a:p>
            <a:pPr>
              <a:defRPr/>
            </a:pPr>
            <a:endParaRPr lang="en-US" dirty="0"/>
          </a:p>
        </p:txBody>
      </p:sp>
      <p:sp>
        <p:nvSpPr>
          <p:cNvPr id="7" name="5 - Θέση αριθμού διαφάνειας"/>
          <p:cNvSpPr>
            <a:spLocks noGrp="1"/>
          </p:cNvSpPr>
          <p:nvPr>
            <p:ph type="sldNum" sz="quarter" idx="12"/>
          </p:nvPr>
        </p:nvSpPr>
        <p:spPr/>
        <p:txBody>
          <a:bodyPr/>
          <a:lstStyle>
            <a:lvl1pPr>
              <a:defRPr/>
            </a:lvl1pPr>
          </a:lstStyle>
          <a:p>
            <a:pPr>
              <a:defRPr/>
            </a:pPr>
            <a:fld id="{AD11FF4A-7D7A-40E1-8787-BAB174D0B24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endParaRPr lang="en-US"/>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904B819-1FC1-48E1-83FB-28EE1F0DD850}" type="datetime1">
              <a:rPr lang="en-US" smtClean="0"/>
              <a:pPr>
                <a:defRPr/>
              </a:pPr>
              <a:t>3/7/2023</a:t>
            </a:fld>
            <a:endParaRPr lang="en-US"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1A9EE8B-A158-4016-B1B4-B3BF6C2C4F0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gi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8534400" y="-9526"/>
            <a:ext cx="0" cy="5819775"/>
          </a:xfrm>
          <a:prstGeom prst="line">
            <a:avLst/>
          </a:prstGeom>
          <a:noFill/>
          <a:ln w="9525">
            <a:solidFill>
              <a:schemeClr val="bg2"/>
            </a:solidFill>
            <a:round/>
            <a:headEnd/>
            <a:tailEnd/>
          </a:ln>
          <a:effectLst/>
        </p:spPr>
        <p:txBody>
          <a:bodyPr/>
          <a:lstStyle/>
          <a:p>
            <a:endParaRPr lang="el-GR" dirty="0"/>
          </a:p>
        </p:txBody>
      </p:sp>
      <p:sp>
        <p:nvSpPr>
          <p:cNvPr id="2" name="1 - Τίτλος"/>
          <p:cNvSpPr>
            <a:spLocks/>
          </p:cNvSpPr>
          <p:nvPr/>
        </p:nvSpPr>
        <p:spPr bwMode="auto">
          <a:xfrm>
            <a:off x="228600" y="838200"/>
            <a:ext cx="8305800" cy="4648200"/>
          </a:xfrm>
          <a:prstGeom prst="rect">
            <a:avLst/>
          </a:prstGeom>
          <a:noFill/>
          <a:ln w="9525">
            <a:noFill/>
            <a:miter lim="800000"/>
            <a:headEnd/>
            <a:tailEnd/>
          </a:ln>
        </p:spPr>
        <p:txBody>
          <a:bodyPr anchor="ctr"/>
          <a:lstStyle/>
          <a:p>
            <a:pPr algn="r" eaLnBrk="0" hangingPunct="0">
              <a:lnSpc>
                <a:spcPct val="120000"/>
              </a:lnSpc>
            </a:pPr>
            <a:r>
              <a:rPr lang="el-GR" b="1" dirty="0">
                <a:solidFill>
                  <a:schemeClr val="folHlink"/>
                </a:solidFill>
                <a:latin typeface="Calibri" pitchFamily="34" charset="0"/>
              </a:rPr>
              <a:t> </a:t>
            </a:r>
            <a:r>
              <a:rPr lang="el-GR" sz="7200" dirty="0">
                <a:solidFill>
                  <a:srgbClr val="7030A0"/>
                </a:solidFill>
                <a:latin typeface="Calibri" pitchFamily="34" charset="0"/>
              </a:rPr>
              <a:t>ΤΕΧΝΟΛΟΓΙΑ </a:t>
            </a:r>
          </a:p>
          <a:p>
            <a:pPr algn="r" eaLnBrk="0" hangingPunct="0">
              <a:lnSpc>
                <a:spcPct val="120000"/>
              </a:lnSpc>
            </a:pPr>
            <a:r>
              <a:rPr lang="el-GR" sz="7200" dirty="0">
                <a:solidFill>
                  <a:srgbClr val="7030A0"/>
                </a:solidFill>
                <a:latin typeface="Calibri" pitchFamily="34" charset="0"/>
              </a:rPr>
              <a:t>ΖΩΟΤΡΟΦΩΝ</a:t>
            </a:r>
          </a:p>
          <a:p>
            <a:pPr algn="r" eaLnBrk="0" hangingPunct="0"/>
            <a:r>
              <a:rPr lang="el-GR" sz="2800" i="1" dirty="0">
                <a:solidFill>
                  <a:schemeClr val="bg2"/>
                </a:solidFill>
                <a:latin typeface="Calibri" pitchFamily="34" charset="0"/>
              </a:rPr>
              <a:t>Διαλέξεις για το Τμήμα Επιστήμης Ζωικής Παραγωγής</a:t>
            </a:r>
          </a:p>
          <a:p>
            <a:pPr algn="r" eaLnBrk="0" hangingPunct="0">
              <a:lnSpc>
                <a:spcPct val="120000"/>
              </a:lnSpc>
            </a:pPr>
            <a:r>
              <a:rPr lang="en-US" b="1" dirty="0">
                <a:solidFill>
                  <a:schemeClr val="folHlink"/>
                </a:solidFill>
                <a:latin typeface="Calibri" pitchFamily="34" charset="0"/>
              </a:rPr>
              <a:t/>
            </a:r>
            <a:br>
              <a:rPr lang="en-US" b="1" dirty="0">
                <a:solidFill>
                  <a:schemeClr val="folHlink"/>
                </a:solidFill>
                <a:latin typeface="Calibri" pitchFamily="34" charset="0"/>
              </a:rPr>
            </a:br>
            <a:r>
              <a:rPr lang="en-US" b="1" dirty="0">
                <a:solidFill>
                  <a:schemeClr val="bg1">
                    <a:lumMod val="75000"/>
                    <a:lumOff val="25000"/>
                  </a:schemeClr>
                </a:solidFill>
                <a:latin typeface="Calibri" pitchFamily="34" charset="0"/>
              </a:rPr>
              <a:t> </a:t>
            </a:r>
            <a:r>
              <a:rPr lang="el-GR" sz="3200" b="1" dirty="0">
                <a:solidFill>
                  <a:schemeClr val="bg1">
                    <a:lumMod val="75000"/>
                    <a:lumOff val="25000"/>
                  </a:schemeClr>
                </a:solidFill>
                <a:latin typeface="Calibri" pitchFamily="34" charset="0"/>
              </a:rPr>
              <a:t>Παπαδομιχελάκης Γεώργιος</a:t>
            </a:r>
          </a:p>
          <a:p>
            <a:pPr algn="r" eaLnBrk="0" hangingPunct="0">
              <a:lnSpc>
                <a:spcPct val="120000"/>
              </a:lnSpc>
            </a:pPr>
            <a:r>
              <a:rPr lang="el-GR" sz="2200" dirty="0" smtClean="0">
                <a:solidFill>
                  <a:schemeClr val="bg1">
                    <a:lumMod val="75000"/>
                    <a:lumOff val="25000"/>
                  </a:schemeClr>
                </a:solidFill>
                <a:latin typeface="Calibri" pitchFamily="34" charset="0"/>
              </a:rPr>
              <a:t>Αναπληρωτής </a:t>
            </a:r>
            <a:r>
              <a:rPr lang="el-GR" sz="2200" dirty="0">
                <a:solidFill>
                  <a:schemeClr val="bg1">
                    <a:lumMod val="75000"/>
                    <a:lumOff val="25000"/>
                  </a:schemeClr>
                </a:solidFill>
                <a:latin typeface="Calibri" pitchFamily="34" charset="0"/>
              </a:rPr>
              <a:t>Καθηγητής</a:t>
            </a:r>
            <a:endParaRPr lang="en-US" sz="2200" dirty="0">
              <a:solidFill>
                <a:schemeClr val="bg1">
                  <a:lumMod val="50000"/>
                  <a:lumOff val="50000"/>
                </a:schemeClr>
              </a:solidFill>
              <a:latin typeface="Calibri" pitchFamily="34" charset="0"/>
            </a:endParaRPr>
          </a:p>
        </p:txBody>
      </p:sp>
      <p:grpSp>
        <p:nvGrpSpPr>
          <p:cNvPr id="18" name="17 - Ομάδα"/>
          <p:cNvGrpSpPr/>
          <p:nvPr/>
        </p:nvGrpSpPr>
        <p:grpSpPr>
          <a:xfrm>
            <a:off x="0" y="5805488"/>
            <a:ext cx="9144000" cy="1052512"/>
            <a:chOff x="0" y="5805488"/>
            <a:chExt cx="9144000" cy="1052512"/>
          </a:xfrm>
        </p:grpSpPr>
        <p:sp>
          <p:nvSpPr>
            <p:cNvPr id="72709" name="Rectangle 5"/>
            <p:cNvSpPr>
              <a:spLocks noChangeArrowheads="1"/>
            </p:cNvSpPr>
            <p:nvPr/>
          </p:nvSpPr>
          <p:spPr bwMode="auto">
            <a:xfrm rot="10800000">
              <a:off x="0" y="5805488"/>
              <a:ext cx="9144000" cy="1052512"/>
            </a:xfrm>
            <a:prstGeom prst="rect">
              <a:avLst/>
            </a:prstGeom>
            <a:solidFill>
              <a:schemeClr val="bg2">
                <a:alpha val="70000"/>
              </a:schemeClr>
            </a:solidFill>
            <a:ln w="9525">
              <a:noFill/>
              <a:miter lim="800000"/>
              <a:headEnd/>
              <a:tailEnd/>
            </a:ln>
            <a:effectLst/>
          </p:spPr>
          <p:txBody>
            <a:bodyPr wrap="none" anchor="ctr"/>
            <a:lstStyle/>
            <a:p>
              <a:endParaRPr lang="el-GR" dirty="0"/>
            </a:p>
          </p:txBody>
        </p:sp>
        <p:pic>
          <p:nvPicPr>
            <p:cNvPr id="72711"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304800" y="5862638"/>
              <a:ext cx="900113" cy="900112"/>
            </a:xfrm>
            <a:prstGeom prst="rect">
              <a:avLst/>
            </a:prstGeom>
            <a:noFill/>
          </p:spPr>
        </p:pic>
        <p:sp>
          <p:nvSpPr>
            <p:cNvPr id="72713" name="Text Box 9"/>
            <p:cNvSpPr txBox="1">
              <a:spLocks noChangeArrowheads="1"/>
            </p:cNvSpPr>
            <p:nvPr/>
          </p:nvSpPr>
          <p:spPr bwMode="auto">
            <a:xfrm>
              <a:off x="1534274" y="5835829"/>
              <a:ext cx="7112001" cy="984885"/>
            </a:xfrm>
            <a:prstGeom prst="rect">
              <a:avLst/>
            </a:prstGeom>
            <a:noFill/>
            <a:ln w="9525">
              <a:noFill/>
              <a:miter lim="800000"/>
              <a:headEnd/>
              <a:tailEnd/>
            </a:ln>
            <a:effectLst/>
          </p:spPr>
          <p:txBody>
            <a:bodyPr wrap="square">
              <a:spAutoFit/>
            </a:bodyPr>
            <a:lstStyle/>
            <a:p>
              <a:pPr algn="r">
                <a:spcBef>
                  <a:spcPct val="50000"/>
                </a:spcBef>
              </a:pPr>
              <a:r>
                <a:rPr lang="el-GR" sz="2800" spc="500" dirty="0">
                  <a:latin typeface="Calibri" pitchFamily="34" charset="0"/>
                </a:rPr>
                <a:t>Γεωπονικό Πανεπιστήμιο Αθηνών</a:t>
              </a:r>
              <a:endParaRPr lang="en-US" sz="1400" dirty="0">
                <a:latin typeface="Calibri" pitchFamily="34" charset="0"/>
              </a:endParaRPr>
            </a:p>
            <a:p>
              <a:pPr algn="r">
                <a:spcBef>
                  <a:spcPct val="50000"/>
                </a:spcBef>
              </a:pPr>
              <a:r>
                <a:rPr lang="el-GR" sz="2000" spc="100" dirty="0">
                  <a:solidFill>
                    <a:srgbClr val="FFC000"/>
                  </a:solidFill>
                  <a:latin typeface="Calibri" pitchFamily="34" charset="0"/>
                </a:rPr>
                <a:t>Εργαστήριο Φυσιολογίας Θρέψεως και Διατροφής</a:t>
              </a:r>
            </a:p>
          </p:txBody>
        </p:sp>
      </p:grpSp>
      <p:sp>
        <p:nvSpPr>
          <p:cNvPr id="69634" name="1 - Τίτλος"/>
          <p:cNvSpPr>
            <a:spLocks/>
          </p:cNvSpPr>
          <p:nvPr/>
        </p:nvSpPr>
        <p:spPr bwMode="auto">
          <a:xfrm>
            <a:off x="304800" y="228600"/>
            <a:ext cx="8229600" cy="381000"/>
          </a:xfrm>
          <a:prstGeom prst="rect">
            <a:avLst/>
          </a:prstGeom>
          <a:noFill/>
          <a:ln w="9525">
            <a:noFill/>
            <a:miter lim="800000"/>
            <a:headEnd/>
            <a:tailEnd/>
          </a:ln>
        </p:spPr>
        <p:txBody>
          <a:bodyPr anchor="ctr"/>
          <a:lstStyle/>
          <a:p>
            <a:pPr algn="r"/>
            <a:r>
              <a:rPr lang="el-GR" sz="1600" i="1" dirty="0" smtClean="0">
                <a:solidFill>
                  <a:schemeClr val="bg1">
                    <a:lumMod val="50000"/>
                    <a:lumOff val="50000"/>
                  </a:schemeClr>
                </a:solidFill>
                <a:latin typeface="Calibri" pitchFamily="34" charset="0"/>
              </a:rPr>
              <a:t>ΕΖΠ </a:t>
            </a:r>
            <a:r>
              <a:rPr lang="el-GR" sz="1600" i="1" dirty="0">
                <a:solidFill>
                  <a:schemeClr val="bg1">
                    <a:lumMod val="50000"/>
                    <a:lumOff val="50000"/>
                  </a:schemeClr>
                </a:solidFill>
                <a:latin typeface="Calibri" pitchFamily="34" charset="0"/>
              </a:rPr>
              <a:t>– </a:t>
            </a:r>
            <a:r>
              <a:rPr lang="el-GR" sz="1600" i="1" dirty="0" smtClean="0">
                <a:solidFill>
                  <a:schemeClr val="bg1">
                    <a:lumMod val="50000"/>
                    <a:lumOff val="50000"/>
                  </a:schemeClr>
                </a:solidFill>
                <a:latin typeface="Calibri" pitchFamily="34" charset="0"/>
              </a:rPr>
              <a:t>8</a:t>
            </a:r>
            <a:r>
              <a:rPr lang="el-GR" sz="1600" i="1" baseline="30000" dirty="0" smtClean="0">
                <a:solidFill>
                  <a:schemeClr val="bg1">
                    <a:lumMod val="50000"/>
                    <a:lumOff val="50000"/>
                  </a:schemeClr>
                </a:solidFill>
                <a:latin typeface="Calibri" pitchFamily="34" charset="0"/>
              </a:rPr>
              <a:t>Ο</a:t>
            </a:r>
            <a:r>
              <a:rPr lang="el-GR" sz="1600" i="1" dirty="0" smtClean="0">
                <a:solidFill>
                  <a:schemeClr val="bg1">
                    <a:lumMod val="50000"/>
                    <a:lumOff val="50000"/>
                  </a:schemeClr>
                </a:solidFill>
                <a:latin typeface="Calibri" pitchFamily="34" charset="0"/>
              </a:rPr>
              <a:t> </a:t>
            </a:r>
            <a:r>
              <a:rPr lang="el-GR" sz="1600" i="1" dirty="0">
                <a:solidFill>
                  <a:schemeClr val="bg1">
                    <a:lumMod val="50000"/>
                    <a:lumOff val="50000"/>
                  </a:schemeClr>
                </a:solidFill>
                <a:latin typeface="Calibri" pitchFamily="34" charset="0"/>
              </a:rPr>
              <a:t>Εξάμηνο</a:t>
            </a:r>
            <a:endParaRPr lang="en-US" sz="1600" i="1" dirty="0">
              <a:solidFill>
                <a:schemeClr val="bg1">
                  <a:lumMod val="50000"/>
                  <a:lumOff val="50000"/>
                </a:schemeClr>
              </a:solidFill>
              <a:latin typeface="Calibri" pitchFamily="34" charset="0"/>
            </a:endParaRPr>
          </a:p>
        </p:txBody>
      </p:sp>
      <p:cxnSp>
        <p:nvCxnSpPr>
          <p:cNvPr id="14" name="13 - Ευθεία γραμμή σύνδεσης"/>
          <p:cNvCxnSpPr/>
          <p:nvPr/>
        </p:nvCxnSpPr>
        <p:spPr>
          <a:xfrm>
            <a:off x="0" y="609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109091"/>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eaLnBrk="1" hangingPunct="1"/>
            <a:r>
              <a:rPr lang="el-GR" b="1" dirty="0">
                <a:solidFill>
                  <a:schemeClr val="bg1">
                    <a:lumMod val="75000"/>
                    <a:lumOff val="25000"/>
                  </a:schemeClr>
                </a:solidFill>
                <a:latin typeface="+mn-lt"/>
              </a:rPr>
              <a:t>β) Ποιότητα ζωοτροφών</a:t>
            </a:r>
          </a:p>
          <a:p>
            <a:pPr>
              <a:lnSpc>
                <a:spcPct val="125000"/>
              </a:lnSpc>
            </a:pPr>
            <a:r>
              <a:rPr lang="en-US" dirty="0">
                <a:solidFill>
                  <a:schemeClr val="bg1">
                    <a:lumMod val="75000"/>
                    <a:lumOff val="25000"/>
                  </a:schemeClr>
                </a:solidFill>
                <a:latin typeface="+mn-lt"/>
              </a:rPr>
              <a:t>Ανεξάρτητα από τον τύπο πέψης και την ηλικία των ζώων, η επιλογή αλλά και η ποσοτική χρησιμοποίηση των ζωοτροφών, </a:t>
            </a:r>
            <a:r>
              <a:rPr lang="el-GR" dirty="0">
                <a:solidFill>
                  <a:schemeClr val="bg1">
                    <a:lumMod val="75000"/>
                    <a:lumOff val="25000"/>
                  </a:schemeClr>
                </a:solidFill>
                <a:latin typeface="+mn-lt"/>
              </a:rPr>
              <a:t>πρέπει να </a:t>
            </a:r>
            <a:r>
              <a:rPr lang="en-US" dirty="0">
                <a:solidFill>
                  <a:schemeClr val="bg1">
                    <a:lumMod val="75000"/>
                    <a:lumOff val="25000"/>
                  </a:schemeClr>
                </a:solidFill>
                <a:latin typeface="+mn-lt"/>
              </a:rPr>
              <a:t>γίνεται λαμβάνοντας υπόψη </a:t>
            </a:r>
            <a:r>
              <a:rPr lang="el-GR" dirty="0">
                <a:solidFill>
                  <a:schemeClr val="bg1">
                    <a:lumMod val="75000"/>
                    <a:lumOff val="25000"/>
                  </a:schemeClr>
                </a:solidFill>
                <a:latin typeface="+mn-lt"/>
              </a:rPr>
              <a:t>και </a:t>
            </a:r>
            <a:r>
              <a:rPr lang="en-US" dirty="0">
                <a:solidFill>
                  <a:schemeClr val="bg1">
                    <a:lumMod val="75000"/>
                    <a:lumOff val="25000"/>
                  </a:schemeClr>
                </a:solidFill>
                <a:latin typeface="+mn-lt"/>
              </a:rPr>
              <a:t>την ποιότητά τους. </a:t>
            </a:r>
            <a:endParaRPr lang="el-GR" dirty="0">
              <a:solidFill>
                <a:schemeClr val="bg1">
                  <a:lumMod val="75000"/>
                  <a:lumOff val="25000"/>
                </a:schemeClr>
              </a:solidFill>
              <a:latin typeface="+mn-lt"/>
            </a:endParaRPr>
          </a:p>
          <a:p>
            <a:pPr>
              <a:lnSpc>
                <a:spcPct val="125000"/>
              </a:lnSpc>
            </a:pPr>
            <a:endParaRPr lang="el-GR" dirty="0">
              <a:solidFill>
                <a:schemeClr val="bg1">
                  <a:lumMod val="75000"/>
                  <a:lumOff val="25000"/>
                </a:schemeClr>
              </a:solidFill>
              <a:latin typeface="+mn-lt"/>
            </a:endParaRPr>
          </a:p>
          <a:p>
            <a:pPr>
              <a:lnSpc>
                <a:spcPct val="125000"/>
              </a:lnSpc>
            </a:pPr>
            <a:r>
              <a:rPr lang="en-US" dirty="0">
                <a:solidFill>
                  <a:schemeClr val="bg1">
                    <a:lumMod val="75000"/>
                    <a:lumOff val="25000"/>
                  </a:schemeClr>
                </a:solidFill>
                <a:latin typeface="+mn-lt"/>
              </a:rPr>
              <a:t>Οι φρέσκες και αναλλοίωτες ζωοτροφές θα προτιμώνται περισσότερο από αυτές, </a:t>
            </a:r>
            <a:r>
              <a:rPr lang="en-US" dirty="0" err="1">
                <a:solidFill>
                  <a:schemeClr val="bg1">
                    <a:lumMod val="75000"/>
                    <a:lumOff val="25000"/>
                  </a:schemeClr>
                </a:solidFill>
                <a:latin typeface="+mn-lt"/>
              </a:rPr>
              <a:t>που</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είτε</a:t>
            </a:r>
            <a:r>
              <a:rPr lang="el-GR" dirty="0">
                <a:solidFill>
                  <a:schemeClr val="bg1">
                    <a:lumMod val="75000"/>
                    <a:lumOff val="25000"/>
                  </a:schemeClr>
                </a:solidFill>
                <a:latin typeface="+mn-lt"/>
              </a:rPr>
              <a:t>: </a:t>
            </a:r>
          </a:p>
          <a:p>
            <a:pPr marL="274638">
              <a:lnSpc>
                <a:spcPct val="125000"/>
              </a:lnSpc>
            </a:pPr>
            <a:r>
              <a:rPr lang="el-GR" dirty="0">
                <a:solidFill>
                  <a:schemeClr val="bg1">
                    <a:lumMod val="75000"/>
                    <a:lumOff val="25000"/>
                  </a:schemeClr>
                </a:solidFill>
                <a:latin typeface="+mn-lt"/>
              </a:rPr>
              <a:t>α) </a:t>
            </a:r>
            <a:r>
              <a:rPr lang="en-US" dirty="0" err="1">
                <a:solidFill>
                  <a:schemeClr val="bg1">
                    <a:lumMod val="75000"/>
                    <a:lumOff val="25000"/>
                  </a:schemeClr>
                </a:solidFill>
                <a:latin typeface="+mn-lt"/>
              </a:rPr>
              <a:t>λόγω</a:t>
            </a:r>
            <a:r>
              <a:rPr lang="en-US" dirty="0">
                <a:solidFill>
                  <a:schemeClr val="bg1">
                    <a:lumMod val="75000"/>
                    <a:lumOff val="25000"/>
                  </a:schemeClr>
                </a:solidFill>
                <a:latin typeface="+mn-lt"/>
              </a:rPr>
              <a:t> μεγάλου χρόνου συντήρησης, </a:t>
            </a:r>
            <a:endParaRPr lang="el-GR" dirty="0">
              <a:solidFill>
                <a:schemeClr val="bg1">
                  <a:lumMod val="75000"/>
                  <a:lumOff val="25000"/>
                </a:schemeClr>
              </a:solidFill>
              <a:latin typeface="+mn-lt"/>
            </a:endParaRPr>
          </a:p>
          <a:p>
            <a:pPr marL="274638">
              <a:lnSpc>
                <a:spcPct val="125000"/>
              </a:lnSpc>
            </a:pPr>
            <a:r>
              <a:rPr lang="el-GR" dirty="0">
                <a:solidFill>
                  <a:schemeClr val="bg1">
                    <a:lumMod val="75000"/>
                    <a:lumOff val="25000"/>
                  </a:schemeClr>
                </a:solidFill>
                <a:latin typeface="+mn-lt"/>
              </a:rPr>
              <a:t>β) </a:t>
            </a:r>
            <a:r>
              <a:rPr lang="en-US" dirty="0" err="1">
                <a:solidFill>
                  <a:schemeClr val="bg1">
                    <a:lumMod val="75000"/>
                    <a:lumOff val="25000"/>
                  </a:schemeClr>
                </a:solidFill>
                <a:latin typeface="+mn-lt"/>
              </a:rPr>
              <a:t>λόγω</a:t>
            </a:r>
            <a:r>
              <a:rPr lang="en-US" dirty="0">
                <a:solidFill>
                  <a:schemeClr val="bg1">
                    <a:lumMod val="75000"/>
                    <a:lumOff val="25000"/>
                  </a:schemeClr>
                </a:solidFill>
                <a:latin typeface="+mn-lt"/>
              </a:rPr>
              <a:t> προσβολής τους από μύκητες, </a:t>
            </a:r>
            <a:r>
              <a:rPr lang="en-US" dirty="0" err="1">
                <a:solidFill>
                  <a:schemeClr val="bg1">
                    <a:lumMod val="75000"/>
                    <a:lumOff val="25000"/>
                  </a:schemeClr>
                </a:solidFill>
                <a:latin typeface="+mn-lt"/>
              </a:rPr>
              <a:t>έντομα</a:t>
            </a:r>
            <a:r>
              <a:rPr lang="en-US" dirty="0">
                <a:solidFill>
                  <a:schemeClr val="bg1">
                    <a:lumMod val="75000"/>
                    <a:lumOff val="25000"/>
                  </a:schemeClr>
                </a:solidFill>
                <a:latin typeface="+mn-lt"/>
              </a:rPr>
              <a:t> κ</a:t>
            </a:r>
            <a:r>
              <a:rPr lang="el-GR" dirty="0" err="1">
                <a:solidFill>
                  <a:schemeClr val="bg1">
                    <a:lumMod val="75000"/>
                    <a:lumOff val="25000"/>
                  </a:schemeClr>
                </a:solidFill>
                <a:latin typeface="+mn-lt"/>
              </a:rPr>
              <a:t>λπ</a:t>
            </a:r>
            <a:r>
              <a:rPr lang="el-GR" dirty="0">
                <a:solidFill>
                  <a:schemeClr val="bg1">
                    <a:lumMod val="75000"/>
                    <a:lumOff val="25000"/>
                  </a:schemeClr>
                </a:solidFill>
                <a:latin typeface="+mn-lt"/>
              </a:rPr>
              <a:t>.</a:t>
            </a:r>
          </a:p>
          <a:p>
            <a:pPr>
              <a:lnSpc>
                <a:spcPct val="125000"/>
              </a:lnSpc>
            </a:pPr>
            <a:r>
              <a:rPr lang="en-US" dirty="0">
                <a:solidFill>
                  <a:schemeClr val="bg1">
                    <a:lumMod val="75000"/>
                    <a:lumOff val="25000"/>
                  </a:schemeClr>
                </a:solidFill>
                <a:latin typeface="+mn-lt"/>
              </a:rPr>
              <a:t> έχουν αλλοιωθεί τα διαιτητικά τους χαρακτηριστικά</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10</a:t>
            </a:fld>
            <a:endParaRPr lang="en-US" dirty="0">
              <a:solidFill>
                <a:schemeClr val="bg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pellet-hardness-tester 2.jpg"/>
          <p:cNvPicPr>
            <a:picLocks noChangeAspect="1"/>
          </p:cNvPicPr>
          <p:nvPr/>
        </p:nvPicPr>
        <p:blipFill>
          <a:blip r:embed="rId3" cstate="print"/>
          <a:srcRect t="32252" b="29357"/>
          <a:stretch>
            <a:fillRect/>
          </a:stretch>
        </p:blipFill>
        <p:spPr>
          <a:xfrm>
            <a:off x="4645000" y="2819400"/>
            <a:ext cx="4499000" cy="1295400"/>
          </a:xfrm>
          <a:prstGeom prst="rect">
            <a:avLst/>
          </a:prstGeom>
        </p:spPr>
      </p:pic>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172629"/>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2. Έλεγχος φυσικών χαρακτηριστικών</a:t>
            </a:r>
          </a:p>
          <a:p>
            <a:pPr eaLnBrk="1" hangingPunct="1">
              <a:lnSpc>
                <a:spcPct val="90000"/>
              </a:lnSpc>
            </a:pPr>
            <a:endParaRPr lang="el-GR" sz="1000" dirty="0">
              <a:solidFill>
                <a:schemeClr val="tx2">
                  <a:lumMod val="25000"/>
                </a:schemeClr>
              </a:solidFill>
              <a:latin typeface="+mn-lt"/>
            </a:endParaRPr>
          </a:p>
          <a:p>
            <a:pPr eaLnBrk="1" hangingPunct="1">
              <a:lnSpc>
                <a:spcPct val="90000"/>
              </a:lnSpc>
            </a:pPr>
            <a:r>
              <a:rPr lang="el-GR" sz="2000" dirty="0">
                <a:solidFill>
                  <a:schemeClr val="tx2">
                    <a:lumMod val="25000"/>
                  </a:schemeClr>
                </a:solidFill>
                <a:latin typeface="+mn-lt"/>
              </a:rPr>
              <a:t>Διάφορες συσκευές ελέγχου ανθεκτικότητας συμπήκτων, ψηφιακές (α) ή χειρός (β)</a:t>
            </a:r>
          </a:p>
        </p:txBody>
      </p:sp>
      <p:pic>
        <p:nvPicPr>
          <p:cNvPr id="4" name="3 - Εικόνα" descr="pellet hardness tester 3.gif"/>
          <p:cNvPicPr>
            <a:picLocks noChangeAspect="1"/>
          </p:cNvPicPr>
          <p:nvPr/>
        </p:nvPicPr>
        <p:blipFill>
          <a:blip r:embed="rId4" cstate="print"/>
          <a:srcRect l="21600" t="3030" r="20800" b="3030"/>
          <a:stretch>
            <a:fillRect/>
          </a:stretch>
        </p:blipFill>
        <p:spPr>
          <a:xfrm>
            <a:off x="5257800" y="3949700"/>
            <a:ext cx="3200400" cy="2755900"/>
          </a:xfrm>
          <a:prstGeom prst="rect">
            <a:avLst/>
          </a:prstGeom>
        </p:spPr>
      </p:pic>
      <p:pic>
        <p:nvPicPr>
          <p:cNvPr id="6" name="5 - Εικόνα" descr="pellet-hardness-tester1.jpg"/>
          <p:cNvPicPr>
            <a:picLocks noChangeAspect="1"/>
          </p:cNvPicPr>
          <p:nvPr/>
        </p:nvPicPr>
        <p:blipFill>
          <a:blip r:embed="rId5" cstate="print"/>
          <a:srcRect l="7925" r="6481"/>
          <a:stretch>
            <a:fillRect/>
          </a:stretch>
        </p:blipFill>
        <p:spPr>
          <a:xfrm>
            <a:off x="0" y="2111688"/>
            <a:ext cx="4267200" cy="4746311"/>
          </a:xfrm>
          <a:prstGeom prst="rect">
            <a:avLst/>
          </a:prstGeom>
        </p:spPr>
      </p:pic>
      <p:pic>
        <p:nvPicPr>
          <p:cNvPr id="7" name="6 - Εικόνα" descr="Pellet-hardness-tester.jpg"/>
          <p:cNvPicPr>
            <a:picLocks noChangeAspect="1"/>
          </p:cNvPicPr>
          <p:nvPr/>
        </p:nvPicPr>
        <p:blipFill>
          <a:blip r:embed="rId6" cstate="print"/>
          <a:srcRect l="9589" t="11940" r="8219" b="16418"/>
          <a:stretch>
            <a:fillRect/>
          </a:stretch>
        </p:blipFill>
        <p:spPr>
          <a:xfrm>
            <a:off x="4572000" y="1905000"/>
            <a:ext cx="4572000" cy="914400"/>
          </a:xfrm>
          <a:prstGeom prst="rect">
            <a:avLst/>
          </a:prstGeom>
        </p:spPr>
      </p:pic>
      <p:sp>
        <p:nvSpPr>
          <p:cNvPr id="8" name="7 - TextBox"/>
          <p:cNvSpPr txBox="1"/>
          <p:nvPr/>
        </p:nvSpPr>
        <p:spPr>
          <a:xfrm>
            <a:off x="228600" y="2209800"/>
            <a:ext cx="5334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α</a:t>
            </a:r>
            <a:endParaRPr lang="el-GR" sz="2000" dirty="0">
              <a:solidFill>
                <a:schemeClr val="tx2">
                  <a:lumMod val="25000"/>
                </a:schemeClr>
              </a:solidFill>
              <a:latin typeface="+mn-lt"/>
            </a:endParaRPr>
          </a:p>
        </p:txBody>
      </p:sp>
      <p:sp>
        <p:nvSpPr>
          <p:cNvPr id="9" name="8 - TextBox"/>
          <p:cNvSpPr txBox="1"/>
          <p:nvPr/>
        </p:nvSpPr>
        <p:spPr>
          <a:xfrm>
            <a:off x="4724400" y="4038600"/>
            <a:ext cx="5334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β</a:t>
            </a:r>
            <a:endParaRPr lang="el-GR" sz="2000" dirty="0">
              <a:solidFill>
                <a:schemeClr val="tx2">
                  <a:lumMod val="25000"/>
                </a:schemeClr>
              </a:solidFill>
              <a:latin typeface="+mn-l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4865947"/>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2. Έλεγχος φυσικών χαρακτηριστικών</a:t>
            </a:r>
          </a:p>
          <a:p>
            <a:endParaRPr lang="el-GR" sz="1000" dirty="0">
              <a:solidFill>
                <a:schemeClr val="bg1">
                  <a:lumMod val="75000"/>
                  <a:lumOff val="25000"/>
                </a:schemeClr>
              </a:solidFill>
              <a:latin typeface="+mn-lt"/>
            </a:endParaRPr>
          </a:p>
          <a:p>
            <a:pPr>
              <a:lnSpc>
                <a:spcPct val="125000"/>
              </a:lnSpc>
            </a:pPr>
            <a:r>
              <a:rPr lang="el-GR" sz="2000" b="1" dirty="0">
                <a:solidFill>
                  <a:schemeClr val="bg1">
                    <a:lumMod val="75000"/>
                    <a:lumOff val="25000"/>
                  </a:schemeClr>
                </a:solidFill>
                <a:latin typeface="+mn-lt"/>
              </a:rPr>
              <a:t>Στα σύμπηκτα</a:t>
            </a:r>
          </a:p>
          <a:p>
            <a:pPr>
              <a:lnSpc>
                <a:spcPct val="125000"/>
              </a:lnSpc>
            </a:pPr>
            <a:r>
              <a:rPr lang="el-GR" sz="2000" dirty="0">
                <a:solidFill>
                  <a:schemeClr val="bg1">
                    <a:lumMod val="75000"/>
                    <a:lumOff val="25000"/>
                  </a:schemeClr>
                </a:solidFill>
                <a:latin typeface="+mn-lt"/>
              </a:rPr>
              <a:t>Για να αυξηθεί η ανθεκτικότητα των συμπήκτων προστίθενται στον αναμικτήρα συνδετικές ύλες που βοηθούν τις απλές ζωοτροφές να κολλήσουν μεταξύ τους</a:t>
            </a:r>
          </a:p>
          <a:p>
            <a:pPr>
              <a:lnSpc>
                <a:spcPct val="125000"/>
              </a:lnSpc>
            </a:pPr>
            <a:endParaRPr lang="el-GR" sz="2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Αν οι παραπάνω συνθήκες δεν ικανοποιούνται, τότε γίνονται οι ανάλογες ρυθμίσεις στο μηχανολογικό εξοπλισμό</a:t>
            </a:r>
          </a:p>
          <a:p>
            <a:pPr>
              <a:lnSpc>
                <a:spcPct val="125000"/>
              </a:lnSpc>
            </a:pPr>
            <a:endParaRPr lang="el-GR" sz="2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Ένας απλός τρόπος να κρίνουμε την ανθεκτικότητα των συμπήκτων είναι να βάλουμε το χέρι μας μέσα στο σακί που τα περιέχει και αν το βγάλουμε καθαρό σημαίνει καλή ανθεκτικότητα, αν όμως το βγάλουμε σκονισμένο, σημαίνει ότι τα σύμπηκτα τρίβονται εύκολα</a:t>
            </a:r>
            <a:endParaRPr lang="en-GB" sz="2000" dirty="0">
              <a:solidFill>
                <a:schemeClr val="bg1">
                  <a:lumMod val="75000"/>
                  <a:lumOff val="25000"/>
                </a:schemeClr>
              </a:solidFill>
              <a:latin typeface="+mn-l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478900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Κατά κανόνα στα παρασκευαστήρια ζωοτροφών, η χημική σύσταση των παραγόμενων μειγμάτων υπολογίζεται με βάση το ποσοστό συμμετοχής της κάθε απλής ζωοτροφής στο μείγμα και τη χημική της σύσταση. </a:t>
            </a:r>
          </a:p>
          <a:p>
            <a:pPr>
              <a:lnSpc>
                <a:spcPct val="125000"/>
              </a:lnSpc>
            </a:pPr>
            <a:endParaRPr lang="el-GR"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Όμως ο </a:t>
            </a:r>
            <a:r>
              <a:rPr lang="el-GR" b="1" dirty="0">
                <a:solidFill>
                  <a:schemeClr val="bg1">
                    <a:lumMod val="75000"/>
                    <a:lumOff val="25000"/>
                  </a:schemeClr>
                </a:solidFill>
                <a:latin typeface="+mn-lt"/>
              </a:rPr>
              <a:t>συνεχής έλεγχος της σύστασης του τελικού προϊόντος διασφαλίζει τη σωστή λειτουργία της γραμμής παραγωγής </a:t>
            </a:r>
            <a:r>
              <a:rPr lang="el-GR" dirty="0">
                <a:solidFill>
                  <a:schemeClr val="bg1">
                    <a:lumMod val="75000"/>
                    <a:lumOff val="25000"/>
                  </a:schemeClr>
                </a:solidFill>
                <a:latin typeface="+mn-lt"/>
              </a:rPr>
              <a:t>της βιομηχανίας και την καλύτερη δυνατή ποιότητα των παραγόμενων προϊόντων. </a:t>
            </a:r>
            <a:endParaRPr lang="en-GB" dirty="0">
              <a:solidFill>
                <a:schemeClr val="bg1">
                  <a:lumMod val="75000"/>
                  <a:lumOff val="25000"/>
                </a:schemeClr>
              </a:solidFill>
              <a:latin typeface="+mn-l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Ινώδεις ουσίες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Ινώδεις ουσίες   </a:t>
            </a:r>
          </a:p>
        </p:txBody>
      </p:sp>
      <p:sp>
        <p:nvSpPr>
          <p:cNvPr id="12" name="11 - TextBox"/>
          <p:cNvSpPr txBox="1"/>
          <p:nvPr/>
        </p:nvSpPr>
        <p:spPr>
          <a:xfrm>
            <a:off x="2743200" y="2209800"/>
            <a:ext cx="6096000" cy="147732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Όσο  μικρότερη είναι στο μίγμα:</a:t>
            </a:r>
          </a:p>
          <a:p>
            <a:r>
              <a:rPr lang="el-GR" sz="1800" dirty="0">
                <a:solidFill>
                  <a:schemeClr val="bg1">
                    <a:lumMod val="75000"/>
                    <a:lumOff val="25000"/>
                  </a:schemeClr>
                </a:solidFill>
                <a:latin typeface="+mn-lt"/>
              </a:rPr>
              <a:t>α) τόσο μεγαλύτερο είναι το ποσοστό των υπολοίπων ΘΣ και </a:t>
            </a:r>
          </a:p>
          <a:p>
            <a:r>
              <a:rPr lang="el-GR" sz="1800" dirty="0">
                <a:solidFill>
                  <a:schemeClr val="bg1">
                    <a:lumMod val="75000"/>
                    <a:lumOff val="25000"/>
                  </a:schemeClr>
                </a:solidFill>
                <a:latin typeface="+mn-lt"/>
              </a:rPr>
              <a:t>β) τόσο μικρότερη η πιθανότητα ανάπτυξης μικροοργανισμών και μυκήτων, σε περιπτώσεις όπου τα μίγματα αποθηκεύονται για μεγάλα χρονικά διαστήματα μέχρι την κατανάλωσή τους</a:t>
            </a:r>
          </a:p>
        </p:txBody>
      </p:sp>
      <p:sp>
        <p:nvSpPr>
          <p:cNvPr id="13" name="12 - TextBox"/>
          <p:cNvSpPr txBox="1"/>
          <p:nvPr/>
        </p:nvSpPr>
        <p:spPr>
          <a:xfrm>
            <a:off x="2743200" y="5221069"/>
            <a:ext cx="6096000" cy="646331"/>
          </a:xfrm>
          <a:prstGeom prst="rect">
            <a:avLst/>
          </a:prstGeom>
          <a:solidFill>
            <a:schemeClr val="accent4">
              <a:lumMod val="40000"/>
              <a:lumOff val="60000"/>
            </a:schemeClr>
          </a:solidFill>
          <a:ln>
            <a:solidFill>
              <a:schemeClr val="tx1">
                <a:lumMod val="85000"/>
              </a:schemeClr>
            </a:solidFill>
          </a:ln>
        </p:spPr>
        <p:txBody>
          <a:bodyPr wrap="square" rtlCol="0">
            <a:spAutoFit/>
          </a:bodyPr>
          <a:lstStyle/>
          <a:p>
            <a:r>
              <a:rPr lang="el-GR" sz="1800" dirty="0">
                <a:solidFill>
                  <a:srgbClr val="7030A0"/>
                </a:solidFill>
                <a:latin typeface="+mn-lt"/>
              </a:rPr>
              <a:t>Προσδιορίζεται πολύ εύκολα με ξήρανση του δείγματος στους 105</a:t>
            </a:r>
            <a:r>
              <a:rPr lang="el-GR" sz="1800" baseline="30000" dirty="0">
                <a:solidFill>
                  <a:srgbClr val="7030A0"/>
                </a:solidFill>
                <a:latin typeface="+mn-lt"/>
              </a:rPr>
              <a:t>ο</a:t>
            </a:r>
            <a:r>
              <a:rPr lang="en-GB" sz="1800" dirty="0">
                <a:solidFill>
                  <a:srgbClr val="7030A0"/>
                </a:solidFill>
                <a:latin typeface="+mn-lt"/>
              </a:rPr>
              <a:t>C</a:t>
            </a:r>
            <a:r>
              <a:rPr lang="el-GR" sz="1800" dirty="0">
                <a:solidFill>
                  <a:srgbClr val="7030A0"/>
                </a:solidFill>
                <a:latin typeface="+mn-lt"/>
              </a:rPr>
              <a:t> για τουλάχιστον 8 ώρες (μέσα σε ειδικούς κλιβάνους)</a:t>
            </a:r>
          </a:p>
        </p:txBody>
      </p:sp>
      <p:cxnSp>
        <p:nvCxnSpPr>
          <p:cNvPr id="16" name="15 - Ευθύγραμμο βέλος σύνδεσης"/>
          <p:cNvCxnSpPr>
            <a:stCxn id="5" idx="3"/>
            <a:endCxn id="12" idx="1"/>
          </p:cNvCxnSpPr>
          <p:nvPr/>
        </p:nvCxnSpPr>
        <p:spPr>
          <a:xfrm>
            <a:off x="2362200" y="2409855"/>
            <a:ext cx="381000" cy="53860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2"/>
            <a:endCxn id="13" idx="0"/>
          </p:cNvCxnSpPr>
          <p:nvPr/>
        </p:nvCxnSpPr>
        <p:spPr>
          <a:xfrm>
            <a:off x="5791200" y="3687128"/>
            <a:ext cx="0" cy="153394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Ινώδεις ουσίες   </a:t>
            </a:r>
          </a:p>
        </p:txBody>
      </p:sp>
      <p:sp>
        <p:nvSpPr>
          <p:cNvPr id="12" name="11 - TextBox"/>
          <p:cNvSpPr txBox="1"/>
          <p:nvPr/>
        </p:nvSpPr>
        <p:spPr>
          <a:xfrm>
            <a:off x="2743200" y="2209800"/>
            <a:ext cx="6096000" cy="203132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Περιέχει όλα απαραίτητα εκείνα ανόργανα στοιχεία (ασβέστιο, μαγνήσιο, φωσφόρο, κάλιο, νάτριο, σίδηρο, ψευδάργυρο, σελήνιο κ.ά.) για τον οργανισμό των ζώων.</a:t>
            </a:r>
          </a:p>
          <a:p>
            <a:r>
              <a:rPr lang="el-GR" sz="1800" dirty="0">
                <a:solidFill>
                  <a:schemeClr val="bg1">
                    <a:lumMod val="75000"/>
                    <a:lumOff val="25000"/>
                  </a:schemeClr>
                </a:solidFill>
                <a:latin typeface="+mn-lt"/>
              </a:rPr>
              <a:t>α) Δεν προσδιορίζονται μεμονωμένα τα ΑΣ, αλλά το σύνολό τους, το οποίο για κάποιες ζωοτροφές (ιχθυάλευρα) αποτελεί αξιόπιστη ένδειξη των επιπέδων </a:t>
            </a:r>
            <a:r>
              <a:rPr lang="en-GB" sz="1800" dirty="0">
                <a:solidFill>
                  <a:schemeClr val="bg1">
                    <a:lumMod val="75000"/>
                    <a:lumOff val="25000"/>
                  </a:schemeClr>
                </a:solidFill>
                <a:latin typeface="+mn-lt"/>
              </a:rPr>
              <a:t>Ca </a:t>
            </a:r>
            <a:r>
              <a:rPr lang="el-GR" sz="1800" dirty="0">
                <a:solidFill>
                  <a:schemeClr val="bg1">
                    <a:lumMod val="75000"/>
                    <a:lumOff val="25000"/>
                  </a:schemeClr>
                </a:solidFill>
                <a:latin typeface="+mn-lt"/>
              </a:rPr>
              <a:t>και Ρ</a:t>
            </a:r>
          </a:p>
          <a:p>
            <a:r>
              <a:rPr lang="el-GR" sz="1800" dirty="0">
                <a:solidFill>
                  <a:schemeClr val="bg1">
                    <a:lumMod val="75000"/>
                    <a:lumOff val="25000"/>
                  </a:schemeClr>
                </a:solidFill>
                <a:latin typeface="+mn-lt"/>
              </a:rPr>
              <a:t>β) Πολύ υψηλή τέφρα αποτελεί ένδειξη γαιωδών προσμίξεων</a:t>
            </a:r>
          </a:p>
        </p:txBody>
      </p:sp>
      <p:sp>
        <p:nvSpPr>
          <p:cNvPr id="13" name="12 - TextBox"/>
          <p:cNvSpPr txBox="1"/>
          <p:nvPr/>
        </p:nvSpPr>
        <p:spPr>
          <a:xfrm>
            <a:off x="2743200" y="5221069"/>
            <a:ext cx="6096000" cy="646331"/>
          </a:xfrm>
          <a:prstGeom prst="rect">
            <a:avLst/>
          </a:prstGeom>
          <a:solidFill>
            <a:schemeClr val="accent4">
              <a:lumMod val="40000"/>
              <a:lumOff val="60000"/>
            </a:schemeClr>
          </a:solidFill>
          <a:ln>
            <a:solidFill>
              <a:schemeClr val="tx1">
                <a:lumMod val="85000"/>
              </a:schemeClr>
            </a:solidFill>
          </a:ln>
        </p:spPr>
        <p:txBody>
          <a:bodyPr wrap="square" rtlCol="0">
            <a:spAutoFit/>
          </a:bodyPr>
          <a:lstStyle/>
          <a:p>
            <a:r>
              <a:rPr lang="el-GR" sz="1800" dirty="0">
                <a:solidFill>
                  <a:srgbClr val="7030A0"/>
                </a:solidFill>
                <a:latin typeface="+mn-lt"/>
              </a:rPr>
              <a:t>Προσδιορίζεται εύκολα με αποτέφρωση του δείγματος στους 550</a:t>
            </a:r>
            <a:r>
              <a:rPr lang="el-GR" sz="1800" baseline="30000" dirty="0">
                <a:solidFill>
                  <a:srgbClr val="7030A0"/>
                </a:solidFill>
                <a:latin typeface="+mn-lt"/>
              </a:rPr>
              <a:t>ο</a:t>
            </a:r>
            <a:r>
              <a:rPr lang="en-GB" sz="1800" dirty="0">
                <a:solidFill>
                  <a:srgbClr val="7030A0"/>
                </a:solidFill>
                <a:latin typeface="+mn-lt"/>
              </a:rPr>
              <a:t>C</a:t>
            </a:r>
            <a:r>
              <a:rPr lang="el-GR" sz="1800" dirty="0">
                <a:solidFill>
                  <a:srgbClr val="7030A0"/>
                </a:solidFill>
                <a:latin typeface="+mn-lt"/>
              </a:rPr>
              <a:t> για τουλάχιστον 6 ώρες (μέσα σε αποτεφρωτήρες)</a:t>
            </a:r>
          </a:p>
        </p:txBody>
      </p:sp>
      <p:cxnSp>
        <p:nvCxnSpPr>
          <p:cNvPr id="16" name="15 - Ευθύγραμμο βέλος σύνδεσης"/>
          <p:cNvCxnSpPr>
            <a:stCxn id="10" idx="3"/>
            <a:endCxn id="12" idx="1"/>
          </p:cNvCxnSpPr>
          <p:nvPr/>
        </p:nvCxnSpPr>
        <p:spPr>
          <a:xfrm>
            <a:off x="2362200" y="3152745"/>
            <a:ext cx="381000" cy="7271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2"/>
            <a:endCxn id="13" idx="0"/>
          </p:cNvCxnSpPr>
          <p:nvPr/>
        </p:nvCxnSpPr>
        <p:spPr>
          <a:xfrm>
            <a:off x="5791200" y="4241125"/>
            <a:ext cx="0" cy="97994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Ινώδεις ουσίες   </a:t>
            </a:r>
          </a:p>
        </p:txBody>
      </p:sp>
      <p:sp>
        <p:nvSpPr>
          <p:cNvPr id="12" name="11 - TextBox"/>
          <p:cNvSpPr txBox="1"/>
          <p:nvPr/>
        </p:nvSpPr>
        <p:spPr>
          <a:xfrm>
            <a:off x="2743200" y="2209800"/>
            <a:ext cx="6096000" cy="147732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Περιέχουν τις πρωτεΐνες, οι οποίες εφοδιάζουν τα ζώα με όλα τα απαραίτητα αμινοξέα για την ανάπτυξη και την παραγωγή, αλλά και ΜΠΦΝ (αξιοποιούνται μόνο από τα μηρυκαστικά). Είναι ένα από τα πλέον σημαντικά ΘΣ των οποίων επιδιώκεται ο προσδιορισμός.</a:t>
            </a:r>
          </a:p>
        </p:txBody>
      </p:sp>
      <p:sp>
        <p:nvSpPr>
          <p:cNvPr id="13" name="12 - TextBox"/>
          <p:cNvSpPr txBox="1"/>
          <p:nvPr/>
        </p:nvSpPr>
        <p:spPr>
          <a:xfrm>
            <a:off x="2743200" y="5221069"/>
            <a:ext cx="6096000" cy="1477328"/>
          </a:xfrm>
          <a:prstGeom prst="rect">
            <a:avLst/>
          </a:prstGeom>
          <a:solidFill>
            <a:schemeClr val="accent4">
              <a:lumMod val="40000"/>
              <a:lumOff val="60000"/>
            </a:schemeClr>
          </a:solidFill>
          <a:ln>
            <a:solidFill>
              <a:schemeClr val="tx1">
                <a:lumMod val="85000"/>
              </a:schemeClr>
            </a:solidFill>
          </a:ln>
        </p:spPr>
        <p:txBody>
          <a:bodyPr wrap="square" rtlCol="0">
            <a:spAutoFit/>
          </a:bodyPr>
          <a:lstStyle/>
          <a:p>
            <a:r>
              <a:rPr lang="el-GR" sz="1800" dirty="0">
                <a:solidFill>
                  <a:srgbClr val="7030A0"/>
                </a:solidFill>
                <a:latin typeface="+mn-lt"/>
              </a:rPr>
              <a:t>Προσδιορίζονται σχετικά δύσκολα, διότι απαιτούνται ειδικές συσκευές. Εφαρμόζεται η μέθοδος </a:t>
            </a:r>
            <a:r>
              <a:rPr lang="en-GB" sz="1800" b="1" dirty="0" err="1">
                <a:solidFill>
                  <a:srgbClr val="7030A0"/>
                </a:solidFill>
                <a:latin typeface="+mn-lt"/>
              </a:rPr>
              <a:t>Kjeldahl</a:t>
            </a:r>
            <a:r>
              <a:rPr lang="en-GB" sz="1800" dirty="0">
                <a:solidFill>
                  <a:srgbClr val="7030A0"/>
                </a:solidFill>
                <a:latin typeface="+mn-lt"/>
              </a:rPr>
              <a:t>, </a:t>
            </a:r>
            <a:r>
              <a:rPr lang="el-GR" sz="1800" dirty="0">
                <a:solidFill>
                  <a:srgbClr val="7030A0"/>
                </a:solidFill>
                <a:latin typeface="+mn-lt"/>
              </a:rPr>
              <a:t>κατά την οποία προσδιορίζεται το Ν και από αυτό υπολογίζονται οι ΑΟ (Ν/0,16). Το 0,16 (16%) είναι η περιεκτικότητα των πρωτεϊνών σε Ν κατά μέσο όρο.</a:t>
            </a:r>
          </a:p>
        </p:txBody>
      </p:sp>
      <p:cxnSp>
        <p:nvCxnSpPr>
          <p:cNvPr id="16" name="15 - Ευθύγραμμο βέλος σύνδεσης"/>
          <p:cNvCxnSpPr>
            <a:stCxn id="8" idx="3"/>
            <a:endCxn id="12" idx="1"/>
          </p:cNvCxnSpPr>
          <p:nvPr/>
        </p:nvCxnSpPr>
        <p:spPr>
          <a:xfrm flipV="1">
            <a:off x="2362200" y="2948464"/>
            <a:ext cx="381000" cy="96628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2"/>
            <a:endCxn id="13" idx="0"/>
          </p:cNvCxnSpPr>
          <p:nvPr/>
        </p:nvCxnSpPr>
        <p:spPr>
          <a:xfrm>
            <a:off x="5791200" y="3687128"/>
            <a:ext cx="0" cy="153394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Ινώδεις ουσίες   </a:t>
            </a:r>
          </a:p>
        </p:txBody>
      </p:sp>
      <p:sp>
        <p:nvSpPr>
          <p:cNvPr id="12" name="11 - TextBox"/>
          <p:cNvSpPr txBox="1"/>
          <p:nvPr/>
        </p:nvSpPr>
        <p:spPr>
          <a:xfrm>
            <a:off x="2743200" y="2209800"/>
            <a:ext cx="6096000" cy="147732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Περιέχουν τα απαραίτητα για τα ζώα λιπαρά οξέα, αλλά και άλλα θρεπτικά συστατικά (λιποδιαλυτές βιταμίνες και χρωστικές κλπ.).</a:t>
            </a:r>
          </a:p>
          <a:p>
            <a:r>
              <a:rPr lang="el-GR" sz="1800" dirty="0">
                <a:solidFill>
                  <a:schemeClr val="bg1">
                    <a:lumMod val="75000"/>
                    <a:lumOff val="25000"/>
                  </a:schemeClr>
                </a:solidFill>
                <a:latin typeface="+mn-lt"/>
              </a:rPr>
              <a:t>Έχουν ιδιαίτερη σημασία, καθώς οι λιπαρές ουσίες είναι ενεργειακές πηγές.</a:t>
            </a:r>
          </a:p>
        </p:txBody>
      </p:sp>
      <p:sp>
        <p:nvSpPr>
          <p:cNvPr id="13" name="12 - TextBox"/>
          <p:cNvSpPr txBox="1"/>
          <p:nvPr/>
        </p:nvSpPr>
        <p:spPr>
          <a:xfrm>
            <a:off x="2743200" y="5221069"/>
            <a:ext cx="6096000" cy="1200329"/>
          </a:xfrm>
          <a:prstGeom prst="rect">
            <a:avLst/>
          </a:prstGeom>
          <a:solidFill>
            <a:schemeClr val="accent4">
              <a:lumMod val="40000"/>
              <a:lumOff val="60000"/>
            </a:schemeClr>
          </a:solidFill>
          <a:ln>
            <a:solidFill>
              <a:schemeClr val="tx1">
                <a:lumMod val="85000"/>
              </a:schemeClr>
            </a:solidFill>
          </a:ln>
        </p:spPr>
        <p:txBody>
          <a:bodyPr wrap="square" rtlCol="0">
            <a:spAutoFit/>
          </a:bodyPr>
          <a:lstStyle/>
          <a:p>
            <a:r>
              <a:rPr lang="el-GR" sz="1800" dirty="0">
                <a:solidFill>
                  <a:srgbClr val="7030A0"/>
                </a:solidFill>
                <a:latin typeface="+mn-lt"/>
              </a:rPr>
              <a:t>Προσδιορίζονται σχετικά δύσκολα, διότι απαιτούνται ειδικές συσκευές. Εφαρμόζεται η μέθοδος </a:t>
            </a:r>
            <a:r>
              <a:rPr lang="en-GB" sz="1800" b="1" dirty="0" err="1">
                <a:solidFill>
                  <a:srgbClr val="7030A0"/>
                </a:solidFill>
                <a:latin typeface="+mn-lt"/>
              </a:rPr>
              <a:t>Soxhlet</a:t>
            </a:r>
            <a:r>
              <a:rPr lang="en-GB" sz="1800" dirty="0">
                <a:solidFill>
                  <a:srgbClr val="7030A0"/>
                </a:solidFill>
                <a:latin typeface="+mn-lt"/>
              </a:rPr>
              <a:t>, </a:t>
            </a:r>
            <a:r>
              <a:rPr lang="el-GR" sz="1800" dirty="0">
                <a:solidFill>
                  <a:srgbClr val="7030A0"/>
                </a:solidFill>
                <a:latin typeface="+mn-lt"/>
              </a:rPr>
              <a:t>κατά την οποία η τροφή υπόκειται σε εκχύλιση με αιθέρα. Το </a:t>
            </a:r>
            <a:r>
              <a:rPr lang="el-GR" sz="1800" dirty="0" err="1">
                <a:solidFill>
                  <a:srgbClr val="7030A0"/>
                </a:solidFill>
                <a:latin typeface="+mn-lt"/>
              </a:rPr>
              <a:t>αιθερικό</a:t>
            </a:r>
            <a:r>
              <a:rPr lang="el-GR" sz="1800" dirty="0">
                <a:solidFill>
                  <a:srgbClr val="7030A0"/>
                </a:solidFill>
                <a:latin typeface="+mn-lt"/>
              </a:rPr>
              <a:t> εκχύλισμα μετά από ξήρανση αποτελεί τις ΛΟ.</a:t>
            </a:r>
          </a:p>
        </p:txBody>
      </p:sp>
      <p:cxnSp>
        <p:nvCxnSpPr>
          <p:cNvPr id="16" name="15 - Ευθύγραμμο βέλος σύνδεσης"/>
          <p:cNvCxnSpPr>
            <a:stCxn id="9" idx="3"/>
            <a:endCxn id="12" idx="1"/>
          </p:cNvCxnSpPr>
          <p:nvPr/>
        </p:nvCxnSpPr>
        <p:spPr>
          <a:xfrm flipV="1">
            <a:off x="2362200" y="2948464"/>
            <a:ext cx="381000" cy="172828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2"/>
            <a:endCxn id="13" idx="0"/>
          </p:cNvCxnSpPr>
          <p:nvPr/>
        </p:nvCxnSpPr>
        <p:spPr>
          <a:xfrm>
            <a:off x="5791200" y="3687128"/>
            <a:ext cx="0" cy="153394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Ινώδεις ουσίες   </a:t>
            </a:r>
          </a:p>
        </p:txBody>
      </p:sp>
      <p:sp>
        <p:nvSpPr>
          <p:cNvPr id="12" name="11 - TextBox"/>
          <p:cNvSpPr txBox="1"/>
          <p:nvPr/>
        </p:nvSpPr>
        <p:spPr>
          <a:xfrm>
            <a:off x="2743200" y="2209800"/>
            <a:ext cx="6096000" cy="203132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Περιέχουν διάφορα κλάσματα δομικών πολυσακχαριτών </a:t>
            </a:r>
            <a:r>
              <a:rPr lang="en-US" sz="1800" dirty="0">
                <a:solidFill>
                  <a:schemeClr val="bg1">
                    <a:lumMod val="75000"/>
                    <a:lumOff val="25000"/>
                  </a:schemeClr>
                </a:solidFill>
                <a:latin typeface="+mn-lt"/>
              </a:rPr>
              <a:t>(κυτταρίνες</a:t>
            </a:r>
            <a:r>
              <a:rPr lang="el-GR" sz="1800" dirty="0">
                <a:solidFill>
                  <a:schemeClr val="bg1">
                    <a:lumMod val="75000"/>
                    <a:lumOff val="25000"/>
                  </a:schemeClr>
                </a:solidFill>
                <a:latin typeface="+mn-lt"/>
              </a:rPr>
              <a:t>, ημικυτταρίνες, πηκτίνες</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κλπ</a:t>
            </a:r>
            <a:r>
              <a:rPr lang="en-US" sz="1800" dirty="0">
                <a:solidFill>
                  <a:schemeClr val="bg1">
                    <a:lumMod val="75000"/>
                    <a:lumOff val="25000"/>
                  </a:schemeClr>
                </a:solidFill>
                <a:latin typeface="+mn-lt"/>
              </a:rPr>
              <a:t>.</a:t>
            </a:r>
            <a:r>
              <a:rPr lang="el-GR" sz="1800" dirty="0">
                <a:solidFill>
                  <a:schemeClr val="bg1">
                    <a:lumMod val="75000"/>
                    <a:lumOff val="25000"/>
                  </a:schemeClr>
                </a:solidFill>
                <a:latin typeface="+mn-lt"/>
              </a:rPr>
              <a:t> → κυτταρικά τοιχώματα</a:t>
            </a:r>
            <a:r>
              <a:rPr lang="en-US" sz="1800" dirty="0">
                <a:solidFill>
                  <a:schemeClr val="bg1">
                    <a:lumMod val="75000"/>
                    <a:lumOff val="25000"/>
                  </a:schemeClr>
                </a:solidFill>
                <a:latin typeface="+mn-lt"/>
              </a:rPr>
              <a:t>), ο έλεγχος των οποίων είναι απαραίτητος</a:t>
            </a:r>
            <a:r>
              <a:rPr lang="el-GR" sz="1800" dirty="0">
                <a:solidFill>
                  <a:schemeClr val="bg1">
                    <a:lumMod val="75000"/>
                    <a:lumOff val="25000"/>
                  </a:schemeClr>
                </a:solidFill>
                <a:latin typeface="+mn-lt"/>
              </a:rPr>
              <a:t> </a:t>
            </a:r>
            <a:r>
              <a:rPr lang="en-US" sz="1800" dirty="0">
                <a:solidFill>
                  <a:schemeClr val="bg1">
                    <a:lumMod val="75000"/>
                    <a:lumOff val="25000"/>
                  </a:schemeClr>
                </a:solidFill>
                <a:latin typeface="+mn-lt"/>
              </a:rPr>
              <a:t>γιατί</a:t>
            </a:r>
            <a:r>
              <a:rPr lang="el-GR" sz="1800" dirty="0">
                <a:solidFill>
                  <a:schemeClr val="bg1">
                    <a:lumMod val="75000"/>
                    <a:lumOff val="25000"/>
                  </a:schemeClr>
                </a:solidFill>
                <a:latin typeface="+mn-lt"/>
              </a:rPr>
              <a:t>:</a:t>
            </a:r>
            <a:r>
              <a:rPr lang="en-US" sz="1800" dirty="0">
                <a:solidFill>
                  <a:schemeClr val="bg1">
                    <a:lumMod val="75000"/>
                    <a:lumOff val="25000"/>
                  </a:schemeClr>
                </a:solidFill>
                <a:latin typeface="+mn-lt"/>
              </a:rPr>
              <a:t> </a:t>
            </a:r>
            <a:endParaRPr lang="el-GR" sz="1800" dirty="0">
              <a:solidFill>
                <a:schemeClr val="bg1">
                  <a:lumMod val="75000"/>
                  <a:lumOff val="25000"/>
                </a:schemeClr>
              </a:solidFill>
              <a:latin typeface="+mn-lt"/>
            </a:endParaRPr>
          </a:p>
          <a:p>
            <a:r>
              <a:rPr lang="el-GR" sz="1800" dirty="0">
                <a:solidFill>
                  <a:schemeClr val="bg1">
                    <a:lumMod val="75000"/>
                    <a:lumOff val="25000"/>
                  </a:schemeClr>
                </a:solidFill>
                <a:latin typeface="+mn-lt"/>
              </a:rPr>
              <a:t>α) </a:t>
            </a:r>
            <a:r>
              <a:rPr lang="en-US" sz="1800" dirty="0">
                <a:solidFill>
                  <a:schemeClr val="bg1">
                    <a:lumMod val="75000"/>
                    <a:lumOff val="25000"/>
                  </a:schemeClr>
                </a:solidFill>
                <a:latin typeface="+mn-lt"/>
              </a:rPr>
              <a:t>ρυθμίζουν τη σωστή λειτουργία του πεπτικού συστήματος στα μηρυκαστικά και φυτοφάγα μονογαστρικά και</a:t>
            </a:r>
            <a:endParaRPr lang="el-GR" sz="1800" dirty="0">
              <a:solidFill>
                <a:schemeClr val="bg1">
                  <a:lumMod val="75000"/>
                  <a:lumOff val="25000"/>
                </a:schemeClr>
              </a:solidFill>
              <a:latin typeface="+mn-lt"/>
            </a:endParaRPr>
          </a:p>
          <a:p>
            <a:r>
              <a:rPr lang="el-GR" sz="1800" dirty="0">
                <a:solidFill>
                  <a:schemeClr val="bg1">
                    <a:lumMod val="75000"/>
                    <a:lumOff val="25000"/>
                  </a:schemeClr>
                </a:solidFill>
                <a:latin typeface="+mn-lt"/>
              </a:rPr>
              <a:t>β) συσχετίζονται αρνητικά με την πεπτικότητα της ενέργειας και των ΘΣ (ειδικά οι κυτταρίνες) σε όλα τα είδη ζώων</a:t>
            </a:r>
          </a:p>
        </p:txBody>
      </p:sp>
      <p:sp>
        <p:nvSpPr>
          <p:cNvPr id="13" name="12 - TextBox"/>
          <p:cNvSpPr txBox="1"/>
          <p:nvPr/>
        </p:nvSpPr>
        <p:spPr>
          <a:xfrm>
            <a:off x="2743200" y="5221069"/>
            <a:ext cx="6096000" cy="1477328"/>
          </a:xfrm>
          <a:prstGeom prst="rect">
            <a:avLst/>
          </a:prstGeom>
          <a:solidFill>
            <a:schemeClr val="accent4">
              <a:lumMod val="40000"/>
              <a:lumOff val="60000"/>
            </a:schemeClr>
          </a:solidFill>
          <a:ln>
            <a:solidFill>
              <a:schemeClr val="tx1">
                <a:lumMod val="85000"/>
              </a:schemeClr>
            </a:solidFill>
          </a:ln>
        </p:spPr>
        <p:txBody>
          <a:bodyPr wrap="square" rtlCol="0">
            <a:spAutoFit/>
          </a:bodyPr>
          <a:lstStyle/>
          <a:p>
            <a:r>
              <a:rPr lang="el-GR" sz="1800" dirty="0">
                <a:solidFill>
                  <a:srgbClr val="7030A0"/>
                </a:solidFill>
                <a:latin typeface="+mn-lt"/>
              </a:rPr>
              <a:t>Προσδιορίζονται σχετικά δύσκολα, διότι απαιτούνται ειδικές συσκευές. Εφαρμόζεται η μέθοδος </a:t>
            </a:r>
            <a:r>
              <a:rPr lang="en-GB" sz="1800" b="1" dirty="0" err="1">
                <a:solidFill>
                  <a:srgbClr val="7030A0"/>
                </a:solidFill>
                <a:latin typeface="+mn-lt"/>
              </a:rPr>
              <a:t>Henneberg-Stohmann</a:t>
            </a:r>
            <a:r>
              <a:rPr lang="en-GB" sz="1800" dirty="0">
                <a:solidFill>
                  <a:srgbClr val="7030A0"/>
                </a:solidFill>
                <a:latin typeface="+mn-lt"/>
              </a:rPr>
              <a:t>, </a:t>
            </a:r>
            <a:r>
              <a:rPr lang="el-GR" sz="1800" dirty="0">
                <a:solidFill>
                  <a:srgbClr val="7030A0"/>
                </a:solidFill>
                <a:latin typeface="+mn-lt"/>
              </a:rPr>
              <a:t>κατά την οποία απομακρύνεται το κυτταρικό περιεχόμενο με διαδοχικό βρασμό σε αραιό </a:t>
            </a:r>
            <a:r>
              <a:rPr lang="en-GB" sz="1800" dirty="0">
                <a:solidFill>
                  <a:srgbClr val="7030A0"/>
                </a:solidFill>
                <a:latin typeface="+mn-lt"/>
              </a:rPr>
              <a:t>H</a:t>
            </a:r>
            <a:r>
              <a:rPr lang="en-GB" sz="1800" baseline="-25000" dirty="0">
                <a:solidFill>
                  <a:srgbClr val="7030A0"/>
                </a:solidFill>
                <a:latin typeface="+mn-lt"/>
              </a:rPr>
              <a:t>2</a:t>
            </a:r>
            <a:r>
              <a:rPr lang="en-GB" sz="1800" dirty="0">
                <a:solidFill>
                  <a:srgbClr val="7030A0"/>
                </a:solidFill>
                <a:latin typeface="+mn-lt"/>
              </a:rPr>
              <a:t>SO</a:t>
            </a:r>
            <a:r>
              <a:rPr lang="en-GB" sz="1800" baseline="-25000" dirty="0">
                <a:solidFill>
                  <a:srgbClr val="7030A0"/>
                </a:solidFill>
                <a:latin typeface="+mn-lt"/>
              </a:rPr>
              <a:t>4</a:t>
            </a:r>
            <a:r>
              <a:rPr lang="en-GB" sz="1800" dirty="0">
                <a:solidFill>
                  <a:srgbClr val="7030A0"/>
                </a:solidFill>
                <a:latin typeface="+mn-lt"/>
              </a:rPr>
              <a:t> </a:t>
            </a:r>
            <a:r>
              <a:rPr lang="el-GR" sz="1800" dirty="0">
                <a:solidFill>
                  <a:srgbClr val="7030A0"/>
                </a:solidFill>
                <a:latin typeface="+mn-lt"/>
              </a:rPr>
              <a:t>και </a:t>
            </a:r>
            <a:r>
              <a:rPr lang="en-GB" sz="1800" dirty="0" err="1">
                <a:solidFill>
                  <a:srgbClr val="7030A0"/>
                </a:solidFill>
                <a:latin typeface="+mn-lt"/>
              </a:rPr>
              <a:t>NaOH</a:t>
            </a:r>
            <a:r>
              <a:rPr lang="el-GR" sz="1800" dirty="0">
                <a:solidFill>
                  <a:srgbClr val="7030A0"/>
                </a:solidFill>
                <a:latin typeface="+mn-lt"/>
              </a:rPr>
              <a:t>. Το υπόλειμμα αντιπροσωπεύει τις ΙΟ </a:t>
            </a:r>
          </a:p>
        </p:txBody>
      </p:sp>
      <p:cxnSp>
        <p:nvCxnSpPr>
          <p:cNvPr id="16" name="15 - Ευθύγραμμο βέλος σύνδεσης"/>
          <p:cNvCxnSpPr>
            <a:stCxn id="11" idx="3"/>
            <a:endCxn id="12" idx="1"/>
          </p:cNvCxnSpPr>
          <p:nvPr/>
        </p:nvCxnSpPr>
        <p:spPr>
          <a:xfrm flipV="1">
            <a:off x="2362200" y="3225463"/>
            <a:ext cx="381000" cy="221328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2"/>
            <a:endCxn id="13" idx="0"/>
          </p:cNvCxnSpPr>
          <p:nvPr/>
        </p:nvCxnSpPr>
        <p:spPr>
          <a:xfrm>
            <a:off x="5791200" y="4241125"/>
            <a:ext cx="0" cy="97994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249573"/>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endParaRPr lang="el-GR" sz="1000" dirty="0">
              <a:solidFill>
                <a:schemeClr val="bg1">
                  <a:lumMod val="75000"/>
                  <a:lumOff val="25000"/>
                </a:schemeClr>
              </a:solidFill>
              <a:latin typeface="+mn-lt"/>
            </a:endParaRPr>
          </a:p>
          <a:p>
            <a:pPr lvl="0"/>
            <a:r>
              <a:rPr lang="el-GR" sz="2000" dirty="0">
                <a:solidFill>
                  <a:schemeClr val="bg1">
                    <a:lumMod val="75000"/>
                    <a:lumOff val="25000"/>
                  </a:schemeClr>
                </a:solidFill>
                <a:latin typeface="+mn-lt"/>
              </a:rPr>
              <a:t>Ο έλεγχος της χημικής σύστασης των μειγμάτων, γίνεται ως προς τα κύρια θρεπτικά συστατικά, τα οποία είναι:</a:t>
            </a:r>
            <a:endParaRPr lang="en-GB" sz="2000" dirty="0">
              <a:solidFill>
                <a:schemeClr val="bg1">
                  <a:lumMod val="75000"/>
                  <a:lumOff val="25000"/>
                </a:schemeClr>
              </a:solidFill>
              <a:latin typeface="+mn-lt"/>
            </a:endParaRPr>
          </a:p>
        </p:txBody>
      </p:sp>
      <p:sp>
        <p:nvSpPr>
          <p:cNvPr id="5" name="4 - TextBox"/>
          <p:cNvSpPr txBox="1"/>
          <p:nvPr/>
        </p:nvSpPr>
        <p:spPr>
          <a:xfrm>
            <a:off x="457200" y="220980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Υγρασία  </a:t>
            </a:r>
          </a:p>
        </p:txBody>
      </p:sp>
      <p:sp>
        <p:nvSpPr>
          <p:cNvPr id="6" name="5 - TextBox"/>
          <p:cNvSpPr txBox="1"/>
          <p:nvPr/>
        </p:nvSpPr>
        <p:spPr>
          <a:xfrm>
            <a:off x="457200" y="6000690"/>
            <a:ext cx="1905000" cy="400110"/>
          </a:xfrm>
          <a:prstGeom prst="rect">
            <a:avLst/>
          </a:prstGeom>
          <a:solidFill>
            <a:schemeClr val="accent3">
              <a:lumMod val="75000"/>
            </a:schemeClr>
          </a:solidFill>
          <a:ln>
            <a:noFill/>
          </a:ln>
        </p:spPr>
        <p:txBody>
          <a:bodyPr wrap="square" rtlCol="0">
            <a:spAutoFit/>
          </a:bodyPr>
          <a:lstStyle/>
          <a:p>
            <a:pPr algn="ctr"/>
            <a:r>
              <a:rPr lang="el-GR" sz="2000" dirty="0">
                <a:latin typeface="+mn-lt"/>
              </a:rPr>
              <a:t>Ενέργεια  </a:t>
            </a:r>
          </a:p>
        </p:txBody>
      </p:sp>
      <p:sp>
        <p:nvSpPr>
          <p:cNvPr id="8" name="7 - TextBox"/>
          <p:cNvSpPr txBox="1"/>
          <p:nvPr/>
        </p:nvSpPr>
        <p:spPr>
          <a:xfrm>
            <a:off x="457200" y="3714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Ν-</a:t>
            </a:r>
            <a:r>
              <a:rPr lang="el-GR" sz="2000" dirty="0" err="1">
                <a:latin typeface="+mn-lt"/>
              </a:rPr>
              <a:t>ούχες</a:t>
            </a:r>
            <a:r>
              <a:rPr lang="el-GR" sz="2000" dirty="0">
                <a:latin typeface="+mn-lt"/>
              </a:rPr>
              <a:t> ουσίες  </a:t>
            </a:r>
          </a:p>
        </p:txBody>
      </p:sp>
      <p:sp>
        <p:nvSpPr>
          <p:cNvPr id="9" name="8 - TextBox"/>
          <p:cNvSpPr txBox="1"/>
          <p:nvPr/>
        </p:nvSpPr>
        <p:spPr>
          <a:xfrm>
            <a:off x="457200" y="4476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Λιπαρές ουσίες   </a:t>
            </a:r>
          </a:p>
        </p:txBody>
      </p:sp>
      <p:sp>
        <p:nvSpPr>
          <p:cNvPr id="10" name="9 - TextBox"/>
          <p:cNvSpPr txBox="1"/>
          <p:nvPr/>
        </p:nvSpPr>
        <p:spPr>
          <a:xfrm>
            <a:off x="457200" y="2952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Τέφρα </a:t>
            </a:r>
          </a:p>
        </p:txBody>
      </p:sp>
      <p:sp>
        <p:nvSpPr>
          <p:cNvPr id="11" name="10 - TextBox"/>
          <p:cNvSpPr txBox="1"/>
          <p:nvPr/>
        </p:nvSpPr>
        <p:spPr>
          <a:xfrm>
            <a:off x="457200" y="5238690"/>
            <a:ext cx="1905000" cy="400110"/>
          </a:xfrm>
          <a:prstGeom prst="rect">
            <a:avLst/>
          </a:prstGeom>
          <a:solidFill>
            <a:schemeClr val="tx1">
              <a:lumMod val="95000"/>
            </a:schemeClr>
          </a:solidFill>
          <a:ln>
            <a:noFill/>
          </a:ln>
        </p:spPr>
        <p:txBody>
          <a:bodyPr wrap="square" rtlCol="0">
            <a:spAutoFit/>
          </a:bodyPr>
          <a:lstStyle/>
          <a:p>
            <a:pPr algn="ctr"/>
            <a:r>
              <a:rPr lang="el-GR" sz="2000" dirty="0">
                <a:latin typeface="+mn-lt"/>
              </a:rPr>
              <a:t>Ινώδεις ουσίες   </a:t>
            </a:r>
          </a:p>
        </p:txBody>
      </p:sp>
      <p:sp>
        <p:nvSpPr>
          <p:cNvPr id="12" name="11 - TextBox"/>
          <p:cNvSpPr txBox="1"/>
          <p:nvPr/>
        </p:nvSpPr>
        <p:spPr>
          <a:xfrm>
            <a:off x="2743200" y="2209800"/>
            <a:ext cx="60960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Οι θερμίδες που πρέπει να περιέχει το μείγμα, ώστε τα ζώα να λαμβάνουν με την κατανάλωσή του την σωστή ποσότητα (για συντήρηση και παραγωγή)</a:t>
            </a:r>
          </a:p>
        </p:txBody>
      </p:sp>
      <p:sp>
        <p:nvSpPr>
          <p:cNvPr id="13" name="12 - TextBox"/>
          <p:cNvSpPr txBox="1"/>
          <p:nvPr/>
        </p:nvSpPr>
        <p:spPr>
          <a:xfrm>
            <a:off x="2743200" y="3581400"/>
            <a:ext cx="6096000" cy="1477328"/>
          </a:xfrm>
          <a:prstGeom prst="rect">
            <a:avLst/>
          </a:prstGeom>
          <a:solidFill>
            <a:schemeClr val="accent4">
              <a:lumMod val="40000"/>
              <a:lumOff val="60000"/>
            </a:schemeClr>
          </a:solidFill>
          <a:ln>
            <a:solidFill>
              <a:schemeClr val="tx1">
                <a:lumMod val="85000"/>
              </a:schemeClr>
            </a:solidFill>
          </a:ln>
        </p:spPr>
        <p:txBody>
          <a:bodyPr wrap="square" rtlCol="0">
            <a:spAutoFit/>
          </a:bodyPr>
          <a:lstStyle/>
          <a:p>
            <a:r>
              <a:rPr lang="el-GR" sz="1800" dirty="0">
                <a:solidFill>
                  <a:srgbClr val="7030A0"/>
                </a:solidFill>
                <a:latin typeface="+mn-lt"/>
              </a:rPr>
              <a:t>Προσδιορίζεται σχετικά δύσκολα, διότι απαιτούνται ειδικές συσκευές. Εφαρμόζεται η μέθοδος της</a:t>
            </a:r>
            <a:r>
              <a:rPr lang="el-GR" sz="1800" b="1" dirty="0">
                <a:solidFill>
                  <a:srgbClr val="7030A0"/>
                </a:solidFill>
                <a:latin typeface="+mn-lt"/>
              </a:rPr>
              <a:t> θερμιδομετρίας</a:t>
            </a:r>
            <a:r>
              <a:rPr lang="en-GB" sz="1800" dirty="0">
                <a:solidFill>
                  <a:srgbClr val="7030A0"/>
                </a:solidFill>
                <a:latin typeface="+mn-lt"/>
              </a:rPr>
              <a:t>, </a:t>
            </a:r>
            <a:r>
              <a:rPr lang="el-GR" sz="1800" dirty="0">
                <a:solidFill>
                  <a:srgbClr val="7030A0"/>
                </a:solidFill>
                <a:latin typeface="+mn-lt"/>
              </a:rPr>
              <a:t>κατά την οποία η τροφή καίγεται και παράγεται ενέργεια (θερμότητα), η οποία μετράται με τον εγκλωβισμό της σε νερό (↑ Θ → ↑ ενέργεια) → </a:t>
            </a:r>
            <a:r>
              <a:rPr lang="el-GR" sz="1800" b="1" dirty="0">
                <a:solidFill>
                  <a:srgbClr val="7030A0"/>
                </a:solidFill>
                <a:latin typeface="+mn-lt"/>
              </a:rPr>
              <a:t>Συνόλη Ενέργεια (ΣΕ) </a:t>
            </a:r>
            <a:r>
              <a:rPr lang="el-GR" sz="1800" dirty="0">
                <a:solidFill>
                  <a:srgbClr val="7030A0"/>
                </a:solidFill>
                <a:latin typeface="+mn-lt"/>
              </a:rPr>
              <a:t>τροφών </a:t>
            </a:r>
          </a:p>
        </p:txBody>
      </p:sp>
      <p:cxnSp>
        <p:nvCxnSpPr>
          <p:cNvPr id="16" name="15 - Ευθύγραμμο βέλος σύνδεσης"/>
          <p:cNvCxnSpPr>
            <a:stCxn id="6" idx="3"/>
            <a:endCxn id="12" idx="1"/>
          </p:cNvCxnSpPr>
          <p:nvPr/>
        </p:nvCxnSpPr>
        <p:spPr>
          <a:xfrm flipV="1">
            <a:off x="2362200" y="2671465"/>
            <a:ext cx="381000" cy="35292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2"/>
            <a:endCxn id="13" idx="0"/>
          </p:cNvCxnSpPr>
          <p:nvPr/>
        </p:nvCxnSpPr>
        <p:spPr>
          <a:xfrm>
            <a:off x="5791200" y="3133130"/>
            <a:ext cx="0" cy="44827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0" name="19 - TextBox"/>
          <p:cNvSpPr txBox="1"/>
          <p:nvPr/>
        </p:nvSpPr>
        <p:spPr>
          <a:xfrm>
            <a:off x="2743200" y="5486400"/>
            <a:ext cx="6096000" cy="1200329"/>
          </a:xfrm>
          <a:prstGeom prst="rect">
            <a:avLst/>
          </a:prstGeom>
          <a:solidFill>
            <a:schemeClr val="accent6">
              <a:lumMod val="40000"/>
              <a:lumOff val="60000"/>
            </a:schemeClr>
          </a:solidFill>
          <a:ln>
            <a:noFill/>
          </a:ln>
        </p:spPr>
        <p:txBody>
          <a:bodyPr wrap="square" rtlCol="0">
            <a:spAutoFit/>
          </a:bodyPr>
          <a:lstStyle/>
          <a:p>
            <a:r>
              <a:rPr lang="el-GR" sz="1800" dirty="0">
                <a:solidFill>
                  <a:schemeClr val="bg1">
                    <a:lumMod val="75000"/>
                    <a:lumOff val="25000"/>
                  </a:schemeClr>
                </a:solidFill>
                <a:latin typeface="+mn-lt"/>
              </a:rPr>
              <a:t>Στη συνέχεια με βάση τη ΣΕ και τα άλλα προσδιορισμένα ΘΣ, υπολογίζονται οι βαθμίδες ενέργειας σε όλα τα είδη ζώων (ΚΕΓ για μηρυκαστικά, ΠΕ για χοίρους, κουνέλια, </a:t>
            </a:r>
            <a:r>
              <a:rPr lang="el-GR" sz="1800" dirty="0" err="1">
                <a:solidFill>
                  <a:schemeClr val="bg1">
                    <a:lumMod val="75000"/>
                    <a:lumOff val="25000"/>
                  </a:schemeClr>
                </a:solidFill>
                <a:latin typeface="+mn-lt"/>
              </a:rPr>
              <a:t>μόνοπλα</a:t>
            </a:r>
            <a:r>
              <a:rPr lang="el-GR" sz="1800" dirty="0">
                <a:solidFill>
                  <a:schemeClr val="bg1">
                    <a:lumMod val="75000"/>
                    <a:lumOff val="25000"/>
                  </a:schemeClr>
                </a:solidFill>
                <a:latin typeface="+mn-lt"/>
              </a:rPr>
              <a:t> και ΜΕ για πτηνά με ειδικές εξισώσεις</a:t>
            </a:r>
          </a:p>
        </p:txBody>
      </p:sp>
      <p:cxnSp>
        <p:nvCxnSpPr>
          <p:cNvPr id="21" name="20 - Ευθύγραμμο βέλος σύνδεσης"/>
          <p:cNvCxnSpPr>
            <a:stCxn id="13" idx="2"/>
            <a:endCxn id="20" idx="0"/>
          </p:cNvCxnSpPr>
          <p:nvPr/>
        </p:nvCxnSpPr>
        <p:spPr>
          <a:xfrm>
            <a:off x="5791200" y="5058728"/>
            <a:ext cx="0" cy="42767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570756"/>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eaLnBrk="1" hangingPunct="1"/>
            <a:r>
              <a:rPr lang="el-GR" b="1" dirty="0">
                <a:solidFill>
                  <a:schemeClr val="bg1">
                    <a:lumMod val="75000"/>
                    <a:lumOff val="25000"/>
                  </a:schemeClr>
                </a:solidFill>
                <a:latin typeface="+mn-lt"/>
              </a:rPr>
              <a:t>β) Ποιότητα ζωοτροφών</a:t>
            </a:r>
          </a:p>
          <a:p>
            <a:pPr>
              <a:lnSpc>
                <a:spcPct val="125000"/>
              </a:lnSpc>
            </a:pPr>
            <a:r>
              <a:rPr lang="el-GR" dirty="0">
                <a:solidFill>
                  <a:schemeClr val="bg1">
                    <a:lumMod val="75000"/>
                    <a:lumOff val="25000"/>
                  </a:schemeClr>
                </a:solidFill>
                <a:latin typeface="+mn-lt"/>
              </a:rPr>
              <a:t>Λ</a:t>
            </a:r>
            <a:r>
              <a:rPr lang="en-US" dirty="0">
                <a:solidFill>
                  <a:schemeClr val="bg1">
                    <a:lumMod val="75000"/>
                    <a:lumOff val="25000"/>
                  </a:schemeClr>
                </a:solidFill>
                <a:latin typeface="+mn-lt"/>
              </a:rPr>
              <a:t>αμβάνεται υπόψη και η τυχόν παρουσία </a:t>
            </a:r>
            <a:r>
              <a:rPr lang="en-US" b="1" dirty="0">
                <a:solidFill>
                  <a:schemeClr val="bg1">
                    <a:lumMod val="75000"/>
                    <a:lumOff val="25000"/>
                  </a:schemeClr>
                </a:solidFill>
                <a:latin typeface="+mn-lt"/>
              </a:rPr>
              <a:t>αντιδιαιτητικών παραγόντων</a:t>
            </a:r>
            <a:r>
              <a:rPr lang="en-US" dirty="0">
                <a:solidFill>
                  <a:schemeClr val="bg1">
                    <a:lumMod val="75000"/>
                    <a:lumOff val="25000"/>
                  </a:schemeClr>
                </a:solidFill>
                <a:latin typeface="+mn-lt"/>
              </a:rPr>
              <a:t> σε κάποιες ζωοτροφές. </a:t>
            </a:r>
            <a:endParaRPr lang="el-GR" dirty="0">
              <a:solidFill>
                <a:schemeClr val="bg1">
                  <a:lumMod val="75000"/>
                  <a:lumOff val="25000"/>
                </a:schemeClr>
              </a:solidFill>
              <a:latin typeface="+mn-lt"/>
            </a:endParaRPr>
          </a:p>
          <a:p>
            <a:pPr>
              <a:lnSpc>
                <a:spcPct val="125000"/>
              </a:lnSpc>
            </a:pPr>
            <a:r>
              <a:rPr lang="en-US" i="1" dirty="0">
                <a:solidFill>
                  <a:srgbClr val="7030A0"/>
                </a:solidFill>
                <a:latin typeface="+mn-lt"/>
              </a:rPr>
              <a:t>Ζωοτροφές που περιέχουν τέτοιες αντιδιαιτητικές ουσίες, </a:t>
            </a:r>
            <a:r>
              <a:rPr lang="el-GR" i="1" dirty="0">
                <a:solidFill>
                  <a:srgbClr val="7030A0"/>
                </a:solidFill>
                <a:latin typeface="+mn-lt"/>
              </a:rPr>
              <a:t>δεν απορρίπτονται απαραίτητα! </a:t>
            </a:r>
            <a:r>
              <a:rPr lang="en-GB" i="1" dirty="0">
                <a:solidFill>
                  <a:srgbClr val="7030A0"/>
                </a:solidFill>
                <a:latin typeface="+mn-lt"/>
              </a:rPr>
              <a:t> </a:t>
            </a:r>
            <a:r>
              <a:rPr lang="el-GR" i="1" dirty="0">
                <a:solidFill>
                  <a:srgbClr val="7030A0"/>
                </a:solidFill>
                <a:latin typeface="+mn-lt"/>
              </a:rPr>
              <a:t>Ε</a:t>
            </a:r>
            <a:r>
              <a:rPr lang="en-US" i="1" dirty="0">
                <a:solidFill>
                  <a:srgbClr val="7030A0"/>
                </a:solidFill>
                <a:latin typeface="+mn-lt"/>
              </a:rPr>
              <a:t>πιλέγονται</a:t>
            </a:r>
            <a:r>
              <a:rPr lang="el-GR" i="1" dirty="0">
                <a:solidFill>
                  <a:srgbClr val="7030A0"/>
                </a:solidFill>
                <a:latin typeface="+mn-lt"/>
              </a:rPr>
              <a:t>, αλλά </a:t>
            </a:r>
            <a:r>
              <a:rPr lang="en-US" i="1" dirty="0">
                <a:solidFill>
                  <a:srgbClr val="7030A0"/>
                </a:solidFill>
                <a:latin typeface="+mn-lt"/>
              </a:rPr>
              <a:t>η ποσότητα με την οποία </a:t>
            </a:r>
            <a:r>
              <a:rPr lang="en-US" i="1" dirty="0" err="1">
                <a:solidFill>
                  <a:srgbClr val="7030A0"/>
                </a:solidFill>
                <a:latin typeface="+mn-lt"/>
              </a:rPr>
              <a:t>θα</a:t>
            </a:r>
            <a:r>
              <a:rPr lang="en-US" i="1" dirty="0">
                <a:solidFill>
                  <a:srgbClr val="7030A0"/>
                </a:solidFill>
                <a:latin typeface="+mn-lt"/>
              </a:rPr>
              <a:t> </a:t>
            </a:r>
            <a:r>
              <a:rPr lang="en-US" i="1" dirty="0" err="1">
                <a:solidFill>
                  <a:srgbClr val="7030A0"/>
                </a:solidFill>
                <a:latin typeface="+mn-lt"/>
              </a:rPr>
              <a:t>συμμετέχουν</a:t>
            </a:r>
            <a:r>
              <a:rPr lang="el-GR" i="1" dirty="0">
                <a:solidFill>
                  <a:srgbClr val="7030A0"/>
                </a:solidFill>
                <a:latin typeface="+mn-lt"/>
              </a:rPr>
              <a:t> στο σιτηρέσιο</a:t>
            </a:r>
            <a:r>
              <a:rPr lang="en-US" i="1" dirty="0">
                <a:solidFill>
                  <a:srgbClr val="7030A0"/>
                </a:solidFill>
                <a:latin typeface="+mn-lt"/>
              </a:rPr>
              <a:t>, καθορίζεται ανάλογα με το είδος, την ηλικία και την ευαισθησία του κάθε ζώου, στην κάθε αντιδιαιτητική ουσία. </a:t>
            </a:r>
            <a:endParaRPr lang="el-GR" i="1" dirty="0">
              <a:solidFill>
                <a:srgbClr val="7030A0"/>
              </a:solidFill>
              <a:latin typeface="+mn-lt"/>
            </a:endParaRPr>
          </a:p>
          <a:p>
            <a:pPr>
              <a:lnSpc>
                <a:spcPct val="125000"/>
              </a:lnSpc>
            </a:pPr>
            <a:r>
              <a:rPr lang="en-US" dirty="0">
                <a:solidFill>
                  <a:schemeClr val="bg1">
                    <a:lumMod val="75000"/>
                    <a:lumOff val="25000"/>
                  </a:schemeClr>
                </a:solidFill>
                <a:latin typeface="+mn-lt"/>
              </a:rPr>
              <a:t>Για ορισμένες από αυτές τις αντιδιαιτητικές ουσίες, έχουν καθοριστεί όρια για τη μέγιστη δυνατή παρουσία τους στα σιτηρέσια των διαφόρων ζώων</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11</a:t>
            </a:fld>
            <a:endParaRPr lang="en-US" dirty="0">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095685"/>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pPr lvl="0"/>
            <a:r>
              <a:rPr lang="el-GR" sz="2000" dirty="0">
                <a:solidFill>
                  <a:schemeClr val="bg1">
                    <a:lumMod val="75000"/>
                    <a:lumOff val="25000"/>
                  </a:schemeClr>
                </a:solidFill>
                <a:latin typeface="+mn-lt"/>
              </a:rPr>
              <a:t>Ο έλεγχος της χημικής σύστασης των μειγμάτων, ως προς τα κύρια ΘΣ, μπορεί να γίνει με την εγγύς υπέρυθρη φασματοσκοπία (</a:t>
            </a:r>
            <a:r>
              <a:rPr lang="en-GB" sz="2000" dirty="0">
                <a:solidFill>
                  <a:schemeClr val="bg1">
                    <a:lumMod val="75000"/>
                    <a:lumOff val="25000"/>
                  </a:schemeClr>
                </a:solidFill>
                <a:latin typeface="+mn-lt"/>
              </a:rPr>
              <a:t>NIRS)</a:t>
            </a:r>
            <a:r>
              <a:rPr lang="el-GR" sz="2000" dirty="0">
                <a:solidFill>
                  <a:schemeClr val="bg1">
                    <a:lumMod val="75000"/>
                    <a:lumOff val="25000"/>
                  </a:schemeClr>
                </a:solidFill>
                <a:latin typeface="+mn-lt"/>
              </a:rPr>
              <a:t>:</a:t>
            </a:r>
            <a:endParaRPr lang="en-GB" sz="2000" dirty="0">
              <a:solidFill>
                <a:schemeClr val="bg1">
                  <a:lumMod val="75000"/>
                  <a:lumOff val="25000"/>
                </a:schemeClr>
              </a:solidFill>
              <a:latin typeface="+mn-lt"/>
            </a:endParaRPr>
          </a:p>
        </p:txBody>
      </p:sp>
      <p:pic>
        <p:nvPicPr>
          <p:cNvPr id="18" name="17 - Εικόνα" descr="DS2500_227x170.jpg"/>
          <p:cNvPicPr>
            <a:picLocks noChangeAspect="1"/>
          </p:cNvPicPr>
          <p:nvPr/>
        </p:nvPicPr>
        <p:blipFill>
          <a:blip r:embed="rId3" cstate="print"/>
          <a:stretch>
            <a:fillRect/>
          </a:stretch>
        </p:blipFill>
        <p:spPr>
          <a:xfrm>
            <a:off x="0" y="2133600"/>
            <a:ext cx="2133600" cy="1597850"/>
          </a:xfrm>
          <a:prstGeom prst="rect">
            <a:avLst/>
          </a:prstGeom>
        </p:spPr>
      </p:pic>
      <p:pic>
        <p:nvPicPr>
          <p:cNvPr id="22" name="21 - Εικόνα" descr="WMRL-NIRS.jpg"/>
          <p:cNvPicPr>
            <a:picLocks noChangeAspect="1"/>
          </p:cNvPicPr>
          <p:nvPr/>
        </p:nvPicPr>
        <p:blipFill>
          <a:blip r:embed="rId4" cstate="print"/>
          <a:stretch>
            <a:fillRect/>
          </a:stretch>
        </p:blipFill>
        <p:spPr>
          <a:xfrm>
            <a:off x="2438400" y="1981200"/>
            <a:ext cx="5053263" cy="3200400"/>
          </a:xfrm>
          <a:prstGeom prst="rect">
            <a:avLst/>
          </a:prstGeom>
        </p:spPr>
      </p:pic>
      <p:pic>
        <p:nvPicPr>
          <p:cNvPr id="23" name="22 - Εικόνα" descr="nirs 2.jpg"/>
          <p:cNvPicPr>
            <a:picLocks noChangeAspect="1"/>
          </p:cNvPicPr>
          <p:nvPr/>
        </p:nvPicPr>
        <p:blipFill>
          <a:blip r:embed="rId5" cstate="print"/>
          <a:stretch>
            <a:fillRect/>
          </a:stretch>
        </p:blipFill>
        <p:spPr>
          <a:xfrm>
            <a:off x="0" y="3835400"/>
            <a:ext cx="3429000" cy="3022600"/>
          </a:xfrm>
          <a:prstGeom prst="rect">
            <a:avLst/>
          </a:prstGeom>
        </p:spPr>
      </p:pic>
      <p:pic>
        <p:nvPicPr>
          <p:cNvPr id="24" name="23 - Εικόνα" descr="nirs 3.jpg"/>
          <p:cNvPicPr>
            <a:picLocks noChangeAspect="1"/>
          </p:cNvPicPr>
          <p:nvPr/>
        </p:nvPicPr>
        <p:blipFill>
          <a:blip r:embed="rId6" cstate="print"/>
          <a:stretch>
            <a:fillRect/>
          </a:stretch>
        </p:blipFill>
        <p:spPr>
          <a:xfrm>
            <a:off x="5257800" y="3809763"/>
            <a:ext cx="3886200" cy="3048238"/>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095685"/>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pPr lvl="0"/>
            <a:r>
              <a:rPr lang="el-GR" sz="2000" dirty="0">
                <a:solidFill>
                  <a:schemeClr val="bg1">
                    <a:lumMod val="75000"/>
                    <a:lumOff val="25000"/>
                  </a:schemeClr>
                </a:solidFill>
                <a:latin typeface="+mn-lt"/>
              </a:rPr>
              <a:t>Ο έλεγχος της χημικής σύστασης των μειγμάτων, ως προς τα κύρια ΘΣ, μπορεί να γίνει με την εγγύς υπέρυθρη φασματοσκοπία (</a:t>
            </a:r>
            <a:r>
              <a:rPr lang="en-GB" sz="2000" dirty="0">
                <a:solidFill>
                  <a:schemeClr val="bg1">
                    <a:lumMod val="75000"/>
                    <a:lumOff val="25000"/>
                  </a:schemeClr>
                </a:solidFill>
                <a:latin typeface="+mn-lt"/>
              </a:rPr>
              <a:t>NIRS)</a:t>
            </a:r>
            <a:r>
              <a:rPr lang="el-GR" sz="2000" dirty="0">
                <a:solidFill>
                  <a:schemeClr val="bg1">
                    <a:lumMod val="75000"/>
                    <a:lumOff val="25000"/>
                  </a:schemeClr>
                </a:solidFill>
                <a:latin typeface="+mn-lt"/>
              </a:rPr>
              <a:t>:</a:t>
            </a:r>
            <a:endParaRPr lang="en-GB" sz="2000" dirty="0">
              <a:solidFill>
                <a:schemeClr val="bg1">
                  <a:lumMod val="75000"/>
                  <a:lumOff val="25000"/>
                </a:schemeClr>
              </a:solidFill>
              <a:latin typeface="+mn-lt"/>
            </a:endParaRPr>
          </a:p>
        </p:txBody>
      </p:sp>
      <p:pic>
        <p:nvPicPr>
          <p:cNvPr id="17" name="16 - Εικόνα" descr="NIRS-SPECTRA.png"/>
          <p:cNvPicPr>
            <a:picLocks noChangeAspect="1"/>
          </p:cNvPicPr>
          <p:nvPr/>
        </p:nvPicPr>
        <p:blipFill>
          <a:blip r:embed="rId3" cstate="print"/>
          <a:srcRect l="2472" t="16531" r="23045" b="18996"/>
          <a:stretch>
            <a:fillRect/>
          </a:stretch>
        </p:blipFill>
        <p:spPr>
          <a:xfrm>
            <a:off x="228600" y="2133600"/>
            <a:ext cx="6477000" cy="4191000"/>
          </a:xfrm>
          <a:prstGeom prst="rect">
            <a:avLst/>
          </a:prstGeom>
        </p:spPr>
      </p:pic>
      <p:sp>
        <p:nvSpPr>
          <p:cNvPr id="5" name="4 - TextBox"/>
          <p:cNvSpPr txBox="1"/>
          <p:nvPr/>
        </p:nvSpPr>
        <p:spPr>
          <a:xfrm>
            <a:off x="6781800" y="1828800"/>
            <a:ext cx="2133600" cy="1077218"/>
          </a:xfrm>
          <a:prstGeom prst="rect">
            <a:avLst/>
          </a:prstGeom>
          <a:solidFill>
            <a:schemeClr val="accent6">
              <a:lumMod val="40000"/>
              <a:lumOff val="60000"/>
            </a:schemeClr>
          </a:solidFill>
          <a:ln>
            <a:noFill/>
          </a:ln>
        </p:spPr>
        <p:txBody>
          <a:bodyPr wrap="square" rtlCol="0">
            <a:spAutoFit/>
          </a:bodyPr>
          <a:lstStyle/>
          <a:p>
            <a:r>
              <a:rPr lang="el-GR" sz="1600" dirty="0">
                <a:solidFill>
                  <a:schemeClr val="bg1">
                    <a:lumMod val="75000"/>
                    <a:lumOff val="25000"/>
                  </a:schemeClr>
                </a:solidFill>
                <a:latin typeface="+mn-lt"/>
              </a:rPr>
              <a:t>Κάθε ΘΣ απορροφάει </a:t>
            </a:r>
            <a:r>
              <a:rPr lang="pt-PT" sz="1600" dirty="0">
                <a:solidFill>
                  <a:schemeClr val="bg1">
                    <a:lumMod val="75000"/>
                    <a:lumOff val="25000"/>
                  </a:schemeClr>
                </a:solidFill>
                <a:latin typeface="+mn-lt"/>
              </a:rPr>
              <a:t> </a:t>
            </a:r>
            <a:r>
              <a:rPr lang="el-GR" sz="1600" dirty="0">
                <a:solidFill>
                  <a:schemeClr val="bg1">
                    <a:lumMod val="75000"/>
                    <a:lumOff val="25000"/>
                  </a:schemeClr>
                </a:solidFill>
                <a:latin typeface="+mn-lt"/>
              </a:rPr>
              <a:t>και ανακλά την </a:t>
            </a:r>
            <a:r>
              <a:rPr lang="en-GB" sz="1600" dirty="0">
                <a:solidFill>
                  <a:schemeClr val="bg1">
                    <a:lumMod val="75000"/>
                    <a:lumOff val="25000"/>
                  </a:schemeClr>
                </a:solidFill>
                <a:latin typeface="+mn-lt"/>
              </a:rPr>
              <a:t>NIR </a:t>
            </a:r>
            <a:r>
              <a:rPr lang="el-GR" sz="1600" dirty="0">
                <a:solidFill>
                  <a:schemeClr val="bg1">
                    <a:lumMod val="75000"/>
                    <a:lumOff val="25000"/>
                  </a:schemeClr>
                </a:solidFill>
                <a:latin typeface="+mn-lt"/>
              </a:rPr>
              <a:t>σε διαφορετικά μήκη κύματος</a:t>
            </a:r>
          </a:p>
        </p:txBody>
      </p:sp>
      <p:pic>
        <p:nvPicPr>
          <p:cNvPr id="6" name="5 - Εικόνα" descr="NIRs 4.jpg"/>
          <p:cNvPicPr>
            <a:picLocks noChangeAspect="1"/>
          </p:cNvPicPr>
          <p:nvPr/>
        </p:nvPicPr>
        <p:blipFill>
          <a:blip r:embed="rId4" cstate="print"/>
          <a:srcRect l="16498" t="1351" r="3500" b="5985"/>
          <a:stretch>
            <a:fillRect/>
          </a:stretch>
        </p:blipFill>
        <p:spPr>
          <a:xfrm>
            <a:off x="6553200" y="4495800"/>
            <a:ext cx="2590800" cy="2362200"/>
          </a:xfrm>
          <a:prstGeom prst="rect">
            <a:avLst/>
          </a:prstGeom>
        </p:spPr>
      </p:pic>
      <p:cxnSp>
        <p:nvCxnSpPr>
          <p:cNvPr id="8" name="7 - Ευθύγραμμο βέλος σύνδεσης"/>
          <p:cNvCxnSpPr>
            <a:stCxn id="5" idx="2"/>
            <a:endCxn id="6" idx="0"/>
          </p:cNvCxnSpPr>
          <p:nvPr/>
        </p:nvCxnSpPr>
        <p:spPr>
          <a:xfrm>
            <a:off x="7848600" y="2906018"/>
            <a:ext cx="0" cy="158978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1095685"/>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3. Έλεγχος χημικής σύστασης</a:t>
            </a:r>
          </a:p>
          <a:p>
            <a:pPr lvl="0"/>
            <a:r>
              <a:rPr lang="el-GR" sz="2000" dirty="0">
                <a:solidFill>
                  <a:schemeClr val="bg1">
                    <a:lumMod val="75000"/>
                    <a:lumOff val="25000"/>
                  </a:schemeClr>
                </a:solidFill>
                <a:latin typeface="+mn-lt"/>
              </a:rPr>
              <a:t>Ο έλεγχος της χημικής σύστασης των μειγμάτων, ως προς τα κύρια ΘΣ, μπορεί να γίνει με την εγγύς υπέρυθρη φασματοσκοπία (</a:t>
            </a:r>
            <a:r>
              <a:rPr lang="en-GB" sz="2000" dirty="0">
                <a:solidFill>
                  <a:schemeClr val="bg1">
                    <a:lumMod val="75000"/>
                    <a:lumOff val="25000"/>
                  </a:schemeClr>
                </a:solidFill>
                <a:latin typeface="+mn-lt"/>
              </a:rPr>
              <a:t>NIRS)</a:t>
            </a:r>
            <a:r>
              <a:rPr lang="el-GR" sz="2000" dirty="0">
                <a:solidFill>
                  <a:schemeClr val="bg1">
                    <a:lumMod val="75000"/>
                    <a:lumOff val="25000"/>
                  </a:schemeClr>
                </a:solidFill>
                <a:latin typeface="+mn-lt"/>
              </a:rPr>
              <a:t>:</a:t>
            </a:r>
            <a:endParaRPr lang="en-GB" sz="2000" dirty="0">
              <a:solidFill>
                <a:schemeClr val="bg1">
                  <a:lumMod val="75000"/>
                  <a:lumOff val="25000"/>
                </a:schemeClr>
              </a:solidFill>
              <a:latin typeface="+mn-lt"/>
            </a:endParaRPr>
          </a:p>
        </p:txBody>
      </p:sp>
      <p:sp>
        <p:nvSpPr>
          <p:cNvPr id="5" name="4 - TextBox"/>
          <p:cNvSpPr txBox="1"/>
          <p:nvPr/>
        </p:nvSpPr>
        <p:spPr>
          <a:xfrm>
            <a:off x="4800600" y="2346960"/>
            <a:ext cx="4191000" cy="1200329"/>
          </a:xfrm>
          <a:prstGeom prst="rect">
            <a:avLst/>
          </a:prstGeom>
          <a:solidFill>
            <a:schemeClr val="accent6">
              <a:lumMod val="40000"/>
              <a:lumOff val="60000"/>
            </a:schemeClr>
          </a:solidFill>
          <a:ln>
            <a:noFill/>
          </a:ln>
        </p:spPr>
        <p:txBody>
          <a:bodyPr wrap="square" rtlCol="0">
            <a:spAutoFit/>
          </a:bodyPr>
          <a:lstStyle/>
          <a:p>
            <a:r>
              <a:rPr lang="el-GR" sz="1800" dirty="0">
                <a:solidFill>
                  <a:schemeClr val="bg1">
                    <a:lumMod val="75000"/>
                    <a:lumOff val="25000"/>
                  </a:schemeClr>
                </a:solidFill>
                <a:latin typeface="+mn-lt"/>
              </a:rPr>
              <a:t>Παρακολούθηση της χημικής σύστασης των παρασκευαζόμενων μειγμάτων απευθείας στη γραμμή παραγωγής (</a:t>
            </a:r>
            <a:r>
              <a:rPr lang="en-GB" sz="1800" dirty="0">
                <a:solidFill>
                  <a:schemeClr val="bg1">
                    <a:lumMod val="75000"/>
                    <a:lumOff val="25000"/>
                  </a:schemeClr>
                </a:solidFill>
                <a:latin typeface="+mn-lt"/>
              </a:rPr>
              <a:t>in-line)</a:t>
            </a:r>
            <a:endParaRPr lang="el-GR" sz="1800" dirty="0">
              <a:solidFill>
                <a:schemeClr val="bg1">
                  <a:lumMod val="75000"/>
                  <a:lumOff val="25000"/>
                </a:schemeClr>
              </a:solidFill>
              <a:latin typeface="+mn-lt"/>
            </a:endParaRPr>
          </a:p>
        </p:txBody>
      </p:sp>
      <p:cxnSp>
        <p:nvCxnSpPr>
          <p:cNvPr id="8" name="7 - Ευθύγραμμο βέλος σύνδεσης"/>
          <p:cNvCxnSpPr>
            <a:stCxn id="9" idx="3"/>
            <a:endCxn id="5" idx="1"/>
          </p:cNvCxnSpPr>
          <p:nvPr/>
        </p:nvCxnSpPr>
        <p:spPr>
          <a:xfrm flipV="1">
            <a:off x="3185160" y="2947125"/>
            <a:ext cx="1615440" cy="28756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4800600" y="3967877"/>
            <a:ext cx="4191000" cy="2585323"/>
          </a:xfrm>
          <a:prstGeom prst="rect">
            <a:avLst/>
          </a:prstGeom>
          <a:solidFill>
            <a:schemeClr val="tx1">
              <a:lumMod val="85000"/>
            </a:schemeClr>
          </a:solidFill>
          <a:ln>
            <a:noFill/>
          </a:ln>
        </p:spPr>
        <p:txBody>
          <a:bodyPr wrap="square" rtlCol="0">
            <a:spAutoFit/>
          </a:bodyPr>
          <a:lstStyle/>
          <a:p>
            <a:r>
              <a:rPr lang="el-GR" sz="1800" dirty="0">
                <a:solidFill>
                  <a:schemeClr val="bg1">
                    <a:lumMod val="75000"/>
                    <a:lumOff val="25000"/>
                  </a:schemeClr>
                </a:solidFill>
                <a:latin typeface="+mn-lt"/>
              </a:rPr>
              <a:t>Το </a:t>
            </a:r>
            <a:r>
              <a:rPr lang="en-GB" sz="1800" dirty="0">
                <a:solidFill>
                  <a:schemeClr val="bg1">
                    <a:lumMod val="75000"/>
                    <a:lumOff val="25000"/>
                  </a:schemeClr>
                </a:solidFill>
                <a:latin typeface="+mn-lt"/>
              </a:rPr>
              <a:t>NIRS</a:t>
            </a:r>
            <a:r>
              <a:rPr lang="el-GR" sz="1800" dirty="0">
                <a:solidFill>
                  <a:schemeClr val="bg1">
                    <a:lumMod val="75000"/>
                    <a:lumOff val="25000"/>
                  </a:schemeClr>
                </a:solidFill>
                <a:latin typeface="+mn-lt"/>
              </a:rPr>
              <a:t> τοποθετείται συνήθως μετά τον αναμικτήρα και καταγράφει σε πραγματικό χρόνο (</a:t>
            </a:r>
            <a:r>
              <a:rPr lang="en-GB" sz="1800" dirty="0">
                <a:solidFill>
                  <a:schemeClr val="bg1">
                    <a:lumMod val="75000"/>
                    <a:lumOff val="25000"/>
                  </a:schemeClr>
                </a:solidFill>
                <a:latin typeface="+mn-lt"/>
              </a:rPr>
              <a:t>real time)</a:t>
            </a:r>
            <a:r>
              <a:rPr lang="el-GR" sz="1800" dirty="0">
                <a:solidFill>
                  <a:schemeClr val="bg1">
                    <a:lumMod val="75000"/>
                    <a:lumOff val="25000"/>
                  </a:schemeClr>
                </a:solidFill>
                <a:latin typeface="+mn-lt"/>
              </a:rPr>
              <a:t> τη σύσταση του μείγματος καθώς αυτό κινείται.</a:t>
            </a:r>
            <a:r>
              <a:rPr lang="en-GB" sz="1800" dirty="0">
                <a:solidFill>
                  <a:schemeClr val="bg1">
                    <a:lumMod val="75000"/>
                    <a:lumOff val="25000"/>
                  </a:schemeClr>
                </a:solidFill>
                <a:latin typeface="+mn-lt"/>
              </a:rPr>
              <a:t> </a:t>
            </a:r>
            <a:endParaRPr lang="el-GR" sz="1800" dirty="0">
              <a:solidFill>
                <a:schemeClr val="bg1">
                  <a:lumMod val="75000"/>
                  <a:lumOff val="25000"/>
                </a:schemeClr>
              </a:solidFill>
              <a:latin typeface="+mn-lt"/>
            </a:endParaRPr>
          </a:p>
          <a:p>
            <a:r>
              <a:rPr lang="el-GR" sz="1800" dirty="0">
                <a:solidFill>
                  <a:schemeClr val="bg1">
                    <a:lumMod val="75000"/>
                    <a:lumOff val="25000"/>
                  </a:schemeClr>
                </a:solidFill>
                <a:latin typeface="+mn-lt"/>
              </a:rPr>
              <a:t>Έτσι δίνεται η δυνατότητα να γίνονται αλλαγές στην παραγωγική διαδικασία (π.χ. στις ποσότητες των πρώτων υλών, στο χρόνο ανάμειξης κλπ.) αν η σύσταση αποκλίνει  από την επιθυμητή. </a:t>
            </a:r>
          </a:p>
        </p:txBody>
      </p:sp>
      <p:pic>
        <p:nvPicPr>
          <p:cNvPr id="2050" name="Picture 2"/>
          <p:cNvPicPr>
            <a:picLocks noChangeAspect="1" noChangeArrowheads="1"/>
          </p:cNvPicPr>
          <p:nvPr/>
        </p:nvPicPr>
        <p:blipFill>
          <a:blip r:embed="rId3" cstate="print"/>
          <a:srcRect/>
          <a:stretch>
            <a:fillRect/>
          </a:stretch>
        </p:blipFill>
        <p:spPr bwMode="auto">
          <a:xfrm>
            <a:off x="304800" y="4191000"/>
            <a:ext cx="4404886" cy="1676400"/>
          </a:xfrm>
          <a:prstGeom prst="rect">
            <a:avLst/>
          </a:prstGeom>
          <a:noFill/>
          <a:ln w="9525">
            <a:noFill/>
            <a:miter lim="800000"/>
            <a:headEnd/>
            <a:tailEnd/>
          </a:ln>
        </p:spPr>
      </p:pic>
      <p:pic>
        <p:nvPicPr>
          <p:cNvPr id="9" name="8 - Εικόνα" descr="profoss_feed_227x170.jpg"/>
          <p:cNvPicPr>
            <a:picLocks noChangeAspect="1"/>
          </p:cNvPicPr>
          <p:nvPr/>
        </p:nvPicPr>
        <p:blipFill>
          <a:blip r:embed="rId4" cstate="print"/>
          <a:srcRect l="27233" r="22841"/>
          <a:stretch>
            <a:fillRect/>
          </a:stretch>
        </p:blipFill>
        <p:spPr>
          <a:xfrm>
            <a:off x="1737360" y="2263140"/>
            <a:ext cx="1447800" cy="1943100"/>
          </a:xfrm>
          <a:prstGeom prst="rect">
            <a:avLst/>
          </a:prstGeom>
          <a:ln w="3175">
            <a:solidFill>
              <a:schemeClr val="bg1">
                <a:lumMod val="50000"/>
                <a:lumOff val="50000"/>
              </a:schemeClr>
            </a:solidFill>
          </a:ln>
        </p:spPr>
      </p:pic>
      <p:cxnSp>
        <p:nvCxnSpPr>
          <p:cNvPr id="25" name="24 - Γωνιακή σύνδεση"/>
          <p:cNvCxnSpPr>
            <a:stCxn id="2050" idx="2"/>
          </p:cNvCxnSpPr>
          <p:nvPr/>
        </p:nvCxnSpPr>
        <p:spPr>
          <a:xfrm rot="16200000" flipH="1">
            <a:off x="3501521" y="4873121"/>
            <a:ext cx="304800" cy="2293357"/>
          </a:xfrm>
          <a:prstGeom prst="bentConnector2">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5443029"/>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4. Άλλοι έλεγχοι</a:t>
            </a:r>
          </a:p>
          <a:p>
            <a:endParaRPr lang="el-GR" sz="1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Πέραν των προηγούμενων ελέγχων στα τελικά προϊόντα μιας βιομηχανίας ζωοτροφών, μπορούν να γίνουν και άλλες πιο εξειδικευμένες αναλύσεις, εφόσον υπάρχει ο απαραίτητος εργαστηριακός εξοπλισμός. </a:t>
            </a:r>
          </a:p>
          <a:p>
            <a:pPr>
              <a:lnSpc>
                <a:spcPct val="125000"/>
              </a:lnSpc>
            </a:pPr>
            <a:endParaRPr lang="el-GR" sz="1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Τέτοιες αναλύσεις είναι: </a:t>
            </a:r>
          </a:p>
          <a:p>
            <a:pPr>
              <a:lnSpc>
                <a:spcPct val="125000"/>
              </a:lnSpc>
            </a:pPr>
            <a:r>
              <a:rPr lang="el-GR" sz="2000" dirty="0">
                <a:solidFill>
                  <a:schemeClr val="bg1">
                    <a:lumMod val="75000"/>
                    <a:lumOff val="25000"/>
                  </a:schemeClr>
                </a:solidFill>
                <a:latin typeface="+mn-lt"/>
              </a:rPr>
              <a:t>α) προσδιορισμός της ποσότητας του κάθε ανόργανου στοιχείου στο μείγμα (ειδικά σε μείγματα γαλακτοπαραγωγής, όπου η αναλογία των ΑΣ είναι σημαντική), </a:t>
            </a:r>
          </a:p>
          <a:p>
            <a:pPr>
              <a:lnSpc>
                <a:spcPct val="125000"/>
              </a:lnSpc>
            </a:pPr>
            <a:r>
              <a:rPr lang="el-GR" sz="2000" dirty="0">
                <a:solidFill>
                  <a:schemeClr val="bg1">
                    <a:lumMod val="75000"/>
                    <a:lumOff val="25000"/>
                  </a:schemeClr>
                </a:solidFill>
                <a:latin typeface="+mn-lt"/>
              </a:rPr>
              <a:t>β) προσδιορισμός των βιταμινών, </a:t>
            </a:r>
          </a:p>
          <a:p>
            <a:pPr>
              <a:lnSpc>
                <a:spcPct val="125000"/>
              </a:lnSpc>
            </a:pPr>
            <a:r>
              <a:rPr lang="el-GR" sz="2000" dirty="0">
                <a:solidFill>
                  <a:schemeClr val="bg1">
                    <a:lumMod val="75000"/>
                    <a:lumOff val="25000"/>
                  </a:schemeClr>
                </a:solidFill>
                <a:latin typeface="+mn-lt"/>
              </a:rPr>
              <a:t>γ) έλεγχος της οξείδωσης των λιπών και ελαίων, όπου αυτά χρησιμοποιούνται,</a:t>
            </a:r>
          </a:p>
          <a:p>
            <a:pPr>
              <a:lnSpc>
                <a:spcPct val="125000"/>
              </a:lnSpc>
            </a:pPr>
            <a:r>
              <a:rPr lang="el-GR" sz="2000" dirty="0">
                <a:solidFill>
                  <a:schemeClr val="bg1">
                    <a:lumMod val="75000"/>
                    <a:lumOff val="25000"/>
                  </a:schemeClr>
                </a:solidFill>
                <a:latin typeface="+mn-lt"/>
              </a:rPr>
              <a:t>δ) έλεγχος για αντιδιαιτητικούς παράγοντες (ιδιαίτερα των μυκοτοξινών) και </a:t>
            </a:r>
          </a:p>
          <a:p>
            <a:pPr>
              <a:lnSpc>
                <a:spcPct val="125000"/>
              </a:lnSpc>
            </a:pPr>
            <a:r>
              <a:rPr lang="el-GR" sz="2000" dirty="0">
                <a:solidFill>
                  <a:schemeClr val="bg1">
                    <a:lumMod val="75000"/>
                    <a:lumOff val="25000"/>
                  </a:schemeClr>
                </a:solidFill>
                <a:latin typeface="+mn-lt"/>
              </a:rPr>
              <a:t>ε) μικροβιολογικός έλεγχος, ειδικά στις περιπτώσεις μειγμάτων όπου συμμετέχουν ζωοτροφές ζωικής προέλευσης.</a:t>
            </a:r>
            <a:r>
              <a:rPr lang="en-GB" sz="2000" dirty="0">
                <a:solidFill>
                  <a:schemeClr val="bg1">
                    <a:lumMod val="75000"/>
                    <a:lumOff val="25000"/>
                  </a:schemeClr>
                </a:solidFill>
                <a:latin typeface="+mn-lt"/>
              </a:rPr>
              <a:t>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 Ομάδα"/>
          <p:cNvGrpSpPr/>
          <p:nvPr/>
        </p:nvGrpSpPr>
        <p:grpSpPr>
          <a:xfrm>
            <a:off x="-5954" y="-12701"/>
            <a:ext cx="615553" cy="6870700"/>
            <a:chOff x="-5954" y="-12701"/>
            <a:chExt cx="615553" cy="6870700"/>
          </a:xfrm>
        </p:grpSpPr>
        <p:sp>
          <p:nvSpPr>
            <p:cNvPr id="14342" name="Rectangle 6"/>
            <p:cNvSpPr>
              <a:spLocks noChangeArrowheads="1"/>
            </p:cNvSpPr>
            <p:nvPr/>
          </p:nvSpPr>
          <p:spPr bwMode="auto">
            <a:xfrm rot="5400000">
              <a:off x="-3130552" y="3117849"/>
              <a:ext cx="6870700" cy="609600"/>
            </a:xfrm>
            <a:prstGeom prst="rect">
              <a:avLst/>
            </a:prstGeom>
            <a:solidFill>
              <a:schemeClr val="accent3">
                <a:lumMod val="50000"/>
                <a:alpha val="70000"/>
              </a:schemeClr>
            </a:solidFill>
            <a:ln w="9525">
              <a:noFill/>
              <a:miter lim="800000"/>
              <a:headEnd/>
              <a:tailEnd/>
            </a:ln>
            <a:effectLst/>
          </p:spPr>
          <p:txBody>
            <a:bodyPr wrap="none" anchor="ctr"/>
            <a:lstStyle/>
            <a:p>
              <a:endParaRPr lang="el-GR" dirty="0"/>
            </a:p>
          </p:txBody>
        </p:sp>
        <p:pic>
          <p:nvPicPr>
            <p:cNvPr id="14343"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rot="242262">
              <a:off x="41992" y="127000"/>
              <a:ext cx="539750" cy="539750"/>
            </a:xfrm>
            <a:prstGeom prst="rect">
              <a:avLst/>
            </a:prstGeom>
            <a:noFill/>
          </p:spPr>
        </p:pic>
        <p:sp>
          <p:nvSpPr>
            <p:cNvPr id="14345" name="Text Box 9"/>
            <p:cNvSpPr txBox="1">
              <a:spLocks noChangeArrowheads="1"/>
            </p:cNvSpPr>
            <p:nvPr/>
          </p:nvSpPr>
          <p:spPr bwMode="auto">
            <a:xfrm rot="16200000">
              <a:off x="-1918296" y="4274542"/>
              <a:ext cx="4440238" cy="615553"/>
            </a:xfrm>
            <a:prstGeom prst="rect">
              <a:avLst/>
            </a:prstGeom>
            <a:noFill/>
            <a:ln w="9525">
              <a:noFill/>
              <a:miter lim="800000"/>
              <a:headEnd/>
              <a:tailEnd/>
            </a:ln>
            <a:effectLst/>
          </p:spPr>
          <p:txBody>
            <a:bodyPr wrap="square">
              <a:spAutoFit/>
            </a:bodyPr>
            <a:lstStyle/>
            <a:p>
              <a:pPr>
                <a:spcBef>
                  <a:spcPct val="50000"/>
                </a:spcBef>
              </a:pPr>
              <a:r>
                <a:rPr lang="el-GR" sz="1600" spc="300" dirty="0">
                  <a:latin typeface="Calibri" pitchFamily="34" charset="0"/>
                </a:rPr>
                <a:t>Γεωπονικό Πανεπιστήμιο Αθηνών</a:t>
              </a:r>
              <a:endParaRPr lang="en-US" sz="1600" spc="300" dirty="0">
                <a:latin typeface="Calibri" pitchFamily="34" charset="0"/>
              </a:endParaRPr>
            </a:p>
            <a:p>
              <a:pPr>
                <a:spcBef>
                  <a:spcPct val="50000"/>
                </a:spcBef>
              </a:pPr>
              <a:r>
                <a:rPr lang="el-GR" sz="1200" dirty="0">
                  <a:solidFill>
                    <a:srgbClr val="FFC000"/>
                  </a:solidFill>
                  <a:latin typeface="Calibri" pitchFamily="34" charset="0"/>
                </a:rPr>
                <a:t>Εργαστήριο Φυσιολογίας Θρέψεως και Διατροφής</a:t>
              </a:r>
            </a:p>
          </p:txBody>
        </p:sp>
      </p:grpSp>
      <p:sp>
        <p:nvSpPr>
          <p:cNvPr id="25602" name="2 - Θέση περιεχομένου"/>
          <p:cNvSpPr>
            <a:spLocks/>
          </p:cNvSpPr>
          <p:nvPr/>
        </p:nvSpPr>
        <p:spPr bwMode="auto">
          <a:xfrm>
            <a:off x="685800" y="152400"/>
            <a:ext cx="8229600" cy="6400800"/>
          </a:xfrm>
          <a:prstGeom prst="rect">
            <a:avLst/>
          </a:prstGeom>
          <a:noFill/>
          <a:ln w="9525">
            <a:noFill/>
            <a:miter lim="800000"/>
            <a:headEnd/>
            <a:tailEnd/>
          </a:ln>
        </p:spPr>
        <p:txBody>
          <a:bodyPr/>
          <a:lstStyle/>
          <a:p>
            <a:pPr algn="just">
              <a:spcBef>
                <a:spcPct val="20000"/>
              </a:spcBef>
              <a:buFont typeface="Arial" charset="0"/>
              <a:buNone/>
            </a:pPr>
            <a:r>
              <a:rPr lang="el-GR" b="1" dirty="0">
                <a:solidFill>
                  <a:schemeClr val="tx2">
                    <a:lumMod val="25000"/>
                  </a:schemeClr>
                </a:solidFill>
                <a:latin typeface="+mn-lt"/>
              </a:rPr>
              <a:t>Ερωτήσεις στο Κεφάλαιο Γ</a:t>
            </a:r>
          </a:p>
          <a:p>
            <a:r>
              <a:rPr lang="el-GR" sz="1800" dirty="0">
                <a:solidFill>
                  <a:schemeClr val="bg1">
                    <a:lumMod val="75000"/>
                    <a:lumOff val="25000"/>
                  </a:schemeClr>
                </a:solidFill>
                <a:latin typeface="+mn-lt"/>
              </a:rPr>
              <a:t> </a:t>
            </a:r>
          </a:p>
          <a:p>
            <a:pPr marL="342900" indent="-342900">
              <a:lnSpc>
                <a:spcPct val="150000"/>
              </a:lnSpc>
              <a:buFont typeface="+mj-lt"/>
              <a:buAutoNum type="arabicPeriod"/>
            </a:pPr>
            <a:r>
              <a:rPr lang="el-GR" sz="2000" dirty="0">
                <a:solidFill>
                  <a:schemeClr val="bg1">
                    <a:lumMod val="75000"/>
                    <a:lumOff val="25000"/>
                  </a:schemeClr>
                </a:solidFill>
                <a:latin typeface="+mn-lt"/>
              </a:rPr>
              <a:t>Ποιες είναι οι κατηγορίες των παραγόμενων μειγμάτων ενός παρασκευαστηρίου ζωοτροφών;</a:t>
            </a:r>
          </a:p>
          <a:p>
            <a:pPr marL="342900" lvl="0" indent="-342900">
              <a:lnSpc>
                <a:spcPct val="150000"/>
              </a:lnSpc>
              <a:buFont typeface="+mj-lt"/>
              <a:buAutoNum type="arabicPeriod"/>
            </a:pPr>
            <a:r>
              <a:rPr lang="el-GR" sz="2000" dirty="0">
                <a:solidFill>
                  <a:schemeClr val="bg1">
                    <a:lumMod val="75000"/>
                    <a:lumOff val="25000"/>
                  </a:schemeClr>
                </a:solidFill>
                <a:latin typeface="+mn-lt"/>
              </a:rPr>
              <a:t>Ποια στάδια έχει η διαδικασία του ποιοτικού ελέγχου των παραγόμενων μειγμάτων σε ένα παρασκευαστήριο ζωοτροφών;</a:t>
            </a:r>
          </a:p>
          <a:p>
            <a:pPr marL="342900" lvl="0" indent="-342900">
              <a:lnSpc>
                <a:spcPct val="150000"/>
              </a:lnSpc>
              <a:buFont typeface="+mj-lt"/>
              <a:buAutoNum type="arabicPeriod"/>
            </a:pPr>
            <a:r>
              <a:rPr lang="el-GR" sz="2000" dirty="0">
                <a:solidFill>
                  <a:schemeClr val="bg1">
                    <a:lumMod val="75000"/>
                    <a:lumOff val="25000"/>
                  </a:schemeClr>
                </a:solidFill>
                <a:latin typeface="+mn-lt"/>
              </a:rPr>
              <a:t>Τι περιλαμβάνει ο έλεγχος των φυσικών χαρακτηριστικών στα αλευρώδη μείγματα και στα σύμπηκτα;</a:t>
            </a:r>
          </a:p>
          <a:p>
            <a:pPr marL="342900" lvl="0" indent="-342900">
              <a:lnSpc>
                <a:spcPct val="150000"/>
              </a:lnSpc>
              <a:buFont typeface="+mj-lt"/>
              <a:buAutoNum type="arabicPeriod"/>
            </a:pPr>
            <a:r>
              <a:rPr lang="el-GR" sz="2000" dirty="0">
                <a:solidFill>
                  <a:schemeClr val="bg1">
                    <a:lumMod val="75000"/>
                    <a:lumOff val="25000"/>
                  </a:schemeClr>
                </a:solidFill>
                <a:latin typeface="+mn-lt"/>
              </a:rPr>
              <a:t>Ποια είναι τα κύρια θρεπτικά συστατικά που ελέγχονται στα παραγόμενα δείγματα;</a:t>
            </a:r>
          </a:p>
          <a:p>
            <a:pPr marL="342900" lvl="0" indent="-342900">
              <a:lnSpc>
                <a:spcPct val="150000"/>
              </a:lnSpc>
              <a:buFont typeface="+mj-lt"/>
              <a:buAutoNum type="arabicPeriod"/>
            </a:pPr>
            <a:r>
              <a:rPr lang="el-GR" sz="2000" dirty="0">
                <a:solidFill>
                  <a:schemeClr val="bg1">
                    <a:lumMod val="75000"/>
                    <a:lumOff val="25000"/>
                  </a:schemeClr>
                </a:solidFill>
                <a:latin typeface="+mn-lt"/>
              </a:rPr>
              <a:t>Ποιοι επιπλέον έλεγχοι μπορούν να γίνουν σε ένα παρασκευαστήριο ζωοτροφών;</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8534400" y="-9526"/>
            <a:ext cx="0" cy="5819775"/>
          </a:xfrm>
          <a:prstGeom prst="line">
            <a:avLst/>
          </a:prstGeom>
          <a:noFill/>
          <a:ln w="9525">
            <a:solidFill>
              <a:schemeClr val="bg2"/>
            </a:solidFill>
            <a:round/>
            <a:headEnd/>
            <a:tailEnd/>
          </a:ln>
          <a:effectLst/>
        </p:spPr>
        <p:txBody>
          <a:bodyPr/>
          <a:lstStyle/>
          <a:p>
            <a:endParaRPr lang="el-GR"/>
          </a:p>
        </p:txBody>
      </p:sp>
      <p:sp>
        <p:nvSpPr>
          <p:cNvPr id="2" name="1 - Τίτλος"/>
          <p:cNvSpPr>
            <a:spLocks/>
          </p:cNvSpPr>
          <p:nvPr/>
        </p:nvSpPr>
        <p:spPr bwMode="auto">
          <a:xfrm>
            <a:off x="228600" y="609600"/>
            <a:ext cx="8305800" cy="3505200"/>
          </a:xfrm>
          <a:prstGeom prst="rect">
            <a:avLst/>
          </a:prstGeom>
          <a:noFill/>
          <a:ln w="9525">
            <a:noFill/>
            <a:miter lim="800000"/>
            <a:headEnd/>
            <a:tailEnd/>
          </a:ln>
        </p:spPr>
        <p:txBody>
          <a:bodyPr anchor="ctr"/>
          <a:lstStyle/>
          <a:p>
            <a:pPr algn="r" eaLnBrk="0" hangingPunct="0">
              <a:lnSpc>
                <a:spcPct val="120000"/>
              </a:lnSpc>
            </a:pPr>
            <a:r>
              <a:rPr lang="en-US" sz="7200" b="1" dirty="0">
                <a:solidFill>
                  <a:schemeClr val="bg1">
                    <a:lumMod val="75000"/>
                    <a:lumOff val="25000"/>
                  </a:schemeClr>
                </a:solidFill>
                <a:latin typeface="Calibri" pitchFamily="34" charset="0"/>
              </a:rPr>
              <a:t> </a:t>
            </a:r>
            <a:r>
              <a:rPr lang="el-GR" sz="7200" dirty="0">
                <a:solidFill>
                  <a:srgbClr val="7030A0"/>
                </a:solidFill>
                <a:latin typeface="Calibri" pitchFamily="34" charset="0"/>
              </a:rPr>
              <a:t>ΚΕΦΑΛΑΙΟ Δ’</a:t>
            </a:r>
            <a:endParaRPr lang="el-GR" sz="7200" baseline="30000" dirty="0">
              <a:solidFill>
                <a:srgbClr val="7030A0"/>
              </a:solidFill>
              <a:latin typeface="Calibri" pitchFamily="34" charset="0"/>
            </a:endParaRPr>
          </a:p>
          <a:p>
            <a:pPr algn="r" eaLnBrk="0" hangingPunct="0">
              <a:lnSpc>
                <a:spcPct val="120000"/>
              </a:lnSpc>
            </a:pPr>
            <a:r>
              <a:rPr lang="el-GR" sz="5400" dirty="0">
                <a:solidFill>
                  <a:schemeClr val="bg1">
                    <a:lumMod val="75000"/>
                    <a:lumOff val="25000"/>
                  </a:schemeClr>
                </a:solidFill>
                <a:latin typeface="Calibri" pitchFamily="34" charset="0"/>
              </a:rPr>
              <a:t>ΧΟΡΗΓΗΣΗ ΣΙΤΗΡΕΣΙΟΥ</a:t>
            </a:r>
          </a:p>
        </p:txBody>
      </p:sp>
      <p:grpSp>
        <p:nvGrpSpPr>
          <p:cNvPr id="3" name="17 - Ομάδα"/>
          <p:cNvGrpSpPr/>
          <p:nvPr/>
        </p:nvGrpSpPr>
        <p:grpSpPr>
          <a:xfrm>
            <a:off x="0" y="5805488"/>
            <a:ext cx="9144000" cy="1052512"/>
            <a:chOff x="0" y="5805488"/>
            <a:chExt cx="9144000" cy="1052512"/>
          </a:xfrm>
        </p:grpSpPr>
        <p:sp>
          <p:nvSpPr>
            <p:cNvPr id="72709" name="Rectangle 5"/>
            <p:cNvSpPr>
              <a:spLocks noChangeArrowheads="1"/>
            </p:cNvSpPr>
            <p:nvPr/>
          </p:nvSpPr>
          <p:spPr bwMode="auto">
            <a:xfrm rot="10800000">
              <a:off x="0" y="5805488"/>
              <a:ext cx="9144000" cy="1052512"/>
            </a:xfrm>
            <a:prstGeom prst="rect">
              <a:avLst/>
            </a:prstGeom>
            <a:solidFill>
              <a:schemeClr val="bg2">
                <a:alpha val="70000"/>
              </a:schemeClr>
            </a:solidFill>
            <a:ln w="9525">
              <a:noFill/>
              <a:miter lim="800000"/>
              <a:headEnd/>
              <a:tailEnd/>
            </a:ln>
            <a:effectLst/>
          </p:spPr>
          <p:txBody>
            <a:bodyPr wrap="none" anchor="ctr"/>
            <a:lstStyle/>
            <a:p>
              <a:endParaRPr lang="el-GR"/>
            </a:p>
          </p:txBody>
        </p:sp>
        <p:pic>
          <p:nvPicPr>
            <p:cNvPr id="72711"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304800" y="5862638"/>
              <a:ext cx="900113" cy="900112"/>
            </a:xfrm>
            <a:prstGeom prst="rect">
              <a:avLst/>
            </a:prstGeom>
            <a:noFill/>
          </p:spPr>
        </p:pic>
        <p:sp>
          <p:nvSpPr>
            <p:cNvPr id="72713" name="Text Box 9"/>
            <p:cNvSpPr txBox="1">
              <a:spLocks noChangeArrowheads="1"/>
            </p:cNvSpPr>
            <p:nvPr/>
          </p:nvSpPr>
          <p:spPr bwMode="auto">
            <a:xfrm>
              <a:off x="1534274" y="5835829"/>
              <a:ext cx="7112001" cy="984885"/>
            </a:xfrm>
            <a:prstGeom prst="rect">
              <a:avLst/>
            </a:prstGeom>
            <a:noFill/>
            <a:ln w="9525">
              <a:noFill/>
              <a:miter lim="800000"/>
              <a:headEnd/>
              <a:tailEnd/>
            </a:ln>
            <a:effectLst/>
          </p:spPr>
          <p:txBody>
            <a:bodyPr wrap="square">
              <a:spAutoFit/>
            </a:bodyPr>
            <a:lstStyle/>
            <a:p>
              <a:pPr algn="r">
                <a:spcBef>
                  <a:spcPct val="50000"/>
                </a:spcBef>
              </a:pPr>
              <a:r>
                <a:rPr lang="el-GR" sz="2800" spc="500" dirty="0">
                  <a:latin typeface="Calibri" pitchFamily="34" charset="0"/>
                </a:rPr>
                <a:t>Γεωπονικό Πανεπιστήμιο Αθηνών</a:t>
              </a:r>
              <a:endParaRPr lang="en-US" sz="1400" dirty="0">
                <a:latin typeface="Calibri" pitchFamily="34" charset="0"/>
              </a:endParaRPr>
            </a:p>
            <a:p>
              <a:pPr algn="r">
                <a:spcBef>
                  <a:spcPct val="50000"/>
                </a:spcBef>
              </a:pPr>
              <a:r>
                <a:rPr lang="el-GR" sz="2000" spc="100" dirty="0">
                  <a:solidFill>
                    <a:srgbClr val="FFC000"/>
                  </a:solidFill>
                  <a:latin typeface="Calibri" pitchFamily="34" charset="0"/>
                </a:rPr>
                <a:t>Εργαστήριο Φυσιολογίας Θρέψεως και Διατροφής</a:t>
              </a:r>
            </a:p>
          </p:txBody>
        </p:sp>
      </p:grpSp>
      <p:cxnSp>
        <p:nvCxnSpPr>
          <p:cNvPr id="14" name="13 - Ευθεία γραμμή σύνδεσης"/>
          <p:cNvCxnSpPr/>
          <p:nvPr/>
        </p:nvCxnSpPr>
        <p:spPr>
          <a:xfrm>
            <a:off x="0" y="609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1 - Τίτλος"/>
          <p:cNvSpPr>
            <a:spLocks/>
          </p:cNvSpPr>
          <p:nvPr/>
        </p:nvSpPr>
        <p:spPr bwMode="auto">
          <a:xfrm>
            <a:off x="228600" y="3505200"/>
            <a:ext cx="8305800" cy="1752600"/>
          </a:xfrm>
          <a:prstGeom prst="rect">
            <a:avLst/>
          </a:prstGeom>
          <a:noFill/>
          <a:ln w="9525">
            <a:noFill/>
            <a:miter lim="800000"/>
            <a:headEnd/>
            <a:tailEnd/>
          </a:ln>
        </p:spPr>
        <p:txBody>
          <a:bodyPr anchor="ctr"/>
          <a:lstStyle/>
          <a:p>
            <a:pPr algn="r" eaLnBrk="0" hangingPunct="0">
              <a:lnSpc>
                <a:spcPct val="120000"/>
              </a:lnSpc>
            </a:pPr>
            <a:r>
              <a:rPr lang="en-US" sz="2000" b="1" dirty="0">
                <a:solidFill>
                  <a:schemeClr val="bg1">
                    <a:lumMod val="75000"/>
                    <a:lumOff val="25000"/>
                  </a:schemeClr>
                </a:solidFill>
                <a:latin typeface="Calibri" pitchFamily="34" charset="0"/>
              </a:rPr>
              <a:t> </a:t>
            </a:r>
            <a:endParaRPr lang="el-GR" sz="2000" dirty="0">
              <a:solidFill>
                <a:schemeClr val="bg1">
                  <a:lumMod val="75000"/>
                  <a:lumOff val="25000"/>
                </a:schemeClr>
              </a:solidFill>
              <a:latin typeface="Calibri" pitchFamily="34" charset="0"/>
            </a:endParaRPr>
          </a:p>
          <a:p>
            <a:pPr algn="r" eaLnBrk="0" hangingPunct="0"/>
            <a:r>
              <a:rPr lang="en-GB" sz="2000" dirty="0">
                <a:solidFill>
                  <a:schemeClr val="bg1">
                    <a:lumMod val="75000"/>
                    <a:lumOff val="25000"/>
                  </a:schemeClr>
                </a:solidFill>
                <a:latin typeface="Calibri" pitchFamily="34" charset="0"/>
              </a:rPr>
              <a:t>-</a:t>
            </a:r>
            <a:r>
              <a:rPr lang="el-GR" sz="2000" dirty="0">
                <a:solidFill>
                  <a:schemeClr val="bg1">
                    <a:lumMod val="75000"/>
                    <a:lumOff val="25000"/>
                  </a:schemeClr>
                </a:solidFill>
                <a:latin typeface="Calibri" pitchFamily="34" charset="0"/>
              </a:rPr>
              <a:t> Χορήγηση σιτηρεσίου μετά την παρασκευή του</a:t>
            </a:r>
          </a:p>
          <a:p>
            <a:pPr algn="r" eaLnBrk="0" hangingPunct="0">
              <a:buFontTx/>
              <a:buChar char="-"/>
            </a:pPr>
            <a:r>
              <a:rPr lang="el-GR" sz="2000" dirty="0">
                <a:solidFill>
                  <a:schemeClr val="bg1">
                    <a:lumMod val="75000"/>
                    <a:lumOff val="25000"/>
                  </a:schemeClr>
                </a:solidFill>
                <a:latin typeface="Calibri" pitchFamily="34" charset="0"/>
              </a:rPr>
              <a:t> Χορήγηση ανάλογα με το είδος του σιτηρεσίου και του ζώου</a:t>
            </a:r>
          </a:p>
          <a:p>
            <a:pPr algn="r" eaLnBrk="0" hangingPunct="0">
              <a:buFontTx/>
              <a:buChar char="-"/>
            </a:pPr>
            <a:r>
              <a:rPr lang="el-GR" sz="2000" dirty="0">
                <a:solidFill>
                  <a:schemeClr val="bg1">
                    <a:lumMod val="75000"/>
                    <a:lumOff val="25000"/>
                  </a:schemeClr>
                </a:solidFill>
                <a:latin typeface="Calibri" pitchFamily="34" charset="0"/>
              </a:rPr>
              <a:t> Εξοπλισμοί και αυτοματισμοί στη διατροφή ζώων</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663089"/>
          </a:xfrm>
          <a:prstGeom prst="rect">
            <a:avLst/>
          </a:prstGeom>
          <a:noFill/>
        </p:spPr>
        <p:txBody>
          <a:bodyPr wrap="square" rtlCol="0">
            <a:spAutoFit/>
          </a:bodyPr>
          <a:lstStyle/>
          <a:p>
            <a:pPr eaLnBrk="1" hangingPunct="1"/>
            <a:r>
              <a:rPr lang="el-GR" sz="3200" b="1" dirty="0">
                <a:solidFill>
                  <a:srgbClr val="7030A0"/>
                </a:solidFill>
                <a:latin typeface="+mn-lt"/>
              </a:rPr>
              <a:t>Γενικά</a:t>
            </a:r>
          </a:p>
          <a:p>
            <a:pPr>
              <a:lnSpc>
                <a:spcPct val="125000"/>
              </a:lnSpc>
            </a:pPr>
            <a:r>
              <a:rPr lang="el-GR" dirty="0">
                <a:solidFill>
                  <a:schemeClr val="bg1">
                    <a:lumMod val="75000"/>
                    <a:lumOff val="25000"/>
                  </a:schemeClr>
                </a:solidFill>
                <a:latin typeface="+mn-lt"/>
              </a:rPr>
              <a:t>Η </a:t>
            </a:r>
            <a:r>
              <a:rPr lang="el-GR" b="1" dirty="0">
                <a:solidFill>
                  <a:schemeClr val="bg1">
                    <a:lumMod val="75000"/>
                    <a:lumOff val="25000"/>
                  </a:schemeClr>
                </a:solidFill>
                <a:latin typeface="+mn-lt"/>
              </a:rPr>
              <a:t>χορήγηση του σιτηρεσίου</a:t>
            </a:r>
            <a:r>
              <a:rPr lang="el-GR" dirty="0">
                <a:solidFill>
                  <a:schemeClr val="bg1">
                    <a:lumMod val="75000"/>
                    <a:lumOff val="25000"/>
                  </a:schemeClr>
                </a:solidFill>
                <a:latin typeface="+mn-lt"/>
              </a:rPr>
              <a:t>, αναφέρεται στον τρόπο με τον οποίο αυτό θα δοθεί στα ζώα για κατανάλωση. Κάθε φορά και ανάλογα με την </a:t>
            </a:r>
            <a:r>
              <a:rPr lang="el-GR" b="1" dirty="0">
                <a:solidFill>
                  <a:schemeClr val="bg1">
                    <a:lumMod val="75000"/>
                    <a:lumOff val="25000"/>
                  </a:schemeClr>
                </a:solidFill>
                <a:latin typeface="+mn-lt"/>
              </a:rPr>
              <a:t>κατηγορία του σιτηρεσίου</a:t>
            </a:r>
            <a:r>
              <a:rPr lang="el-GR" dirty="0">
                <a:solidFill>
                  <a:schemeClr val="bg1">
                    <a:lumMod val="75000"/>
                    <a:lumOff val="25000"/>
                  </a:schemeClr>
                </a:solidFill>
                <a:latin typeface="+mn-lt"/>
              </a:rPr>
              <a:t>, αυτό θα χορηγείται με τέτοιο τρόπο ώστε:</a:t>
            </a:r>
            <a:endParaRPr lang="en-GB" dirty="0">
              <a:solidFill>
                <a:schemeClr val="bg1">
                  <a:lumMod val="75000"/>
                  <a:lumOff val="25000"/>
                </a:schemeClr>
              </a:solidFill>
              <a:latin typeface="+mn-lt"/>
            </a:endParaRPr>
          </a:p>
          <a:p>
            <a:pPr marL="365125">
              <a:lnSpc>
                <a:spcPct val="125000"/>
              </a:lnSpc>
            </a:pPr>
            <a:r>
              <a:rPr lang="el-GR" dirty="0">
                <a:solidFill>
                  <a:schemeClr val="bg1">
                    <a:lumMod val="75000"/>
                    <a:lumOff val="25000"/>
                  </a:schemeClr>
                </a:solidFill>
                <a:latin typeface="+mn-lt"/>
              </a:rPr>
              <a:t>α) Να καταναλώνεται στην ποσότητα που χρειάζεται το ζώο για να καλύψει τις ανάγκες του, χωρίς σπατάλες</a:t>
            </a:r>
            <a:endParaRPr lang="en-GB" dirty="0">
              <a:solidFill>
                <a:schemeClr val="bg1">
                  <a:lumMod val="75000"/>
                  <a:lumOff val="25000"/>
                </a:schemeClr>
              </a:solidFill>
              <a:latin typeface="+mn-lt"/>
            </a:endParaRPr>
          </a:p>
          <a:p>
            <a:pPr marL="365125">
              <a:lnSpc>
                <a:spcPct val="125000"/>
              </a:lnSpc>
            </a:pPr>
            <a:r>
              <a:rPr lang="el-GR" dirty="0">
                <a:solidFill>
                  <a:schemeClr val="bg1">
                    <a:lumMod val="75000"/>
                    <a:lumOff val="25000"/>
                  </a:schemeClr>
                </a:solidFill>
                <a:latin typeface="+mn-lt"/>
              </a:rPr>
              <a:t>β) Να δίνεται η δυνατότητα στο ζώο να εκμεταλλεύεται με τον καλύτερο δυνατό τρόπο τα συστατικά του σιτηρεσίου και</a:t>
            </a:r>
            <a:endParaRPr lang="en-GB" dirty="0">
              <a:solidFill>
                <a:schemeClr val="bg1">
                  <a:lumMod val="75000"/>
                  <a:lumOff val="25000"/>
                </a:schemeClr>
              </a:solidFill>
              <a:latin typeface="+mn-lt"/>
            </a:endParaRPr>
          </a:p>
          <a:p>
            <a:pPr marL="365125">
              <a:lnSpc>
                <a:spcPct val="125000"/>
              </a:lnSpc>
            </a:pPr>
            <a:r>
              <a:rPr lang="el-GR" dirty="0">
                <a:solidFill>
                  <a:schemeClr val="bg1">
                    <a:lumMod val="75000"/>
                    <a:lumOff val="25000"/>
                  </a:schemeClr>
                </a:solidFill>
                <a:latin typeface="+mn-lt"/>
              </a:rPr>
              <a:t>γ) Να μειώνεται το απαιτούμενο κόστος εργασίας για τη χορήγησή του, στο μεγαλύτερο δυνατό βαθμό (ανάλογα με το σύστημα διατροφής)</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116</a:t>
            </a:fld>
            <a:endParaRPr lang="en-US">
              <a:solidFill>
                <a:schemeClr val="bg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Γενικά</a:t>
            </a:r>
          </a:p>
          <a:p>
            <a:pPr>
              <a:lnSpc>
                <a:spcPct val="125000"/>
              </a:lnSpc>
            </a:pPr>
            <a:r>
              <a:rPr lang="el-GR" dirty="0">
                <a:solidFill>
                  <a:schemeClr val="bg1">
                    <a:lumMod val="75000"/>
                    <a:lumOff val="25000"/>
                  </a:schemeClr>
                </a:solidFill>
                <a:latin typeface="+mn-lt"/>
              </a:rPr>
              <a:t>Κατηγορίες σιτηρεσίων</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117</a:t>
            </a:fld>
            <a:endParaRPr lang="en-US">
              <a:solidFill>
                <a:schemeClr val="bg1"/>
              </a:solidFill>
            </a:endParaRPr>
          </a:p>
        </p:txBody>
      </p:sp>
      <p:sp>
        <p:nvSpPr>
          <p:cNvPr id="5" name="4 - TextBox"/>
          <p:cNvSpPr txBox="1"/>
          <p:nvPr/>
        </p:nvSpPr>
        <p:spPr>
          <a:xfrm>
            <a:off x="4114800" y="2332672"/>
            <a:ext cx="4724400" cy="147732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Σ</a:t>
            </a:r>
            <a:r>
              <a:rPr lang="en-US" sz="1800" b="1" dirty="0">
                <a:solidFill>
                  <a:schemeClr val="bg1">
                    <a:lumMod val="75000"/>
                    <a:lumOff val="25000"/>
                  </a:schemeClr>
                </a:solidFill>
                <a:latin typeface="+mn-lt"/>
              </a:rPr>
              <a:t>ιτηρέσια μηρυκαστικών ζώων</a:t>
            </a:r>
            <a:endParaRPr lang="el-GR" sz="1800" b="1" dirty="0">
              <a:solidFill>
                <a:schemeClr val="bg1">
                  <a:lumMod val="75000"/>
                  <a:lumOff val="25000"/>
                </a:schemeClr>
              </a:solidFill>
              <a:latin typeface="+mn-lt"/>
            </a:endParaRPr>
          </a:p>
          <a:p>
            <a:pPr marL="92075" indent="-92075">
              <a:buFont typeface="Arial" pitchFamily="34" charset="0"/>
              <a:buChar char="•"/>
            </a:pPr>
            <a:r>
              <a:rPr lang="el-GR" sz="1800" dirty="0">
                <a:solidFill>
                  <a:schemeClr val="bg1">
                    <a:lumMod val="75000"/>
                    <a:lumOff val="25000"/>
                  </a:schemeClr>
                </a:solidFill>
                <a:latin typeface="+mn-lt"/>
              </a:rPr>
              <a:t>Π</a:t>
            </a:r>
            <a:r>
              <a:rPr lang="en-US" sz="1800" dirty="0">
                <a:solidFill>
                  <a:schemeClr val="bg1">
                    <a:lumMod val="75000"/>
                    <a:lumOff val="25000"/>
                  </a:schemeClr>
                </a:solidFill>
                <a:latin typeface="+mn-lt"/>
              </a:rPr>
              <a:t>εριέχουν μεγάλες ποσότητες </a:t>
            </a:r>
            <a:r>
              <a:rPr lang="el-GR" sz="1800" dirty="0">
                <a:solidFill>
                  <a:schemeClr val="bg1">
                    <a:lumMod val="75000"/>
                    <a:lumOff val="25000"/>
                  </a:schemeClr>
                </a:solidFill>
                <a:latin typeface="+mn-lt"/>
              </a:rPr>
              <a:t>ΧΖ</a:t>
            </a:r>
            <a:r>
              <a:rPr lang="en-US" sz="1800" dirty="0">
                <a:solidFill>
                  <a:schemeClr val="bg1">
                    <a:lumMod val="75000"/>
                    <a:lumOff val="25000"/>
                  </a:schemeClr>
                </a:solidFill>
                <a:latin typeface="+mn-lt"/>
              </a:rPr>
              <a:t> και κάποιο μείγμα </a:t>
            </a:r>
            <a:r>
              <a:rPr lang="el-GR" sz="1800" dirty="0">
                <a:solidFill>
                  <a:schemeClr val="bg1">
                    <a:lumMod val="75000"/>
                    <a:lumOff val="25000"/>
                  </a:schemeClr>
                </a:solidFill>
                <a:latin typeface="+mn-lt"/>
              </a:rPr>
              <a:t>ΣΖ</a:t>
            </a:r>
            <a:r>
              <a:rPr lang="en-US" sz="1800" dirty="0">
                <a:solidFill>
                  <a:schemeClr val="bg1">
                    <a:lumMod val="75000"/>
                    <a:lumOff val="25000"/>
                  </a:schemeClr>
                </a:solidFill>
                <a:latin typeface="+mn-lt"/>
              </a:rPr>
              <a:t>. </a:t>
            </a:r>
            <a:endParaRPr lang="el-GR" sz="1800" dirty="0">
              <a:solidFill>
                <a:schemeClr val="bg1">
                  <a:lumMod val="75000"/>
                  <a:lumOff val="25000"/>
                </a:schemeClr>
              </a:solidFill>
              <a:latin typeface="+mn-lt"/>
            </a:endParaRPr>
          </a:p>
          <a:p>
            <a:pPr marL="92075" indent="-92075">
              <a:buFont typeface="Arial" pitchFamily="34" charset="0"/>
              <a:buChar char="•"/>
            </a:pPr>
            <a:r>
              <a:rPr lang="en-US" sz="1800" dirty="0">
                <a:solidFill>
                  <a:schemeClr val="bg1">
                    <a:lumMod val="75000"/>
                    <a:lumOff val="25000"/>
                  </a:schemeClr>
                </a:solidFill>
                <a:latin typeface="+mn-lt"/>
              </a:rPr>
              <a:t>Κατά κανόνα, στα ζώα αυτά, οι </a:t>
            </a:r>
            <a:r>
              <a:rPr lang="el-GR" sz="1800" dirty="0">
                <a:solidFill>
                  <a:schemeClr val="bg1">
                    <a:lumMod val="75000"/>
                    <a:lumOff val="25000"/>
                  </a:schemeClr>
                </a:solidFill>
                <a:latin typeface="+mn-lt"/>
              </a:rPr>
              <a:t>ΧΖ </a:t>
            </a:r>
            <a:r>
              <a:rPr lang="en-US" sz="1800" dirty="0">
                <a:solidFill>
                  <a:schemeClr val="bg1">
                    <a:lumMod val="75000"/>
                    <a:lumOff val="25000"/>
                  </a:schemeClr>
                </a:solidFill>
                <a:latin typeface="+mn-lt"/>
              </a:rPr>
              <a:t>δίνονται για κατανάλωση χωριστά από το μείγμα των </a:t>
            </a:r>
            <a:r>
              <a:rPr lang="el-GR" sz="1800" dirty="0">
                <a:solidFill>
                  <a:schemeClr val="bg1">
                    <a:lumMod val="75000"/>
                    <a:lumOff val="25000"/>
                  </a:schemeClr>
                </a:solidFill>
                <a:latin typeface="+mn-lt"/>
              </a:rPr>
              <a:t>ΣΖ</a:t>
            </a:r>
          </a:p>
        </p:txBody>
      </p:sp>
      <p:sp>
        <p:nvSpPr>
          <p:cNvPr id="6" name="5 - TextBox"/>
          <p:cNvSpPr txBox="1"/>
          <p:nvPr/>
        </p:nvSpPr>
        <p:spPr>
          <a:xfrm>
            <a:off x="228600" y="2721114"/>
            <a:ext cx="3352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Α. Μεικτά σιτηρέσια ή σιτηρέσια μεικτής διατροφής</a:t>
            </a:r>
          </a:p>
        </p:txBody>
      </p:sp>
      <p:cxnSp>
        <p:nvCxnSpPr>
          <p:cNvPr id="7" name="6 - Ευθύγραμμο βέλος σύνδεσης"/>
          <p:cNvCxnSpPr>
            <a:stCxn id="6" idx="3"/>
            <a:endCxn id="5" idx="1"/>
          </p:cNvCxnSpPr>
          <p:nvPr/>
        </p:nvCxnSpPr>
        <p:spPr>
          <a:xfrm flipV="1">
            <a:off x="3581400" y="3071336"/>
            <a:ext cx="533400" cy="37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228600" y="4854714"/>
            <a:ext cx="3352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Β. Απλά σιτηρέσια ή σιτηρέσια απλής διατροφής</a:t>
            </a:r>
          </a:p>
        </p:txBody>
      </p:sp>
      <p:sp>
        <p:nvSpPr>
          <p:cNvPr id="16" name="15 - TextBox"/>
          <p:cNvSpPr txBox="1"/>
          <p:nvPr/>
        </p:nvSpPr>
        <p:spPr>
          <a:xfrm>
            <a:off x="4114800" y="4341674"/>
            <a:ext cx="4724400" cy="1754326"/>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Σ</a:t>
            </a:r>
            <a:r>
              <a:rPr lang="en-US" sz="1800" b="1" dirty="0">
                <a:solidFill>
                  <a:schemeClr val="bg1">
                    <a:lumMod val="75000"/>
                    <a:lumOff val="25000"/>
                  </a:schemeClr>
                </a:solidFill>
                <a:latin typeface="+mn-lt"/>
              </a:rPr>
              <a:t>ιτηρέσια μηρυκαστικών ζώων</a:t>
            </a:r>
            <a:endParaRPr lang="el-GR" sz="1800" b="1" dirty="0">
              <a:solidFill>
                <a:schemeClr val="bg1">
                  <a:lumMod val="75000"/>
                  <a:lumOff val="25000"/>
                </a:schemeClr>
              </a:solidFill>
              <a:latin typeface="+mn-lt"/>
            </a:endParaRPr>
          </a:p>
          <a:p>
            <a:pPr marL="92075" indent="-92075">
              <a:buFont typeface="Arial" pitchFamily="34" charset="0"/>
              <a:buChar char="•"/>
            </a:pPr>
            <a:r>
              <a:rPr lang="en-GB" sz="1800" dirty="0">
                <a:solidFill>
                  <a:schemeClr val="bg1">
                    <a:lumMod val="75000"/>
                    <a:lumOff val="25000"/>
                  </a:schemeClr>
                </a:solidFill>
                <a:latin typeface="+mn-lt"/>
              </a:rPr>
              <a:t>TMR (</a:t>
            </a:r>
            <a:r>
              <a:rPr lang="el-GR" sz="1800" dirty="0">
                <a:solidFill>
                  <a:schemeClr val="bg1">
                    <a:lumMod val="75000"/>
                    <a:lumOff val="25000"/>
                  </a:schemeClr>
                </a:solidFill>
                <a:latin typeface="+mn-lt"/>
              </a:rPr>
              <a:t>ΧΖ και ΣΖ → ανάμειξη → χορήγηση</a:t>
            </a:r>
            <a:r>
              <a:rPr lang="en-GB" sz="1800" dirty="0">
                <a:solidFill>
                  <a:schemeClr val="bg1">
                    <a:lumMod val="75000"/>
                    <a:lumOff val="25000"/>
                  </a:schemeClr>
                </a:solidFill>
                <a:latin typeface="+mn-lt"/>
              </a:rPr>
              <a:t>)</a:t>
            </a:r>
            <a:endParaRPr lang="el-GR" sz="1800" dirty="0">
              <a:solidFill>
                <a:schemeClr val="bg1">
                  <a:lumMod val="75000"/>
                  <a:lumOff val="25000"/>
                </a:schemeClr>
              </a:solidFill>
              <a:latin typeface="+mn-lt"/>
            </a:endParaRPr>
          </a:p>
          <a:p>
            <a:pPr marL="92075" indent="-92075"/>
            <a:r>
              <a:rPr lang="el-GR" sz="1800" b="1" dirty="0">
                <a:solidFill>
                  <a:schemeClr val="bg1">
                    <a:lumMod val="75000"/>
                    <a:lumOff val="25000"/>
                  </a:schemeClr>
                </a:solidFill>
                <a:latin typeface="+mn-lt"/>
              </a:rPr>
              <a:t>Σ</a:t>
            </a:r>
            <a:r>
              <a:rPr lang="en-US" sz="1800" b="1" dirty="0" err="1">
                <a:solidFill>
                  <a:schemeClr val="bg1">
                    <a:lumMod val="75000"/>
                    <a:lumOff val="25000"/>
                  </a:schemeClr>
                </a:solidFill>
                <a:latin typeface="+mn-lt"/>
              </a:rPr>
              <a:t>ιτηρέσια</a:t>
            </a:r>
            <a:r>
              <a:rPr lang="en-US" sz="1800" b="1" dirty="0">
                <a:solidFill>
                  <a:schemeClr val="bg1">
                    <a:lumMod val="75000"/>
                    <a:lumOff val="25000"/>
                  </a:schemeClr>
                </a:solidFill>
                <a:latin typeface="+mn-lt"/>
              </a:rPr>
              <a:t> </a:t>
            </a:r>
            <a:r>
              <a:rPr lang="el-GR" sz="1800" b="1" dirty="0">
                <a:solidFill>
                  <a:schemeClr val="bg1">
                    <a:lumMod val="75000"/>
                    <a:lumOff val="25000"/>
                  </a:schemeClr>
                </a:solidFill>
                <a:latin typeface="+mn-lt"/>
              </a:rPr>
              <a:t>παμφάγων </a:t>
            </a:r>
            <a:r>
              <a:rPr lang="en-US" sz="1800" b="1" dirty="0">
                <a:solidFill>
                  <a:schemeClr val="bg1">
                    <a:lumMod val="75000"/>
                    <a:lumOff val="25000"/>
                  </a:schemeClr>
                </a:solidFill>
                <a:latin typeface="+mn-lt"/>
              </a:rPr>
              <a:t>ζώων</a:t>
            </a:r>
            <a:endParaRPr lang="el-GR" sz="1800" b="1" dirty="0">
              <a:solidFill>
                <a:schemeClr val="bg1">
                  <a:lumMod val="75000"/>
                  <a:lumOff val="25000"/>
                </a:schemeClr>
              </a:solidFill>
              <a:latin typeface="+mn-lt"/>
            </a:endParaRPr>
          </a:p>
          <a:p>
            <a:pPr marL="92075" indent="-92075">
              <a:buFont typeface="Arial" pitchFamily="34" charset="0"/>
              <a:buChar char="•"/>
            </a:pPr>
            <a:r>
              <a:rPr lang="en-US" sz="1800" dirty="0" err="1">
                <a:solidFill>
                  <a:schemeClr val="bg1">
                    <a:lumMod val="75000"/>
                    <a:lumOff val="25000"/>
                  </a:schemeClr>
                </a:solidFill>
                <a:latin typeface="+mn-lt"/>
              </a:rPr>
              <a:t>Όλες</a:t>
            </a:r>
            <a:r>
              <a:rPr lang="en-US" sz="1800" dirty="0">
                <a:solidFill>
                  <a:schemeClr val="bg1">
                    <a:lumMod val="75000"/>
                    <a:lumOff val="25000"/>
                  </a:schemeClr>
                </a:solidFill>
                <a:latin typeface="+mn-lt"/>
              </a:rPr>
              <a:t> οι </a:t>
            </a:r>
            <a:r>
              <a:rPr lang="en-US" sz="1800" dirty="0" err="1">
                <a:solidFill>
                  <a:schemeClr val="bg1">
                    <a:lumMod val="75000"/>
                    <a:lumOff val="25000"/>
                  </a:schemeClr>
                </a:solidFill>
                <a:latin typeface="+mn-lt"/>
              </a:rPr>
              <a:t>ζωοτροφές</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των</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σιτηρεσίων</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αυτών</a:t>
            </a:r>
            <a:r>
              <a:rPr lang="el-GR" sz="1800" dirty="0">
                <a:solidFill>
                  <a:schemeClr val="bg1">
                    <a:lumMod val="75000"/>
                    <a:lumOff val="25000"/>
                  </a:schemeClr>
                </a:solidFill>
                <a:latin typeface="+mn-lt"/>
              </a:rPr>
              <a:t> (ΣΖ)</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αλέθονται</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ανακατεύονται</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μεταξύ</a:t>
            </a:r>
            <a:r>
              <a:rPr lang="en-US" sz="1800" dirty="0">
                <a:solidFill>
                  <a:schemeClr val="bg1">
                    <a:lumMod val="75000"/>
                    <a:lumOff val="25000"/>
                  </a:schemeClr>
                </a:solidFill>
                <a:latin typeface="+mn-lt"/>
              </a:rPr>
              <a:t> τους και </a:t>
            </a:r>
            <a:r>
              <a:rPr lang="en-US" sz="1800" dirty="0" err="1">
                <a:solidFill>
                  <a:schemeClr val="bg1">
                    <a:lumMod val="75000"/>
                    <a:lumOff val="25000"/>
                  </a:schemeClr>
                </a:solidFill>
                <a:latin typeface="+mn-lt"/>
              </a:rPr>
              <a:t>χορηγούνται</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ως</a:t>
            </a:r>
            <a:r>
              <a:rPr lang="en-US" sz="1800" dirty="0">
                <a:solidFill>
                  <a:schemeClr val="bg1">
                    <a:lumMod val="75000"/>
                    <a:lumOff val="25000"/>
                  </a:schemeClr>
                </a:solidFill>
                <a:latin typeface="+mn-lt"/>
              </a:rPr>
              <a:t> </a:t>
            </a:r>
            <a:r>
              <a:rPr lang="en-US" sz="1800" dirty="0" err="1">
                <a:solidFill>
                  <a:schemeClr val="bg1">
                    <a:lumMod val="75000"/>
                    <a:lumOff val="25000"/>
                  </a:schemeClr>
                </a:solidFill>
                <a:latin typeface="+mn-lt"/>
              </a:rPr>
              <a:t>απλό</a:t>
            </a:r>
            <a:r>
              <a:rPr lang="en-US" sz="1800" dirty="0">
                <a:solidFill>
                  <a:schemeClr val="bg1">
                    <a:lumMod val="75000"/>
                    <a:lumOff val="25000"/>
                  </a:schemeClr>
                </a:solidFill>
                <a:latin typeface="+mn-lt"/>
              </a:rPr>
              <a:t> μείγμα στα </a:t>
            </a:r>
            <a:r>
              <a:rPr lang="en-US" sz="1800" dirty="0" err="1">
                <a:solidFill>
                  <a:schemeClr val="bg1">
                    <a:lumMod val="75000"/>
                    <a:lumOff val="25000"/>
                  </a:schemeClr>
                </a:solidFill>
                <a:latin typeface="+mn-lt"/>
              </a:rPr>
              <a:t>ζώα</a:t>
            </a:r>
            <a:endParaRPr lang="el-GR" sz="1800" dirty="0">
              <a:solidFill>
                <a:schemeClr val="bg1">
                  <a:lumMod val="75000"/>
                  <a:lumOff val="25000"/>
                </a:schemeClr>
              </a:solidFill>
              <a:latin typeface="+mn-lt"/>
            </a:endParaRPr>
          </a:p>
        </p:txBody>
      </p:sp>
      <p:cxnSp>
        <p:nvCxnSpPr>
          <p:cNvPr id="17" name="16 - Ευθύγραμμο βέλος σύνδεσης"/>
          <p:cNvCxnSpPr>
            <a:stCxn id="12" idx="3"/>
            <a:endCxn id="16" idx="1"/>
          </p:cNvCxnSpPr>
          <p:nvPr/>
        </p:nvCxnSpPr>
        <p:spPr>
          <a:xfrm>
            <a:off x="3581400" y="5208657"/>
            <a:ext cx="533400" cy="101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19 - Βέλος προς τα κάτω"/>
          <p:cNvSpPr/>
          <p:nvPr/>
        </p:nvSpPr>
        <p:spPr>
          <a:xfrm>
            <a:off x="1524000" y="1752600"/>
            <a:ext cx="609600" cy="9144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55449"/>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a:lnSpc>
                <a:spcPct val="125000"/>
              </a:lnSpc>
            </a:pPr>
            <a:r>
              <a:rPr lang="en-US" dirty="0">
                <a:solidFill>
                  <a:schemeClr val="bg1">
                    <a:lumMod val="75000"/>
                    <a:lumOff val="25000"/>
                  </a:schemeClr>
                </a:solidFill>
                <a:latin typeface="+mn-lt"/>
              </a:rPr>
              <a:t>Ο τρόπος χορήγησης των σιτηρεσίων αυτών, διαφέρει ανάλογα με το σύστημα εκτροφής των ζώων για τα οποία προορίζονται, καθώς επίσης και ανάλογα με το είδος των χονδροειδών ζωοτροφών που περιλαμβάνονται στο σιτηρέσιο. </a:t>
            </a:r>
            <a:endParaRPr lang="el-GR" dirty="0">
              <a:solidFill>
                <a:schemeClr val="bg1">
                  <a:lumMod val="75000"/>
                  <a:lumOff val="25000"/>
                </a:schemeClr>
              </a:solidFill>
              <a:latin typeface="+mn-lt"/>
            </a:endParaRPr>
          </a:p>
          <a:p>
            <a:pPr>
              <a:lnSpc>
                <a:spcPct val="125000"/>
              </a:lnSpc>
            </a:pPr>
            <a:endParaRPr lang="el-GR" sz="1000"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Έτσι σ</a:t>
            </a:r>
            <a:r>
              <a:rPr lang="en-US" dirty="0">
                <a:solidFill>
                  <a:schemeClr val="bg1">
                    <a:lumMod val="75000"/>
                    <a:lumOff val="25000"/>
                  </a:schemeClr>
                </a:solidFill>
                <a:latin typeface="+mn-lt"/>
              </a:rPr>
              <a:t>την πράξη </a:t>
            </a:r>
            <a:r>
              <a:rPr lang="el-GR" dirty="0">
                <a:solidFill>
                  <a:schemeClr val="bg1">
                    <a:lumMod val="75000"/>
                    <a:lumOff val="25000"/>
                  </a:schemeClr>
                </a:solidFill>
                <a:latin typeface="+mn-lt"/>
              </a:rPr>
              <a:t>διακρίνονται </a:t>
            </a:r>
            <a:r>
              <a:rPr lang="en-US" dirty="0">
                <a:solidFill>
                  <a:schemeClr val="bg1">
                    <a:lumMod val="75000"/>
                    <a:lumOff val="25000"/>
                  </a:schemeClr>
                </a:solidFill>
                <a:latin typeface="+mn-lt"/>
              </a:rPr>
              <a:t>οι ακόλουθες περιπτώσεις</a:t>
            </a:r>
            <a:r>
              <a:rPr lang="el-GR" dirty="0">
                <a:solidFill>
                  <a:schemeClr val="bg1">
                    <a:lumMod val="75000"/>
                    <a:lumOff val="25000"/>
                  </a:schemeClr>
                </a:solidFill>
                <a:latin typeface="+mn-lt"/>
              </a:rPr>
              <a:t>:</a:t>
            </a:r>
          </a:p>
          <a:p>
            <a:pPr marL="274638">
              <a:lnSpc>
                <a:spcPct val="125000"/>
              </a:lnSpc>
            </a:pPr>
            <a:r>
              <a:rPr lang="el-GR" b="1" dirty="0">
                <a:solidFill>
                  <a:schemeClr val="bg1">
                    <a:lumMod val="75000"/>
                    <a:lumOff val="25000"/>
                  </a:schemeClr>
                </a:solidFill>
                <a:latin typeface="+mn-lt"/>
              </a:rPr>
              <a:t>1. Βόσκοντα ζώα </a:t>
            </a:r>
          </a:p>
          <a:p>
            <a:pPr marL="274638">
              <a:lnSpc>
                <a:spcPct val="125000"/>
              </a:lnSpc>
            </a:pPr>
            <a:r>
              <a:rPr lang="el-GR" dirty="0">
                <a:solidFill>
                  <a:schemeClr val="bg1">
                    <a:lumMod val="75000"/>
                    <a:lumOff val="25000"/>
                  </a:schemeClr>
                </a:solidFill>
                <a:latin typeface="+mn-lt"/>
              </a:rPr>
              <a:t>Σε εκτατικά, ημιεντατικά συστήματα → άφθονες ΧΖ, κυρίως χλωρή φυτική ύλη (ΧΦΥ + μείγμα ΣΖ)</a:t>
            </a:r>
          </a:p>
          <a:p>
            <a:pPr marL="274638">
              <a:lnSpc>
                <a:spcPct val="125000"/>
              </a:lnSpc>
            </a:pPr>
            <a:r>
              <a:rPr lang="el-GR" b="1" dirty="0">
                <a:solidFill>
                  <a:schemeClr val="bg1">
                    <a:lumMod val="75000"/>
                    <a:lumOff val="25000"/>
                  </a:schemeClr>
                </a:solidFill>
                <a:latin typeface="+mn-lt"/>
              </a:rPr>
              <a:t>2. Συνεχώς σταβλισμένα ζώα</a:t>
            </a:r>
          </a:p>
          <a:p>
            <a:pPr marL="274638">
              <a:lnSpc>
                <a:spcPct val="125000"/>
              </a:lnSpc>
            </a:pPr>
            <a:r>
              <a:rPr lang="el-GR" dirty="0">
                <a:solidFill>
                  <a:schemeClr val="bg1">
                    <a:lumMod val="75000"/>
                    <a:lumOff val="25000"/>
                  </a:schemeClr>
                </a:solidFill>
                <a:latin typeface="+mn-lt"/>
              </a:rPr>
              <a:t>Σε εντατικά συστήματα → άφθονες ΧΖ, κυρίως προϊόντα συντήρησης ΧΦΥ (σανοί, ενσιρώματα + μείγμα ΣΖ)</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118</a:t>
            </a:fld>
            <a:endParaRPr lang="en-US" dirty="0">
              <a:solidFill>
                <a:schemeClr val="bg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663089"/>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a:lnSpc>
                <a:spcPct val="125000"/>
              </a:lnSpc>
            </a:pPr>
            <a:r>
              <a:rPr lang="el-GR" b="1" dirty="0">
                <a:solidFill>
                  <a:schemeClr val="bg1">
                    <a:lumMod val="75000"/>
                    <a:lumOff val="25000"/>
                  </a:schemeClr>
                </a:solidFill>
                <a:latin typeface="+mn-lt"/>
              </a:rPr>
              <a:t>1. Βόσκοντα ζώα </a:t>
            </a:r>
          </a:p>
          <a:p>
            <a:pPr>
              <a:lnSpc>
                <a:spcPct val="125000"/>
              </a:lnSpc>
            </a:pPr>
            <a:r>
              <a:rPr lang="el-GR" b="1" dirty="0">
                <a:solidFill>
                  <a:schemeClr val="bg1">
                    <a:lumMod val="75000"/>
                    <a:lumOff val="25000"/>
                  </a:schemeClr>
                </a:solidFill>
                <a:latin typeface="+mn-lt"/>
              </a:rPr>
              <a:t>Β</a:t>
            </a:r>
            <a:r>
              <a:rPr lang="en-US" b="1" dirty="0">
                <a:solidFill>
                  <a:schemeClr val="bg1">
                    <a:lumMod val="75000"/>
                    <a:lumOff val="25000"/>
                  </a:schemeClr>
                </a:solidFill>
                <a:latin typeface="+mn-lt"/>
              </a:rPr>
              <a:t>όσκηση</a:t>
            </a:r>
            <a:r>
              <a:rPr lang="el-GR" b="1" dirty="0">
                <a:solidFill>
                  <a:schemeClr val="bg1">
                    <a:lumMod val="75000"/>
                    <a:lumOff val="25000"/>
                  </a:schemeClr>
                </a:solidFill>
                <a:latin typeface="+mn-lt"/>
              </a:rPr>
              <a:t>= </a:t>
            </a:r>
            <a:r>
              <a:rPr lang="en-US" dirty="0">
                <a:solidFill>
                  <a:schemeClr val="bg1">
                    <a:lumMod val="75000"/>
                    <a:lumOff val="25000"/>
                  </a:schemeClr>
                </a:solidFill>
                <a:latin typeface="+mn-lt"/>
              </a:rPr>
              <a:t>απευθείας πρόσληψη της χλωρής φυτικής ύλης ή και των υπολειμμάτων διαφόρων καλλιεργειών, από τα ίδια τα ζώα, στο χωράφι ή σε φυσικό λειμώνα. </a:t>
            </a:r>
            <a:endParaRPr lang="el-GR" dirty="0">
              <a:solidFill>
                <a:schemeClr val="bg1">
                  <a:lumMod val="75000"/>
                  <a:lumOff val="25000"/>
                </a:schemeClr>
              </a:solidFill>
              <a:latin typeface="+mn-lt"/>
            </a:endParaRPr>
          </a:p>
          <a:p>
            <a:pPr>
              <a:lnSpc>
                <a:spcPct val="125000"/>
              </a:lnSpc>
            </a:pPr>
            <a:endParaRPr lang="el-GR" dirty="0">
              <a:solidFill>
                <a:schemeClr val="bg1">
                  <a:lumMod val="75000"/>
                  <a:lumOff val="25000"/>
                </a:schemeClr>
              </a:solidFill>
              <a:latin typeface="+mn-lt"/>
            </a:endParaRPr>
          </a:p>
          <a:p>
            <a:pPr>
              <a:lnSpc>
                <a:spcPct val="125000"/>
              </a:lnSpc>
            </a:pPr>
            <a:r>
              <a:rPr lang="en-US" dirty="0">
                <a:solidFill>
                  <a:schemeClr val="bg1">
                    <a:lumMod val="75000"/>
                    <a:lumOff val="25000"/>
                  </a:schemeClr>
                </a:solidFill>
                <a:latin typeface="+mn-lt"/>
              </a:rPr>
              <a:t>Η κοινή ονομασία των χώρων (περιοχών) που βόσκουν τα ζώα, είναι </a:t>
            </a:r>
            <a:r>
              <a:rPr lang="en-US" b="1" dirty="0">
                <a:solidFill>
                  <a:schemeClr val="bg1">
                    <a:lumMod val="75000"/>
                    <a:lumOff val="25000"/>
                  </a:schemeClr>
                </a:solidFill>
                <a:latin typeface="+mn-lt"/>
              </a:rPr>
              <a:t>βοσκότοποι</a:t>
            </a:r>
            <a:endParaRPr lang="el-GR" b="1" dirty="0">
              <a:solidFill>
                <a:schemeClr val="bg1">
                  <a:lumMod val="75000"/>
                  <a:lumOff val="25000"/>
                </a:schemeClr>
              </a:solidFill>
              <a:latin typeface="+mn-lt"/>
            </a:endParaRPr>
          </a:p>
          <a:p>
            <a:pPr>
              <a:lnSpc>
                <a:spcPct val="125000"/>
              </a:lnSpc>
            </a:pPr>
            <a:endParaRPr lang="el-GR" dirty="0">
              <a:solidFill>
                <a:schemeClr val="bg1">
                  <a:lumMod val="75000"/>
                  <a:lumOff val="25000"/>
                </a:schemeClr>
              </a:solidFill>
              <a:latin typeface="+mn-lt"/>
            </a:endParaRPr>
          </a:p>
          <a:p>
            <a:pPr>
              <a:lnSpc>
                <a:spcPct val="125000"/>
              </a:lnSpc>
            </a:pPr>
            <a:r>
              <a:rPr lang="en-US" dirty="0">
                <a:solidFill>
                  <a:schemeClr val="bg1">
                    <a:lumMod val="75000"/>
                    <a:lumOff val="25000"/>
                  </a:schemeClr>
                </a:solidFill>
                <a:latin typeface="+mn-lt"/>
              </a:rPr>
              <a:t>Με τη βόσκηση τα ζώα καταναλώνουν μόνα τους το σύνολο ή το μεγαλύτερο μέρος των </a:t>
            </a:r>
            <a:r>
              <a:rPr lang="el-GR" dirty="0">
                <a:solidFill>
                  <a:schemeClr val="bg1">
                    <a:lumMod val="75000"/>
                    <a:lumOff val="25000"/>
                  </a:schemeClr>
                </a:solidFill>
                <a:latin typeface="+mn-lt"/>
              </a:rPr>
              <a:t>ΧΖ </a:t>
            </a:r>
            <a:r>
              <a:rPr lang="en-US" dirty="0">
                <a:solidFill>
                  <a:schemeClr val="bg1">
                    <a:lumMod val="75000"/>
                    <a:lumOff val="25000"/>
                  </a:schemeClr>
                </a:solidFill>
                <a:latin typeface="+mn-lt"/>
              </a:rPr>
              <a:t>του σιτηρεσίου τους</a:t>
            </a:r>
            <a:r>
              <a:rPr lang="el-GR" dirty="0">
                <a:solidFill>
                  <a:schemeClr val="bg1">
                    <a:lumMod val="75000"/>
                    <a:lumOff val="25000"/>
                  </a:schemeClr>
                </a:solidFill>
                <a:latin typeface="+mn-lt"/>
              </a:rPr>
              <a:t>. Η καταναλισκόμενη ποσότητα ΧΖ εξαρτάται από διάφορους παράγοντες</a:t>
            </a:r>
            <a:endParaRPr lang="en-GB" b="1"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119</a:t>
            </a:fld>
            <a:endParaRPr lang="en-US"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954107"/>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eaLnBrk="1" hangingPunct="1"/>
            <a:r>
              <a:rPr lang="el-GR" b="1" dirty="0">
                <a:solidFill>
                  <a:schemeClr val="bg1">
                    <a:lumMod val="75000"/>
                    <a:lumOff val="25000"/>
                  </a:schemeClr>
                </a:solidFill>
                <a:latin typeface="+mn-lt"/>
              </a:rPr>
              <a:t>β) Ποιότητα ζωοτροφών</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a:t>
            </a:fld>
            <a:endParaRPr lang="en-US" dirty="0">
              <a:solidFill>
                <a:schemeClr val="bg1"/>
              </a:solidFill>
            </a:endParaRPr>
          </a:p>
        </p:txBody>
      </p:sp>
      <p:graphicFrame>
        <p:nvGraphicFramePr>
          <p:cNvPr id="5" name="4 - Πίνακας"/>
          <p:cNvGraphicFramePr>
            <a:graphicFrameLocks noGrp="1"/>
          </p:cNvGraphicFramePr>
          <p:nvPr/>
        </p:nvGraphicFramePr>
        <p:xfrm>
          <a:off x="2" y="2286004"/>
          <a:ext cx="9143999" cy="4114794"/>
        </p:xfrm>
        <a:graphic>
          <a:graphicData uri="http://schemas.openxmlformats.org/drawingml/2006/table">
            <a:tbl>
              <a:tblPr>
                <a:tableStyleId>{35758FB7-9AC5-4552-8A53-C91805E547FA}</a:tableStyleId>
              </a:tblPr>
              <a:tblGrid>
                <a:gridCol w="1701210">
                  <a:extLst>
                    <a:ext uri="{9D8B030D-6E8A-4147-A177-3AD203B41FA5}">
                      <a16:colId xmlns:a16="http://schemas.microsoft.com/office/drawing/2014/main" val="20000"/>
                    </a:ext>
                  </a:extLst>
                </a:gridCol>
                <a:gridCol w="723014">
                  <a:extLst>
                    <a:ext uri="{9D8B030D-6E8A-4147-A177-3AD203B41FA5}">
                      <a16:colId xmlns:a16="http://schemas.microsoft.com/office/drawing/2014/main" val="20001"/>
                    </a:ext>
                  </a:extLst>
                </a:gridCol>
                <a:gridCol w="637953">
                  <a:extLst>
                    <a:ext uri="{9D8B030D-6E8A-4147-A177-3AD203B41FA5}">
                      <a16:colId xmlns:a16="http://schemas.microsoft.com/office/drawing/2014/main" val="20002"/>
                    </a:ext>
                  </a:extLst>
                </a:gridCol>
                <a:gridCol w="693479">
                  <a:extLst>
                    <a:ext uri="{9D8B030D-6E8A-4147-A177-3AD203B41FA5}">
                      <a16:colId xmlns:a16="http://schemas.microsoft.com/office/drawing/2014/main" val="20003"/>
                    </a:ext>
                  </a:extLst>
                </a:gridCol>
                <a:gridCol w="582428">
                  <a:extLst>
                    <a:ext uri="{9D8B030D-6E8A-4147-A177-3AD203B41FA5}">
                      <a16:colId xmlns:a16="http://schemas.microsoft.com/office/drawing/2014/main" val="20004"/>
                    </a:ext>
                  </a:extLst>
                </a:gridCol>
                <a:gridCol w="850604">
                  <a:extLst>
                    <a:ext uri="{9D8B030D-6E8A-4147-A177-3AD203B41FA5}">
                      <a16:colId xmlns:a16="http://schemas.microsoft.com/office/drawing/2014/main" val="20005"/>
                    </a:ext>
                  </a:extLst>
                </a:gridCol>
                <a:gridCol w="983510">
                  <a:extLst>
                    <a:ext uri="{9D8B030D-6E8A-4147-A177-3AD203B41FA5}">
                      <a16:colId xmlns:a16="http://schemas.microsoft.com/office/drawing/2014/main" val="20006"/>
                    </a:ext>
                  </a:extLst>
                </a:gridCol>
                <a:gridCol w="1270593">
                  <a:extLst>
                    <a:ext uri="{9D8B030D-6E8A-4147-A177-3AD203B41FA5}">
                      <a16:colId xmlns:a16="http://schemas.microsoft.com/office/drawing/2014/main" val="20007"/>
                    </a:ext>
                  </a:extLst>
                </a:gridCol>
                <a:gridCol w="850604">
                  <a:extLst>
                    <a:ext uri="{9D8B030D-6E8A-4147-A177-3AD203B41FA5}">
                      <a16:colId xmlns:a16="http://schemas.microsoft.com/office/drawing/2014/main" val="20008"/>
                    </a:ext>
                  </a:extLst>
                </a:gridCol>
                <a:gridCol w="850604">
                  <a:extLst>
                    <a:ext uri="{9D8B030D-6E8A-4147-A177-3AD203B41FA5}">
                      <a16:colId xmlns:a16="http://schemas.microsoft.com/office/drawing/2014/main" val="20009"/>
                    </a:ext>
                  </a:extLst>
                </a:gridCol>
              </a:tblGrid>
              <a:tr h="330956">
                <a:tc>
                  <a:txBody>
                    <a:bodyPr/>
                    <a:lstStyle/>
                    <a:p>
                      <a:pPr algn="just">
                        <a:spcAft>
                          <a:spcPts val="0"/>
                        </a:spcAft>
                      </a:pPr>
                      <a:endParaRPr lang="en-GB" sz="1800" dirty="0">
                        <a:solidFill>
                          <a:schemeClr val="bg2">
                            <a:lumMod val="75000"/>
                          </a:schemeClr>
                        </a:solidFill>
                        <a:latin typeface="+mn-lt"/>
                        <a:ea typeface="Times New Roman"/>
                      </a:endParaRPr>
                    </a:p>
                  </a:txBody>
                  <a:tcPr marL="17780" marR="17780" marT="0" marB="0"/>
                </a:tc>
                <a:tc gridSpan="9">
                  <a:txBody>
                    <a:bodyPr/>
                    <a:lstStyle/>
                    <a:p>
                      <a:pPr algn="ctr">
                        <a:spcAft>
                          <a:spcPts val="0"/>
                        </a:spcAft>
                      </a:pPr>
                      <a:r>
                        <a:rPr lang="el-GR" sz="1800" b="1" dirty="0">
                          <a:solidFill>
                            <a:schemeClr val="bg2">
                              <a:lumMod val="75000"/>
                            </a:schemeClr>
                          </a:solidFill>
                        </a:rPr>
                        <a:t>Αντιδιαιτητική ουσία</a:t>
                      </a:r>
                      <a:endParaRPr lang="en-GB" sz="1800" b="1" dirty="0">
                        <a:solidFill>
                          <a:schemeClr val="bg2">
                            <a:lumMod val="75000"/>
                          </a:schemeClr>
                        </a:solidFill>
                        <a:latin typeface="+mn-lt"/>
                        <a:ea typeface="Times New Roman"/>
                      </a:endParaRPr>
                    </a:p>
                  </a:txBody>
                  <a:tcPr marL="17780" marR="177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467146">
                <a:tc>
                  <a:txBody>
                    <a:bodyPr/>
                    <a:lstStyle/>
                    <a:p>
                      <a:pPr algn="l">
                        <a:spcAft>
                          <a:spcPts val="0"/>
                        </a:spcAft>
                      </a:pPr>
                      <a:r>
                        <a:rPr lang="el-GR" sz="1800" dirty="0">
                          <a:solidFill>
                            <a:schemeClr val="bg2">
                              <a:lumMod val="75000"/>
                            </a:schemeClr>
                          </a:solidFill>
                        </a:rPr>
                        <a:t>Σιτηρέσιο</a:t>
                      </a:r>
                      <a:endParaRPr lang="en-GB" sz="1800" dirty="0">
                        <a:solidFill>
                          <a:schemeClr val="bg2">
                            <a:lumMod val="75000"/>
                          </a:schemeClr>
                        </a:solidFill>
                        <a:latin typeface="+mn-lt"/>
                        <a:ea typeface="Times New Roman"/>
                      </a:endParaRPr>
                    </a:p>
                  </a:txBody>
                  <a:tcPr marL="17780" marR="17780" marT="0" marB="0" anchor="ctr"/>
                </a:tc>
                <a:tc>
                  <a:txBody>
                    <a:bodyPr/>
                    <a:lstStyle/>
                    <a:p>
                      <a:pPr algn="ctr">
                        <a:spcAft>
                          <a:spcPts val="0"/>
                        </a:spcAft>
                      </a:pPr>
                      <a:r>
                        <a:rPr lang="en-US" sz="1800" dirty="0">
                          <a:solidFill>
                            <a:schemeClr val="bg2">
                              <a:lumMod val="75000"/>
                            </a:schemeClr>
                          </a:solidFill>
                        </a:rPr>
                        <a:t>As</a:t>
                      </a:r>
                      <a:endParaRPr lang="en-GB" sz="1800" dirty="0">
                        <a:solidFill>
                          <a:schemeClr val="bg2">
                            <a:lumMod val="75000"/>
                          </a:schemeClr>
                        </a:solidFill>
                        <a:latin typeface="+mn-lt"/>
                        <a:ea typeface="Times New Roman"/>
                      </a:endParaRPr>
                    </a:p>
                  </a:txBody>
                  <a:tcPr marL="17780" marR="17780" marT="0" marB="0" anchor="ctr"/>
                </a:tc>
                <a:tc>
                  <a:txBody>
                    <a:bodyPr/>
                    <a:lstStyle/>
                    <a:p>
                      <a:pPr algn="ctr">
                        <a:spcAft>
                          <a:spcPts val="0"/>
                        </a:spcAft>
                      </a:pPr>
                      <a:r>
                        <a:rPr lang="en-US" sz="1800" dirty="0" err="1">
                          <a:solidFill>
                            <a:schemeClr val="bg2">
                              <a:lumMod val="75000"/>
                            </a:schemeClr>
                          </a:solidFill>
                        </a:rPr>
                        <a:t>Pb</a:t>
                      </a:r>
                      <a:endParaRPr lang="en-GB" sz="1800" dirty="0">
                        <a:solidFill>
                          <a:schemeClr val="bg2">
                            <a:lumMod val="75000"/>
                          </a:schemeClr>
                        </a:solidFill>
                        <a:latin typeface="+mn-lt"/>
                        <a:ea typeface="Times New Roman"/>
                      </a:endParaRPr>
                    </a:p>
                  </a:txBody>
                  <a:tcPr marL="17780" marR="17780" marT="0" marB="0" anchor="ctr"/>
                </a:tc>
                <a:tc>
                  <a:txBody>
                    <a:bodyPr/>
                    <a:lstStyle/>
                    <a:p>
                      <a:pPr algn="ctr">
                        <a:spcAft>
                          <a:spcPts val="0"/>
                        </a:spcAft>
                      </a:pPr>
                      <a:r>
                        <a:rPr lang="en-US" sz="1800" dirty="0">
                          <a:solidFill>
                            <a:schemeClr val="bg2">
                              <a:lumMod val="75000"/>
                            </a:schemeClr>
                          </a:solidFill>
                        </a:rPr>
                        <a:t>F</a:t>
                      </a:r>
                      <a:endParaRPr lang="en-GB" sz="1800" dirty="0">
                        <a:solidFill>
                          <a:schemeClr val="bg2">
                            <a:lumMod val="75000"/>
                          </a:schemeClr>
                        </a:solidFill>
                        <a:latin typeface="+mn-lt"/>
                        <a:ea typeface="Times New Roman"/>
                      </a:endParaRPr>
                    </a:p>
                  </a:txBody>
                  <a:tcPr marL="17780" marR="17780" marT="0" marB="0" anchor="ctr"/>
                </a:tc>
                <a:tc>
                  <a:txBody>
                    <a:bodyPr/>
                    <a:lstStyle/>
                    <a:p>
                      <a:pPr algn="ctr">
                        <a:spcAft>
                          <a:spcPts val="0"/>
                        </a:spcAft>
                      </a:pPr>
                      <a:r>
                        <a:rPr lang="en-US" sz="1800" dirty="0">
                          <a:solidFill>
                            <a:schemeClr val="bg2">
                              <a:lumMod val="75000"/>
                            </a:schemeClr>
                          </a:solidFill>
                        </a:rPr>
                        <a:t>Hg</a:t>
                      </a:r>
                      <a:endParaRPr lang="en-GB" sz="1800" dirty="0">
                        <a:solidFill>
                          <a:schemeClr val="bg2">
                            <a:lumMod val="75000"/>
                          </a:schemeClr>
                        </a:solidFill>
                        <a:latin typeface="+mn-lt"/>
                        <a:ea typeface="Times New Roman"/>
                      </a:endParaRPr>
                    </a:p>
                  </a:txBody>
                  <a:tcPr marL="17780" marR="17780" marT="0" marB="0" anchor="ctr"/>
                </a:tc>
                <a:tc>
                  <a:txBody>
                    <a:bodyPr/>
                    <a:lstStyle/>
                    <a:p>
                      <a:pPr algn="ctr">
                        <a:spcAft>
                          <a:spcPts val="0"/>
                        </a:spcAft>
                      </a:pPr>
                      <a:r>
                        <a:rPr lang="en-US" sz="1800" dirty="0">
                          <a:solidFill>
                            <a:schemeClr val="bg2">
                              <a:lumMod val="75000"/>
                            </a:schemeClr>
                          </a:solidFill>
                        </a:rPr>
                        <a:t>HCN</a:t>
                      </a:r>
                      <a:endParaRPr lang="en-GB" sz="1800" dirty="0">
                        <a:solidFill>
                          <a:schemeClr val="bg2">
                            <a:lumMod val="75000"/>
                          </a:schemeClr>
                        </a:solidFill>
                        <a:latin typeface="+mn-lt"/>
                        <a:ea typeface="Times New Roman"/>
                      </a:endParaRPr>
                    </a:p>
                  </a:txBody>
                  <a:tcPr marL="17780" marR="17780" marT="0" marB="0" anchor="ctr"/>
                </a:tc>
                <a:tc>
                  <a:txBody>
                    <a:bodyPr/>
                    <a:lstStyle/>
                    <a:p>
                      <a:pPr algn="ctr">
                        <a:spcAft>
                          <a:spcPts val="0"/>
                        </a:spcAft>
                      </a:pPr>
                      <a:r>
                        <a:rPr lang="en-US" sz="1800" dirty="0">
                          <a:solidFill>
                            <a:schemeClr val="bg2">
                              <a:lumMod val="75000"/>
                            </a:schemeClr>
                          </a:solidFill>
                        </a:rPr>
                        <a:t>H</a:t>
                      </a:r>
                      <a:r>
                        <a:rPr lang="en-US" sz="1800" baseline="-25000" dirty="0">
                          <a:solidFill>
                            <a:schemeClr val="bg2">
                              <a:lumMod val="75000"/>
                            </a:schemeClr>
                          </a:solidFill>
                        </a:rPr>
                        <a:t>2</a:t>
                      </a:r>
                      <a:r>
                        <a:rPr lang="en-US" sz="1800" dirty="0">
                          <a:solidFill>
                            <a:schemeClr val="bg2">
                              <a:lumMod val="75000"/>
                            </a:schemeClr>
                          </a:solidFill>
                        </a:rPr>
                        <a:t>S</a:t>
                      </a:r>
                      <a:endParaRPr lang="en-GB" sz="1800" dirty="0">
                        <a:solidFill>
                          <a:schemeClr val="bg2">
                            <a:lumMod val="75000"/>
                          </a:schemeClr>
                        </a:solidFill>
                        <a:latin typeface="+mn-lt"/>
                        <a:ea typeface="Times New Roman"/>
                      </a:endParaRPr>
                    </a:p>
                  </a:txBody>
                  <a:tcPr marL="17780" marR="17780" marT="0" marB="0" anchor="ctr"/>
                </a:tc>
                <a:tc>
                  <a:txBody>
                    <a:bodyPr/>
                    <a:lstStyle/>
                    <a:p>
                      <a:pPr marL="71755" marR="71755" algn="ctr">
                        <a:spcAft>
                          <a:spcPts val="0"/>
                        </a:spcAft>
                      </a:pPr>
                      <a:r>
                        <a:rPr lang="el-GR" sz="1800" dirty="0" err="1">
                          <a:solidFill>
                            <a:schemeClr val="bg2">
                              <a:lumMod val="75000"/>
                            </a:schemeClr>
                          </a:solidFill>
                        </a:rPr>
                        <a:t>Αφλατοξίνη</a:t>
                      </a:r>
                      <a:r>
                        <a:rPr lang="el-GR" sz="1800" dirty="0">
                          <a:solidFill>
                            <a:schemeClr val="bg2">
                              <a:lumMod val="75000"/>
                            </a:schemeClr>
                          </a:solidFill>
                        </a:rPr>
                        <a:t> Β</a:t>
                      </a:r>
                      <a:r>
                        <a:rPr lang="el-GR" sz="1800" baseline="-25000" dirty="0">
                          <a:solidFill>
                            <a:schemeClr val="bg2">
                              <a:lumMod val="75000"/>
                            </a:schemeClr>
                          </a:solidFill>
                        </a:rPr>
                        <a:t>1</a:t>
                      </a:r>
                      <a:endParaRPr lang="en-GB" sz="1800" dirty="0">
                        <a:solidFill>
                          <a:schemeClr val="bg2">
                            <a:lumMod val="75000"/>
                          </a:schemeClr>
                        </a:solidFill>
                        <a:latin typeface="+mn-lt"/>
                        <a:ea typeface="Times New Roman"/>
                      </a:endParaRPr>
                    </a:p>
                  </a:txBody>
                  <a:tcPr marL="17780" marR="17780" marT="0" marB="0" anchor="ctr"/>
                </a:tc>
                <a:tc>
                  <a:txBody>
                    <a:bodyPr/>
                    <a:lstStyle/>
                    <a:p>
                      <a:pPr marL="71755" marR="71755" algn="ctr">
                        <a:spcAft>
                          <a:spcPts val="0"/>
                        </a:spcAft>
                      </a:pPr>
                      <a:r>
                        <a:rPr lang="el-GR" sz="1800" dirty="0">
                          <a:solidFill>
                            <a:schemeClr val="bg2">
                              <a:lumMod val="75000"/>
                            </a:schemeClr>
                          </a:solidFill>
                        </a:rPr>
                        <a:t>Ελ.</a:t>
                      </a:r>
                      <a:r>
                        <a:rPr lang="el-GR" sz="1800" baseline="0" dirty="0">
                          <a:solidFill>
                            <a:schemeClr val="bg2">
                              <a:lumMod val="75000"/>
                            </a:schemeClr>
                          </a:solidFill>
                        </a:rPr>
                        <a:t> </a:t>
                      </a:r>
                      <a:r>
                        <a:rPr lang="el-GR" sz="1800" dirty="0" err="1">
                          <a:solidFill>
                            <a:schemeClr val="bg2">
                              <a:lumMod val="75000"/>
                            </a:schemeClr>
                          </a:solidFill>
                        </a:rPr>
                        <a:t>Γκοσυπόλη</a:t>
                      </a:r>
                      <a:endParaRPr lang="en-GB" sz="1800" dirty="0">
                        <a:solidFill>
                          <a:schemeClr val="bg2">
                            <a:lumMod val="75000"/>
                          </a:schemeClr>
                        </a:solidFill>
                        <a:latin typeface="+mn-lt"/>
                        <a:ea typeface="Times New Roman"/>
                      </a:endParaRPr>
                    </a:p>
                  </a:txBody>
                  <a:tcPr marL="17780" marR="17780" marT="0" marB="0" anchor="ctr"/>
                </a:tc>
                <a:tc>
                  <a:txBody>
                    <a:bodyPr/>
                    <a:lstStyle/>
                    <a:p>
                      <a:pPr marL="71755" marR="71755" algn="ctr">
                        <a:spcAft>
                          <a:spcPts val="0"/>
                        </a:spcAft>
                      </a:pPr>
                      <a:r>
                        <a:rPr lang="el-GR" sz="1800" dirty="0" err="1">
                          <a:solidFill>
                            <a:schemeClr val="bg2">
                              <a:lumMod val="75000"/>
                            </a:schemeClr>
                          </a:solidFill>
                        </a:rPr>
                        <a:t>Θειογλυκο</a:t>
                      </a:r>
                      <a:r>
                        <a:rPr lang="el-GR" sz="1800" dirty="0">
                          <a:solidFill>
                            <a:schemeClr val="bg2">
                              <a:lumMod val="75000"/>
                            </a:schemeClr>
                          </a:solidFill>
                        </a:rPr>
                        <a:t>-</a:t>
                      </a:r>
                      <a:r>
                        <a:rPr lang="el-GR" sz="1800" dirty="0" err="1">
                          <a:solidFill>
                            <a:schemeClr val="bg2">
                              <a:lumMod val="75000"/>
                            </a:schemeClr>
                          </a:solidFill>
                        </a:rPr>
                        <a:t>ζίτες</a:t>
                      </a:r>
                      <a:endParaRPr lang="en-GB" sz="1800" dirty="0">
                        <a:solidFill>
                          <a:schemeClr val="bg2">
                            <a:lumMod val="75000"/>
                          </a:schemeClr>
                        </a:solidFill>
                        <a:latin typeface="+mn-lt"/>
                        <a:ea typeface="Times New Roman"/>
                      </a:endParaRPr>
                    </a:p>
                  </a:txBody>
                  <a:tcPr marL="17780" marR="17780" marT="0" marB="0" anchor="ctr"/>
                </a:tc>
                <a:extLst>
                  <a:ext uri="{0D108BD9-81ED-4DB2-BD59-A6C34878D82A}">
                    <a16:rowId xmlns:a16="http://schemas.microsoft.com/office/drawing/2014/main" val="10001"/>
                  </a:ext>
                </a:extLst>
              </a:tr>
              <a:tr h="330956">
                <a:tc>
                  <a:txBody>
                    <a:bodyPr/>
                    <a:lstStyle/>
                    <a:p>
                      <a:pPr algn="just">
                        <a:spcAft>
                          <a:spcPts val="0"/>
                        </a:spcAft>
                      </a:pPr>
                      <a:endParaRPr lang="el-GR" sz="1800">
                        <a:latin typeface="+mn-lt"/>
                        <a:ea typeface="Times New Roman"/>
                      </a:endParaRPr>
                    </a:p>
                  </a:txBody>
                  <a:tcPr marL="17780" marR="17780" marT="0" marB="0"/>
                </a:tc>
                <a:tc gridSpan="9">
                  <a:txBody>
                    <a:bodyPr/>
                    <a:lstStyle/>
                    <a:p>
                      <a:pPr algn="ctr">
                        <a:spcAft>
                          <a:spcPts val="0"/>
                        </a:spcAft>
                      </a:pPr>
                      <a:r>
                        <a:rPr lang="en-US" sz="1800" dirty="0" err="1"/>
                        <a:t>ppm</a:t>
                      </a:r>
                      <a:endParaRPr lang="en-GB" sz="1800" dirty="0">
                        <a:latin typeface="+mn-lt"/>
                        <a:ea typeface="Times New Roman"/>
                      </a:endParaRPr>
                    </a:p>
                  </a:txBody>
                  <a:tcPr marL="17780" marR="177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330956">
                <a:tc>
                  <a:txBody>
                    <a:bodyPr/>
                    <a:lstStyle/>
                    <a:p>
                      <a:pPr algn="just">
                        <a:spcAft>
                          <a:spcPts val="0"/>
                        </a:spcAft>
                      </a:pPr>
                      <a:r>
                        <a:rPr lang="el-GR" sz="1800"/>
                        <a:t>Βοοειδών</a:t>
                      </a:r>
                      <a:r>
                        <a:rPr lang="en-US" sz="1800"/>
                        <a:t> </a:t>
                      </a:r>
                      <a:endParaRPr lang="en-GB" sz="1800">
                        <a:latin typeface="+mn-lt"/>
                        <a:ea typeface="Times New Roman"/>
                      </a:endParaRPr>
                    </a:p>
                  </a:txBody>
                  <a:tcPr marL="17780" marR="17780" marT="0" marB="0"/>
                </a:tc>
                <a:tc>
                  <a:txBody>
                    <a:bodyPr/>
                    <a:lstStyle/>
                    <a:p>
                      <a:pPr algn="ctr">
                        <a:spcAft>
                          <a:spcPts val="0"/>
                        </a:spcAft>
                      </a:pPr>
                      <a:r>
                        <a:rPr lang="en-US" sz="1800"/>
                        <a:t>-</a:t>
                      </a:r>
                      <a:endParaRPr lang="en-GB" sz="1800">
                        <a:latin typeface="+mn-lt"/>
                        <a:ea typeface="Times New Roman"/>
                      </a:endParaRPr>
                    </a:p>
                  </a:txBody>
                  <a:tcPr marL="17780" marR="17780" marT="0" marB="0"/>
                </a:tc>
                <a:tc>
                  <a:txBody>
                    <a:bodyPr/>
                    <a:lstStyle/>
                    <a:p>
                      <a:pPr algn="ctr">
                        <a:spcAft>
                          <a:spcPts val="0"/>
                        </a:spcAft>
                      </a:pPr>
                      <a:r>
                        <a:rPr lang="en-US" sz="1800" dirty="0"/>
                        <a:t>-</a:t>
                      </a:r>
                      <a:endParaRPr lang="en-GB" sz="1800" dirty="0">
                        <a:latin typeface="+mn-lt"/>
                        <a:ea typeface="Times New Roman"/>
                      </a:endParaRPr>
                    </a:p>
                  </a:txBody>
                  <a:tcPr marL="17780" marR="17780" marT="0" marB="0"/>
                </a:tc>
                <a:tc>
                  <a:txBody>
                    <a:bodyPr/>
                    <a:lstStyle/>
                    <a:p>
                      <a:pPr algn="ctr">
                        <a:spcAft>
                          <a:spcPts val="0"/>
                        </a:spcAft>
                      </a:pPr>
                      <a:r>
                        <a:rPr lang="en-US" sz="1800"/>
                        <a:t>30</a:t>
                      </a:r>
                      <a:endParaRPr lang="en-GB" sz="1800">
                        <a:latin typeface="+mn-lt"/>
                        <a:ea typeface="Times New Roman"/>
                      </a:endParaRPr>
                    </a:p>
                  </a:txBody>
                  <a:tcPr marL="17780" marR="17780" marT="0" marB="0"/>
                </a:tc>
                <a:tc>
                  <a:txBody>
                    <a:bodyPr/>
                    <a:lstStyle/>
                    <a:p>
                      <a:pPr algn="ctr">
                        <a:spcAft>
                          <a:spcPts val="0"/>
                        </a:spcAft>
                      </a:pPr>
                      <a:r>
                        <a:rPr lang="en-US" sz="1800"/>
                        <a:t>-</a:t>
                      </a:r>
                      <a:endParaRPr lang="en-GB" sz="1800">
                        <a:latin typeface="+mn-lt"/>
                        <a:ea typeface="Times New Roman"/>
                      </a:endParaRPr>
                    </a:p>
                  </a:txBody>
                  <a:tcPr marL="17780" marR="17780" marT="0" marB="0"/>
                </a:tc>
                <a:tc>
                  <a:txBody>
                    <a:bodyPr/>
                    <a:lstStyle/>
                    <a:p>
                      <a:pPr algn="ctr">
                        <a:spcAft>
                          <a:spcPts val="0"/>
                        </a:spcAft>
                      </a:pPr>
                      <a:r>
                        <a:rPr lang="en-US" sz="1800"/>
                        <a:t>-</a:t>
                      </a:r>
                      <a:endParaRPr lang="en-GB" sz="1800">
                        <a:latin typeface="+mn-lt"/>
                        <a:ea typeface="Times New Roman"/>
                      </a:endParaRPr>
                    </a:p>
                  </a:txBody>
                  <a:tcPr marL="17780" marR="17780" marT="0" marB="0"/>
                </a:tc>
                <a:tc>
                  <a:txBody>
                    <a:bodyPr/>
                    <a:lstStyle/>
                    <a:p>
                      <a:pPr algn="ctr">
                        <a:spcAft>
                          <a:spcPts val="0"/>
                        </a:spcAft>
                      </a:pPr>
                      <a:r>
                        <a:rPr lang="en-US" sz="1800"/>
                        <a:t>&lt; 0,5% S</a:t>
                      </a:r>
                      <a:endParaRPr lang="en-GB" sz="1800">
                        <a:latin typeface="+mn-lt"/>
                        <a:ea typeface="Times New Roman"/>
                      </a:endParaRPr>
                    </a:p>
                  </a:txBody>
                  <a:tcPr marL="17780" marR="17780" marT="0" marB="0"/>
                </a:tc>
                <a:tc>
                  <a:txBody>
                    <a:bodyPr/>
                    <a:lstStyle/>
                    <a:p>
                      <a:pPr algn="ctr">
                        <a:spcAft>
                          <a:spcPts val="0"/>
                        </a:spcAft>
                      </a:pPr>
                      <a:r>
                        <a:rPr lang="el-GR" sz="1800"/>
                        <a:t>0,05</a:t>
                      </a:r>
                      <a:endParaRPr lang="en-GB" sz="1800">
                        <a:latin typeface="+mn-lt"/>
                        <a:ea typeface="Times New Roman"/>
                      </a:endParaRPr>
                    </a:p>
                  </a:txBody>
                  <a:tcPr marL="17780" marR="17780" marT="0" marB="0"/>
                </a:tc>
                <a:tc>
                  <a:txBody>
                    <a:bodyPr/>
                    <a:lstStyle/>
                    <a:p>
                      <a:pPr algn="ctr">
                        <a:spcAft>
                          <a:spcPts val="0"/>
                        </a:spcAft>
                      </a:pPr>
                      <a:r>
                        <a:rPr lang="el-GR" sz="1800"/>
                        <a:t>500</a:t>
                      </a:r>
                      <a:endParaRPr lang="en-GB" sz="1800">
                        <a:latin typeface="+mn-lt"/>
                        <a:ea typeface="Times New Roman"/>
                      </a:endParaRPr>
                    </a:p>
                  </a:txBody>
                  <a:tcPr marL="17780" marR="17780" marT="0" marB="0"/>
                </a:tc>
                <a:tc>
                  <a:txBody>
                    <a:bodyPr/>
                    <a:lstStyle/>
                    <a:p>
                      <a:pPr algn="ctr">
                        <a:spcAft>
                          <a:spcPts val="0"/>
                        </a:spcAft>
                      </a:pPr>
                      <a:r>
                        <a:rPr lang="el-GR" sz="1800"/>
                        <a:t>1000</a:t>
                      </a:r>
                      <a:endParaRPr lang="en-GB" sz="1800">
                        <a:latin typeface="+mn-lt"/>
                        <a:ea typeface="Times New Roman"/>
                      </a:endParaRPr>
                    </a:p>
                  </a:txBody>
                  <a:tcPr marL="17780" marR="17780" marT="0" marB="0"/>
                </a:tc>
                <a:extLst>
                  <a:ext uri="{0D108BD9-81ED-4DB2-BD59-A6C34878D82A}">
                    <a16:rowId xmlns:a16="http://schemas.microsoft.com/office/drawing/2014/main" val="10003"/>
                  </a:ext>
                </a:extLst>
              </a:tr>
              <a:tr h="330956">
                <a:tc>
                  <a:txBody>
                    <a:bodyPr/>
                    <a:lstStyle/>
                    <a:p>
                      <a:pPr algn="just">
                        <a:spcAft>
                          <a:spcPts val="0"/>
                        </a:spcAft>
                      </a:pPr>
                      <a:r>
                        <a:rPr lang="el-GR" sz="1800"/>
                        <a:t>Αιγοπροβάτων </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50</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&lt; 0,1% </a:t>
                      </a:r>
                      <a:r>
                        <a:rPr lang="en-US" sz="1800"/>
                        <a:t>S</a:t>
                      </a:r>
                      <a:endParaRPr lang="en-GB" sz="1800">
                        <a:latin typeface="+mn-lt"/>
                        <a:ea typeface="Times New Roman"/>
                      </a:endParaRPr>
                    </a:p>
                  </a:txBody>
                  <a:tcPr marL="17780" marR="17780" marT="0" marB="0"/>
                </a:tc>
                <a:tc>
                  <a:txBody>
                    <a:bodyPr/>
                    <a:lstStyle/>
                    <a:p>
                      <a:pPr algn="ctr">
                        <a:spcAft>
                          <a:spcPts val="0"/>
                        </a:spcAft>
                      </a:pPr>
                      <a:r>
                        <a:rPr lang="el-GR" sz="1800"/>
                        <a:t>0,05</a:t>
                      </a:r>
                      <a:endParaRPr lang="en-GB" sz="1800">
                        <a:latin typeface="+mn-lt"/>
                        <a:ea typeface="Times New Roman"/>
                      </a:endParaRPr>
                    </a:p>
                  </a:txBody>
                  <a:tcPr marL="17780" marR="17780" marT="0" marB="0"/>
                </a:tc>
                <a:tc>
                  <a:txBody>
                    <a:bodyPr/>
                    <a:lstStyle/>
                    <a:p>
                      <a:pPr algn="ctr">
                        <a:spcAft>
                          <a:spcPts val="0"/>
                        </a:spcAft>
                      </a:pPr>
                      <a:r>
                        <a:rPr lang="el-GR" sz="1800"/>
                        <a:t>500</a:t>
                      </a:r>
                      <a:endParaRPr lang="en-GB" sz="1800">
                        <a:latin typeface="+mn-lt"/>
                        <a:ea typeface="Times New Roman"/>
                      </a:endParaRPr>
                    </a:p>
                  </a:txBody>
                  <a:tcPr marL="17780" marR="17780" marT="0" marB="0"/>
                </a:tc>
                <a:tc>
                  <a:txBody>
                    <a:bodyPr/>
                    <a:lstStyle/>
                    <a:p>
                      <a:pPr algn="ctr">
                        <a:spcAft>
                          <a:spcPts val="0"/>
                        </a:spcAft>
                      </a:pPr>
                      <a:r>
                        <a:rPr lang="el-GR" sz="1800"/>
                        <a:t>1000</a:t>
                      </a:r>
                      <a:endParaRPr lang="en-GB" sz="1800">
                        <a:latin typeface="+mn-lt"/>
                        <a:ea typeface="Times New Roman"/>
                      </a:endParaRPr>
                    </a:p>
                  </a:txBody>
                  <a:tcPr marL="17780" marR="17780" marT="0" marB="0"/>
                </a:tc>
                <a:extLst>
                  <a:ext uri="{0D108BD9-81ED-4DB2-BD59-A6C34878D82A}">
                    <a16:rowId xmlns:a16="http://schemas.microsoft.com/office/drawing/2014/main" val="10004"/>
                  </a:ext>
                </a:extLst>
              </a:tr>
              <a:tr h="330956">
                <a:tc>
                  <a:txBody>
                    <a:bodyPr/>
                    <a:lstStyle/>
                    <a:p>
                      <a:pPr algn="just">
                        <a:spcAft>
                          <a:spcPts val="0"/>
                        </a:spcAft>
                      </a:pPr>
                      <a:r>
                        <a:rPr lang="el-GR" sz="1800"/>
                        <a:t>Κουνελιών </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0,01</a:t>
                      </a:r>
                      <a:endParaRPr lang="en-GB" sz="1800">
                        <a:latin typeface="+mn-lt"/>
                        <a:ea typeface="Times New Roman"/>
                      </a:endParaRPr>
                    </a:p>
                  </a:txBody>
                  <a:tcPr marL="17780" marR="17780" marT="0" marB="0"/>
                </a:tc>
                <a:tc>
                  <a:txBody>
                    <a:bodyPr/>
                    <a:lstStyle/>
                    <a:p>
                      <a:pPr algn="ctr">
                        <a:spcAft>
                          <a:spcPts val="0"/>
                        </a:spcAft>
                      </a:pPr>
                      <a:r>
                        <a:rPr lang="el-GR" sz="1800"/>
                        <a:t>60</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extLst>
                  <a:ext uri="{0D108BD9-81ED-4DB2-BD59-A6C34878D82A}">
                    <a16:rowId xmlns:a16="http://schemas.microsoft.com/office/drawing/2014/main" val="10005"/>
                  </a:ext>
                </a:extLst>
              </a:tr>
              <a:tr h="330956">
                <a:tc>
                  <a:txBody>
                    <a:bodyPr/>
                    <a:lstStyle/>
                    <a:p>
                      <a:pPr algn="just">
                        <a:spcAft>
                          <a:spcPts val="0"/>
                        </a:spcAft>
                      </a:pPr>
                      <a:r>
                        <a:rPr lang="el-GR" sz="1800"/>
                        <a:t>Χοίρων </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100</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dirty="0"/>
                        <a:t>&lt; 0,03% </a:t>
                      </a:r>
                      <a:endParaRPr lang="en-GB" sz="1800" dirty="0">
                        <a:latin typeface="+mn-lt"/>
                        <a:ea typeface="Times New Roman"/>
                      </a:endParaRPr>
                    </a:p>
                  </a:txBody>
                  <a:tcPr marL="17780" marR="17780" marT="0" marB="0"/>
                </a:tc>
                <a:tc>
                  <a:txBody>
                    <a:bodyPr/>
                    <a:lstStyle/>
                    <a:p>
                      <a:pPr algn="ctr">
                        <a:spcAft>
                          <a:spcPts val="0"/>
                        </a:spcAft>
                      </a:pPr>
                      <a:r>
                        <a:rPr lang="el-GR" sz="1800"/>
                        <a:t>0,02</a:t>
                      </a:r>
                      <a:endParaRPr lang="en-GB" sz="1800">
                        <a:latin typeface="+mn-lt"/>
                        <a:ea typeface="Times New Roman"/>
                      </a:endParaRPr>
                    </a:p>
                  </a:txBody>
                  <a:tcPr marL="17780" marR="17780" marT="0" marB="0"/>
                </a:tc>
                <a:tc>
                  <a:txBody>
                    <a:bodyPr/>
                    <a:lstStyle/>
                    <a:p>
                      <a:pPr algn="ctr">
                        <a:spcAft>
                          <a:spcPts val="0"/>
                        </a:spcAft>
                      </a:pPr>
                      <a:r>
                        <a:rPr lang="el-GR" sz="1800"/>
                        <a:t>60</a:t>
                      </a:r>
                      <a:endParaRPr lang="en-GB" sz="1800">
                        <a:latin typeface="+mn-lt"/>
                        <a:ea typeface="Times New Roman"/>
                      </a:endParaRPr>
                    </a:p>
                  </a:txBody>
                  <a:tcPr marL="17780" marR="17780" marT="0" marB="0"/>
                </a:tc>
                <a:tc>
                  <a:txBody>
                    <a:bodyPr/>
                    <a:lstStyle/>
                    <a:p>
                      <a:pPr algn="ctr">
                        <a:spcAft>
                          <a:spcPts val="0"/>
                        </a:spcAft>
                      </a:pPr>
                      <a:r>
                        <a:rPr lang="el-GR" sz="1800"/>
                        <a:t>500</a:t>
                      </a:r>
                      <a:endParaRPr lang="en-GB" sz="1800">
                        <a:latin typeface="+mn-lt"/>
                        <a:ea typeface="Times New Roman"/>
                      </a:endParaRPr>
                    </a:p>
                  </a:txBody>
                  <a:tcPr marL="17780" marR="17780" marT="0" marB="0"/>
                </a:tc>
                <a:extLst>
                  <a:ext uri="{0D108BD9-81ED-4DB2-BD59-A6C34878D82A}">
                    <a16:rowId xmlns:a16="http://schemas.microsoft.com/office/drawing/2014/main" val="10006"/>
                  </a:ext>
                </a:extLst>
              </a:tr>
              <a:tr h="330956">
                <a:tc>
                  <a:txBody>
                    <a:bodyPr/>
                    <a:lstStyle/>
                    <a:p>
                      <a:pPr algn="just">
                        <a:spcAft>
                          <a:spcPts val="0"/>
                        </a:spcAft>
                      </a:pPr>
                      <a:r>
                        <a:rPr lang="el-GR" sz="1800"/>
                        <a:t>Πτηνών </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350</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10</a:t>
                      </a:r>
                      <a:endParaRPr lang="en-GB" sz="1800">
                        <a:latin typeface="+mn-lt"/>
                        <a:ea typeface="Times New Roman"/>
                      </a:endParaRPr>
                    </a:p>
                  </a:txBody>
                  <a:tcPr marL="17780" marR="17780" marT="0" marB="0"/>
                </a:tc>
                <a:tc>
                  <a:txBody>
                    <a:bodyPr/>
                    <a:lstStyle/>
                    <a:p>
                      <a:pPr algn="ctr">
                        <a:spcAft>
                          <a:spcPts val="0"/>
                        </a:spcAft>
                      </a:pPr>
                      <a:r>
                        <a:rPr lang="el-GR" sz="1800" dirty="0"/>
                        <a:t>&lt; 0,10%</a:t>
                      </a:r>
                      <a:endParaRPr lang="en-GB" sz="1800" dirty="0">
                        <a:latin typeface="+mn-lt"/>
                        <a:ea typeface="Times New Roman"/>
                      </a:endParaRPr>
                    </a:p>
                  </a:txBody>
                  <a:tcPr marL="17780" marR="17780" marT="0" marB="0"/>
                </a:tc>
                <a:tc>
                  <a:txBody>
                    <a:bodyPr/>
                    <a:lstStyle/>
                    <a:p>
                      <a:pPr algn="ctr">
                        <a:spcAft>
                          <a:spcPts val="0"/>
                        </a:spcAft>
                      </a:pPr>
                      <a:r>
                        <a:rPr lang="el-GR" sz="1800"/>
                        <a:t>0,02</a:t>
                      </a:r>
                      <a:endParaRPr lang="en-GB" sz="1800">
                        <a:latin typeface="+mn-lt"/>
                        <a:ea typeface="Times New Roman"/>
                      </a:endParaRPr>
                    </a:p>
                  </a:txBody>
                  <a:tcPr marL="17780" marR="17780" marT="0" marB="0"/>
                </a:tc>
                <a:tc>
                  <a:txBody>
                    <a:bodyPr/>
                    <a:lstStyle/>
                    <a:p>
                      <a:pPr algn="ctr">
                        <a:spcAft>
                          <a:spcPts val="0"/>
                        </a:spcAft>
                      </a:pPr>
                      <a:r>
                        <a:rPr lang="el-GR" sz="1800"/>
                        <a:t>100</a:t>
                      </a:r>
                      <a:endParaRPr lang="en-GB" sz="1800">
                        <a:latin typeface="+mn-lt"/>
                        <a:ea typeface="Times New Roman"/>
                      </a:endParaRPr>
                    </a:p>
                  </a:txBody>
                  <a:tcPr marL="17780" marR="17780" marT="0" marB="0"/>
                </a:tc>
                <a:tc>
                  <a:txBody>
                    <a:bodyPr/>
                    <a:lstStyle/>
                    <a:p>
                      <a:pPr algn="ctr">
                        <a:spcAft>
                          <a:spcPts val="0"/>
                        </a:spcAft>
                      </a:pPr>
                      <a:r>
                        <a:rPr lang="el-GR" sz="1800"/>
                        <a:t>500</a:t>
                      </a:r>
                      <a:endParaRPr lang="en-GB" sz="1800">
                        <a:latin typeface="+mn-lt"/>
                        <a:ea typeface="Times New Roman"/>
                      </a:endParaRPr>
                    </a:p>
                  </a:txBody>
                  <a:tcPr marL="17780" marR="17780" marT="0" marB="0"/>
                </a:tc>
                <a:extLst>
                  <a:ext uri="{0D108BD9-81ED-4DB2-BD59-A6C34878D82A}">
                    <a16:rowId xmlns:a16="http://schemas.microsoft.com/office/drawing/2014/main" val="10007"/>
                  </a:ext>
                </a:extLst>
              </a:tr>
              <a:tr h="330956">
                <a:tc>
                  <a:txBody>
                    <a:bodyPr/>
                    <a:lstStyle/>
                    <a:p>
                      <a:pPr algn="just">
                        <a:spcAft>
                          <a:spcPts val="0"/>
                        </a:spcAft>
                      </a:pPr>
                      <a:r>
                        <a:rPr lang="el-GR" sz="1800"/>
                        <a:t>Γενικά </a:t>
                      </a:r>
                      <a:endParaRPr lang="en-GB" sz="1800">
                        <a:latin typeface="+mn-lt"/>
                        <a:ea typeface="Times New Roman"/>
                      </a:endParaRPr>
                    </a:p>
                  </a:txBody>
                  <a:tcPr marL="17780" marR="17780" marT="0" marB="0"/>
                </a:tc>
                <a:tc>
                  <a:txBody>
                    <a:bodyPr/>
                    <a:lstStyle/>
                    <a:p>
                      <a:pPr algn="ctr">
                        <a:spcAft>
                          <a:spcPts val="0"/>
                        </a:spcAft>
                      </a:pPr>
                      <a:r>
                        <a:rPr lang="el-GR" sz="1800"/>
                        <a:t>2</a:t>
                      </a:r>
                      <a:endParaRPr lang="en-GB" sz="1800">
                        <a:latin typeface="+mn-lt"/>
                        <a:ea typeface="Times New Roman"/>
                      </a:endParaRPr>
                    </a:p>
                  </a:txBody>
                  <a:tcPr marL="17780" marR="17780" marT="0" marB="0"/>
                </a:tc>
                <a:tc>
                  <a:txBody>
                    <a:bodyPr/>
                    <a:lstStyle/>
                    <a:p>
                      <a:pPr algn="ctr">
                        <a:spcAft>
                          <a:spcPts val="0"/>
                        </a:spcAft>
                      </a:pPr>
                      <a:r>
                        <a:rPr lang="el-GR" sz="1800"/>
                        <a:t>5</a:t>
                      </a:r>
                      <a:endParaRPr lang="en-GB" sz="1800">
                        <a:latin typeface="+mn-lt"/>
                        <a:ea typeface="Times New Roman"/>
                      </a:endParaRPr>
                    </a:p>
                  </a:txBody>
                  <a:tcPr marL="17780" marR="17780" marT="0" marB="0"/>
                </a:tc>
                <a:tc>
                  <a:txBody>
                    <a:bodyPr/>
                    <a:lstStyle/>
                    <a:p>
                      <a:pPr algn="ctr">
                        <a:spcAft>
                          <a:spcPts val="0"/>
                        </a:spcAft>
                      </a:pPr>
                      <a:r>
                        <a:rPr lang="el-GR" sz="1800" dirty="0"/>
                        <a:t>150</a:t>
                      </a:r>
                      <a:endParaRPr lang="en-GB" sz="1800" dirty="0">
                        <a:latin typeface="+mn-lt"/>
                        <a:ea typeface="Times New Roman"/>
                      </a:endParaRPr>
                    </a:p>
                  </a:txBody>
                  <a:tcPr marL="17780" marR="17780" marT="0" marB="0"/>
                </a:tc>
                <a:tc>
                  <a:txBody>
                    <a:bodyPr/>
                    <a:lstStyle/>
                    <a:p>
                      <a:pPr algn="ctr">
                        <a:spcAft>
                          <a:spcPts val="0"/>
                        </a:spcAft>
                      </a:pPr>
                      <a:r>
                        <a:rPr lang="el-GR" sz="1800"/>
                        <a:t>0,1</a:t>
                      </a:r>
                      <a:endParaRPr lang="en-GB" sz="1800">
                        <a:latin typeface="+mn-lt"/>
                        <a:ea typeface="Times New Roman"/>
                      </a:endParaRPr>
                    </a:p>
                  </a:txBody>
                  <a:tcPr marL="17780" marR="17780" marT="0" marB="0"/>
                </a:tc>
                <a:tc>
                  <a:txBody>
                    <a:bodyPr/>
                    <a:lstStyle/>
                    <a:p>
                      <a:pPr algn="ctr">
                        <a:spcAft>
                          <a:spcPts val="0"/>
                        </a:spcAft>
                      </a:pPr>
                      <a:r>
                        <a:rPr lang="el-GR" sz="1800"/>
                        <a:t>50</a:t>
                      </a:r>
                      <a:endParaRPr lang="en-GB" sz="1800">
                        <a:latin typeface="+mn-lt"/>
                        <a:ea typeface="Times New Roman"/>
                      </a:endParaRPr>
                    </a:p>
                  </a:txBody>
                  <a:tcPr marL="17780" marR="17780" marT="0" marB="0"/>
                </a:tc>
                <a:tc>
                  <a:txBody>
                    <a:bodyPr/>
                    <a:lstStyle/>
                    <a:p>
                      <a:pPr algn="ctr">
                        <a:spcAft>
                          <a:spcPts val="0"/>
                        </a:spcAft>
                      </a:pPr>
                      <a:r>
                        <a:rPr lang="el-GR" sz="1800"/>
                        <a:t>-</a:t>
                      </a:r>
                      <a:endParaRPr lang="en-GB" sz="1800">
                        <a:latin typeface="+mn-lt"/>
                        <a:ea typeface="Times New Roman"/>
                      </a:endParaRPr>
                    </a:p>
                  </a:txBody>
                  <a:tcPr marL="17780" marR="17780" marT="0" marB="0"/>
                </a:tc>
                <a:tc>
                  <a:txBody>
                    <a:bodyPr/>
                    <a:lstStyle/>
                    <a:p>
                      <a:pPr algn="ctr">
                        <a:spcAft>
                          <a:spcPts val="0"/>
                        </a:spcAft>
                      </a:pPr>
                      <a:r>
                        <a:rPr lang="el-GR" sz="1800"/>
                        <a:t>0,01</a:t>
                      </a:r>
                      <a:endParaRPr lang="en-GB" sz="1800">
                        <a:latin typeface="+mn-lt"/>
                        <a:ea typeface="Times New Roman"/>
                      </a:endParaRPr>
                    </a:p>
                  </a:txBody>
                  <a:tcPr marL="17780" marR="17780" marT="0" marB="0"/>
                </a:tc>
                <a:tc>
                  <a:txBody>
                    <a:bodyPr/>
                    <a:lstStyle/>
                    <a:p>
                      <a:pPr algn="ctr">
                        <a:spcAft>
                          <a:spcPts val="0"/>
                        </a:spcAft>
                      </a:pPr>
                      <a:r>
                        <a:rPr lang="el-GR" sz="1800"/>
                        <a:t>20</a:t>
                      </a:r>
                      <a:endParaRPr lang="en-GB" sz="1800">
                        <a:latin typeface="+mn-lt"/>
                        <a:ea typeface="Times New Roman"/>
                      </a:endParaRPr>
                    </a:p>
                  </a:txBody>
                  <a:tcPr marL="17780" marR="17780" marT="0" marB="0"/>
                </a:tc>
                <a:tc>
                  <a:txBody>
                    <a:bodyPr/>
                    <a:lstStyle/>
                    <a:p>
                      <a:pPr algn="ctr">
                        <a:spcAft>
                          <a:spcPts val="0"/>
                        </a:spcAft>
                      </a:pPr>
                      <a:r>
                        <a:rPr lang="el-GR" sz="1800" dirty="0"/>
                        <a:t>150</a:t>
                      </a:r>
                      <a:endParaRPr lang="en-GB" sz="1800" dirty="0">
                        <a:latin typeface="+mn-lt"/>
                        <a:ea typeface="Times New Roman"/>
                      </a:endParaRPr>
                    </a:p>
                  </a:txBody>
                  <a:tcPr marL="17780" marR="17780" marT="0" marB="0"/>
                </a:tc>
                <a:extLst>
                  <a:ext uri="{0D108BD9-81ED-4DB2-BD59-A6C34878D82A}">
                    <a16:rowId xmlns:a16="http://schemas.microsoft.com/office/drawing/2014/main" val="10008"/>
                  </a:ext>
                </a:extLst>
              </a:tr>
            </a:tbl>
          </a:graphicData>
        </a:graphic>
      </p:graphicFrame>
      <p:sp>
        <p:nvSpPr>
          <p:cNvPr id="2049" name="Rectangle 1"/>
          <p:cNvSpPr>
            <a:spLocks noChangeArrowheads="1"/>
          </p:cNvSpPr>
          <p:nvPr/>
        </p:nvSpPr>
        <p:spPr bwMode="auto">
          <a:xfrm>
            <a:off x="228600" y="1828800"/>
            <a:ext cx="8424357"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chemeClr val="bg1"/>
                </a:solidFill>
                <a:effectLst/>
                <a:latin typeface="+mn-lt"/>
                <a:ea typeface="Times New Roman" pitchFamily="18" charset="0"/>
                <a:cs typeface="Arial" pitchFamily="34" charset="0"/>
              </a:rPr>
              <a:t>Μέγιστη επιτρεπόμενη περιεκτικότητα σιτηρεσίων σε αντιδιαιτητικές ουσίες</a:t>
            </a:r>
            <a:endParaRPr kumimoji="0" lang="el-GR" sz="2000" b="0" i="0" u="none" strike="noStrike" cap="none" normalizeH="0" baseline="0" dirty="0">
              <a:ln>
                <a:noFill/>
              </a:ln>
              <a:solidFill>
                <a:schemeClr val="bg1"/>
              </a:solidFill>
              <a:effectLst/>
              <a:latin typeface="+mn-lt"/>
              <a:cs typeface="Arial"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a:lnSpc>
                <a:spcPct val="125000"/>
              </a:lnSpc>
            </a:pPr>
            <a:r>
              <a:rPr lang="el-GR" b="1" dirty="0">
                <a:solidFill>
                  <a:schemeClr val="bg1">
                    <a:lumMod val="75000"/>
                    <a:lumOff val="25000"/>
                  </a:schemeClr>
                </a:solidFill>
                <a:latin typeface="+mn-lt"/>
              </a:rPr>
              <a:t>1. Βόσκοντα ζώα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120</a:t>
            </a:fld>
            <a:endParaRPr lang="en-US" dirty="0">
              <a:solidFill>
                <a:schemeClr val="bg1"/>
              </a:solidFill>
            </a:endParaRPr>
          </a:p>
        </p:txBody>
      </p:sp>
      <p:sp>
        <p:nvSpPr>
          <p:cNvPr id="6" name="5 - TextBox"/>
          <p:cNvSpPr txBox="1"/>
          <p:nvPr/>
        </p:nvSpPr>
        <p:spPr>
          <a:xfrm>
            <a:off x="213360" y="3726954"/>
            <a:ext cx="1676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Κατανάλωση ΧΦΥ</a:t>
            </a:r>
          </a:p>
        </p:txBody>
      </p:sp>
      <p:sp>
        <p:nvSpPr>
          <p:cNvPr id="10" name="9 - TextBox"/>
          <p:cNvSpPr txBox="1"/>
          <p:nvPr/>
        </p:nvSpPr>
        <p:spPr>
          <a:xfrm>
            <a:off x="2514600" y="2057400"/>
            <a:ext cx="2514600" cy="677108"/>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2000" dirty="0">
                <a:solidFill>
                  <a:schemeClr val="bg1">
                    <a:lumMod val="75000"/>
                    <a:lumOff val="25000"/>
                  </a:schemeClr>
                </a:solidFill>
                <a:latin typeface="+mn-lt"/>
              </a:rPr>
              <a:t>Έκταση βοσκότοπου</a:t>
            </a:r>
          </a:p>
          <a:p>
            <a:pPr algn="ctr"/>
            <a:r>
              <a:rPr lang="el-GR" sz="1800" dirty="0">
                <a:solidFill>
                  <a:schemeClr val="bg1">
                    <a:lumMod val="75000"/>
                    <a:lumOff val="25000"/>
                  </a:schemeClr>
                </a:solidFill>
                <a:latin typeface="+mn-lt"/>
              </a:rPr>
              <a:t>(στρέμματα)</a:t>
            </a:r>
          </a:p>
        </p:txBody>
      </p:sp>
      <p:sp>
        <p:nvSpPr>
          <p:cNvPr id="11" name="10 - TextBox"/>
          <p:cNvSpPr txBox="1"/>
          <p:nvPr/>
        </p:nvSpPr>
        <p:spPr>
          <a:xfrm>
            <a:off x="2514600" y="3711714"/>
            <a:ext cx="2590800" cy="677108"/>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2000" dirty="0">
                <a:solidFill>
                  <a:schemeClr val="bg1">
                    <a:lumMod val="75000"/>
                    <a:lumOff val="25000"/>
                  </a:schemeClr>
                </a:solidFill>
                <a:latin typeface="+mn-lt"/>
              </a:rPr>
              <a:t>Απόδοση βοσκότοπου</a:t>
            </a:r>
          </a:p>
          <a:p>
            <a:pPr algn="ctr"/>
            <a:r>
              <a:rPr lang="el-GR" sz="1800" dirty="0">
                <a:solidFill>
                  <a:schemeClr val="bg1">
                    <a:lumMod val="75000"/>
                    <a:lumOff val="25000"/>
                  </a:schemeClr>
                </a:solidFill>
                <a:latin typeface="+mn-lt"/>
              </a:rPr>
              <a:t>(</a:t>
            </a:r>
            <a:r>
              <a:rPr lang="en-GB" sz="1800" dirty="0">
                <a:solidFill>
                  <a:schemeClr val="bg1">
                    <a:lumMod val="75000"/>
                    <a:lumOff val="25000"/>
                  </a:schemeClr>
                </a:solidFill>
                <a:latin typeface="+mn-lt"/>
              </a:rPr>
              <a:t>kg </a:t>
            </a:r>
            <a:r>
              <a:rPr lang="el-GR" sz="1800" dirty="0">
                <a:solidFill>
                  <a:schemeClr val="bg1">
                    <a:lumMod val="75000"/>
                    <a:lumOff val="25000"/>
                  </a:schemeClr>
                </a:solidFill>
                <a:latin typeface="+mn-lt"/>
              </a:rPr>
              <a:t>ΧΦΥ/στρέμμα)</a:t>
            </a:r>
          </a:p>
        </p:txBody>
      </p:sp>
      <p:sp>
        <p:nvSpPr>
          <p:cNvPr id="12" name="11 - TextBox"/>
          <p:cNvSpPr txBox="1"/>
          <p:nvPr/>
        </p:nvSpPr>
        <p:spPr>
          <a:xfrm>
            <a:off x="2514600" y="5342692"/>
            <a:ext cx="2590800" cy="677108"/>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2000" dirty="0">
                <a:solidFill>
                  <a:schemeClr val="bg1">
                    <a:lumMod val="75000"/>
                    <a:lumOff val="25000"/>
                  </a:schemeClr>
                </a:solidFill>
                <a:latin typeface="+mn-lt"/>
              </a:rPr>
              <a:t>Βοσκοφόρτωση</a:t>
            </a:r>
          </a:p>
          <a:p>
            <a:pPr algn="ctr"/>
            <a:r>
              <a:rPr lang="el-GR" sz="1800" dirty="0">
                <a:solidFill>
                  <a:schemeClr val="bg1">
                    <a:lumMod val="75000"/>
                    <a:lumOff val="25000"/>
                  </a:schemeClr>
                </a:solidFill>
                <a:latin typeface="+mn-lt"/>
              </a:rPr>
              <a:t>(αριθμός ζώων/στρέμμα) </a:t>
            </a:r>
          </a:p>
        </p:txBody>
      </p:sp>
      <p:sp>
        <p:nvSpPr>
          <p:cNvPr id="13" name="12 - TextBox"/>
          <p:cNvSpPr txBox="1"/>
          <p:nvPr/>
        </p:nvSpPr>
        <p:spPr>
          <a:xfrm>
            <a:off x="5638800" y="1828800"/>
            <a:ext cx="3200400" cy="1200329"/>
          </a:xfrm>
          <a:prstGeom prst="rect">
            <a:avLst/>
          </a:prstGeom>
          <a:solidFill>
            <a:schemeClr val="accent6">
              <a:lumMod val="40000"/>
              <a:lumOff val="60000"/>
            </a:schemeClr>
          </a:solidFill>
          <a:ln>
            <a:noFill/>
          </a:ln>
        </p:spPr>
        <p:txBody>
          <a:bodyPr wrap="square" rtlCol="0">
            <a:spAutoFit/>
          </a:bodyPr>
          <a:lstStyle/>
          <a:p>
            <a:r>
              <a:rPr lang="el-GR" sz="1800" b="1" dirty="0">
                <a:solidFill>
                  <a:schemeClr val="bg1">
                    <a:lumMod val="75000"/>
                    <a:lumOff val="25000"/>
                  </a:schemeClr>
                </a:solidFill>
                <a:latin typeface="+mn-lt"/>
              </a:rPr>
              <a:t>Κλιματικές συνθήκες</a:t>
            </a:r>
          </a:p>
          <a:p>
            <a:r>
              <a:rPr lang="el-GR" sz="1800" dirty="0">
                <a:solidFill>
                  <a:schemeClr val="bg1">
                    <a:lumMod val="75000"/>
                    <a:lumOff val="25000"/>
                  </a:schemeClr>
                </a:solidFill>
                <a:latin typeface="+mn-lt"/>
              </a:rPr>
              <a:t>↑ Βροχοπτώσεις, </a:t>
            </a:r>
          </a:p>
          <a:p>
            <a:r>
              <a:rPr lang="el-GR" sz="1800" dirty="0">
                <a:solidFill>
                  <a:schemeClr val="bg1">
                    <a:lumMod val="75000"/>
                    <a:lumOff val="25000"/>
                  </a:schemeClr>
                </a:solidFill>
                <a:latin typeface="+mn-lt"/>
              </a:rPr>
              <a:t>↓ θερμοκρασίες → ↑ απόδοση σε ΧΦΥ</a:t>
            </a:r>
          </a:p>
        </p:txBody>
      </p:sp>
      <p:sp>
        <p:nvSpPr>
          <p:cNvPr id="15" name="14 - TextBox"/>
          <p:cNvSpPr txBox="1"/>
          <p:nvPr/>
        </p:nvSpPr>
        <p:spPr>
          <a:xfrm>
            <a:off x="5638800" y="3444240"/>
            <a:ext cx="3200400" cy="1200329"/>
          </a:xfrm>
          <a:prstGeom prst="rect">
            <a:avLst/>
          </a:prstGeom>
          <a:solidFill>
            <a:schemeClr val="accent6">
              <a:lumMod val="40000"/>
              <a:lumOff val="60000"/>
            </a:schemeClr>
          </a:solidFill>
          <a:ln>
            <a:noFill/>
          </a:ln>
        </p:spPr>
        <p:txBody>
          <a:bodyPr wrap="square" rtlCol="0">
            <a:spAutoFit/>
          </a:bodyPr>
          <a:lstStyle/>
          <a:p>
            <a:r>
              <a:rPr lang="el-GR" sz="1800" b="1" dirty="0">
                <a:solidFill>
                  <a:schemeClr val="bg1">
                    <a:lumMod val="75000"/>
                    <a:lumOff val="25000"/>
                  </a:schemeClr>
                </a:solidFill>
                <a:latin typeface="+mn-lt"/>
              </a:rPr>
              <a:t>Χρόνος παραμονής ζώων</a:t>
            </a:r>
          </a:p>
          <a:p>
            <a:r>
              <a:rPr lang="el-GR" sz="1800" dirty="0">
                <a:solidFill>
                  <a:schemeClr val="bg1">
                    <a:lumMod val="75000"/>
                    <a:lumOff val="25000"/>
                  </a:schemeClr>
                </a:solidFill>
                <a:latin typeface="+mn-lt"/>
              </a:rPr>
              <a:t>↑ χρόνος → ↑ απολήψεις → </a:t>
            </a:r>
          </a:p>
          <a:p>
            <a:r>
              <a:rPr lang="el-GR" sz="1800" dirty="0">
                <a:solidFill>
                  <a:schemeClr val="bg1">
                    <a:lumMod val="75000"/>
                    <a:lumOff val="25000"/>
                  </a:schemeClr>
                </a:solidFill>
                <a:latin typeface="+mn-lt"/>
              </a:rPr>
              <a:t>↓ ΧΦΥ → παρεμπόδιση αναβλάστησης  → ↓ απόδοση</a:t>
            </a:r>
          </a:p>
        </p:txBody>
      </p:sp>
      <p:cxnSp>
        <p:nvCxnSpPr>
          <p:cNvPr id="17" name="16 - Γωνιακή σύνδεση"/>
          <p:cNvCxnSpPr>
            <a:stCxn id="6" idx="3"/>
            <a:endCxn id="10" idx="1"/>
          </p:cNvCxnSpPr>
          <p:nvPr/>
        </p:nvCxnSpPr>
        <p:spPr>
          <a:xfrm flipV="1">
            <a:off x="1889760" y="2395954"/>
            <a:ext cx="624840" cy="168494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 Γωνιακή σύνδεση"/>
          <p:cNvCxnSpPr>
            <a:stCxn id="6" idx="3"/>
            <a:endCxn id="11" idx="1"/>
          </p:cNvCxnSpPr>
          <p:nvPr/>
        </p:nvCxnSpPr>
        <p:spPr>
          <a:xfrm flipV="1">
            <a:off x="1889760" y="4050268"/>
            <a:ext cx="624840" cy="30629"/>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21 - Γωνιακή σύνδεση"/>
          <p:cNvCxnSpPr>
            <a:stCxn id="6" idx="3"/>
            <a:endCxn id="12" idx="1"/>
          </p:cNvCxnSpPr>
          <p:nvPr/>
        </p:nvCxnSpPr>
        <p:spPr>
          <a:xfrm>
            <a:off x="1889760" y="4080897"/>
            <a:ext cx="624840" cy="1600349"/>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24 - Γωνιακή σύνδεση"/>
          <p:cNvCxnSpPr>
            <a:stCxn id="11" idx="3"/>
            <a:endCxn id="13" idx="1"/>
          </p:cNvCxnSpPr>
          <p:nvPr/>
        </p:nvCxnSpPr>
        <p:spPr>
          <a:xfrm flipV="1">
            <a:off x="5105400" y="2428965"/>
            <a:ext cx="533400" cy="162130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27 - Γωνιακή σύνδεση"/>
          <p:cNvCxnSpPr>
            <a:stCxn id="11" idx="3"/>
            <a:endCxn id="15" idx="1"/>
          </p:cNvCxnSpPr>
          <p:nvPr/>
        </p:nvCxnSpPr>
        <p:spPr>
          <a:xfrm flipV="1">
            <a:off x="5105400" y="4044405"/>
            <a:ext cx="533400" cy="586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5638800" y="5105400"/>
            <a:ext cx="3200400" cy="954107"/>
          </a:xfrm>
          <a:prstGeom prst="rect">
            <a:avLst/>
          </a:prstGeom>
          <a:solidFill>
            <a:schemeClr val="accent6">
              <a:lumMod val="75000"/>
            </a:schemeClr>
          </a:solidFill>
          <a:ln>
            <a:noFill/>
          </a:ln>
        </p:spPr>
        <p:txBody>
          <a:bodyPr wrap="square" rtlCol="0">
            <a:spAutoFit/>
          </a:bodyPr>
          <a:lstStyle/>
          <a:p>
            <a:pPr algn="ctr"/>
            <a:r>
              <a:rPr lang="el-GR" sz="2000" b="1" dirty="0">
                <a:solidFill>
                  <a:srgbClr val="FFFF99"/>
                </a:solidFill>
                <a:latin typeface="+mn-lt"/>
              </a:rPr>
              <a:t>Βοσκοικανότητα</a:t>
            </a:r>
          </a:p>
          <a:p>
            <a:pPr algn="ctr"/>
            <a:r>
              <a:rPr lang="el-GR" sz="1800" dirty="0">
                <a:solidFill>
                  <a:srgbClr val="FFFF99"/>
                </a:solidFill>
                <a:latin typeface="+mn-lt"/>
              </a:rPr>
              <a:t>(αριθμός ζώων που μπορούν να μπουν στο βοσκότοπο) </a:t>
            </a:r>
          </a:p>
        </p:txBody>
      </p:sp>
      <p:cxnSp>
        <p:nvCxnSpPr>
          <p:cNvPr id="34" name="33 - Ευθύγραμμο βέλος σύνδεσης"/>
          <p:cNvCxnSpPr>
            <a:stCxn id="13" idx="2"/>
            <a:endCxn id="15" idx="0"/>
          </p:cNvCxnSpPr>
          <p:nvPr/>
        </p:nvCxnSpPr>
        <p:spPr>
          <a:xfrm>
            <a:off x="7239000" y="3029129"/>
            <a:ext cx="0" cy="41511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35 - Ευθύγραμμο βέλος σύνδεσης"/>
          <p:cNvCxnSpPr>
            <a:stCxn id="15" idx="2"/>
            <a:endCxn id="32" idx="0"/>
          </p:cNvCxnSpPr>
          <p:nvPr/>
        </p:nvCxnSpPr>
        <p:spPr>
          <a:xfrm>
            <a:off x="7239000" y="4644569"/>
            <a:ext cx="0" cy="46083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663089"/>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a:lnSpc>
                <a:spcPct val="125000"/>
              </a:lnSpc>
            </a:pPr>
            <a:r>
              <a:rPr lang="el-GR" b="1" dirty="0">
                <a:solidFill>
                  <a:schemeClr val="bg1">
                    <a:lumMod val="75000"/>
                    <a:lumOff val="25000"/>
                  </a:schemeClr>
                </a:solidFill>
                <a:latin typeface="+mn-lt"/>
              </a:rPr>
              <a:t>1. Βόσκοντα ζώα </a:t>
            </a:r>
          </a:p>
          <a:p>
            <a:pPr>
              <a:lnSpc>
                <a:spcPct val="125000"/>
              </a:lnSpc>
            </a:pPr>
            <a:r>
              <a:rPr lang="en-US" dirty="0">
                <a:solidFill>
                  <a:schemeClr val="bg1">
                    <a:lumMod val="75000"/>
                    <a:lumOff val="25000"/>
                  </a:schemeClr>
                </a:solidFill>
                <a:latin typeface="+mn-lt"/>
              </a:rPr>
              <a:t>Για </a:t>
            </a:r>
            <a:r>
              <a:rPr lang="en-US" b="1" dirty="0">
                <a:solidFill>
                  <a:schemeClr val="bg1">
                    <a:lumMod val="75000"/>
                    <a:lumOff val="25000"/>
                  </a:schemeClr>
                </a:solidFill>
                <a:latin typeface="+mn-lt"/>
              </a:rPr>
              <a:t>καλύτερη εκμετάλλευση της βοσκής</a:t>
            </a:r>
            <a:r>
              <a:rPr lang="el-GR" b="1" dirty="0">
                <a:solidFill>
                  <a:schemeClr val="bg1">
                    <a:lumMod val="75000"/>
                    <a:lumOff val="25000"/>
                  </a:schemeClr>
                </a:solidFill>
                <a:latin typeface="+mn-lt"/>
              </a:rPr>
              <a:t> </a:t>
            </a:r>
            <a:r>
              <a:rPr lang="el-GR" dirty="0">
                <a:solidFill>
                  <a:schemeClr val="bg1">
                    <a:lumMod val="75000"/>
                    <a:lumOff val="25000"/>
                  </a:schemeClr>
                </a:solidFill>
                <a:latin typeface="+mn-lt"/>
              </a:rPr>
              <a:t>και </a:t>
            </a:r>
            <a:r>
              <a:rPr lang="el-GR" b="1" dirty="0">
                <a:solidFill>
                  <a:schemeClr val="bg1">
                    <a:lumMod val="75000"/>
                    <a:lumOff val="25000"/>
                  </a:schemeClr>
                </a:solidFill>
                <a:latin typeface="+mn-lt"/>
              </a:rPr>
              <a:t>διατήρηση της απόδοσής</a:t>
            </a:r>
            <a:r>
              <a:rPr lang="el-GR" dirty="0">
                <a:solidFill>
                  <a:schemeClr val="bg1">
                    <a:lumMod val="75000"/>
                    <a:lumOff val="25000"/>
                  </a:schemeClr>
                </a:solidFill>
                <a:latin typeface="+mn-lt"/>
              </a:rPr>
              <a:t> της (αειφορία)</a:t>
            </a:r>
            <a:r>
              <a:rPr lang="en-US" dirty="0">
                <a:solidFill>
                  <a:schemeClr val="bg1">
                    <a:lumMod val="75000"/>
                    <a:lumOff val="25000"/>
                  </a:schemeClr>
                </a:solidFill>
                <a:latin typeface="+mn-lt"/>
              </a:rPr>
              <a:t>, καλό είναι να εφαρμόζεται η </a:t>
            </a:r>
            <a:r>
              <a:rPr lang="en-US" b="1" dirty="0">
                <a:solidFill>
                  <a:schemeClr val="bg1">
                    <a:lumMod val="75000"/>
                    <a:lumOff val="25000"/>
                  </a:schemeClr>
                </a:solidFill>
                <a:latin typeface="+mn-lt"/>
              </a:rPr>
              <a:t>προγραμματισμένη βόσκηση</a:t>
            </a:r>
            <a:r>
              <a:rPr lang="en-US" dirty="0">
                <a:solidFill>
                  <a:schemeClr val="bg1">
                    <a:lumMod val="75000"/>
                    <a:lumOff val="25000"/>
                  </a:schemeClr>
                </a:solidFill>
                <a:latin typeface="+mn-lt"/>
              </a:rPr>
              <a:t>, σύμφωνα με την οποία</a:t>
            </a:r>
            <a:r>
              <a:rPr lang="el-GR" dirty="0">
                <a:solidFill>
                  <a:schemeClr val="bg1">
                    <a:lumMod val="75000"/>
                    <a:lumOff val="25000"/>
                  </a:schemeClr>
                </a:solidFill>
                <a:latin typeface="+mn-lt"/>
              </a:rPr>
              <a:t>:</a:t>
            </a:r>
          </a:p>
          <a:p>
            <a:pPr marL="274638">
              <a:lnSpc>
                <a:spcPct val="125000"/>
              </a:lnSpc>
            </a:pPr>
            <a:r>
              <a:rPr lang="el-GR" dirty="0">
                <a:solidFill>
                  <a:schemeClr val="bg1">
                    <a:lumMod val="75000"/>
                    <a:lumOff val="25000"/>
                  </a:schemeClr>
                </a:solidFill>
                <a:latin typeface="+mn-lt"/>
              </a:rPr>
              <a:t>α) υπολογίζεται η ποσότητα της χλόης που χρειάζονται τα ζώα (ημερήσια ή για βραχύ διάστημα) ανάλογα με τον αριθμό τους,</a:t>
            </a:r>
            <a:endParaRPr lang="en-GB" dirty="0">
              <a:solidFill>
                <a:schemeClr val="bg1">
                  <a:lumMod val="75000"/>
                  <a:lumOff val="25000"/>
                </a:schemeClr>
              </a:solidFill>
              <a:latin typeface="+mn-lt"/>
            </a:endParaRPr>
          </a:p>
          <a:p>
            <a:pPr marL="274638">
              <a:lnSpc>
                <a:spcPct val="125000"/>
              </a:lnSpc>
            </a:pPr>
            <a:r>
              <a:rPr lang="el-GR" dirty="0">
                <a:solidFill>
                  <a:schemeClr val="bg1">
                    <a:lumMod val="75000"/>
                    <a:lumOff val="25000"/>
                  </a:schemeClr>
                </a:solidFill>
                <a:latin typeface="+mn-lt"/>
              </a:rPr>
              <a:t>β) χωρίζεται η συνολική έκταση του βοσκότοπου σε τεμάχια, με τρόπο τέτοιο που το κάθε τεμάχιο να έχει την ποσότητα χλόης που χρειάζονται τα ζώα (ημερήσια ή για βραχύ διάστημα) και</a:t>
            </a:r>
            <a:endParaRPr lang="en-GB" dirty="0">
              <a:solidFill>
                <a:schemeClr val="bg1">
                  <a:lumMod val="75000"/>
                  <a:lumOff val="25000"/>
                </a:schemeClr>
              </a:solidFill>
              <a:latin typeface="+mn-lt"/>
            </a:endParaRPr>
          </a:p>
          <a:p>
            <a:pPr marL="274638">
              <a:lnSpc>
                <a:spcPct val="125000"/>
              </a:lnSpc>
            </a:pPr>
            <a:r>
              <a:rPr lang="en-US" dirty="0">
                <a:solidFill>
                  <a:schemeClr val="bg1">
                    <a:lumMod val="75000"/>
                    <a:lumOff val="25000"/>
                  </a:schemeClr>
                </a:solidFill>
                <a:latin typeface="+mn-lt"/>
              </a:rPr>
              <a:t>γ) </a:t>
            </a:r>
            <a:r>
              <a:rPr lang="en-US" dirty="0" err="1">
                <a:solidFill>
                  <a:schemeClr val="bg1">
                    <a:lumMod val="75000"/>
                    <a:lumOff val="25000"/>
                  </a:schemeClr>
                </a:solidFill>
                <a:latin typeface="+mn-lt"/>
              </a:rPr>
              <a:t>τα</a:t>
            </a:r>
            <a:r>
              <a:rPr lang="en-US" dirty="0">
                <a:solidFill>
                  <a:schemeClr val="bg1">
                    <a:lumMod val="75000"/>
                    <a:lumOff val="25000"/>
                  </a:schemeClr>
                </a:solidFill>
                <a:latin typeface="+mn-lt"/>
              </a:rPr>
              <a:t> ζώα να αφήνονται να βοσκήσουν σε διαφορετικό </a:t>
            </a:r>
            <a:r>
              <a:rPr lang="el-GR" dirty="0">
                <a:solidFill>
                  <a:schemeClr val="bg1">
                    <a:lumMod val="75000"/>
                    <a:lumOff val="25000"/>
                  </a:schemeClr>
                </a:solidFill>
                <a:latin typeface="+mn-lt"/>
              </a:rPr>
              <a:t>τεμάχιο (ημερήσια ή για βραχύ διάστημα) </a:t>
            </a:r>
            <a:endParaRPr lang="en-GB" b="1"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121</a:t>
            </a:fld>
            <a:endParaRPr lang="en-US" dirty="0">
              <a:solidFill>
                <a:schemeClr val="bg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970865"/>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buAutoNum type="arabicPeriod"/>
            </a:pPr>
            <a:r>
              <a:rPr lang="el-GR" b="1" dirty="0" err="1">
                <a:solidFill>
                  <a:schemeClr val="bg1">
                    <a:lumMod val="75000"/>
                    <a:lumOff val="25000"/>
                  </a:schemeClr>
                </a:solidFill>
                <a:latin typeface="+mn-lt"/>
              </a:rPr>
              <a:t>Βόσκοντα</a:t>
            </a:r>
            <a:r>
              <a:rPr lang="el-GR" b="1" dirty="0">
                <a:solidFill>
                  <a:schemeClr val="bg1">
                    <a:lumMod val="75000"/>
                    <a:lumOff val="25000"/>
                  </a:schemeClr>
                </a:solidFill>
                <a:latin typeface="+mn-lt"/>
              </a:rPr>
              <a:t> ζώα </a:t>
            </a:r>
          </a:p>
          <a:p>
            <a:pPr>
              <a:lnSpc>
                <a:spcPct val="125000"/>
              </a:lnSpc>
            </a:pPr>
            <a:r>
              <a:rPr lang="el-GR" sz="2000" u="sng" dirty="0">
                <a:solidFill>
                  <a:srgbClr val="FF0000"/>
                </a:solidFill>
                <a:latin typeface="+mn-lt"/>
              </a:rPr>
              <a:t>Παράδειγμα</a:t>
            </a:r>
          </a:p>
          <a:p>
            <a:pPr>
              <a:lnSpc>
                <a:spcPct val="125000"/>
              </a:lnSpc>
            </a:pPr>
            <a:r>
              <a:rPr lang="el-GR" sz="2000" dirty="0">
                <a:solidFill>
                  <a:schemeClr val="bg1">
                    <a:lumMod val="75000"/>
                    <a:lumOff val="25000"/>
                  </a:schemeClr>
                </a:solidFill>
                <a:latin typeface="+mn-lt"/>
              </a:rPr>
              <a:t>Βοσκότοπος έκτασης 100 στρ. με απόδοση σε χλόη= 300 </a:t>
            </a:r>
            <a:r>
              <a:rPr lang="en-GB" sz="2000" dirty="0">
                <a:solidFill>
                  <a:schemeClr val="bg1">
                    <a:lumMod val="75000"/>
                    <a:lumOff val="25000"/>
                  </a:schemeClr>
                </a:solidFill>
                <a:latin typeface="+mn-lt"/>
              </a:rPr>
              <a:t>kg/</a:t>
            </a:r>
            <a:r>
              <a:rPr lang="el-GR" sz="2000" dirty="0">
                <a:solidFill>
                  <a:schemeClr val="bg1">
                    <a:lumMod val="75000"/>
                    <a:lumOff val="25000"/>
                  </a:schemeClr>
                </a:solidFill>
                <a:latin typeface="+mn-lt"/>
              </a:rPr>
              <a:t>στρ., </a:t>
            </a:r>
            <a:r>
              <a:rPr lang="en-GB" sz="2000" dirty="0">
                <a:solidFill>
                  <a:schemeClr val="bg1">
                    <a:lumMod val="75000"/>
                    <a:lumOff val="25000"/>
                  </a:schemeClr>
                </a:solidFill>
                <a:latin typeface="+mn-lt"/>
              </a:rPr>
              <a:t>100 </a:t>
            </a:r>
            <a:r>
              <a:rPr lang="el-GR" sz="2000" dirty="0">
                <a:solidFill>
                  <a:schemeClr val="bg1">
                    <a:lumMod val="75000"/>
                    <a:lumOff val="25000"/>
                  </a:schemeClr>
                </a:solidFill>
                <a:latin typeface="+mn-lt"/>
              </a:rPr>
              <a:t>προβατίνες (ΣΒ=60-65 </a:t>
            </a:r>
            <a:r>
              <a:rPr lang="en-GB" sz="2000" dirty="0">
                <a:solidFill>
                  <a:schemeClr val="bg1">
                    <a:lumMod val="75000"/>
                    <a:lumOff val="25000"/>
                  </a:schemeClr>
                </a:solidFill>
                <a:latin typeface="+mn-lt"/>
              </a:rPr>
              <a:t>kg).</a:t>
            </a:r>
            <a:endParaRPr lang="el-GR" sz="2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Η κάθε προβατίνα απαιτεί 10 </a:t>
            </a:r>
            <a:r>
              <a:rPr lang="en-GB" sz="2000" dirty="0">
                <a:solidFill>
                  <a:schemeClr val="bg1">
                    <a:lumMod val="75000"/>
                    <a:lumOff val="25000"/>
                  </a:schemeClr>
                </a:solidFill>
                <a:latin typeface="+mn-lt"/>
              </a:rPr>
              <a:t>kg</a:t>
            </a:r>
            <a:r>
              <a:rPr lang="el-GR" sz="2000" dirty="0">
                <a:solidFill>
                  <a:schemeClr val="bg1">
                    <a:lumMod val="75000"/>
                    <a:lumOff val="25000"/>
                  </a:schemeClr>
                </a:solidFill>
                <a:latin typeface="+mn-lt"/>
              </a:rPr>
              <a:t> χλόη/ημέρα → </a:t>
            </a:r>
            <a:r>
              <a:rPr lang="el-GR" sz="2000" b="1" dirty="0">
                <a:solidFill>
                  <a:schemeClr val="bg1">
                    <a:lumMod val="75000"/>
                    <a:lumOff val="25000"/>
                  </a:schemeClr>
                </a:solidFill>
                <a:latin typeface="+mn-lt"/>
              </a:rPr>
              <a:t>1000</a:t>
            </a:r>
            <a:r>
              <a:rPr lang="en-GB" sz="2000" b="1" dirty="0">
                <a:solidFill>
                  <a:schemeClr val="bg1">
                    <a:lumMod val="75000"/>
                    <a:lumOff val="25000"/>
                  </a:schemeClr>
                </a:solidFill>
                <a:latin typeface="+mn-lt"/>
              </a:rPr>
              <a:t> kg</a:t>
            </a:r>
            <a:r>
              <a:rPr lang="el-GR" sz="2000" b="1" dirty="0">
                <a:solidFill>
                  <a:schemeClr val="bg1">
                    <a:lumMod val="75000"/>
                    <a:lumOff val="25000"/>
                  </a:schemeClr>
                </a:solidFill>
                <a:latin typeface="+mn-lt"/>
              </a:rPr>
              <a:t>/</a:t>
            </a:r>
            <a:r>
              <a:rPr lang="el-GR" sz="2000" b="1" dirty="0" err="1">
                <a:solidFill>
                  <a:schemeClr val="bg1">
                    <a:lumMod val="75000"/>
                    <a:lumOff val="25000"/>
                  </a:schemeClr>
                </a:solidFill>
                <a:latin typeface="+mn-lt"/>
              </a:rPr>
              <a:t>ημ</a:t>
            </a:r>
            <a:r>
              <a:rPr lang="el-GR" sz="2000" b="1" dirty="0">
                <a:solidFill>
                  <a:schemeClr val="bg1">
                    <a:lumMod val="75000"/>
                    <a:lumOff val="25000"/>
                  </a:schemeClr>
                </a:solidFill>
                <a:latin typeface="+mn-lt"/>
              </a:rPr>
              <a:t>. </a:t>
            </a:r>
            <a:r>
              <a:rPr lang="el-GR" sz="2000" dirty="0">
                <a:solidFill>
                  <a:schemeClr val="bg1">
                    <a:lumMod val="75000"/>
                    <a:lumOff val="25000"/>
                  </a:schemeClr>
                </a:solidFill>
                <a:latin typeface="+mn-lt"/>
              </a:rPr>
              <a:t>για όλα τα ζώα.</a:t>
            </a:r>
          </a:p>
          <a:p>
            <a:pPr>
              <a:lnSpc>
                <a:spcPct val="125000"/>
              </a:lnSpc>
            </a:pPr>
            <a:r>
              <a:rPr lang="el-GR" sz="2000" dirty="0">
                <a:solidFill>
                  <a:schemeClr val="bg1">
                    <a:lumMod val="75000"/>
                    <a:lumOff val="25000"/>
                  </a:schemeClr>
                </a:solidFill>
                <a:latin typeface="+mn-lt"/>
              </a:rPr>
              <a:t>Συνολική απόδοση βοσκότοπου= 100 στρ. × 300 </a:t>
            </a:r>
            <a:r>
              <a:rPr lang="en-GB" sz="2000" dirty="0">
                <a:solidFill>
                  <a:schemeClr val="bg1">
                    <a:lumMod val="75000"/>
                    <a:lumOff val="25000"/>
                  </a:schemeClr>
                </a:solidFill>
                <a:latin typeface="+mn-lt"/>
              </a:rPr>
              <a:t>kg</a:t>
            </a:r>
            <a:r>
              <a:rPr lang="el-GR" sz="2000" dirty="0">
                <a:solidFill>
                  <a:schemeClr val="bg1">
                    <a:lumMod val="75000"/>
                    <a:lumOff val="25000"/>
                  </a:schemeClr>
                </a:solidFill>
                <a:latin typeface="+mn-lt"/>
              </a:rPr>
              <a:t> χλόη/στρ.= </a:t>
            </a:r>
            <a:r>
              <a:rPr lang="el-GR" sz="2000" b="1" dirty="0">
                <a:solidFill>
                  <a:schemeClr val="bg1">
                    <a:lumMod val="75000"/>
                    <a:lumOff val="25000"/>
                  </a:schemeClr>
                </a:solidFill>
                <a:latin typeface="+mn-lt"/>
              </a:rPr>
              <a:t>30.000 </a:t>
            </a:r>
            <a:r>
              <a:rPr lang="en-GB" sz="2000" b="1" dirty="0">
                <a:solidFill>
                  <a:schemeClr val="bg1">
                    <a:lumMod val="75000"/>
                    <a:lumOff val="25000"/>
                  </a:schemeClr>
                </a:solidFill>
                <a:latin typeface="+mn-lt"/>
              </a:rPr>
              <a:t>kg</a:t>
            </a:r>
            <a:r>
              <a:rPr lang="el-GR" sz="2000" b="1" dirty="0">
                <a:solidFill>
                  <a:schemeClr val="bg1">
                    <a:lumMod val="75000"/>
                    <a:lumOff val="25000"/>
                  </a:schemeClr>
                </a:solidFill>
                <a:latin typeface="+mn-lt"/>
              </a:rPr>
              <a:t> χλόη</a:t>
            </a:r>
            <a:r>
              <a:rPr lang="el-GR" sz="2000" dirty="0">
                <a:solidFill>
                  <a:schemeClr val="bg1">
                    <a:lumMod val="75000"/>
                    <a:lumOff val="25000"/>
                  </a:schemeClr>
                </a:solidFill>
                <a:latin typeface="+mn-lt"/>
              </a:rPr>
              <a:t>.</a:t>
            </a:r>
          </a:p>
          <a:p>
            <a:pPr>
              <a:lnSpc>
                <a:spcPct val="125000"/>
              </a:lnSpc>
            </a:pPr>
            <a:endParaRPr lang="el-GR" sz="2000" dirty="0">
              <a:solidFill>
                <a:schemeClr val="bg1">
                  <a:lumMod val="75000"/>
                  <a:lumOff val="25000"/>
                </a:schemeClr>
              </a:solidFill>
              <a:latin typeface="+mn-lt"/>
            </a:endParaRPr>
          </a:p>
          <a:p>
            <a:pPr>
              <a:lnSpc>
                <a:spcPct val="125000"/>
              </a:lnSpc>
            </a:pPr>
            <a:r>
              <a:rPr lang="el-GR" sz="2000" i="1" dirty="0">
                <a:solidFill>
                  <a:srgbClr val="7030A0"/>
                </a:solidFill>
                <a:latin typeface="+mn-lt"/>
              </a:rPr>
              <a:t>Πόσες ημέρες μπορούν να μείνουν τα ζώα στη βοσκή??</a:t>
            </a:r>
          </a:p>
          <a:p>
            <a:pPr>
              <a:lnSpc>
                <a:spcPct val="125000"/>
              </a:lnSpc>
            </a:pPr>
            <a:r>
              <a:rPr lang="el-GR" sz="2000" dirty="0">
                <a:solidFill>
                  <a:schemeClr val="bg1">
                    <a:lumMod val="75000"/>
                    <a:lumOff val="25000"/>
                  </a:schemeClr>
                </a:solidFill>
                <a:latin typeface="+mn-lt"/>
              </a:rPr>
              <a:t>				↓</a:t>
            </a:r>
          </a:p>
          <a:p>
            <a:pPr>
              <a:lnSpc>
                <a:spcPct val="125000"/>
              </a:lnSpc>
            </a:pPr>
            <a:r>
              <a:rPr lang="el-GR" sz="2000" dirty="0">
                <a:solidFill>
                  <a:schemeClr val="bg1">
                    <a:lumMod val="75000"/>
                    <a:lumOff val="25000"/>
                  </a:schemeClr>
                </a:solidFill>
                <a:latin typeface="+mn-lt"/>
              </a:rPr>
              <a:t>30.000 </a:t>
            </a:r>
            <a:r>
              <a:rPr lang="en-GB" sz="2000" dirty="0">
                <a:solidFill>
                  <a:schemeClr val="bg1">
                    <a:lumMod val="75000"/>
                    <a:lumOff val="25000"/>
                  </a:schemeClr>
                </a:solidFill>
                <a:latin typeface="+mn-lt"/>
              </a:rPr>
              <a:t>kg</a:t>
            </a:r>
            <a:r>
              <a:rPr lang="el-GR" sz="2000" dirty="0">
                <a:solidFill>
                  <a:schemeClr val="bg1">
                    <a:lumMod val="75000"/>
                    <a:lumOff val="25000"/>
                  </a:schemeClr>
                </a:solidFill>
                <a:latin typeface="+mn-lt"/>
              </a:rPr>
              <a:t> χλόη/1000 </a:t>
            </a:r>
            <a:r>
              <a:rPr lang="en-GB" sz="2000" dirty="0">
                <a:solidFill>
                  <a:schemeClr val="bg1">
                    <a:lumMod val="75000"/>
                    <a:lumOff val="25000"/>
                  </a:schemeClr>
                </a:solidFill>
                <a:latin typeface="+mn-lt"/>
              </a:rPr>
              <a:t>kg</a:t>
            </a:r>
            <a:r>
              <a:rPr lang="el-GR" sz="2000" dirty="0">
                <a:solidFill>
                  <a:schemeClr val="bg1">
                    <a:lumMod val="75000"/>
                    <a:lumOff val="25000"/>
                  </a:schemeClr>
                </a:solidFill>
                <a:latin typeface="+mn-lt"/>
              </a:rPr>
              <a:t> ανά </a:t>
            </a:r>
            <a:r>
              <a:rPr lang="el-GR" sz="2000" dirty="0" err="1">
                <a:solidFill>
                  <a:schemeClr val="bg1">
                    <a:lumMod val="75000"/>
                    <a:lumOff val="25000"/>
                  </a:schemeClr>
                </a:solidFill>
                <a:latin typeface="+mn-lt"/>
              </a:rPr>
              <a:t>ημ</a:t>
            </a: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30 ημέρες</a:t>
            </a:r>
          </a:p>
          <a:p>
            <a:pPr>
              <a:lnSpc>
                <a:spcPct val="125000"/>
              </a:lnSpc>
            </a:pPr>
            <a:endParaRPr lang="el-GR" sz="2000" dirty="0">
              <a:solidFill>
                <a:schemeClr val="bg1">
                  <a:lumMod val="75000"/>
                  <a:lumOff val="25000"/>
                </a:schemeClr>
              </a:solidFill>
              <a:latin typeface="+mn-lt"/>
            </a:endParaRPr>
          </a:p>
          <a:p>
            <a:pPr>
              <a:lnSpc>
                <a:spcPct val="125000"/>
              </a:lnSpc>
            </a:pPr>
            <a:r>
              <a:rPr lang="el-GR" sz="2000" i="1" dirty="0">
                <a:solidFill>
                  <a:srgbClr val="7030A0"/>
                </a:solidFill>
                <a:latin typeface="+mn-lt"/>
              </a:rPr>
              <a:t>Πως θα βοσκήσουν οι προβατίνες?? Ανεξέλεγκτα???</a:t>
            </a:r>
          </a:p>
          <a:p>
            <a:pPr>
              <a:lnSpc>
                <a:spcPct val="125000"/>
              </a:lnSpc>
            </a:pPr>
            <a:r>
              <a:rPr lang="el-GR" sz="2000" i="1" dirty="0">
                <a:solidFill>
                  <a:srgbClr val="7030A0"/>
                </a:solidFill>
                <a:latin typeface="+mn-lt"/>
              </a:rPr>
              <a:t>				</a:t>
            </a:r>
            <a:r>
              <a:rPr lang="el-GR" sz="3600" b="1" dirty="0">
                <a:solidFill>
                  <a:srgbClr val="FF0000"/>
                </a:solidFill>
                <a:latin typeface="+mn-lt"/>
              </a:rPr>
              <a:t>ΟΧΙ</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122</a:t>
            </a:fld>
            <a:endParaRPr lang="en-US" dirty="0">
              <a:solidFill>
                <a:schemeClr val="bg1"/>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585323"/>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buAutoNum type="arabicPeriod"/>
            </a:pPr>
            <a:r>
              <a:rPr lang="el-GR" b="1" dirty="0" err="1">
                <a:solidFill>
                  <a:schemeClr val="bg1">
                    <a:lumMod val="75000"/>
                    <a:lumOff val="25000"/>
                  </a:schemeClr>
                </a:solidFill>
                <a:latin typeface="+mn-lt"/>
              </a:rPr>
              <a:t>Βόσκοντα</a:t>
            </a:r>
            <a:r>
              <a:rPr lang="el-GR" b="1" dirty="0">
                <a:solidFill>
                  <a:schemeClr val="bg1">
                    <a:lumMod val="75000"/>
                    <a:lumOff val="25000"/>
                  </a:schemeClr>
                </a:solidFill>
                <a:latin typeface="+mn-lt"/>
              </a:rPr>
              <a:t> ζώα </a:t>
            </a:r>
          </a:p>
          <a:p>
            <a:pPr>
              <a:lnSpc>
                <a:spcPct val="125000"/>
              </a:lnSpc>
            </a:pPr>
            <a:r>
              <a:rPr lang="el-GR" sz="2000" u="sng" dirty="0">
                <a:solidFill>
                  <a:srgbClr val="FF0000"/>
                </a:solidFill>
                <a:latin typeface="+mn-lt"/>
              </a:rPr>
              <a:t>Παράδειγμα</a:t>
            </a:r>
          </a:p>
          <a:p>
            <a:pPr>
              <a:lnSpc>
                <a:spcPct val="125000"/>
              </a:lnSpc>
            </a:pPr>
            <a:r>
              <a:rPr lang="el-GR" sz="2000" dirty="0">
                <a:solidFill>
                  <a:schemeClr val="bg1">
                    <a:lumMod val="75000"/>
                    <a:lumOff val="25000"/>
                  </a:schemeClr>
                </a:solidFill>
                <a:latin typeface="+mn-lt"/>
              </a:rPr>
              <a:t>Χρόνος αναβλάστησης (διάρκεια ανάπαυσης) χλόης (</a:t>
            </a:r>
            <a:r>
              <a:rPr lang="el-GR" sz="2000" b="1" dirty="0">
                <a:solidFill>
                  <a:schemeClr val="bg1">
                    <a:lumMod val="75000"/>
                    <a:lumOff val="25000"/>
                  </a:schemeClr>
                </a:solidFill>
                <a:latin typeface="+mn-lt"/>
              </a:rPr>
              <a:t>α</a:t>
            </a:r>
            <a:r>
              <a:rPr lang="el-GR" sz="2000" dirty="0">
                <a:solidFill>
                  <a:schemeClr val="bg1">
                    <a:lumMod val="75000"/>
                    <a:lumOff val="25000"/>
                  </a:schemeClr>
                </a:solidFill>
                <a:latin typeface="+mn-lt"/>
              </a:rPr>
              <a:t>)= 25 </a:t>
            </a:r>
            <a:r>
              <a:rPr lang="el-GR" sz="2000" dirty="0" err="1">
                <a:solidFill>
                  <a:schemeClr val="bg1">
                    <a:lumMod val="75000"/>
                    <a:lumOff val="25000"/>
                  </a:schemeClr>
                </a:solidFill>
                <a:latin typeface="+mn-lt"/>
              </a:rPr>
              <a:t>ημ</a:t>
            </a:r>
            <a:r>
              <a:rPr lang="el-GR" sz="2000" dirty="0">
                <a:solidFill>
                  <a:schemeClr val="bg1">
                    <a:lumMod val="75000"/>
                    <a:lumOff val="25000"/>
                  </a:schemeClr>
                </a:solidFill>
                <a:latin typeface="+mn-lt"/>
              </a:rPr>
              <a:t>., άρα διάρκεια φόρτισης (</a:t>
            </a:r>
            <a:r>
              <a:rPr lang="el-GR" sz="2000" b="1" dirty="0">
                <a:solidFill>
                  <a:schemeClr val="bg1">
                    <a:lumMod val="75000"/>
                    <a:lumOff val="25000"/>
                  </a:schemeClr>
                </a:solidFill>
                <a:latin typeface="+mn-lt"/>
              </a:rPr>
              <a:t>β</a:t>
            </a:r>
            <a:r>
              <a:rPr lang="el-GR" sz="2000" dirty="0">
                <a:solidFill>
                  <a:schemeClr val="bg1">
                    <a:lumMod val="75000"/>
                    <a:lumOff val="25000"/>
                  </a:schemeClr>
                </a:solidFill>
                <a:latin typeface="+mn-lt"/>
              </a:rPr>
              <a:t>)= 30-25= 5 </a:t>
            </a:r>
            <a:r>
              <a:rPr lang="el-GR" sz="2000" dirty="0" err="1">
                <a:solidFill>
                  <a:schemeClr val="bg1">
                    <a:lumMod val="75000"/>
                    <a:lumOff val="25000"/>
                  </a:schemeClr>
                </a:solidFill>
                <a:latin typeface="+mn-lt"/>
              </a:rPr>
              <a:t>ημ</a:t>
            </a:r>
            <a:r>
              <a:rPr lang="el-GR" sz="2000" dirty="0">
                <a:solidFill>
                  <a:schemeClr val="bg1">
                    <a:lumMod val="75000"/>
                    <a:lumOff val="25000"/>
                  </a:schemeClr>
                </a:solidFill>
                <a:latin typeface="+mn-lt"/>
              </a:rPr>
              <a:t>.</a:t>
            </a:r>
          </a:p>
          <a:p>
            <a:pPr>
              <a:lnSpc>
                <a:spcPct val="125000"/>
              </a:lnSpc>
            </a:pPr>
            <a:r>
              <a:rPr lang="el-GR" sz="2000" dirty="0">
                <a:solidFill>
                  <a:schemeClr val="bg1">
                    <a:lumMod val="75000"/>
                    <a:lumOff val="25000"/>
                  </a:schemeClr>
                </a:solidFill>
                <a:latin typeface="+mn-lt"/>
              </a:rPr>
              <a:t>Αριθμός </a:t>
            </a:r>
            <a:r>
              <a:rPr lang="el-GR" sz="2000" dirty="0" err="1">
                <a:solidFill>
                  <a:schemeClr val="bg1">
                    <a:lumMod val="75000"/>
                    <a:lumOff val="25000"/>
                  </a:schemeClr>
                </a:solidFill>
                <a:latin typeface="+mn-lt"/>
              </a:rPr>
              <a:t>τμχ</a:t>
            </a:r>
            <a:r>
              <a:rPr lang="el-GR" sz="2000" dirty="0">
                <a:solidFill>
                  <a:schemeClr val="bg1">
                    <a:lumMod val="75000"/>
                    <a:lumOff val="25000"/>
                  </a:schemeClr>
                </a:solidFill>
                <a:latin typeface="+mn-lt"/>
              </a:rPr>
              <a:t> βοσκότοπου= (</a:t>
            </a:r>
            <a:r>
              <a:rPr lang="el-GR" sz="2000" dirty="0" err="1">
                <a:solidFill>
                  <a:schemeClr val="bg1">
                    <a:lumMod val="75000"/>
                    <a:lumOff val="25000"/>
                  </a:schemeClr>
                </a:solidFill>
                <a:latin typeface="+mn-lt"/>
              </a:rPr>
              <a:t>α+β</a:t>
            </a:r>
            <a:r>
              <a:rPr lang="el-GR" sz="2000" dirty="0">
                <a:solidFill>
                  <a:schemeClr val="bg1">
                    <a:lumMod val="75000"/>
                    <a:lumOff val="25000"/>
                  </a:schemeClr>
                </a:solidFill>
                <a:latin typeface="+mn-lt"/>
              </a:rPr>
              <a:t>)/β= (25+5)/5= 6 </a:t>
            </a:r>
            <a:r>
              <a:rPr lang="el-GR" sz="2000" dirty="0" err="1">
                <a:solidFill>
                  <a:schemeClr val="bg1">
                    <a:lumMod val="75000"/>
                    <a:lumOff val="25000"/>
                  </a:schemeClr>
                </a:solidFill>
                <a:latin typeface="+mn-lt"/>
              </a:rPr>
              <a:t>τμχ</a:t>
            </a:r>
            <a:r>
              <a:rPr lang="el-GR" sz="2000" dirty="0">
                <a:solidFill>
                  <a:schemeClr val="bg1">
                    <a:lumMod val="75000"/>
                    <a:lumOff val="25000"/>
                  </a:schemeClr>
                </a:solidFill>
                <a:latin typeface="+mn-lt"/>
              </a:rPr>
              <a:t>. Έκταση τμχ=100/6= 16,7στρ</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123</a:t>
            </a:fld>
            <a:endParaRPr lang="en-US" dirty="0">
              <a:solidFill>
                <a:schemeClr val="bg1"/>
              </a:solidFill>
            </a:endParaRPr>
          </a:p>
        </p:txBody>
      </p:sp>
      <p:graphicFrame>
        <p:nvGraphicFramePr>
          <p:cNvPr id="5" name="4 - Πίνακας"/>
          <p:cNvGraphicFramePr>
            <a:graphicFrameLocks noGrp="1"/>
          </p:cNvGraphicFramePr>
          <p:nvPr/>
        </p:nvGraphicFramePr>
        <p:xfrm>
          <a:off x="381000" y="3352800"/>
          <a:ext cx="1828800" cy="28956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tblGrid>
              <a:tr h="482600">
                <a:tc>
                  <a:txBody>
                    <a:bodyPr/>
                    <a:lstStyle/>
                    <a:p>
                      <a:endParaRPr lang="el-G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482600">
                <a:tc>
                  <a:txBody>
                    <a:bodyPr/>
                    <a:lstStyle/>
                    <a:p>
                      <a:endParaRPr lang="el-G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82600">
                <a:tc>
                  <a:txBody>
                    <a:bodyPr/>
                    <a:lstStyle/>
                    <a:p>
                      <a:pPr algn="ctr"/>
                      <a:r>
                        <a:rPr lang="el-GR" dirty="0"/>
                        <a:t>100 στρέμματα</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82600">
                <a:tc>
                  <a:txBody>
                    <a:bodyPr/>
                    <a:lstStyle/>
                    <a:p>
                      <a:endParaRPr lang="el-G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482600">
                <a:tc>
                  <a:txBody>
                    <a:bodyPr/>
                    <a:lstStyle/>
                    <a:p>
                      <a:endParaRPr lang="el-G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482600">
                <a:tc>
                  <a:txBody>
                    <a:bodyPr/>
                    <a:lstStyle/>
                    <a:p>
                      <a:endParaRPr lang="el-GR"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5 - Πίνακας"/>
          <p:cNvGraphicFramePr>
            <a:graphicFrameLocks noGrp="1"/>
          </p:cNvGraphicFramePr>
          <p:nvPr/>
        </p:nvGraphicFramePr>
        <p:xfrm>
          <a:off x="2362200" y="3352800"/>
          <a:ext cx="1828800" cy="28956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tblGrid>
              <a:tr h="482600">
                <a:tc>
                  <a:txBody>
                    <a:bodyPr/>
                    <a:lstStyle/>
                    <a:p>
                      <a:pPr algn="ctr"/>
                      <a:r>
                        <a:rPr lang="el-GR" b="0" dirty="0">
                          <a:solidFill>
                            <a:schemeClr val="bg1"/>
                          </a:solidFill>
                        </a:rPr>
                        <a:t>16,7 στρ. (5 </a:t>
                      </a:r>
                      <a:r>
                        <a:rPr lang="el-GR" b="0" dirty="0" err="1">
                          <a:solidFill>
                            <a:schemeClr val="bg1"/>
                          </a:solidFill>
                        </a:rPr>
                        <a:t>ημ</a:t>
                      </a:r>
                      <a:r>
                        <a:rPr lang="el-GR" b="0"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482600">
                <a:tc>
                  <a:txBody>
                    <a:bodyPr/>
                    <a:lstStyle/>
                    <a:p>
                      <a:pPr algn="ctr"/>
                      <a:r>
                        <a:rPr lang="el-GR" b="0"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482600">
                <a:tc>
                  <a:txBody>
                    <a:bodyPr/>
                    <a:lstStyle/>
                    <a:p>
                      <a:pPr algn="ctr"/>
                      <a:r>
                        <a:rPr lang="el-GR" b="0" dirty="0">
                          <a:solidFill>
                            <a:srgbClr val="FF0000"/>
                          </a:solidFill>
                        </a:rPr>
                        <a:t>16,7×300=5010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7" name="6 - Πίνακας"/>
          <p:cNvGraphicFramePr>
            <a:graphicFrameLocks noGrp="1"/>
          </p:cNvGraphicFramePr>
          <p:nvPr/>
        </p:nvGraphicFramePr>
        <p:xfrm>
          <a:off x="4343400" y="3352800"/>
          <a:ext cx="1828800" cy="28956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tblGrid>
              <a:tr h="482600">
                <a:tc>
                  <a:txBody>
                    <a:bodyPr/>
                    <a:lstStyle/>
                    <a:p>
                      <a:pPr algn="ctr"/>
                      <a:r>
                        <a:rPr lang="el-GR" b="0" dirty="0">
                          <a:solidFill>
                            <a:schemeClr val="bg1"/>
                          </a:solidFill>
                        </a:rPr>
                        <a:t>5 </a:t>
                      </a:r>
                      <a:r>
                        <a:rPr lang="el-GR" b="0" dirty="0" err="1">
                          <a:solidFill>
                            <a:schemeClr val="bg1"/>
                          </a:solidFill>
                        </a:rPr>
                        <a:t>ημ</a:t>
                      </a:r>
                      <a:r>
                        <a:rPr lang="el-GR" b="0" dirty="0">
                          <a:solidFill>
                            <a:schemeClr val="bg1"/>
                          </a:solidFill>
                        </a:rPr>
                        <a:t>. ανάπαυση</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482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chemeClr val="bg1"/>
                          </a:solidFill>
                        </a:rPr>
                        <a:t>16,7 στρ. (5 </a:t>
                      </a:r>
                      <a:r>
                        <a:rPr lang="el-GR" b="0" dirty="0" err="1">
                          <a:solidFill>
                            <a:schemeClr val="bg1"/>
                          </a:solidFill>
                        </a:rPr>
                        <a:t>ημ</a:t>
                      </a:r>
                      <a:r>
                        <a:rPr lang="el-GR" b="0"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1"/>
                  </a:ext>
                </a:extLst>
              </a:tr>
              <a:tr h="482600">
                <a:tc>
                  <a:txBody>
                    <a:bodyPr/>
                    <a:lstStyle/>
                    <a:p>
                      <a:pPr algn="ctr"/>
                      <a:r>
                        <a:rPr lang="el-GR" b="0"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8" name="7 - Πίνακας"/>
          <p:cNvGraphicFramePr>
            <a:graphicFrameLocks noGrp="1"/>
          </p:cNvGraphicFramePr>
          <p:nvPr/>
        </p:nvGraphicFramePr>
        <p:xfrm>
          <a:off x="6858000" y="3352800"/>
          <a:ext cx="1828800" cy="28956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tblGrid>
              <a:tr h="482600">
                <a:tc>
                  <a:txBody>
                    <a:bodyPr/>
                    <a:lstStyle/>
                    <a:p>
                      <a:pPr algn="ctr"/>
                      <a:r>
                        <a:rPr lang="el-GR" b="0" dirty="0">
                          <a:solidFill>
                            <a:schemeClr val="bg1"/>
                          </a:solidFill>
                        </a:rPr>
                        <a:t>25 </a:t>
                      </a:r>
                      <a:r>
                        <a:rPr lang="el-GR" b="0" dirty="0" err="1">
                          <a:solidFill>
                            <a:schemeClr val="bg1"/>
                          </a:solidFill>
                        </a:rPr>
                        <a:t>ημ</a:t>
                      </a:r>
                      <a:r>
                        <a:rPr lang="el-GR" b="0" dirty="0">
                          <a:solidFill>
                            <a:schemeClr val="bg1"/>
                          </a:solidFill>
                        </a:rPr>
                        <a:t>. ανάπαυση</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482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482600">
                <a:tc>
                  <a:txBody>
                    <a:bodyPr/>
                    <a:lstStyle/>
                    <a:p>
                      <a:pPr algn="ctr"/>
                      <a:endParaRPr lang="el-GR"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482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chemeClr val="bg1"/>
                          </a:solidFill>
                        </a:rPr>
                        <a:t>16,7 στρ. (5 </a:t>
                      </a:r>
                      <a:r>
                        <a:rPr lang="el-GR" b="0" dirty="0" err="1">
                          <a:solidFill>
                            <a:schemeClr val="bg1"/>
                          </a:solidFill>
                        </a:rPr>
                        <a:t>ημ</a:t>
                      </a:r>
                      <a:r>
                        <a:rPr lang="el-GR" b="0"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5"/>
                  </a:ext>
                </a:extLst>
              </a:tr>
            </a:tbl>
          </a:graphicData>
        </a:graphic>
      </p:graphicFrame>
      <p:cxnSp>
        <p:nvCxnSpPr>
          <p:cNvPr id="10" name="9 - Ευθύγραμμο βέλος σύνδεσης"/>
          <p:cNvCxnSpPr/>
          <p:nvPr/>
        </p:nvCxnSpPr>
        <p:spPr>
          <a:xfrm>
            <a:off x="6324600" y="4800600"/>
            <a:ext cx="457200" cy="0"/>
          </a:xfrm>
          <a:prstGeom prst="straightConnector1">
            <a:avLst/>
          </a:prstGeom>
          <a:ln w="25400">
            <a:prstDash val="dash"/>
            <a:tailEnd type="arrow"/>
          </a:ln>
        </p:spPr>
        <p:style>
          <a:lnRef idx="1">
            <a:schemeClr val="accent1"/>
          </a:lnRef>
          <a:fillRef idx="0">
            <a:schemeClr val="accent1"/>
          </a:fillRef>
          <a:effectRef idx="0">
            <a:schemeClr val="accent1"/>
          </a:effectRef>
          <a:fontRef idx="minor">
            <a:schemeClr val="tx1"/>
          </a:fontRef>
        </p:style>
      </p:cxnSp>
      <p:sp>
        <p:nvSpPr>
          <p:cNvPr id="16" name="15 - Ελεύθερη σχεδίαση"/>
          <p:cNvSpPr/>
          <p:nvPr/>
        </p:nvSpPr>
        <p:spPr>
          <a:xfrm>
            <a:off x="8726750" y="3595456"/>
            <a:ext cx="204186" cy="2405849"/>
          </a:xfrm>
          <a:custGeom>
            <a:avLst/>
            <a:gdLst>
              <a:gd name="connsiteX0" fmla="*/ 0 w 204186"/>
              <a:gd name="connsiteY0" fmla="*/ 2405849 h 2405849"/>
              <a:gd name="connsiteX1" fmla="*/ 204186 w 204186"/>
              <a:gd name="connsiteY1" fmla="*/ 2405849 h 2405849"/>
              <a:gd name="connsiteX2" fmla="*/ 204186 w 204186"/>
              <a:gd name="connsiteY2" fmla="*/ 0 h 2405849"/>
              <a:gd name="connsiteX3" fmla="*/ 0 w 204186"/>
              <a:gd name="connsiteY3" fmla="*/ 0 h 2405849"/>
            </a:gdLst>
            <a:ahLst/>
            <a:cxnLst>
              <a:cxn ang="0">
                <a:pos x="connsiteX0" y="connsiteY0"/>
              </a:cxn>
              <a:cxn ang="0">
                <a:pos x="connsiteX1" y="connsiteY1"/>
              </a:cxn>
              <a:cxn ang="0">
                <a:pos x="connsiteX2" y="connsiteY2"/>
              </a:cxn>
              <a:cxn ang="0">
                <a:pos x="connsiteX3" y="connsiteY3"/>
              </a:cxn>
            </a:cxnLst>
            <a:rect l="l" t="t" r="r" b="b"/>
            <a:pathLst>
              <a:path w="204186" h="2405849">
                <a:moveTo>
                  <a:pt x="0" y="2405849"/>
                </a:moveTo>
                <a:lnTo>
                  <a:pt x="204186" y="2405849"/>
                </a:lnTo>
                <a:lnTo>
                  <a:pt x="204186" y="0"/>
                </a:lnTo>
                <a:lnTo>
                  <a:pt x="0" y="0"/>
                </a:ln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201424"/>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buAutoNum type="arabicPeriod"/>
            </a:pPr>
            <a:r>
              <a:rPr lang="el-GR" b="1" dirty="0">
                <a:solidFill>
                  <a:schemeClr val="bg1">
                    <a:lumMod val="75000"/>
                    <a:lumOff val="25000"/>
                  </a:schemeClr>
                </a:solidFill>
                <a:latin typeface="+mn-lt"/>
              </a:rPr>
              <a:t>Βόσκοντα ζώα </a:t>
            </a:r>
          </a:p>
          <a:p>
            <a:pPr>
              <a:lnSpc>
                <a:spcPct val="125000"/>
              </a:lnSpc>
            </a:pPr>
            <a:r>
              <a:rPr lang="el-GR" dirty="0">
                <a:solidFill>
                  <a:schemeClr val="bg1">
                    <a:lumMod val="75000"/>
                    <a:lumOff val="25000"/>
                  </a:schemeClr>
                </a:solidFill>
                <a:latin typeface="+mn-lt"/>
              </a:rPr>
              <a:t>Όταν τα ζώα που βόσκουν χρειάζονται συμπλήρωμα (ΧΖ ή ΣΖ), τότε αυτό χορηγείται στο στάβλο (ημιεντατικά) ή στο βοσκότοπο σε απλά υπόστεγα (εκτατικά). </a:t>
            </a:r>
          </a:p>
          <a:p>
            <a:pPr marL="365125" indent="-182563">
              <a:lnSpc>
                <a:spcPct val="125000"/>
              </a:lnSpc>
              <a:buFont typeface="Arial" pitchFamily="34" charset="0"/>
              <a:buChar char="•"/>
            </a:pPr>
            <a:r>
              <a:rPr lang="el-GR" b="1" dirty="0">
                <a:solidFill>
                  <a:schemeClr val="bg1">
                    <a:lumMod val="75000"/>
                    <a:lumOff val="25000"/>
                  </a:schemeClr>
                </a:solidFill>
                <a:latin typeface="+mn-lt"/>
              </a:rPr>
              <a:t>Οι ΧΖ </a:t>
            </a:r>
            <a:r>
              <a:rPr lang="el-GR" dirty="0">
                <a:solidFill>
                  <a:schemeClr val="bg1">
                    <a:lumMod val="75000"/>
                    <a:lumOff val="25000"/>
                  </a:schemeClr>
                </a:solidFill>
                <a:latin typeface="+mn-lt"/>
              </a:rPr>
              <a:t>(σανός ή άχυρο) → με το χέρι σε ειδικές ταγίστρες (συνολική ποσότητα= ποσότητα που χρειάζεται το κάθε ζώο × αριθμό ζώων)</a:t>
            </a:r>
            <a:r>
              <a:rPr lang="en-GB" dirty="0">
                <a:solidFill>
                  <a:schemeClr val="bg1">
                    <a:lumMod val="75000"/>
                    <a:lumOff val="25000"/>
                  </a:schemeClr>
                </a:solidFill>
                <a:latin typeface="+mn-lt"/>
              </a:rPr>
              <a:t> </a:t>
            </a:r>
            <a:endParaRPr lang="el-GR" dirty="0">
              <a:solidFill>
                <a:schemeClr val="bg1">
                  <a:lumMod val="75000"/>
                  <a:lumOff val="25000"/>
                </a:schemeClr>
              </a:solidFill>
              <a:latin typeface="+mn-lt"/>
            </a:endParaRPr>
          </a:p>
          <a:p>
            <a:pPr marL="365125" indent="-182563">
              <a:lnSpc>
                <a:spcPct val="125000"/>
              </a:lnSpc>
              <a:buFont typeface="Arial" pitchFamily="34" charset="0"/>
              <a:buChar char="•"/>
            </a:pPr>
            <a:r>
              <a:rPr lang="el-GR" b="1" dirty="0">
                <a:solidFill>
                  <a:schemeClr val="bg1">
                    <a:lumMod val="75000"/>
                    <a:lumOff val="25000"/>
                  </a:schemeClr>
                </a:solidFill>
                <a:latin typeface="+mn-lt"/>
              </a:rPr>
              <a:t>Οι ΣΖ </a:t>
            </a:r>
            <a:r>
              <a:rPr lang="el-GR" dirty="0">
                <a:solidFill>
                  <a:schemeClr val="bg1">
                    <a:lumMod val="75000"/>
                    <a:lumOff val="25000"/>
                  </a:schemeClr>
                </a:solidFill>
                <a:latin typeface="+mn-lt"/>
              </a:rPr>
              <a:t>(μείγμα σε αλευρώδη μορφή ή σύμπηκτα) → με το χέρι σε ποσότητα που χρειάζεται το κάθε ζώο, είτε σε ατομική ταγίστρα (αγελάδες), είτε σε ομαδική ταγίστρα (αιγοπρόβατα)</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124</a:t>
            </a:fld>
            <a:endParaRPr lang="en-US" dirty="0">
              <a:solidFill>
                <a:schemeClr val="bg1"/>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663089"/>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p>
          <a:p>
            <a:pPr>
              <a:lnSpc>
                <a:spcPct val="125000"/>
              </a:lnSpc>
            </a:pPr>
            <a:r>
              <a:rPr lang="en-US" dirty="0">
                <a:solidFill>
                  <a:schemeClr val="bg1">
                    <a:lumMod val="75000"/>
                    <a:lumOff val="25000"/>
                  </a:schemeClr>
                </a:solidFill>
                <a:latin typeface="+mn-lt"/>
              </a:rPr>
              <a:t>Οι σανοί και τα άχυρα χορηγούνται με το χέρι, </a:t>
            </a:r>
            <a:endParaRPr lang="el-GR" dirty="0">
              <a:solidFill>
                <a:schemeClr val="bg1">
                  <a:lumMod val="75000"/>
                  <a:lumOff val="25000"/>
                </a:schemeClr>
              </a:solidFill>
              <a:latin typeface="+mn-lt"/>
            </a:endParaRPr>
          </a:p>
          <a:p>
            <a:pPr marL="274638">
              <a:lnSpc>
                <a:spcPct val="125000"/>
              </a:lnSpc>
              <a:buFont typeface="Arial" pitchFamily="34" charset="0"/>
              <a:buChar char="•"/>
            </a:pPr>
            <a:r>
              <a:rPr lang="el-GR" dirty="0">
                <a:solidFill>
                  <a:schemeClr val="bg1">
                    <a:lumMod val="75000"/>
                    <a:lumOff val="25000"/>
                  </a:schemeClr>
                </a:solidFill>
                <a:latin typeface="+mn-lt"/>
              </a:rPr>
              <a:t> </a:t>
            </a:r>
            <a:r>
              <a:rPr lang="en-US" dirty="0">
                <a:solidFill>
                  <a:schemeClr val="bg1">
                    <a:lumMod val="75000"/>
                    <a:lumOff val="25000"/>
                  </a:schemeClr>
                </a:solidFill>
                <a:latin typeface="+mn-lt"/>
              </a:rPr>
              <a:t>στα βοοειδή στο διάδρομο κατά μήκος των κελιών τους</a:t>
            </a:r>
            <a:endParaRPr lang="el-GR" dirty="0">
              <a:solidFill>
                <a:schemeClr val="bg1">
                  <a:lumMod val="75000"/>
                  <a:lumOff val="25000"/>
                </a:schemeClr>
              </a:solidFill>
              <a:latin typeface="+mn-lt"/>
            </a:endParaRPr>
          </a:p>
          <a:p>
            <a:pPr marL="274638">
              <a:lnSpc>
                <a:spcPct val="125000"/>
              </a:lnSpc>
              <a:buFont typeface="Arial" pitchFamily="34" charset="0"/>
              <a:buChar char="•"/>
            </a:pPr>
            <a:r>
              <a:rPr lang="el-GR" dirty="0">
                <a:solidFill>
                  <a:schemeClr val="bg1">
                    <a:lumMod val="75000"/>
                    <a:lumOff val="25000"/>
                  </a:schemeClr>
                </a:solidFill>
                <a:latin typeface="+mn-lt"/>
              </a:rPr>
              <a:t> </a:t>
            </a:r>
            <a:r>
              <a:rPr lang="en-US" dirty="0">
                <a:solidFill>
                  <a:schemeClr val="bg1">
                    <a:lumMod val="75000"/>
                    <a:lumOff val="25000"/>
                  </a:schemeClr>
                </a:solidFill>
                <a:latin typeface="+mn-lt"/>
              </a:rPr>
              <a:t>στα αιγοπρόβατα σε ειδικές ταγίστρες</a:t>
            </a:r>
            <a:endParaRPr lang="el-GR" dirty="0">
              <a:solidFill>
                <a:schemeClr val="bg1">
                  <a:lumMod val="75000"/>
                  <a:lumOff val="25000"/>
                </a:schemeClr>
              </a:solidFill>
              <a:latin typeface="+mn-lt"/>
            </a:endParaRPr>
          </a:p>
          <a:p>
            <a:pPr marL="274638">
              <a:lnSpc>
                <a:spcPct val="125000"/>
              </a:lnSpc>
            </a:pPr>
            <a:endParaRPr lang="el-GR" dirty="0">
              <a:solidFill>
                <a:schemeClr val="bg1">
                  <a:lumMod val="75000"/>
                  <a:lumOff val="25000"/>
                </a:schemeClr>
              </a:solidFill>
              <a:latin typeface="+mn-lt"/>
            </a:endParaRPr>
          </a:p>
          <a:p>
            <a:pPr>
              <a:lnSpc>
                <a:spcPct val="125000"/>
              </a:lnSpc>
            </a:pPr>
            <a:r>
              <a:rPr lang="en-US" dirty="0">
                <a:solidFill>
                  <a:schemeClr val="bg1">
                    <a:lumMod val="75000"/>
                    <a:lumOff val="25000"/>
                  </a:schemeClr>
                </a:solidFill>
                <a:latin typeface="+mn-lt"/>
              </a:rPr>
              <a:t>Στην περίπτωση των ενσιρωμάτων η χορήγησή τους </a:t>
            </a:r>
            <a:r>
              <a:rPr lang="el-GR" dirty="0">
                <a:solidFill>
                  <a:schemeClr val="bg1">
                    <a:lumMod val="75000"/>
                    <a:lumOff val="25000"/>
                  </a:schemeClr>
                </a:solidFill>
                <a:latin typeface="+mn-lt"/>
              </a:rPr>
              <a:t>γίνεται:</a:t>
            </a:r>
          </a:p>
          <a:p>
            <a:pPr marL="274638">
              <a:lnSpc>
                <a:spcPct val="125000"/>
              </a:lnSpc>
            </a:pPr>
            <a:r>
              <a:rPr lang="en-US" dirty="0">
                <a:solidFill>
                  <a:schemeClr val="bg1">
                    <a:lumMod val="75000"/>
                    <a:lumOff val="25000"/>
                  </a:schemeClr>
                </a:solidFill>
                <a:latin typeface="+mn-lt"/>
              </a:rPr>
              <a:t>α) με απευθείας πρόσληψη από τα ίδια </a:t>
            </a:r>
            <a:r>
              <a:rPr lang="en-US" dirty="0" err="1">
                <a:solidFill>
                  <a:schemeClr val="bg1">
                    <a:lumMod val="75000"/>
                    <a:lumOff val="25000"/>
                  </a:schemeClr>
                </a:solidFill>
                <a:latin typeface="+mn-lt"/>
              </a:rPr>
              <a:t>τα</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ζώα</a:t>
            </a:r>
            <a:r>
              <a:rPr lang="en-US" dirty="0">
                <a:solidFill>
                  <a:schemeClr val="bg1">
                    <a:lumMod val="75000"/>
                    <a:lumOff val="25000"/>
                  </a:schemeClr>
                </a:solidFill>
                <a:latin typeface="+mn-lt"/>
              </a:rPr>
              <a:t> </a:t>
            </a:r>
            <a:r>
              <a:rPr lang="el-GR" dirty="0">
                <a:solidFill>
                  <a:schemeClr val="bg1">
                    <a:lumMod val="75000"/>
                    <a:lumOff val="25000"/>
                  </a:schemeClr>
                </a:solidFill>
                <a:latin typeface="+mn-lt"/>
              </a:rPr>
              <a:t>(</a:t>
            </a:r>
            <a:r>
              <a:rPr lang="en-US" dirty="0">
                <a:solidFill>
                  <a:schemeClr val="bg1">
                    <a:lumMod val="75000"/>
                    <a:lumOff val="25000"/>
                  </a:schemeClr>
                </a:solidFill>
                <a:latin typeface="+mn-lt"/>
              </a:rPr>
              <a:t>ανοίγεται η πρόσοψη του σιρού και τα ζώα έχουν πρόσβαση </a:t>
            </a:r>
            <a:r>
              <a:rPr lang="el-GR" dirty="0">
                <a:solidFill>
                  <a:schemeClr val="bg1">
                    <a:lumMod val="75000"/>
                    <a:lumOff val="25000"/>
                  </a:schemeClr>
                </a:solidFill>
                <a:latin typeface="+mn-lt"/>
              </a:rPr>
              <a:t>στο ενσίρωμα)</a:t>
            </a:r>
          </a:p>
          <a:p>
            <a:pPr marL="274638">
              <a:lnSpc>
                <a:spcPct val="125000"/>
              </a:lnSpc>
            </a:pPr>
            <a:r>
              <a:rPr lang="en-US" dirty="0">
                <a:solidFill>
                  <a:schemeClr val="bg1">
                    <a:lumMod val="75000"/>
                    <a:lumOff val="25000"/>
                  </a:schemeClr>
                </a:solidFill>
                <a:latin typeface="+mn-lt"/>
              </a:rPr>
              <a:t>β) με διανομή με μηχανικό τρόπο, </a:t>
            </a:r>
            <a:endParaRPr lang="el-GR" dirty="0">
              <a:solidFill>
                <a:schemeClr val="bg1">
                  <a:lumMod val="75000"/>
                  <a:lumOff val="25000"/>
                </a:schemeClr>
              </a:solidFill>
              <a:latin typeface="+mn-lt"/>
            </a:endParaRPr>
          </a:p>
          <a:p>
            <a:pPr marL="625475">
              <a:lnSpc>
                <a:spcPct val="125000"/>
              </a:lnSpc>
              <a:buFont typeface="Arial" pitchFamily="34" charset="0"/>
              <a:buChar char="•"/>
            </a:pPr>
            <a:r>
              <a:rPr lang="en-US" dirty="0">
                <a:solidFill>
                  <a:schemeClr val="bg1">
                    <a:lumMod val="75000"/>
                    <a:lumOff val="25000"/>
                  </a:schemeClr>
                </a:solidFill>
                <a:latin typeface="+mn-lt"/>
              </a:rPr>
              <a:t>στα βοοειδή στο διάδρομο κατά μήκος των κελιών τους</a:t>
            </a:r>
            <a:endParaRPr lang="el-GR" dirty="0">
              <a:solidFill>
                <a:schemeClr val="bg1">
                  <a:lumMod val="75000"/>
                  <a:lumOff val="25000"/>
                </a:schemeClr>
              </a:solidFill>
              <a:latin typeface="+mn-lt"/>
            </a:endParaRPr>
          </a:p>
          <a:p>
            <a:pPr marL="625475">
              <a:lnSpc>
                <a:spcPct val="125000"/>
              </a:lnSpc>
              <a:buFont typeface="Arial" pitchFamily="34" charset="0"/>
              <a:buChar char="•"/>
            </a:pPr>
            <a:r>
              <a:rPr lang="en-US" dirty="0">
                <a:solidFill>
                  <a:schemeClr val="bg1">
                    <a:lumMod val="75000"/>
                    <a:lumOff val="25000"/>
                  </a:schemeClr>
                </a:solidFill>
                <a:latin typeface="+mn-lt"/>
              </a:rPr>
              <a:t>στα αιγοπρόβατα στην ταγίστρα </a:t>
            </a:r>
            <a:r>
              <a:rPr lang="el-GR" dirty="0">
                <a:solidFill>
                  <a:schemeClr val="bg1">
                    <a:lumMod val="75000"/>
                    <a:lumOff val="25000"/>
                  </a:schemeClr>
                </a:solidFill>
                <a:latin typeface="+mn-lt"/>
              </a:rPr>
              <a:t>μαζί τις ΣΖ</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125</a:t>
            </a:fld>
            <a:endParaRPr lang="en-US" dirty="0">
              <a:solidFill>
                <a:schemeClr val="bg1"/>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126</a:t>
            </a:fld>
            <a:endParaRPr lang="en-US" dirty="0">
              <a:solidFill>
                <a:schemeClr val="bg1"/>
              </a:solidFill>
            </a:endParaRPr>
          </a:p>
        </p:txBody>
      </p:sp>
      <p:pic>
        <p:nvPicPr>
          <p:cNvPr id="430082" name="Picture 2" descr="f5"/>
          <p:cNvPicPr>
            <a:picLocks noChangeAspect="1" noChangeArrowheads="1"/>
          </p:cNvPicPr>
          <p:nvPr/>
        </p:nvPicPr>
        <p:blipFill>
          <a:blip r:embed="rId3" cstate="print"/>
          <a:srcRect/>
          <a:stretch>
            <a:fillRect/>
          </a:stretch>
        </p:blipFill>
        <p:spPr bwMode="auto">
          <a:xfrm>
            <a:off x="304800" y="2039481"/>
            <a:ext cx="4246880" cy="2895600"/>
          </a:xfrm>
          <a:prstGeom prst="rect">
            <a:avLst/>
          </a:prstGeom>
          <a:noFill/>
          <a:ln w="9525">
            <a:noFill/>
            <a:miter lim="800000"/>
            <a:headEnd/>
            <a:tailEnd/>
          </a:ln>
        </p:spPr>
      </p:pic>
      <p:pic>
        <p:nvPicPr>
          <p:cNvPr id="430084" name="Picture 4" descr="f5"/>
          <p:cNvPicPr preferRelativeResize="0">
            <a:picLocks noChangeArrowheads="1"/>
          </p:cNvPicPr>
          <p:nvPr/>
        </p:nvPicPr>
        <p:blipFill>
          <a:blip r:embed="rId4" cstate="print"/>
          <a:srcRect/>
          <a:stretch>
            <a:fillRect/>
          </a:stretch>
        </p:blipFill>
        <p:spPr bwMode="auto">
          <a:xfrm>
            <a:off x="4876800" y="2009001"/>
            <a:ext cx="3963988" cy="2895600"/>
          </a:xfrm>
          <a:prstGeom prst="rect">
            <a:avLst/>
          </a:prstGeom>
          <a:noFill/>
          <a:ln w="9525">
            <a:noFill/>
            <a:miter lim="800000"/>
            <a:headEnd/>
            <a:tailEnd/>
          </a:ln>
        </p:spPr>
      </p:pic>
      <p:sp>
        <p:nvSpPr>
          <p:cNvPr id="8" name="7 - TextBox"/>
          <p:cNvSpPr txBox="1"/>
          <p:nvPr/>
        </p:nvSpPr>
        <p:spPr>
          <a:xfrm>
            <a:off x="685800" y="4935081"/>
            <a:ext cx="3429000" cy="369332"/>
          </a:xfrm>
          <a:prstGeom prst="rect">
            <a:avLst/>
          </a:prstGeom>
          <a:solidFill>
            <a:schemeClr val="tx1"/>
          </a:solidFill>
          <a:ln>
            <a:noFill/>
          </a:ln>
        </p:spPr>
        <p:txBody>
          <a:bodyPr wrap="square" rtlCol="0">
            <a:spAutoFit/>
          </a:bodyPr>
          <a:lstStyle/>
          <a:p>
            <a:r>
              <a:rPr lang="el-GR" sz="1800" dirty="0">
                <a:solidFill>
                  <a:schemeClr val="bg1">
                    <a:lumMod val="75000"/>
                    <a:lumOff val="25000"/>
                  </a:schemeClr>
                </a:solidFill>
                <a:latin typeface="+mn-lt"/>
              </a:rPr>
              <a:t>Χορήγηση σανού στο διάδρομο</a:t>
            </a:r>
          </a:p>
        </p:txBody>
      </p:sp>
      <p:sp>
        <p:nvSpPr>
          <p:cNvPr id="9" name="8 - TextBox"/>
          <p:cNvSpPr txBox="1"/>
          <p:nvPr/>
        </p:nvSpPr>
        <p:spPr>
          <a:xfrm>
            <a:off x="4876800" y="4916269"/>
            <a:ext cx="4114800" cy="646331"/>
          </a:xfrm>
          <a:prstGeom prst="rect">
            <a:avLst/>
          </a:prstGeom>
          <a:solidFill>
            <a:schemeClr val="tx1"/>
          </a:solidFill>
          <a:ln>
            <a:noFill/>
          </a:ln>
        </p:spPr>
        <p:txBody>
          <a:bodyPr wrap="square" rtlCol="0">
            <a:spAutoFit/>
          </a:bodyPr>
          <a:lstStyle/>
          <a:p>
            <a:r>
              <a:rPr lang="el-GR" sz="1800" dirty="0">
                <a:solidFill>
                  <a:schemeClr val="bg1">
                    <a:lumMod val="75000"/>
                    <a:lumOff val="25000"/>
                  </a:schemeClr>
                </a:solidFill>
                <a:latin typeface="+mn-lt"/>
              </a:rPr>
              <a:t>Χορήγηση ενσιρώματος στο διάδρομο με μηχανικό τρόπο</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515356"/>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endParaRPr lang="en-GB" b="1"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dirty="0">
                <a:solidFill>
                  <a:schemeClr val="bg1">
                    <a:lumMod val="75000"/>
                    <a:lumOff val="25000"/>
                  </a:schemeClr>
                </a:solidFill>
                <a:latin typeface="+mn-lt"/>
              </a:rPr>
              <a:t>Ολοκληρωμένο κύκλωμα καταγραφής πληροφοριών και επεξεργασίας δεδομένων για κάθε ζώο</a:t>
            </a:r>
          </a:p>
          <a:p>
            <a:pPr marL="0" indent="0" algn="just" eaLnBrk="1" hangingPunct="1">
              <a:lnSpc>
                <a:spcPct val="11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r>
              <a:rPr lang="en-US" b="1" dirty="0">
                <a:solidFill>
                  <a:schemeClr val="bg1">
                    <a:lumMod val="75000"/>
                    <a:lumOff val="25000"/>
                  </a:schemeClr>
                </a:solidFill>
                <a:latin typeface="+mn-lt"/>
              </a:rPr>
              <a:t>Atlantis</a:t>
            </a:r>
            <a:r>
              <a:rPr lang="el-GR" dirty="0">
                <a:solidFill>
                  <a:schemeClr val="bg1">
                    <a:lumMod val="75000"/>
                    <a:lumOff val="25000"/>
                  </a:schemeClr>
                </a:solidFill>
                <a:latin typeface="+mn-lt"/>
              </a:rPr>
              <a:t>= πλήρως αυτοματοποιημένο σύστημα για μεικτά σιτηρέσια και για </a:t>
            </a:r>
            <a:r>
              <a:rPr lang="en-US" dirty="0">
                <a:solidFill>
                  <a:schemeClr val="bg1">
                    <a:lumMod val="75000"/>
                    <a:lumOff val="25000"/>
                  </a:schemeClr>
                </a:solidFill>
                <a:latin typeface="+mn-lt"/>
              </a:rPr>
              <a:t>TMR</a:t>
            </a:r>
            <a:r>
              <a:rPr lang="el-GR" dirty="0">
                <a:solidFill>
                  <a:schemeClr val="bg1">
                    <a:lumMod val="75000"/>
                    <a:lumOff val="25000"/>
                  </a:schemeClr>
                </a:solidFill>
                <a:latin typeface="+mn-lt"/>
              </a:rPr>
              <a:t> (σιτηρέσια ολικής ανάμειξης) και ατομικής διατροφής</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 Φορείο μεταφοράς μεμονωμένων ζωοτροφών (ΧΖ ή </a:t>
            </a:r>
            <a:r>
              <a:rPr lang="en-US" dirty="0">
                <a:solidFill>
                  <a:schemeClr val="bg1">
                    <a:lumMod val="75000"/>
                    <a:lumOff val="25000"/>
                  </a:schemeClr>
                </a:solidFill>
                <a:latin typeface="+mn-lt"/>
              </a:rPr>
              <a:t>TMR</a:t>
            </a:r>
            <a:r>
              <a:rPr lang="el-GR" dirty="0">
                <a:solidFill>
                  <a:schemeClr val="bg1">
                    <a:lumMod val="75000"/>
                    <a:lumOff val="25000"/>
                  </a:schemeClr>
                </a:solidFill>
                <a:latin typeface="+mn-lt"/>
              </a:rPr>
              <a:t>) και γραμμή μεταφοράς ΣΖ</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 Ταγίστρες με αισθητήρες (για βάρος τροφής και ανάλυση δεδομένων του ζώου)</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 Ρομποτικό σύστημα άμελξης</a:t>
            </a:r>
            <a:endParaRPr lang="el-GR" b="1"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127</a:t>
            </a:fld>
            <a:endParaRPr lang="en-US" dirty="0">
              <a:solidFill>
                <a:schemeClr val="bg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128</a:t>
            </a:fld>
            <a:endParaRPr lang="en-US" dirty="0">
              <a:solidFill>
                <a:schemeClr val="bg1"/>
              </a:solidFill>
            </a:endParaRPr>
          </a:p>
        </p:txBody>
      </p:sp>
      <p:sp>
        <p:nvSpPr>
          <p:cNvPr id="9" name="8 - TextBox"/>
          <p:cNvSpPr txBox="1"/>
          <p:nvPr/>
        </p:nvSpPr>
        <p:spPr>
          <a:xfrm>
            <a:off x="914400" y="5955268"/>
            <a:ext cx="6781800" cy="369332"/>
          </a:xfrm>
          <a:prstGeom prst="rect">
            <a:avLst/>
          </a:prstGeom>
          <a:solidFill>
            <a:schemeClr val="tx1"/>
          </a:solidFill>
          <a:ln>
            <a:noFill/>
          </a:ln>
        </p:spPr>
        <p:txBody>
          <a:bodyPr wrap="square" rtlCol="0">
            <a:spAutoFit/>
          </a:bodyPr>
          <a:lstStyle/>
          <a:p>
            <a:r>
              <a:rPr lang="el-GR" sz="1800" dirty="0">
                <a:solidFill>
                  <a:schemeClr val="bg1">
                    <a:lumMod val="75000"/>
                    <a:lumOff val="25000"/>
                  </a:schemeClr>
                </a:solidFill>
                <a:latin typeface="+mn-lt"/>
              </a:rPr>
              <a:t>Πειραματική εφαρμογή του συστήματος </a:t>
            </a:r>
            <a:r>
              <a:rPr lang="en-GB" sz="1800" dirty="0">
                <a:solidFill>
                  <a:schemeClr val="bg1">
                    <a:lumMod val="75000"/>
                    <a:lumOff val="25000"/>
                  </a:schemeClr>
                </a:solidFill>
                <a:latin typeface="+mn-lt"/>
              </a:rPr>
              <a:t>ATLANTIS </a:t>
            </a:r>
            <a:r>
              <a:rPr lang="el-GR" sz="1800" dirty="0">
                <a:solidFill>
                  <a:schemeClr val="bg1">
                    <a:lumMod val="75000"/>
                    <a:lumOff val="25000"/>
                  </a:schemeClr>
                </a:solidFill>
                <a:latin typeface="+mn-lt"/>
              </a:rPr>
              <a:t>στο </a:t>
            </a:r>
            <a:r>
              <a:rPr lang="en-GB" sz="1800" dirty="0" err="1">
                <a:solidFill>
                  <a:schemeClr val="bg1">
                    <a:lumMod val="75000"/>
                    <a:lumOff val="25000"/>
                  </a:schemeClr>
                </a:solidFill>
                <a:latin typeface="+mn-lt"/>
              </a:rPr>
              <a:t>Waiboerhoeve</a:t>
            </a:r>
            <a:endParaRPr lang="el-GR" sz="1800" dirty="0">
              <a:solidFill>
                <a:schemeClr val="bg1">
                  <a:lumMod val="75000"/>
                  <a:lumOff val="25000"/>
                </a:schemeClr>
              </a:solidFill>
              <a:latin typeface="+mn-lt"/>
            </a:endParaRPr>
          </a:p>
        </p:txBody>
      </p:sp>
      <p:pic>
        <p:nvPicPr>
          <p:cNvPr id="10" name="Picture 4" descr="Εικόνα"/>
          <p:cNvPicPr>
            <a:picLocks noChangeAspect="1" noChangeArrowheads="1"/>
          </p:cNvPicPr>
          <p:nvPr/>
        </p:nvPicPr>
        <p:blipFill>
          <a:blip r:embed="rId3" cstate="print"/>
          <a:srcRect l="20925" t="11856" r="31897" b="66405"/>
          <a:stretch>
            <a:fillRect/>
          </a:stretch>
        </p:blipFill>
        <p:spPr>
          <a:xfrm>
            <a:off x="990600" y="1676400"/>
            <a:ext cx="6705600" cy="4249522"/>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129</a:t>
            </a:fld>
            <a:endParaRPr lang="en-US" dirty="0">
              <a:solidFill>
                <a:schemeClr val="bg1"/>
              </a:solidFill>
            </a:endParaRPr>
          </a:p>
        </p:txBody>
      </p:sp>
      <p:sp>
        <p:nvSpPr>
          <p:cNvPr id="8" name="7 - TextBox"/>
          <p:cNvSpPr txBox="1"/>
          <p:nvPr/>
        </p:nvSpPr>
        <p:spPr>
          <a:xfrm>
            <a:off x="1295400" y="5715000"/>
            <a:ext cx="6248400" cy="369332"/>
          </a:xfrm>
          <a:prstGeom prst="rect">
            <a:avLst/>
          </a:prstGeom>
          <a:solidFill>
            <a:schemeClr val="tx1"/>
          </a:solidFill>
          <a:ln>
            <a:noFill/>
          </a:ln>
        </p:spPr>
        <p:txBody>
          <a:bodyPr wrap="square" rtlCol="0">
            <a:spAutoFit/>
          </a:bodyPr>
          <a:lstStyle/>
          <a:p>
            <a:r>
              <a:rPr lang="el-GR" sz="1800" dirty="0">
                <a:solidFill>
                  <a:schemeClr val="bg1">
                    <a:lumMod val="75000"/>
                    <a:lumOff val="25000"/>
                  </a:schemeClr>
                </a:solidFill>
                <a:latin typeface="+mn-lt"/>
              </a:rPr>
              <a:t>Αυτοκινούμενος αναμικτήρας διανομής </a:t>
            </a:r>
            <a:r>
              <a:rPr lang="en-GB" sz="1800" dirty="0">
                <a:solidFill>
                  <a:schemeClr val="bg1">
                    <a:lumMod val="75000"/>
                    <a:lumOff val="25000"/>
                  </a:schemeClr>
                </a:solidFill>
                <a:latin typeface="+mn-lt"/>
              </a:rPr>
              <a:t>TMR</a:t>
            </a:r>
            <a:r>
              <a:rPr lang="el-GR" sz="1800" dirty="0">
                <a:solidFill>
                  <a:schemeClr val="bg1">
                    <a:lumMod val="75000"/>
                    <a:lumOff val="25000"/>
                  </a:schemeClr>
                </a:solidFill>
                <a:latin typeface="+mn-lt"/>
              </a:rPr>
              <a:t> σιτηρεσίων </a:t>
            </a:r>
          </a:p>
        </p:txBody>
      </p:sp>
      <p:pic>
        <p:nvPicPr>
          <p:cNvPr id="11" name="10 - Εικόνα" descr="TMR FEEDINGc.jpg"/>
          <p:cNvPicPr>
            <a:picLocks noChangeAspect="1"/>
          </p:cNvPicPr>
          <p:nvPr/>
        </p:nvPicPr>
        <p:blipFill>
          <a:blip r:embed="rId3" cstate="print"/>
          <a:stretch>
            <a:fillRect/>
          </a:stretch>
        </p:blipFill>
        <p:spPr>
          <a:xfrm>
            <a:off x="381000" y="2209800"/>
            <a:ext cx="7968996" cy="3200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570756"/>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eaLnBrk="1" hangingPunct="1"/>
            <a:r>
              <a:rPr lang="el-GR" b="1" dirty="0">
                <a:solidFill>
                  <a:schemeClr val="bg1">
                    <a:lumMod val="75000"/>
                    <a:lumOff val="25000"/>
                  </a:schemeClr>
                </a:solidFill>
                <a:latin typeface="+mn-lt"/>
              </a:rPr>
              <a:t>γ) Κόστος ζωοτροφών</a:t>
            </a:r>
          </a:p>
          <a:p>
            <a:pPr>
              <a:lnSpc>
                <a:spcPct val="125000"/>
              </a:lnSpc>
            </a:pPr>
            <a:r>
              <a:rPr lang="el-GR" dirty="0">
                <a:solidFill>
                  <a:schemeClr val="bg1">
                    <a:lumMod val="75000"/>
                    <a:lumOff val="25000"/>
                  </a:schemeClr>
                </a:solidFill>
                <a:latin typeface="+mn-lt"/>
              </a:rPr>
              <a:t>Από τις </a:t>
            </a:r>
            <a:r>
              <a:rPr lang="en-US" dirty="0" err="1">
                <a:solidFill>
                  <a:schemeClr val="bg1">
                    <a:lumMod val="75000"/>
                    <a:lumOff val="25000"/>
                  </a:schemeClr>
                </a:solidFill>
                <a:latin typeface="+mn-lt"/>
              </a:rPr>
              <a:t>πιο</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κατάλληλες</a:t>
            </a:r>
            <a:r>
              <a:rPr lang="el-GR" dirty="0">
                <a:solidFill>
                  <a:schemeClr val="bg1">
                    <a:lumMod val="75000"/>
                    <a:lumOff val="25000"/>
                  </a:schemeClr>
                </a:solidFill>
                <a:latin typeface="+mn-lt"/>
              </a:rPr>
              <a:t> (</a:t>
            </a:r>
            <a:r>
              <a:rPr lang="en-US" dirty="0" err="1">
                <a:solidFill>
                  <a:schemeClr val="bg1">
                    <a:lumMod val="75000"/>
                    <a:lumOff val="25000"/>
                  </a:schemeClr>
                </a:solidFill>
                <a:latin typeface="+mn-lt"/>
              </a:rPr>
              <a:t>σύμφωνα</a:t>
            </a:r>
            <a:r>
              <a:rPr lang="en-US" dirty="0">
                <a:solidFill>
                  <a:schemeClr val="bg1">
                    <a:lumMod val="75000"/>
                    <a:lumOff val="25000"/>
                  </a:schemeClr>
                </a:solidFill>
                <a:latin typeface="+mn-lt"/>
              </a:rPr>
              <a:t> με </a:t>
            </a:r>
            <a:r>
              <a:rPr lang="en-US" dirty="0" err="1">
                <a:solidFill>
                  <a:schemeClr val="bg1">
                    <a:lumMod val="75000"/>
                    <a:lumOff val="25000"/>
                  </a:schemeClr>
                </a:solidFill>
                <a:latin typeface="+mn-lt"/>
              </a:rPr>
              <a:t>τον</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τύπο</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πέψης</a:t>
            </a:r>
            <a:r>
              <a:rPr lang="en-US" dirty="0">
                <a:solidFill>
                  <a:schemeClr val="bg1">
                    <a:lumMod val="75000"/>
                    <a:lumOff val="25000"/>
                  </a:schemeClr>
                </a:solidFill>
                <a:latin typeface="+mn-lt"/>
              </a:rPr>
              <a:t> και την </a:t>
            </a:r>
            <a:r>
              <a:rPr lang="en-US" dirty="0" err="1">
                <a:solidFill>
                  <a:schemeClr val="bg1">
                    <a:lumMod val="75000"/>
                    <a:lumOff val="25000"/>
                  </a:schemeClr>
                </a:solidFill>
                <a:latin typeface="+mn-lt"/>
              </a:rPr>
              <a:t>ηλικία</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του</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ζώου</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αλλά</a:t>
            </a:r>
            <a:r>
              <a:rPr lang="en-US" dirty="0">
                <a:solidFill>
                  <a:schemeClr val="bg1">
                    <a:lumMod val="75000"/>
                    <a:lumOff val="25000"/>
                  </a:schemeClr>
                </a:solidFill>
                <a:latin typeface="+mn-lt"/>
              </a:rPr>
              <a:t> και </a:t>
            </a:r>
            <a:r>
              <a:rPr lang="en-US" dirty="0" err="1">
                <a:solidFill>
                  <a:schemeClr val="bg1">
                    <a:lumMod val="75000"/>
                    <a:lumOff val="25000"/>
                  </a:schemeClr>
                </a:solidFill>
                <a:latin typeface="+mn-lt"/>
              </a:rPr>
              <a:t>σύμφωνα</a:t>
            </a:r>
            <a:r>
              <a:rPr lang="en-US" dirty="0">
                <a:solidFill>
                  <a:schemeClr val="bg1">
                    <a:lumMod val="75000"/>
                    <a:lumOff val="25000"/>
                  </a:schemeClr>
                </a:solidFill>
                <a:latin typeface="+mn-lt"/>
              </a:rPr>
              <a:t> με την </a:t>
            </a:r>
            <a:r>
              <a:rPr lang="en-US" dirty="0" err="1">
                <a:solidFill>
                  <a:schemeClr val="bg1">
                    <a:lumMod val="75000"/>
                    <a:lumOff val="25000"/>
                  </a:schemeClr>
                </a:solidFill>
                <a:latin typeface="+mn-lt"/>
              </a:rPr>
              <a:t>ποιότητά</a:t>
            </a:r>
            <a:r>
              <a:rPr lang="en-US" dirty="0">
                <a:solidFill>
                  <a:schemeClr val="bg1">
                    <a:lumMod val="75000"/>
                    <a:lumOff val="25000"/>
                  </a:schemeClr>
                </a:solidFill>
                <a:latin typeface="+mn-lt"/>
              </a:rPr>
              <a:t> τους</a:t>
            </a:r>
            <a:r>
              <a:rPr lang="el-GR" dirty="0">
                <a:solidFill>
                  <a:schemeClr val="bg1">
                    <a:lumMod val="75000"/>
                    <a:lumOff val="25000"/>
                  </a:schemeClr>
                </a:solidFill>
                <a:latin typeface="+mn-lt"/>
              </a:rPr>
              <a:t>) ζωοτροφές </a:t>
            </a:r>
            <a:r>
              <a:rPr lang="en-US" dirty="0" err="1">
                <a:solidFill>
                  <a:schemeClr val="bg1">
                    <a:lumMod val="75000"/>
                    <a:lumOff val="25000"/>
                  </a:schemeClr>
                </a:solidFill>
                <a:latin typeface="+mn-lt"/>
              </a:rPr>
              <a:t>εκείνες</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που</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τελικά</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θα</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χρησιμοποιηθούν</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θα</a:t>
            </a:r>
            <a:r>
              <a:rPr lang="en-US" dirty="0">
                <a:solidFill>
                  <a:schemeClr val="bg1">
                    <a:lumMod val="75000"/>
                    <a:lumOff val="25000"/>
                  </a:schemeClr>
                </a:solidFill>
                <a:latin typeface="+mn-lt"/>
              </a:rPr>
              <a:t> </a:t>
            </a:r>
            <a:r>
              <a:rPr lang="el-GR" dirty="0">
                <a:solidFill>
                  <a:schemeClr val="bg1">
                    <a:lumMod val="75000"/>
                    <a:lumOff val="25000"/>
                  </a:schemeClr>
                </a:solidFill>
                <a:latin typeface="+mn-lt"/>
              </a:rPr>
              <a:t>πρέπει να </a:t>
            </a:r>
            <a:r>
              <a:rPr lang="en-US" dirty="0">
                <a:solidFill>
                  <a:schemeClr val="bg1">
                    <a:lumMod val="75000"/>
                    <a:lumOff val="25000"/>
                  </a:schemeClr>
                </a:solidFill>
                <a:latin typeface="+mn-lt"/>
              </a:rPr>
              <a:t>είναι </a:t>
            </a:r>
            <a:r>
              <a:rPr lang="en-US" dirty="0" err="1">
                <a:solidFill>
                  <a:schemeClr val="bg1">
                    <a:lumMod val="75000"/>
                    <a:lumOff val="25000"/>
                  </a:schemeClr>
                </a:solidFill>
                <a:latin typeface="+mn-lt"/>
              </a:rPr>
              <a:t>αυτές</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που</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έχουν</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το</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μικρότερο</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κόστος</a:t>
            </a:r>
            <a:r>
              <a:rPr lang="el-GR" dirty="0">
                <a:solidFill>
                  <a:schemeClr val="bg1">
                    <a:lumMod val="75000"/>
                    <a:lumOff val="25000"/>
                  </a:schemeClr>
                </a:solidFill>
                <a:latin typeface="+mn-lt"/>
              </a:rPr>
              <a:t> (γίνεται </a:t>
            </a:r>
            <a:r>
              <a:rPr lang="el-GR" b="1" dirty="0">
                <a:solidFill>
                  <a:schemeClr val="bg1">
                    <a:lumMod val="75000"/>
                    <a:lumOff val="25000"/>
                  </a:schemeClr>
                </a:solidFill>
                <a:latin typeface="+mn-lt"/>
              </a:rPr>
              <a:t>οικονομική αξιολόγηση</a:t>
            </a:r>
            <a:r>
              <a:rPr lang="el-GR" dirty="0">
                <a:solidFill>
                  <a:schemeClr val="bg1">
                    <a:lumMod val="75000"/>
                    <a:lumOff val="25000"/>
                  </a:schemeClr>
                </a:solidFill>
                <a:latin typeface="+mn-lt"/>
              </a:rPr>
              <a:t>)</a:t>
            </a:r>
          </a:p>
          <a:p>
            <a:pPr>
              <a:lnSpc>
                <a:spcPct val="125000"/>
              </a:lnSpc>
            </a:pPr>
            <a:endParaRPr lang="el-GR" dirty="0">
              <a:solidFill>
                <a:schemeClr val="bg1">
                  <a:lumMod val="75000"/>
                  <a:lumOff val="25000"/>
                </a:schemeClr>
              </a:solidFill>
              <a:latin typeface="+mn-lt"/>
            </a:endParaRPr>
          </a:p>
          <a:p>
            <a:pPr>
              <a:lnSpc>
                <a:spcPct val="125000"/>
              </a:lnSpc>
            </a:pPr>
            <a:r>
              <a:rPr lang="el-GR" i="1" dirty="0">
                <a:solidFill>
                  <a:srgbClr val="7030A0"/>
                </a:solidFill>
                <a:latin typeface="+mn-lt"/>
              </a:rPr>
              <a:t>Ε</a:t>
            </a:r>
            <a:r>
              <a:rPr lang="en-US" i="1" dirty="0" err="1">
                <a:solidFill>
                  <a:srgbClr val="7030A0"/>
                </a:solidFill>
                <a:latin typeface="+mn-lt"/>
              </a:rPr>
              <a:t>πιλογή</a:t>
            </a:r>
            <a:r>
              <a:rPr lang="en-US" i="1" dirty="0">
                <a:solidFill>
                  <a:srgbClr val="7030A0"/>
                </a:solidFill>
                <a:latin typeface="+mn-lt"/>
              </a:rPr>
              <a:t> </a:t>
            </a:r>
            <a:r>
              <a:rPr lang="en-US" i="1" dirty="0" err="1">
                <a:solidFill>
                  <a:srgbClr val="7030A0"/>
                </a:solidFill>
                <a:latin typeface="+mn-lt"/>
              </a:rPr>
              <a:t>των</a:t>
            </a:r>
            <a:r>
              <a:rPr lang="en-US" i="1" dirty="0">
                <a:solidFill>
                  <a:srgbClr val="7030A0"/>
                </a:solidFill>
                <a:latin typeface="+mn-lt"/>
              </a:rPr>
              <a:t> </a:t>
            </a:r>
            <a:r>
              <a:rPr lang="en-US" i="1" dirty="0" err="1">
                <a:solidFill>
                  <a:srgbClr val="7030A0"/>
                </a:solidFill>
                <a:latin typeface="+mn-lt"/>
              </a:rPr>
              <a:t>κατάλληλων</a:t>
            </a:r>
            <a:r>
              <a:rPr lang="en-US" i="1" dirty="0">
                <a:solidFill>
                  <a:srgbClr val="7030A0"/>
                </a:solidFill>
                <a:latin typeface="+mn-lt"/>
              </a:rPr>
              <a:t> και </a:t>
            </a:r>
            <a:r>
              <a:rPr lang="en-US" i="1" dirty="0" err="1">
                <a:solidFill>
                  <a:srgbClr val="7030A0"/>
                </a:solidFill>
                <a:latin typeface="+mn-lt"/>
              </a:rPr>
              <a:t>φτηνότερων</a:t>
            </a:r>
            <a:r>
              <a:rPr lang="en-US" i="1" dirty="0">
                <a:solidFill>
                  <a:srgbClr val="7030A0"/>
                </a:solidFill>
                <a:latin typeface="+mn-lt"/>
              </a:rPr>
              <a:t> </a:t>
            </a:r>
            <a:r>
              <a:rPr lang="en-US" i="1" dirty="0" err="1">
                <a:solidFill>
                  <a:srgbClr val="7030A0"/>
                </a:solidFill>
                <a:latin typeface="+mn-lt"/>
              </a:rPr>
              <a:t>ζωοτροφών</a:t>
            </a:r>
            <a:r>
              <a:rPr lang="el-GR" i="1" dirty="0">
                <a:solidFill>
                  <a:srgbClr val="7030A0"/>
                </a:solidFill>
                <a:latin typeface="+mn-lt"/>
              </a:rPr>
              <a:t> → </a:t>
            </a:r>
            <a:r>
              <a:rPr lang="en-US" i="1" dirty="0" err="1">
                <a:solidFill>
                  <a:srgbClr val="7030A0"/>
                </a:solidFill>
                <a:latin typeface="+mn-lt"/>
              </a:rPr>
              <a:t>δημιουργία</a:t>
            </a:r>
            <a:r>
              <a:rPr lang="en-US" i="1" dirty="0">
                <a:solidFill>
                  <a:srgbClr val="7030A0"/>
                </a:solidFill>
                <a:latin typeface="+mn-lt"/>
              </a:rPr>
              <a:t> </a:t>
            </a:r>
            <a:r>
              <a:rPr lang="en-US" i="1" dirty="0" err="1">
                <a:solidFill>
                  <a:srgbClr val="7030A0"/>
                </a:solidFill>
                <a:latin typeface="+mn-lt"/>
              </a:rPr>
              <a:t>σωστού</a:t>
            </a:r>
            <a:r>
              <a:rPr lang="en-US" i="1" dirty="0">
                <a:solidFill>
                  <a:srgbClr val="7030A0"/>
                </a:solidFill>
                <a:latin typeface="+mn-lt"/>
              </a:rPr>
              <a:t> </a:t>
            </a:r>
            <a:r>
              <a:rPr lang="el-GR" i="1" dirty="0">
                <a:solidFill>
                  <a:srgbClr val="7030A0"/>
                </a:solidFill>
                <a:latin typeface="+mn-lt"/>
              </a:rPr>
              <a:t>και οικονομικού </a:t>
            </a:r>
            <a:r>
              <a:rPr lang="en-US" i="1" dirty="0">
                <a:solidFill>
                  <a:srgbClr val="7030A0"/>
                </a:solidFill>
                <a:latin typeface="+mn-lt"/>
              </a:rPr>
              <a:t>σιτηρεσίου →</a:t>
            </a:r>
            <a:r>
              <a:rPr lang="el-GR" i="1" dirty="0">
                <a:solidFill>
                  <a:srgbClr val="7030A0"/>
                </a:solidFill>
                <a:latin typeface="+mn-lt"/>
              </a:rPr>
              <a:t> χαμηλότερο </a:t>
            </a:r>
            <a:r>
              <a:rPr lang="en-US" i="1" dirty="0" err="1">
                <a:solidFill>
                  <a:srgbClr val="7030A0"/>
                </a:solidFill>
                <a:latin typeface="+mn-lt"/>
              </a:rPr>
              <a:t>κόστος</a:t>
            </a:r>
            <a:r>
              <a:rPr lang="en-US" i="1" dirty="0">
                <a:solidFill>
                  <a:srgbClr val="7030A0"/>
                </a:solidFill>
                <a:latin typeface="+mn-lt"/>
              </a:rPr>
              <a:t> </a:t>
            </a:r>
            <a:r>
              <a:rPr lang="en-US" i="1" dirty="0" err="1">
                <a:solidFill>
                  <a:srgbClr val="7030A0"/>
                </a:solidFill>
                <a:latin typeface="+mn-lt"/>
              </a:rPr>
              <a:t>παραγωγής</a:t>
            </a:r>
            <a:r>
              <a:rPr lang="en-US" i="1" dirty="0">
                <a:solidFill>
                  <a:srgbClr val="7030A0"/>
                </a:solidFill>
                <a:latin typeface="+mn-lt"/>
              </a:rPr>
              <a:t> </a:t>
            </a:r>
            <a:r>
              <a:rPr lang="en-US" i="1" dirty="0" err="1">
                <a:solidFill>
                  <a:srgbClr val="7030A0"/>
                </a:solidFill>
                <a:latin typeface="+mn-lt"/>
              </a:rPr>
              <a:t>κτηνοτροφικού</a:t>
            </a:r>
            <a:r>
              <a:rPr lang="en-US" i="1" dirty="0">
                <a:solidFill>
                  <a:srgbClr val="7030A0"/>
                </a:solidFill>
                <a:latin typeface="+mn-lt"/>
              </a:rPr>
              <a:t> </a:t>
            </a:r>
            <a:r>
              <a:rPr lang="en-US" i="1" dirty="0" err="1">
                <a:solidFill>
                  <a:srgbClr val="7030A0"/>
                </a:solidFill>
                <a:latin typeface="+mn-lt"/>
              </a:rPr>
              <a:t>προϊόντος</a:t>
            </a:r>
            <a:r>
              <a:rPr lang="en-US" i="1" dirty="0">
                <a:solidFill>
                  <a:srgbClr val="7030A0"/>
                </a:solidFill>
                <a:latin typeface="+mn-lt"/>
              </a:rPr>
              <a:t> και </a:t>
            </a:r>
            <a:r>
              <a:rPr lang="en-US" i="1" dirty="0" err="1">
                <a:solidFill>
                  <a:srgbClr val="7030A0"/>
                </a:solidFill>
                <a:latin typeface="+mn-lt"/>
              </a:rPr>
              <a:t>μεγαλύτερο</a:t>
            </a:r>
            <a:r>
              <a:rPr lang="en-US" i="1" dirty="0">
                <a:solidFill>
                  <a:srgbClr val="7030A0"/>
                </a:solidFill>
                <a:latin typeface="+mn-lt"/>
              </a:rPr>
              <a:t> </a:t>
            </a:r>
            <a:r>
              <a:rPr lang="en-US" i="1" dirty="0" err="1">
                <a:solidFill>
                  <a:srgbClr val="7030A0"/>
                </a:solidFill>
                <a:latin typeface="+mn-lt"/>
              </a:rPr>
              <a:t>περιθώριο</a:t>
            </a:r>
            <a:r>
              <a:rPr lang="en-US" i="1" dirty="0">
                <a:solidFill>
                  <a:srgbClr val="7030A0"/>
                </a:solidFill>
                <a:latin typeface="+mn-lt"/>
              </a:rPr>
              <a:t> </a:t>
            </a:r>
            <a:r>
              <a:rPr lang="en-US" i="1" dirty="0" err="1">
                <a:solidFill>
                  <a:srgbClr val="7030A0"/>
                </a:solidFill>
                <a:latin typeface="+mn-lt"/>
              </a:rPr>
              <a:t>κέρδους</a:t>
            </a:r>
            <a:r>
              <a:rPr lang="en-US" i="1" dirty="0">
                <a:solidFill>
                  <a:srgbClr val="7030A0"/>
                </a:solidFill>
                <a:latin typeface="+mn-lt"/>
              </a:rPr>
              <a:t> </a:t>
            </a:r>
            <a:r>
              <a:rPr lang="en-US" i="1" dirty="0" err="1">
                <a:solidFill>
                  <a:srgbClr val="7030A0"/>
                </a:solidFill>
                <a:latin typeface="+mn-lt"/>
              </a:rPr>
              <a:t>για</a:t>
            </a:r>
            <a:r>
              <a:rPr lang="en-US" i="1" dirty="0">
                <a:solidFill>
                  <a:srgbClr val="7030A0"/>
                </a:solidFill>
                <a:latin typeface="+mn-lt"/>
              </a:rPr>
              <a:t> </a:t>
            </a:r>
            <a:r>
              <a:rPr lang="en-US" i="1" dirty="0" err="1">
                <a:solidFill>
                  <a:srgbClr val="7030A0"/>
                </a:solidFill>
                <a:latin typeface="+mn-lt"/>
              </a:rPr>
              <a:t>τον</a:t>
            </a:r>
            <a:r>
              <a:rPr lang="en-US" i="1" dirty="0">
                <a:solidFill>
                  <a:srgbClr val="7030A0"/>
                </a:solidFill>
                <a:latin typeface="+mn-lt"/>
              </a:rPr>
              <a:t> </a:t>
            </a:r>
            <a:r>
              <a:rPr lang="en-US" i="1" dirty="0" err="1">
                <a:solidFill>
                  <a:srgbClr val="7030A0"/>
                </a:solidFill>
                <a:latin typeface="+mn-lt"/>
              </a:rPr>
              <a:t>κτηνοτρόφο</a:t>
            </a:r>
            <a:r>
              <a:rPr lang="en-US" i="1" dirty="0">
                <a:solidFill>
                  <a:srgbClr val="7030A0"/>
                </a:solidFill>
                <a:latin typeface="+mn-lt"/>
              </a:rPr>
              <a:t>.</a:t>
            </a:r>
            <a:endParaRPr lang="en-GB" i="1" dirty="0">
              <a:solidFill>
                <a:srgbClr val="7030A0"/>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a:t>
            </a:fld>
            <a:endParaRPr lang="en-US" dirty="0">
              <a:solidFill>
                <a:schemeClr val="bg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130</a:t>
            </a:fld>
            <a:endParaRPr lang="en-US" dirty="0">
              <a:solidFill>
                <a:schemeClr val="bg1"/>
              </a:solidFill>
            </a:endParaRPr>
          </a:p>
        </p:txBody>
      </p:sp>
      <p:pic>
        <p:nvPicPr>
          <p:cNvPr id="10" name="9 - Εικόνα" descr="TMR FEEDINGb.png"/>
          <p:cNvPicPr>
            <a:picLocks noChangeAspect="1"/>
          </p:cNvPicPr>
          <p:nvPr/>
        </p:nvPicPr>
        <p:blipFill>
          <a:blip r:embed="rId3" cstate="print"/>
          <a:stretch>
            <a:fillRect/>
          </a:stretch>
        </p:blipFill>
        <p:spPr>
          <a:xfrm>
            <a:off x="990600" y="1752600"/>
            <a:ext cx="6781800" cy="3956050"/>
          </a:xfrm>
          <a:prstGeom prst="rect">
            <a:avLst/>
          </a:prstGeom>
        </p:spPr>
      </p:pic>
      <p:sp>
        <p:nvSpPr>
          <p:cNvPr id="12" name="11 - TextBox"/>
          <p:cNvSpPr txBox="1"/>
          <p:nvPr/>
        </p:nvSpPr>
        <p:spPr>
          <a:xfrm>
            <a:off x="762000" y="5955268"/>
            <a:ext cx="7162800" cy="369332"/>
          </a:xfrm>
          <a:prstGeom prst="rect">
            <a:avLst/>
          </a:prstGeom>
          <a:solidFill>
            <a:schemeClr val="tx1"/>
          </a:solidFill>
          <a:ln>
            <a:noFill/>
          </a:ln>
        </p:spPr>
        <p:txBody>
          <a:bodyPr wrap="square" rtlCol="0">
            <a:spAutoFit/>
          </a:bodyPr>
          <a:lstStyle/>
          <a:p>
            <a:r>
              <a:rPr lang="el-GR" sz="1800" dirty="0">
                <a:solidFill>
                  <a:schemeClr val="bg1">
                    <a:lumMod val="75000"/>
                    <a:lumOff val="25000"/>
                  </a:schemeClr>
                </a:solidFill>
                <a:latin typeface="+mn-lt"/>
              </a:rPr>
              <a:t>Εσωτερική όψη αυτοκινούμενου αναμικτήρα διανομής </a:t>
            </a:r>
            <a:r>
              <a:rPr lang="en-GB" sz="1800" dirty="0">
                <a:solidFill>
                  <a:schemeClr val="bg1">
                    <a:lumMod val="75000"/>
                    <a:lumOff val="25000"/>
                  </a:schemeClr>
                </a:solidFill>
                <a:latin typeface="+mn-lt"/>
              </a:rPr>
              <a:t>TMR</a:t>
            </a:r>
            <a:r>
              <a:rPr lang="el-GR" sz="1800" dirty="0">
                <a:solidFill>
                  <a:schemeClr val="bg1">
                    <a:lumMod val="75000"/>
                    <a:lumOff val="25000"/>
                  </a:schemeClr>
                </a:solidFill>
                <a:latin typeface="+mn-lt"/>
              </a:rPr>
              <a:t> σιτηρεσίων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Α. Χορήγηση μεικτών σιτηρεσίων </a:t>
            </a:r>
          </a:p>
          <a:p>
            <a:pPr marL="457200" indent="-457200">
              <a:lnSpc>
                <a:spcPct val="125000"/>
              </a:lnSpc>
            </a:pPr>
            <a:r>
              <a:rPr lang="el-GR" b="1" dirty="0">
                <a:solidFill>
                  <a:schemeClr val="bg1">
                    <a:lumMod val="75000"/>
                    <a:lumOff val="25000"/>
                  </a:schemeClr>
                </a:solidFill>
                <a:latin typeface="+mn-lt"/>
              </a:rPr>
              <a:t>2. Συνεχώς σταβλισμένα ζώα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131</a:t>
            </a:fld>
            <a:endParaRPr lang="en-US" dirty="0">
              <a:solidFill>
                <a:schemeClr val="bg1"/>
              </a:solidFill>
            </a:endParaRPr>
          </a:p>
        </p:txBody>
      </p:sp>
      <p:sp>
        <p:nvSpPr>
          <p:cNvPr id="12" name="11 - TextBox"/>
          <p:cNvSpPr txBox="1"/>
          <p:nvPr/>
        </p:nvSpPr>
        <p:spPr>
          <a:xfrm>
            <a:off x="762000" y="5955268"/>
            <a:ext cx="7543800" cy="369332"/>
          </a:xfrm>
          <a:prstGeom prst="rect">
            <a:avLst/>
          </a:prstGeom>
          <a:solidFill>
            <a:schemeClr val="tx1"/>
          </a:solidFill>
          <a:ln>
            <a:noFill/>
          </a:ln>
        </p:spPr>
        <p:txBody>
          <a:bodyPr wrap="square" rtlCol="0">
            <a:spAutoFit/>
          </a:bodyPr>
          <a:lstStyle/>
          <a:p>
            <a:r>
              <a:rPr lang="el-GR" sz="1800" dirty="0">
                <a:solidFill>
                  <a:schemeClr val="bg1">
                    <a:lumMod val="75000"/>
                    <a:lumOff val="25000"/>
                  </a:schemeClr>
                </a:solidFill>
                <a:latin typeface="+mn-lt"/>
              </a:rPr>
              <a:t>Διανομή </a:t>
            </a:r>
            <a:r>
              <a:rPr lang="en-GB" sz="1800" dirty="0">
                <a:solidFill>
                  <a:schemeClr val="bg1">
                    <a:lumMod val="75000"/>
                    <a:lumOff val="25000"/>
                  </a:schemeClr>
                </a:solidFill>
                <a:latin typeface="+mn-lt"/>
              </a:rPr>
              <a:t>TMR</a:t>
            </a:r>
            <a:r>
              <a:rPr lang="el-GR" sz="1800" dirty="0">
                <a:solidFill>
                  <a:schemeClr val="bg1">
                    <a:lumMod val="75000"/>
                    <a:lumOff val="25000"/>
                  </a:schemeClr>
                </a:solidFill>
                <a:latin typeface="+mn-lt"/>
              </a:rPr>
              <a:t> σιτηρεσίων με ρομποτικό (α) ή αυτοκινούμενο (β) αναμικτήρα </a:t>
            </a:r>
          </a:p>
        </p:txBody>
      </p:sp>
      <p:pic>
        <p:nvPicPr>
          <p:cNvPr id="7" name="6 - Εικόνα" descr="TMR FEEDINGb.jpg"/>
          <p:cNvPicPr>
            <a:picLocks noChangeAspect="1"/>
          </p:cNvPicPr>
          <p:nvPr/>
        </p:nvPicPr>
        <p:blipFill>
          <a:blip r:embed="rId3" cstate="print"/>
          <a:stretch>
            <a:fillRect/>
          </a:stretch>
        </p:blipFill>
        <p:spPr>
          <a:xfrm>
            <a:off x="457200" y="1828800"/>
            <a:ext cx="4775200" cy="3581400"/>
          </a:xfrm>
          <a:prstGeom prst="rect">
            <a:avLst/>
          </a:prstGeom>
        </p:spPr>
      </p:pic>
      <p:pic>
        <p:nvPicPr>
          <p:cNvPr id="8" name="7 - Εικόνα" descr="TMR FEEDINGd.jpg"/>
          <p:cNvPicPr>
            <a:picLocks noChangeAspect="1"/>
          </p:cNvPicPr>
          <p:nvPr/>
        </p:nvPicPr>
        <p:blipFill>
          <a:blip r:embed="rId4" cstate="print"/>
          <a:stretch>
            <a:fillRect/>
          </a:stretch>
        </p:blipFill>
        <p:spPr>
          <a:xfrm>
            <a:off x="4800600" y="3200400"/>
            <a:ext cx="3743325" cy="2495550"/>
          </a:xfrm>
          <a:prstGeom prst="rect">
            <a:avLst/>
          </a:prstGeom>
        </p:spPr>
      </p:pic>
      <p:sp>
        <p:nvSpPr>
          <p:cNvPr id="9" name="8 - TextBox"/>
          <p:cNvSpPr txBox="1"/>
          <p:nvPr/>
        </p:nvSpPr>
        <p:spPr>
          <a:xfrm>
            <a:off x="304800" y="1981200"/>
            <a:ext cx="1295400" cy="707886"/>
          </a:xfrm>
          <a:prstGeom prst="rect">
            <a:avLst/>
          </a:prstGeom>
          <a:noFill/>
          <a:ln>
            <a:noFill/>
          </a:ln>
        </p:spPr>
        <p:txBody>
          <a:bodyPr wrap="square" rtlCol="0">
            <a:spAutoFit/>
          </a:bodyPr>
          <a:lstStyle/>
          <a:p>
            <a:pPr algn="ctr"/>
            <a:r>
              <a:rPr lang="el-GR" sz="4000" b="1" dirty="0">
                <a:solidFill>
                  <a:srgbClr val="FFFF99"/>
                </a:solidFill>
                <a:latin typeface="+mn-lt"/>
              </a:rPr>
              <a:t>α</a:t>
            </a:r>
          </a:p>
        </p:txBody>
      </p:sp>
      <p:sp>
        <p:nvSpPr>
          <p:cNvPr id="11" name="10 - TextBox"/>
          <p:cNvSpPr txBox="1"/>
          <p:nvPr/>
        </p:nvSpPr>
        <p:spPr>
          <a:xfrm>
            <a:off x="4724400" y="3352800"/>
            <a:ext cx="1295400" cy="707886"/>
          </a:xfrm>
          <a:prstGeom prst="rect">
            <a:avLst/>
          </a:prstGeom>
          <a:noFill/>
          <a:ln>
            <a:noFill/>
          </a:ln>
        </p:spPr>
        <p:txBody>
          <a:bodyPr wrap="square" rtlCol="0">
            <a:spAutoFit/>
          </a:bodyPr>
          <a:lstStyle/>
          <a:p>
            <a:pPr algn="ctr"/>
            <a:r>
              <a:rPr lang="el-GR" sz="4000" b="1" dirty="0">
                <a:solidFill>
                  <a:srgbClr val="FFFF99"/>
                </a:solidFill>
                <a:latin typeface="+mn-lt"/>
              </a:rPr>
              <a:t>β</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792355"/>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a:p>
            <a:pPr marL="0" indent="0" algn="just" eaLnBrk="1" hangingPunct="1">
              <a:buFont typeface="Arial" charset="0"/>
              <a:buNone/>
              <a:defRPr/>
            </a:pPr>
            <a:endParaRPr lang="el-GR" i="1" dirty="0">
              <a:solidFill>
                <a:schemeClr val="bg1">
                  <a:lumMod val="75000"/>
                  <a:lumOff val="25000"/>
                </a:schemeClr>
              </a:solidFill>
              <a:latin typeface="+mn-lt"/>
            </a:endParaRPr>
          </a:p>
          <a:p>
            <a:pPr marL="0" indent="0" algn="just" eaLnBrk="1" hangingPunct="1">
              <a:buFont typeface="Arial" charset="0"/>
              <a:buNone/>
              <a:defRPr/>
            </a:pPr>
            <a:r>
              <a:rPr lang="el-GR" i="1" dirty="0" err="1">
                <a:solidFill>
                  <a:schemeClr val="bg1">
                    <a:lumMod val="75000"/>
                    <a:lumOff val="25000"/>
                  </a:schemeClr>
                </a:solidFill>
                <a:latin typeface="+mn-lt"/>
              </a:rPr>
              <a:t>Παχυνόμενοι</a:t>
            </a:r>
            <a:r>
              <a:rPr lang="el-GR" i="1" dirty="0">
                <a:solidFill>
                  <a:schemeClr val="bg1">
                    <a:lumMod val="75000"/>
                    <a:lumOff val="25000"/>
                  </a:schemeClr>
                </a:solidFill>
                <a:latin typeface="+mn-lt"/>
              </a:rPr>
              <a:t> χοίροι</a:t>
            </a:r>
          </a:p>
          <a:p>
            <a:pPr marL="0" indent="0" algn="just" eaLnBrk="1" hangingPunct="1">
              <a:lnSpc>
                <a:spcPct val="80000"/>
              </a:lnSpc>
              <a:buFont typeface="Arial" charset="0"/>
              <a:buNone/>
              <a:defRPr/>
            </a:pPr>
            <a:r>
              <a:rPr lang="el-GR" dirty="0">
                <a:solidFill>
                  <a:schemeClr val="bg1">
                    <a:lumMod val="75000"/>
                    <a:lumOff val="25000"/>
                  </a:schemeClr>
                </a:solidFill>
                <a:latin typeface="+mn-lt"/>
              </a:rPr>
              <a:t>Βέλτιστη αξιοποίηση της τροφής = ακριβής κάλυψη αναγκών σε ενέργεια και ΑΟ, για την πλήρη έκπτυξη του δυναμικού τους </a:t>
            </a:r>
          </a:p>
          <a:p>
            <a:pPr marL="0" indent="0" algn="just" eaLnBrk="1" hangingPunct="1">
              <a:lnSpc>
                <a:spcPct val="8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80000"/>
              </a:lnSpc>
              <a:buFont typeface="Arial" charset="0"/>
              <a:buNone/>
              <a:defRPr/>
            </a:pPr>
            <a:r>
              <a:rPr lang="el-GR" dirty="0">
                <a:solidFill>
                  <a:schemeClr val="bg1">
                    <a:lumMod val="75000"/>
                    <a:lumOff val="25000"/>
                  </a:schemeClr>
                </a:solidFill>
                <a:latin typeface="+mn-lt"/>
              </a:rPr>
              <a:t>Ανάγκες με το  χρόνο → μείωση σε ΑΟ, αύξηση σε ενέργεια</a:t>
            </a:r>
          </a:p>
          <a:p>
            <a:pPr marL="0" indent="0" algn="just" eaLnBrk="1" hangingPunct="1">
              <a:lnSpc>
                <a:spcPct val="8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80000"/>
              </a:lnSpc>
              <a:buFont typeface="Arial" charset="0"/>
              <a:buNone/>
              <a:defRPr/>
            </a:pPr>
            <a:r>
              <a:rPr lang="el-GR" dirty="0">
                <a:solidFill>
                  <a:schemeClr val="bg1">
                    <a:lumMod val="75000"/>
                    <a:lumOff val="25000"/>
                  </a:schemeClr>
                </a:solidFill>
                <a:latin typeface="+mn-lt"/>
              </a:rPr>
              <a:t>Άριστη διατροφή= συνεχείς προσαρμογές του σιτηρεσίου ως προς τις ΑΟ (</a:t>
            </a:r>
            <a:r>
              <a:rPr lang="el-GR" dirty="0" err="1">
                <a:solidFill>
                  <a:schemeClr val="bg1">
                    <a:lumMod val="75000"/>
                    <a:lumOff val="25000"/>
                  </a:schemeClr>
                </a:solidFill>
                <a:latin typeface="+mn-lt"/>
              </a:rPr>
              <a:t>λυσίνη</a:t>
            </a:r>
            <a:r>
              <a:rPr lang="el-GR" dirty="0">
                <a:solidFill>
                  <a:schemeClr val="bg1">
                    <a:lumMod val="75000"/>
                    <a:lumOff val="25000"/>
                  </a:schemeClr>
                </a:solidFill>
                <a:latin typeface="+mn-lt"/>
              </a:rPr>
              <a:t>) και την ΠΕ στις ανάγκες των ζώων (μεταβολή λόγου </a:t>
            </a:r>
            <a:r>
              <a:rPr lang="en-US" dirty="0">
                <a:solidFill>
                  <a:schemeClr val="bg1">
                    <a:lumMod val="75000"/>
                    <a:lumOff val="25000"/>
                  </a:schemeClr>
                </a:solidFill>
                <a:latin typeface="+mn-lt"/>
              </a:rPr>
              <a:t>g</a:t>
            </a:r>
            <a:r>
              <a:rPr lang="el-GR" dirty="0">
                <a:solidFill>
                  <a:schemeClr val="bg1">
                    <a:lumMod val="75000"/>
                    <a:lumOff val="25000"/>
                  </a:schemeClr>
                </a:solidFill>
                <a:latin typeface="+mn-lt"/>
              </a:rPr>
              <a:t> </a:t>
            </a:r>
            <a:r>
              <a:rPr lang="el-GR" dirty="0" err="1">
                <a:solidFill>
                  <a:schemeClr val="bg1">
                    <a:lumMod val="75000"/>
                    <a:lumOff val="25000"/>
                  </a:schemeClr>
                </a:solidFill>
                <a:latin typeface="+mn-lt"/>
              </a:rPr>
              <a:t>λυσίνης</a:t>
            </a:r>
            <a:r>
              <a:rPr lang="en-US" dirty="0">
                <a:solidFill>
                  <a:schemeClr val="bg1">
                    <a:lumMod val="75000"/>
                    <a:lumOff val="25000"/>
                  </a:schemeClr>
                </a:solidFill>
                <a:latin typeface="+mn-lt"/>
              </a:rPr>
              <a:t>/MJ</a:t>
            </a:r>
            <a:r>
              <a:rPr lang="el-GR" dirty="0">
                <a:solidFill>
                  <a:schemeClr val="bg1">
                    <a:lumMod val="75000"/>
                    <a:lumOff val="25000"/>
                  </a:schemeClr>
                </a:solidFill>
                <a:latin typeface="+mn-lt"/>
              </a:rPr>
              <a:t> ΠΕ)</a:t>
            </a:r>
          </a:p>
          <a:p>
            <a:pPr marL="0" indent="0" algn="just" eaLnBrk="1" hangingPunct="1">
              <a:lnSpc>
                <a:spcPct val="8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80000"/>
              </a:lnSpc>
              <a:buFont typeface="Arial" charset="0"/>
              <a:buNone/>
              <a:defRPr/>
            </a:pPr>
            <a:r>
              <a:rPr lang="el-GR" dirty="0">
                <a:solidFill>
                  <a:schemeClr val="bg1">
                    <a:lumMod val="75000"/>
                    <a:lumOff val="25000"/>
                  </a:schemeClr>
                </a:solidFill>
                <a:latin typeface="+mn-lt"/>
              </a:rPr>
              <a:t>Δύσκολη επίτευξη με τα κλασσικά συστήματα διατροφής</a:t>
            </a:r>
          </a:p>
          <a:p>
            <a:pPr marL="0" indent="0" algn="just" eaLnBrk="1" hangingPunct="1">
              <a:lnSpc>
                <a:spcPct val="8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80000"/>
              </a:lnSpc>
              <a:buFont typeface="Arial" charset="0"/>
              <a:buNone/>
              <a:defRPr/>
            </a:pPr>
            <a:r>
              <a:rPr lang="el-GR" dirty="0">
                <a:solidFill>
                  <a:schemeClr val="bg1">
                    <a:lumMod val="75000"/>
                    <a:lumOff val="25000"/>
                  </a:schemeClr>
                </a:solidFill>
                <a:latin typeface="+mn-lt"/>
              </a:rPr>
              <a:t>Η τεχνολογία κάνει δυνατή την επίτευξη αυτή (υγρή διατροφή)</a:t>
            </a:r>
          </a:p>
          <a:p>
            <a:pPr marL="457200" indent="-457200">
              <a:lnSpc>
                <a:spcPct val="125000"/>
              </a:lnSpc>
            </a:pPr>
            <a:endParaRPr lang="el-GR" b="1"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132</a:t>
            </a:fld>
            <a:endParaRPr lang="en-US" dirty="0">
              <a:solidFill>
                <a:schemeClr val="bg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5"/>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a:p>
            <a:pPr marL="0" indent="0" algn="just" eaLnBrk="1" hangingPunct="1">
              <a:buFont typeface="Arial" charset="0"/>
              <a:buNone/>
              <a:defRPr/>
            </a:pPr>
            <a:endParaRPr lang="el-GR" i="1" dirty="0">
              <a:solidFill>
                <a:schemeClr val="bg1">
                  <a:lumMod val="75000"/>
                  <a:lumOff val="25000"/>
                </a:schemeClr>
              </a:solidFill>
              <a:latin typeface="+mn-lt"/>
            </a:endParaRPr>
          </a:p>
          <a:p>
            <a:pPr marL="0" indent="0" algn="just" eaLnBrk="1" hangingPunct="1">
              <a:buFont typeface="Arial" charset="0"/>
              <a:buNone/>
              <a:defRPr/>
            </a:pPr>
            <a:r>
              <a:rPr lang="el-GR" i="1" dirty="0" err="1">
                <a:solidFill>
                  <a:schemeClr val="bg1">
                    <a:lumMod val="75000"/>
                    <a:lumOff val="25000"/>
                  </a:schemeClr>
                </a:solidFill>
                <a:latin typeface="+mn-lt"/>
              </a:rPr>
              <a:t>Παχυνόμενοι</a:t>
            </a:r>
            <a:r>
              <a:rPr lang="el-GR" i="1" dirty="0">
                <a:solidFill>
                  <a:schemeClr val="bg1">
                    <a:lumMod val="75000"/>
                    <a:lumOff val="25000"/>
                  </a:schemeClr>
                </a:solidFill>
                <a:latin typeface="+mn-lt"/>
              </a:rPr>
              <a:t> χοίροι</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Δύο σιτηρέσια: </a:t>
            </a:r>
            <a:r>
              <a:rPr lang="en-US" dirty="0">
                <a:solidFill>
                  <a:schemeClr val="bg1">
                    <a:lumMod val="75000"/>
                    <a:lumOff val="25000"/>
                  </a:schemeClr>
                </a:solidFill>
                <a:latin typeface="+mn-lt"/>
              </a:rPr>
              <a:t>DW30 (0.96</a:t>
            </a:r>
            <a:r>
              <a:rPr lang="el-GR" dirty="0">
                <a:solidFill>
                  <a:schemeClr val="bg1">
                    <a:lumMod val="75000"/>
                    <a:lumOff val="25000"/>
                  </a:schemeClr>
                </a:solidFill>
                <a:latin typeface="+mn-lt"/>
              </a:rPr>
              <a:t> </a:t>
            </a:r>
            <a:r>
              <a:rPr lang="en-US" dirty="0">
                <a:solidFill>
                  <a:schemeClr val="bg1">
                    <a:lumMod val="75000"/>
                    <a:lumOff val="25000"/>
                  </a:schemeClr>
                </a:solidFill>
                <a:latin typeface="+mn-lt"/>
              </a:rPr>
              <a:t>g </a:t>
            </a:r>
            <a:r>
              <a:rPr lang="el-GR" dirty="0" err="1">
                <a:solidFill>
                  <a:schemeClr val="bg1">
                    <a:lumMod val="75000"/>
                    <a:lumOff val="25000"/>
                  </a:schemeClr>
                </a:solidFill>
                <a:latin typeface="+mn-lt"/>
              </a:rPr>
              <a:t>λυσίνη</a:t>
            </a:r>
            <a:r>
              <a:rPr lang="en-US" dirty="0">
                <a:solidFill>
                  <a:schemeClr val="bg1">
                    <a:lumMod val="75000"/>
                    <a:lumOff val="25000"/>
                  </a:schemeClr>
                </a:solidFill>
                <a:latin typeface="+mn-lt"/>
              </a:rPr>
              <a:t>/MJ </a:t>
            </a:r>
            <a:r>
              <a:rPr lang="el-GR" dirty="0">
                <a:solidFill>
                  <a:schemeClr val="bg1">
                    <a:lumMod val="75000"/>
                    <a:lumOff val="25000"/>
                  </a:schemeClr>
                </a:solidFill>
                <a:latin typeface="+mn-lt"/>
              </a:rPr>
              <a:t>ΠΕ</a:t>
            </a:r>
            <a:r>
              <a:rPr lang="en-US" dirty="0">
                <a:solidFill>
                  <a:schemeClr val="bg1">
                    <a:lumMod val="75000"/>
                    <a:lumOff val="25000"/>
                  </a:schemeClr>
                </a:solidFill>
                <a:latin typeface="+mn-lt"/>
              </a:rPr>
              <a:t>) </a:t>
            </a:r>
            <a:r>
              <a:rPr lang="el-GR" dirty="0">
                <a:solidFill>
                  <a:schemeClr val="bg1">
                    <a:lumMod val="75000"/>
                    <a:lumOff val="25000"/>
                  </a:schemeClr>
                </a:solidFill>
                <a:latin typeface="+mn-lt"/>
              </a:rPr>
              <a:t>και </a:t>
            </a:r>
            <a:r>
              <a:rPr lang="en-US" dirty="0">
                <a:solidFill>
                  <a:schemeClr val="bg1">
                    <a:lumMod val="75000"/>
                    <a:lumOff val="25000"/>
                  </a:schemeClr>
                </a:solidFill>
                <a:latin typeface="+mn-lt"/>
              </a:rPr>
              <a:t>DW110 (0.59</a:t>
            </a:r>
            <a:r>
              <a:rPr lang="el-GR" dirty="0">
                <a:solidFill>
                  <a:schemeClr val="bg1">
                    <a:lumMod val="75000"/>
                    <a:lumOff val="25000"/>
                  </a:schemeClr>
                </a:solidFill>
                <a:latin typeface="+mn-lt"/>
              </a:rPr>
              <a:t> </a:t>
            </a:r>
            <a:r>
              <a:rPr lang="en-US" dirty="0">
                <a:solidFill>
                  <a:schemeClr val="bg1">
                    <a:lumMod val="75000"/>
                    <a:lumOff val="25000"/>
                  </a:schemeClr>
                </a:solidFill>
                <a:latin typeface="+mn-lt"/>
              </a:rPr>
              <a:t>g </a:t>
            </a:r>
            <a:r>
              <a:rPr lang="el-GR" dirty="0" err="1">
                <a:solidFill>
                  <a:schemeClr val="bg1">
                    <a:lumMod val="75000"/>
                    <a:lumOff val="25000"/>
                  </a:schemeClr>
                </a:solidFill>
                <a:latin typeface="+mn-lt"/>
              </a:rPr>
              <a:t>λυσίνη</a:t>
            </a:r>
            <a:r>
              <a:rPr lang="en-US" dirty="0">
                <a:solidFill>
                  <a:schemeClr val="bg1">
                    <a:lumMod val="75000"/>
                    <a:lumOff val="25000"/>
                  </a:schemeClr>
                </a:solidFill>
                <a:latin typeface="+mn-lt"/>
              </a:rPr>
              <a:t>/MJ </a:t>
            </a:r>
            <a:r>
              <a:rPr lang="el-GR" dirty="0">
                <a:solidFill>
                  <a:schemeClr val="bg1">
                    <a:lumMod val="75000"/>
                    <a:lumOff val="25000"/>
                  </a:schemeClr>
                </a:solidFill>
                <a:latin typeface="+mn-lt"/>
              </a:rPr>
              <a:t>ΠΕ</a:t>
            </a:r>
            <a:r>
              <a:rPr lang="en-US" dirty="0">
                <a:solidFill>
                  <a:schemeClr val="bg1">
                    <a:lumMod val="75000"/>
                    <a:lumOff val="25000"/>
                  </a:schemeClr>
                </a:solidFill>
                <a:latin typeface="+mn-lt"/>
              </a:rPr>
              <a:t>)</a:t>
            </a: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dirty="0">
                <a:solidFill>
                  <a:schemeClr val="bg1">
                    <a:lumMod val="75000"/>
                    <a:lumOff val="25000"/>
                  </a:schemeClr>
                </a:solidFill>
                <a:latin typeface="+mn-lt"/>
              </a:rPr>
              <a:t>Παροχή των σιτηρεσίων μέσω 2 ξεχωριστών γραμμών.</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Προσαρμογή σε ημερήσια βάση της μεταξύ τους αναλογίας με τον τύπο:</a:t>
            </a:r>
          </a:p>
          <a:p>
            <a:pPr marL="0" indent="0" algn="just" eaLnBrk="1" hangingPunct="1">
              <a:lnSpc>
                <a:spcPct val="11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dirty="0">
                <a:solidFill>
                  <a:schemeClr val="bg1">
                    <a:lumMod val="75000"/>
                    <a:lumOff val="25000"/>
                  </a:schemeClr>
                </a:solidFill>
                <a:latin typeface="+mn-lt"/>
              </a:rPr>
              <a:t>			</a:t>
            </a:r>
            <a:r>
              <a:rPr lang="el-GR" b="1" dirty="0">
                <a:solidFill>
                  <a:schemeClr val="bg1">
                    <a:lumMod val="75000"/>
                    <a:lumOff val="25000"/>
                  </a:schemeClr>
                </a:solidFill>
                <a:latin typeface="+mn-lt"/>
              </a:rPr>
              <a:t>Υ = 3,5Χ</a:t>
            </a:r>
            <a:r>
              <a:rPr lang="el-GR" b="1" baseline="30000" dirty="0">
                <a:solidFill>
                  <a:schemeClr val="bg1">
                    <a:lumMod val="75000"/>
                    <a:lumOff val="25000"/>
                  </a:schemeClr>
                </a:solidFill>
                <a:latin typeface="+mn-lt"/>
              </a:rPr>
              <a:t>-0,38</a:t>
            </a:r>
            <a:r>
              <a:rPr lang="el-GR" baseline="30000" dirty="0">
                <a:solidFill>
                  <a:schemeClr val="bg1">
                    <a:lumMod val="75000"/>
                    <a:lumOff val="25000"/>
                  </a:schemeClr>
                </a:solidFill>
                <a:latin typeface="+mn-lt"/>
              </a:rPr>
              <a:t> </a:t>
            </a: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dirty="0">
                <a:solidFill>
                  <a:schemeClr val="bg1">
                    <a:lumMod val="75000"/>
                    <a:lumOff val="25000"/>
                  </a:schemeClr>
                </a:solidFill>
                <a:latin typeface="+mn-lt"/>
              </a:rPr>
              <a:t>Όπου: Υ= ανάγκες σε </a:t>
            </a:r>
            <a:r>
              <a:rPr lang="el-GR" dirty="0" err="1">
                <a:solidFill>
                  <a:schemeClr val="bg1">
                    <a:lumMod val="75000"/>
                    <a:lumOff val="25000"/>
                  </a:schemeClr>
                </a:solidFill>
                <a:latin typeface="+mn-lt"/>
              </a:rPr>
              <a:t>λυσίνη</a:t>
            </a:r>
            <a:r>
              <a:rPr lang="el-GR" dirty="0">
                <a:solidFill>
                  <a:schemeClr val="bg1">
                    <a:lumMod val="75000"/>
                    <a:lumOff val="25000"/>
                  </a:schemeClr>
                </a:solidFill>
                <a:latin typeface="+mn-lt"/>
              </a:rPr>
              <a:t> (</a:t>
            </a:r>
            <a:r>
              <a:rPr lang="en-US" dirty="0">
                <a:solidFill>
                  <a:schemeClr val="bg1">
                    <a:lumMod val="75000"/>
                    <a:lumOff val="25000"/>
                  </a:schemeClr>
                </a:solidFill>
                <a:latin typeface="+mn-lt"/>
              </a:rPr>
              <a:t>g/MJ </a:t>
            </a:r>
            <a:r>
              <a:rPr lang="el-GR" dirty="0">
                <a:solidFill>
                  <a:schemeClr val="bg1">
                    <a:lumMod val="75000"/>
                    <a:lumOff val="25000"/>
                  </a:schemeClr>
                </a:solidFill>
                <a:latin typeface="+mn-lt"/>
              </a:rPr>
              <a:t>ΠΕ) και </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	Χ= μέσο σωματικό βάρος ανά κελί</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133</a:t>
            </a:fld>
            <a:endParaRPr lang="en-US" dirty="0">
              <a:solidFill>
                <a:schemeClr val="bg1"/>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769989"/>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a:p>
            <a:pPr marL="0" indent="0" algn="just" eaLnBrk="1" hangingPunct="1">
              <a:buFont typeface="Arial" charset="0"/>
              <a:buNone/>
              <a:defRPr/>
            </a:pPr>
            <a:r>
              <a:rPr lang="el-GR" i="1" u="sng" dirty="0">
                <a:solidFill>
                  <a:schemeClr val="bg1">
                    <a:lumMod val="75000"/>
                    <a:lumOff val="25000"/>
                  </a:schemeClr>
                </a:solidFill>
                <a:latin typeface="+mn-lt"/>
              </a:rPr>
              <a:t>Παράδειγμα στους </a:t>
            </a:r>
            <a:r>
              <a:rPr lang="el-GR" i="1" u="sng" dirty="0" err="1">
                <a:solidFill>
                  <a:schemeClr val="bg1">
                    <a:lumMod val="75000"/>
                    <a:lumOff val="25000"/>
                  </a:schemeClr>
                </a:solidFill>
                <a:latin typeface="+mn-lt"/>
              </a:rPr>
              <a:t>παχυνόμενους</a:t>
            </a:r>
            <a:r>
              <a:rPr lang="el-GR" i="1" u="sng" dirty="0">
                <a:solidFill>
                  <a:schemeClr val="bg1">
                    <a:lumMod val="75000"/>
                    <a:lumOff val="25000"/>
                  </a:schemeClr>
                </a:solidFill>
                <a:latin typeface="+mn-lt"/>
              </a:rPr>
              <a:t> χοίρους</a:t>
            </a:r>
          </a:p>
          <a:p>
            <a:pPr marL="0" indent="0" algn="just" eaLnBrk="1" hangingPunct="1">
              <a:lnSpc>
                <a:spcPct val="110000"/>
              </a:lnSpc>
              <a:buFont typeface="Arial" charset="0"/>
              <a:buNone/>
              <a:defRPr/>
            </a:pPr>
            <a:r>
              <a:rPr lang="el-GR" sz="2000" dirty="0">
                <a:solidFill>
                  <a:schemeClr val="bg1">
                    <a:lumMod val="75000"/>
                    <a:lumOff val="25000"/>
                  </a:schemeClr>
                </a:solidFill>
                <a:latin typeface="+mn-lt"/>
              </a:rPr>
              <a:t>Έστω χοίροι με ΣΒ (Χ)= 50 </a:t>
            </a:r>
            <a:r>
              <a:rPr lang="en-GB" sz="2000" dirty="0">
                <a:solidFill>
                  <a:schemeClr val="bg1">
                    <a:lumMod val="75000"/>
                    <a:lumOff val="25000"/>
                  </a:schemeClr>
                </a:solidFill>
                <a:latin typeface="+mn-lt"/>
              </a:rPr>
              <a:t>kg</a:t>
            </a:r>
            <a:endParaRPr lang="el-GR" sz="2000"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sz="2000" dirty="0">
                <a:solidFill>
                  <a:schemeClr val="bg1">
                    <a:lumMod val="75000"/>
                    <a:lumOff val="25000"/>
                  </a:schemeClr>
                </a:solidFill>
                <a:latin typeface="+mn-lt"/>
              </a:rPr>
              <a:t>Σύμφωνα με Υ = 3,5Χ</a:t>
            </a:r>
            <a:r>
              <a:rPr lang="el-GR" sz="2000" baseline="30000" dirty="0">
                <a:solidFill>
                  <a:schemeClr val="bg1">
                    <a:lumMod val="75000"/>
                    <a:lumOff val="25000"/>
                  </a:schemeClr>
                </a:solidFill>
                <a:latin typeface="+mn-lt"/>
              </a:rPr>
              <a:t>-0,38 </a:t>
            </a:r>
            <a:r>
              <a:rPr lang="el-GR" sz="2000" dirty="0">
                <a:solidFill>
                  <a:schemeClr val="bg1">
                    <a:lumMod val="75000"/>
                    <a:lumOff val="25000"/>
                  </a:schemeClr>
                </a:solidFill>
                <a:latin typeface="+mn-lt"/>
              </a:rPr>
              <a:t> θα απαιτούνται </a:t>
            </a:r>
            <a:r>
              <a:rPr lang="el-GR" sz="2000" b="1" dirty="0">
                <a:solidFill>
                  <a:schemeClr val="bg1">
                    <a:lumMod val="75000"/>
                    <a:lumOff val="25000"/>
                  </a:schemeClr>
                </a:solidFill>
                <a:latin typeface="+mn-lt"/>
              </a:rPr>
              <a:t>0,87 </a:t>
            </a:r>
            <a:r>
              <a:rPr lang="en-GB" sz="2000" b="1" dirty="0">
                <a:solidFill>
                  <a:schemeClr val="bg1">
                    <a:lumMod val="75000"/>
                    <a:lumOff val="25000"/>
                  </a:schemeClr>
                </a:solidFill>
                <a:latin typeface="+mn-lt"/>
              </a:rPr>
              <a:t>g</a:t>
            </a:r>
            <a:r>
              <a:rPr lang="el-GR" sz="2000" b="1" dirty="0">
                <a:solidFill>
                  <a:schemeClr val="bg1">
                    <a:lumMod val="75000"/>
                    <a:lumOff val="25000"/>
                  </a:schemeClr>
                </a:solidFill>
                <a:latin typeface="+mn-lt"/>
              </a:rPr>
              <a:t> </a:t>
            </a:r>
            <a:r>
              <a:rPr lang="el-GR" sz="2000" b="1" dirty="0" err="1">
                <a:solidFill>
                  <a:schemeClr val="bg1">
                    <a:lumMod val="75000"/>
                    <a:lumOff val="25000"/>
                  </a:schemeClr>
                </a:solidFill>
                <a:latin typeface="+mn-lt"/>
              </a:rPr>
              <a:t>λυσίνη</a:t>
            </a:r>
            <a:r>
              <a:rPr lang="el-GR" sz="2000" b="1" dirty="0">
                <a:solidFill>
                  <a:schemeClr val="bg1">
                    <a:lumMod val="75000"/>
                    <a:lumOff val="25000"/>
                  </a:schemeClr>
                </a:solidFill>
                <a:latin typeface="+mn-lt"/>
              </a:rPr>
              <a:t>/</a:t>
            </a:r>
            <a:r>
              <a:rPr lang="en-GB" sz="2000" b="1" dirty="0">
                <a:solidFill>
                  <a:schemeClr val="bg1">
                    <a:lumMod val="75000"/>
                    <a:lumOff val="25000"/>
                  </a:schemeClr>
                </a:solidFill>
                <a:latin typeface="+mn-lt"/>
              </a:rPr>
              <a:t>MJ </a:t>
            </a:r>
            <a:r>
              <a:rPr lang="el-GR" sz="2000" b="1" dirty="0">
                <a:solidFill>
                  <a:schemeClr val="bg1">
                    <a:lumMod val="75000"/>
                    <a:lumOff val="25000"/>
                  </a:schemeClr>
                </a:solidFill>
                <a:latin typeface="+mn-lt"/>
              </a:rPr>
              <a:t>ΠΕ.</a:t>
            </a:r>
          </a:p>
          <a:p>
            <a:pPr marL="0" indent="0" algn="just" eaLnBrk="1" hangingPunct="1">
              <a:lnSpc>
                <a:spcPct val="110000"/>
              </a:lnSpc>
              <a:buFont typeface="Arial" charset="0"/>
              <a:buNone/>
              <a:defRPr/>
            </a:pPr>
            <a:r>
              <a:rPr lang="el-GR" sz="2000" dirty="0">
                <a:solidFill>
                  <a:schemeClr val="bg1">
                    <a:lumMod val="75000"/>
                    <a:lumOff val="25000"/>
                  </a:schemeClr>
                </a:solidFill>
                <a:latin typeface="+mn-lt"/>
              </a:rPr>
              <a:t>Έχω στη διάθεσή μου: </a:t>
            </a:r>
            <a:r>
              <a:rPr lang="en-US" sz="2000" dirty="0">
                <a:solidFill>
                  <a:schemeClr val="bg1">
                    <a:lumMod val="75000"/>
                    <a:lumOff val="25000"/>
                  </a:schemeClr>
                </a:solidFill>
                <a:latin typeface="+mn-lt"/>
              </a:rPr>
              <a:t>DW30 (0.96</a:t>
            </a:r>
            <a:r>
              <a:rPr lang="el-GR" sz="2000" dirty="0">
                <a:solidFill>
                  <a:schemeClr val="bg1">
                    <a:lumMod val="75000"/>
                    <a:lumOff val="25000"/>
                  </a:schemeClr>
                </a:solidFill>
                <a:latin typeface="+mn-lt"/>
              </a:rPr>
              <a:t> </a:t>
            </a:r>
            <a:r>
              <a:rPr lang="en-US" sz="2000" dirty="0">
                <a:solidFill>
                  <a:schemeClr val="bg1">
                    <a:lumMod val="75000"/>
                    <a:lumOff val="25000"/>
                  </a:schemeClr>
                </a:solidFill>
                <a:latin typeface="+mn-lt"/>
              </a:rPr>
              <a:t>g </a:t>
            </a:r>
            <a:r>
              <a:rPr lang="el-GR" sz="2000" dirty="0" err="1">
                <a:solidFill>
                  <a:schemeClr val="bg1">
                    <a:lumMod val="75000"/>
                    <a:lumOff val="25000"/>
                  </a:schemeClr>
                </a:solidFill>
                <a:latin typeface="+mn-lt"/>
              </a:rPr>
              <a:t>λυσίνη</a:t>
            </a:r>
            <a:r>
              <a:rPr lang="en-US" sz="2000" dirty="0">
                <a:solidFill>
                  <a:schemeClr val="bg1">
                    <a:lumMod val="75000"/>
                    <a:lumOff val="25000"/>
                  </a:schemeClr>
                </a:solidFill>
                <a:latin typeface="+mn-lt"/>
              </a:rPr>
              <a:t>/MJ </a:t>
            </a:r>
            <a:r>
              <a:rPr lang="el-GR" sz="2000" dirty="0">
                <a:solidFill>
                  <a:schemeClr val="bg1">
                    <a:lumMod val="75000"/>
                    <a:lumOff val="25000"/>
                  </a:schemeClr>
                </a:solidFill>
                <a:latin typeface="+mn-lt"/>
              </a:rPr>
              <a:t>ΠΕ</a:t>
            </a:r>
            <a:r>
              <a:rPr lang="en-US" sz="2000" dirty="0">
                <a:solidFill>
                  <a:schemeClr val="bg1">
                    <a:lumMod val="75000"/>
                    <a:lumOff val="25000"/>
                  </a:schemeClr>
                </a:solidFill>
                <a:latin typeface="+mn-lt"/>
              </a:rPr>
              <a:t>) </a:t>
            </a:r>
            <a:r>
              <a:rPr lang="el-GR" sz="2000" dirty="0">
                <a:solidFill>
                  <a:schemeClr val="bg1">
                    <a:lumMod val="75000"/>
                    <a:lumOff val="25000"/>
                  </a:schemeClr>
                </a:solidFill>
                <a:latin typeface="+mn-lt"/>
              </a:rPr>
              <a:t>και </a:t>
            </a:r>
            <a:r>
              <a:rPr lang="en-US" sz="2000" dirty="0">
                <a:solidFill>
                  <a:schemeClr val="bg1">
                    <a:lumMod val="75000"/>
                    <a:lumOff val="25000"/>
                  </a:schemeClr>
                </a:solidFill>
                <a:latin typeface="+mn-lt"/>
              </a:rPr>
              <a:t>DW110 (0.59</a:t>
            </a:r>
            <a:r>
              <a:rPr lang="el-GR" sz="2000" dirty="0">
                <a:solidFill>
                  <a:schemeClr val="bg1">
                    <a:lumMod val="75000"/>
                    <a:lumOff val="25000"/>
                  </a:schemeClr>
                </a:solidFill>
                <a:latin typeface="+mn-lt"/>
              </a:rPr>
              <a:t> </a:t>
            </a:r>
            <a:r>
              <a:rPr lang="en-US" sz="2000" dirty="0">
                <a:solidFill>
                  <a:schemeClr val="bg1">
                    <a:lumMod val="75000"/>
                    <a:lumOff val="25000"/>
                  </a:schemeClr>
                </a:solidFill>
                <a:latin typeface="+mn-lt"/>
              </a:rPr>
              <a:t>g </a:t>
            </a:r>
            <a:r>
              <a:rPr lang="el-GR" sz="2000" dirty="0" err="1">
                <a:solidFill>
                  <a:schemeClr val="bg1">
                    <a:lumMod val="75000"/>
                    <a:lumOff val="25000"/>
                  </a:schemeClr>
                </a:solidFill>
                <a:latin typeface="+mn-lt"/>
              </a:rPr>
              <a:t>λυσίνη</a:t>
            </a:r>
            <a:r>
              <a:rPr lang="en-US" sz="2000" dirty="0">
                <a:solidFill>
                  <a:schemeClr val="bg1">
                    <a:lumMod val="75000"/>
                    <a:lumOff val="25000"/>
                  </a:schemeClr>
                </a:solidFill>
                <a:latin typeface="+mn-lt"/>
              </a:rPr>
              <a:t>/MJ </a:t>
            </a:r>
            <a:r>
              <a:rPr lang="el-GR" sz="2000" dirty="0">
                <a:solidFill>
                  <a:schemeClr val="bg1">
                    <a:lumMod val="75000"/>
                    <a:lumOff val="25000"/>
                  </a:schemeClr>
                </a:solidFill>
                <a:latin typeface="+mn-lt"/>
              </a:rPr>
              <a:t>ΠΕ</a:t>
            </a:r>
            <a:r>
              <a:rPr lang="en-US" sz="2000" dirty="0">
                <a:solidFill>
                  <a:schemeClr val="bg1">
                    <a:lumMod val="75000"/>
                    <a:lumOff val="25000"/>
                  </a:schemeClr>
                </a:solidFill>
                <a:latin typeface="+mn-lt"/>
              </a:rPr>
              <a:t>)</a:t>
            </a:r>
            <a:endParaRPr lang="el-GR" sz="2000"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134</a:t>
            </a:fld>
            <a:endParaRPr lang="en-US" dirty="0">
              <a:solidFill>
                <a:schemeClr val="bg1"/>
              </a:solidFill>
            </a:endParaRPr>
          </a:p>
        </p:txBody>
      </p:sp>
      <p:graphicFrame>
        <p:nvGraphicFramePr>
          <p:cNvPr id="5" name="4 - Πίνακας"/>
          <p:cNvGraphicFramePr>
            <a:graphicFrameLocks noGrp="1"/>
          </p:cNvGraphicFramePr>
          <p:nvPr/>
        </p:nvGraphicFramePr>
        <p:xfrm>
          <a:off x="274319" y="3657600"/>
          <a:ext cx="8641080" cy="1828800"/>
        </p:xfrm>
        <a:graphic>
          <a:graphicData uri="http://schemas.openxmlformats.org/drawingml/2006/table">
            <a:tbl>
              <a:tblPr firstRow="1" bandRow="1">
                <a:tableStyleId>{5C22544A-7EE6-4342-B048-85BDC9FD1C3A}</a:tableStyleId>
              </a:tblPr>
              <a:tblGrid>
                <a:gridCol w="1667577">
                  <a:extLst>
                    <a:ext uri="{9D8B030D-6E8A-4147-A177-3AD203B41FA5}">
                      <a16:colId xmlns:a16="http://schemas.microsoft.com/office/drawing/2014/main" val="20000"/>
                    </a:ext>
                  </a:extLst>
                </a:gridCol>
                <a:gridCol w="682190">
                  <a:extLst>
                    <a:ext uri="{9D8B030D-6E8A-4147-A177-3AD203B41FA5}">
                      <a16:colId xmlns:a16="http://schemas.microsoft.com/office/drawing/2014/main" val="20001"/>
                    </a:ext>
                  </a:extLst>
                </a:gridCol>
                <a:gridCol w="2957233">
                  <a:extLst>
                    <a:ext uri="{9D8B030D-6E8A-4147-A177-3AD203B41FA5}">
                      <a16:colId xmlns:a16="http://schemas.microsoft.com/office/drawing/2014/main" val="20002"/>
                    </a:ext>
                  </a:extLst>
                </a:gridCol>
                <a:gridCol w="3334080">
                  <a:extLst>
                    <a:ext uri="{9D8B030D-6E8A-4147-A177-3AD203B41FA5}">
                      <a16:colId xmlns:a16="http://schemas.microsoft.com/office/drawing/2014/main" val="20003"/>
                    </a:ext>
                  </a:extLst>
                </a:gridCol>
              </a:tblGrid>
              <a:tr h="330200">
                <a:tc>
                  <a:txBody>
                    <a:bodyPr/>
                    <a:lstStyle/>
                    <a:p>
                      <a:endParaRPr lang="en-GB" b="1" dirty="0">
                        <a:solidFill>
                          <a:schemeClr val="bg1"/>
                        </a:solidFill>
                      </a:endParaRP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GB" b="1" dirty="0">
                        <a:solidFill>
                          <a:schemeClr val="bg1"/>
                        </a:solidFill>
                      </a:endParaRP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l-GR" b="1" dirty="0">
                          <a:solidFill>
                            <a:schemeClr val="bg1"/>
                          </a:solidFill>
                        </a:rPr>
                        <a:t>Επιθυμητά</a:t>
                      </a:r>
                      <a:r>
                        <a:rPr lang="el-GR" b="1" baseline="0" dirty="0">
                          <a:solidFill>
                            <a:schemeClr val="bg1"/>
                          </a:solidFill>
                        </a:rPr>
                        <a:t> </a:t>
                      </a:r>
                      <a:r>
                        <a:rPr lang="en-GB" b="1" baseline="0" dirty="0">
                          <a:solidFill>
                            <a:schemeClr val="bg1"/>
                          </a:solidFill>
                        </a:rPr>
                        <a:t>g </a:t>
                      </a:r>
                      <a:r>
                        <a:rPr lang="el-GR" b="1" baseline="0" dirty="0" err="1">
                          <a:solidFill>
                            <a:schemeClr val="bg1"/>
                          </a:solidFill>
                        </a:rPr>
                        <a:t>λυσίνης</a:t>
                      </a:r>
                      <a:r>
                        <a:rPr lang="el-GR" b="1" baseline="0" dirty="0">
                          <a:solidFill>
                            <a:schemeClr val="bg1"/>
                          </a:solidFill>
                        </a:rPr>
                        <a:t>/</a:t>
                      </a:r>
                      <a:r>
                        <a:rPr lang="en-GB" b="1" baseline="0" dirty="0">
                          <a:solidFill>
                            <a:schemeClr val="bg1"/>
                          </a:solidFill>
                        </a:rPr>
                        <a:t>MJ </a:t>
                      </a:r>
                      <a:r>
                        <a:rPr lang="el-GR" b="1" baseline="0" dirty="0">
                          <a:solidFill>
                            <a:schemeClr val="bg1"/>
                          </a:solidFill>
                        </a:rPr>
                        <a:t>ΠΕ</a:t>
                      </a:r>
                      <a:endParaRPr lang="en-GB" b="1" dirty="0">
                        <a:solidFill>
                          <a:schemeClr val="bg1"/>
                        </a:solidFill>
                      </a:endParaRP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l-GR" b="1" dirty="0">
                          <a:solidFill>
                            <a:schemeClr val="bg1"/>
                          </a:solidFill>
                        </a:rPr>
                        <a:t>Διαφορές (διαγώνια)</a:t>
                      </a:r>
                      <a:endParaRPr lang="en-GB" b="1" dirty="0">
                        <a:solidFill>
                          <a:schemeClr val="bg1"/>
                        </a:solidFill>
                      </a:endParaRP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330200">
                <a:tc>
                  <a:txBody>
                    <a:bodyPr/>
                    <a:lstStyle/>
                    <a:p>
                      <a:pPr algn="r"/>
                      <a:r>
                        <a:rPr lang="en-GB" b="0" dirty="0">
                          <a:solidFill>
                            <a:schemeClr val="bg1"/>
                          </a:solidFill>
                        </a:rPr>
                        <a:t>DW30</a:t>
                      </a:r>
                      <a:r>
                        <a:rPr lang="el-GR" b="0" dirty="0">
                          <a:solidFill>
                            <a:schemeClr val="bg1"/>
                          </a:solidFill>
                        </a:rPr>
                        <a:t>:</a:t>
                      </a:r>
                      <a:endParaRPr lang="en-GB" b="0" dirty="0">
                        <a:solidFill>
                          <a:schemeClr val="bg1"/>
                        </a:solidFill>
                      </a:endParaRP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85000"/>
                      </a:schemeClr>
                    </a:solidFill>
                  </a:tcPr>
                </a:tc>
                <a:tc>
                  <a:txBody>
                    <a:bodyPr/>
                    <a:lstStyle/>
                    <a:p>
                      <a:pPr algn="ctr"/>
                      <a:r>
                        <a:rPr lang="en-GB" b="0" dirty="0">
                          <a:solidFill>
                            <a:schemeClr val="bg1"/>
                          </a:solidFill>
                        </a:rPr>
                        <a:t>0.96</a:t>
                      </a: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85000"/>
                      </a:schemeClr>
                    </a:solidFill>
                  </a:tcPr>
                </a:tc>
                <a:tc>
                  <a:txBody>
                    <a:bodyPr/>
                    <a:lstStyle/>
                    <a:p>
                      <a:pPr algn="ctr"/>
                      <a:endParaRPr lang="en-GB" b="0" dirty="0">
                        <a:solidFill>
                          <a:schemeClr val="bg1"/>
                        </a:solidFill>
                      </a:endParaRP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85000"/>
                      </a:schemeClr>
                    </a:solidFill>
                  </a:tcPr>
                </a:tc>
                <a:tc>
                  <a:txBody>
                    <a:bodyPr/>
                    <a:lstStyle/>
                    <a:p>
                      <a:pPr algn="l"/>
                      <a:r>
                        <a:rPr lang="el-GR" b="0" dirty="0">
                          <a:solidFill>
                            <a:schemeClr val="bg1"/>
                          </a:solidFill>
                        </a:rPr>
                        <a:t>(</a:t>
                      </a:r>
                      <a:r>
                        <a:rPr lang="en-GB" b="0" dirty="0">
                          <a:solidFill>
                            <a:schemeClr val="bg1"/>
                          </a:solidFill>
                        </a:rPr>
                        <a:t>0.87-0.59</a:t>
                      </a:r>
                      <a:r>
                        <a:rPr lang="el-GR" b="0" dirty="0">
                          <a:solidFill>
                            <a:schemeClr val="bg1"/>
                          </a:solidFill>
                        </a:rPr>
                        <a:t>)= 0,</a:t>
                      </a:r>
                      <a:r>
                        <a:rPr lang="en-GB" b="0" dirty="0">
                          <a:solidFill>
                            <a:schemeClr val="bg1"/>
                          </a:solidFill>
                        </a:rPr>
                        <a:t>28</a:t>
                      </a: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330200">
                <a:tc>
                  <a:txBody>
                    <a:bodyPr/>
                    <a:lstStyle/>
                    <a:p>
                      <a:pPr algn="r"/>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endParaRPr lang="en-GB"/>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ctr"/>
                      <a:r>
                        <a:rPr lang="en-GB" dirty="0"/>
                        <a:t>0.87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tc>
                  <a:txBody>
                    <a:bodyPr/>
                    <a:lstStyle/>
                    <a:p>
                      <a:pPr algn="l"/>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330200">
                <a:tc>
                  <a:txBody>
                    <a:bodyPr/>
                    <a:lstStyle/>
                    <a:p>
                      <a:pPr algn="r"/>
                      <a:r>
                        <a:rPr lang="en-GB" b="0" dirty="0">
                          <a:solidFill>
                            <a:schemeClr val="bg1"/>
                          </a:solidFill>
                        </a:rPr>
                        <a:t>DW110</a:t>
                      </a:r>
                      <a:r>
                        <a:rPr lang="el-GR" b="0" dirty="0">
                          <a:solidFill>
                            <a:schemeClr val="bg1"/>
                          </a:solidFill>
                        </a:rPr>
                        <a:t>:</a:t>
                      </a:r>
                      <a:endParaRPr lang="en-GB" b="0" dirty="0">
                        <a:solidFill>
                          <a:schemeClr val="bg1"/>
                        </a:solidFill>
                      </a:endParaRP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GB" b="0" dirty="0">
                          <a:solidFill>
                            <a:schemeClr val="bg1"/>
                          </a:solidFill>
                        </a:rPr>
                        <a:t>0.59</a:t>
                      </a: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GB" b="0" dirty="0">
                        <a:solidFill>
                          <a:schemeClr val="bg1"/>
                        </a:solidFill>
                      </a:endParaRP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l"/>
                      <a:r>
                        <a:rPr lang="el-GR" b="0" dirty="0">
                          <a:solidFill>
                            <a:schemeClr val="bg1"/>
                          </a:solidFill>
                        </a:rPr>
                        <a:t>(</a:t>
                      </a:r>
                      <a:r>
                        <a:rPr lang="en-GB" b="0" dirty="0">
                          <a:solidFill>
                            <a:schemeClr val="bg1"/>
                          </a:solidFill>
                        </a:rPr>
                        <a:t>0.96-0.87</a:t>
                      </a:r>
                      <a:r>
                        <a:rPr lang="el-GR" b="0" dirty="0">
                          <a:solidFill>
                            <a:schemeClr val="bg1"/>
                          </a:solidFill>
                        </a:rPr>
                        <a:t>)= </a:t>
                      </a:r>
                      <a:r>
                        <a:rPr lang="en-GB" b="0" dirty="0">
                          <a:solidFill>
                            <a:schemeClr val="bg1"/>
                          </a:solidFill>
                        </a:rPr>
                        <a:t>0.09</a:t>
                      </a:r>
                    </a:p>
                  </a:txBody>
                  <a:tcPr>
                    <a:lnL w="12700" cmpd="sng">
                      <a:noFill/>
                    </a:lnL>
                    <a:lnR w="12700" cmpd="sng">
                      <a:noFill/>
                    </a:lnR>
                    <a:lnT w="12700" cmpd="sng">
                      <a:noFill/>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330200">
                <a:tc>
                  <a:txBody>
                    <a:bodyPr/>
                    <a:lstStyle/>
                    <a:p>
                      <a:endParaRPr lang="en-GB" b="0" dirty="0">
                        <a:solidFill>
                          <a:schemeClr val="bg1"/>
                        </a:solidFill>
                      </a:endParaRP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GB" b="0" dirty="0">
                        <a:solidFill>
                          <a:schemeClr val="bg1"/>
                        </a:solidFill>
                      </a:endParaRP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r"/>
                      <a:r>
                        <a:rPr lang="el-GR" b="1" dirty="0">
                          <a:solidFill>
                            <a:schemeClr val="bg1"/>
                          </a:solidFill>
                        </a:rPr>
                        <a:t>Σύνολο διαφορών: </a:t>
                      </a:r>
                      <a:endParaRPr lang="en-GB" b="1" dirty="0">
                        <a:solidFill>
                          <a:schemeClr val="bg1"/>
                        </a:solidFill>
                      </a:endParaRP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l"/>
                      <a:r>
                        <a:rPr lang="el-GR" b="1" dirty="0">
                          <a:solidFill>
                            <a:schemeClr val="bg1"/>
                          </a:solidFill>
                        </a:rPr>
                        <a:t>                       </a:t>
                      </a:r>
                      <a:r>
                        <a:rPr lang="en-GB" b="1" dirty="0">
                          <a:solidFill>
                            <a:schemeClr val="bg1"/>
                          </a:solidFill>
                        </a:rPr>
                        <a:t>0.37</a:t>
                      </a:r>
                    </a:p>
                  </a:txBody>
                  <a:tcPr>
                    <a:lnL w="12700" cmpd="sng">
                      <a:noFill/>
                    </a:lnL>
                    <a:lnR w="12700" cmpd="sng">
                      <a:noFill/>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cxnSp>
        <p:nvCxnSpPr>
          <p:cNvPr id="6" name="5 - Ευθύγραμμο βέλος σύνδεσης"/>
          <p:cNvCxnSpPr/>
          <p:nvPr/>
        </p:nvCxnSpPr>
        <p:spPr>
          <a:xfrm flipH="1" flipV="1">
            <a:off x="2529840" y="4282440"/>
            <a:ext cx="1143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flipH="1">
            <a:off x="2529840" y="4663440"/>
            <a:ext cx="1143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flipV="1">
            <a:off x="4343400" y="4191000"/>
            <a:ext cx="12192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4343400" y="4632960"/>
            <a:ext cx="12192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9 - TextBox"/>
          <p:cNvSpPr txBox="1"/>
          <p:nvPr/>
        </p:nvSpPr>
        <p:spPr>
          <a:xfrm>
            <a:off x="228600" y="5562600"/>
            <a:ext cx="8686800" cy="923330"/>
          </a:xfrm>
          <a:prstGeom prst="rect">
            <a:avLst/>
          </a:prstGeom>
          <a:noFill/>
          <a:ln>
            <a:solidFill>
              <a:schemeClr val="bg1"/>
            </a:solidFill>
          </a:ln>
        </p:spPr>
        <p:txBody>
          <a:bodyPr wrap="square" rtlCol="0">
            <a:spAutoFit/>
          </a:bodyPr>
          <a:lstStyle/>
          <a:p>
            <a:pPr eaLnBrk="1" hangingPunct="1"/>
            <a:r>
              <a:rPr lang="el-GR" sz="1800" dirty="0">
                <a:solidFill>
                  <a:schemeClr val="bg1"/>
                </a:solidFill>
                <a:latin typeface="+mn-lt"/>
              </a:rPr>
              <a:t>Για το</a:t>
            </a:r>
            <a:r>
              <a:rPr lang="en-GB" sz="1800" dirty="0">
                <a:solidFill>
                  <a:schemeClr val="bg1"/>
                </a:solidFill>
                <a:latin typeface="+mn-lt"/>
              </a:rPr>
              <a:t> DW30</a:t>
            </a:r>
            <a:r>
              <a:rPr lang="el-GR" sz="1800" dirty="0">
                <a:solidFill>
                  <a:schemeClr val="bg1"/>
                </a:solidFill>
                <a:latin typeface="+mn-lt"/>
              </a:rPr>
              <a:t>: </a:t>
            </a:r>
            <a:r>
              <a:rPr lang="en-GB" sz="1800" dirty="0">
                <a:solidFill>
                  <a:schemeClr val="bg1"/>
                </a:solidFill>
                <a:latin typeface="+mn-lt"/>
              </a:rPr>
              <a:t>x</a:t>
            </a:r>
            <a:r>
              <a:rPr lang="en-GB" sz="1800" baseline="-25000" dirty="0">
                <a:solidFill>
                  <a:schemeClr val="bg1"/>
                </a:solidFill>
                <a:latin typeface="+mn-lt"/>
              </a:rPr>
              <a:t>1</a:t>
            </a:r>
            <a:r>
              <a:rPr lang="en-GB" sz="1800" dirty="0">
                <a:solidFill>
                  <a:schemeClr val="bg1"/>
                </a:solidFill>
                <a:latin typeface="+mn-lt"/>
              </a:rPr>
              <a:t>= (0</a:t>
            </a:r>
            <a:r>
              <a:rPr lang="el-GR" sz="1800" dirty="0">
                <a:solidFill>
                  <a:schemeClr val="bg1"/>
                </a:solidFill>
                <a:latin typeface="+mn-lt"/>
              </a:rPr>
              <a:t>,</a:t>
            </a:r>
            <a:r>
              <a:rPr lang="en-GB" sz="1800" dirty="0">
                <a:solidFill>
                  <a:schemeClr val="bg1"/>
                </a:solidFill>
                <a:latin typeface="+mn-lt"/>
              </a:rPr>
              <a:t>28</a:t>
            </a:r>
            <a:r>
              <a:rPr lang="el-GR" sz="1800" dirty="0">
                <a:solidFill>
                  <a:schemeClr val="bg1"/>
                </a:solidFill>
                <a:latin typeface="+mn-lt"/>
              </a:rPr>
              <a:t> </a:t>
            </a:r>
            <a:r>
              <a:rPr lang="en-GB" sz="1800" dirty="0">
                <a:solidFill>
                  <a:schemeClr val="bg1"/>
                </a:solidFill>
                <a:latin typeface="+mn-lt"/>
              </a:rPr>
              <a:t>×</a:t>
            </a:r>
            <a:r>
              <a:rPr lang="el-GR" sz="1800" dirty="0">
                <a:solidFill>
                  <a:schemeClr val="bg1"/>
                </a:solidFill>
                <a:latin typeface="+mn-lt"/>
              </a:rPr>
              <a:t> </a:t>
            </a:r>
            <a:r>
              <a:rPr lang="en-GB" sz="1800" dirty="0">
                <a:solidFill>
                  <a:schemeClr val="bg1"/>
                </a:solidFill>
                <a:latin typeface="+mn-lt"/>
              </a:rPr>
              <a:t>100)</a:t>
            </a:r>
            <a:r>
              <a:rPr lang="el-GR" sz="1800" dirty="0">
                <a:solidFill>
                  <a:schemeClr val="bg1"/>
                </a:solidFill>
                <a:latin typeface="+mn-lt"/>
              </a:rPr>
              <a:t> </a:t>
            </a:r>
            <a:r>
              <a:rPr lang="en-GB" sz="1800" dirty="0">
                <a:solidFill>
                  <a:schemeClr val="bg1"/>
                </a:solidFill>
                <a:latin typeface="+mn-lt"/>
              </a:rPr>
              <a:t>:</a:t>
            </a:r>
            <a:r>
              <a:rPr lang="el-GR" sz="1800" dirty="0">
                <a:solidFill>
                  <a:schemeClr val="bg1"/>
                </a:solidFill>
                <a:latin typeface="+mn-lt"/>
              </a:rPr>
              <a:t> </a:t>
            </a:r>
            <a:r>
              <a:rPr lang="en-GB" sz="1800" dirty="0">
                <a:solidFill>
                  <a:schemeClr val="bg1"/>
                </a:solidFill>
                <a:latin typeface="+mn-lt"/>
              </a:rPr>
              <a:t>0.37= 76%</a:t>
            </a:r>
            <a:r>
              <a:rPr lang="el-GR" sz="1800" dirty="0">
                <a:solidFill>
                  <a:schemeClr val="bg2">
                    <a:lumMod val="75000"/>
                  </a:schemeClr>
                </a:solidFill>
                <a:latin typeface="+mn-lt"/>
              </a:rPr>
              <a:t>→ </a:t>
            </a:r>
            <a:r>
              <a:rPr lang="en-GB" sz="1800" dirty="0">
                <a:solidFill>
                  <a:schemeClr val="bg2">
                    <a:lumMod val="75000"/>
                  </a:schemeClr>
                </a:solidFill>
                <a:latin typeface="+mn-lt"/>
              </a:rPr>
              <a:t>0.96</a:t>
            </a:r>
            <a:r>
              <a:rPr lang="el-GR" sz="1800" dirty="0">
                <a:solidFill>
                  <a:schemeClr val="bg2">
                    <a:lumMod val="75000"/>
                  </a:schemeClr>
                </a:solidFill>
                <a:latin typeface="+mn-lt"/>
              </a:rPr>
              <a:t>×0</a:t>
            </a:r>
            <a:r>
              <a:rPr lang="en-GB" sz="1800" dirty="0">
                <a:solidFill>
                  <a:schemeClr val="bg2">
                    <a:lumMod val="75000"/>
                  </a:schemeClr>
                </a:solidFill>
                <a:latin typeface="+mn-lt"/>
              </a:rPr>
              <a:t>.76</a:t>
            </a:r>
            <a:r>
              <a:rPr lang="el-GR" sz="1800" dirty="0">
                <a:solidFill>
                  <a:schemeClr val="bg2">
                    <a:lumMod val="75000"/>
                  </a:schemeClr>
                </a:solidFill>
                <a:latin typeface="+mn-lt"/>
              </a:rPr>
              <a:t>= </a:t>
            </a:r>
            <a:r>
              <a:rPr lang="en-GB" sz="1800" dirty="0">
                <a:solidFill>
                  <a:schemeClr val="bg2">
                    <a:lumMod val="75000"/>
                  </a:schemeClr>
                </a:solidFill>
                <a:latin typeface="+mn-lt"/>
              </a:rPr>
              <a:t>0.73</a:t>
            </a:r>
            <a:r>
              <a:rPr lang="el-GR" sz="1800" dirty="0">
                <a:solidFill>
                  <a:schemeClr val="bg2">
                    <a:lumMod val="75000"/>
                  </a:schemeClr>
                </a:solidFill>
                <a:latin typeface="+mn-lt"/>
              </a:rPr>
              <a:t> </a:t>
            </a:r>
            <a:r>
              <a:rPr lang="en-GB" sz="1800" dirty="0">
                <a:solidFill>
                  <a:schemeClr val="bg2">
                    <a:lumMod val="75000"/>
                  </a:schemeClr>
                </a:solidFill>
                <a:latin typeface="+mn-lt"/>
              </a:rPr>
              <a:t>g </a:t>
            </a:r>
            <a:r>
              <a:rPr lang="el-GR" sz="1800" dirty="0" err="1">
                <a:solidFill>
                  <a:schemeClr val="bg2">
                    <a:lumMod val="75000"/>
                  </a:schemeClr>
                </a:solidFill>
                <a:latin typeface="+mn-lt"/>
              </a:rPr>
              <a:t>λυσίνη</a:t>
            </a:r>
            <a:r>
              <a:rPr lang="el-GR" sz="1800" dirty="0">
                <a:solidFill>
                  <a:schemeClr val="bg2">
                    <a:lumMod val="75000"/>
                  </a:schemeClr>
                </a:solidFill>
                <a:latin typeface="+mn-lt"/>
              </a:rPr>
              <a:t>/</a:t>
            </a:r>
            <a:r>
              <a:rPr lang="en-GB" sz="1800" dirty="0">
                <a:solidFill>
                  <a:schemeClr val="bg2">
                    <a:lumMod val="75000"/>
                  </a:schemeClr>
                </a:solidFill>
                <a:latin typeface="+mn-lt"/>
              </a:rPr>
              <a:t>MJ</a:t>
            </a:r>
            <a:r>
              <a:rPr lang="el-GR" sz="1800" dirty="0">
                <a:solidFill>
                  <a:schemeClr val="bg2">
                    <a:lumMod val="75000"/>
                  </a:schemeClr>
                </a:solidFill>
                <a:latin typeface="+mn-lt"/>
              </a:rPr>
              <a:t>  ΠΕ</a:t>
            </a:r>
          </a:p>
          <a:p>
            <a:r>
              <a:rPr lang="el-GR" sz="1800" dirty="0">
                <a:solidFill>
                  <a:schemeClr val="bg1"/>
                </a:solidFill>
                <a:latin typeface="+mn-lt"/>
              </a:rPr>
              <a:t>Για </a:t>
            </a:r>
            <a:r>
              <a:rPr lang="en-GB" sz="1800" dirty="0">
                <a:solidFill>
                  <a:schemeClr val="bg1"/>
                </a:solidFill>
                <a:latin typeface="+mn-lt"/>
              </a:rPr>
              <a:t>DW110</a:t>
            </a:r>
            <a:r>
              <a:rPr lang="el-GR" sz="1800" dirty="0">
                <a:solidFill>
                  <a:schemeClr val="bg1"/>
                </a:solidFill>
                <a:latin typeface="+mn-lt"/>
              </a:rPr>
              <a:t>: </a:t>
            </a:r>
            <a:r>
              <a:rPr lang="en-GB" sz="1800" dirty="0">
                <a:solidFill>
                  <a:schemeClr val="bg1"/>
                </a:solidFill>
                <a:latin typeface="+mn-lt"/>
              </a:rPr>
              <a:t>x</a:t>
            </a:r>
            <a:r>
              <a:rPr lang="el-GR" sz="1800" baseline="-25000" dirty="0">
                <a:solidFill>
                  <a:schemeClr val="bg1"/>
                </a:solidFill>
                <a:latin typeface="+mn-lt"/>
              </a:rPr>
              <a:t>2</a:t>
            </a:r>
            <a:r>
              <a:rPr lang="en-GB" sz="1800" dirty="0">
                <a:solidFill>
                  <a:schemeClr val="bg1"/>
                </a:solidFill>
                <a:latin typeface="+mn-lt"/>
              </a:rPr>
              <a:t>= (0.09×</a:t>
            </a:r>
            <a:r>
              <a:rPr lang="el-GR" sz="1800" dirty="0">
                <a:solidFill>
                  <a:schemeClr val="bg1"/>
                </a:solidFill>
                <a:latin typeface="+mn-lt"/>
              </a:rPr>
              <a:t> </a:t>
            </a:r>
            <a:r>
              <a:rPr lang="en-GB" sz="1800" dirty="0">
                <a:solidFill>
                  <a:schemeClr val="bg1"/>
                </a:solidFill>
                <a:latin typeface="+mn-lt"/>
              </a:rPr>
              <a:t>100)</a:t>
            </a:r>
            <a:r>
              <a:rPr lang="el-GR" sz="1800" dirty="0">
                <a:solidFill>
                  <a:schemeClr val="bg1"/>
                </a:solidFill>
                <a:latin typeface="+mn-lt"/>
              </a:rPr>
              <a:t> </a:t>
            </a:r>
            <a:r>
              <a:rPr lang="en-GB" sz="1800" dirty="0">
                <a:solidFill>
                  <a:schemeClr val="bg1"/>
                </a:solidFill>
                <a:latin typeface="+mn-lt"/>
              </a:rPr>
              <a:t>:</a:t>
            </a:r>
            <a:r>
              <a:rPr lang="el-GR" sz="1800" dirty="0">
                <a:solidFill>
                  <a:schemeClr val="bg1"/>
                </a:solidFill>
                <a:latin typeface="+mn-lt"/>
              </a:rPr>
              <a:t> </a:t>
            </a:r>
            <a:r>
              <a:rPr lang="en-GB" sz="1800" dirty="0">
                <a:solidFill>
                  <a:schemeClr val="bg1"/>
                </a:solidFill>
                <a:latin typeface="+mn-lt"/>
              </a:rPr>
              <a:t>0.37= 24%</a:t>
            </a:r>
            <a:r>
              <a:rPr lang="el-GR" sz="1800" dirty="0">
                <a:solidFill>
                  <a:schemeClr val="bg1"/>
                </a:solidFill>
                <a:latin typeface="+mn-lt"/>
              </a:rPr>
              <a:t> </a:t>
            </a:r>
            <a:r>
              <a:rPr lang="el-GR" sz="1800" dirty="0">
                <a:solidFill>
                  <a:schemeClr val="bg2">
                    <a:lumMod val="75000"/>
                  </a:schemeClr>
                </a:solidFill>
                <a:latin typeface="+mn-lt"/>
              </a:rPr>
              <a:t>→ </a:t>
            </a:r>
            <a:r>
              <a:rPr lang="en-GB" sz="1800" dirty="0">
                <a:solidFill>
                  <a:schemeClr val="bg2">
                    <a:lumMod val="75000"/>
                  </a:schemeClr>
                </a:solidFill>
                <a:latin typeface="+mn-lt"/>
              </a:rPr>
              <a:t>0.59</a:t>
            </a:r>
            <a:r>
              <a:rPr lang="el-GR" sz="1800" dirty="0">
                <a:solidFill>
                  <a:schemeClr val="bg2">
                    <a:lumMod val="75000"/>
                  </a:schemeClr>
                </a:solidFill>
                <a:latin typeface="+mn-lt"/>
              </a:rPr>
              <a:t>×</a:t>
            </a:r>
            <a:r>
              <a:rPr lang="en-GB" sz="1800" dirty="0">
                <a:solidFill>
                  <a:schemeClr val="bg2">
                    <a:lumMod val="75000"/>
                  </a:schemeClr>
                </a:solidFill>
                <a:latin typeface="+mn-lt"/>
              </a:rPr>
              <a:t>0.24</a:t>
            </a:r>
            <a:r>
              <a:rPr lang="el-GR" sz="1800" dirty="0">
                <a:solidFill>
                  <a:schemeClr val="bg2">
                    <a:lumMod val="75000"/>
                  </a:schemeClr>
                </a:solidFill>
                <a:latin typeface="+mn-lt"/>
              </a:rPr>
              <a:t>= </a:t>
            </a:r>
            <a:r>
              <a:rPr lang="en-GB" sz="1800" dirty="0">
                <a:solidFill>
                  <a:schemeClr val="bg2">
                    <a:lumMod val="75000"/>
                  </a:schemeClr>
                </a:solidFill>
                <a:latin typeface="+mn-lt"/>
              </a:rPr>
              <a:t>0.14 g </a:t>
            </a:r>
            <a:r>
              <a:rPr lang="el-GR" sz="1800" dirty="0" err="1">
                <a:solidFill>
                  <a:schemeClr val="bg2">
                    <a:lumMod val="75000"/>
                  </a:schemeClr>
                </a:solidFill>
                <a:latin typeface="+mn-lt"/>
              </a:rPr>
              <a:t>λυσίνη</a:t>
            </a:r>
            <a:r>
              <a:rPr lang="el-GR" sz="1800" dirty="0">
                <a:solidFill>
                  <a:schemeClr val="bg2">
                    <a:lumMod val="75000"/>
                  </a:schemeClr>
                </a:solidFill>
                <a:latin typeface="+mn-lt"/>
              </a:rPr>
              <a:t>/</a:t>
            </a:r>
            <a:r>
              <a:rPr lang="en-GB" sz="1800" dirty="0">
                <a:solidFill>
                  <a:schemeClr val="bg2">
                    <a:lumMod val="75000"/>
                  </a:schemeClr>
                </a:solidFill>
                <a:latin typeface="+mn-lt"/>
              </a:rPr>
              <a:t>MJ</a:t>
            </a:r>
            <a:r>
              <a:rPr lang="el-GR" sz="1800" dirty="0">
                <a:solidFill>
                  <a:schemeClr val="bg2">
                    <a:lumMod val="75000"/>
                  </a:schemeClr>
                </a:solidFill>
                <a:latin typeface="+mn-lt"/>
              </a:rPr>
              <a:t> ΠΕ</a:t>
            </a:r>
          </a:p>
          <a:p>
            <a:r>
              <a:rPr lang="el-GR" sz="1800" dirty="0">
                <a:solidFill>
                  <a:srgbClr val="FF0000"/>
                </a:solidFill>
                <a:latin typeface="+mn-lt"/>
              </a:rPr>
              <a:t>Με 760 </a:t>
            </a:r>
            <a:r>
              <a:rPr lang="en-GB" sz="1800" dirty="0">
                <a:solidFill>
                  <a:srgbClr val="FF0000"/>
                </a:solidFill>
                <a:latin typeface="+mn-lt"/>
              </a:rPr>
              <a:t>g</a:t>
            </a:r>
            <a:r>
              <a:rPr lang="el-GR" sz="1800" dirty="0">
                <a:solidFill>
                  <a:srgbClr val="FF0000"/>
                </a:solidFill>
                <a:latin typeface="+mn-lt"/>
              </a:rPr>
              <a:t> </a:t>
            </a:r>
            <a:r>
              <a:rPr lang="en-GB" sz="1800" dirty="0">
                <a:solidFill>
                  <a:srgbClr val="FF0000"/>
                </a:solidFill>
                <a:latin typeface="+mn-lt"/>
              </a:rPr>
              <a:t>DW30 </a:t>
            </a:r>
            <a:r>
              <a:rPr lang="el-GR" sz="1800" dirty="0">
                <a:solidFill>
                  <a:srgbClr val="FF0000"/>
                </a:solidFill>
                <a:latin typeface="+mn-lt"/>
              </a:rPr>
              <a:t>και </a:t>
            </a:r>
            <a:r>
              <a:rPr lang="en-GB" sz="1800" dirty="0">
                <a:solidFill>
                  <a:srgbClr val="FF0000"/>
                </a:solidFill>
                <a:latin typeface="+mn-lt"/>
              </a:rPr>
              <a:t>240 g</a:t>
            </a:r>
            <a:r>
              <a:rPr lang="el-GR" sz="1800" dirty="0">
                <a:solidFill>
                  <a:srgbClr val="FF0000"/>
                </a:solidFill>
                <a:latin typeface="+mn-lt"/>
              </a:rPr>
              <a:t> </a:t>
            </a:r>
            <a:r>
              <a:rPr lang="en-GB" sz="1800" dirty="0">
                <a:solidFill>
                  <a:srgbClr val="FF0000"/>
                </a:solidFill>
                <a:latin typeface="+mn-lt"/>
              </a:rPr>
              <a:t>DW110 </a:t>
            </a:r>
            <a:r>
              <a:rPr lang="el-GR" sz="1800" dirty="0">
                <a:solidFill>
                  <a:srgbClr val="FF0000"/>
                </a:solidFill>
                <a:latin typeface="+mn-lt"/>
              </a:rPr>
              <a:t>φτιάχνω 1 </a:t>
            </a:r>
            <a:r>
              <a:rPr lang="en-GB" sz="1800" dirty="0">
                <a:solidFill>
                  <a:srgbClr val="FF0000"/>
                </a:solidFill>
                <a:latin typeface="+mn-lt"/>
              </a:rPr>
              <a:t>kg </a:t>
            </a:r>
            <a:r>
              <a:rPr lang="el-GR" sz="1800" dirty="0">
                <a:solidFill>
                  <a:srgbClr val="FF0000"/>
                </a:solidFill>
                <a:latin typeface="+mn-lt"/>
              </a:rPr>
              <a:t>μείγμα με </a:t>
            </a:r>
            <a:r>
              <a:rPr lang="en-GB" sz="1800" dirty="0">
                <a:solidFill>
                  <a:srgbClr val="FF0000"/>
                </a:solidFill>
                <a:latin typeface="+mn-lt"/>
              </a:rPr>
              <a:t>0.73+0.14= </a:t>
            </a:r>
            <a:r>
              <a:rPr lang="en-GB" sz="1800" b="1" dirty="0">
                <a:solidFill>
                  <a:srgbClr val="FF0000"/>
                </a:solidFill>
                <a:latin typeface="+mn-lt"/>
              </a:rPr>
              <a:t>0.87 g </a:t>
            </a:r>
            <a:r>
              <a:rPr lang="el-GR" sz="1800" b="1" dirty="0" err="1">
                <a:solidFill>
                  <a:srgbClr val="FF0000"/>
                </a:solidFill>
                <a:latin typeface="+mn-lt"/>
              </a:rPr>
              <a:t>λυσίνη</a:t>
            </a:r>
            <a:r>
              <a:rPr lang="el-GR" sz="1800" b="1" dirty="0">
                <a:solidFill>
                  <a:srgbClr val="FF0000"/>
                </a:solidFill>
                <a:latin typeface="+mn-lt"/>
              </a:rPr>
              <a:t>/</a:t>
            </a:r>
            <a:r>
              <a:rPr lang="en-GB" sz="1800" b="1" dirty="0">
                <a:solidFill>
                  <a:srgbClr val="FF0000"/>
                </a:solidFill>
                <a:latin typeface="+mn-lt"/>
              </a:rPr>
              <a:t>MJ</a:t>
            </a:r>
            <a:r>
              <a:rPr lang="el-GR" sz="1800" b="1" dirty="0">
                <a:solidFill>
                  <a:srgbClr val="FF0000"/>
                </a:solidFill>
                <a:latin typeface="+mn-lt"/>
              </a:rPr>
              <a:t> ΠΕ</a:t>
            </a:r>
          </a:p>
        </p:txBody>
      </p:sp>
      <p:sp>
        <p:nvSpPr>
          <p:cNvPr id="11" name="10 - Δεξιό άγκιστρο"/>
          <p:cNvSpPr/>
          <p:nvPr/>
        </p:nvSpPr>
        <p:spPr>
          <a:xfrm>
            <a:off x="7696200" y="5638800"/>
            <a:ext cx="152400"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44149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a:p>
            <a:pPr marL="0" indent="0" algn="just" eaLnBrk="1" hangingPunct="1">
              <a:buFont typeface="Arial" charset="0"/>
              <a:buNone/>
              <a:defRPr/>
            </a:pPr>
            <a:endParaRPr lang="el-GR" i="1" dirty="0">
              <a:solidFill>
                <a:schemeClr val="bg1">
                  <a:lumMod val="75000"/>
                  <a:lumOff val="25000"/>
                </a:schemeClr>
              </a:solidFill>
              <a:latin typeface="+mn-lt"/>
            </a:endParaRPr>
          </a:p>
          <a:p>
            <a:pPr marL="0" indent="0" algn="just" eaLnBrk="1" hangingPunct="1">
              <a:buFont typeface="Arial" charset="0"/>
              <a:buNone/>
              <a:defRPr/>
            </a:pPr>
            <a:r>
              <a:rPr lang="el-GR" i="1" dirty="0" err="1">
                <a:solidFill>
                  <a:schemeClr val="bg1">
                    <a:lumMod val="75000"/>
                    <a:lumOff val="25000"/>
                  </a:schemeClr>
                </a:solidFill>
                <a:latin typeface="+mn-lt"/>
              </a:rPr>
              <a:t>Παχυνόμενοι</a:t>
            </a:r>
            <a:r>
              <a:rPr lang="el-GR" i="1" dirty="0">
                <a:solidFill>
                  <a:schemeClr val="bg1">
                    <a:lumMod val="75000"/>
                    <a:lumOff val="25000"/>
                  </a:schemeClr>
                </a:solidFill>
                <a:latin typeface="+mn-lt"/>
              </a:rPr>
              <a:t> χοίροι</a:t>
            </a:r>
          </a:p>
          <a:p>
            <a:pPr marL="0" indent="0" algn="just" eaLnBrk="1" hangingPunct="1">
              <a:lnSpc>
                <a:spcPct val="110000"/>
              </a:lnSpc>
              <a:buFont typeface="Arial" charset="0"/>
              <a:buNone/>
              <a:defRPr/>
            </a:pPr>
            <a:r>
              <a:rPr lang="el-GR" dirty="0">
                <a:solidFill>
                  <a:schemeClr val="bg1">
                    <a:lumMod val="75000"/>
                    <a:lumOff val="25000"/>
                  </a:schemeClr>
                </a:solidFill>
                <a:latin typeface="+mn-lt"/>
              </a:rPr>
              <a:t>Χρήση προγνωστικής καμπύλης ανάπτυξης και ζύγιση των ζώων ανά 15 ημέρες</a:t>
            </a:r>
          </a:p>
          <a:p>
            <a:pPr marL="0" indent="0" algn="just" eaLnBrk="1" hangingPunct="1">
              <a:lnSpc>
                <a:spcPct val="11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dirty="0">
                <a:solidFill>
                  <a:schemeClr val="bg1">
                    <a:lumMod val="75000"/>
                    <a:lumOff val="25000"/>
                  </a:schemeClr>
                </a:solidFill>
                <a:latin typeface="+mn-lt"/>
              </a:rPr>
              <a:t>Ανάμειξη πρώτων υλών και αυτόματη χορήγηση για </a:t>
            </a:r>
            <a:r>
              <a:rPr lang="el-GR" dirty="0" err="1">
                <a:solidFill>
                  <a:schemeClr val="bg1">
                    <a:lumMod val="75000"/>
                    <a:lumOff val="25000"/>
                  </a:schemeClr>
                </a:solidFill>
                <a:latin typeface="+mn-lt"/>
              </a:rPr>
              <a:t>κ.β</a:t>
            </a:r>
            <a:r>
              <a:rPr lang="el-GR" dirty="0">
                <a:solidFill>
                  <a:schemeClr val="bg1">
                    <a:lumMod val="75000"/>
                    <a:lumOff val="25000"/>
                  </a:schemeClr>
                </a:solidFill>
                <a:latin typeface="+mn-lt"/>
              </a:rPr>
              <a:t>. κατανάλωση σε ταγίστρες με αισθητήρες (20</a:t>
            </a:r>
            <a:r>
              <a:rPr lang="en-US" dirty="0">
                <a:solidFill>
                  <a:schemeClr val="bg1">
                    <a:lumMod val="75000"/>
                    <a:lumOff val="25000"/>
                  </a:schemeClr>
                </a:solidFill>
                <a:latin typeface="+mn-lt"/>
              </a:rPr>
              <a:t>kg </a:t>
            </a:r>
            <a:r>
              <a:rPr lang="el-GR" dirty="0">
                <a:solidFill>
                  <a:schemeClr val="bg1">
                    <a:lumMod val="75000"/>
                    <a:lumOff val="25000"/>
                  </a:schemeClr>
                </a:solidFill>
                <a:latin typeface="+mn-lt"/>
              </a:rPr>
              <a:t>τροφή ανά χορήγηση)</a:t>
            </a:r>
          </a:p>
          <a:p>
            <a:pPr marL="0" indent="0" algn="just" eaLnBrk="1" hangingPunct="1">
              <a:lnSpc>
                <a:spcPct val="110000"/>
              </a:lnSpc>
              <a:buFont typeface="Arial" charset="0"/>
              <a:buNone/>
              <a:defRPr/>
            </a:pPr>
            <a:endParaRPr lang="el-GR" dirty="0">
              <a:solidFill>
                <a:schemeClr val="bg1">
                  <a:lumMod val="75000"/>
                  <a:lumOff val="25000"/>
                </a:schemeClr>
              </a:solidFill>
              <a:latin typeface="+mn-lt"/>
            </a:endParaRPr>
          </a:p>
          <a:p>
            <a:pPr marL="0" indent="0" algn="just" eaLnBrk="1" hangingPunct="1">
              <a:lnSpc>
                <a:spcPct val="110000"/>
              </a:lnSpc>
              <a:buFont typeface="Arial" charset="0"/>
              <a:buNone/>
              <a:defRPr/>
            </a:pPr>
            <a:r>
              <a:rPr lang="el-GR" dirty="0">
                <a:solidFill>
                  <a:schemeClr val="bg1">
                    <a:lumMod val="75000"/>
                    <a:lumOff val="25000"/>
                  </a:schemeClr>
                </a:solidFill>
                <a:latin typeface="+mn-lt"/>
              </a:rPr>
              <a:t>Εναλλακτικό σύστημα: </a:t>
            </a:r>
            <a:r>
              <a:rPr lang="en-US" dirty="0">
                <a:solidFill>
                  <a:schemeClr val="bg1">
                    <a:lumMod val="75000"/>
                    <a:lumOff val="25000"/>
                  </a:schemeClr>
                </a:solidFill>
                <a:latin typeface="+mn-lt"/>
              </a:rPr>
              <a:t>DW30</a:t>
            </a:r>
            <a:r>
              <a:rPr lang="el-GR" dirty="0">
                <a:solidFill>
                  <a:schemeClr val="bg1">
                    <a:lumMod val="75000"/>
                    <a:lumOff val="25000"/>
                  </a:schemeClr>
                </a:solidFill>
                <a:latin typeface="+mn-lt"/>
              </a:rPr>
              <a:t>/</a:t>
            </a:r>
            <a:r>
              <a:rPr lang="en-US" dirty="0">
                <a:solidFill>
                  <a:schemeClr val="bg1">
                    <a:lumMod val="75000"/>
                    <a:lumOff val="25000"/>
                  </a:schemeClr>
                </a:solidFill>
                <a:latin typeface="+mn-lt"/>
              </a:rPr>
              <a:t>DW110</a:t>
            </a:r>
            <a:r>
              <a:rPr lang="el-GR" dirty="0">
                <a:solidFill>
                  <a:schemeClr val="bg1">
                    <a:lumMod val="75000"/>
                    <a:lumOff val="25000"/>
                  </a:schemeClr>
                </a:solidFill>
                <a:latin typeface="+mn-lt"/>
              </a:rPr>
              <a:t>= 30/70</a:t>
            </a:r>
          </a:p>
          <a:p>
            <a:pPr marL="0" indent="0" algn="just" eaLnBrk="1" hangingPunct="1">
              <a:lnSpc>
                <a:spcPct val="110000"/>
              </a:lnSpc>
              <a:buFont typeface="Arial" charset="0"/>
              <a:buNone/>
              <a:defRPr/>
            </a:pPr>
            <a:endParaRPr lang="el-GR"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135</a:t>
            </a:fld>
            <a:endParaRPr lang="en-US" dirty="0">
              <a:solidFill>
                <a:schemeClr val="bg1"/>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136</a:t>
            </a:fld>
            <a:endParaRPr lang="en-US" dirty="0">
              <a:solidFill>
                <a:schemeClr val="bg1"/>
              </a:solidFill>
            </a:endParaRPr>
          </a:p>
        </p:txBody>
      </p:sp>
      <p:pic>
        <p:nvPicPr>
          <p:cNvPr id="5" name="4 - Εικόνα" descr="PIG LIQUID FEEDINGa.jpg"/>
          <p:cNvPicPr>
            <a:picLocks noChangeAspect="1"/>
          </p:cNvPicPr>
          <p:nvPr/>
        </p:nvPicPr>
        <p:blipFill>
          <a:blip r:embed="rId3" cstate="print"/>
          <a:stretch>
            <a:fillRect/>
          </a:stretch>
        </p:blipFill>
        <p:spPr>
          <a:xfrm>
            <a:off x="381000" y="1752600"/>
            <a:ext cx="5105400" cy="4941128"/>
          </a:xfrm>
          <a:prstGeom prst="rect">
            <a:avLst/>
          </a:prstGeom>
        </p:spPr>
      </p:pic>
      <p:pic>
        <p:nvPicPr>
          <p:cNvPr id="6" name="5 - Εικόνα" descr="PIG LIQUID FEEDINGb.jpg"/>
          <p:cNvPicPr>
            <a:picLocks noChangeAspect="1"/>
          </p:cNvPicPr>
          <p:nvPr/>
        </p:nvPicPr>
        <p:blipFill>
          <a:blip r:embed="rId4" cstate="print"/>
          <a:stretch>
            <a:fillRect/>
          </a:stretch>
        </p:blipFill>
        <p:spPr>
          <a:xfrm>
            <a:off x="3810000" y="4038600"/>
            <a:ext cx="4386806" cy="2667000"/>
          </a:xfrm>
          <a:prstGeom prst="rect">
            <a:avLst/>
          </a:prstGeom>
        </p:spPr>
      </p:pic>
      <p:pic>
        <p:nvPicPr>
          <p:cNvPr id="7" name="6 - Εικόνα" descr="PIG LIQUID FEEDINGC.jpg"/>
          <p:cNvPicPr>
            <a:picLocks noChangeAspect="1"/>
          </p:cNvPicPr>
          <p:nvPr/>
        </p:nvPicPr>
        <p:blipFill>
          <a:blip r:embed="rId5" cstate="print"/>
          <a:stretch>
            <a:fillRect/>
          </a:stretch>
        </p:blipFill>
        <p:spPr>
          <a:xfrm>
            <a:off x="4876800" y="1219200"/>
            <a:ext cx="4130937" cy="27432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137</a:t>
            </a:fld>
            <a:endParaRPr lang="en-US" dirty="0">
              <a:solidFill>
                <a:schemeClr val="bg1"/>
              </a:solidFill>
            </a:endParaRPr>
          </a:p>
        </p:txBody>
      </p:sp>
      <p:pic>
        <p:nvPicPr>
          <p:cNvPr id="8" name="7 - Εικόνα" descr="PIG LIQUID FEEDINGd.jpg"/>
          <p:cNvPicPr>
            <a:picLocks noChangeAspect="1"/>
          </p:cNvPicPr>
          <p:nvPr/>
        </p:nvPicPr>
        <p:blipFill>
          <a:blip r:embed="rId3" cstate="print"/>
          <a:stretch>
            <a:fillRect/>
          </a:stretch>
        </p:blipFill>
        <p:spPr>
          <a:xfrm>
            <a:off x="304800" y="1828800"/>
            <a:ext cx="5484019" cy="3733800"/>
          </a:xfrm>
          <a:prstGeom prst="rect">
            <a:avLst/>
          </a:prstGeom>
        </p:spPr>
      </p:pic>
      <p:pic>
        <p:nvPicPr>
          <p:cNvPr id="7" name="6 - Εικόνα" descr="PIG LIQUID FEEDINGC.jpg"/>
          <p:cNvPicPr>
            <a:picLocks noChangeAspect="1"/>
          </p:cNvPicPr>
          <p:nvPr/>
        </p:nvPicPr>
        <p:blipFill>
          <a:blip r:embed="rId4" cstate="print"/>
          <a:stretch>
            <a:fillRect/>
          </a:stretch>
        </p:blipFill>
        <p:spPr>
          <a:xfrm>
            <a:off x="4191000" y="2895600"/>
            <a:ext cx="4819427" cy="35814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138</a:t>
            </a:fld>
            <a:endParaRPr lang="en-US" dirty="0">
              <a:solidFill>
                <a:schemeClr val="bg1"/>
              </a:solidFill>
            </a:endParaRPr>
          </a:p>
        </p:txBody>
      </p:sp>
      <p:pic>
        <p:nvPicPr>
          <p:cNvPr id="10" name="9 - Εικόνα" descr="BROILER FEEDINGd.jpg"/>
          <p:cNvPicPr>
            <a:picLocks noChangeAspect="1"/>
          </p:cNvPicPr>
          <p:nvPr/>
        </p:nvPicPr>
        <p:blipFill>
          <a:blip r:embed="rId3" cstate="print"/>
          <a:stretch>
            <a:fillRect/>
          </a:stretch>
        </p:blipFill>
        <p:spPr>
          <a:xfrm>
            <a:off x="150000" y="1894049"/>
            <a:ext cx="6854702" cy="3897151"/>
          </a:xfrm>
          <a:prstGeom prst="rect">
            <a:avLst/>
          </a:prstGeom>
        </p:spPr>
      </p:pic>
      <p:pic>
        <p:nvPicPr>
          <p:cNvPr id="9" name="8 - Εικόνα" descr="BROIER FEEDINGa.jpg"/>
          <p:cNvPicPr>
            <a:picLocks noChangeAspect="1"/>
          </p:cNvPicPr>
          <p:nvPr/>
        </p:nvPicPr>
        <p:blipFill>
          <a:blip r:embed="rId4" cstate="print"/>
          <a:stretch>
            <a:fillRect/>
          </a:stretch>
        </p:blipFill>
        <p:spPr>
          <a:xfrm>
            <a:off x="2971800" y="3200400"/>
            <a:ext cx="5095523" cy="3424966"/>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139</a:t>
            </a:fld>
            <a:endParaRPr lang="en-US" dirty="0">
              <a:solidFill>
                <a:schemeClr val="bg1"/>
              </a:solidFill>
            </a:endParaRPr>
          </a:p>
        </p:txBody>
      </p:sp>
      <p:pic>
        <p:nvPicPr>
          <p:cNvPr id="8" name="7 - Εικόνα" descr="BROILER FEEDINGc.jpg"/>
          <p:cNvPicPr>
            <a:picLocks noChangeAspect="1"/>
          </p:cNvPicPr>
          <p:nvPr/>
        </p:nvPicPr>
        <p:blipFill>
          <a:blip r:embed="rId3" cstate="print"/>
          <a:srcRect l="24031" r="9969" b="16932"/>
          <a:stretch>
            <a:fillRect/>
          </a:stretch>
        </p:blipFill>
        <p:spPr>
          <a:xfrm>
            <a:off x="3810000" y="1295400"/>
            <a:ext cx="5029200" cy="4217213"/>
          </a:xfrm>
          <a:prstGeom prst="rect">
            <a:avLst/>
          </a:prstGeom>
        </p:spPr>
      </p:pic>
      <p:pic>
        <p:nvPicPr>
          <p:cNvPr id="11" name="10 - Εικόνα" descr="BROILER FEEDINGe.jpg"/>
          <p:cNvPicPr>
            <a:picLocks noChangeAspect="1"/>
          </p:cNvPicPr>
          <p:nvPr/>
        </p:nvPicPr>
        <p:blipFill>
          <a:blip r:embed="rId4" cstate="print"/>
          <a:stretch>
            <a:fillRect/>
          </a:stretch>
        </p:blipFill>
        <p:spPr>
          <a:xfrm>
            <a:off x="1066800" y="3200400"/>
            <a:ext cx="3457575" cy="3467100"/>
          </a:xfrm>
          <a:prstGeom prst="rect">
            <a:avLst/>
          </a:prstGeom>
        </p:spPr>
      </p:pic>
      <p:pic>
        <p:nvPicPr>
          <p:cNvPr id="7" name="6 - Εικόνα" descr="BROILER FEEDINGB.jpg"/>
          <p:cNvPicPr>
            <a:picLocks noChangeAspect="1"/>
          </p:cNvPicPr>
          <p:nvPr/>
        </p:nvPicPr>
        <p:blipFill>
          <a:blip r:embed="rId5" cstate="print"/>
          <a:stretch>
            <a:fillRect/>
          </a:stretch>
        </p:blipFill>
        <p:spPr>
          <a:xfrm>
            <a:off x="304800" y="1752600"/>
            <a:ext cx="2590800" cy="18135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940088"/>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a:p>
            <a:pPr eaLnBrk="1" hangingPunct="1"/>
            <a:r>
              <a:rPr lang="el-GR" b="1" dirty="0">
                <a:solidFill>
                  <a:schemeClr val="bg1">
                    <a:lumMod val="75000"/>
                    <a:lumOff val="25000"/>
                  </a:schemeClr>
                </a:solidFill>
                <a:latin typeface="+mn-lt"/>
              </a:rPr>
              <a:t>Προετοιμασία=</a:t>
            </a:r>
            <a:r>
              <a:rPr lang="el-GR" dirty="0">
                <a:solidFill>
                  <a:schemeClr val="bg1">
                    <a:lumMod val="75000"/>
                    <a:lumOff val="25000"/>
                  </a:schemeClr>
                </a:solidFill>
                <a:latin typeface="+mn-lt"/>
              </a:rPr>
              <a:t> χειρισμοί και επεξεργασία στις ζωοτροφές για: </a:t>
            </a:r>
          </a:p>
          <a:p>
            <a:pPr marL="360363" eaLnBrk="1" hangingPunct="1"/>
            <a:r>
              <a:rPr lang="el-GR" dirty="0">
                <a:solidFill>
                  <a:schemeClr val="bg1">
                    <a:lumMod val="75000"/>
                    <a:lumOff val="25000"/>
                  </a:schemeClr>
                </a:solidFill>
                <a:latin typeface="+mn-lt"/>
              </a:rPr>
              <a:t>α) να γίνουν πιο επιθυμητές από τα ζώα</a:t>
            </a:r>
          </a:p>
          <a:p>
            <a:pPr marL="360363" eaLnBrk="1" hangingPunct="1"/>
            <a:r>
              <a:rPr lang="el-GR" dirty="0">
                <a:solidFill>
                  <a:schemeClr val="bg1">
                    <a:lumMod val="75000"/>
                    <a:lumOff val="25000"/>
                  </a:schemeClr>
                </a:solidFill>
                <a:latin typeface="+mn-lt"/>
              </a:rPr>
              <a:t>β) να βελτιωθούν τα χαρακτηριστικά τους (↑ ΣΦΠ)</a:t>
            </a:r>
          </a:p>
          <a:p>
            <a:pPr marL="360363" eaLnBrk="1" hangingPunct="1"/>
            <a:r>
              <a:rPr lang="el-GR" dirty="0">
                <a:solidFill>
                  <a:schemeClr val="bg1">
                    <a:lumMod val="75000"/>
                    <a:lumOff val="25000"/>
                  </a:schemeClr>
                </a:solidFill>
                <a:latin typeface="+mn-lt"/>
              </a:rPr>
              <a:t>γ) να διευκολυνθεί η ανάμειξή τους με άλλες ζωοτροφές (μείγματα)</a:t>
            </a:r>
          </a:p>
          <a:p>
            <a:pPr eaLnBrk="1" hangingPunct="1">
              <a:buFont typeface="Wingdings" pitchFamily="2" charset="2"/>
              <a:buNone/>
            </a:pPr>
            <a:r>
              <a:rPr lang="el-GR" dirty="0">
                <a:solidFill>
                  <a:schemeClr val="bg1">
                    <a:lumMod val="75000"/>
                    <a:lumOff val="25000"/>
                  </a:schemeClr>
                </a:solidFill>
                <a:latin typeface="+mn-lt"/>
              </a:rPr>
              <a:t>χρησιμοποιώντας μέσα όπως:</a:t>
            </a:r>
          </a:p>
          <a:p>
            <a:pPr marL="360363" algn="just" eaLnBrk="1" hangingPunct="1">
              <a:buFont typeface="Arial" pitchFamily="34" charset="0"/>
              <a:buChar char="•"/>
            </a:pPr>
            <a:r>
              <a:rPr lang="el-GR" b="1" dirty="0">
                <a:solidFill>
                  <a:schemeClr val="bg1">
                    <a:lumMod val="75000"/>
                    <a:lumOff val="25000"/>
                  </a:schemeClr>
                </a:solidFill>
                <a:latin typeface="+mn-lt"/>
              </a:rPr>
              <a:t> πλύσιμο</a:t>
            </a:r>
          </a:p>
          <a:p>
            <a:pPr marL="360363" algn="just" eaLnBrk="1" hangingPunct="1">
              <a:buFont typeface="Arial" pitchFamily="34" charset="0"/>
              <a:buChar char="•"/>
            </a:pPr>
            <a:r>
              <a:rPr lang="el-GR" b="1" dirty="0">
                <a:solidFill>
                  <a:schemeClr val="bg1">
                    <a:lumMod val="75000"/>
                    <a:lumOff val="25000"/>
                  </a:schemeClr>
                </a:solidFill>
                <a:latin typeface="+mn-lt"/>
              </a:rPr>
              <a:t> διαβροχή (ΧΖ) ή διαπότιση (ΣΖ)</a:t>
            </a:r>
          </a:p>
          <a:p>
            <a:pPr marL="360363" algn="just" eaLnBrk="1" hangingPunct="1">
              <a:buFont typeface="Arial" pitchFamily="34" charset="0"/>
              <a:buChar char="•"/>
            </a:pPr>
            <a:r>
              <a:rPr lang="el-GR" dirty="0">
                <a:solidFill>
                  <a:schemeClr val="bg1">
                    <a:lumMod val="75000"/>
                    <a:lumOff val="25000"/>
                  </a:schemeClr>
                </a:solidFill>
                <a:latin typeface="+mn-lt"/>
              </a:rPr>
              <a:t> </a:t>
            </a:r>
            <a:r>
              <a:rPr lang="el-GR" b="1" dirty="0">
                <a:solidFill>
                  <a:schemeClr val="bg1">
                    <a:lumMod val="75000"/>
                    <a:lumOff val="25000"/>
                  </a:schemeClr>
                </a:solidFill>
                <a:latin typeface="+mn-lt"/>
              </a:rPr>
              <a:t>άτμιση</a:t>
            </a:r>
          </a:p>
          <a:p>
            <a:pPr marL="360363" algn="just" eaLnBrk="1" hangingPunct="1">
              <a:buFont typeface="Arial" pitchFamily="34" charset="0"/>
              <a:buChar char="•"/>
            </a:pPr>
            <a:r>
              <a:rPr lang="el-GR" b="1" dirty="0">
                <a:solidFill>
                  <a:schemeClr val="bg1">
                    <a:lumMod val="75000"/>
                    <a:lumOff val="25000"/>
                  </a:schemeClr>
                </a:solidFill>
                <a:latin typeface="+mn-lt"/>
              </a:rPr>
              <a:t> τεμαχισμός</a:t>
            </a:r>
          </a:p>
          <a:p>
            <a:pPr marL="360363" algn="just" eaLnBrk="1" hangingPunct="1">
              <a:buFont typeface="Arial" pitchFamily="34" charset="0"/>
              <a:buChar char="•"/>
            </a:pPr>
            <a:r>
              <a:rPr lang="el-GR" b="1" dirty="0">
                <a:solidFill>
                  <a:schemeClr val="bg1">
                    <a:lumMod val="75000"/>
                    <a:lumOff val="25000"/>
                  </a:schemeClr>
                </a:solidFill>
                <a:latin typeface="+mn-lt"/>
              </a:rPr>
              <a:t> άλεση</a:t>
            </a:r>
          </a:p>
          <a:p>
            <a:pPr marL="360363" lvl="1" eaLnBrk="1" hangingPunct="1">
              <a:buFont typeface="Arial" pitchFamily="34" charset="0"/>
              <a:buChar char="•"/>
            </a:pPr>
            <a:r>
              <a:rPr lang="el-GR" b="1" dirty="0">
                <a:solidFill>
                  <a:schemeClr val="bg1">
                    <a:lumMod val="75000"/>
                    <a:lumOff val="25000"/>
                  </a:schemeClr>
                </a:solidFill>
                <a:latin typeface="+mn-lt"/>
              </a:rPr>
              <a:t> ζύγιση</a:t>
            </a:r>
          </a:p>
          <a:p>
            <a:pPr marL="360363" lvl="1" eaLnBrk="1" hangingPunct="1">
              <a:buFont typeface="Arial" pitchFamily="34" charset="0"/>
              <a:buChar char="•"/>
            </a:pPr>
            <a:r>
              <a:rPr lang="el-GR" b="1" dirty="0">
                <a:solidFill>
                  <a:schemeClr val="bg1">
                    <a:lumMod val="75000"/>
                    <a:lumOff val="25000"/>
                  </a:schemeClr>
                </a:solidFill>
                <a:latin typeface="+mn-lt"/>
              </a:rPr>
              <a:t> ανάμειξη</a:t>
            </a:r>
          </a:p>
          <a:p>
            <a:pPr marL="0" lvl="1" eaLnBrk="1" hangingPunct="1"/>
            <a:endParaRPr lang="el-GR" sz="1800" i="1" dirty="0">
              <a:solidFill>
                <a:srgbClr val="7030A0"/>
              </a:solidFill>
              <a:latin typeface="+mn-lt"/>
            </a:endParaRPr>
          </a:p>
          <a:p>
            <a:pPr marL="0" lvl="1" eaLnBrk="1" hangingPunct="1"/>
            <a:r>
              <a:rPr lang="el-GR" sz="1800" i="1" dirty="0">
                <a:solidFill>
                  <a:srgbClr val="7030A0"/>
                </a:solidFill>
                <a:latin typeface="+mn-lt"/>
              </a:rPr>
              <a:t>Εφαρμόζονται κατά περίπτωση ανάλογα με το είδος της ζωοτροφής που προετοιμάζεται.</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a:t>
            </a:fld>
            <a:endParaRPr lang="en-US" dirty="0">
              <a:solidFill>
                <a:schemeClr val="bg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140</a:t>
            </a:fld>
            <a:endParaRPr lang="en-US" dirty="0">
              <a:solidFill>
                <a:schemeClr val="bg1"/>
              </a:solidFill>
            </a:endParaRPr>
          </a:p>
        </p:txBody>
      </p:sp>
      <p:pic>
        <p:nvPicPr>
          <p:cNvPr id="9" name="8 - Εικόνα" descr="LAYER FEEDINGa.jpg"/>
          <p:cNvPicPr>
            <a:picLocks noChangeAspect="1"/>
          </p:cNvPicPr>
          <p:nvPr/>
        </p:nvPicPr>
        <p:blipFill>
          <a:blip r:embed="rId3" cstate="print"/>
          <a:srcRect t="13259" b="8519"/>
          <a:stretch>
            <a:fillRect/>
          </a:stretch>
        </p:blipFill>
        <p:spPr>
          <a:xfrm>
            <a:off x="533400" y="1676400"/>
            <a:ext cx="7696200" cy="4515104"/>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Χορήγηση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046440"/>
          </a:xfrm>
          <a:prstGeom prst="rect">
            <a:avLst/>
          </a:prstGeom>
          <a:noFill/>
        </p:spPr>
        <p:txBody>
          <a:bodyPr wrap="square" rtlCol="0">
            <a:spAutoFit/>
          </a:bodyPr>
          <a:lstStyle/>
          <a:p>
            <a:pPr eaLnBrk="1" hangingPunct="1"/>
            <a:r>
              <a:rPr lang="el-GR" sz="3200" b="1" dirty="0">
                <a:solidFill>
                  <a:srgbClr val="7030A0"/>
                </a:solidFill>
                <a:latin typeface="+mn-lt"/>
              </a:rPr>
              <a:t>Β. Χορήγηση απλών σιτηρεσίων </a:t>
            </a:r>
          </a:p>
          <a:p>
            <a:pPr marL="457200" indent="-457200">
              <a:lnSpc>
                <a:spcPct val="125000"/>
              </a:lnSpc>
            </a:pPr>
            <a:r>
              <a:rPr lang="el-GR" b="1" dirty="0">
                <a:solidFill>
                  <a:schemeClr val="bg1">
                    <a:lumMod val="75000"/>
                    <a:lumOff val="25000"/>
                  </a:schemeClr>
                </a:solidFill>
                <a:latin typeface="+mn-lt"/>
              </a:rPr>
              <a:t>Παμφάγα </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141</a:t>
            </a:fld>
            <a:endParaRPr lang="en-US" dirty="0">
              <a:solidFill>
                <a:schemeClr val="bg1"/>
              </a:solidFill>
            </a:endParaRPr>
          </a:p>
        </p:txBody>
      </p:sp>
      <p:pic>
        <p:nvPicPr>
          <p:cNvPr id="10" name="9 - Εικόνα" descr="LAYER FEEDINGb.jpg"/>
          <p:cNvPicPr>
            <a:picLocks noChangeAspect="1"/>
          </p:cNvPicPr>
          <p:nvPr/>
        </p:nvPicPr>
        <p:blipFill>
          <a:blip r:embed="rId3" cstate="print"/>
          <a:stretch>
            <a:fillRect/>
          </a:stretch>
        </p:blipFill>
        <p:spPr>
          <a:xfrm>
            <a:off x="1143000" y="1676400"/>
            <a:ext cx="6934200" cy="45720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 Ομάδα"/>
          <p:cNvGrpSpPr/>
          <p:nvPr/>
        </p:nvGrpSpPr>
        <p:grpSpPr>
          <a:xfrm>
            <a:off x="-5954" y="-12701"/>
            <a:ext cx="615553" cy="6870700"/>
            <a:chOff x="-5954" y="-12701"/>
            <a:chExt cx="615553" cy="6870700"/>
          </a:xfrm>
        </p:grpSpPr>
        <p:sp>
          <p:nvSpPr>
            <p:cNvPr id="14342" name="Rectangle 6"/>
            <p:cNvSpPr>
              <a:spLocks noChangeArrowheads="1"/>
            </p:cNvSpPr>
            <p:nvPr/>
          </p:nvSpPr>
          <p:spPr bwMode="auto">
            <a:xfrm rot="5400000">
              <a:off x="-3130552" y="3117849"/>
              <a:ext cx="6870700" cy="609600"/>
            </a:xfrm>
            <a:prstGeom prst="rect">
              <a:avLst/>
            </a:prstGeom>
            <a:solidFill>
              <a:schemeClr val="bg2">
                <a:alpha val="70000"/>
              </a:schemeClr>
            </a:solidFill>
            <a:ln w="9525">
              <a:noFill/>
              <a:miter lim="800000"/>
              <a:headEnd/>
              <a:tailEnd/>
            </a:ln>
            <a:effectLst/>
          </p:spPr>
          <p:txBody>
            <a:bodyPr wrap="none" anchor="ctr"/>
            <a:lstStyle/>
            <a:p>
              <a:endParaRPr lang="el-GR" dirty="0"/>
            </a:p>
          </p:txBody>
        </p:sp>
        <p:pic>
          <p:nvPicPr>
            <p:cNvPr id="14343"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rot="242262">
              <a:off x="41992" y="127000"/>
              <a:ext cx="539750" cy="539750"/>
            </a:xfrm>
            <a:prstGeom prst="rect">
              <a:avLst/>
            </a:prstGeom>
            <a:noFill/>
          </p:spPr>
        </p:pic>
        <p:sp>
          <p:nvSpPr>
            <p:cNvPr id="14345" name="Text Box 9"/>
            <p:cNvSpPr txBox="1">
              <a:spLocks noChangeArrowheads="1"/>
            </p:cNvSpPr>
            <p:nvPr/>
          </p:nvSpPr>
          <p:spPr bwMode="auto">
            <a:xfrm rot="16200000">
              <a:off x="-1918296" y="4274542"/>
              <a:ext cx="4440238" cy="615553"/>
            </a:xfrm>
            <a:prstGeom prst="rect">
              <a:avLst/>
            </a:prstGeom>
            <a:noFill/>
            <a:ln w="9525">
              <a:noFill/>
              <a:miter lim="800000"/>
              <a:headEnd/>
              <a:tailEnd/>
            </a:ln>
            <a:effectLst/>
          </p:spPr>
          <p:txBody>
            <a:bodyPr wrap="square">
              <a:spAutoFit/>
            </a:bodyPr>
            <a:lstStyle/>
            <a:p>
              <a:pPr>
                <a:spcBef>
                  <a:spcPct val="50000"/>
                </a:spcBef>
              </a:pPr>
              <a:r>
                <a:rPr lang="el-GR" sz="1600" spc="300" dirty="0">
                  <a:latin typeface="Calibri" pitchFamily="34" charset="0"/>
                </a:rPr>
                <a:t>Γεωπονικό Πανεπιστήμιο Αθηνών</a:t>
              </a:r>
              <a:endParaRPr lang="en-US" sz="1600" spc="300" dirty="0">
                <a:latin typeface="Calibri" pitchFamily="34" charset="0"/>
              </a:endParaRPr>
            </a:p>
            <a:p>
              <a:pPr>
                <a:spcBef>
                  <a:spcPct val="50000"/>
                </a:spcBef>
              </a:pPr>
              <a:r>
                <a:rPr lang="el-GR" sz="1200" dirty="0">
                  <a:solidFill>
                    <a:srgbClr val="FFC000"/>
                  </a:solidFill>
                  <a:latin typeface="Calibri" pitchFamily="34" charset="0"/>
                </a:rPr>
                <a:t>Εργαστήριο Φυσιολογίας Θρέψεως και Διατροφής</a:t>
              </a:r>
            </a:p>
          </p:txBody>
        </p:sp>
      </p:grpSp>
      <p:sp>
        <p:nvSpPr>
          <p:cNvPr id="25602" name="2 - Θέση περιεχομένου"/>
          <p:cNvSpPr>
            <a:spLocks/>
          </p:cNvSpPr>
          <p:nvPr/>
        </p:nvSpPr>
        <p:spPr bwMode="auto">
          <a:xfrm>
            <a:off x="685800" y="152400"/>
            <a:ext cx="8229600" cy="6400800"/>
          </a:xfrm>
          <a:prstGeom prst="rect">
            <a:avLst/>
          </a:prstGeom>
          <a:noFill/>
          <a:ln w="9525">
            <a:noFill/>
            <a:miter lim="800000"/>
            <a:headEnd/>
            <a:tailEnd/>
          </a:ln>
        </p:spPr>
        <p:txBody>
          <a:bodyPr/>
          <a:lstStyle/>
          <a:p>
            <a:pPr algn="just">
              <a:spcBef>
                <a:spcPct val="20000"/>
              </a:spcBef>
              <a:buFont typeface="Arial" charset="0"/>
              <a:buNone/>
            </a:pPr>
            <a:r>
              <a:rPr lang="el-GR" b="1" dirty="0">
                <a:solidFill>
                  <a:srgbClr val="7030A0"/>
                </a:solidFill>
                <a:latin typeface="+mn-lt"/>
              </a:rPr>
              <a:t>Ερωτήσεις στο Κεφάλαιο Δ</a:t>
            </a:r>
          </a:p>
          <a:p>
            <a:r>
              <a:rPr lang="el-GR" sz="1800" dirty="0">
                <a:solidFill>
                  <a:schemeClr val="bg1">
                    <a:lumMod val="75000"/>
                    <a:lumOff val="25000"/>
                  </a:schemeClr>
                </a:solidFill>
                <a:latin typeface="+mn-lt"/>
              </a:rPr>
              <a:t> </a:t>
            </a:r>
          </a:p>
          <a:p>
            <a:pPr marL="342900" lvl="0" indent="-342900">
              <a:lnSpc>
                <a:spcPct val="150000"/>
              </a:lnSpc>
              <a:buFont typeface="+mj-lt"/>
              <a:buAutoNum type="arabicPeriod"/>
            </a:pPr>
            <a:r>
              <a:rPr lang="el-GR" sz="2000" dirty="0">
                <a:solidFill>
                  <a:schemeClr val="bg1">
                    <a:lumMod val="75000"/>
                    <a:lumOff val="25000"/>
                  </a:schemeClr>
                </a:solidFill>
                <a:latin typeface="+mn-lt"/>
              </a:rPr>
              <a:t>Ποιοι είναι οι στόχοι της χορήγησης του σιτηρεσίου;</a:t>
            </a:r>
          </a:p>
          <a:p>
            <a:pPr marL="342900" lvl="0" indent="-342900">
              <a:lnSpc>
                <a:spcPct val="150000"/>
              </a:lnSpc>
              <a:buFont typeface="+mj-lt"/>
              <a:buAutoNum type="arabicPeriod"/>
            </a:pPr>
            <a:r>
              <a:rPr lang="el-GR" sz="2000" dirty="0">
                <a:solidFill>
                  <a:schemeClr val="bg1">
                    <a:lumMod val="75000"/>
                    <a:lumOff val="25000"/>
                  </a:schemeClr>
                </a:solidFill>
                <a:latin typeface="+mn-lt"/>
              </a:rPr>
              <a:t>Περιγράψτε συνοπτικά πως εφαρμόζεται η προγραμματισμένη βόσκηση.</a:t>
            </a:r>
          </a:p>
          <a:p>
            <a:pPr marL="342900" lvl="0" indent="-342900">
              <a:lnSpc>
                <a:spcPct val="150000"/>
              </a:lnSpc>
              <a:buFont typeface="+mj-lt"/>
              <a:buAutoNum type="arabicPeriod"/>
            </a:pPr>
            <a:endParaRPr lang="el-GR" sz="2000" dirty="0">
              <a:solidFill>
                <a:schemeClr val="bg1">
                  <a:lumMod val="75000"/>
                  <a:lumOff val="25000"/>
                </a:schemeClr>
              </a:solidFill>
              <a:latin typeface="+mn-lt"/>
            </a:endParaRPr>
          </a:p>
        </p:txBody>
      </p:sp>
      <p:sp>
        <p:nvSpPr>
          <p:cNvPr id="7" name="6 - Θέση αριθμού διαφάνειας"/>
          <p:cNvSpPr>
            <a:spLocks noGrp="1"/>
          </p:cNvSpPr>
          <p:nvPr>
            <p:ph type="sldNum" sz="quarter" idx="12"/>
          </p:nvPr>
        </p:nvSpPr>
        <p:spPr/>
        <p:txBody>
          <a:bodyPr/>
          <a:lstStyle/>
          <a:p>
            <a:pPr>
              <a:defRPr/>
            </a:pPr>
            <a:fld id="{8F22B72A-6FBD-4961-9B88-29188EACECEB}" type="slidenum">
              <a:rPr lang="en-US" smtClean="0">
                <a:solidFill>
                  <a:schemeClr val="bg1"/>
                </a:solidFill>
              </a:rPr>
              <a:pPr>
                <a:defRPr/>
              </a:pPr>
              <a:t>142</a:t>
            </a:fld>
            <a:endParaRPr lang="en-US" dirty="0">
              <a:solidFill>
                <a:schemeClr val="bg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8534400" y="-9526"/>
            <a:ext cx="0" cy="5819775"/>
          </a:xfrm>
          <a:prstGeom prst="line">
            <a:avLst/>
          </a:prstGeom>
          <a:noFill/>
          <a:ln w="9525">
            <a:solidFill>
              <a:schemeClr val="bg2"/>
            </a:solidFill>
            <a:round/>
            <a:headEnd/>
            <a:tailEnd/>
          </a:ln>
          <a:effectLst/>
        </p:spPr>
        <p:txBody>
          <a:bodyPr/>
          <a:lstStyle/>
          <a:p>
            <a:endParaRPr lang="el-GR"/>
          </a:p>
        </p:txBody>
      </p:sp>
      <p:sp>
        <p:nvSpPr>
          <p:cNvPr id="2" name="1 - Τίτλος"/>
          <p:cNvSpPr>
            <a:spLocks/>
          </p:cNvSpPr>
          <p:nvPr/>
        </p:nvSpPr>
        <p:spPr bwMode="auto">
          <a:xfrm>
            <a:off x="228600" y="609600"/>
            <a:ext cx="8305800" cy="3505200"/>
          </a:xfrm>
          <a:prstGeom prst="rect">
            <a:avLst/>
          </a:prstGeom>
          <a:noFill/>
          <a:ln w="9525">
            <a:noFill/>
            <a:miter lim="800000"/>
            <a:headEnd/>
            <a:tailEnd/>
          </a:ln>
        </p:spPr>
        <p:txBody>
          <a:bodyPr anchor="ctr"/>
          <a:lstStyle/>
          <a:p>
            <a:pPr algn="r" eaLnBrk="0" hangingPunct="0">
              <a:lnSpc>
                <a:spcPct val="120000"/>
              </a:lnSpc>
            </a:pPr>
            <a:r>
              <a:rPr lang="en-US" sz="7200" b="1" dirty="0">
                <a:solidFill>
                  <a:schemeClr val="bg1">
                    <a:lumMod val="75000"/>
                    <a:lumOff val="25000"/>
                  </a:schemeClr>
                </a:solidFill>
                <a:latin typeface="Calibri" pitchFamily="34" charset="0"/>
              </a:rPr>
              <a:t> </a:t>
            </a:r>
            <a:r>
              <a:rPr lang="el-GR" sz="7200" dirty="0">
                <a:solidFill>
                  <a:srgbClr val="7030A0"/>
                </a:solidFill>
                <a:latin typeface="Calibri" pitchFamily="34" charset="0"/>
              </a:rPr>
              <a:t>ΚΕΦΑΛΑΙΟ Ε’</a:t>
            </a:r>
            <a:endParaRPr lang="el-GR" sz="7200" baseline="30000" dirty="0">
              <a:solidFill>
                <a:srgbClr val="7030A0"/>
              </a:solidFill>
              <a:latin typeface="Calibri" pitchFamily="34" charset="0"/>
            </a:endParaRPr>
          </a:p>
          <a:p>
            <a:pPr algn="r" eaLnBrk="0" hangingPunct="0">
              <a:lnSpc>
                <a:spcPct val="120000"/>
              </a:lnSpc>
            </a:pPr>
            <a:r>
              <a:rPr lang="el-GR" sz="5400" dirty="0">
                <a:solidFill>
                  <a:schemeClr val="bg1">
                    <a:lumMod val="75000"/>
                    <a:lumOff val="25000"/>
                  </a:schemeClr>
                </a:solidFill>
                <a:latin typeface="Calibri" pitchFamily="34" charset="0"/>
              </a:rPr>
              <a:t>ΖΩΟΤΡΟΦΕΣ &amp; ΥΓΙΕΙΝΗ</a:t>
            </a:r>
          </a:p>
        </p:txBody>
      </p:sp>
      <p:grpSp>
        <p:nvGrpSpPr>
          <p:cNvPr id="3" name="17 - Ομάδα"/>
          <p:cNvGrpSpPr/>
          <p:nvPr/>
        </p:nvGrpSpPr>
        <p:grpSpPr>
          <a:xfrm>
            <a:off x="0" y="5805488"/>
            <a:ext cx="9144000" cy="1052512"/>
            <a:chOff x="0" y="5805488"/>
            <a:chExt cx="9144000" cy="1052512"/>
          </a:xfrm>
        </p:grpSpPr>
        <p:sp>
          <p:nvSpPr>
            <p:cNvPr id="72709" name="Rectangle 5"/>
            <p:cNvSpPr>
              <a:spLocks noChangeArrowheads="1"/>
            </p:cNvSpPr>
            <p:nvPr/>
          </p:nvSpPr>
          <p:spPr bwMode="auto">
            <a:xfrm rot="10800000">
              <a:off x="0" y="5805488"/>
              <a:ext cx="9144000" cy="1052512"/>
            </a:xfrm>
            <a:prstGeom prst="rect">
              <a:avLst/>
            </a:prstGeom>
            <a:solidFill>
              <a:schemeClr val="bg2">
                <a:alpha val="70000"/>
              </a:schemeClr>
            </a:solidFill>
            <a:ln w="9525">
              <a:noFill/>
              <a:miter lim="800000"/>
              <a:headEnd/>
              <a:tailEnd/>
            </a:ln>
            <a:effectLst/>
          </p:spPr>
          <p:txBody>
            <a:bodyPr wrap="none" anchor="ctr"/>
            <a:lstStyle/>
            <a:p>
              <a:endParaRPr lang="el-GR"/>
            </a:p>
          </p:txBody>
        </p:sp>
        <p:pic>
          <p:nvPicPr>
            <p:cNvPr id="72711"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304800" y="5862638"/>
              <a:ext cx="900113" cy="900112"/>
            </a:xfrm>
            <a:prstGeom prst="rect">
              <a:avLst/>
            </a:prstGeom>
            <a:noFill/>
          </p:spPr>
        </p:pic>
        <p:sp>
          <p:nvSpPr>
            <p:cNvPr id="72713" name="Text Box 9"/>
            <p:cNvSpPr txBox="1">
              <a:spLocks noChangeArrowheads="1"/>
            </p:cNvSpPr>
            <p:nvPr/>
          </p:nvSpPr>
          <p:spPr bwMode="auto">
            <a:xfrm>
              <a:off x="1534274" y="5835829"/>
              <a:ext cx="7112001" cy="984885"/>
            </a:xfrm>
            <a:prstGeom prst="rect">
              <a:avLst/>
            </a:prstGeom>
            <a:noFill/>
            <a:ln w="9525">
              <a:noFill/>
              <a:miter lim="800000"/>
              <a:headEnd/>
              <a:tailEnd/>
            </a:ln>
            <a:effectLst/>
          </p:spPr>
          <p:txBody>
            <a:bodyPr wrap="square">
              <a:spAutoFit/>
            </a:bodyPr>
            <a:lstStyle/>
            <a:p>
              <a:pPr algn="r">
                <a:spcBef>
                  <a:spcPct val="50000"/>
                </a:spcBef>
              </a:pPr>
              <a:r>
                <a:rPr lang="el-GR" sz="2800" spc="500" dirty="0">
                  <a:latin typeface="Calibri" pitchFamily="34" charset="0"/>
                </a:rPr>
                <a:t>Γεωπονικό Πανεπιστήμιο Αθηνών</a:t>
              </a:r>
              <a:endParaRPr lang="en-US" sz="1400" dirty="0">
                <a:latin typeface="Calibri" pitchFamily="34" charset="0"/>
              </a:endParaRPr>
            </a:p>
            <a:p>
              <a:pPr algn="r">
                <a:spcBef>
                  <a:spcPct val="50000"/>
                </a:spcBef>
              </a:pPr>
              <a:r>
                <a:rPr lang="el-GR" sz="2000" spc="100" dirty="0">
                  <a:solidFill>
                    <a:srgbClr val="FFC000"/>
                  </a:solidFill>
                  <a:latin typeface="Calibri" pitchFamily="34" charset="0"/>
                </a:rPr>
                <a:t>Εργαστήριο Φυσιολογίας Θρέψεως και Διατροφής</a:t>
              </a:r>
            </a:p>
          </p:txBody>
        </p:sp>
      </p:grpSp>
      <p:cxnSp>
        <p:nvCxnSpPr>
          <p:cNvPr id="14" name="13 - Ευθεία γραμμή σύνδεσης"/>
          <p:cNvCxnSpPr/>
          <p:nvPr/>
        </p:nvCxnSpPr>
        <p:spPr>
          <a:xfrm>
            <a:off x="0" y="609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1 - Τίτλος"/>
          <p:cNvSpPr>
            <a:spLocks/>
          </p:cNvSpPr>
          <p:nvPr/>
        </p:nvSpPr>
        <p:spPr bwMode="auto">
          <a:xfrm>
            <a:off x="228600" y="3505200"/>
            <a:ext cx="8305800" cy="1752600"/>
          </a:xfrm>
          <a:prstGeom prst="rect">
            <a:avLst/>
          </a:prstGeom>
          <a:noFill/>
          <a:ln w="9525">
            <a:noFill/>
            <a:miter lim="800000"/>
            <a:headEnd/>
            <a:tailEnd/>
          </a:ln>
        </p:spPr>
        <p:txBody>
          <a:bodyPr anchor="ctr"/>
          <a:lstStyle/>
          <a:p>
            <a:pPr algn="r" eaLnBrk="0" hangingPunct="0">
              <a:lnSpc>
                <a:spcPct val="120000"/>
              </a:lnSpc>
            </a:pPr>
            <a:r>
              <a:rPr lang="en-US" sz="2000" b="1" dirty="0">
                <a:solidFill>
                  <a:schemeClr val="bg1">
                    <a:lumMod val="75000"/>
                    <a:lumOff val="25000"/>
                  </a:schemeClr>
                </a:solidFill>
                <a:latin typeface="Calibri" pitchFamily="34" charset="0"/>
              </a:rPr>
              <a:t> </a:t>
            </a:r>
            <a:endParaRPr lang="el-GR" sz="2000" dirty="0">
              <a:solidFill>
                <a:schemeClr val="bg1">
                  <a:lumMod val="75000"/>
                  <a:lumOff val="25000"/>
                </a:schemeClr>
              </a:solidFill>
              <a:latin typeface="Calibri" pitchFamily="34" charset="0"/>
            </a:endParaRPr>
          </a:p>
          <a:p>
            <a:pPr algn="r" eaLnBrk="0" hangingPunct="0"/>
            <a:r>
              <a:rPr lang="en-GB" sz="2000" dirty="0">
                <a:solidFill>
                  <a:schemeClr val="bg1">
                    <a:lumMod val="75000"/>
                    <a:lumOff val="25000"/>
                  </a:schemeClr>
                </a:solidFill>
                <a:latin typeface="Calibri" pitchFamily="34" charset="0"/>
              </a:rPr>
              <a:t>-</a:t>
            </a:r>
            <a:r>
              <a:rPr lang="el-GR" sz="2000" dirty="0">
                <a:solidFill>
                  <a:schemeClr val="bg1">
                    <a:lumMod val="75000"/>
                    <a:lumOff val="25000"/>
                  </a:schemeClr>
                </a:solidFill>
                <a:latin typeface="Calibri" pitchFamily="34" charset="0"/>
              </a:rPr>
              <a:t> Χημικοί, μικροβιολογικοί και άλλοι κίνδυνοι</a:t>
            </a:r>
          </a:p>
          <a:p>
            <a:pPr algn="r" eaLnBrk="0" hangingPunct="0">
              <a:buFontTx/>
              <a:buChar char="-"/>
            </a:pPr>
            <a:r>
              <a:rPr lang="el-GR" sz="2000" dirty="0">
                <a:solidFill>
                  <a:schemeClr val="bg1">
                    <a:lumMod val="75000"/>
                    <a:lumOff val="25000"/>
                  </a:schemeClr>
                </a:solidFill>
                <a:latin typeface="Calibri" pitchFamily="34" charset="0"/>
              </a:rPr>
              <a:t> Διαχείριση κινδύνων στις ζωοτροφές </a:t>
            </a:r>
          </a:p>
          <a:p>
            <a:pPr algn="r" eaLnBrk="0" hangingPunct="0"/>
            <a:endParaRPr lang="el-GR" sz="2000" dirty="0">
              <a:solidFill>
                <a:schemeClr val="bg1">
                  <a:lumMod val="75000"/>
                  <a:lumOff val="25000"/>
                </a:schemeClr>
              </a:solidFill>
              <a:latin typeface="Calibri"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5201424"/>
          </a:xfrm>
          <a:prstGeom prst="rect">
            <a:avLst/>
          </a:prstGeom>
          <a:noFill/>
        </p:spPr>
        <p:txBody>
          <a:bodyPr wrap="square" rtlCol="0">
            <a:spAutoFit/>
          </a:bodyPr>
          <a:lstStyle/>
          <a:p>
            <a:pPr eaLnBrk="1" hangingPunct="1"/>
            <a:r>
              <a:rPr lang="el-GR" sz="3200" b="1" dirty="0">
                <a:solidFill>
                  <a:srgbClr val="7030A0"/>
                </a:solidFill>
                <a:latin typeface="+mn-lt"/>
              </a:rPr>
              <a:t>Χημικοί, βιολογικοί και φυσικοί κίνδυνοι</a:t>
            </a:r>
          </a:p>
          <a:p>
            <a:pPr marL="274638" eaLnBrk="1" hangingPunct="1">
              <a:lnSpc>
                <a:spcPct val="125000"/>
              </a:lnSpc>
            </a:pPr>
            <a:r>
              <a:rPr lang="el-GR" sz="2000" b="1" i="1" dirty="0">
                <a:solidFill>
                  <a:schemeClr val="bg1">
                    <a:lumMod val="75000"/>
                    <a:lumOff val="25000"/>
                  </a:schemeClr>
                </a:solidFill>
                <a:latin typeface="+mn-lt"/>
              </a:rPr>
              <a:t>Ποιοι είναι αυτοί οι κίνδυνοι?</a:t>
            </a:r>
          </a:p>
          <a:p>
            <a:pPr marL="274638" eaLnBrk="1" hangingPunct="1">
              <a:lnSpc>
                <a:spcPct val="125000"/>
              </a:lnSpc>
            </a:pPr>
            <a:endParaRPr lang="el-GR" sz="2000" dirty="0">
              <a:solidFill>
                <a:schemeClr val="bg1">
                  <a:lumMod val="75000"/>
                  <a:lumOff val="25000"/>
                </a:schemeClr>
              </a:solidFill>
              <a:latin typeface="+mn-lt"/>
            </a:endParaRPr>
          </a:p>
          <a:p>
            <a:pPr marL="274638" eaLnBrk="1" hangingPunct="1">
              <a:lnSpc>
                <a:spcPct val="125000"/>
              </a:lnSpc>
            </a:pPr>
            <a:r>
              <a:rPr lang="el-GR" sz="2000" dirty="0">
                <a:solidFill>
                  <a:schemeClr val="bg1">
                    <a:lumMod val="75000"/>
                    <a:lumOff val="25000"/>
                  </a:schemeClr>
                </a:solidFill>
                <a:latin typeface="+mn-lt"/>
              </a:rPr>
              <a:t>Κάθε κίνδυνος συνδέεται με συγκεκριμένες πηγές:</a:t>
            </a:r>
          </a:p>
          <a:p>
            <a:pPr marL="274638" eaLnBrk="1" hangingPunct="1">
              <a:lnSpc>
                <a:spcPct val="125000"/>
              </a:lnSpc>
            </a:pPr>
            <a:r>
              <a:rPr lang="el-GR" sz="2000" b="1" dirty="0">
                <a:solidFill>
                  <a:schemeClr val="bg1">
                    <a:lumMod val="75000"/>
                    <a:lumOff val="25000"/>
                  </a:schemeClr>
                </a:solidFill>
                <a:latin typeface="+mn-lt"/>
              </a:rPr>
              <a:t>α) πρώτες ύλες </a:t>
            </a:r>
          </a:p>
          <a:p>
            <a:pPr marL="274638" eaLnBrk="1" hangingPunct="1">
              <a:lnSpc>
                <a:spcPct val="125000"/>
              </a:lnSpc>
            </a:pPr>
            <a:r>
              <a:rPr lang="el-GR" sz="2000" b="1" dirty="0">
                <a:solidFill>
                  <a:schemeClr val="bg1">
                    <a:lumMod val="75000"/>
                    <a:lumOff val="25000"/>
                  </a:schemeClr>
                </a:solidFill>
                <a:latin typeface="+mn-lt"/>
              </a:rPr>
              <a:t>β) επιμόλυνση κατά την επεξεργασία, μεταφορά και αποθήκευση</a:t>
            </a:r>
          </a:p>
          <a:p>
            <a:pPr marL="274638" eaLnBrk="1" hangingPunct="1">
              <a:lnSpc>
                <a:spcPct val="125000"/>
              </a:lnSpc>
            </a:pPr>
            <a:r>
              <a:rPr lang="el-GR" sz="2000" b="1" dirty="0">
                <a:solidFill>
                  <a:schemeClr val="bg1">
                    <a:lumMod val="75000"/>
                    <a:lumOff val="25000"/>
                  </a:schemeClr>
                </a:solidFill>
                <a:latin typeface="+mn-lt"/>
              </a:rPr>
              <a:t>γ) τυχαία ή σκόπιμη (απάτη, τρομοκρατία) ανθρώπινη δραστηριότητα</a:t>
            </a:r>
          </a:p>
          <a:p>
            <a:pPr marL="274638" eaLnBrk="1" hangingPunct="1">
              <a:lnSpc>
                <a:spcPct val="125000"/>
              </a:lnSpc>
            </a:pPr>
            <a:endParaRPr lang="el-GR" sz="2000" dirty="0">
              <a:solidFill>
                <a:schemeClr val="bg1">
                  <a:lumMod val="75000"/>
                  <a:lumOff val="25000"/>
                </a:schemeClr>
              </a:solidFill>
              <a:latin typeface="+mn-lt"/>
            </a:endParaRPr>
          </a:p>
          <a:p>
            <a:pPr marL="274638" eaLnBrk="1" hangingPunct="1">
              <a:lnSpc>
                <a:spcPct val="125000"/>
              </a:lnSpc>
            </a:pPr>
            <a:r>
              <a:rPr lang="el-GR" sz="2000" dirty="0">
                <a:solidFill>
                  <a:schemeClr val="bg1">
                    <a:lumMod val="75000"/>
                    <a:lumOff val="25000"/>
                  </a:schemeClr>
                </a:solidFill>
                <a:latin typeface="+mn-lt"/>
              </a:rPr>
              <a:t>Η διαχείριση του εκάστοτε κινδύνου</a:t>
            </a:r>
            <a:r>
              <a:rPr lang="el-GR" sz="2000" b="1" dirty="0">
                <a:solidFill>
                  <a:schemeClr val="bg1">
                    <a:lumMod val="75000"/>
                    <a:lumOff val="25000"/>
                  </a:schemeClr>
                </a:solidFill>
                <a:latin typeface="+mn-lt"/>
              </a:rPr>
              <a:t> </a:t>
            </a:r>
            <a:r>
              <a:rPr lang="el-GR" sz="2000" dirty="0">
                <a:solidFill>
                  <a:schemeClr val="bg1">
                    <a:lumMod val="75000"/>
                    <a:lumOff val="25000"/>
                  </a:schemeClr>
                </a:solidFill>
                <a:latin typeface="+mn-lt"/>
              </a:rPr>
              <a:t>πρέπει να βασίζεται στην </a:t>
            </a:r>
            <a:r>
              <a:rPr lang="el-GR" sz="2000" b="1" dirty="0">
                <a:solidFill>
                  <a:schemeClr val="bg1">
                    <a:lumMod val="75000"/>
                    <a:lumOff val="25000"/>
                  </a:schemeClr>
                </a:solidFill>
                <a:latin typeface="+mn-lt"/>
              </a:rPr>
              <a:t>πρόληψη</a:t>
            </a:r>
            <a:r>
              <a:rPr lang="el-GR" sz="2000" dirty="0">
                <a:solidFill>
                  <a:schemeClr val="bg1">
                    <a:lumMod val="75000"/>
                    <a:lumOff val="25000"/>
                  </a:schemeClr>
                </a:solidFill>
                <a:latin typeface="+mn-lt"/>
              </a:rPr>
              <a:t> και όχι στην αντιμετώπιση μετά την εμφάνισή του (…τότε ίσως να είναι αργά!)</a:t>
            </a:r>
          </a:p>
          <a:p>
            <a:pPr marL="274638" eaLnBrk="1" hangingPunct="1">
              <a:lnSpc>
                <a:spcPct val="125000"/>
              </a:lnSpc>
            </a:pPr>
            <a:endParaRPr lang="el-GR" sz="2000" dirty="0">
              <a:solidFill>
                <a:schemeClr val="bg1">
                  <a:lumMod val="75000"/>
                  <a:lumOff val="25000"/>
                </a:schemeClr>
              </a:solidFill>
              <a:latin typeface="+mn-lt"/>
            </a:endParaRPr>
          </a:p>
          <a:p>
            <a:pPr marL="274638" eaLnBrk="1" hangingPunct="1">
              <a:lnSpc>
                <a:spcPct val="125000"/>
              </a:lnSpc>
            </a:pPr>
            <a:r>
              <a:rPr lang="el-GR" sz="2000" dirty="0">
                <a:solidFill>
                  <a:schemeClr val="bg1">
                    <a:lumMod val="75000"/>
                    <a:lumOff val="25000"/>
                  </a:schemeClr>
                </a:solidFill>
                <a:latin typeface="+mn-lt"/>
              </a:rPr>
              <a:t>Η ανάγκη ενδελεχούς ελέγχου των χημικών, βιολογικών και χημικών κινδύνων προέκυψε λόγω πολλών παραγόντων</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144</a:t>
            </a:fld>
            <a:endParaRPr lang="en-US" dirty="0">
              <a:solidFill>
                <a:schemeClr val="bg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9" name="8 - TextBox"/>
          <p:cNvSpPr txBox="1"/>
          <p:nvPr/>
        </p:nvSpPr>
        <p:spPr>
          <a:xfrm>
            <a:off x="304800" y="3124200"/>
            <a:ext cx="1371600" cy="1754326"/>
          </a:xfrm>
          <a:prstGeom prst="rect">
            <a:avLst/>
          </a:prstGeom>
          <a:solidFill>
            <a:schemeClr val="accent3">
              <a:lumMod val="75000"/>
            </a:schemeClr>
          </a:solidFill>
        </p:spPr>
        <p:txBody>
          <a:bodyPr wrap="square" rtlCol="0">
            <a:spAutoFit/>
          </a:bodyPr>
          <a:lstStyle/>
          <a:p>
            <a:pPr algn="ctr" eaLnBrk="1" hangingPunct="1"/>
            <a:r>
              <a:rPr lang="el-GR" sz="1800" b="1" dirty="0">
                <a:solidFill>
                  <a:srgbClr val="FFFF99"/>
                </a:solidFill>
                <a:latin typeface="+mn-lt"/>
              </a:rPr>
              <a:t>Ανάγκη ελέγχου των κινδύνων από τις ζωοτροφές</a:t>
            </a:r>
          </a:p>
        </p:txBody>
      </p:sp>
      <p:sp>
        <p:nvSpPr>
          <p:cNvPr id="10" name="9 - TextBox"/>
          <p:cNvSpPr txBox="1"/>
          <p:nvPr/>
        </p:nvSpPr>
        <p:spPr>
          <a:xfrm>
            <a:off x="2286000" y="990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Εμφάνιση της </a:t>
            </a:r>
            <a:r>
              <a:rPr lang="el-GR" sz="1600" b="1" dirty="0" err="1">
                <a:solidFill>
                  <a:schemeClr val="bg1">
                    <a:lumMod val="75000"/>
                    <a:lumOff val="25000"/>
                  </a:schemeClr>
                </a:solidFill>
                <a:latin typeface="+mn-lt"/>
              </a:rPr>
              <a:t>Σπογγιόμορφης</a:t>
            </a:r>
            <a:r>
              <a:rPr lang="el-GR" sz="1600" b="1" dirty="0">
                <a:solidFill>
                  <a:schemeClr val="bg1">
                    <a:lumMod val="75000"/>
                    <a:lumOff val="25000"/>
                  </a:schemeClr>
                </a:solidFill>
                <a:latin typeface="+mn-lt"/>
              </a:rPr>
              <a:t> Εγκεφαλοπάθειας Βοοειδών (</a:t>
            </a:r>
            <a:r>
              <a:rPr lang="en-GB" sz="1600" b="1" dirty="0">
                <a:solidFill>
                  <a:schemeClr val="bg1">
                    <a:lumMod val="75000"/>
                    <a:lumOff val="25000"/>
                  </a:schemeClr>
                </a:solidFill>
                <a:latin typeface="+mn-lt"/>
              </a:rPr>
              <a:t>BSE) </a:t>
            </a:r>
            <a:r>
              <a:rPr lang="el-GR" sz="1600" b="1" dirty="0">
                <a:solidFill>
                  <a:schemeClr val="bg1">
                    <a:lumMod val="75000"/>
                    <a:lumOff val="25000"/>
                  </a:schemeClr>
                </a:solidFill>
                <a:latin typeface="+mn-lt"/>
              </a:rPr>
              <a:t>και άλλων </a:t>
            </a:r>
            <a:r>
              <a:rPr lang="en-GB" sz="1600" b="1" dirty="0" err="1">
                <a:solidFill>
                  <a:schemeClr val="bg1">
                    <a:lumMod val="75000"/>
                    <a:lumOff val="25000"/>
                  </a:schemeClr>
                </a:solidFill>
                <a:latin typeface="+mn-lt"/>
              </a:rPr>
              <a:t>prions</a:t>
            </a:r>
            <a:endParaRPr lang="el-GR" sz="1600" dirty="0">
              <a:solidFill>
                <a:schemeClr val="bg1">
                  <a:lumMod val="75000"/>
                  <a:lumOff val="25000"/>
                </a:schemeClr>
              </a:solidFill>
              <a:latin typeface="+mn-lt"/>
            </a:endParaRPr>
          </a:p>
        </p:txBody>
      </p:sp>
      <p:sp>
        <p:nvSpPr>
          <p:cNvPr id="11" name="10 - TextBox"/>
          <p:cNvSpPr txBox="1"/>
          <p:nvPr/>
        </p:nvSpPr>
        <p:spPr>
          <a:xfrm>
            <a:off x="2286000" y="1752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Αντίκτυπος της χρήσης αντιβιοτικών (ως αυξητικών παραγόντων) στην ασφάλεια των τροφίμων</a:t>
            </a:r>
            <a:endParaRPr lang="el-GR" sz="1600" dirty="0">
              <a:solidFill>
                <a:schemeClr val="bg1">
                  <a:lumMod val="75000"/>
                  <a:lumOff val="25000"/>
                </a:schemeClr>
              </a:solidFill>
              <a:latin typeface="+mn-lt"/>
            </a:endParaRPr>
          </a:p>
        </p:txBody>
      </p:sp>
      <p:sp>
        <p:nvSpPr>
          <p:cNvPr id="12" name="11 - TextBox"/>
          <p:cNvSpPr txBox="1"/>
          <p:nvPr/>
        </p:nvSpPr>
        <p:spPr>
          <a:xfrm>
            <a:off x="2286000" y="2514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Καινοφανείς ανεπιθύμητες ουσίες: </a:t>
            </a:r>
            <a:r>
              <a:rPr lang="el-GR" sz="1600" dirty="0">
                <a:solidFill>
                  <a:schemeClr val="bg1">
                    <a:lumMod val="75000"/>
                    <a:lumOff val="25000"/>
                  </a:schemeClr>
                </a:solidFill>
                <a:latin typeface="+mn-lt"/>
              </a:rPr>
              <a:t>μελαμίνη, διοξίνες, </a:t>
            </a:r>
            <a:r>
              <a:rPr lang="el-GR" sz="1600" dirty="0" err="1">
                <a:solidFill>
                  <a:schemeClr val="bg1">
                    <a:lumMod val="75000"/>
                    <a:lumOff val="25000"/>
                  </a:schemeClr>
                </a:solidFill>
                <a:latin typeface="+mn-lt"/>
              </a:rPr>
              <a:t>διβενζοφουράνια</a:t>
            </a:r>
            <a:r>
              <a:rPr lang="el-GR" sz="1600" dirty="0">
                <a:solidFill>
                  <a:schemeClr val="bg1">
                    <a:lumMod val="75000"/>
                    <a:lumOff val="25000"/>
                  </a:schemeClr>
                </a:solidFill>
                <a:latin typeface="+mn-lt"/>
              </a:rPr>
              <a:t>, </a:t>
            </a:r>
            <a:r>
              <a:rPr lang="el-GR" sz="1600" dirty="0" err="1">
                <a:solidFill>
                  <a:schemeClr val="bg1">
                    <a:lumMod val="75000"/>
                    <a:lumOff val="25000"/>
                  </a:schemeClr>
                </a:solidFill>
                <a:latin typeface="+mn-lt"/>
              </a:rPr>
              <a:t>πολυχλωριωμένα</a:t>
            </a:r>
            <a:r>
              <a:rPr lang="el-GR" sz="1600" dirty="0">
                <a:solidFill>
                  <a:schemeClr val="bg1">
                    <a:lumMod val="75000"/>
                    <a:lumOff val="25000"/>
                  </a:schemeClr>
                </a:solidFill>
                <a:latin typeface="+mn-lt"/>
              </a:rPr>
              <a:t> </a:t>
            </a:r>
            <a:r>
              <a:rPr lang="el-GR" sz="1600" dirty="0" err="1">
                <a:solidFill>
                  <a:schemeClr val="bg1">
                    <a:lumMod val="75000"/>
                    <a:lumOff val="25000"/>
                  </a:schemeClr>
                </a:solidFill>
                <a:latin typeface="+mn-lt"/>
              </a:rPr>
              <a:t>διφαινύλια</a:t>
            </a:r>
            <a:r>
              <a:rPr lang="el-GR" sz="1600" dirty="0">
                <a:solidFill>
                  <a:schemeClr val="bg1">
                    <a:lumMod val="75000"/>
                    <a:lumOff val="25000"/>
                  </a:schemeClr>
                </a:solidFill>
                <a:latin typeface="+mn-lt"/>
              </a:rPr>
              <a:t> (</a:t>
            </a:r>
            <a:r>
              <a:rPr lang="en-GB" sz="1600" dirty="0">
                <a:solidFill>
                  <a:schemeClr val="bg1">
                    <a:lumMod val="75000"/>
                    <a:lumOff val="25000"/>
                  </a:schemeClr>
                </a:solidFill>
                <a:latin typeface="+mn-lt"/>
              </a:rPr>
              <a:t>PCBs)</a:t>
            </a:r>
            <a:endParaRPr lang="el-GR" sz="1600" dirty="0">
              <a:solidFill>
                <a:schemeClr val="bg1">
                  <a:lumMod val="75000"/>
                  <a:lumOff val="25000"/>
                </a:schemeClr>
              </a:solidFill>
              <a:latin typeface="+mn-lt"/>
            </a:endParaRPr>
          </a:p>
        </p:txBody>
      </p:sp>
      <p:cxnSp>
        <p:nvCxnSpPr>
          <p:cNvPr id="13" name="12 - Γωνιακή σύνδεση"/>
          <p:cNvCxnSpPr>
            <a:stCxn id="9" idx="3"/>
            <a:endCxn id="10" idx="1"/>
          </p:cNvCxnSpPr>
          <p:nvPr/>
        </p:nvCxnSpPr>
        <p:spPr>
          <a:xfrm flipV="1">
            <a:off x="1676400" y="1282988"/>
            <a:ext cx="609600" cy="271837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14 - Γωνιακή σύνδεση"/>
          <p:cNvCxnSpPr>
            <a:stCxn id="9" idx="3"/>
            <a:endCxn id="11" idx="1"/>
          </p:cNvCxnSpPr>
          <p:nvPr/>
        </p:nvCxnSpPr>
        <p:spPr>
          <a:xfrm flipV="1">
            <a:off x="1676400" y="2044988"/>
            <a:ext cx="609600" cy="195637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 Γωνιακή σύνδεση"/>
          <p:cNvCxnSpPr>
            <a:stCxn id="9" idx="3"/>
            <a:endCxn id="12" idx="1"/>
          </p:cNvCxnSpPr>
          <p:nvPr/>
        </p:nvCxnSpPr>
        <p:spPr>
          <a:xfrm flipV="1">
            <a:off x="1676400" y="2806988"/>
            <a:ext cx="609600" cy="119437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7" name="36 - TextBox"/>
          <p:cNvSpPr txBox="1"/>
          <p:nvPr/>
        </p:nvSpPr>
        <p:spPr>
          <a:xfrm>
            <a:off x="2286000" y="3276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Η εμφάνιση και χρήση γενετικά τροποποιημένων πρώτων υλών και ενζύμων στις ζωοτροφές</a:t>
            </a:r>
            <a:endParaRPr lang="el-GR" sz="1600" dirty="0">
              <a:solidFill>
                <a:schemeClr val="bg1">
                  <a:lumMod val="75000"/>
                  <a:lumOff val="25000"/>
                </a:schemeClr>
              </a:solidFill>
              <a:latin typeface="+mn-lt"/>
            </a:endParaRPr>
          </a:p>
        </p:txBody>
      </p:sp>
      <p:sp>
        <p:nvSpPr>
          <p:cNvPr id="38" name="37 - TextBox"/>
          <p:cNvSpPr txBox="1"/>
          <p:nvPr/>
        </p:nvSpPr>
        <p:spPr>
          <a:xfrm>
            <a:off x="2286000" y="4038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Η χρήση υποπροϊόντων νέων τεχνολογιών (π.χ. βιοκαυσίμων) στα σιτηρέσια των ζώων</a:t>
            </a:r>
            <a:endParaRPr lang="el-GR" sz="1600" dirty="0">
              <a:solidFill>
                <a:schemeClr val="bg1">
                  <a:lumMod val="75000"/>
                  <a:lumOff val="25000"/>
                </a:schemeClr>
              </a:solidFill>
              <a:latin typeface="+mn-lt"/>
            </a:endParaRPr>
          </a:p>
        </p:txBody>
      </p:sp>
      <p:sp>
        <p:nvSpPr>
          <p:cNvPr id="39" name="38 - TextBox"/>
          <p:cNvSpPr txBox="1"/>
          <p:nvPr/>
        </p:nvSpPr>
        <p:spPr>
          <a:xfrm>
            <a:off x="2286000" y="4800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Η ανάπτυξη των υδατοκαλλιεργειών  και η αναζήτηση καλύτερων </a:t>
            </a:r>
            <a:r>
              <a:rPr lang="el-GR" sz="1600" b="1" dirty="0" err="1">
                <a:solidFill>
                  <a:schemeClr val="bg1">
                    <a:lumMod val="75000"/>
                    <a:lumOff val="25000"/>
                  </a:schemeClr>
                </a:solidFill>
                <a:latin typeface="+mn-lt"/>
              </a:rPr>
              <a:t>ιχθυοτροφών</a:t>
            </a:r>
            <a:endParaRPr lang="el-GR" sz="1600" dirty="0">
              <a:solidFill>
                <a:schemeClr val="bg1">
                  <a:lumMod val="75000"/>
                  <a:lumOff val="25000"/>
                </a:schemeClr>
              </a:solidFill>
              <a:latin typeface="+mn-lt"/>
            </a:endParaRPr>
          </a:p>
        </p:txBody>
      </p:sp>
      <p:cxnSp>
        <p:nvCxnSpPr>
          <p:cNvPr id="41" name="40 - Γωνιακή σύνδεση"/>
          <p:cNvCxnSpPr>
            <a:stCxn id="9" idx="3"/>
            <a:endCxn id="37" idx="1"/>
          </p:cNvCxnSpPr>
          <p:nvPr/>
        </p:nvCxnSpPr>
        <p:spPr>
          <a:xfrm flipV="1">
            <a:off x="1676400" y="3568988"/>
            <a:ext cx="609600" cy="43237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43 - Γωνιακή σύνδεση"/>
          <p:cNvCxnSpPr>
            <a:stCxn id="9" idx="3"/>
            <a:endCxn id="38" idx="1"/>
          </p:cNvCxnSpPr>
          <p:nvPr/>
        </p:nvCxnSpPr>
        <p:spPr>
          <a:xfrm>
            <a:off x="1676400" y="4001363"/>
            <a:ext cx="609600" cy="32962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46 - Γωνιακή σύνδεση"/>
          <p:cNvCxnSpPr>
            <a:stCxn id="9" idx="3"/>
            <a:endCxn id="39" idx="1"/>
          </p:cNvCxnSpPr>
          <p:nvPr/>
        </p:nvCxnSpPr>
        <p:spPr>
          <a:xfrm>
            <a:off x="1676400" y="4001363"/>
            <a:ext cx="609600" cy="109162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145</a:t>
            </a:fld>
            <a:endParaRPr lang="en-US" dirty="0">
              <a:solidFill>
                <a:schemeClr val="bg1"/>
              </a:solidFill>
            </a:endParaRPr>
          </a:p>
        </p:txBody>
      </p:sp>
      <p:sp>
        <p:nvSpPr>
          <p:cNvPr id="25" name="24 - TextBox"/>
          <p:cNvSpPr txBox="1"/>
          <p:nvPr/>
        </p:nvSpPr>
        <p:spPr>
          <a:xfrm>
            <a:off x="2286000" y="5562600"/>
            <a:ext cx="6172200" cy="338554"/>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Οι τροφές και τα τρόφιμα ως δυνητικός στόχος της τρομοκρατίας </a:t>
            </a:r>
            <a:endParaRPr lang="el-GR" sz="1600" dirty="0">
              <a:solidFill>
                <a:schemeClr val="bg1">
                  <a:lumMod val="75000"/>
                  <a:lumOff val="25000"/>
                </a:schemeClr>
              </a:solidFill>
              <a:latin typeface="+mn-lt"/>
            </a:endParaRPr>
          </a:p>
        </p:txBody>
      </p:sp>
      <p:sp>
        <p:nvSpPr>
          <p:cNvPr id="26" name="25 - TextBox"/>
          <p:cNvSpPr txBox="1"/>
          <p:nvPr/>
        </p:nvSpPr>
        <p:spPr>
          <a:xfrm>
            <a:off x="2286000" y="6062246"/>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Αναδυόμενες τεχνολογίες, π.χ. χρήση </a:t>
            </a:r>
            <a:r>
              <a:rPr lang="el-GR" sz="1600" b="1" dirty="0" err="1">
                <a:solidFill>
                  <a:schemeClr val="bg1">
                    <a:lumMod val="75000"/>
                    <a:lumOff val="25000"/>
                  </a:schemeClr>
                </a:solidFill>
                <a:latin typeface="+mn-lt"/>
              </a:rPr>
              <a:t>νανοτεχνολογίας</a:t>
            </a:r>
            <a:r>
              <a:rPr lang="el-GR" sz="1600" b="1" dirty="0">
                <a:solidFill>
                  <a:schemeClr val="bg1">
                    <a:lumMod val="75000"/>
                    <a:lumOff val="25000"/>
                  </a:schemeClr>
                </a:solidFill>
                <a:latin typeface="+mn-lt"/>
              </a:rPr>
              <a:t> στις ζωοτροφές</a:t>
            </a:r>
            <a:endParaRPr lang="el-GR" sz="1600" dirty="0">
              <a:solidFill>
                <a:schemeClr val="bg1">
                  <a:lumMod val="75000"/>
                  <a:lumOff val="25000"/>
                </a:schemeClr>
              </a:solidFill>
              <a:latin typeface="+mn-lt"/>
            </a:endParaRPr>
          </a:p>
        </p:txBody>
      </p:sp>
      <p:cxnSp>
        <p:nvCxnSpPr>
          <p:cNvPr id="27" name="26 - Γωνιακή σύνδεση"/>
          <p:cNvCxnSpPr>
            <a:stCxn id="9" idx="3"/>
            <a:endCxn id="25" idx="1"/>
          </p:cNvCxnSpPr>
          <p:nvPr/>
        </p:nvCxnSpPr>
        <p:spPr>
          <a:xfrm>
            <a:off x="1676400" y="4001363"/>
            <a:ext cx="609600" cy="173051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29 - Γωνιακή σύνδεση"/>
          <p:cNvCxnSpPr>
            <a:stCxn id="9" idx="3"/>
            <a:endCxn id="26" idx="1"/>
          </p:cNvCxnSpPr>
          <p:nvPr/>
        </p:nvCxnSpPr>
        <p:spPr>
          <a:xfrm>
            <a:off x="1676400" y="4001363"/>
            <a:ext cx="609600" cy="235327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9" name="8 - TextBox"/>
          <p:cNvSpPr txBox="1"/>
          <p:nvPr/>
        </p:nvSpPr>
        <p:spPr>
          <a:xfrm>
            <a:off x="304800" y="3563644"/>
            <a:ext cx="1371600" cy="1200329"/>
          </a:xfrm>
          <a:prstGeom prst="rect">
            <a:avLst/>
          </a:prstGeom>
          <a:solidFill>
            <a:schemeClr val="accent3">
              <a:lumMod val="75000"/>
            </a:schemeClr>
          </a:solidFill>
        </p:spPr>
        <p:txBody>
          <a:bodyPr wrap="square" rtlCol="0">
            <a:spAutoFit/>
          </a:bodyPr>
          <a:lstStyle/>
          <a:p>
            <a:pPr algn="ctr" eaLnBrk="1" hangingPunct="1"/>
            <a:r>
              <a:rPr lang="el-GR" sz="1800" b="1" dirty="0">
                <a:solidFill>
                  <a:srgbClr val="FFFF99"/>
                </a:solidFill>
                <a:latin typeface="+mn-lt"/>
              </a:rPr>
              <a:t>Κριτήρια ελέγχου των κινδύνων</a:t>
            </a:r>
          </a:p>
        </p:txBody>
      </p:sp>
      <p:sp>
        <p:nvSpPr>
          <p:cNvPr id="10" name="9 - TextBox"/>
          <p:cNvSpPr txBox="1"/>
          <p:nvPr/>
        </p:nvSpPr>
        <p:spPr>
          <a:xfrm>
            <a:off x="2286000" y="2590800"/>
            <a:ext cx="6172200" cy="40011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2000" b="1" dirty="0">
                <a:solidFill>
                  <a:schemeClr val="bg1">
                    <a:lumMod val="75000"/>
                    <a:lumOff val="25000"/>
                  </a:schemeClr>
                </a:solidFill>
                <a:latin typeface="+mn-lt"/>
              </a:rPr>
              <a:t>Σχέση του κινδύνου με τη δημόσια υγεία</a:t>
            </a:r>
            <a:endParaRPr lang="el-GR" sz="2000" dirty="0">
              <a:solidFill>
                <a:schemeClr val="bg1">
                  <a:lumMod val="75000"/>
                  <a:lumOff val="25000"/>
                </a:schemeClr>
              </a:solidFill>
              <a:latin typeface="+mn-lt"/>
            </a:endParaRPr>
          </a:p>
        </p:txBody>
      </p:sp>
      <p:sp>
        <p:nvSpPr>
          <p:cNvPr id="11" name="10 - TextBox"/>
          <p:cNvSpPr txBox="1"/>
          <p:nvPr/>
        </p:nvSpPr>
        <p:spPr>
          <a:xfrm>
            <a:off x="2286000" y="3962400"/>
            <a:ext cx="6172200" cy="40011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2000" b="1" dirty="0">
                <a:solidFill>
                  <a:schemeClr val="bg1">
                    <a:lumMod val="75000"/>
                    <a:lumOff val="25000"/>
                  </a:schemeClr>
                </a:solidFill>
                <a:latin typeface="+mn-lt"/>
              </a:rPr>
              <a:t>Πιθανότητα εμφάνισης ενός κινδύνου</a:t>
            </a:r>
            <a:endParaRPr lang="el-GR" sz="2000" dirty="0">
              <a:solidFill>
                <a:schemeClr val="bg1">
                  <a:lumMod val="75000"/>
                  <a:lumOff val="25000"/>
                </a:schemeClr>
              </a:solidFill>
              <a:latin typeface="+mn-lt"/>
            </a:endParaRPr>
          </a:p>
        </p:txBody>
      </p:sp>
      <p:sp>
        <p:nvSpPr>
          <p:cNvPr id="12" name="11 - TextBox"/>
          <p:cNvSpPr txBox="1"/>
          <p:nvPr/>
        </p:nvSpPr>
        <p:spPr>
          <a:xfrm>
            <a:off x="2286000" y="5206425"/>
            <a:ext cx="6172200" cy="707886"/>
          </a:xfrm>
          <a:prstGeom prst="rect">
            <a:avLst/>
          </a:prstGeom>
          <a:solidFill>
            <a:schemeClr val="tx1">
              <a:lumMod val="85000"/>
            </a:schemeClr>
          </a:solidFill>
          <a:ln>
            <a:solidFill>
              <a:schemeClr val="tx1">
                <a:lumMod val="85000"/>
              </a:schemeClr>
            </a:solidFill>
          </a:ln>
        </p:spPr>
        <p:txBody>
          <a:bodyPr wrap="square" rtlCol="0">
            <a:spAutoFit/>
          </a:bodyPr>
          <a:lstStyle/>
          <a:p>
            <a:r>
              <a:rPr lang="el-GR" sz="2000" b="1" dirty="0">
                <a:solidFill>
                  <a:schemeClr val="bg1">
                    <a:lumMod val="75000"/>
                    <a:lumOff val="25000"/>
                  </a:schemeClr>
                </a:solidFill>
                <a:latin typeface="+mn-lt"/>
              </a:rPr>
              <a:t>Αντίκτυπος κινδύνου στη διεθνή εμπορία (τροφών και τροφίμων)</a:t>
            </a:r>
            <a:endParaRPr lang="el-GR" sz="2000" dirty="0">
              <a:solidFill>
                <a:schemeClr val="bg1">
                  <a:lumMod val="75000"/>
                  <a:lumOff val="25000"/>
                </a:schemeClr>
              </a:solidFill>
              <a:latin typeface="+mn-lt"/>
            </a:endParaRPr>
          </a:p>
        </p:txBody>
      </p:sp>
      <p:cxnSp>
        <p:nvCxnSpPr>
          <p:cNvPr id="13" name="12 - Γωνιακή σύνδεση"/>
          <p:cNvCxnSpPr>
            <a:stCxn id="9" idx="3"/>
            <a:endCxn id="10" idx="1"/>
          </p:cNvCxnSpPr>
          <p:nvPr/>
        </p:nvCxnSpPr>
        <p:spPr>
          <a:xfrm flipV="1">
            <a:off x="1676400" y="2790855"/>
            <a:ext cx="609600" cy="137295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14 - Γωνιακή σύνδεση"/>
          <p:cNvCxnSpPr>
            <a:stCxn id="9" idx="3"/>
            <a:endCxn id="11" idx="1"/>
          </p:cNvCxnSpPr>
          <p:nvPr/>
        </p:nvCxnSpPr>
        <p:spPr>
          <a:xfrm flipV="1">
            <a:off x="1676400" y="4162455"/>
            <a:ext cx="609600" cy="135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 Γωνιακή σύνδεση"/>
          <p:cNvCxnSpPr>
            <a:stCxn id="9" idx="3"/>
            <a:endCxn id="12" idx="1"/>
          </p:cNvCxnSpPr>
          <p:nvPr/>
        </p:nvCxnSpPr>
        <p:spPr>
          <a:xfrm>
            <a:off x="1676400" y="4163809"/>
            <a:ext cx="609600" cy="1396559"/>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146</a:t>
            </a:fld>
            <a:endParaRPr lang="en-US" dirty="0">
              <a:solidFill>
                <a:schemeClr val="bg1"/>
              </a:solidFill>
            </a:endParaRPr>
          </a:p>
        </p:txBody>
      </p:sp>
      <p:sp>
        <p:nvSpPr>
          <p:cNvPr id="21" name="20 - TextBox"/>
          <p:cNvSpPr txBox="1"/>
          <p:nvPr/>
        </p:nvSpPr>
        <p:spPr>
          <a:xfrm>
            <a:off x="228600" y="685800"/>
            <a:ext cx="8610600" cy="1246495"/>
          </a:xfrm>
          <a:prstGeom prst="rect">
            <a:avLst/>
          </a:prstGeom>
          <a:noFill/>
        </p:spPr>
        <p:txBody>
          <a:bodyPr wrap="square" rtlCol="0">
            <a:spAutoFit/>
          </a:bodyPr>
          <a:lstStyle/>
          <a:p>
            <a:pPr eaLnBrk="1" hangingPunct="1">
              <a:lnSpc>
                <a:spcPct val="125000"/>
              </a:lnSpc>
            </a:pPr>
            <a:r>
              <a:rPr lang="el-GR" sz="2000" b="1" i="1" dirty="0">
                <a:solidFill>
                  <a:schemeClr val="bg1">
                    <a:lumMod val="75000"/>
                    <a:lumOff val="25000"/>
                  </a:schemeClr>
                </a:solidFill>
                <a:latin typeface="+mn-lt"/>
              </a:rPr>
              <a:t>Ποιους κινδύνους ελέγχουμε στην πράξη?</a:t>
            </a:r>
          </a:p>
          <a:p>
            <a:pPr eaLnBrk="1" hangingPunct="1">
              <a:lnSpc>
                <a:spcPct val="125000"/>
              </a:lnSpc>
            </a:pPr>
            <a:r>
              <a:rPr lang="el-GR" sz="2000" dirty="0">
                <a:solidFill>
                  <a:schemeClr val="bg1">
                    <a:lumMod val="75000"/>
                    <a:lumOff val="25000"/>
                  </a:schemeClr>
                </a:solidFill>
                <a:latin typeface="+mn-lt"/>
              </a:rPr>
              <a:t>Είναι πρακτικά αδύνατο να ελεγχθούν όλοι οι δυνητικοί κίνδυνοι. Το ποιοι θα ελεγχθούν αποφασίζεται με συγκεκριμένα κριτήρια…</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5955476"/>
          </a:xfrm>
          <a:prstGeom prst="rect">
            <a:avLst/>
          </a:prstGeom>
          <a:noFill/>
        </p:spPr>
        <p:txBody>
          <a:bodyPr wrap="square" rtlCol="0">
            <a:spAutoFit/>
          </a:bodyPr>
          <a:lstStyle/>
          <a:p>
            <a:pPr eaLnBrk="1" hangingPunct="1"/>
            <a:r>
              <a:rPr lang="el-GR" sz="3200" b="1" dirty="0">
                <a:solidFill>
                  <a:srgbClr val="7030A0"/>
                </a:solidFill>
                <a:latin typeface="+mn-lt"/>
              </a:rPr>
              <a:t>Χημικοί κίνδυνοι</a:t>
            </a:r>
          </a:p>
          <a:p>
            <a:pPr eaLnBrk="1" hangingPunct="1"/>
            <a:r>
              <a:rPr lang="el-GR" b="1" dirty="0">
                <a:solidFill>
                  <a:schemeClr val="bg1"/>
                </a:solidFill>
                <a:latin typeface="+mn-lt"/>
              </a:rPr>
              <a:t>Α. Διοξίνες, </a:t>
            </a:r>
            <a:r>
              <a:rPr lang="el-GR" b="1" dirty="0" err="1">
                <a:solidFill>
                  <a:schemeClr val="bg1"/>
                </a:solidFill>
                <a:latin typeface="+mn-lt"/>
              </a:rPr>
              <a:t>διβενζοφουράνια</a:t>
            </a:r>
            <a:r>
              <a:rPr lang="el-GR" b="1" dirty="0">
                <a:solidFill>
                  <a:schemeClr val="bg1"/>
                </a:solidFill>
                <a:latin typeface="+mn-lt"/>
              </a:rPr>
              <a:t>, </a:t>
            </a:r>
            <a:r>
              <a:rPr lang="en-GB" b="1" dirty="0">
                <a:solidFill>
                  <a:schemeClr val="bg1"/>
                </a:solidFill>
                <a:latin typeface="+mn-lt"/>
              </a:rPr>
              <a:t>PCBs</a:t>
            </a:r>
            <a:endParaRPr lang="el-GR" b="1" dirty="0">
              <a:solidFill>
                <a:schemeClr val="bg1"/>
              </a:solidFill>
              <a:latin typeface="+mn-lt"/>
            </a:endParaRPr>
          </a:p>
          <a:p>
            <a:pPr marL="274638" eaLnBrk="1" hangingPunct="1">
              <a:lnSpc>
                <a:spcPct val="125000"/>
              </a:lnSpc>
            </a:pPr>
            <a:r>
              <a:rPr lang="el-GR" sz="2000" dirty="0">
                <a:solidFill>
                  <a:schemeClr val="bg1">
                    <a:lumMod val="75000"/>
                    <a:lumOff val="25000"/>
                  </a:schemeClr>
                </a:solidFill>
                <a:latin typeface="+mn-lt"/>
              </a:rPr>
              <a:t>Ο έλεγχος τους κρίνεται απαραίτητος διότι….</a:t>
            </a:r>
          </a:p>
          <a:p>
            <a:pPr eaLnBrk="1" hangingPunct="1">
              <a:lnSpc>
                <a:spcPct val="125000"/>
              </a:lnSpc>
            </a:pPr>
            <a:r>
              <a:rPr lang="el-GR" sz="2000" dirty="0">
                <a:solidFill>
                  <a:schemeClr val="bg1">
                    <a:lumMod val="75000"/>
                    <a:lumOff val="25000"/>
                  </a:schemeClr>
                </a:solidFill>
                <a:latin typeface="+mn-lt"/>
              </a:rPr>
              <a:t>Βρίσκονται παντού (!):</a:t>
            </a:r>
          </a:p>
          <a:p>
            <a:pPr eaLnBrk="1" hangingPunct="1">
              <a:lnSpc>
                <a:spcPct val="125000"/>
              </a:lnSpc>
            </a:pPr>
            <a:r>
              <a:rPr lang="el-GR" sz="2000" dirty="0">
                <a:solidFill>
                  <a:schemeClr val="bg1">
                    <a:lumMod val="75000"/>
                    <a:lumOff val="25000"/>
                  </a:schemeClr>
                </a:solidFill>
                <a:latin typeface="+mn-lt"/>
              </a:rPr>
              <a:t>Α) προσκολλημένες σε κάποιες πρώτες ύλες (π.χ. φυσικούς πηλούς), </a:t>
            </a:r>
          </a:p>
          <a:p>
            <a:pPr eaLnBrk="1" hangingPunct="1">
              <a:lnSpc>
                <a:spcPct val="125000"/>
              </a:lnSpc>
            </a:pPr>
            <a:r>
              <a:rPr lang="el-GR" sz="2000" dirty="0">
                <a:solidFill>
                  <a:schemeClr val="bg1">
                    <a:lumMod val="75000"/>
                    <a:lumOff val="25000"/>
                  </a:schemeClr>
                </a:solidFill>
                <a:latin typeface="+mn-lt"/>
              </a:rPr>
              <a:t>Β) εισέρχονται στην ζωοτροφή μέσω άλλων διαδικασιών (π.χ. προσθήκη μαρμαρόσκονης στα στέμφυλα εσπεριδοειδών),</a:t>
            </a:r>
          </a:p>
          <a:p>
            <a:pPr eaLnBrk="1" hangingPunct="1">
              <a:lnSpc>
                <a:spcPct val="125000"/>
              </a:lnSpc>
            </a:pPr>
            <a:r>
              <a:rPr lang="el-GR" sz="2000" dirty="0">
                <a:solidFill>
                  <a:schemeClr val="bg1">
                    <a:lumMod val="75000"/>
                    <a:lumOff val="25000"/>
                  </a:schemeClr>
                </a:solidFill>
                <a:latin typeface="+mn-lt"/>
              </a:rPr>
              <a:t>Γ) χρήση επιμολυσμένων καυσίμων (ξύλα, κακής ποιότητας άνθρακας ή πετρέλαιο) κατά την αποξήρανση ζωοτροφών,</a:t>
            </a:r>
          </a:p>
          <a:p>
            <a:pPr eaLnBrk="1" hangingPunct="1">
              <a:lnSpc>
                <a:spcPct val="125000"/>
              </a:lnSpc>
            </a:pPr>
            <a:r>
              <a:rPr lang="el-GR" sz="2000" dirty="0">
                <a:solidFill>
                  <a:schemeClr val="bg1">
                    <a:lumMod val="75000"/>
                    <a:lumOff val="25000"/>
                  </a:schemeClr>
                </a:solidFill>
                <a:latin typeface="+mn-lt"/>
              </a:rPr>
              <a:t>Δ) επιμόλυνση ζωοτροφών στο χωράφι (π.χ. γειτνίαση με βιομηχανίες αποτέφρωσης)</a:t>
            </a:r>
          </a:p>
          <a:p>
            <a:pPr eaLnBrk="1" hangingPunct="1">
              <a:lnSpc>
                <a:spcPct val="125000"/>
              </a:lnSpc>
            </a:pPr>
            <a:endParaRPr lang="el-GR" sz="2000" dirty="0">
              <a:solidFill>
                <a:schemeClr val="bg1">
                  <a:lumMod val="75000"/>
                  <a:lumOff val="25000"/>
                </a:schemeClr>
              </a:solidFill>
              <a:latin typeface="+mn-lt"/>
            </a:endParaRPr>
          </a:p>
          <a:p>
            <a:pPr eaLnBrk="1" hangingPunct="1">
              <a:lnSpc>
                <a:spcPct val="125000"/>
              </a:lnSpc>
            </a:pPr>
            <a:r>
              <a:rPr lang="el-GR" sz="2000" b="1" dirty="0">
                <a:solidFill>
                  <a:srgbClr val="FF0000"/>
                </a:solidFill>
                <a:latin typeface="+mn-lt"/>
              </a:rPr>
              <a:t>Αν και απαντώνται σε μικρές σχετικά ποσότητες, συσσωρεύονται με πολύ μεγάλο ρυθμό στους ζωικούς ιστούς (κυρίως λίπος κρέατος, γάλακτος, αυγών) και καταναλώνονται από τον άνθρωπο.</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147</a:t>
            </a:fld>
            <a:endParaRPr lang="en-US" dirty="0">
              <a:solidFill>
                <a:schemeClr val="bg1"/>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5186035"/>
          </a:xfrm>
          <a:prstGeom prst="rect">
            <a:avLst/>
          </a:prstGeom>
          <a:noFill/>
        </p:spPr>
        <p:txBody>
          <a:bodyPr wrap="square" rtlCol="0">
            <a:spAutoFit/>
          </a:bodyPr>
          <a:lstStyle/>
          <a:p>
            <a:pPr eaLnBrk="1" hangingPunct="1"/>
            <a:r>
              <a:rPr lang="el-GR" sz="3200" b="1" dirty="0">
                <a:solidFill>
                  <a:srgbClr val="7030A0"/>
                </a:solidFill>
                <a:latin typeface="+mn-lt"/>
              </a:rPr>
              <a:t>Χημικοί κίνδυνοι</a:t>
            </a:r>
          </a:p>
          <a:p>
            <a:pPr eaLnBrk="1" hangingPunct="1"/>
            <a:r>
              <a:rPr lang="el-GR" b="1" dirty="0">
                <a:solidFill>
                  <a:schemeClr val="bg1"/>
                </a:solidFill>
                <a:latin typeface="+mn-lt"/>
              </a:rPr>
              <a:t>Β. </a:t>
            </a:r>
            <a:r>
              <a:rPr lang="el-GR" b="1" dirty="0" err="1">
                <a:solidFill>
                  <a:schemeClr val="bg1"/>
                </a:solidFill>
                <a:latin typeface="+mn-lt"/>
              </a:rPr>
              <a:t>Μυκοτοξίνες</a:t>
            </a:r>
            <a:endParaRPr lang="el-GR" b="1" dirty="0">
              <a:solidFill>
                <a:schemeClr val="bg1"/>
              </a:solidFill>
              <a:latin typeface="+mn-lt"/>
            </a:endParaRPr>
          </a:p>
          <a:p>
            <a:pPr eaLnBrk="1" hangingPunct="1">
              <a:lnSpc>
                <a:spcPct val="125000"/>
              </a:lnSpc>
            </a:pPr>
            <a:r>
              <a:rPr lang="el-GR" sz="2000" dirty="0">
                <a:solidFill>
                  <a:schemeClr val="bg1">
                    <a:lumMod val="75000"/>
                    <a:lumOff val="25000"/>
                  </a:schemeClr>
                </a:solidFill>
                <a:latin typeface="+mn-lt"/>
              </a:rPr>
              <a:t>Ο έλεγχος τους κρίνεται απαραίτητος διότι εκτός από τη βλάβη της υγείας των ζώων κάποιες από αυτές μεταφέρονται στο κτηνοτροφικό προϊόν.</a:t>
            </a:r>
          </a:p>
          <a:p>
            <a:pPr marL="177800" eaLnBrk="1" hangingPunct="1">
              <a:lnSpc>
                <a:spcPct val="125000"/>
              </a:lnSpc>
            </a:pPr>
            <a:r>
              <a:rPr lang="el-GR" sz="2000" dirty="0">
                <a:solidFill>
                  <a:schemeClr val="bg1">
                    <a:lumMod val="75000"/>
                    <a:lumOff val="25000"/>
                  </a:schemeClr>
                </a:solidFill>
                <a:latin typeface="+mn-lt"/>
              </a:rPr>
              <a:t>Α) </a:t>
            </a:r>
            <a:r>
              <a:rPr lang="el-GR" sz="2000" dirty="0" err="1">
                <a:solidFill>
                  <a:schemeClr val="bg1">
                    <a:lumMod val="75000"/>
                    <a:lumOff val="25000"/>
                  </a:schemeClr>
                </a:solidFill>
                <a:latin typeface="+mn-lt"/>
              </a:rPr>
              <a:t>Αφλατοξίνη</a:t>
            </a:r>
            <a:r>
              <a:rPr lang="el-GR" sz="2000" dirty="0">
                <a:solidFill>
                  <a:schemeClr val="bg1">
                    <a:lumMod val="75000"/>
                    <a:lumOff val="25000"/>
                  </a:schemeClr>
                </a:solidFill>
                <a:latin typeface="+mn-lt"/>
              </a:rPr>
              <a:t> Β1 στο ήπαρ</a:t>
            </a:r>
          </a:p>
          <a:p>
            <a:pPr marL="177800" eaLnBrk="1" hangingPunct="1">
              <a:lnSpc>
                <a:spcPct val="125000"/>
              </a:lnSpc>
            </a:pPr>
            <a:r>
              <a:rPr lang="el-GR" sz="2000" dirty="0">
                <a:solidFill>
                  <a:schemeClr val="bg1">
                    <a:lumMod val="75000"/>
                    <a:lumOff val="25000"/>
                  </a:schemeClr>
                </a:solidFill>
                <a:latin typeface="+mn-lt"/>
              </a:rPr>
              <a:t>Β) </a:t>
            </a:r>
            <a:r>
              <a:rPr lang="el-GR" sz="2000" dirty="0" err="1">
                <a:solidFill>
                  <a:schemeClr val="bg1">
                    <a:lumMod val="75000"/>
                    <a:lumOff val="25000"/>
                  </a:schemeClr>
                </a:solidFill>
                <a:latin typeface="+mn-lt"/>
              </a:rPr>
              <a:t>Αφλατοξίνη</a:t>
            </a:r>
            <a:r>
              <a:rPr lang="el-GR" sz="2000" dirty="0">
                <a:solidFill>
                  <a:schemeClr val="bg1">
                    <a:lumMod val="75000"/>
                    <a:lumOff val="25000"/>
                  </a:schemeClr>
                </a:solidFill>
                <a:latin typeface="+mn-lt"/>
              </a:rPr>
              <a:t> Β1 στο γάλα ως </a:t>
            </a:r>
            <a:r>
              <a:rPr lang="el-GR" sz="2000" dirty="0" err="1">
                <a:solidFill>
                  <a:schemeClr val="bg1">
                    <a:lumMod val="75000"/>
                    <a:lumOff val="25000"/>
                  </a:schemeClr>
                </a:solidFill>
                <a:latin typeface="+mn-lt"/>
              </a:rPr>
              <a:t>αφλατοξίνη</a:t>
            </a:r>
            <a:r>
              <a:rPr lang="el-GR" sz="2000" dirty="0">
                <a:solidFill>
                  <a:schemeClr val="bg1">
                    <a:lumMod val="75000"/>
                    <a:lumOff val="25000"/>
                  </a:schemeClr>
                </a:solidFill>
                <a:latin typeface="+mn-lt"/>
              </a:rPr>
              <a:t> Μ1,</a:t>
            </a:r>
          </a:p>
          <a:p>
            <a:pPr marL="177800" eaLnBrk="1" hangingPunct="1">
              <a:lnSpc>
                <a:spcPct val="125000"/>
              </a:lnSpc>
            </a:pPr>
            <a:r>
              <a:rPr lang="el-GR" sz="2000" dirty="0">
                <a:solidFill>
                  <a:schemeClr val="bg1">
                    <a:lumMod val="75000"/>
                    <a:lumOff val="25000"/>
                  </a:schemeClr>
                </a:solidFill>
                <a:latin typeface="+mn-lt"/>
              </a:rPr>
              <a:t>Γ) </a:t>
            </a:r>
            <a:r>
              <a:rPr lang="el-GR" sz="2000" dirty="0" err="1">
                <a:solidFill>
                  <a:schemeClr val="bg1">
                    <a:lumMod val="75000"/>
                    <a:lumOff val="25000"/>
                  </a:schemeClr>
                </a:solidFill>
                <a:latin typeface="+mn-lt"/>
              </a:rPr>
              <a:t>Αφλατοξίνη</a:t>
            </a:r>
            <a:r>
              <a:rPr lang="el-GR" sz="2000" dirty="0">
                <a:solidFill>
                  <a:schemeClr val="bg1">
                    <a:lumMod val="75000"/>
                    <a:lumOff val="25000"/>
                  </a:schemeClr>
                </a:solidFill>
                <a:latin typeface="+mn-lt"/>
              </a:rPr>
              <a:t> Β1 στα αυγά ως </a:t>
            </a:r>
            <a:r>
              <a:rPr lang="el-GR" sz="2000" dirty="0" err="1">
                <a:solidFill>
                  <a:schemeClr val="bg1">
                    <a:lumMod val="75000"/>
                    <a:lumOff val="25000"/>
                  </a:schemeClr>
                </a:solidFill>
                <a:latin typeface="+mn-lt"/>
              </a:rPr>
              <a:t>αφλατοξικόλη</a:t>
            </a:r>
            <a:r>
              <a:rPr lang="el-GR" sz="2000" dirty="0">
                <a:solidFill>
                  <a:schemeClr val="bg1">
                    <a:lumMod val="75000"/>
                    <a:lumOff val="25000"/>
                  </a:schemeClr>
                </a:solidFill>
                <a:latin typeface="+mn-lt"/>
              </a:rPr>
              <a:t>,</a:t>
            </a:r>
          </a:p>
          <a:p>
            <a:pPr marL="177800" eaLnBrk="1" hangingPunct="1">
              <a:lnSpc>
                <a:spcPct val="125000"/>
              </a:lnSpc>
            </a:pPr>
            <a:r>
              <a:rPr lang="el-GR" sz="2000" dirty="0">
                <a:solidFill>
                  <a:schemeClr val="bg1">
                    <a:lumMod val="75000"/>
                    <a:lumOff val="25000"/>
                  </a:schemeClr>
                </a:solidFill>
                <a:latin typeface="+mn-lt"/>
              </a:rPr>
              <a:t>Δ) </a:t>
            </a:r>
            <a:r>
              <a:rPr lang="el-GR" sz="2000" dirty="0" err="1">
                <a:solidFill>
                  <a:schemeClr val="bg1">
                    <a:lumMod val="75000"/>
                    <a:lumOff val="25000"/>
                  </a:schemeClr>
                </a:solidFill>
                <a:latin typeface="+mn-lt"/>
              </a:rPr>
              <a:t>Ωχρατοξίνη</a:t>
            </a:r>
            <a:r>
              <a:rPr lang="el-GR" sz="2000" dirty="0">
                <a:solidFill>
                  <a:schemeClr val="bg1">
                    <a:lumMod val="75000"/>
                    <a:lumOff val="25000"/>
                  </a:schemeClr>
                </a:solidFill>
                <a:latin typeface="+mn-lt"/>
              </a:rPr>
              <a:t> Α στο κρέας</a:t>
            </a:r>
          </a:p>
          <a:p>
            <a:pPr marL="177800" eaLnBrk="1" hangingPunct="1">
              <a:lnSpc>
                <a:spcPct val="125000"/>
              </a:lnSpc>
            </a:pPr>
            <a:r>
              <a:rPr lang="el-GR" sz="2000" dirty="0">
                <a:solidFill>
                  <a:schemeClr val="bg1">
                    <a:lumMod val="75000"/>
                    <a:lumOff val="25000"/>
                  </a:schemeClr>
                </a:solidFill>
                <a:latin typeface="+mn-lt"/>
              </a:rPr>
              <a:t>Ε) </a:t>
            </a:r>
            <a:r>
              <a:rPr lang="el-GR" sz="2000" dirty="0" err="1">
                <a:solidFill>
                  <a:schemeClr val="bg1">
                    <a:lumMod val="75000"/>
                    <a:lumOff val="25000"/>
                  </a:schemeClr>
                </a:solidFill>
                <a:latin typeface="+mn-lt"/>
              </a:rPr>
              <a:t>Δεοξυνιβαλενόλη</a:t>
            </a:r>
            <a:r>
              <a:rPr lang="el-GR" sz="2000" dirty="0">
                <a:solidFill>
                  <a:schemeClr val="bg1">
                    <a:lumMod val="75000"/>
                    <a:lumOff val="25000"/>
                  </a:schemeClr>
                </a:solidFill>
                <a:latin typeface="+mn-lt"/>
              </a:rPr>
              <a:t> στο κρέας ως </a:t>
            </a:r>
            <a:r>
              <a:rPr lang="en-GB" sz="2000" dirty="0">
                <a:solidFill>
                  <a:schemeClr val="bg1">
                    <a:lumMod val="75000"/>
                    <a:lumOff val="25000"/>
                  </a:schemeClr>
                </a:solidFill>
                <a:latin typeface="+mn-lt"/>
              </a:rPr>
              <a:t>DOM1</a:t>
            </a:r>
            <a:endParaRPr lang="el-GR" sz="2000" dirty="0">
              <a:solidFill>
                <a:schemeClr val="bg1">
                  <a:lumMod val="75000"/>
                  <a:lumOff val="25000"/>
                </a:schemeClr>
              </a:solidFill>
              <a:latin typeface="+mn-lt"/>
            </a:endParaRPr>
          </a:p>
          <a:p>
            <a:pPr marL="177800" eaLnBrk="1" hangingPunct="1">
              <a:lnSpc>
                <a:spcPct val="125000"/>
              </a:lnSpc>
            </a:pPr>
            <a:r>
              <a:rPr lang="el-GR" sz="2000" dirty="0">
                <a:solidFill>
                  <a:schemeClr val="bg1">
                    <a:lumMod val="75000"/>
                    <a:lumOff val="25000"/>
                  </a:schemeClr>
                </a:solidFill>
                <a:latin typeface="+mn-lt"/>
              </a:rPr>
              <a:t>Στ) </a:t>
            </a:r>
            <a:r>
              <a:rPr lang="el-GR" sz="2000" dirty="0" err="1">
                <a:solidFill>
                  <a:schemeClr val="bg1">
                    <a:lumMod val="75000"/>
                    <a:lumOff val="25000"/>
                  </a:schemeClr>
                </a:solidFill>
                <a:latin typeface="+mn-lt"/>
              </a:rPr>
              <a:t>Ζεαραλενόνη</a:t>
            </a:r>
            <a:r>
              <a:rPr lang="el-GR" sz="2000" dirty="0">
                <a:solidFill>
                  <a:schemeClr val="bg1">
                    <a:lumMod val="75000"/>
                    <a:lumOff val="25000"/>
                  </a:schemeClr>
                </a:solidFill>
                <a:latin typeface="+mn-lt"/>
              </a:rPr>
              <a:t> στο κρέας ως </a:t>
            </a:r>
            <a:r>
              <a:rPr lang="el-GR" sz="2000" dirty="0" err="1">
                <a:solidFill>
                  <a:schemeClr val="bg1">
                    <a:lumMod val="75000"/>
                    <a:lumOff val="25000"/>
                  </a:schemeClr>
                </a:solidFill>
                <a:latin typeface="+mn-lt"/>
              </a:rPr>
              <a:t>ζεαραλενόλη</a:t>
            </a:r>
            <a:r>
              <a:rPr lang="el-GR" sz="2000" dirty="0">
                <a:solidFill>
                  <a:schemeClr val="bg1">
                    <a:lumMod val="75000"/>
                    <a:lumOff val="25000"/>
                  </a:schemeClr>
                </a:solidFill>
                <a:latin typeface="+mn-lt"/>
              </a:rPr>
              <a:t> </a:t>
            </a:r>
          </a:p>
          <a:p>
            <a:pPr eaLnBrk="1" hangingPunct="1">
              <a:lnSpc>
                <a:spcPct val="125000"/>
              </a:lnSpc>
            </a:pPr>
            <a:endParaRPr lang="el-GR" sz="2000" dirty="0">
              <a:solidFill>
                <a:schemeClr val="bg1">
                  <a:lumMod val="75000"/>
                  <a:lumOff val="25000"/>
                </a:schemeClr>
              </a:solidFill>
              <a:latin typeface="+mn-lt"/>
            </a:endParaRPr>
          </a:p>
          <a:p>
            <a:pPr eaLnBrk="1" hangingPunct="1">
              <a:lnSpc>
                <a:spcPct val="125000"/>
              </a:lnSpc>
            </a:pPr>
            <a:r>
              <a:rPr lang="el-GR" sz="2000" dirty="0">
                <a:solidFill>
                  <a:schemeClr val="bg1">
                    <a:lumMod val="75000"/>
                    <a:lumOff val="25000"/>
                  </a:schemeClr>
                </a:solidFill>
                <a:latin typeface="+mn-lt"/>
              </a:rPr>
              <a:t>…η προσοχή έχει στραφεί κυρίως στην </a:t>
            </a:r>
            <a:r>
              <a:rPr lang="el-GR" sz="2000" b="1" dirty="0" err="1">
                <a:solidFill>
                  <a:srgbClr val="FF0000"/>
                </a:solidFill>
                <a:latin typeface="+mn-lt"/>
              </a:rPr>
              <a:t>Αφλατοξίνη</a:t>
            </a:r>
            <a:r>
              <a:rPr lang="el-GR" sz="2000" b="1" dirty="0">
                <a:solidFill>
                  <a:srgbClr val="FF0000"/>
                </a:solidFill>
                <a:latin typeface="+mn-lt"/>
              </a:rPr>
              <a:t> Β1</a:t>
            </a:r>
            <a:r>
              <a:rPr lang="el-GR" sz="2000" b="1" dirty="0">
                <a:solidFill>
                  <a:schemeClr val="bg1">
                    <a:lumMod val="75000"/>
                    <a:lumOff val="25000"/>
                  </a:schemeClr>
                </a:solidFill>
                <a:latin typeface="+mn-lt"/>
              </a:rPr>
              <a:t>.</a:t>
            </a:r>
          </a:p>
          <a:p>
            <a:pPr eaLnBrk="1" hangingPunct="1">
              <a:lnSpc>
                <a:spcPct val="125000"/>
              </a:lnSpc>
            </a:pPr>
            <a:r>
              <a:rPr lang="el-GR" sz="2000" b="1" dirty="0">
                <a:solidFill>
                  <a:srgbClr val="FF0000"/>
                </a:solidFill>
                <a:latin typeface="+mn-lt"/>
              </a:rPr>
              <a:t>Το κρίσιμο σημείο είναι ότι τα ζώα μπορεί να μην εμφανίσουν συμπτώματα!</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148</a:t>
            </a:fld>
            <a:endParaRPr lang="en-US" dirty="0">
              <a:solidFill>
                <a:schemeClr val="bg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4801314"/>
          </a:xfrm>
          <a:prstGeom prst="rect">
            <a:avLst/>
          </a:prstGeom>
          <a:noFill/>
        </p:spPr>
        <p:txBody>
          <a:bodyPr wrap="square" rtlCol="0">
            <a:spAutoFit/>
          </a:bodyPr>
          <a:lstStyle/>
          <a:p>
            <a:pPr eaLnBrk="1" hangingPunct="1"/>
            <a:r>
              <a:rPr lang="el-GR" sz="3200" b="1" dirty="0">
                <a:solidFill>
                  <a:srgbClr val="7030A0"/>
                </a:solidFill>
                <a:latin typeface="+mn-lt"/>
              </a:rPr>
              <a:t>Χημικοί κίνδυνοι</a:t>
            </a:r>
          </a:p>
          <a:p>
            <a:pPr eaLnBrk="1" hangingPunct="1"/>
            <a:r>
              <a:rPr lang="el-GR" b="1" dirty="0">
                <a:solidFill>
                  <a:schemeClr val="bg1"/>
                </a:solidFill>
                <a:latin typeface="+mn-lt"/>
              </a:rPr>
              <a:t>Β. </a:t>
            </a:r>
            <a:r>
              <a:rPr lang="el-GR" b="1" dirty="0" err="1">
                <a:solidFill>
                  <a:schemeClr val="bg1"/>
                </a:solidFill>
                <a:latin typeface="+mn-lt"/>
              </a:rPr>
              <a:t>Μυκοτοξίνες</a:t>
            </a:r>
            <a:endParaRPr lang="el-GR" b="1" dirty="0">
              <a:solidFill>
                <a:schemeClr val="bg1"/>
              </a:solidFill>
              <a:latin typeface="+mn-lt"/>
            </a:endParaRPr>
          </a:p>
          <a:p>
            <a:pPr eaLnBrk="1" hangingPunct="1">
              <a:lnSpc>
                <a:spcPct val="125000"/>
              </a:lnSpc>
            </a:pPr>
            <a:r>
              <a:rPr lang="el-GR" sz="2000" dirty="0">
                <a:solidFill>
                  <a:schemeClr val="bg1">
                    <a:lumMod val="75000"/>
                    <a:lumOff val="25000"/>
                  </a:schemeClr>
                </a:solidFill>
                <a:latin typeface="+mn-lt"/>
              </a:rPr>
              <a:t>Ζωοτροφές ευαίσθητες στην επιμόλυνση από </a:t>
            </a:r>
            <a:r>
              <a:rPr lang="el-GR" sz="2000" dirty="0" err="1">
                <a:solidFill>
                  <a:schemeClr val="bg1">
                    <a:lumMod val="75000"/>
                    <a:lumOff val="25000"/>
                  </a:schemeClr>
                </a:solidFill>
                <a:latin typeface="+mn-lt"/>
              </a:rPr>
              <a:t>αφλατοξίνη</a:t>
            </a:r>
            <a:r>
              <a:rPr lang="el-GR" sz="2000" dirty="0">
                <a:solidFill>
                  <a:schemeClr val="bg1">
                    <a:lumMod val="75000"/>
                    <a:lumOff val="25000"/>
                  </a:schemeClr>
                </a:solidFill>
                <a:latin typeface="+mn-lt"/>
              </a:rPr>
              <a:t>:</a:t>
            </a:r>
          </a:p>
          <a:p>
            <a:pPr marL="177800" eaLnBrk="1" hangingPunct="1">
              <a:lnSpc>
                <a:spcPct val="125000"/>
              </a:lnSpc>
            </a:pPr>
            <a:r>
              <a:rPr lang="el-GR" sz="2000" dirty="0">
                <a:solidFill>
                  <a:schemeClr val="bg1">
                    <a:lumMod val="75000"/>
                    <a:lumOff val="25000"/>
                  </a:schemeClr>
                </a:solidFill>
                <a:latin typeface="+mn-lt"/>
              </a:rPr>
              <a:t>Α) Δημητριακοί καρποί (ειδικά ο αραβόσιτος)</a:t>
            </a:r>
          </a:p>
          <a:p>
            <a:pPr marL="177800" eaLnBrk="1" hangingPunct="1">
              <a:lnSpc>
                <a:spcPct val="125000"/>
              </a:lnSpc>
            </a:pPr>
            <a:r>
              <a:rPr lang="el-GR" sz="2000" dirty="0">
                <a:solidFill>
                  <a:schemeClr val="bg1">
                    <a:lumMod val="75000"/>
                    <a:lumOff val="25000"/>
                  </a:schemeClr>
                </a:solidFill>
                <a:latin typeface="+mn-lt"/>
              </a:rPr>
              <a:t>Β) Βαμβακόσπορος, αραχίδα</a:t>
            </a:r>
            <a:r>
              <a:rPr lang="en-GB" sz="2000" dirty="0">
                <a:solidFill>
                  <a:schemeClr val="bg1">
                    <a:lumMod val="75000"/>
                    <a:lumOff val="25000"/>
                  </a:schemeClr>
                </a:solidFill>
                <a:latin typeface="+mn-lt"/>
              </a:rPr>
              <a:t>, </a:t>
            </a:r>
            <a:r>
              <a:rPr lang="el-GR" sz="2000" dirty="0">
                <a:solidFill>
                  <a:schemeClr val="bg1">
                    <a:lumMod val="75000"/>
                    <a:lumOff val="25000"/>
                  </a:schemeClr>
                </a:solidFill>
                <a:latin typeface="+mn-lt"/>
              </a:rPr>
              <a:t>ξηρή </a:t>
            </a:r>
            <a:r>
              <a:rPr lang="el-GR" sz="2000" dirty="0" err="1">
                <a:solidFill>
                  <a:schemeClr val="bg1">
                    <a:lumMod val="75000"/>
                    <a:lumOff val="25000"/>
                  </a:schemeClr>
                </a:solidFill>
                <a:latin typeface="+mn-lt"/>
              </a:rPr>
              <a:t>κοκοκαρύδα</a:t>
            </a:r>
            <a:endParaRPr lang="el-GR" sz="2000" dirty="0">
              <a:solidFill>
                <a:schemeClr val="bg1">
                  <a:lumMod val="75000"/>
                  <a:lumOff val="25000"/>
                </a:schemeClr>
              </a:solidFill>
              <a:latin typeface="+mn-lt"/>
            </a:endParaRPr>
          </a:p>
          <a:p>
            <a:pPr marL="177800" eaLnBrk="1" hangingPunct="1">
              <a:lnSpc>
                <a:spcPct val="125000"/>
              </a:lnSpc>
            </a:pPr>
            <a:r>
              <a:rPr lang="el-GR" sz="2000" dirty="0">
                <a:solidFill>
                  <a:schemeClr val="bg1">
                    <a:lumMod val="75000"/>
                    <a:lumOff val="25000"/>
                  </a:schemeClr>
                </a:solidFill>
                <a:latin typeface="+mn-lt"/>
              </a:rPr>
              <a:t>Γ) </a:t>
            </a:r>
            <a:r>
              <a:rPr lang="el-GR" sz="2000" dirty="0" err="1">
                <a:solidFill>
                  <a:schemeClr val="bg1">
                    <a:lumMod val="75000"/>
                    <a:lumOff val="25000"/>
                  </a:schemeClr>
                </a:solidFill>
                <a:latin typeface="+mn-lt"/>
              </a:rPr>
              <a:t>Φοινικοπυρήνες</a:t>
            </a:r>
            <a:r>
              <a:rPr lang="el-GR" sz="2000" dirty="0">
                <a:solidFill>
                  <a:schemeClr val="bg1">
                    <a:lumMod val="75000"/>
                    <a:lumOff val="25000"/>
                  </a:schemeClr>
                </a:solidFill>
                <a:latin typeface="+mn-lt"/>
              </a:rPr>
              <a:t>,</a:t>
            </a:r>
          </a:p>
          <a:p>
            <a:pPr marL="177800" eaLnBrk="1" hangingPunct="1">
              <a:lnSpc>
                <a:spcPct val="125000"/>
              </a:lnSpc>
            </a:pPr>
            <a:r>
              <a:rPr lang="el-GR" sz="2000" dirty="0">
                <a:solidFill>
                  <a:schemeClr val="bg1">
                    <a:lumMod val="75000"/>
                    <a:lumOff val="25000"/>
                  </a:schemeClr>
                </a:solidFill>
                <a:latin typeface="+mn-lt"/>
              </a:rPr>
              <a:t>Δ) Πίτυρα ρυζιού</a:t>
            </a:r>
          </a:p>
          <a:p>
            <a:pPr marL="177800" eaLnBrk="1" hangingPunct="1">
              <a:lnSpc>
                <a:spcPct val="125000"/>
              </a:lnSpc>
            </a:pPr>
            <a:r>
              <a:rPr lang="el-GR" sz="2000" dirty="0">
                <a:solidFill>
                  <a:schemeClr val="bg1">
                    <a:lumMod val="75000"/>
                    <a:lumOff val="25000"/>
                  </a:schemeClr>
                </a:solidFill>
                <a:latin typeface="+mn-lt"/>
              </a:rPr>
              <a:t>Ε) Ζωοτροφές από τροπικές/υποτροπικές περιοχές που δεν έχουν αποξηρανθεί σωστά μετά τη συγκομιδή</a:t>
            </a:r>
          </a:p>
          <a:p>
            <a:pPr eaLnBrk="1" hangingPunct="1">
              <a:lnSpc>
                <a:spcPct val="125000"/>
              </a:lnSpc>
            </a:pPr>
            <a:endParaRPr lang="el-GR" sz="2000" dirty="0">
              <a:solidFill>
                <a:schemeClr val="bg1">
                  <a:lumMod val="75000"/>
                  <a:lumOff val="25000"/>
                </a:schemeClr>
              </a:solidFill>
              <a:latin typeface="+mn-lt"/>
            </a:endParaRPr>
          </a:p>
          <a:p>
            <a:pPr eaLnBrk="1" hangingPunct="1">
              <a:lnSpc>
                <a:spcPct val="125000"/>
              </a:lnSpc>
            </a:pPr>
            <a:r>
              <a:rPr lang="el-GR" sz="2000" b="1" dirty="0">
                <a:solidFill>
                  <a:srgbClr val="FF0000"/>
                </a:solidFill>
                <a:latin typeface="+mn-lt"/>
              </a:rPr>
              <a:t>Άλλο κρίσιμο σημείο είναι ότι η επιμόλυνση των πρώτων υλών δεν είναι ομοιόμορφη → απαιτούνται ενδεδειγμένες μέθοδοι δειγματοληψίας</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149</a:t>
            </a:fld>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4" name="3 - TextBox"/>
          <p:cNvSpPr txBox="1"/>
          <p:nvPr/>
        </p:nvSpPr>
        <p:spPr>
          <a:xfrm>
            <a:off x="2362200" y="1371600"/>
            <a:ext cx="25908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Ζωοτροφές με γαιώδεις προσμίξεις (πατάτες, τεύτλα)</a:t>
            </a:r>
          </a:p>
        </p:txBody>
      </p:sp>
      <p:sp>
        <p:nvSpPr>
          <p:cNvPr id="5" name="4 - TextBox"/>
          <p:cNvSpPr txBox="1"/>
          <p:nvPr/>
        </p:nvSpPr>
        <p:spPr>
          <a:xfrm>
            <a:off x="5648036" y="2126889"/>
            <a:ext cx="3200400" cy="646331"/>
          </a:xfrm>
          <a:prstGeom prst="rect">
            <a:avLst/>
          </a:prstGeom>
          <a:solidFill>
            <a:schemeClr val="accent6">
              <a:lumMod val="75000"/>
            </a:schemeClr>
          </a:solidFill>
        </p:spPr>
        <p:txBody>
          <a:bodyPr wrap="square" rtlCol="0">
            <a:spAutoFit/>
          </a:bodyPr>
          <a:lstStyle/>
          <a:p>
            <a:pPr eaLnBrk="1" hangingPunct="1"/>
            <a:r>
              <a:rPr lang="el-GR" sz="1800" dirty="0">
                <a:latin typeface="+mn-lt"/>
              </a:rPr>
              <a:t>Τοποθέτηση σε διάτρητο δάπεδο → πλύση → στράγγιση</a:t>
            </a:r>
          </a:p>
        </p:txBody>
      </p:sp>
      <p:sp>
        <p:nvSpPr>
          <p:cNvPr id="6" name="5 - TextBox"/>
          <p:cNvSpPr txBox="1"/>
          <p:nvPr/>
        </p:nvSpPr>
        <p:spPr>
          <a:xfrm>
            <a:off x="243840" y="2248418"/>
            <a:ext cx="1676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Πλύσιμο </a:t>
            </a:r>
          </a:p>
        </p:txBody>
      </p:sp>
      <p:sp>
        <p:nvSpPr>
          <p:cNvPr id="8" name="7 - TextBox"/>
          <p:cNvSpPr txBox="1"/>
          <p:nvPr/>
        </p:nvSpPr>
        <p:spPr>
          <a:xfrm>
            <a:off x="2362200" y="2590800"/>
            <a:ext cx="25908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Ζωοτροφές με υπολείμματα φυτοφαρμάκων</a:t>
            </a:r>
          </a:p>
        </p:txBody>
      </p:sp>
      <p:cxnSp>
        <p:nvCxnSpPr>
          <p:cNvPr id="9" name="8 - Γωνιακή σύνδεση"/>
          <p:cNvCxnSpPr>
            <a:stCxn id="6" idx="3"/>
            <a:endCxn id="8" idx="1"/>
          </p:cNvCxnSpPr>
          <p:nvPr/>
        </p:nvCxnSpPr>
        <p:spPr>
          <a:xfrm>
            <a:off x="1920240" y="2448473"/>
            <a:ext cx="441960" cy="60399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9 - Γωνιακή σύνδεση"/>
          <p:cNvCxnSpPr>
            <a:stCxn id="6" idx="3"/>
            <a:endCxn id="4" idx="1"/>
          </p:cNvCxnSpPr>
          <p:nvPr/>
        </p:nvCxnSpPr>
        <p:spPr>
          <a:xfrm flipV="1">
            <a:off x="1920240" y="1833265"/>
            <a:ext cx="441960" cy="61520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11 - Επεξήγηση με δεξιό βέλος"/>
          <p:cNvSpPr/>
          <p:nvPr/>
        </p:nvSpPr>
        <p:spPr>
          <a:xfrm>
            <a:off x="5029200" y="1390072"/>
            <a:ext cx="609600" cy="2115128"/>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16 - TextBox"/>
          <p:cNvSpPr txBox="1"/>
          <p:nvPr/>
        </p:nvSpPr>
        <p:spPr>
          <a:xfrm>
            <a:off x="2346960" y="3886200"/>
            <a:ext cx="259080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Διαβροχή σε σανούς ή χόρτα για να μαλακώσουν και να μην τρίβονται (τα φύλλα)</a:t>
            </a:r>
          </a:p>
        </p:txBody>
      </p:sp>
      <p:sp>
        <p:nvSpPr>
          <p:cNvPr id="18" name="17 - TextBox"/>
          <p:cNvSpPr txBox="1"/>
          <p:nvPr/>
        </p:nvSpPr>
        <p:spPr>
          <a:xfrm>
            <a:off x="5638800" y="3904672"/>
            <a:ext cx="3200400" cy="1200329"/>
          </a:xfrm>
          <a:prstGeom prst="rect">
            <a:avLst/>
          </a:prstGeom>
          <a:solidFill>
            <a:schemeClr val="accent6">
              <a:lumMod val="75000"/>
            </a:schemeClr>
          </a:solidFill>
        </p:spPr>
        <p:txBody>
          <a:bodyPr wrap="square" rtlCol="0">
            <a:spAutoFit/>
          </a:bodyPr>
          <a:lstStyle/>
          <a:p>
            <a:pPr eaLnBrk="1" hangingPunct="1"/>
            <a:r>
              <a:rPr lang="el-GR" sz="1800" dirty="0">
                <a:latin typeface="+mn-lt"/>
              </a:rPr>
              <a:t>Η ποσότητα τροφής </a:t>
            </a:r>
            <a:r>
              <a:rPr lang="el-GR" sz="1800" b="1" dirty="0">
                <a:latin typeface="+mn-lt"/>
              </a:rPr>
              <a:t>ραντίζεται</a:t>
            </a:r>
            <a:r>
              <a:rPr lang="el-GR" sz="1800" dirty="0">
                <a:latin typeface="+mn-lt"/>
              </a:rPr>
              <a:t> με νερό 2-3 ώρες πριν χορηγηθεί . Όχι πολύ νερό! → </a:t>
            </a:r>
            <a:r>
              <a:rPr lang="el-GR" sz="1800" b="1" dirty="0">
                <a:latin typeface="+mn-lt"/>
              </a:rPr>
              <a:t>έκπλυση ΘΣ</a:t>
            </a:r>
          </a:p>
        </p:txBody>
      </p:sp>
      <p:sp>
        <p:nvSpPr>
          <p:cNvPr id="19" name="18 - TextBox"/>
          <p:cNvSpPr txBox="1"/>
          <p:nvPr/>
        </p:nvSpPr>
        <p:spPr>
          <a:xfrm>
            <a:off x="228600" y="4802912"/>
            <a:ext cx="1676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Διαβροχή ή διαπότιση </a:t>
            </a:r>
          </a:p>
        </p:txBody>
      </p:sp>
      <p:sp>
        <p:nvSpPr>
          <p:cNvPr id="20" name="19 - TextBox"/>
          <p:cNvSpPr txBox="1"/>
          <p:nvPr/>
        </p:nvSpPr>
        <p:spPr>
          <a:xfrm>
            <a:off x="2346960" y="5219182"/>
            <a:ext cx="259080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Διαπότιση σπερμάτων (λούπινα) για απομάκρυνση αλκαλοειδών</a:t>
            </a:r>
          </a:p>
        </p:txBody>
      </p:sp>
      <p:cxnSp>
        <p:nvCxnSpPr>
          <p:cNvPr id="21" name="20 - Γωνιακή σύνδεση"/>
          <p:cNvCxnSpPr>
            <a:stCxn id="19" idx="3"/>
            <a:endCxn id="20" idx="1"/>
          </p:cNvCxnSpPr>
          <p:nvPr/>
        </p:nvCxnSpPr>
        <p:spPr>
          <a:xfrm>
            <a:off x="1905000" y="5156855"/>
            <a:ext cx="441960" cy="66249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21 - Γωνιακή σύνδεση"/>
          <p:cNvCxnSpPr>
            <a:stCxn id="19" idx="3"/>
            <a:endCxn id="17" idx="1"/>
          </p:cNvCxnSpPr>
          <p:nvPr/>
        </p:nvCxnSpPr>
        <p:spPr>
          <a:xfrm flipV="1">
            <a:off x="1905000" y="4486365"/>
            <a:ext cx="441960" cy="67049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 Επεξήγηση με δεξιό βέλος"/>
          <p:cNvSpPr/>
          <p:nvPr/>
        </p:nvSpPr>
        <p:spPr>
          <a:xfrm>
            <a:off x="5013960" y="3886200"/>
            <a:ext cx="609600" cy="12192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23 - Επεξήγηση με δεξιό βέλος"/>
          <p:cNvSpPr/>
          <p:nvPr/>
        </p:nvSpPr>
        <p:spPr>
          <a:xfrm>
            <a:off x="5010728" y="5220856"/>
            <a:ext cx="609600" cy="12192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24 - TextBox"/>
          <p:cNvSpPr txBox="1"/>
          <p:nvPr/>
        </p:nvSpPr>
        <p:spPr>
          <a:xfrm>
            <a:off x="5638800" y="5507397"/>
            <a:ext cx="3200400" cy="646331"/>
          </a:xfrm>
          <a:prstGeom prst="rect">
            <a:avLst/>
          </a:prstGeom>
          <a:solidFill>
            <a:schemeClr val="accent6">
              <a:lumMod val="75000"/>
            </a:schemeClr>
          </a:solidFill>
        </p:spPr>
        <p:txBody>
          <a:bodyPr wrap="square" rtlCol="0">
            <a:spAutoFit/>
          </a:bodyPr>
          <a:lstStyle/>
          <a:p>
            <a:pPr eaLnBrk="1" hangingPunct="1"/>
            <a:r>
              <a:rPr lang="el-GR" sz="1800" dirty="0">
                <a:latin typeface="+mn-lt"/>
              </a:rPr>
              <a:t>Τοποθέτηση σε άφθονο νερό με τακτική ανανέωση</a:t>
            </a:r>
          </a:p>
        </p:txBody>
      </p:sp>
      <p:sp>
        <p:nvSpPr>
          <p:cNvPr id="26" name="25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15</a:t>
            </a:fld>
            <a:endParaRPr lang="en-US" dirty="0">
              <a:solidFill>
                <a:schemeClr val="bg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954107"/>
          </a:xfrm>
          <a:prstGeom prst="rect">
            <a:avLst/>
          </a:prstGeom>
          <a:noFill/>
        </p:spPr>
        <p:txBody>
          <a:bodyPr wrap="square" rtlCol="0">
            <a:spAutoFit/>
          </a:bodyPr>
          <a:lstStyle/>
          <a:p>
            <a:pPr eaLnBrk="1" hangingPunct="1"/>
            <a:r>
              <a:rPr lang="el-GR" sz="3200" b="1" dirty="0">
                <a:solidFill>
                  <a:srgbClr val="7030A0"/>
                </a:solidFill>
                <a:latin typeface="+mn-lt"/>
              </a:rPr>
              <a:t>Χημικοί κίνδυνοι</a:t>
            </a:r>
          </a:p>
          <a:p>
            <a:pPr eaLnBrk="1" hangingPunct="1"/>
            <a:r>
              <a:rPr lang="el-GR" b="1" dirty="0">
                <a:solidFill>
                  <a:schemeClr val="bg1"/>
                </a:solidFill>
                <a:latin typeface="+mn-lt"/>
              </a:rPr>
              <a:t>Γ. Τοξικά ιχνοστοιχεία/Βαρέα μέταλλα</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150</a:t>
            </a:fld>
            <a:endParaRPr lang="en-US" dirty="0">
              <a:solidFill>
                <a:schemeClr val="bg1"/>
              </a:solidFill>
            </a:endParaRPr>
          </a:p>
        </p:txBody>
      </p:sp>
      <p:graphicFrame>
        <p:nvGraphicFramePr>
          <p:cNvPr id="6" name="5 - Πίνακας"/>
          <p:cNvGraphicFramePr>
            <a:graphicFrameLocks noGrp="1"/>
          </p:cNvGraphicFramePr>
          <p:nvPr/>
        </p:nvGraphicFramePr>
        <p:xfrm>
          <a:off x="304800" y="1828800"/>
          <a:ext cx="8458200" cy="4648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736600">
                <a:tc>
                  <a:txBody>
                    <a:bodyPr/>
                    <a:lstStyle/>
                    <a:p>
                      <a:r>
                        <a:rPr lang="el-GR" dirty="0"/>
                        <a:t>Ιχνοστοιχείο </a:t>
                      </a:r>
                    </a:p>
                  </a:txBody>
                  <a:tcPr/>
                </a:tc>
                <a:tc>
                  <a:txBody>
                    <a:bodyPr/>
                    <a:lstStyle/>
                    <a:p>
                      <a:r>
                        <a:rPr lang="el-GR" dirty="0"/>
                        <a:t>Πηγή </a:t>
                      </a:r>
                    </a:p>
                  </a:txBody>
                  <a:tcPr/>
                </a:tc>
                <a:tc>
                  <a:txBody>
                    <a:bodyPr/>
                    <a:lstStyle/>
                    <a:p>
                      <a:r>
                        <a:rPr lang="el-GR" dirty="0"/>
                        <a:t>Συσσώρευση στους ζωικούς ιστούς</a:t>
                      </a:r>
                    </a:p>
                  </a:txBody>
                  <a:tcPr/>
                </a:tc>
                <a:extLst>
                  <a:ext uri="{0D108BD9-81ED-4DB2-BD59-A6C34878D82A}">
                    <a16:rowId xmlns:a16="http://schemas.microsoft.com/office/drawing/2014/main" val="10000"/>
                  </a:ext>
                </a:extLst>
              </a:tr>
              <a:tr h="736600">
                <a:tc>
                  <a:txBody>
                    <a:bodyPr/>
                    <a:lstStyle/>
                    <a:p>
                      <a:r>
                        <a:rPr lang="el-GR" dirty="0"/>
                        <a:t>Αρσενικό (</a:t>
                      </a:r>
                      <a:r>
                        <a:rPr lang="en-GB" dirty="0"/>
                        <a:t>As)</a:t>
                      </a:r>
                      <a:endParaRPr lang="el-GR" dirty="0"/>
                    </a:p>
                  </a:txBody>
                  <a:tcPr/>
                </a:tc>
                <a:tc>
                  <a:txBody>
                    <a:bodyPr/>
                    <a:lstStyle/>
                    <a:p>
                      <a:r>
                        <a:rPr lang="el-GR" dirty="0"/>
                        <a:t>Θαλάσσια φυτά και ζώα, συμπληρώματα ιχνοστοιχείων</a:t>
                      </a:r>
                    </a:p>
                  </a:txBody>
                  <a:tcPr/>
                </a:tc>
                <a:tc>
                  <a:txBody>
                    <a:bodyPr/>
                    <a:lstStyle/>
                    <a:p>
                      <a:r>
                        <a:rPr lang="el-GR" dirty="0"/>
                        <a:t>Ψάρια </a:t>
                      </a:r>
                    </a:p>
                  </a:txBody>
                  <a:tcPr/>
                </a:tc>
                <a:extLst>
                  <a:ext uri="{0D108BD9-81ED-4DB2-BD59-A6C34878D82A}">
                    <a16:rowId xmlns:a16="http://schemas.microsoft.com/office/drawing/2014/main" val="10001"/>
                  </a:ext>
                </a:extLst>
              </a:tr>
              <a:tr h="736600">
                <a:tc>
                  <a:txBody>
                    <a:bodyPr/>
                    <a:lstStyle/>
                    <a:p>
                      <a:r>
                        <a:rPr lang="el-GR" dirty="0"/>
                        <a:t>Κάδμιο </a:t>
                      </a:r>
                      <a:r>
                        <a:rPr lang="en-GB" dirty="0"/>
                        <a:t>(Cd)</a:t>
                      </a:r>
                      <a:endParaRPr lang="el-GR" dirty="0"/>
                    </a:p>
                  </a:txBody>
                  <a:tcPr/>
                </a:tc>
                <a:tc>
                  <a:txBody>
                    <a:bodyPr/>
                    <a:lstStyle/>
                    <a:p>
                      <a:r>
                        <a:rPr lang="el-GR" dirty="0"/>
                        <a:t>Συμπληρώματα ιχνοστοιχείων, ΧΖ/καρποί</a:t>
                      </a:r>
                      <a:r>
                        <a:rPr lang="el-GR" baseline="0" dirty="0"/>
                        <a:t> (αναλόγως προέλευσης), </a:t>
                      </a:r>
                    </a:p>
                    <a:p>
                      <a:r>
                        <a:rPr lang="el-GR" baseline="0" dirty="0"/>
                        <a:t>Λιπάσματα (κοπριά, φωσφορικά </a:t>
                      </a:r>
                      <a:r>
                        <a:rPr lang="el-GR" baseline="0" dirty="0" err="1"/>
                        <a:t>κ.ά</a:t>
                      </a:r>
                      <a:r>
                        <a:rPr lang="el-GR" baseline="0" dirty="0"/>
                        <a:t>)</a:t>
                      </a:r>
                      <a:endParaRPr lang="el-GR" dirty="0"/>
                    </a:p>
                  </a:txBody>
                  <a:tcPr/>
                </a:tc>
                <a:tc>
                  <a:txBody>
                    <a:bodyPr/>
                    <a:lstStyle/>
                    <a:p>
                      <a:r>
                        <a:rPr lang="el-GR" dirty="0"/>
                        <a:t>Ήπαρ και νεφροί,</a:t>
                      </a:r>
                      <a:r>
                        <a:rPr lang="el-GR" baseline="0" dirty="0"/>
                        <a:t> </a:t>
                      </a:r>
                      <a:r>
                        <a:rPr lang="el-GR" dirty="0"/>
                        <a:t>όστρακα, σολομός</a:t>
                      </a:r>
                    </a:p>
                    <a:p>
                      <a:r>
                        <a:rPr lang="el-GR" dirty="0"/>
                        <a:t>Γάλα, κρέας, αυγά (↓)</a:t>
                      </a:r>
                    </a:p>
                  </a:txBody>
                  <a:tcPr/>
                </a:tc>
                <a:extLst>
                  <a:ext uri="{0D108BD9-81ED-4DB2-BD59-A6C34878D82A}">
                    <a16:rowId xmlns:a16="http://schemas.microsoft.com/office/drawing/2014/main" val="10002"/>
                  </a:ext>
                </a:extLst>
              </a:tr>
              <a:tr h="736600">
                <a:tc>
                  <a:txBody>
                    <a:bodyPr/>
                    <a:lstStyle/>
                    <a:p>
                      <a:r>
                        <a:rPr lang="el-GR" dirty="0"/>
                        <a:t>Μόλυβδος </a:t>
                      </a:r>
                      <a:r>
                        <a:rPr lang="en-GB" dirty="0"/>
                        <a:t>(</a:t>
                      </a:r>
                      <a:r>
                        <a:rPr lang="en-GB" dirty="0" err="1"/>
                        <a:t>Pb</a:t>
                      </a:r>
                      <a:r>
                        <a:rPr lang="en-GB" dirty="0"/>
                        <a:t>)</a:t>
                      </a:r>
                      <a:endParaRPr lang="el-GR" dirty="0"/>
                    </a:p>
                  </a:txBody>
                  <a:tcPr/>
                </a:tc>
                <a:tc>
                  <a:txBody>
                    <a:bodyPr/>
                    <a:lstStyle/>
                    <a:p>
                      <a:r>
                        <a:rPr lang="el-GR" dirty="0"/>
                        <a:t>Μολυσμένο χώμα, νερό από δίκτυα με μολύβδινους</a:t>
                      </a:r>
                      <a:r>
                        <a:rPr lang="el-GR" baseline="0" dirty="0"/>
                        <a:t> σωλήνες,  μπαταρίες, </a:t>
                      </a:r>
                      <a:r>
                        <a:rPr lang="el-GR" dirty="0"/>
                        <a:t>συμπληρώματα ιχνοστοιχείων, μαρμαρόσκονη (σε κάποιες περιοχές)</a:t>
                      </a:r>
                    </a:p>
                  </a:txBody>
                  <a:tcPr/>
                </a:tc>
                <a:tc>
                  <a:txBody>
                    <a:bodyPr/>
                    <a:lstStyle/>
                    <a:p>
                      <a:r>
                        <a:rPr lang="el-GR" dirty="0"/>
                        <a:t>Οστά, εγκέφαλος, νεφροί</a:t>
                      </a:r>
                    </a:p>
                  </a:txBody>
                  <a:tcPr/>
                </a:tc>
                <a:extLst>
                  <a:ext uri="{0D108BD9-81ED-4DB2-BD59-A6C34878D82A}">
                    <a16:rowId xmlns:a16="http://schemas.microsoft.com/office/drawing/2014/main" val="10003"/>
                  </a:ext>
                </a:extLst>
              </a:tr>
              <a:tr h="736600">
                <a:tc>
                  <a:txBody>
                    <a:bodyPr/>
                    <a:lstStyle/>
                    <a:p>
                      <a:r>
                        <a:rPr lang="el-GR" dirty="0"/>
                        <a:t>Υδράργυρος </a:t>
                      </a:r>
                      <a:r>
                        <a:rPr lang="en-GB" dirty="0"/>
                        <a:t>(Hg)</a:t>
                      </a:r>
                      <a:endParaRPr lang="el-GR" dirty="0"/>
                    </a:p>
                  </a:txBody>
                  <a:tcPr/>
                </a:tc>
                <a:tc>
                  <a:txBody>
                    <a:bodyPr/>
                    <a:lstStyle/>
                    <a:p>
                      <a:r>
                        <a:rPr lang="el-GR" dirty="0"/>
                        <a:t>Ανθρωπογενείς δραστηριότητες, ιχθυάλευρα</a:t>
                      </a:r>
                    </a:p>
                  </a:txBody>
                  <a:tcPr/>
                </a:tc>
                <a:tc>
                  <a:txBody>
                    <a:bodyPr/>
                    <a:lstStyle/>
                    <a:p>
                      <a:r>
                        <a:rPr lang="el-GR" dirty="0"/>
                        <a:t>Ήπαρ και νεφροί κυρίως σε</a:t>
                      </a:r>
                      <a:r>
                        <a:rPr lang="el-GR" baseline="0" dirty="0"/>
                        <a:t> θαλάσσια ζώα</a:t>
                      </a:r>
                      <a:endParaRPr lang="el-GR" dirty="0"/>
                    </a:p>
                  </a:txBody>
                  <a:tcPr/>
                </a:tc>
                <a:extLst>
                  <a:ext uri="{0D108BD9-81ED-4DB2-BD59-A6C34878D82A}">
                    <a16:rowId xmlns:a16="http://schemas.microsoft.com/office/drawing/2014/main" val="10004"/>
                  </a:ext>
                </a:extLst>
              </a:tr>
              <a:tr h="335280">
                <a:tc gridSpan="3">
                  <a:txBody>
                    <a:bodyPr/>
                    <a:lstStyle/>
                    <a:p>
                      <a:endParaRPr lang="el-GR" sz="800" dirty="0"/>
                    </a:p>
                  </a:txBody>
                  <a:tcPr/>
                </a:tc>
                <a:tc hMerge="1">
                  <a:txBody>
                    <a:bodyPr/>
                    <a:lstStyle/>
                    <a:p>
                      <a:endParaRPr lang="el-GR" sz="800" dirty="0"/>
                    </a:p>
                  </a:txBody>
                  <a:tcPr/>
                </a:tc>
                <a:tc hMerge="1">
                  <a:txBody>
                    <a:bodyPr/>
                    <a:lstStyle/>
                    <a:p>
                      <a:endParaRPr lang="el-GR" sz="800"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5186035"/>
          </a:xfrm>
          <a:prstGeom prst="rect">
            <a:avLst/>
          </a:prstGeom>
          <a:noFill/>
        </p:spPr>
        <p:txBody>
          <a:bodyPr wrap="square" rtlCol="0">
            <a:spAutoFit/>
          </a:bodyPr>
          <a:lstStyle/>
          <a:p>
            <a:pPr eaLnBrk="1" hangingPunct="1"/>
            <a:r>
              <a:rPr lang="el-GR" sz="3200" b="1" dirty="0">
                <a:solidFill>
                  <a:srgbClr val="7030A0"/>
                </a:solidFill>
                <a:latin typeface="+mn-lt"/>
              </a:rPr>
              <a:t>Χημικοί κίνδυνοι</a:t>
            </a:r>
          </a:p>
          <a:p>
            <a:pPr eaLnBrk="1" hangingPunct="1"/>
            <a:r>
              <a:rPr lang="el-GR" b="1" dirty="0">
                <a:solidFill>
                  <a:schemeClr val="bg1"/>
                </a:solidFill>
                <a:latin typeface="+mn-lt"/>
              </a:rPr>
              <a:t>Δ. Κτηνιατρικά φάρμακα</a:t>
            </a:r>
          </a:p>
          <a:p>
            <a:pPr eaLnBrk="1" hangingPunct="1">
              <a:lnSpc>
                <a:spcPct val="125000"/>
              </a:lnSpc>
            </a:pPr>
            <a:r>
              <a:rPr lang="el-GR" sz="2000" dirty="0">
                <a:solidFill>
                  <a:schemeClr val="bg1">
                    <a:lumMod val="75000"/>
                    <a:lumOff val="25000"/>
                  </a:schemeClr>
                </a:solidFill>
                <a:latin typeface="+mn-lt"/>
              </a:rPr>
              <a:t>Μπορούν να βρεθούν υπολείμματα στις ζωοτροφές:</a:t>
            </a:r>
          </a:p>
          <a:p>
            <a:pPr marL="177800" eaLnBrk="1" hangingPunct="1">
              <a:lnSpc>
                <a:spcPct val="125000"/>
              </a:lnSpc>
            </a:pPr>
            <a:r>
              <a:rPr lang="el-GR" sz="2000" dirty="0">
                <a:solidFill>
                  <a:schemeClr val="bg1">
                    <a:lumMod val="75000"/>
                    <a:lumOff val="25000"/>
                  </a:schemeClr>
                </a:solidFill>
                <a:latin typeface="+mn-lt"/>
              </a:rPr>
              <a:t>Α) από χρήση πρώτων υλών ζωικής προέλευσης (λίγο σπάνιο)</a:t>
            </a:r>
          </a:p>
          <a:p>
            <a:pPr marL="177800" eaLnBrk="1" hangingPunct="1">
              <a:lnSpc>
                <a:spcPct val="125000"/>
              </a:lnSpc>
            </a:pPr>
            <a:r>
              <a:rPr lang="el-GR" sz="2000" dirty="0">
                <a:solidFill>
                  <a:schemeClr val="bg1">
                    <a:lumMod val="75000"/>
                    <a:lumOff val="25000"/>
                  </a:schemeClr>
                </a:solidFill>
                <a:latin typeface="+mn-lt"/>
              </a:rPr>
              <a:t>Β) από παρασκευή </a:t>
            </a:r>
            <a:r>
              <a:rPr lang="el-GR" sz="2000" dirty="0" err="1">
                <a:solidFill>
                  <a:schemeClr val="bg1">
                    <a:lumMod val="75000"/>
                    <a:lumOff val="25000"/>
                  </a:schemeClr>
                </a:solidFill>
                <a:latin typeface="+mn-lt"/>
              </a:rPr>
              <a:t>φαρμακούχων</a:t>
            </a:r>
            <a:r>
              <a:rPr lang="el-GR" sz="2000" dirty="0">
                <a:solidFill>
                  <a:schemeClr val="bg1">
                    <a:lumMod val="75000"/>
                    <a:lumOff val="25000"/>
                  </a:schemeClr>
                </a:solidFill>
                <a:latin typeface="+mn-lt"/>
              </a:rPr>
              <a:t> σιτηρεσίων και πλημμελή καθαρισμό της γραμμής για παραγωγή μη </a:t>
            </a:r>
            <a:r>
              <a:rPr lang="el-GR" sz="2000" dirty="0" err="1">
                <a:solidFill>
                  <a:schemeClr val="bg1">
                    <a:lumMod val="75000"/>
                    <a:lumOff val="25000"/>
                  </a:schemeClr>
                </a:solidFill>
                <a:latin typeface="+mn-lt"/>
              </a:rPr>
              <a:t>φαρμακούχων</a:t>
            </a:r>
            <a:r>
              <a:rPr lang="el-GR" sz="2000" dirty="0">
                <a:solidFill>
                  <a:schemeClr val="bg1">
                    <a:lumMod val="75000"/>
                    <a:lumOff val="25000"/>
                  </a:schemeClr>
                </a:solidFill>
                <a:latin typeface="+mn-lt"/>
              </a:rPr>
              <a:t> σιτηρεσίων ακολούθως</a:t>
            </a:r>
          </a:p>
          <a:p>
            <a:pPr marL="177800" eaLnBrk="1" hangingPunct="1">
              <a:lnSpc>
                <a:spcPct val="125000"/>
              </a:lnSpc>
            </a:pPr>
            <a:r>
              <a:rPr lang="el-GR" sz="2000" dirty="0">
                <a:solidFill>
                  <a:schemeClr val="bg1">
                    <a:lumMod val="75000"/>
                    <a:lumOff val="25000"/>
                  </a:schemeClr>
                </a:solidFill>
                <a:latin typeface="+mn-lt"/>
              </a:rPr>
              <a:t>Γ) από παράνομη χρήση αντιβιοτικών (ως αυξητικών παραγόντων) στα σιτηρέσια</a:t>
            </a:r>
          </a:p>
          <a:p>
            <a:pPr marL="177800" eaLnBrk="1" hangingPunct="1">
              <a:lnSpc>
                <a:spcPct val="125000"/>
              </a:lnSpc>
            </a:pPr>
            <a:r>
              <a:rPr lang="el-GR" sz="2000" dirty="0">
                <a:solidFill>
                  <a:schemeClr val="bg1">
                    <a:lumMod val="75000"/>
                    <a:lumOff val="25000"/>
                  </a:schemeClr>
                </a:solidFill>
                <a:latin typeface="+mn-lt"/>
              </a:rPr>
              <a:t>Δ) από χρήση αντιβιοτικών κατά την επεξεργασία των ΔΚ για την παραγωγή </a:t>
            </a:r>
            <a:r>
              <a:rPr lang="el-GR" sz="2000" dirty="0" err="1">
                <a:solidFill>
                  <a:schemeClr val="bg1">
                    <a:lumMod val="75000"/>
                    <a:lumOff val="25000"/>
                  </a:schemeClr>
                </a:solidFill>
                <a:latin typeface="+mn-lt"/>
              </a:rPr>
              <a:t>βιοαιθανόλης</a:t>
            </a:r>
            <a:endParaRPr lang="el-GR" sz="2000" dirty="0">
              <a:solidFill>
                <a:schemeClr val="bg1">
                  <a:lumMod val="75000"/>
                  <a:lumOff val="25000"/>
                </a:schemeClr>
              </a:solidFill>
              <a:latin typeface="+mn-lt"/>
            </a:endParaRPr>
          </a:p>
          <a:p>
            <a:pPr eaLnBrk="1" hangingPunct="1">
              <a:lnSpc>
                <a:spcPct val="125000"/>
              </a:lnSpc>
            </a:pPr>
            <a:endParaRPr lang="el-GR" sz="2000" dirty="0">
              <a:solidFill>
                <a:schemeClr val="bg1">
                  <a:lumMod val="75000"/>
                  <a:lumOff val="25000"/>
                </a:schemeClr>
              </a:solidFill>
              <a:latin typeface="+mn-lt"/>
            </a:endParaRPr>
          </a:p>
          <a:p>
            <a:pPr eaLnBrk="1" hangingPunct="1">
              <a:lnSpc>
                <a:spcPct val="125000"/>
              </a:lnSpc>
            </a:pPr>
            <a:r>
              <a:rPr lang="el-GR" sz="2000" b="1" dirty="0">
                <a:solidFill>
                  <a:srgbClr val="FF0000"/>
                </a:solidFill>
                <a:latin typeface="+mn-lt"/>
              </a:rPr>
              <a:t>Συσσωρεύονται στο κτηνοτροφικό προϊόν → κατανάλωση από τον άνθρωπο → ανάπτυξη ανθεκτικότητας παθογόνων</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151</a:t>
            </a:fld>
            <a:endParaRPr lang="en-US" dirty="0">
              <a:solidFill>
                <a:schemeClr val="bg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3647152"/>
          </a:xfrm>
          <a:prstGeom prst="rect">
            <a:avLst/>
          </a:prstGeom>
          <a:noFill/>
        </p:spPr>
        <p:txBody>
          <a:bodyPr wrap="square" rtlCol="0">
            <a:spAutoFit/>
          </a:bodyPr>
          <a:lstStyle/>
          <a:p>
            <a:pPr eaLnBrk="1" hangingPunct="1"/>
            <a:r>
              <a:rPr lang="el-GR" sz="3200" b="1" dirty="0">
                <a:solidFill>
                  <a:srgbClr val="7030A0"/>
                </a:solidFill>
                <a:latin typeface="+mn-lt"/>
              </a:rPr>
              <a:t>Χημικοί κίνδυνοι</a:t>
            </a:r>
          </a:p>
          <a:p>
            <a:pPr eaLnBrk="1" hangingPunct="1"/>
            <a:r>
              <a:rPr lang="el-GR" b="1" dirty="0">
                <a:solidFill>
                  <a:schemeClr val="bg1"/>
                </a:solidFill>
                <a:latin typeface="+mn-lt"/>
              </a:rPr>
              <a:t>Ε. Ζιζανιοκτόνα (</a:t>
            </a:r>
            <a:r>
              <a:rPr lang="el-GR" b="1" dirty="0" err="1">
                <a:solidFill>
                  <a:schemeClr val="bg1"/>
                </a:solidFill>
                <a:latin typeface="+mn-lt"/>
              </a:rPr>
              <a:t>οργανοχλωριούχα</a:t>
            </a:r>
            <a:r>
              <a:rPr lang="el-GR" b="1" dirty="0">
                <a:solidFill>
                  <a:schemeClr val="bg1"/>
                </a:solidFill>
                <a:latin typeface="+mn-lt"/>
              </a:rPr>
              <a:t>)</a:t>
            </a:r>
          </a:p>
          <a:p>
            <a:pPr eaLnBrk="1" hangingPunct="1">
              <a:lnSpc>
                <a:spcPct val="125000"/>
              </a:lnSpc>
            </a:pPr>
            <a:r>
              <a:rPr lang="el-GR" sz="2000" dirty="0">
                <a:solidFill>
                  <a:schemeClr val="bg1">
                    <a:lumMod val="75000"/>
                    <a:lumOff val="25000"/>
                  </a:schemeClr>
                </a:solidFill>
                <a:latin typeface="+mn-lt"/>
              </a:rPr>
              <a:t>Μπορούν να βρεθούν υπολείμματα στις ζωοτροφές από ευρεία χρήση στις καλλιεργούμενες εκτάσεις για παραγωγή ζωοτροφών (ΧΖ και ΣΖ)</a:t>
            </a:r>
          </a:p>
          <a:p>
            <a:pPr>
              <a:lnSpc>
                <a:spcPct val="125000"/>
              </a:lnSpc>
            </a:pPr>
            <a:endParaRPr lang="el-GR" sz="2000" b="1" dirty="0">
              <a:solidFill>
                <a:srgbClr val="FF0000"/>
              </a:solidFill>
              <a:latin typeface="+mn-lt"/>
            </a:endParaRPr>
          </a:p>
          <a:p>
            <a:pPr>
              <a:lnSpc>
                <a:spcPct val="125000"/>
              </a:lnSpc>
            </a:pPr>
            <a:r>
              <a:rPr lang="el-GR" sz="2000" b="1" dirty="0">
                <a:solidFill>
                  <a:srgbClr val="FF0000"/>
                </a:solidFill>
                <a:latin typeface="+mn-lt"/>
              </a:rPr>
              <a:t>Κρίσιμο σημεία:</a:t>
            </a:r>
          </a:p>
          <a:p>
            <a:pPr>
              <a:lnSpc>
                <a:spcPct val="125000"/>
              </a:lnSpc>
            </a:pPr>
            <a:r>
              <a:rPr lang="el-GR" sz="2000" b="1" dirty="0">
                <a:solidFill>
                  <a:srgbClr val="FF0000"/>
                </a:solidFill>
                <a:latin typeface="+mn-lt"/>
              </a:rPr>
              <a:t>Α) συσσωρεύονται στο προϊόν (κρέας, γάλα)</a:t>
            </a:r>
          </a:p>
          <a:p>
            <a:pPr>
              <a:lnSpc>
                <a:spcPct val="125000"/>
              </a:lnSpc>
            </a:pPr>
            <a:r>
              <a:rPr lang="el-GR" sz="2000" b="1" dirty="0">
                <a:solidFill>
                  <a:srgbClr val="FF0000"/>
                </a:solidFill>
                <a:latin typeface="+mn-lt"/>
              </a:rPr>
              <a:t>Β) είναι ‘’επίμονες’’ ουσίες (</a:t>
            </a:r>
            <a:r>
              <a:rPr lang="el-GR" sz="2000" b="1" dirty="0" err="1">
                <a:solidFill>
                  <a:srgbClr val="FF0000"/>
                </a:solidFill>
                <a:latin typeface="+mn-lt"/>
              </a:rPr>
              <a:t>αποδομούνται</a:t>
            </a:r>
            <a:r>
              <a:rPr lang="el-GR" sz="2000" b="1" dirty="0">
                <a:solidFill>
                  <a:srgbClr val="FF0000"/>
                </a:solidFill>
                <a:latin typeface="+mn-lt"/>
              </a:rPr>
              <a:t> πολύ αργά)</a:t>
            </a:r>
          </a:p>
          <a:p>
            <a:pPr eaLnBrk="1" hangingPunct="1">
              <a:lnSpc>
                <a:spcPct val="125000"/>
              </a:lnSpc>
            </a:pPr>
            <a:endParaRPr lang="el-GR" sz="2000" dirty="0">
              <a:solidFill>
                <a:schemeClr val="bg1">
                  <a:lumMod val="75000"/>
                  <a:lumOff val="25000"/>
                </a:schemeClr>
              </a:solidFill>
              <a:latin typeface="+mn-lt"/>
            </a:endParaRP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152</a:t>
            </a:fld>
            <a:endParaRPr lang="en-US" dirty="0">
              <a:solidFill>
                <a:schemeClr val="bg1"/>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4955203"/>
          </a:xfrm>
          <a:prstGeom prst="rect">
            <a:avLst/>
          </a:prstGeom>
          <a:noFill/>
        </p:spPr>
        <p:txBody>
          <a:bodyPr wrap="square" rtlCol="0">
            <a:spAutoFit/>
          </a:bodyPr>
          <a:lstStyle/>
          <a:p>
            <a:pPr eaLnBrk="1" hangingPunct="1"/>
            <a:r>
              <a:rPr lang="el-GR" sz="3200" b="1" dirty="0">
                <a:solidFill>
                  <a:srgbClr val="7030A0"/>
                </a:solidFill>
                <a:latin typeface="+mn-lt"/>
              </a:rPr>
              <a:t>Βιολογικοί κίνδυνοι</a:t>
            </a:r>
          </a:p>
          <a:p>
            <a:pPr eaLnBrk="1" hangingPunct="1"/>
            <a:r>
              <a:rPr lang="el-GR" b="1" dirty="0">
                <a:solidFill>
                  <a:schemeClr val="bg1"/>
                </a:solidFill>
                <a:latin typeface="+mn-lt"/>
              </a:rPr>
              <a:t>Α. </a:t>
            </a:r>
            <a:r>
              <a:rPr lang="el-GR" b="1" dirty="0" err="1">
                <a:solidFill>
                  <a:schemeClr val="bg1"/>
                </a:solidFill>
                <a:latin typeface="+mn-lt"/>
              </a:rPr>
              <a:t>Βρουκέλλα</a:t>
            </a:r>
            <a:r>
              <a:rPr lang="el-GR" b="1" dirty="0">
                <a:solidFill>
                  <a:schemeClr val="bg1"/>
                </a:solidFill>
                <a:latin typeface="+mn-lt"/>
              </a:rPr>
              <a:t> </a:t>
            </a:r>
          </a:p>
          <a:p>
            <a:pPr eaLnBrk="1" hangingPunct="1">
              <a:lnSpc>
                <a:spcPct val="125000"/>
              </a:lnSpc>
            </a:pPr>
            <a:r>
              <a:rPr lang="el-GR" sz="2000" dirty="0">
                <a:solidFill>
                  <a:schemeClr val="bg1">
                    <a:lumMod val="75000"/>
                    <a:lumOff val="25000"/>
                  </a:schemeClr>
                </a:solidFill>
                <a:latin typeface="+mn-lt"/>
              </a:rPr>
              <a:t>Σε ορισμένες περιοχές (τοκετός μολυσμένων ζώων σε </a:t>
            </a:r>
            <a:r>
              <a:rPr lang="el-GR" sz="2000" dirty="0" err="1">
                <a:solidFill>
                  <a:schemeClr val="bg1">
                    <a:lumMod val="75000"/>
                    <a:lumOff val="25000"/>
                  </a:schemeClr>
                </a:solidFill>
                <a:latin typeface="+mn-lt"/>
              </a:rPr>
              <a:t>βοσκούμενες</a:t>
            </a:r>
            <a:r>
              <a:rPr lang="el-GR" sz="2000" dirty="0">
                <a:solidFill>
                  <a:schemeClr val="bg1">
                    <a:lumMod val="75000"/>
                    <a:lumOff val="25000"/>
                  </a:schemeClr>
                </a:solidFill>
                <a:latin typeface="+mn-lt"/>
              </a:rPr>
              <a:t> ή καλλιεργούμενες για ζωοτροφές εκτάσεις) → επιμόλυνση ζωοτροφών → παρουσία μικροοργανισμών στο γάλα (επικίνδυνο όταν δε γίνεται παστερίωση)</a:t>
            </a:r>
          </a:p>
          <a:p>
            <a:pPr eaLnBrk="1" hangingPunct="1">
              <a:lnSpc>
                <a:spcPct val="125000"/>
              </a:lnSpc>
            </a:pPr>
            <a:endParaRPr lang="el-GR" sz="2000" b="1" dirty="0">
              <a:solidFill>
                <a:schemeClr val="bg1">
                  <a:lumMod val="75000"/>
                  <a:lumOff val="25000"/>
                </a:schemeClr>
              </a:solidFill>
              <a:latin typeface="+mn-lt"/>
            </a:endParaRPr>
          </a:p>
          <a:p>
            <a:pPr eaLnBrk="1" hangingPunct="1">
              <a:lnSpc>
                <a:spcPct val="125000"/>
              </a:lnSpc>
            </a:pPr>
            <a:r>
              <a:rPr lang="el-GR" b="1" dirty="0">
                <a:solidFill>
                  <a:schemeClr val="bg1">
                    <a:lumMod val="75000"/>
                    <a:lumOff val="25000"/>
                  </a:schemeClr>
                </a:solidFill>
                <a:latin typeface="+mn-lt"/>
              </a:rPr>
              <a:t>Β. Σαλμονέλα</a:t>
            </a:r>
          </a:p>
          <a:p>
            <a:pPr eaLnBrk="1" hangingPunct="1">
              <a:lnSpc>
                <a:spcPct val="125000"/>
              </a:lnSpc>
            </a:pPr>
            <a:r>
              <a:rPr lang="el-GR" sz="2000" dirty="0">
                <a:solidFill>
                  <a:schemeClr val="bg1">
                    <a:lumMod val="75000"/>
                    <a:lumOff val="25000"/>
                  </a:schemeClr>
                </a:solidFill>
                <a:latin typeface="+mn-lt"/>
              </a:rPr>
              <a:t>Επιμόλυνση ζωοτροφών → ζώων → κτηνοτροφικών προϊόντων → ανθρώπων </a:t>
            </a:r>
          </a:p>
          <a:p>
            <a:pPr eaLnBrk="1" hangingPunct="1">
              <a:lnSpc>
                <a:spcPct val="125000"/>
              </a:lnSpc>
            </a:pPr>
            <a:endParaRPr lang="el-GR" sz="2000" dirty="0">
              <a:solidFill>
                <a:schemeClr val="bg1">
                  <a:lumMod val="75000"/>
                  <a:lumOff val="25000"/>
                </a:schemeClr>
              </a:solidFill>
              <a:latin typeface="+mn-lt"/>
            </a:endParaRPr>
          </a:p>
          <a:p>
            <a:pPr eaLnBrk="1" hangingPunct="1">
              <a:lnSpc>
                <a:spcPct val="125000"/>
              </a:lnSpc>
            </a:pPr>
            <a:r>
              <a:rPr lang="el-GR" b="1" dirty="0">
                <a:solidFill>
                  <a:schemeClr val="bg1">
                    <a:lumMod val="75000"/>
                    <a:lumOff val="25000"/>
                  </a:schemeClr>
                </a:solidFill>
                <a:latin typeface="+mn-lt"/>
              </a:rPr>
              <a:t>Β. </a:t>
            </a:r>
            <a:r>
              <a:rPr lang="el-GR" b="1" dirty="0" err="1">
                <a:solidFill>
                  <a:schemeClr val="bg1">
                    <a:lumMod val="75000"/>
                    <a:lumOff val="25000"/>
                  </a:schemeClr>
                </a:solidFill>
                <a:latin typeface="+mn-lt"/>
              </a:rPr>
              <a:t>Ενδοπαράσιτα</a:t>
            </a:r>
            <a:endParaRPr lang="el-GR" b="1" dirty="0">
              <a:solidFill>
                <a:schemeClr val="bg1">
                  <a:lumMod val="75000"/>
                  <a:lumOff val="25000"/>
                </a:schemeClr>
              </a:solidFill>
              <a:latin typeface="+mn-lt"/>
            </a:endParaRPr>
          </a:p>
          <a:p>
            <a:pPr eaLnBrk="1" hangingPunct="1">
              <a:lnSpc>
                <a:spcPct val="125000"/>
              </a:lnSpc>
            </a:pPr>
            <a:r>
              <a:rPr lang="el-GR" sz="2000" dirty="0">
                <a:solidFill>
                  <a:schemeClr val="bg1">
                    <a:lumMod val="75000"/>
                    <a:lumOff val="25000"/>
                  </a:schemeClr>
                </a:solidFill>
                <a:latin typeface="+mn-lt"/>
              </a:rPr>
              <a:t>(</a:t>
            </a:r>
            <a:r>
              <a:rPr lang="en-GB" sz="2000" i="1" dirty="0" err="1">
                <a:solidFill>
                  <a:schemeClr val="bg1">
                    <a:lumMod val="75000"/>
                    <a:lumOff val="25000"/>
                  </a:schemeClr>
                </a:solidFill>
                <a:latin typeface="+mn-lt"/>
              </a:rPr>
              <a:t>Toxoplasma</a:t>
            </a:r>
            <a:r>
              <a:rPr lang="en-GB" sz="2000" i="1" dirty="0">
                <a:solidFill>
                  <a:schemeClr val="bg1">
                    <a:lumMod val="75000"/>
                    <a:lumOff val="25000"/>
                  </a:schemeClr>
                </a:solidFill>
                <a:latin typeface="+mn-lt"/>
              </a:rPr>
              <a:t> </a:t>
            </a:r>
            <a:r>
              <a:rPr lang="en-GB" sz="2000" i="1" dirty="0" err="1">
                <a:solidFill>
                  <a:schemeClr val="bg1">
                    <a:lumMod val="75000"/>
                    <a:lumOff val="25000"/>
                  </a:schemeClr>
                </a:solidFill>
                <a:latin typeface="+mn-lt"/>
              </a:rPr>
              <a:t>gondii</a:t>
            </a:r>
            <a:r>
              <a:rPr lang="en-GB" sz="2000" i="1" dirty="0">
                <a:solidFill>
                  <a:schemeClr val="bg1">
                    <a:lumMod val="75000"/>
                    <a:lumOff val="25000"/>
                  </a:schemeClr>
                </a:solidFill>
                <a:latin typeface="+mn-lt"/>
              </a:rPr>
              <a:t>, </a:t>
            </a:r>
            <a:r>
              <a:rPr lang="en-GB" sz="2000" i="1" dirty="0" err="1">
                <a:solidFill>
                  <a:schemeClr val="bg1">
                    <a:lumMod val="75000"/>
                    <a:lumOff val="25000"/>
                  </a:schemeClr>
                </a:solidFill>
                <a:latin typeface="+mn-lt"/>
              </a:rPr>
              <a:t>Echinococcus</a:t>
            </a:r>
            <a:r>
              <a:rPr lang="en-GB" sz="2000" i="1" dirty="0">
                <a:solidFill>
                  <a:schemeClr val="bg1">
                    <a:lumMod val="75000"/>
                    <a:lumOff val="25000"/>
                  </a:schemeClr>
                </a:solidFill>
                <a:latin typeface="+mn-lt"/>
              </a:rPr>
              <a:t>, </a:t>
            </a:r>
            <a:r>
              <a:rPr lang="en-GB" sz="2000" i="1" dirty="0" err="1">
                <a:solidFill>
                  <a:schemeClr val="bg1">
                    <a:lumMod val="75000"/>
                    <a:lumOff val="25000"/>
                  </a:schemeClr>
                </a:solidFill>
                <a:latin typeface="+mn-lt"/>
              </a:rPr>
              <a:t>Cisticercus</a:t>
            </a:r>
            <a:r>
              <a:rPr lang="en-GB" sz="2000" i="1" dirty="0">
                <a:solidFill>
                  <a:schemeClr val="bg1">
                    <a:lumMod val="75000"/>
                    <a:lumOff val="25000"/>
                  </a:schemeClr>
                </a:solidFill>
                <a:latin typeface="+mn-lt"/>
              </a:rPr>
              <a:t>, </a:t>
            </a:r>
            <a:r>
              <a:rPr lang="en-GB" sz="2000" i="1" dirty="0" err="1">
                <a:solidFill>
                  <a:schemeClr val="bg1">
                    <a:lumMod val="75000"/>
                    <a:lumOff val="25000"/>
                  </a:schemeClr>
                </a:solidFill>
                <a:latin typeface="+mn-lt"/>
              </a:rPr>
              <a:t>Trichinella</a:t>
            </a:r>
            <a:r>
              <a:rPr lang="en-GB" sz="2000" i="1" dirty="0">
                <a:solidFill>
                  <a:schemeClr val="bg1">
                    <a:lumMod val="75000"/>
                    <a:lumOff val="25000"/>
                  </a:schemeClr>
                </a:solidFill>
                <a:latin typeface="+mn-lt"/>
              </a:rPr>
              <a:t> </a:t>
            </a:r>
            <a:r>
              <a:rPr lang="en-GB" sz="2000" i="1" dirty="0" err="1">
                <a:solidFill>
                  <a:schemeClr val="bg1">
                    <a:lumMod val="75000"/>
                    <a:lumOff val="25000"/>
                  </a:schemeClr>
                </a:solidFill>
                <a:latin typeface="+mn-lt"/>
              </a:rPr>
              <a:t>spiralis</a:t>
            </a:r>
            <a:r>
              <a:rPr lang="en-GB" sz="2000" dirty="0">
                <a:solidFill>
                  <a:schemeClr val="bg1">
                    <a:lumMod val="75000"/>
                    <a:lumOff val="25000"/>
                  </a:schemeClr>
                </a:solidFill>
                <a:latin typeface="+mn-lt"/>
              </a:rPr>
              <a:t>...)</a:t>
            </a:r>
            <a:endParaRPr lang="el-GR" sz="2000" dirty="0">
              <a:solidFill>
                <a:schemeClr val="bg1">
                  <a:lumMod val="75000"/>
                  <a:lumOff val="25000"/>
                </a:schemeClr>
              </a:solidFill>
              <a:latin typeface="+mn-lt"/>
            </a:endParaRPr>
          </a:p>
          <a:p>
            <a:pPr eaLnBrk="1" hangingPunct="1">
              <a:lnSpc>
                <a:spcPct val="125000"/>
              </a:lnSpc>
            </a:pPr>
            <a:r>
              <a:rPr lang="el-GR" sz="2000" dirty="0">
                <a:solidFill>
                  <a:schemeClr val="bg1">
                    <a:lumMod val="75000"/>
                    <a:lumOff val="25000"/>
                  </a:schemeClr>
                </a:solidFill>
                <a:latin typeface="+mn-lt"/>
              </a:rPr>
              <a:t>Επιμόλυνση ζωοτροφών → ζώων → κτηνοτροφικών προϊόντων → ανθρώπων </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153</a:t>
            </a:fld>
            <a:endParaRPr lang="en-US" dirty="0">
              <a:solidFill>
                <a:schemeClr val="bg1"/>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Ζωοτροφές &amp; Υγιεινή </a:t>
            </a:r>
            <a:endParaRPr lang="en-US" sz="2800" dirty="0">
              <a:solidFill>
                <a:srgbClr val="FFFFCC"/>
              </a:solidFill>
              <a:latin typeface="Calibri" pitchFamily="34" charset="0"/>
            </a:endParaRPr>
          </a:p>
        </p:txBody>
      </p:sp>
      <p:sp>
        <p:nvSpPr>
          <p:cNvPr id="14" name="13 - TextBox"/>
          <p:cNvSpPr txBox="1"/>
          <p:nvPr/>
        </p:nvSpPr>
        <p:spPr>
          <a:xfrm>
            <a:off x="228600" y="685800"/>
            <a:ext cx="8610600" cy="1338828"/>
          </a:xfrm>
          <a:prstGeom prst="rect">
            <a:avLst/>
          </a:prstGeom>
          <a:noFill/>
        </p:spPr>
        <p:txBody>
          <a:bodyPr wrap="square" rtlCol="0">
            <a:spAutoFit/>
          </a:bodyPr>
          <a:lstStyle/>
          <a:p>
            <a:pPr eaLnBrk="1" hangingPunct="1"/>
            <a:r>
              <a:rPr lang="el-GR" sz="3200" b="1" dirty="0">
                <a:solidFill>
                  <a:srgbClr val="7030A0"/>
                </a:solidFill>
                <a:latin typeface="+mn-lt"/>
              </a:rPr>
              <a:t>Φυσικοί κίνδυνοι</a:t>
            </a:r>
          </a:p>
          <a:p>
            <a:pPr eaLnBrk="1" hangingPunct="1"/>
            <a:r>
              <a:rPr lang="el-GR" b="1" dirty="0">
                <a:solidFill>
                  <a:schemeClr val="bg1"/>
                </a:solidFill>
                <a:latin typeface="+mn-lt"/>
              </a:rPr>
              <a:t>Τοξικά φυτά</a:t>
            </a:r>
          </a:p>
          <a:p>
            <a:pPr eaLnBrk="1" hangingPunct="1">
              <a:lnSpc>
                <a:spcPct val="125000"/>
              </a:lnSpc>
            </a:pPr>
            <a:r>
              <a:rPr lang="el-GR" sz="2000" dirty="0">
                <a:solidFill>
                  <a:schemeClr val="bg1">
                    <a:lumMod val="75000"/>
                    <a:lumOff val="25000"/>
                  </a:schemeClr>
                </a:solidFill>
                <a:latin typeface="+mn-lt"/>
              </a:rPr>
              <a:t>(βλ. Βρωματολογία)</a:t>
            </a: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154</a:t>
            </a:fld>
            <a:endParaRPr lang="en-US" dirty="0">
              <a:solidFill>
                <a:schemeClr val="bg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 Ομάδα"/>
          <p:cNvGrpSpPr/>
          <p:nvPr/>
        </p:nvGrpSpPr>
        <p:grpSpPr>
          <a:xfrm>
            <a:off x="-5954" y="-12701"/>
            <a:ext cx="615553" cy="6870700"/>
            <a:chOff x="-5954" y="-12701"/>
            <a:chExt cx="615553" cy="6870700"/>
          </a:xfrm>
        </p:grpSpPr>
        <p:sp>
          <p:nvSpPr>
            <p:cNvPr id="14342" name="Rectangle 6"/>
            <p:cNvSpPr>
              <a:spLocks noChangeArrowheads="1"/>
            </p:cNvSpPr>
            <p:nvPr/>
          </p:nvSpPr>
          <p:spPr bwMode="auto">
            <a:xfrm rot="5400000">
              <a:off x="-3130552" y="3117849"/>
              <a:ext cx="6870700" cy="609600"/>
            </a:xfrm>
            <a:prstGeom prst="rect">
              <a:avLst/>
            </a:prstGeom>
            <a:solidFill>
              <a:schemeClr val="bg2">
                <a:alpha val="70000"/>
              </a:schemeClr>
            </a:solidFill>
            <a:ln w="9525">
              <a:noFill/>
              <a:miter lim="800000"/>
              <a:headEnd/>
              <a:tailEnd/>
            </a:ln>
            <a:effectLst/>
          </p:spPr>
          <p:txBody>
            <a:bodyPr wrap="none" anchor="ctr"/>
            <a:lstStyle/>
            <a:p>
              <a:endParaRPr lang="el-GR" dirty="0">
                <a:solidFill>
                  <a:prstClr val="white"/>
                </a:solidFill>
              </a:endParaRPr>
            </a:p>
          </p:txBody>
        </p:sp>
        <p:pic>
          <p:nvPicPr>
            <p:cNvPr id="14343"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rot="242262">
              <a:off x="41992" y="127000"/>
              <a:ext cx="539750" cy="539750"/>
            </a:xfrm>
            <a:prstGeom prst="rect">
              <a:avLst/>
            </a:prstGeom>
            <a:noFill/>
          </p:spPr>
        </p:pic>
        <p:sp>
          <p:nvSpPr>
            <p:cNvPr id="14345" name="Text Box 9"/>
            <p:cNvSpPr txBox="1">
              <a:spLocks noChangeArrowheads="1"/>
            </p:cNvSpPr>
            <p:nvPr/>
          </p:nvSpPr>
          <p:spPr bwMode="auto">
            <a:xfrm rot="16200000">
              <a:off x="-1918296" y="4274542"/>
              <a:ext cx="4440238" cy="615553"/>
            </a:xfrm>
            <a:prstGeom prst="rect">
              <a:avLst/>
            </a:prstGeom>
            <a:noFill/>
            <a:ln w="9525">
              <a:noFill/>
              <a:miter lim="800000"/>
              <a:headEnd/>
              <a:tailEnd/>
            </a:ln>
            <a:effectLst/>
          </p:spPr>
          <p:txBody>
            <a:bodyPr wrap="square">
              <a:spAutoFit/>
            </a:bodyPr>
            <a:lstStyle/>
            <a:p>
              <a:pPr>
                <a:spcBef>
                  <a:spcPct val="50000"/>
                </a:spcBef>
              </a:pPr>
              <a:r>
                <a:rPr lang="el-GR" sz="1600" spc="300" dirty="0">
                  <a:solidFill>
                    <a:prstClr val="white"/>
                  </a:solidFill>
                  <a:latin typeface="Calibri" pitchFamily="34" charset="0"/>
                </a:rPr>
                <a:t>Γεωπονικό Πανεπιστήμιο Αθηνών</a:t>
              </a:r>
              <a:endParaRPr lang="en-US" sz="1600" spc="300" dirty="0">
                <a:solidFill>
                  <a:prstClr val="white"/>
                </a:solidFill>
                <a:latin typeface="Calibri" pitchFamily="34" charset="0"/>
              </a:endParaRPr>
            </a:p>
            <a:p>
              <a:pPr>
                <a:spcBef>
                  <a:spcPct val="50000"/>
                </a:spcBef>
              </a:pPr>
              <a:r>
                <a:rPr lang="el-GR" sz="1200" dirty="0">
                  <a:solidFill>
                    <a:srgbClr val="FFC000"/>
                  </a:solidFill>
                  <a:latin typeface="Calibri" pitchFamily="34" charset="0"/>
                </a:rPr>
                <a:t>Εργαστήριο Φυσιολογίας Θρέψεως και Διατροφής</a:t>
              </a:r>
            </a:p>
          </p:txBody>
        </p:sp>
      </p:grpSp>
      <p:sp>
        <p:nvSpPr>
          <p:cNvPr id="25602" name="2 - Θέση περιεχομένου"/>
          <p:cNvSpPr>
            <a:spLocks/>
          </p:cNvSpPr>
          <p:nvPr/>
        </p:nvSpPr>
        <p:spPr bwMode="auto">
          <a:xfrm>
            <a:off x="685800" y="152400"/>
            <a:ext cx="8229600" cy="6400800"/>
          </a:xfrm>
          <a:prstGeom prst="rect">
            <a:avLst/>
          </a:prstGeom>
          <a:noFill/>
          <a:ln w="9525">
            <a:noFill/>
            <a:miter lim="800000"/>
            <a:headEnd/>
            <a:tailEnd/>
          </a:ln>
        </p:spPr>
        <p:txBody>
          <a:bodyPr/>
          <a:lstStyle/>
          <a:p>
            <a:pPr algn="just">
              <a:spcBef>
                <a:spcPct val="20000"/>
              </a:spcBef>
              <a:buFont typeface="Arial" charset="0"/>
              <a:buNone/>
            </a:pPr>
            <a:r>
              <a:rPr lang="el-GR" b="1" dirty="0">
                <a:solidFill>
                  <a:srgbClr val="7030A0"/>
                </a:solidFill>
                <a:latin typeface="Calibri"/>
              </a:rPr>
              <a:t>Ερωτήσεις στο Κεφάλαιο Ε</a:t>
            </a:r>
          </a:p>
          <a:p>
            <a:r>
              <a:rPr lang="el-GR" sz="1800" dirty="0">
                <a:solidFill>
                  <a:prstClr val="black">
                    <a:lumMod val="75000"/>
                    <a:lumOff val="25000"/>
                  </a:prstClr>
                </a:solidFill>
                <a:latin typeface="Calibri"/>
              </a:rPr>
              <a:t> </a:t>
            </a:r>
          </a:p>
          <a:p>
            <a:pPr marL="342900" indent="-342900">
              <a:lnSpc>
                <a:spcPct val="150000"/>
              </a:lnSpc>
              <a:buFont typeface="+mj-lt"/>
              <a:buAutoNum type="arabicPeriod"/>
            </a:pPr>
            <a:r>
              <a:rPr lang="el-GR" sz="2000" dirty="0">
                <a:solidFill>
                  <a:prstClr val="black">
                    <a:lumMod val="75000"/>
                    <a:lumOff val="25000"/>
                  </a:prstClr>
                </a:solidFill>
                <a:latin typeface="Calibri"/>
              </a:rPr>
              <a:t>Πως προέκυψε η ανάγκη ελέγχου των φυσικών, χημικών και βιολογικών κινδύνων στις ζωοτροφές και πως γίνεται στην πράξη;</a:t>
            </a:r>
          </a:p>
          <a:p>
            <a:pPr marL="342900" indent="-342900">
              <a:lnSpc>
                <a:spcPct val="150000"/>
              </a:lnSpc>
              <a:buFont typeface="+mj-lt"/>
              <a:buAutoNum type="arabicPeriod"/>
            </a:pPr>
            <a:r>
              <a:rPr lang="el-GR" sz="2000">
                <a:solidFill>
                  <a:prstClr val="black">
                    <a:lumMod val="75000"/>
                    <a:lumOff val="25000"/>
                  </a:prstClr>
                </a:solidFill>
                <a:latin typeface="Calibri"/>
              </a:rPr>
              <a:t>Περιγράψτε συνοπτικά τους φυσικούς, χημικούς και βιολογικούς κινδύνους στισ ζωοτροφές.</a:t>
            </a:r>
            <a:endParaRPr lang="el-GR" sz="2000" dirty="0">
              <a:solidFill>
                <a:prstClr val="black">
                  <a:lumMod val="75000"/>
                  <a:lumOff val="25000"/>
                </a:prstClr>
              </a:solidFill>
              <a:latin typeface="Calibri"/>
            </a:endParaRPr>
          </a:p>
          <a:p>
            <a:pPr marL="342900" indent="-342900">
              <a:lnSpc>
                <a:spcPct val="150000"/>
              </a:lnSpc>
              <a:buFont typeface="+mj-lt"/>
              <a:buAutoNum type="arabicPeriod"/>
            </a:pPr>
            <a:endParaRPr lang="el-GR" sz="2000" dirty="0">
              <a:solidFill>
                <a:prstClr val="black">
                  <a:lumMod val="75000"/>
                  <a:lumOff val="25000"/>
                </a:prstClr>
              </a:solidFill>
              <a:latin typeface="Calibri"/>
            </a:endParaRPr>
          </a:p>
        </p:txBody>
      </p:sp>
      <p:sp>
        <p:nvSpPr>
          <p:cNvPr id="7" name="6 - Θέση αριθμού διαφάνειας"/>
          <p:cNvSpPr>
            <a:spLocks noGrp="1"/>
          </p:cNvSpPr>
          <p:nvPr>
            <p:ph type="sldNum" sz="quarter" idx="12"/>
          </p:nvPr>
        </p:nvSpPr>
        <p:spPr/>
        <p:txBody>
          <a:bodyPr/>
          <a:lstStyle/>
          <a:p>
            <a:pPr>
              <a:defRPr/>
            </a:pPr>
            <a:fld id="{8F22B72A-6FBD-4961-9B88-29188EACECEB}" type="slidenum">
              <a:rPr lang="en-US" smtClean="0">
                <a:solidFill>
                  <a:prstClr val="black"/>
                </a:solidFill>
              </a:rPr>
              <a:pPr>
                <a:defRPr/>
              </a:pPr>
              <a:t>155</a:t>
            </a:fld>
            <a:endParaRPr lang="en-US" dirty="0">
              <a:solidFill>
                <a:prstClr val="black"/>
              </a:solidFill>
            </a:endParaRPr>
          </a:p>
        </p:txBody>
      </p:sp>
    </p:spTree>
    <p:extLst>
      <p:ext uri="{BB962C8B-B14F-4D97-AF65-F5344CB8AC3E}">
        <p14:creationId xmlns:p14="http://schemas.microsoft.com/office/powerpoint/2010/main" val="255136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4" name="3 - TextBox"/>
          <p:cNvSpPr txBox="1"/>
          <p:nvPr/>
        </p:nvSpPr>
        <p:spPr>
          <a:xfrm>
            <a:off x="2362200" y="1628001"/>
            <a:ext cx="259080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Απλή άτμιση </a:t>
            </a:r>
            <a:r>
              <a:rPr lang="el-GR" sz="1800" dirty="0">
                <a:solidFill>
                  <a:schemeClr val="bg1">
                    <a:lumMod val="75000"/>
                    <a:lumOff val="25000"/>
                  </a:schemeClr>
                </a:solidFill>
                <a:latin typeface="+mn-lt"/>
              </a:rPr>
              <a:t>σε αμυλούχες ζωοτροφές για ↑ πεπτικότητας του αμύλου</a:t>
            </a:r>
          </a:p>
        </p:txBody>
      </p:sp>
      <p:sp>
        <p:nvSpPr>
          <p:cNvPr id="5" name="4 - TextBox"/>
          <p:cNvSpPr txBox="1"/>
          <p:nvPr/>
        </p:nvSpPr>
        <p:spPr>
          <a:xfrm>
            <a:off x="5638800" y="3276600"/>
            <a:ext cx="3200400" cy="923330"/>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Απαιτείται εξειδικευμένος βιομηχανικός εξοπλισμός (τεράστιες χύτρες πίεσης)</a:t>
            </a:r>
          </a:p>
        </p:txBody>
      </p:sp>
      <p:sp>
        <p:nvSpPr>
          <p:cNvPr id="6" name="5 - TextBox"/>
          <p:cNvSpPr txBox="1"/>
          <p:nvPr/>
        </p:nvSpPr>
        <p:spPr>
          <a:xfrm>
            <a:off x="243840" y="2751891"/>
            <a:ext cx="1676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Άτμιση</a:t>
            </a:r>
          </a:p>
        </p:txBody>
      </p:sp>
      <p:sp>
        <p:nvSpPr>
          <p:cNvPr id="8" name="7 - TextBox"/>
          <p:cNvSpPr txBox="1"/>
          <p:nvPr/>
        </p:nvSpPr>
        <p:spPr>
          <a:xfrm>
            <a:off x="2362200" y="3075801"/>
            <a:ext cx="259080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Άτμιση υπό πίεση </a:t>
            </a:r>
            <a:r>
              <a:rPr lang="el-GR" sz="1800" dirty="0">
                <a:solidFill>
                  <a:schemeClr val="bg1">
                    <a:lumMod val="75000"/>
                    <a:lumOff val="25000"/>
                  </a:schemeClr>
                </a:solidFill>
                <a:latin typeface="+mn-lt"/>
              </a:rPr>
              <a:t>σε ΔΚ και σπέρματα (σόγια) για αδρανοποίηση αντιδιαιτητικών ουσιών</a:t>
            </a:r>
          </a:p>
        </p:txBody>
      </p:sp>
      <p:cxnSp>
        <p:nvCxnSpPr>
          <p:cNvPr id="9" name="8 - Γωνιακή σύνδεση"/>
          <p:cNvCxnSpPr>
            <a:stCxn id="6" idx="3"/>
            <a:endCxn id="8" idx="1"/>
          </p:cNvCxnSpPr>
          <p:nvPr/>
        </p:nvCxnSpPr>
        <p:spPr>
          <a:xfrm>
            <a:off x="1920240" y="2951946"/>
            <a:ext cx="441960" cy="72402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9 - Γωνιακή σύνδεση"/>
          <p:cNvCxnSpPr>
            <a:stCxn id="6" idx="3"/>
            <a:endCxn id="4" idx="1"/>
          </p:cNvCxnSpPr>
          <p:nvPr/>
        </p:nvCxnSpPr>
        <p:spPr>
          <a:xfrm flipV="1">
            <a:off x="1920240" y="2228166"/>
            <a:ext cx="441960" cy="72378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11 - Επεξήγηση με δεξιό βέλος"/>
          <p:cNvSpPr/>
          <p:nvPr/>
        </p:nvSpPr>
        <p:spPr>
          <a:xfrm>
            <a:off x="5029200" y="1637236"/>
            <a:ext cx="609600" cy="12240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19 - TextBox"/>
          <p:cNvSpPr txBox="1"/>
          <p:nvPr/>
        </p:nvSpPr>
        <p:spPr>
          <a:xfrm>
            <a:off x="5648036" y="5172670"/>
            <a:ext cx="32004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Νιφαδοποίηση (</a:t>
            </a:r>
            <a:r>
              <a:rPr lang="en-GB" sz="1800" dirty="0">
                <a:solidFill>
                  <a:schemeClr val="bg1">
                    <a:lumMod val="75000"/>
                    <a:lumOff val="25000"/>
                  </a:schemeClr>
                </a:solidFill>
                <a:latin typeface="+mn-lt"/>
              </a:rPr>
              <a:t>flakes) </a:t>
            </a:r>
            <a:r>
              <a:rPr lang="el-GR" sz="1800" dirty="0">
                <a:solidFill>
                  <a:schemeClr val="bg1">
                    <a:lumMod val="75000"/>
                    <a:lumOff val="25000"/>
                  </a:schemeClr>
                </a:solidFill>
                <a:latin typeface="+mn-lt"/>
              </a:rPr>
              <a:t>των ΔΚ και των σπερμάτων</a:t>
            </a:r>
            <a:r>
              <a:rPr lang="en-GB" sz="1800" dirty="0">
                <a:solidFill>
                  <a:schemeClr val="bg1">
                    <a:lumMod val="75000"/>
                    <a:lumOff val="25000"/>
                  </a:schemeClr>
                </a:solidFill>
                <a:latin typeface="+mn-lt"/>
              </a:rPr>
              <a:t> </a:t>
            </a:r>
            <a:r>
              <a:rPr lang="el-GR" sz="1800" dirty="0">
                <a:solidFill>
                  <a:schemeClr val="bg1">
                    <a:lumMod val="75000"/>
                    <a:lumOff val="25000"/>
                  </a:schemeClr>
                </a:solidFill>
                <a:latin typeface="+mn-lt"/>
              </a:rPr>
              <a:t>σε ειδικό μηχάνημα (νιφαδοποιητή)</a:t>
            </a:r>
          </a:p>
        </p:txBody>
      </p:sp>
      <p:sp>
        <p:nvSpPr>
          <p:cNvPr id="25" name="24 - TextBox"/>
          <p:cNvSpPr txBox="1"/>
          <p:nvPr/>
        </p:nvSpPr>
        <p:spPr>
          <a:xfrm>
            <a:off x="1066800" y="5044440"/>
            <a:ext cx="3886200" cy="1200329"/>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Βελτίωση χαρακτηριστικών τροφής (↑ ΣΦΠ ενέργειας +ΘΣ)</a:t>
            </a:r>
          </a:p>
          <a:p>
            <a:pPr eaLnBrk="1" hangingPunct="1">
              <a:buFont typeface="Arial" pitchFamily="34" charset="0"/>
              <a:buChar char="•"/>
            </a:pPr>
            <a:r>
              <a:rPr lang="el-GR" sz="1800" dirty="0">
                <a:latin typeface="+mn-lt"/>
              </a:rPr>
              <a:t> </a:t>
            </a:r>
            <a:r>
              <a:rPr lang="el-GR" sz="1800" dirty="0" err="1">
                <a:latin typeface="+mn-lt"/>
              </a:rPr>
              <a:t>Πρόσδοση</a:t>
            </a:r>
            <a:r>
              <a:rPr lang="el-GR" sz="1800" dirty="0">
                <a:latin typeface="+mn-lt"/>
              </a:rPr>
              <a:t> υφής για χορήγηση στα μηρυκαστικά</a:t>
            </a:r>
          </a:p>
        </p:txBody>
      </p:sp>
      <p:cxnSp>
        <p:nvCxnSpPr>
          <p:cNvPr id="28" name="27 - Ευθύγραμμο βέλος σύνδεσης"/>
          <p:cNvCxnSpPr>
            <a:stCxn id="5" idx="2"/>
            <a:endCxn id="20" idx="0"/>
          </p:cNvCxnSpPr>
          <p:nvPr/>
        </p:nvCxnSpPr>
        <p:spPr>
          <a:xfrm>
            <a:off x="7239000" y="4199930"/>
            <a:ext cx="9236" cy="972740"/>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30 - Ευθύγραμμο βέλος σύνδεσης"/>
          <p:cNvCxnSpPr>
            <a:stCxn id="20" idx="1"/>
            <a:endCxn id="25" idx="3"/>
          </p:cNvCxnSpPr>
          <p:nvPr/>
        </p:nvCxnSpPr>
        <p:spPr>
          <a:xfrm flipH="1">
            <a:off x="4953000" y="5634335"/>
            <a:ext cx="695036" cy="1027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14 - Επεξήγηση με δεξιό βέλος"/>
          <p:cNvSpPr/>
          <p:nvPr/>
        </p:nvSpPr>
        <p:spPr>
          <a:xfrm>
            <a:off x="5029200" y="3078480"/>
            <a:ext cx="609600" cy="12240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17 - TextBox"/>
          <p:cNvSpPr txBox="1"/>
          <p:nvPr/>
        </p:nvSpPr>
        <p:spPr>
          <a:xfrm>
            <a:off x="5638800" y="1752600"/>
            <a:ext cx="3200400" cy="923330"/>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Απαιτείται εξειδικευμένος βιομηχανικός εξοπλισμός εισόδου ατμού στη ζωοτροφή</a:t>
            </a:r>
          </a:p>
        </p:txBody>
      </p:sp>
      <p:cxnSp>
        <p:nvCxnSpPr>
          <p:cNvPr id="22" name="21 - Ευθεία γραμμή σύνδεσης"/>
          <p:cNvCxnSpPr>
            <a:stCxn id="18" idx="2"/>
            <a:endCxn id="5" idx="0"/>
          </p:cNvCxnSpPr>
          <p:nvPr/>
        </p:nvCxnSpPr>
        <p:spPr>
          <a:xfrm>
            <a:off x="7239000" y="2675930"/>
            <a:ext cx="0" cy="6006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1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16</a:t>
            </a:fld>
            <a:endParaRPr lang="en-US">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954107"/>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a:p>
            <a:pPr eaLnBrk="1" hangingPunct="1"/>
            <a:r>
              <a:rPr lang="el-GR" dirty="0">
                <a:solidFill>
                  <a:schemeClr val="bg1">
                    <a:lumMod val="75000"/>
                    <a:lumOff val="25000"/>
                  </a:schemeClr>
                </a:solidFill>
                <a:latin typeface="+mn-lt"/>
              </a:rPr>
              <a:t>Ζελατινοποίηση αμύλου= ↑ πεπτικότητας (&gt; 90-95%)</a:t>
            </a:r>
          </a:p>
        </p:txBody>
      </p:sp>
      <p:sp>
        <p:nvSpPr>
          <p:cNvPr id="16" name="15 - TextBox"/>
          <p:cNvSpPr txBox="1"/>
          <p:nvPr/>
        </p:nvSpPr>
        <p:spPr>
          <a:xfrm>
            <a:off x="609600" y="6062246"/>
            <a:ext cx="4724400" cy="590931"/>
          </a:xfrm>
          <a:prstGeom prst="rect">
            <a:avLst/>
          </a:prstGeom>
          <a:noFill/>
        </p:spPr>
        <p:txBody>
          <a:bodyPr wrap="square" rtlCol="0">
            <a:spAutoFit/>
          </a:bodyPr>
          <a:lstStyle/>
          <a:p>
            <a:pPr algn="ctr" eaLnBrk="1" hangingPunct="1">
              <a:lnSpc>
                <a:spcPct val="80000"/>
              </a:lnSpc>
            </a:pPr>
            <a:r>
              <a:rPr lang="el-GR" sz="2000" b="1" dirty="0">
                <a:solidFill>
                  <a:srgbClr val="7030A0"/>
                </a:solidFill>
                <a:latin typeface="+mn-lt"/>
              </a:rPr>
              <a:t>Διαδικασία ζελατινοποίησης αμύλου κατά την άτμιση</a:t>
            </a:r>
            <a:endParaRPr lang="el-GR" sz="2000" b="1" i="1" dirty="0">
              <a:solidFill>
                <a:srgbClr val="7030A0"/>
              </a:solidFill>
              <a:latin typeface="+mn-lt"/>
            </a:endParaRPr>
          </a:p>
        </p:txBody>
      </p:sp>
      <p:pic>
        <p:nvPicPr>
          <p:cNvPr id="8" name="7 - Εικόνα" descr="starch gelatinization2.jpg"/>
          <p:cNvPicPr>
            <a:picLocks noChangeAspect="1"/>
          </p:cNvPicPr>
          <p:nvPr/>
        </p:nvPicPr>
        <p:blipFill>
          <a:blip r:embed="rId3" cstate="print">
            <a:clrChange>
              <a:clrFrom>
                <a:srgbClr val="E9E9E9"/>
              </a:clrFrom>
              <a:clrTo>
                <a:srgbClr val="E9E9E9">
                  <a:alpha val="0"/>
                </a:srgbClr>
              </a:clrTo>
            </a:clrChange>
          </a:blip>
          <a:srcRect l="2150" t="7936" r="5393" b="30158"/>
          <a:stretch>
            <a:fillRect/>
          </a:stretch>
        </p:blipFill>
        <p:spPr>
          <a:xfrm>
            <a:off x="1362559" y="2438400"/>
            <a:ext cx="6553200" cy="2971800"/>
          </a:xfrm>
          <a:prstGeom prst="rect">
            <a:avLst/>
          </a:prstGeom>
        </p:spPr>
      </p:pic>
      <p:sp>
        <p:nvSpPr>
          <p:cNvPr id="9" name="8 - TextBox"/>
          <p:cNvSpPr txBox="1"/>
          <p:nvPr/>
        </p:nvSpPr>
        <p:spPr>
          <a:xfrm>
            <a:off x="1219200" y="4130290"/>
            <a:ext cx="1600200" cy="294183"/>
          </a:xfrm>
          <a:prstGeom prst="rect">
            <a:avLst/>
          </a:prstGeom>
          <a:solidFill>
            <a:schemeClr val="tx1"/>
          </a:solidFill>
        </p:spPr>
        <p:txBody>
          <a:bodyPr wrap="square" rtlCol="0">
            <a:spAutoFit/>
          </a:bodyPr>
          <a:lstStyle/>
          <a:p>
            <a:pPr algn="ctr" eaLnBrk="1" hangingPunct="1">
              <a:lnSpc>
                <a:spcPct val="80000"/>
              </a:lnSpc>
            </a:pPr>
            <a:r>
              <a:rPr lang="el-GR" sz="1600" b="1" dirty="0">
                <a:solidFill>
                  <a:schemeClr val="accent6">
                    <a:lumMod val="50000"/>
                  </a:schemeClr>
                </a:solidFill>
                <a:latin typeface="+mn-lt"/>
              </a:rPr>
              <a:t>Αμυλόκοκκος</a:t>
            </a:r>
            <a:endParaRPr lang="el-GR" sz="1600" b="1" i="1" dirty="0">
              <a:solidFill>
                <a:schemeClr val="accent6">
                  <a:lumMod val="50000"/>
                </a:schemeClr>
              </a:solidFill>
              <a:latin typeface="+mn-lt"/>
            </a:endParaRPr>
          </a:p>
        </p:txBody>
      </p:sp>
      <p:sp>
        <p:nvSpPr>
          <p:cNvPr id="10" name="9 - TextBox"/>
          <p:cNvSpPr txBox="1"/>
          <p:nvPr/>
        </p:nvSpPr>
        <p:spPr>
          <a:xfrm>
            <a:off x="1438759" y="3063490"/>
            <a:ext cx="1066800" cy="294183"/>
          </a:xfrm>
          <a:prstGeom prst="rect">
            <a:avLst/>
          </a:prstGeom>
          <a:solidFill>
            <a:schemeClr val="tx1"/>
          </a:solidFill>
        </p:spPr>
        <p:txBody>
          <a:bodyPr wrap="square" rtlCol="0">
            <a:spAutoFit/>
          </a:bodyPr>
          <a:lstStyle/>
          <a:p>
            <a:pPr algn="ctr" eaLnBrk="1" hangingPunct="1">
              <a:lnSpc>
                <a:spcPct val="80000"/>
              </a:lnSpc>
            </a:pPr>
            <a:r>
              <a:rPr lang="el-GR" sz="1600" b="1" dirty="0">
                <a:solidFill>
                  <a:schemeClr val="accent6">
                    <a:lumMod val="50000"/>
                  </a:schemeClr>
                </a:solidFill>
                <a:latin typeface="+mn-lt"/>
              </a:rPr>
              <a:t>Άτμιση  </a:t>
            </a:r>
            <a:endParaRPr lang="el-GR" sz="1600" b="1" i="1" dirty="0">
              <a:solidFill>
                <a:schemeClr val="accent6">
                  <a:lumMod val="50000"/>
                </a:schemeClr>
              </a:solidFill>
              <a:latin typeface="+mn-lt"/>
            </a:endParaRPr>
          </a:p>
        </p:txBody>
      </p:sp>
      <p:sp>
        <p:nvSpPr>
          <p:cNvPr id="11" name="10 - TextBox"/>
          <p:cNvSpPr txBox="1"/>
          <p:nvPr/>
        </p:nvSpPr>
        <p:spPr>
          <a:xfrm>
            <a:off x="3877159" y="1996690"/>
            <a:ext cx="1981200" cy="486287"/>
          </a:xfrm>
          <a:prstGeom prst="rect">
            <a:avLst/>
          </a:prstGeom>
          <a:solidFill>
            <a:schemeClr val="tx1"/>
          </a:solidFill>
        </p:spPr>
        <p:txBody>
          <a:bodyPr wrap="square" rtlCol="0">
            <a:spAutoFit/>
          </a:bodyPr>
          <a:lstStyle/>
          <a:p>
            <a:pPr algn="ctr" eaLnBrk="1" hangingPunct="1">
              <a:lnSpc>
                <a:spcPct val="80000"/>
              </a:lnSpc>
            </a:pPr>
            <a:r>
              <a:rPr lang="el-GR" sz="1600" b="1" dirty="0">
                <a:solidFill>
                  <a:schemeClr val="accent6">
                    <a:lumMod val="50000"/>
                  </a:schemeClr>
                </a:solidFill>
                <a:latin typeface="+mn-lt"/>
              </a:rPr>
              <a:t>Λύση αμυλόζης - αμυλοπηκτίνης </a:t>
            </a:r>
            <a:endParaRPr lang="el-GR" sz="1600" b="1" i="1" dirty="0">
              <a:solidFill>
                <a:schemeClr val="accent6">
                  <a:lumMod val="50000"/>
                </a:schemeClr>
              </a:solidFill>
              <a:latin typeface="+mn-lt"/>
            </a:endParaRPr>
          </a:p>
        </p:txBody>
      </p:sp>
      <p:sp>
        <p:nvSpPr>
          <p:cNvPr id="12" name="11 - TextBox"/>
          <p:cNvSpPr txBox="1"/>
          <p:nvPr/>
        </p:nvSpPr>
        <p:spPr>
          <a:xfrm>
            <a:off x="6315559" y="2453890"/>
            <a:ext cx="1981200" cy="491160"/>
          </a:xfrm>
          <a:prstGeom prst="rect">
            <a:avLst/>
          </a:prstGeom>
          <a:solidFill>
            <a:schemeClr val="tx1"/>
          </a:solidFill>
        </p:spPr>
        <p:txBody>
          <a:bodyPr wrap="square" rtlCol="0">
            <a:spAutoFit/>
          </a:bodyPr>
          <a:lstStyle/>
          <a:p>
            <a:pPr algn="ctr" eaLnBrk="1" hangingPunct="1">
              <a:lnSpc>
                <a:spcPct val="80000"/>
              </a:lnSpc>
            </a:pPr>
            <a:r>
              <a:rPr lang="el-GR" sz="1600" b="1" dirty="0">
                <a:solidFill>
                  <a:schemeClr val="accent6">
                    <a:lumMod val="50000"/>
                  </a:schemeClr>
                </a:solidFill>
                <a:latin typeface="+mn-lt"/>
              </a:rPr>
              <a:t>Διάρρηξη αμυλόκοκκου</a:t>
            </a:r>
            <a:endParaRPr lang="el-GR" sz="1600" b="1" i="1" dirty="0">
              <a:solidFill>
                <a:schemeClr val="accent6">
                  <a:lumMod val="50000"/>
                </a:schemeClr>
              </a:solidFill>
              <a:latin typeface="+mn-lt"/>
            </a:endParaRPr>
          </a:p>
        </p:txBody>
      </p:sp>
      <p:sp>
        <p:nvSpPr>
          <p:cNvPr id="13" name="12 - TextBox"/>
          <p:cNvSpPr txBox="1"/>
          <p:nvPr/>
        </p:nvSpPr>
        <p:spPr>
          <a:xfrm>
            <a:off x="5934559" y="4495800"/>
            <a:ext cx="1905000" cy="486287"/>
          </a:xfrm>
          <a:prstGeom prst="rect">
            <a:avLst/>
          </a:prstGeom>
          <a:solidFill>
            <a:schemeClr val="tx1"/>
          </a:solidFill>
        </p:spPr>
        <p:txBody>
          <a:bodyPr wrap="square" rtlCol="0">
            <a:spAutoFit/>
          </a:bodyPr>
          <a:lstStyle/>
          <a:p>
            <a:pPr eaLnBrk="1" hangingPunct="1">
              <a:lnSpc>
                <a:spcPct val="80000"/>
              </a:lnSpc>
            </a:pPr>
            <a:r>
              <a:rPr lang="el-GR" sz="1600" b="1" dirty="0">
                <a:solidFill>
                  <a:schemeClr val="accent6">
                    <a:lumMod val="50000"/>
                  </a:schemeClr>
                </a:solidFill>
                <a:latin typeface="+mn-lt"/>
              </a:rPr>
              <a:t>Ζελατινοποίηση (δημιουργία </a:t>
            </a:r>
            <a:r>
              <a:rPr lang="el-GR" sz="1600" b="1" dirty="0" err="1">
                <a:solidFill>
                  <a:schemeClr val="accent6">
                    <a:lumMod val="50000"/>
                  </a:schemeClr>
                </a:solidFill>
                <a:latin typeface="+mn-lt"/>
              </a:rPr>
              <a:t>γέλης</a:t>
            </a:r>
            <a:r>
              <a:rPr lang="el-GR" sz="1600" b="1" dirty="0">
                <a:solidFill>
                  <a:schemeClr val="accent6">
                    <a:lumMod val="50000"/>
                  </a:schemeClr>
                </a:solidFill>
                <a:latin typeface="+mn-lt"/>
              </a:rPr>
              <a:t>) </a:t>
            </a:r>
            <a:endParaRPr lang="el-GR" sz="1600" b="1" i="1" dirty="0">
              <a:solidFill>
                <a:schemeClr val="accent6">
                  <a:lumMod val="50000"/>
                </a:schemeClr>
              </a:solidFill>
              <a:latin typeface="+mn-lt"/>
            </a:endParaRPr>
          </a:p>
        </p:txBody>
      </p:sp>
      <p:sp>
        <p:nvSpPr>
          <p:cNvPr id="17" name="16 - TextBox"/>
          <p:cNvSpPr txBox="1"/>
          <p:nvPr/>
        </p:nvSpPr>
        <p:spPr>
          <a:xfrm>
            <a:off x="3648559" y="5044690"/>
            <a:ext cx="1066800" cy="289310"/>
          </a:xfrm>
          <a:prstGeom prst="rect">
            <a:avLst/>
          </a:prstGeom>
          <a:solidFill>
            <a:schemeClr val="tx1"/>
          </a:solidFill>
        </p:spPr>
        <p:txBody>
          <a:bodyPr wrap="square" rtlCol="0">
            <a:spAutoFit/>
          </a:bodyPr>
          <a:lstStyle/>
          <a:p>
            <a:pPr eaLnBrk="1" hangingPunct="1">
              <a:lnSpc>
                <a:spcPct val="80000"/>
              </a:lnSpc>
            </a:pPr>
            <a:r>
              <a:rPr lang="el-GR" sz="1600" b="1" dirty="0">
                <a:solidFill>
                  <a:schemeClr val="accent6">
                    <a:lumMod val="50000"/>
                  </a:schemeClr>
                </a:solidFill>
                <a:latin typeface="+mn-lt"/>
              </a:rPr>
              <a:t>Υπέρηχοι  </a:t>
            </a:r>
            <a:endParaRPr lang="el-GR" sz="1600" b="1" i="1" dirty="0">
              <a:solidFill>
                <a:schemeClr val="accent6">
                  <a:lumMod val="50000"/>
                </a:schemeClr>
              </a:solidFill>
              <a:latin typeface="+mn-lt"/>
            </a:endParaRPr>
          </a:p>
        </p:txBody>
      </p:sp>
      <p:sp>
        <p:nvSpPr>
          <p:cNvPr id="18" name="17 - TextBox"/>
          <p:cNvSpPr txBox="1"/>
          <p:nvPr/>
        </p:nvSpPr>
        <p:spPr>
          <a:xfrm>
            <a:off x="1591159" y="5512507"/>
            <a:ext cx="1981200" cy="294183"/>
          </a:xfrm>
          <a:prstGeom prst="rect">
            <a:avLst/>
          </a:prstGeom>
          <a:solidFill>
            <a:schemeClr val="tx1"/>
          </a:solidFill>
        </p:spPr>
        <p:txBody>
          <a:bodyPr wrap="square" rtlCol="0">
            <a:spAutoFit/>
          </a:bodyPr>
          <a:lstStyle/>
          <a:p>
            <a:pPr eaLnBrk="1" hangingPunct="1">
              <a:lnSpc>
                <a:spcPct val="80000"/>
              </a:lnSpc>
            </a:pPr>
            <a:r>
              <a:rPr lang="el-GR" sz="1600" b="1" dirty="0">
                <a:solidFill>
                  <a:schemeClr val="accent6">
                    <a:lumMod val="50000"/>
                  </a:schemeClr>
                </a:solidFill>
                <a:latin typeface="+mn-lt"/>
              </a:rPr>
              <a:t>Πλήρης υδρόλυση </a:t>
            </a:r>
            <a:endParaRPr lang="el-GR" sz="1600" b="1" i="1" dirty="0">
              <a:solidFill>
                <a:schemeClr val="accent6">
                  <a:lumMod val="50000"/>
                </a:schemeClr>
              </a:solidFill>
              <a:latin typeface="+mn-lt"/>
            </a:endParaRPr>
          </a:p>
        </p:txBody>
      </p:sp>
      <p:sp>
        <p:nvSpPr>
          <p:cNvPr id="19" name="18 - TextBox"/>
          <p:cNvSpPr txBox="1"/>
          <p:nvPr/>
        </p:nvSpPr>
        <p:spPr>
          <a:xfrm>
            <a:off x="2505559" y="2362200"/>
            <a:ext cx="1066800" cy="289310"/>
          </a:xfrm>
          <a:prstGeom prst="rect">
            <a:avLst/>
          </a:prstGeom>
          <a:solidFill>
            <a:schemeClr val="tx1"/>
          </a:solidFill>
        </p:spPr>
        <p:txBody>
          <a:bodyPr wrap="square" rtlCol="0">
            <a:spAutoFit/>
          </a:bodyPr>
          <a:lstStyle/>
          <a:p>
            <a:pPr algn="ctr" eaLnBrk="1" hangingPunct="1">
              <a:lnSpc>
                <a:spcPct val="80000"/>
              </a:lnSpc>
            </a:pPr>
            <a:r>
              <a:rPr lang="el-GR" sz="1600" b="1" dirty="0">
                <a:solidFill>
                  <a:schemeClr val="accent6">
                    <a:lumMod val="50000"/>
                  </a:schemeClr>
                </a:solidFill>
                <a:latin typeface="+mn-lt"/>
              </a:rPr>
              <a:t>Διόγκωση </a:t>
            </a:r>
            <a:endParaRPr lang="el-GR" sz="1600" b="1" i="1" dirty="0">
              <a:solidFill>
                <a:schemeClr val="accent6">
                  <a:lumMod val="50000"/>
                </a:schemeClr>
              </a:solidFill>
              <a:latin typeface="+mn-lt"/>
            </a:endParaRPr>
          </a:p>
        </p:txBody>
      </p:sp>
      <p:sp>
        <p:nvSpPr>
          <p:cNvPr id="20" name="19 - TextBox"/>
          <p:cNvSpPr txBox="1"/>
          <p:nvPr/>
        </p:nvSpPr>
        <p:spPr>
          <a:xfrm>
            <a:off x="5867400" y="5410200"/>
            <a:ext cx="2362200" cy="486287"/>
          </a:xfrm>
          <a:prstGeom prst="rect">
            <a:avLst/>
          </a:prstGeom>
          <a:solidFill>
            <a:schemeClr val="accent6">
              <a:lumMod val="75000"/>
            </a:schemeClr>
          </a:solidFill>
        </p:spPr>
        <p:txBody>
          <a:bodyPr wrap="square" rtlCol="0">
            <a:spAutoFit/>
          </a:bodyPr>
          <a:lstStyle/>
          <a:p>
            <a:pPr eaLnBrk="1" hangingPunct="1">
              <a:lnSpc>
                <a:spcPct val="80000"/>
              </a:lnSpc>
            </a:pPr>
            <a:r>
              <a:rPr lang="el-GR" sz="1600" b="1" dirty="0">
                <a:latin typeface="+mn-lt"/>
              </a:rPr>
              <a:t>Εύκολη δράση ενζύμων του ΠΣ των ζώων </a:t>
            </a:r>
            <a:endParaRPr lang="el-GR" sz="1600" b="1" i="1" dirty="0">
              <a:latin typeface="+mn-lt"/>
            </a:endParaRPr>
          </a:p>
        </p:txBody>
      </p:sp>
      <p:cxnSp>
        <p:nvCxnSpPr>
          <p:cNvPr id="23" name="22 - Ευθύγραμμο βέλος σύνδεσης"/>
          <p:cNvCxnSpPr>
            <a:stCxn id="20" idx="0"/>
          </p:cNvCxnSpPr>
          <p:nvPr/>
        </p:nvCxnSpPr>
        <p:spPr>
          <a:xfrm flipH="1" flipV="1">
            <a:off x="5486400" y="4876800"/>
            <a:ext cx="1562100" cy="5334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3572359" y="3962400"/>
            <a:ext cx="1828800" cy="491160"/>
          </a:xfrm>
          <a:prstGeom prst="rect">
            <a:avLst/>
          </a:prstGeom>
          <a:solidFill>
            <a:schemeClr val="tx1"/>
          </a:solidFill>
        </p:spPr>
        <p:txBody>
          <a:bodyPr wrap="square" rtlCol="0">
            <a:spAutoFit/>
          </a:bodyPr>
          <a:lstStyle/>
          <a:p>
            <a:pPr algn="ctr" eaLnBrk="1" hangingPunct="1">
              <a:lnSpc>
                <a:spcPct val="80000"/>
              </a:lnSpc>
            </a:pPr>
            <a:r>
              <a:rPr lang="el-GR" sz="1600" b="1" dirty="0">
                <a:solidFill>
                  <a:schemeClr val="accent6">
                    <a:lumMod val="50000"/>
                  </a:schemeClr>
                </a:solidFill>
                <a:latin typeface="+mn-lt"/>
              </a:rPr>
              <a:t>Βγαίνει η αμυλόζη → ↑ ιξώδους</a:t>
            </a:r>
            <a:endParaRPr lang="el-GR" sz="1600" b="1" i="1" dirty="0">
              <a:solidFill>
                <a:schemeClr val="accent6">
                  <a:lumMod val="50000"/>
                </a:schemeClr>
              </a:solidFill>
              <a:latin typeface="+mn-lt"/>
            </a:endParaRPr>
          </a:p>
        </p:txBody>
      </p:sp>
      <p:cxnSp>
        <p:nvCxnSpPr>
          <p:cNvPr id="34" name="33 - Γωνιακή σύνδεση"/>
          <p:cNvCxnSpPr>
            <a:endCxn id="13" idx="0"/>
          </p:cNvCxnSpPr>
          <p:nvPr/>
        </p:nvCxnSpPr>
        <p:spPr>
          <a:xfrm>
            <a:off x="5477359" y="4191000"/>
            <a:ext cx="1409700" cy="304800"/>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6" name="35 - Εικόνα" descr="cornstarch_raw.jpg"/>
          <p:cNvPicPr>
            <a:picLocks noChangeAspect="1"/>
          </p:cNvPicPr>
          <p:nvPr/>
        </p:nvPicPr>
        <p:blipFill>
          <a:blip r:embed="rId4" cstate="print"/>
          <a:stretch>
            <a:fillRect/>
          </a:stretch>
        </p:blipFill>
        <p:spPr>
          <a:xfrm>
            <a:off x="609600" y="1752600"/>
            <a:ext cx="1743559" cy="1143000"/>
          </a:xfrm>
          <a:prstGeom prst="rect">
            <a:avLst/>
          </a:prstGeom>
        </p:spPr>
      </p:pic>
      <p:cxnSp>
        <p:nvCxnSpPr>
          <p:cNvPr id="38" name="37 - Γωνιακή σύνδεση"/>
          <p:cNvCxnSpPr>
            <a:endCxn id="36" idx="1"/>
          </p:cNvCxnSpPr>
          <p:nvPr/>
        </p:nvCxnSpPr>
        <p:spPr>
          <a:xfrm rot="5400000" flipH="1">
            <a:off x="259743" y="2673958"/>
            <a:ext cx="2100373" cy="1400659"/>
          </a:xfrm>
          <a:prstGeom prst="bentConnector4">
            <a:avLst>
              <a:gd name="adj1" fmla="val -10884"/>
              <a:gd name="adj2" fmla="val 11632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40 - TextBox"/>
          <p:cNvSpPr txBox="1"/>
          <p:nvPr/>
        </p:nvSpPr>
        <p:spPr>
          <a:xfrm>
            <a:off x="6248400" y="6172200"/>
            <a:ext cx="1600200" cy="289310"/>
          </a:xfrm>
          <a:prstGeom prst="rect">
            <a:avLst/>
          </a:prstGeom>
          <a:solidFill>
            <a:schemeClr val="accent1">
              <a:lumMod val="75000"/>
            </a:schemeClr>
          </a:solidFill>
        </p:spPr>
        <p:txBody>
          <a:bodyPr wrap="square" rtlCol="0">
            <a:spAutoFit/>
          </a:bodyPr>
          <a:lstStyle/>
          <a:p>
            <a:pPr eaLnBrk="1" hangingPunct="1">
              <a:lnSpc>
                <a:spcPct val="80000"/>
              </a:lnSpc>
            </a:pPr>
            <a:r>
              <a:rPr lang="el-GR" sz="1600" b="1" dirty="0">
                <a:latin typeface="+mn-lt"/>
              </a:rPr>
              <a:t>↑ πεπτικότητας</a:t>
            </a:r>
            <a:endParaRPr lang="el-GR" sz="1600" b="1" i="1" dirty="0">
              <a:latin typeface="+mn-lt"/>
            </a:endParaRPr>
          </a:p>
        </p:txBody>
      </p:sp>
      <p:cxnSp>
        <p:nvCxnSpPr>
          <p:cNvPr id="43" name="42 - Ευθύγραμμο βέλος σύνδεσης"/>
          <p:cNvCxnSpPr>
            <a:stCxn id="20" idx="2"/>
            <a:endCxn id="41" idx="0"/>
          </p:cNvCxnSpPr>
          <p:nvPr/>
        </p:nvCxnSpPr>
        <p:spPr>
          <a:xfrm>
            <a:off x="7048500" y="5896487"/>
            <a:ext cx="0" cy="2757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21 - Έλλειψη"/>
          <p:cNvSpPr/>
          <p:nvPr/>
        </p:nvSpPr>
        <p:spPr>
          <a:xfrm>
            <a:off x="1828800" y="4343400"/>
            <a:ext cx="3048000" cy="152400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381000" y="4858328"/>
            <a:ext cx="1066800" cy="491160"/>
          </a:xfrm>
          <a:prstGeom prst="rect">
            <a:avLst/>
          </a:prstGeom>
          <a:solidFill>
            <a:schemeClr val="tx1"/>
          </a:solidFill>
        </p:spPr>
        <p:txBody>
          <a:bodyPr wrap="square" rtlCol="0">
            <a:spAutoFit/>
          </a:bodyPr>
          <a:lstStyle/>
          <a:p>
            <a:pPr algn="r" eaLnBrk="1" hangingPunct="1">
              <a:lnSpc>
                <a:spcPct val="80000"/>
              </a:lnSpc>
            </a:pPr>
            <a:r>
              <a:rPr lang="el-GR" sz="1600" dirty="0">
                <a:solidFill>
                  <a:schemeClr val="bg1">
                    <a:lumMod val="75000"/>
                    <a:lumOff val="25000"/>
                  </a:schemeClr>
                </a:solidFill>
                <a:latin typeface="+mn-lt"/>
              </a:rPr>
              <a:t>Στα τρόφιμα </a:t>
            </a:r>
            <a:endParaRPr lang="el-GR" sz="1600" i="1" dirty="0">
              <a:solidFill>
                <a:schemeClr val="bg1">
                  <a:lumMod val="75000"/>
                  <a:lumOff val="25000"/>
                </a:schemeClr>
              </a:solidFill>
              <a:latin typeface="+mn-lt"/>
            </a:endParaRPr>
          </a:p>
        </p:txBody>
      </p:sp>
      <p:cxnSp>
        <p:nvCxnSpPr>
          <p:cNvPr id="26" name="25 - Ευθύγραμμο βέλος σύνδεσης"/>
          <p:cNvCxnSpPr>
            <a:stCxn id="22" idx="2"/>
            <a:endCxn id="24" idx="3"/>
          </p:cNvCxnSpPr>
          <p:nvPr/>
        </p:nvCxnSpPr>
        <p:spPr>
          <a:xfrm flipH="1" flipV="1">
            <a:off x="1447800" y="5103908"/>
            <a:ext cx="381000" cy="1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17</a:t>
            </a:fld>
            <a:endParaRPr lang="en-US">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pic>
        <p:nvPicPr>
          <p:cNvPr id="15" name="14 - Εικόνα" descr="steaming soybeans.jpg"/>
          <p:cNvPicPr>
            <a:picLocks noChangeAspect="1"/>
          </p:cNvPicPr>
          <p:nvPr/>
        </p:nvPicPr>
        <p:blipFill>
          <a:blip r:embed="rId3" cstate="print"/>
          <a:stretch>
            <a:fillRect/>
          </a:stretch>
        </p:blipFill>
        <p:spPr>
          <a:xfrm>
            <a:off x="304800" y="1524000"/>
            <a:ext cx="3962401" cy="3352800"/>
          </a:xfrm>
          <a:prstGeom prst="rect">
            <a:avLst/>
          </a:prstGeom>
        </p:spPr>
      </p:pic>
      <p:sp>
        <p:nvSpPr>
          <p:cNvPr id="16" name="15 - TextBox"/>
          <p:cNvSpPr txBox="1"/>
          <p:nvPr/>
        </p:nvSpPr>
        <p:spPr>
          <a:xfrm>
            <a:off x="228600" y="5026863"/>
            <a:ext cx="4114799" cy="688137"/>
          </a:xfrm>
          <a:prstGeom prst="rect">
            <a:avLst/>
          </a:prstGeom>
          <a:noFill/>
        </p:spPr>
        <p:txBody>
          <a:bodyPr wrap="square" rtlCol="0">
            <a:spAutoFit/>
          </a:bodyPr>
          <a:lstStyle/>
          <a:p>
            <a:pPr eaLnBrk="1" hangingPunct="1">
              <a:lnSpc>
                <a:spcPct val="80000"/>
              </a:lnSpc>
            </a:pPr>
            <a:r>
              <a:rPr lang="el-GR" sz="1600" dirty="0">
                <a:solidFill>
                  <a:srgbClr val="7030A0"/>
                </a:solidFill>
                <a:latin typeface="+mn-lt"/>
              </a:rPr>
              <a:t>Εξοπλισμός άτμισης υπό πίεση σε βιομηχανική κλίμακα. </a:t>
            </a:r>
            <a:r>
              <a:rPr lang="el-GR" sz="1600" i="1" dirty="0">
                <a:solidFill>
                  <a:srgbClr val="7030A0"/>
                </a:solidFill>
                <a:latin typeface="+mn-lt"/>
              </a:rPr>
              <a:t>Η άτμιση υπό πίεση είναι γνωστή και ως </a:t>
            </a:r>
            <a:r>
              <a:rPr lang="el-GR" sz="1600" b="1" i="1" dirty="0">
                <a:solidFill>
                  <a:srgbClr val="7030A0"/>
                </a:solidFill>
                <a:latin typeface="+mn-lt"/>
              </a:rPr>
              <a:t>υγροθέρμανση</a:t>
            </a:r>
          </a:p>
        </p:txBody>
      </p:sp>
      <p:sp>
        <p:nvSpPr>
          <p:cNvPr id="24" name="23 - TextBox"/>
          <p:cNvSpPr txBox="1"/>
          <p:nvPr/>
        </p:nvSpPr>
        <p:spPr>
          <a:xfrm>
            <a:off x="4495800" y="1524000"/>
            <a:ext cx="4419600" cy="1815882"/>
          </a:xfrm>
          <a:prstGeom prst="rect">
            <a:avLst/>
          </a:prstGeom>
          <a:solidFill>
            <a:schemeClr val="accent3">
              <a:lumMod val="75000"/>
            </a:schemeClr>
          </a:solidFill>
        </p:spPr>
        <p:txBody>
          <a:bodyPr wrap="square" rtlCol="0">
            <a:spAutoFit/>
          </a:bodyPr>
          <a:lstStyle/>
          <a:p>
            <a:pPr eaLnBrk="1" hangingPunct="1"/>
            <a:r>
              <a:rPr lang="el-GR" sz="1600" dirty="0">
                <a:solidFill>
                  <a:srgbClr val="FFFF99"/>
                </a:solidFill>
                <a:latin typeface="+mn-lt"/>
              </a:rPr>
              <a:t>Ο σωστός χρόνος </a:t>
            </a:r>
            <a:r>
              <a:rPr lang="el-GR" sz="1600" b="1" dirty="0">
                <a:solidFill>
                  <a:srgbClr val="FFFF99"/>
                </a:solidFill>
                <a:latin typeface="+mn-lt"/>
              </a:rPr>
              <a:t>υγροθέρμανσης</a:t>
            </a:r>
            <a:r>
              <a:rPr lang="el-GR" sz="1600" dirty="0">
                <a:solidFill>
                  <a:srgbClr val="FFFF99"/>
                </a:solidFill>
                <a:latin typeface="+mn-lt"/>
              </a:rPr>
              <a:t> είναι </a:t>
            </a:r>
            <a:r>
              <a:rPr lang="el-GR" sz="1600" b="1" dirty="0">
                <a:solidFill>
                  <a:srgbClr val="FFFF99"/>
                </a:solidFill>
                <a:latin typeface="+mn-lt"/>
              </a:rPr>
              <a:t>κρίσιμης σημασίας</a:t>
            </a:r>
          </a:p>
          <a:p>
            <a:pPr eaLnBrk="1" hangingPunct="1">
              <a:buFont typeface="Arial" pitchFamily="34" charset="0"/>
              <a:buChar char="•"/>
            </a:pPr>
            <a:r>
              <a:rPr lang="el-GR" sz="1600" b="1" dirty="0">
                <a:solidFill>
                  <a:srgbClr val="FFFF99"/>
                </a:solidFill>
                <a:latin typeface="+mn-lt"/>
              </a:rPr>
              <a:t> Μικρότερη υγροθέρμανση </a:t>
            </a:r>
            <a:r>
              <a:rPr lang="el-GR" sz="1600" dirty="0">
                <a:solidFill>
                  <a:srgbClr val="FFFF99"/>
                </a:solidFill>
                <a:latin typeface="+mn-lt"/>
              </a:rPr>
              <a:t>→ δεν αδρανοποιεί τους αντιδιαιτητικούς παράγοντες </a:t>
            </a:r>
          </a:p>
          <a:p>
            <a:pPr eaLnBrk="1" hangingPunct="1">
              <a:buFont typeface="Arial" pitchFamily="34" charset="0"/>
              <a:buChar char="•"/>
            </a:pPr>
            <a:r>
              <a:rPr lang="el-GR" sz="1600" dirty="0">
                <a:solidFill>
                  <a:srgbClr val="FFFF99"/>
                </a:solidFill>
                <a:latin typeface="+mn-lt"/>
              </a:rPr>
              <a:t> </a:t>
            </a:r>
            <a:r>
              <a:rPr lang="el-GR" sz="1600" b="1" dirty="0">
                <a:solidFill>
                  <a:srgbClr val="FFFF99"/>
                </a:solidFill>
                <a:latin typeface="+mn-lt"/>
              </a:rPr>
              <a:t>Παρατεταμένη</a:t>
            </a:r>
            <a:r>
              <a:rPr lang="el-GR" sz="1600" dirty="0">
                <a:solidFill>
                  <a:srgbClr val="FFFF99"/>
                </a:solidFill>
                <a:latin typeface="+mn-lt"/>
              </a:rPr>
              <a:t> υγροθέρμανση → μετουσίωση πρωτεϊνών σπερμάτων → ↓ αξιοποίησης από τα ζώα</a:t>
            </a:r>
          </a:p>
        </p:txBody>
      </p:sp>
      <p:pic>
        <p:nvPicPr>
          <p:cNvPr id="7" name="6 - Εικόνα" descr="HSBM.png"/>
          <p:cNvPicPr>
            <a:picLocks noChangeAspect="1"/>
          </p:cNvPicPr>
          <p:nvPr/>
        </p:nvPicPr>
        <p:blipFill>
          <a:blip r:embed="rId4" cstate="print"/>
          <a:srcRect l="14815" t="2581" r="51852" b="1935"/>
          <a:stretch>
            <a:fillRect/>
          </a:stretch>
        </p:blipFill>
        <p:spPr>
          <a:xfrm rot="16200000">
            <a:off x="5219700" y="3086100"/>
            <a:ext cx="1371600" cy="2819400"/>
          </a:xfrm>
          <a:prstGeom prst="rect">
            <a:avLst/>
          </a:prstGeom>
        </p:spPr>
      </p:pic>
      <p:sp>
        <p:nvSpPr>
          <p:cNvPr id="8" name="7 - TextBox"/>
          <p:cNvSpPr txBox="1"/>
          <p:nvPr/>
        </p:nvSpPr>
        <p:spPr>
          <a:xfrm>
            <a:off x="4495800" y="3810000"/>
            <a:ext cx="304800" cy="294183"/>
          </a:xfrm>
          <a:prstGeom prst="rect">
            <a:avLst/>
          </a:prstGeom>
          <a:noFill/>
        </p:spPr>
        <p:txBody>
          <a:bodyPr wrap="square" rtlCol="0">
            <a:spAutoFit/>
          </a:bodyPr>
          <a:lstStyle/>
          <a:p>
            <a:pPr eaLnBrk="1" hangingPunct="1">
              <a:lnSpc>
                <a:spcPct val="80000"/>
              </a:lnSpc>
            </a:pPr>
            <a:r>
              <a:rPr lang="el-GR" sz="1600" b="1" dirty="0">
                <a:solidFill>
                  <a:srgbClr val="7030A0"/>
                </a:solidFill>
                <a:latin typeface="+mn-lt"/>
              </a:rPr>
              <a:t>α</a:t>
            </a:r>
            <a:endParaRPr lang="el-GR" sz="1600" b="1" i="1" dirty="0">
              <a:solidFill>
                <a:srgbClr val="7030A0"/>
              </a:solidFill>
              <a:latin typeface="+mn-lt"/>
            </a:endParaRPr>
          </a:p>
        </p:txBody>
      </p:sp>
      <p:sp>
        <p:nvSpPr>
          <p:cNvPr id="9" name="8 - TextBox"/>
          <p:cNvSpPr txBox="1"/>
          <p:nvPr/>
        </p:nvSpPr>
        <p:spPr>
          <a:xfrm>
            <a:off x="5943600" y="3810000"/>
            <a:ext cx="304800" cy="294183"/>
          </a:xfrm>
          <a:prstGeom prst="rect">
            <a:avLst/>
          </a:prstGeom>
          <a:noFill/>
        </p:spPr>
        <p:txBody>
          <a:bodyPr wrap="square" rtlCol="0">
            <a:spAutoFit/>
          </a:bodyPr>
          <a:lstStyle/>
          <a:p>
            <a:pPr eaLnBrk="1" hangingPunct="1">
              <a:lnSpc>
                <a:spcPct val="80000"/>
              </a:lnSpc>
            </a:pPr>
            <a:r>
              <a:rPr lang="el-GR" sz="1600" b="1" dirty="0">
                <a:solidFill>
                  <a:srgbClr val="7030A0"/>
                </a:solidFill>
                <a:latin typeface="+mn-lt"/>
              </a:rPr>
              <a:t>β</a:t>
            </a:r>
            <a:endParaRPr lang="el-GR" sz="1600" b="1" i="1" dirty="0">
              <a:solidFill>
                <a:srgbClr val="7030A0"/>
              </a:solidFill>
              <a:latin typeface="+mn-lt"/>
            </a:endParaRPr>
          </a:p>
        </p:txBody>
      </p:sp>
      <p:sp>
        <p:nvSpPr>
          <p:cNvPr id="10" name="9 - TextBox"/>
          <p:cNvSpPr txBox="1"/>
          <p:nvPr/>
        </p:nvSpPr>
        <p:spPr>
          <a:xfrm>
            <a:off x="7315200" y="3810000"/>
            <a:ext cx="1676399" cy="1471172"/>
          </a:xfrm>
          <a:prstGeom prst="rect">
            <a:avLst/>
          </a:prstGeom>
          <a:noFill/>
        </p:spPr>
        <p:txBody>
          <a:bodyPr wrap="square" rtlCol="0">
            <a:spAutoFit/>
          </a:bodyPr>
          <a:lstStyle/>
          <a:p>
            <a:pPr eaLnBrk="1" hangingPunct="1">
              <a:lnSpc>
                <a:spcPct val="80000"/>
              </a:lnSpc>
            </a:pPr>
            <a:r>
              <a:rPr lang="el-GR" sz="1600" dirty="0">
                <a:solidFill>
                  <a:schemeClr val="bg1">
                    <a:lumMod val="75000"/>
                    <a:lumOff val="25000"/>
                  </a:schemeClr>
                </a:solidFill>
                <a:latin typeface="+mn-lt"/>
              </a:rPr>
              <a:t>Σογιάλευρο που δεν έχει υποστεί την ενδεδειγμένη </a:t>
            </a:r>
            <a:r>
              <a:rPr lang="el-GR" sz="1600" dirty="0" err="1">
                <a:solidFill>
                  <a:schemeClr val="bg1">
                    <a:lumMod val="75000"/>
                    <a:lumOff val="25000"/>
                  </a:schemeClr>
                </a:solidFill>
                <a:latin typeface="+mn-lt"/>
              </a:rPr>
              <a:t>υγροθέρμανση</a:t>
            </a:r>
            <a:r>
              <a:rPr lang="el-GR" sz="1600" dirty="0">
                <a:solidFill>
                  <a:schemeClr val="bg1">
                    <a:lumMod val="75000"/>
                    <a:lumOff val="25000"/>
                  </a:schemeClr>
                </a:solidFill>
                <a:latin typeface="+mn-lt"/>
              </a:rPr>
              <a:t> (α) ή που έχει υπερθερμανθεί (β)</a:t>
            </a:r>
            <a:endParaRPr lang="el-GR" sz="1600" b="1" i="1" dirty="0">
              <a:solidFill>
                <a:schemeClr val="bg1">
                  <a:lumMod val="75000"/>
                  <a:lumOff val="25000"/>
                </a:schemeClr>
              </a:solidFill>
              <a:latin typeface="+mn-lt"/>
            </a:endParaRPr>
          </a:p>
        </p:txBody>
      </p:sp>
      <p:pic>
        <p:nvPicPr>
          <p:cNvPr id="11" name="10 - Εικόνα" descr="l_block_24_6z9l4a4o3i.jpg"/>
          <p:cNvPicPr>
            <a:picLocks noChangeAspect="1"/>
          </p:cNvPicPr>
          <p:nvPr/>
        </p:nvPicPr>
        <p:blipFill>
          <a:blip r:embed="rId5" cstate="print"/>
          <a:srcRect l="7500" t="6103" r="7506" b="7512"/>
          <a:stretch>
            <a:fillRect/>
          </a:stretch>
        </p:blipFill>
        <p:spPr>
          <a:xfrm>
            <a:off x="4495800" y="5257800"/>
            <a:ext cx="2027583" cy="1371600"/>
          </a:xfrm>
          <a:prstGeom prst="rect">
            <a:avLst/>
          </a:prstGeom>
        </p:spPr>
      </p:pic>
      <p:sp>
        <p:nvSpPr>
          <p:cNvPr id="12" name="11 - TextBox"/>
          <p:cNvSpPr txBox="1"/>
          <p:nvPr/>
        </p:nvSpPr>
        <p:spPr>
          <a:xfrm>
            <a:off x="7010400" y="5502087"/>
            <a:ext cx="1676400" cy="880241"/>
          </a:xfrm>
          <a:prstGeom prst="rect">
            <a:avLst/>
          </a:prstGeom>
          <a:noFill/>
        </p:spPr>
        <p:txBody>
          <a:bodyPr wrap="square" rtlCol="0">
            <a:spAutoFit/>
          </a:bodyPr>
          <a:lstStyle/>
          <a:p>
            <a:pPr eaLnBrk="1" hangingPunct="1">
              <a:lnSpc>
                <a:spcPct val="80000"/>
              </a:lnSpc>
            </a:pPr>
            <a:r>
              <a:rPr lang="el-GR" sz="1600" dirty="0">
                <a:solidFill>
                  <a:schemeClr val="bg1">
                    <a:lumMod val="75000"/>
                    <a:lumOff val="25000"/>
                  </a:schemeClr>
                </a:solidFill>
                <a:latin typeface="+mn-lt"/>
              </a:rPr>
              <a:t>Σογιάλευρο που έχει υποστεί την ενδεδειγμένη </a:t>
            </a:r>
            <a:r>
              <a:rPr lang="el-GR" sz="1600" dirty="0" err="1">
                <a:solidFill>
                  <a:schemeClr val="bg1">
                    <a:lumMod val="75000"/>
                    <a:lumOff val="25000"/>
                  </a:schemeClr>
                </a:solidFill>
                <a:latin typeface="+mn-lt"/>
              </a:rPr>
              <a:t>υγροθέρμανση</a:t>
            </a:r>
            <a:endParaRPr lang="el-GR" sz="1600" b="1" i="1" dirty="0">
              <a:solidFill>
                <a:schemeClr val="bg1">
                  <a:lumMod val="75000"/>
                  <a:lumOff val="25000"/>
                </a:schemeClr>
              </a:solidFill>
              <a:latin typeface="+mn-lt"/>
            </a:endParaRPr>
          </a:p>
        </p:txBody>
      </p:sp>
      <p:sp>
        <p:nvSpPr>
          <p:cNvPr id="13" name="12 - Βέλος προς τα κάτω"/>
          <p:cNvSpPr/>
          <p:nvPr/>
        </p:nvSpPr>
        <p:spPr>
          <a:xfrm>
            <a:off x="5715000" y="3352800"/>
            <a:ext cx="381000"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8" name="17 - Ευθύγραμμο βέλος σύνδεσης"/>
          <p:cNvCxnSpPr>
            <a:stCxn id="12" idx="1"/>
            <a:endCxn id="11" idx="3"/>
          </p:cNvCxnSpPr>
          <p:nvPr/>
        </p:nvCxnSpPr>
        <p:spPr>
          <a:xfrm flipH="1">
            <a:off x="6523383" y="5942208"/>
            <a:ext cx="487017" cy="139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18</a:t>
            </a:fld>
            <a:endParaRPr lang="en-US">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pic>
        <p:nvPicPr>
          <p:cNvPr id="17" name="16 - Εικόνα" descr="flaker.jpg"/>
          <p:cNvPicPr>
            <a:picLocks noChangeAspect="1"/>
          </p:cNvPicPr>
          <p:nvPr/>
        </p:nvPicPr>
        <p:blipFill>
          <a:blip r:embed="rId3" cstate="print"/>
          <a:srcRect l="4800" t="1824" r="4000" b="3343"/>
          <a:stretch>
            <a:fillRect/>
          </a:stretch>
        </p:blipFill>
        <p:spPr>
          <a:xfrm>
            <a:off x="457200" y="1524000"/>
            <a:ext cx="3352800" cy="4588042"/>
          </a:xfrm>
          <a:prstGeom prst="rect">
            <a:avLst/>
          </a:prstGeom>
        </p:spPr>
      </p:pic>
      <p:sp>
        <p:nvSpPr>
          <p:cNvPr id="18" name="17 - TextBox"/>
          <p:cNvSpPr txBox="1"/>
          <p:nvPr/>
        </p:nvSpPr>
        <p:spPr>
          <a:xfrm>
            <a:off x="457200" y="6120825"/>
            <a:ext cx="3352800" cy="491160"/>
          </a:xfrm>
          <a:prstGeom prst="rect">
            <a:avLst/>
          </a:prstGeom>
          <a:noFill/>
        </p:spPr>
        <p:txBody>
          <a:bodyPr wrap="square" rtlCol="0">
            <a:spAutoFit/>
          </a:bodyPr>
          <a:lstStyle/>
          <a:p>
            <a:pPr algn="ctr" eaLnBrk="1" hangingPunct="1">
              <a:lnSpc>
                <a:spcPct val="80000"/>
              </a:lnSpc>
            </a:pPr>
            <a:r>
              <a:rPr lang="el-GR" sz="1600" b="1" dirty="0" err="1">
                <a:solidFill>
                  <a:srgbClr val="7030A0"/>
                </a:solidFill>
                <a:latin typeface="+mn-lt"/>
              </a:rPr>
              <a:t>Νιφαδοποιητής</a:t>
            </a:r>
            <a:r>
              <a:rPr lang="el-GR" sz="1600" b="1" dirty="0">
                <a:solidFill>
                  <a:srgbClr val="7030A0"/>
                </a:solidFill>
                <a:latin typeface="+mn-lt"/>
              </a:rPr>
              <a:t> σε βιομηχανία ζωοτροφών</a:t>
            </a:r>
          </a:p>
        </p:txBody>
      </p:sp>
      <p:sp>
        <p:nvSpPr>
          <p:cNvPr id="21" name="20 - TextBox"/>
          <p:cNvSpPr txBox="1"/>
          <p:nvPr/>
        </p:nvSpPr>
        <p:spPr>
          <a:xfrm>
            <a:off x="4038600" y="5410200"/>
            <a:ext cx="1676400" cy="338554"/>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Έξοδος νιφάδων</a:t>
            </a:r>
          </a:p>
        </p:txBody>
      </p:sp>
      <p:sp>
        <p:nvSpPr>
          <p:cNvPr id="12" name="11 - TextBox"/>
          <p:cNvSpPr txBox="1"/>
          <p:nvPr/>
        </p:nvSpPr>
        <p:spPr>
          <a:xfrm>
            <a:off x="1676400" y="1676400"/>
            <a:ext cx="2133600" cy="338554"/>
          </a:xfrm>
          <a:prstGeom prst="rect">
            <a:avLst/>
          </a:prstGeom>
          <a:noFill/>
        </p:spPr>
        <p:txBody>
          <a:bodyPr wrap="square" rtlCol="0">
            <a:spAutoFit/>
          </a:bodyPr>
          <a:lstStyle/>
          <a:p>
            <a:pPr algn="ctr" eaLnBrk="1" hangingPunct="1"/>
            <a:r>
              <a:rPr lang="el-GR" sz="1600" b="1" dirty="0">
                <a:solidFill>
                  <a:srgbClr val="FFFF99"/>
                </a:solidFill>
                <a:latin typeface="+mn-lt"/>
              </a:rPr>
              <a:t>Σύστημα άτμισης</a:t>
            </a:r>
          </a:p>
        </p:txBody>
      </p:sp>
      <p:cxnSp>
        <p:nvCxnSpPr>
          <p:cNvPr id="20" name="19 - Ευθύγραμμο βέλος σύνδεσης"/>
          <p:cNvCxnSpPr>
            <a:stCxn id="12" idx="2"/>
          </p:cNvCxnSpPr>
          <p:nvPr/>
        </p:nvCxnSpPr>
        <p:spPr>
          <a:xfrm flipH="1" flipV="1">
            <a:off x="1295400" y="1905000"/>
            <a:ext cx="1447800" cy="109954"/>
          </a:xfrm>
          <a:prstGeom prst="straightConnector1">
            <a:avLst/>
          </a:prstGeom>
          <a:ln w="38100">
            <a:solidFill>
              <a:srgbClr val="FFFF99"/>
            </a:solidFill>
            <a:tailEnd type="arrow"/>
          </a:ln>
        </p:spPr>
        <p:style>
          <a:lnRef idx="1">
            <a:schemeClr val="accent1"/>
          </a:lnRef>
          <a:fillRef idx="0">
            <a:schemeClr val="accent1"/>
          </a:fillRef>
          <a:effectRef idx="0">
            <a:schemeClr val="accent1"/>
          </a:effectRef>
          <a:fontRef idx="minor">
            <a:schemeClr val="tx1"/>
          </a:fontRef>
        </p:style>
      </p:cxnSp>
      <p:pic>
        <p:nvPicPr>
          <p:cNvPr id="27" name="26 - Εικόνα" descr="flake roller.gif"/>
          <p:cNvPicPr>
            <a:picLocks noChangeAspect="1"/>
          </p:cNvPicPr>
          <p:nvPr/>
        </p:nvPicPr>
        <p:blipFill>
          <a:blip r:embed="rId4" cstate="print"/>
          <a:srcRect l="23809" b="7821"/>
          <a:stretch>
            <a:fillRect/>
          </a:stretch>
        </p:blipFill>
        <p:spPr>
          <a:xfrm>
            <a:off x="5791200" y="1371600"/>
            <a:ext cx="3200400" cy="4938713"/>
          </a:xfrm>
          <a:prstGeom prst="rect">
            <a:avLst/>
          </a:prstGeom>
        </p:spPr>
      </p:pic>
      <p:sp>
        <p:nvSpPr>
          <p:cNvPr id="28" name="27 - TextBox"/>
          <p:cNvSpPr txBox="1"/>
          <p:nvPr/>
        </p:nvSpPr>
        <p:spPr>
          <a:xfrm>
            <a:off x="3962400" y="3733800"/>
            <a:ext cx="1676400" cy="830997"/>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Κύλινδροι σύνθλιψης - συμπίεσης</a:t>
            </a:r>
          </a:p>
        </p:txBody>
      </p:sp>
      <p:sp>
        <p:nvSpPr>
          <p:cNvPr id="29" name="28 - TextBox"/>
          <p:cNvSpPr txBox="1"/>
          <p:nvPr/>
        </p:nvSpPr>
        <p:spPr>
          <a:xfrm>
            <a:off x="4038600" y="2057400"/>
            <a:ext cx="1676400" cy="584775"/>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Είσοδος πρώτης ύλης</a:t>
            </a:r>
          </a:p>
        </p:txBody>
      </p:sp>
      <p:cxnSp>
        <p:nvCxnSpPr>
          <p:cNvPr id="31" name="30 - Ευθύγραμμο βέλος σύνδεσης"/>
          <p:cNvCxnSpPr>
            <a:stCxn id="29" idx="1"/>
          </p:cNvCxnSpPr>
          <p:nvPr/>
        </p:nvCxnSpPr>
        <p:spPr>
          <a:xfrm flipH="1">
            <a:off x="2362200" y="2349788"/>
            <a:ext cx="1676400" cy="31721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35 - Ευθύγραμμο βέλος σύνδεσης"/>
          <p:cNvCxnSpPr>
            <a:stCxn id="29" idx="3"/>
          </p:cNvCxnSpPr>
          <p:nvPr/>
        </p:nvCxnSpPr>
        <p:spPr>
          <a:xfrm>
            <a:off x="5715000" y="2349788"/>
            <a:ext cx="1219200" cy="31721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38 - Ευθύγραμμο βέλος σύνδεσης"/>
          <p:cNvCxnSpPr>
            <a:stCxn id="28" idx="1"/>
          </p:cNvCxnSpPr>
          <p:nvPr/>
        </p:nvCxnSpPr>
        <p:spPr>
          <a:xfrm flipH="1" flipV="1">
            <a:off x="1752600" y="3581400"/>
            <a:ext cx="2209800" cy="56789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41 - Ευθύγραμμο βέλος σύνδεσης"/>
          <p:cNvCxnSpPr>
            <a:stCxn id="28" idx="3"/>
          </p:cNvCxnSpPr>
          <p:nvPr/>
        </p:nvCxnSpPr>
        <p:spPr>
          <a:xfrm flipV="1">
            <a:off x="5638800" y="3733800"/>
            <a:ext cx="609600" cy="41549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44 - Ευθύγραμμο βέλος σύνδεσης"/>
          <p:cNvCxnSpPr>
            <a:stCxn id="28" idx="3"/>
          </p:cNvCxnSpPr>
          <p:nvPr/>
        </p:nvCxnSpPr>
        <p:spPr>
          <a:xfrm>
            <a:off x="5638800" y="4149299"/>
            <a:ext cx="838200" cy="65130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47 - Ευθύγραμμο βέλος σύνδεσης"/>
          <p:cNvCxnSpPr>
            <a:stCxn id="21" idx="1"/>
          </p:cNvCxnSpPr>
          <p:nvPr/>
        </p:nvCxnSpPr>
        <p:spPr>
          <a:xfrm flipH="1" flipV="1">
            <a:off x="3276600" y="5029200"/>
            <a:ext cx="762000" cy="55027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50 - Ευθύγραμμο βέλος σύνδεσης"/>
          <p:cNvCxnSpPr>
            <a:stCxn id="21" idx="3"/>
          </p:cNvCxnSpPr>
          <p:nvPr/>
        </p:nvCxnSpPr>
        <p:spPr>
          <a:xfrm>
            <a:off x="5715000" y="5579477"/>
            <a:ext cx="1066800" cy="211723"/>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52 - TextBox"/>
          <p:cNvSpPr txBox="1"/>
          <p:nvPr/>
        </p:nvSpPr>
        <p:spPr>
          <a:xfrm>
            <a:off x="3962400" y="2819400"/>
            <a:ext cx="1676400" cy="584775"/>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Κύλινδρος παροχής</a:t>
            </a:r>
          </a:p>
        </p:txBody>
      </p:sp>
      <p:cxnSp>
        <p:nvCxnSpPr>
          <p:cNvPr id="55" name="54 - Ευθύγραμμο βέλος σύνδεσης"/>
          <p:cNvCxnSpPr>
            <a:stCxn id="53" idx="3"/>
          </p:cNvCxnSpPr>
          <p:nvPr/>
        </p:nvCxnSpPr>
        <p:spPr>
          <a:xfrm>
            <a:off x="5638800" y="3111788"/>
            <a:ext cx="1219200" cy="24101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56 - TextBox"/>
          <p:cNvSpPr txBox="1"/>
          <p:nvPr/>
        </p:nvSpPr>
        <p:spPr>
          <a:xfrm>
            <a:off x="5410200" y="6259017"/>
            <a:ext cx="3352800" cy="294183"/>
          </a:xfrm>
          <a:prstGeom prst="rect">
            <a:avLst/>
          </a:prstGeom>
          <a:noFill/>
        </p:spPr>
        <p:txBody>
          <a:bodyPr wrap="square" rtlCol="0">
            <a:spAutoFit/>
          </a:bodyPr>
          <a:lstStyle/>
          <a:p>
            <a:pPr algn="ctr" eaLnBrk="1" hangingPunct="1">
              <a:lnSpc>
                <a:spcPct val="80000"/>
              </a:lnSpc>
            </a:pPr>
            <a:r>
              <a:rPr lang="el-GR" sz="1600" b="1" dirty="0">
                <a:solidFill>
                  <a:srgbClr val="7030A0"/>
                </a:solidFill>
                <a:latin typeface="+mn-lt"/>
              </a:rPr>
              <a:t>Τρόπος λειτουργίας </a:t>
            </a:r>
            <a:r>
              <a:rPr lang="el-GR" sz="1600" b="1" dirty="0" err="1">
                <a:solidFill>
                  <a:srgbClr val="7030A0"/>
                </a:solidFill>
                <a:latin typeface="+mn-lt"/>
              </a:rPr>
              <a:t>νιφαδοποιητή</a:t>
            </a:r>
            <a:endParaRPr lang="el-GR" sz="1600" b="1" dirty="0">
              <a:solidFill>
                <a:srgbClr val="7030A0"/>
              </a:solidFill>
              <a:latin typeface="+mn-lt"/>
            </a:endParaRPr>
          </a:p>
        </p:txBody>
      </p:sp>
      <p:sp>
        <p:nvSpPr>
          <p:cNvPr id="22" name="21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19</a:t>
            </a:fld>
            <a:endParaRPr lang="en-US">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Ύλη διδασκαλίας – Οργάνωση παρουσιάσεων</a:t>
            </a:r>
            <a:r>
              <a:rPr lang="en-US" sz="2800" dirty="0">
                <a:solidFill>
                  <a:srgbClr val="FFFFCC"/>
                </a:solidFill>
                <a:latin typeface="Calibri" pitchFamily="34" charset="0"/>
              </a:rPr>
              <a:t> </a:t>
            </a:r>
          </a:p>
        </p:txBody>
      </p:sp>
      <p:graphicFrame>
        <p:nvGraphicFramePr>
          <p:cNvPr id="9" name="8 - Πίνακας"/>
          <p:cNvGraphicFramePr>
            <a:graphicFrameLocks noGrp="1"/>
          </p:cNvGraphicFramePr>
          <p:nvPr>
            <p:extLst>
              <p:ext uri="{D42A27DB-BD31-4B8C-83A1-F6EECF244321}">
                <p14:modId xmlns:p14="http://schemas.microsoft.com/office/powerpoint/2010/main" val="3016065194"/>
              </p:ext>
            </p:extLst>
          </p:nvPr>
        </p:nvGraphicFramePr>
        <p:xfrm>
          <a:off x="533400" y="1295400"/>
          <a:ext cx="8305799" cy="4779665"/>
        </p:xfrm>
        <a:graphic>
          <a:graphicData uri="http://schemas.openxmlformats.org/drawingml/2006/table">
            <a:tbl>
              <a:tblPr firstRow="1" bandRow="1">
                <a:tableStyleId>{5C22544A-7EE6-4342-B048-85BDC9FD1C3A}</a:tableStyleId>
              </a:tblPr>
              <a:tblGrid>
                <a:gridCol w="1219199">
                  <a:extLst>
                    <a:ext uri="{9D8B030D-6E8A-4147-A177-3AD203B41FA5}">
                      <a16:colId xmlns:a16="http://schemas.microsoft.com/office/drawing/2014/main" val="20000"/>
                    </a:ext>
                  </a:extLst>
                </a:gridCol>
                <a:gridCol w="4892616">
                  <a:extLst>
                    <a:ext uri="{9D8B030D-6E8A-4147-A177-3AD203B41FA5}">
                      <a16:colId xmlns:a16="http://schemas.microsoft.com/office/drawing/2014/main" val="20001"/>
                    </a:ext>
                  </a:extLst>
                </a:gridCol>
                <a:gridCol w="1096992">
                  <a:extLst>
                    <a:ext uri="{9D8B030D-6E8A-4147-A177-3AD203B41FA5}">
                      <a16:colId xmlns:a16="http://schemas.microsoft.com/office/drawing/2014/main" val="20002"/>
                    </a:ext>
                  </a:extLst>
                </a:gridCol>
                <a:gridCol w="1096992">
                  <a:extLst>
                    <a:ext uri="{9D8B030D-6E8A-4147-A177-3AD203B41FA5}">
                      <a16:colId xmlns:a16="http://schemas.microsoft.com/office/drawing/2014/main" val="20003"/>
                    </a:ext>
                  </a:extLst>
                </a:gridCol>
              </a:tblGrid>
              <a:tr h="672755">
                <a:tc>
                  <a:txBody>
                    <a:bodyPr/>
                    <a:lstStyle/>
                    <a:p>
                      <a:pPr algn="ctr"/>
                      <a:r>
                        <a:rPr lang="el-GR" sz="1800" dirty="0">
                          <a:latin typeface="+mn-lt"/>
                        </a:rPr>
                        <a:t>Κεφάλαιο</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l-GR" sz="1800" dirty="0">
                          <a:latin typeface="+mn-lt"/>
                        </a:rPr>
                        <a:t>Ύλη – Περιεχόμενο διαλέξεων</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l-GR" sz="1800" dirty="0">
                          <a:latin typeface="+mn-lt"/>
                        </a:rPr>
                        <a:t>Διαλέξεις</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l-GR" sz="1800" dirty="0">
                          <a:latin typeface="+mn-lt"/>
                        </a:rPr>
                        <a:t>Διάρκεια </a:t>
                      </a:r>
                    </a:p>
                    <a:p>
                      <a:pPr algn="ctr"/>
                      <a:r>
                        <a:rPr lang="el-GR" sz="1800" dirty="0">
                          <a:latin typeface="+mn-lt"/>
                        </a:rPr>
                        <a:t>(ώρες)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72755">
                <a:tc>
                  <a:txBody>
                    <a:bodyPr/>
                    <a:lstStyle/>
                    <a:p>
                      <a:pPr algn="ctr">
                        <a:spcBef>
                          <a:spcPts val="0"/>
                        </a:spcBef>
                        <a:spcAft>
                          <a:spcPts val="0"/>
                        </a:spcAft>
                      </a:pPr>
                      <a:r>
                        <a:rPr lang="el-GR" sz="1800" b="1" dirty="0">
                          <a:solidFill>
                            <a:schemeClr val="bg1">
                              <a:lumMod val="75000"/>
                              <a:lumOff val="25000"/>
                            </a:schemeClr>
                          </a:solidFill>
                          <a:latin typeface="+mn-lt"/>
                        </a:rPr>
                        <a:t>Α</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spcBef>
                          <a:spcPts val="0"/>
                        </a:spcBef>
                        <a:spcAft>
                          <a:spcPts val="0"/>
                        </a:spcAft>
                      </a:pPr>
                      <a:r>
                        <a:rPr lang="el-GR" sz="1800" dirty="0">
                          <a:solidFill>
                            <a:schemeClr val="bg1">
                              <a:lumMod val="75000"/>
                              <a:lumOff val="25000"/>
                            </a:schemeClr>
                          </a:solidFill>
                          <a:latin typeface="+mn-lt"/>
                        </a:rPr>
                        <a:t>Επιλογή</a:t>
                      </a:r>
                      <a:r>
                        <a:rPr lang="el-GR" sz="1800" baseline="0" dirty="0">
                          <a:solidFill>
                            <a:schemeClr val="bg1">
                              <a:lumMod val="75000"/>
                              <a:lumOff val="25000"/>
                            </a:schemeClr>
                          </a:solidFill>
                          <a:latin typeface="+mn-lt"/>
                        </a:rPr>
                        <a:t> ζωοτροφών, π</a:t>
                      </a:r>
                      <a:r>
                        <a:rPr lang="el-GR" sz="1800" dirty="0">
                          <a:solidFill>
                            <a:schemeClr val="bg1">
                              <a:lumMod val="75000"/>
                              <a:lumOff val="25000"/>
                            </a:schemeClr>
                          </a:solidFill>
                          <a:latin typeface="+mn-lt"/>
                        </a:rPr>
                        <a:t>ροετοιμασία ζωοτροφών και παρασκευή σιτηρεσίου</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rowSpan="2">
                  <a:txBody>
                    <a:bodyPr/>
                    <a:lstStyle/>
                    <a:p>
                      <a:pPr algn="ctr">
                        <a:spcBef>
                          <a:spcPts val="0"/>
                        </a:spcBef>
                        <a:spcAft>
                          <a:spcPts val="0"/>
                        </a:spcAft>
                      </a:pPr>
                      <a:endParaRPr lang="el-GR" sz="1800" dirty="0">
                        <a:solidFill>
                          <a:schemeClr val="bg1">
                            <a:lumMod val="75000"/>
                            <a:lumOff val="2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430799">
                <a:tc>
                  <a:txBody>
                    <a:bodyPr/>
                    <a:lstStyle/>
                    <a:p>
                      <a:pPr algn="ctr">
                        <a:spcBef>
                          <a:spcPts val="0"/>
                        </a:spcBef>
                        <a:spcAft>
                          <a:spcPts val="0"/>
                        </a:spcAft>
                      </a:pPr>
                      <a:r>
                        <a:rPr lang="el-GR" sz="1800" b="1" dirty="0">
                          <a:solidFill>
                            <a:schemeClr val="bg1">
                              <a:lumMod val="75000"/>
                              <a:lumOff val="25000"/>
                            </a:schemeClr>
                          </a:solidFill>
                          <a:latin typeface="+mn-lt"/>
                        </a:rPr>
                        <a:t>Β</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eaLnBrk="0" hangingPunct="0">
                        <a:spcBef>
                          <a:spcPts val="0"/>
                        </a:spcBef>
                        <a:spcAft>
                          <a:spcPts val="0"/>
                        </a:spcAft>
                      </a:pPr>
                      <a:r>
                        <a:rPr lang="el-GR" sz="1800" dirty="0">
                          <a:solidFill>
                            <a:schemeClr val="bg1">
                              <a:lumMod val="75000"/>
                              <a:lumOff val="25000"/>
                            </a:schemeClr>
                          </a:solidFill>
                          <a:latin typeface="+mn-lt"/>
                        </a:rPr>
                        <a:t>Παρασκευαστήριο</a:t>
                      </a:r>
                      <a:r>
                        <a:rPr lang="el-GR" sz="1800" baseline="0" dirty="0">
                          <a:solidFill>
                            <a:schemeClr val="bg1">
                              <a:lumMod val="75000"/>
                              <a:lumOff val="25000"/>
                            </a:schemeClr>
                          </a:solidFill>
                          <a:latin typeface="+mn-lt"/>
                        </a:rPr>
                        <a:t> ζωοτροφών (οργάνωση και λειτουργία)</a:t>
                      </a: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vMerge="1">
                  <a:txBody>
                    <a:bodyPr/>
                    <a:lstStyle/>
                    <a:p>
                      <a:pPr algn="ctr" eaLnBrk="0" hangingPunct="0">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413095">
                <a:tc>
                  <a:txBody>
                    <a:bodyPr/>
                    <a:lstStyle/>
                    <a:p>
                      <a:pPr algn="ctr">
                        <a:spcBef>
                          <a:spcPts val="0"/>
                        </a:spcBef>
                        <a:spcAft>
                          <a:spcPts val="0"/>
                        </a:spcAft>
                      </a:pPr>
                      <a:r>
                        <a:rPr lang="el-GR" sz="1800" b="1" dirty="0">
                          <a:solidFill>
                            <a:schemeClr val="bg1">
                              <a:lumMod val="75000"/>
                              <a:lumOff val="25000"/>
                            </a:schemeClr>
                          </a:solidFill>
                          <a:latin typeface="+mn-lt"/>
                        </a:rPr>
                        <a:t>Γ</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l-GR" sz="1800" dirty="0">
                          <a:solidFill>
                            <a:schemeClr val="bg1">
                              <a:lumMod val="75000"/>
                              <a:lumOff val="25000"/>
                            </a:schemeClr>
                          </a:solidFill>
                          <a:latin typeface="+mn-lt"/>
                        </a:rPr>
                        <a:t>Παρασκευαστήριο</a:t>
                      </a:r>
                      <a:r>
                        <a:rPr lang="el-GR" sz="1800" baseline="0" dirty="0">
                          <a:solidFill>
                            <a:schemeClr val="bg1">
                              <a:lumMod val="75000"/>
                              <a:lumOff val="25000"/>
                            </a:schemeClr>
                          </a:solidFill>
                          <a:latin typeface="+mn-lt"/>
                        </a:rPr>
                        <a:t> ζωοτροφών (παραγόμενα μείγματα και ποιοτικός έλεγχος)</a:t>
                      </a: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eaLnBrk="0" hangingPunct="0">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430799">
                <a:tc>
                  <a:txBody>
                    <a:bodyPr/>
                    <a:lstStyle/>
                    <a:p>
                      <a:pPr algn="ctr">
                        <a:spcBef>
                          <a:spcPts val="0"/>
                        </a:spcBef>
                        <a:spcAft>
                          <a:spcPts val="0"/>
                        </a:spcAft>
                      </a:pPr>
                      <a:r>
                        <a:rPr lang="el-GR" sz="1800" b="1" dirty="0">
                          <a:solidFill>
                            <a:schemeClr val="bg1">
                              <a:lumMod val="75000"/>
                              <a:lumOff val="25000"/>
                            </a:schemeClr>
                          </a:solidFill>
                          <a:latin typeface="+mn-lt"/>
                        </a:rPr>
                        <a:t>Δ</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eaLnBrk="0" hangingPunct="0">
                        <a:spcBef>
                          <a:spcPts val="0"/>
                        </a:spcBef>
                        <a:spcAft>
                          <a:spcPts val="0"/>
                        </a:spcAft>
                      </a:pPr>
                      <a:r>
                        <a:rPr lang="el-GR" sz="1800" dirty="0">
                          <a:solidFill>
                            <a:schemeClr val="bg1">
                              <a:lumMod val="75000"/>
                              <a:lumOff val="25000"/>
                            </a:schemeClr>
                          </a:solidFill>
                          <a:latin typeface="+mn-lt"/>
                        </a:rPr>
                        <a:t>Χορήγηση σιτηρεσίου</a:t>
                      </a:r>
                      <a:endParaRPr lang="el-GR" sz="1800" dirty="0">
                        <a:solidFill>
                          <a:schemeClr val="bg1">
                            <a:lumMod val="75000"/>
                            <a:lumOff val="25000"/>
                          </a:schemeClr>
                        </a:solidFill>
                        <a:latin typeface="Calibri"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eaLnBrk="0" hangingPunct="0">
                        <a:spcBef>
                          <a:spcPts val="0"/>
                        </a:spcBef>
                        <a:spcAft>
                          <a:spcPts val="0"/>
                        </a:spcAft>
                      </a:pPr>
                      <a:endParaRPr lang="el-GR" sz="1800" dirty="0">
                        <a:solidFill>
                          <a:schemeClr val="bg1">
                            <a:lumMod val="75000"/>
                            <a:lumOff val="25000"/>
                          </a:schemeClr>
                        </a:solidFill>
                        <a:latin typeface="Calibri"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430799">
                <a:tc>
                  <a:txBody>
                    <a:bodyPr/>
                    <a:lstStyle/>
                    <a:p>
                      <a:pPr algn="ctr">
                        <a:spcBef>
                          <a:spcPts val="0"/>
                        </a:spcBef>
                        <a:spcAft>
                          <a:spcPts val="0"/>
                        </a:spcAft>
                      </a:pPr>
                      <a:r>
                        <a:rPr lang="en-US" sz="1800" b="1" dirty="0">
                          <a:solidFill>
                            <a:schemeClr val="bg1">
                              <a:lumMod val="75000"/>
                              <a:lumOff val="25000"/>
                            </a:schemeClr>
                          </a:solidFill>
                          <a:latin typeface="+mn-lt"/>
                        </a:rPr>
                        <a:t>E</a:t>
                      </a:r>
                      <a:endParaRPr lang="el-GR" sz="1800" b="1"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spcBef>
                          <a:spcPts val="0"/>
                        </a:spcBef>
                        <a:spcAft>
                          <a:spcPts val="0"/>
                        </a:spcAft>
                      </a:pPr>
                      <a:r>
                        <a:rPr lang="el-GR" sz="1800" dirty="0">
                          <a:solidFill>
                            <a:schemeClr val="bg1">
                              <a:lumMod val="75000"/>
                              <a:lumOff val="25000"/>
                            </a:schemeClr>
                          </a:solidFill>
                          <a:latin typeface="+mn-lt"/>
                        </a:rPr>
                        <a:t>Ζωοτροφές &amp; Υγιεινή</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430799">
                <a:tc>
                  <a:txBody>
                    <a:bodyPr/>
                    <a:lstStyle/>
                    <a:p>
                      <a:pPr algn="ctr">
                        <a:spcBef>
                          <a:spcPts val="0"/>
                        </a:spcBef>
                        <a:spcAft>
                          <a:spcPts val="0"/>
                        </a:spcAft>
                      </a:pPr>
                      <a:endParaRPr lang="el-GR" sz="1800" b="1"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rowSpan="2">
                  <a:txBody>
                    <a:bodyPr/>
                    <a:lstStyle/>
                    <a:p>
                      <a:pPr algn="ctr">
                        <a:spcBef>
                          <a:spcPts val="0"/>
                        </a:spcBef>
                        <a:spcAft>
                          <a:spcPts val="0"/>
                        </a:spcAft>
                      </a:pPr>
                      <a:endParaRPr lang="el-GR" sz="1800" dirty="0">
                        <a:solidFill>
                          <a:schemeClr val="bg1">
                            <a:lumMod val="75000"/>
                            <a:lumOff val="25000"/>
                          </a:schemeClr>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430799">
                <a:tc>
                  <a:txBody>
                    <a:bodyPr/>
                    <a:lstStyle/>
                    <a:p>
                      <a:pPr algn="ctr">
                        <a:spcBef>
                          <a:spcPts val="0"/>
                        </a:spcBef>
                        <a:spcAft>
                          <a:spcPts val="0"/>
                        </a:spcAft>
                      </a:pPr>
                      <a:endParaRPr lang="el-GR" sz="1800" b="1"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vMerge="1">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430799">
                <a:tc gridSpan="2">
                  <a:txBody>
                    <a:bodyPr/>
                    <a:lstStyle/>
                    <a:p>
                      <a:pPr algn="r">
                        <a:spcBef>
                          <a:spcPts val="0"/>
                        </a:spcBef>
                        <a:spcAft>
                          <a:spcPts val="0"/>
                        </a:spcAft>
                      </a:pPr>
                      <a:r>
                        <a:rPr lang="el-GR" sz="1800" b="1" dirty="0">
                          <a:solidFill>
                            <a:srgbClr val="FFFF99"/>
                          </a:solidFill>
                          <a:latin typeface="+mn-lt"/>
                        </a:rPr>
                        <a:t>ΣΥΝΟΛΙΚΑ:</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lumMod val="60000"/>
                        <a:lumOff val="40000"/>
                      </a:schemeClr>
                    </a:solidFill>
                  </a:tcPr>
                </a:tc>
                <a:tc hMerge="1">
                  <a:txBody>
                    <a:bodyPr/>
                    <a:lstStyle/>
                    <a:p>
                      <a:pPr>
                        <a:spcBef>
                          <a:spcPts val="0"/>
                        </a:spcBef>
                        <a:spcAft>
                          <a:spcPts val="0"/>
                        </a:spcAft>
                      </a:pPr>
                      <a:endParaRPr lang="el-GR" sz="1600" dirty="0">
                        <a:solidFill>
                          <a:schemeClr val="bg1">
                            <a:lumMod val="75000"/>
                            <a:lumOff val="25000"/>
                          </a:schemeClr>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spcBef>
                          <a:spcPts val="0"/>
                        </a:spcBef>
                        <a:spcAft>
                          <a:spcPts val="0"/>
                        </a:spcAft>
                      </a:pPr>
                      <a:endParaRPr lang="el-GR" sz="1800" b="1" dirty="0">
                        <a:solidFill>
                          <a:srgbClr val="FFFF99"/>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lumMod val="60000"/>
                        <a:lumOff val="40000"/>
                      </a:schemeClr>
                    </a:solidFill>
                  </a:tcPr>
                </a:tc>
                <a:tc>
                  <a:txBody>
                    <a:bodyPr/>
                    <a:lstStyle/>
                    <a:p>
                      <a:pPr algn="ctr">
                        <a:spcBef>
                          <a:spcPts val="0"/>
                        </a:spcBef>
                        <a:spcAft>
                          <a:spcPts val="0"/>
                        </a:spcAft>
                      </a:pPr>
                      <a:endParaRPr lang="el-GR" sz="1800" b="1" dirty="0">
                        <a:solidFill>
                          <a:srgbClr val="FFFF99"/>
                        </a:solidFill>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8"/>
                  </a:ext>
                </a:extLst>
              </a:tr>
            </a:tbl>
          </a:graphicData>
        </a:graphic>
      </p:graphicFrame>
      <p:sp>
        <p:nvSpPr>
          <p:cNvPr id="5" name="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a:t>
            </a:fld>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20 - Εικόνα" descr="chopped-alfalfa.jpg"/>
          <p:cNvPicPr>
            <a:picLocks noChangeAspect="1"/>
          </p:cNvPicPr>
          <p:nvPr/>
        </p:nvPicPr>
        <p:blipFill>
          <a:blip r:embed="rId3" cstate="print"/>
          <a:stretch>
            <a:fillRect/>
          </a:stretch>
        </p:blipFill>
        <p:spPr>
          <a:xfrm>
            <a:off x="381000" y="3124200"/>
            <a:ext cx="1981200" cy="1981200"/>
          </a:xfrm>
          <a:prstGeom prst="rect">
            <a:avLst/>
          </a:prstGeom>
        </p:spPr>
      </p:pic>
      <p:pic>
        <p:nvPicPr>
          <p:cNvPr id="20" name="19 - Εικόνα" descr="Best_Quality_Alfalfa_Hay.jpg"/>
          <p:cNvPicPr>
            <a:picLocks noChangeAspect="1"/>
          </p:cNvPicPr>
          <p:nvPr/>
        </p:nvPicPr>
        <p:blipFill>
          <a:blip r:embed="rId4" cstate="print"/>
          <a:stretch>
            <a:fillRect/>
          </a:stretch>
        </p:blipFill>
        <p:spPr>
          <a:xfrm>
            <a:off x="6069390" y="4732020"/>
            <a:ext cx="2312610" cy="1821180"/>
          </a:xfrm>
          <a:prstGeom prst="rect">
            <a:avLst/>
          </a:prstGeom>
        </p:spPr>
      </p:pic>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17" name="16 - TextBox"/>
          <p:cNvSpPr txBox="1"/>
          <p:nvPr/>
        </p:nvSpPr>
        <p:spPr>
          <a:xfrm>
            <a:off x="2346960" y="1447800"/>
            <a:ext cx="25908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Σε σανούς, άχυρα ή χόρτα (ΧΖ) για να μειωθεί το μήκος των στελεχών</a:t>
            </a:r>
          </a:p>
        </p:txBody>
      </p:sp>
      <p:sp>
        <p:nvSpPr>
          <p:cNvPr id="18" name="17 - TextBox"/>
          <p:cNvSpPr txBox="1"/>
          <p:nvPr/>
        </p:nvSpPr>
        <p:spPr>
          <a:xfrm>
            <a:off x="5638800" y="1447800"/>
            <a:ext cx="3200400" cy="923330"/>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Ειδικά κοπτικά μηχανήματα</a:t>
            </a:r>
          </a:p>
          <a:p>
            <a:pPr eaLnBrk="1" hangingPunct="1">
              <a:buFont typeface="Arial" pitchFamily="34" charset="0"/>
              <a:buChar char="•"/>
            </a:pPr>
            <a:r>
              <a:rPr lang="el-GR" sz="1800" dirty="0">
                <a:latin typeface="+mn-lt"/>
              </a:rPr>
              <a:t> Δυνατότητα ρύθμισης μήκους κοπής</a:t>
            </a:r>
          </a:p>
        </p:txBody>
      </p:sp>
      <p:sp>
        <p:nvSpPr>
          <p:cNvPr id="19" name="18 - TextBox"/>
          <p:cNvSpPr txBox="1"/>
          <p:nvPr/>
        </p:nvSpPr>
        <p:spPr>
          <a:xfrm>
            <a:off x="228600" y="1706420"/>
            <a:ext cx="1676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Τεμαχισμός</a:t>
            </a:r>
          </a:p>
        </p:txBody>
      </p:sp>
      <p:cxnSp>
        <p:nvCxnSpPr>
          <p:cNvPr id="22" name="21 - Γωνιακή σύνδεση"/>
          <p:cNvCxnSpPr>
            <a:stCxn id="19" idx="3"/>
            <a:endCxn id="17" idx="1"/>
          </p:cNvCxnSpPr>
          <p:nvPr/>
        </p:nvCxnSpPr>
        <p:spPr>
          <a:xfrm>
            <a:off x="1905000" y="1906475"/>
            <a:ext cx="441960" cy="299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 Επεξήγηση με δεξιό βέλος"/>
          <p:cNvSpPr/>
          <p:nvPr/>
        </p:nvSpPr>
        <p:spPr>
          <a:xfrm>
            <a:off x="5013960" y="1447800"/>
            <a:ext cx="609600" cy="9144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26 - TextBox"/>
          <p:cNvSpPr txBox="1"/>
          <p:nvPr/>
        </p:nvSpPr>
        <p:spPr>
          <a:xfrm>
            <a:off x="5638800" y="2819400"/>
            <a:ext cx="32004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Διευκόλυνση κατανάλωσης από τα ζώα</a:t>
            </a:r>
          </a:p>
        </p:txBody>
      </p:sp>
      <p:cxnSp>
        <p:nvCxnSpPr>
          <p:cNvPr id="29" name="28 - Ευθύγραμμο βέλος σύνδεσης"/>
          <p:cNvCxnSpPr>
            <a:stCxn id="18" idx="2"/>
            <a:endCxn id="27" idx="0"/>
          </p:cNvCxnSpPr>
          <p:nvPr/>
        </p:nvCxnSpPr>
        <p:spPr>
          <a:xfrm>
            <a:off x="7239000" y="2371130"/>
            <a:ext cx="0" cy="4482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1" name="30 - Εικόνα" descr="silage-cutter-machine.jpg"/>
          <p:cNvPicPr>
            <a:picLocks noChangeAspect="1"/>
          </p:cNvPicPr>
          <p:nvPr/>
        </p:nvPicPr>
        <p:blipFill>
          <a:blip r:embed="rId5" cstate="print"/>
          <a:stretch>
            <a:fillRect/>
          </a:stretch>
        </p:blipFill>
        <p:spPr>
          <a:xfrm>
            <a:off x="2209800" y="2743200"/>
            <a:ext cx="3429000" cy="3912898"/>
          </a:xfrm>
          <a:prstGeom prst="rect">
            <a:avLst/>
          </a:prstGeom>
        </p:spPr>
      </p:pic>
      <p:sp>
        <p:nvSpPr>
          <p:cNvPr id="32" name="31 - TextBox"/>
          <p:cNvSpPr txBox="1"/>
          <p:nvPr/>
        </p:nvSpPr>
        <p:spPr>
          <a:xfrm>
            <a:off x="6019800" y="5486400"/>
            <a:ext cx="1600200" cy="338554"/>
          </a:xfrm>
          <a:prstGeom prst="rect">
            <a:avLst/>
          </a:prstGeom>
          <a:noFill/>
        </p:spPr>
        <p:txBody>
          <a:bodyPr wrap="square" rtlCol="0">
            <a:spAutoFit/>
          </a:bodyPr>
          <a:lstStyle/>
          <a:p>
            <a:pPr algn="ctr" eaLnBrk="1" hangingPunct="1"/>
            <a:r>
              <a:rPr lang="el-GR" sz="1600" dirty="0">
                <a:solidFill>
                  <a:srgbClr val="FFFF99"/>
                </a:solidFill>
                <a:latin typeface="+mn-lt"/>
              </a:rPr>
              <a:t>Είσοδος τροφής</a:t>
            </a:r>
          </a:p>
        </p:txBody>
      </p:sp>
      <p:sp>
        <p:nvSpPr>
          <p:cNvPr id="33" name="32 - TextBox"/>
          <p:cNvSpPr txBox="1"/>
          <p:nvPr/>
        </p:nvSpPr>
        <p:spPr>
          <a:xfrm>
            <a:off x="685800" y="3048000"/>
            <a:ext cx="1676400" cy="830997"/>
          </a:xfrm>
          <a:prstGeom prst="rect">
            <a:avLst/>
          </a:prstGeom>
          <a:noFill/>
        </p:spPr>
        <p:txBody>
          <a:bodyPr wrap="square" rtlCol="0">
            <a:spAutoFit/>
          </a:bodyPr>
          <a:lstStyle/>
          <a:p>
            <a:pPr algn="ctr" eaLnBrk="1" hangingPunct="1"/>
            <a:r>
              <a:rPr lang="el-GR" sz="1600" dirty="0">
                <a:solidFill>
                  <a:srgbClr val="FFFF99"/>
                </a:solidFill>
                <a:latin typeface="+mn-lt"/>
              </a:rPr>
              <a:t>Έξοδος τεμαχισμένης τροφής</a:t>
            </a:r>
          </a:p>
        </p:txBody>
      </p:sp>
      <p:sp>
        <p:nvSpPr>
          <p:cNvPr id="34" name="33 - TextBox"/>
          <p:cNvSpPr txBox="1"/>
          <p:nvPr/>
        </p:nvSpPr>
        <p:spPr>
          <a:xfrm>
            <a:off x="4038600" y="3962400"/>
            <a:ext cx="1981200" cy="523220"/>
          </a:xfrm>
          <a:prstGeom prst="rect">
            <a:avLst/>
          </a:prstGeom>
          <a:noFill/>
        </p:spPr>
        <p:txBody>
          <a:bodyPr wrap="square" rtlCol="0">
            <a:spAutoFit/>
          </a:bodyPr>
          <a:lstStyle/>
          <a:p>
            <a:pPr algn="ctr" eaLnBrk="1" hangingPunct="1"/>
            <a:r>
              <a:rPr lang="el-GR" sz="1400" dirty="0">
                <a:solidFill>
                  <a:schemeClr val="accent6">
                    <a:lumMod val="75000"/>
                  </a:schemeClr>
                </a:solidFill>
                <a:latin typeface="+mn-lt"/>
              </a:rPr>
              <a:t>Διάτρητες στεφάνες ρύθμισης μήκους κοπής</a:t>
            </a:r>
          </a:p>
        </p:txBody>
      </p:sp>
      <p:cxnSp>
        <p:nvCxnSpPr>
          <p:cNvPr id="36" name="35 - Ευθύγραμμο βέλος σύνδεσης"/>
          <p:cNvCxnSpPr>
            <a:stCxn id="33" idx="0"/>
          </p:cNvCxnSpPr>
          <p:nvPr/>
        </p:nvCxnSpPr>
        <p:spPr>
          <a:xfrm>
            <a:off x="1524000" y="3048000"/>
            <a:ext cx="83820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38 - Ευθύγραμμο βέλος σύνδεσης"/>
          <p:cNvCxnSpPr>
            <a:stCxn id="34" idx="1"/>
          </p:cNvCxnSpPr>
          <p:nvPr/>
        </p:nvCxnSpPr>
        <p:spPr>
          <a:xfrm flipH="1">
            <a:off x="3810000" y="4224010"/>
            <a:ext cx="228600" cy="57659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 Ευθύγραμμο βέλος σύνδεσης"/>
          <p:cNvCxnSpPr>
            <a:stCxn id="32" idx="1"/>
          </p:cNvCxnSpPr>
          <p:nvPr/>
        </p:nvCxnSpPr>
        <p:spPr>
          <a:xfrm flipH="1" flipV="1">
            <a:off x="5334000" y="5410201"/>
            <a:ext cx="685800" cy="24547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2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20</a:t>
            </a:fld>
            <a:endParaRPr lang="en-US">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17" name="16 - TextBox"/>
          <p:cNvSpPr txBox="1"/>
          <p:nvPr/>
        </p:nvSpPr>
        <p:spPr>
          <a:xfrm>
            <a:off x="2346960" y="1447800"/>
            <a:ext cx="313944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Η σπουδαιότερη διαδικασία προετοιμασίας των ΣΖ κυρίως, για διευκόλυνση ανάμειξης με άλλες ζωοτροφές και ↑ ΣΦΠ</a:t>
            </a:r>
          </a:p>
        </p:txBody>
      </p:sp>
      <p:sp>
        <p:nvSpPr>
          <p:cNvPr id="18" name="17 - TextBox"/>
          <p:cNvSpPr txBox="1"/>
          <p:nvPr/>
        </p:nvSpPr>
        <p:spPr>
          <a:xfrm>
            <a:off x="6172200" y="1600506"/>
            <a:ext cx="2514600" cy="923330"/>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Ειδικοί σφυρόμυλοι</a:t>
            </a:r>
          </a:p>
          <a:p>
            <a:pPr eaLnBrk="1" hangingPunct="1">
              <a:buFont typeface="Arial" pitchFamily="34" charset="0"/>
              <a:buChar char="•"/>
            </a:pPr>
            <a:r>
              <a:rPr lang="el-GR" sz="1800" dirty="0">
                <a:latin typeface="+mn-lt"/>
              </a:rPr>
              <a:t> Δυνατότητα ρύθμισης μεγέθους αλέσματος</a:t>
            </a:r>
          </a:p>
        </p:txBody>
      </p:sp>
      <p:sp>
        <p:nvSpPr>
          <p:cNvPr id="19" name="18 - TextBox"/>
          <p:cNvSpPr txBox="1"/>
          <p:nvPr/>
        </p:nvSpPr>
        <p:spPr>
          <a:xfrm>
            <a:off x="228600" y="1846634"/>
            <a:ext cx="1676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Άλεση </a:t>
            </a:r>
          </a:p>
        </p:txBody>
      </p:sp>
      <p:cxnSp>
        <p:nvCxnSpPr>
          <p:cNvPr id="22" name="21 - Γωνιακή σύνδεση"/>
          <p:cNvCxnSpPr>
            <a:stCxn id="19" idx="3"/>
            <a:endCxn id="17" idx="1"/>
          </p:cNvCxnSpPr>
          <p:nvPr/>
        </p:nvCxnSpPr>
        <p:spPr>
          <a:xfrm>
            <a:off x="1905000" y="2046689"/>
            <a:ext cx="441960" cy="1276"/>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 Επεξήγηση με δεξιό βέλος"/>
          <p:cNvSpPr/>
          <p:nvPr/>
        </p:nvSpPr>
        <p:spPr>
          <a:xfrm>
            <a:off x="5562600" y="1457036"/>
            <a:ext cx="609600" cy="11880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29 - Εικόνα" descr="hammer-mill 1.jpg"/>
          <p:cNvPicPr>
            <a:picLocks noChangeAspect="1"/>
          </p:cNvPicPr>
          <p:nvPr/>
        </p:nvPicPr>
        <p:blipFill>
          <a:blip r:embed="rId3" cstate="print"/>
          <a:stretch>
            <a:fillRect/>
          </a:stretch>
        </p:blipFill>
        <p:spPr>
          <a:xfrm>
            <a:off x="685800" y="3048000"/>
            <a:ext cx="3235890" cy="2362200"/>
          </a:xfrm>
          <a:prstGeom prst="rect">
            <a:avLst/>
          </a:prstGeom>
        </p:spPr>
      </p:pic>
      <p:pic>
        <p:nvPicPr>
          <p:cNvPr id="35" name="34 - Εικόνα" descr="hammer-mill 2.jpg"/>
          <p:cNvPicPr>
            <a:picLocks noChangeAspect="1"/>
          </p:cNvPicPr>
          <p:nvPr/>
        </p:nvPicPr>
        <p:blipFill>
          <a:blip r:embed="rId4" cstate="print"/>
          <a:stretch>
            <a:fillRect/>
          </a:stretch>
        </p:blipFill>
        <p:spPr>
          <a:xfrm>
            <a:off x="4953000" y="3276600"/>
            <a:ext cx="2857500" cy="1943100"/>
          </a:xfrm>
          <a:prstGeom prst="rect">
            <a:avLst/>
          </a:prstGeom>
        </p:spPr>
      </p:pic>
      <p:sp>
        <p:nvSpPr>
          <p:cNvPr id="37" name="36 - Επεξήγηση με δεξιό βέλος"/>
          <p:cNvSpPr/>
          <p:nvPr/>
        </p:nvSpPr>
        <p:spPr>
          <a:xfrm>
            <a:off x="3733800" y="3810000"/>
            <a:ext cx="1066800" cy="609600"/>
          </a:xfrm>
          <a:prstGeom prst="rightArrowCallout">
            <a:avLst>
              <a:gd name="adj1" fmla="val 15909"/>
              <a:gd name="adj2" fmla="val 25000"/>
              <a:gd name="adj3" fmla="val 43182"/>
              <a:gd name="adj4" fmla="val 320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37 - TextBox"/>
          <p:cNvSpPr txBox="1"/>
          <p:nvPr/>
        </p:nvSpPr>
        <p:spPr>
          <a:xfrm>
            <a:off x="304800" y="3349823"/>
            <a:ext cx="990600" cy="307777"/>
          </a:xfrm>
          <a:prstGeom prst="rect">
            <a:avLst/>
          </a:prstGeom>
          <a:noFill/>
        </p:spPr>
        <p:txBody>
          <a:bodyPr wrap="square" rtlCol="0">
            <a:spAutoFit/>
          </a:bodyPr>
          <a:lstStyle/>
          <a:p>
            <a:pPr algn="ctr" eaLnBrk="1" hangingPunct="1"/>
            <a:r>
              <a:rPr lang="el-GR" sz="1400" dirty="0">
                <a:solidFill>
                  <a:schemeClr val="accent6">
                    <a:lumMod val="75000"/>
                  </a:schemeClr>
                </a:solidFill>
                <a:latin typeface="+mn-lt"/>
              </a:rPr>
              <a:t>Κινητήρας </a:t>
            </a:r>
          </a:p>
        </p:txBody>
      </p:sp>
      <p:sp>
        <p:nvSpPr>
          <p:cNvPr id="40" name="39 - TextBox"/>
          <p:cNvSpPr txBox="1"/>
          <p:nvPr/>
        </p:nvSpPr>
        <p:spPr>
          <a:xfrm>
            <a:off x="1447800" y="3048000"/>
            <a:ext cx="990600" cy="307777"/>
          </a:xfrm>
          <a:prstGeom prst="rect">
            <a:avLst/>
          </a:prstGeom>
          <a:noFill/>
        </p:spPr>
        <p:txBody>
          <a:bodyPr wrap="square" rtlCol="0">
            <a:spAutoFit/>
          </a:bodyPr>
          <a:lstStyle/>
          <a:p>
            <a:pPr algn="ctr" eaLnBrk="1" hangingPunct="1"/>
            <a:r>
              <a:rPr lang="el-GR" sz="1400" dirty="0">
                <a:solidFill>
                  <a:schemeClr val="accent6">
                    <a:lumMod val="75000"/>
                  </a:schemeClr>
                </a:solidFill>
                <a:latin typeface="+mn-lt"/>
              </a:rPr>
              <a:t>Είσοδος  </a:t>
            </a:r>
          </a:p>
        </p:txBody>
      </p:sp>
      <p:sp>
        <p:nvSpPr>
          <p:cNvPr id="41" name="40 - TextBox"/>
          <p:cNvSpPr txBox="1"/>
          <p:nvPr/>
        </p:nvSpPr>
        <p:spPr>
          <a:xfrm>
            <a:off x="3429000" y="4724400"/>
            <a:ext cx="990600" cy="307777"/>
          </a:xfrm>
          <a:prstGeom prst="rect">
            <a:avLst/>
          </a:prstGeom>
          <a:noFill/>
        </p:spPr>
        <p:txBody>
          <a:bodyPr wrap="square" rtlCol="0">
            <a:spAutoFit/>
          </a:bodyPr>
          <a:lstStyle/>
          <a:p>
            <a:pPr algn="ctr" eaLnBrk="1" hangingPunct="1"/>
            <a:r>
              <a:rPr lang="el-GR" sz="1400" dirty="0">
                <a:solidFill>
                  <a:schemeClr val="accent6">
                    <a:lumMod val="75000"/>
                  </a:schemeClr>
                </a:solidFill>
                <a:latin typeface="+mn-lt"/>
              </a:rPr>
              <a:t>Έξοδος  </a:t>
            </a:r>
          </a:p>
        </p:txBody>
      </p:sp>
      <p:sp>
        <p:nvSpPr>
          <p:cNvPr id="42" name="41 - TextBox"/>
          <p:cNvSpPr txBox="1"/>
          <p:nvPr/>
        </p:nvSpPr>
        <p:spPr>
          <a:xfrm>
            <a:off x="7924800" y="3733800"/>
            <a:ext cx="762000" cy="307777"/>
          </a:xfrm>
          <a:prstGeom prst="rect">
            <a:avLst/>
          </a:prstGeom>
          <a:noFill/>
        </p:spPr>
        <p:txBody>
          <a:bodyPr wrap="square" rtlCol="0">
            <a:spAutoFit/>
          </a:bodyPr>
          <a:lstStyle/>
          <a:p>
            <a:pPr algn="ctr" eaLnBrk="1" hangingPunct="1"/>
            <a:r>
              <a:rPr lang="el-GR" sz="1400" dirty="0">
                <a:solidFill>
                  <a:schemeClr val="accent6">
                    <a:lumMod val="75000"/>
                  </a:schemeClr>
                </a:solidFill>
                <a:latin typeface="+mn-lt"/>
              </a:rPr>
              <a:t>Σφυριά  </a:t>
            </a:r>
          </a:p>
        </p:txBody>
      </p:sp>
      <p:sp>
        <p:nvSpPr>
          <p:cNvPr id="43" name="42 - TextBox"/>
          <p:cNvSpPr txBox="1"/>
          <p:nvPr/>
        </p:nvSpPr>
        <p:spPr>
          <a:xfrm>
            <a:off x="5943600" y="2819400"/>
            <a:ext cx="1600200" cy="523220"/>
          </a:xfrm>
          <a:prstGeom prst="rect">
            <a:avLst/>
          </a:prstGeom>
          <a:noFill/>
        </p:spPr>
        <p:txBody>
          <a:bodyPr wrap="square" rtlCol="0">
            <a:spAutoFit/>
          </a:bodyPr>
          <a:lstStyle/>
          <a:p>
            <a:pPr algn="ctr" eaLnBrk="1" hangingPunct="1"/>
            <a:r>
              <a:rPr lang="el-GR" sz="1400" dirty="0">
                <a:solidFill>
                  <a:schemeClr val="accent6">
                    <a:lumMod val="75000"/>
                  </a:schemeClr>
                </a:solidFill>
                <a:latin typeface="+mn-lt"/>
              </a:rPr>
              <a:t>Κόσκινο ρύθμισης μεγέθους  </a:t>
            </a:r>
          </a:p>
        </p:txBody>
      </p:sp>
      <p:cxnSp>
        <p:nvCxnSpPr>
          <p:cNvPr id="46" name="45 - Γωνιακή σύνδεση"/>
          <p:cNvCxnSpPr>
            <a:stCxn id="43" idx="1"/>
          </p:cNvCxnSpPr>
          <p:nvPr/>
        </p:nvCxnSpPr>
        <p:spPr>
          <a:xfrm rot="10800000" flipV="1">
            <a:off x="5791200" y="3081010"/>
            <a:ext cx="152400" cy="424190"/>
          </a:xfrm>
          <a:prstGeom prst="bentConnector2">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49 - TextBox"/>
          <p:cNvSpPr txBox="1"/>
          <p:nvPr/>
        </p:nvSpPr>
        <p:spPr>
          <a:xfrm>
            <a:off x="762000" y="5791200"/>
            <a:ext cx="7162800" cy="830997"/>
          </a:xfrm>
          <a:prstGeom prst="rect">
            <a:avLst/>
          </a:prstGeom>
          <a:solidFill>
            <a:schemeClr val="accent5">
              <a:lumMod val="75000"/>
            </a:schemeClr>
          </a:solidFill>
          <a:ln>
            <a:solidFill>
              <a:schemeClr val="tx1">
                <a:lumMod val="85000"/>
              </a:schemeClr>
            </a:solidFill>
          </a:ln>
        </p:spPr>
        <p:txBody>
          <a:bodyPr wrap="square" rtlCol="0">
            <a:spAutoFit/>
          </a:bodyPr>
          <a:lstStyle/>
          <a:p>
            <a:r>
              <a:rPr lang="el-GR" sz="1600" b="1" dirty="0">
                <a:solidFill>
                  <a:srgbClr val="FFFF99"/>
                </a:solidFill>
                <a:latin typeface="+mn-lt"/>
              </a:rPr>
              <a:t>Ενδεδειγμένο μέγεθος κόκκων αλέσματος στην πράξη</a:t>
            </a:r>
          </a:p>
          <a:p>
            <a:pPr marL="176213">
              <a:buFont typeface="Arial" pitchFamily="34" charset="0"/>
              <a:buChar char="•"/>
            </a:pPr>
            <a:r>
              <a:rPr lang="el-GR" sz="1600" dirty="0">
                <a:solidFill>
                  <a:srgbClr val="FFFF99"/>
                </a:solidFill>
                <a:latin typeface="+mn-lt"/>
              </a:rPr>
              <a:t> Ενήλικα μηρυκαστικά: 4 </a:t>
            </a:r>
            <a:r>
              <a:rPr lang="en-GB" sz="1600" dirty="0">
                <a:solidFill>
                  <a:srgbClr val="FFFF99"/>
                </a:solidFill>
                <a:latin typeface="+mn-lt"/>
              </a:rPr>
              <a:t>mm</a:t>
            </a:r>
            <a:endParaRPr lang="el-GR" sz="1600" dirty="0">
              <a:solidFill>
                <a:srgbClr val="FFFF99"/>
              </a:solidFill>
              <a:latin typeface="+mn-lt"/>
            </a:endParaRPr>
          </a:p>
          <a:p>
            <a:pPr marL="176213">
              <a:buFont typeface="Arial" pitchFamily="34" charset="0"/>
              <a:buChar char="•"/>
            </a:pPr>
            <a:r>
              <a:rPr lang="el-GR" sz="1600" dirty="0">
                <a:solidFill>
                  <a:srgbClr val="FFFF99"/>
                </a:solidFill>
                <a:latin typeface="+mn-lt"/>
              </a:rPr>
              <a:t> Νεαρά μηρυκαστικά και παμφάγα (χοίροι, πτηνά): 3 </a:t>
            </a:r>
            <a:r>
              <a:rPr lang="en-GB" sz="1600" dirty="0">
                <a:solidFill>
                  <a:srgbClr val="FFFF99"/>
                </a:solidFill>
                <a:latin typeface="+mn-lt"/>
              </a:rPr>
              <a:t>mm</a:t>
            </a:r>
            <a:endParaRPr lang="el-GR" sz="1600" dirty="0">
              <a:solidFill>
                <a:srgbClr val="FFFF99"/>
              </a:solidFill>
              <a:latin typeface="+mn-lt"/>
            </a:endParaRPr>
          </a:p>
        </p:txBody>
      </p:sp>
      <p:cxnSp>
        <p:nvCxnSpPr>
          <p:cNvPr id="52" name="51 - Ευθύγραμμο βέλος σύνδεσης"/>
          <p:cNvCxnSpPr>
            <a:stCxn id="42" idx="1"/>
          </p:cNvCxnSpPr>
          <p:nvPr/>
        </p:nvCxnSpPr>
        <p:spPr>
          <a:xfrm flipH="1">
            <a:off x="7010400" y="3887689"/>
            <a:ext cx="914400" cy="37951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1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21</a:t>
            </a:fld>
            <a:endParaRPr lang="en-US">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17" name="16 - TextBox"/>
          <p:cNvSpPr txBox="1"/>
          <p:nvPr/>
        </p:nvSpPr>
        <p:spPr>
          <a:xfrm>
            <a:off x="2432396" y="1447800"/>
            <a:ext cx="3139440" cy="1754326"/>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Απαραίτητη για την παρασκευή μειγμάτων!</a:t>
            </a:r>
          </a:p>
          <a:p>
            <a:r>
              <a:rPr lang="el-GR" sz="1800" dirty="0">
                <a:solidFill>
                  <a:schemeClr val="bg1">
                    <a:lumMod val="75000"/>
                    <a:lumOff val="25000"/>
                  </a:schemeClr>
                </a:solidFill>
                <a:latin typeface="+mn-lt"/>
              </a:rPr>
              <a:t>Κάθε ζωοτροφή ζυγίζεται με ακρίβεια</a:t>
            </a:r>
          </a:p>
          <a:p>
            <a:r>
              <a:rPr lang="el-GR" sz="1800" dirty="0">
                <a:solidFill>
                  <a:schemeClr val="bg1">
                    <a:lumMod val="75000"/>
                    <a:lumOff val="25000"/>
                  </a:schemeClr>
                </a:solidFill>
                <a:latin typeface="+mn-lt"/>
              </a:rPr>
              <a:t>Μη ακρίβεια → μείγμα κακής ποιότητας</a:t>
            </a:r>
          </a:p>
        </p:txBody>
      </p:sp>
      <p:sp>
        <p:nvSpPr>
          <p:cNvPr id="18" name="17 - TextBox"/>
          <p:cNvSpPr txBox="1"/>
          <p:nvPr/>
        </p:nvSpPr>
        <p:spPr>
          <a:xfrm>
            <a:off x="6257636" y="1313872"/>
            <a:ext cx="2514600" cy="2031325"/>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Ειδικά ζυγιστικά</a:t>
            </a:r>
          </a:p>
          <a:p>
            <a:pPr eaLnBrk="1" hangingPunct="1">
              <a:buFont typeface="Arial" pitchFamily="34" charset="0"/>
              <a:buChar char="•"/>
            </a:pPr>
            <a:r>
              <a:rPr lang="el-GR" sz="1800" dirty="0">
                <a:latin typeface="+mn-lt"/>
              </a:rPr>
              <a:t> Η απαιτούμενη ακρίβεια των ζυγίσεων των επιμέρους ζωοτροφών εξαρτάται από την ποσότητα συμμετοχής στο μείγμα</a:t>
            </a:r>
          </a:p>
        </p:txBody>
      </p:sp>
      <p:sp>
        <p:nvSpPr>
          <p:cNvPr id="19" name="18 - TextBox"/>
          <p:cNvSpPr txBox="1"/>
          <p:nvPr/>
        </p:nvSpPr>
        <p:spPr>
          <a:xfrm>
            <a:off x="314036" y="2123726"/>
            <a:ext cx="1676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Ζύγιση  </a:t>
            </a:r>
          </a:p>
        </p:txBody>
      </p:sp>
      <p:cxnSp>
        <p:nvCxnSpPr>
          <p:cNvPr id="22" name="21 - Γωνιακή σύνδεση"/>
          <p:cNvCxnSpPr>
            <a:stCxn id="19" idx="3"/>
            <a:endCxn id="17" idx="1"/>
          </p:cNvCxnSpPr>
          <p:nvPr/>
        </p:nvCxnSpPr>
        <p:spPr>
          <a:xfrm>
            <a:off x="1990436" y="2323781"/>
            <a:ext cx="441960" cy="118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 Επεξήγηση με δεξιό βέλος"/>
          <p:cNvSpPr/>
          <p:nvPr/>
        </p:nvSpPr>
        <p:spPr>
          <a:xfrm>
            <a:off x="5620328" y="1457036"/>
            <a:ext cx="609600" cy="17280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19 - Πίνακας"/>
          <p:cNvGraphicFramePr>
            <a:graphicFrameLocks noGrp="1"/>
          </p:cNvGraphicFramePr>
          <p:nvPr/>
        </p:nvGraphicFramePr>
        <p:xfrm>
          <a:off x="314036" y="3657601"/>
          <a:ext cx="8458200" cy="2824479"/>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40349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b="0" dirty="0">
                          <a:solidFill>
                            <a:srgbClr val="FFFF99"/>
                          </a:solidFill>
                          <a:latin typeface="+mn-lt"/>
                        </a:rPr>
                        <a:t>Έστω ότι θέλω</a:t>
                      </a:r>
                      <a:r>
                        <a:rPr lang="el-GR" sz="1800" b="0" baseline="0" dirty="0">
                          <a:solidFill>
                            <a:srgbClr val="FFFF99"/>
                          </a:solidFill>
                          <a:latin typeface="+mn-lt"/>
                        </a:rPr>
                        <a:t> να </a:t>
                      </a:r>
                      <a:r>
                        <a:rPr lang="el-GR" sz="1800" b="0" dirty="0">
                          <a:solidFill>
                            <a:srgbClr val="FFFF99"/>
                          </a:solidFill>
                          <a:latin typeface="+mn-lt"/>
                        </a:rPr>
                        <a:t>παρασκευάσω ένα μείγμα σε ποσότητα 1000</a:t>
                      </a:r>
                      <a:r>
                        <a:rPr lang="en-GB" sz="1800" b="0" dirty="0">
                          <a:solidFill>
                            <a:srgbClr val="FFFF99"/>
                          </a:solidFill>
                          <a:latin typeface="+mn-lt"/>
                        </a:rPr>
                        <a:t> kg</a:t>
                      </a:r>
                      <a:endParaRPr lang="el-GR" sz="1800" b="0" dirty="0">
                        <a:solidFill>
                          <a:srgbClr val="FFFF99"/>
                        </a:solidFill>
                        <a:latin typeface="+mn-lt"/>
                      </a:endParaRPr>
                    </a:p>
                  </a:txBody>
                  <a:tcPr/>
                </a:tc>
                <a:tc hMerge="1">
                  <a:txBody>
                    <a:bodyPr/>
                    <a:lstStyle/>
                    <a:p>
                      <a:pPr algn="ctr"/>
                      <a:endParaRPr lang="el-GR" dirty="0"/>
                    </a:p>
                  </a:txBody>
                  <a:tcPr/>
                </a:tc>
                <a:extLst>
                  <a:ext uri="{0D108BD9-81ED-4DB2-BD59-A6C34878D82A}">
                    <a16:rowId xmlns:a16="http://schemas.microsoft.com/office/drawing/2014/main" val="10000"/>
                  </a:ext>
                </a:extLst>
              </a:tr>
              <a:tr h="403497">
                <a:tc>
                  <a:txBody>
                    <a:bodyPr/>
                    <a:lstStyle/>
                    <a:p>
                      <a:r>
                        <a:rPr lang="el-GR" b="1" dirty="0"/>
                        <a:t>Ποσότητα ζωοτροφής στο μείγμα (</a:t>
                      </a:r>
                      <a:r>
                        <a:rPr lang="en-GB" b="1" dirty="0"/>
                        <a:t>kg)</a:t>
                      </a:r>
                      <a:endParaRPr lang="el-GR" b="1" dirty="0"/>
                    </a:p>
                  </a:txBody>
                  <a:tcPr/>
                </a:tc>
                <a:tc>
                  <a:txBody>
                    <a:bodyPr/>
                    <a:lstStyle/>
                    <a:p>
                      <a:pPr algn="ctr"/>
                      <a:r>
                        <a:rPr lang="el-GR" b="1" dirty="0"/>
                        <a:t>Απαιτούμενη</a:t>
                      </a:r>
                      <a:r>
                        <a:rPr lang="el-GR" b="1" baseline="0" dirty="0"/>
                        <a:t> ακρίβεια ζύγισης (</a:t>
                      </a:r>
                      <a:r>
                        <a:rPr lang="en-GB" b="1" baseline="0" dirty="0"/>
                        <a:t>kg)</a:t>
                      </a:r>
                      <a:endParaRPr lang="el-GR" b="1" dirty="0"/>
                    </a:p>
                  </a:txBody>
                  <a:tcPr/>
                </a:tc>
                <a:extLst>
                  <a:ext uri="{0D108BD9-81ED-4DB2-BD59-A6C34878D82A}">
                    <a16:rowId xmlns:a16="http://schemas.microsoft.com/office/drawing/2014/main" val="10001"/>
                  </a:ext>
                </a:extLst>
              </a:tr>
              <a:tr h="403497">
                <a:tc>
                  <a:txBody>
                    <a:bodyPr/>
                    <a:lstStyle/>
                    <a:p>
                      <a:r>
                        <a:rPr lang="el-GR" dirty="0"/>
                        <a:t>200 – 500 ή &gt; 500</a:t>
                      </a:r>
                    </a:p>
                  </a:txBody>
                  <a:tcPr/>
                </a:tc>
                <a:tc>
                  <a:txBody>
                    <a:bodyPr/>
                    <a:lstStyle/>
                    <a:p>
                      <a:pPr algn="ctr"/>
                      <a:r>
                        <a:rPr lang="el-GR" dirty="0"/>
                        <a:t>± 0,3 (</a:t>
                      </a:r>
                      <a:r>
                        <a:rPr lang="en-GB" dirty="0"/>
                        <a:t>300 g)</a:t>
                      </a:r>
                      <a:endParaRPr lang="el-GR" dirty="0"/>
                    </a:p>
                  </a:txBody>
                  <a:tcPr/>
                </a:tc>
                <a:extLst>
                  <a:ext uri="{0D108BD9-81ED-4DB2-BD59-A6C34878D82A}">
                    <a16:rowId xmlns:a16="http://schemas.microsoft.com/office/drawing/2014/main" val="10002"/>
                  </a:ext>
                </a:extLst>
              </a:tr>
              <a:tr h="403497">
                <a:tc>
                  <a:txBody>
                    <a:bodyPr/>
                    <a:lstStyle/>
                    <a:p>
                      <a:r>
                        <a:rPr lang="el-GR" dirty="0"/>
                        <a:t>100 – 250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 0,2</a:t>
                      </a:r>
                      <a:r>
                        <a:rPr lang="en-GB" dirty="0"/>
                        <a:t> (200 g)</a:t>
                      </a:r>
                      <a:endParaRPr lang="el-GR" dirty="0"/>
                    </a:p>
                  </a:txBody>
                  <a:tcPr/>
                </a:tc>
                <a:extLst>
                  <a:ext uri="{0D108BD9-81ED-4DB2-BD59-A6C34878D82A}">
                    <a16:rowId xmlns:a16="http://schemas.microsoft.com/office/drawing/2014/main" val="10003"/>
                  </a:ext>
                </a:extLst>
              </a:tr>
              <a:tr h="403497">
                <a:tc>
                  <a:txBody>
                    <a:bodyPr/>
                    <a:lstStyle/>
                    <a:p>
                      <a:r>
                        <a:rPr lang="el-GR" dirty="0"/>
                        <a:t>10 – 100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 0,1</a:t>
                      </a:r>
                      <a:r>
                        <a:rPr lang="en-GB" dirty="0"/>
                        <a:t> (100 g)</a:t>
                      </a:r>
                      <a:endParaRPr lang="el-GR" dirty="0"/>
                    </a:p>
                  </a:txBody>
                  <a:tcPr/>
                </a:tc>
                <a:extLst>
                  <a:ext uri="{0D108BD9-81ED-4DB2-BD59-A6C34878D82A}">
                    <a16:rowId xmlns:a16="http://schemas.microsoft.com/office/drawing/2014/main" val="10004"/>
                  </a:ext>
                </a:extLst>
              </a:tr>
              <a:tr h="403497">
                <a:tc>
                  <a:txBody>
                    <a:bodyPr/>
                    <a:lstStyle/>
                    <a:p>
                      <a:r>
                        <a:rPr lang="el-GR" dirty="0"/>
                        <a:t>1 – 10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 0,01</a:t>
                      </a:r>
                      <a:r>
                        <a:rPr lang="en-GB" dirty="0"/>
                        <a:t> (10 g)</a:t>
                      </a:r>
                      <a:endParaRPr lang="el-GR" dirty="0"/>
                    </a:p>
                  </a:txBody>
                  <a:tcPr/>
                </a:tc>
                <a:extLst>
                  <a:ext uri="{0D108BD9-81ED-4DB2-BD59-A6C34878D82A}">
                    <a16:rowId xmlns:a16="http://schemas.microsoft.com/office/drawing/2014/main" val="10005"/>
                  </a:ext>
                </a:extLst>
              </a:tr>
              <a:tr h="403497">
                <a:tc>
                  <a:txBody>
                    <a:bodyPr/>
                    <a:lstStyle/>
                    <a:p>
                      <a:r>
                        <a:rPr lang="el-GR" dirty="0"/>
                        <a:t>&lt;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Επιθυμητή</a:t>
                      </a:r>
                      <a:r>
                        <a:rPr lang="el-GR" baseline="0" dirty="0"/>
                        <a:t> η απόλυτη ακρίβεια</a:t>
                      </a:r>
                      <a:r>
                        <a:rPr lang="en-GB" baseline="0" dirty="0"/>
                        <a:t> (</a:t>
                      </a:r>
                      <a:r>
                        <a:rPr lang="el-GR" dirty="0"/>
                        <a:t>±</a:t>
                      </a:r>
                      <a:r>
                        <a:rPr lang="en-GB" dirty="0"/>
                        <a:t> 1</a:t>
                      </a:r>
                      <a:r>
                        <a:rPr lang="el-GR" dirty="0"/>
                        <a:t> ή ±</a:t>
                      </a:r>
                      <a:r>
                        <a:rPr lang="en-GB" dirty="0"/>
                        <a:t> </a:t>
                      </a:r>
                      <a:r>
                        <a:rPr lang="el-GR" dirty="0"/>
                        <a:t>0,5</a:t>
                      </a:r>
                      <a:r>
                        <a:rPr lang="en-GB" dirty="0"/>
                        <a:t> g)</a:t>
                      </a:r>
                      <a:endParaRPr lang="el-GR" dirty="0"/>
                    </a:p>
                  </a:txBody>
                  <a:tcPr/>
                </a:tc>
                <a:extLst>
                  <a:ext uri="{0D108BD9-81ED-4DB2-BD59-A6C34878D82A}">
                    <a16:rowId xmlns:a16="http://schemas.microsoft.com/office/drawing/2014/main" val="10006"/>
                  </a:ext>
                </a:extLst>
              </a:tr>
            </a:tbl>
          </a:graphicData>
        </a:graphic>
      </p:graphicFrame>
      <p:sp>
        <p:nvSpPr>
          <p:cNvPr id="29" name="28 - Βέλος προς τα κάτω"/>
          <p:cNvSpPr/>
          <p:nvPr/>
        </p:nvSpPr>
        <p:spPr>
          <a:xfrm>
            <a:off x="7476836" y="33528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22</a:t>
            </a:fld>
            <a:endParaRPr lang="en-US">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17" name="16 - TextBox"/>
          <p:cNvSpPr txBox="1"/>
          <p:nvPr/>
        </p:nvSpPr>
        <p:spPr>
          <a:xfrm>
            <a:off x="2432396" y="1563562"/>
            <a:ext cx="3435004"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Απαραίτητη για την παρασκευή μειγμάτων μαζί με άλεση και ζύγιση!</a:t>
            </a:r>
          </a:p>
        </p:txBody>
      </p:sp>
      <p:sp>
        <p:nvSpPr>
          <p:cNvPr id="18" name="17 - TextBox"/>
          <p:cNvSpPr txBox="1"/>
          <p:nvPr/>
        </p:nvSpPr>
        <p:spPr>
          <a:xfrm>
            <a:off x="6306128" y="1295400"/>
            <a:ext cx="2514600" cy="1477328"/>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latin typeface="+mn-lt"/>
              </a:rPr>
              <a:t> Ειδικοί αναμικτήρες </a:t>
            </a:r>
          </a:p>
          <a:p>
            <a:pPr eaLnBrk="1" hangingPunct="1">
              <a:buFont typeface="Arial" pitchFamily="34" charset="0"/>
              <a:buChar char="•"/>
            </a:pPr>
            <a:r>
              <a:rPr lang="el-GR" sz="1800" dirty="0">
                <a:latin typeface="+mn-lt"/>
              </a:rPr>
              <a:t> Κύριοι τύποι: Κάθετοι και οριζόντιοι</a:t>
            </a:r>
          </a:p>
          <a:p>
            <a:pPr eaLnBrk="1" hangingPunct="1">
              <a:buFont typeface="Arial" pitchFamily="34" charset="0"/>
              <a:buChar char="•"/>
            </a:pPr>
            <a:r>
              <a:rPr lang="el-GR" sz="1800" dirty="0">
                <a:latin typeface="+mn-lt"/>
              </a:rPr>
              <a:t> Χωρητικότητα: 100 </a:t>
            </a:r>
            <a:r>
              <a:rPr lang="en-GB" sz="1800" dirty="0">
                <a:latin typeface="+mn-lt"/>
              </a:rPr>
              <a:t>kg – </a:t>
            </a:r>
            <a:r>
              <a:rPr lang="el-GR" sz="1800" dirty="0">
                <a:latin typeface="+mn-lt"/>
              </a:rPr>
              <a:t>2</a:t>
            </a:r>
            <a:r>
              <a:rPr lang="en-GB" sz="1800" dirty="0">
                <a:latin typeface="+mn-lt"/>
              </a:rPr>
              <a:t>000 kg</a:t>
            </a:r>
            <a:endParaRPr lang="el-GR" sz="1800" dirty="0">
              <a:latin typeface="+mn-lt"/>
            </a:endParaRPr>
          </a:p>
        </p:txBody>
      </p:sp>
      <p:sp>
        <p:nvSpPr>
          <p:cNvPr id="19" name="18 - TextBox"/>
          <p:cNvSpPr txBox="1"/>
          <p:nvPr/>
        </p:nvSpPr>
        <p:spPr>
          <a:xfrm>
            <a:off x="314036" y="1828800"/>
            <a:ext cx="1676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Ανάμειξη  </a:t>
            </a:r>
          </a:p>
        </p:txBody>
      </p:sp>
      <p:cxnSp>
        <p:nvCxnSpPr>
          <p:cNvPr id="22" name="21 - Γωνιακή σύνδεση"/>
          <p:cNvCxnSpPr>
            <a:stCxn id="19" idx="3"/>
            <a:endCxn id="17" idx="1"/>
          </p:cNvCxnSpPr>
          <p:nvPr/>
        </p:nvCxnSpPr>
        <p:spPr>
          <a:xfrm flipV="1">
            <a:off x="1990436" y="2025227"/>
            <a:ext cx="441960" cy="362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 Επεξήγηση με δεξιό βέλος"/>
          <p:cNvSpPr/>
          <p:nvPr/>
        </p:nvSpPr>
        <p:spPr>
          <a:xfrm>
            <a:off x="5906656" y="1572492"/>
            <a:ext cx="381000" cy="914400"/>
          </a:xfrm>
          <a:prstGeom prst="rightArrowCallout">
            <a:avLst>
              <a:gd name="adj1" fmla="val 15020"/>
              <a:gd name="adj2" fmla="val 35151"/>
              <a:gd name="adj3" fmla="val 47000"/>
              <a:gd name="adj4" fmla="val 12333"/>
            </a:avLst>
          </a:prstGeom>
          <a:solidFill>
            <a:schemeClr val="accent1">
              <a:alpha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cstate="print"/>
          <a:srcRect/>
          <a:stretch>
            <a:fillRect/>
          </a:stretch>
        </p:blipFill>
        <p:spPr bwMode="auto">
          <a:xfrm>
            <a:off x="381000" y="3623846"/>
            <a:ext cx="3420383" cy="2438399"/>
          </a:xfrm>
          <a:prstGeom prst="rect">
            <a:avLst/>
          </a:prstGeom>
          <a:noFill/>
          <a:ln w="9525">
            <a:noFill/>
            <a:miter lim="800000"/>
            <a:headEnd/>
            <a:tailEnd/>
          </a:ln>
        </p:spPr>
      </p:pic>
      <p:pic>
        <p:nvPicPr>
          <p:cNvPr id="13" name="12 - Εικόνα" descr="vertical mixer 1.jpg"/>
          <p:cNvPicPr>
            <a:picLocks noChangeAspect="1"/>
          </p:cNvPicPr>
          <p:nvPr/>
        </p:nvPicPr>
        <p:blipFill>
          <a:blip r:embed="rId4" cstate="print"/>
          <a:stretch>
            <a:fillRect/>
          </a:stretch>
        </p:blipFill>
        <p:spPr>
          <a:xfrm>
            <a:off x="5181600" y="3395246"/>
            <a:ext cx="1869533" cy="2647950"/>
          </a:xfrm>
          <a:prstGeom prst="rect">
            <a:avLst/>
          </a:prstGeom>
        </p:spPr>
      </p:pic>
      <p:pic>
        <p:nvPicPr>
          <p:cNvPr id="15" name="14 - Εικόνα" descr="vertical mixer 2.jpg"/>
          <p:cNvPicPr>
            <a:picLocks noChangeAspect="1"/>
          </p:cNvPicPr>
          <p:nvPr/>
        </p:nvPicPr>
        <p:blipFill>
          <a:blip r:embed="rId5" cstate="print"/>
          <a:stretch>
            <a:fillRect/>
          </a:stretch>
        </p:blipFill>
        <p:spPr>
          <a:xfrm>
            <a:off x="7285152" y="3547646"/>
            <a:ext cx="1173048" cy="2514600"/>
          </a:xfrm>
          <a:prstGeom prst="rect">
            <a:avLst/>
          </a:prstGeom>
        </p:spPr>
      </p:pic>
      <p:sp>
        <p:nvSpPr>
          <p:cNvPr id="16" name="15 - TextBox"/>
          <p:cNvSpPr txBox="1"/>
          <p:nvPr/>
        </p:nvSpPr>
        <p:spPr>
          <a:xfrm>
            <a:off x="381000" y="6062246"/>
            <a:ext cx="3429000" cy="338554"/>
          </a:xfrm>
          <a:prstGeom prst="rect">
            <a:avLst/>
          </a:prstGeom>
          <a:noFill/>
        </p:spPr>
        <p:txBody>
          <a:bodyPr wrap="square" rtlCol="0">
            <a:spAutoFit/>
          </a:bodyPr>
          <a:lstStyle/>
          <a:p>
            <a:pPr algn="ctr" eaLnBrk="1" hangingPunct="1"/>
            <a:r>
              <a:rPr lang="el-GR" sz="1600" dirty="0">
                <a:solidFill>
                  <a:srgbClr val="7030A0"/>
                </a:solidFill>
                <a:latin typeface="+mn-lt"/>
              </a:rPr>
              <a:t>Οριζόντιος αναμικτήρας</a:t>
            </a:r>
          </a:p>
        </p:txBody>
      </p:sp>
      <p:sp>
        <p:nvSpPr>
          <p:cNvPr id="21" name="20 - TextBox"/>
          <p:cNvSpPr txBox="1"/>
          <p:nvPr/>
        </p:nvSpPr>
        <p:spPr>
          <a:xfrm>
            <a:off x="5257800" y="6062246"/>
            <a:ext cx="3429000" cy="338554"/>
          </a:xfrm>
          <a:prstGeom prst="rect">
            <a:avLst/>
          </a:prstGeom>
          <a:noFill/>
        </p:spPr>
        <p:txBody>
          <a:bodyPr wrap="square" rtlCol="0">
            <a:spAutoFit/>
          </a:bodyPr>
          <a:lstStyle/>
          <a:p>
            <a:pPr algn="ctr" eaLnBrk="1" hangingPunct="1"/>
            <a:r>
              <a:rPr lang="el-GR" sz="1600" dirty="0">
                <a:solidFill>
                  <a:srgbClr val="7030A0"/>
                </a:solidFill>
                <a:latin typeface="+mn-lt"/>
              </a:rPr>
              <a:t>Κάθετος αναμικτήρας</a:t>
            </a:r>
          </a:p>
        </p:txBody>
      </p:sp>
      <p:sp>
        <p:nvSpPr>
          <p:cNvPr id="25" name="24 - TextBox"/>
          <p:cNvSpPr txBox="1"/>
          <p:nvPr/>
        </p:nvSpPr>
        <p:spPr>
          <a:xfrm>
            <a:off x="1143000" y="5559623"/>
            <a:ext cx="990600" cy="307777"/>
          </a:xfrm>
          <a:prstGeom prst="rect">
            <a:avLst/>
          </a:prstGeom>
          <a:noFill/>
        </p:spPr>
        <p:txBody>
          <a:bodyPr wrap="square" rtlCol="0">
            <a:spAutoFit/>
          </a:bodyPr>
          <a:lstStyle/>
          <a:p>
            <a:pPr algn="ctr" eaLnBrk="1" hangingPunct="1"/>
            <a:r>
              <a:rPr lang="el-GR" sz="1400" dirty="0">
                <a:solidFill>
                  <a:srgbClr val="FF0000"/>
                </a:solidFill>
                <a:latin typeface="+mn-lt"/>
              </a:rPr>
              <a:t>Έξοδος  </a:t>
            </a:r>
          </a:p>
        </p:txBody>
      </p:sp>
      <p:sp>
        <p:nvSpPr>
          <p:cNvPr id="26" name="25 - TextBox"/>
          <p:cNvSpPr txBox="1"/>
          <p:nvPr/>
        </p:nvSpPr>
        <p:spPr>
          <a:xfrm>
            <a:off x="3048000" y="3962400"/>
            <a:ext cx="990600" cy="307777"/>
          </a:xfrm>
          <a:prstGeom prst="rect">
            <a:avLst/>
          </a:prstGeom>
          <a:noFill/>
        </p:spPr>
        <p:txBody>
          <a:bodyPr wrap="square" rtlCol="0">
            <a:spAutoFit/>
          </a:bodyPr>
          <a:lstStyle/>
          <a:p>
            <a:pPr algn="ctr" eaLnBrk="1" hangingPunct="1"/>
            <a:r>
              <a:rPr lang="el-GR" sz="1400" dirty="0">
                <a:solidFill>
                  <a:srgbClr val="FF0000"/>
                </a:solidFill>
                <a:latin typeface="+mn-lt"/>
              </a:rPr>
              <a:t>Είσοδος   </a:t>
            </a:r>
          </a:p>
        </p:txBody>
      </p:sp>
      <p:sp>
        <p:nvSpPr>
          <p:cNvPr id="27" name="26 - TextBox"/>
          <p:cNvSpPr txBox="1"/>
          <p:nvPr/>
        </p:nvSpPr>
        <p:spPr>
          <a:xfrm>
            <a:off x="2743200" y="5105400"/>
            <a:ext cx="1219200" cy="523220"/>
          </a:xfrm>
          <a:prstGeom prst="rect">
            <a:avLst/>
          </a:prstGeom>
          <a:noFill/>
        </p:spPr>
        <p:txBody>
          <a:bodyPr wrap="square" rtlCol="0">
            <a:spAutoFit/>
          </a:bodyPr>
          <a:lstStyle/>
          <a:p>
            <a:pPr algn="ctr" eaLnBrk="1" hangingPunct="1"/>
            <a:r>
              <a:rPr lang="el-GR" sz="1400" dirty="0">
                <a:solidFill>
                  <a:srgbClr val="FF0000"/>
                </a:solidFill>
                <a:latin typeface="+mn-lt"/>
              </a:rPr>
              <a:t>Θυρίδες επιθεώρησης    </a:t>
            </a:r>
          </a:p>
        </p:txBody>
      </p:sp>
      <p:sp>
        <p:nvSpPr>
          <p:cNvPr id="28" name="27 - TextBox"/>
          <p:cNvSpPr txBox="1"/>
          <p:nvPr/>
        </p:nvSpPr>
        <p:spPr>
          <a:xfrm>
            <a:off x="1905000" y="5638800"/>
            <a:ext cx="1905000" cy="523220"/>
          </a:xfrm>
          <a:prstGeom prst="rect">
            <a:avLst/>
          </a:prstGeom>
          <a:noFill/>
        </p:spPr>
        <p:txBody>
          <a:bodyPr wrap="square" rtlCol="0">
            <a:spAutoFit/>
          </a:bodyPr>
          <a:lstStyle/>
          <a:p>
            <a:pPr algn="ctr" eaLnBrk="1" hangingPunct="1"/>
            <a:r>
              <a:rPr lang="el-GR" sz="1400" dirty="0">
                <a:solidFill>
                  <a:srgbClr val="FF0000"/>
                </a:solidFill>
                <a:latin typeface="+mn-lt"/>
              </a:rPr>
              <a:t>Άξονας ανάμειξης με πτερύγια</a:t>
            </a:r>
          </a:p>
        </p:txBody>
      </p:sp>
      <p:cxnSp>
        <p:nvCxnSpPr>
          <p:cNvPr id="31" name="30 - Ευθύγραμμο βέλος σύνδεσης"/>
          <p:cNvCxnSpPr>
            <a:stCxn id="27" idx="0"/>
          </p:cNvCxnSpPr>
          <p:nvPr/>
        </p:nvCxnSpPr>
        <p:spPr>
          <a:xfrm flipH="1" flipV="1">
            <a:off x="2895600" y="4648200"/>
            <a:ext cx="457200" cy="457200"/>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33 - Ευθύγραμμο βέλος σύνδεσης"/>
          <p:cNvCxnSpPr>
            <a:stCxn id="28" idx="0"/>
          </p:cNvCxnSpPr>
          <p:nvPr/>
        </p:nvCxnSpPr>
        <p:spPr>
          <a:xfrm flipH="1" flipV="1">
            <a:off x="1905000" y="4876800"/>
            <a:ext cx="952500" cy="762000"/>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36 - Ευθύγραμμο βέλος σύνδεσης"/>
          <p:cNvCxnSpPr>
            <a:stCxn id="26" idx="2"/>
          </p:cNvCxnSpPr>
          <p:nvPr/>
        </p:nvCxnSpPr>
        <p:spPr>
          <a:xfrm flipH="1">
            <a:off x="3124200" y="4270177"/>
            <a:ext cx="419100" cy="73223"/>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39 - Ευθύγραμμο βέλος σύνδεσης"/>
          <p:cNvCxnSpPr>
            <a:stCxn id="25" idx="0"/>
          </p:cNvCxnSpPr>
          <p:nvPr/>
        </p:nvCxnSpPr>
        <p:spPr>
          <a:xfrm flipH="1" flipV="1">
            <a:off x="1371600" y="5334000"/>
            <a:ext cx="266700" cy="225623"/>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41 - TextBox"/>
          <p:cNvSpPr txBox="1"/>
          <p:nvPr/>
        </p:nvSpPr>
        <p:spPr>
          <a:xfrm>
            <a:off x="4800600" y="5181600"/>
            <a:ext cx="990600" cy="307777"/>
          </a:xfrm>
          <a:prstGeom prst="rect">
            <a:avLst/>
          </a:prstGeom>
          <a:noFill/>
        </p:spPr>
        <p:txBody>
          <a:bodyPr wrap="square" rtlCol="0">
            <a:spAutoFit/>
          </a:bodyPr>
          <a:lstStyle/>
          <a:p>
            <a:pPr algn="ctr" eaLnBrk="1" hangingPunct="1"/>
            <a:r>
              <a:rPr lang="el-GR" sz="1400" dirty="0">
                <a:solidFill>
                  <a:srgbClr val="FF0000"/>
                </a:solidFill>
                <a:latin typeface="+mn-lt"/>
              </a:rPr>
              <a:t>Είσοδος   </a:t>
            </a:r>
          </a:p>
        </p:txBody>
      </p:sp>
      <p:sp>
        <p:nvSpPr>
          <p:cNvPr id="43" name="42 - TextBox"/>
          <p:cNvSpPr txBox="1"/>
          <p:nvPr/>
        </p:nvSpPr>
        <p:spPr>
          <a:xfrm>
            <a:off x="6096000" y="4953000"/>
            <a:ext cx="990600" cy="307777"/>
          </a:xfrm>
          <a:prstGeom prst="rect">
            <a:avLst/>
          </a:prstGeom>
          <a:noFill/>
        </p:spPr>
        <p:txBody>
          <a:bodyPr wrap="square" rtlCol="0">
            <a:spAutoFit/>
          </a:bodyPr>
          <a:lstStyle/>
          <a:p>
            <a:pPr algn="ctr" eaLnBrk="1" hangingPunct="1"/>
            <a:r>
              <a:rPr lang="el-GR" sz="1400" dirty="0">
                <a:solidFill>
                  <a:srgbClr val="FF0000"/>
                </a:solidFill>
                <a:latin typeface="+mn-lt"/>
              </a:rPr>
              <a:t>Έξοδος  </a:t>
            </a:r>
          </a:p>
        </p:txBody>
      </p:sp>
      <p:sp>
        <p:nvSpPr>
          <p:cNvPr id="44" name="43 - TextBox"/>
          <p:cNvSpPr txBox="1"/>
          <p:nvPr/>
        </p:nvSpPr>
        <p:spPr>
          <a:xfrm>
            <a:off x="4419600" y="4038600"/>
            <a:ext cx="1219200" cy="523220"/>
          </a:xfrm>
          <a:prstGeom prst="rect">
            <a:avLst/>
          </a:prstGeom>
          <a:noFill/>
        </p:spPr>
        <p:txBody>
          <a:bodyPr wrap="square" rtlCol="0">
            <a:spAutoFit/>
          </a:bodyPr>
          <a:lstStyle/>
          <a:p>
            <a:pPr algn="ctr" eaLnBrk="1" hangingPunct="1"/>
            <a:r>
              <a:rPr lang="el-GR" sz="1400" dirty="0">
                <a:solidFill>
                  <a:srgbClr val="FF0000"/>
                </a:solidFill>
                <a:latin typeface="+mn-lt"/>
              </a:rPr>
              <a:t>Θυρίδες επιθεώρησης    </a:t>
            </a:r>
          </a:p>
        </p:txBody>
      </p:sp>
      <p:sp>
        <p:nvSpPr>
          <p:cNvPr id="45" name="44 - TextBox"/>
          <p:cNvSpPr txBox="1"/>
          <p:nvPr/>
        </p:nvSpPr>
        <p:spPr>
          <a:xfrm>
            <a:off x="6553200" y="3048000"/>
            <a:ext cx="1219200" cy="523220"/>
          </a:xfrm>
          <a:prstGeom prst="rect">
            <a:avLst/>
          </a:prstGeom>
          <a:noFill/>
        </p:spPr>
        <p:txBody>
          <a:bodyPr wrap="square" rtlCol="0">
            <a:spAutoFit/>
          </a:bodyPr>
          <a:lstStyle/>
          <a:p>
            <a:pPr algn="ctr" eaLnBrk="1" hangingPunct="1"/>
            <a:r>
              <a:rPr lang="el-GR" sz="1400" dirty="0">
                <a:solidFill>
                  <a:srgbClr val="FF0000"/>
                </a:solidFill>
                <a:latin typeface="+mn-lt"/>
              </a:rPr>
              <a:t>Κοχλίας ανάμειξης</a:t>
            </a:r>
          </a:p>
        </p:txBody>
      </p:sp>
      <p:cxnSp>
        <p:nvCxnSpPr>
          <p:cNvPr id="51" name="50 - Ευθύγραμμο βέλος σύνδεσης"/>
          <p:cNvCxnSpPr>
            <a:stCxn id="45" idx="2"/>
          </p:cNvCxnSpPr>
          <p:nvPr/>
        </p:nvCxnSpPr>
        <p:spPr>
          <a:xfrm>
            <a:off x="7162800" y="3571220"/>
            <a:ext cx="838200" cy="92458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2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23</a:t>
            </a:fld>
            <a:endParaRPr lang="en-US">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p>
        </p:txBody>
      </p:sp>
      <p:sp>
        <p:nvSpPr>
          <p:cNvPr id="17" name="16 - TextBox"/>
          <p:cNvSpPr txBox="1"/>
          <p:nvPr/>
        </p:nvSpPr>
        <p:spPr>
          <a:xfrm>
            <a:off x="2127596" y="1447800"/>
            <a:ext cx="2520604" cy="923330"/>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Μέγεθος και σχήμα κόκκων των επιμέρους αλεσμάτων</a:t>
            </a:r>
          </a:p>
        </p:txBody>
      </p:sp>
      <p:sp>
        <p:nvSpPr>
          <p:cNvPr id="18" name="17 - TextBox"/>
          <p:cNvSpPr txBox="1"/>
          <p:nvPr/>
        </p:nvSpPr>
        <p:spPr>
          <a:xfrm>
            <a:off x="4953000" y="1494259"/>
            <a:ext cx="4038600" cy="830997"/>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μικροί στρογγυλοί → εύκολη ανάμειξη</a:t>
            </a:r>
          </a:p>
          <a:p>
            <a:pPr eaLnBrk="1" hangingPunct="1">
              <a:buFont typeface="Arial" pitchFamily="34" charset="0"/>
              <a:buChar char="•"/>
            </a:pPr>
            <a:r>
              <a:rPr lang="el-GR" sz="1600" dirty="0">
                <a:latin typeface="+mn-lt"/>
              </a:rPr>
              <a:t> μεγάλοι πολυγωνικοί → δύσκολη ανάμειξη</a:t>
            </a:r>
          </a:p>
          <a:p>
            <a:pPr eaLnBrk="1" hangingPunct="1">
              <a:buFont typeface="Arial" pitchFamily="34" charset="0"/>
              <a:buChar char="•"/>
            </a:pPr>
            <a:r>
              <a:rPr lang="el-GR" sz="1600" dirty="0">
                <a:latin typeface="+mn-lt"/>
              </a:rPr>
              <a:t> το σχήμα εξαρτάται  από τη ζωοτροφή</a:t>
            </a:r>
          </a:p>
        </p:txBody>
      </p:sp>
      <p:sp>
        <p:nvSpPr>
          <p:cNvPr id="19" name="18 - TextBox"/>
          <p:cNvSpPr txBox="1"/>
          <p:nvPr/>
        </p:nvSpPr>
        <p:spPr>
          <a:xfrm>
            <a:off x="228600" y="3330714"/>
            <a:ext cx="1295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Επιτυχία ανάμειξης  </a:t>
            </a:r>
          </a:p>
        </p:txBody>
      </p:sp>
      <p:cxnSp>
        <p:nvCxnSpPr>
          <p:cNvPr id="22" name="21 - Γωνιακή σύνδεση"/>
          <p:cNvCxnSpPr>
            <a:stCxn id="19" idx="3"/>
            <a:endCxn id="17" idx="1"/>
          </p:cNvCxnSpPr>
          <p:nvPr/>
        </p:nvCxnSpPr>
        <p:spPr>
          <a:xfrm flipV="1">
            <a:off x="1524000" y="1909465"/>
            <a:ext cx="603596" cy="177519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2133600" y="2667000"/>
            <a:ext cx="2514600" cy="923330"/>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Αριθμός κόκκων του αλέσματος της προς ανάμειξη ζωοτροφής</a:t>
            </a:r>
          </a:p>
        </p:txBody>
      </p:sp>
      <p:sp>
        <p:nvSpPr>
          <p:cNvPr id="33" name="32 - TextBox"/>
          <p:cNvSpPr txBox="1"/>
          <p:nvPr/>
        </p:nvSpPr>
        <p:spPr>
          <a:xfrm>
            <a:off x="2133600" y="3999344"/>
            <a:ext cx="25146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Ειδικό βάρος των προς ανάμειξη υλικών</a:t>
            </a:r>
          </a:p>
        </p:txBody>
      </p:sp>
      <p:sp>
        <p:nvSpPr>
          <p:cNvPr id="35" name="34 - TextBox"/>
          <p:cNvSpPr txBox="1"/>
          <p:nvPr/>
        </p:nvSpPr>
        <p:spPr>
          <a:xfrm>
            <a:off x="2133600" y="5184032"/>
            <a:ext cx="25146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Χρόνος ανάμειξης </a:t>
            </a:r>
          </a:p>
        </p:txBody>
      </p:sp>
      <p:cxnSp>
        <p:nvCxnSpPr>
          <p:cNvPr id="39" name="38 - Γωνιακή σύνδεση"/>
          <p:cNvCxnSpPr>
            <a:stCxn id="19" idx="3"/>
            <a:endCxn id="32" idx="1"/>
          </p:cNvCxnSpPr>
          <p:nvPr/>
        </p:nvCxnSpPr>
        <p:spPr>
          <a:xfrm flipV="1">
            <a:off x="1524000" y="3128665"/>
            <a:ext cx="609600" cy="55599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46 - Γωνιακή σύνδεση"/>
          <p:cNvCxnSpPr>
            <a:stCxn id="19" idx="3"/>
            <a:endCxn id="33" idx="1"/>
          </p:cNvCxnSpPr>
          <p:nvPr/>
        </p:nvCxnSpPr>
        <p:spPr>
          <a:xfrm>
            <a:off x="1524000" y="3684657"/>
            <a:ext cx="609600" cy="63785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0" name="49 - Γωνιακή σύνδεση"/>
          <p:cNvCxnSpPr>
            <a:stCxn id="19" idx="3"/>
            <a:endCxn id="35" idx="1"/>
          </p:cNvCxnSpPr>
          <p:nvPr/>
        </p:nvCxnSpPr>
        <p:spPr>
          <a:xfrm>
            <a:off x="1524000" y="3684657"/>
            <a:ext cx="609600" cy="168404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1" name="60 - TextBox"/>
          <p:cNvSpPr txBox="1"/>
          <p:nvPr/>
        </p:nvSpPr>
        <p:spPr>
          <a:xfrm>
            <a:off x="4953000" y="2590800"/>
            <a:ext cx="4038600" cy="1077218"/>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μεγάλος αριθμός κόκκων → καλύτερη διασκόρπιση → καλύτερη ανάμειξη</a:t>
            </a:r>
          </a:p>
          <a:p>
            <a:pPr eaLnBrk="1" hangingPunct="1">
              <a:buFont typeface="Arial" pitchFamily="34" charset="0"/>
              <a:buChar char="•"/>
            </a:pPr>
            <a:r>
              <a:rPr lang="el-GR" sz="1600" dirty="0">
                <a:latin typeface="+mn-lt"/>
              </a:rPr>
              <a:t> μεγάλη σημασία για ζωοτροφές που θα μπουν σε μικρές ποσότητες (&lt;2 </a:t>
            </a:r>
            <a:r>
              <a:rPr lang="en-GB" sz="1600" dirty="0">
                <a:latin typeface="+mn-lt"/>
              </a:rPr>
              <a:t>kg) </a:t>
            </a:r>
            <a:r>
              <a:rPr lang="el-GR" sz="1600" dirty="0">
                <a:latin typeface="+mn-lt"/>
              </a:rPr>
              <a:t>στο μείγμα</a:t>
            </a:r>
          </a:p>
        </p:txBody>
      </p:sp>
      <p:sp>
        <p:nvSpPr>
          <p:cNvPr id="62" name="61 - TextBox"/>
          <p:cNvSpPr txBox="1"/>
          <p:nvPr/>
        </p:nvSpPr>
        <p:spPr>
          <a:xfrm>
            <a:off x="4953000" y="3782292"/>
            <a:ext cx="4038600" cy="1077218"/>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ζωοτροφές με παρόμοιο ειδικό βάρος (ΔΚ, σπέρματα ψυχανθών) → εύκολη ανάμειξη</a:t>
            </a:r>
          </a:p>
          <a:p>
            <a:pPr eaLnBrk="1" hangingPunct="1">
              <a:buFont typeface="Arial" pitchFamily="34" charset="0"/>
              <a:buChar char="•"/>
            </a:pPr>
            <a:r>
              <a:rPr lang="el-GR" sz="1600" dirty="0">
                <a:latin typeface="+mn-lt"/>
              </a:rPr>
              <a:t> ζωοτροφές με διαφορετικό ειδικό βάρος (π.χ. ΔΚ με πίτυρα) → δύσκολη ανάμειξη</a:t>
            </a:r>
          </a:p>
        </p:txBody>
      </p:sp>
      <p:sp>
        <p:nvSpPr>
          <p:cNvPr id="63" name="62 - TextBox"/>
          <p:cNvSpPr txBox="1"/>
          <p:nvPr/>
        </p:nvSpPr>
        <p:spPr>
          <a:xfrm>
            <a:off x="4953000" y="4953000"/>
            <a:ext cx="4038600" cy="830997"/>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εξαρτάται κατά βάση από τα παραπάνω</a:t>
            </a:r>
          </a:p>
          <a:p>
            <a:pPr eaLnBrk="1" hangingPunct="1">
              <a:buFont typeface="Arial" pitchFamily="34" charset="0"/>
              <a:buChar char="•"/>
            </a:pPr>
            <a:r>
              <a:rPr lang="el-GR" sz="1600" dirty="0">
                <a:latin typeface="+mn-lt"/>
              </a:rPr>
              <a:t> καθορίζεται από τους κατασκευαστές των αναμικτήρων (τεστ με </a:t>
            </a:r>
            <a:r>
              <a:rPr lang="el-GR" sz="1600" dirty="0" err="1">
                <a:latin typeface="+mn-lt"/>
              </a:rPr>
              <a:t>μικρο</a:t>
            </a:r>
            <a:r>
              <a:rPr lang="el-GR" sz="1600" dirty="0">
                <a:latin typeface="+mn-lt"/>
              </a:rPr>
              <a:t>-στοιχεία)</a:t>
            </a:r>
          </a:p>
        </p:txBody>
      </p:sp>
      <p:sp>
        <p:nvSpPr>
          <p:cNvPr id="64" name="63 - TextBox"/>
          <p:cNvSpPr txBox="1"/>
          <p:nvPr/>
        </p:nvSpPr>
        <p:spPr>
          <a:xfrm>
            <a:off x="228600" y="6044625"/>
            <a:ext cx="7239000" cy="584775"/>
          </a:xfrm>
          <a:prstGeom prst="rect">
            <a:avLst/>
          </a:prstGeom>
          <a:solidFill>
            <a:schemeClr val="accent4">
              <a:lumMod val="40000"/>
              <a:lumOff val="60000"/>
            </a:schemeClr>
          </a:solidFill>
        </p:spPr>
        <p:txBody>
          <a:bodyPr wrap="square" rtlCol="0">
            <a:spAutoFit/>
          </a:bodyPr>
          <a:lstStyle/>
          <a:p>
            <a:pPr eaLnBrk="1" hangingPunct="1"/>
            <a:r>
              <a:rPr lang="el-GR" sz="1600" dirty="0">
                <a:solidFill>
                  <a:srgbClr val="7030A0"/>
                </a:solidFill>
                <a:latin typeface="+mn-lt"/>
              </a:rPr>
              <a:t>Επιτυχής ανάμειξη= ομοιογένεια του μείγματος → ομοιόμορφη κατανομή των ΘΣ στη μάζα του μείγματος → ορθή διατροφή των ζώων από χορήγηση σε χορήγηση</a:t>
            </a:r>
          </a:p>
        </p:txBody>
      </p:sp>
      <p:cxnSp>
        <p:nvCxnSpPr>
          <p:cNvPr id="70" name="69 - Ευθύγραμμο βέλος σύνδεσης"/>
          <p:cNvCxnSpPr>
            <a:stCxn id="17" idx="3"/>
            <a:endCxn id="18" idx="1"/>
          </p:cNvCxnSpPr>
          <p:nvPr/>
        </p:nvCxnSpPr>
        <p:spPr>
          <a:xfrm>
            <a:off x="4648200" y="1909465"/>
            <a:ext cx="304800" cy="2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3" name="72 - Ευθύγραμμο βέλος σύνδεσης"/>
          <p:cNvCxnSpPr>
            <a:stCxn id="32" idx="3"/>
            <a:endCxn id="61" idx="1"/>
          </p:cNvCxnSpPr>
          <p:nvPr/>
        </p:nvCxnSpPr>
        <p:spPr>
          <a:xfrm>
            <a:off x="4648200" y="3128665"/>
            <a:ext cx="304800" cy="7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6" name="75 - Ευθύγραμμο βέλος σύνδεσης"/>
          <p:cNvCxnSpPr>
            <a:stCxn id="33" idx="3"/>
            <a:endCxn id="62" idx="1"/>
          </p:cNvCxnSpPr>
          <p:nvPr/>
        </p:nvCxnSpPr>
        <p:spPr>
          <a:xfrm flipV="1">
            <a:off x="4648200" y="4320901"/>
            <a:ext cx="304800" cy="16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9" name="78 - Ευθύγραμμο βέλος σύνδεσης"/>
          <p:cNvCxnSpPr>
            <a:stCxn id="35" idx="3"/>
            <a:endCxn id="63" idx="1"/>
          </p:cNvCxnSpPr>
          <p:nvPr/>
        </p:nvCxnSpPr>
        <p:spPr>
          <a:xfrm flipV="1">
            <a:off x="4648200" y="5368499"/>
            <a:ext cx="304800" cy="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1" name="80 - Βέλος προς τα κάτω"/>
          <p:cNvSpPr/>
          <p:nvPr/>
        </p:nvSpPr>
        <p:spPr>
          <a:xfrm>
            <a:off x="713508" y="4047836"/>
            <a:ext cx="304800" cy="1981200"/>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24</a:t>
            </a:fld>
            <a:endParaRPr lang="en-US">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954107"/>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endParaRPr lang="en-GB" sz="3200" b="1" dirty="0">
              <a:solidFill>
                <a:srgbClr val="7030A0"/>
              </a:solidFill>
              <a:latin typeface="+mn-lt"/>
            </a:endParaRPr>
          </a:p>
          <a:p>
            <a:pPr eaLnBrk="1" hangingPunct="1"/>
            <a:r>
              <a:rPr lang="el-GR" b="1" dirty="0">
                <a:solidFill>
                  <a:schemeClr val="bg1">
                    <a:lumMod val="75000"/>
                    <a:lumOff val="25000"/>
                  </a:schemeClr>
                </a:solidFill>
                <a:latin typeface="+mn-lt"/>
              </a:rPr>
              <a:t>Έλεγχος χρόνου ανάμειξης → </a:t>
            </a:r>
            <a:r>
              <a:rPr lang="el-GR" dirty="0">
                <a:solidFill>
                  <a:schemeClr val="bg1">
                    <a:lumMod val="75000"/>
                    <a:lumOff val="25000"/>
                  </a:schemeClr>
                </a:solidFill>
                <a:latin typeface="+mn-lt"/>
              </a:rPr>
              <a:t>έλεγχος ομοιογένειας μείγματος</a:t>
            </a:r>
          </a:p>
        </p:txBody>
      </p:sp>
      <p:sp>
        <p:nvSpPr>
          <p:cNvPr id="23" name="22 - TextBox"/>
          <p:cNvSpPr txBox="1"/>
          <p:nvPr/>
        </p:nvSpPr>
        <p:spPr>
          <a:xfrm>
            <a:off x="2057400" y="2249269"/>
            <a:ext cx="19050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1. Συλλογή δείγματος</a:t>
            </a:r>
          </a:p>
        </p:txBody>
      </p:sp>
      <p:sp>
        <p:nvSpPr>
          <p:cNvPr id="24" name="23 - TextBox"/>
          <p:cNvSpPr txBox="1"/>
          <p:nvPr/>
        </p:nvSpPr>
        <p:spPr>
          <a:xfrm>
            <a:off x="4876800" y="1912203"/>
            <a:ext cx="4038600" cy="1323439"/>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αντιπροσωπευτικό δείγμα από όλη τη μάζα του αναμικτήρα</a:t>
            </a:r>
          </a:p>
          <a:p>
            <a:pPr eaLnBrk="1" hangingPunct="1">
              <a:buFont typeface="Arial" pitchFamily="34" charset="0"/>
              <a:buChar char="•"/>
            </a:pPr>
            <a:r>
              <a:rPr lang="el-GR" sz="1600" dirty="0">
                <a:latin typeface="+mn-lt"/>
              </a:rPr>
              <a:t> η δειγματοληψία είναι πιο εύκολη στους οριζόντιους  από ότι στους κάθετους αναμικτήρες</a:t>
            </a:r>
          </a:p>
        </p:txBody>
      </p:sp>
      <p:sp>
        <p:nvSpPr>
          <p:cNvPr id="25" name="24 - TextBox"/>
          <p:cNvSpPr txBox="1"/>
          <p:nvPr/>
        </p:nvSpPr>
        <p:spPr>
          <a:xfrm>
            <a:off x="228600" y="3562290"/>
            <a:ext cx="1295400" cy="400110"/>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ΕΛΕΓΧΟΣ</a:t>
            </a:r>
          </a:p>
        </p:txBody>
      </p:sp>
      <p:cxnSp>
        <p:nvCxnSpPr>
          <p:cNvPr id="26" name="25 - Γωνιακή σύνδεση"/>
          <p:cNvCxnSpPr>
            <a:stCxn id="25" idx="3"/>
            <a:endCxn id="23" idx="1"/>
          </p:cNvCxnSpPr>
          <p:nvPr/>
        </p:nvCxnSpPr>
        <p:spPr>
          <a:xfrm flipV="1">
            <a:off x="1524000" y="2572435"/>
            <a:ext cx="533400" cy="118991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26 - TextBox"/>
          <p:cNvSpPr txBox="1"/>
          <p:nvPr/>
        </p:nvSpPr>
        <p:spPr>
          <a:xfrm>
            <a:off x="2057400" y="4495800"/>
            <a:ext cx="19812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2. Αξιολόγηση δείγματος</a:t>
            </a:r>
          </a:p>
        </p:txBody>
      </p:sp>
      <p:cxnSp>
        <p:nvCxnSpPr>
          <p:cNvPr id="28" name="27 - Γωνιακή σύνδεση"/>
          <p:cNvCxnSpPr>
            <a:stCxn id="25" idx="3"/>
            <a:endCxn id="27" idx="1"/>
          </p:cNvCxnSpPr>
          <p:nvPr/>
        </p:nvCxnSpPr>
        <p:spPr>
          <a:xfrm>
            <a:off x="1524000" y="3762345"/>
            <a:ext cx="533400" cy="105662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4876800" y="3733800"/>
            <a:ext cx="4038600" cy="584775"/>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επιλογή του μικροστοιχείου ή δείκτη για την αξιολόγηση της ομοιογένειας</a:t>
            </a:r>
          </a:p>
        </p:txBody>
      </p:sp>
      <p:cxnSp>
        <p:nvCxnSpPr>
          <p:cNvPr id="30" name="29 - Ευθύγραμμο βέλος σύνδεσης"/>
          <p:cNvCxnSpPr>
            <a:stCxn id="23" idx="3"/>
            <a:endCxn id="24" idx="1"/>
          </p:cNvCxnSpPr>
          <p:nvPr/>
        </p:nvCxnSpPr>
        <p:spPr>
          <a:xfrm>
            <a:off x="3962400" y="2572435"/>
            <a:ext cx="914400" cy="14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30 - Ευθύγραμμο βέλος σύνδεσης"/>
          <p:cNvCxnSpPr>
            <a:stCxn id="27" idx="3"/>
            <a:endCxn id="29" idx="1"/>
          </p:cNvCxnSpPr>
          <p:nvPr/>
        </p:nvCxnSpPr>
        <p:spPr>
          <a:xfrm flipV="1">
            <a:off x="4038600" y="4026188"/>
            <a:ext cx="838200" cy="7927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43 - TextBox"/>
          <p:cNvSpPr txBox="1"/>
          <p:nvPr/>
        </p:nvSpPr>
        <p:spPr>
          <a:xfrm>
            <a:off x="4876800" y="4419600"/>
            <a:ext cx="4038600" cy="584775"/>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επιλογή μεθόδου ανάλυσης του μικροστοιχείου ή δείκτη</a:t>
            </a:r>
          </a:p>
        </p:txBody>
      </p:sp>
      <p:sp>
        <p:nvSpPr>
          <p:cNvPr id="45" name="44 - TextBox"/>
          <p:cNvSpPr txBox="1"/>
          <p:nvPr/>
        </p:nvSpPr>
        <p:spPr>
          <a:xfrm>
            <a:off x="4876800" y="5181600"/>
            <a:ext cx="4038600" cy="338554"/>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στατιστική ανάλυση των δεδομένων</a:t>
            </a:r>
          </a:p>
        </p:txBody>
      </p:sp>
      <p:sp>
        <p:nvSpPr>
          <p:cNvPr id="46" name="45 - TextBox"/>
          <p:cNvSpPr txBox="1"/>
          <p:nvPr/>
        </p:nvSpPr>
        <p:spPr>
          <a:xfrm>
            <a:off x="4876800" y="5791200"/>
            <a:ext cx="4038600" cy="338554"/>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600" dirty="0">
                <a:latin typeface="+mn-lt"/>
              </a:rPr>
              <a:t> ερμηνεία των αποτελεσμάτων</a:t>
            </a:r>
          </a:p>
        </p:txBody>
      </p:sp>
      <p:cxnSp>
        <p:nvCxnSpPr>
          <p:cNvPr id="49" name="48 - Ευθύγραμμο βέλος σύνδεσης"/>
          <p:cNvCxnSpPr>
            <a:stCxn id="27" idx="3"/>
            <a:endCxn id="44" idx="1"/>
          </p:cNvCxnSpPr>
          <p:nvPr/>
        </p:nvCxnSpPr>
        <p:spPr>
          <a:xfrm flipV="1">
            <a:off x="4038600" y="4711988"/>
            <a:ext cx="838200" cy="1069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3" name="52 - Ευθύγραμμο βέλος σύνδεσης"/>
          <p:cNvCxnSpPr>
            <a:stCxn id="27" idx="3"/>
            <a:endCxn id="45" idx="1"/>
          </p:cNvCxnSpPr>
          <p:nvPr/>
        </p:nvCxnSpPr>
        <p:spPr>
          <a:xfrm>
            <a:off x="4038600" y="4818966"/>
            <a:ext cx="838200" cy="5319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6" name="55 - Ευθύγραμμο βέλος σύνδεσης"/>
          <p:cNvCxnSpPr>
            <a:stCxn id="27" idx="3"/>
            <a:endCxn id="46" idx="1"/>
          </p:cNvCxnSpPr>
          <p:nvPr/>
        </p:nvCxnSpPr>
        <p:spPr>
          <a:xfrm>
            <a:off x="4038600" y="4818966"/>
            <a:ext cx="838200" cy="11415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7" name="76 - TextBox"/>
          <p:cNvSpPr txBox="1"/>
          <p:nvPr/>
        </p:nvSpPr>
        <p:spPr>
          <a:xfrm>
            <a:off x="1295400" y="5791200"/>
            <a:ext cx="26670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Διορθωτικές ενέργειες</a:t>
            </a:r>
          </a:p>
        </p:txBody>
      </p:sp>
      <p:cxnSp>
        <p:nvCxnSpPr>
          <p:cNvPr id="80" name="79 - Γωνιακή σύνδεση"/>
          <p:cNvCxnSpPr>
            <a:stCxn id="46" idx="2"/>
            <a:endCxn id="77" idx="2"/>
          </p:cNvCxnSpPr>
          <p:nvPr/>
        </p:nvCxnSpPr>
        <p:spPr>
          <a:xfrm rot="5400000">
            <a:off x="4747111" y="4011543"/>
            <a:ext cx="30778" cy="4267200"/>
          </a:xfrm>
          <a:prstGeom prst="bentConnector3">
            <a:avLst>
              <a:gd name="adj1" fmla="val 842738"/>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20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25</a:t>
            </a:fld>
            <a:endParaRPr lang="en-US">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323439"/>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endParaRPr lang="en-GB" sz="3200" b="1" dirty="0">
              <a:solidFill>
                <a:srgbClr val="7030A0"/>
              </a:solidFill>
              <a:latin typeface="+mn-lt"/>
            </a:endParaRPr>
          </a:p>
          <a:p>
            <a:pPr eaLnBrk="1" hangingPunct="1"/>
            <a:r>
              <a:rPr lang="el-GR" b="1" dirty="0">
                <a:solidFill>
                  <a:schemeClr val="bg1">
                    <a:lumMod val="75000"/>
                    <a:lumOff val="25000"/>
                  </a:schemeClr>
                </a:solidFill>
                <a:latin typeface="+mn-lt"/>
              </a:rPr>
              <a:t>Έλεγχος χρόνου ανάμειξης: 1. </a:t>
            </a:r>
            <a:r>
              <a:rPr lang="el-GR" dirty="0">
                <a:solidFill>
                  <a:schemeClr val="bg1">
                    <a:lumMod val="75000"/>
                    <a:lumOff val="25000"/>
                  </a:schemeClr>
                </a:solidFill>
                <a:latin typeface="+mn-lt"/>
              </a:rPr>
              <a:t>συλλογή αντιπροσωπευτικού δείγματος</a:t>
            </a:r>
          </a:p>
        </p:txBody>
      </p:sp>
      <p:pic>
        <p:nvPicPr>
          <p:cNvPr id="32" name="Picture 2"/>
          <p:cNvPicPr>
            <a:picLocks noChangeAspect="1" noChangeArrowheads="1"/>
          </p:cNvPicPr>
          <p:nvPr/>
        </p:nvPicPr>
        <p:blipFill>
          <a:blip r:embed="rId3" cstate="print"/>
          <a:srcRect/>
          <a:stretch>
            <a:fillRect/>
          </a:stretch>
        </p:blipFill>
        <p:spPr bwMode="auto">
          <a:xfrm>
            <a:off x="228600" y="2362200"/>
            <a:ext cx="2458401" cy="17526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8815"/>
          <a:stretch>
            <a:fillRect/>
          </a:stretch>
        </p:blipFill>
        <p:spPr bwMode="auto">
          <a:xfrm>
            <a:off x="4572000" y="1676400"/>
            <a:ext cx="4572000" cy="3687988"/>
          </a:xfrm>
          <a:prstGeom prst="rect">
            <a:avLst/>
          </a:prstGeom>
          <a:noFill/>
          <a:ln w="9525">
            <a:noFill/>
            <a:miter lim="800000"/>
            <a:headEnd/>
            <a:tailEnd/>
          </a:ln>
        </p:spPr>
      </p:pic>
      <p:sp>
        <p:nvSpPr>
          <p:cNvPr id="34" name="33 - Ραβδωτό δεξιό βέλος"/>
          <p:cNvSpPr/>
          <p:nvPr/>
        </p:nvSpPr>
        <p:spPr>
          <a:xfrm>
            <a:off x="2895600" y="2895600"/>
            <a:ext cx="2057400" cy="533400"/>
          </a:xfrm>
          <a:prstGeom prst="stripedRightArrow">
            <a:avLst>
              <a:gd name="adj1" fmla="val 72857"/>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34 - TextBox"/>
          <p:cNvSpPr txBox="1"/>
          <p:nvPr/>
        </p:nvSpPr>
        <p:spPr>
          <a:xfrm>
            <a:off x="152400" y="4191000"/>
            <a:ext cx="4419600" cy="2462213"/>
          </a:xfrm>
          <a:prstGeom prst="rect">
            <a:avLst/>
          </a:prstGeom>
          <a:noFill/>
        </p:spPr>
        <p:txBody>
          <a:bodyPr wrap="square" rtlCol="0">
            <a:spAutoFit/>
          </a:bodyPr>
          <a:lstStyle/>
          <a:p>
            <a:pPr eaLnBrk="1" hangingPunct="1"/>
            <a:r>
              <a:rPr lang="el-GR" sz="1800" dirty="0">
                <a:solidFill>
                  <a:schemeClr val="bg1">
                    <a:lumMod val="75000"/>
                    <a:lumOff val="25000"/>
                  </a:schemeClr>
                </a:solidFill>
                <a:latin typeface="+mn-lt"/>
              </a:rPr>
              <a:t>Κατά κανόνα επιλέγονται 10 σημεία δειγματοληψίας.</a:t>
            </a:r>
          </a:p>
          <a:p>
            <a:pPr eaLnBrk="1" hangingPunct="1"/>
            <a:r>
              <a:rPr lang="el-GR" sz="1800" dirty="0">
                <a:solidFill>
                  <a:schemeClr val="bg1">
                    <a:lumMod val="75000"/>
                    <a:lumOff val="25000"/>
                  </a:schemeClr>
                </a:solidFill>
                <a:latin typeface="+mn-lt"/>
              </a:rPr>
              <a:t>2 κοντά στην είσοδο των πρώτων υλών (1 και 2),  2 κοντά στην έξοδο του έτοιμου μείγματος (9 και 10) και  6 ενδιάμεσα σημεία</a:t>
            </a:r>
          </a:p>
          <a:p>
            <a:pPr eaLnBrk="1" hangingPunct="1"/>
            <a:endParaRPr lang="el-GR" sz="1000" dirty="0">
              <a:solidFill>
                <a:schemeClr val="bg1">
                  <a:lumMod val="75000"/>
                  <a:lumOff val="25000"/>
                </a:schemeClr>
              </a:solidFill>
              <a:latin typeface="+mn-lt"/>
            </a:endParaRPr>
          </a:p>
          <a:p>
            <a:r>
              <a:rPr lang="el-GR" sz="1800" dirty="0">
                <a:solidFill>
                  <a:schemeClr val="bg1">
                    <a:lumMod val="75000"/>
                    <a:lumOff val="25000"/>
                  </a:schemeClr>
                </a:solidFill>
                <a:latin typeface="+mn-lt"/>
              </a:rPr>
              <a:t>Ή μπορεί να λαμβάνονται δείγματα από τα 10 αυτά σημεία σε συγκεκριμένα χρονικά διαστήματα</a:t>
            </a:r>
          </a:p>
        </p:txBody>
      </p:sp>
      <p:sp>
        <p:nvSpPr>
          <p:cNvPr id="37" name="36 - TextBox"/>
          <p:cNvSpPr txBox="1"/>
          <p:nvPr/>
        </p:nvSpPr>
        <p:spPr>
          <a:xfrm>
            <a:off x="4800600" y="5505271"/>
            <a:ext cx="4267200" cy="1200329"/>
          </a:xfrm>
          <a:prstGeom prst="rect">
            <a:avLst/>
          </a:prstGeom>
          <a:solidFill>
            <a:schemeClr val="tx1">
              <a:lumMod val="85000"/>
            </a:schemeClr>
          </a:solidFill>
        </p:spPr>
        <p:txBody>
          <a:bodyPr wrap="square" rtlCol="0">
            <a:spAutoFit/>
          </a:bodyPr>
          <a:lstStyle/>
          <a:p>
            <a:pPr eaLnBrk="1" hangingPunct="1"/>
            <a:r>
              <a:rPr lang="el-GR" sz="1800" b="1" dirty="0">
                <a:solidFill>
                  <a:schemeClr val="bg1">
                    <a:lumMod val="75000"/>
                    <a:lumOff val="25000"/>
                  </a:schemeClr>
                </a:solidFill>
                <a:latin typeface="+mn-lt"/>
              </a:rPr>
              <a:t>2 </a:t>
            </a:r>
            <a:r>
              <a:rPr lang="en-GB" sz="1800" b="1" dirty="0">
                <a:solidFill>
                  <a:schemeClr val="bg1">
                    <a:lumMod val="75000"/>
                    <a:lumOff val="25000"/>
                  </a:schemeClr>
                </a:solidFill>
                <a:latin typeface="+mn-lt"/>
              </a:rPr>
              <a:t>min </a:t>
            </a:r>
            <a:r>
              <a:rPr lang="el-GR" sz="1800" b="1" dirty="0">
                <a:solidFill>
                  <a:schemeClr val="bg1">
                    <a:lumMod val="75000"/>
                    <a:lumOff val="25000"/>
                  </a:schemeClr>
                </a:solidFill>
                <a:latin typeface="+mn-lt"/>
              </a:rPr>
              <a:t>λειτουργίας → δειγματοληψία (10 σημείων)</a:t>
            </a:r>
          </a:p>
          <a:p>
            <a:pPr eaLnBrk="1" hangingPunct="1"/>
            <a:r>
              <a:rPr lang="el-GR" sz="1800" b="1" dirty="0">
                <a:solidFill>
                  <a:schemeClr val="bg1">
                    <a:lumMod val="75000"/>
                    <a:lumOff val="25000"/>
                  </a:schemeClr>
                </a:solidFill>
                <a:latin typeface="+mn-lt"/>
              </a:rPr>
              <a:t>Άλλα 2 </a:t>
            </a:r>
            <a:r>
              <a:rPr lang="en-GB" sz="1800" b="1" dirty="0">
                <a:solidFill>
                  <a:schemeClr val="bg1">
                    <a:lumMod val="75000"/>
                    <a:lumOff val="25000"/>
                  </a:schemeClr>
                </a:solidFill>
                <a:latin typeface="+mn-lt"/>
              </a:rPr>
              <a:t>min </a:t>
            </a:r>
            <a:r>
              <a:rPr lang="el-GR" sz="1800" b="1" dirty="0">
                <a:solidFill>
                  <a:schemeClr val="bg1">
                    <a:lumMod val="75000"/>
                    <a:lumOff val="25000"/>
                  </a:schemeClr>
                </a:solidFill>
                <a:latin typeface="+mn-lt"/>
              </a:rPr>
              <a:t>λειτουργίας → δειγματοληψία (10 σημείων) </a:t>
            </a:r>
            <a:r>
              <a:rPr lang="el-GR" sz="1800" b="1" dirty="0" err="1">
                <a:solidFill>
                  <a:schemeClr val="bg1">
                    <a:lumMod val="75000"/>
                    <a:lumOff val="25000"/>
                  </a:schemeClr>
                </a:solidFill>
                <a:latin typeface="+mn-lt"/>
              </a:rPr>
              <a:t>κόκ</a:t>
            </a:r>
            <a:r>
              <a:rPr lang="el-GR" sz="1800" b="1" dirty="0">
                <a:solidFill>
                  <a:schemeClr val="bg1">
                    <a:lumMod val="75000"/>
                    <a:lumOff val="25000"/>
                  </a:schemeClr>
                </a:solidFill>
                <a:latin typeface="+mn-lt"/>
              </a:rPr>
              <a:t>.</a:t>
            </a:r>
          </a:p>
        </p:txBody>
      </p:sp>
      <p:sp>
        <p:nvSpPr>
          <p:cNvPr id="38" name="37 - Δεξιό βέλος"/>
          <p:cNvSpPr/>
          <p:nvPr/>
        </p:nvSpPr>
        <p:spPr>
          <a:xfrm>
            <a:off x="4343400" y="5943600"/>
            <a:ext cx="457200" cy="3048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26</a:t>
            </a:fld>
            <a:endParaRPr lang="en-US">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632311"/>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endParaRPr lang="en-GB" sz="3200" b="1" dirty="0">
              <a:solidFill>
                <a:srgbClr val="7030A0"/>
              </a:solidFill>
              <a:latin typeface="+mn-lt"/>
            </a:endParaRPr>
          </a:p>
          <a:p>
            <a:pPr eaLnBrk="1" hangingPunct="1"/>
            <a:r>
              <a:rPr lang="el-GR" b="1" dirty="0">
                <a:solidFill>
                  <a:schemeClr val="bg1">
                    <a:lumMod val="75000"/>
                    <a:lumOff val="25000"/>
                  </a:schemeClr>
                </a:solidFill>
                <a:latin typeface="+mn-lt"/>
              </a:rPr>
              <a:t>Έλεγχος χρόνου ανάμειξης: 2. </a:t>
            </a:r>
            <a:r>
              <a:rPr lang="el-GR" dirty="0">
                <a:solidFill>
                  <a:schemeClr val="bg1">
                    <a:lumMod val="75000"/>
                    <a:lumOff val="25000"/>
                  </a:schemeClr>
                </a:solidFill>
                <a:latin typeface="+mn-lt"/>
              </a:rPr>
              <a:t>αξιολόγηση δείγματος</a:t>
            </a:r>
          </a:p>
          <a:p>
            <a:pPr eaLnBrk="1" hangingPunct="1"/>
            <a:endParaRPr lang="el-GR" dirty="0">
              <a:solidFill>
                <a:schemeClr val="bg1">
                  <a:lumMod val="75000"/>
                  <a:lumOff val="25000"/>
                </a:schemeClr>
              </a:solidFill>
              <a:latin typeface="+mn-lt"/>
            </a:endParaRPr>
          </a:p>
          <a:p>
            <a:pPr eaLnBrk="1" hangingPunct="1">
              <a:buFont typeface="Arial" pitchFamily="34" charset="0"/>
              <a:buChar char="•"/>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επιλογή μικροστοιχείου</a:t>
            </a:r>
            <a:r>
              <a:rPr lang="el-GR" sz="2000" dirty="0">
                <a:solidFill>
                  <a:schemeClr val="bg1">
                    <a:lumMod val="75000"/>
                    <a:lumOff val="25000"/>
                  </a:schemeClr>
                </a:solidFill>
                <a:latin typeface="+mn-lt"/>
              </a:rPr>
              <a:t>: πρέπει να είναι συστατικό με ποσοστά συμμετοχής σε ένα μείγμα &lt; 0,5% → αναμιγνύονται δυσκολότερα → καλύτερη ένδειξη απόδοσης του αναμικτήρα</a:t>
            </a:r>
          </a:p>
          <a:p>
            <a:pPr eaLnBrk="1" hangingPunct="1"/>
            <a:r>
              <a:rPr lang="el-GR" sz="2000" b="1" dirty="0">
                <a:solidFill>
                  <a:schemeClr val="bg1">
                    <a:lumMod val="75000"/>
                    <a:lumOff val="25000"/>
                  </a:schemeClr>
                </a:solidFill>
                <a:latin typeface="+mn-lt"/>
              </a:rPr>
              <a:t>Αλάτι= το πιο κοινό μικροστοιχείο ή δείκτης διότι: </a:t>
            </a:r>
          </a:p>
          <a:p>
            <a:pPr eaLnBrk="1" hangingPunct="1"/>
            <a:r>
              <a:rPr lang="el-GR" sz="2000" dirty="0">
                <a:solidFill>
                  <a:schemeClr val="bg1">
                    <a:lumMod val="75000"/>
                    <a:lumOff val="25000"/>
                  </a:schemeClr>
                </a:solidFill>
                <a:latin typeface="+mn-lt"/>
              </a:rPr>
              <a:t>α) συμμετέχει σχεδόν σε κάθε είδους σιτηρέσια σε ποσοστά &lt;0,5%, </a:t>
            </a:r>
          </a:p>
          <a:p>
            <a:pPr eaLnBrk="1" hangingPunct="1"/>
            <a:r>
              <a:rPr lang="el-GR" sz="2000" dirty="0">
                <a:solidFill>
                  <a:schemeClr val="bg1">
                    <a:lumMod val="75000"/>
                    <a:lumOff val="25000"/>
                  </a:schemeClr>
                </a:solidFill>
                <a:latin typeface="+mn-lt"/>
              </a:rPr>
              <a:t>β) προέρχεται από μία απλή πηγή (δεν είναι εξεζητημένο συστατικό), </a:t>
            </a:r>
          </a:p>
          <a:p>
            <a:pPr eaLnBrk="1" hangingPunct="1"/>
            <a:r>
              <a:rPr lang="el-GR" sz="2000" dirty="0">
                <a:solidFill>
                  <a:schemeClr val="bg1">
                    <a:lumMod val="75000"/>
                    <a:lumOff val="25000"/>
                  </a:schemeClr>
                </a:solidFill>
                <a:latin typeface="+mn-lt"/>
              </a:rPr>
              <a:t>γ) αναλύεται εύκολα και φθηνά (είτε σαν </a:t>
            </a:r>
            <a:r>
              <a:rPr lang="en-GB" sz="2000" dirty="0">
                <a:solidFill>
                  <a:schemeClr val="bg1">
                    <a:lumMod val="75000"/>
                    <a:lumOff val="25000"/>
                  </a:schemeClr>
                </a:solidFill>
                <a:latin typeface="+mn-lt"/>
              </a:rPr>
              <a:t>Na </a:t>
            </a:r>
            <a:r>
              <a:rPr lang="el-GR" sz="2000" dirty="0">
                <a:solidFill>
                  <a:schemeClr val="bg1">
                    <a:lumMod val="75000"/>
                    <a:lumOff val="25000"/>
                  </a:schemeClr>
                </a:solidFill>
                <a:latin typeface="+mn-lt"/>
              </a:rPr>
              <a:t>είτε σαν </a:t>
            </a:r>
            <a:r>
              <a:rPr lang="en-GB" sz="2000" dirty="0" err="1">
                <a:solidFill>
                  <a:schemeClr val="bg1">
                    <a:lumMod val="75000"/>
                    <a:lumOff val="25000"/>
                  </a:schemeClr>
                </a:solidFill>
                <a:latin typeface="+mn-lt"/>
              </a:rPr>
              <a:t>Cl</a:t>
            </a:r>
            <a:r>
              <a:rPr lang="el-GR" sz="2000" dirty="0">
                <a:solidFill>
                  <a:schemeClr val="bg1">
                    <a:lumMod val="75000"/>
                    <a:lumOff val="25000"/>
                  </a:schemeClr>
                </a:solidFill>
                <a:latin typeface="+mn-lt"/>
              </a:rPr>
              <a:t> )</a:t>
            </a:r>
          </a:p>
          <a:p>
            <a:pPr eaLnBrk="1" hangingPunct="1"/>
            <a:r>
              <a:rPr lang="el-GR" sz="2000" dirty="0">
                <a:solidFill>
                  <a:schemeClr val="accent6">
                    <a:lumMod val="50000"/>
                  </a:schemeClr>
                </a:solidFill>
                <a:latin typeface="+mn-lt"/>
              </a:rPr>
              <a:t>δ) είναι πιο πυκνό από τις υπόλοιπες πρώτες ύλες (↑ ΕΒ), </a:t>
            </a:r>
          </a:p>
          <a:p>
            <a:pPr eaLnBrk="1" hangingPunct="1"/>
            <a:r>
              <a:rPr lang="el-GR" sz="2000" dirty="0">
                <a:solidFill>
                  <a:schemeClr val="accent6">
                    <a:lumMod val="50000"/>
                  </a:schemeClr>
                </a:solidFill>
                <a:latin typeface="+mn-lt"/>
              </a:rPr>
              <a:t>ε) έχει τετράγωνους κατά κανόνα κόκκους (όχι σφαιρικούς), </a:t>
            </a:r>
          </a:p>
          <a:p>
            <a:pPr eaLnBrk="1" hangingPunct="1"/>
            <a:r>
              <a:rPr lang="el-GR" sz="2000" dirty="0">
                <a:solidFill>
                  <a:schemeClr val="accent6">
                    <a:lumMod val="50000"/>
                  </a:schemeClr>
                </a:solidFill>
                <a:latin typeface="+mn-lt"/>
              </a:rPr>
              <a:t>στ) έχει μικρότερο μέγεθος κόκκου από τις υπόλοιπες πρώτες ύλες</a:t>
            </a:r>
          </a:p>
          <a:p>
            <a:pPr eaLnBrk="1" hangingPunct="1"/>
            <a:endParaRPr lang="el-GR" sz="2000" b="1" dirty="0">
              <a:solidFill>
                <a:schemeClr val="bg1">
                  <a:lumMod val="75000"/>
                  <a:lumOff val="25000"/>
                </a:schemeClr>
              </a:solidFill>
              <a:latin typeface="+mn-lt"/>
            </a:endParaRPr>
          </a:p>
          <a:p>
            <a:pPr eaLnBrk="1" hangingPunct="1"/>
            <a:r>
              <a:rPr lang="el-GR" sz="2000" b="1" dirty="0">
                <a:solidFill>
                  <a:schemeClr val="bg1">
                    <a:lumMod val="75000"/>
                    <a:lumOff val="25000"/>
                  </a:schemeClr>
                </a:solidFill>
                <a:latin typeface="+mn-lt"/>
              </a:rPr>
              <a:t>άρα: </a:t>
            </a:r>
          </a:p>
          <a:p>
            <a:pPr eaLnBrk="1" hangingPunct="1"/>
            <a:endParaRPr lang="el-GR" sz="2000" b="1" dirty="0">
              <a:solidFill>
                <a:schemeClr val="bg1">
                  <a:lumMod val="75000"/>
                  <a:lumOff val="25000"/>
                </a:schemeClr>
              </a:solidFill>
              <a:latin typeface="+mn-lt"/>
            </a:endParaRPr>
          </a:p>
          <a:p>
            <a:pPr eaLnBrk="1" hangingPunct="1"/>
            <a:r>
              <a:rPr lang="el-GR" sz="2000" dirty="0">
                <a:solidFill>
                  <a:schemeClr val="bg1">
                    <a:lumMod val="75000"/>
                    <a:lumOff val="25000"/>
                  </a:schemeClr>
                </a:solidFill>
                <a:latin typeface="+mn-lt"/>
              </a:rPr>
              <a:t>Αν αναμιγνύεται καλά το αλάτι → δεν υπάρχει πρόβλημα με τα άλλα υλικά</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27</a:t>
            </a:fld>
            <a:endParaRPr lang="en-US">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755422"/>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endParaRPr lang="en-GB" sz="3200" b="1" dirty="0">
              <a:solidFill>
                <a:srgbClr val="7030A0"/>
              </a:solidFill>
              <a:latin typeface="+mn-lt"/>
            </a:endParaRPr>
          </a:p>
          <a:p>
            <a:pPr eaLnBrk="1" hangingPunct="1"/>
            <a:r>
              <a:rPr lang="el-GR" b="1" dirty="0">
                <a:solidFill>
                  <a:schemeClr val="bg1">
                    <a:lumMod val="75000"/>
                    <a:lumOff val="25000"/>
                  </a:schemeClr>
                </a:solidFill>
                <a:latin typeface="+mn-lt"/>
              </a:rPr>
              <a:t>Έλεγχος χρόνου ανάμειξης: 2. </a:t>
            </a:r>
            <a:r>
              <a:rPr lang="el-GR" dirty="0">
                <a:solidFill>
                  <a:schemeClr val="bg1">
                    <a:lumMod val="75000"/>
                    <a:lumOff val="25000"/>
                  </a:schemeClr>
                </a:solidFill>
                <a:latin typeface="+mn-lt"/>
              </a:rPr>
              <a:t>αξιολόγηση δείγματος</a:t>
            </a:r>
          </a:p>
          <a:p>
            <a:pPr eaLnBrk="1" hangingPunct="1"/>
            <a:endParaRPr lang="el-GR" dirty="0">
              <a:solidFill>
                <a:schemeClr val="bg1">
                  <a:lumMod val="75000"/>
                  <a:lumOff val="25000"/>
                </a:schemeClr>
              </a:solidFill>
              <a:latin typeface="+mn-lt"/>
            </a:endParaRPr>
          </a:p>
          <a:p>
            <a:pPr eaLnBrk="1" hangingPunct="1">
              <a:buFont typeface="Arial" pitchFamily="34" charset="0"/>
              <a:buChar char="•"/>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επιλογή μεθόδου ανάλυσης</a:t>
            </a:r>
            <a:r>
              <a:rPr lang="el-GR" sz="2000" dirty="0">
                <a:solidFill>
                  <a:schemeClr val="bg1">
                    <a:lumMod val="75000"/>
                    <a:lumOff val="25000"/>
                  </a:schemeClr>
                </a:solidFill>
                <a:latin typeface="+mn-lt"/>
              </a:rPr>
              <a:t>: υπάρχουν πολύ εύκολες και φθηνές αναλύσεις προσδιορισμού του αλατιού (είτε σαν </a:t>
            </a:r>
            <a:r>
              <a:rPr lang="en-GB" sz="2000" dirty="0">
                <a:solidFill>
                  <a:schemeClr val="bg1">
                    <a:lumMod val="75000"/>
                    <a:lumOff val="25000"/>
                  </a:schemeClr>
                </a:solidFill>
                <a:latin typeface="+mn-lt"/>
              </a:rPr>
              <a:t>Na </a:t>
            </a:r>
            <a:r>
              <a:rPr lang="el-GR" sz="2000" dirty="0">
                <a:solidFill>
                  <a:schemeClr val="bg1">
                    <a:lumMod val="75000"/>
                    <a:lumOff val="25000"/>
                  </a:schemeClr>
                </a:solidFill>
                <a:latin typeface="+mn-lt"/>
              </a:rPr>
              <a:t>είτε σαν </a:t>
            </a:r>
            <a:r>
              <a:rPr lang="en-GB" sz="2000" dirty="0" err="1">
                <a:solidFill>
                  <a:schemeClr val="bg1">
                    <a:lumMod val="75000"/>
                    <a:lumOff val="25000"/>
                  </a:schemeClr>
                </a:solidFill>
                <a:latin typeface="+mn-lt"/>
              </a:rPr>
              <a:t>Cl</a:t>
            </a:r>
            <a:r>
              <a:rPr lang="el-GR" sz="2000" dirty="0">
                <a:solidFill>
                  <a:schemeClr val="bg1">
                    <a:lumMod val="75000"/>
                    <a:lumOff val="25000"/>
                  </a:schemeClr>
                </a:solidFill>
                <a:latin typeface="+mn-lt"/>
              </a:rPr>
              <a:t> )</a:t>
            </a:r>
          </a:p>
          <a:p>
            <a:pPr eaLnBrk="1" hangingPunct="1"/>
            <a:endParaRPr lang="el-GR" sz="2000" dirty="0">
              <a:solidFill>
                <a:schemeClr val="bg1">
                  <a:lumMod val="75000"/>
                  <a:lumOff val="25000"/>
                </a:schemeClr>
              </a:solidFill>
              <a:latin typeface="+mn-lt"/>
            </a:endParaRPr>
          </a:p>
          <a:p>
            <a:pPr eaLnBrk="1" hangingPunct="1">
              <a:buFont typeface="Arial" pitchFamily="34" charset="0"/>
              <a:buChar char="•"/>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στατιστική ανάλυση δεδομένων</a:t>
            </a:r>
            <a:r>
              <a:rPr lang="el-GR" sz="2000" dirty="0">
                <a:solidFill>
                  <a:schemeClr val="bg1">
                    <a:lumMod val="75000"/>
                    <a:lumOff val="25000"/>
                  </a:schemeClr>
                </a:solidFill>
                <a:latin typeface="+mn-lt"/>
              </a:rPr>
              <a:t>: προσδιορισμός μέσου όρου (</a:t>
            </a:r>
            <a:r>
              <a:rPr lang="az-Cyrl-AZ" sz="2000" dirty="0">
                <a:solidFill>
                  <a:schemeClr val="bg1">
                    <a:lumMod val="75000"/>
                    <a:lumOff val="25000"/>
                  </a:schemeClr>
                </a:solidFill>
                <a:latin typeface="+mn-lt"/>
              </a:rPr>
              <a:t>ӯ</a:t>
            </a:r>
            <a:r>
              <a:rPr lang="en-GB" sz="2000" dirty="0">
                <a:solidFill>
                  <a:schemeClr val="bg1">
                    <a:lumMod val="75000"/>
                    <a:lumOff val="25000"/>
                  </a:schemeClr>
                </a:solidFill>
                <a:latin typeface="+mn-lt"/>
              </a:rPr>
              <a:t>) </a:t>
            </a:r>
            <a:r>
              <a:rPr lang="el-GR" sz="2000" dirty="0">
                <a:solidFill>
                  <a:schemeClr val="bg1">
                    <a:lumMod val="75000"/>
                    <a:lumOff val="25000"/>
                  </a:schemeClr>
                </a:solidFill>
                <a:latin typeface="+mn-lt"/>
              </a:rPr>
              <a:t>και τυπικής απόκλισης </a:t>
            </a:r>
            <a:r>
              <a:rPr lang="en-GB" sz="2000" dirty="0">
                <a:solidFill>
                  <a:schemeClr val="bg1">
                    <a:lumMod val="75000"/>
                    <a:lumOff val="25000"/>
                  </a:schemeClr>
                </a:solidFill>
                <a:latin typeface="+mn-lt"/>
              </a:rPr>
              <a:t>(s) → </a:t>
            </a:r>
            <a:r>
              <a:rPr lang="el-GR" sz="2000" dirty="0">
                <a:solidFill>
                  <a:schemeClr val="bg1">
                    <a:lumMod val="75000"/>
                    <a:lumOff val="25000"/>
                  </a:schemeClr>
                </a:solidFill>
                <a:latin typeface="+mn-lt"/>
              </a:rPr>
              <a:t>συντελεστής παραλλακτικότητας (</a:t>
            </a:r>
            <a:r>
              <a:rPr lang="en-GB" sz="2000" dirty="0">
                <a:solidFill>
                  <a:schemeClr val="bg1">
                    <a:lumMod val="75000"/>
                    <a:lumOff val="25000"/>
                  </a:schemeClr>
                </a:solidFill>
                <a:latin typeface="+mn-lt"/>
              </a:rPr>
              <a:t>CV) </a:t>
            </a:r>
            <a:r>
              <a:rPr lang="el-GR" sz="2000" dirty="0">
                <a:solidFill>
                  <a:schemeClr val="bg1">
                    <a:lumMod val="75000"/>
                    <a:lumOff val="25000"/>
                  </a:schemeClr>
                </a:solidFill>
                <a:latin typeface="+mn-lt"/>
              </a:rPr>
              <a:t>των μετρήσεων</a:t>
            </a:r>
            <a:endParaRPr lang="en-GB" sz="2000" dirty="0">
              <a:solidFill>
                <a:schemeClr val="bg1">
                  <a:lumMod val="75000"/>
                  <a:lumOff val="25000"/>
                </a:schemeClr>
              </a:solidFill>
              <a:latin typeface="+mn-lt"/>
            </a:endParaRPr>
          </a:p>
          <a:p>
            <a:pPr eaLnBrk="1" hangingPunct="1">
              <a:buFont typeface="Arial" pitchFamily="34" charset="0"/>
              <a:buChar char="•"/>
            </a:pPr>
            <a:endParaRPr lang="el-GR" sz="2000" dirty="0">
              <a:solidFill>
                <a:schemeClr val="bg1">
                  <a:lumMod val="75000"/>
                  <a:lumOff val="25000"/>
                </a:schemeClr>
              </a:solidFill>
              <a:latin typeface="+mn-lt"/>
            </a:endParaRPr>
          </a:p>
          <a:p>
            <a:pPr algn="ctr" eaLnBrk="1" hangingPunct="1"/>
            <a:r>
              <a:rPr lang="en-GB" sz="2800" b="1" dirty="0">
                <a:solidFill>
                  <a:schemeClr val="bg1">
                    <a:lumMod val="75000"/>
                    <a:lumOff val="25000"/>
                  </a:schemeClr>
                </a:solidFill>
                <a:latin typeface="+mn-lt"/>
              </a:rPr>
              <a:t>CV (%)= (s/</a:t>
            </a:r>
            <a:r>
              <a:rPr lang="az-Cyrl-AZ" sz="2800" b="1" dirty="0">
                <a:solidFill>
                  <a:schemeClr val="bg1">
                    <a:lumMod val="75000"/>
                    <a:lumOff val="25000"/>
                  </a:schemeClr>
                </a:solidFill>
                <a:latin typeface="+mn-lt"/>
              </a:rPr>
              <a:t>ӯ</a:t>
            </a:r>
            <a:r>
              <a:rPr lang="en-GB" sz="2800" b="1" dirty="0">
                <a:solidFill>
                  <a:schemeClr val="bg1">
                    <a:lumMod val="75000"/>
                    <a:lumOff val="25000"/>
                  </a:schemeClr>
                </a:solidFill>
                <a:latin typeface="+mn-lt"/>
              </a:rPr>
              <a:t>)×100</a:t>
            </a:r>
          </a:p>
          <a:p>
            <a:pPr eaLnBrk="1" hangingPunct="1"/>
            <a:endParaRPr lang="en-GB" sz="2000" dirty="0">
              <a:solidFill>
                <a:schemeClr val="bg1">
                  <a:lumMod val="75000"/>
                  <a:lumOff val="25000"/>
                </a:schemeClr>
              </a:solidFill>
              <a:latin typeface="+mn-lt"/>
            </a:endParaRPr>
          </a:p>
          <a:p>
            <a:pPr eaLnBrk="1" hangingPunct="1"/>
            <a:r>
              <a:rPr lang="el-GR" sz="2000" dirty="0">
                <a:solidFill>
                  <a:schemeClr val="bg1">
                    <a:lumMod val="75000"/>
                    <a:lumOff val="25000"/>
                  </a:schemeClr>
                </a:solidFill>
                <a:latin typeface="+mn-lt"/>
              </a:rPr>
              <a:t>Ο προσδιορισμός είναι απλός και δε χρειάζεται εξειδικευμένο λογισμικό</a:t>
            </a:r>
          </a:p>
          <a:p>
            <a:pPr eaLnBrk="1" hangingPunct="1"/>
            <a:endParaRPr lang="el-GR" sz="2000" dirty="0">
              <a:solidFill>
                <a:schemeClr val="bg1">
                  <a:lumMod val="75000"/>
                  <a:lumOff val="25000"/>
                </a:schemeClr>
              </a:solidFill>
              <a:latin typeface="+mn-lt"/>
            </a:endParaRPr>
          </a:p>
          <a:p>
            <a:pPr eaLnBrk="1" hangingPunct="1">
              <a:buFont typeface="Arial" pitchFamily="34" charset="0"/>
              <a:buChar char="•"/>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ερμηνεία αποτελεσμάτων:  </a:t>
            </a:r>
          </a:p>
          <a:p>
            <a:pPr eaLnBrk="1" hangingPunct="1"/>
            <a:r>
              <a:rPr lang="el-GR" sz="2000" dirty="0">
                <a:solidFill>
                  <a:schemeClr val="bg1">
                    <a:lumMod val="75000"/>
                    <a:lumOff val="25000"/>
                  </a:schemeClr>
                </a:solidFill>
                <a:latin typeface="+mn-lt"/>
              </a:rPr>
              <a:t>Ζητούμενο= </a:t>
            </a:r>
            <a:r>
              <a:rPr lang="en-GB" sz="2000" dirty="0">
                <a:solidFill>
                  <a:schemeClr val="bg1">
                    <a:lumMod val="75000"/>
                    <a:lumOff val="25000"/>
                  </a:schemeClr>
                </a:solidFill>
                <a:latin typeface="+mn-lt"/>
              </a:rPr>
              <a:t>CV&lt; 10% (CV</a:t>
            </a:r>
            <a:r>
              <a:rPr lang="el-GR" sz="2000" baseline="-25000" dirty="0">
                <a:solidFill>
                  <a:schemeClr val="bg1">
                    <a:lumMod val="75000"/>
                    <a:lumOff val="25000"/>
                  </a:schemeClr>
                </a:solidFill>
                <a:latin typeface="+mn-lt"/>
              </a:rPr>
              <a:t>ανάλυσης</a:t>
            </a:r>
            <a:r>
              <a:rPr lang="el-GR" sz="2000" dirty="0">
                <a:solidFill>
                  <a:schemeClr val="bg1">
                    <a:lumMod val="75000"/>
                    <a:lumOff val="25000"/>
                  </a:schemeClr>
                </a:solidFill>
                <a:latin typeface="+mn-lt"/>
              </a:rPr>
              <a:t>≈5-6%</a:t>
            </a:r>
            <a:r>
              <a:rPr lang="en-GB" sz="2000" dirty="0">
                <a:solidFill>
                  <a:schemeClr val="bg1">
                    <a:lumMod val="75000"/>
                    <a:lumOff val="25000"/>
                  </a:schemeClr>
                </a:solidFill>
                <a:latin typeface="+mn-lt"/>
              </a:rPr>
              <a:t> → CV</a:t>
            </a:r>
            <a:r>
              <a:rPr lang="el-GR" sz="2000" baseline="-25000" dirty="0">
                <a:solidFill>
                  <a:schemeClr val="bg1">
                    <a:lumMod val="75000"/>
                    <a:lumOff val="25000"/>
                  </a:schemeClr>
                </a:solidFill>
                <a:latin typeface="+mn-lt"/>
              </a:rPr>
              <a:t>μίξης</a:t>
            </a:r>
            <a:r>
              <a:rPr lang="el-GR" sz="2000" dirty="0">
                <a:solidFill>
                  <a:schemeClr val="bg1">
                    <a:lumMod val="75000"/>
                    <a:lumOff val="25000"/>
                  </a:schemeClr>
                </a:solidFill>
                <a:latin typeface="+mn-lt"/>
              </a:rPr>
              <a:t>≈5%)</a:t>
            </a:r>
          </a:p>
          <a:p>
            <a:pPr eaLnBrk="1" hangingPunct="1"/>
            <a:r>
              <a:rPr lang="el-GR" sz="2000" dirty="0">
                <a:solidFill>
                  <a:schemeClr val="bg1">
                    <a:lumMod val="75000"/>
                    <a:lumOff val="25000"/>
                  </a:schemeClr>
                </a:solidFill>
                <a:latin typeface="+mn-lt"/>
              </a:rPr>
              <a:t>Αν </a:t>
            </a:r>
            <a:r>
              <a:rPr lang="en-GB" sz="2000" dirty="0">
                <a:solidFill>
                  <a:schemeClr val="bg1">
                    <a:lumMod val="75000"/>
                    <a:lumOff val="25000"/>
                  </a:schemeClr>
                </a:solidFill>
                <a:latin typeface="+mn-lt"/>
              </a:rPr>
              <a:t>CV</a:t>
            </a:r>
            <a:r>
              <a:rPr lang="el-GR" sz="2000" dirty="0">
                <a:solidFill>
                  <a:schemeClr val="bg1">
                    <a:lumMod val="75000"/>
                    <a:lumOff val="25000"/>
                  </a:schemeClr>
                </a:solidFill>
                <a:latin typeface="+mn-lt"/>
              </a:rPr>
              <a:t>&gt;</a:t>
            </a:r>
            <a:r>
              <a:rPr lang="en-GB" sz="2000" dirty="0">
                <a:solidFill>
                  <a:schemeClr val="bg1">
                    <a:lumMod val="75000"/>
                    <a:lumOff val="25000"/>
                  </a:schemeClr>
                </a:solidFill>
                <a:latin typeface="+mn-lt"/>
              </a:rPr>
              <a:t> 10% </a:t>
            </a:r>
            <a:r>
              <a:rPr lang="el-GR" sz="2000" dirty="0">
                <a:solidFill>
                  <a:schemeClr val="bg1">
                    <a:lumMod val="75000"/>
                    <a:lumOff val="25000"/>
                  </a:schemeClr>
                </a:solidFill>
                <a:latin typeface="+mn-lt"/>
              </a:rPr>
              <a:t> → διορθωτικές ενέργειες (αλλαγή χρόνου ανάμειξης ή έλεγχος άλλων παραμέτρων που επηρεάζουν τη διαδικασία)</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28</a:t>
            </a:fld>
            <a:endParaRPr lang="en-US">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031325"/>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endParaRPr lang="en-GB" sz="3200" b="1" dirty="0">
              <a:solidFill>
                <a:srgbClr val="7030A0"/>
              </a:solidFill>
              <a:latin typeface="+mn-lt"/>
            </a:endParaRPr>
          </a:p>
          <a:p>
            <a:pPr eaLnBrk="1" hangingPunct="1"/>
            <a:r>
              <a:rPr lang="el-GR" b="1" dirty="0">
                <a:solidFill>
                  <a:schemeClr val="bg1">
                    <a:lumMod val="75000"/>
                    <a:lumOff val="25000"/>
                  </a:schemeClr>
                </a:solidFill>
                <a:latin typeface="+mn-lt"/>
              </a:rPr>
              <a:t>Έλεγχος χρόνου ανάμειξης: 2. </a:t>
            </a:r>
            <a:r>
              <a:rPr lang="el-GR" dirty="0">
                <a:solidFill>
                  <a:schemeClr val="bg1">
                    <a:lumMod val="75000"/>
                    <a:lumOff val="25000"/>
                  </a:schemeClr>
                </a:solidFill>
                <a:latin typeface="+mn-lt"/>
              </a:rPr>
              <a:t>αξιολόγηση δείγματος</a:t>
            </a:r>
          </a:p>
          <a:p>
            <a:pPr eaLnBrk="1" hangingPunct="1"/>
            <a:endParaRPr lang="el-GR" sz="1000" dirty="0">
              <a:solidFill>
                <a:schemeClr val="bg1">
                  <a:lumMod val="75000"/>
                  <a:lumOff val="25000"/>
                </a:schemeClr>
              </a:solidFill>
              <a:latin typeface="+mn-lt"/>
            </a:endParaRPr>
          </a:p>
          <a:p>
            <a:pPr eaLnBrk="1" hangingPunct="1">
              <a:buFont typeface="Arial" pitchFamily="34" charset="0"/>
              <a:buChar char="•"/>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Παράδειγμα</a:t>
            </a:r>
          </a:p>
          <a:p>
            <a:pPr eaLnBrk="1" hangingPunct="1"/>
            <a:r>
              <a:rPr lang="el-GR" sz="2000" dirty="0">
                <a:solidFill>
                  <a:schemeClr val="bg1">
                    <a:lumMod val="75000"/>
                    <a:lumOff val="25000"/>
                  </a:schemeClr>
                </a:solidFill>
                <a:latin typeface="+mn-lt"/>
              </a:rPr>
              <a:t>Οριζόντιος αναμικτήρας 2 τόνων. Το αλάτι προστίθεται ως πρόμειγμα (μαζί με άλλα μικροστοιχεία) μετά από τους ΔΚ κοντά στο κέντρο του αναμικτήρα.</a:t>
            </a:r>
          </a:p>
        </p:txBody>
      </p:sp>
      <p:pic>
        <p:nvPicPr>
          <p:cNvPr id="2050" name="Picture 2"/>
          <p:cNvPicPr>
            <a:picLocks noChangeAspect="1" noChangeArrowheads="1"/>
          </p:cNvPicPr>
          <p:nvPr/>
        </p:nvPicPr>
        <p:blipFill>
          <a:blip r:embed="rId3" cstate="print"/>
          <a:srcRect/>
          <a:stretch>
            <a:fillRect/>
          </a:stretch>
        </p:blipFill>
        <p:spPr bwMode="auto">
          <a:xfrm>
            <a:off x="296440" y="2819400"/>
            <a:ext cx="3056360" cy="3733800"/>
          </a:xfrm>
          <a:prstGeom prst="rect">
            <a:avLst/>
          </a:prstGeom>
          <a:noFill/>
          <a:ln w="9525">
            <a:noFill/>
            <a:miter lim="800000"/>
            <a:headEnd/>
            <a:tailEnd/>
          </a:ln>
        </p:spPr>
      </p:pic>
      <p:sp>
        <p:nvSpPr>
          <p:cNvPr id="5" name="4 - TextBox"/>
          <p:cNvSpPr txBox="1"/>
          <p:nvPr/>
        </p:nvSpPr>
        <p:spPr>
          <a:xfrm>
            <a:off x="3962400" y="3124200"/>
            <a:ext cx="4876800" cy="2308324"/>
          </a:xfrm>
          <a:prstGeom prst="rect">
            <a:avLst/>
          </a:prstGeom>
          <a:solidFill>
            <a:schemeClr val="tx1">
              <a:lumMod val="85000"/>
            </a:schemeClr>
          </a:solidFill>
        </p:spPr>
        <p:txBody>
          <a:bodyPr wrap="square" rtlCol="0">
            <a:spAutoFit/>
          </a:bodyPr>
          <a:lstStyle/>
          <a:p>
            <a:pPr eaLnBrk="1" hangingPunct="1"/>
            <a:r>
              <a:rPr lang="el-GR" sz="1800" dirty="0">
                <a:solidFill>
                  <a:schemeClr val="bg1">
                    <a:lumMod val="75000"/>
                    <a:lumOff val="25000"/>
                  </a:schemeClr>
                </a:solidFill>
                <a:latin typeface="+mn-lt"/>
              </a:rPr>
              <a:t>Κακή κατανομή του αλατιού σε όλη τη μάζα του μείγματος → κακή ομοιογένεια</a:t>
            </a:r>
          </a:p>
          <a:p>
            <a:pPr eaLnBrk="1" hangingPunct="1"/>
            <a:r>
              <a:rPr lang="el-GR" sz="1800" b="1" dirty="0">
                <a:solidFill>
                  <a:schemeClr val="bg1">
                    <a:lumMod val="75000"/>
                    <a:lumOff val="25000"/>
                  </a:schemeClr>
                </a:solidFill>
                <a:latin typeface="+mn-lt"/>
              </a:rPr>
              <a:t>Διορθωτικές ενέργειες:</a:t>
            </a:r>
          </a:p>
          <a:p>
            <a:pPr eaLnBrk="1" hangingPunct="1">
              <a:buFont typeface="Arial" pitchFamily="34" charset="0"/>
              <a:buChar char="•"/>
            </a:pPr>
            <a:r>
              <a:rPr lang="el-GR" sz="1800" dirty="0">
                <a:solidFill>
                  <a:schemeClr val="bg1">
                    <a:lumMod val="75000"/>
                    <a:lumOff val="25000"/>
                  </a:schemeClr>
                </a:solidFill>
                <a:latin typeface="+mn-lt"/>
              </a:rPr>
              <a:t> Αύξηση χρόνου ανάμειξης (από 2 σε 3-4 </a:t>
            </a:r>
            <a:r>
              <a:rPr lang="en-GB" sz="1800" dirty="0">
                <a:solidFill>
                  <a:schemeClr val="bg1">
                    <a:lumMod val="75000"/>
                    <a:lumOff val="25000"/>
                  </a:schemeClr>
                </a:solidFill>
                <a:latin typeface="+mn-lt"/>
              </a:rPr>
              <a:t>min)</a:t>
            </a:r>
          </a:p>
          <a:p>
            <a:pPr eaLnBrk="1" hangingPunct="1">
              <a:buFont typeface="Arial" pitchFamily="34" charset="0"/>
              <a:buChar char="•"/>
            </a:pPr>
            <a:r>
              <a:rPr lang="el-GR" sz="1800" dirty="0">
                <a:solidFill>
                  <a:schemeClr val="bg1">
                    <a:lumMod val="75000"/>
                    <a:lumOff val="25000"/>
                  </a:schemeClr>
                </a:solidFill>
                <a:latin typeface="+mn-lt"/>
              </a:rPr>
              <a:t> Είσοδος προμείγματος κοντά στα </a:t>
            </a:r>
            <a:r>
              <a:rPr lang="en-GB" sz="1800" dirty="0">
                <a:solidFill>
                  <a:schemeClr val="bg1">
                    <a:lumMod val="75000"/>
                    <a:lumOff val="25000"/>
                  </a:schemeClr>
                </a:solidFill>
                <a:latin typeface="+mn-lt"/>
              </a:rPr>
              <a:t>1</a:t>
            </a:r>
            <a:r>
              <a:rPr lang="el-GR" sz="1800" dirty="0">
                <a:solidFill>
                  <a:schemeClr val="bg1">
                    <a:lumMod val="75000"/>
                    <a:lumOff val="25000"/>
                  </a:schemeClr>
                </a:solidFill>
                <a:latin typeface="+mn-lt"/>
              </a:rPr>
              <a:t>-</a:t>
            </a:r>
            <a:r>
              <a:rPr lang="en-GB" sz="1800" dirty="0">
                <a:solidFill>
                  <a:schemeClr val="bg1">
                    <a:lumMod val="75000"/>
                    <a:lumOff val="25000"/>
                  </a:schemeClr>
                </a:solidFill>
                <a:latin typeface="+mn-lt"/>
              </a:rPr>
              <a:t>2</a:t>
            </a:r>
            <a:r>
              <a:rPr lang="el-GR" sz="1800" dirty="0">
                <a:solidFill>
                  <a:schemeClr val="bg1">
                    <a:lumMod val="75000"/>
                    <a:lumOff val="25000"/>
                  </a:schemeClr>
                </a:solidFill>
                <a:latin typeface="+mn-lt"/>
              </a:rPr>
              <a:t>,</a:t>
            </a:r>
            <a:r>
              <a:rPr lang="en-GB" sz="1800" dirty="0">
                <a:solidFill>
                  <a:schemeClr val="bg1">
                    <a:lumMod val="75000"/>
                    <a:lumOff val="25000"/>
                  </a:schemeClr>
                </a:solidFill>
                <a:latin typeface="+mn-lt"/>
              </a:rPr>
              <a:t> </a:t>
            </a:r>
            <a:r>
              <a:rPr lang="el-GR" sz="1800" dirty="0">
                <a:solidFill>
                  <a:schemeClr val="bg1">
                    <a:lumMod val="75000"/>
                    <a:lumOff val="25000"/>
                  </a:schemeClr>
                </a:solidFill>
                <a:latin typeface="+mn-lt"/>
              </a:rPr>
              <a:t>όχι στο κέντρο</a:t>
            </a:r>
          </a:p>
          <a:p>
            <a:pPr eaLnBrk="1" hangingPunct="1">
              <a:buFont typeface="Arial" pitchFamily="34" charset="0"/>
              <a:buChar char="•"/>
            </a:pPr>
            <a:r>
              <a:rPr lang="el-GR" sz="1800" dirty="0">
                <a:solidFill>
                  <a:schemeClr val="bg1">
                    <a:lumMod val="75000"/>
                    <a:lumOff val="25000"/>
                  </a:schemeClr>
                </a:solidFill>
                <a:latin typeface="+mn-lt"/>
              </a:rPr>
              <a:t> Έλεγχος μεγέθους κόκκων των άλλων πρώτων υλών και αλλαγή στην άλεση αν είναι απαραίτητο</a:t>
            </a:r>
          </a:p>
        </p:txBody>
      </p:sp>
      <p:sp>
        <p:nvSpPr>
          <p:cNvPr id="6" name="5 - Δεξιό βέλος"/>
          <p:cNvSpPr/>
          <p:nvPr/>
        </p:nvSpPr>
        <p:spPr>
          <a:xfrm>
            <a:off x="2971800" y="4191000"/>
            <a:ext cx="914400" cy="609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6 - TextBox"/>
          <p:cNvSpPr txBox="1"/>
          <p:nvPr/>
        </p:nvSpPr>
        <p:spPr>
          <a:xfrm>
            <a:off x="5181600" y="6031468"/>
            <a:ext cx="2438400" cy="369332"/>
          </a:xfrm>
          <a:prstGeom prst="rect">
            <a:avLst/>
          </a:prstGeom>
          <a:solidFill>
            <a:schemeClr val="tx1">
              <a:lumMod val="85000"/>
            </a:schemeClr>
          </a:solidFill>
        </p:spPr>
        <p:txBody>
          <a:bodyPr wrap="square" rtlCol="0">
            <a:spAutoFit/>
          </a:bodyPr>
          <a:lstStyle/>
          <a:p>
            <a:pPr algn="ctr" eaLnBrk="1" hangingPunct="1"/>
            <a:r>
              <a:rPr lang="el-GR" sz="1800" b="1" dirty="0">
                <a:solidFill>
                  <a:srgbClr val="7030A0"/>
                </a:solidFill>
                <a:latin typeface="+mn-lt"/>
              </a:rPr>
              <a:t>ΕΠΑΝΕΛΕΓΧΟΣ!!</a:t>
            </a:r>
          </a:p>
        </p:txBody>
      </p:sp>
      <p:cxnSp>
        <p:nvCxnSpPr>
          <p:cNvPr id="9" name="8 - Ευθύγραμμο βέλος σύνδεσης"/>
          <p:cNvCxnSpPr>
            <a:stCxn id="5" idx="2"/>
            <a:endCxn id="7" idx="0"/>
          </p:cNvCxnSpPr>
          <p:nvPr/>
        </p:nvCxnSpPr>
        <p:spPr>
          <a:xfrm>
            <a:off x="6400800" y="5432524"/>
            <a:ext cx="0" cy="59894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0" name="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29</a:t>
            </a:fld>
            <a:endParaRPr lang="en-US">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 Ομάδα"/>
          <p:cNvGrpSpPr/>
          <p:nvPr/>
        </p:nvGrpSpPr>
        <p:grpSpPr>
          <a:xfrm>
            <a:off x="-5954" y="-12701"/>
            <a:ext cx="615553" cy="6870700"/>
            <a:chOff x="-5954" y="-12701"/>
            <a:chExt cx="615553" cy="6870700"/>
          </a:xfrm>
        </p:grpSpPr>
        <p:sp>
          <p:nvSpPr>
            <p:cNvPr id="14342" name="Rectangle 6"/>
            <p:cNvSpPr>
              <a:spLocks noChangeArrowheads="1"/>
            </p:cNvSpPr>
            <p:nvPr/>
          </p:nvSpPr>
          <p:spPr bwMode="auto">
            <a:xfrm rot="5400000">
              <a:off x="-3130552" y="3117849"/>
              <a:ext cx="6870700" cy="609600"/>
            </a:xfrm>
            <a:prstGeom prst="rect">
              <a:avLst/>
            </a:prstGeom>
            <a:solidFill>
              <a:schemeClr val="bg2">
                <a:alpha val="70000"/>
              </a:schemeClr>
            </a:solidFill>
            <a:ln w="9525">
              <a:noFill/>
              <a:miter lim="800000"/>
              <a:headEnd/>
              <a:tailEnd/>
            </a:ln>
            <a:effectLst/>
          </p:spPr>
          <p:txBody>
            <a:bodyPr wrap="none" anchor="ctr"/>
            <a:lstStyle/>
            <a:p>
              <a:endParaRPr lang="el-GR" dirty="0"/>
            </a:p>
          </p:txBody>
        </p:sp>
        <p:pic>
          <p:nvPicPr>
            <p:cNvPr id="14343"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rot="242262">
              <a:off x="41992" y="127000"/>
              <a:ext cx="539750" cy="539750"/>
            </a:xfrm>
            <a:prstGeom prst="rect">
              <a:avLst/>
            </a:prstGeom>
            <a:noFill/>
          </p:spPr>
        </p:pic>
        <p:sp>
          <p:nvSpPr>
            <p:cNvPr id="14345" name="Text Box 9"/>
            <p:cNvSpPr txBox="1">
              <a:spLocks noChangeArrowheads="1"/>
            </p:cNvSpPr>
            <p:nvPr/>
          </p:nvSpPr>
          <p:spPr bwMode="auto">
            <a:xfrm rot="16200000">
              <a:off x="-1918296" y="4274542"/>
              <a:ext cx="4440238" cy="615553"/>
            </a:xfrm>
            <a:prstGeom prst="rect">
              <a:avLst/>
            </a:prstGeom>
            <a:noFill/>
            <a:ln w="9525">
              <a:noFill/>
              <a:miter lim="800000"/>
              <a:headEnd/>
              <a:tailEnd/>
            </a:ln>
            <a:effectLst/>
          </p:spPr>
          <p:txBody>
            <a:bodyPr wrap="square">
              <a:spAutoFit/>
            </a:bodyPr>
            <a:lstStyle/>
            <a:p>
              <a:pPr>
                <a:spcBef>
                  <a:spcPct val="50000"/>
                </a:spcBef>
              </a:pPr>
              <a:r>
                <a:rPr lang="el-GR" sz="1600" spc="300" dirty="0">
                  <a:latin typeface="Calibri" pitchFamily="34" charset="0"/>
                </a:rPr>
                <a:t>Γεωπονικό Πανεπιστήμιο Αθηνών</a:t>
              </a:r>
              <a:endParaRPr lang="en-US" sz="1600" spc="300" dirty="0">
                <a:latin typeface="Calibri" pitchFamily="34" charset="0"/>
              </a:endParaRPr>
            </a:p>
            <a:p>
              <a:pPr>
                <a:spcBef>
                  <a:spcPct val="50000"/>
                </a:spcBef>
              </a:pPr>
              <a:r>
                <a:rPr lang="el-GR" sz="1200" dirty="0">
                  <a:solidFill>
                    <a:srgbClr val="FFC000"/>
                  </a:solidFill>
                  <a:latin typeface="Calibri" pitchFamily="34" charset="0"/>
                </a:rPr>
                <a:t>Εργαστήριο Φυσιολογίας Θρέψεως και Διατροφής</a:t>
              </a:r>
            </a:p>
          </p:txBody>
        </p:sp>
      </p:grpSp>
      <p:sp>
        <p:nvSpPr>
          <p:cNvPr id="25602" name="2 - Θέση περιεχομένου"/>
          <p:cNvSpPr>
            <a:spLocks/>
          </p:cNvSpPr>
          <p:nvPr/>
        </p:nvSpPr>
        <p:spPr bwMode="auto">
          <a:xfrm>
            <a:off x="685800" y="152400"/>
            <a:ext cx="8229600" cy="6400800"/>
          </a:xfrm>
          <a:prstGeom prst="rect">
            <a:avLst/>
          </a:prstGeom>
          <a:noFill/>
          <a:ln w="9525">
            <a:noFill/>
            <a:miter lim="800000"/>
            <a:headEnd/>
            <a:tailEnd/>
          </a:ln>
        </p:spPr>
        <p:txBody>
          <a:bodyPr/>
          <a:lstStyle/>
          <a:p>
            <a:pPr algn="just">
              <a:spcBef>
                <a:spcPct val="20000"/>
              </a:spcBef>
              <a:buFont typeface="Arial" charset="0"/>
              <a:buNone/>
            </a:pPr>
            <a:r>
              <a:rPr lang="el-GR" sz="3200" b="1" dirty="0">
                <a:solidFill>
                  <a:srgbClr val="7030A0"/>
                </a:solidFill>
                <a:latin typeface="+mn-lt"/>
              </a:rPr>
              <a:t>Ερωτήσεις</a:t>
            </a:r>
          </a:p>
          <a:p>
            <a:r>
              <a:rPr lang="el-GR" sz="1800" dirty="0">
                <a:solidFill>
                  <a:schemeClr val="bg1">
                    <a:lumMod val="75000"/>
                    <a:lumOff val="25000"/>
                  </a:schemeClr>
                </a:solidFill>
                <a:latin typeface="+mn-lt"/>
              </a:rPr>
              <a:t> </a:t>
            </a:r>
          </a:p>
          <a:p>
            <a:pPr>
              <a:lnSpc>
                <a:spcPct val="150000"/>
              </a:lnSpc>
            </a:pPr>
            <a:r>
              <a:rPr lang="el-GR" sz="2000" dirty="0">
                <a:solidFill>
                  <a:schemeClr val="bg1">
                    <a:lumMod val="75000"/>
                    <a:lumOff val="25000"/>
                  </a:schemeClr>
                </a:solidFill>
                <a:latin typeface="+mn-lt"/>
              </a:rPr>
              <a:t>Στο τέλος κάθε κεφαλαίου δίνονται ορισμένες ερωτήσεις που αποσκοπούν στη συστηματοποίηση της μελέτης σας, δηλαδή βοηθούν:</a:t>
            </a:r>
          </a:p>
          <a:p>
            <a:pPr marL="365125">
              <a:lnSpc>
                <a:spcPct val="150000"/>
              </a:lnSpc>
            </a:pPr>
            <a:r>
              <a:rPr lang="el-GR" sz="2000" dirty="0">
                <a:solidFill>
                  <a:schemeClr val="bg1">
                    <a:lumMod val="75000"/>
                    <a:lumOff val="25000"/>
                  </a:schemeClr>
                </a:solidFill>
                <a:latin typeface="+mn-lt"/>
              </a:rPr>
              <a:t>α) στο να επικεντρωθείτε στα σημαντικά σημεία της διατροφής και </a:t>
            </a:r>
          </a:p>
          <a:p>
            <a:pPr marL="365125">
              <a:lnSpc>
                <a:spcPct val="150000"/>
              </a:lnSpc>
            </a:pPr>
            <a:r>
              <a:rPr lang="el-GR" sz="2000" dirty="0">
                <a:solidFill>
                  <a:schemeClr val="bg1">
                    <a:lumMod val="75000"/>
                    <a:lumOff val="25000"/>
                  </a:schemeClr>
                </a:solidFill>
                <a:latin typeface="+mn-lt"/>
              </a:rPr>
              <a:t>β) στο να μη δίνετε βαρύτητα σε λεπτομέρειες που δε θα σας φανούν χρήσιμες στις εξετάσεις.</a:t>
            </a:r>
          </a:p>
          <a:p>
            <a:pPr>
              <a:lnSpc>
                <a:spcPct val="150000"/>
              </a:lnSpc>
            </a:pPr>
            <a:endParaRPr lang="el-GR" sz="1200" dirty="0">
              <a:solidFill>
                <a:schemeClr val="bg1">
                  <a:lumMod val="75000"/>
                  <a:lumOff val="25000"/>
                </a:schemeClr>
              </a:solidFill>
              <a:latin typeface="+mn-lt"/>
            </a:endParaRPr>
          </a:p>
          <a:p>
            <a:pPr>
              <a:lnSpc>
                <a:spcPct val="150000"/>
              </a:lnSpc>
            </a:pPr>
            <a:r>
              <a:rPr lang="el-GR" sz="2000" dirty="0">
                <a:solidFill>
                  <a:schemeClr val="bg1">
                    <a:lumMod val="75000"/>
                    <a:lumOff val="25000"/>
                  </a:schemeClr>
                </a:solidFill>
                <a:latin typeface="+mn-lt"/>
              </a:rPr>
              <a:t>Στην περίπτωση που επιθυμείτε να μελετήσετε λεπτομερώς κάποια σημεία της διατροφής που σας ενδιαφέρουν μπορείτε:</a:t>
            </a:r>
          </a:p>
          <a:p>
            <a:pPr marL="365125">
              <a:lnSpc>
                <a:spcPct val="150000"/>
              </a:lnSpc>
            </a:pPr>
            <a:r>
              <a:rPr lang="el-GR" sz="2000" dirty="0">
                <a:solidFill>
                  <a:schemeClr val="bg1">
                    <a:lumMod val="75000"/>
                    <a:lumOff val="25000"/>
                  </a:schemeClr>
                </a:solidFill>
                <a:latin typeface="+mn-lt"/>
              </a:rPr>
              <a:t>α) να απευθυνθείτε στο βιβλίο που σας παρέχεται (όσον αφορά στο γενικό μέρος) ή</a:t>
            </a:r>
          </a:p>
          <a:p>
            <a:pPr marL="365125">
              <a:lnSpc>
                <a:spcPct val="150000"/>
              </a:lnSpc>
            </a:pPr>
            <a:r>
              <a:rPr lang="el-GR" sz="2000" dirty="0">
                <a:solidFill>
                  <a:schemeClr val="bg1">
                    <a:lumMod val="75000"/>
                    <a:lumOff val="25000"/>
                  </a:schemeClr>
                </a:solidFill>
                <a:latin typeface="+mn-lt"/>
              </a:rPr>
              <a:t>β) να αποταθείτε στο διδάσκοντα ώστε να σας προμηθεύσει με επιπλέον υλικό (όσον αφορά στο ειδικό μέρος, όπου δεν υπάρχει βιβλίο)</a:t>
            </a:r>
          </a:p>
        </p:txBody>
      </p:sp>
      <p:sp>
        <p:nvSpPr>
          <p:cNvPr id="7" name="6 - Θέση αριθμού διαφάνειας"/>
          <p:cNvSpPr>
            <a:spLocks noGrp="1"/>
          </p:cNvSpPr>
          <p:nvPr>
            <p:ph type="sldNum" sz="quarter" idx="12"/>
          </p:nvPr>
        </p:nvSpPr>
        <p:spPr/>
        <p:txBody>
          <a:bodyPr/>
          <a:lstStyle/>
          <a:p>
            <a:pPr>
              <a:defRPr/>
            </a:pPr>
            <a:fld id="{8F22B72A-6FBD-4961-9B88-29188EACECEB}" type="slidenum">
              <a:rPr lang="en-US" smtClean="0">
                <a:solidFill>
                  <a:schemeClr val="bg1"/>
                </a:solidFill>
              </a:rPr>
              <a:pPr>
                <a:defRPr/>
              </a:pPr>
              <a:t>3</a:t>
            </a:fld>
            <a:endParaRPr lang="en-US"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261884"/>
          </a:xfrm>
          <a:prstGeom prst="rect">
            <a:avLst/>
          </a:prstGeom>
          <a:noFill/>
        </p:spPr>
        <p:txBody>
          <a:bodyPr wrap="square" rtlCol="0">
            <a:spAutoFit/>
          </a:bodyPr>
          <a:lstStyle/>
          <a:p>
            <a:pPr eaLnBrk="1" hangingPunct="1"/>
            <a:r>
              <a:rPr lang="el-GR" sz="3200" b="1" dirty="0">
                <a:solidFill>
                  <a:srgbClr val="7030A0"/>
                </a:solidFill>
                <a:latin typeface="+mn-lt"/>
              </a:rPr>
              <a:t>2. Προετοιμασία απλών ζωοτροφών</a:t>
            </a:r>
            <a:endParaRPr lang="en-GB" sz="3200" b="1" dirty="0">
              <a:solidFill>
                <a:srgbClr val="7030A0"/>
              </a:solidFill>
              <a:latin typeface="+mn-lt"/>
            </a:endParaRPr>
          </a:p>
          <a:p>
            <a:pPr eaLnBrk="1" hangingPunct="1"/>
            <a:r>
              <a:rPr lang="el-GR" b="1" dirty="0">
                <a:solidFill>
                  <a:schemeClr val="bg1">
                    <a:lumMod val="75000"/>
                    <a:lumOff val="25000"/>
                  </a:schemeClr>
                </a:solidFill>
                <a:latin typeface="+mn-lt"/>
              </a:rPr>
              <a:t>Έλεγχος χρόνου ανάμειξης</a:t>
            </a:r>
            <a:endParaRPr lang="el-GR" dirty="0">
              <a:solidFill>
                <a:schemeClr val="bg1">
                  <a:lumMod val="75000"/>
                  <a:lumOff val="25000"/>
                </a:schemeClr>
              </a:solidFill>
              <a:latin typeface="+mn-lt"/>
            </a:endParaRPr>
          </a:p>
          <a:p>
            <a:pPr eaLnBrk="1" hangingPunct="1"/>
            <a:r>
              <a:rPr lang="el-GR" sz="2000" b="1" dirty="0">
                <a:solidFill>
                  <a:srgbClr val="7030A0"/>
                </a:solidFill>
                <a:latin typeface="+mn-lt"/>
              </a:rPr>
              <a:t>Γενική ερμηνεία δοκιμών αξιολόγησης ανάμειξης</a:t>
            </a:r>
          </a:p>
        </p:txBody>
      </p:sp>
      <p:graphicFrame>
        <p:nvGraphicFramePr>
          <p:cNvPr id="10" name="9 - Πίνακας"/>
          <p:cNvGraphicFramePr>
            <a:graphicFrameLocks noGrp="1"/>
          </p:cNvGraphicFramePr>
          <p:nvPr/>
        </p:nvGraphicFramePr>
        <p:xfrm>
          <a:off x="381000" y="2133600"/>
          <a:ext cx="8458200" cy="44500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5029200">
                  <a:extLst>
                    <a:ext uri="{9D8B030D-6E8A-4147-A177-3AD203B41FA5}">
                      <a16:colId xmlns:a16="http://schemas.microsoft.com/office/drawing/2014/main" val="20002"/>
                    </a:ext>
                  </a:extLst>
                </a:gridCol>
              </a:tblGrid>
              <a:tr h="883920">
                <a:tc>
                  <a:txBody>
                    <a:bodyPr/>
                    <a:lstStyle/>
                    <a:p>
                      <a:r>
                        <a:rPr lang="en-GB" sz="2400" dirty="0"/>
                        <a:t>CV</a:t>
                      </a:r>
                      <a:r>
                        <a:rPr lang="en-GB" sz="2400" baseline="0" dirty="0"/>
                        <a:t> (%)</a:t>
                      </a:r>
                      <a:endParaRPr lang="en-GB" sz="2400" dirty="0"/>
                    </a:p>
                  </a:txBody>
                  <a:tcPr/>
                </a:tc>
                <a:tc>
                  <a:txBody>
                    <a:bodyPr/>
                    <a:lstStyle/>
                    <a:p>
                      <a:r>
                        <a:rPr lang="el-GR" sz="2400" dirty="0"/>
                        <a:t>Αξιολόγηση</a:t>
                      </a:r>
                      <a:r>
                        <a:rPr lang="el-GR" sz="2400" baseline="0" dirty="0"/>
                        <a:t> </a:t>
                      </a:r>
                      <a:endParaRPr lang="en-GB" sz="2400" dirty="0"/>
                    </a:p>
                  </a:txBody>
                  <a:tcPr/>
                </a:tc>
                <a:tc>
                  <a:txBody>
                    <a:bodyPr/>
                    <a:lstStyle/>
                    <a:p>
                      <a:r>
                        <a:rPr lang="el-GR" sz="2400" dirty="0"/>
                        <a:t>Διορθωτική ενέργεια</a:t>
                      </a:r>
                      <a:endParaRPr lang="en-GB" sz="2400" dirty="0"/>
                    </a:p>
                  </a:txBody>
                  <a:tcPr/>
                </a:tc>
                <a:extLst>
                  <a:ext uri="{0D108BD9-81ED-4DB2-BD59-A6C34878D82A}">
                    <a16:rowId xmlns:a16="http://schemas.microsoft.com/office/drawing/2014/main" val="10000"/>
                  </a:ext>
                </a:extLst>
              </a:tr>
              <a:tr h="883920">
                <a:tc>
                  <a:txBody>
                    <a:bodyPr/>
                    <a:lstStyle/>
                    <a:p>
                      <a:r>
                        <a:rPr lang="el-GR" sz="2400" dirty="0"/>
                        <a:t>&lt;10%</a:t>
                      </a:r>
                      <a:endParaRPr lang="en-GB" sz="2400" dirty="0"/>
                    </a:p>
                  </a:txBody>
                  <a:tcPr/>
                </a:tc>
                <a:tc>
                  <a:txBody>
                    <a:bodyPr/>
                    <a:lstStyle/>
                    <a:p>
                      <a:r>
                        <a:rPr lang="el-GR" sz="2400" dirty="0"/>
                        <a:t>Άριστη </a:t>
                      </a:r>
                      <a:endParaRPr lang="en-GB" sz="2400" dirty="0"/>
                    </a:p>
                  </a:txBody>
                  <a:tcPr/>
                </a:tc>
                <a:tc>
                  <a:txBody>
                    <a:bodyPr/>
                    <a:lstStyle/>
                    <a:p>
                      <a:r>
                        <a:rPr lang="el-GR" sz="1800" dirty="0"/>
                        <a:t>Καμία </a:t>
                      </a:r>
                      <a:endParaRPr lang="en-GB" sz="1800" dirty="0"/>
                    </a:p>
                  </a:txBody>
                  <a:tcPr/>
                </a:tc>
                <a:extLst>
                  <a:ext uri="{0D108BD9-81ED-4DB2-BD59-A6C34878D82A}">
                    <a16:rowId xmlns:a16="http://schemas.microsoft.com/office/drawing/2014/main" val="10001"/>
                  </a:ext>
                </a:extLst>
              </a:tr>
              <a:tr h="883920">
                <a:tc>
                  <a:txBody>
                    <a:bodyPr/>
                    <a:lstStyle/>
                    <a:p>
                      <a:r>
                        <a:rPr lang="el-GR" sz="2400" dirty="0"/>
                        <a:t>10-15%</a:t>
                      </a:r>
                      <a:endParaRPr lang="en-GB" sz="2400" dirty="0"/>
                    </a:p>
                  </a:txBody>
                  <a:tcPr/>
                </a:tc>
                <a:tc>
                  <a:txBody>
                    <a:bodyPr/>
                    <a:lstStyle/>
                    <a:p>
                      <a:r>
                        <a:rPr lang="el-GR" sz="2400" dirty="0"/>
                        <a:t>Καλή </a:t>
                      </a:r>
                      <a:endParaRPr lang="en-GB" sz="2400" dirty="0"/>
                    </a:p>
                  </a:txBody>
                  <a:tcPr/>
                </a:tc>
                <a:tc>
                  <a:txBody>
                    <a:bodyPr/>
                    <a:lstStyle/>
                    <a:p>
                      <a:r>
                        <a:rPr lang="el-GR" sz="1800" dirty="0"/>
                        <a:t>Αύξηση χρόνου ανάμειξης κατά 15-20%</a:t>
                      </a:r>
                      <a:endParaRPr lang="en-GB" sz="1800" dirty="0"/>
                    </a:p>
                  </a:txBody>
                  <a:tcPr/>
                </a:tc>
                <a:extLst>
                  <a:ext uri="{0D108BD9-81ED-4DB2-BD59-A6C34878D82A}">
                    <a16:rowId xmlns:a16="http://schemas.microsoft.com/office/drawing/2014/main" val="10002"/>
                  </a:ext>
                </a:extLst>
              </a:tr>
              <a:tr h="883920">
                <a:tc>
                  <a:txBody>
                    <a:bodyPr/>
                    <a:lstStyle/>
                    <a:p>
                      <a:r>
                        <a:rPr lang="el-GR" sz="2400" dirty="0"/>
                        <a:t>15-20%</a:t>
                      </a:r>
                      <a:endParaRPr lang="en-GB" sz="2400" dirty="0"/>
                    </a:p>
                  </a:txBody>
                  <a:tcPr/>
                </a:tc>
                <a:tc>
                  <a:txBody>
                    <a:bodyPr/>
                    <a:lstStyle/>
                    <a:p>
                      <a:r>
                        <a:rPr lang="el-GR" sz="2400" dirty="0"/>
                        <a:t>Μέτρια </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a:t>Αύξηση χρόνου ανάμειξης κατά 50%. Έλεγχος για φθορές, υπερφόρτωση</a:t>
                      </a:r>
                      <a:r>
                        <a:rPr lang="el-GR" sz="1800" baseline="0" dirty="0"/>
                        <a:t> ή σειρά προσθήκης υλικών</a:t>
                      </a:r>
                      <a:endParaRPr lang="en-GB" sz="1800" dirty="0"/>
                    </a:p>
                    <a:p>
                      <a:endParaRPr lang="en-GB" sz="1800" dirty="0"/>
                    </a:p>
                  </a:txBody>
                  <a:tcPr/>
                </a:tc>
                <a:extLst>
                  <a:ext uri="{0D108BD9-81ED-4DB2-BD59-A6C34878D82A}">
                    <a16:rowId xmlns:a16="http://schemas.microsoft.com/office/drawing/2014/main" val="10003"/>
                  </a:ext>
                </a:extLst>
              </a:tr>
              <a:tr h="883920">
                <a:tc>
                  <a:txBody>
                    <a:bodyPr/>
                    <a:lstStyle/>
                    <a:p>
                      <a:r>
                        <a:rPr lang="el-GR" sz="2400" dirty="0"/>
                        <a:t>&gt;20%</a:t>
                      </a:r>
                      <a:endParaRPr lang="en-GB" sz="2400" dirty="0"/>
                    </a:p>
                  </a:txBody>
                  <a:tcPr/>
                </a:tc>
                <a:tc>
                  <a:txBody>
                    <a:bodyPr/>
                    <a:lstStyle/>
                    <a:p>
                      <a:r>
                        <a:rPr lang="el-GR" sz="2400" dirty="0"/>
                        <a:t>Κακή </a:t>
                      </a:r>
                      <a:endParaRPr lang="en-GB" sz="2400" dirty="0"/>
                    </a:p>
                  </a:txBody>
                  <a:tcPr/>
                </a:tc>
                <a:tc>
                  <a:txBody>
                    <a:bodyPr/>
                    <a:lstStyle/>
                    <a:p>
                      <a:r>
                        <a:rPr lang="el-GR" sz="1800" dirty="0"/>
                        <a:t>Συνδυασμός όλων των παραπάνω. Αν δεν επέλθει διόρθωση → επικοινωνία με τον κατασκευαστή</a:t>
                      </a:r>
                      <a:endParaRPr lang="en-GB" sz="1800" dirty="0"/>
                    </a:p>
                  </a:txBody>
                  <a:tcPr/>
                </a:tc>
                <a:extLst>
                  <a:ext uri="{0D108BD9-81ED-4DB2-BD59-A6C34878D82A}">
                    <a16:rowId xmlns:a16="http://schemas.microsoft.com/office/drawing/2014/main" val="10004"/>
                  </a:ext>
                </a:extLst>
              </a:tr>
            </a:tbl>
          </a:graphicData>
        </a:graphic>
      </p:graphicFrame>
      <p:sp>
        <p:nvSpPr>
          <p:cNvPr id="5" name="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30</a:t>
            </a:fld>
            <a:endParaRPr lang="en-US">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755422"/>
          </a:xfrm>
          <a:prstGeom prst="rect">
            <a:avLst/>
          </a:prstGeom>
          <a:noFill/>
        </p:spPr>
        <p:txBody>
          <a:bodyPr wrap="square" rtlCol="0">
            <a:spAutoFit/>
          </a:bodyPr>
          <a:lstStyle/>
          <a:p>
            <a:pPr eaLnBrk="1" hangingPunct="1"/>
            <a:r>
              <a:rPr lang="el-GR" sz="3200" b="1" dirty="0">
                <a:solidFill>
                  <a:srgbClr val="7030A0"/>
                </a:solidFill>
                <a:latin typeface="+mn-lt"/>
              </a:rPr>
              <a:t>3. Παρασκευή σιτηρεσίου</a:t>
            </a:r>
          </a:p>
          <a:p>
            <a:pPr eaLnBrk="1" hangingPunct="1"/>
            <a:r>
              <a:rPr lang="el-GR" dirty="0">
                <a:solidFill>
                  <a:schemeClr val="bg1">
                    <a:lumMod val="75000"/>
                    <a:lumOff val="25000"/>
                  </a:schemeClr>
                </a:solidFill>
                <a:latin typeface="+mn-lt"/>
              </a:rPr>
              <a:t> Η προετοιμασία των ζωοτροφών και η παρασκευή των μειγμάτων απαιτεί ειδικό μηχανολογικό εξοπλισμό</a:t>
            </a:r>
          </a:p>
          <a:p>
            <a:pPr eaLnBrk="1" hangingPunct="1"/>
            <a:endParaRPr lang="el-GR" dirty="0">
              <a:solidFill>
                <a:schemeClr val="bg1">
                  <a:lumMod val="75000"/>
                  <a:lumOff val="25000"/>
                </a:schemeClr>
              </a:solidFill>
              <a:latin typeface="+mn-lt"/>
            </a:endParaRPr>
          </a:p>
          <a:p>
            <a:pPr eaLnBrk="1" hangingPunct="1"/>
            <a:r>
              <a:rPr lang="el-GR" dirty="0" smtClean="0">
                <a:solidFill>
                  <a:schemeClr val="bg1">
                    <a:lumMod val="75000"/>
                    <a:lumOff val="25000"/>
                  </a:schemeClr>
                </a:solidFill>
                <a:latin typeface="+mn-lt"/>
              </a:rPr>
              <a:t>Στην </a:t>
            </a:r>
            <a:r>
              <a:rPr lang="el-GR" dirty="0">
                <a:solidFill>
                  <a:schemeClr val="bg1">
                    <a:lumMod val="75000"/>
                    <a:lumOff val="25000"/>
                  </a:schemeClr>
                </a:solidFill>
                <a:latin typeface="+mn-lt"/>
              </a:rPr>
              <a:t>πράξη δεν είναι οικονομικά εφικτό, κάθε μονάδα να έχει το δικό της εξοπλισμό → απαιτείται προμήθεια έτοιμων μειγμάτων από </a:t>
            </a:r>
            <a:r>
              <a:rPr lang="el-GR" b="1" dirty="0">
                <a:solidFill>
                  <a:schemeClr val="bg1">
                    <a:lumMod val="75000"/>
                    <a:lumOff val="25000"/>
                  </a:schemeClr>
                </a:solidFill>
                <a:latin typeface="+mn-lt"/>
              </a:rPr>
              <a:t>παρασκευαστήρια ζωοτροφών</a:t>
            </a:r>
          </a:p>
          <a:p>
            <a:pPr eaLnBrk="1" hangingPunct="1"/>
            <a:endParaRPr lang="el-GR" b="1" dirty="0">
              <a:solidFill>
                <a:schemeClr val="bg1">
                  <a:lumMod val="75000"/>
                  <a:lumOff val="25000"/>
                </a:schemeClr>
              </a:solidFill>
              <a:latin typeface="+mn-lt"/>
            </a:endParaRPr>
          </a:p>
          <a:p>
            <a:pPr marL="268288" indent="-92075" eaLnBrk="1" hangingPunct="1">
              <a:buFont typeface="Arial" pitchFamily="34" charset="0"/>
              <a:buChar char="•"/>
            </a:pPr>
            <a:r>
              <a:rPr lang="el-GR" sz="2000" b="1" dirty="0">
                <a:solidFill>
                  <a:srgbClr val="7030A0"/>
                </a:solidFill>
                <a:latin typeface="+mn-lt"/>
              </a:rPr>
              <a:t>Παρασκευαστήρια ζωοτροφών= </a:t>
            </a:r>
            <a:r>
              <a:rPr lang="el-GR" sz="2000" dirty="0">
                <a:solidFill>
                  <a:srgbClr val="7030A0"/>
                </a:solidFill>
                <a:latin typeface="+mn-lt"/>
              </a:rPr>
              <a:t>οργανωμένα συγκροτήματα που διαθέτουν τον κατάλληλο εξοπλισμό και τους χώρους για την προετοιμασία των ζωοτροφών και την παρασκευή των μειγμάτων για τη διατροφή κάθε είδους ζώου</a:t>
            </a:r>
          </a:p>
          <a:p>
            <a:pPr marL="268288" indent="-92075" eaLnBrk="1" hangingPunct="1">
              <a:buFont typeface="Arial" pitchFamily="34" charset="0"/>
              <a:buChar char="•"/>
            </a:pPr>
            <a:r>
              <a:rPr lang="el-GR" sz="2000" b="1" dirty="0">
                <a:solidFill>
                  <a:srgbClr val="7030A0"/>
                </a:solidFill>
                <a:latin typeface="+mn-lt"/>
              </a:rPr>
              <a:t>Βιομηχανίες ζωοτροφών= </a:t>
            </a:r>
            <a:r>
              <a:rPr lang="el-GR" sz="2000" dirty="0">
                <a:solidFill>
                  <a:srgbClr val="7030A0"/>
                </a:solidFill>
                <a:latin typeface="+mn-lt"/>
              </a:rPr>
              <a:t>παρασκευαστήρια πολύ υψηλής δυναμικότητας</a:t>
            </a:r>
          </a:p>
          <a:p>
            <a:pPr eaLnBrk="1" hangingPunct="1"/>
            <a:endParaRPr lang="el-GR" sz="2000" dirty="0">
              <a:solidFill>
                <a:srgbClr val="7030A0"/>
              </a:solidFill>
              <a:latin typeface="+mn-lt"/>
            </a:endParaRPr>
          </a:p>
          <a:p>
            <a:pPr eaLnBrk="1" hangingPunct="1"/>
            <a:r>
              <a:rPr lang="el-GR" dirty="0">
                <a:solidFill>
                  <a:schemeClr val="bg1">
                    <a:lumMod val="75000"/>
                    <a:lumOff val="25000"/>
                  </a:schemeClr>
                </a:solidFill>
                <a:latin typeface="+mn-lt"/>
              </a:rPr>
              <a:t>Διαθέτουν πάντα τους ίδιους χώρους και τον ίδιο βασικό εξοπλισμό ανεξαρτήτως δυναμικότητας</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31</a:t>
            </a:fld>
            <a:endParaRPr lang="en-US">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3048000" y="1447800"/>
            <a:ext cx="7620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ΣΖ</a:t>
            </a:r>
          </a:p>
        </p:txBody>
      </p:sp>
      <p:sp>
        <p:nvSpPr>
          <p:cNvPr id="11" name="10 - TextBox"/>
          <p:cNvSpPr txBox="1"/>
          <p:nvPr/>
        </p:nvSpPr>
        <p:spPr>
          <a:xfrm>
            <a:off x="4267200" y="1346483"/>
            <a:ext cx="3276600" cy="584775"/>
          </a:xfrm>
          <a:prstGeom prst="rect">
            <a:avLst/>
          </a:prstGeom>
          <a:solidFill>
            <a:schemeClr val="accent6">
              <a:lumMod val="75000"/>
            </a:schemeClr>
          </a:solidFill>
        </p:spPr>
        <p:txBody>
          <a:bodyPr wrap="square" rtlCol="0">
            <a:spAutoFit/>
          </a:bodyPr>
          <a:lstStyle/>
          <a:p>
            <a:pPr eaLnBrk="1" hangingPunct="1"/>
            <a:r>
              <a:rPr lang="el-GR" sz="1600" dirty="0">
                <a:latin typeface="+mn-lt"/>
              </a:rPr>
              <a:t>Κυλινδρικούς μεταλλικούς πύργους= </a:t>
            </a:r>
            <a:r>
              <a:rPr lang="el-GR" sz="1600" b="1" dirty="0">
                <a:solidFill>
                  <a:srgbClr val="FFFF99"/>
                </a:solidFill>
                <a:latin typeface="+mn-lt"/>
              </a:rPr>
              <a:t>σιλό</a:t>
            </a:r>
          </a:p>
        </p:txBody>
      </p:sp>
      <p:sp>
        <p:nvSpPr>
          <p:cNvPr id="12" name="11 - TextBox"/>
          <p:cNvSpPr txBox="1"/>
          <p:nvPr/>
        </p:nvSpPr>
        <p:spPr>
          <a:xfrm>
            <a:off x="228600" y="1752600"/>
            <a:ext cx="2057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Α. Αποθηκευτικοί χώροι  </a:t>
            </a:r>
          </a:p>
        </p:txBody>
      </p:sp>
      <p:cxnSp>
        <p:nvCxnSpPr>
          <p:cNvPr id="13" name="12 - Γωνιακή σύνδεση"/>
          <p:cNvCxnSpPr>
            <a:stCxn id="12" idx="3"/>
            <a:endCxn id="10" idx="1"/>
          </p:cNvCxnSpPr>
          <p:nvPr/>
        </p:nvCxnSpPr>
        <p:spPr>
          <a:xfrm flipV="1">
            <a:off x="2286000" y="1632466"/>
            <a:ext cx="762000" cy="474077"/>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TextBox"/>
          <p:cNvSpPr txBox="1"/>
          <p:nvPr/>
        </p:nvSpPr>
        <p:spPr>
          <a:xfrm>
            <a:off x="3048000" y="2258292"/>
            <a:ext cx="16764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ΧΖ + πρόσθετες ύλες</a:t>
            </a:r>
          </a:p>
        </p:txBody>
      </p:sp>
      <p:cxnSp>
        <p:nvCxnSpPr>
          <p:cNvPr id="16" name="15 - Γωνιακή σύνδεση"/>
          <p:cNvCxnSpPr>
            <a:stCxn id="12" idx="3"/>
            <a:endCxn id="15" idx="1"/>
          </p:cNvCxnSpPr>
          <p:nvPr/>
        </p:nvCxnSpPr>
        <p:spPr>
          <a:xfrm>
            <a:off x="2286000" y="2106543"/>
            <a:ext cx="762000" cy="47491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TextBox"/>
          <p:cNvSpPr txBox="1"/>
          <p:nvPr/>
        </p:nvSpPr>
        <p:spPr>
          <a:xfrm>
            <a:off x="5181600" y="2286000"/>
            <a:ext cx="2743200" cy="584775"/>
          </a:xfrm>
          <a:prstGeom prst="rect">
            <a:avLst/>
          </a:prstGeom>
          <a:solidFill>
            <a:schemeClr val="accent6">
              <a:lumMod val="75000"/>
            </a:schemeClr>
          </a:solidFill>
        </p:spPr>
        <p:txBody>
          <a:bodyPr wrap="square" rtlCol="0">
            <a:spAutoFit/>
          </a:bodyPr>
          <a:lstStyle/>
          <a:p>
            <a:pPr eaLnBrk="1" hangingPunct="1"/>
            <a:r>
              <a:rPr lang="el-GR" sz="1600" dirty="0">
                <a:latin typeface="+mn-lt"/>
              </a:rPr>
              <a:t> σε ξεχωριστούς χώρους με τη μορφή δεμάτων και σάκων</a:t>
            </a:r>
          </a:p>
        </p:txBody>
      </p:sp>
      <p:cxnSp>
        <p:nvCxnSpPr>
          <p:cNvPr id="18" name="17 - Ευθύγραμμο βέλος σύνδεσης"/>
          <p:cNvCxnSpPr>
            <a:stCxn id="10" idx="3"/>
            <a:endCxn id="11" idx="1"/>
          </p:cNvCxnSpPr>
          <p:nvPr/>
        </p:nvCxnSpPr>
        <p:spPr>
          <a:xfrm>
            <a:off x="3810000" y="1632466"/>
            <a:ext cx="457200" cy="64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5" idx="3"/>
            <a:endCxn id="17" idx="1"/>
          </p:cNvCxnSpPr>
          <p:nvPr/>
        </p:nvCxnSpPr>
        <p:spPr>
          <a:xfrm flipV="1">
            <a:off x="4724400" y="2578388"/>
            <a:ext cx="457200" cy="30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228600" y="2743200"/>
            <a:ext cx="2057400" cy="830997"/>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600" dirty="0">
                <a:solidFill>
                  <a:schemeClr val="bg1">
                    <a:lumMod val="75000"/>
                    <a:lumOff val="25000"/>
                  </a:schemeClr>
                </a:solidFill>
                <a:latin typeface="+mn-lt"/>
              </a:rPr>
              <a:t>Αποθήκευση πρώτων υλών και έτοιμων μειγμάτων</a:t>
            </a:r>
          </a:p>
        </p:txBody>
      </p:sp>
      <p:cxnSp>
        <p:nvCxnSpPr>
          <p:cNvPr id="40" name="39 - Ευθύγραμμο βέλος σύνδεσης"/>
          <p:cNvCxnSpPr>
            <a:stCxn id="33" idx="0"/>
            <a:endCxn id="12" idx="2"/>
          </p:cNvCxnSpPr>
          <p:nvPr/>
        </p:nvCxnSpPr>
        <p:spPr>
          <a:xfrm flipV="1">
            <a:off x="1257300" y="2460486"/>
            <a:ext cx="0" cy="28271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2" name="41 - Εικόνα" descr="silo.jpg"/>
          <p:cNvPicPr>
            <a:picLocks noChangeAspect="1"/>
          </p:cNvPicPr>
          <p:nvPr/>
        </p:nvPicPr>
        <p:blipFill>
          <a:blip r:embed="rId3" cstate="print"/>
          <a:stretch>
            <a:fillRect/>
          </a:stretch>
        </p:blipFill>
        <p:spPr>
          <a:xfrm>
            <a:off x="5410200" y="4191000"/>
            <a:ext cx="3378200" cy="2247900"/>
          </a:xfrm>
          <a:prstGeom prst="rect">
            <a:avLst/>
          </a:prstGeom>
        </p:spPr>
      </p:pic>
      <p:pic>
        <p:nvPicPr>
          <p:cNvPr id="50" name="49 - Εικόνα" descr="PILIDHS ESWTERIKO.jpg"/>
          <p:cNvPicPr>
            <a:picLocks noChangeAspect="1"/>
          </p:cNvPicPr>
          <p:nvPr/>
        </p:nvPicPr>
        <p:blipFill>
          <a:blip r:embed="rId4" cstate="print"/>
          <a:stretch>
            <a:fillRect/>
          </a:stretch>
        </p:blipFill>
        <p:spPr>
          <a:xfrm>
            <a:off x="1752600" y="4191000"/>
            <a:ext cx="3309832" cy="2209800"/>
          </a:xfrm>
          <a:prstGeom prst="rect">
            <a:avLst/>
          </a:prstGeom>
        </p:spPr>
      </p:pic>
      <p:cxnSp>
        <p:nvCxnSpPr>
          <p:cNvPr id="52" name="51 - Γωνιακή σύνδεση"/>
          <p:cNvCxnSpPr>
            <a:stCxn id="11" idx="3"/>
            <a:endCxn id="42" idx="3"/>
          </p:cNvCxnSpPr>
          <p:nvPr/>
        </p:nvCxnSpPr>
        <p:spPr>
          <a:xfrm>
            <a:off x="7543800" y="1638871"/>
            <a:ext cx="1244600" cy="3676079"/>
          </a:xfrm>
          <a:prstGeom prst="bentConnector3">
            <a:avLst>
              <a:gd name="adj1" fmla="val 118367"/>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54 - Ευθύγραμμο βέλος σύνδεσης"/>
          <p:cNvCxnSpPr>
            <a:endCxn id="50" idx="0"/>
          </p:cNvCxnSpPr>
          <p:nvPr/>
        </p:nvCxnSpPr>
        <p:spPr>
          <a:xfrm flipH="1">
            <a:off x="3407516" y="2819400"/>
            <a:ext cx="3298084" cy="13716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1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32</a:t>
            </a:fld>
            <a:endParaRPr lang="en-US">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3048000" y="1572492"/>
            <a:ext cx="22860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Ζυγιστικά μέχρι 1 τον. </a:t>
            </a:r>
          </a:p>
        </p:txBody>
      </p:sp>
      <p:sp>
        <p:nvSpPr>
          <p:cNvPr id="11" name="10 - TextBox"/>
          <p:cNvSpPr txBox="1"/>
          <p:nvPr/>
        </p:nvSpPr>
        <p:spPr>
          <a:xfrm>
            <a:off x="5715000" y="1346483"/>
            <a:ext cx="2819400" cy="830997"/>
          </a:xfrm>
          <a:prstGeom prst="rect">
            <a:avLst/>
          </a:prstGeom>
          <a:solidFill>
            <a:schemeClr val="accent6">
              <a:lumMod val="75000"/>
            </a:schemeClr>
          </a:solidFill>
        </p:spPr>
        <p:txBody>
          <a:bodyPr wrap="square" rtlCol="0">
            <a:spAutoFit/>
          </a:bodyPr>
          <a:lstStyle/>
          <a:p>
            <a:pPr eaLnBrk="1" hangingPunct="1"/>
            <a:r>
              <a:rPr lang="el-GR" sz="1600" dirty="0">
                <a:latin typeface="+mn-lt"/>
              </a:rPr>
              <a:t>Για μεγάλες ποσότητες (ακρίβεια ±0,3 - ± 0,1 </a:t>
            </a:r>
            <a:r>
              <a:rPr lang="en-GB" sz="1600" dirty="0">
                <a:latin typeface="+mn-lt"/>
              </a:rPr>
              <a:t>kg)</a:t>
            </a:r>
            <a:r>
              <a:rPr lang="el-GR" sz="1600" dirty="0">
                <a:latin typeface="+mn-lt"/>
              </a:rPr>
              <a:t> → απλές ζωοτροφές</a:t>
            </a:r>
            <a:endParaRPr lang="el-GR" sz="1600" b="1" dirty="0">
              <a:solidFill>
                <a:srgbClr val="FFFF99"/>
              </a:solidFill>
              <a:latin typeface="+mn-lt"/>
            </a:endParaRPr>
          </a:p>
        </p:txBody>
      </p:sp>
      <p:sp>
        <p:nvSpPr>
          <p:cNvPr id="12" name="11 - TextBox"/>
          <p:cNvSpPr txBox="1"/>
          <p:nvPr/>
        </p:nvSpPr>
        <p:spPr>
          <a:xfrm>
            <a:off x="228600" y="1853625"/>
            <a:ext cx="2057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Β. Ζυγιστικά  μηχανήματα </a:t>
            </a:r>
          </a:p>
        </p:txBody>
      </p:sp>
      <p:cxnSp>
        <p:nvCxnSpPr>
          <p:cNvPr id="13" name="12 - Γωνιακή σύνδεση"/>
          <p:cNvCxnSpPr>
            <a:stCxn id="12" idx="3"/>
            <a:endCxn id="10" idx="1"/>
          </p:cNvCxnSpPr>
          <p:nvPr/>
        </p:nvCxnSpPr>
        <p:spPr>
          <a:xfrm flipV="1">
            <a:off x="2286000" y="1757158"/>
            <a:ext cx="762000" cy="45041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TextBox"/>
          <p:cNvSpPr txBox="1"/>
          <p:nvPr/>
        </p:nvSpPr>
        <p:spPr>
          <a:xfrm>
            <a:off x="3048000" y="4587240"/>
            <a:ext cx="22860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Ζυγιστικά μέχρι </a:t>
            </a:r>
            <a:r>
              <a:rPr lang="en-GB" sz="1800" dirty="0">
                <a:solidFill>
                  <a:schemeClr val="bg1">
                    <a:lumMod val="75000"/>
                    <a:lumOff val="25000"/>
                  </a:schemeClr>
                </a:solidFill>
                <a:latin typeface="+mn-lt"/>
              </a:rPr>
              <a:t>50 kg</a:t>
            </a:r>
            <a:endParaRPr lang="el-GR" sz="1800" dirty="0">
              <a:solidFill>
                <a:schemeClr val="bg1">
                  <a:lumMod val="75000"/>
                  <a:lumOff val="25000"/>
                </a:schemeClr>
              </a:solidFill>
              <a:latin typeface="+mn-lt"/>
            </a:endParaRPr>
          </a:p>
        </p:txBody>
      </p:sp>
      <p:cxnSp>
        <p:nvCxnSpPr>
          <p:cNvPr id="16" name="15 - Γωνιακή σύνδεση"/>
          <p:cNvCxnSpPr>
            <a:stCxn id="12" idx="3"/>
            <a:endCxn id="15" idx="1"/>
          </p:cNvCxnSpPr>
          <p:nvPr/>
        </p:nvCxnSpPr>
        <p:spPr>
          <a:xfrm>
            <a:off x="2286000" y="2207568"/>
            <a:ext cx="762000" cy="256433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TextBox"/>
          <p:cNvSpPr txBox="1"/>
          <p:nvPr/>
        </p:nvSpPr>
        <p:spPr>
          <a:xfrm>
            <a:off x="5715000" y="4114800"/>
            <a:ext cx="2819400" cy="1323439"/>
          </a:xfrm>
          <a:prstGeom prst="rect">
            <a:avLst/>
          </a:prstGeom>
          <a:solidFill>
            <a:schemeClr val="accent6">
              <a:lumMod val="75000"/>
            </a:schemeClr>
          </a:solidFill>
        </p:spPr>
        <p:txBody>
          <a:bodyPr wrap="square" rtlCol="0">
            <a:spAutoFit/>
          </a:bodyPr>
          <a:lstStyle/>
          <a:p>
            <a:pPr eaLnBrk="1" hangingPunct="1"/>
            <a:r>
              <a:rPr lang="el-GR" sz="1600" dirty="0">
                <a:latin typeface="+mn-lt"/>
              </a:rPr>
              <a:t>Για μικρές ποσότητες</a:t>
            </a:r>
          </a:p>
          <a:p>
            <a:r>
              <a:rPr lang="el-GR" sz="1600" dirty="0">
                <a:latin typeface="+mn-lt"/>
              </a:rPr>
              <a:t>(ακρίβεια ± 0,3 - ± 0,1 </a:t>
            </a:r>
            <a:r>
              <a:rPr lang="en-GB" sz="1600" dirty="0">
                <a:latin typeface="+mn-lt"/>
              </a:rPr>
              <a:t>kg)</a:t>
            </a:r>
            <a:r>
              <a:rPr lang="el-GR" sz="1600" dirty="0">
                <a:latin typeface="+mn-lt"/>
              </a:rPr>
              <a:t> → πρόσθετες ύλες (αμινοξέα , βιταμίνες, ανόργανα στοιχεία κλπ.)</a:t>
            </a:r>
            <a:endParaRPr lang="el-GR" sz="1600" b="1" dirty="0">
              <a:solidFill>
                <a:srgbClr val="FFFF99"/>
              </a:solidFill>
              <a:latin typeface="+mn-lt"/>
            </a:endParaRPr>
          </a:p>
        </p:txBody>
      </p:sp>
      <p:cxnSp>
        <p:nvCxnSpPr>
          <p:cNvPr id="18" name="17 - Ευθύγραμμο βέλος σύνδεσης"/>
          <p:cNvCxnSpPr>
            <a:stCxn id="10" idx="3"/>
            <a:endCxn id="11" idx="1"/>
          </p:cNvCxnSpPr>
          <p:nvPr/>
        </p:nvCxnSpPr>
        <p:spPr>
          <a:xfrm>
            <a:off x="5334000" y="1757158"/>
            <a:ext cx="381000" cy="48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5" idx="3"/>
            <a:endCxn id="17" idx="1"/>
          </p:cNvCxnSpPr>
          <p:nvPr/>
        </p:nvCxnSpPr>
        <p:spPr>
          <a:xfrm>
            <a:off x="5334000" y="4771906"/>
            <a:ext cx="381000" cy="461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228600" y="2844225"/>
            <a:ext cx="2057400" cy="584775"/>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600" dirty="0">
                <a:solidFill>
                  <a:schemeClr val="bg1">
                    <a:lumMod val="75000"/>
                    <a:lumOff val="25000"/>
                  </a:schemeClr>
                </a:solidFill>
                <a:latin typeface="+mn-lt"/>
              </a:rPr>
              <a:t>Ζύγιση πρώτων υλών πριν την ανάμειξη</a:t>
            </a:r>
          </a:p>
        </p:txBody>
      </p:sp>
      <p:cxnSp>
        <p:nvCxnSpPr>
          <p:cNvPr id="40" name="39 - Ευθύγραμμο βέλος σύνδεσης"/>
          <p:cNvCxnSpPr>
            <a:stCxn id="33" idx="0"/>
            <a:endCxn id="12" idx="2"/>
          </p:cNvCxnSpPr>
          <p:nvPr/>
        </p:nvCxnSpPr>
        <p:spPr>
          <a:xfrm flipV="1">
            <a:off x="1257300" y="2561511"/>
            <a:ext cx="0" cy="282714"/>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68 - TextBox"/>
          <p:cNvSpPr txBox="1"/>
          <p:nvPr/>
        </p:nvSpPr>
        <p:spPr>
          <a:xfrm>
            <a:off x="3048000" y="3059668"/>
            <a:ext cx="2286000" cy="369332"/>
          </a:xfrm>
          <a:prstGeom prst="rect">
            <a:avLst/>
          </a:prstGeom>
          <a:solidFill>
            <a:schemeClr val="accent5">
              <a:lumMod val="75000"/>
            </a:schemeClr>
          </a:solidFill>
        </p:spPr>
        <p:txBody>
          <a:bodyPr wrap="square" rtlCol="0">
            <a:spAutoFit/>
          </a:bodyPr>
          <a:lstStyle/>
          <a:p>
            <a:pPr algn="ctr" eaLnBrk="1" hangingPunct="1"/>
            <a:r>
              <a:rPr lang="el-GR" sz="1800" b="1" dirty="0">
                <a:solidFill>
                  <a:srgbClr val="FFFF99"/>
                </a:solidFill>
                <a:latin typeface="+mn-lt"/>
              </a:rPr>
              <a:t>Ζυγιστικά  ροής</a:t>
            </a:r>
          </a:p>
        </p:txBody>
      </p:sp>
      <p:sp>
        <p:nvSpPr>
          <p:cNvPr id="70" name="69 - TextBox"/>
          <p:cNvSpPr txBox="1"/>
          <p:nvPr/>
        </p:nvSpPr>
        <p:spPr>
          <a:xfrm>
            <a:off x="5715000" y="5943600"/>
            <a:ext cx="2819400" cy="646331"/>
          </a:xfrm>
          <a:prstGeom prst="rect">
            <a:avLst/>
          </a:prstGeom>
          <a:solidFill>
            <a:schemeClr val="accent5">
              <a:lumMod val="75000"/>
            </a:schemeClr>
          </a:solidFill>
        </p:spPr>
        <p:txBody>
          <a:bodyPr wrap="square" rtlCol="0">
            <a:spAutoFit/>
          </a:bodyPr>
          <a:lstStyle/>
          <a:p>
            <a:pPr algn="ctr" eaLnBrk="1" hangingPunct="1"/>
            <a:r>
              <a:rPr lang="el-GR" sz="1800" dirty="0">
                <a:solidFill>
                  <a:srgbClr val="FFFF99"/>
                </a:solidFill>
                <a:latin typeface="+mn-lt"/>
              </a:rPr>
              <a:t>Απλοί ψηφιακοί ζυγοί στη γραμμή παραγωγής</a:t>
            </a:r>
          </a:p>
        </p:txBody>
      </p:sp>
      <p:sp>
        <p:nvSpPr>
          <p:cNvPr id="72" name="71 - TextBox"/>
          <p:cNvSpPr txBox="1"/>
          <p:nvPr/>
        </p:nvSpPr>
        <p:spPr>
          <a:xfrm>
            <a:off x="5715000" y="2828636"/>
            <a:ext cx="2819400" cy="830997"/>
          </a:xfrm>
          <a:prstGeom prst="rect">
            <a:avLst/>
          </a:prstGeom>
          <a:solidFill>
            <a:schemeClr val="accent4">
              <a:lumMod val="20000"/>
              <a:lumOff val="80000"/>
            </a:schemeClr>
          </a:solidFill>
        </p:spPr>
        <p:txBody>
          <a:bodyPr wrap="square" rtlCol="0">
            <a:spAutoFit/>
          </a:bodyPr>
          <a:lstStyle/>
          <a:p>
            <a:pPr eaLnBrk="1" hangingPunct="1"/>
            <a:r>
              <a:rPr lang="el-GR" sz="1600" dirty="0">
                <a:solidFill>
                  <a:schemeClr val="bg1">
                    <a:lumMod val="75000"/>
                    <a:lumOff val="25000"/>
                  </a:schemeClr>
                </a:solidFill>
                <a:latin typeface="+mn-lt"/>
              </a:rPr>
              <a:t>Σε συγκροτήματα ↑ δυναμικότητας  → αδιάκοπη ζύγιση των πρώτων υλών</a:t>
            </a:r>
            <a:endParaRPr lang="el-GR" sz="1600" b="1" dirty="0">
              <a:solidFill>
                <a:schemeClr val="bg1">
                  <a:lumMod val="75000"/>
                  <a:lumOff val="25000"/>
                </a:schemeClr>
              </a:solidFill>
              <a:latin typeface="+mn-lt"/>
            </a:endParaRPr>
          </a:p>
        </p:txBody>
      </p:sp>
      <p:cxnSp>
        <p:nvCxnSpPr>
          <p:cNvPr id="74" name="73 - Ευθύγραμμο βέλος σύνδεσης"/>
          <p:cNvCxnSpPr>
            <a:stCxn id="72" idx="1"/>
            <a:endCxn id="69" idx="3"/>
          </p:cNvCxnSpPr>
          <p:nvPr/>
        </p:nvCxnSpPr>
        <p:spPr>
          <a:xfrm flipH="1">
            <a:off x="5334000" y="3244135"/>
            <a:ext cx="381000" cy="199"/>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76 - Ευθύγραμμο βέλος σύνδεσης"/>
          <p:cNvCxnSpPr>
            <a:stCxn id="69" idx="0"/>
            <a:endCxn id="10" idx="2"/>
          </p:cNvCxnSpPr>
          <p:nvPr/>
        </p:nvCxnSpPr>
        <p:spPr>
          <a:xfrm flipV="1">
            <a:off x="4191000" y="1941824"/>
            <a:ext cx="0" cy="1117844"/>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79 - Ευθύγραμμο βέλος σύνδεσης"/>
          <p:cNvCxnSpPr>
            <a:stCxn id="70" idx="0"/>
            <a:endCxn id="17" idx="2"/>
          </p:cNvCxnSpPr>
          <p:nvPr/>
        </p:nvCxnSpPr>
        <p:spPr>
          <a:xfrm flipV="1">
            <a:off x="7124700" y="5438239"/>
            <a:ext cx="0" cy="5053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3" name="82 - TextBox"/>
          <p:cNvSpPr txBox="1"/>
          <p:nvPr/>
        </p:nvSpPr>
        <p:spPr>
          <a:xfrm>
            <a:off x="609600" y="5943600"/>
            <a:ext cx="3810000" cy="584775"/>
          </a:xfrm>
          <a:prstGeom prst="rect">
            <a:avLst/>
          </a:prstGeom>
          <a:solidFill>
            <a:schemeClr val="accent4">
              <a:lumMod val="20000"/>
              <a:lumOff val="80000"/>
            </a:schemeClr>
          </a:solidFill>
        </p:spPr>
        <p:txBody>
          <a:bodyPr wrap="square" rtlCol="0">
            <a:spAutoFit/>
          </a:bodyPr>
          <a:lstStyle/>
          <a:p>
            <a:pPr eaLnBrk="1" hangingPunct="1"/>
            <a:r>
              <a:rPr lang="el-GR" sz="1600" b="1" i="1" dirty="0">
                <a:solidFill>
                  <a:srgbClr val="FF0000"/>
                </a:solidFill>
                <a:latin typeface="+mn-lt"/>
              </a:rPr>
              <a:t>Σωστή ζύγιση= μεγάλη σημασία → διασφάλιση σύστασης τελικού προϊόντος</a:t>
            </a:r>
          </a:p>
        </p:txBody>
      </p:sp>
      <p:sp>
        <p:nvSpPr>
          <p:cNvPr id="22" name="21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33</a:t>
            </a:fld>
            <a:endParaRPr lang="en-US">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pic>
        <p:nvPicPr>
          <p:cNvPr id="1026" name="Picture 2"/>
          <p:cNvPicPr>
            <a:picLocks noChangeAspect="1" noChangeArrowheads="1"/>
          </p:cNvPicPr>
          <p:nvPr/>
        </p:nvPicPr>
        <p:blipFill>
          <a:blip r:embed="rId3" cstate="print"/>
          <a:srcRect/>
          <a:stretch>
            <a:fillRect/>
          </a:stretch>
        </p:blipFill>
        <p:spPr bwMode="auto">
          <a:xfrm>
            <a:off x="304800" y="1780308"/>
            <a:ext cx="3229879" cy="2412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034730" y="1779000"/>
            <a:ext cx="4804470" cy="2412000"/>
          </a:xfrm>
          <a:prstGeom prst="rect">
            <a:avLst/>
          </a:prstGeom>
          <a:noFill/>
          <a:ln w="9525">
            <a:noFill/>
            <a:miter lim="800000"/>
            <a:headEnd/>
            <a:tailEnd/>
          </a:ln>
        </p:spPr>
      </p:pic>
      <p:sp>
        <p:nvSpPr>
          <p:cNvPr id="24" name="23 - TextBox"/>
          <p:cNvSpPr txBox="1"/>
          <p:nvPr/>
        </p:nvSpPr>
        <p:spPr>
          <a:xfrm>
            <a:off x="304800" y="4170495"/>
            <a:ext cx="3276600" cy="830997"/>
          </a:xfrm>
          <a:prstGeom prst="rect">
            <a:avLst/>
          </a:prstGeom>
          <a:noFill/>
        </p:spPr>
        <p:txBody>
          <a:bodyPr wrap="square" rtlCol="0">
            <a:spAutoFit/>
          </a:bodyPr>
          <a:lstStyle/>
          <a:p>
            <a:pPr algn="ctr" eaLnBrk="1" hangingPunct="1"/>
            <a:r>
              <a:rPr lang="el-GR" sz="1600" dirty="0">
                <a:solidFill>
                  <a:srgbClr val="7030A0"/>
                </a:solidFill>
                <a:latin typeface="+mn-lt"/>
              </a:rPr>
              <a:t>Ζυγιστικό συνεχούς ροής για βιομηχανίες ζωοτροφών μεγάλης δυναμικότητας</a:t>
            </a:r>
          </a:p>
        </p:txBody>
      </p:sp>
      <p:sp>
        <p:nvSpPr>
          <p:cNvPr id="25" name="24 - TextBox"/>
          <p:cNvSpPr txBox="1"/>
          <p:nvPr/>
        </p:nvSpPr>
        <p:spPr>
          <a:xfrm>
            <a:off x="4110930" y="4696361"/>
            <a:ext cx="4724400" cy="1569660"/>
          </a:xfrm>
          <a:prstGeom prst="rect">
            <a:avLst/>
          </a:prstGeom>
          <a:solidFill>
            <a:schemeClr val="accent4">
              <a:lumMod val="20000"/>
              <a:lumOff val="80000"/>
            </a:schemeClr>
          </a:solidFill>
        </p:spPr>
        <p:txBody>
          <a:bodyPr wrap="square" rtlCol="0">
            <a:spAutoFit/>
          </a:bodyPr>
          <a:lstStyle/>
          <a:p>
            <a:pPr algn="ctr" eaLnBrk="1" hangingPunct="1"/>
            <a:r>
              <a:rPr lang="el-GR" sz="1600" dirty="0">
                <a:solidFill>
                  <a:srgbClr val="7030A0"/>
                </a:solidFill>
                <a:latin typeface="+mn-lt"/>
              </a:rPr>
              <a:t>Κυψέλες πάνω σε περιστρεφόμενο τροχό μετρούν συνεχώς το</a:t>
            </a:r>
          </a:p>
          <a:p>
            <a:pPr algn="ctr" eaLnBrk="1" hangingPunct="1"/>
            <a:r>
              <a:rPr lang="el-GR" sz="1600" dirty="0">
                <a:solidFill>
                  <a:srgbClr val="7030A0"/>
                </a:solidFill>
                <a:latin typeface="+mn-lt"/>
              </a:rPr>
              <a:t>βάρους του γεμάτου τροχού. Έτσι το στιγμιαίο βάρος της πρώτης ύλης κατά τη ροή της μεταδίδεται σε σύστημα ηλεκτρονικής μέτρησης.</a:t>
            </a:r>
          </a:p>
          <a:p>
            <a:pPr algn="ctr" eaLnBrk="1" hangingPunct="1"/>
            <a:r>
              <a:rPr lang="el-GR" sz="1600" b="1" dirty="0">
                <a:solidFill>
                  <a:srgbClr val="7030A0"/>
                </a:solidFill>
                <a:latin typeface="+mn-lt"/>
              </a:rPr>
              <a:t>Δυναμικότητα= 10 – 100 τόνοι/ώρα</a:t>
            </a:r>
          </a:p>
        </p:txBody>
      </p:sp>
      <p:sp>
        <p:nvSpPr>
          <p:cNvPr id="26" name="25 - Βέλος προς τα επάνω"/>
          <p:cNvSpPr/>
          <p:nvPr/>
        </p:nvSpPr>
        <p:spPr>
          <a:xfrm>
            <a:off x="6168330" y="4191000"/>
            <a:ext cx="381000" cy="4572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8" name="27 - Ευθύγραμμο βέλος σύνδεσης"/>
          <p:cNvCxnSpPr>
            <a:stCxn id="1026" idx="3"/>
            <a:endCxn id="1027" idx="1"/>
          </p:cNvCxnSpPr>
          <p:nvPr/>
        </p:nvCxnSpPr>
        <p:spPr>
          <a:xfrm flipV="1">
            <a:off x="3534679" y="2985000"/>
            <a:ext cx="500051" cy="13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34</a:t>
            </a:fld>
            <a:endParaRPr lang="en-US">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24" name="23 - TextBox"/>
          <p:cNvSpPr txBox="1"/>
          <p:nvPr/>
        </p:nvSpPr>
        <p:spPr>
          <a:xfrm>
            <a:off x="4419600" y="1447800"/>
            <a:ext cx="3276600" cy="338554"/>
          </a:xfrm>
          <a:prstGeom prst="rect">
            <a:avLst/>
          </a:prstGeom>
          <a:noFill/>
        </p:spPr>
        <p:txBody>
          <a:bodyPr wrap="square" rtlCol="0">
            <a:spAutoFit/>
          </a:bodyPr>
          <a:lstStyle/>
          <a:p>
            <a:pPr eaLnBrk="1" hangingPunct="1"/>
            <a:r>
              <a:rPr lang="el-GR" sz="1600" b="1" dirty="0">
                <a:solidFill>
                  <a:srgbClr val="7030A0"/>
                </a:solidFill>
                <a:latin typeface="+mn-lt"/>
              </a:rPr>
              <a:t>Ζυγιστικό πρόσθετων υλών</a:t>
            </a:r>
          </a:p>
        </p:txBody>
      </p:sp>
      <p:sp>
        <p:nvSpPr>
          <p:cNvPr id="25" name="24 - TextBox"/>
          <p:cNvSpPr txBox="1"/>
          <p:nvPr/>
        </p:nvSpPr>
        <p:spPr>
          <a:xfrm>
            <a:off x="4419600" y="2286000"/>
            <a:ext cx="3505200" cy="830997"/>
          </a:xfrm>
          <a:prstGeom prst="rect">
            <a:avLst/>
          </a:prstGeom>
          <a:solidFill>
            <a:schemeClr val="tx1">
              <a:lumMod val="95000"/>
            </a:schemeClr>
          </a:solidFill>
        </p:spPr>
        <p:txBody>
          <a:bodyPr wrap="square" rtlCol="0">
            <a:spAutoFit/>
          </a:bodyPr>
          <a:lstStyle/>
          <a:p>
            <a:pPr eaLnBrk="1" hangingPunct="1"/>
            <a:r>
              <a:rPr lang="el-GR" sz="1600" dirty="0">
                <a:solidFill>
                  <a:schemeClr val="bg1">
                    <a:lumMod val="75000"/>
                    <a:lumOff val="25000"/>
                  </a:schemeClr>
                </a:solidFill>
                <a:latin typeface="+mn-lt"/>
              </a:rPr>
              <a:t>Διάφοροι κάδοι περιέχουν:</a:t>
            </a:r>
          </a:p>
          <a:p>
            <a:pPr eaLnBrk="1" hangingPunct="1">
              <a:buFont typeface="Arial" pitchFamily="34" charset="0"/>
              <a:buChar char="•"/>
            </a:pPr>
            <a:r>
              <a:rPr lang="el-GR" sz="1600" dirty="0">
                <a:solidFill>
                  <a:schemeClr val="bg1">
                    <a:lumMod val="75000"/>
                    <a:lumOff val="25000"/>
                  </a:schemeClr>
                </a:solidFill>
                <a:latin typeface="+mn-lt"/>
              </a:rPr>
              <a:t> Την κάθε πρόσθετη ύλη ξεχωριστά</a:t>
            </a:r>
          </a:p>
          <a:p>
            <a:pPr eaLnBrk="1" hangingPunct="1">
              <a:buFont typeface="Arial" pitchFamily="34" charset="0"/>
              <a:buChar char="•"/>
            </a:pPr>
            <a:r>
              <a:rPr lang="el-GR" sz="1600" dirty="0">
                <a:solidFill>
                  <a:schemeClr val="bg1">
                    <a:lumMod val="75000"/>
                    <a:lumOff val="25000"/>
                  </a:schemeClr>
                </a:solidFill>
                <a:latin typeface="+mn-lt"/>
              </a:rPr>
              <a:t> Τον φορέα (π.χ. άλεσμα αραβοσίτου)</a:t>
            </a:r>
          </a:p>
        </p:txBody>
      </p:sp>
      <p:pic>
        <p:nvPicPr>
          <p:cNvPr id="3074" name="Picture 2"/>
          <p:cNvPicPr>
            <a:picLocks noChangeAspect="1" noChangeArrowheads="1"/>
          </p:cNvPicPr>
          <p:nvPr/>
        </p:nvPicPr>
        <p:blipFill>
          <a:blip r:embed="rId3" cstate="print"/>
          <a:srcRect/>
          <a:stretch>
            <a:fillRect/>
          </a:stretch>
        </p:blipFill>
        <p:spPr bwMode="auto">
          <a:xfrm>
            <a:off x="304800" y="1295400"/>
            <a:ext cx="3582336" cy="5105400"/>
          </a:xfrm>
          <a:prstGeom prst="rect">
            <a:avLst/>
          </a:prstGeom>
          <a:noFill/>
          <a:ln w="9525">
            <a:noFill/>
            <a:miter lim="800000"/>
            <a:headEnd/>
            <a:tailEnd/>
          </a:ln>
        </p:spPr>
      </p:pic>
      <p:sp>
        <p:nvSpPr>
          <p:cNvPr id="12" name="11 - TextBox"/>
          <p:cNvSpPr txBox="1"/>
          <p:nvPr/>
        </p:nvSpPr>
        <p:spPr>
          <a:xfrm>
            <a:off x="4419600" y="3581400"/>
            <a:ext cx="3505200" cy="584775"/>
          </a:xfrm>
          <a:prstGeom prst="rect">
            <a:avLst/>
          </a:prstGeom>
          <a:solidFill>
            <a:schemeClr val="tx1">
              <a:lumMod val="95000"/>
            </a:schemeClr>
          </a:solidFill>
        </p:spPr>
        <p:txBody>
          <a:bodyPr wrap="square" rtlCol="0">
            <a:spAutoFit/>
          </a:bodyPr>
          <a:lstStyle/>
          <a:p>
            <a:pPr eaLnBrk="1" hangingPunct="1"/>
            <a:r>
              <a:rPr lang="el-GR" sz="1600" dirty="0">
                <a:solidFill>
                  <a:schemeClr val="bg1">
                    <a:lumMod val="75000"/>
                    <a:lumOff val="25000"/>
                  </a:schemeClr>
                </a:solidFill>
                <a:latin typeface="+mn-lt"/>
              </a:rPr>
              <a:t>Κάθε πρόσθετο ζυγίζεται στον ψηφιακό ζυγό</a:t>
            </a:r>
          </a:p>
        </p:txBody>
      </p:sp>
      <p:sp>
        <p:nvSpPr>
          <p:cNvPr id="13" name="12 - TextBox"/>
          <p:cNvSpPr txBox="1"/>
          <p:nvPr/>
        </p:nvSpPr>
        <p:spPr>
          <a:xfrm>
            <a:off x="4419600" y="4572000"/>
            <a:ext cx="3505200" cy="584775"/>
          </a:xfrm>
          <a:prstGeom prst="rect">
            <a:avLst/>
          </a:prstGeom>
          <a:solidFill>
            <a:schemeClr val="tx1">
              <a:lumMod val="95000"/>
            </a:schemeClr>
          </a:solidFill>
        </p:spPr>
        <p:txBody>
          <a:bodyPr wrap="square" rtlCol="0">
            <a:spAutoFit/>
          </a:bodyPr>
          <a:lstStyle/>
          <a:p>
            <a:pPr eaLnBrk="1" hangingPunct="1"/>
            <a:r>
              <a:rPr lang="el-GR" sz="1600" dirty="0">
                <a:solidFill>
                  <a:schemeClr val="bg1">
                    <a:lumMod val="75000"/>
                    <a:lumOff val="25000"/>
                  </a:schemeClr>
                </a:solidFill>
                <a:latin typeface="+mn-lt"/>
              </a:rPr>
              <a:t>Όλες οι πρόσθετες ύλες αναμιγνύονται σε ένα μικρό αναμικτήρα</a:t>
            </a:r>
          </a:p>
        </p:txBody>
      </p:sp>
      <p:sp>
        <p:nvSpPr>
          <p:cNvPr id="15" name="14 - TextBox"/>
          <p:cNvSpPr txBox="1"/>
          <p:nvPr/>
        </p:nvSpPr>
        <p:spPr>
          <a:xfrm>
            <a:off x="4419600" y="5562600"/>
            <a:ext cx="3505200" cy="830997"/>
          </a:xfrm>
          <a:prstGeom prst="rect">
            <a:avLst/>
          </a:prstGeom>
          <a:solidFill>
            <a:schemeClr val="tx1">
              <a:lumMod val="95000"/>
            </a:schemeClr>
          </a:solidFill>
        </p:spPr>
        <p:txBody>
          <a:bodyPr wrap="square" rtlCol="0">
            <a:spAutoFit/>
          </a:bodyPr>
          <a:lstStyle/>
          <a:p>
            <a:pPr eaLnBrk="1" hangingPunct="1"/>
            <a:r>
              <a:rPr lang="el-GR" sz="1600" dirty="0">
                <a:solidFill>
                  <a:schemeClr val="bg1">
                    <a:lumMod val="75000"/>
                    <a:lumOff val="25000"/>
                  </a:schemeClr>
                </a:solidFill>
                <a:latin typeface="+mn-lt"/>
              </a:rPr>
              <a:t>Στη συνέχεια οδηγούνται στον κεντρικό αναμικτήρα μαζί με τις άλλες πρώτες ύλες</a:t>
            </a:r>
          </a:p>
        </p:txBody>
      </p:sp>
      <p:cxnSp>
        <p:nvCxnSpPr>
          <p:cNvPr id="17" name="16 - Ευθύγραμμο βέλος σύνδεσης"/>
          <p:cNvCxnSpPr>
            <a:stCxn id="25" idx="1"/>
          </p:cNvCxnSpPr>
          <p:nvPr/>
        </p:nvCxnSpPr>
        <p:spPr>
          <a:xfrm flipH="1" flipV="1">
            <a:off x="2438400" y="2209800"/>
            <a:ext cx="1981200" cy="49169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a:stCxn id="12" idx="1"/>
          </p:cNvCxnSpPr>
          <p:nvPr/>
        </p:nvCxnSpPr>
        <p:spPr>
          <a:xfrm flipH="1">
            <a:off x="2286000" y="3873788"/>
            <a:ext cx="2133600" cy="24101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22 - Ευθύγραμμο βέλος σύνδεσης"/>
          <p:cNvCxnSpPr>
            <a:stCxn id="13" idx="1"/>
          </p:cNvCxnSpPr>
          <p:nvPr/>
        </p:nvCxnSpPr>
        <p:spPr>
          <a:xfrm flipH="1">
            <a:off x="2209800" y="4864388"/>
            <a:ext cx="2209800" cy="164812"/>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a:stCxn id="15" idx="1"/>
          </p:cNvCxnSpPr>
          <p:nvPr/>
        </p:nvCxnSpPr>
        <p:spPr>
          <a:xfrm flipH="1" flipV="1">
            <a:off x="2133600" y="5791200"/>
            <a:ext cx="2286000" cy="18689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15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35</a:t>
            </a:fld>
            <a:endParaRPr lang="en-US">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3048000" y="1928336"/>
            <a:ext cx="22860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Σφυρόμυλοι</a:t>
            </a:r>
          </a:p>
        </p:txBody>
      </p:sp>
      <p:sp>
        <p:nvSpPr>
          <p:cNvPr id="11" name="10 - TextBox"/>
          <p:cNvSpPr txBox="1"/>
          <p:nvPr/>
        </p:nvSpPr>
        <p:spPr>
          <a:xfrm>
            <a:off x="5715000" y="1816801"/>
            <a:ext cx="2438400" cy="584775"/>
          </a:xfrm>
          <a:prstGeom prst="rect">
            <a:avLst/>
          </a:prstGeom>
          <a:solidFill>
            <a:schemeClr val="accent6">
              <a:lumMod val="75000"/>
            </a:schemeClr>
          </a:solidFill>
        </p:spPr>
        <p:txBody>
          <a:bodyPr wrap="square" rtlCol="0">
            <a:spAutoFit/>
          </a:bodyPr>
          <a:lstStyle/>
          <a:p>
            <a:pPr eaLnBrk="1" hangingPunct="1"/>
            <a:r>
              <a:rPr lang="el-GR" sz="1600" dirty="0">
                <a:latin typeface="+mn-lt"/>
              </a:rPr>
              <a:t>Άλεση ΣΖ (και ΧΖ κατά περίπτωση (π.χ. κουνέλια)</a:t>
            </a:r>
            <a:endParaRPr lang="el-GR" sz="1600" b="1" dirty="0">
              <a:solidFill>
                <a:srgbClr val="FFFF99"/>
              </a:solidFill>
              <a:latin typeface="+mn-lt"/>
            </a:endParaRPr>
          </a:p>
        </p:txBody>
      </p:sp>
      <p:sp>
        <p:nvSpPr>
          <p:cNvPr id="12" name="11 - TextBox"/>
          <p:cNvSpPr txBox="1"/>
          <p:nvPr/>
        </p:nvSpPr>
        <p:spPr>
          <a:xfrm>
            <a:off x="228600" y="2322493"/>
            <a:ext cx="2057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Γ. Σύστημα  άλεσης</a:t>
            </a:r>
          </a:p>
        </p:txBody>
      </p:sp>
      <p:cxnSp>
        <p:nvCxnSpPr>
          <p:cNvPr id="13" name="12 - Γωνιακή σύνδεση"/>
          <p:cNvCxnSpPr>
            <a:stCxn id="12" idx="3"/>
            <a:endCxn id="10" idx="1"/>
          </p:cNvCxnSpPr>
          <p:nvPr/>
        </p:nvCxnSpPr>
        <p:spPr>
          <a:xfrm flipV="1">
            <a:off x="2286000" y="2113002"/>
            <a:ext cx="762000" cy="56343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TextBox"/>
          <p:cNvSpPr txBox="1"/>
          <p:nvPr/>
        </p:nvSpPr>
        <p:spPr>
          <a:xfrm>
            <a:off x="3048000" y="3059668"/>
            <a:ext cx="2286000" cy="369332"/>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Κοπτικά</a:t>
            </a:r>
          </a:p>
        </p:txBody>
      </p:sp>
      <p:cxnSp>
        <p:nvCxnSpPr>
          <p:cNvPr id="16" name="15 - Γωνιακή σύνδεση"/>
          <p:cNvCxnSpPr>
            <a:stCxn id="12" idx="3"/>
            <a:endCxn id="15" idx="1"/>
          </p:cNvCxnSpPr>
          <p:nvPr/>
        </p:nvCxnSpPr>
        <p:spPr>
          <a:xfrm>
            <a:off x="2286000" y="2676436"/>
            <a:ext cx="762000" cy="56789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TextBox"/>
          <p:cNvSpPr txBox="1"/>
          <p:nvPr/>
        </p:nvSpPr>
        <p:spPr>
          <a:xfrm>
            <a:off x="5638800" y="3074406"/>
            <a:ext cx="1447800" cy="338554"/>
          </a:xfrm>
          <a:prstGeom prst="rect">
            <a:avLst/>
          </a:prstGeom>
          <a:solidFill>
            <a:schemeClr val="accent6">
              <a:lumMod val="75000"/>
            </a:schemeClr>
          </a:solidFill>
        </p:spPr>
        <p:txBody>
          <a:bodyPr wrap="square" rtlCol="0">
            <a:spAutoFit/>
          </a:bodyPr>
          <a:lstStyle/>
          <a:p>
            <a:pPr eaLnBrk="1" hangingPunct="1"/>
            <a:r>
              <a:rPr lang="el-GR" sz="1600" dirty="0">
                <a:latin typeface="+mn-lt"/>
              </a:rPr>
              <a:t>Τεμαχισμός ΧΖ</a:t>
            </a:r>
            <a:endParaRPr lang="el-GR" sz="1600" b="1" dirty="0">
              <a:solidFill>
                <a:srgbClr val="FFFF99"/>
              </a:solidFill>
              <a:latin typeface="+mn-lt"/>
            </a:endParaRPr>
          </a:p>
        </p:txBody>
      </p:sp>
      <p:cxnSp>
        <p:nvCxnSpPr>
          <p:cNvPr id="18" name="17 - Ευθύγραμμο βέλος σύνδεσης"/>
          <p:cNvCxnSpPr>
            <a:stCxn id="10" idx="3"/>
            <a:endCxn id="11" idx="1"/>
          </p:cNvCxnSpPr>
          <p:nvPr/>
        </p:nvCxnSpPr>
        <p:spPr>
          <a:xfrm flipV="1">
            <a:off x="5334000" y="2109189"/>
            <a:ext cx="381000" cy="38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5" idx="3"/>
            <a:endCxn id="17" idx="1"/>
          </p:cNvCxnSpPr>
          <p:nvPr/>
        </p:nvCxnSpPr>
        <p:spPr>
          <a:xfrm flipV="1">
            <a:off x="5334000" y="3243683"/>
            <a:ext cx="304800" cy="6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33 - Γωνιακή σύνδεση"/>
          <p:cNvCxnSpPr>
            <a:stCxn id="17" idx="0"/>
            <a:endCxn id="10" idx="2"/>
          </p:cNvCxnSpPr>
          <p:nvPr/>
        </p:nvCxnSpPr>
        <p:spPr>
          <a:xfrm rot="16200000" flipV="1">
            <a:off x="4888481" y="1600187"/>
            <a:ext cx="776738" cy="2171700"/>
          </a:xfrm>
          <a:prstGeom prst="bentConnector3">
            <a:avLst>
              <a:gd name="adj1" fmla="val 50000"/>
            </a:avLst>
          </a:prstGeom>
          <a:ln w="38100">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8" name="37 - TextBox"/>
          <p:cNvSpPr txBox="1"/>
          <p:nvPr/>
        </p:nvSpPr>
        <p:spPr>
          <a:xfrm>
            <a:off x="228600" y="1371600"/>
            <a:ext cx="2057400" cy="584775"/>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600" dirty="0">
                <a:solidFill>
                  <a:schemeClr val="bg1">
                    <a:lumMod val="75000"/>
                    <a:lumOff val="25000"/>
                  </a:schemeClr>
                </a:solidFill>
                <a:latin typeface="+mn-lt"/>
              </a:rPr>
              <a:t>Άλεση πρώτων υλών πριν την ανάμειξη</a:t>
            </a:r>
          </a:p>
        </p:txBody>
      </p:sp>
      <p:sp>
        <p:nvSpPr>
          <p:cNvPr id="41" name="40 - TextBox"/>
          <p:cNvSpPr txBox="1"/>
          <p:nvPr/>
        </p:nvSpPr>
        <p:spPr>
          <a:xfrm>
            <a:off x="2743200" y="4163412"/>
            <a:ext cx="1524000" cy="369332"/>
          </a:xfrm>
          <a:prstGeom prst="rect">
            <a:avLst/>
          </a:prstGeom>
          <a:solidFill>
            <a:schemeClr val="accent6">
              <a:lumMod val="75000"/>
            </a:schemeClr>
          </a:solidFill>
        </p:spPr>
        <p:txBody>
          <a:bodyPr wrap="square" rtlCol="0">
            <a:spAutoFit/>
          </a:bodyPr>
          <a:lstStyle/>
          <a:p>
            <a:pPr eaLnBrk="1" hangingPunct="1"/>
            <a:r>
              <a:rPr lang="el-GR" sz="1800" dirty="0">
                <a:latin typeface="+mn-lt"/>
              </a:rPr>
              <a:t>Προ-άλεση </a:t>
            </a:r>
            <a:endParaRPr lang="el-GR" sz="1800" b="1" dirty="0">
              <a:solidFill>
                <a:srgbClr val="FFFF99"/>
              </a:solidFill>
              <a:latin typeface="+mn-lt"/>
            </a:endParaRPr>
          </a:p>
        </p:txBody>
      </p:sp>
      <p:sp>
        <p:nvSpPr>
          <p:cNvPr id="42" name="41 - TextBox"/>
          <p:cNvSpPr txBox="1"/>
          <p:nvPr/>
        </p:nvSpPr>
        <p:spPr>
          <a:xfrm>
            <a:off x="2743200" y="5581072"/>
            <a:ext cx="1524000" cy="369332"/>
          </a:xfrm>
          <a:prstGeom prst="rect">
            <a:avLst/>
          </a:prstGeom>
          <a:solidFill>
            <a:schemeClr val="accent6">
              <a:lumMod val="75000"/>
            </a:schemeClr>
          </a:solidFill>
        </p:spPr>
        <p:txBody>
          <a:bodyPr wrap="square" rtlCol="0">
            <a:spAutoFit/>
          </a:bodyPr>
          <a:lstStyle/>
          <a:p>
            <a:pPr eaLnBrk="1" hangingPunct="1"/>
            <a:r>
              <a:rPr lang="el-GR" sz="1800" dirty="0">
                <a:latin typeface="+mn-lt"/>
              </a:rPr>
              <a:t>Κυρίως άλεση </a:t>
            </a:r>
            <a:endParaRPr lang="el-GR" sz="1800" b="1" dirty="0">
              <a:solidFill>
                <a:srgbClr val="FFFF99"/>
              </a:solidFill>
              <a:latin typeface="+mn-lt"/>
            </a:endParaRPr>
          </a:p>
        </p:txBody>
      </p:sp>
      <p:sp>
        <p:nvSpPr>
          <p:cNvPr id="45" name="44 - TextBox"/>
          <p:cNvSpPr txBox="1"/>
          <p:nvPr/>
        </p:nvSpPr>
        <p:spPr>
          <a:xfrm>
            <a:off x="228600" y="4611562"/>
            <a:ext cx="2286000" cy="923330"/>
          </a:xfrm>
          <a:prstGeom prst="rect">
            <a:avLst/>
          </a:prstGeom>
          <a:solidFill>
            <a:schemeClr val="accent3">
              <a:lumMod val="75000"/>
            </a:schemeClr>
          </a:solidFill>
        </p:spPr>
        <p:txBody>
          <a:bodyPr wrap="square" rtlCol="0">
            <a:spAutoFit/>
          </a:bodyPr>
          <a:lstStyle/>
          <a:p>
            <a:pPr algn="ctr" eaLnBrk="1" hangingPunct="1"/>
            <a:r>
              <a:rPr lang="el-GR" sz="1800" dirty="0">
                <a:solidFill>
                  <a:srgbClr val="FFFF99"/>
                </a:solidFill>
                <a:latin typeface="+mn-lt"/>
              </a:rPr>
              <a:t>Τα σύγχρονα συστήματα διαθέτουν ειδικούς μύλους για</a:t>
            </a:r>
          </a:p>
        </p:txBody>
      </p:sp>
      <p:sp>
        <p:nvSpPr>
          <p:cNvPr id="49" name="48 - TextBox"/>
          <p:cNvSpPr txBox="1"/>
          <p:nvPr/>
        </p:nvSpPr>
        <p:spPr>
          <a:xfrm>
            <a:off x="4648200" y="3810000"/>
            <a:ext cx="4038600" cy="1077218"/>
          </a:xfrm>
          <a:prstGeom prst="rect">
            <a:avLst/>
          </a:prstGeom>
          <a:solidFill>
            <a:schemeClr val="tx1">
              <a:lumMod val="85000"/>
            </a:schemeClr>
          </a:solidFill>
          <a:ln>
            <a:solidFill>
              <a:schemeClr val="tx1">
                <a:lumMod val="85000"/>
              </a:schemeClr>
            </a:solidFill>
          </a:ln>
        </p:spPr>
        <p:txBody>
          <a:bodyPr wrap="square" rtlCol="0">
            <a:spAutoFit/>
          </a:bodyPr>
          <a:lstStyle/>
          <a:p>
            <a:pPr>
              <a:buFont typeface="Arial" pitchFamily="34" charset="0"/>
              <a:buChar char="•"/>
            </a:pPr>
            <a:r>
              <a:rPr lang="el-GR" sz="1600" dirty="0">
                <a:solidFill>
                  <a:schemeClr val="bg1">
                    <a:lumMod val="75000"/>
                    <a:lumOff val="25000"/>
                  </a:schemeClr>
                </a:solidFill>
                <a:latin typeface="+mn-lt"/>
              </a:rPr>
              <a:t> Σε πρώτες ύλες με ↑ ποσοστό συμμετοχής στο τελικό μείγμα (π.χ. 60% σίτος)</a:t>
            </a:r>
          </a:p>
          <a:p>
            <a:pPr>
              <a:buFont typeface="Arial" pitchFamily="34" charset="0"/>
              <a:buChar char="•"/>
            </a:pPr>
            <a:r>
              <a:rPr lang="el-GR" sz="1600" dirty="0">
                <a:solidFill>
                  <a:schemeClr val="bg1">
                    <a:lumMod val="75000"/>
                    <a:lumOff val="25000"/>
                  </a:schemeClr>
                </a:solidFill>
                <a:latin typeface="+mn-lt"/>
              </a:rPr>
              <a:t> Σε ΧΖ πριν την κυρίως άλεση (ώστε να μη χρειάζεται η χρήση κοπτικού)</a:t>
            </a:r>
          </a:p>
        </p:txBody>
      </p:sp>
      <p:sp>
        <p:nvSpPr>
          <p:cNvPr id="50" name="49 - TextBox"/>
          <p:cNvSpPr txBox="1"/>
          <p:nvPr/>
        </p:nvSpPr>
        <p:spPr>
          <a:xfrm>
            <a:off x="4648200" y="5105400"/>
            <a:ext cx="4038600" cy="1323439"/>
          </a:xfrm>
          <a:prstGeom prst="rect">
            <a:avLst/>
          </a:prstGeom>
          <a:solidFill>
            <a:schemeClr val="tx1">
              <a:lumMod val="85000"/>
            </a:schemeClr>
          </a:solidFill>
          <a:ln>
            <a:solidFill>
              <a:schemeClr val="tx1">
                <a:lumMod val="85000"/>
              </a:schemeClr>
            </a:solidFill>
          </a:ln>
        </p:spPr>
        <p:txBody>
          <a:bodyPr wrap="square" rtlCol="0">
            <a:spAutoFit/>
          </a:bodyPr>
          <a:lstStyle/>
          <a:p>
            <a:pPr>
              <a:buFont typeface="Arial" pitchFamily="34" charset="0"/>
              <a:buChar char="•"/>
            </a:pPr>
            <a:r>
              <a:rPr lang="el-GR" sz="1600" dirty="0">
                <a:solidFill>
                  <a:schemeClr val="bg1">
                    <a:lumMod val="75000"/>
                    <a:lumOff val="25000"/>
                  </a:schemeClr>
                </a:solidFill>
                <a:latin typeface="+mn-lt"/>
              </a:rPr>
              <a:t> Σε πρώτες ύλες με τη μορφή συμπήκτων (π.χ. </a:t>
            </a:r>
            <a:r>
              <a:rPr lang="el-GR" sz="1600" dirty="0" err="1">
                <a:solidFill>
                  <a:schemeClr val="bg1">
                    <a:lumMod val="75000"/>
                    <a:lumOff val="25000"/>
                  </a:schemeClr>
                </a:solidFill>
                <a:latin typeface="+mn-lt"/>
              </a:rPr>
              <a:t>ηλιάλευρο</a:t>
            </a:r>
            <a:r>
              <a:rPr lang="el-GR" sz="1600" dirty="0">
                <a:solidFill>
                  <a:schemeClr val="bg1">
                    <a:lumMod val="75000"/>
                    <a:lumOff val="25000"/>
                  </a:schemeClr>
                </a:solidFill>
                <a:latin typeface="+mn-lt"/>
              </a:rPr>
              <a:t>, </a:t>
            </a:r>
            <a:r>
              <a:rPr lang="el-GR" sz="1600" dirty="0" err="1">
                <a:solidFill>
                  <a:schemeClr val="bg1">
                    <a:lumMod val="75000"/>
                    <a:lumOff val="25000"/>
                  </a:schemeClr>
                </a:solidFill>
                <a:latin typeface="+mn-lt"/>
              </a:rPr>
              <a:t>στεμ</a:t>
            </a:r>
            <a:r>
              <a:rPr lang="el-GR" sz="1600" dirty="0">
                <a:solidFill>
                  <a:schemeClr val="bg1">
                    <a:lumMod val="75000"/>
                    <a:lumOff val="25000"/>
                  </a:schemeClr>
                </a:solidFill>
                <a:latin typeface="+mn-lt"/>
              </a:rPr>
              <a:t>. σακχαροτεύτλων κλπ.)</a:t>
            </a:r>
          </a:p>
          <a:p>
            <a:pPr>
              <a:buFont typeface="Arial" pitchFamily="34" charset="0"/>
              <a:buChar char="•"/>
            </a:pPr>
            <a:r>
              <a:rPr lang="el-GR" sz="1600" dirty="0">
                <a:solidFill>
                  <a:schemeClr val="bg1">
                    <a:lumMod val="75000"/>
                    <a:lumOff val="25000"/>
                  </a:schemeClr>
                </a:solidFill>
                <a:latin typeface="+mn-lt"/>
              </a:rPr>
              <a:t> Σε πολλές διαφορετικές πρώτες ύλες</a:t>
            </a:r>
          </a:p>
          <a:p>
            <a:pPr>
              <a:buFont typeface="Arial" pitchFamily="34" charset="0"/>
              <a:buChar char="•"/>
            </a:pPr>
            <a:r>
              <a:rPr lang="el-GR" sz="1600" dirty="0">
                <a:solidFill>
                  <a:schemeClr val="bg1">
                    <a:lumMod val="75000"/>
                    <a:lumOff val="25000"/>
                  </a:schemeClr>
                </a:solidFill>
                <a:latin typeface="+mn-lt"/>
              </a:rPr>
              <a:t> Σε πρώτες ύλες με αδρούς κόκκους ή με σβώλους</a:t>
            </a:r>
          </a:p>
        </p:txBody>
      </p:sp>
      <p:cxnSp>
        <p:nvCxnSpPr>
          <p:cNvPr id="52" name="51 - Ευθύγραμμο βέλος σύνδεσης"/>
          <p:cNvCxnSpPr>
            <a:stCxn id="38" idx="2"/>
            <a:endCxn id="12" idx="0"/>
          </p:cNvCxnSpPr>
          <p:nvPr/>
        </p:nvCxnSpPr>
        <p:spPr>
          <a:xfrm>
            <a:off x="1257300" y="1956375"/>
            <a:ext cx="0" cy="36611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54 - Γωνιακή σύνδεση"/>
          <p:cNvCxnSpPr>
            <a:stCxn id="45" idx="0"/>
            <a:endCxn id="41" idx="1"/>
          </p:cNvCxnSpPr>
          <p:nvPr/>
        </p:nvCxnSpPr>
        <p:spPr>
          <a:xfrm rot="5400000" flipH="1" flipV="1">
            <a:off x="1925658" y="3794020"/>
            <a:ext cx="263484" cy="1371600"/>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8" name="57 - Γωνιακή σύνδεση"/>
          <p:cNvCxnSpPr>
            <a:stCxn id="45" idx="2"/>
            <a:endCxn id="42" idx="1"/>
          </p:cNvCxnSpPr>
          <p:nvPr/>
        </p:nvCxnSpPr>
        <p:spPr>
          <a:xfrm rot="16200000" flipH="1">
            <a:off x="1941977" y="4964515"/>
            <a:ext cx="230846" cy="1371600"/>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4" name="63 - Ευθύγραμμο βέλος σύνδεσης"/>
          <p:cNvCxnSpPr>
            <a:stCxn id="42" idx="3"/>
            <a:endCxn id="50" idx="1"/>
          </p:cNvCxnSpPr>
          <p:nvPr/>
        </p:nvCxnSpPr>
        <p:spPr>
          <a:xfrm>
            <a:off x="4267200" y="5765738"/>
            <a:ext cx="381000" cy="138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66 - Ευθύγραμμο βέλος σύνδεσης"/>
          <p:cNvCxnSpPr>
            <a:stCxn id="41" idx="3"/>
            <a:endCxn id="49" idx="1"/>
          </p:cNvCxnSpPr>
          <p:nvPr/>
        </p:nvCxnSpPr>
        <p:spPr>
          <a:xfrm>
            <a:off x="4267200" y="4348078"/>
            <a:ext cx="381000" cy="5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3" name="72 - Ευθύγραμμο βέλος σύνδεσης"/>
          <p:cNvCxnSpPr>
            <a:stCxn id="12" idx="2"/>
            <a:endCxn id="45" idx="0"/>
          </p:cNvCxnSpPr>
          <p:nvPr/>
        </p:nvCxnSpPr>
        <p:spPr>
          <a:xfrm>
            <a:off x="1257300" y="3030379"/>
            <a:ext cx="114300" cy="1581183"/>
          </a:xfrm>
          <a:prstGeom prst="straightConnector1">
            <a:avLst/>
          </a:prstGeom>
          <a:ln w="38100">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6" name="25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36</a:t>
            </a:fld>
            <a:endParaRPr lang="en-US">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25" name="24 - TextBox"/>
          <p:cNvSpPr txBox="1"/>
          <p:nvPr/>
        </p:nvSpPr>
        <p:spPr>
          <a:xfrm>
            <a:off x="6023670" y="1741706"/>
            <a:ext cx="2739330" cy="4278094"/>
          </a:xfrm>
          <a:prstGeom prst="rect">
            <a:avLst/>
          </a:prstGeom>
          <a:solidFill>
            <a:schemeClr val="tx1">
              <a:lumMod val="95000"/>
            </a:schemeClr>
          </a:solidFill>
        </p:spPr>
        <p:txBody>
          <a:bodyPr wrap="square" rtlCol="0">
            <a:spAutoFit/>
          </a:bodyPr>
          <a:lstStyle/>
          <a:p>
            <a:pPr eaLnBrk="1" hangingPunct="1">
              <a:buFont typeface="Arial" pitchFamily="34" charset="0"/>
              <a:buChar char="•"/>
            </a:pPr>
            <a:r>
              <a:rPr lang="el-GR" sz="1600" dirty="0">
                <a:solidFill>
                  <a:schemeClr val="bg1">
                    <a:lumMod val="75000"/>
                    <a:lumOff val="25000"/>
                  </a:schemeClr>
                </a:solidFill>
                <a:latin typeface="+mn-lt"/>
              </a:rPr>
              <a:t> Αρχή άλεσης= πολλαπλές κρούσεις του υλικού</a:t>
            </a:r>
          </a:p>
          <a:p>
            <a:pPr eaLnBrk="1" hangingPunct="1">
              <a:buFont typeface="Arial" pitchFamily="34" charset="0"/>
              <a:buChar char="•"/>
            </a:pPr>
            <a:r>
              <a:rPr lang="el-GR" sz="1600" dirty="0">
                <a:solidFill>
                  <a:schemeClr val="bg1">
                    <a:lumMod val="75000"/>
                    <a:lumOff val="25000"/>
                  </a:schemeClr>
                </a:solidFill>
                <a:latin typeface="+mn-lt"/>
              </a:rPr>
              <a:t> Ταχύτητα περιστροφής= 100</a:t>
            </a:r>
            <a:r>
              <a:rPr lang="en-GB" sz="1600" dirty="0">
                <a:solidFill>
                  <a:schemeClr val="bg1">
                    <a:lumMod val="75000"/>
                    <a:lumOff val="25000"/>
                  </a:schemeClr>
                </a:solidFill>
                <a:latin typeface="+mn-lt"/>
              </a:rPr>
              <a:t> m/s </a:t>
            </a:r>
            <a:r>
              <a:rPr lang="el-GR" sz="1600" dirty="0">
                <a:solidFill>
                  <a:schemeClr val="bg1">
                    <a:lumMod val="75000"/>
                    <a:lumOff val="25000"/>
                  </a:schemeClr>
                </a:solidFill>
                <a:latin typeface="+mn-lt"/>
              </a:rPr>
              <a:t>ή </a:t>
            </a:r>
            <a:r>
              <a:rPr lang="en-GB" sz="1600" dirty="0">
                <a:solidFill>
                  <a:schemeClr val="bg1">
                    <a:lumMod val="75000"/>
                    <a:lumOff val="25000"/>
                  </a:schemeClr>
                </a:solidFill>
                <a:latin typeface="+mn-lt"/>
              </a:rPr>
              <a:t>360km/h</a:t>
            </a:r>
            <a:endParaRPr lang="el-GR" sz="1600" dirty="0">
              <a:solidFill>
                <a:schemeClr val="bg1">
                  <a:lumMod val="75000"/>
                  <a:lumOff val="25000"/>
                </a:schemeClr>
              </a:solidFill>
              <a:latin typeface="+mn-lt"/>
            </a:endParaRPr>
          </a:p>
          <a:p>
            <a:pPr eaLnBrk="1" hangingPunct="1">
              <a:buFont typeface="Arial" pitchFamily="34" charset="0"/>
              <a:buChar char="•"/>
            </a:pPr>
            <a:r>
              <a:rPr lang="el-GR" sz="1600" dirty="0">
                <a:solidFill>
                  <a:schemeClr val="bg1">
                    <a:lumMod val="75000"/>
                    <a:lumOff val="25000"/>
                  </a:schemeClr>
                </a:solidFill>
                <a:latin typeface="+mn-lt"/>
              </a:rPr>
              <a:t> Το υλικό ωθείται μέσα από το κόσκινο, οι οπές του οποίου καθορίζουν το μέγεθος αλέσματος (επιλογή κόσκινου ανάλογα με το επιθυμητό αποτέλεσμα)</a:t>
            </a:r>
          </a:p>
          <a:p>
            <a:pPr eaLnBrk="1" hangingPunct="1">
              <a:buFont typeface="Arial" pitchFamily="34" charset="0"/>
              <a:buChar char="•"/>
            </a:pPr>
            <a:r>
              <a:rPr lang="el-GR" sz="1600" dirty="0">
                <a:solidFill>
                  <a:schemeClr val="bg1">
                    <a:lumMod val="75000"/>
                    <a:lumOff val="25000"/>
                  </a:schemeClr>
                </a:solidFill>
                <a:latin typeface="+mn-lt"/>
              </a:rPr>
              <a:t> Ο ανεμιστήρας στην έξοδο δημιουργεί </a:t>
            </a:r>
            <a:r>
              <a:rPr lang="el-GR" sz="1600" dirty="0" err="1">
                <a:solidFill>
                  <a:schemeClr val="bg1">
                    <a:lumMod val="75000"/>
                    <a:lumOff val="25000"/>
                  </a:schemeClr>
                </a:solidFill>
                <a:latin typeface="+mn-lt"/>
              </a:rPr>
              <a:t>υποπίεση</a:t>
            </a:r>
            <a:r>
              <a:rPr lang="el-GR" sz="1600" dirty="0">
                <a:solidFill>
                  <a:schemeClr val="bg1">
                    <a:lumMod val="75000"/>
                    <a:lumOff val="25000"/>
                  </a:schemeClr>
                </a:solidFill>
                <a:latin typeface="+mn-lt"/>
              </a:rPr>
              <a:t> στο εσωτερικό του μύλου → ↑ ροής αλέσματος</a:t>
            </a:r>
          </a:p>
          <a:p>
            <a:pPr eaLnBrk="1" hangingPunct="1">
              <a:buFont typeface="Arial" pitchFamily="34" charset="0"/>
              <a:buChar char="•"/>
            </a:pPr>
            <a:r>
              <a:rPr lang="el-GR" sz="1600" dirty="0">
                <a:solidFill>
                  <a:schemeClr val="bg1">
                    <a:lumMod val="75000"/>
                    <a:lumOff val="25000"/>
                  </a:schemeClr>
                </a:solidFill>
                <a:latin typeface="+mn-lt"/>
              </a:rPr>
              <a:t>Στην έξοδο ενσωματώνονται ειδικά φίλτρα για συγκράτηση σκόνης</a:t>
            </a:r>
          </a:p>
        </p:txBody>
      </p:sp>
      <p:pic>
        <p:nvPicPr>
          <p:cNvPr id="11" name="10 - Εικόνα" descr="hammer-mill 3.jpg"/>
          <p:cNvPicPr>
            <a:picLocks noChangeAspect="1"/>
          </p:cNvPicPr>
          <p:nvPr/>
        </p:nvPicPr>
        <p:blipFill>
          <a:blip r:embed="rId3" cstate="print"/>
          <a:stretch>
            <a:fillRect/>
          </a:stretch>
        </p:blipFill>
        <p:spPr>
          <a:xfrm>
            <a:off x="274541" y="1219200"/>
            <a:ext cx="5364259" cy="4952999"/>
          </a:xfrm>
          <a:prstGeom prst="rect">
            <a:avLst/>
          </a:prstGeom>
        </p:spPr>
      </p:pic>
      <p:sp>
        <p:nvSpPr>
          <p:cNvPr id="12" name="11 - TextBox"/>
          <p:cNvSpPr txBox="1"/>
          <p:nvPr/>
        </p:nvSpPr>
        <p:spPr>
          <a:xfrm>
            <a:off x="1371600" y="1371601"/>
            <a:ext cx="11430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Είσοδος πρώτης ύλης</a:t>
            </a:r>
          </a:p>
        </p:txBody>
      </p:sp>
      <p:sp>
        <p:nvSpPr>
          <p:cNvPr id="13" name="12 - TextBox"/>
          <p:cNvSpPr txBox="1"/>
          <p:nvPr/>
        </p:nvSpPr>
        <p:spPr>
          <a:xfrm>
            <a:off x="1371600" y="2531253"/>
            <a:ext cx="685800" cy="288147"/>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Ρότορας </a:t>
            </a:r>
          </a:p>
        </p:txBody>
      </p:sp>
      <p:sp>
        <p:nvSpPr>
          <p:cNvPr id="15" name="14 - TextBox"/>
          <p:cNvSpPr txBox="1"/>
          <p:nvPr/>
        </p:nvSpPr>
        <p:spPr>
          <a:xfrm>
            <a:off x="533400" y="2759853"/>
            <a:ext cx="685800" cy="288147"/>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Σφυρί  </a:t>
            </a:r>
          </a:p>
        </p:txBody>
      </p:sp>
      <p:sp>
        <p:nvSpPr>
          <p:cNvPr id="16" name="15 - TextBox"/>
          <p:cNvSpPr txBox="1"/>
          <p:nvPr/>
        </p:nvSpPr>
        <p:spPr>
          <a:xfrm>
            <a:off x="685800" y="5198253"/>
            <a:ext cx="685800" cy="288147"/>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Κόσκινο  </a:t>
            </a:r>
          </a:p>
        </p:txBody>
      </p:sp>
      <p:sp>
        <p:nvSpPr>
          <p:cNvPr id="17" name="16 - TextBox"/>
          <p:cNvSpPr txBox="1"/>
          <p:nvPr/>
        </p:nvSpPr>
        <p:spPr>
          <a:xfrm>
            <a:off x="4038600" y="5516210"/>
            <a:ext cx="14478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Σωλήνας αναρρόφησης  </a:t>
            </a:r>
          </a:p>
        </p:txBody>
      </p:sp>
      <p:sp>
        <p:nvSpPr>
          <p:cNvPr id="18" name="17 - TextBox"/>
          <p:cNvSpPr txBox="1"/>
          <p:nvPr/>
        </p:nvSpPr>
        <p:spPr>
          <a:xfrm>
            <a:off x="4343400" y="2836053"/>
            <a:ext cx="1066800" cy="288147"/>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Ανεμιστήρας </a:t>
            </a:r>
          </a:p>
        </p:txBody>
      </p:sp>
      <p:sp>
        <p:nvSpPr>
          <p:cNvPr id="19" name="18 - TextBox"/>
          <p:cNvSpPr txBox="1"/>
          <p:nvPr/>
        </p:nvSpPr>
        <p:spPr>
          <a:xfrm>
            <a:off x="4465320" y="1630010"/>
            <a:ext cx="11430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Έξοδος αλέσματος</a:t>
            </a:r>
          </a:p>
        </p:txBody>
      </p:sp>
      <p:sp>
        <p:nvSpPr>
          <p:cNvPr id="26" name="25 - Βέλος προς τα επάνω"/>
          <p:cNvSpPr/>
          <p:nvPr/>
        </p:nvSpPr>
        <p:spPr>
          <a:xfrm rot="5400000">
            <a:off x="5410200" y="3505200"/>
            <a:ext cx="381000" cy="8382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914400" y="6019800"/>
            <a:ext cx="3276600" cy="338554"/>
          </a:xfrm>
          <a:prstGeom prst="rect">
            <a:avLst/>
          </a:prstGeom>
          <a:noFill/>
        </p:spPr>
        <p:txBody>
          <a:bodyPr wrap="square" rtlCol="0">
            <a:spAutoFit/>
          </a:bodyPr>
          <a:lstStyle/>
          <a:p>
            <a:pPr algn="ctr" eaLnBrk="1" hangingPunct="1"/>
            <a:r>
              <a:rPr lang="el-GR" sz="1600" dirty="0">
                <a:solidFill>
                  <a:srgbClr val="7030A0"/>
                </a:solidFill>
                <a:latin typeface="+mn-lt"/>
              </a:rPr>
              <a:t>Τρόπος λειτουργίας σφυρόμυλου</a:t>
            </a:r>
          </a:p>
        </p:txBody>
      </p:sp>
      <p:sp>
        <p:nvSpPr>
          <p:cNvPr id="20" name="1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37</a:t>
            </a:fld>
            <a:endParaRPr lang="en-US">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575560" y="2294989"/>
            <a:ext cx="18288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b="1" dirty="0">
                <a:solidFill>
                  <a:schemeClr val="bg1">
                    <a:lumMod val="75000"/>
                    <a:lumOff val="25000"/>
                  </a:schemeClr>
                </a:solidFill>
                <a:latin typeface="+mn-lt"/>
              </a:rPr>
              <a:t>Κάθετοι αναμικτήρες</a:t>
            </a:r>
          </a:p>
        </p:txBody>
      </p:sp>
      <p:sp>
        <p:nvSpPr>
          <p:cNvPr id="11" name="10 - TextBox"/>
          <p:cNvSpPr txBox="1"/>
          <p:nvPr/>
        </p:nvSpPr>
        <p:spPr>
          <a:xfrm>
            <a:off x="4724400" y="1590964"/>
            <a:ext cx="4267200" cy="2062103"/>
          </a:xfrm>
          <a:prstGeom prst="rect">
            <a:avLst/>
          </a:prstGeom>
          <a:solidFill>
            <a:schemeClr val="accent6">
              <a:lumMod val="75000"/>
            </a:schemeClr>
          </a:solidFill>
        </p:spPr>
        <p:txBody>
          <a:bodyPr wrap="square" rtlCol="0">
            <a:spAutoFit/>
          </a:bodyPr>
          <a:lstStyle/>
          <a:p>
            <a:pPr eaLnBrk="1" hangingPunct="1"/>
            <a:r>
              <a:rPr lang="el-GR" sz="1600" b="1" dirty="0">
                <a:solidFill>
                  <a:srgbClr val="FFFF99"/>
                </a:solidFill>
                <a:latin typeface="+mn-lt"/>
              </a:rPr>
              <a:t>Πλεονεκτήματα:</a:t>
            </a:r>
          </a:p>
          <a:p>
            <a:pPr eaLnBrk="1" hangingPunct="1"/>
            <a:r>
              <a:rPr lang="el-GR" sz="1600" dirty="0">
                <a:latin typeface="+mn-lt"/>
              </a:rPr>
              <a:t>Χαμηλό κόστος αγοράς, εγκατάστασης,  λειτουργίας</a:t>
            </a:r>
          </a:p>
          <a:p>
            <a:pPr eaLnBrk="1" hangingPunct="1"/>
            <a:r>
              <a:rPr lang="el-GR" sz="1600" b="1" dirty="0">
                <a:solidFill>
                  <a:srgbClr val="FFFF99"/>
                </a:solidFill>
                <a:latin typeface="+mn-lt"/>
              </a:rPr>
              <a:t>Μειονεκτήματα:</a:t>
            </a:r>
          </a:p>
          <a:p>
            <a:pPr eaLnBrk="1" hangingPunct="1">
              <a:buFont typeface="Arial" pitchFamily="34" charset="0"/>
              <a:buChar char="•"/>
            </a:pPr>
            <a:r>
              <a:rPr lang="el-GR" sz="1600" dirty="0">
                <a:latin typeface="+mn-lt"/>
              </a:rPr>
              <a:t> Μεγάλος χρόνος ανάμειξης (10-15 </a:t>
            </a:r>
            <a:r>
              <a:rPr lang="en-GB" sz="1600" dirty="0">
                <a:latin typeface="+mn-lt"/>
              </a:rPr>
              <a:t>min)</a:t>
            </a:r>
            <a:endParaRPr lang="el-GR" sz="1600" dirty="0">
              <a:latin typeface="+mn-lt"/>
            </a:endParaRPr>
          </a:p>
          <a:p>
            <a:pPr eaLnBrk="1" hangingPunct="1">
              <a:buFont typeface="Arial" pitchFamily="34" charset="0"/>
              <a:buChar char="•"/>
            </a:pPr>
            <a:r>
              <a:rPr lang="el-GR" sz="1600" dirty="0">
                <a:latin typeface="+mn-lt"/>
              </a:rPr>
              <a:t> Όχι υγρά σε μεγάλες ποσότητες</a:t>
            </a:r>
          </a:p>
          <a:p>
            <a:pPr eaLnBrk="1" hangingPunct="1">
              <a:buFont typeface="Arial" pitchFamily="34" charset="0"/>
              <a:buChar char="•"/>
            </a:pPr>
            <a:r>
              <a:rPr lang="el-GR" sz="1600" dirty="0">
                <a:latin typeface="+mn-lt"/>
              </a:rPr>
              <a:t> Χαμηλή δυναμικότητα</a:t>
            </a:r>
            <a:endParaRPr lang="en-GB" sz="1600" dirty="0">
              <a:latin typeface="+mn-lt"/>
            </a:endParaRPr>
          </a:p>
          <a:p>
            <a:pPr eaLnBrk="1" hangingPunct="1">
              <a:buFont typeface="Arial" pitchFamily="34" charset="0"/>
              <a:buChar char="•"/>
            </a:pPr>
            <a:r>
              <a:rPr lang="en-GB" sz="1600" dirty="0">
                <a:latin typeface="+mn-lt"/>
              </a:rPr>
              <a:t> </a:t>
            </a:r>
            <a:r>
              <a:rPr lang="el-GR" sz="1600" dirty="0">
                <a:latin typeface="+mn-lt"/>
              </a:rPr>
              <a:t>Μικρή ομοιογένεια για υλικά διαφορετικού ΕΒ</a:t>
            </a:r>
          </a:p>
        </p:txBody>
      </p:sp>
      <p:sp>
        <p:nvSpPr>
          <p:cNvPr id="12" name="11 - TextBox"/>
          <p:cNvSpPr txBox="1"/>
          <p:nvPr/>
        </p:nvSpPr>
        <p:spPr>
          <a:xfrm>
            <a:off x="228600" y="3330714"/>
            <a:ext cx="1828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Δ. Σύστημα  ανάμειξης</a:t>
            </a:r>
          </a:p>
        </p:txBody>
      </p:sp>
      <p:cxnSp>
        <p:nvCxnSpPr>
          <p:cNvPr id="13" name="12 - Γωνιακή σύνδεση"/>
          <p:cNvCxnSpPr>
            <a:stCxn id="12" idx="3"/>
            <a:endCxn id="10" idx="1"/>
          </p:cNvCxnSpPr>
          <p:nvPr/>
        </p:nvCxnSpPr>
        <p:spPr>
          <a:xfrm flipV="1">
            <a:off x="2057400" y="2618155"/>
            <a:ext cx="518160" cy="106650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TextBox"/>
          <p:cNvSpPr txBox="1"/>
          <p:nvPr/>
        </p:nvSpPr>
        <p:spPr>
          <a:xfrm>
            <a:off x="2560320" y="4419600"/>
            <a:ext cx="19050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b="1" dirty="0">
                <a:solidFill>
                  <a:schemeClr val="bg1">
                    <a:lumMod val="75000"/>
                    <a:lumOff val="25000"/>
                  </a:schemeClr>
                </a:solidFill>
                <a:latin typeface="+mn-lt"/>
              </a:rPr>
              <a:t>Οριζόντιοι αναμικτήρες</a:t>
            </a:r>
          </a:p>
        </p:txBody>
      </p:sp>
      <p:cxnSp>
        <p:nvCxnSpPr>
          <p:cNvPr id="16" name="15 - Γωνιακή σύνδεση"/>
          <p:cNvCxnSpPr>
            <a:stCxn id="12" idx="3"/>
            <a:endCxn id="15" idx="1"/>
          </p:cNvCxnSpPr>
          <p:nvPr/>
        </p:nvCxnSpPr>
        <p:spPr>
          <a:xfrm>
            <a:off x="2057400" y="3684657"/>
            <a:ext cx="502920" cy="1058109"/>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a:stCxn id="10" idx="3"/>
            <a:endCxn id="11" idx="1"/>
          </p:cNvCxnSpPr>
          <p:nvPr/>
        </p:nvCxnSpPr>
        <p:spPr>
          <a:xfrm>
            <a:off x="4404360" y="2618155"/>
            <a:ext cx="320040" cy="38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37 - TextBox"/>
          <p:cNvSpPr txBox="1"/>
          <p:nvPr/>
        </p:nvSpPr>
        <p:spPr>
          <a:xfrm>
            <a:off x="228600" y="1371600"/>
            <a:ext cx="1828800" cy="830997"/>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600" dirty="0">
                <a:solidFill>
                  <a:schemeClr val="bg1">
                    <a:lumMod val="75000"/>
                    <a:lumOff val="25000"/>
                  </a:schemeClr>
                </a:solidFill>
                <a:latin typeface="+mn-lt"/>
              </a:rPr>
              <a:t>Για επίτευξη ομοιογένειας στο μείγμα</a:t>
            </a:r>
          </a:p>
        </p:txBody>
      </p:sp>
      <p:cxnSp>
        <p:nvCxnSpPr>
          <p:cNvPr id="52" name="51 - Ευθύγραμμο βέλος σύνδεσης"/>
          <p:cNvCxnSpPr>
            <a:stCxn id="38" idx="2"/>
            <a:endCxn id="12" idx="0"/>
          </p:cNvCxnSpPr>
          <p:nvPr/>
        </p:nvCxnSpPr>
        <p:spPr>
          <a:xfrm>
            <a:off x="1143000" y="2202597"/>
            <a:ext cx="0" cy="112811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59 - TextBox"/>
          <p:cNvSpPr txBox="1"/>
          <p:nvPr/>
        </p:nvSpPr>
        <p:spPr>
          <a:xfrm>
            <a:off x="4724400" y="3837708"/>
            <a:ext cx="4267200" cy="1815882"/>
          </a:xfrm>
          <a:prstGeom prst="rect">
            <a:avLst/>
          </a:prstGeom>
          <a:solidFill>
            <a:schemeClr val="accent6">
              <a:lumMod val="75000"/>
            </a:schemeClr>
          </a:solidFill>
        </p:spPr>
        <p:txBody>
          <a:bodyPr wrap="square" rtlCol="0">
            <a:spAutoFit/>
          </a:bodyPr>
          <a:lstStyle/>
          <a:p>
            <a:pPr eaLnBrk="1" hangingPunct="1"/>
            <a:r>
              <a:rPr lang="el-GR" sz="1600" b="1" dirty="0">
                <a:solidFill>
                  <a:srgbClr val="FFFF99"/>
                </a:solidFill>
                <a:latin typeface="+mn-lt"/>
              </a:rPr>
              <a:t>Πλεονεκτήματα:</a:t>
            </a:r>
          </a:p>
          <a:p>
            <a:pPr eaLnBrk="1" hangingPunct="1">
              <a:buFont typeface="Arial" pitchFamily="34" charset="0"/>
              <a:buChar char="•"/>
            </a:pPr>
            <a:r>
              <a:rPr lang="el-GR" sz="1600" dirty="0">
                <a:latin typeface="+mn-lt"/>
              </a:rPr>
              <a:t> Μικρός χρόνος ανάμειξης</a:t>
            </a:r>
            <a:r>
              <a:rPr lang="en-GB" sz="1600" dirty="0">
                <a:latin typeface="+mn-lt"/>
              </a:rPr>
              <a:t> (4-5 min)</a:t>
            </a:r>
            <a:endParaRPr lang="el-GR" sz="1600" dirty="0">
              <a:latin typeface="+mn-lt"/>
            </a:endParaRPr>
          </a:p>
          <a:p>
            <a:pPr eaLnBrk="1" hangingPunct="1">
              <a:buFont typeface="Arial" pitchFamily="34" charset="0"/>
              <a:buChar char="•"/>
            </a:pPr>
            <a:r>
              <a:rPr lang="el-GR" sz="1600" dirty="0">
                <a:latin typeface="+mn-lt"/>
              </a:rPr>
              <a:t> Καλύτερη ομοιογένεια</a:t>
            </a:r>
            <a:endParaRPr lang="en-GB" sz="1600" dirty="0">
              <a:latin typeface="+mn-lt"/>
            </a:endParaRPr>
          </a:p>
          <a:p>
            <a:pPr eaLnBrk="1" hangingPunct="1">
              <a:buFont typeface="Arial" pitchFamily="34" charset="0"/>
              <a:buChar char="•"/>
            </a:pPr>
            <a:r>
              <a:rPr lang="el-GR" sz="1600" dirty="0">
                <a:latin typeface="+mn-lt"/>
              </a:rPr>
              <a:t> Προσθήκη υγρών σε μεγάλες ποσότητες</a:t>
            </a:r>
          </a:p>
          <a:p>
            <a:pPr eaLnBrk="1" hangingPunct="1">
              <a:buFont typeface="Arial" pitchFamily="34" charset="0"/>
              <a:buChar char="•"/>
            </a:pPr>
            <a:r>
              <a:rPr lang="el-GR" sz="1600" dirty="0">
                <a:latin typeface="+mn-lt"/>
              </a:rPr>
              <a:t> Μεγάλη δυναμικότητα (οι συνεχείς)</a:t>
            </a:r>
          </a:p>
          <a:p>
            <a:pPr eaLnBrk="1" hangingPunct="1"/>
            <a:r>
              <a:rPr lang="el-GR" sz="1600" b="1" dirty="0">
                <a:solidFill>
                  <a:srgbClr val="FFFF99"/>
                </a:solidFill>
                <a:latin typeface="+mn-lt"/>
              </a:rPr>
              <a:t>Μειονεκτήματα:</a:t>
            </a:r>
          </a:p>
          <a:p>
            <a:pPr eaLnBrk="1" hangingPunct="1">
              <a:buFont typeface="Arial" pitchFamily="34" charset="0"/>
              <a:buChar char="•"/>
            </a:pPr>
            <a:r>
              <a:rPr lang="el-GR" sz="1600" dirty="0">
                <a:latin typeface="+mn-lt"/>
              </a:rPr>
              <a:t> Υψηλό κόστος</a:t>
            </a:r>
          </a:p>
        </p:txBody>
      </p:sp>
      <p:cxnSp>
        <p:nvCxnSpPr>
          <p:cNvPr id="70" name="69 - Ευθύγραμμο βέλος σύνδεσης"/>
          <p:cNvCxnSpPr>
            <a:stCxn id="15" idx="3"/>
            <a:endCxn id="60" idx="1"/>
          </p:cNvCxnSpPr>
          <p:nvPr/>
        </p:nvCxnSpPr>
        <p:spPr>
          <a:xfrm>
            <a:off x="4465320" y="4742766"/>
            <a:ext cx="259080" cy="288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6" name="75 - TextBox"/>
          <p:cNvSpPr txBox="1"/>
          <p:nvPr/>
        </p:nvSpPr>
        <p:spPr>
          <a:xfrm>
            <a:off x="685800" y="5562600"/>
            <a:ext cx="1828800" cy="646331"/>
          </a:xfrm>
          <a:prstGeom prst="rect">
            <a:avLst/>
          </a:prstGeom>
          <a:solidFill>
            <a:schemeClr val="accent3">
              <a:lumMod val="75000"/>
            </a:schemeClr>
          </a:solidFill>
        </p:spPr>
        <p:txBody>
          <a:bodyPr wrap="square" rtlCol="0">
            <a:spAutoFit/>
          </a:bodyPr>
          <a:lstStyle/>
          <a:p>
            <a:pPr algn="ctr" eaLnBrk="1" hangingPunct="1"/>
            <a:r>
              <a:rPr lang="el-GR" sz="1800" dirty="0">
                <a:solidFill>
                  <a:srgbClr val="FFFF99"/>
                </a:solidFill>
                <a:latin typeface="+mn-lt"/>
              </a:rPr>
              <a:t>Συνεχείς αναμικτήρες</a:t>
            </a:r>
          </a:p>
        </p:txBody>
      </p:sp>
      <p:sp>
        <p:nvSpPr>
          <p:cNvPr id="77" name="76 - TextBox"/>
          <p:cNvSpPr txBox="1"/>
          <p:nvPr/>
        </p:nvSpPr>
        <p:spPr>
          <a:xfrm>
            <a:off x="2743200" y="5562600"/>
            <a:ext cx="1828800" cy="646331"/>
          </a:xfrm>
          <a:prstGeom prst="rect">
            <a:avLst/>
          </a:prstGeom>
          <a:solidFill>
            <a:schemeClr val="accent3">
              <a:lumMod val="75000"/>
            </a:schemeClr>
          </a:solidFill>
        </p:spPr>
        <p:txBody>
          <a:bodyPr wrap="square" rtlCol="0">
            <a:spAutoFit/>
          </a:bodyPr>
          <a:lstStyle/>
          <a:p>
            <a:pPr algn="ctr" eaLnBrk="1" hangingPunct="1"/>
            <a:r>
              <a:rPr lang="el-GR" sz="1800" dirty="0">
                <a:solidFill>
                  <a:srgbClr val="FFFF99"/>
                </a:solidFill>
                <a:latin typeface="+mn-lt"/>
              </a:rPr>
              <a:t>Αναμικτήρες παρτίδων</a:t>
            </a:r>
          </a:p>
        </p:txBody>
      </p:sp>
      <p:cxnSp>
        <p:nvCxnSpPr>
          <p:cNvPr id="79" name="78 - Γωνιακή σύνδεση"/>
          <p:cNvCxnSpPr>
            <a:stCxn id="15" idx="2"/>
            <a:endCxn id="76" idx="0"/>
          </p:cNvCxnSpPr>
          <p:nvPr/>
        </p:nvCxnSpPr>
        <p:spPr>
          <a:xfrm rot="5400000">
            <a:off x="2308176" y="4357955"/>
            <a:ext cx="496669" cy="1912620"/>
          </a:xfrm>
          <a:prstGeom prst="bentConnector3">
            <a:avLst>
              <a:gd name="adj1" fmla="val 50000"/>
            </a:avLst>
          </a:prstGeom>
          <a:ln w="38100">
            <a:prstDash val="dash"/>
            <a:tailEnd type="arrow"/>
          </a:ln>
        </p:spPr>
        <p:style>
          <a:lnRef idx="1">
            <a:schemeClr val="accent1"/>
          </a:lnRef>
          <a:fillRef idx="0">
            <a:schemeClr val="accent1"/>
          </a:fillRef>
          <a:effectRef idx="0">
            <a:schemeClr val="accent1"/>
          </a:effectRef>
          <a:fontRef idx="minor">
            <a:schemeClr val="tx1"/>
          </a:fontRef>
        </p:style>
      </p:cxnSp>
      <p:cxnSp>
        <p:nvCxnSpPr>
          <p:cNvPr id="85" name="84 - Γωνιακή σύνδεση"/>
          <p:cNvCxnSpPr>
            <a:stCxn id="15" idx="2"/>
            <a:endCxn id="77" idx="0"/>
          </p:cNvCxnSpPr>
          <p:nvPr/>
        </p:nvCxnSpPr>
        <p:spPr>
          <a:xfrm rot="16200000" flipH="1">
            <a:off x="3336876" y="5241875"/>
            <a:ext cx="496669" cy="144780"/>
          </a:xfrm>
          <a:prstGeom prst="bentConnector3">
            <a:avLst>
              <a:gd name="adj1" fmla="val 50000"/>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19" name="1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38</a:t>
            </a:fld>
            <a:endParaRPr lang="en-US">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26" name="25 - Βέλος προς τα επάνω"/>
          <p:cNvSpPr/>
          <p:nvPr/>
        </p:nvSpPr>
        <p:spPr>
          <a:xfrm rot="5400000">
            <a:off x="5410200" y="3505200"/>
            <a:ext cx="381000" cy="8382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609600" y="5334000"/>
            <a:ext cx="3276600" cy="338554"/>
          </a:xfrm>
          <a:prstGeom prst="rect">
            <a:avLst/>
          </a:prstGeom>
          <a:noFill/>
        </p:spPr>
        <p:txBody>
          <a:bodyPr wrap="square" rtlCol="0">
            <a:spAutoFit/>
          </a:bodyPr>
          <a:lstStyle/>
          <a:p>
            <a:pPr algn="ctr" eaLnBrk="1" hangingPunct="1"/>
            <a:r>
              <a:rPr lang="el-GR" sz="1600" b="1" dirty="0">
                <a:solidFill>
                  <a:srgbClr val="7030A0"/>
                </a:solidFill>
                <a:latin typeface="+mn-lt"/>
              </a:rPr>
              <a:t>Αναμικτήρας παρτίδων</a:t>
            </a:r>
          </a:p>
        </p:txBody>
      </p:sp>
      <p:pic>
        <p:nvPicPr>
          <p:cNvPr id="4098" name="Picture 2"/>
          <p:cNvPicPr>
            <a:picLocks noChangeAspect="1" noChangeArrowheads="1"/>
          </p:cNvPicPr>
          <p:nvPr/>
        </p:nvPicPr>
        <p:blipFill>
          <a:blip r:embed="rId3" cstate="print"/>
          <a:srcRect/>
          <a:stretch>
            <a:fillRect/>
          </a:stretch>
        </p:blipFill>
        <p:spPr bwMode="auto">
          <a:xfrm>
            <a:off x="447121" y="1653049"/>
            <a:ext cx="3972479" cy="352425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724400" y="1653050"/>
            <a:ext cx="3962400" cy="3528550"/>
          </a:xfrm>
          <a:prstGeom prst="rect">
            <a:avLst/>
          </a:prstGeom>
          <a:noFill/>
          <a:ln w="9525">
            <a:noFill/>
            <a:miter lim="800000"/>
            <a:headEnd/>
            <a:tailEnd/>
          </a:ln>
        </p:spPr>
      </p:pic>
      <p:sp>
        <p:nvSpPr>
          <p:cNvPr id="20" name="19 - TextBox"/>
          <p:cNvSpPr txBox="1"/>
          <p:nvPr/>
        </p:nvSpPr>
        <p:spPr>
          <a:xfrm>
            <a:off x="4953000" y="5334000"/>
            <a:ext cx="3276600" cy="338554"/>
          </a:xfrm>
          <a:prstGeom prst="rect">
            <a:avLst/>
          </a:prstGeom>
          <a:noFill/>
        </p:spPr>
        <p:txBody>
          <a:bodyPr wrap="square" rtlCol="0">
            <a:spAutoFit/>
          </a:bodyPr>
          <a:lstStyle/>
          <a:p>
            <a:pPr algn="ctr" eaLnBrk="1" hangingPunct="1"/>
            <a:r>
              <a:rPr lang="el-GR" sz="1600" b="1" dirty="0">
                <a:solidFill>
                  <a:srgbClr val="7030A0"/>
                </a:solidFill>
                <a:latin typeface="+mn-lt"/>
              </a:rPr>
              <a:t>Συνεχής αναμικτήρας</a:t>
            </a:r>
          </a:p>
        </p:txBody>
      </p:sp>
      <p:sp>
        <p:nvSpPr>
          <p:cNvPr id="9" name="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39</a:t>
            </a:fld>
            <a:endParaRPr lang="en-US">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8534400" y="-9526"/>
            <a:ext cx="0" cy="5819775"/>
          </a:xfrm>
          <a:prstGeom prst="line">
            <a:avLst/>
          </a:prstGeom>
          <a:noFill/>
          <a:ln w="9525">
            <a:solidFill>
              <a:schemeClr val="bg2"/>
            </a:solidFill>
            <a:round/>
            <a:headEnd/>
            <a:tailEnd/>
          </a:ln>
          <a:effectLst/>
        </p:spPr>
        <p:txBody>
          <a:bodyPr/>
          <a:lstStyle/>
          <a:p>
            <a:endParaRPr lang="el-GR"/>
          </a:p>
        </p:txBody>
      </p:sp>
      <p:sp>
        <p:nvSpPr>
          <p:cNvPr id="2" name="1 - Τίτλος"/>
          <p:cNvSpPr>
            <a:spLocks/>
          </p:cNvSpPr>
          <p:nvPr/>
        </p:nvSpPr>
        <p:spPr bwMode="auto">
          <a:xfrm>
            <a:off x="228600" y="914400"/>
            <a:ext cx="8305800" cy="3505200"/>
          </a:xfrm>
          <a:prstGeom prst="rect">
            <a:avLst/>
          </a:prstGeom>
          <a:noFill/>
          <a:ln w="9525">
            <a:noFill/>
            <a:miter lim="800000"/>
            <a:headEnd/>
            <a:tailEnd/>
          </a:ln>
        </p:spPr>
        <p:txBody>
          <a:bodyPr anchor="ctr"/>
          <a:lstStyle/>
          <a:p>
            <a:pPr algn="r" eaLnBrk="0" hangingPunct="0">
              <a:lnSpc>
                <a:spcPct val="120000"/>
              </a:lnSpc>
            </a:pPr>
            <a:r>
              <a:rPr lang="en-US" sz="5400" b="1" dirty="0">
                <a:solidFill>
                  <a:schemeClr val="bg1">
                    <a:lumMod val="75000"/>
                    <a:lumOff val="25000"/>
                  </a:schemeClr>
                </a:solidFill>
                <a:latin typeface="Calibri" pitchFamily="34" charset="0"/>
              </a:rPr>
              <a:t> </a:t>
            </a:r>
            <a:r>
              <a:rPr lang="el-GR" sz="7200" dirty="0">
                <a:solidFill>
                  <a:srgbClr val="7030A0"/>
                </a:solidFill>
                <a:latin typeface="Calibri" pitchFamily="34" charset="0"/>
              </a:rPr>
              <a:t>ΚΕΦΑΛΑΙΟ Α’</a:t>
            </a:r>
            <a:endParaRPr lang="el-GR" sz="7200" baseline="30000" dirty="0">
              <a:solidFill>
                <a:srgbClr val="7030A0"/>
              </a:solidFill>
              <a:latin typeface="Calibri" pitchFamily="34" charset="0"/>
            </a:endParaRPr>
          </a:p>
          <a:p>
            <a:pPr algn="r" eaLnBrk="0" hangingPunct="0">
              <a:lnSpc>
                <a:spcPct val="120000"/>
              </a:lnSpc>
            </a:pPr>
            <a:r>
              <a:rPr lang="el-GR" sz="5400" dirty="0">
                <a:solidFill>
                  <a:schemeClr val="bg1">
                    <a:lumMod val="75000"/>
                    <a:lumOff val="25000"/>
                  </a:schemeClr>
                </a:solidFill>
                <a:latin typeface="Calibri" pitchFamily="34" charset="0"/>
              </a:rPr>
              <a:t>ΠΡΟΕΤΟΙΜΑΣΙΑ ΖΩΟΤΡΟΦΩΝ-ΠΑΡΑΣΚΕΥΗ ΣΙΤΗΡΕΣΙΟΥ</a:t>
            </a:r>
          </a:p>
        </p:txBody>
      </p:sp>
      <p:grpSp>
        <p:nvGrpSpPr>
          <p:cNvPr id="3" name="17 - Ομάδα"/>
          <p:cNvGrpSpPr/>
          <p:nvPr/>
        </p:nvGrpSpPr>
        <p:grpSpPr>
          <a:xfrm>
            <a:off x="0" y="5805488"/>
            <a:ext cx="9144000" cy="1052512"/>
            <a:chOff x="0" y="5805488"/>
            <a:chExt cx="9144000" cy="1052512"/>
          </a:xfrm>
        </p:grpSpPr>
        <p:sp>
          <p:nvSpPr>
            <p:cNvPr id="72709" name="Rectangle 5"/>
            <p:cNvSpPr>
              <a:spLocks noChangeArrowheads="1"/>
            </p:cNvSpPr>
            <p:nvPr/>
          </p:nvSpPr>
          <p:spPr bwMode="auto">
            <a:xfrm rot="10800000">
              <a:off x="0" y="5805488"/>
              <a:ext cx="9144000" cy="1052512"/>
            </a:xfrm>
            <a:prstGeom prst="rect">
              <a:avLst/>
            </a:prstGeom>
            <a:solidFill>
              <a:schemeClr val="bg2">
                <a:alpha val="70000"/>
              </a:schemeClr>
            </a:solidFill>
            <a:ln w="9525">
              <a:noFill/>
              <a:miter lim="800000"/>
              <a:headEnd/>
              <a:tailEnd/>
            </a:ln>
            <a:effectLst/>
          </p:spPr>
          <p:txBody>
            <a:bodyPr wrap="none" anchor="ctr"/>
            <a:lstStyle/>
            <a:p>
              <a:endParaRPr lang="el-GR"/>
            </a:p>
          </p:txBody>
        </p:sp>
        <p:pic>
          <p:nvPicPr>
            <p:cNvPr id="72711"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304800" y="5862638"/>
              <a:ext cx="900113" cy="900112"/>
            </a:xfrm>
            <a:prstGeom prst="rect">
              <a:avLst/>
            </a:prstGeom>
            <a:noFill/>
          </p:spPr>
        </p:pic>
        <p:sp>
          <p:nvSpPr>
            <p:cNvPr id="72713" name="Text Box 9"/>
            <p:cNvSpPr txBox="1">
              <a:spLocks noChangeArrowheads="1"/>
            </p:cNvSpPr>
            <p:nvPr/>
          </p:nvSpPr>
          <p:spPr bwMode="auto">
            <a:xfrm>
              <a:off x="1534274" y="5835829"/>
              <a:ext cx="7112001" cy="984885"/>
            </a:xfrm>
            <a:prstGeom prst="rect">
              <a:avLst/>
            </a:prstGeom>
            <a:noFill/>
            <a:ln w="9525">
              <a:noFill/>
              <a:miter lim="800000"/>
              <a:headEnd/>
              <a:tailEnd/>
            </a:ln>
            <a:effectLst/>
          </p:spPr>
          <p:txBody>
            <a:bodyPr wrap="square">
              <a:spAutoFit/>
            </a:bodyPr>
            <a:lstStyle/>
            <a:p>
              <a:pPr algn="r">
                <a:spcBef>
                  <a:spcPct val="50000"/>
                </a:spcBef>
              </a:pPr>
              <a:r>
                <a:rPr lang="el-GR" sz="2800" spc="500" dirty="0">
                  <a:latin typeface="Calibri" pitchFamily="34" charset="0"/>
                </a:rPr>
                <a:t>Γεωπονικό Πανεπιστήμιο Αθηνών</a:t>
              </a:r>
              <a:endParaRPr lang="en-US" sz="1400" dirty="0">
                <a:latin typeface="Calibri" pitchFamily="34" charset="0"/>
              </a:endParaRPr>
            </a:p>
            <a:p>
              <a:pPr algn="r">
                <a:spcBef>
                  <a:spcPct val="50000"/>
                </a:spcBef>
              </a:pPr>
              <a:r>
                <a:rPr lang="el-GR" sz="2000" spc="100" dirty="0">
                  <a:solidFill>
                    <a:srgbClr val="FFC000"/>
                  </a:solidFill>
                  <a:latin typeface="Calibri" pitchFamily="34" charset="0"/>
                </a:rPr>
                <a:t>Εργαστήριο Φυσιολογίας Θρέψεως και Διατροφής</a:t>
              </a:r>
            </a:p>
          </p:txBody>
        </p:sp>
      </p:grpSp>
      <p:cxnSp>
        <p:nvCxnSpPr>
          <p:cNvPr id="14" name="13 - Ευθεία γραμμή σύνδεσης"/>
          <p:cNvCxnSpPr/>
          <p:nvPr/>
        </p:nvCxnSpPr>
        <p:spPr>
          <a:xfrm>
            <a:off x="0" y="609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1 - Τίτλος"/>
          <p:cNvSpPr>
            <a:spLocks/>
          </p:cNvSpPr>
          <p:nvPr/>
        </p:nvSpPr>
        <p:spPr bwMode="auto">
          <a:xfrm>
            <a:off x="228600" y="4191000"/>
            <a:ext cx="8305800" cy="1752600"/>
          </a:xfrm>
          <a:prstGeom prst="rect">
            <a:avLst/>
          </a:prstGeom>
          <a:noFill/>
          <a:ln w="9525">
            <a:noFill/>
            <a:miter lim="800000"/>
            <a:headEnd/>
            <a:tailEnd/>
          </a:ln>
        </p:spPr>
        <p:txBody>
          <a:bodyPr anchor="ctr"/>
          <a:lstStyle/>
          <a:p>
            <a:pPr algn="r" eaLnBrk="0" hangingPunct="0">
              <a:lnSpc>
                <a:spcPct val="120000"/>
              </a:lnSpc>
            </a:pPr>
            <a:endParaRPr lang="el-GR" sz="2000" b="1" dirty="0">
              <a:solidFill>
                <a:schemeClr val="bg1">
                  <a:lumMod val="75000"/>
                  <a:lumOff val="25000"/>
                </a:schemeClr>
              </a:solidFill>
              <a:latin typeface="Calibri" pitchFamily="34" charset="0"/>
            </a:endParaRPr>
          </a:p>
          <a:p>
            <a:pPr algn="r" eaLnBrk="0" hangingPunct="0">
              <a:lnSpc>
                <a:spcPct val="120000"/>
              </a:lnSpc>
            </a:pPr>
            <a:r>
              <a:rPr lang="el-GR" sz="2000" dirty="0">
                <a:solidFill>
                  <a:schemeClr val="bg1">
                    <a:lumMod val="75000"/>
                    <a:lumOff val="25000"/>
                  </a:schemeClr>
                </a:solidFill>
                <a:latin typeface="Calibri" pitchFamily="34" charset="0"/>
              </a:rPr>
              <a:t>- Κριτήρια επιλογής ζωοτροφών</a:t>
            </a:r>
            <a:r>
              <a:rPr lang="en-US" sz="2000" dirty="0">
                <a:solidFill>
                  <a:schemeClr val="bg1">
                    <a:lumMod val="75000"/>
                    <a:lumOff val="25000"/>
                  </a:schemeClr>
                </a:solidFill>
                <a:latin typeface="Calibri" pitchFamily="34" charset="0"/>
              </a:rPr>
              <a:t> </a:t>
            </a:r>
            <a:endParaRPr lang="el-GR" sz="2000" dirty="0">
              <a:solidFill>
                <a:schemeClr val="bg1">
                  <a:lumMod val="75000"/>
                  <a:lumOff val="25000"/>
                </a:schemeClr>
              </a:solidFill>
              <a:latin typeface="Calibri" pitchFamily="34" charset="0"/>
            </a:endParaRPr>
          </a:p>
          <a:p>
            <a:pPr algn="r" eaLnBrk="0" hangingPunct="0"/>
            <a:r>
              <a:rPr lang="en-GB" sz="2000" dirty="0">
                <a:solidFill>
                  <a:schemeClr val="bg1">
                    <a:lumMod val="75000"/>
                    <a:lumOff val="25000"/>
                  </a:schemeClr>
                </a:solidFill>
                <a:latin typeface="Calibri" pitchFamily="34" charset="0"/>
              </a:rPr>
              <a:t>-</a:t>
            </a:r>
            <a:r>
              <a:rPr lang="el-GR" sz="2000" dirty="0">
                <a:solidFill>
                  <a:schemeClr val="bg1">
                    <a:lumMod val="75000"/>
                    <a:lumOff val="25000"/>
                  </a:schemeClr>
                </a:solidFill>
                <a:latin typeface="Calibri" pitchFamily="34" charset="0"/>
              </a:rPr>
              <a:t> Προετοιμασία των απλών ζωοτροφών για παρασκευή σιτηρεσίου</a:t>
            </a:r>
          </a:p>
          <a:p>
            <a:pPr algn="r" eaLnBrk="0" hangingPunct="0">
              <a:buFontTx/>
              <a:buChar char="-"/>
            </a:pPr>
            <a:r>
              <a:rPr lang="el-GR" sz="2000" dirty="0">
                <a:solidFill>
                  <a:schemeClr val="bg1">
                    <a:lumMod val="75000"/>
                    <a:lumOff val="25000"/>
                  </a:schemeClr>
                </a:solidFill>
                <a:latin typeface="Calibri" pitchFamily="34" charset="0"/>
              </a:rPr>
              <a:t> Χώροι, Εξοπλισμός, σημαντικές διαδικασίες και σημεία</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28600" y="2886670"/>
            <a:ext cx="1828800" cy="923330"/>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Των έτοιμων μειγμάτων σε σακιά</a:t>
            </a:r>
          </a:p>
        </p:txBody>
      </p:sp>
      <p:sp>
        <p:nvSpPr>
          <p:cNvPr id="12" name="11 - TextBox"/>
          <p:cNvSpPr txBox="1"/>
          <p:nvPr/>
        </p:nvSpPr>
        <p:spPr>
          <a:xfrm>
            <a:off x="228600" y="1524000"/>
            <a:ext cx="1828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Ε. Εξοπλισμός συσκευασίας</a:t>
            </a:r>
          </a:p>
        </p:txBody>
      </p:sp>
      <p:pic>
        <p:nvPicPr>
          <p:cNvPr id="15" name="14 - Εικόνα" descr="bagging-sealing.jpg"/>
          <p:cNvPicPr>
            <a:picLocks noChangeAspect="1"/>
          </p:cNvPicPr>
          <p:nvPr/>
        </p:nvPicPr>
        <p:blipFill>
          <a:blip r:embed="rId3" cstate="print"/>
          <a:srcRect l="30688" r="32961" b="8902"/>
          <a:stretch>
            <a:fillRect/>
          </a:stretch>
        </p:blipFill>
        <p:spPr>
          <a:xfrm>
            <a:off x="2362200" y="1219200"/>
            <a:ext cx="4419600" cy="5370575"/>
          </a:xfrm>
          <a:prstGeom prst="rect">
            <a:avLst/>
          </a:prstGeom>
        </p:spPr>
      </p:pic>
      <p:cxnSp>
        <p:nvCxnSpPr>
          <p:cNvPr id="19" name="18 - Ευθύγραμμο βέλος σύνδεσης"/>
          <p:cNvCxnSpPr>
            <a:stCxn id="12" idx="2"/>
            <a:endCxn id="10" idx="0"/>
          </p:cNvCxnSpPr>
          <p:nvPr/>
        </p:nvCxnSpPr>
        <p:spPr>
          <a:xfrm>
            <a:off x="1143000" y="2231886"/>
            <a:ext cx="0" cy="6547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21 - TextBox"/>
          <p:cNvSpPr txBox="1"/>
          <p:nvPr/>
        </p:nvSpPr>
        <p:spPr>
          <a:xfrm>
            <a:off x="6781800" y="1371600"/>
            <a:ext cx="16002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Είσοδος</a:t>
            </a:r>
            <a:r>
              <a:rPr lang="en-GB" sz="1400" dirty="0">
                <a:solidFill>
                  <a:schemeClr val="bg1">
                    <a:lumMod val="75000"/>
                    <a:lumOff val="25000"/>
                  </a:schemeClr>
                </a:solidFill>
                <a:latin typeface="+mn-lt"/>
              </a:rPr>
              <a:t> </a:t>
            </a:r>
            <a:r>
              <a:rPr lang="el-GR" sz="1400" dirty="0">
                <a:solidFill>
                  <a:schemeClr val="bg1">
                    <a:lumMod val="75000"/>
                    <a:lumOff val="25000"/>
                  </a:schemeClr>
                </a:solidFill>
                <a:latin typeface="+mn-lt"/>
              </a:rPr>
              <a:t>έτοιμου</a:t>
            </a:r>
          </a:p>
          <a:p>
            <a:pPr algn="ctr" eaLnBrk="1" hangingPunct="1"/>
            <a:r>
              <a:rPr lang="el-GR" sz="1400" dirty="0">
                <a:solidFill>
                  <a:schemeClr val="bg1">
                    <a:lumMod val="75000"/>
                    <a:lumOff val="25000"/>
                  </a:schemeClr>
                </a:solidFill>
                <a:latin typeface="+mn-lt"/>
              </a:rPr>
              <a:t> μείγματος</a:t>
            </a:r>
          </a:p>
        </p:txBody>
      </p:sp>
      <p:sp>
        <p:nvSpPr>
          <p:cNvPr id="23" name="22 - TextBox"/>
          <p:cNvSpPr txBox="1"/>
          <p:nvPr/>
        </p:nvSpPr>
        <p:spPr>
          <a:xfrm>
            <a:off x="685800" y="4283853"/>
            <a:ext cx="1600200" cy="288147"/>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Χοάνη ενσάκισης</a:t>
            </a:r>
          </a:p>
        </p:txBody>
      </p:sp>
      <p:sp>
        <p:nvSpPr>
          <p:cNvPr id="27" name="26 - TextBox"/>
          <p:cNvSpPr txBox="1"/>
          <p:nvPr/>
        </p:nvSpPr>
        <p:spPr>
          <a:xfrm>
            <a:off x="838200" y="5363810"/>
            <a:ext cx="16002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Στόμιο γόμωσης σακιού</a:t>
            </a:r>
          </a:p>
        </p:txBody>
      </p:sp>
      <p:sp>
        <p:nvSpPr>
          <p:cNvPr id="29" name="28 - TextBox"/>
          <p:cNvSpPr txBox="1"/>
          <p:nvPr/>
        </p:nvSpPr>
        <p:spPr>
          <a:xfrm>
            <a:off x="7086600" y="3733800"/>
            <a:ext cx="16002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Σφράγιση (ράψιμο, θερμοκόλληση)</a:t>
            </a:r>
          </a:p>
        </p:txBody>
      </p:sp>
      <p:sp>
        <p:nvSpPr>
          <p:cNvPr id="30" name="29 - TextBox"/>
          <p:cNvSpPr txBox="1"/>
          <p:nvPr/>
        </p:nvSpPr>
        <p:spPr>
          <a:xfrm>
            <a:off x="7010400" y="5257800"/>
            <a:ext cx="1600200" cy="719034"/>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Ιμάντες μεταφοράς σακιών στην </a:t>
            </a:r>
            <a:r>
              <a:rPr lang="el-GR" sz="1400" dirty="0" err="1">
                <a:solidFill>
                  <a:schemeClr val="bg1">
                    <a:lumMod val="75000"/>
                    <a:lumOff val="25000"/>
                  </a:schemeClr>
                </a:solidFill>
                <a:latin typeface="+mn-lt"/>
              </a:rPr>
              <a:t>παλετοποίηση</a:t>
            </a:r>
            <a:r>
              <a:rPr lang="el-GR" sz="1400" dirty="0">
                <a:solidFill>
                  <a:schemeClr val="bg1">
                    <a:lumMod val="75000"/>
                    <a:lumOff val="25000"/>
                  </a:schemeClr>
                </a:solidFill>
                <a:latin typeface="+mn-lt"/>
              </a:rPr>
              <a:t> </a:t>
            </a:r>
          </a:p>
        </p:txBody>
      </p:sp>
      <p:cxnSp>
        <p:nvCxnSpPr>
          <p:cNvPr id="33" name="32 - Ευθύγραμμο βέλος σύνδεσης"/>
          <p:cNvCxnSpPr>
            <a:stCxn id="22" idx="1"/>
          </p:cNvCxnSpPr>
          <p:nvPr/>
        </p:nvCxnSpPr>
        <p:spPr>
          <a:xfrm flipH="1" flipV="1">
            <a:off x="5562600" y="1600200"/>
            <a:ext cx="1219200" cy="2319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36 - Ευθύγραμμο βέλος σύνδεσης"/>
          <p:cNvCxnSpPr>
            <a:stCxn id="29" idx="1"/>
          </p:cNvCxnSpPr>
          <p:nvPr/>
        </p:nvCxnSpPr>
        <p:spPr>
          <a:xfrm flipH="1">
            <a:off x="4953000" y="3985595"/>
            <a:ext cx="2133600" cy="127220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39 - Ευθύγραμμο βέλος σύνδεσης"/>
          <p:cNvCxnSpPr>
            <a:stCxn id="30" idx="1"/>
          </p:cNvCxnSpPr>
          <p:nvPr/>
        </p:nvCxnSpPr>
        <p:spPr>
          <a:xfrm flipH="1">
            <a:off x="6019800" y="5617317"/>
            <a:ext cx="990600" cy="402483"/>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42 - Ευθύγραμμο βέλος σύνδεσης"/>
          <p:cNvCxnSpPr>
            <a:stCxn id="23" idx="3"/>
          </p:cNvCxnSpPr>
          <p:nvPr/>
        </p:nvCxnSpPr>
        <p:spPr>
          <a:xfrm flipV="1">
            <a:off x="2286000" y="3810000"/>
            <a:ext cx="1066800" cy="617927"/>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46 - Ευθύγραμμο βέλος σύνδεσης"/>
          <p:cNvCxnSpPr>
            <a:stCxn id="27" idx="3"/>
          </p:cNvCxnSpPr>
          <p:nvPr/>
        </p:nvCxnSpPr>
        <p:spPr>
          <a:xfrm flipV="1">
            <a:off x="2438400" y="4648200"/>
            <a:ext cx="914400" cy="96740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17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40</a:t>
            </a:fld>
            <a:endParaRPr lang="en-US">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667000" y="1548229"/>
            <a:ext cx="1828800" cy="646331"/>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Τοποθέτηση σε παλέτες</a:t>
            </a:r>
          </a:p>
        </p:txBody>
      </p:sp>
      <p:sp>
        <p:nvSpPr>
          <p:cNvPr id="12" name="11 - TextBox"/>
          <p:cNvSpPr txBox="1"/>
          <p:nvPr/>
        </p:nvSpPr>
        <p:spPr>
          <a:xfrm>
            <a:off x="228600" y="1524000"/>
            <a:ext cx="1828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Ε. Εξοπλισμός συσκευασίας</a:t>
            </a:r>
          </a:p>
        </p:txBody>
      </p:sp>
      <p:sp>
        <p:nvSpPr>
          <p:cNvPr id="23" name="22 - TextBox"/>
          <p:cNvSpPr txBox="1"/>
          <p:nvPr/>
        </p:nvSpPr>
        <p:spPr>
          <a:xfrm>
            <a:off x="6477000" y="5791200"/>
            <a:ext cx="16002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Είσοδος σακιών από τη συσκευασία</a:t>
            </a:r>
          </a:p>
        </p:txBody>
      </p:sp>
      <p:pic>
        <p:nvPicPr>
          <p:cNvPr id="18" name="17 - Εικόνα" descr="palletizing 1.jpg"/>
          <p:cNvPicPr>
            <a:picLocks noChangeAspect="1"/>
          </p:cNvPicPr>
          <p:nvPr/>
        </p:nvPicPr>
        <p:blipFill>
          <a:blip r:embed="rId3" cstate="print"/>
          <a:srcRect l="14546" t="4872" r="14545" b="10342"/>
          <a:stretch>
            <a:fillRect/>
          </a:stretch>
        </p:blipFill>
        <p:spPr>
          <a:xfrm>
            <a:off x="4648200" y="1600200"/>
            <a:ext cx="4114800" cy="3270738"/>
          </a:xfrm>
          <a:prstGeom prst="rect">
            <a:avLst/>
          </a:prstGeom>
        </p:spPr>
      </p:pic>
      <p:pic>
        <p:nvPicPr>
          <p:cNvPr id="20" name="19 - Εικόνα" descr="palletizing 2.jpg"/>
          <p:cNvPicPr>
            <a:picLocks noChangeAspect="1"/>
          </p:cNvPicPr>
          <p:nvPr/>
        </p:nvPicPr>
        <p:blipFill>
          <a:blip r:embed="rId4" cstate="print"/>
          <a:srcRect l="3636" t="7607" r="10000" b="2137"/>
          <a:stretch>
            <a:fillRect/>
          </a:stretch>
        </p:blipFill>
        <p:spPr>
          <a:xfrm>
            <a:off x="304800" y="3581400"/>
            <a:ext cx="4343400" cy="3017520"/>
          </a:xfrm>
          <a:prstGeom prst="rect">
            <a:avLst/>
          </a:prstGeom>
        </p:spPr>
      </p:pic>
      <p:cxnSp>
        <p:nvCxnSpPr>
          <p:cNvPr id="43" name="42 - Ευθύγραμμο βέλος σύνδεσης"/>
          <p:cNvCxnSpPr>
            <a:stCxn id="23" idx="0"/>
          </p:cNvCxnSpPr>
          <p:nvPr/>
        </p:nvCxnSpPr>
        <p:spPr>
          <a:xfrm flipV="1">
            <a:off x="7277100" y="2819401"/>
            <a:ext cx="876300" cy="2971799"/>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 Ευθύγραμμο βέλος σύνδεσης"/>
          <p:cNvCxnSpPr>
            <a:stCxn id="12" idx="3"/>
            <a:endCxn id="10" idx="1"/>
          </p:cNvCxnSpPr>
          <p:nvPr/>
        </p:nvCxnSpPr>
        <p:spPr>
          <a:xfrm flipV="1">
            <a:off x="2057400" y="1871395"/>
            <a:ext cx="609600" cy="65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30 - TextBox"/>
          <p:cNvSpPr txBox="1"/>
          <p:nvPr/>
        </p:nvSpPr>
        <p:spPr>
          <a:xfrm>
            <a:off x="2362200" y="2620610"/>
            <a:ext cx="16002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Τοποθέτηση σακιών στην παλέτα</a:t>
            </a:r>
          </a:p>
        </p:txBody>
      </p:sp>
      <p:cxnSp>
        <p:nvCxnSpPr>
          <p:cNvPr id="34" name="33 - Ευθύγραμμο βέλος σύνδεσης"/>
          <p:cNvCxnSpPr>
            <a:stCxn id="31" idx="3"/>
          </p:cNvCxnSpPr>
          <p:nvPr/>
        </p:nvCxnSpPr>
        <p:spPr>
          <a:xfrm>
            <a:off x="3962400" y="2872405"/>
            <a:ext cx="1295400" cy="2319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37 - Ευθύγραμμο βέλος σύνδεσης"/>
          <p:cNvCxnSpPr>
            <a:stCxn id="31" idx="2"/>
            <a:endCxn id="20" idx="0"/>
          </p:cNvCxnSpPr>
          <p:nvPr/>
        </p:nvCxnSpPr>
        <p:spPr>
          <a:xfrm flipH="1">
            <a:off x="2476500" y="3124200"/>
            <a:ext cx="685800" cy="4572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1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41</a:t>
            </a:fld>
            <a:endParaRPr lang="en-US">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21" name="20 - TextBox"/>
          <p:cNvSpPr txBox="1"/>
          <p:nvPr/>
        </p:nvSpPr>
        <p:spPr>
          <a:xfrm>
            <a:off x="228600" y="1693570"/>
            <a:ext cx="22860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Στ. Γραμμές μεταφοράς</a:t>
            </a:r>
          </a:p>
        </p:txBody>
      </p:sp>
      <p:sp>
        <p:nvSpPr>
          <p:cNvPr id="24" name="23 - TextBox"/>
          <p:cNvSpPr txBox="1"/>
          <p:nvPr/>
        </p:nvSpPr>
        <p:spPr>
          <a:xfrm>
            <a:off x="228600" y="2914471"/>
            <a:ext cx="2286000" cy="1477328"/>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Των πρώτων υλών από τα σιλό και των έτοιμων μειγμάτων στη συσκευασία και την </a:t>
            </a:r>
            <a:r>
              <a:rPr lang="el-GR" sz="1800" dirty="0" err="1">
                <a:solidFill>
                  <a:schemeClr val="bg1">
                    <a:lumMod val="75000"/>
                    <a:lumOff val="25000"/>
                  </a:schemeClr>
                </a:solidFill>
                <a:latin typeface="+mn-lt"/>
              </a:rPr>
              <a:t>παλετοποίηση</a:t>
            </a:r>
            <a:endParaRPr lang="el-GR" sz="1800" dirty="0">
              <a:solidFill>
                <a:schemeClr val="bg1">
                  <a:lumMod val="75000"/>
                  <a:lumOff val="25000"/>
                </a:schemeClr>
              </a:solidFill>
              <a:latin typeface="+mn-lt"/>
            </a:endParaRPr>
          </a:p>
        </p:txBody>
      </p:sp>
      <p:sp>
        <p:nvSpPr>
          <p:cNvPr id="25" name="24 - TextBox"/>
          <p:cNvSpPr txBox="1"/>
          <p:nvPr/>
        </p:nvSpPr>
        <p:spPr>
          <a:xfrm>
            <a:off x="457200" y="5147846"/>
            <a:ext cx="1828800" cy="338554"/>
          </a:xfrm>
          <a:prstGeom prst="rect">
            <a:avLst/>
          </a:prstGeom>
          <a:solidFill>
            <a:schemeClr val="accent6">
              <a:lumMod val="75000"/>
            </a:schemeClr>
          </a:solidFill>
        </p:spPr>
        <p:txBody>
          <a:bodyPr wrap="square" rtlCol="0">
            <a:spAutoFit/>
          </a:bodyPr>
          <a:lstStyle/>
          <a:p>
            <a:pPr eaLnBrk="1" hangingPunct="1"/>
            <a:r>
              <a:rPr lang="el-GR" sz="1600" b="1" dirty="0">
                <a:solidFill>
                  <a:srgbClr val="FFFF99"/>
                </a:solidFill>
                <a:latin typeface="+mn-lt"/>
              </a:rPr>
              <a:t>Ταινιομεταφορείς  </a:t>
            </a:r>
          </a:p>
        </p:txBody>
      </p:sp>
      <p:pic>
        <p:nvPicPr>
          <p:cNvPr id="16" name="15 - Εικόνα" descr="tainia metaforas.jpg"/>
          <p:cNvPicPr>
            <a:picLocks noChangeAspect="1"/>
          </p:cNvPicPr>
          <p:nvPr/>
        </p:nvPicPr>
        <p:blipFill>
          <a:blip r:embed="rId3" cstate="print"/>
          <a:srcRect l="13636" t="19915" r="13636" b="7607"/>
          <a:stretch>
            <a:fillRect/>
          </a:stretch>
        </p:blipFill>
        <p:spPr>
          <a:xfrm>
            <a:off x="3200400" y="1676400"/>
            <a:ext cx="5635925" cy="3733800"/>
          </a:xfrm>
          <a:prstGeom prst="rect">
            <a:avLst/>
          </a:prstGeom>
        </p:spPr>
      </p:pic>
      <p:cxnSp>
        <p:nvCxnSpPr>
          <p:cNvPr id="19" name="18 - Ευθύγραμμο βέλος σύνδεσης"/>
          <p:cNvCxnSpPr>
            <a:stCxn id="21" idx="2"/>
            <a:endCxn id="24" idx="0"/>
          </p:cNvCxnSpPr>
          <p:nvPr/>
        </p:nvCxnSpPr>
        <p:spPr>
          <a:xfrm>
            <a:off x="1371600" y="2401456"/>
            <a:ext cx="0" cy="5130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a:stCxn id="24" idx="2"/>
            <a:endCxn id="25" idx="0"/>
          </p:cNvCxnSpPr>
          <p:nvPr/>
        </p:nvCxnSpPr>
        <p:spPr>
          <a:xfrm>
            <a:off x="1371600" y="4391799"/>
            <a:ext cx="0" cy="7560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3200400" y="5486400"/>
            <a:ext cx="5715000" cy="565146"/>
          </a:xfrm>
          <a:prstGeom prst="rect">
            <a:avLst/>
          </a:prstGeom>
          <a:solidFill>
            <a:schemeClr val="tx1"/>
          </a:solidFill>
        </p:spPr>
        <p:txBody>
          <a:bodyPr wrap="square" lIns="36000" tIns="36000" rIns="36000" bIns="36000" rtlCol="0">
            <a:spAutoFit/>
          </a:bodyPr>
          <a:lstStyle/>
          <a:p>
            <a:pPr algn="ctr" eaLnBrk="1" hangingPunct="1"/>
            <a:r>
              <a:rPr lang="el-GR" sz="1600" dirty="0">
                <a:solidFill>
                  <a:srgbClr val="7030A0"/>
                </a:solidFill>
                <a:latin typeface="+mn-lt"/>
              </a:rPr>
              <a:t>Οι ταινιομεταφορείς χρησιμοποιούνται κυρίως  για τη μεταφορά σακιών και όχι υλικού χύδην</a:t>
            </a:r>
          </a:p>
        </p:txBody>
      </p:sp>
      <p:cxnSp>
        <p:nvCxnSpPr>
          <p:cNvPr id="35" name="34 - Γωνιακή σύνδεση"/>
          <p:cNvCxnSpPr>
            <a:stCxn id="25" idx="3"/>
            <a:endCxn id="16" idx="1"/>
          </p:cNvCxnSpPr>
          <p:nvPr/>
        </p:nvCxnSpPr>
        <p:spPr>
          <a:xfrm flipV="1">
            <a:off x="2286000" y="3543300"/>
            <a:ext cx="914400" cy="177382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11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42</a:t>
            </a:fld>
            <a:endParaRPr lang="en-US">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21" name="20 - TextBox"/>
          <p:cNvSpPr txBox="1"/>
          <p:nvPr/>
        </p:nvSpPr>
        <p:spPr>
          <a:xfrm>
            <a:off x="228600" y="1693570"/>
            <a:ext cx="22860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Στ. Γραμμές μεταφοράς</a:t>
            </a:r>
          </a:p>
        </p:txBody>
      </p:sp>
      <p:sp>
        <p:nvSpPr>
          <p:cNvPr id="24" name="23 - TextBox"/>
          <p:cNvSpPr txBox="1"/>
          <p:nvPr/>
        </p:nvSpPr>
        <p:spPr>
          <a:xfrm>
            <a:off x="228600" y="2914471"/>
            <a:ext cx="2286000" cy="1477328"/>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1800" dirty="0">
                <a:solidFill>
                  <a:schemeClr val="bg1">
                    <a:lumMod val="75000"/>
                    <a:lumOff val="25000"/>
                  </a:schemeClr>
                </a:solidFill>
                <a:latin typeface="+mn-lt"/>
              </a:rPr>
              <a:t>Των πρώτων υλών από τα σιλό και των έτοιμων μειγμάτων στη συσκευασία και την </a:t>
            </a:r>
            <a:r>
              <a:rPr lang="el-GR" sz="1800" dirty="0" err="1">
                <a:solidFill>
                  <a:schemeClr val="bg1">
                    <a:lumMod val="75000"/>
                    <a:lumOff val="25000"/>
                  </a:schemeClr>
                </a:solidFill>
                <a:latin typeface="+mn-lt"/>
              </a:rPr>
              <a:t>παλετοποίηση</a:t>
            </a:r>
            <a:endParaRPr lang="el-GR" sz="1800" dirty="0">
              <a:solidFill>
                <a:schemeClr val="bg1">
                  <a:lumMod val="75000"/>
                  <a:lumOff val="25000"/>
                </a:schemeClr>
              </a:solidFill>
              <a:latin typeface="+mn-lt"/>
            </a:endParaRPr>
          </a:p>
        </p:txBody>
      </p:sp>
      <p:sp>
        <p:nvSpPr>
          <p:cNvPr id="25" name="24 - TextBox"/>
          <p:cNvSpPr txBox="1"/>
          <p:nvPr/>
        </p:nvSpPr>
        <p:spPr>
          <a:xfrm>
            <a:off x="457200" y="5147846"/>
            <a:ext cx="1828800" cy="584775"/>
          </a:xfrm>
          <a:prstGeom prst="rect">
            <a:avLst/>
          </a:prstGeom>
          <a:solidFill>
            <a:schemeClr val="accent6">
              <a:lumMod val="75000"/>
            </a:schemeClr>
          </a:solidFill>
        </p:spPr>
        <p:txBody>
          <a:bodyPr wrap="square" rtlCol="0">
            <a:spAutoFit/>
          </a:bodyPr>
          <a:lstStyle/>
          <a:p>
            <a:pPr algn="ctr" eaLnBrk="1" hangingPunct="1"/>
            <a:r>
              <a:rPr lang="el-GR" sz="1600" b="1" dirty="0">
                <a:solidFill>
                  <a:srgbClr val="FFFF99"/>
                </a:solidFill>
                <a:latin typeface="+mn-lt"/>
              </a:rPr>
              <a:t>Ατέρμονες κοχλίες, βίδες  </a:t>
            </a:r>
          </a:p>
        </p:txBody>
      </p:sp>
      <p:cxnSp>
        <p:nvCxnSpPr>
          <p:cNvPr id="19" name="18 - Ευθύγραμμο βέλος σύνδεσης"/>
          <p:cNvCxnSpPr>
            <a:stCxn id="21" idx="2"/>
            <a:endCxn id="24" idx="0"/>
          </p:cNvCxnSpPr>
          <p:nvPr/>
        </p:nvCxnSpPr>
        <p:spPr>
          <a:xfrm>
            <a:off x="1371600" y="2401456"/>
            <a:ext cx="0" cy="5130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a:stCxn id="24" idx="2"/>
            <a:endCxn id="25" idx="0"/>
          </p:cNvCxnSpPr>
          <p:nvPr/>
        </p:nvCxnSpPr>
        <p:spPr>
          <a:xfrm>
            <a:off x="1371600" y="4391799"/>
            <a:ext cx="0" cy="7560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3124200" y="6064254"/>
            <a:ext cx="5715000" cy="565146"/>
          </a:xfrm>
          <a:prstGeom prst="rect">
            <a:avLst/>
          </a:prstGeom>
          <a:solidFill>
            <a:schemeClr val="tx1"/>
          </a:solidFill>
        </p:spPr>
        <p:txBody>
          <a:bodyPr wrap="square" lIns="36000" tIns="36000" rIns="36000" bIns="36000" rtlCol="0">
            <a:spAutoFit/>
          </a:bodyPr>
          <a:lstStyle/>
          <a:p>
            <a:pPr algn="ctr" eaLnBrk="1" hangingPunct="1"/>
            <a:r>
              <a:rPr lang="el-GR" sz="1600" dirty="0">
                <a:solidFill>
                  <a:srgbClr val="7030A0"/>
                </a:solidFill>
                <a:latin typeface="+mn-lt"/>
              </a:rPr>
              <a:t>Οι κοχλίες και οι βίδες χρησιμοποιούνται κυρίως  για τη χύδην μεταφορά υλικού (ανυψώσεις κατά βάση)</a:t>
            </a:r>
          </a:p>
        </p:txBody>
      </p:sp>
      <p:pic>
        <p:nvPicPr>
          <p:cNvPr id="12" name="11 - Εικόνα" descr="FlexibleScrewConveyor_main.png"/>
          <p:cNvPicPr>
            <a:picLocks noChangeAspect="1"/>
          </p:cNvPicPr>
          <p:nvPr/>
        </p:nvPicPr>
        <p:blipFill>
          <a:blip r:embed="rId3" cstate="print"/>
          <a:srcRect l="38156" t="11329" b="7328"/>
          <a:stretch>
            <a:fillRect/>
          </a:stretch>
        </p:blipFill>
        <p:spPr>
          <a:xfrm>
            <a:off x="5105762" y="1447800"/>
            <a:ext cx="3581038" cy="4648200"/>
          </a:xfrm>
          <a:prstGeom prst="rect">
            <a:avLst/>
          </a:prstGeom>
        </p:spPr>
      </p:pic>
      <p:pic>
        <p:nvPicPr>
          <p:cNvPr id="13" name="12 - Εικόνα" descr="flexible-screw.png"/>
          <p:cNvPicPr>
            <a:picLocks noChangeAspect="1"/>
          </p:cNvPicPr>
          <p:nvPr/>
        </p:nvPicPr>
        <p:blipFill>
          <a:blip r:embed="rId4" cstate="print"/>
          <a:stretch>
            <a:fillRect/>
          </a:stretch>
        </p:blipFill>
        <p:spPr>
          <a:xfrm>
            <a:off x="3391343" y="2443607"/>
            <a:ext cx="3542857" cy="2031746"/>
          </a:xfrm>
          <a:prstGeom prst="rect">
            <a:avLst/>
          </a:prstGeom>
        </p:spPr>
      </p:pic>
      <p:cxnSp>
        <p:nvCxnSpPr>
          <p:cNvPr id="17" name="16 - Γωνιακή σύνδεση"/>
          <p:cNvCxnSpPr>
            <a:stCxn id="25" idx="3"/>
            <a:endCxn id="13" idx="1"/>
          </p:cNvCxnSpPr>
          <p:nvPr/>
        </p:nvCxnSpPr>
        <p:spPr>
          <a:xfrm flipV="1">
            <a:off x="2286000" y="3459480"/>
            <a:ext cx="1105343" cy="198075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Θέση αριθμού διαφάνειας"/>
          <p:cNvSpPr>
            <a:spLocks noGrp="1"/>
          </p:cNvSpPr>
          <p:nvPr>
            <p:ph type="sldNum" sz="quarter" idx="12"/>
          </p:nvPr>
        </p:nvSpPr>
        <p:spPr/>
        <p:txBody>
          <a:bodyPr/>
          <a:lstStyle/>
          <a:p>
            <a:pPr>
              <a:defRPr/>
            </a:pPr>
            <a:r>
              <a:rPr lang="en-US" dirty="0">
                <a:solidFill>
                  <a:schemeClr val="bg1"/>
                </a:solidFill>
              </a:rPr>
              <a:t>156</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590800" y="1584960"/>
            <a:ext cx="617220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Σύμπηκτα= </a:t>
            </a:r>
            <a:r>
              <a:rPr lang="el-GR" sz="1800" dirty="0">
                <a:solidFill>
                  <a:schemeClr val="bg1">
                    <a:lumMod val="75000"/>
                    <a:lumOff val="25000"/>
                  </a:schemeClr>
                </a:solidFill>
                <a:latin typeface="+mn-lt"/>
              </a:rPr>
              <a:t>συσσωματωμένες τροφές που σχηματίζονται με εξώθηση μεμονωμένων συστατικών ή μειγμάτων με συμπίεση και αναγκάζοντας τις να περάσουν μέσω ανοιγμάτων μήτρας με οποιαδήποτε μηχανική διαδικασία</a:t>
            </a:r>
          </a:p>
        </p:txBody>
      </p:sp>
      <p:sp>
        <p:nvSpPr>
          <p:cNvPr id="12" name="11 - TextBox"/>
          <p:cNvSpPr txBox="1"/>
          <p:nvPr/>
        </p:nvSpPr>
        <p:spPr>
          <a:xfrm>
            <a:off x="228600" y="1676400"/>
            <a:ext cx="1828800" cy="1015663"/>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Ζ. σύστημα παραγωγής συμπήκτων</a:t>
            </a:r>
          </a:p>
        </p:txBody>
      </p:sp>
      <p:cxnSp>
        <p:nvCxnSpPr>
          <p:cNvPr id="13" name="12 - Γωνιακή σύνδεση"/>
          <p:cNvCxnSpPr>
            <a:stCxn id="12" idx="3"/>
            <a:endCxn id="10" idx="1"/>
          </p:cNvCxnSpPr>
          <p:nvPr/>
        </p:nvCxnSpPr>
        <p:spPr>
          <a:xfrm>
            <a:off x="2057400" y="2184232"/>
            <a:ext cx="533400" cy="89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8 - TextBox"/>
          <p:cNvSpPr txBox="1"/>
          <p:nvPr/>
        </p:nvSpPr>
        <p:spPr>
          <a:xfrm>
            <a:off x="228600" y="3810000"/>
            <a:ext cx="1828800" cy="646331"/>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Σημασία σύμπηκτων </a:t>
            </a:r>
          </a:p>
        </p:txBody>
      </p:sp>
      <p:sp>
        <p:nvSpPr>
          <p:cNvPr id="15" name="14 - TextBox"/>
          <p:cNvSpPr txBox="1"/>
          <p:nvPr/>
        </p:nvSpPr>
        <p:spPr>
          <a:xfrm>
            <a:off x="2590800" y="3048000"/>
            <a:ext cx="6172200" cy="646331"/>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Λεπτόκοκκες, μη ελκυστικές και δύσχρηστες τροφές → μεγάλοι κόκκοι (με θέρμανση, ατμό, πίεση) με ↑ ελκυστικότητα</a:t>
            </a:r>
          </a:p>
        </p:txBody>
      </p:sp>
      <p:sp>
        <p:nvSpPr>
          <p:cNvPr id="16" name="15 - TextBox"/>
          <p:cNvSpPr txBox="1"/>
          <p:nvPr/>
        </p:nvSpPr>
        <p:spPr>
          <a:xfrm>
            <a:off x="2590800" y="3810000"/>
            <a:ext cx="6172200" cy="646331"/>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Διατήρηση ομοιογένειας μείγματος → τα ζώα δε μπορούν να «ξεδιαλέξουν» συστατικά → ορθή διατροφή</a:t>
            </a:r>
          </a:p>
        </p:txBody>
      </p:sp>
      <p:sp>
        <p:nvSpPr>
          <p:cNvPr id="17" name="16 - TextBox"/>
          <p:cNvSpPr txBox="1"/>
          <p:nvPr/>
        </p:nvSpPr>
        <p:spPr>
          <a:xfrm>
            <a:off x="2590800" y="4572000"/>
            <a:ext cx="6172200" cy="646331"/>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Βελτίωση συντελεστή εκμετάλλευσης τροφής σε σύγκριση με τα αλευρώδη μείγματα</a:t>
            </a:r>
          </a:p>
        </p:txBody>
      </p:sp>
      <p:sp>
        <p:nvSpPr>
          <p:cNvPr id="18" name="17 - TextBox"/>
          <p:cNvSpPr txBox="1"/>
          <p:nvPr/>
        </p:nvSpPr>
        <p:spPr>
          <a:xfrm>
            <a:off x="2590800" y="5638800"/>
            <a:ext cx="6172200" cy="923330"/>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solidFill>
                  <a:srgbClr val="FFFF99"/>
                </a:solidFill>
                <a:latin typeface="+mn-lt"/>
              </a:rPr>
              <a:t> Η εφαρμογή ατμού και θέρμανσης → ↑ πεπτικότητας αμύλου</a:t>
            </a:r>
          </a:p>
          <a:p>
            <a:pPr eaLnBrk="1" hangingPunct="1">
              <a:buFont typeface="Arial" pitchFamily="34" charset="0"/>
              <a:buChar char="•"/>
            </a:pPr>
            <a:r>
              <a:rPr lang="el-GR" sz="1800" dirty="0">
                <a:solidFill>
                  <a:srgbClr val="FFFF99"/>
                </a:solidFill>
                <a:latin typeface="+mn-lt"/>
              </a:rPr>
              <a:t> Συμπυκνώνεται η τροφή (↑ Εν και ΘΣ / μονάδα βάρος)</a:t>
            </a:r>
          </a:p>
          <a:p>
            <a:pPr eaLnBrk="1" hangingPunct="1">
              <a:buFont typeface="Arial" pitchFamily="34" charset="0"/>
              <a:buChar char="•"/>
            </a:pPr>
            <a:r>
              <a:rPr lang="el-GR" sz="1800" dirty="0">
                <a:solidFill>
                  <a:srgbClr val="FFFF99"/>
                </a:solidFill>
                <a:latin typeface="+mn-lt"/>
              </a:rPr>
              <a:t> Μειώνονται οι απώλειες κατά τη χορήγηση και κατανάλωση</a:t>
            </a:r>
          </a:p>
        </p:txBody>
      </p:sp>
      <p:cxnSp>
        <p:nvCxnSpPr>
          <p:cNvPr id="20" name="19 - Γωνιακή σύνδεση"/>
          <p:cNvCxnSpPr>
            <a:stCxn id="9" idx="3"/>
            <a:endCxn id="15" idx="1"/>
          </p:cNvCxnSpPr>
          <p:nvPr/>
        </p:nvCxnSpPr>
        <p:spPr>
          <a:xfrm flipV="1">
            <a:off x="2057400" y="3371166"/>
            <a:ext cx="533400" cy="7620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22 - Γωνιακή σύνδεση"/>
          <p:cNvCxnSpPr>
            <a:stCxn id="9" idx="3"/>
            <a:endCxn id="16" idx="1"/>
          </p:cNvCxnSpPr>
          <p:nvPr/>
        </p:nvCxnSpPr>
        <p:spPr>
          <a:xfrm>
            <a:off x="2057400" y="4133166"/>
            <a:ext cx="533400" cy="127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25 - Γωνιακή σύνδεση"/>
          <p:cNvCxnSpPr>
            <a:stCxn id="9" idx="3"/>
            <a:endCxn id="17" idx="1"/>
          </p:cNvCxnSpPr>
          <p:nvPr/>
        </p:nvCxnSpPr>
        <p:spPr>
          <a:xfrm>
            <a:off x="2057400" y="4133166"/>
            <a:ext cx="533400" cy="7620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a:stCxn id="17" idx="2"/>
            <a:endCxn id="18" idx="0"/>
          </p:cNvCxnSpPr>
          <p:nvPr/>
        </p:nvCxnSpPr>
        <p:spPr>
          <a:xfrm>
            <a:off x="5676900" y="5218331"/>
            <a:ext cx="0" cy="42046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9" name="18 - Εικόνα" descr="animal feed pellets.jpg"/>
          <p:cNvPicPr>
            <a:picLocks noChangeAspect="1"/>
          </p:cNvPicPr>
          <p:nvPr/>
        </p:nvPicPr>
        <p:blipFill>
          <a:blip r:embed="rId3" cstate="print"/>
          <a:stretch>
            <a:fillRect/>
          </a:stretch>
        </p:blipFill>
        <p:spPr>
          <a:xfrm>
            <a:off x="228600" y="4953000"/>
            <a:ext cx="2133600" cy="1610328"/>
          </a:xfrm>
          <a:prstGeom prst="rect">
            <a:avLst/>
          </a:prstGeom>
        </p:spPr>
      </p:pic>
      <p:sp>
        <p:nvSpPr>
          <p:cNvPr id="21" name="20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44</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pic>
        <p:nvPicPr>
          <p:cNvPr id="5122" name="Picture 2"/>
          <p:cNvPicPr>
            <a:picLocks noChangeAspect="1" noChangeArrowheads="1"/>
          </p:cNvPicPr>
          <p:nvPr/>
        </p:nvPicPr>
        <p:blipFill>
          <a:blip r:embed="rId3" cstate="print"/>
          <a:srcRect/>
          <a:stretch>
            <a:fillRect/>
          </a:stretch>
        </p:blipFill>
        <p:spPr bwMode="auto">
          <a:xfrm>
            <a:off x="381000" y="1550406"/>
            <a:ext cx="3581400" cy="5002794"/>
          </a:xfrm>
          <a:prstGeom prst="rect">
            <a:avLst/>
          </a:prstGeom>
          <a:noFill/>
          <a:ln w="9525">
            <a:noFill/>
            <a:miter lim="800000"/>
            <a:headEnd/>
            <a:tailEnd/>
          </a:ln>
        </p:spPr>
      </p:pic>
      <p:sp>
        <p:nvSpPr>
          <p:cNvPr id="6" name="5 - TextBox"/>
          <p:cNvSpPr txBox="1"/>
          <p:nvPr/>
        </p:nvSpPr>
        <p:spPr>
          <a:xfrm>
            <a:off x="3429000" y="1706210"/>
            <a:ext cx="11430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Είσοδος μείγματος</a:t>
            </a:r>
          </a:p>
        </p:txBody>
      </p:sp>
      <p:sp>
        <p:nvSpPr>
          <p:cNvPr id="8" name="7 - TextBox"/>
          <p:cNvSpPr txBox="1"/>
          <p:nvPr/>
        </p:nvSpPr>
        <p:spPr>
          <a:xfrm>
            <a:off x="3810000" y="2362200"/>
            <a:ext cx="1828800" cy="503590"/>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Κυλιόμενοι οδοντωτοί</a:t>
            </a:r>
          </a:p>
          <a:p>
            <a:pPr eaLnBrk="1" hangingPunct="1"/>
            <a:r>
              <a:rPr lang="el-GR" sz="1400" dirty="0">
                <a:solidFill>
                  <a:schemeClr val="bg1">
                    <a:lumMod val="75000"/>
                    <a:lumOff val="25000"/>
                  </a:schemeClr>
                </a:solidFill>
                <a:latin typeface="+mn-lt"/>
              </a:rPr>
              <a:t>κύλινδροι συμπίεσης</a:t>
            </a:r>
          </a:p>
        </p:txBody>
      </p:sp>
      <p:cxnSp>
        <p:nvCxnSpPr>
          <p:cNvPr id="11" name="10 - Γωνιακή σύνδεση"/>
          <p:cNvCxnSpPr>
            <a:stCxn id="6" idx="0"/>
            <a:endCxn id="5122" idx="0"/>
          </p:cNvCxnSpPr>
          <p:nvPr/>
        </p:nvCxnSpPr>
        <p:spPr>
          <a:xfrm rot="16200000" flipV="1">
            <a:off x="3008198" y="713908"/>
            <a:ext cx="155804" cy="1828800"/>
          </a:xfrm>
          <a:prstGeom prst="bentConnector3">
            <a:avLst>
              <a:gd name="adj1" fmla="val 246723"/>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4114800" y="5715000"/>
            <a:ext cx="11430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Έξοδος συμπήκτων</a:t>
            </a:r>
          </a:p>
        </p:txBody>
      </p:sp>
      <p:sp>
        <p:nvSpPr>
          <p:cNvPr id="15" name="14 - TextBox"/>
          <p:cNvSpPr txBox="1"/>
          <p:nvPr/>
        </p:nvSpPr>
        <p:spPr>
          <a:xfrm>
            <a:off x="4038600" y="3293253"/>
            <a:ext cx="762000" cy="288147"/>
          </a:xfrm>
          <a:prstGeom prst="rect">
            <a:avLst/>
          </a:prstGeom>
          <a:solidFill>
            <a:schemeClr val="tx1"/>
          </a:solidFill>
        </p:spPr>
        <p:txBody>
          <a:bodyPr wrap="square" lIns="36000" tIns="36000" rIns="36000" bIns="36000" rtlCol="0">
            <a:spAutoFit/>
          </a:bodyPr>
          <a:lstStyle/>
          <a:p>
            <a:pPr algn="ctr" eaLnBrk="1" hangingPunct="1"/>
            <a:r>
              <a:rPr lang="el-GR" sz="1400" b="1" dirty="0">
                <a:solidFill>
                  <a:srgbClr val="FF0000"/>
                </a:solidFill>
                <a:latin typeface="+mn-lt"/>
              </a:rPr>
              <a:t>Μήτρα  </a:t>
            </a:r>
          </a:p>
        </p:txBody>
      </p:sp>
      <p:sp>
        <p:nvSpPr>
          <p:cNvPr id="16" name="15 - TextBox"/>
          <p:cNvSpPr txBox="1"/>
          <p:nvPr/>
        </p:nvSpPr>
        <p:spPr>
          <a:xfrm>
            <a:off x="4038600" y="3733800"/>
            <a:ext cx="838200" cy="503590"/>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Μαχαίρι</a:t>
            </a:r>
          </a:p>
          <a:p>
            <a:pPr eaLnBrk="1" hangingPunct="1"/>
            <a:r>
              <a:rPr lang="el-GR" sz="1400" dirty="0">
                <a:solidFill>
                  <a:schemeClr val="bg1">
                    <a:lumMod val="75000"/>
                    <a:lumOff val="25000"/>
                  </a:schemeClr>
                </a:solidFill>
                <a:latin typeface="+mn-lt"/>
              </a:rPr>
              <a:t> κοπής </a:t>
            </a:r>
          </a:p>
        </p:txBody>
      </p:sp>
      <p:sp>
        <p:nvSpPr>
          <p:cNvPr id="17" name="16 - TextBox"/>
          <p:cNvSpPr txBox="1"/>
          <p:nvPr/>
        </p:nvSpPr>
        <p:spPr>
          <a:xfrm>
            <a:off x="4114800" y="4648200"/>
            <a:ext cx="10668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Κινητήρας και μετάδοση</a:t>
            </a:r>
          </a:p>
        </p:txBody>
      </p:sp>
      <p:cxnSp>
        <p:nvCxnSpPr>
          <p:cNvPr id="20" name="19 - Ευθύγραμμο βέλος σύνδεσης"/>
          <p:cNvCxnSpPr>
            <a:stCxn id="8" idx="1"/>
          </p:cNvCxnSpPr>
          <p:nvPr/>
        </p:nvCxnSpPr>
        <p:spPr>
          <a:xfrm flipH="1">
            <a:off x="3200400" y="2613995"/>
            <a:ext cx="609600" cy="5300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 Ευθύγραμμο βέλος σύνδεσης"/>
          <p:cNvCxnSpPr>
            <a:stCxn id="15" idx="1"/>
          </p:cNvCxnSpPr>
          <p:nvPr/>
        </p:nvCxnSpPr>
        <p:spPr>
          <a:xfrm flipH="1">
            <a:off x="3048000" y="3437327"/>
            <a:ext cx="990600" cy="67873"/>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a:stCxn id="16" idx="1"/>
          </p:cNvCxnSpPr>
          <p:nvPr/>
        </p:nvCxnSpPr>
        <p:spPr>
          <a:xfrm flipH="1" flipV="1">
            <a:off x="2971800" y="3733800"/>
            <a:ext cx="1066800" cy="25179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32 - Ευθύγραμμο βέλος σύνδεσης"/>
          <p:cNvCxnSpPr>
            <a:stCxn id="17" idx="1"/>
          </p:cNvCxnSpPr>
          <p:nvPr/>
        </p:nvCxnSpPr>
        <p:spPr>
          <a:xfrm flipH="1">
            <a:off x="3200400" y="4899995"/>
            <a:ext cx="914400" cy="51020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35 - Ευθύγραμμο βέλος σύνδεσης"/>
          <p:cNvCxnSpPr>
            <a:stCxn id="17" idx="1"/>
          </p:cNvCxnSpPr>
          <p:nvPr/>
        </p:nvCxnSpPr>
        <p:spPr>
          <a:xfrm flipH="1">
            <a:off x="2743200" y="4899995"/>
            <a:ext cx="1371600" cy="5300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38 - Ευθύγραμμο βέλος σύνδεσης"/>
          <p:cNvCxnSpPr>
            <a:stCxn id="13" idx="1"/>
          </p:cNvCxnSpPr>
          <p:nvPr/>
        </p:nvCxnSpPr>
        <p:spPr>
          <a:xfrm flipH="1" flipV="1">
            <a:off x="1143000" y="4876800"/>
            <a:ext cx="2971800" cy="108999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40 - TextBox"/>
          <p:cNvSpPr txBox="1"/>
          <p:nvPr/>
        </p:nvSpPr>
        <p:spPr>
          <a:xfrm>
            <a:off x="2971800" y="6324600"/>
            <a:ext cx="3276600" cy="338554"/>
          </a:xfrm>
          <a:prstGeom prst="rect">
            <a:avLst/>
          </a:prstGeom>
          <a:noFill/>
        </p:spPr>
        <p:txBody>
          <a:bodyPr wrap="square" rtlCol="0">
            <a:spAutoFit/>
          </a:bodyPr>
          <a:lstStyle/>
          <a:p>
            <a:pPr algn="ctr" eaLnBrk="1" hangingPunct="1"/>
            <a:r>
              <a:rPr lang="el-GR" sz="1600" b="1" dirty="0">
                <a:solidFill>
                  <a:srgbClr val="7030A0"/>
                </a:solidFill>
                <a:latin typeface="+mn-lt"/>
              </a:rPr>
              <a:t>Λειτουργία πρέσας</a:t>
            </a:r>
          </a:p>
        </p:txBody>
      </p:sp>
      <p:sp>
        <p:nvSpPr>
          <p:cNvPr id="42" name="41 - TextBox"/>
          <p:cNvSpPr txBox="1"/>
          <p:nvPr/>
        </p:nvSpPr>
        <p:spPr>
          <a:xfrm>
            <a:off x="3581400" y="4267200"/>
            <a:ext cx="1524000" cy="288147"/>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Πτερύγια ώθησης</a:t>
            </a:r>
          </a:p>
        </p:txBody>
      </p:sp>
      <p:cxnSp>
        <p:nvCxnSpPr>
          <p:cNvPr id="44" name="43 - Ευθύγραμμο βέλος σύνδεσης"/>
          <p:cNvCxnSpPr>
            <a:stCxn id="42" idx="1"/>
          </p:cNvCxnSpPr>
          <p:nvPr/>
        </p:nvCxnSpPr>
        <p:spPr>
          <a:xfrm flipH="1">
            <a:off x="2133600" y="4411274"/>
            <a:ext cx="1447800" cy="8326"/>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6" name="45 - Εικόνα" descr="Flat-Die.jpg"/>
          <p:cNvPicPr>
            <a:picLocks noChangeAspect="1"/>
          </p:cNvPicPr>
          <p:nvPr/>
        </p:nvPicPr>
        <p:blipFill>
          <a:blip r:embed="rId4" cstate="print"/>
          <a:stretch>
            <a:fillRect/>
          </a:stretch>
        </p:blipFill>
        <p:spPr>
          <a:xfrm>
            <a:off x="5791200" y="1295400"/>
            <a:ext cx="3156857" cy="2362200"/>
          </a:xfrm>
          <a:prstGeom prst="rect">
            <a:avLst/>
          </a:prstGeom>
        </p:spPr>
      </p:pic>
      <p:cxnSp>
        <p:nvCxnSpPr>
          <p:cNvPr id="51" name="50 - Ευθύγραμμο βέλος σύνδεσης"/>
          <p:cNvCxnSpPr>
            <a:stCxn id="15" idx="3"/>
            <a:endCxn id="46" idx="1"/>
          </p:cNvCxnSpPr>
          <p:nvPr/>
        </p:nvCxnSpPr>
        <p:spPr>
          <a:xfrm flipV="1">
            <a:off x="4800600" y="2476500"/>
            <a:ext cx="990600" cy="96082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5715000" y="3642360"/>
            <a:ext cx="3276600" cy="584775"/>
          </a:xfrm>
          <a:prstGeom prst="rect">
            <a:avLst/>
          </a:prstGeom>
          <a:noFill/>
        </p:spPr>
        <p:txBody>
          <a:bodyPr wrap="square" rtlCol="0">
            <a:spAutoFit/>
          </a:bodyPr>
          <a:lstStyle/>
          <a:p>
            <a:pPr algn="ctr" eaLnBrk="1" hangingPunct="1"/>
            <a:r>
              <a:rPr lang="el-GR" sz="1600" dirty="0">
                <a:solidFill>
                  <a:srgbClr val="7030A0"/>
                </a:solidFill>
                <a:latin typeface="+mn-lt"/>
              </a:rPr>
              <a:t>Μήτρες για την παρασκευή συμπήκτων διαφορετικής διαμέτρου</a:t>
            </a:r>
          </a:p>
        </p:txBody>
      </p:sp>
      <p:pic>
        <p:nvPicPr>
          <p:cNvPr id="56" name="55 - Εικόνα" descr="Flat-Die 2.jpg"/>
          <p:cNvPicPr>
            <a:picLocks noChangeAspect="1"/>
          </p:cNvPicPr>
          <p:nvPr/>
        </p:nvPicPr>
        <p:blipFill>
          <a:blip r:embed="rId5" cstate="print"/>
          <a:stretch>
            <a:fillRect/>
          </a:stretch>
        </p:blipFill>
        <p:spPr>
          <a:xfrm>
            <a:off x="5791200" y="4191000"/>
            <a:ext cx="3124200" cy="2514600"/>
          </a:xfrm>
          <a:prstGeom prst="rect">
            <a:avLst/>
          </a:prstGeom>
        </p:spPr>
      </p:pic>
      <p:cxnSp>
        <p:nvCxnSpPr>
          <p:cNvPr id="62" name="61 - Γωνιακή σύνδεση"/>
          <p:cNvCxnSpPr>
            <a:stCxn id="15" idx="3"/>
            <a:endCxn id="56" idx="1"/>
          </p:cNvCxnSpPr>
          <p:nvPr/>
        </p:nvCxnSpPr>
        <p:spPr>
          <a:xfrm>
            <a:off x="4800600" y="3437327"/>
            <a:ext cx="990600" cy="2010973"/>
          </a:xfrm>
          <a:prstGeom prst="bentConnector3">
            <a:avLst>
              <a:gd name="adj1" fmla="val 63846"/>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26 - Θέση αριθμού διαφάνειας"/>
          <p:cNvSpPr>
            <a:spLocks noGrp="1"/>
          </p:cNvSpPr>
          <p:nvPr>
            <p:ph type="sldNum" sz="quarter" idx="12"/>
          </p:nvPr>
        </p:nvSpPr>
        <p:spPr/>
        <p:txBody>
          <a:bodyPr/>
          <a:lstStyle/>
          <a:p>
            <a:pPr>
              <a:defRPr/>
            </a:pPr>
            <a:fld id="{3D6A3145-C200-4613-A523-014C4916A860}" type="slidenum">
              <a:rPr lang="en-US" smtClean="0"/>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892552"/>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p:txBody>
      </p:sp>
      <p:sp>
        <p:nvSpPr>
          <p:cNvPr id="4" name="3 - TextBox"/>
          <p:cNvSpPr txBox="1"/>
          <p:nvPr/>
        </p:nvSpPr>
        <p:spPr>
          <a:xfrm>
            <a:off x="685800" y="4050268"/>
            <a:ext cx="16002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Παράμετροι</a:t>
            </a:r>
          </a:p>
        </p:txBody>
      </p:sp>
      <p:sp>
        <p:nvSpPr>
          <p:cNvPr id="5" name="4 - TextBox"/>
          <p:cNvSpPr txBox="1"/>
          <p:nvPr/>
        </p:nvSpPr>
        <p:spPr>
          <a:xfrm>
            <a:off x="3962400" y="2069068"/>
            <a:ext cx="33528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1. ΤΡΙΒΗ</a:t>
            </a:r>
          </a:p>
        </p:txBody>
      </p:sp>
      <p:sp>
        <p:nvSpPr>
          <p:cNvPr id="6" name="5 - TextBox"/>
          <p:cNvSpPr txBox="1"/>
          <p:nvPr/>
        </p:nvSpPr>
        <p:spPr>
          <a:xfrm>
            <a:off x="3962400" y="2918936"/>
            <a:ext cx="33528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2. ΘΡΑΥΣΜΑΤΑ/ΣΚΟΝΗ</a:t>
            </a:r>
          </a:p>
        </p:txBody>
      </p:sp>
      <p:sp>
        <p:nvSpPr>
          <p:cNvPr id="7" name="6 - TextBox"/>
          <p:cNvSpPr txBox="1"/>
          <p:nvPr/>
        </p:nvSpPr>
        <p:spPr>
          <a:xfrm>
            <a:off x="3962400" y="3680936"/>
            <a:ext cx="33528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3. ΣΥΡΡΙΚΝΩΣΗ</a:t>
            </a:r>
          </a:p>
        </p:txBody>
      </p:sp>
      <p:cxnSp>
        <p:nvCxnSpPr>
          <p:cNvPr id="8" name="7 - Γωνιακή σύνδεση"/>
          <p:cNvCxnSpPr>
            <a:stCxn id="4" idx="3"/>
            <a:endCxn id="5" idx="1"/>
          </p:cNvCxnSpPr>
          <p:nvPr/>
        </p:nvCxnSpPr>
        <p:spPr>
          <a:xfrm flipV="1">
            <a:off x="2286000" y="2253734"/>
            <a:ext cx="1676400" cy="19812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8 - Γωνιακή σύνδεση"/>
          <p:cNvCxnSpPr>
            <a:stCxn id="4" idx="3"/>
            <a:endCxn id="6" idx="1"/>
          </p:cNvCxnSpPr>
          <p:nvPr/>
        </p:nvCxnSpPr>
        <p:spPr>
          <a:xfrm flipV="1">
            <a:off x="2286000" y="3103602"/>
            <a:ext cx="1676400" cy="113133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9 - Γωνιακή σύνδεση"/>
          <p:cNvCxnSpPr>
            <a:stCxn id="4" idx="3"/>
            <a:endCxn id="7" idx="1"/>
          </p:cNvCxnSpPr>
          <p:nvPr/>
        </p:nvCxnSpPr>
        <p:spPr>
          <a:xfrm flipV="1">
            <a:off x="2286000" y="3865602"/>
            <a:ext cx="1676400" cy="36933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 TextBox"/>
          <p:cNvSpPr txBox="1"/>
          <p:nvPr/>
        </p:nvSpPr>
        <p:spPr>
          <a:xfrm>
            <a:off x="3962400" y="4442936"/>
            <a:ext cx="33528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4. ΔΙΑΜΕΤΡΟΣ ΟΠΩΝ ΜΗΤΡΑΣ</a:t>
            </a:r>
          </a:p>
        </p:txBody>
      </p:sp>
      <p:sp>
        <p:nvSpPr>
          <p:cNvPr id="24" name="23 - TextBox"/>
          <p:cNvSpPr txBox="1"/>
          <p:nvPr/>
        </p:nvSpPr>
        <p:spPr>
          <a:xfrm>
            <a:off x="3962400" y="5204936"/>
            <a:ext cx="33528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5. ΤΑΧΥΤΗΤΑ ΜΗΤΡΑΣ</a:t>
            </a:r>
          </a:p>
        </p:txBody>
      </p:sp>
      <p:sp>
        <p:nvSpPr>
          <p:cNvPr id="25" name="24 - TextBox"/>
          <p:cNvSpPr txBox="1"/>
          <p:nvPr/>
        </p:nvSpPr>
        <p:spPr>
          <a:xfrm>
            <a:off x="3962400" y="5879068"/>
            <a:ext cx="33528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6. ΔΙΑΚΕΝΟ (μήτρας –κυλίνδρων)</a:t>
            </a:r>
          </a:p>
        </p:txBody>
      </p:sp>
      <p:cxnSp>
        <p:nvCxnSpPr>
          <p:cNvPr id="30" name="29 - Γωνιακή σύνδεση"/>
          <p:cNvCxnSpPr>
            <a:stCxn id="4" idx="3"/>
            <a:endCxn id="23" idx="1"/>
          </p:cNvCxnSpPr>
          <p:nvPr/>
        </p:nvCxnSpPr>
        <p:spPr>
          <a:xfrm>
            <a:off x="2286000" y="4234934"/>
            <a:ext cx="1676400" cy="39266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34 - Γωνιακή σύνδεση"/>
          <p:cNvCxnSpPr>
            <a:stCxn id="4" idx="3"/>
            <a:endCxn id="24" idx="1"/>
          </p:cNvCxnSpPr>
          <p:nvPr/>
        </p:nvCxnSpPr>
        <p:spPr>
          <a:xfrm>
            <a:off x="2286000" y="4234934"/>
            <a:ext cx="1676400" cy="115466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37 - Γωνιακή σύνδεση"/>
          <p:cNvCxnSpPr>
            <a:stCxn id="4" idx="3"/>
            <a:endCxn id="25" idx="1"/>
          </p:cNvCxnSpPr>
          <p:nvPr/>
        </p:nvCxnSpPr>
        <p:spPr>
          <a:xfrm>
            <a:off x="2286000" y="4234934"/>
            <a:ext cx="1676400" cy="18288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46</a:t>
            </a:fld>
            <a:endParaRPr lang="en-US">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4739759"/>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a:p>
            <a:pPr marL="274638" indent="-274638" eaLnBrk="1" hangingPunct="1">
              <a:lnSpc>
                <a:spcPct val="125000"/>
              </a:lnSpc>
            </a:pPr>
            <a:r>
              <a:rPr lang="el-GR" sz="2000" b="1" dirty="0">
                <a:solidFill>
                  <a:schemeClr val="bg1">
                    <a:lumMod val="75000"/>
                    <a:lumOff val="25000"/>
                  </a:schemeClr>
                </a:solidFill>
                <a:latin typeface="+mn-lt"/>
              </a:rPr>
              <a:t>1. Τριβή: </a:t>
            </a:r>
            <a:r>
              <a:rPr lang="el-GR" sz="2000" dirty="0">
                <a:solidFill>
                  <a:schemeClr val="bg1">
                    <a:lumMod val="75000"/>
                    <a:lumOff val="25000"/>
                  </a:schemeClr>
                </a:solidFill>
                <a:latin typeface="+mn-lt"/>
              </a:rPr>
              <a:t>διαφορά θερμοκρασίας πριν και μετά την σύμπηξη → μηχανική ενέργεια για την παραγωγή των συμπήκτων. ↑ τριβή= κακή ποιότητα συμπήκτων, μικρή αποδοτικότητα, μικρή διάρκεια ζωής εξοπλισμού.</a:t>
            </a:r>
          </a:p>
          <a:p>
            <a:pPr marL="274638" eaLnBrk="1" hangingPunct="1">
              <a:lnSpc>
                <a:spcPct val="125000"/>
              </a:lnSpc>
            </a:pPr>
            <a:endParaRPr lang="en-GB" sz="2000" b="1" i="1" dirty="0">
              <a:solidFill>
                <a:schemeClr val="bg1">
                  <a:lumMod val="75000"/>
                  <a:lumOff val="25000"/>
                </a:schemeClr>
              </a:solidFill>
              <a:latin typeface="+mn-lt"/>
            </a:endParaRPr>
          </a:p>
          <a:p>
            <a:pPr marL="274638" eaLnBrk="1" hangingPunct="1">
              <a:lnSpc>
                <a:spcPct val="125000"/>
              </a:lnSpc>
            </a:pPr>
            <a:r>
              <a:rPr lang="el-GR" sz="2000" b="1" i="1" dirty="0">
                <a:solidFill>
                  <a:schemeClr val="bg1">
                    <a:lumMod val="75000"/>
                    <a:lumOff val="25000"/>
                  </a:schemeClr>
                </a:solidFill>
                <a:latin typeface="+mn-lt"/>
              </a:rPr>
              <a:t>Παράγοντες που συνδέονται με την τριβή:</a:t>
            </a:r>
          </a:p>
          <a:p>
            <a:pPr marL="274638" eaLnBrk="1" hangingPunct="1">
              <a:lnSpc>
                <a:spcPct val="125000"/>
              </a:lnSpc>
            </a:pPr>
            <a:r>
              <a:rPr lang="el-GR" sz="2000" i="1" dirty="0">
                <a:solidFill>
                  <a:schemeClr val="bg1">
                    <a:lumMod val="75000"/>
                    <a:lumOff val="25000"/>
                  </a:schemeClr>
                </a:solidFill>
                <a:latin typeface="+mn-lt"/>
              </a:rPr>
              <a:t>α) </a:t>
            </a:r>
            <a:r>
              <a:rPr lang="el-GR" sz="2000" i="1" u="sng" dirty="0">
                <a:solidFill>
                  <a:schemeClr val="bg1">
                    <a:lumMod val="75000"/>
                    <a:lumOff val="25000"/>
                  </a:schemeClr>
                </a:solidFill>
                <a:latin typeface="+mn-lt"/>
              </a:rPr>
              <a:t>προσθήκη υγρασίας: </a:t>
            </a:r>
            <a:r>
              <a:rPr lang="el-GR" sz="2000" dirty="0">
                <a:solidFill>
                  <a:schemeClr val="bg1">
                    <a:lumMod val="75000"/>
                    <a:lumOff val="25000"/>
                  </a:schemeClr>
                </a:solidFill>
                <a:latin typeface="+mn-lt"/>
              </a:rPr>
              <a:t>ατμός, υγρή μελάσα ή νερό</a:t>
            </a:r>
          </a:p>
          <a:p>
            <a:pPr marL="274638" eaLnBrk="1" hangingPunct="1">
              <a:lnSpc>
                <a:spcPct val="125000"/>
              </a:lnSpc>
            </a:pPr>
            <a:r>
              <a:rPr lang="el-GR" sz="2000" i="1" dirty="0">
                <a:solidFill>
                  <a:schemeClr val="bg1">
                    <a:lumMod val="75000"/>
                    <a:lumOff val="25000"/>
                  </a:schemeClr>
                </a:solidFill>
                <a:latin typeface="+mn-lt"/>
              </a:rPr>
              <a:t>β) </a:t>
            </a:r>
            <a:r>
              <a:rPr lang="el-GR" sz="2000" i="1" u="sng" dirty="0">
                <a:solidFill>
                  <a:schemeClr val="bg1">
                    <a:lumMod val="75000"/>
                    <a:lumOff val="25000"/>
                  </a:schemeClr>
                </a:solidFill>
                <a:latin typeface="+mn-lt"/>
              </a:rPr>
              <a:t>ωρίμανση:</a:t>
            </a:r>
            <a:r>
              <a:rPr lang="el-GR" sz="2000" i="1" dirty="0">
                <a:solidFill>
                  <a:schemeClr val="bg1">
                    <a:lumMod val="75000"/>
                    <a:lumOff val="25000"/>
                  </a:schemeClr>
                </a:solidFill>
                <a:latin typeface="+mn-lt"/>
              </a:rPr>
              <a:t> </a:t>
            </a:r>
            <a:r>
              <a:rPr lang="el-GR" sz="2000" dirty="0">
                <a:solidFill>
                  <a:schemeClr val="bg1">
                    <a:lumMod val="75000"/>
                    <a:lumOff val="25000"/>
                  </a:schemeClr>
                </a:solidFill>
                <a:latin typeface="+mn-lt"/>
              </a:rPr>
              <a:t>ποσότητα υγρασίας και χρόνος μετά την πρόσθεση υγρασίας</a:t>
            </a:r>
          </a:p>
          <a:p>
            <a:pPr marL="274638" eaLnBrk="1" hangingPunct="1">
              <a:lnSpc>
                <a:spcPct val="125000"/>
              </a:lnSpc>
            </a:pPr>
            <a:r>
              <a:rPr lang="el-GR" sz="2000" i="1" dirty="0">
                <a:solidFill>
                  <a:schemeClr val="bg1">
                    <a:lumMod val="75000"/>
                    <a:lumOff val="25000"/>
                  </a:schemeClr>
                </a:solidFill>
                <a:latin typeface="+mn-lt"/>
              </a:rPr>
              <a:t>γ) </a:t>
            </a:r>
            <a:r>
              <a:rPr lang="el-GR" sz="2000" i="1" u="sng" dirty="0">
                <a:solidFill>
                  <a:schemeClr val="bg1">
                    <a:lumMod val="75000"/>
                    <a:lumOff val="25000"/>
                  </a:schemeClr>
                </a:solidFill>
                <a:latin typeface="+mn-lt"/>
              </a:rPr>
              <a:t>μέγεθος κόκκων αλέσματος </a:t>
            </a:r>
          </a:p>
          <a:p>
            <a:pPr marL="274638" eaLnBrk="1" hangingPunct="1">
              <a:lnSpc>
                <a:spcPct val="125000"/>
              </a:lnSpc>
            </a:pPr>
            <a:r>
              <a:rPr lang="el-GR" sz="2000" i="1" dirty="0">
                <a:solidFill>
                  <a:schemeClr val="bg1">
                    <a:lumMod val="75000"/>
                    <a:lumOff val="25000"/>
                  </a:schemeClr>
                </a:solidFill>
                <a:latin typeface="+mn-lt"/>
              </a:rPr>
              <a:t>δ) </a:t>
            </a:r>
            <a:r>
              <a:rPr lang="el-GR" sz="2000" i="1" u="sng" dirty="0">
                <a:solidFill>
                  <a:schemeClr val="bg1">
                    <a:lumMod val="75000"/>
                    <a:lumOff val="25000"/>
                  </a:schemeClr>
                </a:solidFill>
                <a:latin typeface="+mn-lt"/>
              </a:rPr>
              <a:t>φυσικές ιδιότητες πρώτων υλών</a:t>
            </a:r>
            <a:r>
              <a:rPr lang="el-GR" sz="2000" u="sng" dirty="0">
                <a:solidFill>
                  <a:schemeClr val="bg1">
                    <a:lumMod val="75000"/>
                    <a:lumOff val="25000"/>
                  </a:schemeClr>
                </a:solidFill>
                <a:latin typeface="+mn-lt"/>
              </a:rPr>
              <a:t>: </a:t>
            </a:r>
            <a:r>
              <a:rPr lang="el-GR" sz="2000" dirty="0">
                <a:solidFill>
                  <a:schemeClr val="bg1">
                    <a:lumMod val="75000"/>
                    <a:lumOff val="25000"/>
                  </a:schemeClr>
                </a:solidFill>
                <a:latin typeface="+mn-lt"/>
              </a:rPr>
              <a:t>ανόργανα στοιχεία, επίπεδο πρωτεϊνών, επίπεδο ινωδών ουσιών (δομικοί πολυσακχαρίτες), επίπεδο αμύλου</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47</a:t>
            </a:fld>
            <a:endParaRPr lang="en-US">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123658"/>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marL="274638" eaLnBrk="1" hangingPunct="1">
              <a:lnSpc>
                <a:spcPct val="125000"/>
              </a:lnSpc>
            </a:pPr>
            <a:r>
              <a:rPr lang="el-GR" sz="2000" b="1" i="1" dirty="0">
                <a:solidFill>
                  <a:schemeClr val="bg1">
                    <a:lumMod val="75000"/>
                    <a:lumOff val="25000"/>
                  </a:schemeClr>
                </a:solidFill>
                <a:latin typeface="+mn-lt"/>
              </a:rPr>
              <a:t>Παράγοντες που συνδέονται με την τριβή (ανάλυση):</a:t>
            </a:r>
          </a:p>
          <a:p>
            <a:pPr marL="274638" eaLnBrk="1" hangingPunct="1">
              <a:lnSpc>
                <a:spcPct val="125000"/>
              </a:lnSpc>
            </a:pPr>
            <a:r>
              <a:rPr lang="el-GR" sz="2000" i="1" dirty="0">
                <a:solidFill>
                  <a:schemeClr val="bg1">
                    <a:lumMod val="75000"/>
                    <a:lumOff val="25000"/>
                  </a:schemeClr>
                </a:solidFill>
                <a:latin typeface="+mn-lt"/>
              </a:rPr>
              <a:t>α) </a:t>
            </a:r>
            <a:r>
              <a:rPr lang="el-GR" sz="2000" i="1" u="sng" dirty="0">
                <a:solidFill>
                  <a:schemeClr val="bg1">
                    <a:lumMod val="75000"/>
                    <a:lumOff val="25000"/>
                  </a:schemeClr>
                </a:solidFill>
                <a:latin typeface="+mn-lt"/>
              </a:rPr>
              <a:t>προσθήκη υγρασίας: </a:t>
            </a:r>
            <a:r>
              <a:rPr lang="el-GR" sz="2000" dirty="0">
                <a:solidFill>
                  <a:schemeClr val="bg1">
                    <a:lumMod val="75000"/>
                    <a:lumOff val="25000"/>
                  </a:schemeClr>
                </a:solidFill>
                <a:latin typeface="+mn-lt"/>
              </a:rPr>
              <a:t>ατμός, υγρή μελάσα ή νερό. </a:t>
            </a:r>
          </a:p>
          <a:p>
            <a:pPr marL="274638" eaLnBrk="1" hangingPunct="1">
              <a:lnSpc>
                <a:spcPct val="125000"/>
              </a:lnSpc>
            </a:pPr>
            <a:r>
              <a:rPr lang="el-GR" sz="2000" dirty="0">
                <a:solidFill>
                  <a:schemeClr val="bg1">
                    <a:lumMod val="75000"/>
                    <a:lumOff val="25000"/>
                  </a:schemeClr>
                </a:solidFill>
                <a:latin typeface="+mn-lt"/>
              </a:rPr>
              <a:t>Πρέπει να γίνεται μέχρι συγκεκριμένου ορίου, πέραν του οποίου τα σύμπηκτα σπάνε πολύ εύκολα</a:t>
            </a:r>
          </a:p>
        </p:txBody>
      </p:sp>
      <p:pic>
        <p:nvPicPr>
          <p:cNvPr id="1026" name="Picture 2"/>
          <p:cNvPicPr>
            <a:picLocks noChangeAspect="1" noChangeArrowheads="1"/>
          </p:cNvPicPr>
          <p:nvPr/>
        </p:nvPicPr>
        <p:blipFill>
          <a:blip r:embed="rId3" cstate="print"/>
          <a:srcRect b="16000"/>
          <a:stretch>
            <a:fillRect/>
          </a:stretch>
        </p:blipFill>
        <p:spPr bwMode="auto">
          <a:xfrm>
            <a:off x="847725" y="2819400"/>
            <a:ext cx="4714875" cy="3200400"/>
          </a:xfrm>
          <a:prstGeom prst="rect">
            <a:avLst/>
          </a:prstGeom>
          <a:noFill/>
          <a:ln w="9525">
            <a:noFill/>
            <a:miter lim="800000"/>
            <a:headEnd/>
            <a:tailEnd/>
          </a:ln>
        </p:spPr>
      </p:pic>
      <p:sp>
        <p:nvSpPr>
          <p:cNvPr id="5" name="4 - TextBox"/>
          <p:cNvSpPr txBox="1"/>
          <p:nvPr/>
        </p:nvSpPr>
        <p:spPr>
          <a:xfrm rot="16200000">
            <a:off x="-388352" y="4097923"/>
            <a:ext cx="2133600" cy="338554"/>
          </a:xfrm>
          <a:prstGeom prst="rect">
            <a:avLst/>
          </a:prstGeom>
          <a:noFill/>
        </p:spPr>
        <p:txBody>
          <a:bodyPr wrap="square" rtlCol="0">
            <a:spAutoFit/>
          </a:bodyPr>
          <a:lstStyle/>
          <a:p>
            <a:pPr eaLnBrk="1" hangingPunct="1"/>
            <a:r>
              <a:rPr lang="el-GR" sz="1600" b="1" dirty="0">
                <a:solidFill>
                  <a:schemeClr val="bg1">
                    <a:lumMod val="75000"/>
                    <a:lumOff val="25000"/>
                  </a:schemeClr>
                </a:solidFill>
                <a:latin typeface="+mn-lt"/>
              </a:rPr>
              <a:t>Προσθήκη υγρασίας</a:t>
            </a:r>
            <a:endParaRPr lang="el-GR" sz="1600" dirty="0">
              <a:solidFill>
                <a:schemeClr val="bg1">
                  <a:lumMod val="75000"/>
                  <a:lumOff val="25000"/>
                </a:schemeClr>
              </a:solidFill>
              <a:latin typeface="+mn-lt"/>
            </a:endParaRPr>
          </a:p>
        </p:txBody>
      </p:sp>
      <p:sp>
        <p:nvSpPr>
          <p:cNvPr id="6" name="5 - TextBox"/>
          <p:cNvSpPr txBox="1"/>
          <p:nvPr/>
        </p:nvSpPr>
        <p:spPr>
          <a:xfrm>
            <a:off x="2219325" y="6096000"/>
            <a:ext cx="2133600" cy="338554"/>
          </a:xfrm>
          <a:prstGeom prst="rect">
            <a:avLst/>
          </a:prstGeom>
          <a:noFill/>
        </p:spPr>
        <p:txBody>
          <a:bodyPr wrap="square" rtlCol="0">
            <a:spAutoFit/>
          </a:bodyPr>
          <a:lstStyle/>
          <a:p>
            <a:pPr algn="ctr" eaLnBrk="1" hangingPunct="1"/>
            <a:r>
              <a:rPr lang="el-GR" sz="1600" b="1" dirty="0">
                <a:solidFill>
                  <a:schemeClr val="bg1">
                    <a:lumMod val="75000"/>
                    <a:lumOff val="25000"/>
                  </a:schemeClr>
                </a:solidFill>
                <a:latin typeface="+mn-lt"/>
              </a:rPr>
              <a:t>Τριβή </a:t>
            </a:r>
            <a:endParaRPr lang="el-GR" sz="1600" dirty="0">
              <a:solidFill>
                <a:schemeClr val="bg1">
                  <a:lumMod val="75000"/>
                  <a:lumOff val="25000"/>
                </a:schemeClr>
              </a:solidFill>
              <a:latin typeface="+mn-lt"/>
            </a:endParaRPr>
          </a:p>
        </p:txBody>
      </p:sp>
      <p:sp>
        <p:nvSpPr>
          <p:cNvPr id="7" name="6 - TextBox"/>
          <p:cNvSpPr txBox="1"/>
          <p:nvPr/>
        </p:nvSpPr>
        <p:spPr>
          <a:xfrm>
            <a:off x="4876800" y="3200400"/>
            <a:ext cx="3962400" cy="1754326"/>
          </a:xfrm>
          <a:prstGeom prst="rect">
            <a:avLst/>
          </a:prstGeom>
          <a:noFill/>
        </p:spPr>
        <p:txBody>
          <a:bodyPr wrap="square" rtlCol="0">
            <a:spAutoFit/>
          </a:bodyPr>
          <a:lstStyle/>
          <a:p>
            <a:pPr eaLnBrk="1" hangingPunct="1">
              <a:buFont typeface="Arial" pitchFamily="34" charset="0"/>
              <a:buChar char="•"/>
            </a:pPr>
            <a:r>
              <a:rPr lang="el-GR" sz="1800" dirty="0">
                <a:solidFill>
                  <a:srgbClr val="7030A0"/>
                </a:solidFill>
                <a:latin typeface="+mn-lt"/>
              </a:rPr>
              <a:t> Όσο αυξάνεται η προσθήκη υγρασίας τόσο μειώνεται η τριβή μέχρι να φτάσει ένα </a:t>
            </a:r>
            <a:r>
              <a:rPr lang="el-GR" sz="1800" b="1" dirty="0">
                <a:solidFill>
                  <a:srgbClr val="7030A0"/>
                </a:solidFill>
                <a:latin typeface="+mn-lt"/>
              </a:rPr>
              <a:t>πλατώ</a:t>
            </a:r>
            <a:r>
              <a:rPr lang="el-GR" sz="1800" dirty="0">
                <a:solidFill>
                  <a:srgbClr val="7030A0"/>
                </a:solidFill>
                <a:latin typeface="+mn-lt"/>
              </a:rPr>
              <a:t> πέραν του οποίου δε μειώνεται άλλο.</a:t>
            </a:r>
          </a:p>
          <a:p>
            <a:pPr eaLnBrk="1" hangingPunct="1">
              <a:buFont typeface="Arial" pitchFamily="34" charset="0"/>
              <a:buChar char="•"/>
            </a:pPr>
            <a:r>
              <a:rPr lang="el-GR" sz="1800" dirty="0">
                <a:solidFill>
                  <a:srgbClr val="7030A0"/>
                </a:solidFill>
                <a:latin typeface="+mn-lt"/>
              </a:rPr>
              <a:t> Δεν πρέπει να προστίθεται υγρασία πέραν του σημείου αυτού.</a:t>
            </a:r>
          </a:p>
        </p:txBody>
      </p:sp>
      <p:cxnSp>
        <p:nvCxnSpPr>
          <p:cNvPr id="9" name="8 - Ευθύγραμμο βέλος σύνδεσης"/>
          <p:cNvCxnSpPr>
            <a:stCxn id="7" idx="1"/>
          </p:cNvCxnSpPr>
          <p:nvPr/>
        </p:nvCxnSpPr>
        <p:spPr>
          <a:xfrm flipH="1" flipV="1">
            <a:off x="1981200" y="3733800"/>
            <a:ext cx="2895600" cy="343763"/>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0" name="9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48</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738938"/>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marL="274638" eaLnBrk="1" hangingPunct="1">
              <a:lnSpc>
                <a:spcPct val="125000"/>
              </a:lnSpc>
            </a:pPr>
            <a:r>
              <a:rPr lang="el-GR" sz="2000" b="1" i="1" dirty="0">
                <a:solidFill>
                  <a:schemeClr val="bg1">
                    <a:lumMod val="75000"/>
                    <a:lumOff val="25000"/>
                  </a:schemeClr>
                </a:solidFill>
                <a:latin typeface="+mn-lt"/>
              </a:rPr>
              <a:t>Παράγοντες που συνδέονται με την τριβή (ανάλυση):</a:t>
            </a:r>
          </a:p>
          <a:p>
            <a:pPr marL="274638" eaLnBrk="1" hangingPunct="1">
              <a:lnSpc>
                <a:spcPct val="125000"/>
              </a:lnSpc>
            </a:pPr>
            <a:r>
              <a:rPr lang="el-GR" sz="2000" i="1" dirty="0">
                <a:solidFill>
                  <a:schemeClr val="bg1">
                    <a:lumMod val="75000"/>
                    <a:lumOff val="25000"/>
                  </a:schemeClr>
                </a:solidFill>
                <a:latin typeface="+mn-lt"/>
              </a:rPr>
              <a:t>β) </a:t>
            </a:r>
            <a:r>
              <a:rPr lang="el-GR" sz="2000" i="1" u="sng" dirty="0">
                <a:solidFill>
                  <a:schemeClr val="bg1">
                    <a:lumMod val="75000"/>
                    <a:lumOff val="25000"/>
                  </a:schemeClr>
                </a:solidFill>
                <a:latin typeface="+mn-lt"/>
              </a:rPr>
              <a:t>ωρίμανση:</a:t>
            </a:r>
            <a:r>
              <a:rPr lang="el-GR" sz="2000" i="1" dirty="0">
                <a:solidFill>
                  <a:schemeClr val="bg1">
                    <a:lumMod val="75000"/>
                    <a:lumOff val="25000"/>
                  </a:schemeClr>
                </a:solidFill>
                <a:latin typeface="+mn-lt"/>
              </a:rPr>
              <a:t> </a:t>
            </a:r>
            <a:r>
              <a:rPr lang="el-GR" sz="2000" dirty="0">
                <a:solidFill>
                  <a:schemeClr val="bg1">
                    <a:lumMod val="75000"/>
                    <a:lumOff val="25000"/>
                  </a:schemeClr>
                </a:solidFill>
                <a:latin typeface="+mn-lt"/>
              </a:rPr>
              <a:t>ποσότητα υγρασίας και χρόνος μετά την πρόσθεση υγρασίας ώσπου να γίνει η σύμπηξη</a:t>
            </a:r>
          </a:p>
        </p:txBody>
      </p:sp>
      <p:pic>
        <p:nvPicPr>
          <p:cNvPr id="3074" name="Picture 2"/>
          <p:cNvPicPr>
            <a:picLocks noChangeAspect="1" noChangeArrowheads="1"/>
          </p:cNvPicPr>
          <p:nvPr/>
        </p:nvPicPr>
        <p:blipFill>
          <a:blip r:embed="rId3" cstate="print"/>
          <a:srcRect/>
          <a:stretch>
            <a:fillRect/>
          </a:stretch>
        </p:blipFill>
        <p:spPr bwMode="auto">
          <a:xfrm>
            <a:off x="762000" y="2514600"/>
            <a:ext cx="5029200" cy="3581400"/>
          </a:xfrm>
          <a:prstGeom prst="rect">
            <a:avLst/>
          </a:prstGeom>
          <a:noFill/>
          <a:ln w="9525">
            <a:noFill/>
            <a:miter lim="800000"/>
            <a:headEnd/>
            <a:tailEnd/>
          </a:ln>
        </p:spPr>
      </p:pic>
      <p:sp>
        <p:nvSpPr>
          <p:cNvPr id="6" name="5 - Ορθογώνιο"/>
          <p:cNvSpPr/>
          <p:nvPr/>
        </p:nvSpPr>
        <p:spPr>
          <a:xfrm>
            <a:off x="6019800" y="2514600"/>
            <a:ext cx="2819400" cy="3693319"/>
          </a:xfrm>
          <a:prstGeom prst="rect">
            <a:avLst/>
          </a:prstGeom>
        </p:spPr>
        <p:txBody>
          <a:bodyPr wrap="square">
            <a:spAutoFit/>
          </a:bodyPr>
          <a:lstStyle/>
          <a:p>
            <a:pPr lvl="0"/>
            <a:r>
              <a:rPr lang="el-GR" sz="1800" b="1" dirty="0">
                <a:solidFill>
                  <a:prstClr val="black">
                    <a:lumMod val="75000"/>
                    <a:lumOff val="25000"/>
                  </a:prstClr>
                </a:solidFill>
                <a:latin typeface="Calibri"/>
              </a:rPr>
              <a:t>Η ωρίμανση στοχεύει:</a:t>
            </a:r>
          </a:p>
          <a:p>
            <a:pPr marL="182563" lvl="0" indent="-182563">
              <a:buFont typeface="Arial" pitchFamily="34" charset="0"/>
              <a:buChar char="•"/>
            </a:pPr>
            <a:r>
              <a:rPr lang="el-GR" sz="1800" dirty="0">
                <a:solidFill>
                  <a:prstClr val="black">
                    <a:lumMod val="75000"/>
                    <a:lumOff val="25000"/>
                  </a:prstClr>
                </a:solidFill>
                <a:latin typeface="Calibri"/>
              </a:rPr>
              <a:t>Στη «λίπανση» του προς σύμπηξη μείγματος → μείωση τριβής για α) μεγαλύτερη αποδοτικότητα, β) μείωση κατανάλωσης ενέργειας, γ) αύξηση διάρκειας ζωής της μήτρας</a:t>
            </a:r>
          </a:p>
          <a:p>
            <a:pPr marL="182563" lvl="0" indent="-182563">
              <a:buFont typeface="Arial" pitchFamily="34" charset="0"/>
              <a:buChar char="•"/>
            </a:pPr>
            <a:r>
              <a:rPr lang="el-GR" sz="1800" dirty="0">
                <a:solidFill>
                  <a:prstClr val="black">
                    <a:lumMod val="75000"/>
                    <a:lumOff val="25000"/>
                  </a:prstClr>
                </a:solidFill>
                <a:latin typeface="Calibri"/>
              </a:rPr>
              <a:t>Στη ζελατινοποίηση του αμύλου και αύξηση της πεπτικότητάς του</a:t>
            </a:r>
          </a:p>
        </p:txBody>
      </p:sp>
      <p:sp>
        <p:nvSpPr>
          <p:cNvPr id="7" name="6 - TextBox"/>
          <p:cNvSpPr txBox="1"/>
          <p:nvPr/>
        </p:nvSpPr>
        <p:spPr>
          <a:xfrm>
            <a:off x="2219325" y="6096000"/>
            <a:ext cx="2133600" cy="338554"/>
          </a:xfrm>
          <a:prstGeom prst="rect">
            <a:avLst/>
          </a:prstGeom>
          <a:noFill/>
        </p:spPr>
        <p:txBody>
          <a:bodyPr wrap="square" rtlCol="0">
            <a:spAutoFit/>
          </a:bodyPr>
          <a:lstStyle/>
          <a:p>
            <a:pPr algn="ctr" eaLnBrk="1" hangingPunct="1"/>
            <a:r>
              <a:rPr lang="el-GR" sz="1600" b="1" dirty="0">
                <a:solidFill>
                  <a:schemeClr val="bg1">
                    <a:lumMod val="75000"/>
                    <a:lumOff val="25000"/>
                  </a:schemeClr>
                </a:solidFill>
                <a:latin typeface="+mn-lt"/>
              </a:rPr>
              <a:t>Ωρίμανση  </a:t>
            </a:r>
            <a:endParaRPr lang="el-GR" sz="1600" dirty="0">
              <a:solidFill>
                <a:schemeClr val="bg1">
                  <a:lumMod val="75000"/>
                  <a:lumOff val="25000"/>
                </a:schemeClr>
              </a:solidFill>
              <a:latin typeface="+mn-lt"/>
            </a:endParaRPr>
          </a:p>
        </p:txBody>
      </p:sp>
      <p:sp>
        <p:nvSpPr>
          <p:cNvPr id="8" name="7 - TextBox"/>
          <p:cNvSpPr txBox="1"/>
          <p:nvPr/>
        </p:nvSpPr>
        <p:spPr>
          <a:xfrm rot="16200000">
            <a:off x="-707023" y="3983622"/>
            <a:ext cx="2514601" cy="338554"/>
          </a:xfrm>
          <a:prstGeom prst="rect">
            <a:avLst/>
          </a:prstGeom>
          <a:noFill/>
        </p:spPr>
        <p:txBody>
          <a:bodyPr wrap="square" rtlCol="0">
            <a:spAutoFit/>
          </a:bodyPr>
          <a:lstStyle/>
          <a:p>
            <a:pPr algn="ctr" eaLnBrk="1" hangingPunct="1"/>
            <a:r>
              <a:rPr lang="el-GR" sz="1600" b="1" dirty="0">
                <a:solidFill>
                  <a:schemeClr val="bg1">
                    <a:lumMod val="75000"/>
                    <a:lumOff val="25000"/>
                  </a:schemeClr>
                </a:solidFill>
                <a:latin typeface="+mn-lt"/>
              </a:rPr>
              <a:t>Παραγωγή (τόνοι/</a:t>
            </a:r>
            <a:r>
              <a:rPr lang="el-GR" sz="1600" b="1" dirty="0" err="1">
                <a:solidFill>
                  <a:schemeClr val="bg1">
                    <a:lumMod val="75000"/>
                    <a:lumOff val="25000"/>
                  </a:schemeClr>
                </a:solidFill>
                <a:latin typeface="+mn-lt"/>
              </a:rPr>
              <a:t>ώρ</a:t>
            </a:r>
            <a:r>
              <a:rPr lang="el-GR" sz="1600" b="1" dirty="0">
                <a:solidFill>
                  <a:schemeClr val="bg1">
                    <a:lumMod val="75000"/>
                    <a:lumOff val="25000"/>
                  </a:schemeClr>
                </a:solidFill>
                <a:latin typeface="+mn-lt"/>
              </a:rPr>
              <a:t>α)  </a:t>
            </a:r>
            <a:endParaRPr lang="el-GR" sz="1600" dirty="0">
              <a:solidFill>
                <a:schemeClr val="bg1">
                  <a:lumMod val="75000"/>
                  <a:lumOff val="25000"/>
                </a:schemeClr>
              </a:solidFill>
              <a:latin typeface="+mn-lt"/>
            </a:endParaRPr>
          </a:p>
        </p:txBody>
      </p:sp>
      <p:sp>
        <p:nvSpPr>
          <p:cNvPr id="9" name="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49</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4739759"/>
          </a:xfrm>
          <a:prstGeom prst="rect">
            <a:avLst/>
          </a:prstGeom>
          <a:noFill/>
        </p:spPr>
        <p:txBody>
          <a:bodyPr wrap="square" rtlCol="0">
            <a:spAutoFit/>
          </a:bodyPr>
          <a:lstStyle/>
          <a:p>
            <a:pPr eaLnBrk="1" hangingPunct="1"/>
            <a:r>
              <a:rPr lang="el-GR" sz="3200" b="1" dirty="0">
                <a:solidFill>
                  <a:srgbClr val="7030A0"/>
                </a:solidFill>
                <a:latin typeface="+mn-lt"/>
              </a:rPr>
              <a:t>Γενικά </a:t>
            </a:r>
          </a:p>
          <a:p>
            <a:pPr>
              <a:lnSpc>
                <a:spcPct val="125000"/>
              </a:lnSpc>
            </a:pPr>
            <a:r>
              <a:rPr lang="el-GR" b="1" dirty="0">
                <a:solidFill>
                  <a:schemeClr val="bg1">
                    <a:lumMod val="75000"/>
                    <a:lumOff val="25000"/>
                  </a:schemeClr>
                </a:solidFill>
                <a:latin typeface="+mn-lt"/>
              </a:rPr>
              <a:t>Παρασκευή και χορήγηση σιτηρεσίου: </a:t>
            </a:r>
            <a:r>
              <a:rPr lang="el-GR" dirty="0">
                <a:solidFill>
                  <a:schemeClr val="bg1">
                    <a:lumMod val="75000"/>
                    <a:lumOff val="25000"/>
                  </a:schemeClr>
                </a:solidFill>
                <a:latin typeface="+mn-lt"/>
              </a:rPr>
              <a:t>περιλαμβάνει όλες εκείνες τις ενέργειες που πρέπει να γίνουν έτσι ώστε οι θεωρητικές γνώσεις που αφορούν: </a:t>
            </a:r>
          </a:p>
          <a:p>
            <a:pPr marL="274638">
              <a:lnSpc>
                <a:spcPct val="125000"/>
              </a:lnSpc>
            </a:pPr>
            <a:r>
              <a:rPr lang="el-GR" dirty="0">
                <a:solidFill>
                  <a:schemeClr val="bg1">
                    <a:lumMod val="75000"/>
                    <a:lumOff val="25000"/>
                  </a:schemeClr>
                </a:solidFill>
                <a:latin typeface="+mn-lt"/>
              </a:rPr>
              <a:t>α) στα χαρακτηριστικά των ζωοτροφών, </a:t>
            </a:r>
          </a:p>
          <a:p>
            <a:pPr marL="274638">
              <a:lnSpc>
                <a:spcPct val="125000"/>
              </a:lnSpc>
            </a:pPr>
            <a:r>
              <a:rPr lang="el-GR" dirty="0">
                <a:solidFill>
                  <a:schemeClr val="bg1">
                    <a:lumMod val="75000"/>
                    <a:lumOff val="25000"/>
                  </a:schemeClr>
                </a:solidFill>
                <a:latin typeface="+mn-lt"/>
              </a:rPr>
              <a:t>β) στη φυσιολογία των ζώων και </a:t>
            </a:r>
          </a:p>
          <a:p>
            <a:pPr marL="274638">
              <a:lnSpc>
                <a:spcPct val="125000"/>
              </a:lnSpc>
            </a:pPr>
            <a:r>
              <a:rPr lang="el-GR" dirty="0">
                <a:solidFill>
                  <a:schemeClr val="bg1">
                    <a:lumMod val="75000"/>
                    <a:lumOff val="25000"/>
                  </a:schemeClr>
                </a:solidFill>
                <a:latin typeface="+mn-lt"/>
              </a:rPr>
              <a:t>γ) στις ανάγκες των ζώων, </a:t>
            </a:r>
          </a:p>
          <a:p>
            <a:pPr>
              <a:lnSpc>
                <a:spcPct val="125000"/>
              </a:lnSpc>
            </a:pPr>
            <a:r>
              <a:rPr lang="el-GR" dirty="0">
                <a:solidFill>
                  <a:schemeClr val="bg1">
                    <a:lumMod val="75000"/>
                    <a:lumOff val="25000"/>
                  </a:schemeClr>
                </a:solidFill>
                <a:latin typeface="+mn-lt"/>
              </a:rPr>
              <a:t>να συνδυαστούν με τον πλέον ενδεδειγμένο τρόπο και να εφαρμοστούν στην πράξη με το καλύτερο δυνατό αποτέλεσμα, ώστε να επιτευχθούν οι στόχοι της διατροφής</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a:t>
            </a:fld>
            <a:endParaRPr lang="en-US">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738938"/>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marL="274638" eaLnBrk="1" hangingPunct="1">
              <a:lnSpc>
                <a:spcPct val="125000"/>
              </a:lnSpc>
            </a:pPr>
            <a:r>
              <a:rPr lang="el-GR" sz="2000" b="1" i="1" dirty="0">
                <a:solidFill>
                  <a:schemeClr val="bg1">
                    <a:lumMod val="75000"/>
                    <a:lumOff val="25000"/>
                  </a:schemeClr>
                </a:solidFill>
                <a:latin typeface="+mn-lt"/>
              </a:rPr>
              <a:t>Παράγοντες που συνδέονται με την τριβή (ανάλυση):</a:t>
            </a:r>
          </a:p>
          <a:p>
            <a:pPr marL="274638" eaLnBrk="1" hangingPunct="1">
              <a:lnSpc>
                <a:spcPct val="125000"/>
              </a:lnSpc>
            </a:pPr>
            <a:r>
              <a:rPr lang="el-GR" sz="2000" i="1" dirty="0">
                <a:solidFill>
                  <a:schemeClr val="bg1">
                    <a:lumMod val="75000"/>
                    <a:lumOff val="25000"/>
                  </a:schemeClr>
                </a:solidFill>
                <a:latin typeface="+mn-lt"/>
              </a:rPr>
              <a:t>β) </a:t>
            </a:r>
            <a:r>
              <a:rPr lang="el-GR" sz="2000" i="1" u="sng" dirty="0">
                <a:solidFill>
                  <a:schemeClr val="bg1">
                    <a:lumMod val="75000"/>
                    <a:lumOff val="25000"/>
                  </a:schemeClr>
                </a:solidFill>
                <a:latin typeface="+mn-lt"/>
              </a:rPr>
              <a:t>ωρίμανση:</a:t>
            </a:r>
            <a:r>
              <a:rPr lang="el-GR" sz="2000" i="1" dirty="0">
                <a:solidFill>
                  <a:schemeClr val="bg1">
                    <a:lumMod val="75000"/>
                    <a:lumOff val="25000"/>
                  </a:schemeClr>
                </a:solidFill>
                <a:latin typeface="+mn-lt"/>
              </a:rPr>
              <a:t> </a:t>
            </a:r>
            <a:r>
              <a:rPr lang="el-GR" sz="2000" dirty="0">
                <a:solidFill>
                  <a:schemeClr val="bg1">
                    <a:lumMod val="75000"/>
                    <a:lumOff val="25000"/>
                  </a:schemeClr>
                </a:solidFill>
                <a:latin typeface="+mn-lt"/>
              </a:rPr>
              <a:t>ουσιαστικά δηλαδή επιδιώκεται ομοιόμορφη κατανομή της προστιθέμενης υγρασίας σε όλους τους κόκκους → </a:t>
            </a:r>
            <a:r>
              <a:rPr lang="el-GR" sz="2000" b="1" dirty="0">
                <a:solidFill>
                  <a:schemeClr val="bg1">
                    <a:lumMod val="75000"/>
                    <a:lumOff val="25000"/>
                  </a:schemeClr>
                </a:solidFill>
                <a:latin typeface="+mn-lt"/>
              </a:rPr>
              <a:t>ομογενοποίηση</a:t>
            </a:r>
          </a:p>
        </p:txBody>
      </p:sp>
      <p:sp>
        <p:nvSpPr>
          <p:cNvPr id="9" name="8 - TextBox"/>
          <p:cNvSpPr txBox="1"/>
          <p:nvPr/>
        </p:nvSpPr>
        <p:spPr>
          <a:xfrm>
            <a:off x="533400" y="2507796"/>
            <a:ext cx="15240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Ωρίμανση</a:t>
            </a:r>
          </a:p>
        </p:txBody>
      </p:sp>
      <p:sp>
        <p:nvSpPr>
          <p:cNvPr id="10" name="9 - TextBox"/>
          <p:cNvSpPr txBox="1"/>
          <p:nvPr/>
        </p:nvSpPr>
        <p:spPr>
          <a:xfrm>
            <a:off x="2590800" y="2514600"/>
            <a:ext cx="61722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Χρόνος: </a:t>
            </a:r>
            <a:r>
              <a:rPr lang="el-GR" sz="1800" dirty="0">
                <a:solidFill>
                  <a:schemeClr val="bg1">
                    <a:lumMod val="75000"/>
                    <a:lumOff val="25000"/>
                  </a:schemeClr>
                </a:solidFill>
                <a:latin typeface="+mn-lt"/>
              </a:rPr>
              <a:t>ανεξαρτήτως σχήματος ή μεγέθους κόκκου, απαιτείται χρόνος για να διαποτίσει η υγρασία την προς σύμπηξη μάζα (στην πράξη μερικά λεπτά είναι αρκετά)</a:t>
            </a:r>
          </a:p>
        </p:txBody>
      </p:sp>
      <p:sp>
        <p:nvSpPr>
          <p:cNvPr id="11" name="10 - TextBox"/>
          <p:cNvSpPr txBox="1"/>
          <p:nvPr/>
        </p:nvSpPr>
        <p:spPr>
          <a:xfrm>
            <a:off x="2590800" y="3733800"/>
            <a:ext cx="6172200" cy="923330"/>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Θερμοκρασία: </a:t>
            </a:r>
            <a:r>
              <a:rPr lang="el-GR" sz="1800" dirty="0">
                <a:solidFill>
                  <a:schemeClr val="bg1">
                    <a:lumMod val="75000"/>
                    <a:lumOff val="25000"/>
                  </a:schemeClr>
                </a:solidFill>
                <a:latin typeface="+mn-lt"/>
              </a:rPr>
              <a:t>επηρεάζει πολλές χημικές αντιδράσεις. Π.χ. το ιξώδες της μελάσας διπλασιάζεται για κάθε 10</a:t>
            </a:r>
            <a:r>
              <a:rPr lang="el-GR" sz="1800" baseline="30000" dirty="0">
                <a:solidFill>
                  <a:schemeClr val="bg1">
                    <a:lumMod val="75000"/>
                    <a:lumOff val="25000"/>
                  </a:schemeClr>
                </a:solidFill>
                <a:latin typeface="+mn-lt"/>
              </a:rPr>
              <a:t>ο</a:t>
            </a:r>
            <a:r>
              <a:rPr lang="el-GR" sz="1800" dirty="0">
                <a:solidFill>
                  <a:schemeClr val="bg1">
                    <a:lumMod val="75000"/>
                    <a:lumOff val="25000"/>
                  </a:schemeClr>
                </a:solidFill>
                <a:latin typeface="+mn-lt"/>
              </a:rPr>
              <a:t> αύξησης θερμοκρασίας → δυσχεραίνεται η σύμπηξη (↑ τριβής)</a:t>
            </a:r>
          </a:p>
        </p:txBody>
      </p:sp>
      <p:sp>
        <p:nvSpPr>
          <p:cNvPr id="12" name="11 - TextBox"/>
          <p:cNvSpPr txBox="1"/>
          <p:nvPr/>
        </p:nvSpPr>
        <p:spPr>
          <a:xfrm>
            <a:off x="2590800" y="4953000"/>
            <a:ext cx="6172200" cy="1200329"/>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b="1" dirty="0">
                <a:solidFill>
                  <a:schemeClr val="bg1">
                    <a:lumMod val="75000"/>
                    <a:lumOff val="25000"/>
                  </a:schemeClr>
                </a:solidFill>
                <a:latin typeface="+mn-lt"/>
              </a:rPr>
              <a:t>Ανάδευση: </a:t>
            </a:r>
            <a:r>
              <a:rPr lang="el-GR" sz="1800" dirty="0">
                <a:solidFill>
                  <a:schemeClr val="bg1">
                    <a:lumMod val="75000"/>
                    <a:lumOff val="25000"/>
                  </a:schemeClr>
                </a:solidFill>
                <a:latin typeface="+mn-lt"/>
              </a:rPr>
              <a:t>η σωστή ανάδευση επιτρέπει την σωστή επαφή των στερεών και υγρών υλικών → καλύτερη ομογενοποίηση. Μη σωστή ανάδευση → σβώλοι στον ωριμαντήρα → κακή σύμπηξη λόγω ↑ τριβής</a:t>
            </a:r>
          </a:p>
        </p:txBody>
      </p:sp>
      <p:cxnSp>
        <p:nvCxnSpPr>
          <p:cNvPr id="13" name="12 - Γωνιακή σύνδεση"/>
          <p:cNvCxnSpPr>
            <a:stCxn id="9" idx="3"/>
            <a:endCxn id="10" idx="1"/>
          </p:cNvCxnSpPr>
          <p:nvPr/>
        </p:nvCxnSpPr>
        <p:spPr>
          <a:xfrm>
            <a:off x="2057400" y="2692462"/>
            <a:ext cx="533400" cy="28380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14 - Γωνιακή σύνδεση"/>
          <p:cNvCxnSpPr>
            <a:stCxn id="9" idx="3"/>
            <a:endCxn id="11" idx="1"/>
          </p:cNvCxnSpPr>
          <p:nvPr/>
        </p:nvCxnSpPr>
        <p:spPr>
          <a:xfrm>
            <a:off x="2057400" y="2692462"/>
            <a:ext cx="533400" cy="150300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 Γωνιακή σύνδεση"/>
          <p:cNvCxnSpPr>
            <a:stCxn id="9" idx="3"/>
            <a:endCxn id="12" idx="1"/>
          </p:cNvCxnSpPr>
          <p:nvPr/>
        </p:nvCxnSpPr>
        <p:spPr>
          <a:xfrm>
            <a:off x="2057400" y="2692462"/>
            <a:ext cx="533400" cy="286070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19 - TextBox"/>
          <p:cNvSpPr txBox="1"/>
          <p:nvPr/>
        </p:nvSpPr>
        <p:spPr>
          <a:xfrm>
            <a:off x="533400" y="4964548"/>
            <a:ext cx="1524000" cy="1200329"/>
          </a:xfrm>
          <a:prstGeom prst="rect">
            <a:avLst/>
          </a:prstGeom>
          <a:solidFill>
            <a:schemeClr val="tx1">
              <a:lumMod val="85000"/>
            </a:schemeClr>
          </a:solidFill>
        </p:spPr>
        <p:txBody>
          <a:bodyPr wrap="square" rtlCol="0">
            <a:spAutoFit/>
          </a:bodyPr>
          <a:lstStyle/>
          <a:p>
            <a:pPr algn="ctr" eaLnBrk="1" hangingPunct="1"/>
            <a:r>
              <a:rPr lang="el-GR" sz="1800" dirty="0">
                <a:solidFill>
                  <a:schemeClr val="bg1">
                    <a:lumMod val="75000"/>
                    <a:lumOff val="25000"/>
                  </a:schemeClr>
                </a:solidFill>
                <a:latin typeface="+mn-lt"/>
              </a:rPr>
              <a:t>Σύνδεση  με την ποσότητα υγρασίας (ατμού)</a:t>
            </a:r>
          </a:p>
        </p:txBody>
      </p:sp>
      <p:sp>
        <p:nvSpPr>
          <p:cNvPr id="21" name="20 - TextBox"/>
          <p:cNvSpPr txBox="1"/>
          <p:nvPr/>
        </p:nvSpPr>
        <p:spPr>
          <a:xfrm>
            <a:off x="533400" y="3352800"/>
            <a:ext cx="1524000" cy="1200329"/>
          </a:xfrm>
          <a:prstGeom prst="rect">
            <a:avLst/>
          </a:prstGeom>
          <a:solidFill>
            <a:schemeClr val="accent3">
              <a:lumMod val="75000"/>
            </a:schemeClr>
          </a:solidFill>
        </p:spPr>
        <p:txBody>
          <a:bodyPr wrap="square" rtlCol="0">
            <a:spAutoFit/>
          </a:bodyPr>
          <a:lstStyle/>
          <a:p>
            <a:pPr algn="ctr" eaLnBrk="1" hangingPunct="1"/>
            <a:r>
              <a:rPr lang="el-GR" sz="1800" dirty="0">
                <a:solidFill>
                  <a:srgbClr val="FFFF99"/>
                </a:solidFill>
                <a:latin typeface="+mn-lt"/>
              </a:rPr>
              <a:t>Ποια είναι η σωστή ποσότητα ατμού???</a:t>
            </a:r>
          </a:p>
        </p:txBody>
      </p:sp>
      <p:cxnSp>
        <p:nvCxnSpPr>
          <p:cNvPr id="23" name="22 - Ευθύγραμμο βέλος σύνδεσης"/>
          <p:cNvCxnSpPr>
            <a:stCxn id="10" idx="2"/>
            <a:endCxn id="11" idx="0"/>
          </p:cNvCxnSpPr>
          <p:nvPr/>
        </p:nvCxnSpPr>
        <p:spPr>
          <a:xfrm>
            <a:off x="5676900" y="3437930"/>
            <a:ext cx="0" cy="295870"/>
          </a:xfrm>
          <a:prstGeom prst="straightConnector1">
            <a:avLst/>
          </a:prstGeom>
          <a:ln w="38100">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 Ευθύγραμμο βέλος σύνδεσης"/>
          <p:cNvCxnSpPr>
            <a:stCxn id="11" idx="2"/>
            <a:endCxn id="12" idx="0"/>
          </p:cNvCxnSpPr>
          <p:nvPr/>
        </p:nvCxnSpPr>
        <p:spPr>
          <a:xfrm>
            <a:off x="5676900" y="4657130"/>
            <a:ext cx="0" cy="295870"/>
          </a:xfrm>
          <a:prstGeom prst="straightConnector1">
            <a:avLst/>
          </a:prstGeom>
          <a:ln w="38100">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28 - Γωνιακή σύνδεση"/>
          <p:cNvCxnSpPr>
            <a:stCxn id="12" idx="2"/>
            <a:endCxn id="20" idx="2"/>
          </p:cNvCxnSpPr>
          <p:nvPr/>
        </p:nvCxnSpPr>
        <p:spPr>
          <a:xfrm rot="5400000">
            <a:off x="3480376" y="3968353"/>
            <a:ext cx="11548" cy="4381500"/>
          </a:xfrm>
          <a:prstGeom prst="bentConnector3">
            <a:avLst>
              <a:gd name="adj1" fmla="val 2079564"/>
            </a:avLst>
          </a:prstGeom>
          <a:ln w="38100">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30 - Βέλος προς τα επάνω"/>
          <p:cNvSpPr/>
          <p:nvPr/>
        </p:nvSpPr>
        <p:spPr>
          <a:xfrm>
            <a:off x="1048328" y="4572000"/>
            <a:ext cx="533400" cy="381000"/>
          </a:xfrm>
          <a:prstGeom prst="up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50</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738938"/>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marL="274638" eaLnBrk="1" hangingPunct="1">
              <a:lnSpc>
                <a:spcPct val="125000"/>
              </a:lnSpc>
            </a:pPr>
            <a:r>
              <a:rPr lang="el-GR" sz="2000" b="1" i="1" dirty="0">
                <a:solidFill>
                  <a:schemeClr val="bg1">
                    <a:lumMod val="75000"/>
                    <a:lumOff val="25000"/>
                  </a:schemeClr>
                </a:solidFill>
                <a:latin typeface="+mn-lt"/>
              </a:rPr>
              <a:t>Παράγοντες που συνδέονται με την τριβή (ανάλυση):</a:t>
            </a:r>
          </a:p>
          <a:p>
            <a:pPr marL="274638" eaLnBrk="1" hangingPunct="1">
              <a:lnSpc>
                <a:spcPct val="125000"/>
              </a:lnSpc>
            </a:pPr>
            <a:r>
              <a:rPr lang="el-GR" sz="2000" i="1" dirty="0">
                <a:solidFill>
                  <a:schemeClr val="bg1">
                    <a:lumMod val="75000"/>
                    <a:lumOff val="25000"/>
                  </a:schemeClr>
                </a:solidFill>
                <a:latin typeface="+mn-lt"/>
              </a:rPr>
              <a:t>β) </a:t>
            </a:r>
            <a:r>
              <a:rPr lang="el-GR" sz="2000" i="1" u="sng" dirty="0">
                <a:solidFill>
                  <a:schemeClr val="bg1">
                    <a:lumMod val="75000"/>
                    <a:lumOff val="25000"/>
                  </a:schemeClr>
                </a:solidFill>
                <a:latin typeface="+mn-lt"/>
              </a:rPr>
              <a:t>ωρίμανση:</a:t>
            </a:r>
            <a:r>
              <a:rPr lang="el-GR" sz="2000" i="1" dirty="0">
                <a:solidFill>
                  <a:schemeClr val="bg1">
                    <a:lumMod val="75000"/>
                    <a:lumOff val="25000"/>
                  </a:schemeClr>
                </a:solidFill>
                <a:latin typeface="+mn-lt"/>
              </a:rPr>
              <a:t> </a:t>
            </a:r>
            <a:r>
              <a:rPr lang="el-GR" sz="2000" dirty="0">
                <a:solidFill>
                  <a:schemeClr val="bg1">
                    <a:lumMod val="75000"/>
                    <a:lumOff val="25000"/>
                  </a:schemeClr>
                </a:solidFill>
                <a:latin typeface="+mn-lt"/>
              </a:rPr>
              <a:t>η ποσότητα ατμού δεν μπορεί να προβλεφθεί με ακρίβεια. Εξαρτάται από το είδος του μείγματος (ιδιότητες πρώτων υλών)</a:t>
            </a:r>
            <a:endParaRPr lang="el-GR" sz="2000" b="1" dirty="0">
              <a:solidFill>
                <a:schemeClr val="bg1">
                  <a:lumMod val="75000"/>
                  <a:lumOff val="25000"/>
                </a:schemeClr>
              </a:solidFill>
              <a:latin typeface="+mn-lt"/>
            </a:endParaRPr>
          </a:p>
        </p:txBody>
      </p:sp>
      <p:sp>
        <p:nvSpPr>
          <p:cNvPr id="9" name="8 - TextBox"/>
          <p:cNvSpPr txBox="1"/>
          <p:nvPr/>
        </p:nvSpPr>
        <p:spPr>
          <a:xfrm>
            <a:off x="533400" y="4087305"/>
            <a:ext cx="1143000" cy="646331"/>
          </a:xfrm>
          <a:prstGeom prst="rect">
            <a:avLst/>
          </a:prstGeom>
          <a:solidFill>
            <a:schemeClr val="accent3">
              <a:lumMod val="75000"/>
            </a:schemeClr>
          </a:solidFill>
        </p:spPr>
        <p:txBody>
          <a:bodyPr wrap="square" rtlCol="0">
            <a:spAutoFit/>
          </a:bodyPr>
          <a:lstStyle/>
          <a:p>
            <a:pPr algn="ctr" eaLnBrk="1" hangingPunct="1"/>
            <a:r>
              <a:rPr lang="el-GR" sz="1800" b="1" dirty="0">
                <a:solidFill>
                  <a:srgbClr val="FFFF99"/>
                </a:solidFill>
                <a:latin typeface="+mn-lt"/>
              </a:rPr>
              <a:t>Ποσότητα ατμού</a:t>
            </a:r>
          </a:p>
        </p:txBody>
      </p:sp>
      <p:sp>
        <p:nvSpPr>
          <p:cNvPr id="10" name="9 - TextBox"/>
          <p:cNvSpPr txBox="1"/>
          <p:nvPr/>
        </p:nvSpPr>
        <p:spPr>
          <a:xfrm>
            <a:off x="2286000" y="2514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err="1">
                <a:solidFill>
                  <a:schemeClr val="bg1">
                    <a:lumMod val="75000"/>
                    <a:lumOff val="25000"/>
                  </a:schemeClr>
                </a:solidFill>
                <a:latin typeface="+mn-lt"/>
              </a:rPr>
              <a:t>Θερμοευαίσθητες</a:t>
            </a:r>
            <a:r>
              <a:rPr lang="el-GR" sz="1600" b="1" dirty="0">
                <a:solidFill>
                  <a:schemeClr val="bg1">
                    <a:lumMod val="75000"/>
                    <a:lumOff val="25000"/>
                  </a:schemeClr>
                </a:solidFill>
                <a:latin typeface="+mn-lt"/>
              </a:rPr>
              <a:t> τροφές (οροπρωτεΐνες γάλακτος, </a:t>
            </a:r>
            <a:r>
              <a:rPr lang="el-GR" sz="1600" b="1" dirty="0" err="1">
                <a:solidFill>
                  <a:schemeClr val="bg1">
                    <a:lumMod val="75000"/>
                    <a:lumOff val="25000"/>
                  </a:schemeClr>
                </a:solidFill>
                <a:latin typeface="+mn-lt"/>
              </a:rPr>
              <a:t>σακχαρούχες</a:t>
            </a:r>
            <a:r>
              <a:rPr lang="el-GR" sz="1600" b="1" dirty="0">
                <a:solidFill>
                  <a:schemeClr val="bg1">
                    <a:lumMod val="75000"/>
                    <a:lumOff val="25000"/>
                  </a:schemeClr>
                </a:solidFill>
                <a:latin typeface="+mn-lt"/>
              </a:rPr>
              <a:t>): </a:t>
            </a:r>
            <a:r>
              <a:rPr lang="el-GR" sz="1600" dirty="0" err="1">
                <a:solidFill>
                  <a:schemeClr val="bg1">
                    <a:lumMod val="75000"/>
                    <a:lumOff val="25000"/>
                  </a:schemeClr>
                </a:solidFill>
                <a:latin typeface="+mn-lt"/>
              </a:rPr>
              <a:t>καραμελοποιούνται</a:t>
            </a:r>
            <a:r>
              <a:rPr lang="el-GR" sz="1600" dirty="0">
                <a:solidFill>
                  <a:schemeClr val="bg1">
                    <a:lumMod val="75000"/>
                    <a:lumOff val="25000"/>
                  </a:schemeClr>
                </a:solidFill>
                <a:latin typeface="+mn-lt"/>
              </a:rPr>
              <a:t> στους 60</a:t>
            </a:r>
            <a:r>
              <a:rPr lang="el-GR" sz="1600" baseline="30000" dirty="0">
                <a:solidFill>
                  <a:schemeClr val="bg1">
                    <a:lumMod val="75000"/>
                    <a:lumOff val="25000"/>
                  </a:schemeClr>
                </a:solidFill>
                <a:latin typeface="+mn-lt"/>
              </a:rPr>
              <a:t>ο</a:t>
            </a:r>
            <a:r>
              <a:rPr lang="el-GR" sz="1600" dirty="0">
                <a:solidFill>
                  <a:schemeClr val="bg1">
                    <a:lumMod val="75000"/>
                    <a:lumOff val="25000"/>
                  </a:schemeClr>
                </a:solidFill>
                <a:latin typeface="+mn-lt"/>
              </a:rPr>
              <a:t> </a:t>
            </a:r>
            <a:r>
              <a:rPr lang="en-GB" sz="1600" dirty="0">
                <a:solidFill>
                  <a:schemeClr val="bg1">
                    <a:lumMod val="75000"/>
                    <a:lumOff val="25000"/>
                  </a:schemeClr>
                </a:solidFill>
                <a:latin typeface="+mn-lt"/>
              </a:rPr>
              <a:t>C</a:t>
            </a:r>
            <a:r>
              <a:rPr lang="el-GR" sz="1600" dirty="0">
                <a:solidFill>
                  <a:schemeClr val="bg1">
                    <a:lumMod val="75000"/>
                    <a:lumOff val="25000"/>
                  </a:schemeClr>
                </a:solidFill>
                <a:latin typeface="+mn-lt"/>
              </a:rPr>
              <a:t> → λίγος ατμός με χαμηλή πίεση</a:t>
            </a:r>
          </a:p>
        </p:txBody>
      </p:sp>
      <p:sp>
        <p:nvSpPr>
          <p:cNvPr id="11" name="10 - TextBox"/>
          <p:cNvSpPr txBox="1"/>
          <p:nvPr/>
        </p:nvSpPr>
        <p:spPr>
          <a:xfrm>
            <a:off x="2286000" y="3149025"/>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Τροφές με ουρία</a:t>
            </a:r>
            <a:r>
              <a:rPr lang="el-GR" sz="1600" dirty="0">
                <a:solidFill>
                  <a:schemeClr val="bg1">
                    <a:lumMod val="75000"/>
                    <a:lumOff val="25000"/>
                  </a:schemeClr>
                </a:solidFill>
                <a:latin typeface="+mn-lt"/>
              </a:rPr>
              <a:t>: διαλυτοποιείται σε ↑ θερμοκρασίες → λίγος ή καθόλου ατμός</a:t>
            </a:r>
          </a:p>
        </p:txBody>
      </p:sp>
      <p:sp>
        <p:nvSpPr>
          <p:cNvPr id="12" name="11 - TextBox"/>
          <p:cNvSpPr txBox="1"/>
          <p:nvPr/>
        </p:nvSpPr>
        <p:spPr>
          <a:xfrm>
            <a:off x="2286000" y="378111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err="1">
                <a:solidFill>
                  <a:schemeClr val="bg1">
                    <a:lumMod val="75000"/>
                    <a:lumOff val="25000"/>
                  </a:schemeClr>
                </a:solidFill>
                <a:latin typeface="+mn-lt"/>
              </a:rPr>
              <a:t>Μελασούχες</a:t>
            </a:r>
            <a:r>
              <a:rPr lang="el-GR" sz="1600" b="1" dirty="0">
                <a:solidFill>
                  <a:schemeClr val="bg1">
                    <a:lumMod val="75000"/>
                    <a:lumOff val="25000"/>
                  </a:schemeClr>
                </a:solidFill>
                <a:latin typeface="+mn-lt"/>
              </a:rPr>
              <a:t> τροφές: </a:t>
            </a:r>
            <a:r>
              <a:rPr lang="el-GR" sz="1600" dirty="0">
                <a:solidFill>
                  <a:schemeClr val="bg1">
                    <a:lumMod val="75000"/>
                    <a:lumOff val="25000"/>
                  </a:schemeClr>
                </a:solidFill>
                <a:latin typeface="+mn-lt"/>
              </a:rPr>
              <a:t>λίγος ατμός διότι η μελάσα έχει ήδη πολύ υγρασία. Αλλιώς → ↑ θερμοκρασίας συμπήκτων → ↑ τριβή</a:t>
            </a:r>
          </a:p>
        </p:txBody>
      </p:sp>
      <p:cxnSp>
        <p:nvCxnSpPr>
          <p:cNvPr id="13" name="12 - Γωνιακή σύνδεση"/>
          <p:cNvCxnSpPr>
            <a:stCxn id="9" idx="3"/>
            <a:endCxn id="10" idx="1"/>
          </p:cNvCxnSpPr>
          <p:nvPr/>
        </p:nvCxnSpPr>
        <p:spPr>
          <a:xfrm flipV="1">
            <a:off x="1676400" y="2806988"/>
            <a:ext cx="609600" cy="160348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14 - Γωνιακή σύνδεση"/>
          <p:cNvCxnSpPr>
            <a:stCxn id="9" idx="3"/>
            <a:endCxn id="11" idx="1"/>
          </p:cNvCxnSpPr>
          <p:nvPr/>
        </p:nvCxnSpPr>
        <p:spPr>
          <a:xfrm flipV="1">
            <a:off x="1676400" y="3441413"/>
            <a:ext cx="609600" cy="96905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 Γωνιακή σύνδεση"/>
          <p:cNvCxnSpPr>
            <a:stCxn id="9" idx="3"/>
            <a:endCxn id="12" idx="1"/>
          </p:cNvCxnSpPr>
          <p:nvPr/>
        </p:nvCxnSpPr>
        <p:spPr>
          <a:xfrm flipV="1">
            <a:off x="1676400" y="4073498"/>
            <a:ext cx="609600" cy="33697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7" name="36 - TextBox"/>
          <p:cNvSpPr txBox="1"/>
          <p:nvPr/>
        </p:nvSpPr>
        <p:spPr>
          <a:xfrm>
            <a:off x="2286000" y="4419600"/>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Πρωτεϊνούχες τροφές: </a:t>
            </a:r>
            <a:r>
              <a:rPr lang="el-GR" sz="1600" dirty="0">
                <a:solidFill>
                  <a:schemeClr val="bg1">
                    <a:lumMod val="75000"/>
                    <a:lumOff val="25000"/>
                  </a:schemeClr>
                </a:solidFill>
                <a:latin typeface="+mn-lt"/>
              </a:rPr>
              <a:t>↑ θερμοκρασία και ατμός → πλαστικοποίηση πρωτεϊνών → καλύτερη σύμπηξη</a:t>
            </a:r>
          </a:p>
        </p:txBody>
      </p:sp>
      <p:sp>
        <p:nvSpPr>
          <p:cNvPr id="38" name="37 - TextBox"/>
          <p:cNvSpPr txBox="1"/>
          <p:nvPr/>
        </p:nvSpPr>
        <p:spPr>
          <a:xfrm>
            <a:off x="2286000" y="5056908"/>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Αμυλούχες τροφές: </a:t>
            </a:r>
            <a:r>
              <a:rPr lang="el-GR" sz="1600" dirty="0">
                <a:solidFill>
                  <a:schemeClr val="bg1">
                    <a:lumMod val="75000"/>
                    <a:lumOff val="25000"/>
                  </a:schemeClr>
                </a:solidFill>
                <a:latin typeface="+mn-lt"/>
              </a:rPr>
              <a:t>↑ θερμοκρασία και ατμός → ζελατινοποίηση αμύλου → καλύτερη σύμπηξη (απαιτείται 17-18% ατμός και 82</a:t>
            </a:r>
            <a:r>
              <a:rPr lang="el-GR" sz="1600" baseline="30000" dirty="0">
                <a:solidFill>
                  <a:schemeClr val="bg1">
                    <a:lumMod val="75000"/>
                    <a:lumOff val="25000"/>
                  </a:schemeClr>
                </a:solidFill>
                <a:latin typeface="+mn-lt"/>
              </a:rPr>
              <a:t>ο</a:t>
            </a:r>
            <a:r>
              <a:rPr lang="el-GR" sz="1600" dirty="0">
                <a:solidFill>
                  <a:schemeClr val="bg1">
                    <a:lumMod val="75000"/>
                    <a:lumOff val="25000"/>
                  </a:schemeClr>
                </a:solidFill>
                <a:latin typeface="+mn-lt"/>
              </a:rPr>
              <a:t> </a:t>
            </a:r>
            <a:r>
              <a:rPr lang="en-GB" sz="1600" dirty="0">
                <a:solidFill>
                  <a:schemeClr val="bg1">
                    <a:lumMod val="75000"/>
                    <a:lumOff val="25000"/>
                  </a:schemeClr>
                </a:solidFill>
                <a:latin typeface="+mn-lt"/>
              </a:rPr>
              <a:t>C</a:t>
            </a:r>
            <a:r>
              <a:rPr lang="el-GR" sz="1600" dirty="0">
                <a:solidFill>
                  <a:schemeClr val="bg1">
                    <a:lumMod val="75000"/>
                    <a:lumOff val="25000"/>
                  </a:schemeClr>
                </a:solidFill>
                <a:latin typeface="+mn-lt"/>
              </a:rPr>
              <a:t>) </a:t>
            </a:r>
          </a:p>
        </p:txBody>
      </p:sp>
      <p:sp>
        <p:nvSpPr>
          <p:cNvPr id="39" name="38 - TextBox"/>
          <p:cNvSpPr txBox="1"/>
          <p:nvPr/>
        </p:nvSpPr>
        <p:spPr>
          <a:xfrm>
            <a:off x="2286000" y="5696528"/>
            <a:ext cx="6172200" cy="58477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b="1" dirty="0">
                <a:solidFill>
                  <a:schemeClr val="bg1">
                    <a:lumMod val="75000"/>
                    <a:lumOff val="25000"/>
                  </a:schemeClr>
                </a:solidFill>
                <a:latin typeface="+mn-lt"/>
              </a:rPr>
              <a:t>Χονδροειδείς τροφές: </a:t>
            </a:r>
            <a:r>
              <a:rPr lang="el-GR" sz="1600" dirty="0">
                <a:solidFill>
                  <a:schemeClr val="bg1">
                    <a:lumMod val="75000"/>
                    <a:lumOff val="25000"/>
                  </a:schemeClr>
                </a:solidFill>
                <a:latin typeface="+mn-lt"/>
              </a:rPr>
              <a:t>δε διαποτίζονται εύκολα και έχουν μεγάλο όγκο (απαιτείται 12-13% ατμός και 60</a:t>
            </a:r>
            <a:r>
              <a:rPr lang="el-GR" sz="1600" baseline="30000" dirty="0">
                <a:solidFill>
                  <a:schemeClr val="bg1">
                    <a:lumMod val="75000"/>
                    <a:lumOff val="25000"/>
                  </a:schemeClr>
                </a:solidFill>
                <a:latin typeface="+mn-lt"/>
              </a:rPr>
              <a:t>ο</a:t>
            </a:r>
            <a:r>
              <a:rPr lang="el-GR" sz="1600" dirty="0">
                <a:solidFill>
                  <a:schemeClr val="bg1">
                    <a:lumMod val="75000"/>
                    <a:lumOff val="25000"/>
                  </a:schemeClr>
                </a:solidFill>
                <a:latin typeface="+mn-lt"/>
              </a:rPr>
              <a:t> </a:t>
            </a:r>
            <a:r>
              <a:rPr lang="en-GB" sz="1600" dirty="0">
                <a:solidFill>
                  <a:schemeClr val="bg1">
                    <a:lumMod val="75000"/>
                    <a:lumOff val="25000"/>
                  </a:schemeClr>
                </a:solidFill>
                <a:latin typeface="+mn-lt"/>
              </a:rPr>
              <a:t>C</a:t>
            </a:r>
            <a:r>
              <a:rPr lang="el-GR" sz="1600" dirty="0">
                <a:solidFill>
                  <a:schemeClr val="bg1">
                    <a:lumMod val="75000"/>
                    <a:lumOff val="25000"/>
                  </a:schemeClr>
                </a:solidFill>
                <a:latin typeface="+mn-lt"/>
              </a:rPr>
              <a:t>), αλλιώς τα σύμπηκτα σπάνε</a:t>
            </a:r>
          </a:p>
        </p:txBody>
      </p:sp>
      <p:cxnSp>
        <p:nvCxnSpPr>
          <p:cNvPr id="41" name="40 - Γωνιακή σύνδεση"/>
          <p:cNvCxnSpPr>
            <a:stCxn id="9" idx="3"/>
            <a:endCxn id="37" idx="1"/>
          </p:cNvCxnSpPr>
          <p:nvPr/>
        </p:nvCxnSpPr>
        <p:spPr>
          <a:xfrm>
            <a:off x="1676400" y="4410471"/>
            <a:ext cx="609600" cy="301517"/>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43 - Γωνιακή σύνδεση"/>
          <p:cNvCxnSpPr>
            <a:stCxn id="9" idx="3"/>
            <a:endCxn id="38" idx="1"/>
          </p:cNvCxnSpPr>
          <p:nvPr/>
        </p:nvCxnSpPr>
        <p:spPr>
          <a:xfrm>
            <a:off x="1676400" y="4410471"/>
            <a:ext cx="609600" cy="93882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46 - Γωνιακή σύνδεση"/>
          <p:cNvCxnSpPr>
            <a:stCxn id="9" idx="3"/>
            <a:endCxn id="39" idx="1"/>
          </p:cNvCxnSpPr>
          <p:nvPr/>
        </p:nvCxnSpPr>
        <p:spPr>
          <a:xfrm>
            <a:off x="1676400" y="4410471"/>
            <a:ext cx="609600" cy="157844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51</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123658"/>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marL="274638" eaLnBrk="1" hangingPunct="1">
              <a:lnSpc>
                <a:spcPct val="125000"/>
              </a:lnSpc>
            </a:pPr>
            <a:r>
              <a:rPr lang="el-GR" sz="2000" b="1" i="1" dirty="0">
                <a:solidFill>
                  <a:schemeClr val="bg1">
                    <a:lumMod val="75000"/>
                    <a:lumOff val="25000"/>
                  </a:schemeClr>
                </a:solidFill>
                <a:latin typeface="+mn-lt"/>
              </a:rPr>
              <a:t>Παράγοντες που συνδέονται με την τριβή (ανάλυση):</a:t>
            </a:r>
          </a:p>
          <a:p>
            <a:pPr marL="274638">
              <a:lnSpc>
                <a:spcPct val="125000"/>
              </a:lnSpc>
            </a:pPr>
            <a:r>
              <a:rPr lang="el-GR" sz="2000" i="1" dirty="0">
                <a:solidFill>
                  <a:schemeClr val="bg1">
                    <a:lumMod val="75000"/>
                    <a:lumOff val="25000"/>
                  </a:schemeClr>
                </a:solidFill>
                <a:latin typeface="+mn-lt"/>
              </a:rPr>
              <a:t>γ) </a:t>
            </a:r>
            <a:r>
              <a:rPr lang="el-GR" sz="2000" i="1" u="sng" dirty="0">
                <a:solidFill>
                  <a:schemeClr val="bg1">
                    <a:lumMod val="75000"/>
                    <a:lumOff val="25000"/>
                  </a:schemeClr>
                </a:solidFill>
                <a:latin typeface="+mn-lt"/>
              </a:rPr>
              <a:t>μέγεθος κόκκων αλέσματος : </a:t>
            </a:r>
            <a:r>
              <a:rPr lang="el-GR" sz="2000" dirty="0">
                <a:solidFill>
                  <a:schemeClr val="bg1">
                    <a:lumMod val="75000"/>
                    <a:lumOff val="25000"/>
                  </a:schemeClr>
                </a:solidFill>
                <a:latin typeface="+mn-lt"/>
              </a:rPr>
              <a:t>οι μικροί κόκκοι είναι προτιμότεροι διότι επιτρέπουν καλύτερα την είσοδο της υγρασίας στο κέντρο των μικρών κόκκων → πιο μαλακά και πιο εύπλαστα → μικρότερη τριβή, πιο ανθεκτικά σύμπηκτα</a:t>
            </a:r>
          </a:p>
        </p:txBody>
      </p:sp>
      <p:pic>
        <p:nvPicPr>
          <p:cNvPr id="2050" name="Picture 2"/>
          <p:cNvPicPr>
            <a:picLocks noChangeAspect="1" noChangeArrowheads="1"/>
          </p:cNvPicPr>
          <p:nvPr/>
        </p:nvPicPr>
        <p:blipFill>
          <a:blip r:embed="rId3" cstate="print"/>
          <a:srcRect/>
          <a:stretch>
            <a:fillRect/>
          </a:stretch>
        </p:blipFill>
        <p:spPr bwMode="auto">
          <a:xfrm>
            <a:off x="1981200" y="2819400"/>
            <a:ext cx="5048577" cy="2014537"/>
          </a:xfrm>
          <a:prstGeom prst="rect">
            <a:avLst/>
          </a:prstGeom>
          <a:noFill/>
          <a:ln w="9525">
            <a:noFill/>
            <a:miter lim="800000"/>
            <a:headEnd/>
            <a:tailEnd/>
          </a:ln>
        </p:spPr>
      </p:pic>
      <p:sp>
        <p:nvSpPr>
          <p:cNvPr id="5" name="4 - TextBox"/>
          <p:cNvSpPr txBox="1"/>
          <p:nvPr/>
        </p:nvSpPr>
        <p:spPr>
          <a:xfrm>
            <a:off x="990600" y="5265003"/>
            <a:ext cx="3352800" cy="830997"/>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Το μικρό μέγεθος κάνει  καλύτερα σύμπηκτα και απαιτείται λιγότερη ενέργεια για τη σύμπηξη </a:t>
            </a:r>
          </a:p>
        </p:txBody>
      </p:sp>
      <p:pic>
        <p:nvPicPr>
          <p:cNvPr id="2051" name="Picture 3"/>
          <p:cNvPicPr>
            <a:picLocks noChangeAspect="1" noChangeArrowheads="1"/>
          </p:cNvPicPr>
          <p:nvPr/>
        </p:nvPicPr>
        <p:blipFill>
          <a:blip r:embed="rId4" cstate="print"/>
          <a:srcRect/>
          <a:stretch>
            <a:fillRect/>
          </a:stretch>
        </p:blipFill>
        <p:spPr bwMode="auto">
          <a:xfrm>
            <a:off x="6400800" y="5105400"/>
            <a:ext cx="2181225" cy="1447800"/>
          </a:xfrm>
          <a:prstGeom prst="rect">
            <a:avLst/>
          </a:prstGeom>
          <a:noFill/>
          <a:ln w="9525">
            <a:noFill/>
            <a:miter lim="800000"/>
            <a:headEnd/>
            <a:tailEnd/>
          </a:ln>
        </p:spPr>
      </p:pic>
      <p:cxnSp>
        <p:nvCxnSpPr>
          <p:cNvPr id="8" name="7 - Γωνιακή σύνδεση"/>
          <p:cNvCxnSpPr>
            <a:stCxn id="2050" idx="1"/>
            <a:endCxn id="5" idx="1"/>
          </p:cNvCxnSpPr>
          <p:nvPr/>
        </p:nvCxnSpPr>
        <p:spPr>
          <a:xfrm rot="10800000" flipV="1">
            <a:off x="990600" y="3826668"/>
            <a:ext cx="990600" cy="1853833"/>
          </a:xfrm>
          <a:prstGeom prst="bentConnector3">
            <a:avLst>
              <a:gd name="adj1" fmla="val 123077"/>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10 - Γωνιακή σύνδεση"/>
          <p:cNvCxnSpPr>
            <a:stCxn id="2050" idx="3"/>
            <a:endCxn id="2051" idx="0"/>
          </p:cNvCxnSpPr>
          <p:nvPr/>
        </p:nvCxnSpPr>
        <p:spPr>
          <a:xfrm>
            <a:off x="7029777" y="3826669"/>
            <a:ext cx="461636" cy="1278731"/>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TextBox"/>
          <p:cNvSpPr txBox="1"/>
          <p:nvPr/>
        </p:nvSpPr>
        <p:spPr>
          <a:xfrm>
            <a:off x="5867400" y="5105400"/>
            <a:ext cx="1295400" cy="584775"/>
          </a:xfrm>
          <a:prstGeom prst="rect">
            <a:avLst/>
          </a:prstGeom>
          <a:solidFill>
            <a:schemeClr val="tx1"/>
          </a:solidFill>
        </p:spPr>
        <p:txBody>
          <a:bodyPr wrap="square" rtlCol="0">
            <a:spAutoFit/>
          </a:bodyPr>
          <a:lstStyle/>
          <a:p>
            <a:pPr algn="ctr" eaLnBrk="1" hangingPunct="1"/>
            <a:r>
              <a:rPr lang="el-GR" sz="1600" dirty="0">
                <a:solidFill>
                  <a:schemeClr val="bg1">
                    <a:lumMod val="75000"/>
                    <a:lumOff val="25000"/>
                  </a:schemeClr>
                </a:solidFill>
                <a:latin typeface="+mn-lt"/>
              </a:rPr>
              <a:t>Μεγάλο μέγεθος</a:t>
            </a:r>
          </a:p>
        </p:txBody>
      </p:sp>
      <p:sp>
        <p:nvSpPr>
          <p:cNvPr id="16" name="15 - TextBox"/>
          <p:cNvSpPr txBox="1"/>
          <p:nvPr/>
        </p:nvSpPr>
        <p:spPr>
          <a:xfrm>
            <a:off x="7315200" y="6096000"/>
            <a:ext cx="990600" cy="338554"/>
          </a:xfrm>
          <a:prstGeom prst="rect">
            <a:avLst/>
          </a:prstGeom>
          <a:solidFill>
            <a:schemeClr val="tx1"/>
          </a:solidFill>
        </p:spPr>
        <p:txBody>
          <a:bodyPr wrap="square" rtlCol="0">
            <a:spAutoFit/>
          </a:bodyPr>
          <a:lstStyle/>
          <a:p>
            <a:pPr algn="ctr" eaLnBrk="1" hangingPunct="1"/>
            <a:r>
              <a:rPr lang="el-GR" sz="1600" dirty="0">
                <a:solidFill>
                  <a:schemeClr val="bg1">
                    <a:lumMod val="75000"/>
                    <a:lumOff val="25000"/>
                  </a:schemeClr>
                </a:solidFill>
                <a:latin typeface="+mn-lt"/>
              </a:rPr>
              <a:t>Ρωγμές </a:t>
            </a:r>
          </a:p>
        </p:txBody>
      </p:sp>
      <p:cxnSp>
        <p:nvCxnSpPr>
          <p:cNvPr id="13" name="12 - Ευθύγραμμο βέλος σύνδεσης"/>
          <p:cNvCxnSpPr/>
          <p:nvPr/>
        </p:nvCxnSpPr>
        <p:spPr>
          <a:xfrm>
            <a:off x="6858000" y="5410200"/>
            <a:ext cx="53340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52</a:t>
            </a:fld>
            <a:endParaRPr lang="en-US"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150810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marL="274638" eaLnBrk="1" hangingPunct="1"/>
            <a:r>
              <a:rPr lang="el-GR" sz="2000" b="1" i="1" dirty="0">
                <a:solidFill>
                  <a:schemeClr val="bg1">
                    <a:lumMod val="75000"/>
                    <a:lumOff val="25000"/>
                  </a:schemeClr>
                </a:solidFill>
                <a:latin typeface="+mn-lt"/>
              </a:rPr>
              <a:t>Παράγοντες που συνδέονται με την τριβή (ανάλυση):</a:t>
            </a:r>
          </a:p>
          <a:p>
            <a:pPr marL="274638" eaLnBrk="1" hangingPunct="1"/>
            <a:r>
              <a:rPr lang="el-GR" sz="2000" i="1" dirty="0">
                <a:solidFill>
                  <a:schemeClr val="bg1">
                    <a:lumMod val="75000"/>
                    <a:lumOff val="25000"/>
                  </a:schemeClr>
                </a:solidFill>
                <a:latin typeface="+mn-lt"/>
              </a:rPr>
              <a:t>δ) </a:t>
            </a:r>
            <a:r>
              <a:rPr lang="el-GR" sz="2000" i="1" u="sng" dirty="0">
                <a:solidFill>
                  <a:schemeClr val="bg1">
                    <a:lumMod val="75000"/>
                    <a:lumOff val="25000"/>
                  </a:schemeClr>
                </a:solidFill>
                <a:latin typeface="+mn-lt"/>
              </a:rPr>
              <a:t>φυσικές ιδιότητες πρώτων υλών</a:t>
            </a:r>
            <a:r>
              <a:rPr lang="el-GR" sz="2000" dirty="0">
                <a:solidFill>
                  <a:schemeClr val="bg1">
                    <a:lumMod val="75000"/>
                    <a:lumOff val="25000"/>
                  </a:schemeClr>
                </a:solidFill>
                <a:latin typeface="+mn-lt"/>
              </a:rPr>
              <a:t>: ανόργανα στοιχεία, επίπεδο πρωτεϊνών, επίπεδο ινωδών ουσιών (δομικοί πολυσακχαρίτες), επίπεδο αμύλου</a:t>
            </a:r>
          </a:p>
        </p:txBody>
      </p:sp>
      <p:sp>
        <p:nvSpPr>
          <p:cNvPr id="4" name="3 - TextBox"/>
          <p:cNvSpPr txBox="1"/>
          <p:nvPr/>
        </p:nvSpPr>
        <p:spPr>
          <a:xfrm>
            <a:off x="533400" y="2667000"/>
            <a:ext cx="15240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 πρωτεΐνες</a:t>
            </a:r>
          </a:p>
        </p:txBody>
      </p:sp>
      <p:sp>
        <p:nvSpPr>
          <p:cNvPr id="5" name="4 - TextBox"/>
          <p:cNvSpPr txBox="1"/>
          <p:nvPr/>
        </p:nvSpPr>
        <p:spPr>
          <a:xfrm>
            <a:off x="2590800" y="2673804"/>
            <a:ext cx="61722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Πλαστικοποίηση → πιο ανθεκτικά σύμπηκτα</a:t>
            </a:r>
          </a:p>
        </p:txBody>
      </p:sp>
      <p:sp>
        <p:nvSpPr>
          <p:cNvPr id="6" name="5 - TextBox"/>
          <p:cNvSpPr txBox="1"/>
          <p:nvPr/>
        </p:nvSpPr>
        <p:spPr>
          <a:xfrm>
            <a:off x="533400" y="3352800"/>
            <a:ext cx="15240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 λίπος</a:t>
            </a:r>
          </a:p>
        </p:txBody>
      </p:sp>
      <p:sp>
        <p:nvSpPr>
          <p:cNvPr id="7" name="6 - TextBox"/>
          <p:cNvSpPr txBox="1"/>
          <p:nvPr/>
        </p:nvSpPr>
        <p:spPr>
          <a:xfrm>
            <a:off x="2590800" y="3359604"/>
            <a:ext cx="61722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Αυξάνει την απόδοση. </a:t>
            </a:r>
            <a:r>
              <a:rPr lang="el-GR" sz="1800" dirty="0" err="1">
                <a:solidFill>
                  <a:schemeClr val="bg1">
                    <a:lumMod val="75000"/>
                    <a:lumOff val="25000"/>
                  </a:schemeClr>
                </a:solidFill>
                <a:latin typeface="+mn-lt"/>
              </a:rPr>
              <a:t>↑↑</a:t>
            </a:r>
            <a:r>
              <a:rPr lang="el-GR" sz="1800" dirty="0">
                <a:solidFill>
                  <a:schemeClr val="bg1">
                    <a:lumMod val="75000"/>
                    <a:lumOff val="25000"/>
                  </a:schemeClr>
                </a:solidFill>
                <a:latin typeface="+mn-lt"/>
              </a:rPr>
              <a:t> λίπος (&gt;5%) → εύθρυπτα σύμπηκτα</a:t>
            </a:r>
          </a:p>
        </p:txBody>
      </p:sp>
      <p:sp>
        <p:nvSpPr>
          <p:cNvPr id="8" name="7 - TextBox"/>
          <p:cNvSpPr txBox="1"/>
          <p:nvPr/>
        </p:nvSpPr>
        <p:spPr>
          <a:xfrm>
            <a:off x="533400" y="3962400"/>
            <a:ext cx="15240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 ινώδεις</a:t>
            </a:r>
          </a:p>
        </p:txBody>
      </p:sp>
      <p:sp>
        <p:nvSpPr>
          <p:cNvPr id="9" name="8 - TextBox"/>
          <p:cNvSpPr txBox="1"/>
          <p:nvPr/>
        </p:nvSpPr>
        <p:spPr>
          <a:xfrm>
            <a:off x="2590800" y="3969204"/>
            <a:ext cx="61722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Δύσκολή σύμπηξη. Απαιτείται πολύ ενέργεια (↑ τριβή)</a:t>
            </a:r>
          </a:p>
        </p:txBody>
      </p:sp>
      <p:sp>
        <p:nvSpPr>
          <p:cNvPr id="10" name="9 - TextBox"/>
          <p:cNvSpPr txBox="1"/>
          <p:nvPr/>
        </p:nvSpPr>
        <p:spPr>
          <a:xfrm>
            <a:off x="533400" y="4572000"/>
            <a:ext cx="15240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 ΑΣ</a:t>
            </a:r>
          </a:p>
        </p:txBody>
      </p:sp>
      <p:sp>
        <p:nvSpPr>
          <p:cNvPr id="11" name="10 - TextBox"/>
          <p:cNvSpPr txBox="1"/>
          <p:nvPr/>
        </p:nvSpPr>
        <p:spPr>
          <a:xfrm>
            <a:off x="2590800" y="4572000"/>
            <a:ext cx="61722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Πολλά ανόργανα στοιχεία δυσχεραίνουν τη σύμπηξη (↑ τριβή)</a:t>
            </a:r>
          </a:p>
        </p:txBody>
      </p:sp>
      <p:sp>
        <p:nvSpPr>
          <p:cNvPr id="12" name="11 - TextBox"/>
          <p:cNvSpPr txBox="1"/>
          <p:nvPr/>
        </p:nvSpPr>
        <p:spPr>
          <a:xfrm>
            <a:off x="533400" y="5181600"/>
            <a:ext cx="1524000" cy="369332"/>
          </a:xfrm>
          <a:prstGeom prst="rect">
            <a:avLst/>
          </a:prstGeom>
          <a:solidFill>
            <a:schemeClr val="accent6">
              <a:lumMod val="75000"/>
            </a:schemeClr>
          </a:solidFill>
        </p:spPr>
        <p:txBody>
          <a:bodyPr wrap="square" rtlCol="0">
            <a:spAutoFit/>
          </a:bodyPr>
          <a:lstStyle/>
          <a:p>
            <a:pPr algn="ctr" eaLnBrk="1" hangingPunct="1"/>
            <a:r>
              <a:rPr lang="el-GR" sz="1800" b="1" dirty="0">
                <a:solidFill>
                  <a:srgbClr val="FFFF99"/>
                </a:solidFill>
                <a:latin typeface="+mn-lt"/>
              </a:rPr>
              <a:t>↑ άμυλο</a:t>
            </a:r>
          </a:p>
        </p:txBody>
      </p:sp>
      <p:sp>
        <p:nvSpPr>
          <p:cNvPr id="13" name="12 - TextBox"/>
          <p:cNvSpPr txBox="1"/>
          <p:nvPr/>
        </p:nvSpPr>
        <p:spPr>
          <a:xfrm>
            <a:off x="2590800" y="5181600"/>
            <a:ext cx="6172200" cy="369332"/>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Ζελατινοποίηση → πιο ανθεκτικά σύμπηκτα</a:t>
            </a:r>
          </a:p>
        </p:txBody>
      </p:sp>
      <p:sp>
        <p:nvSpPr>
          <p:cNvPr id="15" name="1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53</a:t>
            </a:fld>
            <a:endParaRPr lang="en-US">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43143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a:p>
            <a:pPr marL="274638" indent="-274638" eaLnBrk="1" hangingPunct="1">
              <a:lnSpc>
                <a:spcPct val="125000"/>
              </a:lnSpc>
            </a:pPr>
            <a:r>
              <a:rPr lang="el-GR" sz="2000" b="1" dirty="0">
                <a:solidFill>
                  <a:schemeClr val="bg1">
                    <a:lumMod val="75000"/>
                    <a:lumOff val="25000"/>
                  </a:schemeClr>
                </a:solidFill>
                <a:latin typeface="+mn-lt"/>
              </a:rPr>
              <a:t>2. Θραύσματα/σκόνη: </a:t>
            </a:r>
            <a:r>
              <a:rPr lang="el-GR" sz="2000" dirty="0">
                <a:solidFill>
                  <a:schemeClr val="bg1">
                    <a:lumMod val="75000"/>
                    <a:lumOff val="25000"/>
                  </a:schemeClr>
                </a:solidFill>
                <a:latin typeface="+mn-lt"/>
              </a:rPr>
              <a:t>είναι τα υλικά που προκύπτουν από την αποσύνθεση των συμπήκτων λόγω της κακής ποιότητας ή κακή προετοιμασίας ή μηχανικών τριβών και πιέσεων </a:t>
            </a:r>
          </a:p>
          <a:p>
            <a:pPr marL="274638" indent="-6350" eaLnBrk="1" hangingPunct="1">
              <a:lnSpc>
                <a:spcPct val="125000"/>
              </a:lnSpc>
            </a:pPr>
            <a:r>
              <a:rPr lang="el-GR" sz="2000" dirty="0">
                <a:solidFill>
                  <a:schemeClr val="bg1">
                    <a:lumMod val="75000"/>
                    <a:lumOff val="25000"/>
                  </a:schemeClr>
                </a:solidFill>
                <a:latin typeface="+mn-lt"/>
              </a:rPr>
              <a:t>Είναι συνάρτηση της υγρασίας , της τριβής και του μεγέθους των κόκκων</a:t>
            </a:r>
          </a:p>
        </p:txBody>
      </p:sp>
      <p:pic>
        <p:nvPicPr>
          <p:cNvPr id="4" name="Picture 2"/>
          <p:cNvPicPr>
            <a:picLocks noChangeAspect="1" noChangeArrowheads="1"/>
          </p:cNvPicPr>
          <p:nvPr/>
        </p:nvPicPr>
        <p:blipFill>
          <a:blip r:embed="rId3" cstate="print"/>
          <a:srcRect b="10000"/>
          <a:stretch>
            <a:fillRect/>
          </a:stretch>
        </p:blipFill>
        <p:spPr bwMode="auto">
          <a:xfrm>
            <a:off x="609600" y="3048000"/>
            <a:ext cx="4714875" cy="3429000"/>
          </a:xfrm>
          <a:prstGeom prst="rect">
            <a:avLst/>
          </a:prstGeom>
          <a:noFill/>
          <a:ln w="9525">
            <a:noFill/>
            <a:miter lim="800000"/>
            <a:headEnd/>
            <a:tailEnd/>
          </a:ln>
        </p:spPr>
      </p:pic>
      <p:sp>
        <p:nvSpPr>
          <p:cNvPr id="5" name="4 - TextBox"/>
          <p:cNvSpPr txBox="1"/>
          <p:nvPr/>
        </p:nvSpPr>
        <p:spPr>
          <a:xfrm rot="16200000">
            <a:off x="-626477" y="4250323"/>
            <a:ext cx="2133600" cy="338554"/>
          </a:xfrm>
          <a:prstGeom prst="rect">
            <a:avLst/>
          </a:prstGeom>
          <a:noFill/>
        </p:spPr>
        <p:txBody>
          <a:bodyPr wrap="square" rtlCol="0">
            <a:spAutoFit/>
          </a:bodyPr>
          <a:lstStyle/>
          <a:p>
            <a:pPr eaLnBrk="1" hangingPunct="1"/>
            <a:r>
              <a:rPr lang="el-GR" sz="1600" dirty="0">
                <a:solidFill>
                  <a:schemeClr val="bg1">
                    <a:lumMod val="75000"/>
                    <a:lumOff val="25000"/>
                  </a:schemeClr>
                </a:solidFill>
                <a:latin typeface="+mn-lt"/>
              </a:rPr>
              <a:t>Προσθήκη υγρασίας</a:t>
            </a:r>
          </a:p>
        </p:txBody>
      </p:sp>
      <p:sp>
        <p:nvSpPr>
          <p:cNvPr id="6" name="5 - TextBox"/>
          <p:cNvSpPr txBox="1"/>
          <p:nvPr/>
        </p:nvSpPr>
        <p:spPr>
          <a:xfrm>
            <a:off x="762000" y="6367046"/>
            <a:ext cx="4495800" cy="338554"/>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Τριβή (</a:t>
            </a:r>
            <a:r>
              <a:rPr lang="el-GR" sz="1600" baseline="30000" dirty="0">
                <a:solidFill>
                  <a:schemeClr val="bg1">
                    <a:lumMod val="75000"/>
                    <a:lumOff val="25000"/>
                  </a:schemeClr>
                </a:solidFill>
                <a:latin typeface="+mn-lt"/>
              </a:rPr>
              <a:t>ο</a:t>
            </a:r>
            <a:r>
              <a:rPr lang="en-GB" sz="1600" dirty="0">
                <a:solidFill>
                  <a:schemeClr val="bg1">
                    <a:lumMod val="75000"/>
                    <a:lumOff val="25000"/>
                  </a:schemeClr>
                </a:solidFill>
                <a:latin typeface="+mn-lt"/>
              </a:rPr>
              <a:t>F) </a:t>
            </a:r>
            <a:r>
              <a:rPr lang="el-GR" sz="1600" dirty="0">
                <a:solidFill>
                  <a:schemeClr val="bg1">
                    <a:lumMod val="75000"/>
                    <a:lumOff val="25000"/>
                  </a:schemeClr>
                </a:solidFill>
                <a:latin typeface="+mn-lt"/>
              </a:rPr>
              <a:t>και ποσοστό (%) θραυσμάτων </a:t>
            </a:r>
          </a:p>
        </p:txBody>
      </p:sp>
      <p:sp>
        <p:nvSpPr>
          <p:cNvPr id="7" name="6 - TextBox"/>
          <p:cNvSpPr txBox="1"/>
          <p:nvPr/>
        </p:nvSpPr>
        <p:spPr>
          <a:xfrm>
            <a:off x="5410199" y="3352800"/>
            <a:ext cx="3190875" cy="2862322"/>
          </a:xfrm>
          <a:prstGeom prst="rect">
            <a:avLst/>
          </a:prstGeom>
          <a:noFill/>
        </p:spPr>
        <p:txBody>
          <a:bodyPr wrap="square" rtlCol="0">
            <a:spAutoFit/>
          </a:bodyPr>
          <a:lstStyle/>
          <a:p>
            <a:pPr eaLnBrk="1" hangingPunct="1">
              <a:buFont typeface="Arial" pitchFamily="34" charset="0"/>
              <a:buChar char="•"/>
            </a:pPr>
            <a:r>
              <a:rPr lang="el-GR" sz="1800" dirty="0">
                <a:solidFill>
                  <a:srgbClr val="7030A0"/>
                </a:solidFill>
                <a:latin typeface="+mn-lt"/>
              </a:rPr>
              <a:t> Όσο μειώνεται η προσθήκη υγρασίας τόσο αυξάνεται η τριβή συνέπεια των οποίων είναι η αύξηση του ποσοστού των θραυσμάτων</a:t>
            </a:r>
          </a:p>
          <a:p>
            <a:pPr eaLnBrk="1" hangingPunct="1">
              <a:buFont typeface="Arial" pitchFamily="34" charset="0"/>
              <a:buChar char="•"/>
            </a:pPr>
            <a:r>
              <a:rPr lang="el-GR" sz="1800" dirty="0">
                <a:solidFill>
                  <a:srgbClr val="7030A0"/>
                </a:solidFill>
                <a:latin typeface="+mn-lt"/>
              </a:rPr>
              <a:t> Αν αυτά συνοδεύονται από μεγάλο μέγεθος κόκκων αλέσματος, τότε τα θραύσματα αυξάνονται υπέρμετρα → χείριστη ποιότητα συμπήκτων</a:t>
            </a:r>
          </a:p>
        </p:txBody>
      </p:sp>
      <p:cxnSp>
        <p:nvCxnSpPr>
          <p:cNvPr id="8" name="7 - Ευθύγραμμο βέλος σύνδεσης"/>
          <p:cNvCxnSpPr>
            <a:stCxn id="7" idx="1"/>
          </p:cNvCxnSpPr>
          <p:nvPr/>
        </p:nvCxnSpPr>
        <p:spPr>
          <a:xfrm flipH="1">
            <a:off x="4419600" y="4783961"/>
            <a:ext cx="990599" cy="1007239"/>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54</a:t>
            </a:fld>
            <a:endParaRPr lang="en-US">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5800" y="2971800"/>
            <a:ext cx="4391025" cy="3267075"/>
          </a:xfrm>
          <a:prstGeom prst="rect">
            <a:avLst/>
          </a:prstGeom>
          <a:noFill/>
          <a:ln w="9525">
            <a:noFill/>
            <a:miter lim="800000"/>
            <a:headEnd/>
            <a:tailEnd/>
          </a:ln>
        </p:spPr>
      </p:pic>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046714"/>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a:p>
            <a:pPr marL="274638" indent="-274638" eaLnBrk="1" hangingPunct="1">
              <a:lnSpc>
                <a:spcPct val="125000"/>
              </a:lnSpc>
            </a:pPr>
            <a:r>
              <a:rPr lang="el-GR" sz="2000" b="1" dirty="0">
                <a:solidFill>
                  <a:schemeClr val="bg1">
                    <a:lumMod val="75000"/>
                    <a:lumOff val="25000"/>
                  </a:schemeClr>
                </a:solidFill>
                <a:latin typeface="+mn-lt"/>
              </a:rPr>
              <a:t>3. Συρρίκνωση: </a:t>
            </a:r>
            <a:r>
              <a:rPr lang="el-GR" sz="2000" dirty="0">
                <a:solidFill>
                  <a:schemeClr val="bg1">
                    <a:lumMod val="75000"/>
                    <a:lumOff val="25000"/>
                  </a:schemeClr>
                </a:solidFill>
                <a:latin typeface="+mn-lt"/>
              </a:rPr>
              <a:t>είναι η απώλεια του βάρους του αρχικό μείγματος ζωοτροφών μετά τη σύμπηξη. Οφείλεται κυρίως στην έλλειψη υγρασίας και την υψηλή τριβή.</a:t>
            </a:r>
          </a:p>
        </p:txBody>
      </p:sp>
      <p:sp>
        <p:nvSpPr>
          <p:cNvPr id="5" name="4 - TextBox"/>
          <p:cNvSpPr txBox="1"/>
          <p:nvPr/>
        </p:nvSpPr>
        <p:spPr>
          <a:xfrm rot="16200000">
            <a:off x="-626477" y="4250323"/>
            <a:ext cx="2133600" cy="338554"/>
          </a:xfrm>
          <a:prstGeom prst="rect">
            <a:avLst/>
          </a:prstGeom>
          <a:noFill/>
        </p:spPr>
        <p:txBody>
          <a:bodyPr wrap="square" rtlCol="0">
            <a:spAutoFit/>
          </a:bodyPr>
          <a:lstStyle/>
          <a:p>
            <a:pPr eaLnBrk="1" hangingPunct="1"/>
            <a:r>
              <a:rPr lang="el-GR" sz="1600" dirty="0">
                <a:solidFill>
                  <a:schemeClr val="bg1">
                    <a:lumMod val="75000"/>
                    <a:lumOff val="25000"/>
                  </a:schemeClr>
                </a:solidFill>
                <a:latin typeface="+mn-lt"/>
              </a:rPr>
              <a:t>Προσθήκη υγρασίας</a:t>
            </a:r>
          </a:p>
        </p:txBody>
      </p:sp>
      <p:sp>
        <p:nvSpPr>
          <p:cNvPr id="6" name="5 - TextBox"/>
          <p:cNvSpPr txBox="1"/>
          <p:nvPr/>
        </p:nvSpPr>
        <p:spPr>
          <a:xfrm>
            <a:off x="762000" y="6214646"/>
            <a:ext cx="4495800" cy="338554"/>
          </a:xfrm>
          <a:prstGeom prst="rect">
            <a:avLst/>
          </a:prstGeom>
          <a:noFill/>
        </p:spPr>
        <p:txBody>
          <a:bodyPr wrap="square" rtlCol="0">
            <a:spAutoFit/>
          </a:bodyPr>
          <a:lstStyle/>
          <a:p>
            <a:pPr algn="ctr" eaLnBrk="1" hangingPunct="1"/>
            <a:r>
              <a:rPr lang="el-GR" sz="1600" dirty="0">
                <a:solidFill>
                  <a:schemeClr val="bg1">
                    <a:lumMod val="75000"/>
                    <a:lumOff val="25000"/>
                  </a:schemeClr>
                </a:solidFill>
                <a:latin typeface="+mn-lt"/>
              </a:rPr>
              <a:t>Συρρίκνωση (%)</a:t>
            </a:r>
          </a:p>
        </p:txBody>
      </p:sp>
      <p:sp>
        <p:nvSpPr>
          <p:cNvPr id="7" name="6 - TextBox"/>
          <p:cNvSpPr txBox="1"/>
          <p:nvPr/>
        </p:nvSpPr>
        <p:spPr>
          <a:xfrm>
            <a:off x="5638800" y="4800600"/>
            <a:ext cx="3190875" cy="1477328"/>
          </a:xfrm>
          <a:prstGeom prst="rect">
            <a:avLst/>
          </a:prstGeom>
          <a:solidFill>
            <a:schemeClr val="accent4">
              <a:lumMod val="20000"/>
              <a:lumOff val="80000"/>
            </a:schemeClr>
          </a:solidFill>
        </p:spPr>
        <p:txBody>
          <a:bodyPr wrap="square" rtlCol="0">
            <a:spAutoFit/>
          </a:bodyPr>
          <a:lstStyle/>
          <a:p>
            <a:pPr eaLnBrk="1" hangingPunct="1">
              <a:buFont typeface="Arial" pitchFamily="34" charset="0"/>
              <a:buChar char="•"/>
            </a:pPr>
            <a:r>
              <a:rPr lang="el-GR" sz="1800" dirty="0">
                <a:solidFill>
                  <a:srgbClr val="7030A0"/>
                </a:solidFill>
                <a:latin typeface="+mn-lt"/>
              </a:rPr>
              <a:t> ↓ προσθήκης υγρασίας → ↑ τριβής  → ↑ θερμοκρασίας συμπήκτων που πάνε για ψύξη → ↑ απώλειας βάρους (εξάτμιση ψύξης)</a:t>
            </a:r>
          </a:p>
        </p:txBody>
      </p:sp>
      <p:cxnSp>
        <p:nvCxnSpPr>
          <p:cNvPr id="8" name="7 - Ευθύγραμμο βέλος σύνδεσης"/>
          <p:cNvCxnSpPr>
            <a:stCxn id="7" idx="1"/>
          </p:cNvCxnSpPr>
          <p:nvPr/>
        </p:nvCxnSpPr>
        <p:spPr>
          <a:xfrm flipH="1" flipV="1">
            <a:off x="4495800" y="5410200"/>
            <a:ext cx="1143000" cy="129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3886200" y="2590800"/>
            <a:ext cx="5029200" cy="1754326"/>
          </a:xfrm>
          <a:prstGeom prst="rect">
            <a:avLst/>
          </a:prstGeom>
          <a:solidFill>
            <a:schemeClr val="accent4">
              <a:lumMod val="20000"/>
              <a:lumOff val="80000"/>
            </a:schemeClr>
          </a:solidFill>
        </p:spPr>
        <p:txBody>
          <a:bodyPr wrap="square" rtlCol="0">
            <a:spAutoFit/>
          </a:bodyPr>
          <a:lstStyle/>
          <a:p>
            <a:pPr eaLnBrk="1" hangingPunct="1">
              <a:buFont typeface="Arial" pitchFamily="34" charset="0"/>
              <a:buChar char="•"/>
            </a:pPr>
            <a:r>
              <a:rPr lang="el-GR" sz="1800" dirty="0">
                <a:solidFill>
                  <a:srgbClr val="7030A0"/>
                </a:solidFill>
                <a:latin typeface="+mn-lt"/>
              </a:rPr>
              <a:t> Άριστη προσθήκη υγρασίας= 2%</a:t>
            </a:r>
          </a:p>
          <a:p>
            <a:pPr eaLnBrk="1" hangingPunct="1">
              <a:buFont typeface="Arial" pitchFamily="34" charset="0"/>
              <a:buChar char="•"/>
            </a:pPr>
            <a:r>
              <a:rPr lang="el-GR" sz="1800" dirty="0">
                <a:solidFill>
                  <a:srgbClr val="7030A0"/>
                </a:solidFill>
                <a:latin typeface="+mn-lt"/>
              </a:rPr>
              <a:t> &lt; 2% → ↑ συρρίκνωσης</a:t>
            </a:r>
          </a:p>
          <a:p>
            <a:pPr eaLnBrk="1" hangingPunct="1">
              <a:buFont typeface="Arial" pitchFamily="34" charset="0"/>
              <a:buChar char="•"/>
            </a:pPr>
            <a:r>
              <a:rPr lang="el-GR" sz="1800" dirty="0">
                <a:solidFill>
                  <a:srgbClr val="7030A0"/>
                </a:solidFill>
                <a:latin typeface="+mn-lt"/>
              </a:rPr>
              <a:t> &gt; 2% → ↑ βάρους (πάνω από 1.5% → εύθρυπτα σύμπηκτα)</a:t>
            </a:r>
          </a:p>
          <a:p>
            <a:pPr eaLnBrk="1" hangingPunct="1"/>
            <a:r>
              <a:rPr lang="el-GR" sz="1800" dirty="0">
                <a:solidFill>
                  <a:srgbClr val="7030A0"/>
                </a:solidFill>
                <a:latin typeface="+mn-lt"/>
              </a:rPr>
              <a:t>Αυτά όμως εξαρτώνται και από άλλους παράγοντες (βλ. προσθήκη ατμού στην ωρίμανση) </a:t>
            </a:r>
          </a:p>
        </p:txBody>
      </p:sp>
      <p:cxnSp>
        <p:nvCxnSpPr>
          <p:cNvPr id="16" name="15 - Ευθύγραμμο βέλος σύνδεσης"/>
          <p:cNvCxnSpPr>
            <a:stCxn id="12" idx="1"/>
          </p:cNvCxnSpPr>
          <p:nvPr/>
        </p:nvCxnSpPr>
        <p:spPr>
          <a:xfrm flipH="1">
            <a:off x="3200400" y="3467963"/>
            <a:ext cx="685800" cy="110403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1" name="10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55</a:t>
            </a:fld>
            <a:endParaRPr lang="en-US">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124480"/>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a:p>
            <a:pPr marL="274638" indent="-274638" eaLnBrk="1" hangingPunct="1">
              <a:lnSpc>
                <a:spcPct val="125000"/>
              </a:lnSpc>
            </a:pPr>
            <a:r>
              <a:rPr lang="el-GR" sz="2000" b="1" dirty="0">
                <a:solidFill>
                  <a:schemeClr val="bg1">
                    <a:lumMod val="75000"/>
                    <a:lumOff val="25000"/>
                  </a:schemeClr>
                </a:solidFill>
                <a:latin typeface="+mn-lt"/>
              </a:rPr>
              <a:t>4. Διάμετρος οπών μήτρας (δ): </a:t>
            </a:r>
            <a:r>
              <a:rPr lang="el-GR" sz="2000" dirty="0">
                <a:solidFill>
                  <a:schemeClr val="bg1">
                    <a:lumMod val="75000"/>
                    <a:lumOff val="25000"/>
                  </a:schemeClr>
                </a:solidFill>
                <a:latin typeface="+mn-lt"/>
              </a:rPr>
              <a:t>είναι συνάρτηση του προς σύμπηξη υλικού → είδος ζώου για το οποίο προορίζεται. Γίνεται επιλογή της μήτρας ώστε να παραχθεί το καλύτερης δυνατής ποιότητας σύμπηκτο για κάθε είδος ζώου με γνώμονα α) την απόδοση, β) την τριβή και κατά συνέπεια γ) την  ποιότητα συμπήκτου.</a:t>
            </a:r>
          </a:p>
          <a:p>
            <a:pPr marL="274638" indent="-274638" eaLnBrk="1" hangingPunct="1">
              <a:lnSpc>
                <a:spcPct val="125000"/>
              </a:lnSpc>
            </a:pPr>
            <a:endParaRPr lang="el-GR" sz="2000" dirty="0">
              <a:solidFill>
                <a:schemeClr val="bg1">
                  <a:lumMod val="75000"/>
                  <a:lumOff val="25000"/>
                </a:schemeClr>
              </a:solidFill>
              <a:latin typeface="+mn-lt"/>
            </a:endParaRPr>
          </a:p>
          <a:p>
            <a:pPr marL="274638" indent="-274638" eaLnBrk="1" hangingPunct="1">
              <a:lnSpc>
                <a:spcPct val="125000"/>
              </a:lnSpc>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Μία τυπική επιλογή γίνεται συνήθως ως ακολούθως:</a:t>
            </a:r>
          </a:p>
          <a:p>
            <a:pPr marL="531813" indent="-6350" eaLnBrk="1" hangingPunct="1">
              <a:lnSpc>
                <a:spcPct val="125000"/>
              </a:lnSpc>
              <a:buFont typeface="Arial" pitchFamily="34" charset="0"/>
              <a:buChar char="•"/>
            </a:pPr>
            <a:r>
              <a:rPr lang="el-GR" sz="2000" dirty="0">
                <a:solidFill>
                  <a:schemeClr val="bg1">
                    <a:lumMod val="75000"/>
                    <a:lumOff val="25000"/>
                  </a:schemeClr>
                </a:solidFill>
                <a:latin typeface="+mn-lt"/>
              </a:rPr>
              <a:t> υλικό με πολλά υδατοδιαλυτά συστατικά → δ&lt; 2-3 </a:t>
            </a:r>
            <a:r>
              <a:rPr lang="en-GB" sz="2000" dirty="0">
                <a:solidFill>
                  <a:schemeClr val="bg1">
                    <a:lumMod val="75000"/>
                    <a:lumOff val="25000"/>
                  </a:schemeClr>
                </a:solidFill>
                <a:latin typeface="+mn-lt"/>
              </a:rPr>
              <a:t>mm</a:t>
            </a:r>
            <a:endParaRPr lang="el-GR" sz="2000" dirty="0">
              <a:solidFill>
                <a:schemeClr val="bg1">
                  <a:lumMod val="75000"/>
                  <a:lumOff val="25000"/>
                </a:schemeClr>
              </a:solidFill>
              <a:latin typeface="+mn-lt"/>
            </a:endParaRPr>
          </a:p>
          <a:p>
            <a:pPr marL="531813" indent="-6350" eaLnBrk="1" hangingPunct="1">
              <a:lnSpc>
                <a:spcPct val="125000"/>
              </a:lnSpc>
              <a:buFont typeface="Arial" pitchFamily="34" charset="0"/>
              <a:buChar char="•"/>
            </a:pPr>
            <a:r>
              <a:rPr lang="el-GR" sz="2000" dirty="0">
                <a:solidFill>
                  <a:schemeClr val="bg1">
                    <a:lumMod val="75000"/>
                    <a:lumOff val="25000"/>
                  </a:schemeClr>
                </a:solidFill>
                <a:latin typeface="+mn-lt"/>
              </a:rPr>
              <a:t> υλικό με πολλούς ΔΚ → δ= περίπου 2-3 </a:t>
            </a:r>
            <a:r>
              <a:rPr lang="en-GB" sz="2000" dirty="0">
                <a:solidFill>
                  <a:schemeClr val="bg1">
                    <a:lumMod val="75000"/>
                    <a:lumOff val="25000"/>
                  </a:schemeClr>
                </a:solidFill>
                <a:latin typeface="+mn-lt"/>
              </a:rPr>
              <a:t>mm</a:t>
            </a:r>
            <a:endParaRPr lang="el-GR" sz="2000" dirty="0">
              <a:solidFill>
                <a:schemeClr val="bg1">
                  <a:lumMod val="75000"/>
                  <a:lumOff val="25000"/>
                </a:schemeClr>
              </a:solidFill>
              <a:latin typeface="+mn-lt"/>
            </a:endParaRPr>
          </a:p>
          <a:p>
            <a:pPr marL="531813" indent="-6350" eaLnBrk="1" hangingPunct="1">
              <a:lnSpc>
                <a:spcPct val="125000"/>
              </a:lnSpc>
              <a:buFont typeface="Arial" pitchFamily="34" charset="0"/>
              <a:buChar char="•"/>
            </a:pPr>
            <a:r>
              <a:rPr lang="el-GR" sz="2000" dirty="0">
                <a:solidFill>
                  <a:schemeClr val="bg1">
                    <a:lumMod val="75000"/>
                    <a:lumOff val="25000"/>
                  </a:schemeClr>
                </a:solidFill>
                <a:latin typeface="+mn-lt"/>
              </a:rPr>
              <a:t> υλικό με πολλά υποπροϊόντα → δ= περίπου 3-4 </a:t>
            </a:r>
            <a:r>
              <a:rPr lang="en-GB" sz="2000" dirty="0">
                <a:solidFill>
                  <a:schemeClr val="bg1">
                    <a:lumMod val="75000"/>
                    <a:lumOff val="25000"/>
                  </a:schemeClr>
                </a:solidFill>
                <a:latin typeface="+mn-lt"/>
              </a:rPr>
              <a:t>mm</a:t>
            </a:r>
            <a:endParaRPr lang="el-GR" sz="2000" dirty="0">
              <a:solidFill>
                <a:schemeClr val="bg1">
                  <a:lumMod val="75000"/>
                  <a:lumOff val="25000"/>
                </a:schemeClr>
              </a:solidFill>
              <a:latin typeface="+mn-lt"/>
            </a:endParaRPr>
          </a:p>
          <a:p>
            <a:pPr marL="531813" indent="-6350" eaLnBrk="1" hangingPunct="1">
              <a:lnSpc>
                <a:spcPct val="125000"/>
              </a:lnSpc>
              <a:buFont typeface="Arial" pitchFamily="34" charset="0"/>
              <a:buChar char="•"/>
            </a:pPr>
            <a:r>
              <a:rPr lang="el-GR" sz="2000" dirty="0">
                <a:solidFill>
                  <a:schemeClr val="bg1">
                    <a:lumMod val="75000"/>
                    <a:lumOff val="25000"/>
                  </a:schemeClr>
                </a:solidFill>
                <a:latin typeface="+mn-lt"/>
              </a:rPr>
              <a:t> υλικό με πολλές ΧΖ → δ&gt; 5-7 </a:t>
            </a:r>
            <a:r>
              <a:rPr lang="en-GB" sz="2000" dirty="0">
                <a:solidFill>
                  <a:schemeClr val="bg1">
                    <a:lumMod val="75000"/>
                    <a:lumOff val="25000"/>
                  </a:schemeClr>
                </a:solidFill>
                <a:latin typeface="+mn-lt"/>
              </a:rPr>
              <a:t>mm</a:t>
            </a:r>
            <a:endParaRPr lang="el-GR" sz="2000"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56</a:t>
            </a:fld>
            <a:endParaRPr lang="en-US">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3970318"/>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a:p>
            <a:pPr marL="274638" indent="-274638" eaLnBrk="1" hangingPunct="1">
              <a:lnSpc>
                <a:spcPct val="125000"/>
              </a:lnSpc>
            </a:pPr>
            <a:r>
              <a:rPr lang="el-GR" sz="2000" b="1" dirty="0">
                <a:solidFill>
                  <a:schemeClr val="bg1">
                    <a:lumMod val="75000"/>
                    <a:lumOff val="25000"/>
                  </a:schemeClr>
                </a:solidFill>
                <a:latin typeface="+mn-lt"/>
              </a:rPr>
              <a:t>5. Ταχύτητα μήτρας (</a:t>
            </a:r>
            <a:r>
              <a:rPr lang="en-GB" sz="2000" b="1" dirty="0">
                <a:solidFill>
                  <a:schemeClr val="bg1">
                    <a:lumMod val="75000"/>
                    <a:lumOff val="25000"/>
                  </a:schemeClr>
                </a:solidFill>
                <a:latin typeface="+mn-lt"/>
              </a:rPr>
              <a:t>s</a:t>
            </a:r>
            <a:r>
              <a:rPr lang="el-GR" sz="2000" b="1" dirty="0">
                <a:solidFill>
                  <a:schemeClr val="bg1">
                    <a:lumMod val="75000"/>
                    <a:lumOff val="25000"/>
                  </a:schemeClr>
                </a:solidFill>
                <a:latin typeface="+mn-lt"/>
              </a:rPr>
              <a:t>): </a:t>
            </a:r>
            <a:r>
              <a:rPr lang="el-GR" sz="2000" dirty="0">
                <a:solidFill>
                  <a:schemeClr val="bg1">
                    <a:lumMod val="75000"/>
                    <a:lumOff val="25000"/>
                  </a:schemeClr>
                </a:solidFill>
                <a:latin typeface="+mn-lt"/>
              </a:rPr>
              <a:t>είναι συνάρτηση του προς σύμπηξη υλικού → είδος ζωοτροφών από τις οποίες απαρτίζεται. Πολύ χαμηλές ή υψηλές ταχύτητες επηρεάζουν δυσμενώς την ποιότητα συμπήκτων.</a:t>
            </a:r>
          </a:p>
          <a:p>
            <a:pPr marL="274638" indent="-274638" eaLnBrk="1" hangingPunct="1">
              <a:lnSpc>
                <a:spcPct val="125000"/>
              </a:lnSpc>
            </a:pPr>
            <a:endParaRPr lang="el-GR" sz="2000" dirty="0">
              <a:solidFill>
                <a:schemeClr val="bg1">
                  <a:lumMod val="75000"/>
                  <a:lumOff val="25000"/>
                </a:schemeClr>
              </a:solidFill>
              <a:latin typeface="+mn-lt"/>
            </a:endParaRPr>
          </a:p>
          <a:p>
            <a:pPr marL="274638" indent="-274638" eaLnBrk="1" hangingPunct="1">
              <a:lnSpc>
                <a:spcPct val="125000"/>
              </a:lnSpc>
            </a:pPr>
            <a:r>
              <a:rPr lang="el-GR" sz="2000" dirty="0">
                <a:solidFill>
                  <a:schemeClr val="bg1">
                    <a:lumMod val="75000"/>
                    <a:lumOff val="25000"/>
                  </a:schemeClr>
                </a:solidFill>
                <a:latin typeface="+mn-lt"/>
              </a:rPr>
              <a:t>	</a:t>
            </a:r>
            <a:r>
              <a:rPr lang="el-GR" sz="2000" b="1" dirty="0">
                <a:solidFill>
                  <a:schemeClr val="bg1">
                    <a:lumMod val="75000"/>
                    <a:lumOff val="25000"/>
                  </a:schemeClr>
                </a:solidFill>
                <a:latin typeface="+mn-lt"/>
              </a:rPr>
              <a:t>Η ταχύτητα μετράται ως γραμμική και όχι ως στροφές/λεπτό (συνάρτηση διαμέτρου μήτρας):</a:t>
            </a:r>
          </a:p>
          <a:p>
            <a:pPr marL="531813" indent="-6350" eaLnBrk="1" hangingPunct="1">
              <a:lnSpc>
                <a:spcPct val="125000"/>
              </a:lnSpc>
              <a:buFont typeface="Arial" pitchFamily="34" charset="0"/>
              <a:buChar char="•"/>
            </a:pPr>
            <a:r>
              <a:rPr lang="el-GR" sz="2000" dirty="0">
                <a:solidFill>
                  <a:schemeClr val="bg1">
                    <a:lumMod val="75000"/>
                    <a:lumOff val="25000"/>
                  </a:schemeClr>
                </a:solidFill>
                <a:latin typeface="+mn-lt"/>
              </a:rPr>
              <a:t> η ιδανική ταχύτητα περιστροφής είναι στις περισσότερες περιπτώσεις περίπου 550 </a:t>
            </a:r>
            <a:r>
              <a:rPr lang="en-GB" sz="2000" dirty="0">
                <a:solidFill>
                  <a:schemeClr val="bg1">
                    <a:lumMod val="75000"/>
                    <a:lumOff val="25000"/>
                  </a:schemeClr>
                </a:solidFill>
                <a:latin typeface="+mn-lt"/>
              </a:rPr>
              <a:t>m/min</a:t>
            </a:r>
            <a:endParaRPr lang="el-GR" sz="2000"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57</a:t>
            </a:fld>
            <a:endParaRPr lang="en-US">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2816156"/>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sz="2000" b="1" dirty="0">
                <a:solidFill>
                  <a:schemeClr val="bg1">
                    <a:lumMod val="75000"/>
                    <a:lumOff val="25000"/>
                  </a:schemeClr>
                </a:solidFill>
                <a:latin typeface="+mn-lt"/>
              </a:rPr>
              <a:t>Παράμετροι μέτρησης απόδοσης και ποιότητας συμπήκτων</a:t>
            </a:r>
          </a:p>
          <a:p>
            <a:pPr marL="274638" indent="-274638" eaLnBrk="1" hangingPunct="1">
              <a:lnSpc>
                <a:spcPct val="125000"/>
              </a:lnSpc>
            </a:pPr>
            <a:r>
              <a:rPr lang="en-GB" sz="2000" b="1" dirty="0">
                <a:solidFill>
                  <a:schemeClr val="bg1">
                    <a:lumMod val="75000"/>
                    <a:lumOff val="25000"/>
                  </a:schemeClr>
                </a:solidFill>
                <a:latin typeface="+mn-lt"/>
              </a:rPr>
              <a:t>6</a:t>
            </a:r>
            <a:r>
              <a:rPr lang="el-GR" sz="2000" b="1" dirty="0">
                <a:solidFill>
                  <a:schemeClr val="bg1">
                    <a:lumMod val="75000"/>
                    <a:lumOff val="25000"/>
                  </a:schemeClr>
                </a:solidFill>
                <a:latin typeface="+mn-lt"/>
              </a:rPr>
              <a:t>. Διάκενο μήτρας - κυλίνδρων: </a:t>
            </a:r>
            <a:r>
              <a:rPr lang="el-GR" sz="2000" dirty="0">
                <a:solidFill>
                  <a:schemeClr val="bg1">
                    <a:lumMod val="75000"/>
                    <a:lumOff val="25000"/>
                  </a:schemeClr>
                </a:solidFill>
                <a:latin typeface="+mn-lt"/>
              </a:rPr>
              <a:t>είναι συνάρτηση του προς σύμπηξη υλικού → είδος ζωοτροφών από τις οποίες απαρτίζεται. </a:t>
            </a:r>
          </a:p>
          <a:p>
            <a:pPr marL="274638" indent="-6350" eaLnBrk="1" hangingPunct="1">
              <a:lnSpc>
                <a:spcPct val="125000"/>
              </a:lnSpc>
              <a:buFont typeface="Arial" pitchFamily="34" charset="0"/>
              <a:buChar char="•"/>
            </a:pPr>
            <a:r>
              <a:rPr lang="el-GR" sz="2000" dirty="0">
                <a:solidFill>
                  <a:schemeClr val="bg1">
                    <a:lumMod val="75000"/>
                    <a:lumOff val="25000"/>
                  </a:schemeClr>
                </a:solidFill>
                <a:latin typeface="+mn-lt"/>
              </a:rPr>
              <a:t> Κανονικό διάκενο → αποδεκτή τριβή, καλή συμπίεση υλικού</a:t>
            </a:r>
          </a:p>
          <a:p>
            <a:pPr marL="274638" indent="-6350" eaLnBrk="1" hangingPunct="1">
              <a:lnSpc>
                <a:spcPct val="125000"/>
              </a:lnSpc>
              <a:buFont typeface="Arial" pitchFamily="34" charset="0"/>
              <a:buChar char="•"/>
            </a:pPr>
            <a:r>
              <a:rPr lang="el-GR" sz="2000" dirty="0">
                <a:solidFill>
                  <a:schemeClr val="bg1">
                    <a:lumMod val="75000"/>
                    <a:lumOff val="25000"/>
                  </a:schemeClr>
                </a:solidFill>
                <a:latin typeface="+mn-lt"/>
              </a:rPr>
              <a:t> Πολύ μικρό διάκενο → ↑ τριβή → κακή απόδοση και ποιότητα συμπήκτων</a:t>
            </a:r>
          </a:p>
          <a:p>
            <a:pPr marL="274638" indent="-6350" eaLnBrk="1" hangingPunct="1">
              <a:lnSpc>
                <a:spcPct val="125000"/>
              </a:lnSpc>
              <a:buFont typeface="Arial" pitchFamily="34" charset="0"/>
              <a:buChar char="•"/>
            </a:pPr>
            <a:r>
              <a:rPr lang="el-GR" sz="2000" dirty="0">
                <a:solidFill>
                  <a:schemeClr val="bg1">
                    <a:lumMod val="75000"/>
                    <a:lumOff val="25000"/>
                  </a:schemeClr>
                </a:solidFill>
                <a:latin typeface="+mn-lt"/>
              </a:rPr>
              <a:t> Πολύ μεγάλο διάκενο → χαλαρή συμπίεση → κακή ποιότητα συμπήκτων</a:t>
            </a:r>
          </a:p>
        </p:txBody>
      </p:sp>
      <p:pic>
        <p:nvPicPr>
          <p:cNvPr id="4" name="3 - Εικόνα" descr="Pellet_Mill_Roller_Gap.jpg"/>
          <p:cNvPicPr>
            <a:picLocks noChangeAspect="1"/>
          </p:cNvPicPr>
          <p:nvPr/>
        </p:nvPicPr>
        <p:blipFill>
          <a:blip r:embed="rId3" cstate="print"/>
          <a:stretch>
            <a:fillRect/>
          </a:stretch>
        </p:blipFill>
        <p:spPr>
          <a:xfrm>
            <a:off x="365760" y="3596639"/>
            <a:ext cx="3733800" cy="2989331"/>
          </a:xfrm>
          <a:prstGeom prst="rect">
            <a:avLst/>
          </a:prstGeom>
        </p:spPr>
      </p:pic>
      <p:sp>
        <p:nvSpPr>
          <p:cNvPr id="5" name="4 - TextBox"/>
          <p:cNvSpPr txBox="1"/>
          <p:nvPr/>
        </p:nvSpPr>
        <p:spPr>
          <a:xfrm>
            <a:off x="4724400" y="5044440"/>
            <a:ext cx="685800" cy="288147"/>
          </a:xfrm>
          <a:prstGeom prst="rect">
            <a:avLst/>
          </a:prstGeom>
          <a:solidFill>
            <a:schemeClr val="tx1"/>
          </a:solidFill>
        </p:spPr>
        <p:txBody>
          <a:bodyPr wrap="square" lIns="36000" tIns="36000" rIns="36000" bIns="36000" rtlCol="0">
            <a:spAutoFit/>
          </a:bodyPr>
          <a:lstStyle/>
          <a:p>
            <a:pPr eaLnBrk="1" hangingPunct="1"/>
            <a:r>
              <a:rPr lang="el-GR" sz="1400" b="1" dirty="0">
                <a:solidFill>
                  <a:schemeClr val="bg1">
                    <a:lumMod val="75000"/>
                    <a:lumOff val="25000"/>
                  </a:schemeClr>
                </a:solidFill>
                <a:latin typeface="+mn-lt"/>
              </a:rPr>
              <a:t>Διάκενο </a:t>
            </a:r>
          </a:p>
        </p:txBody>
      </p:sp>
      <p:sp>
        <p:nvSpPr>
          <p:cNvPr id="9" name="8 - TextBox"/>
          <p:cNvSpPr txBox="1"/>
          <p:nvPr/>
        </p:nvSpPr>
        <p:spPr>
          <a:xfrm>
            <a:off x="6172200" y="4267200"/>
            <a:ext cx="2590800" cy="503590"/>
          </a:xfrm>
          <a:prstGeom prst="rect">
            <a:avLst/>
          </a:prstGeom>
          <a:solidFill>
            <a:schemeClr val="tx1"/>
          </a:solidFill>
        </p:spPr>
        <p:txBody>
          <a:bodyPr wrap="square" lIns="36000" tIns="36000" rIns="36000" bIns="36000" rtlCol="0">
            <a:spAutoFit/>
          </a:bodyPr>
          <a:lstStyle/>
          <a:p>
            <a:pPr eaLnBrk="1" hangingPunct="1"/>
            <a:r>
              <a:rPr lang="el-GR" sz="1400" b="1" dirty="0">
                <a:solidFill>
                  <a:schemeClr val="bg1">
                    <a:lumMod val="75000"/>
                    <a:lumOff val="25000"/>
                  </a:schemeClr>
                </a:solidFill>
                <a:latin typeface="+mn-lt"/>
              </a:rPr>
              <a:t>Μεγαλύτερο για ογκώδη υλικά (πολλές ΧΖ) </a:t>
            </a:r>
          </a:p>
        </p:txBody>
      </p:sp>
      <p:sp>
        <p:nvSpPr>
          <p:cNvPr id="10" name="9 - TextBox"/>
          <p:cNvSpPr txBox="1"/>
          <p:nvPr/>
        </p:nvSpPr>
        <p:spPr>
          <a:xfrm>
            <a:off x="6172200" y="5562600"/>
            <a:ext cx="2590800" cy="503590"/>
          </a:xfrm>
          <a:prstGeom prst="rect">
            <a:avLst/>
          </a:prstGeom>
          <a:solidFill>
            <a:schemeClr val="tx1"/>
          </a:solidFill>
        </p:spPr>
        <p:txBody>
          <a:bodyPr wrap="square" lIns="36000" tIns="36000" rIns="36000" bIns="36000" rtlCol="0">
            <a:spAutoFit/>
          </a:bodyPr>
          <a:lstStyle/>
          <a:p>
            <a:pPr eaLnBrk="1" hangingPunct="1"/>
            <a:r>
              <a:rPr lang="el-GR" sz="1400" b="1" dirty="0">
                <a:solidFill>
                  <a:schemeClr val="bg1">
                    <a:lumMod val="75000"/>
                    <a:lumOff val="25000"/>
                  </a:schemeClr>
                </a:solidFill>
                <a:latin typeface="+mn-lt"/>
              </a:rPr>
              <a:t>Μικρότερο για μη ογκώδη υλικά (πολλές ΣΖ) </a:t>
            </a:r>
          </a:p>
        </p:txBody>
      </p:sp>
      <p:cxnSp>
        <p:nvCxnSpPr>
          <p:cNvPr id="12" name="11 - Γωνιακή σύνδεση"/>
          <p:cNvCxnSpPr>
            <a:stCxn id="9" idx="1"/>
            <a:endCxn id="5" idx="3"/>
          </p:cNvCxnSpPr>
          <p:nvPr/>
        </p:nvCxnSpPr>
        <p:spPr>
          <a:xfrm rot="10800000" flipV="1">
            <a:off x="5410200" y="4518994"/>
            <a:ext cx="762000" cy="669519"/>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15 - Γωνιακή σύνδεση"/>
          <p:cNvCxnSpPr>
            <a:stCxn id="10" idx="1"/>
            <a:endCxn id="5" idx="3"/>
          </p:cNvCxnSpPr>
          <p:nvPr/>
        </p:nvCxnSpPr>
        <p:spPr>
          <a:xfrm rot="10800000">
            <a:off x="5410200" y="5188515"/>
            <a:ext cx="762000" cy="62588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20 - Ορθογώνιο"/>
          <p:cNvSpPr/>
          <p:nvPr/>
        </p:nvSpPr>
        <p:spPr>
          <a:xfrm>
            <a:off x="3322320" y="5105400"/>
            <a:ext cx="152400" cy="1524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22 - Ευθύγραμμο βέλος σύνδεσης"/>
          <p:cNvCxnSpPr>
            <a:stCxn id="5" idx="1"/>
            <a:endCxn id="21" idx="3"/>
          </p:cNvCxnSpPr>
          <p:nvPr/>
        </p:nvCxnSpPr>
        <p:spPr>
          <a:xfrm flipH="1" flipV="1">
            <a:off x="3474720" y="5181600"/>
            <a:ext cx="1249680" cy="691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25 - TextBox"/>
          <p:cNvSpPr txBox="1"/>
          <p:nvPr/>
        </p:nvSpPr>
        <p:spPr>
          <a:xfrm>
            <a:off x="4038600" y="3733800"/>
            <a:ext cx="1524000" cy="503590"/>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Ρυθμιζόμενο στις σύγχρονες πρέσες </a:t>
            </a:r>
          </a:p>
        </p:txBody>
      </p:sp>
      <p:cxnSp>
        <p:nvCxnSpPr>
          <p:cNvPr id="28" name="27 - Ευθύγραμμο βέλος σύνδεσης"/>
          <p:cNvCxnSpPr>
            <a:stCxn id="26" idx="2"/>
            <a:endCxn id="5" idx="0"/>
          </p:cNvCxnSpPr>
          <p:nvPr/>
        </p:nvCxnSpPr>
        <p:spPr>
          <a:xfrm>
            <a:off x="4800600" y="4237390"/>
            <a:ext cx="266700" cy="807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58</a:t>
            </a:fld>
            <a:endParaRPr lang="en-US">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71 - Εικόνα" descr="Die 2.jpg"/>
          <p:cNvPicPr>
            <a:picLocks noChangeAspect="1"/>
          </p:cNvPicPr>
          <p:nvPr/>
        </p:nvPicPr>
        <p:blipFill>
          <a:blip r:embed="rId3" cstate="print"/>
          <a:srcRect l="15311" t="7538" r="8134" b="12060"/>
          <a:stretch>
            <a:fillRect/>
          </a:stretch>
        </p:blipFill>
        <p:spPr>
          <a:xfrm>
            <a:off x="5928360" y="5029200"/>
            <a:ext cx="1524000" cy="1524000"/>
          </a:xfrm>
          <a:prstGeom prst="rect">
            <a:avLst/>
          </a:prstGeom>
        </p:spPr>
      </p:pic>
      <p:pic>
        <p:nvPicPr>
          <p:cNvPr id="27" name="26 - Εικόνα" descr="Ring_Die_Animal_Feed_Pellet_Mill.jpg"/>
          <p:cNvPicPr>
            <a:picLocks noChangeAspect="1"/>
          </p:cNvPicPr>
          <p:nvPr/>
        </p:nvPicPr>
        <p:blipFill>
          <a:blip r:embed="rId4" cstate="print"/>
          <a:stretch>
            <a:fillRect/>
          </a:stretch>
        </p:blipFill>
        <p:spPr>
          <a:xfrm>
            <a:off x="228600" y="1676400"/>
            <a:ext cx="4673600" cy="3505200"/>
          </a:xfrm>
          <a:prstGeom prst="rect">
            <a:avLst/>
          </a:prstGeom>
        </p:spPr>
      </p:pic>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6" name="5 - TextBox"/>
          <p:cNvSpPr txBox="1"/>
          <p:nvPr/>
        </p:nvSpPr>
        <p:spPr>
          <a:xfrm>
            <a:off x="4953000" y="1706210"/>
            <a:ext cx="11430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Είσοδος μείγματος</a:t>
            </a:r>
          </a:p>
        </p:txBody>
      </p:sp>
      <p:sp>
        <p:nvSpPr>
          <p:cNvPr id="13" name="12 - TextBox"/>
          <p:cNvSpPr txBox="1"/>
          <p:nvPr/>
        </p:nvSpPr>
        <p:spPr>
          <a:xfrm>
            <a:off x="2895600" y="5638800"/>
            <a:ext cx="11430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Έξοδος συμπήκτων</a:t>
            </a:r>
          </a:p>
        </p:txBody>
      </p:sp>
      <p:sp>
        <p:nvSpPr>
          <p:cNvPr id="17" name="16 - TextBox"/>
          <p:cNvSpPr txBox="1"/>
          <p:nvPr/>
        </p:nvSpPr>
        <p:spPr>
          <a:xfrm>
            <a:off x="1828800" y="5257800"/>
            <a:ext cx="1066800" cy="503590"/>
          </a:xfrm>
          <a:prstGeom prst="rect">
            <a:avLst/>
          </a:prstGeom>
          <a:solidFill>
            <a:schemeClr val="tx1"/>
          </a:solidFill>
        </p:spPr>
        <p:txBody>
          <a:bodyPr wrap="square" lIns="36000" tIns="36000" rIns="36000" bIns="36000" rtlCol="0">
            <a:spAutoFit/>
          </a:bodyPr>
          <a:lstStyle/>
          <a:p>
            <a:pPr algn="ctr" eaLnBrk="1" hangingPunct="1"/>
            <a:r>
              <a:rPr lang="el-GR" sz="1400" dirty="0">
                <a:solidFill>
                  <a:schemeClr val="bg1">
                    <a:lumMod val="75000"/>
                    <a:lumOff val="25000"/>
                  </a:schemeClr>
                </a:solidFill>
                <a:latin typeface="+mn-lt"/>
              </a:rPr>
              <a:t>Κινητήρας και μετάδοση</a:t>
            </a:r>
          </a:p>
        </p:txBody>
      </p:sp>
      <p:cxnSp>
        <p:nvCxnSpPr>
          <p:cNvPr id="36" name="35 - Ευθύγραμμο βέλος σύνδεσης"/>
          <p:cNvCxnSpPr>
            <a:stCxn id="17" idx="1"/>
          </p:cNvCxnSpPr>
          <p:nvPr/>
        </p:nvCxnSpPr>
        <p:spPr>
          <a:xfrm flipH="1" flipV="1">
            <a:off x="1447800" y="4495800"/>
            <a:ext cx="381000" cy="101379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40 - TextBox"/>
          <p:cNvSpPr txBox="1"/>
          <p:nvPr/>
        </p:nvSpPr>
        <p:spPr>
          <a:xfrm>
            <a:off x="228600" y="6172200"/>
            <a:ext cx="3276600" cy="338554"/>
          </a:xfrm>
          <a:prstGeom prst="rect">
            <a:avLst/>
          </a:prstGeom>
          <a:noFill/>
        </p:spPr>
        <p:txBody>
          <a:bodyPr wrap="square" rtlCol="0">
            <a:spAutoFit/>
          </a:bodyPr>
          <a:lstStyle/>
          <a:p>
            <a:pPr algn="ctr" eaLnBrk="1" hangingPunct="1"/>
            <a:r>
              <a:rPr lang="el-GR" sz="1600" b="1" dirty="0">
                <a:solidFill>
                  <a:srgbClr val="7030A0"/>
                </a:solidFill>
                <a:latin typeface="+mn-lt"/>
              </a:rPr>
              <a:t>Λειτουργία πρέσας</a:t>
            </a:r>
          </a:p>
        </p:txBody>
      </p:sp>
      <p:sp>
        <p:nvSpPr>
          <p:cNvPr id="42" name="41 - TextBox"/>
          <p:cNvSpPr txBox="1"/>
          <p:nvPr/>
        </p:nvSpPr>
        <p:spPr>
          <a:xfrm>
            <a:off x="5105400" y="2209800"/>
            <a:ext cx="1143000" cy="288147"/>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Ωριμαντήρας</a:t>
            </a:r>
          </a:p>
        </p:txBody>
      </p:sp>
      <p:cxnSp>
        <p:nvCxnSpPr>
          <p:cNvPr id="44" name="43 - Ευθύγραμμο βέλος σύνδεσης"/>
          <p:cNvCxnSpPr>
            <a:stCxn id="42" idx="1"/>
          </p:cNvCxnSpPr>
          <p:nvPr/>
        </p:nvCxnSpPr>
        <p:spPr>
          <a:xfrm flipH="1">
            <a:off x="3505200" y="2353874"/>
            <a:ext cx="1600200" cy="313126"/>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30 - Γωνιακή σύνδεση"/>
          <p:cNvCxnSpPr>
            <a:stCxn id="6" idx="0"/>
            <a:endCxn id="27" idx="0"/>
          </p:cNvCxnSpPr>
          <p:nvPr/>
        </p:nvCxnSpPr>
        <p:spPr>
          <a:xfrm rot="16200000" flipV="1">
            <a:off x="4030045" y="211755"/>
            <a:ext cx="29810" cy="2959100"/>
          </a:xfrm>
          <a:prstGeom prst="bentConnector3">
            <a:avLst>
              <a:gd name="adj1" fmla="val 866857"/>
            </a:avLst>
          </a:prstGeom>
          <a:ln>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36 - TextBox"/>
          <p:cNvSpPr txBox="1"/>
          <p:nvPr/>
        </p:nvSpPr>
        <p:spPr>
          <a:xfrm>
            <a:off x="4343400" y="5410200"/>
            <a:ext cx="762000" cy="503590"/>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Κιβώτιο</a:t>
            </a:r>
          </a:p>
          <a:p>
            <a:pPr eaLnBrk="1" hangingPunct="1"/>
            <a:r>
              <a:rPr lang="el-GR" sz="1400" dirty="0">
                <a:solidFill>
                  <a:schemeClr val="bg1">
                    <a:lumMod val="75000"/>
                    <a:lumOff val="25000"/>
                  </a:schemeClr>
                </a:solidFill>
                <a:latin typeface="+mn-lt"/>
              </a:rPr>
              <a:t> μήτρας</a:t>
            </a:r>
          </a:p>
        </p:txBody>
      </p:sp>
      <p:cxnSp>
        <p:nvCxnSpPr>
          <p:cNvPr id="43" name="42 - Ευθύγραμμο βέλος σύνδεσης"/>
          <p:cNvCxnSpPr>
            <a:stCxn id="13" idx="0"/>
          </p:cNvCxnSpPr>
          <p:nvPr/>
        </p:nvCxnSpPr>
        <p:spPr>
          <a:xfrm flipH="1" flipV="1">
            <a:off x="2819400" y="4876800"/>
            <a:ext cx="647700" cy="76200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47 - Ευθύγραμμο βέλος σύνδεσης"/>
          <p:cNvCxnSpPr>
            <a:stCxn id="37" idx="0"/>
          </p:cNvCxnSpPr>
          <p:nvPr/>
        </p:nvCxnSpPr>
        <p:spPr>
          <a:xfrm flipH="1" flipV="1">
            <a:off x="3276600" y="3962400"/>
            <a:ext cx="1447800" cy="144780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0" name="49 - Εικόνα" descr="Pellet_Mill_Roller_Gap.jpg"/>
          <p:cNvPicPr>
            <a:picLocks noChangeAspect="1"/>
          </p:cNvPicPr>
          <p:nvPr/>
        </p:nvPicPr>
        <p:blipFill>
          <a:blip r:embed="rId5" cstate="print"/>
          <a:stretch>
            <a:fillRect/>
          </a:stretch>
        </p:blipFill>
        <p:spPr>
          <a:xfrm>
            <a:off x="5410200" y="2667000"/>
            <a:ext cx="2569779" cy="2057400"/>
          </a:xfrm>
          <a:prstGeom prst="rect">
            <a:avLst/>
          </a:prstGeom>
        </p:spPr>
      </p:pic>
      <p:sp>
        <p:nvSpPr>
          <p:cNvPr id="52" name="51 - Δεξιό βέλος"/>
          <p:cNvSpPr/>
          <p:nvPr/>
        </p:nvSpPr>
        <p:spPr>
          <a:xfrm>
            <a:off x="3429000" y="3733800"/>
            <a:ext cx="2133600" cy="381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3 - TextBox"/>
          <p:cNvSpPr txBox="1"/>
          <p:nvPr/>
        </p:nvSpPr>
        <p:spPr>
          <a:xfrm>
            <a:off x="7010400" y="2096656"/>
            <a:ext cx="1676400" cy="503590"/>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Προσθήκη μελάσας νερού ή ατμού</a:t>
            </a:r>
          </a:p>
        </p:txBody>
      </p:sp>
      <p:cxnSp>
        <p:nvCxnSpPr>
          <p:cNvPr id="58" name="57 - Ευθύγραμμο βέλος σύνδεσης"/>
          <p:cNvCxnSpPr>
            <a:stCxn id="54" idx="1"/>
            <a:endCxn id="42" idx="3"/>
          </p:cNvCxnSpPr>
          <p:nvPr/>
        </p:nvCxnSpPr>
        <p:spPr>
          <a:xfrm flipH="1">
            <a:off x="6248400" y="2348451"/>
            <a:ext cx="762000" cy="5423"/>
          </a:xfrm>
          <a:prstGeom prst="straightConnector1">
            <a:avLst/>
          </a:prstGeom>
          <a:ln>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59 - TextBox"/>
          <p:cNvSpPr txBox="1"/>
          <p:nvPr/>
        </p:nvSpPr>
        <p:spPr>
          <a:xfrm>
            <a:off x="5105400" y="4572000"/>
            <a:ext cx="762000" cy="288147"/>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Μήτρα</a:t>
            </a:r>
          </a:p>
        </p:txBody>
      </p:sp>
      <p:cxnSp>
        <p:nvCxnSpPr>
          <p:cNvPr id="63" name="62 - Ευθύγραμμο βέλος σύνδεσης"/>
          <p:cNvCxnSpPr/>
          <p:nvPr/>
        </p:nvCxnSpPr>
        <p:spPr>
          <a:xfrm flipV="1">
            <a:off x="5486400" y="4191000"/>
            <a:ext cx="457200" cy="304800"/>
          </a:xfrm>
          <a:prstGeom prst="straightConnector1">
            <a:avLst/>
          </a:prstGeom>
          <a:ln>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64 - TextBox"/>
          <p:cNvSpPr txBox="1"/>
          <p:nvPr/>
        </p:nvSpPr>
        <p:spPr>
          <a:xfrm>
            <a:off x="7315200" y="4572000"/>
            <a:ext cx="1828800" cy="503590"/>
          </a:xfrm>
          <a:prstGeom prst="rect">
            <a:avLst/>
          </a:prstGeom>
          <a:solidFill>
            <a:schemeClr val="tx1"/>
          </a:solidFill>
        </p:spPr>
        <p:txBody>
          <a:bodyPr wrap="square" lIns="36000" tIns="36000" rIns="36000" bIns="36000" rtlCol="0">
            <a:spAutoFit/>
          </a:bodyPr>
          <a:lstStyle/>
          <a:p>
            <a:pPr eaLnBrk="1" hangingPunct="1"/>
            <a:r>
              <a:rPr lang="el-GR" sz="1400" dirty="0">
                <a:solidFill>
                  <a:schemeClr val="bg1">
                    <a:lumMod val="75000"/>
                    <a:lumOff val="25000"/>
                  </a:schemeClr>
                </a:solidFill>
                <a:latin typeface="+mn-lt"/>
              </a:rPr>
              <a:t>Κυλιόμενοι οδοντωτοί</a:t>
            </a:r>
          </a:p>
          <a:p>
            <a:pPr eaLnBrk="1" hangingPunct="1"/>
            <a:r>
              <a:rPr lang="el-GR" sz="1400" dirty="0">
                <a:solidFill>
                  <a:schemeClr val="bg1">
                    <a:lumMod val="75000"/>
                    <a:lumOff val="25000"/>
                  </a:schemeClr>
                </a:solidFill>
                <a:latin typeface="+mn-lt"/>
              </a:rPr>
              <a:t>κύλινδροι συμπίεσης</a:t>
            </a:r>
          </a:p>
        </p:txBody>
      </p:sp>
      <p:cxnSp>
        <p:nvCxnSpPr>
          <p:cNvPr id="67" name="66 - Ευθύγραμμο βέλος σύνδεσης"/>
          <p:cNvCxnSpPr>
            <a:stCxn id="65" idx="0"/>
          </p:cNvCxnSpPr>
          <p:nvPr/>
        </p:nvCxnSpPr>
        <p:spPr>
          <a:xfrm flipH="1" flipV="1">
            <a:off x="7086600" y="3810000"/>
            <a:ext cx="1143000" cy="762000"/>
          </a:xfrm>
          <a:prstGeom prst="straightConnector1">
            <a:avLst/>
          </a:prstGeom>
          <a:ln>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69 - Ευθύγραμμο βέλος σύνδεσης"/>
          <p:cNvCxnSpPr>
            <a:stCxn id="65" idx="0"/>
          </p:cNvCxnSpPr>
          <p:nvPr/>
        </p:nvCxnSpPr>
        <p:spPr>
          <a:xfrm flipH="1" flipV="1">
            <a:off x="6096000" y="3657600"/>
            <a:ext cx="2133600" cy="914400"/>
          </a:xfrm>
          <a:prstGeom prst="straightConnector1">
            <a:avLst/>
          </a:prstGeom>
          <a:ln>
            <a:solidFill>
              <a:schemeClr val="bg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74 - Ευθύγραμμο βέλος σύνδεσης"/>
          <p:cNvCxnSpPr>
            <a:stCxn id="72" idx="0"/>
            <a:endCxn id="50" idx="2"/>
          </p:cNvCxnSpPr>
          <p:nvPr/>
        </p:nvCxnSpPr>
        <p:spPr>
          <a:xfrm flipV="1">
            <a:off x="6690360" y="4724400"/>
            <a:ext cx="4730" cy="304800"/>
          </a:xfrm>
          <a:prstGeom prst="straightConnector1">
            <a:avLst/>
          </a:prstGeom>
          <a:ln>
            <a:solidFill>
              <a:schemeClr val="bg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27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59</a:t>
            </a:fld>
            <a:endParaRPr 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663089"/>
          </a:xfrm>
          <a:prstGeom prst="rect">
            <a:avLst/>
          </a:prstGeom>
          <a:noFill/>
        </p:spPr>
        <p:txBody>
          <a:bodyPr wrap="square" rtlCol="0">
            <a:spAutoFit/>
          </a:bodyPr>
          <a:lstStyle/>
          <a:p>
            <a:pPr eaLnBrk="1" hangingPunct="1"/>
            <a:r>
              <a:rPr lang="el-GR" sz="3200" b="1" dirty="0">
                <a:solidFill>
                  <a:srgbClr val="7030A0"/>
                </a:solidFill>
                <a:latin typeface="+mn-lt"/>
              </a:rPr>
              <a:t>Γενικά </a:t>
            </a:r>
          </a:p>
          <a:p>
            <a:pPr>
              <a:lnSpc>
                <a:spcPct val="125000"/>
              </a:lnSpc>
            </a:pPr>
            <a:r>
              <a:rPr lang="el-GR" dirty="0">
                <a:solidFill>
                  <a:schemeClr val="bg1">
                    <a:lumMod val="75000"/>
                    <a:lumOff val="25000"/>
                  </a:schemeClr>
                </a:solidFill>
                <a:latin typeface="+mn-lt"/>
              </a:rPr>
              <a:t>Όλες αυτές οι απαιτούμενες ενέργειες ορίζουν τη λεγόμενη </a:t>
            </a:r>
            <a:r>
              <a:rPr lang="el-GR" b="1" dirty="0">
                <a:solidFill>
                  <a:srgbClr val="7030A0"/>
                </a:solidFill>
                <a:latin typeface="+mn-lt"/>
              </a:rPr>
              <a:t>τεχνική της διατροφής</a:t>
            </a:r>
            <a:r>
              <a:rPr lang="el-GR" dirty="0">
                <a:solidFill>
                  <a:schemeClr val="bg1">
                    <a:lumMod val="75000"/>
                    <a:lumOff val="25000"/>
                  </a:schemeClr>
                </a:solidFill>
                <a:latin typeface="+mn-lt"/>
              </a:rPr>
              <a:t> στην οποία περιλαμβάνονται: </a:t>
            </a:r>
          </a:p>
          <a:p>
            <a:pPr marL="274638">
              <a:lnSpc>
                <a:spcPct val="125000"/>
              </a:lnSpc>
            </a:pPr>
            <a:r>
              <a:rPr lang="el-GR" dirty="0">
                <a:solidFill>
                  <a:schemeClr val="bg1">
                    <a:lumMod val="75000"/>
                    <a:lumOff val="25000"/>
                  </a:schemeClr>
                </a:solidFill>
                <a:latin typeface="+mn-lt"/>
              </a:rPr>
              <a:t>1. Η επιλογή των κατάλληλων απλών ζωοτροφών, </a:t>
            </a:r>
          </a:p>
          <a:p>
            <a:pPr marL="274638">
              <a:lnSpc>
                <a:spcPct val="125000"/>
              </a:lnSpc>
            </a:pPr>
            <a:r>
              <a:rPr lang="el-GR" dirty="0">
                <a:solidFill>
                  <a:schemeClr val="bg1">
                    <a:lumMod val="75000"/>
                    <a:lumOff val="25000"/>
                  </a:schemeClr>
                </a:solidFill>
                <a:latin typeface="+mn-lt"/>
              </a:rPr>
              <a:t>2. Η απαιτούμενη προετοιμασία αυτών, </a:t>
            </a:r>
          </a:p>
          <a:p>
            <a:pPr marL="533400" indent="-258763">
              <a:lnSpc>
                <a:spcPct val="125000"/>
              </a:lnSpc>
            </a:pPr>
            <a:r>
              <a:rPr lang="el-GR" dirty="0">
                <a:solidFill>
                  <a:schemeClr val="bg1">
                    <a:lumMod val="75000"/>
                    <a:lumOff val="25000"/>
                  </a:schemeClr>
                </a:solidFill>
                <a:latin typeface="+mn-lt"/>
              </a:rPr>
              <a:t>3. Η παρασκευή ομοιογενούς μείγματος από αυτές στο </a:t>
            </a:r>
            <a:r>
              <a:rPr lang="el-GR" b="1" dirty="0">
                <a:solidFill>
                  <a:schemeClr val="bg1">
                    <a:lumMod val="75000"/>
                    <a:lumOff val="25000"/>
                  </a:schemeClr>
                </a:solidFill>
                <a:latin typeface="+mn-lt"/>
              </a:rPr>
              <a:t>παρασκευαστήριο ζωοτροφών </a:t>
            </a:r>
            <a:r>
              <a:rPr lang="el-GR" dirty="0">
                <a:solidFill>
                  <a:schemeClr val="bg1">
                    <a:lumMod val="75000"/>
                    <a:lumOff val="25000"/>
                  </a:schemeClr>
                </a:solidFill>
                <a:latin typeface="+mn-lt"/>
              </a:rPr>
              <a:t>και </a:t>
            </a:r>
          </a:p>
          <a:p>
            <a:pPr marL="274638">
              <a:lnSpc>
                <a:spcPct val="125000"/>
              </a:lnSpc>
            </a:pPr>
            <a:r>
              <a:rPr lang="el-GR" dirty="0">
                <a:solidFill>
                  <a:srgbClr val="7030A0"/>
                </a:solidFill>
                <a:latin typeface="+mn-lt"/>
              </a:rPr>
              <a:t>4. Ο τρόπος χορήγησης του σιτηρεσίου στα ζώα</a:t>
            </a:r>
          </a:p>
          <a:p>
            <a:pPr>
              <a:lnSpc>
                <a:spcPct val="125000"/>
              </a:lnSpc>
            </a:pPr>
            <a:endParaRPr lang="el-GR"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Η προετοιμασία των ζωοτροφών, η κατάρτιση, η παρασκευή και η χορήγηση του σιτηρεσίου είναι αλληλένδετες ενέργειες και αποτελούν το βασικό αντικείμενο της </a:t>
            </a:r>
            <a:r>
              <a:rPr lang="el-GR" b="1" dirty="0">
                <a:solidFill>
                  <a:schemeClr val="bg1">
                    <a:lumMod val="75000"/>
                    <a:lumOff val="25000"/>
                  </a:schemeClr>
                </a:solidFill>
                <a:latin typeface="+mn-lt"/>
              </a:rPr>
              <a:t>εφαρμοσμένης διατροφής. </a:t>
            </a:r>
            <a:endParaRPr lang="en-GB" b="1"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a:t>
            </a:fld>
            <a:endParaRPr lang="en-US">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590800" y="1584960"/>
            <a:ext cx="6172200" cy="147732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Τα σύμπηκτα εξέρχονται από την πρέσα με θερμοκρασίες συνήθως αρκετά υψηλές (≈ 88</a:t>
            </a:r>
            <a:r>
              <a:rPr lang="el-GR" sz="1800" baseline="30000" dirty="0">
                <a:solidFill>
                  <a:schemeClr val="bg1">
                    <a:lumMod val="75000"/>
                    <a:lumOff val="25000"/>
                  </a:schemeClr>
                </a:solidFill>
                <a:latin typeface="+mn-lt"/>
              </a:rPr>
              <a:t>ο</a:t>
            </a:r>
            <a:r>
              <a:rPr lang="el-GR" sz="1800" dirty="0">
                <a:solidFill>
                  <a:schemeClr val="bg1">
                    <a:lumMod val="75000"/>
                    <a:lumOff val="25000"/>
                  </a:schemeClr>
                </a:solidFill>
                <a:latin typeface="+mn-lt"/>
              </a:rPr>
              <a:t> </a:t>
            </a:r>
            <a:r>
              <a:rPr lang="en-GB" sz="1800" dirty="0">
                <a:solidFill>
                  <a:schemeClr val="bg1">
                    <a:lumMod val="75000"/>
                    <a:lumOff val="25000"/>
                  </a:schemeClr>
                </a:solidFill>
                <a:latin typeface="+mn-lt"/>
              </a:rPr>
              <a:t>C</a:t>
            </a:r>
            <a:r>
              <a:rPr lang="el-GR" sz="1800" dirty="0">
                <a:solidFill>
                  <a:schemeClr val="bg1">
                    <a:lumMod val="75000"/>
                    <a:lumOff val="25000"/>
                  </a:schemeClr>
                </a:solidFill>
                <a:latin typeface="+mn-lt"/>
              </a:rPr>
              <a:t>) και υψηλή υγρασία (17-18%).  Για τη σωστή ενσάκιση, αποθήκευση και χειρισμό των συμπήκτων απαιτείται μείωση της υγρασίας (στο 10-12%) και ψύξη (σε Θ≈ 5</a:t>
            </a:r>
            <a:r>
              <a:rPr lang="el-GR" sz="1800" baseline="30000" dirty="0">
                <a:solidFill>
                  <a:schemeClr val="bg1">
                    <a:lumMod val="75000"/>
                    <a:lumOff val="25000"/>
                  </a:schemeClr>
                </a:solidFill>
                <a:latin typeface="+mn-lt"/>
              </a:rPr>
              <a:t>ο</a:t>
            </a:r>
            <a:r>
              <a:rPr lang="el-GR" sz="1800" dirty="0">
                <a:solidFill>
                  <a:schemeClr val="bg1">
                    <a:lumMod val="75000"/>
                    <a:lumOff val="25000"/>
                  </a:schemeClr>
                </a:solidFill>
                <a:latin typeface="+mn-lt"/>
              </a:rPr>
              <a:t> </a:t>
            </a:r>
            <a:r>
              <a:rPr lang="en-GB" sz="1800" dirty="0">
                <a:solidFill>
                  <a:schemeClr val="bg1">
                    <a:lumMod val="75000"/>
                    <a:lumOff val="25000"/>
                  </a:schemeClr>
                </a:solidFill>
                <a:latin typeface="+mn-lt"/>
              </a:rPr>
              <a:t>C</a:t>
            </a:r>
            <a:r>
              <a:rPr lang="el-GR" sz="1800" dirty="0">
                <a:solidFill>
                  <a:schemeClr val="bg1">
                    <a:lumMod val="75000"/>
                    <a:lumOff val="25000"/>
                  </a:schemeClr>
                </a:solidFill>
                <a:latin typeface="+mn-lt"/>
              </a:rPr>
              <a:t> πάνω από αυτήν του περιβάλλοντος)</a:t>
            </a:r>
          </a:p>
        </p:txBody>
      </p:sp>
      <p:sp>
        <p:nvSpPr>
          <p:cNvPr id="12" name="11 - TextBox"/>
          <p:cNvSpPr txBox="1"/>
          <p:nvPr/>
        </p:nvSpPr>
        <p:spPr>
          <a:xfrm>
            <a:off x="228600" y="1818977"/>
            <a:ext cx="1828800" cy="1015663"/>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Η. σύστημα ψύξης συμπήκτων</a:t>
            </a:r>
          </a:p>
        </p:txBody>
      </p:sp>
      <p:cxnSp>
        <p:nvCxnSpPr>
          <p:cNvPr id="13" name="12 - Γωνιακή σύνδεση"/>
          <p:cNvCxnSpPr>
            <a:stCxn id="12" idx="3"/>
            <a:endCxn id="10" idx="1"/>
          </p:cNvCxnSpPr>
          <p:nvPr/>
        </p:nvCxnSpPr>
        <p:spPr>
          <a:xfrm flipV="1">
            <a:off x="2057400" y="2323624"/>
            <a:ext cx="533400" cy="318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2590800" y="3544669"/>
            <a:ext cx="6172200" cy="923330"/>
          </a:xfrm>
          <a:prstGeom prst="rect">
            <a:avLst/>
          </a:prstGeom>
          <a:solidFill>
            <a:schemeClr val="accent6">
              <a:lumMod val="75000"/>
            </a:schemeClr>
          </a:solidFill>
        </p:spPr>
        <p:txBody>
          <a:bodyPr wrap="square" rtlCol="0">
            <a:spAutoFit/>
          </a:bodyPr>
          <a:lstStyle/>
          <a:p>
            <a:pPr eaLnBrk="1" hangingPunct="1">
              <a:buFont typeface="Arial" pitchFamily="34" charset="0"/>
              <a:buChar char="•"/>
            </a:pPr>
            <a:r>
              <a:rPr lang="el-GR" sz="1800" dirty="0">
                <a:solidFill>
                  <a:srgbClr val="FFFF99"/>
                </a:solidFill>
                <a:latin typeface="+mn-lt"/>
              </a:rPr>
              <a:t> Η ψύξη βοηθάει στην σκλήρυνση των συμπήκτων</a:t>
            </a:r>
          </a:p>
          <a:p>
            <a:pPr eaLnBrk="1" hangingPunct="1">
              <a:buFont typeface="Arial" pitchFamily="34" charset="0"/>
              <a:buChar char="•"/>
            </a:pPr>
            <a:r>
              <a:rPr lang="el-GR" sz="1800" dirty="0">
                <a:solidFill>
                  <a:srgbClr val="FFFF99"/>
                </a:solidFill>
                <a:latin typeface="+mn-lt"/>
              </a:rPr>
              <a:t> Η ψύξη αποτρέπει το «</a:t>
            </a:r>
            <a:r>
              <a:rPr lang="el-GR" sz="1800" dirty="0" err="1">
                <a:solidFill>
                  <a:srgbClr val="FFFF99"/>
                </a:solidFill>
                <a:latin typeface="+mn-lt"/>
              </a:rPr>
              <a:t>άναμα</a:t>
            </a:r>
            <a:r>
              <a:rPr lang="el-GR" sz="1800" dirty="0">
                <a:solidFill>
                  <a:srgbClr val="FFFF99"/>
                </a:solidFill>
                <a:latin typeface="+mn-lt"/>
              </a:rPr>
              <a:t>» (ζυμώσεις) του υλικού καθώς μειώνει και τη Θ και την υγρασία των συμπήκτων.</a:t>
            </a:r>
          </a:p>
        </p:txBody>
      </p:sp>
      <p:cxnSp>
        <p:nvCxnSpPr>
          <p:cNvPr id="21" name="20 - Ευθύγραμμο βέλος σύνδεσης"/>
          <p:cNvCxnSpPr>
            <a:stCxn id="18" idx="0"/>
            <a:endCxn id="10" idx="2"/>
          </p:cNvCxnSpPr>
          <p:nvPr/>
        </p:nvCxnSpPr>
        <p:spPr>
          <a:xfrm flipV="1">
            <a:off x="5676900" y="3062288"/>
            <a:ext cx="0" cy="48238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26 - TextBox"/>
          <p:cNvSpPr txBox="1"/>
          <p:nvPr/>
        </p:nvSpPr>
        <p:spPr>
          <a:xfrm>
            <a:off x="2590800" y="5086290"/>
            <a:ext cx="2819400" cy="400110"/>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2000" b="1" dirty="0">
                <a:solidFill>
                  <a:schemeClr val="bg1">
                    <a:lumMod val="75000"/>
                    <a:lumOff val="25000"/>
                  </a:schemeClr>
                </a:solidFill>
                <a:latin typeface="+mn-lt"/>
              </a:rPr>
              <a:t>Κάθετοι ψύκτες</a:t>
            </a:r>
          </a:p>
        </p:txBody>
      </p:sp>
      <p:sp>
        <p:nvSpPr>
          <p:cNvPr id="28" name="27 - TextBox"/>
          <p:cNvSpPr txBox="1"/>
          <p:nvPr/>
        </p:nvSpPr>
        <p:spPr>
          <a:xfrm>
            <a:off x="5943600" y="5086290"/>
            <a:ext cx="2819400" cy="400110"/>
          </a:xfrm>
          <a:prstGeom prst="rect">
            <a:avLst/>
          </a:prstGeom>
          <a:solidFill>
            <a:schemeClr val="tx1">
              <a:lumMod val="85000"/>
            </a:schemeClr>
          </a:solidFill>
          <a:ln>
            <a:solidFill>
              <a:schemeClr val="tx1">
                <a:lumMod val="85000"/>
              </a:schemeClr>
            </a:solidFill>
          </a:ln>
        </p:spPr>
        <p:txBody>
          <a:bodyPr wrap="square" rtlCol="0">
            <a:spAutoFit/>
          </a:bodyPr>
          <a:lstStyle/>
          <a:p>
            <a:pPr algn="ctr"/>
            <a:r>
              <a:rPr lang="el-GR" sz="2000" b="1" dirty="0">
                <a:solidFill>
                  <a:schemeClr val="bg1">
                    <a:lumMod val="75000"/>
                    <a:lumOff val="25000"/>
                  </a:schemeClr>
                </a:solidFill>
                <a:latin typeface="+mn-lt"/>
              </a:rPr>
              <a:t>Οριζόντιοι ψύκτες</a:t>
            </a:r>
          </a:p>
        </p:txBody>
      </p:sp>
      <p:cxnSp>
        <p:nvCxnSpPr>
          <p:cNvPr id="31" name="30 - Γωνιακή σύνδεση"/>
          <p:cNvCxnSpPr>
            <a:stCxn id="27" idx="0"/>
            <a:endCxn id="18" idx="2"/>
          </p:cNvCxnSpPr>
          <p:nvPr/>
        </p:nvCxnSpPr>
        <p:spPr>
          <a:xfrm rot="5400000" flipH="1" flipV="1">
            <a:off x="4529555" y="3938945"/>
            <a:ext cx="618291" cy="16764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33 - Γωνιακή σύνδεση"/>
          <p:cNvCxnSpPr>
            <a:stCxn id="28" idx="0"/>
            <a:endCxn id="18" idx="2"/>
          </p:cNvCxnSpPr>
          <p:nvPr/>
        </p:nvCxnSpPr>
        <p:spPr>
          <a:xfrm rot="16200000" flipV="1">
            <a:off x="6205955" y="3938945"/>
            <a:ext cx="618291" cy="16764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2590800" y="5638800"/>
            <a:ext cx="2819400" cy="646331"/>
          </a:xfrm>
          <a:prstGeom prst="rect">
            <a:avLst/>
          </a:prstGeom>
          <a:solidFill>
            <a:schemeClr val="accent2">
              <a:lumMod val="40000"/>
              <a:lumOff val="60000"/>
            </a:schemeClr>
          </a:solidFill>
        </p:spPr>
        <p:txBody>
          <a:bodyPr wrap="square" rtlCol="0">
            <a:spAutoFit/>
          </a:bodyPr>
          <a:lstStyle/>
          <a:p>
            <a:pPr eaLnBrk="1" hangingPunct="1">
              <a:buFont typeface="Arial" pitchFamily="34" charset="0"/>
              <a:buChar char="•"/>
            </a:pPr>
            <a:r>
              <a:rPr lang="el-GR" sz="1800" dirty="0">
                <a:solidFill>
                  <a:schemeClr val="accent2">
                    <a:lumMod val="50000"/>
                  </a:schemeClr>
                </a:solidFill>
                <a:latin typeface="+mn-lt"/>
              </a:rPr>
              <a:t>  Απλούστερες κατασκευές</a:t>
            </a:r>
          </a:p>
          <a:p>
            <a:pPr eaLnBrk="1" hangingPunct="1">
              <a:buFont typeface="Arial" pitchFamily="34" charset="0"/>
              <a:buChar char="•"/>
            </a:pPr>
            <a:r>
              <a:rPr lang="el-GR" sz="1800" dirty="0">
                <a:solidFill>
                  <a:schemeClr val="accent2">
                    <a:lumMod val="50000"/>
                  </a:schemeClr>
                </a:solidFill>
                <a:latin typeface="+mn-lt"/>
              </a:rPr>
              <a:t> Λιγότερο αποδοτικοί</a:t>
            </a:r>
          </a:p>
        </p:txBody>
      </p:sp>
      <p:sp>
        <p:nvSpPr>
          <p:cNvPr id="40" name="39 - TextBox"/>
          <p:cNvSpPr txBox="1"/>
          <p:nvPr/>
        </p:nvSpPr>
        <p:spPr>
          <a:xfrm>
            <a:off x="5943600" y="5638800"/>
            <a:ext cx="2819400" cy="646331"/>
          </a:xfrm>
          <a:prstGeom prst="rect">
            <a:avLst/>
          </a:prstGeom>
          <a:solidFill>
            <a:schemeClr val="accent2">
              <a:lumMod val="40000"/>
              <a:lumOff val="60000"/>
            </a:schemeClr>
          </a:solidFill>
        </p:spPr>
        <p:txBody>
          <a:bodyPr wrap="square" rtlCol="0">
            <a:spAutoFit/>
          </a:bodyPr>
          <a:lstStyle/>
          <a:p>
            <a:pPr eaLnBrk="1" hangingPunct="1">
              <a:buFont typeface="Arial" pitchFamily="34" charset="0"/>
              <a:buChar char="•"/>
            </a:pPr>
            <a:r>
              <a:rPr lang="el-GR" sz="1800" dirty="0">
                <a:solidFill>
                  <a:schemeClr val="accent2">
                    <a:lumMod val="50000"/>
                  </a:schemeClr>
                </a:solidFill>
                <a:latin typeface="+mn-lt"/>
              </a:rPr>
              <a:t>  Πιο σύνθετες κατασκευές</a:t>
            </a:r>
          </a:p>
          <a:p>
            <a:pPr eaLnBrk="1" hangingPunct="1">
              <a:buFont typeface="Arial" pitchFamily="34" charset="0"/>
              <a:buChar char="•"/>
            </a:pPr>
            <a:r>
              <a:rPr lang="el-GR" sz="1800" dirty="0">
                <a:solidFill>
                  <a:schemeClr val="accent2">
                    <a:lumMod val="50000"/>
                  </a:schemeClr>
                </a:solidFill>
                <a:latin typeface="+mn-lt"/>
              </a:rPr>
              <a:t>  Περισσότερο αποδοτικοί</a:t>
            </a:r>
          </a:p>
        </p:txBody>
      </p:sp>
      <p:sp>
        <p:nvSpPr>
          <p:cNvPr id="15" name="1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60</a:t>
            </a:fld>
            <a:endParaRPr lang="en-US">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954107"/>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b="1" dirty="0">
                <a:solidFill>
                  <a:schemeClr val="bg1">
                    <a:lumMod val="75000"/>
                    <a:lumOff val="25000"/>
                  </a:schemeClr>
                </a:solidFill>
                <a:latin typeface="+mn-lt"/>
              </a:rPr>
              <a:t>Κάθετοι ψύκτες</a:t>
            </a:r>
          </a:p>
        </p:txBody>
      </p:sp>
      <p:pic>
        <p:nvPicPr>
          <p:cNvPr id="1026" name="Picture 2"/>
          <p:cNvPicPr>
            <a:picLocks noChangeAspect="1" noChangeArrowheads="1"/>
          </p:cNvPicPr>
          <p:nvPr/>
        </p:nvPicPr>
        <p:blipFill>
          <a:blip r:embed="rId3" cstate="print"/>
          <a:srcRect/>
          <a:stretch>
            <a:fillRect/>
          </a:stretch>
        </p:blipFill>
        <p:spPr bwMode="auto">
          <a:xfrm>
            <a:off x="457200" y="1771650"/>
            <a:ext cx="4495800" cy="5086350"/>
          </a:xfrm>
          <a:prstGeom prst="rect">
            <a:avLst/>
          </a:prstGeom>
          <a:noFill/>
          <a:ln w="9525">
            <a:noFill/>
            <a:miter lim="800000"/>
            <a:headEnd/>
            <a:tailEnd/>
          </a:ln>
        </p:spPr>
      </p:pic>
      <p:sp>
        <p:nvSpPr>
          <p:cNvPr id="16" name="15 - TextBox"/>
          <p:cNvSpPr txBox="1"/>
          <p:nvPr/>
        </p:nvSpPr>
        <p:spPr>
          <a:xfrm>
            <a:off x="4953000" y="1785878"/>
            <a:ext cx="3581400" cy="2862322"/>
          </a:xfrm>
          <a:prstGeom prst="rect">
            <a:avLst/>
          </a:prstGeom>
          <a:noFill/>
        </p:spPr>
        <p:txBody>
          <a:bodyPr wrap="square" rtlCol="0">
            <a:spAutoFit/>
          </a:bodyPr>
          <a:lstStyle/>
          <a:p>
            <a:pPr marL="342900" indent="-342900" eaLnBrk="1" hangingPunct="1">
              <a:buAutoNum type="arabicPeriod"/>
            </a:pPr>
            <a:r>
              <a:rPr lang="el-GR" sz="1800" dirty="0">
                <a:solidFill>
                  <a:schemeClr val="bg1">
                    <a:lumMod val="75000"/>
                    <a:lumOff val="25000"/>
                  </a:schemeClr>
                </a:solidFill>
                <a:latin typeface="+mn-lt"/>
              </a:rPr>
              <a:t>Χοάνη εισόδου θερμών συμπήκτων</a:t>
            </a:r>
          </a:p>
          <a:p>
            <a:pPr marL="342900" indent="-342900" eaLnBrk="1" hangingPunct="1">
              <a:buAutoNum type="arabicPeriod"/>
            </a:pPr>
            <a:r>
              <a:rPr lang="el-GR" sz="1800" dirty="0">
                <a:solidFill>
                  <a:schemeClr val="bg1">
                    <a:lumMod val="75000"/>
                    <a:lumOff val="25000"/>
                  </a:schemeClr>
                </a:solidFill>
                <a:latin typeface="+mn-lt"/>
              </a:rPr>
              <a:t>Στήλες ψύξης (τα σύμπηκτα μοιράζονται σε 2 στήλες)</a:t>
            </a:r>
          </a:p>
          <a:p>
            <a:pPr marL="342900" indent="-342900" eaLnBrk="1" hangingPunct="1">
              <a:buAutoNum type="arabicPeriod"/>
            </a:pPr>
            <a:r>
              <a:rPr lang="el-GR" sz="1800" dirty="0">
                <a:solidFill>
                  <a:schemeClr val="bg1">
                    <a:lumMod val="75000"/>
                    <a:lumOff val="25000"/>
                  </a:schemeClr>
                </a:solidFill>
                <a:latin typeface="+mn-lt"/>
              </a:rPr>
              <a:t>Θάλαμος αέρα (κωνική διάτρητη κατασκευή)</a:t>
            </a:r>
          </a:p>
          <a:p>
            <a:pPr marL="342900" indent="-342900" eaLnBrk="1" hangingPunct="1">
              <a:buAutoNum type="arabicPeriod"/>
            </a:pPr>
            <a:r>
              <a:rPr lang="el-GR" sz="1800" dirty="0">
                <a:solidFill>
                  <a:schemeClr val="bg1">
                    <a:lumMod val="75000"/>
                    <a:lumOff val="25000"/>
                  </a:schemeClr>
                </a:solidFill>
                <a:latin typeface="+mn-lt"/>
              </a:rPr>
              <a:t>Μηχανισμός εκκένωσης ψύκτη</a:t>
            </a:r>
          </a:p>
          <a:p>
            <a:pPr marL="342900" indent="-342900" eaLnBrk="1" hangingPunct="1">
              <a:buAutoNum type="arabicPeriod"/>
            </a:pPr>
            <a:r>
              <a:rPr lang="el-GR" sz="1800" dirty="0">
                <a:solidFill>
                  <a:schemeClr val="bg1">
                    <a:lumMod val="75000"/>
                    <a:lumOff val="25000"/>
                  </a:schemeClr>
                </a:solidFill>
                <a:latin typeface="+mn-lt"/>
              </a:rPr>
              <a:t>Θύρες εκκένωσης</a:t>
            </a:r>
          </a:p>
          <a:p>
            <a:pPr marL="342900" indent="-342900" eaLnBrk="1" hangingPunct="1">
              <a:buAutoNum type="arabicPeriod"/>
            </a:pPr>
            <a:r>
              <a:rPr lang="el-GR" sz="1800" dirty="0">
                <a:solidFill>
                  <a:schemeClr val="bg1">
                    <a:lumMod val="75000"/>
                    <a:lumOff val="25000"/>
                  </a:schemeClr>
                </a:solidFill>
                <a:latin typeface="+mn-lt"/>
              </a:rPr>
              <a:t>Φυγοκεντρικός ανεμιστήρας</a:t>
            </a:r>
          </a:p>
          <a:p>
            <a:pPr marL="342900" indent="-342900" eaLnBrk="1" hangingPunct="1">
              <a:buAutoNum type="arabicPeriod"/>
            </a:pPr>
            <a:r>
              <a:rPr lang="el-GR" sz="1800" dirty="0">
                <a:solidFill>
                  <a:schemeClr val="bg1">
                    <a:lumMod val="75000"/>
                    <a:lumOff val="25000"/>
                  </a:schemeClr>
                </a:solidFill>
                <a:latin typeface="+mn-lt"/>
              </a:rPr>
              <a:t>Κινητήρας ανεμιστήρα</a:t>
            </a:r>
          </a:p>
        </p:txBody>
      </p:sp>
      <p:sp>
        <p:nvSpPr>
          <p:cNvPr id="6" name="5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61</a:t>
            </a:fld>
            <a:endParaRPr lang="en-US">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954107"/>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pPr eaLnBrk="1" hangingPunct="1"/>
            <a:r>
              <a:rPr lang="el-GR" b="1" dirty="0">
                <a:solidFill>
                  <a:schemeClr val="bg1">
                    <a:lumMod val="75000"/>
                    <a:lumOff val="25000"/>
                  </a:schemeClr>
                </a:solidFill>
                <a:latin typeface="+mn-lt"/>
              </a:rPr>
              <a:t>Οριζόντιοι ψύκτες</a:t>
            </a:r>
          </a:p>
        </p:txBody>
      </p:sp>
      <p:pic>
        <p:nvPicPr>
          <p:cNvPr id="2050" name="Picture 2"/>
          <p:cNvPicPr>
            <a:picLocks noChangeAspect="1" noChangeArrowheads="1"/>
          </p:cNvPicPr>
          <p:nvPr/>
        </p:nvPicPr>
        <p:blipFill>
          <a:blip r:embed="rId3" cstate="print"/>
          <a:srcRect l="1648" t="3455" r="1648"/>
          <a:stretch>
            <a:fillRect/>
          </a:stretch>
        </p:blipFill>
        <p:spPr bwMode="auto">
          <a:xfrm>
            <a:off x="533400" y="1752600"/>
            <a:ext cx="7677974" cy="2895600"/>
          </a:xfrm>
          <a:prstGeom prst="rect">
            <a:avLst/>
          </a:prstGeom>
          <a:noFill/>
          <a:ln w="9525">
            <a:noFill/>
            <a:miter lim="800000"/>
            <a:headEnd/>
            <a:tailEnd/>
          </a:ln>
        </p:spPr>
      </p:pic>
      <p:sp>
        <p:nvSpPr>
          <p:cNvPr id="16" name="15 - TextBox"/>
          <p:cNvSpPr txBox="1"/>
          <p:nvPr/>
        </p:nvSpPr>
        <p:spPr>
          <a:xfrm>
            <a:off x="990600" y="4800600"/>
            <a:ext cx="7162800" cy="1477328"/>
          </a:xfrm>
          <a:prstGeom prst="rect">
            <a:avLst/>
          </a:prstGeom>
          <a:noFill/>
        </p:spPr>
        <p:txBody>
          <a:bodyPr wrap="square" rtlCol="0">
            <a:spAutoFit/>
          </a:bodyPr>
          <a:lstStyle/>
          <a:p>
            <a:pPr marL="342900" indent="-342900" eaLnBrk="1" hangingPunct="1">
              <a:buAutoNum type="arabicPeriod"/>
            </a:pPr>
            <a:r>
              <a:rPr lang="el-GR" sz="1800" dirty="0">
                <a:solidFill>
                  <a:schemeClr val="bg1">
                    <a:lumMod val="75000"/>
                    <a:lumOff val="25000"/>
                  </a:schemeClr>
                </a:solidFill>
                <a:latin typeface="+mn-lt"/>
              </a:rPr>
              <a:t>Χοάνη εισόδου θερμών συμπήκτων</a:t>
            </a:r>
          </a:p>
          <a:p>
            <a:pPr marL="342900" indent="-342900" eaLnBrk="1" hangingPunct="1">
              <a:buAutoNum type="arabicPeriod"/>
            </a:pPr>
            <a:r>
              <a:rPr lang="el-GR" sz="1800" dirty="0">
                <a:solidFill>
                  <a:schemeClr val="bg1">
                    <a:lumMod val="75000"/>
                    <a:lumOff val="25000"/>
                  </a:schemeClr>
                </a:solidFill>
                <a:latin typeface="+mn-lt"/>
              </a:rPr>
              <a:t>Διάτρητος κυλιόμενος ιμάντας</a:t>
            </a:r>
          </a:p>
          <a:p>
            <a:pPr marL="342900" indent="-342900" eaLnBrk="1" hangingPunct="1">
              <a:buAutoNum type="arabicPeriod"/>
            </a:pPr>
            <a:r>
              <a:rPr lang="el-GR" sz="1800" dirty="0">
                <a:solidFill>
                  <a:schemeClr val="bg1">
                    <a:lumMod val="75000"/>
                    <a:lumOff val="25000"/>
                  </a:schemeClr>
                </a:solidFill>
                <a:latin typeface="+mn-lt"/>
              </a:rPr>
              <a:t>Θάλαμος ψυχρού αέρα</a:t>
            </a:r>
          </a:p>
          <a:p>
            <a:pPr marL="342900" indent="-342900" eaLnBrk="1" hangingPunct="1">
              <a:buAutoNum type="arabicPeriod"/>
            </a:pPr>
            <a:r>
              <a:rPr lang="el-GR" sz="1800" dirty="0">
                <a:solidFill>
                  <a:schemeClr val="bg1">
                    <a:lumMod val="75000"/>
                    <a:lumOff val="25000"/>
                  </a:schemeClr>
                </a:solidFill>
                <a:latin typeface="+mn-lt"/>
              </a:rPr>
              <a:t>Θυρίδες εισόδου ψυχρού αέρα</a:t>
            </a:r>
          </a:p>
          <a:p>
            <a:pPr marL="342900" indent="-342900" eaLnBrk="1" hangingPunct="1">
              <a:buAutoNum type="arabicPeriod"/>
            </a:pPr>
            <a:r>
              <a:rPr lang="el-GR" sz="1800" dirty="0">
                <a:solidFill>
                  <a:schemeClr val="bg1">
                    <a:lumMod val="75000"/>
                    <a:lumOff val="25000"/>
                  </a:schemeClr>
                </a:solidFill>
                <a:latin typeface="+mn-lt"/>
              </a:rPr>
              <a:t>Κινητήρας ιμάντα</a:t>
            </a:r>
          </a:p>
        </p:txBody>
      </p:sp>
      <p:sp>
        <p:nvSpPr>
          <p:cNvPr id="6" name="5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62</a:t>
            </a:fld>
            <a:endParaRPr lang="en-US">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590800" y="1584960"/>
            <a:ext cx="6172200" cy="2031325"/>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Τα σύμπηκτα μετά την ψύξη μπορεί να χρειάζονται θρυμματισμό. Ο θρυμματισμός των συμπήκτων γίνεται όταν το τελικό προϊόν προορίζεται για διατροφή μικρών ζώων (π.χ. νεοσσών κρεοπαραγωγής) που δεν μπορούν να καταναλώσουν τα σύμπηκτα ακέραια. </a:t>
            </a:r>
          </a:p>
          <a:p>
            <a:r>
              <a:rPr lang="el-GR" sz="1800" dirty="0">
                <a:solidFill>
                  <a:schemeClr val="bg1">
                    <a:lumMod val="75000"/>
                    <a:lumOff val="25000"/>
                  </a:schemeClr>
                </a:solidFill>
                <a:latin typeface="+mn-lt"/>
              </a:rPr>
              <a:t>Πραγματοποιείται με ειδικούς κυλινδρόμυλους (</a:t>
            </a:r>
            <a:r>
              <a:rPr lang="el-GR" sz="1800" dirty="0" err="1">
                <a:solidFill>
                  <a:schemeClr val="bg1">
                    <a:lumMod val="75000"/>
                    <a:lumOff val="25000"/>
                  </a:schemeClr>
                </a:solidFill>
                <a:latin typeface="+mn-lt"/>
              </a:rPr>
              <a:t>θρυμματιστές</a:t>
            </a:r>
            <a:r>
              <a:rPr lang="el-GR" sz="1800" dirty="0">
                <a:solidFill>
                  <a:schemeClr val="bg1">
                    <a:lumMod val="75000"/>
                    <a:lumOff val="25000"/>
                  </a:schemeClr>
                </a:solidFill>
                <a:latin typeface="+mn-lt"/>
              </a:rPr>
              <a:t>) → </a:t>
            </a:r>
            <a:r>
              <a:rPr lang="el-GR" sz="1800" b="1" dirty="0">
                <a:solidFill>
                  <a:schemeClr val="bg1">
                    <a:lumMod val="75000"/>
                    <a:lumOff val="25000"/>
                  </a:schemeClr>
                </a:solidFill>
                <a:latin typeface="+mn-lt"/>
              </a:rPr>
              <a:t>τραχανάς</a:t>
            </a:r>
          </a:p>
        </p:txBody>
      </p:sp>
      <p:sp>
        <p:nvSpPr>
          <p:cNvPr id="12" name="11 - TextBox"/>
          <p:cNvSpPr txBox="1"/>
          <p:nvPr/>
        </p:nvSpPr>
        <p:spPr>
          <a:xfrm>
            <a:off x="381000" y="2248674"/>
            <a:ext cx="1828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Θ. Σύστημα θρυμματισμού</a:t>
            </a:r>
          </a:p>
        </p:txBody>
      </p:sp>
      <p:cxnSp>
        <p:nvCxnSpPr>
          <p:cNvPr id="13" name="12 - Γωνιακή σύνδεση"/>
          <p:cNvCxnSpPr>
            <a:stCxn id="12" idx="3"/>
            <a:endCxn id="10" idx="1"/>
          </p:cNvCxnSpPr>
          <p:nvPr/>
        </p:nvCxnSpPr>
        <p:spPr>
          <a:xfrm flipV="1">
            <a:off x="2209800" y="2600623"/>
            <a:ext cx="381000" cy="199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2590800" y="4252912"/>
            <a:ext cx="6172200" cy="147732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Τα σύμπηκτα μετά την ψύξη (θρυμματισμένα ή όχι) περιέχουν θραύσματα και σκόνες  (10%) που πρέπει να απομακρυνθούν πριν τη διάθεση του προϊόντος. </a:t>
            </a:r>
          </a:p>
          <a:p>
            <a:r>
              <a:rPr lang="el-GR" sz="1800" dirty="0">
                <a:solidFill>
                  <a:schemeClr val="bg1">
                    <a:lumMod val="75000"/>
                    <a:lumOff val="25000"/>
                  </a:schemeClr>
                </a:solidFill>
                <a:latin typeface="+mn-lt"/>
              </a:rPr>
              <a:t>Το 25-30% αυτών των θραυσμάτων επιστρέφει στη σύμπηξη. Πραγματοποιείται με ειδικά δονούμενα κόσκινα.</a:t>
            </a:r>
          </a:p>
        </p:txBody>
      </p:sp>
      <p:sp>
        <p:nvSpPr>
          <p:cNvPr id="17" name="16 - TextBox"/>
          <p:cNvSpPr txBox="1"/>
          <p:nvPr/>
        </p:nvSpPr>
        <p:spPr>
          <a:xfrm>
            <a:off x="381000" y="4641354"/>
            <a:ext cx="18288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Ι. Σύστημα κοσκίνισης</a:t>
            </a:r>
          </a:p>
        </p:txBody>
      </p:sp>
      <p:cxnSp>
        <p:nvCxnSpPr>
          <p:cNvPr id="19" name="18 - Γωνιακή σύνδεση"/>
          <p:cNvCxnSpPr>
            <a:stCxn id="17" idx="3"/>
            <a:endCxn id="16" idx="1"/>
          </p:cNvCxnSpPr>
          <p:nvPr/>
        </p:nvCxnSpPr>
        <p:spPr>
          <a:xfrm flipV="1">
            <a:off x="2209800" y="4991576"/>
            <a:ext cx="381000" cy="372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10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63</a:t>
            </a:fld>
            <a:endParaRPr lang="en-US">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pic>
        <p:nvPicPr>
          <p:cNvPr id="3074" name="Picture 2"/>
          <p:cNvPicPr>
            <a:picLocks noChangeAspect="1" noChangeArrowheads="1"/>
          </p:cNvPicPr>
          <p:nvPr/>
        </p:nvPicPr>
        <p:blipFill>
          <a:blip r:embed="rId3" cstate="print"/>
          <a:srcRect l="5231" t="6757" r="5231" b="10360"/>
          <a:stretch>
            <a:fillRect/>
          </a:stretch>
        </p:blipFill>
        <p:spPr bwMode="auto">
          <a:xfrm>
            <a:off x="304800" y="1600200"/>
            <a:ext cx="4267200" cy="2133600"/>
          </a:xfrm>
          <a:prstGeom prst="rect">
            <a:avLst/>
          </a:prstGeom>
          <a:noFill/>
          <a:ln w="9525">
            <a:noFill/>
            <a:miter lim="800000"/>
            <a:headEnd/>
            <a:tailEnd/>
          </a:ln>
        </p:spPr>
      </p:pic>
      <p:sp>
        <p:nvSpPr>
          <p:cNvPr id="11" name="10 - TextBox"/>
          <p:cNvSpPr txBox="1"/>
          <p:nvPr/>
        </p:nvSpPr>
        <p:spPr>
          <a:xfrm>
            <a:off x="4953000" y="1702475"/>
            <a:ext cx="3886200" cy="2031325"/>
          </a:xfrm>
          <a:prstGeom prst="rect">
            <a:avLst/>
          </a:prstGeom>
          <a:solidFill>
            <a:schemeClr val="tx1">
              <a:lumMod val="85000"/>
            </a:schemeClr>
          </a:solidFill>
        </p:spPr>
        <p:txBody>
          <a:bodyPr wrap="square" rtlCol="0">
            <a:spAutoFit/>
          </a:bodyPr>
          <a:lstStyle/>
          <a:p>
            <a:pPr marL="342900" indent="-342900" eaLnBrk="1" hangingPunct="1"/>
            <a:r>
              <a:rPr lang="el-GR" sz="1800" b="1" dirty="0">
                <a:solidFill>
                  <a:schemeClr val="bg1">
                    <a:lumMod val="75000"/>
                    <a:lumOff val="25000"/>
                  </a:schemeClr>
                </a:solidFill>
                <a:latin typeface="+mn-lt"/>
              </a:rPr>
              <a:t>Διάγραμμα </a:t>
            </a:r>
            <a:r>
              <a:rPr lang="el-GR" sz="1800" b="1" dirty="0" err="1">
                <a:solidFill>
                  <a:schemeClr val="bg1">
                    <a:lumMod val="75000"/>
                    <a:lumOff val="25000"/>
                  </a:schemeClr>
                </a:solidFill>
                <a:latin typeface="+mn-lt"/>
              </a:rPr>
              <a:t>θρυμματιστή</a:t>
            </a:r>
            <a:endParaRPr lang="el-GR" sz="1800" b="1" dirty="0">
              <a:solidFill>
                <a:schemeClr val="bg1">
                  <a:lumMod val="75000"/>
                  <a:lumOff val="25000"/>
                </a:schemeClr>
              </a:solidFill>
              <a:latin typeface="+mn-lt"/>
            </a:endParaRPr>
          </a:p>
          <a:p>
            <a:pPr marL="342900" indent="-342900" eaLnBrk="1" hangingPunct="1">
              <a:buAutoNum type="arabicPeriod"/>
            </a:pPr>
            <a:r>
              <a:rPr lang="el-GR" sz="1800" dirty="0">
                <a:solidFill>
                  <a:schemeClr val="bg1">
                    <a:lumMod val="75000"/>
                    <a:lumOff val="25000"/>
                  </a:schemeClr>
                </a:solidFill>
                <a:latin typeface="+mn-lt"/>
              </a:rPr>
              <a:t>Πλαίσιο </a:t>
            </a:r>
          </a:p>
          <a:p>
            <a:pPr marL="342900" indent="-342900" eaLnBrk="1" hangingPunct="1">
              <a:buAutoNum type="arabicPeriod"/>
            </a:pPr>
            <a:r>
              <a:rPr lang="el-GR" sz="1800" dirty="0">
                <a:solidFill>
                  <a:schemeClr val="bg1">
                    <a:lumMod val="75000"/>
                    <a:lumOff val="25000"/>
                  </a:schemeClr>
                </a:solidFill>
                <a:latin typeface="+mn-lt"/>
              </a:rPr>
              <a:t>Αυλακωτοί κύλινδροι</a:t>
            </a:r>
          </a:p>
          <a:p>
            <a:pPr marL="342900" indent="-342900" eaLnBrk="1" hangingPunct="1">
              <a:buAutoNum type="arabicPeriod"/>
            </a:pPr>
            <a:r>
              <a:rPr lang="el-GR" sz="1800" dirty="0">
                <a:solidFill>
                  <a:schemeClr val="bg1">
                    <a:lumMod val="75000"/>
                    <a:lumOff val="25000"/>
                  </a:schemeClr>
                </a:solidFill>
                <a:latin typeface="+mn-lt"/>
              </a:rPr>
              <a:t>Ρυθμιστής απόστασης κυλίνδρων</a:t>
            </a:r>
          </a:p>
          <a:p>
            <a:pPr marL="342900" indent="-342900" eaLnBrk="1" hangingPunct="1">
              <a:buAutoNum type="arabicPeriod"/>
            </a:pPr>
            <a:r>
              <a:rPr lang="el-GR" sz="1800" dirty="0">
                <a:solidFill>
                  <a:schemeClr val="bg1">
                    <a:lumMod val="75000"/>
                    <a:lumOff val="25000"/>
                  </a:schemeClr>
                </a:solidFill>
                <a:latin typeface="+mn-lt"/>
              </a:rPr>
              <a:t>Βαλβίδα εκτροπής (όταν προϊόν δεν απαιτεί θρυμματισμό)</a:t>
            </a:r>
          </a:p>
          <a:p>
            <a:pPr marL="342900" indent="-342900" eaLnBrk="1" hangingPunct="1">
              <a:buAutoNum type="arabicPeriod"/>
            </a:pPr>
            <a:r>
              <a:rPr lang="el-GR" sz="1800" dirty="0">
                <a:solidFill>
                  <a:schemeClr val="bg1">
                    <a:lumMod val="75000"/>
                    <a:lumOff val="25000"/>
                  </a:schemeClr>
                </a:solidFill>
                <a:latin typeface="+mn-lt"/>
              </a:rPr>
              <a:t>Κινητήρας</a:t>
            </a:r>
          </a:p>
        </p:txBody>
      </p:sp>
      <p:pic>
        <p:nvPicPr>
          <p:cNvPr id="3075" name="Picture 3"/>
          <p:cNvPicPr>
            <a:picLocks noChangeAspect="1" noChangeArrowheads="1"/>
          </p:cNvPicPr>
          <p:nvPr/>
        </p:nvPicPr>
        <p:blipFill>
          <a:blip r:embed="rId4" cstate="print"/>
          <a:srcRect/>
          <a:stretch>
            <a:fillRect/>
          </a:stretch>
        </p:blipFill>
        <p:spPr bwMode="auto">
          <a:xfrm>
            <a:off x="76200" y="4038600"/>
            <a:ext cx="4921250" cy="2362200"/>
          </a:xfrm>
          <a:prstGeom prst="rect">
            <a:avLst/>
          </a:prstGeom>
          <a:noFill/>
          <a:ln w="9525">
            <a:noFill/>
            <a:miter lim="800000"/>
            <a:headEnd/>
            <a:tailEnd/>
          </a:ln>
        </p:spPr>
      </p:pic>
      <p:sp>
        <p:nvSpPr>
          <p:cNvPr id="15" name="14 - TextBox"/>
          <p:cNvSpPr txBox="1"/>
          <p:nvPr/>
        </p:nvSpPr>
        <p:spPr>
          <a:xfrm>
            <a:off x="4953000" y="4168676"/>
            <a:ext cx="3886200" cy="2308324"/>
          </a:xfrm>
          <a:prstGeom prst="rect">
            <a:avLst/>
          </a:prstGeom>
          <a:solidFill>
            <a:schemeClr val="tx1">
              <a:lumMod val="85000"/>
            </a:schemeClr>
          </a:solidFill>
        </p:spPr>
        <p:txBody>
          <a:bodyPr wrap="square" rtlCol="0">
            <a:spAutoFit/>
          </a:bodyPr>
          <a:lstStyle/>
          <a:p>
            <a:pPr marL="342900" indent="-342900" eaLnBrk="1" hangingPunct="1"/>
            <a:r>
              <a:rPr lang="el-GR" sz="1800" b="1" dirty="0">
                <a:solidFill>
                  <a:schemeClr val="bg1">
                    <a:lumMod val="75000"/>
                    <a:lumOff val="25000"/>
                  </a:schemeClr>
                </a:solidFill>
                <a:latin typeface="+mn-lt"/>
              </a:rPr>
              <a:t>Διάγραμμα συστήματος κοσκίνισης</a:t>
            </a:r>
          </a:p>
          <a:p>
            <a:pPr marL="342900" indent="-342900" eaLnBrk="1" hangingPunct="1">
              <a:buAutoNum type="arabicPeriod"/>
            </a:pPr>
            <a:r>
              <a:rPr lang="el-GR" sz="1800" dirty="0">
                <a:solidFill>
                  <a:schemeClr val="bg1">
                    <a:lumMod val="75000"/>
                    <a:lumOff val="25000"/>
                  </a:schemeClr>
                </a:solidFill>
                <a:latin typeface="+mn-lt"/>
              </a:rPr>
              <a:t>Πλαίσιο </a:t>
            </a:r>
          </a:p>
          <a:p>
            <a:pPr marL="342900" indent="-342900" eaLnBrk="1" hangingPunct="1">
              <a:buAutoNum type="arabicPeriod"/>
            </a:pPr>
            <a:r>
              <a:rPr lang="el-GR" sz="1800" dirty="0">
                <a:solidFill>
                  <a:schemeClr val="bg1">
                    <a:lumMod val="75000"/>
                    <a:lumOff val="25000"/>
                  </a:schemeClr>
                </a:solidFill>
                <a:latin typeface="+mn-lt"/>
              </a:rPr>
              <a:t>Άξονας μετάδοσης κίνησης</a:t>
            </a:r>
          </a:p>
          <a:p>
            <a:pPr marL="342900" indent="-342900" eaLnBrk="1" hangingPunct="1">
              <a:buAutoNum type="arabicPeriod"/>
            </a:pPr>
            <a:r>
              <a:rPr lang="el-GR" sz="1800" dirty="0">
                <a:solidFill>
                  <a:schemeClr val="bg1">
                    <a:lumMod val="75000"/>
                    <a:lumOff val="25000"/>
                  </a:schemeClr>
                </a:solidFill>
                <a:latin typeface="+mn-lt"/>
              </a:rPr>
              <a:t>Κινητήρας </a:t>
            </a:r>
          </a:p>
          <a:p>
            <a:pPr marL="342900" indent="-342900" eaLnBrk="1" hangingPunct="1">
              <a:buAutoNum type="arabicPeriod"/>
            </a:pPr>
            <a:r>
              <a:rPr lang="el-GR" sz="1800" dirty="0">
                <a:solidFill>
                  <a:schemeClr val="bg1">
                    <a:lumMod val="75000"/>
                    <a:lumOff val="25000"/>
                  </a:schemeClr>
                </a:solidFill>
                <a:latin typeface="+mn-lt"/>
              </a:rPr>
              <a:t>Ανώτερο κόσκινο (για σύμπηκτα και  ανεπιθύμητα θραύσματα)</a:t>
            </a:r>
          </a:p>
          <a:p>
            <a:pPr marL="342900" indent="-342900" eaLnBrk="1" hangingPunct="1">
              <a:buAutoNum type="arabicPeriod"/>
            </a:pPr>
            <a:r>
              <a:rPr lang="el-GR" sz="1800" dirty="0">
                <a:solidFill>
                  <a:schemeClr val="bg1">
                    <a:lumMod val="75000"/>
                    <a:lumOff val="25000"/>
                  </a:schemeClr>
                </a:solidFill>
                <a:latin typeface="+mn-lt"/>
              </a:rPr>
              <a:t>Κατώτερο κόσκινο (για τον καθαρισμό του τραχανά)</a:t>
            </a:r>
          </a:p>
        </p:txBody>
      </p:sp>
      <p:sp>
        <p:nvSpPr>
          <p:cNvPr id="8" name="7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64</a:t>
            </a:fld>
            <a:endParaRPr lang="en-US"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971800" y="1532989"/>
            <a:ext cx="5715000" cy="646331"/>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Δημιουργεί επίσης σύμπηκτα αλλά με διαφορετικό τρόπο και για διαφορετικές κατά κανόνα εφαρμογές.  </a:t>
            </a:r>
            <a:endParaRPr lang="el-GR" sz="1800" b="1" dirty="0">
              <a:solidFill>
                <a:schemeClr val="bg1">
                  <a:lumMod val="75000"/>
                  <a:lumOff val="25000"/>
                </a:schemeClr>
              </a:solidFill>
              <a:latin typeface="+mn-lt"/>
            </a:endParaRPr>
          </a:p>
        </p:txBody>
      </p:sp>
      <p:sp>
        <p:nvSpPr>
          <p:cNvPr id="12" name="11 - TextBox"/>
          <p:cNvSpPr txBox="1"/>
          <p:nvPr/>
        </p:nvSpPr>
        <p:spPr>
          <a:xfrm>
            <a:off x="381000" y="1508760"/>
            <a:ext cx="19812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ΙΑ. Σύστημα εξώθησης</a:t>
            </a:r>
          </a:p>
        </p:txBody>
      </p:sp>
      <p:pic>
        <p:nvPicPr>
          <p:cNvPr id="23" name="22 - Εικόνα" descr="extruder 1.jpg"/>
          <p:cNvPicPr>
            <a:picLocks noChangeAspect="1"/>
          </p:cNvPicPr>
          <p:nvPr/>
        </p:nvPicPr>
        <p:blipFill>
          <a:blip r:embed="rId3" cstate="print"/>
          <a:srcRect l="4533" t="6992" r="5938" b="7407"/>
          <a:stretch>
            <a:fillRect/>
          </a:stretch>
        </p:blipFill>
        <p:spPr>
          <a:xfrm>
            <a:off x="990600" y="2286000"/>
            <a:ext cx="6934200" cy="4300959"/>
          </a:xfrm>
          <a:prstGeom prst="rect">
            <a:avLst/>
          </a:prstGeom>
        </p:spPr>
      </p:pic>
      <p:cxnSp>
        <p:nvCxnSpPr>
          <p:cNvPr id="25" name="24 - Ευθύγραμμο βέλος σύνδεσης"/>
          <p:cNvCxnSpPr>
            <a:stCxn id="12" idx="3"/>
            <a:endCxn id="10" idx="1"/>
          </p:cNvCxnSpPr>
          <p:nvPr/>
        </p:nvCxnSpPr>
        <p:spPr>
          <a:xfrm flipV="1">
            <a:off x="2362200" y="1856155"/>
            <a:ext cx="609600" cy="65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30 - Ευθύγραμμο βέλος σύνδεσης"/>
          <p:cNvCxnSpPr>
            <a:stCxn id="12" idx="2"/>
          </p:cNvCxnSpPr>
          <p:nvPr/>
        </p:nvCxnSpPr>
        <p:spPr>
          <a:xfrm>
            <a:off x="1371600" y="2216646"/>
            <a:ext cx="2362200" cy="1212354"/>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8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65</a:t>
            </a:fld>
            <a:endParaRPr lang="en-US">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pic>
        <p:nvPicPr>
          <p:cNvPr id="8" name="7 - Εικόνα" descr="extrusion_hardware.gif"/>
          <p:cNvPicPr>
            <a:picLocks noChangeAspect="1"/>
          </p:cNvPicPr>
          <p:nvPr/>
        </p:nvPicPr>
        <p:blipFill>
          <a:blip r:embed="rId3" cstate="print"/>
          <a:srcRect l="25076" t="46580" b="8197"/>
          <a:stretch>
            <a:fillRect/>
          </a:stretch>
        </p:blipFill>
        <p:spPr>
          <a:xfrm>
            <a:off x="457200" y="3276600"/>
            <a:ext cx="8452425" cy="3200400"/>
          </a:xfrm>
          <a:prstGeom prst="rect">
            <a:avLst/>
          </a:prstGeom>
        </p:spPr>
      </p:pic>
      <p:sp>
        <p:nvSpPr>
          <p:cNvPr id="9" name="8 - TextBox"/>
          <p:cNvSpPr txBox="1"/>
          <p:nvPr/>
        </p:nvSpPr>
        <p:spPr>
          <a:xfrm>
            <a:off x="3124200" y="4233446"/>
            <a:ext cx="1066800" cy="338554"/>
          </a:xfrm>
          <a:prstGeom prst="rect">
            <a:avLst/>
          </a:prstGeom>
          <a:solidFill>
            <a:schemeClr val="tx1"/>
          </a:solidFill>
        </p:spPr>
        <p:txBody>
          <a:bodyPr wrap="square" rtlCol="0">
            <a:spAutoFit/>
          </a:bodyPr>
          <a:lstStyle/>
          <a:p>
            <a:pPr marL="342900" indent="-342900" algn="r" eaLnBrk="1" hangingPunct="1"/>
            <a:r>
              <a:rPr lang="el-GR" sz="1600" dirty="0">
                <a:solidFill>
                  <a:schemeClr val="bg1">
                    <a:lumMod val="75000"/>
                    <a:lumOff val="25000"/>
                  </a:schemeClr>
                </a:solidFill>
                <a:latin typeface="+mn-lt"/>
              </a:rPr>
              <a:t>Κεφαλή </a:t>
            </a:r>
          </a:p>
        </p:txBody>
      </p:sp>
      <p:sp>
        <p:nvSpPr>
          <p:cNvPr id="11" name="10 - TextBox"/>
          <p:cNvSpPr txBox="1"/>
          <p:nvPr/>
        </p:nvSpPr>
        <p:spPr>
          <a:xfrm>
            <a:off x="4343400" y="4004846"/>
            <a:ext cx="762000" cy="338554"/>
          </a:xfrm>
          <a:prstGeom prst="rect">
            <a:avLst/>
          </a:prstGeom>
          <a:solidFill>
            <a:schemeClr val="tx1"/>
          </a:solidFill>
        </p:spPr>
        <p:txBody>
          <a:bodyPr wrap="square" rtlCol="0">
            <a:spAutoFit/>
          </a:bodyPr>
          <a:lstStyle/>
          <a:p>
            <a:pPr marL="342900" indent="-342900" eaLnBrk="1" hangingPunct="1"/>
            <a:r>
              <a:rPr lang="el-GR" sz="1600" dirty="0">
                <a:solidFill>
                  <a:schemeClr val="bg1">
                    <a:lumMod val="75000"/>
                    <a:lumOff val="25000"/>
                  </a:schemeClr>
                </a:solidFill>
                <a:latin typeface="+mn-lt"/>
              </a:rPr>
              <a:t>Βίδα  </a:t>
            </a:r>
          </a:p>
        </p:txBody>
      </p:sp>
      <p:sp>
        <p:nvSpPr>
          <p:cNvPr id="13" name="12 - TextBox"/>
          <p:cNvSpPr txBox="1"/>
          <p:nvPr/>
        </p:nvSpPr>
        <p:spPr>
          <a:xfrm>
            <a:off x="5257800" y="4004846"/>
            <a:ext cx="1143000" cy="338554"/>
          </a:xfrm>
          <a:prstGeom prst="rect">
            <a:avLst/>
          </a:prstGeom>
          <a:solidFill>
            <a:schemeClr val="tx1"/>
          </a:solidFill>
        </p:spPr>
        <p:txBody>
          <a:bodyPr wrap="square" rtlCol="0">
            <a:spAutoFit/>
          </a:bodyPr>
          <a:lstStyle/>
          <a:p>
            <a:pPr marL="342900" indent="-342900" eaLnBrk="1" hangingPunct="1"/>
            <a:r>
              <a:rPr lang="el-GR" sz="1600" dirty="0">
                <a:solidFill>
                  <a:schemeClr val="bg1">
                    <a:lumMod val="75000"/>
                    <a:lumOff val="25000"/>
                  </a:schemeClr>
                </a:solidFill>
                <a:latin typeface="+mn-lt"/>
              </a:rPr>
              <a:t>Ασφάλεια  </a:t>
            </a:r>
          </a:p>
        </p:txBody>
      </p:sp>
      <p:sp>
        <p:nvSpPr>
          <p:cNvPr id="15" name="14 - TextBox"/>
          <p:cNvSpPr txBox="1"/>
          <p:nvPr/>
        </p:nvSpPr>
        <p:spPr>
          <a:xfrm>
            <a:off x="304800" y="5867400"/>
            <a:ext cx="1600200" cy="338554"/>
          </a:xfrm>
          <a:prstGeom prst="rect">
            <a:avLst/>
          </a:prstGeom>
          <a:solidFill>
            <a:schemeClr val="tx1"/>
          </a:solidFill>
        </p:spPr>
        <p:txBody>
          <a:bodyPr wrap="square" rtlCol="0">
            <a:spAutoFit/>
          </a:bodyPr>
          <a:lstStyle/>
          <a:p>
            <a:pPr marL="342900" indent="-342900" eaLnBrk="1" hangingPunct="1"/>
            <a:r>
              <a:rPr lang="el-GR" sz="1600" dirty="0">
                <a:solidFill>
                  <a:schemeClr val="bg1">
                    <a:lumMod val="75000"/>
                    <a:lumOff val="25000"/>
                  </a:schemeClr>
                </a:solidFill>
                <a:latin typeface="+mn-lt"/>
              </a:rPr>
              <a:t>Ωριμαντήρας   </a:t>
            </a:r>
          </a:p>
        </p:txBody>
      </p:sp>
      <p:sp>
        <p:nvSpPr>
          <p:cNvPr id="16" name="15 - TextBox"/>
          <p:cNvSpPr txBox="1"/>
          <p:nvPr/>
        </p:nvSpPr>
        <p:spPr>
          <a:xfrm>
            <a:off x="6400800" y="3962400"/>
            <a:ext cx="914400" cy="338554"/>
          </a:xfrm>
          <a:prstGeom prst="rect">
            <a:avLst/>
          </a:prstGeom>
          <a:solidFill>
            <a:schemeClr val="tx1"/>
          </a:solidFill>
        </p:spPr>
        <p:txBody>
          <a:bodyPr wrap="square" rtlCol="0">
            <a:spAutoFit/>
          </a:bodyPr>
          <a:lstStyle/>
          <a:p>
            <a:pPr marL="342900" indent="-342900" eaLnBrk="1" hangingPunct="1"/>
            <a:r>
              <a:rPr lang="el-GR" sz="1600" dirty="0">
                <a:solidFill>
                  <a:schemeClr val="bg1">
                    <a:lumMod val="75000"/>
                    <a:lumOff val="25000"/>
                  </a:schemeClr>
                </a:solidFill>
                <a:latin typeface="+mn-lt"/>
              </a:rPr>
              <a:t>Μήτρα   </a:t>
            </a:r>
          </a:p>
        </p:txBody>
      </p:sp>
      <p:sp>
        <p:nvSpPr>
          <p:cNvPr id="17" name="16 - TextBox"/>
          <p:cNvSpPr txBox="1"/>
          <p:nvPr/>
        </p:nvSpPr>
        <p:spPr>
          <a:xfrm>
            <a:off x="7391400" y="4038600"/>
            <a:ext cx="1524000" cy="338554"/>
          </a:xfrm>
          <a:prstGeom prst="rect">
            <a:avLst/>
          </a:prstGeom>
          <a:solidFill>
            <a:schemeClr val="tx1"/>
          </a:solidFill>
        </p:spPr>
        <p:txBody>
          <a:bodyPr wrap="square" rtlCol="0">
            <a:spAutoFit/>
          </a:bodyPr>
          <a:lstStyle/>
          <a:p>
            <a:pPr marL="342900" indent="-342900" eaLnBrk="1" hangingPunct="1"/>
            <a:r>
              <a:rPr lang="el-GR" sz="1600" dirty="0">
                <a:solidFill>
                  <a:schemeClr val="bg1">
                    <a:lumMod val="75000"/>
                    <a:lumOff val="25000"/>
                  </a:schemeClr>
                </a:solidFill>
                <a:latin typeface="+mn-lt"/>
              </a:rPr>
              <a:t>Μαχαίρι   </a:t>
            </a:r>
          </a:p>
        </p:txBody>
      </p:sp>
      <p:sp>
        <p:nvSpPr>
          <p:cNvPr id="19" name="18 - TextBox"/>
          <p:cNvSpPr txBox="1"/>
          <p:nvPr/>
        </p:nvSpPr>
        <p:spPr>
          <a:xfrm>
            <a:off x="228600" y="1143000"/>
            <a:ext cx="5257800" cy="400110"/>
          </a:xfrm>
          <a:prstGeom prst="rect">
            <a:avLst/>
          </a:prstGeom>
          <a:noFill/>
        </p:spPr>
        <p:txBody>
          <a:bodyPr wrap="square" rtlCol="0">
            <a:spAutoFit/>
          </a:bodyPr>
          <a:lstStyle/>
          <a:p>
            <a:pPr marL="342900" indent="-342900" eaLnBrk="1" hangingPunct="1"/>
            <a:r>
              <a:rPr lang="el-GR" sz="2000" b="1" dirty="0">
                <a:solidFill>
                  <a:schemeClr val="bg1">
                    <a:lumMod val="75000"/>
                    <a:lumOff val="25000"/>
                  </a:schemeClr>
                </a:solidFill>
                <a:latin typeface="+mn-lt"/>
              </a:rPr>
              <a:t>Αρχή λειτουργίας εξώθησης</a:t>
            </a:r>
          </a:p>
        </p:txBody>
      </p:sp>
      <p:pic>
        <p:nvPicPr>
          <p:cNvPr id="20" name="19 - Εικόνα" descr="extruder shapes.jpg"/>
          <p:cNvPicPr>
            <a:picLocks noChangeAspect="1"/>
          </p:cNvPicPr>
          <p:nvPr/>
        </p:nvPicPr>
        <p:blipFill>
          <a:blip r:embed="rId4" cstate="print"/>
          <a:stretch>
            <a:fillRect/>
          </a:stretch>
        </p:blipFill>
        <p:spPr>
          <a:xfrm>
            <a:off x="4343400" y="1600200"/>
            <a:ext cx="4038600" cy="1869722"/>
          </a:xfrm>
          <a:prstGeom prst="rect">
            <a:avLst/>
          </a:prstGeom>
        </p:spPr>
      </p:pic>
      <p:cxnSp>
        <p:nvCxnSpPr>
          <p:cNvPr id="23" name="22 - Ευθύγραμμο βέλος σύνδεσης"/>
          <p:cNvCxnSpPr>
            <a:stCxn id="16" idx="0"/>
            <a:endCxn id="20" idx="2"/>
          </p:cNvCxnSpPr>
          <p:nvPr/>
        </p:nvCxnSpPr>
        <p:spPr>
          <a:xfrm flipH="1" flipV="1">
            <a:off x="6362700" y="3469922"/>
            <a:ext cx="495300" cy="492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17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66</a:t>
            </a:fld>
            <a:endParaRPr lang="en-US" dirty="0">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570756"/>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r>
              <a:rPr lang="el-GR" b="1" dirty="0">
                <a:solidFill>
                  <a:schemeClr val="bg1">
                    <a:lumMod val="75000"/>
                    <a:lumOff val="25000"/>
                  </a:schemeClr>
                </a:solidFill>
                <a:latin typeface="+mn-lt"/>
              </a:rPr>
              <a:t>Διαφορές εξώθησης – σύμπηξης </a:t>
            </a:r>
          </a:p>
          <a:p>
            <a:pPr>
              <a:lnSpc>
                <a:spcPct val="125000"/>
              </a:lnSpc>
            </a:pPr>
            <a:r>
              <a:rPr lang="el-GR" sz="2000" dirty="0">
                <a:solidFill>
                  <a:schemeClr val="bg1">
                    <a:lumMod val="75000"/>
                    <a:lumOff val="25000"/>
                  </a:schemeClr>
                </a:solidFill>
                <a:latin typeface="+mn-lt"/>
              </a:rPr>
              <a:t>α) ο ωριμαντήρας στην εξώθηση δουλεύει σε υψηλότερες θερμοκρασίες και πιέσεις → «μαγειρεύει» το μείγμα, με αποτέλεσμα:</a:t>
            </a:r>
          </a:p>
          <a:p>
            <a:pPr marL="274638">
              <a:lnSpc>
                <a:spcPct val="125000"/>
              </a:lnSpc>
              <a:buFont typeface="Arial" pitchFamily="34" charset="0"/>
              <a:buChar char="•"/>
            </a:pPr>
            <a:r>
              <a:rPr lang="el-GR" sz="2000" dirty="0">
                <a:solidFill>
                  <a:schemeClr val="bg1">
                    <a:lumMod val="75000"/>
                    <a:lumOff val="25000"/>
                  </a:schemeClr>
                </a:solidFill>
                <a:latin typeface="+mn-lt"/>
              </a:rPr>
              <a:t> Να διασπώνται οι </a:t>
            </a:r>
            <a:r>
              <a:rPr lang="el-GR" sz="2000" dirty="0" err="1">
                <a:solidFill>
                  <a:schemeClr val="bg1">
                    <a:lumMod val="75000"/>
                    <a:lumOff val="25000"/>
                  </a:schemeClr>
                </a:solidFill>
                <a:latin typeface="+mn-lt"/>
              </a:rPr>
              <a:t>κυτταρίνες</a:t>
            </a:r>
            <a:r>
              <a:rPr lang="el-GR" sz="2000" dirty="0">
                <a:solidFill>
                  <a:schemeClr val="bg1">
                    <a:lumMod val="75000"/>
                    <a:lumOff val="25000"/>
                  </a:schemeClr>
                </a:solidFill>
                <a:latin typeface="+mn-lt"/>
              </a:rPr>
              <a:t>, να απελευθερώνεται ευκολότερα και να ζελατινοποιείται καλύτερα το άμυλο</a:t>
            </a:r>
          </a:p>
          <a:p>
            <a:pPr marL="274638">
              <a:lnSpc>
                <a:spcPct val="125000"/>
              </a:lnSpc>
              <a:buFont typeface="Arial" pitchFamily="34" charset="0"/>
              <a:buChar char="•"/>
            </a:pPr>
            <a:r>
              <a:rPr lang="el-GR" sz="2000" dirty="0">
                <a:solidFill>
                  <a:schemeClr val="bg1">
                    <a:lumMod val="75000"/>
                    <a:lumOff val="25000"/>
                  </a:schemeClr>
                </a:solidFill>
                <a:latin typeface="+mn-lt"/>
              </a:rPr>
              <a:t> Να εξουδετερώνονται οι αντιδιαιτητικοί παράγοντες, αλλά και μικρόβια που ενδεχομένως περιέχονται στις πρώτες ύλες (π.χ. </a:t>
            </a:r>
            <a:r>
              <a:rPr lang="en-GB" sz="2000" i="1" dirty="0">
                <a:solidFill>
                  <a:schemeClr val="bg1">
                    <a:lumMod val="75000"/>
                    <a:lumOff val="25000"/>
                  </a:schemeClr>
                </a:solidFill>
                <a:latin typeface="+mn-lt"/>
              </a:rPr>
              <a:t>Salmonella</a:t>
            </a:r>
            <a:r>
              <a:rPr lang="en-GB" sz="2000" dirty="0">
                <a:solidFill>
                  <a:schemeClr val="bg1">
                    <a:lumMod val="75000"/>
                    <a:lumOff val="25000"/>
                  </a:schemeClr>
                </a:solidFill>
                <a:latin typeface="+mn-lt"/>
              </a:rPr>
              <a:t>)</a:t>
            </a:r>
            <a:endParaRPr lang="el-GR" sz="2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β) η εξώθηση δημιουργεί πιο σταθερά στο χρόνο σύμπηκτα (μαγειρεμένα συστατικά) και πιο ανθεκτικά (αντοχή στις πιέσεις) </a:t>
            </a:r>
          </a:p>
          <a:p>
            <a:pPr>
              <a:lnSpc>
                <a:spcPct val="125000"/>
              </a:lnSpc>
            </a:pPr>
            <a:r>
              <a:rPr lang="el-GR" sz="2000" dirty="0">
                <a:solidFill>
                  <a:schemeClr val="bg1">
                    <a:lumMod val="75000"/>
                    <a:lumOff val="25000"/>
                  </a:schemeClr>
                </a:solidFill>
                <a:latin typeface="+mn-lt"/>
              </a:rPr>
              <a:t>γ) δημιουργούνται λιγότερα θραύσματα και σκόνες → διασφάλιση ομοιογένειας και καλύτερη διατροφή των ζώων</a:t>
            </a:r>
          </a:p>
          <a:p>
            <a:pPr>
              <a:lnSpc>
                <a:spcPct val="125000"/>
              </a:lnSpc>
            </a:pPr>
            <a:r>
              <a:rPr lang="el-GR" sz="2000" dirty="0">
                <a:solidFill>
                  <a:schemeClr val="bg1">
                    <a:lumMod val="75000"/>
                    <a:lumOff val="25000"/>
                  </a:schemeClr>
                </a:solidFill>
                <a:latin typeface="+mn-lt"/>
              </a:rPr>
              <a:t>δ) τα εξωθημένα σύμπηκτα είναι πιο σταθερά στο νερό (πολύ καλά για </a:t>
            </a:r>
            <a:r>
              <a:rPr lang="el-GR" sz="2000" dirty="0" err="1">
                <a:solidFill>
                  <a:schemeClr val="bg1">
                    <a:lumMod val="75000"/>
                    <a:lumOff val="25000"/>
                  </a:schemeClr>
                </a:solidFill>
                <a:latin typeface="+mn-lt"/>
              </a:rPr>
              <a:t>ιχθυοτροφές</a:t>
            </a:r>
            <a:r>
              <a:rPr lang="el-GR" sz="2000" dirty="0">
                <a:solidFill>
                  <a:schemeClr val="bg1">
                    <a:lumMod val="75000"/>
                    <a:lumOff val="25000"/>
                  </a:schemeClr>
                </a:solidFill>
                <a:latin typeface="+mn-lt"/>
              </a:rPr>
              <a:t>)</a:t>
            </a: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67</a:t>
            </a:fld>
            <a:endParaRPr lang="en-US">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955476"/>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a:p>
            <a:r>
              <a:rPr lang="el-GR" b="1" dirty="0">
                <a:solidFill>
                  <a:schemeClr val="bg1">
                    <a:lumMod val="75000"/>
                    <a:lumOff val="25000"/>
                  </a:schemeClr>
                </a:solidFill>
                <a:latin typeface="+mn-lt"/>
              </a:rPr>
              <a:t>Διαφορές εξώθησης – σύμπηξης </a:t>
            </a:r>
          </a:p>
          <a:p>
            <a:pPr>
              <a:lnSpc>
                <a:spcPct val="125000"/>
              </a:lnSpc>
            </a:pPr>
            <a:r>
              <a:rPr lang="el-GR" sz="2000" dirty="0">
                <a:solidFill>
                  <a:schemeClr val="bg1">
                    <a:lumMod val="75000"/>
                    <a:lumOff val="25000"/>
                  </a:schemeClr>
                </a:solidFill>
                <a:latin typeface="+mn-lt"/>
              </a:rPr>
              <a:t>ε) στην εξώθηση προσφέρεται ευελιξία στην παραγωγή συμπήκτων πολλών διαφορετικών σχημάτων και φυσικών ιδιοτήτων (επιπλέοντα, μη επιπλέοντα στο νερό)</a:t>
            </a:r>
          </a:p>
          <a:p>
            <a:pPr>
              <a:lnSpc>
                <a:spcPct val="125000"/>
              </a:lnSpc>
            </a:pPr>
            <a:r>
              <a:rPr lang="el-GR" sz="2000" dirty="0">
                <a:solidFill>
                  <a:schemeClr val="bg1">
                    <a:lumMod val="75000"/>
                    <a:lumOff val="25000"/>
                  </a:schemeClr>
                </a:solidFill>
                <a:latin typeface="+mn-lt"/>
              </a:rPr>
              <a:t>στ) η εξώθηση μπορεί να δημιουργήσει σύμπηκτα με ↑ ποσότητα λίπους</a:t>
            </a:r>
          </a:p>
          <a:p>
            <a:pPr>
              <a:lnSpc>
                <a:spcPct val="125000"/>
              </a:lnSpc>
            </a:pPr>
            <a:r>
              <a:rPr lang="el-GR" sz="2000" dirty="0">
                <a:solidFill>
                  <a:schemeClr val="bg1">
                    <a:lumMod val="75000"/>
                    <a:lumOff val="25000"/>
                  </a:schemeClr>
                </a:solidFill>
                <a:latin typeface="+mn-lt"/>
              </a:rPr>
              <a:t>ζ) η εξώθηση έχει και σημαντικά μειονεκτήματα, όπως:</a:t>
            </a:r>
          </a:p>
          <a:p>
            <a:pPr marL="182563">
              <a:lnSpc>
                <a:spcPct val="125000"/>
              </a:lnSpc>
              <a:buFont typeface="Arial" pitchFamily="34" charset="0"/>
              <a:buChar char="•"/>
            </a:pPr>
            <a:r>
              <a:rPr lang="el-GR" sz="2000" dirty="0">
                <a:solidFill>
                  <a:schemeClr val="bg1">
                    <a:lumMod val="75000"/>
                    <a:lumOff val="25000"/>
                  </a:schemeClr>
                </a:solidFill>
                <a:latin typeface="+mn-lt"/>
              </a:rPr>
              <a:t> πολύ υψηλό κόστος εξοπλισμού και λειτουργίας → ↑ δαπανών διατροφής</a:t>
            </a:r>
          </a:p>
          <a:p>
            <a:pPr marL="182563">
              <a:lnSpc>
                <a:spcPct val="125000"/>
              </a:lnSpc>
              <a:buFont typeface="Arial" pitchFamily="34" charset="0"/>
              <a:buChar char="•"/>
            </a:pPr>
            <a:r>
              <a:rPr lang="el-GR" sz="2000" dirty="0">
                <a:solidFill>
                  <a:schemeClr val="bg1">
                    <a:lumMod val="75000"/>
                    <a:lumOff val="25000"/>
                  </a:schemeClr>
                </a:solidFill>
                <a:latin typeface="+mn-lt"/>
              </a:rPr>
              <a:t> το «μαγείρεμα» καταστρέφει σημαντικά ΘΣ (βιταμίνες κλπ.) και μετουσιώνει τις πρωτεΐνες (μείωση διαθεσιμότητας αμινοξέων) αν δεν υπάρχει σωστός έλεγχος</a:t>
            </a:r>
          </a:p>
          <a:p>
            <a:pPr>
              <a:lnSpc>
                <a:spcPct val="125000"/>
              </a:lnSpc>
            </a:pPr>
            <a:endParaRPr lang="el-GR" sz="2000" dirty="0">
              <a:solidFill>
                <a:schemeClr val="bg1">
                  <a:lumMod val="75000"/>
                  <a:lumOff val="25000"/>
                </a:schemeClr>
              </a:solidFill>
              <a:latin typeface="+mn-lt"/>
            </a:endParaRPr>
          </a:p>
          <a:p>
            <a:pPr>
              <a:lnSpc>
                <a:spcPct val="125000"/>
              </a:lnSpc>
            </a:pPr>
            <a:endParaRPr lang="el-GR" sz="2000" dirty="0">
              <a:solidFill>
                <a:schemeClr val="bg1">
                  <a:lumMod val="75000"/>
                  <a:lumOff val="25000"/>
                </a:schemeClr>
              </a:solidFill>
              <a:latin typeface="+mn-lt"/>
            </a:endParaRPr>
          </a:p>
          <a:p>
            <a:pPr algn="ctr">
              <a:lnSpc>
                <a:spcPct val="125000"/>
              </a:lnSpc>
            </a:pPr>
            <a:r>
              <a:rPr lang="el-GR" sz="2000" b="1" dirty="0">
                <a:solidFill>
                  <a:srgbClr val="7030A0"/>
                </a:solidFill>
                <a:latin typeface="+mn-lt"/>
              </a:rPr>
              <a:t>Η επιλογή της εξώθησης ή της σύμπηξης σχετίζεται με την κατεύθυνση μίας βιομηχανίας ζωοτροφών</a:t>
            </a:r>
          </a:p>
        </p:txBody>
      </p:sp>
      <p:sp>
        <p:nvSpPr>
          <p:cNvPr id="4" name="3 - Βέλος προς τα κάτω"/>
          <p:cNvSpPr/>
          <p:nvPr/>
        </p:nvSpPr>
        <p:spPr>
          <a:xfrm>
            <a:off x="4343400" y="4953000"/>
            <a:ext cx="457200" cy="838200"/>
          </a:xfrm>
          <a:prstGeom prst="downArrow">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4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68</a:t>
            </a:fld>
            <a:endParaRPr lang="en-US">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0" name="9 - TextBox"/>
          <p:cNvSpPr txBox="1"/>
          <p:nvPr/>
        </p:nvSpPr>
        <p:spPr>
          <a:xfrm>
            <a:off x="2971800" y="1532989"/>
            <a:ext cx="5867400" cy="4801314"/>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800" dirty="0">
                <a:solidFill>
                  <a:schemeClr val="bg1">
                    <a:lumMod val="75000"/>
                    <a:lumOff val="25000"/>
                  </a:schemeClr>
                </a:solidFill>
                <a:latin typeface="+mn-lt"/>
              </a:rPr>
              <a:t>Χρησιμοποιείται για την προσθήκη υγρών πρώτων υλών σε έτοιμα σύμπηκτα κυρίως (από πρέσα ή εξώθηση):</a:t>
            </a:r>
          </a:p>
          <a:p>
            <a:pPr marL="182563">
              <a:buFont typeface="Arial" pitchFamily="34" charset="0"/>
              <a:buChar char="•"/>
            </a:pPr>
            <a:r>
              <a:rPr lang="el-GR" sz="1800" dirty="0">
                <a:solidFill>
                  <a:schemeClr val="bg1">
                    <a:lumMod val="75000"/>
                    <a:lumOff val="25000"/>
                  </a:schemeClr>
                </a:solidFill>
                <a:latin typeface="+mn-lt"/>
              </a:rPr>
              <a:t> Όταν απαιτείται </a:t>
            </a:r>
            <a:r>
              <a:rPr lang="en-GB" sz="1800" dirty="0">
                <a:solidFill>
                  <a:schemeClr val="bg1">
                    <a:lumMod val="75000"/>
                    <a:lumOff val="25000"/>
                  </a:schemeClr>
                </a:solidFill>
                <a:latin typeface="+mn-lt"/>
              </a:rPr>
              <a:t> </a:t>
            </a:r>
            <a:r>
              <a:rPr lang="el-GR" sz="1800" dirty="0">
                <a:solidFill>
                  <a:schemeClr val="bg1">
                    <a:lumMod val="75000"/>
                    <a:lumOff val="25000"/>
                  </a:schemeClr>
                </a:solidFill>
                <a:latin typeface="+mn-lt"/>
              </a:rPr>
              <a:t>ποσότητα υγρών (π.χ. ελαίων ή υγρών αμινοξέων κλπ.)</a:t>
            </a:r>
            <a:r>
              <a:rPr lang="en-GB" sz="1800" dirty="0">
                <a:solidFill>
                  <a:schemeClr val="bg1">
                    <a:lumMod val="75000"/>
                    <a:lumOff val="25000"/>
                  </a:schemeClr>
                </a:solidFill>
                <a:latin typeface="+mn-lt"/>
              </a:rPr>
              <a:t> </a:t>
            </a:r>
            <a:r>
              <a:rPr lang="el-GR" sz="1800" dirty="0">
                <a:solidFill>
                  <a:schemeClr val="bg1">
                    <a:lumMod val="75000"/>
                    <a:lumOff val="25000"/>
                  </a:schemeClr>
                </a:solidFill>
                <a:latin typeface="+mn-lt"/>
              </a:rPr>
              <a:t>τα οποία δε μπορούν να ενσωματωθούν πριν τη σύμπηξη (ή εξώθηση)</a:t>
            </a:r>
          </a:p>
          <a:p>
            <a:r>
              <a:rPr lang="el-GR" sz="1800" dirty="0">
                <a:solidFill>
                  <a:schemeClr val="bg1">
                    <a:lumMod val="75000"/>
                    <a:lumOff val="25000"/>
                  </a:schemeClr>
                </a:solidFill>
                <a:latin typeface="+mn-lt"/>
              </a:rPr>
              <a:t>Τέτοια υγρά είναι: </a:t>
            </a:r>
          </a:p>
          <a:p>
            <a:r>
              <a:rPr lang="el-GR" sz="1800" i="1" dirty="0">
                <a:solidFill>
                  <a:srgbClr val="7030A0"/>
                </a:solidFill>
                <a:latin typeface="+mn-lt"/>
              </a:rPr>
              <a:t>έλαια, ένζυμα (</a:t>
            </a:r>
            <a:r>
              <a:rPr lang="el-GR" sz="1800" i="1" dirty="0" err="1">
                <a:solidFill>
                  <a:srgbClr val="7030A0"/>
                </a:solidFill>
                <a:latin typeface="+mn-lt"/>
              </a:rPr>
              <a:t>φυτάση</a:t>
            </a:r>
            <a:r>
              <a:rPr lang="el-GR" sz="1800" i="1" dirty="0">
                <a:solidFill>
                  <a:srgbClr val="7030A0"/>
                </a:solidFill>
                <a:latin typeface="+mn-lt"/>
              </a:rPr>
              <a:t>), βιταμίνες, αρωματικές ουσίες, αμινοξέα σε υγρή μορφή (</a:t>
            </a:r>
            <a:r>
              <a:rPr lang="el-GR" sz="1800" i="1" dirty="0" err="1">
                <a:solidFill>
                  <a:srgbClr val="7030A0"/>
                </a:solidFill>
                <a:latin typeface="+mn-lt"/>
              </a:rPr>
              <a:t>μεθειονίνη</a:t>
            </a:r>
            <a:r>
              <a:rPr lang="el-GR" sz="1800" i="1" dirty="0">
                <a:solidFill>
                  <a:srgbClr val="7030A0"/>
                </a:solidFill>
                <a:latin typeface="+mn-lt"/>
              </a:rPr>
              <a:t>), οργανικά οξέα, υγρά διαλύματα </a:t>
            </a:r>
            <a:r>
              <a:rPr lang="el-GR" sz="1800" i="1" dirty="0" err="1">
                <a:solidFill>
                  <a:srgbClr val="7030A0"/>
                </a:solidFill>
                <a:latin typeface="+mn-lt"/>
              </a:rPr>
              <a:t>προβιοτικών</a:t>
            </a:r>
            <a:r>
              <a:rPr lang="el-GR" sz="1800" i="1" dirty="0">
                <a:solidFill>
                  <a:srgbClr val="7030A0"/>
                </a:solidFill>
                <a:latin typeface="+mn-lt"/>
              </a:rPr>
              <a:t> κ.ά.</a:t>
            </a:r>
          </a:p>
          <a:p>
            <a:endParaRPr lang="el-GR" sz="1800" dirty="0">
              <a:solidFill>
                <a:schemeClr val="bg1">
                  <a:lumMod val="75000"/>
                  <a:lumOff val="25000"/>
                </a:schemeClr>
              </a:solidFill>
              <a:latin typeface="+mn-lt"/>
            </a:endParaRPr>
          </a:p>
          <a:p>
            <a:r>
              <a:rPr lang="el-GR" sz="1800" dirty="0">
                <a:solidFill>
                  <a:schemeClr val="bg1">
                    <a:lumMod val="75000"/>
                    <a:lumOff val="25000"/>
                  </a:schemeClr>
                </a:solidFill>
                <a:latin typeface="+mn-lt"/>
              </a:rPr>
              <a:t>Προστίθενται με </a:t>
            </a:r>
            <a:r>
              <a:rPr lang="el-GR" sz="1800" dirty="0" err="1">
                <a:solidFill>
                  <a:schemeClr val="bg1">
                    <a:lumMod val="75000"/>
                    <a:lumOff val="25000"/>
                  </a:schemeClr>
                </a:solidFill>
                <a:latin typeface="+mn-lt"/>
              </a:rPr>
              <a:t>εκνέφωση</a:t>
            </a:r>
            <a:r>
              <a:rPr lang="el-GR" sz="1800" dirty="0">
                <a:solidFill>
                  <a:schemeClr val="bg1">
                    <a:lumMod val="75000"/>
                    <a:lumOff val="25000"/>
                  </a:schemeClr>
                </a:solidFill>
                <a:latin typeface="+mn-lt"/>
              </a:rPr>
              <a:t> (</a:t>
            </a:r>
            <a:r>
              <a:rPr lang="en-GB" sz="1800" dirty="0">
                <a:solidFill>
                  <a:schemeClr val="bg1">
                    <a:lumMod val="75000"/>
                    <a:lumOff val="25000"/>
                  </a:schemeClr>
                </a:solidFill>
                <a:latin typeface="+mn-lt"/>
              </a:rPr>
              <a:t>spraying) </a:t>
            </a:r>
            <a:r>
              <a:rPr lang="el-GR" sz="1800" dirty="0">
                <a:solidFill>
                  <a:schemeClr val="bg1">
                    <a:lumMod val="75000"/>
                    <a:lumOff val="25000"/>
                  </a:schemeClr>
                </a:solidFill>
                <a:latin typeface="+mn-lt"/>
              </a:rPr>
              <a:t>στα έτοιμα σύμπηκτα (η τραχανά ή ακόμα και άλευρα)</a:t>
            </a:r>
            <a:r>
              <a:rPr lang="el-GR" sz="1800" b="1" dirty="0">
                <a:solidFill>
                  <a:schemeClr val="bg1">
                    <a:lumMod val="75000"/>
                    <a:lumOff val="25000"/>
                  </a:schemeClr>
                </a:solidFill>
                <a:latin typeface="+mn-lt"/>
              </a:rPr>
              <a:t> πριν την ψύξη</a:t>
            </a:r>
            <a:r>
              <a:rPr lang="en-GB" sz="1800" b="1" dirty="0">
                <a:solidFill>
                  <a:schemeClr val="bg1">
                    <a:lumMod val="75000"/>
                    <a:lumOff val="25000"/>
                  </a:schemeClr>
                </a:solidFill>
                <a:latin typeface="+mn-lt"/>
              </a:rPr>
              <a:t>.</a:t>
            </a:r>
          </a:p>
          <a:p>
            <a:endParaRPr lang="en-GB" sz="1800" b="1" dirty="0">
              <a:solidFill>
                <a:schemeClr val="bg1">
                  <a:lumMod val="75000"/>
                  <a:lumOff val="25000"/>
                </a:schemeClr>
              </a:solidFill>
              <a:latin typeface="+mn-lt"/>
            </a:endParaRPr>
          </a:p>
          <a:p>
            <a:r>
              <a:rPr lang="el-GR" sz="1800" dirty="0">
                <a:solidFill>
                  <a:schemeClr val="bg1">
                    <a:lumMod val="75000"/>
                    <a:lumOff val="25000"/>
                  </a:schemeClr>
                </a:solidFill>
                <a:latin typeface="+mn-lt"/>
              </a:rPr>
              <a:t>Ένας </a:t>
            </a:r>
            <a:r>
              <a:rPr lang="el-GR" sz="1800" b="1" dirty="0" err="1">
                <a:solidFill>
                  <a:schemeClr val="bg1">
                    <a:lumMod val="75000"/>
                    <a:lumOff val="25000"/>
                  </a:schemeClr>
                </a:solidFill>
                <a:latin typeface="+mn-lt"/>
              </a:rPr>
              <a:t>εκνεφωτής</a:t>
            </a:r>
            <a:r>
              <a:rPr lang="el-GR" sz="1800" dirty="0">
                <a:solidFill>
                  <a:schemeClr val="bg1">
                    <a:lumMod val="75000"/>
                    <a:lumOff val="25000"/>
                  </a:schemeClr>
                </a:solidFill>
                <a:latin typeface="+mn-lt"/>
              </a:rPr>
              <a:t> (</a:t>
            </a:r>
            <a:r>
              <a:rPr lang="en-GB" sz="1800" dirty="0">
                <a:solidFill>
                  <a:schemeClr val="bg1">
                    <a:lumMod val="75000"/>
                    <a:lumOff val="25000"/>
                  </a:schemeClr>
                </a:solidFill>
                <a:latin typeface="+mn-lt"/>
              </a:rPr>
              <a:t>sprayer) </a:t>
            </a:r>
            <a:r>
              <a:rPr lang="el-GR" sz="1800" dirty="0">
                <a:solidFill>
                  <a:schemeClr val="bg1">
                    <a:lumMod val="75000"/>
                    <a:lumOff val="25000"/>
                  </a:schemeClr>
                </a:solidFill>
                <a:latin typeface="+mn-lt"/>
              </a:rPr>
              <a:t>διασπά τα υγρά σε μικροσκοπικά  σταγονίδια (1 </a:t>
            </a:r>
            <a:r>
              <a:rPr lang="en-GB" sz="1800" dirty="0">
                <a:solidFill>
                  <a:schemeClr val="bg1">
                    <a:lumMod val="75000"/>
                    <a:lumOff val="25000"/>
                  </a:schemeClr>
                </a:solidFill>
                <a:latin typeface="+mn-lt"/>
              </a:rPr>
              <a:t>ml → 10.000.000 </a:t>
            </a:r>
            <a:r>
              <a:rPr lang="el-GR" sz="1800" dirty="0">
                <a:solidFill>
                  <a:schemeClr val="bg1">
                    <a:lumMod val="75000"/>
                    <a:lumOff val="25000"/>
                  </a:schemeClr>
                </a:solidFill>
                <a:latin typeface="+mn-lt"/>
              </a:rPr>
              <a:t>σταγονίδια)</a:t>
            </a:r>
            <a:r>
              <a:rPr lang="en-GB" sz="1800" dirty="0">
                <a:solidFill>
                  <a:schemeClr val="bg1">
                    <a:lumMod val="75000"/>
                    <a:lumOff val="25000"/>
                  </a:schemeClr>
                </a:solidFill>
                <a:latin typeface="+mn-lt"/>
              </a:rPr>
              <a:t> </a:t>
            </a:r>
            <a:r>
              <a:rPr lang="el-GR" sz="1800" dirty="0">
                <a:solidFill>
                  <a:schemeClr val="bg1">
                    <a:lumMod val="75000"/>
                    <a:lumOff val="25000"/>
                  </a:schemeClr>
                </a:solidFill>
                <a:latin typeface="+mn-lt"/>
              </a:rPr>
              <a:t>που καλύπτουν ομοιόμορφα την εξωτερική επιφάνεια του υλικού (σύμπηκτο ή άλλο) και απορροφώνται μέσα σε αυτό.</a:t>
            </a:r>
          </a:p>
        </p:txBody>
      </p:sp>
      <p:sp>
        <p:nvSpPr>
          <p:cNvPr id="12" name="11 - TextBox"/>
          <p:cNvSpPr txBox="1"/>
          <p:nvPr/>
        </p:nvSpPr>
        <p:spPr>
          <a:xfrm>
            <a:off x="381000" y="3419177"/>
            <a:ext cx="1981200" cy="1015663"/>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ΙΒ. Σύστημα επικάλυψης</a:t>
            </a:r>
          </a:p>
          <a:p>
            <a:pPr algn="ctr" eaLnBrk="1" hangingPunct="1"/>
            <a:r>
              <a:rPr lang="el-GR" sz="2000" b="1" dirty="0">
                <a:solidFill>
                  <a:srgbClr val="FFFF99"/>
                </a:solidFill>
                <a:latin typeface="+mn-lt"/>
              </a:rPr>
              <a:t>(</a:t>
            </a:r>
            <a:r>
              <a:rPr lang="en-GB" sz="2000" b="1" dirty="0">
                <a:solidFill>
                  <a:srgbClr val="FFFF99"/>
                </a:solidFill>
                <a:latin typeface="+mn-lt"/>
              </a:rPr>
              <a:t>spraying)</a:t>
            </a:r>
            <a:endParaRPr lang="el-GR" sz="2000" b="1" dirty="0">
              <a:solidFill>
                <a:srgbClr val="FFFF99"/>
              </a:solidFill>
              <a:latin typeface="+mn-lt"/>
            </a:endParaRPr>
          </a:p>
        </p:txBody>
      </p:sp>
      <p:cxnSp>
        <p:nvCxnSpPr>
          <p:cNvPr id="25" name="24 - Ευθύγραμμο βέλος σύνδεσης"/>
          <p:cNvCxnSpPr>
            <a:stCxn id="12" idx="3"/>
            <a:endCxn id="10" idx="1"/>
          </p:cNvCxnSpPr>
          <p:nvPr/>
        </p:nvCxnSpPr>
        <p:spPr>
          <a:xfrm>
            <a:off x="2362200" y="3927009"/>
            <a:ext cx="609600" cy="66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6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69</a:t>
            </a:fld>
            <a:endParaRPr lang="en-US">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3354765"/>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a:lnSpc>
                <a:spcPct val="125000"/>
              </a:lnSpc>
            </a:pPr>
            <a:r>
              <a:rPr lang="en-US" dirty="0">
                <a:solidFill>
                  <a:schemeClr val="bg1">
                    <a:lumMod val="75000"/>
                    <a:lumOff val="25000"/>
                  </a:schemeClr>
                </a:solidFill>
                <a:latin typeface="+mn-lt"/>
              </a:rPr>
              <a:t>Η επιλογή, κάθε φορά, των ζωοτροφών που θα συμμετέχουν στο σιτηρέσιο του κάθε ζώου γίνεται με τα εξής κριτήρια:</a:t>
            </a:r>
            <a:endParaRPr lang="el-GR" dirty="0">
              <a:solidFill>
                <a:schemeClr val="bg1">
                  <a:lumMod val="75000"/>
                  <a:lumOff val="25000"/>
                </a:schemeClr>
              </a:solidFill>
              <a:latin typeface="+mn-lt"/>
            </a:endParaRPr>
          </a:p>
          <a:p>
            <a:pPr marL="274638">
              <a:lnSpc>
                <a:spcPct val="125000"/>
              </a:lnSpc>
            </a:pPr>
            <a:r>
              <a:rPr lang="el-GR" dirty="0">
                <a:solidFill>
                  <a:schemeClr val="bg1">
                    <a:lumMod val="75000"/>
                    <a:lumOff val="25000"/>
                  </a:schemeClr>
                </a:solidFill>
                <a:latin typeface="+mn-lt"/>
              </a:rPr>
              <a:t>α) Ο τ</a:t>
            </a:r>
            <a:r>
              <a:rPr lang="en-US" dirty="0" err="1">
                <a:solidFill>
                  <a:schemeClr val="bg1">
                    <a:lumMod val="75000"/>
                    <a:lumOff val="25000"/>
                  </a:schemeClr>
                </a:solidFill>
                <a:latin typeface="+mn-lt"/>
              </a:rPr>
              <a:t>ύπος</a:t>
            </a:r>
            <a:r>
              <a:rPr lang="en-US" dirty="0">
                <a:solidFill>
                  <a:schemeClr val="bg1">
                    <a:lumMod val="75000"/>
                    <a:lumOff val="25000"/>
                  </a:schemeClr>
                </a:solidFill>
                <a:latin typeface="+mn-lt"/>
              </a:rPr>
              <a:t> πέψης και </a:t>
            </a:r>
            <a:r>
              <a:rPr lang="en-US" dirty="0" err="1">
                <a:solidFill>
                  <a:schemeClr val="bg1">
                    <a:lumMod val="75000"/>
                    <a:lumOff val="25000"/>
                  </a:schemeClr>
                </a:solidFill>
                <a:latin typeface="+mn-lt"/>
              </a:rPr>
              <a:t>ηλικία</a:t>
            </a:r>
            <a:r>
              <a:rPr lang="en-US" dirty="0">
                <a:solidFill>
                  <a:schemeClr val="bg1">
                    <a:lumMod val="75000"/>
                    <a:lumOff val="25000"/>
                  </a:schemeClr>
                </a:solidFill>
                <a:latin typeface="+mn-lt"/>
              </a:rPr>
              <a:t> του ζώου για το οποίο προορίζεται </a:t>
            </a:r>
            <a:r>
              <a:rPr lang="en-US" dirty="0" err="1">
                <a:solidFill>
                  <a:schemeClr val="bg1">
                    <a:lumMod val="75000"/>
                    <a:lumOff val="25000"/>
                  </a:schemeClr>
                </a:solidFill>
                <a:latin typeface="+mn-lt"/>
              </a:rPr>
              <a:t>το</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σιτηρέσιο</a:t>
            </a:r>
            <a:endParaRPr lang="el-GR" dirty="0">
              <a:solidFill>
                <a:schemeClr val="bg1">
                  <a:lumMod val="75000"/>
                  <a:lumOff val="25000"/>
                </a:schemeClr>
              </a:solidFill>
              <a:latin typeface="+mn-lt"/>
            </a:endParaRPr>
          </a:p>
          <a:p>
            <a:pPr marL="274638">
              <a:lnSpc>
                <a:spcPct val="125000"/>
              </a:lnSpc>
            </a:pPr>
            <a:r>
              <a:rPr lang="el-GR" dirty="0">
                <a:solidFill>
                  <a:schemeClr val="bg1">
                    <a:lumMod val="75000"/>
                    <a:lumOff val="25000"/>
                  </a:schemeClr>
                </a:solidFill>
                <a:latin typeface="+mn-lt"/>
              </a:rPr>
              <a:t>β) </a:t>
            </a:r>
            <a:r>
              <a:rPr lang="en-US" dirty="0">
                <a:solidFill>
                  <a:schemeClr val="bg1">
                    <a:lumMod val="75000"/>
                    <a:lumOff val="25000"/>
                  </a:schemeClr>
                </a:solidFill>
                <a:latin typeface="+mn-lt"/>
              </a:rPr>
              <a:t>Η ποιότητα </a:t>
            </a:r>
            <a:r>
              <a:rPr lang="en-US" dirty="0" err="1">
                <a:solidFill>
                  <a:schemeClr val="bg1">
                    <a:lumMod val="75000"/>
                    <a:lumOff val="25000"/>
                  </a:schemeClr>
                </a:solidFill>
                <a:latin typeface="+mn-lt"/>
              </a:rPr>
              <a:t>των</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ζωοτροφών</a:t>
            </a:r>
            <a:r>
              <a:rPr lang="el-GR" dirty="0">
                <a:solidFill>
                  <a:schemeClr val="bg1">
                    <a:lumMod val="75000"/>
                    <a:lumOff val="25000"/>
                  </a:schemeClr>
                </a:solidFill>
                <a:latin typeface="+mn-lt"/>
              </a:rPr>
              <a:t> που θα χρησιμοποιηθούν</a:t>
            </a:r>
          </a:p>
          <a:p>
            <a:pPr marL="274638">
              <a:lnSpc>
                <a:spcPct val="125000"/>
              </a:lnSpc>
            </a:pPr>
            <a:r>
              <a:rPr lang="el-GR" dirty="0">
                <a:solidFill>
                  <a:schemeClr val="bg1">
                    <a:lumMod val="75000"/>
                    <a:lumOff val="25000"/>
                  </a:schemeClr>
                </a:solidFill>
                <a:latin typeface="+mn-lt"/>
              </a:rPr>
              <a:t>γ) </a:t>
            </a:r>
            <a:r>
              <a:rPr lang="en-US" dirty="0" err="1">
                <a:solidFill>
                  <a:schemeClr val="bg1">
                    <a:lumMod val="75000"/>
                    <a:lumOff val="25000"/>
                  </a:schemeClr>
                </a:solidFill>
                <a:latin typeface="+mn-lt"/>
              </a:rPr>
              <a:t>Το</a:t>
            </a:r>
            <a:r>
              <a:rPr lang="en-US" dirty="0">
                <a:solidFill>
                  <a:schemeClr val="bg1">
                    <a:lumMod val="75000"/>
                    <a:lumOff val="25000"/>
                  </a:schemeClr>
                </a:solidFill>
                <a:latin typeface="+mn-lt"/>
              </a:rPr>
              <a:t> κόστος </a:t>
            </a:r>
            <a:r>
              <a:rPr lang="en-US" dirty="0" err="1">
                <a:solidFill>
                  <a:schemeClr val="bg1">
                    <a:lumMod val="75000"/>
                    <a:lumOff val="25000"/>
                  </a:schemeClr>
                </a:solidFill>
                <a:latin typeface="+mn-lt"/>
              </a:rPr>
              <a:t>των</a:t>
            </a:r>
            <a:r>
              <a:rPr lang="en-US" dirty="0">
                <a:solidFill>
                  <a:schemeClr val="bg1">
                    <a:lumMod val="75000"/>
                    <a:lumOff val="25000"/>
                  </a:schemeClr>
                </a:solidFill>
                <a:latin typeface="+mn-lt"/>
              </a:rPr>
              <a:t> </a:t>
            </a:r>
            <a:r>
              <a:rPr lang="en-US" dirty="0" err="1">
                <a:solidFill>
                  <a:schemeClr val="bg1">
                    <a:lumMod val="75000"/>
                    <a:lumOff val="25000"/>
                  </a:schemeClr>
                </a:solidFill>
                <a:latin typeface="+mn-lt"/>
              </a:rPr>
              <a:t>ζωοτροφών</a:t>
            </a:r>
            <a:r>
              <a:rPr lang="en-US" dirty="0">
                <a:solidFill>
                  <a:schemeClr val="bg1">
                    <a:lumMod val="75000"/>
                    <a:lumOff val="25000"/>
                  </a:schemeClr>
                </a:solidFill>
                <a:latin typeface="+mn-lt"/>
              </a:rPr>
              <a:t> </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7</a:t>
            </a:fld>
            <a:endParaRPr lang="en-US"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sp>
        <p:nvSpPr>
          <p:cNvPr id="12" name="11 - TextBox"/>
          <p:cNvSpPr txBox="1"/>
          <p:nvPr/>
        </p:nvSpPr>
        <p:spPr>
          <a:xfrm>
            <a:off x="228600" y="1364754"/>
            <a:ext cx="3581400" cy="707886"/>
          </a:xfrm>
          <a:prstGeom prst="rect">
            <a:avLst/>
          </a:prstGeom>
          <a:solidFill>
            <a:schemeClr val="accent3">
              <a:lumMod val="75000"/>
            </a:schemeClr>
          </a:solidFill>
        </p:spPr>
        <p:txBody>
          <a:bodyPr wrap="square" rtlCol="0">
            <a:spAutoFit/>
          </a:bodyPr>
          <a:lstStyle/>
          <a:p>
            <a:pPr algn="ctr" eaLnBrk="1" hangingPunct="1"/>
            <a:r>
              <a:rPr lang="el-GR" sz="2000" b="1" dirty="0">
                <a:solidFill>
                  <a:srgbClr val="FFFF99"/>
                </a:solidFill>
                <a:latin typeface="+mn-lt"/>
              </a:rPr>
              <a:t>ΙΒ. Σύστημα επικάλυψης</a:t>
            </a:r>
          </a:p>
          <a:p>
            <a:pPr algn="ctr" eaLnBrk="1" hangingPunct="1"/>
            <a:r>
              <a:rPr lang="el-GR" sz="2000" b="1" dirty="0">
                <a:solidFill>
                  <a:srgbClr val="FFFF99"/>
                </a:solidFill>
                <a:latin typeface="+mn-lt"/>
              </a:rPr>
              <a:t>(</a:t>
            </a:r>
            <a:r>
              <a:rPr lang="en-GB" sz="2000" b="1" dirty="0">
                <a:solidFill>
                  <a:srgbClr val="FFFF99"/>
                </a:solidFill>
                <a:latin typeface="+mn-lt"/>
              </a:rPr>
              <a:t>spraying)</a:t>
            </a:r>
            <a:endParaRPr lang="el-GR" sz="2000" b="1" dirty="0">
              <a:solidFill>
                <a:srgbClr val="FFFF99"/>
              </a:solidFill>
              <a:latin typeface="+mn-lt"/>
            </a:endParaRPr>
          </a:p>
        </p:txBody>
      </p:sp>
      <p:pic>
        <p:nvPicPr>
          <p:cNvPr id="1027" name="Picture 3"/>
          <p:cNvPicPr>
            <a:picLocks noChangeAspect="1" noChangeArrowheads="1"/>
          </p:cNvPicPr>
          <p:nvPr/>
        </p:nvPicPr>
        <p:blipFill>
          <a:blip r:embed="rId3" cstate="print"/>
          <a:srcRect l="4348" t="3052" r="6522" b="4930"/>
          <a:stretch>
            <a:fillRect/>
          </a:stretch>
        </p:blipFill>
        <p:spPr bwMode="auto">
          <a:xfrm>
            <a:off x="4520682" y="1371600"/>
            <a:ext cx="4394718" cy="5252224"/>
          </a:xfrm>
          <a:prstGeom prst="rect">
            <a:avLst/>
          </a:prstGeom>
          <a:noFill/>
          <a:ln w="9525">
            <a:noFill/>
            <a:miter lim="800000"/>
            <a:headEnd/>
            <a:tailEnd/>
          </a:ln>
        </p:spPr>
      </p:pic>
      <p:sp>
        <p:nvSpPr>
          <p:cNvPr id="9" name="8 - TextBox"/>
          <p:cNvSpPr txBox="1"/>
          <p:nvPr/>
        </p:nvSpPr>
        <p:spPr>
          <a:xfrm>
            <a:off x="7086600" y="1396425"/>
            <a:ext cx="1524000" cy="448071"/>
          </a:xfrm>
          <a:prstGeom prst="rect">
            <a:avLst/>
          </a:prstGeom>
          <a:solidFill>
            <a:schemeClr val="accent1">
              <a:lumMod val="20000"/>
              <a:lumOff val="80000"/>
            </a:schemeClr>
          </a:solidFill>
        </p:spPr>
        <p:txBody>
          <a:bodyPr wrap="square" rtlCol="0">
            <a:spAutoFit/>
          </a:bodyPr>
          <a:lstStyle/>
          <a:p>
            <a:pPr marL="342900" indent="-342900" eaLnBrk="1" hangingPunct="1">
              <a:lnSpc>
                <a:spcPct val="70000"/>
              </a:lnSpc>
            </a:pPr>
            <a:r>
              <a:rPr lang="el-GR" sz="1600" dirty="0">
                <a:solidFill>
                  <a:schemeClr val="bg1">
                    <a:lumMod val="75000"/>
                    <a:lumOff val="25000"/>
                  </a:schemeClr>
                </a:solidFill>
                <a:latin typeface="+mn-lt"/>
              </a:rPr>
              <a:t>Είσοδος </a:t>
            </a:r>
          </a:p>
          <a:p>
            <a:pPr marL="342900" indent="-342900" eaLnBrk="1" hangingPunct="1">
              <a:lnSpc>
                <a:spcPct val="70000"/>
              </a:lnSpc>
            </a:pPr>
            <a:r>
              <a:rPr lang="el-GR" sz="1600" dirty="0">
                <a:solidFill>
                  <a:schemeClr val="bg1">
                    <a:lumMod val="75000"/>
                    <a:lumOff val="25000"/>
                  </a:schemeClr>
                </a:solidFill>
                <a:latin typeface="+mn-lt"/>
              </a:rPr>
              <a:t>υλικού   </a:t>
            </a:r>
          </a:p>
        </p:txBody>
      </p:sp>
      <p:sp>
        <p:nvSpPr>
          <p:cNvPr id="11" name="10 - TextBox"/>
          <p:cNvSpPr txBox="1"/>
          <p:nvPr/>
        </p:nvSpPr>
        <p:spPr>
          <a:xfrm>
            <a:off x="7620000" y="1981200"/>
            <a:ext cx="990600" cy="437043"/>
          </a:xfrm>
          <a:prstGeom prst="rect">
            <a:avLst/>
          </a:prstGeom>
          <a:solidFill>
            <a:schemeClr val="accent1">
              <a:lumMod val="20000"/>
              <a:lumOff val="80000"/>
            </a:schemeClr>
          </a:solidFill>
        </p:spPr>
        <p:txBody>
          <a:bodyPr wrap="square" rtlCol="0">
            <a:spAutoFit/>
          </a:bodyPr>
          <a:lstStyle/>
          <a:p>
            <a:pPr eaLnBrk="1" hangingPunct="1">
              <a:lnSpc>
                <a:spcPct val="70000"/>
              </a:lnSpc>
            </a:pPr>
            <a:r>
              <a:rPr lang="el-GR" sz="1600" dirty="0">
                <a:solidFill>
                  <a:schemeClr val="bg1">
                    <a:lumMod val="75000"/>
                    <a:lumOff val="25000"/>
                  </a:schemeClr>
                </a:solidFill>
                <a:latin typeface="+mn-lt"/>
              </a:rPr>
              <a:t>Παροχή ρεύματος</a:t>
            </a:r>
          </a:p>
        </p:txBody>
      </p:sp>
      <p:sp>
        <p:nvSpPr>
          <p:cNvPr id="13" name="12 - TextBox"/>
          <p:cNvSpPr txBox="1"/>
          <p:nvPr/>
        </p:nvSpPr>
        <p:spPr>
          <a:xfrm>
            <a:off x="4876800" y="1981200"/>
            <a:ext cx="1295400" cy="448071"/>
          </a:xfrm>
          <a:prstGeom prst="rect">
            <a:avLst/>
          </a:prstGeom>
          <a:solidFill>
            <a:schemeClr val="accent1">
              <a:lumMod val="20000"/>
              <a:lumOff val="80000"/>
            </a:schemeClr>
          </a:solidFill>
        </p:spPr>
        <p:txBody>
          <a:bodyPr wrap="square" rtlCol="0">
            <a:spAutoFit/>
          </a:bodyPr>
          <a:lstStyle/>
          <a:p>
            <a:pPr algn="r" eaLnBrk="1" hangingPunct="1">
              <a:lnSpc>
                <a:spcPct val="70000"/>
              </a:lnSpc>
            </a:pPr>
            <a:r>
              <a:rPr lang="el-GR" sz="1600" dirty="0">
                <a:solidFill>
                  <a:schemeClr val="bg1">
                    <a:lumMod val="75000"/>
                    <a:lumOff val="25000"/>
                  </a:schemeClr>
                </a:solidFill>
                <a:latin typeface="+mn-lt"/>
              </a:rPr>
              <a:t>Είσοδος υγρών</a:t>
            </a:r>
          </a:p>
        </p:txBody>
      </p:sp>
      <p:sp>
        <p:nvSpPr>
          <p:cNvPr id="15" name="14 - TextBox"/>
          <p:cNvSpPr txBox="1"/>
          <p:nvPr/>
        </p:nvSpPr>
        <p:spPr>
          <a:xfrm>
            <a:off x="4572000" y="3429000"/>
            <a:ext cx="1295400" cy="448071"/>
          </a:xfrm>
          <a:prstGeom prst="rect">
            <a:avLst/>
          </a:prstGeom>
          <a:solidFill>
            <a:schemeClr val="accent1">
              <a:lumMod val="20000"/>
              <a:lumOff val="80000"/>
            </a:schemeClr>
          </a:solidFill>
        </p:spPr>
        <p:txBody>
          <a:bodyPr wrap="square" rtlCol="0">
            <a:spAutoFit/>
          </a:bodyPr>
          <a:lstStyle/>
          <a:p>
            <a:pPr algn="r" eaLnBrk="1" hangingPunct="1">
              <a:lnSpc>
                <a:spcPct val="70000"/>
              </a:lnSpc>
            </a:pPr>
            <a:r>
              <a:rPr lang="el-GR" sz="1600" dirty="0">
                <a:solidFill>
                  <a:schemeClr val="bg1">
                    <a:lumMod val="75000"/>
                    <a:lumOff val="25000"/>
                  </a:schemeClr>
                </a:solidFill>
                <a:latin typeface="+mn-lt"/>
              </a:rPr>
              <a:t>Αγωγός </a:t>
            </a:r>
            <a:r>
              <a:rPr lang="el-GR" sz="1600" dirty="0" err="1">
                <a:solidFill>
                  <a:schemeClr val="bg1">
                    <a:lumMod val="75000"/>
                    <a:lumOff val="25000"/>
                  </a:schemeClr>
                </a:solidFill>
                <a:latin typeface="+mn-lt"/>
              </a:rPr>
              <a:t>ακροφυσίου</a:t>
            </a:r>
            <a:endParaRPr lang="el-GR" sz="1600" dirty="0">
              <a:solidFill>
                <a:schemeClr val="bg1">
                  <a:lumMod val="75000"/>
                  <a:lumOff val="25000"/>
                </a:schemeClr>
              </a:solidFill>
              <a:latin typeface="+mn-lt"/>
            </a:endParaRPr>
          </a:p>
        </p:txBody>
      </p:sp>
      <p:sp>
        <p:nvSpPr>
          <p:cNvPr id="16" name="15 - TextBox"/>
          <p:cNvSpPr txBox="1"/>
          <p:nvPr/>
        </p:nvSpPr>
        <p:spPr>
          <a:xfrm>
            <a:off x="4495800" y="4038600"/>
            <a:ext cx="1676400" cy="448071"/>
          </a:xfrm>
          <a:prstGeom prst="rect">
            <a:avLst/>
          </a:prstGeom>
          <a:solidFill>
            <a:schemeClr val="accent1">
              <a:lumMod val="20000"/>
              <a:lumOff val="80000"/>
            </a:schemeClr>
          </a:solidFill>
        </p:spPr>
        <p:txBody>
          <a:bodyPr wrap="square" rtlCol="0">
            <a:spAutoFit/>
          </a:bodyPr>
          <a:lstStyle/>
          <a:p>
            <a:pPr algn="r" eaLnBrk="1" hangingPunct="1">
              <a:lnSpc>
                <a:spcPct val="70000"/>
              </a:lnSpc>
            </a:pPr>
            <a:r>
              <a:rPr lang="el-GR" sz="1600" dirty="0">
                <a:solidFill>
                  <a:schemeClr val="bg1">
                    <a:lumMod val="75000"/>
                    <a:lumOff val="25000"/>
                  </a:schemeClr>
                </a:solidFill>
                <a:latin typeface="+mn-lt"/>
              </a:rPr>
              <a:t>Περιστρεφόμενος  </a:t>
            </a:r>
            <a:r>
              <a:rPr lang="el-GR" sz="1600" dirty="0" err="1">
                <a:solidFill>
                  <a:schemeClr val="bg1">
                    <a:lumMod val="75000"/>
                    <a:lumOff val="25000"/>
                  </a:schemeClr>
                </a:solidFill>
                <a:latin typeface="+mn-lt"/>
              </a:rPr>
              <a:t>εκνεφωτής</a:t>
            </a:r>
            <a:endParaRPr lang="el-GR" sz="1600" dirty="0">
              <a:solidFill>
                <a:schemeClr val="bg1">
                  <a:lumMod val="75000"/>
                  <a:lumOff val="25000"/>
                </a:schemeClr>
              </a:solidFill>
              <a:latin typeface="+mn-lt"/>
            </a:endParaRPr>
          </a:p>
        </p:txBody>
      </p:sp>
      <p:sp>
        <p:nvSpPr>
          <p:cNvPr id="17" name="16 - TextBox"/>
          <p:cNvSpPr txBox="1"/>
          <p:nvPr/>
        </p:nvSpPr>
        <p:spPr>
          <a:xfrm>
            <a:off x="4754880" y="4572000"/>
            <a:ext cx="1600200" cy="448071"/>
          </a:xfrm>
          <a:prstGeom prst="rect">
            <a:avLst/>
          </a:prstGeom>
          <a:solidFill>
            <a:schemeClr val="accent1">
              <a:lumMod val="20000"/>
              <a:lumOff val="80000"/>
            </a:schemeClr>
          </a:solidFill>
        </p:spPr>
        <p:txBody>
          <a:bodyPr wrap="square" rtlCol="0">
            <a:spAutoFit/>
          </a:bodyPr>
          <a:lstStyle/>
          <a:p>
            <a:pPr algn="r" eaLnBrk="1" hangingPunct="1">
              <a:lnSpc>
                <a:spcPct val="70000"/>
              </a:lnSpc>
            </a:pPr>
            <a:r>
              <a:rPr lang="el-GR" sz="1600" dirty="0">
                <a:solidFill>
                  <a:schemeClr val="bg1">
                    <a:lumMod val="75000"/>
                    <a:lumOff val="25000"/>
                  </a:schemeClr>
                </a:solidFill>
                <a:latin typeface="+mn-lt"/>
              </a:rPr>
              <a:t>Θάλαμος ψεκασμού</a:t>
            </a:r>
          </a:p>
        </p:txBody>
      </p:sp>
      <p:sp>
        <p:nvSpPr>
          <p:cNvPr id="18" name="17 - TextBox"/>
          <p:cNvSpPr txBox="1"/>
          <p:nvPr/>
        </p:nvSpPr>
        <p:spPr>
          <a:xfrm>
            <a:off x="4724400" y="5410200"/>
            <a:ext cx="1600200" cy="448071"/>
          </a:xfrm>
          <a:prstGeom prst="rect">
            <a:avLst/>
          </a:prstGeom>
          <a:solidFill>
            <a:schemeClr val="accent1">
              <a:lumMod val="20000"/>
              <a:lumOff val="80000"/>
            </a:schemeClr>
          </a:solidFill>
        </p:spPr>
        <p:txBody>
          <a:bodyPr wrap="square" rtlCol="0">
            <a:spAutoFit/>
          </a:bodyPr>
          <a:lstStyle/>
          <a:p>
            <a:pPr algn="r" eaLnBrk="1" hangingPunct="1">
              <a:lnSpc>
                <a:spcPct val="70000"/>
              </a:lnSpc>
            </a:pPr>
            <a:r>
              <a:rPr lang="el-GR" sz="1600" dirty="0">
                <a:solidFill>
                  <a:schemeClr val="bg1">
                    <a:lumMod val="75000"/>
                    <a:lumOff val="25000"/>
                  </a:schemeClr>
                </a:solidFill>
                <a:latin typeface="+mn-lt"/>
              </a:rPr>
              <a:t>Διακόπτης στάθμης</a:t>
            </a:r>
          </a:p>
        </p:txBody>
      </p:sp>
      <p:sp>
        <p:nvSpPr>
          <p:cNvPr id="19" name="18 - TextBox"/>
          <p:cNvSpPr txBox="1"/>
          <p:nvPr/>
        </p:nvSpPr>
        <p:spPr>
          <a:xfrm>
            <a:off x="4572000" y="6096000"/>
            <a:ext cx="2133600" cy="437043"/>
          </a:xfrm>
          <a:prstGeom prst="rect">
            <a:avLst/>
          </a:prstGeom>
          <a:solidFill>
            <a:schemeClr val="accent1">
              <a:lumMod val="20000"/>
              <a:lumOff val="80000"/>
            </a:schemeClr>
          </a:solidFill>
        </p:spPr>
        <p:txBody>
          <a:bodyPr wrap="square" rtlCol="0">
            <a:spAutoFit/>
          </a:bodyPr>
          <a:lstStyle/>
          <a:p>
            <a:pPr algn="r" eaLnBrk="1" hangingPunct="1">
              <a:lnSpc>
                <a:spcPct val="70000"/>
              </a:lnSpc>
            </a:pPr>
            <a:r>
              <a:rPr lang="el-GR" sz="1600" dirty="0">
                <a:solidFill>
                  <a:schemeClr val="bg1">
                    <a:lumMod val="75000"/>
                    <a:lumOff val="25000"/>
                  </a:schemeClr>
                </a:solidFill>
                <a:latin typeface="+mn-lt"/>
              </a:rPr>
              <a:t>Έξοδος επικαλυμμένου υλικού</a:t>
            </a:r>
          </a:p>
        </p:txBody>
      </p:sp>
      <p:sp>
        <p:nvSpPr>
          <p:cNvPr id="20" name="19 - TextBox"/>
          <p:cNvSpPr txBox="1"/>
          <p:nvPr/>
        </p:nvSpPr>
        <p:spPr>
          <a:xfrm>
            <a:off x="7741920" y="3063240"/>
            <a:ext cx="1143000" cy="830997"/>
          </a:xfrm>
          <a:prstGeom prst="rect">
            <a:avLst/>
          </a:prstGeom>
          <a:solidFill>
            <a:schemeClr val="accent1">
              <a:lumMod val="20000"/>
              <a:lumOff val="80000"/>
            </a:schemeClr>
          </a:solidFill>
        </p:spPr>
        <p:txBody>
          <a:bodyPr wrap="square" rtlCol="0">
            <a:spAutoFit/>
          </a:bodyPr>
          <a:lstStyle/>
          <a:p>
            <a:pPr eaLnBrk="1" hangingPunct="1"/>
            <a:r>
              <a:rPr lang="el-GR" sz="1600" dirty="0">
                <a:solidFill>
                  <a:schemeClr val="bg1">
                    <a:lumMod val="75000"/>
                    <a:lumOff val="25000"/>
                  </a:schemeClr>
                </a:solidFill>
                <a:latin typeface="+mn-lt"/>
              </a:rPr>
              <a:t>Κώνος διασποράς υλικού</a:t>
            </a:r>
          </a:p>
        </p:txBody>
      </p:sp>
      <p:sp>
        <p:nvSpPr>
          <p:cNvPr id="21" name="20 - TextBox"/>
          <p:cNvSpPr txBox="1"/>
          <p:nvPr/>
        </p:nvSpPr>
        <p:spPr>
          <a:xfrm>
            <a:off x="228600" y="2133600"/>
            <a:ext cx="3581400" cy="1077218"/>
          </a:xfrm>
          <a:prstGeom prst="rect">
            <a:avLst/>
          </a:prstGeom>
          <a:solidFill>
            <a:schemeClr val="tx1">
              <a:lumMod val="85000"/>
            </a:schemeClr>
          </a:solidFill>
          <a:ln>
            <a:solidFill>
              <a:schemeClr val="tx1">
                <a:lumMod val="85000"/>
              </a:schemeClr>
            </a:solidFill>
          </a:ln>
        </p:spPr>
        <p:txBody>
          <a:bodyPr wrap="square" rtlCol="0">
            <a:spAutoFit/>
          </a:bodyPr>
          <a:lstStyle/>
          <a:p>
            <a:r>
              <a:rPr lang="el-GR" sz="1600" dirty="0">
                <a:solidFill>
                  <a:schemeClr val="bg1">
                    <a:lumMod val="75000"/>
                    <a:lumOff val="25000"/>
                  </a:schemeClr>
                </a:solidFill>
                <a:latin typeface="+mn-lt"/>
              </a:rPr>
              <a:t>Η προσθήκη των υγρών ελέγχεται από ειδικά συστήματα (ογκομέτρησης και ζύγισης σε συνάρτηση με την ποσότητα του προς επικάλυψη υλικού</a:t>
            </a:r>
          </a:p>
        </p:txBody>
      </p:sp>
      <p:cxnSp>
        <p:nvCxnSpPr>
          <p:cNvPr id="23" name="22 - Ευθύγραμμο βέλος σύνδεσης"/>
          <p:cNvCxnSpPr>
            <a:stCxn id="21" idx="3"/>
            <a:endCxn id="1027" idx="1"/>
          </p:cNvCxnSpPr>
          <p:nvPr/>
        </p:nvCxnSpPr>
        <p:spPr>
          <a:xfrm>
            <a:off x="3810000" y="2672209"/>
            <a:ext cx="710682" cy="13255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cstate="print"/>
          <a:srcRect/>
          <a:stretch>
            <a:fillRect/>
          </a:stretch>
        </p:blipFill>
        <p:spPr bwMode="auto">
          <a:xfrm>
            <a:off x="1219200" y="3342210"/>
            <a:ext cx="1828800" cy="3306306"/>
          </a:xfrm>
          <a:prstGeom prst="rect">
            <a:avLst/>
          </a:prstGeom>
          <a:noFill/>
          <a:ln w="9525">
            <a:noFill/>
            <a:miter lim="800000"/>
            <a:headEnd/>
            <a:tailEnd/>
          </a:ln>
        </p:spPr>
      </p:pic>
      <p:sp>
        <p:nvSpPr>
          <p:cNvPr id="28" name="27 - Δεξιό βέλος"/>
          <p:cNvSpPr/>
          <p:nvPr/>
        </p:nvSpPr>
        <p:spPr>
          <a:xfrm>
            <a:off x="3276600" y="4648200"/>
            <a:ext cx="1066800" cy="609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21 - Θέση αριθμού διαφάνειας"/>
          <p:cNvSpPr>
            <a:spLocks noGrp="1"/>
          </p:cNvSpPr>
          <p:nvPr>
            <p:ph type="sldNum" sz="quarter" idx="12"/>
          </p:nvPr>
        </p:nvSpPr>
        <p:spPr/>
        <p:txBody>
          <a:bodyPr/>
          <a:lstStyle/>
          <a:p>
            <a:pPr>
              <a:defRPr/>
            </a:pPr>
            <a:fld id="{3D6A3145-C200-4613-A523-014C4916A860}" type="slidenum">
              <a:rPr lang="en-US" smtClean="0"/>
              <a:pPr>
                <a:defRPr/>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84775"/>
          </a:xfrm>
          <a:prstGeom prst="rect">
            <a:avLst/>
          </a:prstGeom>
          <a:noFill/>
        </p:spPr>
        <p:txBody>
          <a:bodyPr wrap="square" rtlCol="0">
            <a:spAutoFit/>
          </a:bodyPr>
          <a:lstStyle/>
          <a:p>
            <a:pPr eaLnBrk="1" hangingPunct="1"/>
            <a:r>
              <a:rPr lang="el-GR" sz="3200" b="1" dirty="0">
                <a:solidFill>
                  <a:srgbClr val="7030A0"/>
                </a:solidFill>
                <a:latin typeface="+mn-lt"/>
              </a:rPr>
              <a:t>Χώροι και εξοπλισμός παρασκευαστηρίου</a:t>
            </a:r>
          </a:p>
        </p:txBody>
      </p:sp>
      <p:pic>
        <p:nvPicPr>
          <p:cNvPr id="2050" name="Picture 2"/>
          <p:cNvPicPr>
            <a:picLocks noChangeAspect="1" noChangeArrowheads="1"/>
          </p:cNvPicPr>
          <p:nvPr/>
        </p:nvPicPr>
        <p:blipFill>
          <a:blip r:embed="rId3" cstate="print"/>
          <a:srcRect l="1250" t="3342" r="6250" b="3082"/>
          <a:stretch>
            <a:fillRect/>
          </a:stretch>
        </p:blipFill>
        <p:spPr bwMode="auto">
          <a:xfrm>
            <a:off x="990600" y="1447799"/>
            <a:ext cx="6781800" cy="5132173"/>
          </a:xfrm>
          <a:prstGeom prst="rect">
            <a:avLst/>
          </a:prstGeom>
          <a:noFill/>
          <a:ln w="9525">
            <a:noFill/>
            <a:miter lim="800000"/>
            <a:headEnd/>
            <a:tailEnd/>
          </a:ln>
        </p:spPr>
      </p:pic>
      <p:sp>
        <p:nvSpPr>
          <p:cNvPr id="22" name="21 - TextBox"/>
          <p:cNvSpPr txBox="1"/>
          <p:nvPr/>
        </p:nvSpPr>
        <p:spPr>
          <a:xfrm>
            <a:off x="4602480" y="1484408"/>
            <a:ext cx="2514600" cy="298672"/>
          </a:xfrm>
          <a:prstGeom prst="rect">
            <a:avLst/>
          </a:prstGeom>
          <a:solidFill>
            <a:srgbClr val="FFFFCC"/>
          </a:solidFill>
        </p:spPr>
        <p:txBody>
          <a:bodyPr wrap="square" rtlCol="0">
            <a:spAutoFit/>
          </a:bodyPr>
          <a:lstStyle/>
          <a:p>
            <a:pPr eaLnBrk="1" hangingPunct="1">
              <a:lnSpc>
                <a:spcPct val="70000"/>
              </a:lnSpc>
            </a:pPr>
            <a:r>
              <a:rPr lang="el-GR" sz="1800" dirty="0">
                <a:solidFill>
                  <a:schemeClr val="bg1">
                    <a:lumMod val="75000"/>
                    <a:lumOff val="25000"/>
                  </a:schemeClr>
                </a:solidFill>
                <a:latin typeface="+mn-lt"/>
              </a:rPr>
              <a:t>Κάδοι υγρών πρόσθετων</a:t>
            </a:r>
          </a:p>
        </p:txBody>
      </p:sp>
      <p:sp>
        <p:nvSpPr>
          <p:cNvPr id="24" name="23 - TextBox"/>
          <p:cNvSpPr txBox="1"/>
          <p:nvPr/>
        </p:nvSpPr>
        <p:spPr>
          <a:xfrm>
            <a:off x="2514600" y="1981200"/>
            <a:ext cx="1143000" cy="686470"/>
          </a:xfrm>
          <a:prstGeom prst="rect">
            <a:avLst/>
          </a:prstGeom>
          <a:solidFill>
            <a:srgbClr val="FFFFCC"/>
          </a:solidFill>
        </p:spPr>
        <p:txBody>
          <a:bodyPr wrap="square" rtlCol="0">
            <a:spAutoFit/>
          </a:bodyPr>
          <a:lstStyle/>
          <a:p>
            <a:pPr eaLnBrk="1" hangingPunct="1">
              <a:lnSpc>
                <a:spcPct val="70000"/>
              </a:lnSpc>
            </a:pPr>
            <a:r>
              <a:rPr lang="el-GR" sz="1800" dirty="0">
                <a:solidFill>
                  <a:schemeClr val="bg1">
                    <a:lumMod val="75000"/>
                    <a:lumOff val="25000"/>
                  </a:schemeClr>
                </a:solidFill>
                <a:latin typeface="+mn-lt"/>
              </a:rPr>
              <a:t>Κάδος αναμονής υλικού</a:t>
            </a:r>
          </a:p>
        </p:txBody>
      </p:sp>
      <p:sp>
        <p:nvSpPr>
          <p:cNvPr id="25" name="24 - TextBox"/>
          <p:cNvSpPr txBox="1"/>
          <p:nvPr/>
        </p:nvSpPr>
        <p:spPr>
          <a:xfrm>
            <a:off x="2057400" y="1470589"/>
            <a:ext cx="1371600" cy="480131"/>
          </a:xfrm>
          <a:prstGeom prst="rect">
            <a:avLst/>
          </a:prstGeom>
          <a:solidFill>
            <a:srgbClr val="FFFFCC"/>
          </a:solidFill>
        </p:spPr>
        <p:txBody>
          <a:bodyPr wrap="square" rtlCol="0">
            <a:spAutoFit/>
          </a:bodyPr>
          <a:lstStyle/>
          <a:p>
            <a:pPr eaLnBrk="1" hangingPunct="1">
              <a:lnSpc>
                <a:spcPct val="70000"/>
              </a:lnSpc>
            </a:pPr>
            <a:r>
              <a:rPr lang="el-GR" sz="1800" dirty="0">
                <a:solidFill>
                  <a:schemeClr val="bg1">
                    <a:lumMod val="75000"/>
                    <a:lumOff val="25000"/>
                  </a:schemeClr>
                </a:solidFill>
                <a:latin typeface="+mn-lt"/>
              </a:rPr>
              <a:t>Υλικό για επικάλυψη</a:t>
            </a:r>
          </a:p>
        </p:txBody>
      </p:sp>
      <p:sp>
        <p:nvSpPr>
          <p:cNvPr id="26" name="25 - TextBox"/>
          <p:cNvSpPr txBox="1"/>
          <p:nvPr/>
        </p:nvSpPr>
        <p:spPr>
          <a:xfrm>
            <a:off x="1021080" y="3947160"/>
            <a:ext cx="1447800" cy="867930"/>
          </a:xfrm>
          <a:prstGeom prst="rect">
            <a:avLst/>
          </a:prstGeom>
          <a:solidFill>
            <a:srgbClr val="FFFFCC"/>
          </a:solidFill>
        </p:spPr>
        <p:txBody>
          <a:bodyPr wrap="square" rtlCol="0">
            <a:spAutoFit/>
          </a:bodyPr>
          <a:lstStyle/>
          <a:p>
            <a:pPr eaLnBrk="1" hangingPunct="1">
              <a:lnSpc>
                <a:spcPct val="70000"/>
              </a:lnSpc>
            </a:pPr>
            <a:r>
              <a:rPr lang="el-GR" sz="1800" dirty="0">
                <a:solidFill>
                  <a:schemeClr val="bg1">
                    <a:lumMod val="75000"/>
                    <a:lumOff val="25000"/>
                  </a:schemeClr>
                </a:solidFill>
                <a:latin typeface="+mn-lt"/>
              </a:rPr>
              <a:t>Ζύγιση υλικού σε ζυγιστικό ροής</a:t>
            </a:r>
          </a:p>
        </p:txBody>
      </p:sp>
      <p:sp>
        <p:nvSpPr>
          <p:cNvPr id="27" name="26 - TextBox"/>
          <p:cNvSpPr txBox="1"/>
          <p:nvPr/>
        </p:nvSpPr>
        <p:spPr>
          <a:xfrm>
            <a:off x="5638800" y="5013960"/>
            <a:ext cx="1600200" cy="492571"/>
          </a:xfrm>
          <a:prstGeom prst="rect">
            <a:avLst/>
          </a:prstGeom>
          <a:solidFill>
            <a:srgbClr val="FFFFCC"/>
          </a:solidFill>
        </p:spPr>
        <p:txBody>
          <a:bodyPr wrap="square" rtlCol="0">
            <a:spAutoFit/>
          </a:bodyPr>
          <a:lstStyle/>
          <a:p>
            <a:pPr eaLnBrk="1" hangingPunct="1">
              <a:lnSpc>
                <a:spcPct val="70000"/>
              </a:lnSpc>
            </a:pPr>
            <a:r>
              <a:rPr lang="el-GR" sz="1800" dirty="0">
                <a:solidFill>
                  <a:schemeClr val="bg1">
                    <a:lumMod val="75000"/>
                    <a:lumOff val="25000"/>
                  </a:schemeClr>
                </a:solidFill>
                <a:latin typeface="+mn-lt"/>
              </a:rPr>
              <a:t>Ζύγιση υγρών υλικών</a:t>
            </a:r>
          </a:p>
        </p:txBody>
      </p:sp>
      <p:sp>
        <p:nvSpPr>
          <p:cNvPr id="29" name="28 - TextBox"/>
          <p:cNvSpPr txBox="1"/>
          <p:nvPr/>
        </p:nvSpPr>
        <p:spPr>
          <a:xfrm>
            <a:off x="3276600" y="5021509"/>
            <a:ext cx="1600200" cy="480131"/>
          </a:xfrm>
          <a:prstGeom prst="rect">
            <a:avLst/>
          </a:prstGeom>
          <a:solidFill>
            <a:srgbClr val="FFFFCC"/>
          </a:solidFill>
        </p:spPr>
        <p:txBody>
          <a:bodyPr wrap="square" rtlCol="0">
            <a:spAutoFit/>
          </a:bodyPr>
          <a:lstStyle/>
          <a:p>
            <a:pPr eaLnBrk="1" hangingPunct="1">
              <a:lnSpc>
                <a:spcPct val="70000"/>
              </a:lnSpc>
            </a:pPr>
            <a:r>
              <a:rPr lang="el-GR" sz="1800" dirty="0">
                <a:solidFill>
                  <a:schemeClr val="bg1">
                    <a:lumMod val="75000"/>
                    <a:lumOff val="25000"/>
                  </a:schemeClr>
                </a:solidFill>
                <a:latin typeface="+mn-lt"/>
              </a:rPr>
              <a:t>Ογκομέτρηση  υγρών υλικών</a:t>
            </a:r>
          </a:p>
        </p:txBody>
      </p:sp>
      <p:sp>
        <p:nvSpPr>
          <p:cNvPr id="30" name="29 - TextBox"/>
          <p:cNvSpPr txBox="1"/>
          <p:nvPr/>
        </p:nvSpPr>
        <p:spPr>
          <a:xfrm>
            <a:off x="3124200" y="6019800"/>
            <a:ext cx="1828800" cy="523220"/>
          </a:xfrm>
          <a:prstGeom prst="rect">
            <a:avLst/>
          </a:prstGeom>
          <a:solidFill>
            <a:srgbClr val="FFFFCC"/>
          </a:solidFill>
        </p:spPr>
        <p:txBody>
          <a:bodyPr wrap="square" rtlCol="0">
            <a:spAutoFit/>
          </a:bodyPr>
          <a:lstStyle/>
          <a:p>
            <a:pPr eaLnBrk="1" hangingPunct="1">
              <a:lnSpc>
                <a:spcPct val="70000"/>
              </a:lnSpc>
            </a:pPr>
            <a:r>
              <a:rPr lang="el-GR" sz="2000" b="1" dirty="0">
                <a:solidFill>
                  <a:schemeClr val="bg1">
                    <a:lumMod val="75000"/>
                    <a:lumOff val="25000"/>
                  </a:schemeClr>
                </a:solidFill>
                <a:latin typeface="+mn-lt"/>
              </a:rPr>
              <a:t>Επικαλυμμένο προϊόν</a:t>
            </a:r>
          </a:p>
        </p:txBody>
      </p:sp>
      <p:sp>
        <p:nvSpPr>
          <p:cNvPr id="31" name="30 - TextBox"/>
          <p:cNvSpPr txBox="1"/>
          <p:nvPr/>
        </p:nvSpPr>
        <p:spPr>
          <a:xfrm>
            <a:off x="1066800" y="5181600"/>
            <a:ext cx="1600200" cy="537070"/>
          </a:xfrm>
          <a:prstGeom prst="rect">
            <a:avLst/>
          </a:prstGeom>
          <a:solidFill>
            <a:srgbClr val="FFFFCC"/>
          </a:solidFill>
        </p:spPr>
        <p:txBody>
          <a:bodyPr wrap="square" rtlCol="0">
            <a:spAutoFit/>
          </a:bodyPr>
          <a:lstStyle/>
          <a:p>
            <a:pPr algn="r" eaLnBrk="1" hangingPunct="1">
              <a:lnSpc>
                <a:spcPct val="70000"/>
              </a:lnSpc>
            </a:pPr>
            <a:r>
              <a:rPr lang="el-GR" sz="2000" b="1" dirty="0">
                <a:solidFill>
                  <a:schemeClr val="bg1">
                    <a:lumMod val="75000"/>
                    <a:lumOff val="25000"/>
                  </a:schemeClr>
                </a:solidFill>
                <a:latin typeface="+mn-lt"/>
              </a:rPr>
              <a:t>Σύστημα επικάλυψης</a:t>
            </a:r>
          </a:p>
        </p:txBody>
      </p:sp>
      <p:sp>
        <p:nvSpPr>
          <p:cNvPr id="13" name="12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71</a:t>
            </a:fld>
            <a:endParaRPr lang="en-US" dirty="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 Ομάδα"/>
          <p:cNvGrpSpPr/>
          <p:nvPr/>
        </p:nvGrpSpPr>
        <p:grpSpPr>
          <a:xfrm>
            <a:off x="-5954" y="-12701"/>
            <a:ext cx="615553" cy="6870700"/>
            <a:chOff x="-5954" y="-12701"/>
            <a:chExt cx="615553" cy="6870700"/>
          </a:xfrm>
        </p:grpSpPr>
        <p:sp>
          <p:nvSpPr>
            <p:cNvPr id="14342" name="Rectangle 6"/>
            <p:cNvSpPr>
              <a:spLocks noChangeArrowheads="1"/>
            </p:cNvSpPr>
            <p:nvPr/>
          </p:nvSpPr>
          <p:spPr bwMode="auto">
            <a:xfrm rot="5400000">
              <a:off x="-3130552" y="3117849"/>
              <a:ext cx="6870700" cy="609600"/>
            </a:xfrm>
            <a:prstGeom prst="rect">
              <a:avLst/>
            </a:prstGeom>
            <a:solidFill>
              <a:schemeClr val="bg2">
                <a:alpha val="70000"/>
              </a:schemeClr>
            </a:solidFill>
            <a:ln w="9525">
              <a:noFill/>
              <a:miter lim="800000"/>
              <a:headEnd/>
              <a:tailEnd/>
            </a:ln>
            <a:effectLst/>
          </p:spPr>
          <p:txBody>
            <a:bodyPr wrap="none" anchor="ctr"/>
            <a:lstStyle/>
            <a:p>
              <a:endParaRPr lang="el-GR"/>
            </a:p>
          </p:txBody>
        </p:sp>
        <p:pic>
          <p:nvPicPr>
            <p:cNvPr id="14343"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rot="242262">
              <a:off x="41992" y="127000"/>
              <a:ext cx="539750" cy="539750"/>
            </a:xfrm>
            <a:prstGeom prst="rect">
              <a:avLst/>
            </a:prstGeom>
            <a:noFill/>
          </p:spPr>
        </p:pic>
        <p:sp>
          <p:nvSpPr>
            <p:cNvPr id="14345" name="Text Box 9"/>
            <p:cNvSpPr txBox="1">
              <a:spLocks noChangeArrowheads="1"/>
            </p:cNvSpPr>
            <p:nvPr/>
          </p:nvSpPr>
          <p:spPr bwMode="auto">
            <a:xfrm rot="16200000">
              <a:off x="-1918296" y="4274542"/>
              <a:ext cx="4440238" cy="615553"/>
            </a:xfrm>
            <a:prstGeom prst="rect">
              <a:avLst/>
            </a:prstGeom>
            <a:noFill/>
            <a:ln w="9525">
              <a:noFill/>
              <a:miter lim="800000"/>
              <a:headEnd/>
              <a:tailEnd/>
            </a:ln>
            <a:effectLst/>
          </p:spPr>
          <p:txBody>
            <a:bodyPr wrap="square">
              <a:spAutoFit/>
            </a:bodyPr>
            <a:lstStyle/>
            <a:p>
              <a:pPr>
                <a:spcBef>
                  <a:spcPct val="50000"/>
                </a:spcBef>
              </a:pPr>
              <a:r>
                <a:rPr lang="el-GR" sz="1600" spc="300" dirty="0">
                  <a:latin typeface="Calibri" pitchFamily="34" charset="0"/>
                </a:rPr>
                <a:t>Γεωπονικό Πανεπιστήμιο Αθηνών</a:t>
              </a:r>
              <a:endParaRPr lang="en-US" sz="1600" spc="300" dirty="0">
                <a:latin typeface="Calibri" pitchFamily="34" charset="0"/>
              </a:endParaRPr>
            </a:p>
            <a:p>
              <a:pPr>
                <a:spcBef>
                  <a:spcPct val="50000"/>
                </a:spcBef>
              </a:pPr>
              <a:r>
                <a:rPr lang="el-GR" sz="1200" dirty="0">
                  <a:solidFill>
                    <a:srgbClr val="FFC000"/>
                  </a:solidFill>
                  <a:latin typeface="Calibri" pitchFamily="34" charset="0"/>
                </a:rPr>
                <a:t>Εργαστήριο Φυσιολογίας Θρέψεως και Διατροφής</a:t>
              </a:r>
            </a:p>
          </p:txBody>
        </p:sp>
      </p:grpSp>
      <p:sp>
        <p:nvSpPr>
          <p:cNvPr id="25602" name="2 - Θέση περιεχομένου"/>
          <p:cNvSpPr>
            <a:spLocks/>
          </p:cNvSpPr>
          <p:nvPr/>
        </p:nvSpPr>
        <p:spPr bwMode="auto">
          <a:xfrm>
            <a:off x="685800" y="152400"/>
            <a:ext cx="8229600" cy="6553200"/>
          </a:xfrm>
          <a:prstGeom prst="rect">
            <a:avLst/>
          </a:prstGeom>
          <a:noFill/>
          <a:ln w="9525">
            <a:noFill/>
            <a:miter lim="800000"/>
            <a:headEnd/>
            <a:tailEnd/>
          </a:ln>
        </p:spPr>
        <p:txBody>
          <a:bodyPr/>
          <a:lstStyle/>
          <a:p>
            <a:pPr algn="just">
              <a:spcBef>
                <a:spcPct val="20000"/>
              </a:spcBef>
              <a:buFont typeface="Arial" charset="0"/>
              <a:buNone/>
            </a:pPr>
            <a:r>
              <a:rPr lang="el-GR" b="1" dirty="0">
                <a:solidFill>
                  <a:srgbClr val="7030A0"/>
                </a:solidFill>
                <a:latin typeface="+mn-lt"/>
              </a:rPr>
              <a:t>Ερωτήσεις στο Κεφάλαιο Α</a:t>
            </a:r>
          </a:p>
          <a:p>
            <a:r>
              <a:rPr lang="el-GR" sz="1800" dirty="0">
                <a:solidFill>
                  <a:schemeClr val="bg1">
                    <a:lumMod val="75000"/>
                    <a:lumOff val="25000"/>
                  </a:schemeClr>
                </a:solidFill>
                <a:latin typeface="+mn-lt"/>
              </a:rPr>
              <a:t> </a:t>
            </a:r>
            <a:endParaRPr lang="el-GR" sz="900" dirty="0">
              <a:solidFill>
                <a:schemeClr val="bg1">
                  <a:lumMod val="75000"/>
                  <a:lumOff val="25000"/>
                </a:schemeClr>
              </a:solidFill>
              <a:latin typeface="+mn-lt"/>
            </a:endParaRPr>
          </a:p>
          <a:p>
            <a:pPr marL="342900" lvl="0" indent="-342900">
              <a:buFont typeface="+mj-lt"/>
              <a:buAutoNum type="arabicPeriod"/>
            </a:pPr>
            <a:r>
              <a:rPr lang="el-GR" sz="2000" dirty="0">
                <a:solidFill>
                  <a:schemeClr val="bg1">
                    <a:lumMod val="75000"/>
                    <a:lumOff val="25000"/>
                  </a:schemeClr>
                </a:solidFill>
                <a:latin typeface="+mn-lt"/>
              </a:rPr>
              <a:t>Με ποια κριτήρια επιλέγονται οι ζωοτροφές για τα σιτηρέσια;</a:t>
            </a:r>
          </a:p>
          <a:p>
            <a:pPr marL="342900" lvl="0" indent="-342900">
              <a:buFont typeface="+mj-lt"/>
              <a:buAutoNum type="arabicPeriod"/>
            </a:pPr>
            <a:r>
              <a:rPr lang="el-GR" sz="2000" dirty="0">
                <a:solidFill>
                  <a:schemeClr val="bg1">
                    <a:lumMod val="75000"/>
                    <a:lumOff val="25000"/>
                  </a:schemeClr>
                </a:solidFill>
                <a:latin typeface="+mn-lt"/>
              </a:rPr>
              <a:t>Ποιος είναι ο σκοπός της προετοιμασίας των ζωοτροφών και με ποια μέσα πραγματοποιείται (συνοπτική περιγραφή);</a:t>
            </a:r>
          </a:p>
          <a:p>
            <a:pPr marL="342900" lvl="0" indent="-342900">
              <a:buFont typeface="+mj-lt"/>
              <a:buAutoNum type="arabicPeriod"/>
            </a:pPr>
            <a:r>
              <a:rPr lang="el-GR" sz="2000" dirty="0">
                <a:solidFill>
                  <a:schemeClr val="bg1">
                    <a:lumMod val="75000"/>
                    <a:lumOff val="25000"/>
                  </a:schemeClr>
                </a:solidFill>
                <a:latin typeface="+mn-lt"/>
              </a:rPr>
              <a:t>Ποια είναι η σημασία της άτμισης των σπερμάτων και των δημητριακών καρπών;</a:t>
            </a:r>
          </a:p>
          <a:p>
            <a:pPr marL="342900" lvl="0" indent="-342900">
              <a:buFont typeface="+mj-lt"/>
              <a:buAutoNum type="arabicPeriod"/>
            </a:pPr>
            <a:r>
              <a:rPr lang="el-GR" sz="2000" dirty="0">
                <a:solidFill>
                  <a:schemeClr val="bg1">
                    <a:lumMod val="75000"/>
                    <a:lumOff val="25000"/>
                  </a:schemeClr>
                </a:solidFill>
                <a:latin typeface="+mn-lt"/>
              </a:rPr>
              <a:t>Ποια η σημασία της επιτυχούς ανάμειξης των ζωοτροφών  στη διατροφή των ζώων και από ποιους παράγοντες καθορίζεται;</a:t>
            </a:r>
          </a:p>
          <a:p>
            <a:pPr marL="342900" lvl="0" indent="-342900">
              <a:buFont typeface="+mj-lt"/>
              <a:buAutoNum type="arabicPeriod"/>
            </a:pPr>
            <a:r>
              <a:rPr lang="el-GR" sz="2000" dirty="0">
                <a:solidFill>
                  <a:schemeClr val="bg1">
                    <a:lumMod val="75000"/>
                    <a:lumOff val="25000"/>
                  </a:schemeClr>
                </a:solidFill>
                <a:latin typeface="+mn-lt"/>
              </a:rPr>
              <a:t>Ποια είναι τα πλεονεκτήματα και τα μειονεκτήματα των κάθετων και οριζόντιων αναμικτήρων;</a:t>
            </a:r>
          </a:p>
          <a:p>
            <a:pPr marL="342900" lvl="0" indent="-342900">
              <a:buFont typeface="+mj-lt"/>
              <a:buAutoNum type="arabicPeriod"/>
            </a:pPr>
            <a:r>
              <a:rPr lang="el-GR" sz="2000" dirty="0">
                <a:solidFill>
                  <a:schemeClr val="bg1">
                    <a:lumMod val="75000"/>
                    <a:lumOff val="25000"/>
                  </a:schemeClr>
                </a:solidFill>
                <a:latin typeface="+mn-lt"/>
              </a:rPr>
              <a:t>Τι είναι τα σύμπηκτα και ποια είναι η σημασία τους στη διατροφή των ζώων;</a:t>
            </a:r>
          </a:p>
          <a:p>
            <a:pPr marL="342900" lvl="0" indent="-342900">
              <a:buFont typeface="+mj-lt"/>
              <a:buAutoNum type="arabicPeriod"/>
            </a:pPr>
            <a:r>
              <a:rPr lang="el-GR" sz="2000" dirty="0">
                <a:solidFill>
                  <a:schemeClr val="bg1">
                    <a:lumMod val="75000"/>
                    <a:lumOff val="25000"/>
                  </a:schemeClr>
                </a:solidFill>
                <a:latin typeface="+mn-lt"/>
              </a:rPr>
              <a:t>Ποιες είναι οι επιπτώσεις της τριβής στην ποιότητα συμπήκτων και με ποιους παράγοντες συνδέεται (συνοπτική περιγραφή);</a:t>
            </a:r>
          </a:p>
          <a:p>
            <a:pPr marL="342900" lvl="0" indent="-342900">
              <a:buFont typeface="+mj-lt"/>
              <a:buAutoNum type="arabicPeriod"/>
            </a:pPr>
            <a:r>
              <a:rPr lang="el-GR" sz="2000" dirty="0">
                <a:solidFill>
                  <a:schemeClr val="bg1">
                    <a:lumMod val="75000"/>
                    <a:lumOff val="25000"/>
                  </a:schemeClr>
                </a:solidFill>
                <a:latin typeface="+mn-lt"/>
              </a:rPr>
              <a:t>Που στοχεύει η ωρίμανση των μειγμάτων πριν τη σύμπηξη;</a:t>
            </a:r>
          </a:p>
          <a:p>
            <a:pPr marL="342900" lvl="0" indent="-342900">
              <a:buFont typeface="+mj-lt"/>
              <a:buAutoNum type="arabicPeriod"/>
            </a:pPr>
            <a:r>
              <a:rPr lang="el-GR" sz="2000" dirty="0">
                <a:solidFill>
                  <a:schemeClr val="bg1">
                    <a:lumMod val="75000"/>
                    <a:lumOff val="25000"/>
                  </a:schemeClr>
                </a:solidFill>
                <a:latin typeface="+mn-lt"/>
              </a:rPr>
              <a:t>Είναι απαραίτητη η ψύξη των συμπήκτων μετά την έξοδό τους από την πρέσα. Αν ναι, γιατί;</a:t>
            </a:r>
          </a:p>
          <a:p>
            <a:pPr marL="342900" lvl="0" indent="-342900">
              <a:buFont typeface="+mj-lt"/>
              <a:buAutoNum type="arabicPeriod"/>
            </a:pPr>
            <a:r>
              <a:rPr lang="el-GR" sz="2000" dirty="0">
                <a:solidFill>
                  <a:schemeClr val="bg1">
                    <a:lumMod val="75000"/>
                    <a:lumOff val="25000"/>
                  </a:schemeClr>
                </a:solidFill>
                <a:latin typeface="+mn-lt"/>
              </a:rPr>
              <a:t>Πότε πραγματοποιείται θρυμματισμός των συμπήκτων;</a:t>
            </a:r>
          </a:p>
          <a:p>
            <a:pPr marL="342900" lvl="0" indent="-342900">
              <a:buFont typeface="+mj-lt"/>
              <a:buAutoNum type="arabicPeriod"/>
            </a:pPr>
            <a:r>
              <a:rPr lang="el-GR" sz="2000" dirty="0">
                <a:solidFill>
                  <a:schemeClr val="bg1">
                    <a:lumMod val="75000"/>
                    <a:lumOff val="25000"/>
                  </a:schemeClr>
                </a:solidFill>
                <a:latin typeface="+mn-lt"/>
              </a:rPr>
              <a:t> Αναφέρατε τις διαφορές μεταξύ σύμπηξης και εξώθησης.</a:t>
            </a:r>
          </a:p>
          <a:p>
            <a:pPr marL="342900" lvl="0" indent="-342900">
              <a:buFont typeface="+mj-lt"/>
              <a:buAutoNum type="arabicPeriod"/>
            </a:pPr>
            <a:r>
              <a:rPr lang="el-GR" sz="2000" dirty="0">
                <a:solidFill>
                  <a:schemeClr val="bg1">
                    <a:lumMod val="75000"/>
                    <a:lumOff val="25000"/>
                  </a:schemeClr>
                </a:solidFill>
                <a:latin typeface="+mn-lt"/>
              </a:rPr>
              <a:t> Πότε χρησιμοποιείται το σύστημα επικάλυψης και πως λειτουργεί; </a:t>
            </a:r>
          </a:p>
        </p:txBody>
      </p:sp>
      <p:sp>
        <p:nvSpPr>
          <p:cNvPr id="7" name="6 - Θέση αριθμού διαφάνειας"/>
          <p:cNvSpPr>
            <a:spLocks noGrp="1"/>
          </p:cNvSpPr>
          <p:nvPr>
            <p:ph type="sldNum" sz="quarter" idx="12"/>
          </p:nvPr>
        </p:nvSpPr>
        <p:spPr/>
        <p:txBody>
          <a:bodyPr/>
          <a:lstStyle/>
          <a:p>
            <a:pPr>
              <a:defRPr/>
            </a:pPr>
            <a:fld id="{8F22B72A-6FBD-4961-9B88-29188EACECEB}" type="slidenum">
              <a:rPr lang="en-US" smtClean="0">
                <a:solidFill>
                  <a:schemeClr val="bg1"/>
                </a:solidFill>
              </a:rPr>
              <a:pPr>
                <a:defRPr/>
              </a:pPr>
              <a:t>72</a:t>
            </a:fld>
            <a:endParaRPr lang="en-US">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8534400" y="-9526"/>
            <a:ext cx="0" cy="5819775"/>
          </a:xfrm>
          <a:prstGeom prst="line">
            <a:avLst/>
          </a:prstGeom>
          <a:noFill/>
          <a:ln w="9525">
            <a:solidFill>
              <a:schemeClr val="bg2"/>
            </a:solidFill>
            <a:round/>
            <a:headEnd/>
            <a:tailEnd/>
          </a:ln>
          <a:effectLst/>
        </p:spPr>
        <p:txBody>
          <a:bodyPr/>
          <a:lstStyle/>
          <a:p>
            <a:endParaRPr lang="el-GR"/>
          </a:p>
        </p:txBody>
      </p:sp>
      <p:sp>
        <p:nvSpPr>
          <p:cNvPr id="2" name="1 - Τίτλος"/>
          <p:cNvSpPr>
            <a:spLocks/>
          </p:cNvSpPr>
          <p:nvPr/>
        </p:nvSpPr>
        <p:spPr bwMode="auto">
          <a:xfrm>
            <a:off x="228600" y="609600"/>
            <a:ext cx="8305800" cy="4419600"/>
          </a:xfrm>
          <a:prstGeom prst="rect">
            <a:avLst/>
          </a:prstGeom>
          <a:noFill/>
          <a:ln w="9525">
            <a:noFill/>
            <a:miter lim="800000"/>
            <a:headEnd/>
            <a:tailEnd/>
          </a:ln>
        </p:spPr>
        <p:txBody>
          <a:bodyPr anchor="ctr"/>
          <a:lstStyle/>
          <a:p>
            <a:pPr algn="r" eaLnBrk="0" hangingPunct="0">
              <a:lnSpc>
                <a:spcPct val="120000"/>
              </a:lnSpc>
            </a:pPr>
            <a:r>
              <a:rPr lang="en-US" b="1" dirty="0">
                <a:solidFill>
                  <a:srgbClr val="7030A0"/>
                </a:solidFill>
                <a:latin typeface="Calibri" pitchFamily="34" charset="0"/>
              </a:rPr>
              <a:t> </a:t>
            </a:r>
            <a:r>
              <a:rPr lang="el-GR" sz="7200" dirty="0">
                <a:solidFill>
                  <a:schemeClr val="tx2">
                    <a:lumMod val="25000"/>
                  </a:schemeClr>
                </a:solidFill>
                <a:latin typeface="Calibri" pitchFamily="34" charset="0"/>
              </a:rPr>
              <a:t>ΚΕΦΑΛΑΙΟ Β’</a:t>
            </a:r>
            <a:endParaRPr lang="el-GR" sz="7200" baseline="30000" dirty="0">
              <a:solidFill>
                <a:schemeClr val="tx2">
                  <a:lumMod val="25000"/>
                </a:schemeClr>
              </a:solidFill>
              <a:latin typeface="Calibri" pitchFamily="34" charset="0"/>
            </a:endParaRPr>
          </a:p>
          <a:p>
            <a:pPr algn="r" eaLnBrk="0" hangingPunct="0">
              <a:lnSpc>
                <a:spcPct val="120000"/>
              </a:lnSpc>
            </a:pPr>
            <a:r>
              <a:rPr lang="el-GR" sz="5400" dirty="0">
                <a:solidFill>
                  <a:schemeClr val="bg1">
                    <a:lumMod val="75000"/>
                    <a:lumOff val="25000"/>
                  </a:schemeClr>
                </a:solidFill>
                <a:latin typeface="Calibri" pitchFamily="34" charset="0"/>
              </a:rPr>
              <a:t>ΠΑΡΑΣΚΕΥΑΣΤΗΡΙΟ ΖΩΟΤΡΟΦΩΝ</a:t>
            </a:r>
          </a:p>
          <a:p>
            <a:pPr algn="r" eaLnBrk="0" hangingPunct="0">
              <a:lnSpc>
                <a:spcPct val="120000"/>
              </a:lnSpc>
            </a:pPr>
            <a:r>
              <a:rPr lang="el-GR" sz="2000" i="1" dirty="0">
                <a:solidFill>
                  <a:schemeClr val="bg1">
                    <a:lumMod val="75000"/>
                    <a:lumOff val="25000"/>
                  </a:schemeClr>
                </a:solidFill>
                <a:latin typeface="Calibri" pitchFamily="34" charset="0"/>
              </a:rPr>
              <a:t>Οργάνωση, λειτουργία</a:t>
            </a:r>
          </a:p>
        </p:txBody>
      </p:sp>
      <p:grpSp>
        <p:nvGrpSpPr>
          <p:cNvPr id="3" name="17 - Ομάδα"/>
          <p:cNvGrpSpPr/>
          <p:nvPr/>
        </p:nvGrpSpPr>
        <p:grpSpPr>
          <a:xfrm>
            <a:off x="0" y="5805488"/>
            <a:ext cx="9144000" cy="1052512"/>
            <a:chOff x="0" y="5805488"/>
            <a:chExt cx="9144000" cy="1052512"/>
          </a:xfrm>
        </p:grpSpPr>
        <p:sp>
          <p:nvSpPr>
            <p:cNvPr id="72709" name="Rectangle 5"/>
            <p:cNvSpPr>
              <a:spLocks noChangeArrowheads="1"/>
            </p:cNvSpPr>
            <p:nvPr/>
          </p:nvSpPr>
          <p:spPr bwMode="auto">
            <a:xfrm rot="10800000">
              <a:off x="0" y="5805488"/>
              <a:ext cx="9144000" cy="1052512"/>
            </a:xfrm>
            <a:prstGeom prst="rect">
              <a:avLst/>
            </a:prstGeom>
            <a:solidFill>
              <a:schemeClr val="accent3">
                <a:lumMod val="50000"/>
                <a:alpha val="70000"/>
              </a:schemeClr>
            </a:solidFill>
            <a:ln w="9525">
              <a:noFill/>
              <a:miter lim="800000"/>
              <a:headEnd/>
              <a:tailEnd/>
            </a:ln>
            <a:effectLst/>
          </p:spPr>
          <p:txBody>
            <a:bodyPr wrap="none" anchor="ctr"/>
            <a:lstStyle/>
            <a:p>
              <a:endParaRPr lang="el-GR"/>
            </a:p>
          </p:txBody>
        </p:sp>
        <p:pic>
          <p:nvPicPr>
            <p:cNvPr id="72711"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304800" y="5862638"/>
              <a:ext cx="900113" cy="900112"/>
            </a:xfrm>
            <a:prstGeom prst="rect">
              <a:avLst/>
            </a:prstGeom>
            <a:noFill/>
          </p:spPr>
        </p:pic>
        <p:sp>
          <p:nvSpPr>
            <p:cNvPr id="72713" name="Text Box 9"/>
            <p:cNvSpPr txBox="1">
              <a:spLocks noChangeArrowheads="1"/>
            </p:cNvSpPr>
            <p:nvPr/>
          </p:nvSpPr>
          <p:spPr bwMode="auto">
            <a:xfrm>
              <a:off x="1534274" y="5835829"/>
              <a:ext cx="7112001" cy="984885"/>
            </a:xfrm>
            <a:prstGeom prst="rect">
              <a:avLst/>
            </a:prstGeom>
            <a:noFill/>
            <a:ln w="9525">
              <a:noFill/>
              <a:miter lim="800000"/>
              <a:headEnd/>
              <a:tailEnd/>
            </a:ln>
            <a:effectLst/>
          </p:spPr>
          <p:txBody>
            <a:bodyPr wrap="square">
              <a:spAutoFit/>
            </a:bodyPr>
            <a:lstStyle/>
            <a:p>
              <a:pPr algn="r">
                <a:spcBef>
                  <a:spcPct val="50000"/>
                </a:spcBef>
              </a:pPr>
              <a:r>
                <a:rPr lang="el-GR" sz="2800" spc="500" dirty="0">
                  <a:latin typeface="Calibri" pitchFamily="34" charset="0"/>
                </a:rPr>
                <a:t>Γεωπονικό Πανεπιστήμιο Αθηνών</a:t>
              </a:r>
              <a:endParaRPr lang="en-US" sz="1400" dirty="0">
                <a:latin typeface="Calibri" pitchFamily="34" charset="0"/>
              </a:endParaRPr>
            </a:p>
            <a:p>
              <a:pPr algn="r">
                <a:spcBef>
                  <a:spcPct val="50000"/>
                </a:spcBef>
              </a:pPr>
              <a:r>
                <a:rPr lang="el-GR" sz="2000" spc="100" dirty="0">
                  <a:solidFill>
                    <a:srgbClr val="FFC000"/>
                  </a:solidFill>
                  <a:latin typeface="Calibri" pitchFamily="34" charset="0"/>
                </a:rPr>
                <a:t>Εργαστήριο Φυσιολογίας Θρέψεως και Διατροφής</a:t>
              </a:r>
            </a:p>
          </p:txBody>
        </p:sp>
      </p:grpSp>
      <p:cxnSp>
        <p:nvCxnSpPr>
          <p:cNvPr id="14" name="13 - Ευθεία γραμμή σύνδεσης"/>
          <p:cNvCxnSpPr/>
          <p:nvPr/>
        </p:nvCxnSpPr>
        <p:spPr>
          <a:xfrm>
            <a:off x="0" y="609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14" name="13 - TextBox"/>
          <p:cNvSpPr txBox="1"/>
          <p:nvPr/>
        </p:nvSpPr>
        <p:spPr>
          <a:xfrm>
            <a:off x="228600" y="685800"/>
            <a:ext cx="8610600" cy="4635115"/>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Γραμμή παραγωγής</a:t>
            </a:r>
          </a:p>
          <a:p>
            <a:pPr>
              <a:lnSpc>
                <a:spcPct val="125000"/>
              </a:lnSpc>
            </a:pPr>
            <a:endParaRPr lang="el-GR"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Τα στάδια από τα οποία περνούν οι απλές ζωοτροφές, μέχρι να παραχθεί το τελικό μείγμα, με οποιαδήποτε μορφή και για οποιοδήποτε είδος ζώου, διαμορφώνουν τη λεγόμενη </a:t>
            </a:r>
            <a:r>
              <a:rPr lang="el-GR" b="1" dirty="0">
                <a:solidFill>
                  <a:schemeClr val="bg1">
                    <a:lumMod val="75000"/>
                    <a:lumOff val="25000"/>
                  </a:schemeClr>
                </a:solidFill>
                <a:latin typeface="+mn-lt"/>
              </a:rPr>
              <a:t>γραμμή παραγωγής</a:t>
            </a:r>
            <a:r>
              <a:rPr lang="el-GR" dirty="0">
                <a:solidFill>
                  <a:schemeClr val="bg1">
                    <a:lumMod val="75000"/>
                    <a:lumOff val="25000"/>
                  </a:schemeClr>
                </a:solidFill>
                <a:latin typeface="+mn-lt"/>
              </a:rPr>
              <a:t> του παρασκευαστηρίου ζωοτροφών.</a:t>
            </a:r>
          </a:p>
          <a:p>
            <a:pPr>
              <a:lnSpc>
                <a:spcPct val="125000"/>
              </a:lnSpc>
            </a:pPr>
            <a:endParaRPr lang="el-GR"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Η λειτουργία της γραμμής παραγωγής είναι αυτοματοποιημένη και ελέγχεται από κεντρικό ηλεκτρονικό πίνακα, οποίος αποτελεί την «καρδιά» του παρασκευαστηρίου και ονομάζεται </a:t>
            </a:r>
            <a:r>
              <a:rPr lang="el-GR" b="1" dirty="0">
                <a:solidFill>
                  <a:schemeClr val="bg1">
                    <a:lumMod val="75000"/>
                    <a:lumOff val="25000"/>
                  </a:schemeClr>
                </a:solidFill>
                <a:latin typeface="+mn-lt"/>
              </a:rPr>
              <a:t>πίνακας ελέγχου</a:t>
            </a:r>
            <a:endParaRPr lang="el-GR" dirty="0">
              <a:solidFill>
                <a:schemeClr val="bg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14" name="13 - TextBox"/>
          <p:cNvSpPr txBox="1"/>
          <p:nvPr/>
        </p:nvSpPr>
        <p:spPr>
          <a:xfrm>
            <a:off x="228600" y="685800"/>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Γραμμή παραγωγής</a:t>
            </a:r>
          </a:p>
        </p:txBody>
      </p:sp>
      <p:pic>
        <p:nvPicPr>
          <p:cNvPr id="2050" name="Picture 2" descr="f3"/>
          <p:cNvPicPr preferRelativeResize="0">
            <a:picLocks noChangeArrowheads="1"/>
          </p:cNvPicPr>
          <p:nvPr/>
        </p:nvPicPr>
        <p:blipFill>
          <a:blip r:embed="rId3" cstate="print"/>
          <a:srcRect/>
          <a:stretch>
            <a:fillRect/>
          </a:stretch>
        </p:blipFill>
        <p:spPr bwMode="auto">
          <a:xfrm>
            <a:off x="304800" y="1371600"/>
            <a:ext cx="8305800" cy="4648200"/>
          </a:xfrm>
          <a:prstGeom prst="rect">
            <a:avLst/>
          </a:prstGeom>
          <a:noFill/>
          <a:ln w="9525">
            <a:noFill/>
            <a:miter lim="800000"/>
            <a:headEnd/>
            <a:tailEnd/>
          </a:ln>
        </p:spPr>
      </p:pic>
      <p:sp>
        <p:nvSpPr>
          <p:cNvPr id="2051" name="Text Box 3"/>
          <p:cNvSpPr txBox="1">
            <a:spLocks noChangeArrowheads="1"/>
          </p:cNvSpPr>
          <p:nvPr/>
        </p:nvSpPr>
        <p:spPr bwMode="auto">
          <a:xfrm>
            <a:off x="1422400" y="6099175"/>
            <a:ext cx="6045200" cy="377825"/>
          </a:xfrm>
          <a:prstGeom prst="rect">
            <a:avLst/>
          </a:prstGeom>
          <a:no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u="none" strike="noStrike" cap="none" normalizeH="0" baseline="0" dirty="0">
                <a:ln>
                  <a:noFill/>
                </a:ln>
                <a:solidFill>
                  <a:schemeClr val="bg1">
                    <a:lumMod val="75000"/>
                    <a:lumOff val="25000"/>
                  </a:schemeClr>
                </a:solidFill>
                <a:effectLst/>
                <a:latin typeface="+mn-lt"/>
                <a:cs typeface="Arial" pitchFamily="34" charset="0"/>
              </a:rPr>
              <a:t>Κεντρικός πίνακας ελέγχου της γραμμής παραγωγής</a:t>
            </a:r>
            <a:endParaRPr kumimoji="0" lang="en-US" sz="1800" b="0" u="none" strike="noStrike" cap="none" normalizeH="0" baseline="0" dirty="0">
              <a:ln>
                <a:noFill/>
              </a:ln>
              <a:solidFill>
                <a:schemeClr val="bg1">
                  <a:lumMod val="75000"/>
                  <a:lumOff val="25000"/>
                </a:schemeClr>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1027" name="Text Box 3"/>
          <p:cNvSpPr txBox="1">
            <a:spLocks noChangeArrowheads="1"/>
          </p:cNvSpPr>
          <p:nvPr/>
        </p:nvSpPr>
        <p:spPr bwMode="auto">
          <a:xfrm>
            <a:off x="0" y="5715000"/>
            <a:ext cx="9144000" cy="1143000"/>
          </a:xfrm>
          <a:prstGeom prst="rect">
            <a:avLst/>
          </a:prstGeom>
          <a:no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u="none" strike="noStrike" cap="none" normalizeH="0" baseline="0" dirty="0">
                <a:ln>
                  <a:noFill/>
                </a:ln>
                <a:solidFill>
                  <a:schemeClr val="bg1">
                    <a:lumMod val="75000"/>
                    <a:lumOff val="25000"/>
                  </a:schemeClr>
                </a:solidFill>
                <a:effectLst/>
                <a:latin typeface="+mn-lt"/>
                <a:cs typeface="Arial" pitchFamily="34" charset="0"/>
              </a:rPr>
              <a:t>Οι πρώτες ύλες</a:t>
            </a:r>
            <a:r>
              <a:rPr kumimoji="0" lang="el-GR" sz="1600" u="none" strike="noStrike" cap="none" normalizeH="0" dirty="0">
                <a:ln>
                  <a:noFill/>
                </a:ln>
                <a:solidFill>
                  <a:schemeClr val="bg1">
                    <a:lumMod val="75000"/>
                    <a:lumOff val="25000"/>
                  </a:schemeClr>
                </a:solidFill>
                <a:effectLst/>
                <a:latin typeface="+mn-lt"/>
                <a:cs typeface="Arial" pitchFamily="34" charset="0"/>
              </a:rPr>
              <a:t> (απλές ζωοτροφές) αφού ζυγιστούν αλέθονται στο σφυρόμυλο (1), έπειτα αναμιγνύονται (2) και αν το τελικό είναι αλευρώδες μείγμα πηγαίνει απευθείας στη συσκευασία (7). Αν το τελικό προϊόν θα είναι σύμπηκτα, τότε μετά την ανάμειξη γίνεται σύμπηξη (3), τα σύμπηκτα ψύχονται (4), θρυμματίζονται αν είναι απαραίτητο (5), κοσκινίζονται (6) και συσκευάζονται (7). Όλη η διαδικασία ελέγχεται ηλεκτρονικά (8)</a:t>
            </a:r>
            <a:endParaRPr kumimoji="0" lang="en-US" sz="1600" u="none" strike="noStrike" cap="none" normalizeH="0" baseline="0" dirty="0">
              <a:ln>
                <a:noFill/>
              </a:ln>
              <a:solidFill>
                <a:schemeClr val="bg1">
                  <a:lumMod val="75000"/>
                  <a:lumOff val="25000"/>
                </a:schemeClr>
              </a:solidFill>
              <a:effectLst/>
              <a:latin typeface="+mn-lt"/>
              <a:cs typeface="Arial" pitchFamily="34" charset="0"/>
            </a:endParaRPr>
          </a:p>
        </p:txBody>
      </p:sp>
      <p:pic>
        <p:nvPicPr>
          <p:cNvPr id="6" name="5 - Εικόνα" descr="feed-production-process.jpg"/>
          <p:cNvPicPr>
            <a:picLocks noChangeAspect="1"/>
          </p:cNvPicPr>
          <p:nvPr/>
        </p:nvPicPr>
        <p:blipFill>
          <a:blip r:embed="rId3" cstate="print"/>
          <a:stretch>
            <a:fillRect/>
          </a:stretch>
        </p:blipFill>
        <p:spPr>
          <a:xfrm>
            <a:off x="381000" y="1066800"/>
            <a:ext cx="8382000" cy="4665980"/>
          </a:xfrm>
          <a:prstGeom prst="rect">
            <a:avLst/>
          </a:prstGeom>
        </p:spPr>
      </p:pic>
      <p:sp>
        <p:nvSpPr>
          <p:cNvPr id="14" name="13 - TextBox"/>
          <p:cNvSpPr txBox="1"/>
          <p:nvPr/>
        </p:nvSpPr>
        <p:spPr>
          <a:xfrm>
            <a:off x="228600" y="685800"/>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Η παραγωγική διαδικασία με … δύο λόγια</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14" name="13 - TextBox"/>
          <p:cNvSpPr txBox="1"/>
          <p:nvPr/>
        </p:nvSpPr>
        <p:spPr>
          <a:xfrm>
            <a:off x="228600" y="685800"/>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Η παραγωγική διαδικασία με … δύο λόγια</a:t>
            </a:r>
          </a:p>
        </p:txBody>
      </p:sp>
      <p:pic>
        <p:nvPicPr>
          <p:cNvPr id="7" name="6 - Εικόνα" descr="FP-hammer-mill.jpg"/>
          <p:cNvPicPr>
            <a:picLocks noChangeAspect="1"/>
          </p:cNvPicPr>
          <p:nvPr/>
        </p:nvPicPr>
        <p:blipFill>
          <a:blip r:embed="rId3" cstate="print"/>
          <a:stretch>
            <a:fillRect/>
          </a:stretch>
        </p:blipFill>
        <p:spPr>
          <a:xfrm>
            <a:off x="266700" y="1143000"/>
            <a:ext cx="2857500" cy="2857500"/>
          </a:xfrm>
          <a:prstGeom prst="rect">
            <a:avLst/>
          </a:prstGeom>
        </p:spPr>
      </p:pic>
      <p:sp>
        <p:nvSpPr>
          <p:cNvPr id="8" name="Text Box 3"/>
          <p:cNvSpPr txBox="1">
            <a:spLocks noChangeArrowheads="1"/>
          </p:cNvSpPr>
          <p:nvPr/>
        </p:nvSpPr>
        <p:spPr bwMode="auto">
          <a:xfrm>
            <a:off x="4191000" y="1524000"/>
            <a:ext cx="4343400" cy="1600200"/>
          </a:xfrm>
          <a:prstGeom prst="rect">
            <a:avLst/>
          </a:prstGeom>
          <a:solidFill>
            <a:schemeClr val="bg2">
              <a:lumMod val="20000"/>
              <a:lumOff val="8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Οι πρώτες ύλες</a:t>
            </a:r>
            <a:r>
              <a:rPr kumimoji="0" lang="el-GR" sz="2000" u="none" strike="noStrike" cap="none" normalizeH="0" dirty="0">
                <a:ln>
                  <a:noFill/>
                </a:ln>
                <a:solidFill>
                  <a:schemeClr val="bg1">
                    <a:lumMod val="75000"/>
                    <a:lumOff val="25000"/>
                  </a:schemeClr>
                </a:solidFill>
                <a:effectLst/>
                <a:latin typeface="+mn-lt"/>
                <a:cs typeface="Arial" pitchFamily="34" charset="0"/>
              </a:rPr>
              <a:t> πρέπει να αλεστούν  και να μετατραπούν σε κόκκους μικρότερου μεγέθους για να διευκολυνθεί η ανάμειξή τους</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pic>
        <p:nvPicPr>
          <p:cNvPr id="9" name="8 - Εικόνα" descr="FP-feed-mixer.jpg"/>
          <p:cNvPicPr>
            <a:picLocks noChangeAspect="1"/>
          </p:cNvPicPr>
          <p:nvPr/>
        </p:nvPicPr>
        <p:blipFill>
          <a:blip r:embed="rId4" cstate="print"/>
          <a:stretch>
            <a:fillRect/>
          </a:stretch>
        </p:blipFill>
        <p:spPr>
          <a:xfrm>
            <a:off x="5829300" y="3657600"/>
            <a:ext cx="2857500" cy="2857500"/>
          </a:xfrm>
          <a:prstGeom prst="rect">
            <a:avLst/>
          </a:prstGeom>
        </p:spPr>
      </p:pic>
      <p:sp>
        <p:nvSpPr>
          <p:cNvPr id="10" name="Text Box 3"/>
          <p:cNvSpPr txBox="1">
            <a:spLocks noChangeArrowheads="1"/>
          </p:cNvSpPr>
          <p:nvPr/>
        </p:nvSpPr>
        <p:spPr bwMode="auto">
          <a:xfrm>
            <a:off x="381000" y="4572000"/>
            <a:ext cx="4343400" cy="1600200"/>
          </a:xfrm>
          <a:prstGeom prst="rect">
            <a:avLst/>
          </a:prstGeom>
          <a:solidFill>
            <a:schemeClr val="bg2">
              <a:lumMod val="20000"/>
              <a:lumOff val="8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Οι αλεσμένες</a:t>
            </a:r>
            <a:r>
              <a:rPr kumimoji="0" lang="el-GR" sz="2000" u="none" strike="noStrike" cap="none" normalizeH="0" dirty="0">
                <a:ln>
                  <a:noFill/>
                </a:ln>
                <a:solidFill>
                  <a:schemeClr val="bg1">
                    <a:lumMod val="75000"/>
                    <a:lumOff val="25000"/>
                  </a:schemeClr>
                </a:solidFill>
                <a:effectLst/>
                <a:latin typeface="+mn-lt"/>
                <a:cs typeface="Arial" pitchFamily="34" charset="0"/>
              </a:rPr>
              <a:t> </a:t>
            </a:r>
            <a:r>
              <a:rPr kumimoji="0" lang="el-GR" sz="2000" u="none" strike="noStrike" cap="none" normalizeH="0" baseline="0" dirty="0">
                <a:ln>
                  <a:noFill/>
                </a:ln>
                <a:solidFill>
                  <a:schemeClr val="bg1">
                    <a:lumMod val="75000"/>
                    <a:lumOff val="25000"/>
                  </a:schemeClr>
                </a:solidFill>
                <a:effectLst/>
                <a:latin typeface="+mn-lt"/>
                <a:cs typeface="Arial" pitchFamily="34" charset="0"/>
              </a:rPr>
              <a:t>πρώτες ύλες</a:t>
            </a:r>
            <a:r>
              <a:rPr kumimoji="0" lang="el-GR" sz="2000" u="none" strike="noStrike" cap="none" normalizeH="0" dirty="0">
                <a:ln>
                  <a:noFill/>
                </a:ln>
                <a:solidFill>
                  <a:schemeClr val="bg1">
                    <a:lumMod val="75000"/>
                    <a:lumOff val="25000"/>
                  </a:schemeClr>
                </a:solidFill>
                <a:effectLst/>
                <a:latin typeface="+mn-lt"/>
                <a:cs typeface="Arial" pitchFamily="34" charset="0"/>
              </a:rPr>
              <a:t> πρέπει να αναμειχθούν για να δημιουργηθεί ένα ομοιογενές μείγμα → ομοιόμορφη κατανομή ΘΣ σε όλη τη μάζα</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1" name="10 - Δεξιό βέλος"/>
          <p:cNvSpPr/>
          <p:nvPr/>
        </p:nvSpPr>
        <p:spPr>
          <a:xfrm>
            <a:off x="3048000" y="2133600"/>
            <a:ext cx="990600" cy="609600"/>
          </a:xfrm>
          <a:prstGeom prst="rightArrow">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11 - Δεξιό βέλος"/>
          <p:cNvSpPr/>
          <p:nvPr/>
        </p:nvSpPr>
        <p:spPr>
          <a:xfrm rot="10800000">
            <a:off x="4876801" y="4876799"/>
            <a:ext cx="990600" cy="609600"/>
          </a:xfrm>
          <a:prstGeom prst="rightArrow">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14" name="13 - TextBox"/>
          <p:cNvSpPr txBox="1"/>
          <p:nvPr/>
        </p:nvSpPr>
        <p:spPr>
          <a:xfrm>
            <a:off x="228600" y="685800"/>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Η παραγωγική διαδικασία με … δύο λόγια</a:t>
            </a:r>
          </a:p>
        </p:txBody>
      </p:sp>
      <p:sp>
        <p:nvSpPr>
          <p:cNvPr id="8" name="Text Box 3"/>
          <p:cNvSpPr txBox="1">
            <a:spLocks noChangeArrowheads="1"/>
          </p:cNvSpPr>
          <p:nvPr/>
        </p:nvSpPr>
        <p:spPr bwMode="auto">
          <a:xfrm>
            <a:off x="4191000" y="1524000"/>
            <a:ext cx="4343400" cy="1600200"/>
          </a:xfrm>
          <a:prstGeom prst="rect">
            <a:avLst/>
          </a:prstGeom>
          <a:solidFill>
            <a:schemeClr val="bg2">
              <a:lumMod val="20000"/>
              <a:lumOff val="8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Το μείγμα (ανάλογα</a:t>
            </a:r>
            <a:r>
              <a:rPr kumimoji="0" lang="el-GR" sz="2000" u="none" strike="noStrike" cap="none" normalizeH="0" dirty="0">
                <a:ln>
                  <a:noFill/>
                </a:ln>
                <a:solidFill>
                  <a:schemeClr val="bg1">
                    <a:lumMod val="75000"/>
                    <a:lumOff val="25000"/>
                  </a:schemeClr>
                </a:solidFill>
                <a:effectLst/>
                <a:latin typeface="+mn-lt"/>
                <a:cs typeface="Arial" pitchFamily="34" charset="0"/>
              </a:rPr>
              <a:t> με το είδος του ζώου για το οποίο προορίζεται) μετατρέπεται σε σύμπηκτα → διασφάλιση ομοιογένειας, καλύτερος ΣΕ</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0" name="Text Box 3"/>
          <p:cNvSpPr txBox="1">
            <a:spLocks noChangeArrowheads="1"/>
          </p:cNvSpPr>
          <p:nvPr/>
        </p:nvSpPr>
        <p:spPr bwMode="auto">
          <a:xfrm>
            <a:off x="381000" y="4572000"/>
            <a:ext cx="4343400" cy="1600200"/>
          </a:xfrm>
          <a:prstGeom prst="rect">
            <a:avLst/>
          </a:prstGeom>
          <a:solidFill>
            <a:schemeClr val="bg2">
              <a:lumMod val="20000"/>
              <a:lumOff val="8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Τα σύμπηκτα πρέπει να ψυχθούν πριν τη συσκευασία (↑ θερμοκρασίες στην πρέσα), αλλιώς το προϊόν θα αλλοιωθεί</a:t>
            </a:r>
            <a:r>
              <a:rPr kumimoji="0" lang="el-GR" sz="2000" u="none" strike="noStrike" cap="none" normalizeH="0" dirty="0">
                <a:ln>
                  <a:noFill/>
                </a:ln>
                <a:solidFill>
                  <a:schemeClr val="bg1">
                    <a:lumMod val="75000"/>
                    <a:lumOff val="25000"/>
                  </a:schemeClr>
                </a:solidFill>
                <a:effectLst/>
                <a:latin typeface="+mn-lt"/>
                <a:cs typeface="Arial" pitchFamily="34" charset="0"/>
              </a:rPr>
              <a:t> πριν χορηγηθεί στα ζώα</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1" name="10 - Δεξιό βέλος"/>
          <p:cNvSpPr/>
          <p:nvPr/>
        </p:nvSpPr>
        <p:spPr>
          <a:xfrm>
            <a:off x="3048000" y="2133600"/>
            <a:ext cx="990600" cy="609600"/>
          </a:xfrm>
          <a:prstGeom prst="rightArrow">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11 - Δεξιό βέλος"/>
          <p:cNvSpPr/>
          <p:nvPr/>
        </p:nvSpPr>
        <p:spPr>
          <a:xfrm rot="10800000">
            <a:off x="4876801" y="4876799"/>
            <a:ext cx="990600" cy="609600"/>
          </a:xfrm>
          <a:prstGeom prst="rightArrow">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12 - Εικόνα" descr="FP-feed-pelletizing-machine.jpg"/>
          <p:cNvPicPr>
            <a:picLocks noChangeAspect="1"/>
          </p:cNvPicPr>
          <p:nvPr/>
        </p:nvPicPr>
        <p:blipFill>
          <a:blip r:embed="rId3" cstate="print"/>
          <a:stretch>
            <a:fillRect/>
          </a:stretch>
        </p:blipFill>
        <p:spPr>
          <a:xfrm>
            <a:off x="190500" y="1295400"/>
            <a:ext cx="2857500" cy="2857500"/>
          </a:xfrm>
          <a:prstGeom prst="rect">
            <a:avLst/>
          </a:prstGeom>
        </p:spPr>
      </p:pic>
      <p:pic>
        <p:nvPicPr>
          <p:cNvPr id="15" name="14 - Εικόνα" descr="FP-counter-flow-cooler-2.jpg"/>
          <p:cNvPicPr>
            <a:picLocks noChangeAspect="1"/>
          </p:cNvPicPr>
          <p:nvPr/>
        </p:nvPicPr>
        <p:blipFill>
          <a:blip r:embed="rId4" cstate="print"/>
          <a:stretch>
            <a:fillRect/>
          </a:stretch>
        </p:blipFill>
        <p:spPr>
          <a:xfrm>
            <a:off x="5943600" y="3505200"/>
            <a:ext cx="2857500" cy="28575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 Εικόνα" descr="FP-rotary-sieve.jpg"/>
          <p:cNvPicPr>
            <a:picLocks noChangeAspect="1"/>
          </p:cNvPicPr>
          <p:nvPr/>
        </p:nvPicPr>
        <p:blipFill>
          <a:blip r:embed="rId3" cstate="print"/>
          <a:stretch>
            <a:fillRect/>
          </a:stretch>
        </p:blipFill>
        <p:spPr>
          <a:xfrm>
            <a:off x="5829300" y="3619500"/>
            <a:ext cx="2857500" cy="2857500"/>
          </a:xfrm>
          <a:prstGeom prst="rect">
            <a:avLst/>
          </a:prstGeom>
        </p:spPr>
      </p:pic>
      <p:pic>
        <p:nvPicPr>
          <p:cNvPr id="16" name="15 - Εικόνα" descr="FP-feed-pellet-crumbler.jpg"/>
          <p:cNvPicPr>
            <a:picLocks noChangeAspect="1"/>
          </p:cNvPicPr>
          <p:nvPr/>
        </p:nvPicPr>
        <p:blipFill>
          <a:blip r:embed="rId4" cstate="print"/>
          <a:stretch>
            <a:fillRect/>
          </a:stretch>
        </p:blipFill>
        <p:spPr>
          <a:xfrm>
            <a:off x="228600" y="1219200"/>
            <a:ext cx="2857500" cy="2857500"/>
          </a:xfrm>
          <a:prstGeom prst="rect">
            <a:avLst/>
          </a:prstGeom>
        </p:spPr>
      </p:pic>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14" name="13 - TextBox"/>
          <p:cNvSpPr txBox="1"/>
          <p:nvPr/>
        </p:nvSpPr>
        <p:spPr>
          <a:xfrm>
            <a:off x="228600" y="685800"/>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Η παραγωγική διαδικασία με … δύο λόγια</a:t>
            </a:r>
          </a:p>
        </p:txBody>
      </p:sp>
      <p:sp>
        <p:nvSpPr>
          <p:cNvPr id="8" name="Text Box 3"/>
          <p:cNvSpPr txBox="1">
            <a:spLocks noChangeArrowheads="1"/>
          </p:cNvSpPr>
          <p:nvPr/>
        </p:nvSpPr>
        <p:spPr bwMode="auto">
          <a:xfrm>
            <a:off x="4191000" y="1524000"/>
            <a:ext cx="4343400" cy="1600200"/>
          </a:xfrm>
          <a:prstGeom prst="rect">
            <a:avLst/>
          </a:prstGeom>
          <a:solidFill>
            <a:schemeClr val="bg2">
              <a:lumMod val="20000"/>
              <a:lumOff val="8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Σε πολλές περιπτώσεις πρέπει</a:t>
            </a:r>
            <a:r>
              <a:rPr kumimoji="0" lang="el-GR" sz="2000" u="none" strike="noStrike" cap="none" normalizeH="0" dirty="0">
                <a:ln>
                  <a:noFill/>
                </a:ln>
                <a:solidFill>
                  <a:schemeClr val="bg1">
                    <a:lumMod val="75000"/>
                    <a:lumOff val="25000"/>
                  </a:schemeClr>
                </a:solidFill>
                <a:effectLst/>
                <a:latin typeface="+mn-lt"/>
                <a:cs typeface="Arial" pitchFamily="34" charset="0"/>
              </a:rPr>
              <a:t> να γίνει θρυμματισμός των συμπήκτων (τραχανάς), όταν θα χορηγηθούν σε μικρά ζώα</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0" name="Text Box 3"/>
          <p:cNvSpPr txBox="1">
            <a:spLocks noChangeArrowheads="1"/>
          </p:cNvSpPr>
          <p:nvPr/>
        </p:nvSpPr>
        <p:spPr bwMode="auto">
          <a:xfrm>
            <a:off x="381000" y="4572000"/>
            <a:ext cx="4343400" cy="1219200"/>
          </a:xfrm>
          <a:prstGeom prst="rect">
            <a:avLst/>
          </a:prstGeom>
          <a:solidFill>
            <a:schemeClr val="bg2">
              <a:lumMod val="20000"/>
              <a:lumOff val="8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Τα σύμπηκτα ή και ο τραχανάς</a:t>
            </a:r>
            <a:r>
              <a:rPr kumimoji="0" lang="el-GR" sz="2000" u="none" strike="noStrike" cap="none" normalizeH="0" dirty="0">
                <a:ln>
                  <a:noFill/>
                </a:ln>
                <a:solidFill>
                  <a:schemeClr val="bg1">
                    <a:lumMod val="75000"/>
                    <a:lumOff val="25000"/>
                  </a:schemeClr>
                </a:solidFill>
                <a:effectLst/>
                <a:latin typeface="+mn-lt"/>
                <a:cs typeface="Arial" pitchFamily="34" charset="0"/>
              </a:rPr>
              <a:t> </a:t>
            </a:r>
            <a:r>
              <a:rPr kumimoji="0" lang="el-GR" sz="2000" u="none" strike="noStrike" cap="none" normalizeH="0" baseline="0" dirty="0">
                <a:ln>
                  <a:noFill/>
                </a:ln>
                <a:solidFill>
                  <a:schemeClr val="bg1">
                    <a:lumMod val="75000"/>
                    <a:lumOff val="25000"/>
                  </a:schemeClr>
                </a:solidFill>
                <a:effectLst/>
                <a:latin typeface="+mn-lt"/>
                <a:cs typeface="Arial" pitchFamily="34" charset="0"/>
              </a:rPr>
              <a:t>πρέπει να κοσκινιστού</a:t>
            </a:r>
            <a:r>
              <a:rPr lang="el-GR" sz="2000" dirty="0">
                <a:solidFill>
                  <a:schemeClr val="bg1">
                    <a:lumMod val="75000"/>
                    <a:lumOff val="25000"/>
                  </a:schemeClr>
                </a:solidFill>
                <a:latin typeface="+mn-lt"/>
                <a:cs typeface="Arial" pitchFamily="34" charset="0"/>
              </a:rPr>
              <a:t>ν πριν τη συσκευασία για να απομακρυνθούν οι σκόνες</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1" name="10 - Δεξιό βέλος"/>
          <p:cNvSpPr/>
          <p:nvPr/>
        </p:nvSpPr>
        <p:spPr>
          <a:xfrm>
            <a:off x="3048000" y="2133600"/>
            <a:ext cx="990600" cy="609600"/>
          </a:xfrm>
          <a:prstGeom prst="rightArrow">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11 - Δεξιό βέλος"/>
          <p:cNvSpPr/>
          <p:nvPr/>
        </p:nvSpPr>
        <p:spPr>
          <a:xfrm rot="10800000">
            <a:off x="4876801" y="4876799"/>
            <a:ext cx="990600" cy="609600"/>
          </a:xfrm>
          <a:prstGeom prst="rightArrow">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5755422"/>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eaLnBrk="1" hangingPunct="1"/>
            <a:r>
              <a:rPr lang="el-GR" b="1" dirty="0">
                <a:solidFill>
                  <a:schemeClr val="bg1">
                    <a:lumMod val="75000"/>
                    <a:lumOff val="25000"/>
                  </a:schemeClr>
                </a:solidFill>
                <a:latin typeface="+mn-lt"/>
              </a:rPr>
              <a:t>α) Τ</a:t>
            </a:r>
            <a:r>
              <a:rPr lang="en-US" b="1" dirty="0" err="1">
                <a:solidFill>
                  <a:schemeClr val="bg1">
                    <a:lumMod val="75000"/>
                    <a:lumOff val="25000"/>
                  </a:schemeClr>
                </a:solidFill>
                <a:latin typeface="+mn-lt"/>
              </a:rPr>
              <a:t>ύπος</a:t>
            </a:r>
            <a:r>
              <a:rPr lang="en-US" b="1" dirty="0">
                <a:solidFill>
                  <a:schemeClr val="bg1">
                    <a:lumMod val="75000"/>
                    <a:lumOff val="25000"/>
                  </a:schemeClr>
                </a:solidFill>
                <a:latin typeface="+mn-lt"/>
              </a:rPr>
              <a:t> πέψης και </a:t>
            </a:r>
            <a:r>
              <a:rPr lang="en-US" b="1" dirty="0" err="1">
                <a:solidFill>
                  <a:schemeClr val="bg1">
                    <a:lumMod val="75000"/>
                    <a:lumOff val="25000"/>
                  </a:schemeClr>
                </a:solidFill>
                <a:latin typeface="+mn-lt"/>
              </a:rPr>
              <a:t>ηλικία</a:t>
            </a:r>
            <a:r>
              <a:rPr lang="en-US" b="1" dirty="0">
                <a:solidFill>
                  <a:schemeClr val="bg1">
                    <a:lumMod val="75000"/>
                    <a:lumOff val="25000"/>
                  </a:schemeClr>
                </a:solidFill>
                <a:latin typeface="+mn-lt"/>
              </a:rPr>
              <a:t> </a:t>
            </a:r>
            <a:r>
              <a:rPr lang="en-US" b="1" dirty="0" err="1">
                <a:solidFill>
                  <a:schemeClr val="bg1">
                    <a:lumMod val="75000"/>
                    <a:lumOff val="25000"/>
                  </a:schemeClr>
                </a:solidFill>
                <a:latin typeface="+mn-lt"/>
              </a:rPr>
              <a:t>ζώου</a:t>
            </a:r>
            <a:endParaRPr lang="el-GR" b="1" dirty="0">
              <a:solidFill>
                <a:schemeClr val="bg1">
                  <a:lumMod val="75000"/>
                  <a:lumOff val="25000"/>
                </a:schemeClr>
              </a:solidFill>
              <a:latin typeface="+mn-lt"/>
            </a:endParaRPr>
          </a:p>
          <a:p>
            <a:pPr lvl="0"/>
            <a:r>
              <a:rPr lang="el-GR" dirty="0">
                <a:solidFill>
                  <a:schemeClr val="bg1">
                    <a:lumMod val="75000"/>
                    <a:lumOff val="25000"/>
                  </a:schemeClr>
                </a:solidFill>
                <a:latin typeface="+mn-lt"/>
              </a:rPr>
              <a:t>Σε ένα </a:t>
            </a:r>
            <a:r>
              <a:rPr lang="el-GR" b="1" dirty="0">
                <a:solidFill>
                  <a:schemeClr val="bg1">
                    <a:lumMod val="75000"/>
                    <a:lumOff val="25000"/>
                  </a:schemeClr>
                </a:solidFill>
                <a:latin typeface="+mn-lt"/>
              </a:rPr>
              <a:t>ενήλικο φυτοφάγο</a:t>
            </a:r>
            <a:r>
              <a:rPr lang="el-GR" dirty="0">
                <a:solidFill>
                  <a:schemeClr val="bg1">
                    <a:lumMod val="75000"/>
                    <a:lumOff val="25000"/>
                  </a:schemeClr>
                </a:solidFill>
                <a:latin typeface="+mn-lt"/>
              </a:rPr>
              <a:t> ζώο είναι απαραίτητη η χρήση ΧΖ → φυλλώδης χλωρή φυτική ύλη, σανοί, χόρτα, ενσιρώματα, άχυρα κλπ. (νεογέννητο → γάλα)</a:t>
            </a:r>
          </a:p>
          <a:p>
            <a:pPr lvl="0"/>
            <a:r>
              <a:rPr lang="el-GR" dirty="0">
                <a:solidFill>
                  <a:schemeClr val="bg1">
                    <a:lumMod val="75000"/>
                    <a:lumOff val="25000"/>
                  </a:schemeClr>
                </a:solidFill>
                <a:latin typeface="+mn-lt"/>
              </a:rPr>
              <a:t>Κάποιες από αυτές τις ΧΖ, τα ζώα τις προτιμούν περισσότερο και άλλες λιγότερο. Η σειρά προτίμησης είναι:</a:t>
            </a:r>
          </a:p>
          <a:p>
            <a:pPr lvl="0"/>
            <a:endParaRPr lang="en-GB" dirty="0">
              <a:solidFill>
                <a:schemeClr val="bg1">
                  <a:lumMod val="75000"/>
                  <a:lumOff val="25000"/>
                </a:schemeClr>
              </a:solidFill>
              <a:latin typeface="+mn-lt"/>
            </a:endParaRPr>
          </a:p>
          <a:p>
            <a:pPr algn="ctr"/>
            <a:r>
              <a:rPr lang="el-GR" i="1" dirty="0">
                <a:solidFill>
                  <a:srgbClr val="7030A0"/>
                </a:solidFill>
                <a:latin typeface="+mn-lt"/>
              </a:rPr>
              <a:t>Φυλλώδης χλωρή φυτική ύλη &gt; σανοί &gt; ενσιρώματα &gt; άχυρα</a:t>
            </a:r>
          </a:p>
          <a:p>
            <a:endParaRPr lang="en-GB" dirty="0">
              <a:solidFill>
                <a:schemeClr val="bg1">
                  <a:lumMod val="75000"/>
                  <a:lumOff val="25000"/>
                </a:schemeClr>
              </a:solidFill>
              <a:latin typeface="+mn-lt"/>
            </a:endParaRPr>
          </a:p>
          <a:p>
            <a:r>
              <a:rPr lang="el-GR" dirty="0">
                <a:solidFill>
                  <a:schemeClr val="bg1">
                    <a:lumMod val="75000"/>
                    <a:lumOff val="25000"/>
                  </a:schemeClr>
                </a:solidFill>
                <a:latin typeface="+mn-lt"/>
              </a:rPr>
              <a:t>Σειρά προτίμησης παρατηρείται και στα διάφορα είδη που περιλαμβάνονται σε αυτές τις κατηγορίες των ζωοτροφών π.χ. για τα είδη της φυλλώδους χλωρής φυτικής ύλης είναι:</a:t>
            </a:r>
          </a:p>
          <a:p>
            <a:endParaRPr lang="en-GB" dirty="0">
              <a:solidFill>
                <a:schemeClr val="bg1">
                  <a:lumMod val="75000"/>
                  <a:lumOff val="25000"/>
                </a:schemeClr>
              </a:solidFill>
              <a:latin typeface="+mn-lt"/>
            </a:endParaRPr>
          </a:p>
          <a:p>
            <a:pPr algn="ctr"/>
            <a:r>
              <a:rPr lang="el-GR" i="1" dirty="0">
                <a:solidFill>
                  <a:srgbClr val="7030A0"/>
                </a:solidFill>
                <a:latin typeface="+mn-lt"/>
              </a:rPr>
              <a:t>Χλόη ψυχανθών &gt; χλόη αγρωστωδών &gt; φύλλα θάμνων</a:t>
            </a:r>
            <a:endParaRPr lang="en-GB" dirty="0">
              <a:solidFill>
                <a:srgbClr val="7030A0"/>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8</a:t>
            </a:fld>
            <a:endParaRPr lang="en-US" dirty="0">
              <a:solidFill>
                <a:schemeClr val="bg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pic>
        <p:nvPicPr>
          <p:cNvPr id="6" name="5 - Εικόνα" descr="flow-chart-of-feed-processing.jpg"/>
          <p:cNvPicPr>
            <a:picLocks noChangeAspect="1"/>
          </p:cNvPicPr>
          <p:nvPr/>
        </p:nvPicPr>
        <p:blipFill>
          <a:blip r:embed="rId3" cstate="print"/>
          <a:srcRect b="16923"/>
          <a:stretch>
            <a:fillRect/>
          </a:stretch>
        </p:blipFill>
        <p:spPr>
          <a:xfrm>
            <a:off x="0" y="1447800"/>
            <a:ext cx="9144000" cy="4114800"/>
          </a:xfrm>
          <a:prstGeom prst="rect">
            <a:avLst/>
          </a:prstGeom>
        </p:spPr>
      </p:pic>
      <p:sp>
        <p:nvSpPr>
          <p:cNvPr id="7" name="6 - TextBox"/>
          <p:cNvSpPr txBox="1"/>
          <p:nvPr/>
        </p:nvSpPr>
        <p:spPr>
          <a:xfrm>
            <a:off x="228600" y="815269"/>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p:txBody>
      </p:sp>
      <p:sp>
        <p:nvSpPr>
          <p:cNvPr id="10" name="Text Box 3"/>
          <p:cNvSpPr txBox="1">
            <a:spLocks noChangeArrowheads="1"/>
          </p:cNvSpPr>
          <p:nvPr/>
        </p:nvSpPr>
        <p:spPr bwMode="auto">
          <a:xfrm>
            <a:off x="2362200" y="5562600"/>
            <a:ext cx="1371600" cy="533400"/>
          </a:xfrm>
          <a:prstGeom prst="rect">
            <a:avLst/>
          </a:prstGeom>
          <a:solidFill>
            <a:schemeClr val="accent3">
              <a:lumMod val="40000"/>
              <a:lumOff val="6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Άλεση </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1" name="Text Box 3"/>
          <p:cNvSpPr txBox="1">
            <a:spLocks noChangeArrowheads="1"/>
          </p:cNvSpPr>
          <p:nvPr/>
        </p:nvSpPr>
        <p:spPr bwMode="auto">
          <a:xfrm>
            <a:off x="3581400" y="5562600"/>
            <a:ext cx="2133600" cy="533400"/>
          </a:xfrm>
          <a:prstGeom prst="rect">
            <a:avLst/>
          </a:prstGeom>
          <a:solidFill>
            <a:schemeClr val="accent6">
              <a:lumMod val="60000"/>
              <a:lumOff val="4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Ανάμειξη </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2" name="Text Box 3"/>
          <p:cNvSpPr txBox="1">
            <a:spLocks noChangeArrowheads="1"/>
          </p:cNvSpPr>
          <p:nvPr/>
        </p:nvSpPr>
        <p:spPr bwMode="auto">
          <a:xfrm>
            <a:off x="5715000" y="5562600"/>
            <a:ext cx="1371600" cy="533400"/>
          </a:xfrm>
          <a:prstGeom prst="rect">
            <a:avLst/>
          </a:prstGeom>
          <a:solidFill>
            <a:srgbClr val="C00000"/>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effectLst/>
                <a:latin typeface="+mn-lt"/>
                <a:cs typeface="Arial" pitchFamily="34" charset="0"/>
              </a:rPr>
              <a:t>Σύμπηξη </a:t>
            </a:r>
            <a:endParaRPr kumimoji="0" lang="en-US" sz="2000" u="none" strike="noStrike" cap="none" normalizeH="0" baseline="0" dirty="0">
              <a:ln>
                <a:noFill/>
              </a:ln>
              <a:effectLst/>
              <a:latin typeface="+mn-lt"/>
              <a:cs typeface="Arial" pitchFamily="34" charset="0"/>
            </a:endParaRPr>
          </a:p>
        </p:txBody>
      </p:sp>
      <p:sp>
        <p:nvSpPr>
          <p:cNvPr id="13" name="Text Box 3"/>
          <p:cNvSpPr txBox="1">
            <a:spLocks noChangeArrowheads="1"/>
          </p:cNvSpPr>
          <p:nvPr/>
        </p:nvSpPr>
        <p:spPr bwMode="auto">
          <a:xfrm>
            <a:off x="7086600" y="5562600"/>
            <a:ext cx="2057400" cy="533400"/>
          </a:xfrm>
          <a:prstGeom prst="rect">
            <a:avLst/>
          </a:prstGeom>
          <a:solidFill>
            <a:schemeClr val="accent2">
              <a:lumMod val="60000"/>
              <a:lumOff val="4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Συσκευασία  </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9" name="Text Box 3"/>
          <p:cNvSpPr txBox="1">
            <a:spLocks noChangeArrowheads="1"/>
          </p:cNvSpPr>
          <p:nvPr/>
        </p:nvSpPr>
        <p:spPr bwMode="auto">
          <a:xfrm>
            <a:off x="0" y="5562600"/>
            <a:ext cx="2514600" cy="533400"/>
          </a:xfrm>
          <a:prstGeom prst="rect">
            <a:avLst/>
          </a:prstGeom>
          <a:solidFill>
            <a:schemeClr val="accent5">
              <a:lumMod val="40000"/>
              <a:lumOff val="6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l-GR" sz="2000" u="none" strike="noStrike" cap="none" normalizeH="0" baseline="0" dirty="0">
                <a:ln>
                  <a:noFill/>
                </a:ln>
                <a:solidFill>
                  <a:schemeClr val="bg1">
                    <a:lumMod val="75000"/>
                    <a:lumOff val="25000"/>
                  </a:schemeClr>
                </a:solidFill>
                <a:effectLst/>
                <a:latin typeface="+mn-lt"/>
                <a:cs typeface="Arial" pitchFamily="34" charset="0"/>
              </a:rPr>
              <a:t>Φόρτωση</a:t>
            </a: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pic>
        <p:nvPicPr>
          <p:cNvPr id="6" name="5 - Εικόνα" descr="flow-chart-of-feed-processing.jpg"/>
          <p:cNvPicPr>
            <a:picLocks noChangeAspect="1"/>
          </p:cNvPicPr>
          <p:nvPr/>
        </p:nvPicPr>
        <p:blipFill>
          <a:blip r:embed="rId3" cstate="print"/>
          <a:srcRect b="16923"/>
          <a:stretch>
            <a:fillRect/>
          </a:stretch>
        </p:blipFill>
        <p:spPr>
          <a:xfrm>
            <a:off x="0" y="1447800"/>
            <a:ext cx="9144000" cy="4114800"/>
          </a:xfrm>
          <a:prstGeom prst="rect">
            <a:avLst/>
          </a:prstGeom>
        </p:spPr>
      </p:pic>
      <p:sp>
        <p:nvSpPr>
          <p:cNvPr id="7" name="6 - TextBox"/>
          <p:cNvSpPr txBox="1"/>
          <p:nvPr/>
        </p:nvSpPr>
        <p:spPr>
          <a:xfrm>
            <a:off x="228600" y="815269"/>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p:txBody>
      </p:sp>
      <p:sp>
        <p:nvSpPr>
          <p:cNvPr id="9" name="Text Box 3"/>
          <p:cNvSpPr txBox="1">
            <a:spLocks noChangeArrowheads="1"/>
          </p:cNvSpPr>
          <p:nvPr/>
        </p:nvSpPr>
        <p:spPr bwMode="auto">
          <a:xfrm>
            <a:off x="0" y="5562600"/>
            <a:ext cx="9144000" cy="1295400"/>
          </a:xfrm>
          <a:prstGeom prst="rect">
            <a:avLst/>
          </a:prstGeom>
          <a:solidFill>
            <a:schemeClr val="accent5">
              <a:lumMod val="40000"/>
              <a:lumOff val="6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pPr>
            <a:r>
              <a:rPr kumimoji="0" lang="el-GR" sz="2000" b="1" u="none" strike="noStrike" cap="none" normalizeH="0" baseline="0" dirty="0">
                <a:ln>
                  <a:noFill/>
                </a:ln>
                <a:solidFill>
                  <a:schemeClr val="bg1">
                    <a:lumMod val="75000"/>
                    <a:lumOff val="25000"/>
                  </a:schemeClr>
                </a:solidFill>
                <a:effectLst/>
                <a:latin typeface="+mn-lt"/>
                <a:cs typeface="Arial" pitchFamily="34" charset="0"/>
              </a:rPr>
              <a:t>Φόρτωση</a:t>
            </a:r>
          </a:p>
          <a:p>
            <a:r>
              <a:rPr lang="el-GR" sz="1600" dirty="0">
                <a:solidFill>
                  <a:schemeClr val="bg1"/>
                </a:solidFill>
                <a:latin typeface="+mn-lt"/>
              </a:rPr>
              <a:t>Οι πρώτες ύλες μεταφέρονται στη βιομηχανία με φορτηγά (χύμα ή σε μεγάλα σακιά) και αποθηκεύονται στα σιλό (οι ΣΖ) ή στους άλλους αποθηκευτικούς χώρους οι ΧΖ και οι πρόσθετες ύλες σιτηρεσίων (βιταμίνες, ανόργανα στοιχεία, αμινοξέα, λίπη, έλαια κλπ.). Μεταφορά με κοχλίες, ιμάντες.</a:t>
            </a:r>
            <a:endParaRPr lang="en-GB" sz="1600" dirty="0">
              <a:solidFill>
                <a:schemeClr val="bg1"/>
              </a:solidFill>
              <a:latin typeface="+mn-lt"/>
            </a:endParaRPr>
          </a:p>
          <a:p>
            <a:pPr marL="0" marR="0" lvl="0" indent="0" defTabSz="914400" rtl="0" eaLnBrk="1" fontAlgn="base" latinLnBrk="0" hangingPunct="1">
              <a:spcBef>
                <a:spcPct val="0"/>
              </a:spcBef>
              <a:spcAft>
                <a:spcPct val="0"/>
              </a:spcAft>
              <a:buClrTx/>
              <a:buSzTx/>
              <a:buFontTx/>
              <a:buNone/>
              <a:tabLst/>
            </a:pP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4" name="13 - Έλλειψη"/>
          <p:cNvSpPr/>
          <p:nvPr/>
        </p:nvSpPr>
        <p:spPr>
          <a:xfrm>
            <a:off x="1371600" y="2286000"/>
            <a:ext cx="1295400"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14 - Έλλειψη"/>
          <p:cNvSpPr/>
          <p:nvPr/>
        </p:nvSpPr>
        <p:spPr>
          <a:xfrm>
            <a:off x="4130040" y="2804160"/>
            <a:ext cx="13716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3"/>
          <p:cNvSpPr txBox="1">
            <a:spLocks noChangeArrowheads="1"/>
          </p:cNvSpPr>
          <p:nvPr/>
        </p:nvSpPr>
        <p:spPr bwMode="auto">
          <a:xfrm>
            <a:off x="5638800" y="1600200"/>
            <a:ext cx="2590800" cy="1066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Οι πρόσθετες ύλες δεν απαιτούν άλεση και για αυτό τα σιλό τους είναι ξεχωριστά κοντά στην ανάμειξη</a:t>
            </a:r>
            <a:endParaRPr lang="en-GB" sz="1600" i="1" dirty="0">
              <a:solidFill>
                <a:schemeClr val="bg1"/>
              </a:solidFill>
              <a:latin typeface="+mn-lt"/>
            </a:endParaRPr>
          </a:p>
          <a:p>
            <a:pPr marL="0" marR="0" lvl="0" indent="0" defTabSz="914400" rtl="0" eaLnBrk="1" fontAlgn="base" latinLnBrk="0" hangingPunct="1">
              <a:spcBef>
                <a:spcPct val="0"/>
              </a:spcBef>
              <a:spcAft>
                <a:spcPct val="0"/>
              </a:spcAft>
              <a:buClrTx/>
              <a:buSzTx/>
              <a:buFontTx/>
              <a:buNone/>
              <a:tabLst/>
            </a:pPr>
            <a:endParaRPr kumimoji="0" lang="en-US" sz="1600" u="none" strike="noStrike" cap="none" normalizeH="0" baseline="0" dirty="0">
              <a:ln>
                <a:noFill/>
              </a:ln>
              <a:solidFill>
                <a:schemeClr val="bg1">
                  <a:lumMod val="75000"/>
                  <a:lumOff val="25000"/>
                </a:schemeClr>
              </a:solidFill>
              <a:effectLst/>
              <a:latin typeface="+mn-lt"/>
              <a:cs typeface="Arial" pitchFamily="34" charset="0"/>
            </a:endParaRPr>
          </a:p>
        </p:txBody>
      </p:sp>
      <p:cxnSp>
        <p:nvCxnSpPr>
          <p:cNvPr id="18" name="17 - Γωνιακή σύνδεση"/>
          <p:cNvCxnSpPr>
            <a:stCxn id="15" idx="0"/>
            <a:endCxn id="16" idx="1"/>
          </p:cNvCxnSpPr>
          <p:nvPr/>
        </p:nvCxnSpPr>
        <p:spPr>
          <a:xfrm rot="5400000" flipH="1" flipV="1">
            <a:off x="4892040" y="2057400"/>
            <a:ext cx="670560" cy="822960"/>
          </a:xfrm>
          <a:prstGeom prst="bent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pic>
        <p:nvPicPr>
          <p:cNvPr id="6" name="5 - Εικόνα" descr="flow-chart-of-feed-processing.jpg"/>
          <p:cNvPicPr>
            <a:picLocks noChangeAspect="1"/>
          </p:cNvPicPr>
          <p:nvPr/>
        </p:nvPicPr>
        <p:blipFill>
          <a:blip r:embed="rId3" cstate="print"/>
          <a:srcRect b="16923"/>
          <a:stretch>
            <a:fillRect/>
          </a:stretch>
        </p:blipFill>
        <p:spPr>
          <a:xfrm>
            <a:off x="0" y="1447800"/>
            <a:ext cx="9144000" cy="4114800"/>
          </a:xfrm>
          <a:prstGeom prst="rect">
            <a:avLst/>
          </a:prstGeom>
        </p:spPr>
      </p:pic>
      <p:sp>
        <p:nvSpPr>
          <p:cNvPr id="7" name="6 - TextBox"/>
          <p:cNvSpPr txBox="1"/>
          <p:nvPr/>
        </p:nvSpPr>
        <p:spPr>
          <a:xfrm>
            <a:off x="228600" y="815269"/>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p:txBody>
      </p:sp>
      <p:sp>
        <p:nvSpPr>
          <p:cNvPr id="9" name="Text Box 3"/>
          <p:cNvSpPr txBox="1">
            <a:spLocks noChangeArrowheads="1"/>
          </p:cNvSpPr>
          <p:nvPr/>
        </p:nvSpPr>
        <p:spPr bwMode="auto">
          <a:xfrm>
            <a:off x="0" y="5562600"/>
            <a:ext cx="9144000" cy="1295400"/>
          </a:xfrm>
          <a:prstGeom prst="rect">
            <a:avLst/>
          </a:prstGeom>
          <a:solidFill>
            <a:schemeClr val="accent3">
              <a:lumMod val="40000"/>
              <a:lumOff val="6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pPr>
            <a:r>
              <a:rPr kumimoji="0" lang="el-GR" sz="2000" b="1" u="none" strike="noStrike" cap="none" normalizeH="0" baseline="0" dirty="0">
                <a:ln>
                  <a:noFill/>
                </a:ln>
                <a:solidFill>
                  <a:schemeClr val="bg1">
                    <a:lumMod val="75000"/>
                    <a:lumOff val="25000"/>
                  </a:schemeClr>
                </a:solidFill>
                <a:effectLst/>
                <a:latin typeface="+mn-lt"/>
                <a:cs typeface="Arial" pitchFamily="34" charset="0"/>
              </a:rPr>
              <a:t>Ζύγιση – άλεση </a:t>
            </a:r>
          </a:p>
          <a:p>
            <a:r>
              <a:rPr lang="el-GR" sz="1600" dirty="0">
                <a:solidFill>
                  <a:schemeClr val="bg1"/>
                </a:solidFill>
                <a:latin typeface="+mn-lt"/>
              </a:rPr>
              <a:t>Ανάλογα με το μείγμα που θα παρασκευαστεί, επιλέγεται από τον υπολογιστή του κεντρικού πίνακα ελέγχου το κατάλληλο πρόγραμμα, που καθορίζει τις ποσότητες των πρώτων υλών που θα μπουν στο μείγμα. </a:t>
            </a:r>
            <a:r>
              <a:rPr lang="en-US" sz="1600" dirty="0" err="1">
                <a:solidFill>
                  <a:schemeClr val="bg1"/>
                </a:solidFill>
                <a:latin typeface="+mn-lt"/>
              </a:rPr>
              <a:t>Ζυγίζονται</a:t>
            </a:r>
            <a:r>
              <a:rPr lang="el-GR" sz="1600" dirty="0">
                <a:solidFill>
                  <a:schemeClr val="bg1"/>
                </a:solidFill>
                <a:latin typeface="+mn-lt"/>
              </a:rPr>
              <a:t> </a:t>
            </a:r>
            <a:r>
              <a:rPr lang="en-US" sz="1600" dirty="0" err="1">
                <a:solidFill>
                  <a:schemeClr val="bg1"/>
                </a:solidFill>
                <a:latin typeface="+mn-lt"/>
              </a:rPr>
              <a:t>αυτόματα</a:t>
            </a:r>
            <a:r>
              <a:rPr lang="el-GR" sz="1600" dirty="0">
                <a:solidFill>
                  <a:schemeClr val="bg1"/>
                </a:solidFill>
                <a:latin typeface="+mn-lt"/>
              </a:rPr>
              <a:t> </a:t>
            </a:r>
            <a:r>
              <a:rPr lang="en-US" sz="1600" dirty="0" err="1">
                <a:solidFill>
                  <a:schemeClr val="bg1"/>
                </a:solidFill>
                <a:latin typeface="+mn-lt"/>
              </a:rPr>
              <a:t>οι</a:t>
            </a:r>
            <a:r>
              <a:rPr lang="en-US" sz="1600" dirty="0">
                <a:solidFill>
                  <a:schemeClr val="bg1"/>
                </a:solidFill>
                <a:latin typeface="+mn-lt"/>
              </a:rPr>
              <a:t> </a:t>
            </a:r>
            <a:r>
              <a:rPr lang="en-US" sz="1600" dirty="0" err="1">
                <a:solidFill>
                  <a:schemeClr val="bg1"/>
                </a:solidFill>
                <a:latin typeface="+mn-lt"/>
              </a:rPr>
              <a:t>ποσότητες</a:t>
            </a:r>
            <a:r>
              <a:rPr lang="en-US" sz="1600" dirty="0">
                <a:solidFill>
                  <a:schemeClr val="bg1"/>
                </a:solidFill>
                <a:latin typeface="+mn-lt"/>
              </a:rPr>
              <a:t> </a:t>
            </a:r>
            <a:r>
              <a:rPr lang="en-US" sz="1600" dirty="0" err="1">
                <a:solidFill>
                  <a:schemeClr val="bg1"/>
                </a:solidFill>
                <a:latin typeface="+mn-lt"/>
              </a:rPr>
              <a:t>αυτές</a:t>
            </a:r>
            <a:r>
              <a:rPr lang="en-US" sz="1600" dirty="0">
                <a:solidFill>
                  <a:schemeClr val="bg1"/>
                </a:solidFill>
                <a:latin typeface="+mn-lt"/>
              </a:rPr>
              <a:t> από </a:t>
            </a:r>
            <a:r>
              <a:rPr lang="en-US" sz="1600" dirty="0" err="1">
                <a:solidFill>
                  <a:schemeClr val="bg1"/>
                </a:solidFill>
                <a:latin typeface="+mn-lt"/>
              </a:rPr>
              <a:t>τα</a:t>
            </a:r>
            <a:r>
              <a:rPr lang="en-US" sz="1600" dirty="0">
                <a:solidFill>
                  <a:schemeClr val="bg1"/>
                </a:solidFill>
                <a:latin typeface="+mn-lt"/>
              </a:rPr>
              <a:t> </a:t>
            </a:r>
            <a:r>
              <a:rPr lang="en-US" sz="1600" dirty="0" err="1">
                <a:solidFill>
                  <a:schemeClr val="bg1"/>
                </a:solidFill>
                <a:latin typeface="+mn-lt"/>
              </a:rPr>
              <a:t>σιλό</a:t>
            </a:r>
            <a:r>
              <a:rPr lang="en-US" sz="1600" dirty="0">
                <a:solidFill>
                  <a:schemeClr val="bg1"/>
                </a:solidFill>
                <a:latin typeface="+mn-lt"/>
              </a:rPr>
              <a:t> και </a:t>
            </a:r>
            <a:r>
              <a:rPr lang="en-US" sz="1600" dirty="0" err="1">
                <a:solidFill>
                  <a:schemeClr val="bg1"/>
                </a:solidFill>
                <a:latin typeface="+mn-lt"/>
              </a:rPr>
              <a:t>οδηγούνται</a:t>
            </a:r>
            <a:r>
              <a:rPr lang="en-US" sz="1600" dirty="0">
                <a:solidFill>
                  <a:schemeClr val="bg1"/>
                </a:solidFill>
                <a:latin typeface="+mn-lt"/>
              </a:rPr>
              <a:t> </a:t>
            </a:r>
            <a:r>
              <a:rPr lang="en-US" sz="1600" dirty="0" err="1">
                <a:solidFill>
                  <a:schemeClr val="bg1"/>
                </a:solidFill>
                <a:latin typeface="+mn-lt"/>
              </a:rPr>
              <a:t>στο</a:t>
            </a:r>
            <a:r>
              <a:rPr lang="en-US" sz="1600" dirty="0">
                <a:solidFill>
                  <a:schemeClr val="bg1"/>
                </a:solidFill>
                <a:latin typeface="+mn-lt"/>
              </a:rPr>
              <a:t> </a:t>
            </a:r>
            <a:r>
              <a:rPr lang="en-US" sz="1600" dirty="0" err="1">
                <a:solidFill>
                  <a:schemeClr val="bg1"/>
                </a:solidFill>
                <a:latin typeface="+mn-lt"/>
              </a:rPr>
              <a:t>σύστημα</a:t>
            </a:r>
            <a:r>
              <a:rPr lang="en-US" sz="1600" dirty="0">
                <a:solidFill>
                  <a:schemeClr val="bg1"/>
                </a:solidFill>
                <a:latin typeface="+mn-lt"/>
              </a:rPr>
              <a:t> </a:t>
            </a:r>
            <a:r>
              <a:rPr lang="en-US" sz="1600" dirty="0" err="1">
                <a:solidFill>
                  <a:schemeClr val="bg1"/>
                </a:solidFill>
                <a:latin typeface="+mn-lt"/>
              </a:rPr>
              <a:t>άλεσης</a:t>
            </a:r>
            <a:r>
              <a:rPr lang="en-US" sz="1600" dirty="0">
                <a:solidFill>
                  <a:schemeClr val="bg1"/>
                </a:solidFill>
                <a:latin typeface="+mn-lt"/>
              </a:rPr>
              <a:t>, </a:t>
            </a:r>
            <a:r>
              <a:rPr lang="en-US" sz="1600" dirty="0" err="1">
                <a:solidFill>
                  <a:schemeClr val="bg1"/>
                </a:solidFill>
                <a:latin typeface="+mn-lt"/>
              </a:rPr>
              <a:t>όπου</a:t>
            </a:r>
            <a:r>
              <a:rPr lang="en-US" sz="1600" dirty="0">
                <a:solidFill>
                  <a:schemeClr val="bg1"/>
                </a:solidFill>
                <a:latin typeface="+mn-lt"/>
              </a:rPr>
              <a:t> </a:t>
            </a:r>
            <a:r>
              <a:rPr lang="en-US" sz="1600" dirty="0" err="1">
                <a:solidFill>
                  <a:schemeClr val="bg1"/>
                </a:solidFill>
                <a:latin typeface="+mn-lt"/>
              </a:rPr>
              <a:t>έχουν</a:t>
            </a:r>
            <a:r>
              <a:rPr lang="en-US" sz="1600" dirty="0">
                <a:solidFill>
                  <a:schemeClr val="bg1"/>
                </a:solidFill>
                <a:latin typeface="+mn-lt"/>
              </a:rPr>
              <a:t> </a:t>
            </a:r>
            <a:r>
              <a:rPr lang="en-US" sz="1600" dirty="0" err="1">
                <a:solidFill>
                  <a:schemeClr val="bg1"/>
                </a:solidFill>
                <a:latin typeface="+mn-lt"/>
              </a:rPr>
              <a:t>τοποθετηθεί</a:t>
            </a:r>
            <a:r>
              <a:rPr lang="en-US" sz="1600" dirty="0">
                <a:solidFill>
                  <a:schemeClr val="bg1"/>
                </a:solidFill>
                <a:latin typeface="+mn-lt"/>
              </a:rPr>
              <a:t> </a:t>
            </a:r>
            <a:r>
              <a:rPr lang="en-US" sz="1600" dirty="0" err="1">
                <a:solidFill>
                  <a:schemeClr val="bg1"/>
                </a:solidFill>
                <a:latin typeface="+mn-lt"/>
              </a:rPr>
              <a:t>τα</a:t>
            </a:r>
            <a:r>
              <a:rPr lang="en-US" sz="1600" dirty="0">
                <a:solidFill>
                  <a:schemeClr val="bg1"/>
                </a:solidFill>
                <a:latin typeface="+mn-lt"/>
              </a:rPr>
              <a:t> </a:t>
            </a:r>
            <a:r>
              <a:rPr lang="en-US" sz="1600" dirty="0" err="1">
                <a:solidFill>
                  <a:schemeClr val="bg1"/>
                </a:solidFill>
                <a:latin typeface="+mn-lt"/>
              </a:rPr>
              <a:t>κατάλληλα</a:t>
            </a:r>
            <a:r>
              <a:rPr lang="en-US" sz="1600" dirty="0">
                <a:solidFill>
                  <a:schemeClr val="bg1"/>
                </a:solidFill>
                <a:latin typeface="+mn-lt"/>
              </a:rPr>
              <a:t> </a:t>
            </a:r>
            <a:r>
              <a:rPr lang="en-US" sz="1600" dirty="0" err="1">
                <a:solidFill>
                  <a:schemeClr val="bg1"/>
                </a:solidFill>
                <a:latin typeface="+mn-lt"/>
              </a:rPr>
              <a:t>κόσκινα</a:t>
            </a:r>
            <a:r>
              <a:rPr lang="en-US" sz="1600" dirty="0">
                <a:solidFill>
                  <a:schemeClr val="bg1"/>
                </a:solidFill>
                <a:latin typeface="+mn-lt"/>
              </a:rPr>
              <a:t>. </a:t>
            </a:r>
            <a:endParaRPr lang="en-GB" sz="1600" dirty="0">
              <a:solidFill>
                <a:schemeClr val="bg1"/>
              </a:solidFill>
              <a:latin typeface="+mn-lt"/>
            </a:endParaRPr>
          </a:p>
          <a:p>
            <a:pPr marL="0" marR="0" lvl="0" indent="0" defTabSz="914400" rtl="0" eaLnBrk="1" fontAlgn="base" latinLnBrk="0" hangingPunct="1">
              <a:spcBef>
                <a:spcPct val="0"/>
              </a:spcBef>
              <a:spcAft>
                <a:spcPct val="0"/>
              </a:spcAft>
              <a:buClrTx/>
              <a:buSzTx/>
              <a:buFontTx/>
              <a:buNone/>
              <a:tabLst/>
            </a:pPr>
            <a:endParaRPr kumimoji="0" lang="en-US" sz="20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14" name="13 - Έλλειψη"/>
          <p:cNvSpPr/>
          <p:nvPr/>
        </p:nvSpPr>
        <p:spPr>
          <a:xfrm>
            <a:off x="1539240" y="4282440"/>
            <a:ext cx="990600" cy="807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14 - Έλλειψη"/>
          <p:cNvSpPr/>
          <p:nvPr/>
        </p:nvSpPr>
        <p:spPr>
          <a:xfrm>
            <a:off x="2788920" y="3017520"/>
            <a:ext cx="76200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3"/>
          <p:cNvSpPr txBox="1">
            <a:spLocks noChangeArrowheads="1"/>
          </p:cNvSpPr>
          <p:nvPr/>
        </p:nvSpPr>
        <p:spPr bwMode="auto">
          <a:xfrm>
            <a:off x="5638800" y="1600200"/>
            <a:ext cx="2590800" cy="1066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Η άλεση μπορεί γίνει σε δύο φάσεις (</a:t>
            </a:r>
            <a:r>
              <a:rPr lang="el-GR" sz="1600" i="1" dirty="0" err="1">
                <a:solidFill>
                  <a:schemeClr val="bg1"/>
                </a:solidFill>
                <a:latin typeface="+mn-lt"/>
              </a:rPr>
              <a:t>προάλεση</a:t>
            </a:r>
            <a:r>
              <a:rPr lang="el-GR" sz="1600" i="1" dirty="0">
                <a:solidFill>
                  <a:schemeClr val="bg1"/>
                </a:solidFill>
                <a:latin typeface="+mn-lt"/>
              </a:rPr>
              <a:t> και άλεση) ανάλογα με το είδος των ζωοτροφών</a:t>
            </a:r>
            <a:endParaRPr lang="en-GB" sz="1600" i="1" dirty="0">
              <a:solidFill>
                <a:schemeClr val="bg1"/>
              </a:solidFill>
              <a:latin typeface="+mn-lt"/>
            </a:endParaRPr>
          </a:p>
          <a:p>
            <a:pPr marL="0" marR="0" lvl="0" indent="0" defTabSz="914400" rtl="0" eaLnBrk="1" fontAlgn="base" latinLnBrk="0" hangingPunct="1">
              <a:spcBef>
                <a:spcPct val="0"/>
              </a:spcBef>
              <a:spcAft>
                <a:spcPct val="0"/>
              </a:spcAft>
              <a:buClrTx/>
              <a:buSzTx/>
              <a:buFontTx/>
              <a:buNone/>
              <a:tabLst/>
            </a:pPr>
            <a:endParaRPr kumimoji="0" lang="en-US" sz="1600" u="none" strike="noStrike" cap="none" normalizeH="0" baseline="0" dirty="0">
              <a:ln>
                <a:noFill/>
              </a:ln>
              <a:solidFill>
                <a:schemeClr val="bg1">
                  <a:lumMod val="75000"/>
                  <a:lumOff val="25000"/>
                </a:schemeClr>
              </a:solidFill>
              <a:effectLst/>
              <a:latin typeface="+mn-lt"/>
              <a:cs typeface="Arial" pitchFamily="34" charset="0"/>
            </a:endParaRPr>
          </a:p>
        </p:txBody>
      </p:sp>
      <p:cxnSp>
        <p:nvCxnSpPr>
          <p:cNvPr id="18" name="17 - Γωνιακή σύνδεση"/>
          <p:cNvCxnSpPr>
            <a:stCxn id="15" idx="0"/>
            <a:endCxn id="16" idx="1"/>
          </p:cNvCxnSpPr>
          <p:nvPr/>
        </p:nvCxnSpPr>
        <p:spPr>
          <a:xfrm rot="5400000" flipH="1" flipV="1">
            <a:off x="3962400" y="1341120"/>
            <a:ext cx="883920" cy="2468880"/>
          </a:xfrm>
          <a:prstGeom prst="bent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9 - Έλλειψη"/>
          <p:cNvSpPr/>
          <p:nvPr/>
        </p:nvSpPr>
        <p:spPr>
          <a:xfrm>
            <a:off x="4343400" y="4267200"/>
            <a:ext cx="990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pic>
        <p:nvPicPr>
          <p:cNvPr id="6" name="5 - Εικόνα" descr="flow-chart-of-feed-processing.jpg"/>
          <p:cNvPicPr>
            <a:picLocks noChangeAspect="1"/>
          </p:cNvPicPr>
          <p:nvPr/>
        </p:nvPicPr>
        <p:blipFill>
          <a:blip r:embed="rId3" cstate="print"/>
          <a:srcRect b="16923"/>
          <a:stretch>
            <a:fillRect/>
          </a:stretch>
        </p:blipFill>
        <p:spPr>
          <a:xfrm>
            <a:off x="0" y="1447800"/>
            <a:ext cx="9144000" cy="4114800"/>
          </a:xfrm>
          <a:prstGeom prst="rect">
            <a:avLst/>
          </a:prstGeom>
        </p:spPr>
      </p:pic>
      <p:sp>
        <p:nvSpPr>
          <p:cNvPr id="7" name="6 - TextBox"/>
          <p:cNvSpPr txBox="1"/>
          <p:nvPr/>
        </p:nvSpPr>
        <p:spPr>
          <a:xfrm>
            <a:off x="228600" y="815269"/>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p:txBody>
      </p:sp>
      <p:sp>
        <p:nvSpPr>
          <p:cNvPr id="9" name="Text Box 3"/>
          <p:cNvSpPr txBox="1">
            <a:spLocks noChangeArrowheads="1"/>
          </p:cNvSpPr>
          <p:nvPr/>
        </p:nvSpPr>
        <p:spPr bwMode="auto">
          <a:xfrm>
            <a:off x="0" y="5562600"/>
            <a:ext cx="9144000" cy="1295400"/>
          </a:xfrm>
          <a:prstGeom prst="rect">
            <a:avLst/>
          </a:prstGeom>
          <a:solidFill>
            <a:schemeClr val="accent6">
              <a:lumMod val="40000"/>
              <a:lumOff val="6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pPr>
            <a:r>
              <a:rPr kumimoji="0" lang="el-GR" sz="2000" b="1" u="none" strike="noStrike" cap="none" normalizeH="0" baseline="0" dirty="0">
                <a:ln>
                  <a:noFill/>
                </a:ln>
                <a:solidFill>
                  <a:schemeClr val="bg1">
                    <a:lumMod val="75000"/>
                    <a:lumOff val="25000"/>
                  </a:schemeClr>
                </a:solidFill>
                <a:effectLst/>
                <a:latin typeface="+mn-lt"/>
                <a:cs typeface="Arial" pitchFamily="34" charset="0"/>
              </a:rPr>
              <a:t>Ανάμειξη </a:t>
            </a:r>
          </a:p>
          <a:p>
            <a:r>
              <a:rPr lang="en-US" sz="1600" dirty="0" err="1">
                <a:solidFill>
                  <a:schemeClr val="bg1"/>
                </a:solidFill>
                <a:latin typeface="+mn-lt"/>
              </a:rPr>
              <a:t>Μετά</a:t>
            </a:r>
            <a:r>
              <a:rPr lang="en-US" sz="1600" dirty="0">
                <a:solidFill>
                  <a:schemeClr val="bg1"/>
                </a:solidFill>
                <a:latin typeface="+mn-lt"/>
              </a:rPr>
              <a:t> </a:t>
            </a:r>
            <a:r>
              <a:rPr lang="en-US" sz="1600" dirty="0" err="1">
                <a:solidFill>
                  <a:schemeClr val="bg1"/>
                </a:solidFill>
                <a:latin typeface="+mn-lt"/>
              </a:rPr>
              <a:t>την</a:t>
            </a:r>
            <a:r>
              <a:rPr lang="en-US" sz="1600" dirty="0">
                <a:solidFill>
                  <a:schemeClr val="bg1"/>
                </a:solidFill>
                <a:latin typeface="+mn-lt"/>
              </a:rPr>
              <a:t> </a:t>
            </a:r>
            <a:r>
              <a:rPr lang="en-US" sz="1600" dirty="0" err="1">
                <a:solidFill>
                  <a:schemeClr val="bg1"/>
                </a:solidFill>
                <a:latin typeface="+mn-lt"/>
              </a:rPr>
              <a:t>άλεση</a:t>
            </a:r>
            <a:r>
              <a:rPr lang="en-US" sz="1600" dirty="0">
                <a:solidFill>
                  <a:schemeClr val="bg1"/>
                </a:solidFill>
                <a:latin typeface="+mn-lt"/>
              </a:rPr>
              <a:t> </a:t>
            </a:r>
            <a:r>
              <a:rPr lang="el-GR" sz="1600" dirty="0">
                <a:solidFill>
                  <a:schemeClr val="bg1"/>
                </a:solidFill>
                <a:latin typeface="+mn-lt"/>
              </a:rPr>
              <a:t>οι πρώτες ύλες </a:t>
            </a:r>
            <a:r>
              <a:rPr lang="en-US" sz="1600" dirty="0" err="1">
                <a:solidFill>
                  <a:schemeClr val="bg1"/>
                </a:solidFill>
                <a:latin typeface="+mn-lt"/>
              </a:rPr>
              <a:t>οδηγούνται</a:t>
            </a:r>
            <a:r>
              <a:rPr lang="en-US" sz="1600" dirty="0">
                <a:solidFill>
                  <a:schemeClr val="bg1"/>
                </a:solidFill>
                <a:latin typeface="+mn-lt"/>
              </a:rPr>
              <a:t> </a:t>
            </a:r>
            <a:r>
              <a:rPr lang="en-US" sz="1600" dirty="0" err="1">
                <a:solidFill>
                  <a:schemeClr val="bg1"/>
                </a:solidFill>
                <a:latin typeface="+mn-lt"/>
              </a:rPr>
              <a:t>στον</a:t>
            </a:r>
            <a:r>
              <a:rPr lang="en-US" sz="1600" dirty="0">
                <a:solidFill>
                  <a:schemeClr val="bg1"/>
                </a:solidFill>
                <a:latin typeface="+mn-lt"/>
              </a:rPr>
              <a:t> </a:t>
            </a:r>
            <a:r>
              <a:rPr lang="en-US" sz="1600" dirty="0" err="1">
                <a:solidFill>
                  <a:schemeClr val="bg1"/>
                </a:solidFill>
                <a:latin typeface="+mn-lt"/>
              </a:rPr>
              <a:t>αναμικτήρα</a:t>
            </a:r>
            <a:r>
              <a:rPr lang="en-US" sz="1600" dirty="0">
                <a:solidFill>
                  <a:schemeClr val="bg1"/>
                </a:solidFill>
                <a:latin typeface="+mn-lt"/>
              </a:rPr>
              <a:t> και </a:t>
            </a:r>
            <a:r>
              <a:rPr lang="en-US" sz="1600" dirty="0" err="1">
                <a:solidFill>
                  <a:schemeClr val="bg1"/>
                </a:solidFill>
                <a:latin typeface="+mn-lt"/>
              </a:rPr>
              <a:t>ανακατεύονται</a:t>
            </a:r>
            <a:r>
              <a:rPr lang="en-US" sz="1600" dirty="0">
                <a:solidFill>
                  <a:schemeClr val="bg1"/>
                </a:solidFill>
                <a:latin typeface="+mn-lt"/>
              </a:rPr>
              <a:t> </a:t>
            </a:r>
            <a:r>
              <a:rPr lang="en-US" sz="1600" dirty="0" err="1">
                <a:solidFill>
                  <a:schemeClr val="bg1"/>
                </a:solidFill>
                <a:latin typeface="+mn-lt"/>
              </a:rPr>
              <a:t>για</a:t>
            </a:r>
            <a:r>
              <a:rPr lang="en-US" sz="1600" dirty="0">
                <a:solidFill>
                  <a:schemeClr val="bg1"/>
                </a:solidFill>
                <a:latin typeface="+mn-lt"/>
              </a:rPr>
              <a:t> </a:t>
            </a:r>
            <a:r>
              <a:rPr lang="en-US" sz="1600" dirty="0" err="1">
                <a:solidFill>
                  <a:schemeClr val="bg1"/>
                </a:solidFill>
                <a:latin typeface="+mn-lt"/>
              </a:rPr>
              <a:t>προκαθορισμένο</a:t>
            </a:r>
            <a:r>
              <a:rPr lang="en-US" sz="1600" dirty="0">
                <a:solidFill>
                  <a:schemeClr val="bg1"/>
                </a:solidFill>
                <a:latin typeface="+mn-lt"/>
              </a:rPr>
              <a:t> </a:t>
            </a:r>
            <a:r>
              <a:rPr lang="en-US" sz="1600" dirty="0" err="1">
                <a:solidFill>
                  <a:schemeClr val="bg1"/>
                </a:solidFill>
                <a:latin typeface="+mn-lt"/>
              </a:rPr>
              <a:t>διάστημα</a:t>
            </a:r>
            <a:r>
              <a:rPr lang="en-US" sz="1600" dirty="0">
                <a:solidFill>
                  <a:schemeClr val="bg1"/>
                </a:solidFill>
                <a:latin typeface="+mn-lt"/>
              </a:rPr>
              <a:t>. </a:t>
            </a:r>
            <a:r>
              <a:rPr lang="en-US" sz="1600" dirty="0" err="1">
                <a:solidFill>
                  <a:schemeClr val="bg1"/>
                </a:solidFill>
                <a:latin typeface="+mn-lt"/>
              </a:rPr>
              <a:t>Προστίθενται</a:t>
            </a:r>
            <a:r>
              <a:rPr lang="en-US" sz="1600" dirty="0">
                <a:solidFill>
                  <a:schemeClr val="bg1"/>
                </a:solidFill>
                <a:latin typeface="+mn-lt"/>
              </a:rPr>
              <a:t>, </a:t>
            </a:r>
            <a:r>
              <a:rPr lang="en-US" sz="1600" dirty="0" err="1">
                <a:solidFill>
                  <a:schemeClr val="bg1"/>
                </a:solidFill>
                <a:latin typeface="+mn-lt"/>
              </a:rPr>
              <a:t>αν</a:t>
            </a:r>
            <a:r>
              <a:rPr lang="en-US" sz="1600" dirty="0">
                <a:solidFill>
                  <a:schemeClr val="bg1"/>
                </a:solidFill>
                <a:latin typeface="+mn-lt"/>
              </a:rPr>
              <a:t> είναι </a:t>
            </a:r>
            <a:r>
              <a:rPr lang="en-US" sz="1600" dirty="0" err="1">
                <a:solidFill>
                  <a:schemeClr val="bg1"/>
                </a:solidFill>
                <a:latin typeface="+mn-lt"/>
              </a:rPr>
              <a:t>αναγκαίο</a:t>
            </a:r>
            <a:r>
              <a:rPr lang="en-US" sz="1600" dirty="0">
                <a:solidFill>
                  <a:schemeClr val="bg1"/>
                </a:solidFill>
                <a:latin typeface="+mn-lt"/>
              </a:rPr>
              <a:t> και </a:t>
            </a:r>
            <a:r>
              <a:rPr lang="en-US" sz="1600" dirty="0" err="1">
                <a:solidFill>
                  <a:schemeClr val="bg1"/>
                </a:solidFill>
                <a:latin typeface="+mn-lt"/>
              </a:rPr>
              <a:t>οι</a:t>
            </a:r>
            <a:r>
              <a:rPr lang="en-US" sz="1600" dirty="0">
                <a:solidFill>
                  <a:schemeClr val="bg1"/>
                </a:solidFill>
                <a:latin typeface="+mn-lt"/>
              </a:rPr>
              <a:t> </a:t>
            </a:r>
            <a:r>
              <a:rPr lang="en-US" sz="1600" dirty="0" err="1">
                <a:solidFill>
                  <a:schemeClr val="bg1"/>
                </a:solidFill>
                <a:latin typeface="+mn-lt"/>
              </a:rPr>
              <a:t>υγρές</a:t>
            </a:r>
            <a:r>
              <a:rPr lang="en-US" sz="1600" dirty="0">
                <a:solidFill>
                  <a:schemeClr val="bg1"/>
                </a:solidFill>
                <a:latin typeface="+mn-lt"/>
              </a:rPr>
              <a:t> </a:t>
            </a:r>
            <a:r>
              <a:rPr lang="en-US" sz="1600" dirty="0" err="1">
                <a:solidFill>
                  <a:schemeClr val="bg1"/>
                </a:solidFill>
                <a:latin typeface="+mn-lt"/>
              </a:rPr>
              <a:t>πρώτες</a:t>
            </a:r>
            <a:r>
              <a:rPr lang="en-US" sz="1600" dirty="0">
                <a:solidFill>
                  <a:schemeClr val="bg1"/>
                </a:solidFill>
                <a:latin typeface="+mn-lt"/>
              </a:rPr>
              <a:t> </a:t>
            </a:r>
            <a:r>
              <a:rPr lang="en-US" sz="1600" dirty="0" err="1">
                <a:solidFill>
                  <a:schemeClr val="bg1"/>
                </a:solidFill>
                <a:latin typeface="+mn-lt"/>
              </a:rPr>
              <a:t>ύλες</a:t>
            </a:r>
            <a:r>
              <a:rPr lang="en-US" sz="1600" dirty="0">
                <a:solidFill>
                  <a:schemeClr val="bg1"/>
                </a:solidFill>
                <a:latin typeface="+mn-lt"/>
              </a:rPr>
              <a:t> (</a:t>
            </a:r>
            <a:r>
              <a:rPr lang="en-US" sz="1600" dirty="0" err="1">
                <a:solidFill>
                  <a:schemeClr val="bg1"/>
                </a:solidFill>
                <a:latin typeface="+mn-lt"/>
              </a:rPr>
              <a:t>έλαια</a:t>
            </a:r>
            <a:r>
              <a:rPr lang="en-US" sz="1600" dirty="0">
                <a:solidFill>
                  <a:schemeClr val="bg1"/>
                </a:solidFill>
                <a:latin typeface="+mn-lt"/>
              </a:rPr>
              <a:t>, </a:t>
            </a:r>
            <a:r>
              <a:rPr lang="en-US" sz="1600" dirty="0" err="1">
                <a:solidFill>
                  <a:schemeClr val="bg1"/>
                </a:solidFill>
                <a:latin typeface="+mn-lt"/>
              </a:rPr>
              <a:t>μελάσσα</a:t>
            </a:r>
            <a:r>
              <a:rPr lang="en-US" sz="1600" dirty="0">
                <a:solidFill>
                  <a:schemeClr val="bg1"/>
                </a:solidFill>
                <a:latin typeface="+mn-lt"/>
              </a:rPr>
              <a:t>, </a:t>
            </a:r>
            <a:r>
              <a:rPr lang="en-US" sz="1600" dirty="0" err="1">
                <a:solidFill>
                  <a:schemeClr val="bg1"/>
                </a:solidFill>
                <a:latin typeface="+mn-lt"/>
              </a:rPr>
              <a:t>κ.ά</a:t>
            </a:r>
            <a:r>
              <a:rPr lang="en-US" sz="1600" dirty="0">
                <a:solidFill>
                  <a:schemeClr val="bg1"/>
                </a:solidFill>
                <a:latin typeface="+mn-lt"/>
              </a:rPr>
              <a:t>.) ή και </a:t>
            </a:r>
            <a:r>
              <a:rPr lang="en-US" sz="1600" dirty="0" err="1">
                <a:solidFill>
                  <a:schemeClr val="bg1"/>
                </a:solidFill>
                <a:latin typeface="+mn-lt"/>
              </a:rPr>
              <a:t>διάφορες</a:t>
            </a:r>
            <a:r>
              <a:rPr lang="en-US" sz="1600" dirty="0">
                <a:solidFill>
                  <a:schemeClr val="bg1"/>
                </a:solidFill>
                <a:latin typeface="+mn-lt"/>
              </a:rPr>
              <a:t> </a:t>
            </a:r>
            <a:r>
              <a:rPr lang="en-US" sz="1600" dirty="0" err="1">
                <a:solidFill>
                  <a:schemeClr val="bg1"/>
                </a:solidFill>
                <a:latin typeface="+mn-lt"/>
              </a:rPr>
              <a:t>πρόσθετες</a:t>
            </a:r>
            <a:r>
              <a:rPr lang="en-US" sz="1600" dirty="0">
                <a:solidFill>
                  <a:schemeClr val="bg1"/>
                </a:solidFill>
                <a:latin typeface="+mn-lt"/>
              </a:rPr>
              <a:t> </a:t>
            </a:r>
            <a:r>
              <a:rPr lang="en-US" sz="1600" dirty="0" err="1">
                <a:solidFill>
                  <a:schemeClr val="bg1"/>
                </a:solidFill>
                <a:latin typeface="+mn-lt"/>
              </a:rPr>
              <a:t>ύλες</a:t>
            </a:r>
            <a:r>
              <a:rPr lang="en-US" sz="1600" dirty="0">
                <a:solidFill>
                  <a:schemeClr val="bg1"/>
                </a:solidFill>
                <a:latin typeface="+mn-lt"/>
              </a:rPr>
              <a:t> </a:t>
            </a:r>
            <a:r>
              <a:rPr lang="en-US" sz="1600" dirty="0" err="1">
                <a:solidFill>
                  <a:schemeClr val="bg1"/>
                </a:solidFill>
                <a:latin typeface="+mn-lt"/>
              </a:rPr>
              <a:t>ζωοτροφών</a:t>
            </a:r>
            <a:r>
              <a:rPr lang="en-US" sz="1600" dirty="0">
                <a:solidFill>
                  <a:schemeClr val="bg1"/>
                </a:solidFill>
                <a:latin typeface="+mn-lt"/>
              </a:rPr>
              <a:t>, </a:t>
            </a:r>
            <a:r>
              <a:rPr lang="en-US" sz="1600" dirty="0" err="1">
                <a:solidFill>
                  <a:schemeClr val="bg1"/>
                </a:solidFill>
                <a:latin typeface="+mn-lt"/>
              </a:rPr>
              <a:t>ανάλογα</a:t>
            </a:r>
            <a:r>
              <a:rPr lang="en-US" sz="1600" dirty="0">
                <a:solidFill>
                  <a:schemeClr val="bg1"/>
                </a:solidFill>
                <a:latin typeface="+mn-lt"/>
              </a:rPr>
              <a:t> </a:t>
            </a:r>
            <a:r>
              <a:rPr lang="en-US" sz="1600" dirty="0" err="1">
                <a:solidFill>
                  <a:schemeClr val="bg1"/>
                </a:solidFill>
                <a:latin typeface="+mn-lt"/>
              </a:rPr>
              <a:t>με</a:t>
            </a:r>
            <a:r>
              <a:rPr lang="en-US" sz="1600" dirty="0">
                <a:solidFill>
                  <a:schemeClr val="bg1"/>
                </a:solidFill>
                <a:latin typeface="+mn-lt"/>
              </a:rPr>
              <a:t> το </a:t>
            </a:r>
            <a:r>
              <a:rPr lang="en-US" sz="1600" dirty="0" err="1">
                <a:solidFill>
                  <a:schemeClr val="bg1"/>
                </a:solidFill>
                <a:latin typeface="+mn-lt"/>
              </a:rPr>
              <a:t>είδος</a:t>
            </a:r>
            <a:r>
              <a:rPr lang="en-US" sz="1600" dirty="0">
                <a:solidFill>
                  <a:schemeClr val="bg1"/>
                </a:solidFill>
                <a:latin typeface="+mn-lt"/>
              </a:rPr>
              <a:t> του </a:t>
            </a:r>
            <a:r>
              <a:rPr lang="en-US" sz="1600" dirty="0" err="1">
                <a:solidFill>
                  <a:schemeClr val="bg1"/>
                </a:solidFill>
                <a:latin typeface="+mn-lt"/>
              </a:rPr>
              <a:t>μείγματος</a:t>
            </a:r>
            <a:endParaRPr kumimoji="0" lang="en-US" sz="2000" u="none" strike="noStrike" cap="none" normalizeH="0" baseline="0" dirty="0">
              <a:ln>
                <a:noFill/>
              </a:ln>
              <a:solidFill>
                <a:schemeClr val="bg1"/>
              </a:solidFill>
              <a:effectLst/>
              <a:latin typeface="+mn-lt"/>
              <a:cs typeface="Arial" pitchFamily="34" charset="0"/>
            </a:endParaRPr>
          </a:p>
        </p:txBody>
      </p:sp>
      <p:sp>
        <p:nvSpPr>
          <p:cNvPr id="15" name="14 - Έλλειψη"/>
          <p:cNvSpPr/>
          <p:nvPr/>
        </p:nvSpPr>
        <p:spPr>
          <a:xfrm>
            <a:off x="4267200" y="4800600"/>
            <a:ext cx="1219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3"/>
          <p:cNvSpPr txBox="1">
            <a:spLocks noChangeArrowheads="1"/>
          </p:cNvSpPr>
          <p:nvPr/>
        </p:nvSpPr>
        <p:spPr bwMode="auto">
          <a:xfrm>
            <a:off x="304800" y="2971800"/>
            <a:ext cx="2971800" cy="1066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Οι πρόσθετες ύλες ζυγίζονται ξεχωριστά (όχι μαζί με τις ζωοτροφές), αναμιγνύονται με φορέα και μπαίνουν στη ανάμειξη</a:t>
            </a:r>
            <a:endParaRPr lang="en-GB" sz="1600" i="1" dirty="0">
              <a:solidFill>
                <a:schemeClr val="bg1"/>
              </a:solidFill>
              <a:latin typeface="+mn-lt"/>
            </a:endParaRPr>
          </a:p>
          <a:p>
            <a:pPr marL="0" marR="0" lvl="0" indent="0" defTabSz="914400" rtl="0" eaLnBrk="1" fontAlgn="base" latinLnBrk="0" hangingPunct="1">
              <a:spcBef>
                <a:spcPct val="0"/>
              </a:spcBef>
              <a:spcAft>
                <a:spcPct val="0"/>
              </a:spcAft>
              <a:buClrTx/>
              <a:buSzTx/>
              <a:buFontTx/>
              <a:buNone/>
              <a:tabLst/>
            </a:pPr>
            <a:endParaRPr kumimoji="0" lang="en-US" sz="16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23" name="22 - Έλλειψη"/>
          <p:cNvSpPr/>
          <p:nvPr/>
        </p:nvSpPr>
        <p:spPr>
          <a:xfrm>
            <a:off x="4069080" y="2834640"/>
            <a:ext cx="15240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27 - Ευθύγραμμο βέλος σύνδεσης"/>
          <p:cNvCxnSpPr>
            <a:stCxn id="32" idx="2"/>
            <a:endCxn id="31" idx="3"/>
          </p:cNvCxnSpPr>
          <p:nvPr/>
        </p:nvCxnSpPr>
        <p:spPr>
          <a:xfrm flipH="1" flipV="1">
            <a:off x="5410200" y="1981200"/>
            <a:ext cx="640080" cy="381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 Box 3"/>
          <p:cNvSpPr txBox="1">
            <a:spLocks noChangeArrowheads="1"/>
          </p:cNvSpPr>
          <p:nvPr/>
        </p:nvSpPr>
        <p:spPr bwMode="auto">
          <a:xfrm>
            <a:off x="1828800" y="1447800"/>
            <a:ext cx="3581400" cy="1066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Μετά την ανάμειξη το μείγμα οδηγείται στη συσκευή συσκευασίας ή στα σιλό αποθήκευσης αν πρόκειται να παραμείνει σε αλευρώδη μορφή</a:t>
            </a:r>
            <a:endParaRPr kumimoji="0" lang="en-US" sz="1600" i="1" u="none" strike="noStrike" cap="none" normalizeH="0" baseline="0" dirty="0">
              <a:ln>
                <a:noFill/>
              </a:ln>
              <a:solidFill>
                <a:schemeClr val="bg1"/>
              </a:solidFill>
              <a:effectLst/>
              <a:latin typeface="+mn-lt"/>
              <a:cs typeface="Arial" pitchFamily="34" charset="0"/>
            </a:endParaRPr>
          </a:p>
        </p:txBody>
      </p:sp>
      <p:sp>
        <p:nvSpPr>
          <p:cNvPr id="32" name="31 - Έλλειψη"/>
          <p:cNvSpPr/>
          <p:nvPr/>
        </p:nvSpPr>
        <p:spPr>
          <a:xfrm>
            <a:off x="6050280" y="17526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Box 3"/>
          <p:cNvSpPr txBox="1">
            <a:spLocks noChangeArrowheads="1"/>
          </p:cNvSpPr>
          <p:nvPr/>
        </p:nvSpPr>
        <p:spPr bwMode="auto">
          <a:xfrm>
            <a:off x="7315200" y="1524000"/>
            <a:ext cx="1143000" cy="304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Διακόπτης </a:t>
            </a:r>
            <a:endParaRPr kumimoji="0" lang="en-US" sz="1600" i="1" u="none" strike="noStrike" cap="none" normalizeH="0" baseline="0" dirty="0">
              <a:ln>
                <a:noFill/>
              </a:ln>
              <a:solidFill>
                <a:schemeClr val="bg1"/>
              </a:solidFill>
              <a:effectLst/>
              <a:latin typeface="+mn-lt"/>
              <a:cs typeface="Arial" pitchFamily="34" charset="0"/>
            </a:endParaRPr>
          </a:p>
        </p:txBody>
      </p:sp>
      <p:cxnSp>
        <p:nvCxnSpPr>
          <p:cNvPr id="37" name="36 - Ευθύγραμμο βέλος σύνδεσης"/>
          <p:cNvCxnSpPr>
            <a:stCxn id="36" idx="1"/>
            <a:endCxn id="32" idx="6"/>
          </p:cNvCxnSpPr>
          <p:nvPr/>
        </p:nvCxnSpPr>
        <p:spPr>
          <a:xfrm flipH="1">
            <a:off x="6583680" y="1676400"/>
            <a:ext cx="731520" cy="3429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 Ευθύγραμμο βέλος σύνδεσης"/>
          <p:cNvCxnSpPr>
            <a:stCxn id="23" idx="2"/>
            <a:endCxn id="12" idx="3"/>
          </p:cNvCxnSpPr>
          <p:nvPr/>
        </p:nvCxnSpPr>
        <p:spPr>
          <a:xfrm flipH="1" flipV="1">
            <a:off x="3276600" y="3505200"/>
            <a:ext cx="792480" cy="2819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pic>
        <p:nvPicPr>
          <p:cNvPr id="6" name="5 - Εικόνα" descr="flow-chart-of-feed-processing.jpg"/>
          <p:cNvPicPr>
            <a:picLocks noChangeAspect="1"/>
          </p:cNvPicPr>
          <p:nvPr/>
        </p:nvPicPr>
        <p:blipFill>
          <a:blip r:embed="rId3" cstate="print"/>
          <a:srcRect b="16923"/>
          <a:stretch>
            <a:fillRect/>
          </a:stretch>
        </p:blipFill>
        <p:spPr>
          <a:xfrm>
            <a:off x="0" y="1447800"/>
            <a:ext cx="9144000" cy="4114800"/>
          </a:xfrm>
          <a:prstGeom prst="rect">
            <a:avLst/>
          </a:prstGeom>
        </p:spPr>
      </p:pic>
      <p:sp>
        <p:nvSpPr>
          <p:cNvPr id="7" name="6 - TextBox"/>
          <p:cNvSpPr txBox="1"/>
          <p:nvPr/>
        </p:nvSpPr>
        <p:spPr>
          <a:xfrm>
            <a:off x="228600" y="815269"/>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p:txBody>
      </p:sp>
      <p:sp>
        <p:nvSpPr>
          <p:cNvPr id="9" name="Text Box 3"/>
          <p:cNvSpPr txBox="1">
            <a:spLocks noChangeArrowheads="1"/>
          </p:cNvSpPr>
          <p:nvPr/>
        </p:nvSpPr>
        <p:spPr bwMode="auto">
          <a:xfrm>
            <a:off x="0" y="5562600"/>
            <a:ext cx="9144000" cy="1295400"/>
          </a:xfrm>
          <a:prstGeom prst="rect">
            <a:avLst/>
          </a:prstGeom>
          <a:solidFill>
            <a:srgbClr val="FF0000"/>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pPr>
            <a:r>
              <a:rPr kumimoji="0" lang="el-GR" sz="2000" b="1" u="none" strike="noStrike" cap="none" normalizeH="0" baseline="0" dirty="0">
                <a:ln>
                  <a:noFill/>
                </a:ln>
                <a:effectLst/>
                <a:latin typeface="+mn-lt"/>
                <a:cs typeface="Arial" pitchFamily="34" charset="0"/>
              </a:rPr>
              <a:t>Σύμπηξη – ψύξη </a:t>
            </a:r>
          </a:p>
          <a:p>
            <a:r>
              <a:rPr lang="el-GR" sz="1600" dirty="0">
                <a:latin typeface="+mn-lt"/>
              </a:rPr>
              <a:t>Αν πρόκειται να πάρει μορφή συμπήκτων, περνάει από θερμική κατεργασία ή όχι και από την πρέσα για να πάρει το κατάλληλο σχήμα και μέγεθος συμπήκτων. Τέλος μετά από τη διαδικασία της πρέσας, τα σύμπηκτα όλων των ειδών ψύχονται στο σύστημα ψύξης, περνούν από ειδικά κόσκινα που απομακρύνουν θραύσματα και σκόνες και οδηγούνται στη συσκευασία </a:t>
            </a:r>
            <a:endParaRPr kumimoji="0" lang="en-US" sz="1600" u="none" strike="noStrike" cap="none" normalizeH="0" baseline="0" dirty="0">
              <a:ln>
                <a:noFill/>
              </a:ln>
              <a:effectLst/>
              <a:latin typeface="+mn-lt"/>
              <a:cs typeface="Arial" pitchFamily="34" charset="0"/>
            </a:endParaRPr>
          </a:p>
        </p:txBody>
      </p:sp>
      <p:sp>
        <p:nvSpPr>
          <p:cNvPr id="15" name="14 - Έλλειψη"/>
          <p:cNvSpPr/>
          <p:nvPr/>
        </p:nvSpPr>
        <p:spPr>
          <a:xfrm>
            <a:off x="5974080" y="45720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3"/>
          <p:cNvSpPr txBox="1">
            <a:spLocks noChangeArrowheads="1"/>
          </p:cNvSpPr>
          <p:nvPr/>
        </p:nvSpPr>
        <p:spPr bwMode="auto">
          <a:xfrm>
            <a:off x="3733800" y="3352800"/>
            <a:ext cx="1295400" cy="304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Σύμπηξη </a:t>
            </a:r>
            <a:endParaRPr lang="en-GB" sz="1600" i="1" dirty="0">
              <a:solidFill>
                <a:schemeClr val="bg1"/>
              </a:solidFill>
              <a:latin typeface="+mn-lt"/>
            </a:endParaRPr>
          </a:p>
          <a:p>
            <a:pPr marL="0" marR="0" lvl="0" indent="0" defTabSz="914400" rtl="0" eaLnBrk="1" fontAlgn="base" latinLnBrk="0" hangingPunct="1">
              <a:spcBef>
                <a:spcPct val="0"/>
              </a:spcBef>
              <a:spcAft>
                <a:spcPct val="0"/>
              </a:spcAft>
              <a:buClrTx/>
              <a:buSzTx/>
              <a:buFontTx/>
              <a:buNone/>
              <a:tabLst/>
            </a:pPr>
            <a:endParaRPr kumimoji="0" lang="en-US" sz="1600" u="none" strike="noStrike" cap="none" normalizeH="0" baseline="0" dirty="0">
              <a:ln>
                <a:noFill/>
              </a:ln>
              <a:solidFill>
                <a:schemeClr val="bg1">
                  <a:lumMod val="75000"/>
                  <a:lumOff val="25000"/>
                </a:schemeClr>
              </a:solidFill>
              <a:effectLst/>
              <a:latin typeface="+mn-lt"/>
              <a:cs typeface="Arial" pitchFamily="34" charset="0"/>
            </a:endParaRPr>
          </a:p>
        </p:txBody>
      </p:sp>
      <p:sp>
        <p:nvSpPr>
          <p:cNvPr id="23" name="22 - Έλλειψη"/>
          <p:cNvSpPr/>
          <p:nvPr/>
        </p:nvSpPr>
        <p:spPr>
          <a:xfrm>
            <a:off x="5562600" y="2362200"/>
            <a:ext cx="1524000"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31 - Έλλειψη"/>
          <p:cNvSpPr/>
          <p:nvPr/>
        </p:nvSpPr>
        <p:spPr>
          <a:xfrm>
            <a:off x="7437120" y="156972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Box 3"/>
          <p:cNvSpPr txBox="1">
            <a:spLocks noChangeArrowheads="1"/>
          </p:cNvSpPr>
          <p:nvPr/>
        </p:nvSpPr>
        <p:spPr bwMode="auto">
          <a:xfrm>
            <a:off x="7239000" y="2819400"/>
            <a:ext cx="1143000" cy="3048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pPr algn="ctr"/>
            <a:r>
              <a:rPr lang="el-GR" sz="1600" i="1" dirty="0">
                <a:solidFill>
                  <a:schemeClr val="bg1"/>
                </a:solidFill>
                <a:latin typeface="+mn-lt"/>
              </a:rPr>
              <a:t>Κόσκινα  </a:t>
            </a:r>
            <a:endParaRPr kumimoji="0" lang="en-US" sz="1600" i="1" u="none" strike="noStrike" cap="none" normalizeH="0" baseline="0" dirty="0">
              <a:ln>
                <a:noFill/>
              </a:ln>
              <a:solidFill>
                <a:schemeClr val="bg1"/>
              </a:solidFill>
              <a:effectLst/>
              <a:latin typeface="+mn-lt"/>
              <a:cs typeface="Arial" pitchFamily="34" charset="0"/>
            </a:endParaRPr>
          </a:p>
        </p:txBody>
      </p:sp>
      <p:cxnSp>
        <p:nvCxnSpPr>
          <p:cNvPr id="37" name="36 - Ευθύγραμμο βέλος σύνδεσης"/>
          <p:cNvCxnSpPr>
            <a:stCxn id="36" idx="0"/>
            <a:endCxn id="32" idx="4"/>
          </p:cNvCxnSpPr>
          <p:nvPr/>
        </p:nvCxnSpPr>
        <p:spPr>
          <a:xfrm flipH="1" flipV="1">
            <a:off x="7703820" y="2103120"/>
            <a:ext cx="106680" cy="7162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 Ευθύγραμμο βέλος σύνδεσης"/>
          <p:cNvCxnSpPr>
            <a:stCxn id="23" idx="2"/>
            <a:endCxn id="12" idx="3"/>
          </p:cNvCxnSpPr>
          <p:nvPr/>
        </p:nvCxnSpPr>
        <p:spPr>
          <a:xfrm flipH="1">
            <a:off x="5029200" y="3467100"/>
            <a:ext cx="533400" cy="381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 Box 3"/>
          <p:cNvSpPr txBox="1">
            <a:spLocks noChangeArrowheads="1"/>
          </p:cNvSpPr>
          <p:nvPr/>
        </p:nvSpPr>
        <p:spPr bwMode="auto">
          <a:xfrm>
            <a:off x="4572000" y="4800600"/>
            <a:ext cx="685800" cy="381000"/>
          </a:xfrm>
          <a:prstGeom prst="rect">
            <a:avLst/>
          </a:prstGeom>
          <a:solidFill>
            <a:schemeClr val="tx1">
              <a:lumMod val="85000"/>
            </a:schemeClr>
          </a:solidFill>
          <a:ln w="9525">
            <a:noFill/>
            <a:miter lim="800000"/>
            <a:headEnd/>
            <a:tailEnd/>
          </a:ln>
        </p:spPr>
        <p:txBody>
          <a:bodyPr vert="horz" wrap="square" lIns="54000" tIns="10800" rIns="54000" bIns="10800" numCol="1" anchor="t" anchorCtr="0" compatLnSpc="1">
            <a:prstTxWarp prst="textNoShape">
              <a:avLst/>
            </a:prstTxWarp>
          </a:bodyPr>
          <a:lstStyle/>
          <a:p>
            <a:r>
              <a:rPr lang="el-GR" sz="1600" i="1" dirty="0">
                <a:solidFill>
                  <a:schemeClr val="bg1"/>
                </a:solidFill>
                <a:latin typeface="+mn-lt"/>
              </a:rPr>
              <a:t>Ψύξη </a:t>
            </a:r>
            <a:endParaRPr kumimoji="0" lang="en-US" sz="1600" i="1" u="none" strike="noStrike" cap="none" normalizeH="0" baseline="0" dirty="0">
              <a:ln>
                <a:noFill/>
              </a:ln>
              <a:solidFill>
                <a:schemeClr val="bg1"/>
              </a:solidFill>
              <a:effectLst/>
              <a:latin typeface="+mn-lt"/>
              <a:cs typeface="Arial" pitchFamily="34" charset="0"/>
            </a:endParaRPr>
          </a:p>
        </p:txBody>
      </p:sp>
      <p:cxnSp>
        <p:nvCxnSpPr>
          <p:cNvPr id="26" name="25 - Ευθύγραμμο βέλος σύνδεσης"/>
          <p:cNvCxnSpPr>
            <a:stCxn id="15" idx="2"/>
            <a:endCxn id="25" idx="3"/>
          </p:cNvCxnSpPr>
          <p:nvPr/>
        </p:nvCxnSpPr>
        <p:spPr>
          <a:xfrm flipH="1">
            <a:off x="5257800" y="4914900"/>
            <a:ext cx="716280" cy="76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pic>
        <p:nvPicPr>
          <p:cNvPr id="6" name="5 - Εικόνα" descr="flow-chart-of-feed-processing.jpg"/>
          <p:cNvPicPr>
            <a:picLocks noChangeAspect="1"/>
          </p:cNvPicPr>
          <p:nvPr/>
        </p:nvPicPr>
        <p:blipFill>
          <a:blip r:embed="rId3" cstate="print"/>
          <a:srcRect b="16923"/>
          <a:stretch>
            <a:fillRect/>
          </a:stretch>
        </p:blipFill>
        <p:spPr>
          <a:xfrm>
            <a:off x="0" y="1447800"/>
            <a:ext cx="9144000" cy="4114800"/>
          </a:xfrm>
          <a:prstGeom prst="rect">
            <a:avLst/>
          </a:prstGeom>
        </p:spPr>
      </p:pic>
      <p:sp>
        <p:nvSpPr>
          <p:cNvPr id="7" name="6 - TextBox"/>
          <p:cNvSpPr txBox="1"/>
          <p:nvPr/>
        </p:nvSpPr>
        <p:spPr>
          <a:xfrm>
            <a:off x="228600" y="815269"/>
            <a:ext cx="86106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p:txBody>
      </p:sp>
      <p:sp>
        <p:nvSpPr>
          <p:cNvPr id="9" name="Text Box 3"/>
          <p:cNvSpPr txBox="1">
            <a:spLocks noChangeArrowheads="1"/>
          </p:cNvSpPr>
          <p:nvPr/>
        </p:nvSpPr>
        <p:spPr bwMode="auto">
          <a:xfrm>
            <a:off x="0" y="5562600"/>
            <a:ext cx="9144000" cy="1295400"/>
          </a:xfrm>
          <a:prstGeom prst="rect">
            <a:avLst/>
          </a:prstGeom>
          <a:solidFill>
            <a:schemeClr val="accent2">
              <a:lumMod val="60000"/>
              <a:lumOff val="40000"/>
            </a:schemeClr>
          </a:solidFill>
          <a:ln w="9525">
            <a:noFill/>
            <a:miter lim="800000"/>
            <a:headEnd/>
            <a:tailEnd/>
          </a:ln>
        </p:spPr>
        <p:txBody>
          <a:bodyPr vert="horz" wrap="square" lIns="54000" tIns="10800" rIns="54000" bIns="10800" numCol="1" anchor="t"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pPr>
            <a:r>
              <a:rPr kumimoji="0" lang="el-GR" sz="2000" b="1" u="none" strike="noStrike" cap="none" normalizeH="0" baseline="0" dirty="0">
                <a:ln>
                  <a:noFill/>
                </a:ln>
                <a:solidFill>
                  <a:schemeClr val="bg1"/>
                </a:solidFill>
                <a:effectLst/>
                <a:latin typeface="+mn-lt"/>
                <a:cs typeface="Arial" pitchFamily="34" charset="0"/>
              </a:rPr>
              <a:t>Συσκευασία – μεταφορά </a:t>
            </a:r>
          </a:p>
          <a:p>
            <a:r>
              <a:rPr lang="el-GR" sz="1600" i="1" dirty="0">
                <a:solidFill>
                  <a:schemeClr val="bg1"/>
                </a:solidFill>
                <a:latin typeface="+mn-lt"/>
              </a:rPr>
              <a:t>Το έτοιμο προϊόν μεταφέρεται είτε σε σιλό για συσκευασία είτε μπορεί να φορτωθεί αμέσως σε φορτηγά για μεταφορά στις εκτροφές </a:t>
            </a:r>
            <a:endParaRPr lang="en-GB" sz="1600" i="1" dirty="0">
              <a:solidFill>
                <a:schemeClr val="bg1"/>
              </a:solidFill>
              <a:latin typeface="+mn-lt"/>
            </a:endParaRPr>
          </a:p>
        </p:txBody>
      </p:sp>
      <p:sp>
        <p:nvSpPr>
          <p:cNvPr id="23" name="22 - Έλλειψη"/>
          <p:cNvSpPr/>
          <p:nvPr/>
        </p:nvSpPr>
        <p:spPr>
          <a:xfrm>
            <a:off x="7010400" y="2514600"/>
            <a:ext cx="2133600" cy="3276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7" name="6 - TextBox"/>
          <p:cNvSpPr txBox="1"/>
          <p:nvPr/>
        </p:nvSpPr>
        <p:spPr>
          <a:xfrm>
            <a:off x="228600" y="815269"/>
            <a:ext cx="8610600" cy="812530"/>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Οργάνωση και λειτουργία γραμμής παραγωγής</a:t>
            </a:r>
          </a:p>
          <a:p>
            <a:pPr eaLnBrk="1" hangingPunct="1">
              <a:lnSpc>
                <a:spcPct val="90000"/>
              </a:lnSpc>
            </a:pPr>
            <a:r>
              <a:rPr lang="el-GR" dirty="0">
                <a:solidFill>
                  <a:schemeClr val="tx2">
                    <a:lumMod val="25000"/>
                  </a:schemeClr>
                </a:solidFill>
                <a:latin typeface="+mn-lt"/>
              </a:rPr>
              <a:t>Προσθήκη υγρών σε ↑ ποσότητες (με σύμπηξη ή εξώθηση)</a:t>
            </a:r>
          </a:p>
        </p:txBody>
      </p:sp>
      <p:pic>
        <p:nvPicPr>
          <p:cNvPr id="8" name="7 - Εικόνα" descr="extrusion line.jpg"/>
          <p:cNvPicPr>
            <a:picLocks noChangeAspect="1"/>
          </p:cNvPicPr>
          <p:nvPr/>
        </p:nvPicPr>
        <p:blipFill>
          <a:blip r:embed="rId3" cstate="print"/>
          <a:srcRect b="26422"/>
          <a:stretch>
            <a:fillRect/>
          </a:stretch>
        </p:blipFill>
        <p:spPr>
          <a:xfrm>
            <a:off x="0" y="1676400"/>
            <a:ext cx="9144000" cy="3048000"/>
          </a:xfrm>
          <a:prstGeom prst="rect">
            <a:avLst/>
          </a:prstGeom>
        </p:spPr>
      </p:pic>
      <p:sp>
        <p:nvSpPr>
          <p:cNvPr id="10" name="9 - Ορθογώνιο"/>
          <p:cNvSpPr/>
          <p:nvPr/>
        </p:nvSpPr>
        <p:spPr>
          <a:xfrm>
            <a:off x="76200" y="4648200"/>
            <a:ext cx="1295400" cy="584775"/>
          </a:xfrm>
          <a:prstGeom prst="rect">
            <a:avLst/>
          </a:prstGeom>
          <a:solidFill>
            <a:schemeClr val="tx1"/>
          </a:solidFill>
        </p:spPr>
        <p:txBody>
          <a:bodyPr wrap="square">
            <a:spAutoFit/>
          </a:bodyPr>
          <a:lstStyle/>
          <a:p>
            <a:pPr lvl="0" algn="ctr"/>
            <a:r>
              <a:rPr lang="el-GR" sz="1600" dirty="0">
                <a:solidFill>
                  <a:srgbClr val="7030A0"/>
                </a:solidFill>
                <a:latin typeface="Calibri"/>
              </a:rPr>
              <a:t>Αποθήκευση</a:t>
            </a:r>
          </a:p>
          <a:p>
            <a:pPr lvl="0" algn="ctr"/>
            <a:r>
              <a:rPr lang="el-GR" sz="1600" dirty="0">
                <a:solidFill>
                  <a:srgbClr val="7030A0"/>
                </a:solidFill>
                <a:latin typeface="Calibri"/>
              </a:rPr>
              <a:t>Ζύγιση  </a:t>
            </a:r>
            <a:endParaRPr lang="en-GB" sz="1600" dirty="0">
              <a:solidFill>
                <a:srgbClr val="7030A0"/>
              </a:solidFill>
              <a:latin typeface="Calibri"/>
            </a:endParaRPr>
          </a:p>
        </p:txBody>
      </p:sp>
      <p:sp>
        <p:nvSpPr>
          <p:cNvPr id="11" name="10 - Ορθογώνιο"/>
          <p:cNvSpPr/>
          <p:nvPr/>
        </p:nvSpPr>
        <p:spPr>
          <a:xfrm>
            <a:off x="1143000" y="4876800"/>
            <a:ext cx="1295400" cy="584775"/>
          </a:xfrm>
          <a:prstGeom prst="rect">
            <a:avLst/>
          </a:prstGeom>
          <a:solidFill>
            <a:schemeClr val="tx1"/>
          </a:solidFill>
        </p:spPr>
        <p:txBody>
          <a:bodyPr wrap="square">
            <a:spAutoFit/>
          </a:bodyPr>
          <a:lstStyle/>
          <a:p>
            <a:pPr lvl="0" algn="ctr"/>
            <a:r>
              <a:rPr lang="el-GR" sz="1600" dirty="0">
                <a:solidFill>
                  <a:srgbClr val="7030A0"/>
                </a:solidFill>
                <a:latin typeface="Calibri"/>
              </a:rPr>
              <a:t>Άλεση Ανάμειξη   </a:t>
            </a:r>
            <a:endParaRPr lang="en-GB" sz="1600" dirty="0">
              <a:solidFill>
                <a:srgbClr val="7030A0"/>
              </a:solidFill>
              <a:latin typeface="Calibri"/>
            </a:endParaRPr>
          </a:p>
        </p:txBody>
      </p:sp>
      <p:sp>
        <p:nvSpPr>
          <p:cNvPr id="12" name="11 - Ορθογώνιο"/>
          <p:cNvSpPr/>
          <p:nvPr/>
        </p:nvSpPr>
        <p:spPr>
          <a:xfrm>
            <a:off x="2225040" y="4648200"/>
            <a:ext cx="1524000" cy="584775"/>
          </a:xfrm>
          <a:prstGeom prst="rect">
            <a:avLst/>
          </a:prstGeom>
          <a:solidFill>
            <a:schemeClr val="tx1"/>
          </a:solidFill>
        </p:spPr>
        <p:txBody>
          <a:bodyPr wrap="square">
            <a:spAutoFit/>
          </a:bodyPr>
          <a:lstStyle/>
          <a:p>
            <a:pPr lvl="0" algn="ctr"/>
            <a:r>
              <a:rPr lang="el-GR" sz="1600" dirty="0">
                <a:solidFill>
                  <a:srgbClr val="FF0000"/>
                </a:solidFill>
                <a:latin typeface="Calibri"/>
              </a:rPr>
              <a:t>Άτμιση + πρέσα</a:t>
            </a:r>
          </a:p>
          <a:p>
            <a:pPr lvl="0" algn="ctr"/>
            <a:r>
              <a:rPr lang="el-GR" sz="1600" dirty="0">
                <a:solidFill>
                  <a:srgbClr val="7030A0"/>
                </a:solidFill>
                <a:latin typeface="Calibri"/>
              </a:rPr>
              <a:t>Εξώθηση </a:t>
            </a:r>
            <a:endParaRPr lang="en-GB" sz="1600" dirty="0">
              <a:solidFill>
                <a:srgbClr val="7030A0"/>
              </a:solidFill>
              <a:latin typeface="Calibri"/>
            </a:endParaRPr>
          </a:p>
        </p:txBody>
      </p:sp>
      <p:sp>
        <p:nvSpPr>
          <p:cNvPr id="13" name="12 - Ορθογώνιο"/>
          <p:cNvSpPr/>
          <p:nvPr/>
        </p:nvSpPr>
        <p:spPr>
          <a:xfrm>
            <a:off x="4191000" y="4648200"/>
            <a:ext cx="1447800" cy="830997"/>
          </a:xfrm>
          <a:prstGeom prst="rect">
            <a:avLst/>
          </a:prstGeom>
          <a:solidFill>
            <a:schemeClr val="tx1"/>
          </a:solidFill>
        </p:spPr>
        <p:txBody>
          <a:bodyPr wrap="square">
            <a:spAutoFit/>
          </a:bodyPr>
          <a:lstStyle/>
          <a:p>
            <a:pPr lvl="0" algn="ctr"/>
            <a:r>
              <a:rPr lang="el-GR" sz="1600" dirty="0">
                <a:solidFill>
                  <a:srgbClr val="7030A0"/>
                </a:solidFill>
                <a:latin typeface="Calibri"/>
              </a:rPr>
              <a:t>Ξήρανση εξωθημένων συμπήκτων</a:t>
            </a:r>
            <a:endParaRPr lang="en-GB" sz="1600" dirty="0">
              <a:solidFill>
                <a:srgbClr val="7030A0"/>
              </a:solidFill>
              <a:latin typeface="Calibri"/>
            </a:endParaRPr>
          </a:p>
        </p:txBody>
      </p:sp>
      <p:sp>
        <p:nvSpPr>
          <p:cNvPr id="14" name="13 - Ορθογώνιο"/>
          <p:cNvSpPr/>
          <p:nvPr/>
        </p:nvSpPr>
        <p:spPr>
          <a:xfrm>
            <a:off x="6278880" y="4724400"/>
            <a:ext cx="1447800" cy="584775"/>
          </a:xfrm>
          <a:prstGeom prst="rect">
            <a:avLst/>
          </a:prstGeom>
          <a:solidFill>
            <a:schemeClr val="tx1"/>
          </a:solidFill>
        </p:spPr>
        <p:txBody>
          <a:bodyPr wrap="square">
            <a:spAutoFit/>
          </a:bodyPr>
          <a:lstStyle/>
          <a:p>
            <a:pPr lvl="0" algn="ctr"/>
            <a:r>
              <a:rPr lang="el-GR" sz="1600" dirty="0">
                <a:solidFill>
                  <a:srgbClr val="FF0000"/>
                </a:solidFill>
                <a:latin typeface="Calibri"/>
              </a:rPr>
              <a:t>Επικάλυψη</a:t>
            </a:r>
            <a:r>
              <a:rPr lang="el-GR" sz="1600" dirty="0">
                <a:solidFill>
                  <a:srgbClr val="7030A0"/>
                </a:solidFill>
                <a:latin typeface="Calibri"/>
              </a:rPr>
              <a:t> </a:t>
            </a:r>
          </a:p>
          <a:p>
            <a:pPr lvl="0" algn="ctr"/>
            <a:r>
              <a:rPr lang="el-GR" sz="1600" dirty="0">
                <a:solidFill>
                  <a:srgbClr val="7030A0"/>
                </a:solidFill>
                <a:latin typeface="Calibri"/>
              </a:rPr>
              <a:t>ψύξη</a:t>
            </a:r>
            <a:endParaRPr lang="en-GB" sz="1600" dirty="0">
              <a:solidFill>
                <a:srgbClr val="7030A0"/>
              </a:solidFill>
              <a:latin typeface="Calibri"/>
            </a:endParaRPr>
          </a:p>
        </p:txBody>
      </p:sp>
      <p:sp>
        <p:nvSpPr>
          <p:cNvPr id="16" name="15 - Ορθογώνιο"/>
          <p:cNvSpPr/>
          <p:nvPr/>
        </p:nvSpPr>
        <p:spPr>
          <a:xfrm>
            <a:off x="7696200" y="4724400"/>
            <a:ext cx="1447800" cy="338554"/>
          </a:xfrm>
          <a:prstGeom prst="rect">
            <a:avLst/>
          </a:prstGeom>
          <a:solidFill>
            <a:schemeClr val="tx1"/>
          </a:solidFill>
        </p:spPr>
        <p:txBody>
          <a:bodyPr wrap="square">
            <a:spAutoFit/>
          </a:bodyPr>
          <a:lstStyle/>
          <a:p>
            <a:pPr lvl="0" algn="ctr"/>
            <a:r>
              <a:rPr lang="el-GR" sz="1600" dirty="0">
                <a:solidFill>
                  <a:srgbClr val="7030A0"/>
                </a:solidFill>
                <a:latin typeface="Calibri"/>
              </a:rPr>
              <a:t>Συσκευασία </a:t>
            </a:r>
            <a:endParaRPr lang="en-GB" sz="1600" dirty="0">
              <a:solidFill>
                <a:srgbClr val="7030A0"/>
              </a:solidFill>
              <a:latin typeface="Calibri"/>
            </a:endParaRPr>
          </a:p>
        </p:txBody>
      </p:sp>
      <p:cxnSp>
        <p:nvCxnSpPr>
          <p:cNvPr id="18" name="17 - Ευθύγραμμο βέλος σύνδεσης"/>
          <p:cNvCxnSpPr>
            <a:stCxn id="10" idx="0"/>
          </p:cNvCxnSpPr>
          <p:nvPr/>
        </p:nvCxnSpPr>
        <p:spPr>
          <a:xfrm flipH="1" flipV="1">
            <a:off x="685800" y="3987464"/>
            <a:ext cx="38100" cy="660736"/>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a:stCxn id="11" idx="0"/>
          </p:cNvCxnSpPr>
          <p:nvPr/>
        </p:nvCxnSpPr>
        <p:spPr>
          <a:xfrm flipV="1">
            <a:off x="1790700" y="4114800"/>
            <a:ext cx="38100" cy="7620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 Ευθύγραμμο βέλος σύνδεσης"/>
          <p:cNvCxnSpPr>
            <a:stCxn id="12" idx="0"/>
            <a:endCxn id="41" idx="4"/>
          </p:cNvCxnSpPr>
          <p:nvPr/>
        </p:nvCxnSpPr>
        <p:spPr>
          <a:xfrm flipH="1" flipV="1">
            <a:off x="2971800" y="4419600"/>
            <a:ext cx="15240" cy="2286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a:stCxn id="13" idx="0"/>
          </p:cNvCxnSpPr>
          <p:nvPr/>
        </p:nvCxnSpPr>
        <p:spPr>
          <a:xfrm flipV="1">
            <a:off x="4914900" y="3835064"/>
            <a:ext cx="38100" cy="813136"/>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a:stCxn id="14" idx="0"/>
            <a:endCxn id="39" idx="4"/>
          </p:cNvCxnSpPr>
          <p:nvPr/>
        </p:nvCxnSpPr>
        <p:spPr>
          <a:xfrm flipV="1">
            <a:off x="7002780" y="4495800"/>
            <a:ext cx="7620" cy="2286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 Ευθύγραμμο βέλος σύνδεσης"/>
          <p:cNvCxnSpPr>
            <a:stCxn id="16" idx="0"/>
          </p:cNvCxnSpPr>
          <p:nvPr/>
        </p:nvCxnSpPr>
        <p:spPr>
          <a:xfrm flipH="1" flipV="1">
            <a:off x="8382000" y="4419600"/>
            <a:ext cx="38100" cy="30480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8" name="37 - Έλλειψη"/>
          <p:cNvSpPr/>
          <p:nvPr/>
        </p:nvSpPr>
        <p:spPr>
          <a:xfrm>
            <a:off x="6629400" y="2743200"/>
            <a:ext cx="762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38 - Έλλειψη"/>
          <p:cNvSpPr/>
          <p:nvPr/>
        </p:nvSpPr>
        <p:spPr>
          <a:xfrm>
            <a:off x="6629400" y="3657600"/>
            <a:ext cx="762000" cy="8382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39 - Έλλειψη"/>
          <p:cNvSpPr/>
          <p:nvPr/>
        </p:nvSpPr>
        <p:spPr>
          <a:xfrm>
            <a:off x="2590800" y="2667000"/>
            <a:ext cx="762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40 - Έλλειψη"/>
          <p:cNvSpPr/>
          <p:nvPr/>
        </p:nvSpPr>
        <p:spPr>
          <a:xfrm>
            <a:off x="2590800" y="3581400"/>
            <a:ext cx="762000" cy="8382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46 - Ορθογώνιο"/>
          <p:cNvSpPr/>
          <p:nvPr/>
        </p:nvSpPr>
        <p:spPr>
          <a:xfrm>
            <a:off x="0" y="5486400"/>
            <a:ext cx="9144000" cy="1323439"/>
          </a:xfrm>
          <a:prstGeom prst="rect">
            <a:avLst/>
          </a:prstGeom>
          <a:solidFill>
            <a:schemeClr val="accent3">
              <a:lumMod val="20000"/>
              <a:lumOff val="80000"/>
            </a:schemeClr>
          </a:solidFill>
        </p:spPr>
        <p:txBody>
          <a:bodyPr wrap="square">
            <a:spAutoFit/>
          </a:bodyPr>
          <a:lstStyle/>
          <a:p>
            <a:pPr lvl="0"/>
            <a:r>
              <a:rPr lang="el-GR" sz="1600" dirty="0">
                <a:solidFill>
                  <a:schemeClr val="bg1">
                    <a:lumMod val="75000"/>
                    <a:lumOff val="25000"/>
                  </a:schemeClr>
                </a:solidFill>
                <a:latin typeface="+mn-lt"/>
              </a:rPr>
              <a:t>Σε ειδικές περιπτώσεις παρασκευής ζωοτροφών, λόγω της μεγάλης ποσότητας ελαίου που απαιτείται στα μείγματα, η δημιουργία συμπήκτων δυσχεραίνεται. Για το λόγο αυτό η προκαθορισμένη ποσότητα ελαίου, δεν μπαίνει στον αναμικτήρα, αλλά ψεκάζεται στα σύμπηκτα μετά τη δημιουργία τους, με ειδικό σύστημα ψεκασμού (επικάλυψη). Υπάρχουν όμως και παρασκευαστήρια, που διαθέτουν πολύ εξειδικευμένο εξοπλισμό (εξώθηση), που τους επιτρέπει εξ’ αρχής την προσθήκη υγρών σε μεγάλες ποσότητες.</a:t>
            </a:r>
            <a:endParaRPr lang="en-GB" sz="1600" dirty="0">
              <a:solidFill>
                <a:schemeClr val="bg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7" name="6 - TextBox"/>
          <p:cNvSpPr txBox="1"/>
          <p:nvPr/>
        </p:nvSpPr>
        <p:spPr>
          <a:xfrm>
            <a:off x="381000" y="762000"/>
            <a:ext cx="86868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Εξωτερική άποψη παρασκευαστηρίου</a:t>
            </a:r>
          </a:p>
        </p:txBody>
      </p:sp>
      <p:pic>
        <p:nvPicPr>
          <p:cNvPr id="5" name="4 - Εικόνα" descr="Screen-Shot-PLANT.png"/>
          <p:cNvPicPr>
            <a:picLocks noChangeAspect="1"/>
          </p:cNvPicPr>
          <p:nvPr/>
        </p:nvPicPr>
        <p:blipFill>
          <a:blip r:embed="rId3" cstate="print"/>
          <a:srcRect l="2688" t="1299" r="1429" b="10390"/>
          <a:stretch>
            <a:fillRect/>
          </a:stretch>
        </p:blipFill>
        <p:spPr>
          <a:xfrm>
            <a:off x="381000" y="1447800"/>
            <a:ext cx="8382000" cy="51816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Οργάνωση &amp; Λειτουργία</a:t>
            </a:r>
            <a:endParaRPr lang="en-US" sz="2800" dirty="0">
              <a:solidFill>
                <a:srgbClr val="FFFFCC"/>
              </a:solidFill>
              <a:latin typeface="Calibri" pitchFamily="34" charset="0"/>
            </a:endParaRPr>
          </a:p>
        </p:txBody>
      </p:sp>
      <p:sp>
        <p:nvSpPr>
          <p:cNvPr id="7" name="6 - TextBox"/>
          <p:cNvSpPr txBox="1"/>
          <p:nvPr/>
        </p:nvSpPr>
        <p:spPr>
          <a:xfrm>
            <a:off x="6172200" y="685800"/>
            <a:ext cx="2895600" cy="867930"/>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Διάταξη γραμμής παραγωγής</a:t>
            </a:r>
          </a:p>
        </p:txBody>
      </p:sp>
      <p:pic>
        <p:nvPicPr>
          <p:cNvPr id="8" name="7 - Εικόνα" descr="plant8-10_img.jpg"/>
          <p:cNvPicPr>
            <a:picLocks noChangeAspect="1"/>
          </p:cNvPicPr>
          <p:nvPr/>
        </p:nvPicPr>
        <p:blipFill>
          <a:blip r:embed="rId3" cstate="print"/>
          <a:stretch>
            <a:fillRect/>
          </a:stretch>
        </p:blipFill>
        <p:spPr>
          <a:xfrm>
            <a:off x="-1" y="685800"/>
            <a:ext cx="5992319" cy="6172200"/>
          </a:xfrm>
          <a:prstGeom prst="rect">
            <a:avLst/>
          </a:prstGeom>
        </p:spPr>
      </p:pic>
      <p:sp>
        <p:nvSpPr>
          <p:cNvPr id="11" name="10 - TextBox"/>
          <p:cNvSpPr txBox="1"/>
          <p:nvPr/>
        </p:nvSpPr>
        <p:spPr>
          <a:xfrm>
            <a:off x="0" y="762000"/>
            <a:ext cx="2895600" cy="646331"/>
          </a:xfrm>
          <a:prstGeom prst="rect">
            <a:avLst/>
          </a:prstGeom>
          <a:noFill/>
        </p:spPr>
        <p:txBody>
          <a:bodyPr wrap="square" rtlCol="0">
            <a:spAutoFit/>
          </a:bodyPr>
          <a:lstStyle/>
          <a:p>
            <a:pPr eaLnBrk="1" hangingPunct="1">
              <a:lnSpc>
                <a:spcPct val="90000"/>
              </a:lnSpc>
            </a:pPr>
            <a:r>
              <a:rPr lang="el-GR" sz="2000" dirty="0">
                <a:solidFill>
                  <a:srgbClr val="FFFF99"/>
                </a:solidFill>
                <a:latin typeface="+mn-lt"/>
              </a:rPr>
              <a:t>Εσωτερική άποψη παρασκευαστηρίου</a:t>
            </a:r>
          </a:p>
        </p:txBody>
      </p:sp>
      <p:sp>
        <p:nvSpPr>
          <p:cNvPr id="12" name="11 - TextBox"/>
          <p:cNvSpPr txBox="1"/>
          <p:nvPr/>
        </p:nvSpPr>
        <p:spPr>
          <a:xfrm>
            <a:off x="228600" y="48768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1</a:t>
            </a:r>
          </a:p>
        </p:txBody>
      </p:sp>
      <p:sp>
        <p:nvSpPr>
          <p:cNvPr id="13" name="12 - TextBox"/>
          <p:cNvSpPr txBox="1"/>
          <p:nvPr/>
        </p:nvSpPr>
        <p:spPr>
          <a:xfrm>
            <a:off x="1066800" y="38862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2</a:t>
            </a:r>
          </a:p>
        </p:txBody>
      </p:sp>
      <p:sp>
        <p:nvSpPr>
          <p:cNvPr id="14" name="13 - TextBox"/>
          <p:cNvSpPr txBox="1"/>
          <p:nvPr/>
        </p:nvSpPr>
        <p:spPr>
          <a:xfrm>
            <a:off x="1371600" y="466344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3</a:t>
            </a:r>
          </a:p>
        </p:txBody>
      </p:sp>
      <p:sp>
        <p:nvSpPr>
          <p:cNvPr id="15" name="14 - TextBox"/>
          <p:cNvSpPr txBox="1"/>
          <p:nvPr/>
        </p:nvSpPr>
        <p:spPr>
          <a:xfrm>
            <a:off x="1295400" y="57150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4</a:t>
            </a:r>
          </a:p>
        </p:txBody>
      </p:sp>
      <p:sp>
        <p:nvSpPr>
          <p:cNvPr id="16" name="15 - TextBox"/>
          <p:cNvSpPr txBox="1"/>
          <p:nvPr/>
        </p:nvSpPr>
        <p:spPr>
          <a:xfrm>
            <a:off x="2011680" y="316992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5</a:t>
            </a:r>
          </a:p>
        </p:txBody>
      </p:sp>
      <p:sp>
        <p:nvSpPr>
          <p:cNvPr id="17" name="16 - TextBox"/>
          <p:cNvSpPr txBox="1"/>
          <p:nvPr/>
        </p:nvSpPr>
        <p:spPr>
          <a:xfrm>
            <a:off x="2590800" y="31242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6</a:t>
            </a:r>
          </a:p>
        </p:txBody>
      </p:sp>
      <p:sp>
        <p:nvSpPr>
          <p:cNvPr id="18" name="17 - TextBox"/>
          <p:cNvSpPr txBox="1"/>
          <p:nvPr/>
        </p:nvSpPr>
        <p:spPr>
          <a:xfrm>
            <a:off x="2590800" y="40386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7</a:t>
            </a:r>
          </a:p>
        </p:txBody>
      </p:sp>
      <p:sp>
        <p:nvSpPr>
          <p:cNvPr id="19" name="18 - TextBox"/>
          <p:cNvSpPr txBox="1"/>
          <p:nvPr/>
        </p:nvSpPr>
        <p:spPr>
          <a:xfrm>
            <a:off x="2590800" y="52578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8</a:t>
            </a:r>
          </a:p>
        </p:txBody>
      </p:sp>
      <p:sp>
        <p:nvSpPr>
          <p:cNvPr id="20" name="19 - TextBox"/>
          <p:cNvSpPr txBox="1"/>
          <p:nvPr/>
        </p:nvSpPr>
        <p:spPr>
          <a:xfrm>
            <a:off x="3200400" y="1981200"/>
            <a:ext cx="381000" cy="381000"/>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9</a:t>
            </a:r>
          </a:p>
        </p:txBody>
      </p:sp>
      <p:sp>
        <p:nvSpPr>
          <p:cNvPr id="21" name="20 - TextBox"/>
          <p:cNvSpPr txBox="1"/>
          <p:nvPr/>
        </p:nvSpPr>
        <p:spPr>
          <a:xfrm>
            <a:off x="4953000" y="2971800"/>
            <a:ext cx="533400" cy="369332"/>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10</a:t>
            </a:r>
          </a:p>
        </p:txBody>
      </p:sp>
      <p:sp>
        <p:nvSpPr>
          <p:cNvPr id="22" name="21 - TextBox"/>
          <p:cNvSpPr txBox="1"/>
          <p:nvPr/>
        </p:nvSpPr>
        <p:spPr>
          <a:xfrm>
            <a:off x="4343400" y="3810000"/>
            <a:ext cx="533400" cy="369332"/>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11</a:t>
            </a:r>
          </a:p>
        </p:txBody>
      </p:sp>
      <p:sp>
        <p:nvSpPr>
          <p:cNvPr id="24" name="23 - TextBox"/>
          <p:cNvSpPr txBox="1"/>
          <p:nvPr/>
        </p:nvSpPr>
        <p:spPr>
          <a:xfrm>
            <a:off x="4648200" y="4876800"/>
            <a:ext cx="533400" cy="369332"/>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12</a:t>
            </a:r>
          </a:p>
        </p:txBody>
      </p:sp>
      <p:sp>
        <p:nvSpPr>
          <p:cNvPr id="25" name="24 - TextBox"/>
          <p:cNvSpPr txBox="1"/>
          <p:nvPr/>
        </p:nvSpPr>
        <p:spPr>
          <a:xfrm>
            <a:off x="4648200" y="5638800"/>
            <a:ext cx="533400" cy="369332"/>
          </a:xfrm>
          <a:prstGeom prst="rect">
            <a:avLst/>
          </a:prstGeom>
          <a:noFill/>
        </p:spPr>
        <p:txBody>
          <a:bodyPr wrap="square" rtlCol="0">
            <a:spAutoFit/>
          </a:bodyPr>
          <a:lstStyle/>
          <a:p>
            <a:pPr algn="ctr" eaLnBrk="1" hangingPunct="1">
              <a:lnSpc>
                <a:spcPct val="90000"/>
              </a:lnSpc>
            </a:pPr>
            <a:r>
              <a:rPr lang="el-GR" sz="2000" b="1" dirty="0">
                <a:solidFill>
                  <a:schemeClr val="bg1"/>
                </a:solidFill>
                <a:latin typeface="+mn-lt"/>
              </a:rPr>
              <a:t>13</a:t>
            </a:r>
          </a:p>
        </p:txBody>
      </p:sp>
      <p:sp>
        <p:nvSpPr>
          <p:cNvPr id="26" name="25 - TextBox"/>
          <p:cNvSpPr txBox="1"/>
          <p:nvPr/>
        </p:nvSpPr>
        <p:spPr>
          <a:xfrm>
            <a:off x="5989320" y="1600200"/>
            <a:ext cx="3124200" cy="4939814"/>
          </a:xfrm>
          <a:prstGeom prst="rect">
            <a:avLst/>
          </a:prstGeom>
          <a:noFill/>
        </p:spPr>
        <p:txBody>
          <a:bodyPr wrap="square" rtlCol="0">
            <a:spAutoFit/>
          </a:bodyPr>
          <a:lstStyle/>
          <a:p>
            <a:pPr marL="342900" indent="-342900" eaLnBrk="1" hangingPunct="1">
              <a:lnSpc>
                <a:spcPct val="125000"/>
              </a:lnSpc>
              <a:buAutoNum type="arabicPeriod"/>
            </a:pPr>
            <a:r>
              <a:rPr lang="el-GR" sz="1800" dirty="0">
                <a:solidFill>
                  <a:schemeClr val="bg1"/>
                </a:solidFill>
                <a:latin typeface="+mn-lt"/>
              </a:rPr>
              <a:t>Γραμμή μεταφοράς από τα εξωτερικά σιλό</a:t>
            </a:r>
          </a:p>
          <a:p>
            <a:pPr marL="342900" indent="-342900" eaLnBrk="1" hangingPunct="1">
              <a:lnSpc>
                <a:spcPct val="125000"/>
              </a:lnSpc>
              <a:buAutoNum type="arabicPeriod"/>
            </a:pPr>
            <a:r>
              <a:rPr lang="el-GR" sz="1800" dirty="0">
                <a:solidFill>
                  <a:schemeClr val="bg1"/>
                </a:solidFill>
                <a:latin typeface="+mn-lt"/>
              </a:rPr>
              <a:t>Μαγνήτες </a:t>
            </a:r>
          </a:p>
          <a:p>
            <a:pPr marL="342900" indent="-342900" eaLnBrk="1" hangingPunct="1">
              <a:lnSpc>
                <a:spcPct val="125000"/>
              </a:lnSpc>
              <a:buAutoNum type="arabicPeriod"/>
            </a:pPr>
            <a:r>
              <a:rPr lang="el-GR" sz="1800" dirty="0">
                <a:solidFill>
                  <a:schemeClr val="bg1"/>
                </a:solidFill>
                <a:latin typeface="+mn-lt"/>
              </a:rPr>
              <a:t>Κάδος σφυρόμυλου</a:t>
            </a:r>
          </a:p>
          <a:p>
            <a:pPr marL="342900" indent="-342900" eaLnBrk="1" hangingPunct="1">
              <a:lnSpc>
                <a:spcPct val="125000"/>
              </a:lnSpc>
              <a:buAutoNum type="arabicPeriod"/>
            </a:pPr>
            <a:r>
              <a:rPr lang="el-GR" sz="1800" dirty="0">
                <a:solidFill>
                  <a:schemeClr val="bg1"/>
                </a:solidFill>
                <a:latin typeface="+mn-lt"/>
              </a:rPr>
              <a:t>Σφυρόμυλος</a:t>
            </a:r>
          </a:p>
          <a:p>
            <a:pPr marL="342900" indent="-342900" eaLnBrk="1" hangingPunct="1">
              <a:lnSpc>
                <a:spcPct val="125000"/>
              </a:lnSpc>
              <a:buAutoNum type="arabicPeriod"/>
            </a:pPr>
            <a:r>
              <a:rPr lang="el-GR" sz="1800" dirty="0">
                <a:solidFill>
                  <a:schemeClr val="bg1"/>
                </a:solidFill>
                <a:latin typeface="+mn-lt"/>
              </a:rPr>
              <a:t>Γραμμή μεταφοράς</a:t>
            </a:r>
          </a:p>
          <a:p>
            <a:pPr marL="342900" indent="-342900" eaLnBrk="1" hangingPunct="1">
              <a:lnSpc>
                <a:spcPct val="125000"/>
              </a:lnSpc>
              <a:buAutoNum type="arabicPeriod"/>
            </a:pPr>
            <a:r>
              <a:rPr lang="el-GR" sz="1800" dirty="0">
                <a:solidFill>
                  <a:schemeClr val="bg1"/>
                </a:solidFill>
                <a:latin typeface="+mn-lt"/>
              </a:rPr>
              <a:t>Κάδος παρτίδας μίξης</a:t>
            </a:r>
          </a:p>
          <a:p>
            <a:pPr marL="342900" indent="-342900" eaLnBrk="1" hangingPunct="1">
              <a:lnSpc>
                <a:spcPct val="125000"/>
              </a:lnSpc>
              <a:buAutoNum type="arabicPeriod"/>
            </a:pPr>
            <a:r>
              <a:rPr lang="el-GR" sz="1800" dirty="0">
                <a:solidFill>
                  <a:schemeClr val="bg1"/>
                </a:solidFill>
                <a:latin typeface="+mn-lt"/>
              </a:rPr>
              <a:t>Αναμικτήρας (οριζόντιος)</a:t>
            </a:r>
          </a:p>
          <a:p>
            <a:pPr marL="342900" indent="-342900" eaLnBrk="1" hangingPunct="1">
              <a:lnSpc>
                <a:spcPct val="125000"/>
              </a:lnSpc>
              <a:buAutoNum type="arabicPeriod"/>
            </a:pPr>
            <a:r>
              <a:rPr lang="el-GR" sz="1800" dirty="0">
                <a:solidFill>
                  <a:schemeClr val="bg1"/>
                </a:solidFill>
                <a:latin typeface="+mn-lt"/>
              </a:rPr>
              <a:t>Κάδος μείγματος</a:t>
            </a:r>
          </a:p>
          <a:p>
            <a:pPr marL="342900" indent="-342900" eaLnBrk="1" hangingPunct="1">
              <a:lnSpc>
                <a:spcPct val="125000"/>
              </a:lnSpc>
              <a:buAutoNum type="arabicPeriod"/>
            </a:pPr>
            <a:r>
              <a:rPr lang="el-GR" sz="1800" dirty="0">
                <a:solidFill>
                  <a:schemeClr val="bg1"/>
                </a:solidFill>
                <a:latin typeface="+mn-lt"/>
              </a:rPr>
              <a:t>Γραμμή μεταφοράς</a:t>
            </a:r>
          </a:p>
          <a:p>
            <a:pPr marL="342900" indent="-342900" eaLnBrk="1" hangingPunct="1">
              <a:lnSpc>
                <a:spcPct val="125000"/>
              </a:lnSpc>
              <a:buAutoNum type="arabicPeriod"/>
            </a:pPr>
            <a:r>
              <a:rPr lang="el-GR" sz="1800" dirty="0">
                <a:solidFill>
                  <a:schemeClr val="bg1"/>
                </a:solidFill>
                <a:latin typeface="+mn-lt"/>
              </a:rPr>
              <a:t>Ωριμαντήρες </a:t>
            </a:r>
          </a:p>
          <a:p>
            <a:pPr marL="342900" indent="-342900" eaLnBrk="1" hangingPunct="1">
              <a:lnSpc>
                <a:spcPct val="125000"/>
              </a:lnSpc>
              <a:buAutoNum type="arabicPeriod"/>
            </a:pPr>
            <a:r>
              <a:rPr lang="el-GR" sz="1800" dirty="0">
                <a:solidFill>
                  <a:schemeClr val="bg1"/>
                </a:solidFill>
                <a:latin typeface="+mn-lt"/>
              </a:rPr>
              <a:t>Πρέσα συμπήκτων</a:t>
            </a:r>
          </a:p>
          <a:p>
            <a:pPr marL="342900" indent="-342900" eaLnBrk="1" hangingPunct="1">
              <a:lnSpc>
                <a:spcPct val="125000"/>
              </a:lnSpc>
              <a:buAutoNum type="arabicPeriod"/>
            </a:pPr>
            <a:r>
              <a:rPr lang="el-GR" sz="1800" dirty="0">
                <a:solidFill>
                  <a:schemeClr val="bg1"/>
                </a:solidFill>
                <a:latin typeface="+mn-lt"/>
              </a:rPr>
              <a:t>Σύστημα ψύξης</a:t>
            </a:r>
          </a:p>
          <a:p>
            <a:pPr marL="342900" indent="-342900" eaLnBrk="1" hangingPunct="1">
              <a:lnSpc>
                <a:spcPct val="125000"/>
              </a:lnSpc>
              <a:buAutoNum type="arabicPeriod"/>
            </a:pPr>
            <a:r>
              <a:rPr lang="el-GR" sz="1800" dirty="0">
                <a:solidFill>
                  <a:schemeClr val="bg1"/>
                </a:solidFill>
                <a:latin typeface="+mn-lt"/>
              </a:rPr>
              <a:t>Έξοδος προς συσκευασία</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 Ομάδα"/>
          <p:cNvGrpSpPr/>
          <p:nvPr/>
        </p:nvGrpSpPr>
        <p:grpSpPr>
          <a:xfrm>
            <a:off x="-5954" y="-12701"/>
            <a:ext cx="615553" cy="6870700"/>
            <a:chOff x="-5954" y="-12701"/>
            <a:chExt cx="615553" cy="6870700"/>
          </a:xfrm>
        </p:grpSpPr>
        <p:sp>
          <p:nvSpPr>
            <p:cNvPr id="14342" name="Rectangle 6"/>
            <p:cNvSpPr>
              <a:spLocks noChangeArrowheads="1"/>
            </p:cNvSpPr>
            <p:nvPr/>
          </p:nvSpPr>
          <p:spPr bwMode="auto">
            <a:xfrm rot="5400000">
              <a:off x="-3130552" y="3117849"/>
              <a:ext cx="6870700" cy="609600"/>
            </a:xfrm>
            <a:prstGeom prst="rect">
              <a:avLst/>
            </a:prstGeom>
            <a:solidFill>
              <a:schemeClr val="accent3">
                <a:lumMod val="50000"/>
                <a:alpha val="70000"/>
              </a:schemeClr>
            </a:solidFill>
            <a:ln w="9525">
              <a:noFill/>
              <a:miter lim="800000"/>
              <a:headEnd/>
              <a:tailEnd/>
            </a:ln>
            <a:effectLst/>
          </p:spPr>
          <p:txBody>
            <a:bodyPr wrap="none" anchor="ctr"/>
            <a:lstStyle/>
            <a:p>
              <a:endParaRPr lang="el-GR"/>
            </a:p>
          </p:txBody>
        </p:sp>
        <p:pic>
          <p:nvPicPr>
            <p:cNvPr id="14343"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rot="242262">
              <a:off x="41992" y="127000"/>
              <a:ext cx="539750" cy="539750"/>
            </a:xfrm>
            <a:prstGeom prst="rect">
              <a:avLst/>
            </a:prstGeom>
            <a:noFill/>
          </p:spPr>
        </p:pic>
        <p:sp>
          <p:nvSpPr>
            <p:cNvPr id="14345" name="Text Box 9"/>
            <p:cNvSpPr txBox="1">
              <a:spLocks noChangeArrowheads="1"/>
            </p:cNvSpPr>
            <p:nvPr/>
          </p:nvSpPr>
          <p:spPr bwMode="auto">
            <a:xfrm rot="16200000">
              <a:off x="-1918296" y="4274542"/>
              <a:ext cx="4440238" cy="615553"/>
            </a:xfrm>
            <a:prstGeom prst="rect">
              <a:avLst/>
            </a:prstGeom>
            <a:noFill/>
            <a:ln w="9525">
              <a:noFill/>
              <a:miter lim="800000"/>
              <a:headEnd/>
              <a:tailEnd/>
            </a:ln>
            <a:effectLst/>
          </p:spPr>
          <p:txBody>
            <a:bodyPr wrap="square">
              <a:spAutoFit/>
            </a:bodyPr>
            <a:lstStyle/>
            <a:p>
              <a:pPr>
                <a:spcBef>
                  <a:spcPct val="50000"/>
                </a:spcBef>
              </a:pPr>
              <a:r>
                <a:rPr lang="el-GR" sz="1600" spc="300" dirty="0">
                  <a:latin typeface="Calibri" pitchFamily="34" charset="0"/>
                </a:rPr>
                <a:t>Γεωπονικό Πανεπιστήμιο Αθηνών</a:t>
              </a:r>
              <a:endParaRPr lang="en-US" sz="1600" spc="300" dirty="0">
                <a:latin typeface="Calibri" pitchFamily="34" charset="0"/>
              </a:endParaRPr>
            </a:p>
            <a:p>
              <a:pPr>
                <a:spcBef>
                  <a:spcPct val="50000"/>
                </a:spcBef>
              </a:pPr>
              <a:r>
                <a:rPr lang="el-GR" sz="1200" dirty="0">
                  <a:solidFill>
                    <a:srgbClr val="FFC000"/>
                  </a:solidFill>
                  <a:latin typeface="Calibri" pitchFamily="34" charset="0"/>
                </a:rPr>
                <a:t>Εργαστήριο Φυσιολογίας Θρέψεως και Διατροφής</a:t>
              </a:r>
            </a:p>
          </p:txBody>
        </p:sp>
      </p:grpSp>
      <p:sp>
        <p:nvSpPr>
          <p:cNvPr id="25602" name="2 - Θέση περιεχομένου"/>
          <p:cNvSpPr>
            <a:spLocks/>
          </p:cNvSpPr>
          <p:nvPr/>
        </p:nvSpPr>
        <p:spPr bwMode="auto">
          <a:xfrm>
            <a:off x="685800" y="152400"/>
            <a:ext cx="8229600" cy="6400800"/>
          </a:xfrm>
          <a:prstGeom prst="rect">
            <a:avLst/>
          </a:prstGeom>
          <a:noFill/>
          <a:ln w="9525">
            <a:noFill/>
            <a:miter lim="800000"/>
            <a:headEnd/>
            <a:tailEnd/>
          </a:ln>
        </p:spPr>
        <p:txBody>
          <a:bodyPr/>
          <a:lstStyle/>
          <a:p>
            <a:pPr algn="just">
              <a:spcBef>
                <a:spcPct val="20000"/>
              </a:spcBef>
              <a:buFont typeface="Arial" charset="0"/>
              <a:buNone/>
            </a:pPr>
            <a:r>
              <a:rPr lang="el-GR" b="1" dirty="0">
                <a:solidFill>
                  <a:schemeClr val="tx2">
                    <a:lumMod val="25000"/>
                  </a:schemeClr>
                </a:solidFill>
                <a:latin typeface="+mn-lt"/>
              </a:rPr>
              <a:t>Ερωτήσεις στο Κεφάλαιο Β</a:t>
            </a:r>
          </a:p>
          <a:p>
            <a:r>
              <a:rPr lang="el-GR" sz="1800" dirty="0">
                <a:solidFill>
                  <a:schemeClr val="bg1">
                    <a:lumMod val="75000"/>
                    <a:lumOff val="25000"/>
                  </a:schemeClr>
                </a:solidFill>
                <a:latin typeface="+mn-lt"/>
              </a:rPr>
              <a:t> </a:t>
            </a:r>
          </a:p>
          <a:p>
            <a:pPr marL="342900" lvl="0" indent="-342900">
              <a:lnSpc>
                <a:spcPct val="150000"/>
              </a:lnSpc>
              <a:buFont typeface="+mj-lt"/>
              <a:buAutoNum type="arabicPeriod"/>
            </a:pPr>
            <a:r>
              <a:rPr lang="el-GR" sz="2000" dirty="0">
                <a:solidFill>
                  <a:schemeClr val="bg1">
                    <a:lumMod val="75000"/>
                    <a:lumOff val="25000"/>
                  </a:schemeClr>
                </a:solidFill>
                <a:latin typeface="+mn-lt"/>
              </a:rPr>
              <a:t>Τι είναι η γραμμή παραγωγής του παρασκευαστηρίου ζωοτροφών;</a:t>
            </a:r>
          </a:p>
          <a:p>
            <a:pPr marL="342900" lvl="0" indent="-342900">
              <a:lnSpc>
                <a:spcPct val="150000"/>
              </a:lnSpc>
              <a:buFont typeface="+mj-lt"/>
              <a:buAutoNum type="arabicPeriod"/>
            </a:pPr>
            <a:r>
              <a:rPr lang="el-GR" sz="2000" dirty="0">
                <a:solidFill>
                  <a:schemeClr val="bg1">
                    <a:lumMod val="75000"/>
                    <a:lumOff val="25000"/>
                  </a:schemeClr>
                </a:solidFill>
                <a:latin typeface="+mn-lt"/>
              </a:rPr>
              <a:t>Περιγράψτε συνοπτικά την παραγωγική διαδικασία σε ένα παρασκευαστήριο ζωοτροφών (τα στάδια)</a:t>
            </a:r>
          </a:p>
          <a:p>
            <a:pPr marL="342900" lvl="0" indent="-342900">
              <a:lnSpc>
                <a:spcPct val="150000"/>
              </a:lnSpc>
              <a:buFont typeface="+mj-lt"/>
              <a:buAutoNum type="arabicPeriod"/>
            </a:pPr>
            <a:r>
              <a:rPr lang="el-GR" sz="2000" dirty="0">
                <a:solidFill>
                  <a:schemeClr val="bg1">
                    <a:lumMod val="75000"/>
                    <a:lumOff val="25000"/>
                  </a:schemeClr>
                </a:solidFill>
                <a:latin typeface="+mn-lt"/>
              </a:rPr>
              <a:t>Ποια είναι η σημασία του κάθε ενός σταδίου;</a:t>
            </a:r>
          </a:p>
          <a:p>
            <a:pPr marL="342900" lvl="0" indent="-342900">
              <a:lnSpc>
                <a:spcPct val="150000"/>
              </a:lnSpc>
              <a:buFont typeface="+mj-lt"/>
              <a:buAutoNum type="arabicPeriod"/>
            </a:pPr>
            <a:r>
              <a:rPr lang="el-GR" sz="2000" dirty="0">
                <a:solidFill>
                  <a:schemeClr val="bg1">
                    <a:lumMod val="75000"/>
                    <a:lumOff val="25000"/>
                  </a:schemeClr>
                </a:solidFill>
                <a:latin typeface="+mn-lt"/>
              </a:rPr>
              <a:t>Με ποιους τρόπους μπορούν να προστεθούν μεγάλες ποσότητες υγρών στα σύμπηκτα;</a:t>
            </a:r>
          </a:p>
          <a:p>
            <a:pPr marL="342900" lvl="0" indent="-342900">
              <a:lnSpc>
                <a:spcPct val="150000"/>
              </a:lnSpc>
              <a:buFont typeface="+mj-lt"/>
              <a:buAutoNum type="arabicPeriod"/>
            </a:pPr>
            <a:endParaRPr lang="el-GR" sz="2000" dirty="0">
              <a:solidFill>
                <a:schemeClr val="bg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bg2">
              <a:alpha val="70000"/>
            </a:schemeClr>
          </a:solidFill>
          <a:ln w="9525">
            <a:noFill/>
            <a:miter lim="800000"/>
            <a:headEnd/>
            <a:tailEnd/>
          </a:ln>
        </p:spPr>
        <p:txBody>
          <a:bodyPr anchor="ctr"/>
          <a:lstStyle/>
          <a:p>
            <a:pPr algn="r"/>
            <a:r>
              <a:rPr lang="el-GR" sz="2800" dirty="0">
                <a:latin typeface="Calibri" pitchFamily="34" charset="0"/>
              </a:rPr>
              <a:t>Προετοιμασία ζωοτροφών και παρασκευή σιτηρεσίου</a:t>
            </a:r>
            <a:endParaRPr lang="en-US" sz="2800" dirty="0">
              <a:solidFill>
                <a:srgbClr val="FFFFCC"/>
              </a:solidFill>
              <a:latin typeface="Calibri" pitchFamily="34" charset="0"/>
            </a:endParaRPr>
          </a:p>
        </p:txBody>
      </p:sp>
      <p:sp>
        <p:nvSpPr>
          <p:cNvPr id="14" name="13 - TextBox"/>
          <p:cNvSpPr txBox="1"/>
          <p:nvPr/>
        </p:nvSpPr>
        <p:spPr>
          <a:xfrm>
            <a:off x="228600" y="685800"/>
            <a:ext cx="8610600" cy="6124754"/>
          </a:xfrm>
          <a:prstGeom prst="rect">
            <a:avLst/>
          </a:prstGeom>
          <a:noFill/>
        </p:spPr>
        <p:txBody>
          <a:bodyPr wrap="square" rtlCol="0">
            <a:spAutoFit/>
          </a:bodyPr>
          <a:lstStyle/>
          <a:p>
            <a:pPr eaLnBrk="1" hangingPunct="1"/>
            <a:r>
              <a:rPr lang="el-GR" sz="3200" b="1" dirty="0">
                <a:solidFill>
                  <a:srgbClr val="7030A0"/>
                </a:solidFill>
                <a:latin typeface="+mn-lt"/>
              </a:rPr>
              <a:t>1. Επιλογή ζωοτροφών </a:t>
            </a:r>
          </a:p>
          <a:p>
            <a:pPr eaLnBrk="1" hangingPunct="1"/>
            <a:r>
              <a:rPr lang="el-GR" b="1" dirty="0">
                <a:solidFill>
                  <a:schemeClr val="bg1">
                    <a:lumMod val="75000"/>
                    <a:lumOff val="25000"/>
                  </a:schemeClr>
                </a:solidFill>
                <a:latin typeface="+mn-lt"/>
              </a:rPr>
              <a:t>α) Τ</a:t>
            </a:r>
            <a:r>
              <a:rPr lang="en-US" b="1" dirty="0" err="1">
                <a:solidFill>
                  <a:schemeClr val="bg1">
                    <a:lumMod val="75000"/>
                    <a:lumOff val="25000"/>
                  </a:schemeClr>
                </a:solidFill>
                <a:latin typeface="+mn-lt"/>
              </a:rPr>
              <a:t>ύπος</a:t>
            </a:r>
            <a:r>
              <a:rPr lang="en-US" b="1" dirty="0">
                <a:solidFill>
                  <a:schemeClr val="bg1">
                    <a:lumMod val="75000"/>
                    <a:lumOff val="25000"/>
                  </a:schemeClr>
                </a:solidFill>
                <a:latin typeface="+mn-lt"/>
              </a:rPr>
              <a:t> πέψης και </a:t>
            </a:r>
            <a:r>
              <a:rPr lang="en-US" b="1" dirty="0" err="1">
                <a:solidFill>
                  <a:schemeClr val="bg1">
                    <a:lumMod val="75000"/>
                    <a:lumOff val="25000"/>
                  </a:schemeClr>
                </a:solidFill>
                <a:latin typeface="+mn-lt"/>
              </a:rPr>
              <a:t>ηλικία</a:t>
            </a:r>
            <a:r>
              <a:rPr lang="en-US" b="1" dirty="0">
                <a:solidFill>
                  <a:schemeClr val="bg1">
                    <a:lumMod val="75000"/>
                    <a:lumOff val="25000"/>
                  </a:schemeClr>
                </a:solidFill>
                <a:latin typeface="+mn-lt"/>
              </a:rPr>
              <a:t> </a:t>
            </a:r>
            <a:r>
              <a:rPr lang="en-US" b="1" dirty="0" err="1">
                <a:solidFill>
                  <a:schemeClr val="bg1">
                    <a:lumMod val="75000"/>
                    <a:lumOff val="25000"/>
                  </a:schemeClr>
                </a:solidFill>
                <a:latin typeface="+mn-lt"/>
              </a:rPr>
              <a:t>ζώου</a:t>
            </a:r>
            <a:endParaRPr lang="el-GR" b="1" dirty="0">
              <a:solidFill>
                <a:schemeClr val="bg1">
                  <a:lumMod val="75000"/>
                  <a:lumOff val="25000"/>
                </a:schemeClr>
              </a:solidFill>
              <a:latin typeface="+mn-lt"/>
            </a:endParaRPr>
          </a:p>
          <a:p>
            <a:r>
              <a:rPr lang="el-GR" dirty="0">
                <a:solidFill>
                  <a:schemeClr val="bg1">
                    <a:lumMod val="75000"/>
                    <a:lumOff val="25000"/>
                  </a:schemeClr>
                </a:solidFill>
                <a:latin typeface="+mn-lt"/>
              </a:rPr>
              <a:t>Ενώ για τα είδη των </a:t>
            </a:r>
            <a:r>
              <a:rPr lang="el-GR" dirty="0" err="1">
                <a:solidFill>
                  <a:schemeClr val="bg1">
                    <a:lumMod val="75000"/>
                    <a:lumOff val="25000"/>
                  </a:schemeClr>
                </a:solidFill>
                <a:latin typeface="+mn-lt"/>
              </a:rPr>
              <a:t>ενσιρωμάτων</a:t>
            </a:r>
            <a:r>
              <a:rPr lang="el-GR" dirty="0">
                <a:solidFill>
                  <a:schemeClr val="bg1">
                    <a:lumMod val="75000"/>
                    <a:lumOff val="25000"/>
                  </a:schemeClr>
                </a:solidFill>
                <a:latin typeface="+mn-lt"/>
              </a:rPr>
              <a:t>:</a:t>
            </a:r>
          </a:p>
          <a:p>
            <a:endParaRPr lang="en-GB" dirty="0">
              <a:solidFill>
                <a:schemeClr val="bg1">
                  <a:lumMod val="75000"/>
                  <a:lumOff val="25000"/>
                </a:schemeClr>
              </a:solidFill>
              <a:latin typeface="+mn-lt"/>
            </a:endParaRPr>
          </a:p>
          <a:p>
            <a:pPr algn="ctr"/>
            <a:r>
              <a:rPr lang="el-GR" i="1" dirty="0">
                <a:solidFill>
                  <a:srgbClr val="7030A0"/>
                </a:solidFill>
                <a:latin typeface="+mn-lt"/>
              </a:rPr>
              <a:t>Ενσίρωμα χλόης αγρωστωδών &gt; ενσίρωμα χλόης ψυχανθών</a:t>
            </a:r>
            <a:endParaRPr lang="en-GB" dirty="0">
              <a:solidFill>
                <a:srgbClr val="7030A0"/>
              </a:solidFill>
              <a:latin typeface="+mn-lt"/>
            </a:endParaRPr>
          </a:p>
          <a:p>
            <a:endParaRPr lang="el-GR" sz="1000" dirty="0">
              <a:solidFill>
                <a:schemeClr val="bg1">
                  <a:lumMod val="75000"/>
                  <a:lumOff val="25000"/>
                </a:schemeClr>
              </a:solidFill>
              <a:latin typeface="+mn-lt"/>
            </a:endParaRPr>
          </a:p>
          <a:p>
            <a:pPr>
              <a:lnSpc>
                <a:spcPct val="125000"/>
              </a:lnSpc>
            </a:pPr>
            <a:r>
              <a:rPr lang="en-US" dirty="0">
                <a:solidFill>
                  <a:schemeClr val="bg1">
                    <a:lumMod val="75000"/>
                    <a:lumOff val="25000"/>
                  </a:schemeClr>
                </a:solidFill>
                <a:latin typeface="+mn-lt"/>
              </a:rPr>
              <a:t>Στα </a:t>
            </a:r>
            <a:r>
              <a:rPr lang="en-US" b="1" dirty="0">
                <a:solidFill>
                  <a:schemeClr val="bg1">
                    <a:lumMod val="75000"/>
                    <a:lumOff val="25000"/>
                  </a:schemeClr>
                </a:solidFill>
                <a:latin typeface="+mn-lt"/>
              </a:rPr>
              <a:t>παμφάγα </a:t>
            </a:r>
            <a:r>
              <a:rPr lang="en-US" dirty="0">
                <a:solidFill>
                  <a:schemeClr val="bg1">
                    <a:lumMod val="75000"/>
                    <a:lumOff val="25000"/>
                  </a:schemeClr>
                </a:solidFill>
                <a:latin typeface="+mn-lt"/>
              </a:rPr>
              <a:t>ζώα</a:t>
            </a:r>
            <a:r>
              <a:rPr lang="el-GR" dirty="0">
                <a:solidFill>
                  <a:schemeClr val="bg1">
                    <a:lumMod val="75000"/>
                    <a:lumOff val="25000"/>
                  </a:schemeClr>
                </a:solidFill>
                <a:latin typeface="+mn-lt"/>
              </a:rPr>
              <a:t> → ΣΖ= οι </a:t>
            </a:r>
            <a:r>
              <a:rPr lang="en-US" dirty="0">
                <a:solidFill>
                  <a:schemeClr val="bg1">
                    <a:lumMod val="75000"/>
                    <a:lumOff val="25000"/>
                  </a:schemeClr>
                </a:solidFill>
                <a:latin typeface="+mn-lt"/>
              </a:rPr>
              <a:t>καταλληλότερες ζωοτροφές </a:t>
            </a:r>
            <a:endParaRPr lang="el-GR" dirty="0">
              <a:solidFill>
                <a:schemeClr val="bg1">
                  <a:lumMod val="75000"/>
                  <a:lumOff val="25000"/>
                </a:schemeClr>
              </a:solidFill>
              <a:latin typeface="+mn-lt"/>
            </a:endParaRPr>
          </a:p>
          <a:p>
            <a:pPr>
              <a:lnSpc>
                <a:spcPct val="125000"/>
              </a:lnSpc>
            </a:pPr>
            <a:r>
              <a:rPr lang="el-GR" dirty="0">
                <a:solidFill>
                  <a:schemeClr val="bg1">
                    <a:lumMod val="75000"/>
                    <a:lumOff val="25000"/>
                  </a:schemeClr>
                </a:solidFill>
                <a:latin typeface="+mn-lt"/>
              </a:rPr>
              <a:t>Η </a:t>
            </a:r>
            <a:r>
              <a:rPr lang="en-US" dirty="0">
                <a:solidFill>
                  <a:schemeClr val="bg1">
                    <a:lumMod val="75000"/>
                    <a:lumOff val="25000"/>
                  </a:schemeClr>
                </a:solidFill>
                <a:latin typeface="+mn-lt"/>
              </a:rPr>
              <a:t>καταλληλότητα και προτίμηση ποικίλλει και εδώ ανάλογα με το είδος και την ηλικία του ζώου. </a:t>
            </a:r>
            <a:endParaRPr lang="el-GR" dirty="0">
              <a:solidFill>
                <a:schemeClr val="bg1">
                  <a:lumMod val="75000"/>
                  <a:lumOff val="25000"/>
                </a:schemeClr>
              </a:solidFill>
              <a:latin typeface="+mn-lt"/>
            </a:endParaRPr>
          </a:p>
          <a:p>
            <a:pPr marL="274638" indent="-92075">
              <a:lnSpc>
                <a:spcPct val="125000"/>
              </a:lnSpc>
              <a:buFont typeface="Arial" pitchFamily="34" charset="0"/>
              <a:buChar char="•"/>
            </a:pPr>
            <a:r>
              <a:rPr lang="en-US" dirty="0">
                <a:solidFill>
                  <a:schemeClr val="bg1">
                    <a:lumMod val="75000"/>
                    <a:lumOff val="25000"/>
                  </a:schemeClr>
                </a:solidFill>
                <a:latin typeface="+mn-lt"/>
              </a:rPr>
              <a:t>Στους </a:t>
            </a:r>
            <a:r>
              <a:rPr lang="en-US" b="1" dirty="0">
                <a:solidFill>
                  <a:schemeClr val="bg1">
                    <a:lumMod val="75000"/>
                    <a:lumOff val="25000"/>
                  </a:schemeClr>
                </a:solidFill>
                <a:latin typeface="+mn-lt"/>
              </a:rPr>
              <a:t>χοίρους</a:t>
            </a:r>
            <a:r>
              <a:rPr lang="en-US" dirty="0">
                <a:solidFill>
                  <a:schemeClr val="bg1">
                    <a:lumMod val="75000"/>
                    <a:lumOff val="25000"/>
                  </a:schemeClr>
                </a:solidFill>
                <a:latin typeface="+mn-lt"/>
              </a:rPr>
              <a:t> σε νεαρή ηλικία</a:t>
            </a:r>
            <a:r>
              <a:rPr lang="el-GR" dirty="0">
                <a:solidFill>
                  <a:schemeClr val="bg1">
                    <a:lumMod val="75000"/>
                    <a:lumOff val="25000"/>
                  </a:schemeClr>
                </a:solidFill>
                <a:latin typeface="+mn-lt"/>
              </a:rPr>
              <a:t>=</a:t>
            </a:r>
            <a:r>
              <a:rPr lang="en-US" dirty="0">
                <a:solidFill>
                  <a:schemeClr val="bg1">
                    <a:lumMod val="75000"/>
                    <a:lumOff val="25000"/>
                  </a:schemeClr>
                </a:solidFill>
                <a:latin typeface="+mn-lt"/>
              </a:rPr>
              <a:t> υποπροϊόντα γάλακτος και διάφορες πρωτεϊνικές ζωοτροφές, σε μεγαλύτερη ηλικία</a:t>
            </a:r>
            <a:r>
              <a:rPr lang="el-GR" dirty="0">
                <a:solidFill>
                  <a:schemeClr val="bg1">
                    <a:lumMod val="75000"/>
                    <a:lumOff val="25000"/>
                  </a:schemeClr>
                </a:solidFill>
                <a:latin typeface="+mn-lt"/>
              </a:rPr>
              <a:t>= ΔΚ</a:t>
            </a:r>
            <a:r>
              <a:rPr lang="en-US" dirty="0">
                <a:solidFill>
                  <a:schemeClr val="bg1">
                    <a:lumMod val="75000"/>
                    <a:lumOff val="25000"/>
                  </a:schemeClr>
                </a:solidFill>
                <a:latin typeface="+mn-lt"/>
              </a:rPr>
              <a:t>, υποπροϊόντα βιομηχανιών αλευροποιίας κ.λ.π. </a:t>
            </a:r>
            <a:endParaRPr lang="el-GR" dirty="0">
              <a:solidFill>
                <a:schemeClr val="bg1">
                  <a:lumMod val="75000"/>
                  <a:lumOff val="25000"/>
                </a:schemeClr>
              </a:solidFill>
              <a:latin typeface="+mn-lt"/>
            </a:endParaRPr>
          </a:p>
          <a:p>
            <a:pPr marL="274638" indent="-92075">
              <a:lnSpc>
                <a:spcPct val="125000"/>
              </a:lnSpc>
              <a:buFont typeface="Arial" pitchFamily="34" charset="0"/>
              <a:buChar char="•"/>
            </a:pPr>
            <a:r>
              <a:rPr lang="en-US" dirty="0">
                <a:solidFill>
                  <a:schemeClr val="bg1">
                    <a:lumMod val="75000"/>
                    <a:lumOff val="25000"/>
                  </a:schemeClr>
                </a:solidFill>
                <a:latin typeface="+mn-lt"/>
              </a:rPr>
              <a:t>Στα </a:t>
            </a:r>
            <a:r>
              <a:rPr lang="en-US" b="1" dirty="0">
                <a:solidFill>
                  <a:schemeClr val="bg1">
                    <a:lumMod val="75000"/>
                    <a:lumOff val="25000"/>
                  </a:schemeClr>
                </a:solidFill>
                <a:latin typeface="+mn-lt"/>
              </a:rPr>
              <a:t>πτηνά</a:t>
            </a:r>
            <a:r>
              <a:rPr lang="el-GR" dirty="0">
                <a:solidFill>
                  <a:schemeClr val="bg1">
                    <a:lumMod val="75000"/>
                    <a:lumOff val="25000"/>
                  </a:schemeClr>
                </a:solidFill>
                <a:latin typeface="+mn-lt"/>
              </a:rPr>
              <a:t>=</a:t>
            </a:r>
            <a:r>
              <a:rPr lang="en-US" dirty="0">
                <a:solidFill>
                  <a:schemeClr val="bg1">
                    <a:lumMod val="75000"/>
                    <a:lumOff val="25000"/>
                  </a:schemeClr>
                </a:solidFill>
                <a:latin typeface="+mn-lt"/>
              </a:rPr>
              <a:t> </a:t>
            </a:r>
            <a:r>
              <a:rPr lang="el-GR" dirty="0">
                <a:solidFill>
                  <a:schemeClr val="bg1">
                    <a:lumMod val="75000"/>
                    <a:lumOff val="25000"/>
                  </a:schemeClr>
                </a:solidFill>
                <a:latin typeface="+mn-lt"/>
              </a:rPr>
              <a:t>οι ΔΚ</a:t>
            </a:r>
            <a:r>
              <a:rPr lang="en-US" dirty="0">
                <a:solidFill>
                  <a:schemeClr val="bg1">
                    <a:lumMod val="75000"/>
                    <a:lumOff val="25000"/>
                  </a:schemeClr>
                </a:solidFill>
                <a:latin typeface="+mn-lt"/>
              </a:rPr>
              <a:t> και τα υποπροϊόντα τους, τα υποπροϊόντα βιομηχανιών σπορελαιουργίας κ.ά. </a:t>
            </a:r>
            <a:endParaRPr lang="en-GB" dirty="0">
              <a:solidFill>
                <a:schemeClr val="bg1">
                  <a:lumMod val="75000"/>
                  <a:lumOff val="25000"/>
                </a:schemeClr>
              </a:solidFill>
              <a:latin typeface="+mn-lt"/>
            </a:endParaRPr>
          </a:p>
        </p:txBody>
      </p:sp>
      <p:sp>
        <p:nvSpPr>
          <p:cNvPr id="4" name="3 - Θέση αριθμού διαφάνειας"/>
          <p:cNvSpPr>
            <a:spLocks noGrp="1"/>
          </p:cNvSpPr>
          <p:nvPr>
            <p:ph type="sldNum" sz="quarter" idx="12"/>
          </p:nvPr>
        </p:nvSpPr>
        <p:spPr/>
        <p:txBody>
          <a:bodyPr/>
          <a:lstStyle/>
          <a:p>
            <a:pPr>
              <a:defRPr/>
            </a:pPr>
            <a:fld id="{3D6A3145-C200-4613-A523-014C4916A860}" type="slidenum">
              <a:rPr lang="en-US" smtClean="0">
                <a:solidFill>
                  <a:schemeClr val="bg1"/>
                </a:solidFill>
              </a:rPr>
              <a:pPr>
                <a:defRPr/>
              </a:pPr>
              <a:t>9</a:t>
            </a:fld>
            <a:endParaRPr lang="en-US"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8534400" y="-9526"/>
            <a:ext cx="0" cy="5819775"/>
          </a:xfrm>
          <a:prstGeom prst="line">
            <a:avLst/>
          </a:prstGeom>
          <a:noFill/>
          <a:ln w="9525">
            <a:solidFill>
              <a:schemeClr val="bg2"/>
            </a:solidFill>
            <a:round/>
            <a:headEnd/>
            <a:tailEnd/>
          </a:ln>
          <a:effectLst/>
        </p:spPr>
        <p:txBody>
          <a:bodyPr/>
          <a:lstStyle/>
          <a:p>
            <a:endParaRPr lang="el-GR"/>
          </a:p>
        </p:txBody>
      </p:sp>
      <p:sp>
        <p:nvSpPr>
          <p:cNvPr id="2" name="1 - Τίτλος"/>
          <p:cNvSpPr>
            <a:spLocks/>
          </p:cNvSpPr>
          <p:nvPr/>
        </p:nvSpPr>
        <p:spPr bwMode="auto">
          <a:xfrm>
            <a:off x="228600" y="609600"/>
            <a:ext cx="8305800" cy="4800600"/>
          </a:xfrm>
          <a:prstGeom prst="rect">
            <a:avLst/>
          </a:prstGeom>
          <a:noFill/>
          <a:ln w="9525">
            <a:noFill/>
            <a:miter lim="800000"/>
            <a:headEnd/>
            <a:tailEnd/>
          </a:ln>
        </p:spPr>
        <p:txBody>
          <a:bodyPr anchor="ctr"/>
          <a:lstStyle/>
          <a:p>
            <a:pPr algn="r" eaLnBrk="0" hangingPunct="0">
              <a:lnSpc>
                <a:spcPct val="120000"/>
              </a:lnSpc>
            </a:pPr>
            <a:r>
              <a:rPr lang="en-US" b="1" dirty="0">
                <a:solidFill>
                  <a:srgbClr val="7030A0"/>
                </a:solidFill>
                <a:latin typeface="Calibri" pitchFamily="34" charset="0"/>
              </a:rPr>
              <a:t> </a:t>
            </a:r>
            <a:r>
              <a:rPr lang="el-GR" sz="7200" dirty="0">
                <a:solidFill>
                  <a:schemeClr val="tx2">
                    <a:lumMod val="25000"/>
                  </a:schemeClr>
                </a:solidFill>
                <a:latin typeface="Calibri" pitchFamily="34" charset="0"/>
              </a:rPr>
              <a:t>ΚΕΦΑΛΑΙΟ Γ’</a:t>
            </a:r>
            <a:endParaRPr lang="el-GR" sz="7200" baseline="30000" dirty="0">
              <a:solidFill>
                <a:schemeClr val="tx2">
                  <a:lumMod val="25000"/>
                </a:schemeClr>
              </a:solidFill>
              <a:latin typeface="Calibri" pitchFamily="34" charset="0"/>
            </a:endParaRPr>
          </a:p>
          <a:p>
            <a:pPr algn="r" eaLnBrk="0" hangingPunct="0">
              <a:lnSpc>
                <a:spcPct val="120000"/>
              </a:lnSpc>
            </a:pPr>
            <a:r>
              <a:rPr lang="el-GR" sz="5400" dirty="0">
                <a:solidFill>
                  <a:schemeClr val="bg1">
                    <a:lumMod val="75000"/>
                    <a:lumOff val="25000"/>
                  </a:schemeClr>
                </a:solidFill>
                <a:latin typeface="Calibri" pitchFamily="34" charset="0"/>
              </a:rPr>
              <a:t>ΠΑΡΑΣΚΕΥΑΣΤΗΡΙΟ ΖΩΟΤΡΟΦΩΝ</a:t>
            </a:r>
          </a:p>
          <a:p>
            <a:pPr algn="r" eaLnBrk="0" hangingPunct="0">
              <a:lnSpc>
                <a:spcPct val="120000"/>
              </a:lnSpc>
            </a:pPr>
            <a:endParaRPr lang="el-GR" sz="2000" i="1" dirty="0">
              <a:solidFill>
                <a:schemeClr val="bg1">
                  <a:lumMod val="75000"/>
                  <a:lumOff val="25000"/>
                </a:schemeClr>
              </a:solidFill>
              <a:latin typeface="Calibri" pitchFamily="34" charset="0"/>
            </a:endParaRPr>
          </a:p>
          <a:p>
            <a:pPr algn="r" eaLnBrk="0" hangingPunct="0">
              <a:lnSpc>
                <a:spcPct val="120000"/>
              </a:lnSpc>
            </a:pPr>
            <a:r>
              <a:rPr lang="el-GR" sz="2000" i="1" dirty="0">
                <a:solidFill>
                  <a:schemeClr val="bg1">
                    <a:lumMod val="75000"/>
                    <a:lumOff val="25000"/>
                  </a:schemeClr>
                </a:solidFill>
                <a:latin typeface="Calibri" pitchFamily="34" charset="0"/>
              </a:rPr>
              <a:t>Ποιοτικός έλεγχος</a:t>
            </a:r>
          </a:p>
        </p:txBody>
      </p:sp>
      <p:grpSp>
        <p:nvGrpSpPr>
          <p:cNvPr id="3" name="17 - Ομάδα"/>
          <p:cNvGrpSpPr/>
          <p:nvPr/>
        </p:nvGrpSpPr>
        <p:grpSpPr>
          <a:xfrm>
            <a:off x="0" y="5805488"/>
            <a:ext cx="9144000" cy="1052512"/>
            <a:chOff x="0" y="5805488"/>
            <a:chExt cx="9144000" cy="1052512"/>
          </a:xfrm>
        </p:grpSpPr>
        <p:sp>
          <p:nvSpPr>
            <p:cNvPr id="72709" name="Rectangle 5"/>
            <p:cNvSpPr>
              <a:spLocks noChangeArrowheads="1"/>
            </p:cNvSpPr>
            <p:nvPr/>
          </p:nvSpPr>
          <p:spPr bwMode="auto">
            <a:xfrm rot="10800000">
              <a:off x="0" y="5805488"/>
              <a:ext cx="9144000" cy="1052512"/>
            </a:xfrm>
            <a:prstGeom prst="rect">
              <a:avLst/>
            </a:prstGeom>
            <a:solidFill>
              <a:schemeClr val="accent3">
                <a:lumMod val="50000"/>
                <a:alpha val="70000"/>
              </a:schemeClr>
            </a:solidFill>
            <a:ln w="9525">
              <a:noFill/>
              <a:miter lim="800000"/>
              <a:headEnd/>
              <a:tailEnd/>
            </a:ln>
            <a:effectLst/>
          </p:spPr>
          <p:txBody>
            <a:bodyPr wrap="none" anchor="ctr"/>
            <a:lstStyle/>
            <a:p>
              <a:endParaRPr lang="el-GR"/>
            </a:p>
          </p:txBody>
        </p:sp>
        <p:pic>
          <p:nvPicPr>
            <p:cNvPr id="72711" name="Picture 7" descr="Dimitra Transparent"/>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304800" y="5862638"/>
              <a:ext cx="900113" cy="900112"/>
            </a:xfrm>
            <a:prstGeom prst="rect">
              <a:avLst/>
            </a:prstGeom>
            <a:noFill/>
          </p:spPr>
        </p:pic>
        <p:sp>
          <p:nvSpPr>
            <p:cNvPr id="72713" name="Text Box 9"/>
            <p:cNvSpPr txBox="1">
              <a:spLocks noChangeArrowheads="1"/>
            </p:cNvSpPr>
            <p:nvPr/>
          </p:nvSpPr>
          <p:spPr bwMode="auto">
            <a:xfrm>
              <a:off x="1534274" y="5835829"/>
              <a:ext cx="7112001" cy="984885"/>
            </a:xfrm>
            <a:prstGeom prst="rect">
              <a:avLst/>
            </a:prstGeom>
            <a:noFill/>
            <a:ln w="9525">
              <a:noFill/>
              <a:miter lim="800000"/>
              <a:headEnd/>
              <a:tailEnd/>
            </a:ln>
            <a:effectLst/>
          </p:spPr>
          <p:txBody>
            <a:bodyPr wrap="square">
              <a:spAutoFit/>
            </a:bodyPr>
            <a:lstStyle/>
            <a:p>
              <a:pPr algn="r">
                <a:spcBef>
                  <a:spcPct val="50000"/>
                </a:spcBef>
              </a:pPr>
              <a:r>
                <a:rPr lang="el-GR" sz="2800" spc="500" dirty="0">
                  <a:latin typeface="Calibri" pitchFamily="34" charset="0"/>
                </a:rPr>
                <a:t>Γεωπονικό Πανεπιστήμιο Αθηνών</a:t>
              </a:r>
              <a:endParaRPr lang="en-US" sz="1400" dirty="0">
                <a:latin typeface="Calibri" pitchFamily="34" charset="0"/>
              </a:endParaRPr>
            </a:p>
            <a:p>
              <a:pPr algn="r">
                <a:spcBef>
                  <a:spcPct val="50000"/>
                </a:spcBef>
              </a:pPr>
              <a:r>
                <a:rPr lang="el-GR" sz="2000" spc="100" dirty="0">
                  <a:solidFill>
                    <a:srgbClr val="FFC000"/>
                  </a:solidFill>
                  <a:latin typeface="Calibri" pitchFamily="34" charset="0"/>
                </a:rPr>
                <a:t>Εργαστήριο Φυσιολογίας Θρέψεως και Διατροφής</a:t>
              </a:r>
            </a:p>
          </p:txBody>
        </p:sp>
      </p:grpSp>
      <p:cxnSp>
        <p:nvCxnSpPr>
          <p:cNvPr id="14" name="13 - Ευθεία γραμμή σύνδεσης"/>
          <p:cNvCxnSpPr/>
          <p:nvPr/>
        </p:nvCxnSpPr>
        <p:spPr>
          <a:xfrm>
            <a:off x="0" y="609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7" name="6 - TextBox"/>
          <p:cNvSpPr txBox="1"/>
          <p:nvPr/>
        </p:nvSpPr>
        <p:spPr>
          <a:xfrm>
            <a:off x="228600" y="762000"/>
            <a:ext cx="8839200" cy="586622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Κατηγορίες παραγόμενων μειγμάτων</a:t>
            </a:r>
          </a:p>
          <a:p>
            <a:pPr eaLnBrk="1" hangingPunct="1">
              <a:lnSpc>
                <a:spcPct val="125000"/>
              </a:lnSpc>
            </a:pPr>
            <a:r>
              <a:rPr lang="el-GR" sz="2000" dirty="0">
                <a:solidFill>
                  <a:schemeClr val="bg1">
                    <a:lumMod val="75000"/>
                    <a:lumOff val="25000"/>
                  </a:schemeClr>
                </a:solidFill>
                <a:latin typeface="+mn-lt"/>
              </a:rPr>
              <a:t>Τα μείγματα που παρασκευάζει μια βιομηχανία ζωοτροφών διακρίνονται στα </a:t>
            </a:r>
            <a:r>
              <a:rPr lang="el-GR" sz="2000" b="1" dirty="0">
                <a:solidFill>
                  <a:schemeClr val="bg1">
                    <a:lumMod val="75000"/>
                    <a:lumOff val="25000"/>
                  </a:schemeClr>
                </a:solidFill>
                <a:latin typeface="+mn-lt"/>
              </a:rPr>
              <a:t>αλευρώδη</a:t>
            </a:r>
            <a:r>
              <a:rPr lang="el-GR" sz="2000" dirty="0">
                <a:solidFill>
                  <a:schemeClr val="bg1">
                    <a:lumMod val="75000"/>
                    <a:lumOff val="25000"/>
                  </a:schemeClr>
                </a:solidFill>
                <a:latin typeface="+mn-lt"/>
              </a:rPr>
              <a:t> και στα </a:t>
            </a:r>
            <a:r>
              <a:rPr lang="el-GR" sz="2000" b="1" dirty="0">
                <a:solidFill>
                  <a:schemeClr val="bg1">
                    <a:lumMod val="75000"/>
                    <a:lumOff val="25000"/>
                  </a:schemeClr>
                </a:solidFill>
                <a:latin typeface="+mn-lt"/>
              </a:rPr>
              <a:t>σύμπηκτα</a:t>
            </a:r>
            <a:r>
              <a:rPr lang="el-GR" sz="2000" dirty="0">
                <a:solidFill>
                  <a:schemeClr val="bg1">
                    <a:lumMod val="75000"/>
                    <a:lumOff val="25000"/>
                  </a:schemeClr>
                </a:solidFill>
                <a:latin typeface="+mn-lt"/>
              </a:rPr>
              <a:t>, ανάλογα με την επεξεργασία που έχουν υποστεί</a:t>
            </a:r>
          </a:p>
          <a:p>
            <a:pPr>
              <a:lnSpc>
                <a:spcPct val="125000"/>
              </a:lnSpc>
            </a:pPr>
            <a:endParaRPr lang="el-GR" sz="1000" dirty="0">
              <a:solidFill>
                <a:schemeClr val="bg1">
                  <a:lumMod val="75000"/>
                  <a:lumOff val="25000"/>
                </a:schemeClr>
              </a:solidFill>
              <a:latin typeface="+mn-lt"/>
            </a:endParaRPr>
          </a:p>
          <a:p>
            <a:pPr marL="274638" indent="-274638">
              <a:lnSpc>
                <a:spcPct val="125000"/>
              </a:lnSpc>
              <a:buFont typeface="Arial" pitchFamily="34" charset="0"/>
              <a:buChar char="•"/>
            </a:pPr>
            <a:r>
              <a:rPr lang="el-GR" sz="2000" dirty="0">
                <a:solidFill>
                  <a:schemeClr val="bg1">
                    <a:lumMod val="75000"/>
                    <a:lumOff val="25000"/>
                  </a:schemeClr>
                </a:solidFill>
                <a:latin typeface="+mn-lt"/>
              </a:rPr>
              <a:t>Τα </a:t>
            </a:r>
            <a:r>
              <a:rPr lang="el-GR" sz="2000" b="1" dirty="0">
                <a:solidFill>
                  <a:schemeClr val="bg1">
                    <a:lumMod val="75000"/>
                    <a:lumOff val="25000"/>
                  </a:schemeClr>
                </a:solidFill>
                <a:latin typeface="+mn-lt"/>
              </a:rPr>
              <a:t>αλευρώδη μείγματα </a:t>
            </a:r>
            <a:r>
              <a:rPr lang="el-GR" sz="2000" dirty="0">
                <a:solidFill>
                  <a:schemeClr val="bg1">
                    <a:lumMod val="75000"/>
                    <a:lumOff val="25000"/>
                  </a:schemeClr>
                </a:solidFill>
                <a:latin typeface="+mn-lt"/>
              </a:rPr>
              <a:t>είναι αυτά που δεν έχουν υποστεί καμία ειδική επεξεργασία εκτός της άλεσης και της ανάμειξης (μπορούν να χορηγηθούν σε μηρυκαστικά, χοίρους, πτηνά και </a:t>
            </a:r>
            <a:r>
              <a:rPr lang="el-GR" sz="2000" dirty="0" err="1">
                <a:solidFill>
                  <a:schemeClr val="bg1">
                    <a:lumMod val="75000"/>
                    <a:lumOff val="25000"/>
                  </a:schemeClr>
                </a:solidFill>
                <a:latin typeface="+mn-lt"/>
              </a:rPr>
              <a:t>μόνοπλα</a:t>
            </a:r>
            <a:r>
              <a:rPr lang="el-GR" sz="2000" dirty="0">
                <a:solidFill>
                  <a:schemeClr val="bg1">
                    <a:lumMod val="75000"/>
                    <a:lumOff val="25000"/>
                  </a:schemeClr>
                </a:solidFill>
                <a:latin typeface="+mn-lt"/>
              </a:rPr>
              <a:t>)</a:t>
            </a:r>
            <a:endParaRPr lang="en-GB" sz="2000" dirty="0">
              <a:solidFill>
                <a:schemeClr val="bg1">
                  <a:lumMod val="75000"/>
                  <a:lumOff val="25000"/>
                </a:schemeClr>
              </a:solidFill>
              <a:latin typeface="+mn-lt"/>
            </a:endParaRPr>
          </a:p>
          <a:p>
            <a:pPr marL="274638" indent="-274638">
              <a:lnSpc>
                <a:spcPct val="125000"/>
              </a:lnSpc>
              <a:buFont typeface="Arial" pitchFamily="34" charset="0"/>
              <a:buChar char="•"/>
            </a:pPr>
            <a:endParaRPr lang="el-GR" sz="1000" dirty="0">
              <a:solidFill>
                <a:schemeClr val="bg1">
                  <a:lumMod val="75000"/>
                  <a:lumOff val="25000"/>
                </a:schemeClr>
              </a:solidFill>
              <a:latin typeface="+mn-lt"/>
            </a:endParaRPr>
          </a:p>
          <a:p>
            <a:pPr marL="274638" indent="-274638">
              <a:lnSpc>
                <a:spcPct val="125000"/>
              </a:lnSpc>
              <a:buFont typeface="Arial" pitchFamily="34" charset="0"/>
              <a:buChar char="•"/>
            </a:pPr>
            <a:r>
              <a:rPr lang="el-GR" sz="2000" dirty="0">
                <a:solidFill>
                  <a:schemeClr val="bg1">
                    <a:lumMod val="75000"/>
                    <a:lumOff val="25000"/>
                  </a:schemeClr>
                </a:solidFill>
                <a:latin typeface="+mn-lt"/>
              </a:rPr>
              <a:t>Τα </a:t>
            </a:r>
            <a:r>
              <a:rPr lang="el-GR" sz="2000" b="1" dirty="0">
                <a:solidFill>
                  <a:schemeClr val="bg1">
                    <a:lumMod val="75000"/>
                    <a:lumOff val="25000"/>
                  </a:schemeClr>
                </a:solidFill>
                <a:latin typeface="+mn-lt"/>
              </a:rPr>
              <a:t>σύμπηκτα</a:t>
            </a:r>
            <a:r>
              <a:rPr lang="el-GR" sz="2000" dirty="0">
                <a:solidFill>
                  <a:schemeClr val="bg1">
                    <a:lumMod val="75000"/>
                    <a:lumOff val="25000"/>
                  </a:schemeClr>
                </a:solidFill>
                <a:latin typeface="+mn-lt"/>
              </a:rPr>
              <a:t> είναι έτοιμα μείγματα τα οποία μπορούν να χορηγηθούν σε όλα τα είδη των ζώων. Το τελικό σχήμα και μέγεθος των συμπήκτων εξαρτάται από το είδος και την ηλικία του ζώου στο οποίο θα χορηγηθούν.</a:t>
            </a:r>
            <a:r>
              <a:rPr lang="en-GB" sz="2000" dirty="0">
                <a:solidFill>
                  <a:schemeClr val="bg1">
                    <a:lumMod val="75000"/>
                    <a:lumOff val="25000"/>
                  </a:schemeClr>
                </a:solidFill>
                <a:latin typeface="+mn-lt"/>
              </a:rPr>
              <a:t> </a:t>
            </a:r>
            <a:endParaRPr lang="el-GR" sz="2000" dirty="0">
              <a:solidFill>
                <a:schemeClr val="bg1">
                  <a:lumMod val="75000"/>
                  <a:lumOff val="25000"/>
                </a:schemeClr>
              </a:solidFill>
              <a:latin typeface="+mn-lt"/>
            </a:endParaRPr>
          </a:p>
          <a:p>
            <a:pPr marL="274638" indent="-274638">
              <a:lnSpc>
                <a:spcPct val="125000"/>
              </a:lnSpc>
              <a:buFont typeface="Arial" pitchFamily="34" charset="0"/>
              <a:buChar char="•"/>
            </a:pPr>
            <a:endParaRPr lang="el-GR" sz="1000" dirty="0">
              <a:solidFill>
                <a:schemeClr val="bg1">
                  <a:lumMod val="75000"/>
                  <a:lumOff val="25000"/>
                </a:schemeClr>
              </a:solidFill>
              <a:latin typeface="+mn-lt"/>
            </a:endParaRPr>
          </a:p>
          <a:p>
            <a:pPr marL="274638" indent="-274638">
              <a:lnSpc>
                <a:spcPct val="125000"/>
              </a:lnSpc>
              <a:buFont typeface="Arial" pitchFamily="34" charset="0"/>
              <a:buChar char="•"/>
            </a:pPr>
            <a:r>
              <a:rPr lang="el-GR" sz="2000" dirty="0">
                <a:solidFill>
                  <a:schemeClr val="bg1">
                    <a:lumMod val="75000"/>
                    <a:lumOff val="25000"/>
                  </a:schemeClr>
                </a:solidFill>
                <a:latin typeface="+mn-lt"/>
              </a:rPr>
              <a:t>Τα</a:t>
            </a:r>
            <a:r>
              <a:rPr lang="el-GR" sz="2000" b="1" dirty="0">
                <a:solidFill>
                  <a:schemeClr val="bg1">
                    <a:lumMod val="75000"/>
                    <a:lumOff val="25000"/>
                  </a:schemeClr>
                </a:solidFill>
                <a:latin typeface="+mn-lt"/>
              </a:rPr>
              <a:t> τρίματα συμπήκτων </a:t>
            </a:r>
            <a:r>
              <a:rPr lang="el-GR" sz="2000" dirty="0">
                <a:solidFill>
                  <a:schemeClr val="bg1">
                    <a:lumMod val="75000"/>
                    <a:lumOff val="25000"/>
                  </a:schemeClr>
                </a:solidFill>
                <a:latin typeface="+mn-lt"/>
              </a:rPr>
              <a:t>αποτελούν μία ενδιάμεση κατηγορία μειγμάτων (μετά τη σύμπηξή τους, περνούν από ειδικό μηχάνημα που τα σπάει σε μικρά κομμάτια δίνοντάς τους τη μορφή τραχανά (προορίζονται κυρίως για τη διατροφή ζώων μικρής ηλικίας)</a:t>
            </a:r>
            <a:endParaRPr lang="el-GR" sz="2000" b="1" dirty="0">
              <a:solidFill>
                <a:schemeClr val="bg1">
                  <a:lumMod val="75000"/>
                  <a:lumOff val="25000"/>
                </a:schemeClr>
              </a:solidFill>
              <a:latin typeface="+mn-l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7" name="6 - TextBox"/>
          <p:cNvSpPr txBox="1"/>
          <p:nvPr/>
        </p:nvSpPr>
        <p:spPr>
          <a:xfrm>
            <a:off x="228600" y="762000"/>
            <a:ext cx="8839200" cy="48013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Κατηγορίες παραγόμενων μειγμάτων</a:t>
            </a:r>
          </a:p>
        </p:txBody>
      </p:sp>
      <p:pic>
        <p:nvPicPr>
          <p:cNvPr id="8" name="7 - Εικόνα" descr="aleyrodes.jpg"/>
          <p:cNvPicPr>
            <a:picLocks noChangeAspect="1"/>
          </p:cNvPicPr>
          <p:nvPr/>
        </p:nvPicPr>
        <p:blipFill>
          <a:blip r:embed="rId3" cstate="print"/>
          <a:stretch>
            <a:fillRect/>
          </a:stretch>
        </p:blipFill>
        <p:spPr>
          <a:xfrm>
            <a:off x="304800" y="1295400"/>
            <a:ext cx="3447738" cy="2590800"/>
          </a:xfrm>
          <a:prstGeom prst="rect">
            <a:avLst/>
          </a:prstGeom>
        </p:spPr>
      </p:pic>
      <p:pic>
        <p:nvPicPr>
          <p:cNvPr id="9" name="8 - Εικόνα" descr="different pellets.jpg"/>
          <p:cNvPicPr>
            <a:picLocks noChangeAspect="1"/>
          </p:cNvPicPr>
          <p:nvPr/>
        </p:nvPicPr>
        <p:blipFill>
          <a:blip r:embed="rId4" cstate="print"/>
          <a:srcRect l="12000" t="4000" r="10000" b="4000"/>
          <a:stretch>
            <a:fillRect/>
          </a:stretch>
        </p:blipFill>
        <p:spPr>
          <a:xfrm>
            <a:off x="4800600" y="1143000"/>
            <a:ext cx="3962400" cy="3505200"/>
          </a:xfrm>
          <a:prstGeom prst="rect">
            <a:avLst/>
          </a:prstGeom>
        </p:spPr>
      </p:pic>
      <p:pic>
        <p:nvPicPr>
          <p:cNvPr id="10" name="9 - Εικόνα" descr="MashCrumblePellets2_0 2.jpg"/>
          <p:cNvPicPr>
            <a:picLocks noChangeAspect="1"/>
          </p:cNvPicPr>
          <p:nvPr/>
        </p:nvPicPr>
        <p:blipFill>
          <a:blip r:embed="rId5" cstate="print"/>
          <a:srcRect t="6250" b="25000"/>
          <a:stretch>
            <a:fillRect/>
          </a:stretch>
        </p:blipFill>
        <p:spPr>
          <a:xfrm>
            <a:off x="304800" y="4114800"/>
            <a:ext cx="5486400" cy="2514600"/>
          </a:xfrm>
          <a:prstGeom prst="rect">
            <a:avLst/>
          </a:prstGeom>
        </p:spPr>
      </p:pic>
      <p:sp>
        <p:nvSpPr>
          <p:cNvPr id="12" name="11 - TextBox"/>
          <p:cNvSpPr txBox="1"/>
          <p:nvPr/>
        </p:nvSpPr>
        <p:spPr>
          <a:xfrm>
            <a:off x="304800" y="6172200"/>
            <a:ext cx="1478280" cy="412934"/>
          </a:xfrm>
          <a:prstGeom prst="rect">
            <a:avLst/>
          </a:prstGeom>
          <a:noFill/>
        </p:spPr>
        <p:txBody>
          <a:bodyPr wrap="square" rtlCol="0">
            <a:spAutoFit/>
          </a:bodyPr>
          <a:lstStyle/>
          <a:p>
            <a:pPr marL="342900" indent="-342900" algn="ctr" eaLnBrk="1" hangingPunct="1">
              <a:lnSpc>
                <a:spcPct val="125000"/>
              </a:lnSpc>
            </a:pPr>
            <a:r>
              <a:rPr lang="el-GR" sz="1800" b="1" dirty="0">
                <a:solidFill>
                  <a:schemeClr val="bg1"/>
                </a:solidFill>
                <a:latin typeface="+mn-lt"/>
              </a:rPr>
              <a:t>Αλευρώδες </a:t>
            </a:r>
          </a:p>
        </p:txBody>
      </p:sp>
      <p:sp>
        <p:nvSpPr>
          <p:cNvPr id="13" name="12 - TextBox"/>
          <p:cNvSpPr txBox="1"/>
          <p:nvPr/>
        </p:nvSpPr>
        <p:spPr>
          <a:xfrm>
            <a:off x="2209800" y="6172200"/>
            <a:ext cx="1478280" cy="412934"/>
          </a:xfrm>
          <a:prstGeom prst="rect">
            <a:avLst/>
          </a:prstGeom>
          <a:noFill/>
        </p:spPr>
        <p:txBody>
          <a:bodyPr wrap="square" rtlCol="0">
            <a:spAutoFit/>
          </a:bodyPr>
          <a:lstStyle/>
          <a:p>
            <a:pPr marL="342900" indent="-342900" algn="ctr" eaLnBrk="1" hangingPunct="1">
              <a:lnSpc>
                <a:spcPct val="125000"/>
              </a:lnSpc>
            </a:pPr>
            <a:r>
              <a:rPr lang="el-GR" sz="1800" b="1" dirty="0">
                <a:solidFill>
                  <a:schemeClr val="bg1"/>
                </a:solidFill>
                <a:latin typeface="+mn-lt"/>
              </a:rPr>
              <a:t>Τραχανάς  </a:t>
            </a:r>
          </a:p>
        </p:txBody>
      </p:sp>
      <p:sp>
        <p:nvSpPr>
          <p:cNvPr id="14" name="13 - TextBox"/>
          <p:cNvSpPr txBox="1"/>
          <p:nvPr/>
        </p:nvSpPr>
        <p:spPr>
          <a:xfrm>
            <a:off x="6096000" y="4572000"/>
            <a:ext cx="2743200" cy="646331"/>
          </a:xfrm>
          <a:prstGeom prst="rect">
            <a:avLst/>
          </a:prstGeom>
          <a:noFill/>
        </p:spPr>
        <p:txBody>
          <a:bodyPr wrap="square" rtlCol="0">
            <a:spAutoFit/>
          </a:bodyPr>
          <a:lstStyle/>
          <a:p>
            <a:pPr algn="ctr" eaLnBrk="1" hangingPunct="1"/>
            <a:r>
              <a:rPr lang="el-GR" sz="1800" dirty="0">
                <a:solidFill>
                  <a:schemeClr val="bg1"/>
                </a:solidFill>
                <a:latin typeface="+mn-lt"/>
              </a:rPr>
              <a:t>Σύμπηκτα διαφόρων σχημάτων και μεγεθών </a:t>
            </a:r>
          </a:p>
        </p:txBody>
      </p:sp>
      <p:sp>
        <p:nvSpPr>
          <p:cNvPr id="15" name="14 - TextBox"/>
          <p:cNvSpPr txBox="1"/>
          <p:nvPr/>
        </p:nvSpPr>
        <p:spPr>
          <a:xfrm>
            <a:off x="2133600" y="1371600"/>
            <a:ext cx="1478280" cy="412934"/>
          </a:xfrm>
          <a:prstGeom prst="rect">
            <a:avLst/>
          </a:prstGeom>
          <a:noFill/>
        </p:spPr>
        <p:txBody>
          <a:bodyPr wrap="square" rtlCol="0">
            <a:spAutoFit/>
          </a:bodyPr>
          <a:lstStyle/>
          <a:p>
            <a:pPr marL="342900" indent="-342900" algn="ctr" eaLnBrk="1" hangingPunct="1">
              <a:lnSpc>
                <a:spcPct val="125000"/>
              </a:lnSpc>
            </a:pPr>
            <a:r>
              <a:rPr lang="el-GR" sz="1800" dirty="0">
                <a:solidFill>
                  <a:schemeClr val="bg1"/>
                </a:solidFill>
                <a:latin typeface="+mn-lt"/>
              </a:rPr>
              <a:t>Αλευρώδες </a:t>
            </a:r>
          </a:p>
        </p:txBody>
      </p:sp>
      <p:sp>
        <p:nvSpPr>
          <p:cNvPr id="16" name="15 - TextBox"/>
          <p:cNvSpPr txBox="1"/>
          <p:nvPr/>
        </p:nvSpPr>
        <p:spPr>
          <a:xfrm>
            <a:off x="4191000" y="6211668"/>
            <a:ext cx="1600200" cy="369332"/>
          </a:xfrm>
          <a:prstGeom prst="rect">
            <a:avLst/>
          </a:prstGeom>
          <a:noFill/>
        </p:spPr>
        <p:txBody>
          <a:bodyPr wrap="square" rtlCol="0">
            <a:spAutoFit/>
          </a:bodyPr>
          <a:lstStyle/>
          <a:p>
            <a:pPr algn="ctr" eaLnBrk="1" hangingPunct="1"/>
            <a:r>
              <a:rPr lang="el-GR" sz="1800" b="1" dirty="0">
                <a:solidFill>
                  <a:schemeClr val="bg1"/>
                </a:solidFill>
                <a:latin typeface="+mn-lt"/>
              </a:rPr>
              <a:t>Σύμπηκτα</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610600" cy="5866221"/>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Γενικά</a:t>
            </a:r>
          </a:p>
          <a:p>
            <a:pPr>
              <a:lnSpc>
                <a:spcPct val="125000"/>
              </a:lnSpc>
            </a:pPr>
            <a:endParaRPr lang="el-GR" sz="1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Κάθε σύγχρονο παρασκευαστήριο ζωοτροφών δίνει ιδιαίτερη βαρύτητα στην ποιότητα των παραγόμενων προϊόντων. Η διασφάλιση της ποιότητας αφορά:</a:t>
            </a:r>
          </a:p>
          <a:p>
            <a:pPr>
              <a:lnSpc>
                <a:spcPct val="125000"/>
              </a:lnSpc>
            </a:pPr>
            <a:r>
              <a:rPr lang="el-GR" sz="2000" dirty="0">
                <a:solidFill>
                  <a:schemeClr val="bg1">
                    <a:lumMod val="75000"/>
                    <a:lumOff val="25000"/>
                  </a:schemeClr>
                </a:solidFill>
                <a:latin typeface="+mn-lt"/>
              </a:rPr>
              <a:t>α) τον </a:t>
            </a:r>
            <a:r>
              <a:rPr lang="el-GR" sz="2000" b="1" dirty="0">
                <a:solidFill>
                  <a:schemeClr val="bg1">
                    <a:lumMod val="75000"/>
                    <a:lumOff val="25000"/>
                  </a:schemeClr>
                </a:solidFill>
                <a:latin typeface="+mn-lt"/>
              </a:rPr>
              <a:t>έλεγχο των φυσικών χαρακτηριστικών </a:t>
            </a:r>
            <a:r>
              <a:rPr lang="el-GR" sz="2000" dirty="0">
                <a:solidFill>
                  <a:schemeClr val="bg1">
                    <a:lumMod val="75000"/>
                    <a:lumOff val="25000"/>
                  </a:schemeClr>
                </a:solidFill>
                <a:latin typeface="+mn-lt"/>
              </a:rPr>
              <a:t>των παραγόμενων μειγμάτων (ομοιομορφία, καθαρότητα), και </a:t>
            </a:r>
          </a:p>
          <a:p>
            <a:pPr>
              <a:lnSpc>
                <a:spcPct val="125000"/>
              </a:lnSpc>
            </a:pPr>
            <a:r>
              <a:rPr lang="el-GR" sz="2000" dirty="0">
                <a:solidFill>
                  <a:schemeClr val="bg1">
                    <a:lumMod val="75000"/>
                    <a:lumOff val="25000"/>
                  </a:schemeClr>
                </a:solidFill>
                <a:latin typeface="+mn-lt"/>
              </a:rPr>
              <a:t>β) τον </a:t>
            </a:r>
            <a:r>
              <a:rPr lang="el-GR" sz="2000" b="1" dirty="0">
                <a:solidFill>
                  <a:schemeClr val="bg1">
                    <a:lumMod val="75000"/>
                    <a:lumOff val="25000"/>
                  </a:schemeClr>
                </a:solidFill>
                <a:latin typeface="+mn-lt"/>
              </a:rPr>
              <a:t>έλεγχο της χημικής τους σύστασης</a:t>
            </a:r>
            <a:r>
              <a:rPr lang="el-GR" sz="2000" dirty="0">
                <a:solidFill>
                  <a:schemeClr val="bg1">
                    <a:lumMod val="75000"/>
                    <a:lumOff val="25000"/>
                  </a:schemeClr>
                </a:solidFill>
                <a:latin typeface="+mn-lt"/>
              </a:rPr>
              <a:t>, ώστε να ανταποκρίνονται στις ανάγκες των ζώων.</a:t>
            </a:r>
          </a:p>
          <a:p>
            <a:pPr>
              <a:lnSpc>
                <a:spcPct val="125000"/>
              </a:lnSpc>
            </a:pPr>
            <a:endParaRPr lang="en-GB" sz="2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Ο </a:t>
            </a:r>
            <a:r>
              <a:rPr lang="el-GR" sz="2000" b="1" dirty="0">
                <a:solidFill>
                  <a:schemeClr val="bg1">
                    <a:lumMod val="75000"/>
                    <a:lumOff val="25000"/>
                  </a:schemeClr>
                </a:solidFill>
                <a:latin typeface="+mn-lt"/>
              </a:rPr>
              <a:t>έλεγχος ξεκινάει από τις πρώτες ύλες </a:t>
            </a:r>
            <a:r>
              <a:rPr lang="el-GR" sz="2000" dirty="0">
                <a:solidFill>
                  <a:schemeClr val="bg1">
                    <a:lumMod val="75000"/>
                    <a:lumOff val="25000"/>
                  </a:schemeClr>
                </a:solidFill>
                <a:latin typeface="+mn-lt"/>
              </a:rPr>
              <a:t>που παραλαμβάνονται. Από κάθε παρτίδα παραλαβής λαμβάνονται δείγματα, τα οποία αξιολογούνται ανάλογα (έλεγχος καθαρότητας, </a:t>
            </a:r>
            <a:r>
              <a:rPr lang="el-GR" sz="2000" dirty="0" err="1">
                <a:solidFill>
                  <a:schemeClr val="bg1">
                    <a:lumMod val="75000"/>
                    <a:lumOff val="25000"/>
                  </a:schemeClr>
                </a:solidFill>
                <a:latin typeface="+mn-lt"/>
              </a:rPr>
              <a:t>νωπότητας</a:t>
            </a:r>
            <a:r>
              <a:rPr lang="el-GR" sz="2000" dirty="0">
                <a:solidFill>
                  <a:schemeClr val="bg1">
                    <a:lumMod val="75000"/>
                    <a:lumOff val="25000"/>
                  </a:schemeClr>
                </a:solidFill>
                <a:latin typeface="+mn-lt"/>
              </a:rPr>
              <a:t>, χημικής σύστασης, οσμής, προσβολής από έντομα, ύπαρξης αντιδιαιτητικών παραγόντων) και αφού διαπιστωθεί η καταλληλότητά τους, μπαίνουν στη γραμμή παραγωγής για την παρασκευή των μειγμάτων.</a:t>
            </a:r>
            <a:endParaRPr lang="en-GB" sz="2000" dirty="0">
              <a:solidFill>
                <a:schemeClr val="bg1">
                  <a:lumMod val="75000"/>
                  <a:lumOff val="25000"/>
                </a:schemeClr>
              </a:solidFill>
              <a:latin typeface="+mn-l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610600" cy="5558445"/>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Διαδικασία ποιοτικού ελέγχου</a:t>
            </a:r>
          </a:p>
          <a:p>
            <a:endParaRPr lang="el-GR" sz="1000" dirty="0">
              <a:solidFill>
                <a:schemeClr val="bg1">
                  <a:lumMod val="75000"/>
                  <a:lumOff val="25000"/>
                </a:schemeClr>
              </a:solidFill>
              <a:latin typeface="+mn-lt"/>
            </a:endParaRPr>
          </a:p>
          <a:p>
            <a:r>
              <a:rPr lang="el-GR" sz="2000" dirty="0">
                <a:solidFill>
                  <a:schemeClr val="bg1">
                    <a:lumMod val="75000"/>
                    <a:lumOff val="25000"/>
                  </a:schemeClr>
                </a:solidFill>
                <a:latin typeface="+mn-lt"/>
              </a:rPr>
              <a:t>Τα έτοιμα μείγματα περνούν από μία διαδικασία ελέγχου, η οποία περιλαμβάνει τα εξής στάδια:</a:t>
            </a:r>
          </a:p>
          <a:p>
            <a:endParaRPr lang="en-GB" sz="2000" dirty="0">
              <a:solidFill>
                <a:schemeClr val="bg1">
                  <a:lumMod val="75000"/>
                  <a:lumOff val="25000"/>
                </a:schemeClr>
              </a:solidFill>
              <a:latin typeface="+mn-lt"/>
            </a:endParaRPr>
          </a:p>
          <a:p>
            <a:pPr marL="365125" lvl="0" indent="-365125">
              <a:buFont typeface="+mj-lt"/>
              <a:buAutoNum type="arabicPeriod"/>
            </a:pPr>
            <a:r>
              <a:rPr lang="el-GR" sz="2000" b="1" dirty="0">
                <a:solidFill>
                  <a:schemeClr val="bg1">
                    <a:lumMod val="75000"/>
                    <a:lumOff val="25000"/>
                  </a:schemeClr>
                </a:solidFill>
                <a:latin typeface="+mn-lt"/>
              </a:rPr>
              <a:t>Δειγματοληψία. </a:t>
            </a:r>
            <a:r>
              <a:rPr lang="el-GR" sz="2000" dirty="0">
                <a:solidFill>
                  <a:schemeClr val="bg1">
                    <a:lumMod val="75000"/>
                    <a:lumOff val="25000"/>
                  </a:schemeClr>
                </a:solidFill>
                <a:latin typeface="+mn-lt"/>
              </a:rPr>
              <a:t>Η δειγματοληψία είναι ίσως το πιο σημαντικό κομμάτι του ελέγχου. </a:t>
            </a:r>
          </a:p>
          <a:p>
            <a:pPr marL="365125" lvl="0" indent="-365125">
              <a:buFont typeface="+mj-lt"/>
              <a:buAutoNum type="arabicPeriod"/>
            </a:pPr>
            <a:endParaRPr lang="el-GR" sz="2000" dirty="0">
              <a:solidFill>
                <a:schemeClr val="bg1">
                  <a:lumMod val="75000"/>
                  <a:lumOff val="25000"/>
                </a:schemeClr>
              </a:solidFill>
              <a:latin typeface="+mn-lt"/>
            </a:endParaRPr>
          </a:p>
          <a:p>
            <a:pPr marL="365125" lvl="0" indent="-365125">
              <a:buFont typeface="+mj-lt"/>
              <a:buAutoNum type="arabicPeriod"/>
            </a:pPr>
            <a:r>
              <a:rPr lang="el-GR" sz="2000" b="1" dirty="0">
                <a:solidFill>
                  <a:schemeClr val="bg1">
                    <a:lumMod val="75000"/>
                    <a:lumOff val="25000"/>
                  </a:schemeClr>
                </a:solidFill>
                <a:latin typeface="+mn-lt"/>
              </a:rPr>
              <a:t>Έλεγχος φυσικών χαρακτηριστικών</a:t>
            </a:r>
            <a:r>
              <a:rPr lang="el-GR" sz="2000" dirty="0">
                <a:solidFill>
                  <a:schemeClr val="bg1">
                    <a:lumMod val="75000"/>
                    <a:lumOff val="25000"/>
                  </a:schemeClr>
                </a:solidFill>
                <a:latin typeface="+mn-lt"/>
              </a:rPr>
              <a:t>. Ό έλεγχος αυτός αφορά στην εξέταση της ομοιογένειας του μείγματος.</a:t>
            </a:r>
          </a:p>
          <a:p>
            <a:pPr marL="365125" lvl="0" indent="-365125">
              <a:buFont typeface="+mj-lt"/>
              <a:buAutoNum type="arabicPeriod"/>
            </a:pPr>
            <a:endParaRPr lang="el-GR" sz="2000" dirty="0">
              <a:solidFill>
                <a:schemeClr val="bg1">
                  <a:lumMod val="75000"/>
                  <a:lumOff val="25000"/>
                </a:schemeClr>
              </a:solidFill>
              <a:latin typeface="+mn-lt"/>
            </a:endParaRPr>
          </a:p>
          <a:p>
            <a:pPr marL="365125" lvl="0" indent="-365125">
              <a:buFont typeface="+mj-lt"/>
              <a:buAutoNum type="arabicPeriod"/>
            </a:pPr>
            <a:r>
              <a:rPr lang="el-GR" sz="2000" b="1" dirty="0">
                <a:solidFill>
                  <a:schemeClr val="bg1">
                    <a:lumMod val="75000"/>
                    <a:lumOff val="25000"/>
                  </a:schemeClr>
                </a:solidFill>
                <a:latin typeface="+mn-lt"/>
              </a:rPr>
              <a:t>Έλεγχος χημικής σύστασης των μειγμάτων</a:t>
            </a:r>
            <a:r>
              <a:rPr lang="el-GR" sz="2000" dirty="0">
                <a:solidFill>
                  <a:schemeClr val="bg1">
                    <a:lumMod val="75000"/>
                    <a:lumOff val="25000"/>
                  </a:schemeClr>
                </a:solidFill>
                <a:latin typeface="+mn-lt"/>
              </a:rPr>
              <a:t>. Κάθε μείγμα παρασκευάζεται με ορισμένες προδιαγραφές χημικής σύστασης, οι οποίες ανταποκρίνονται στις ανάγκες των ζώων για τα οποία προορίζονται, ώστε να τις καλύπτουν πλήρως. </a:t>
            </a:r>
          </a:p>
          <a:p>
            <a:pPr marL="365125" lvl="0"/>
            <a:r>
              <a:rPr lang="el-GR" sz="2000" dirty="0">
                <a:solidFill>
                  <a:schemeClr val="bg1">
                    <a:lumMod val="75000"/>
                    <a:lumOff val="25000"/>
                  </a:schemeClr>
                </a:solidFill>
                <a:latin typeface="+mn-lt"/>
              </a:rPr>
              <a:t>Μεγάλες αποκλίσεις από την επιδιωκόμενη χημική σύσταση του μείγματος, έχουν δυσμενείς επιπτώσεις στην παραγωγικότητα και ενδεχομένως στην υγεία των ζώων.</a:t>
            </a:r>
            <a:endParaRPr lang="en-GB" sz="2000" dirty="0">
              <a:solidFill>
                <a:schemeClr val="bg1">
                  <a:lumMod val="75000"/>
                  <a:lumOff val="25000"/>
                </a:schemeClr>
              </a:solidFill>
              <a:latin typeface="+mn-l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4648200" cy="5558445"/>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1. Δειγματοληψία </a:t>
            </a:r>
          </a:p>
          <a:p>
            <a:endParaRPr lang="el-GR" sz="1000" dirty="0">
              <a:solidFill>
                <a:schemeClr val="bg1">
                  <a:lumMod val="75000"/>
                  <a:lumOff val="25000"/>
                </a:schemeClr>
              </a:solidFill>
              <a:latin typeface="+mn-lt"/>
            </a:endParaRPr>
          </a:p>
          <a:p>
            <a:r>
              <a:rPr lang="en-US" sz="2000" dirty="0">
                <a:solidFill>
                  <a:schemeClr val="bg1">
                    <a:lumMod val="75000"/>
                    <a:lumOff val="25000"/>
                  </a:schemeClr>
                </a:solidFill>
                <a:latin typeface="+mn-lt"/>
              </a:rPr>
              <a:t>Ο </a:t>
            </a:r>
            <a:r>
              <a:rPr lang="en-US" sz="2000" b="1" dirty="0">
                <a:solidFill>
                  <a:schemeClr val="bg1">
                    <a:lumMod val="75000"/>
                    <a:lumOff val="25000"/>
                  </a:schemeClr>
                </a:solidFill>
                <a:latin typeface="+mn-lt"/>
              </a:rPr>
              <a:t>σκοπός της δειγματοληψίας </a:t>
            </a:r>
            <a:r>
              <a:rPr lang="en-US" sz="2000" dirty="0">
                <a:solidFill>
                  <a:schemeClr val="bg1">
                    <a:lumMod val="75000"/>
                    <a:lumOff val="25000"/>
                  </a:schemeClr>
                </a:solidFill>
                <a:latin typeface="+mn-lt"/>
              </a:rPr>
              <a:t>δεν είναι απλά να ληφθεί ένα δείγμα του προϊόντος, αλλά </a:t>
            </a:r>
            <a:r>
              <a:rPr lang="en-US" sz="2000" b="1" dirty="0">
                <a:solidFill>
                  <a:schemeClr val="bg1">
                    <a:lumMod val="75000"/>
                    <a:lumOff val="25000"/>
                  </a:schemeClr>
                </a:solidFill>
                <a:latin typeface="+mn-lt"/>
              </a:rPr>
              <a:t>η λήψη υλικού το οποίο αντιπροσωπεύει όλο το προϊόν</a:t>
            </a:r>
            <a:r>
              <a:rPr lang="en-US" sz="2000" dirty="0">
                <a:solidFill>
                  <a:schemeClr val="bg1">
                    <a:lumMod val="75000"/>
                    <a:lumOff val="25000"/>
                  </a:schemeClr>
                </a:solidFill>
                <a:latin typeface="+mn-lt"/>
              </a:rPr>
              <a:t>. </a:t>
            </a:r>
            <a:endParaRPr lang="el-GR" sz="2000" dirty="0">
              <a:solidFill>
                <a:schemeClr val="bg1">
                  <a:lumMod val="75000"/>
                  <a:lumOff val="25000"/>
                </a:schemeClr>
              </a:solidFill>
              <a:latin typeface="+mn-lt"/>
            </a:endParaRPr>
          </a:p>
          <a:p>
            <a:endParaRPr lang="el-GR" sz="1000" dirty="0">
              <a:solidFill>
                <a:schemeClr val="bg1">
                  <a:lumMod val="75000"/>
                  <a:lumOff val="25000"/>
                </a:schemeClr>
              </a:solidFill>
              <a:latin typeface="+mn-lt"/>
            </a:endParaRPr>
          </a:p>
          <a:p>
            <a:r>
              <a:rPr lang="en-US" sz="2000" dirty="0">
                <a:solidFill>
                  <a:schemeClr val="bg1">
                    <a:lumMod val="75000"/>
                    <a:lumOff val="25000"/>
                  </a:schemeClr>
                </a:solidFill>
                <a:latin typeface="+mn-lt"/>
              </a:rPr>
              <a:t>Αν το δείγμα δεν είναι αντιπροσωπευτικό του συνόλου του προϊόντος που έχει παρασκευαστεί, τότε ο έλεγχος των ποιοτικών χαρακτηριστικών και της χημικής σύστασης του έτοιμου μείγματος είναι επισφαλής. </a:t>
            </a:r>
            <a:endParaRPr lang="el-GR" sz="2000" dirty="0">
              <a:solidFill>
                <a:schemeClr val="bg1">
                  <a:lumMod val="75000"/>
                  <a:lumOff val="25000"/>
                </a:schemeClr>
              </a:solidFill>
              <a:latin typeface="+mn-lt"/>
            </a:endParaRPr>
          </a:p>
          <a:p>
            <a:endParaRPr lang="el-GR" sz="1000" dirty="0">
              <a:solidFill>
                <a:schemeClr val="bg1">
                  <a:lumMod val="75000"/>
                  <a:lumOff val="25000"/>
                </a:schemeClr>
              </a:solidFill>
              <a:latin typeface="+mn-lt"/>
            </a:endParaRPr>
          </a:p>
          <a:p>
            <a:r>
              <a:rPr lang="en-US" sz="2000" dirty="0">
                <a:solidFill>
                  <a:schemeClr val="bg1">
                    <a:lumMod val="75000"/>
                    <a:lumOff val="25000"/>
                  </a:schemeClr>
                </a:solidFill>
                <a:latin typeface="+mn-lt"/>
              </a:rPr>
              <a:t>Για το λόγο αυτό χρησιμοποιούνται ειδικά εργαλεία που ονομάζονται </a:t>
            </a:r>
            <a:r>
              <a:rPr lang="en-US" sz="2000" b="1" dirty="0">
                <a:solidFill>
                  <a:schemeClr val="bg1">
                    <a:lumMod val="75000"/>
                    <a:lumOff val="25000"/>
                  </a:schemeClr>
                </a:solidFill>
                <a:latin typeface="+mn-lt"/>
              </a:rPr>
              <a:t>δειγματολήπτες</a:t>
            </a:r>
            <a:r>
              <a:rPr lang="en-US" sz="2000" dirty="0">
                <a:solidFill>
                  <a:schemeClr val="bg1">
                    <a:lumMod val="75000"/>
                    <a:lumOff val="25000"/>
                  </a:schemeClr>
                </a:solidFill>
                <a:latin typeface="+mn-lt"/>
              </a:rPr>
              <a:t> , οι οποίοι εξασφαλίζουν τη λήψη δείγματος από πολλά διαφορετικά σημεία του μείγματος.</a:t>
            </a:r>
            <a:endParaRPr lang="en-GB" sz="2000" dirty="0">
              <a:solidFill>
                <a:schemeClr val="bg1">
                  <a:lumMod val="75000"/>
                  <a:lumOff val="25000"/>
                </a:schemeClr>
              </a:solidFill>
              <a:latin typeface="+mn-lt"/>
            </a:endParaRPr>
          </a:p>
        </p:txBody>
      </p:sp>
      <p:pic>
        <p:nvPicPr>
          <p:cNvPr id="7" name="6 - Εικόνα" descr="sampling probe.jpg"/>
          <p:cNvPicPr>
            <a:picLocks noChangeAspect="1"/>
          </p:cNvPicPr>
          <p:nvPr/>
        </p:nvPicPr>
        <p:blipFill>
          <a:blip r:embed="rId3" cstate="print"/>
          <a:srcRect l="2000" t="5000" r="2000" b="6500"/>
          <a:stretch>
            <a:fillRect/>
          </a:stretch>
        </p:blipFill>
        <p:spPr>
          <a:xfrm>
            <a:off x="5029200" y="3962400"/>
            <a:ext cx="4114800" cy="2895600"/>
          </a:xfrm>
          <a:prstGeom prst="rect">
            <a:avLst/>
          </a:prstGeom>
        </p:spPr>
      </p:pic>
      <p:pic>
        <p:nvPicPr>
          <p:cNvPr id="8" name="7 - Εικόνα" descr="truck_probe_img1.gif"/>
          <p:cNvPicPr>
            <a:picLocks noChangeAspect="1"/>
          </p:cNvPicPr>
          <p:nvPr/>
        </p:nvPicPr>
        <p:blipFill>
          <a:blip r:embed="rId4" cstate="print"/>
          <a:srcRect l="24667" t="4717" r="4667" b="6873"/>
          <a:stretch>
            <a:fillRect/>
          </a:stretch>
        </p:blipFill>
        <p:spPr>
          <a:xfrm>
            <a:off x="5105400" y="685800"/>
            <a:ext cx="4038600" cy="31242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4953000" cy="867930"/>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1. Δειγματοληψία</a:t>
            </a:r>
          </a:p>
          <a:p>
            <a:pPr eaLnBrk="1" hangingPunct="1">
              <a:lnSpc>
                <a:spcPct val="90000"/>
              </a:lnSpc>
            </a:pPr>
            <a:r>
              <a:rPr lang="el-GR" sz="2000" dirty="0">
                <a:solidFill>
                  <a:schemeClr val="tx2">
                    <a:lumMod val="25000"/>
                  </a:schemeClr>
                </a:solidFill>
                <a:latin typeface="+mn-lt"/>
              </a:rPr>
              <a:t>Τεχνικές δειγματοληψίας από φορτηγά</a:t>
            </a:r>
            <a:r>
              <a:rPr lang="el-GR" sz="2800" b="1" dirty="0">
                <a:solidFill>
                  <a:schemeClr val="tx2">
                    <a:lumMod val="25000"/>
                  </a:schemeClr>
                </a:solidFill>
                <a:latin typeface="+mn-lt"/>
              </a:rPr>
              <a:t> </a:t>
            </a:r>
          </a:p>
        </p:txBody>
      </p:sp>
      <p:pic>
        <p:nvPicPr>
          <p:cNvPr id="9" name="8 - Εικόνα" descr="timthumb.jpg"/>
          <p:cNvPicPr>
            <a:picLocks noChangeAspect="1"/>
          </p:cNvPicPr>
          <p:nvPr/>
        </p:nvPicPr>
        <p:blipFill>
          <a:blip r:embed="rId3" cstate="print"/>
          <a:stretch>
            <a:fillRect/>
          </a:stretch>
        </p:blipFill>
        <p:spPr>
          <a:xfrm>
            <a:off x="0" y="1930400"/>
            <a:ext cx="7391400" cy="4927600"/>
          </a:xfrm>
          <a:prstGeom prst="rect">
            <a:avLst/>
          </a:prstGeom>
        </p:spPr>
      </p:pic>
      <p:pic>
        <p:nvPicPr>
          <p:cNvPr id="12" name="11 - Εικόνα" descr="truck sample2.jpg"/>
          <p:cNvPicPr>
            <a:picLocks noChangeAspect="1"/>
          </p:cNvPicPr>
          <p:nvPr/>
        </p:nvPicPr>
        <p:blipFill>
          <a:blip r:embed="rId4" cstate="print"/>
          <a:stretch>
            <a:fillRect/>
          </a:stretch>
        </p:blipFill>
        <p:spPr>
          <a:xfrm>
            <a:off x="4724400" y="3581400"/>
            <a:ext cx="4419600" cy="3276600"/>
          </a:xfrm>
          <a:prstGeom prst="rect">
            <a:avLst/>
          </a:prstGeom>
        </p:spPr>
      </p:pic>
      <p:pic>
        <p:nvPicPr>
          <p:cNvPr id="13" name="12 - Εικόνα" descr="truck sample3.jpg"/>
          <p:cNvPicPr>
            <a:picLocks noChangeAspect="1"/>
          </p:cNvPicPr>
          <p:nvPr/>
        </p:nvPicPr>
        <p:blipFill>
          <a:blip r:embed="rId5" cstate="print"/>
          <a:stretch>
            <a:fillRect/>
          </a:stretch>
        </p:blipFill>
        <p:spPr>
          <a:xfrm>
            <a:off x="4724400" y="685800"/>
            <a:ext cx="4419600" cy="28956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 Εικόνα" descr="bag sampling3.jpg"/>
          <p:cNvPicPr>
            <a:picLocks noChangeAspect="1"/>
          </p:cNvPicPr>
          <p:nvPr/>
        </p:nvPicPr>
        <p:blipFill>
          <a:blip r:embed="rId3" cstate="print"/>
          <a:srcRect l="3175" t="2366" r="3175" b="5348"/>
          <a:stretch>
            <a:fillRect/>
          </a:stretch>
        </p:blipFill>
        <p:spPr>
          <a:xfrm>
            <a:off x="4417646" y="685800"/>
            <a:ext cx="4726354" cy="3124200"/>
          </a:xfrm>
          <a:prstGeom prst="rect">
            <a:avLst/>
          </a:prstGeom>
        </p:spPr>
      </p:pic>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4953000" cy="787908"/>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1. Δειγματοληψία</a:t>
            </a:r>
          </a:p>
          <a:p>
            <a:pPr eaLnBrk="1" hangingPunct="1"/>
            <a:r>
              <a:rPr lang="el-GR" sz="2000" dirty="0">
                <a:solidFill>
                  <a:schemeClr val="tx2">
                    <a:lumMod val="25000"/>
                  </a:schemeClr>
                </a:solidFill>
                <a:latin typeface="+mn-lt"/>
              </a:rPr>
              <a:t>Τεχνικές δειγματοληψίας από σακιά</a:t>
            </a:r>
            <a:endParaRPr lang="el-GR" sz="2800" b="1" dirty="0">
              <a:solidFill>
                <a:schemeClr val="tx2">
                  <a:lumMod val="25000"/>
                </a:schemeClr>
              </a:solidFill>
              <a:latin typeface="+mn-lt"/>
            </a:endParaRPr>
          </a:p>
        </p:txBody>
      </p:sp>
      <p:pic>
        <p:nvPicPr>
          <p:cNvPr id="7" name="6 - Εικόνα" descr="bag sampling.jpg"/>
          <p:cNvPicPr>
            <a:picLocks noChangeAspect="1"/>
          </p:cNvPicPr>
          <p:nvPr/>
        </p:nvPicPr>
        <p:blipFill>
          <a:blip r:embed="rId4" cstate="print"/>
          <a:stretch>
            <a:fillRect/>
          </a:stretch>
        </p:blipFill>
        <p:spPr>
          <a:xfrm>
            <a:off x="0" y="1828800"/>
            <a:ext cx="3929063" cy="5029200"/>
          </a:xfrm>
          <a:prstGeom prst="rect">
            <a:avLst/>
          </a:prstGeom>
        </p:spPr>
      </p:pic>
      <p:pic>
        <p:nvPicPr>
          <p:cNvPr id="8" name="7 - Εικόνα" descr="bag sampling2.jpg"/>
          <p:cNvPicPr>
            <a:picLocks noChangeAspect="1"/>
          </p:cNvPicPr>
          <p:nvPr/>
        </p:nvPicPr>
        <p:blipFill>
          <a:blip r:embed="rId5" cstate="print"/>
          <a:stretch>
            <a:fillRect/>
          </a:stretch>
        </p:blipFill>
        <p:spPr>
          <a:xfrm>
            <a:off x="3962400" y="3524250"/>
            <a:ext cx="5181600" cy="333375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5443029"/>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2. Έλεγχος φυσικών χαρακτηριστικών</a:t>
            </a:r>
          </a:p>
          <a:p>
            <a:endParaRPr lang="el-GR" sz="1000" dirty="0">
              <a:solidFill>
                <a:schemeClr val="bg1">
                  <a:lumMod val="75000"/>
                  <a:lumOff val="25000"/>
                </a:schemeClr>
              </a:solidFill>
              <a:latin typeface="+mn-lt"/>
            </a:endParaRPr>
          </a:p>
          <a:p>
            <a:pPr>
              <a:lnSpc>
                <a:spcPct val="125000"/>
              </a:lnSpc>
            </a:pPr>
            <a:r>
              <a:rPr lang="en-US" sz="2000" b="1" dirty="0">
                <a:solidFill>
                  <a:schemeClr val="bg1">
                    <a:lumMod val="75000"/>
                    <a:lumOff val="25000"/>
                  </a:schemeClr>
                </a:solidFill>
                <a:latin typeface="+mn-lt"/>
              </a:rPr>
              <a:t>Στα αλευρώδη μείγματα </a:t>
            </a:r>
            <a:endParaRPr lang="el-GR" sz="2000" b="1"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Ό</a:t>
            </a:r>
            <a:r>
              <a:rPr lang="en-US" sz="2000" dirty="0">
                <a:solidFill>
                  <a:schemeClr val="bg1">
                    <a:lumMod val="75000"/>
                    <a:lumOff val="25000"/>
                  </a:schemeClr>
                </a:solidFill>
                <a:latin typeface="+mn-lt"/>
              </a:rPr>
              <a:t>λες οι απλές ζωοτροφές πρέπει να βρίσκονται ομοιόμορφα κατανεμημένες σε όλο τον όγκο του παραγόμενου μείγματος. Αν </a:t>
            </a:r>
            <a:r>
              <a:rPr lang="el-GR" sz="2000" dirty="0">
                <a:solidFill>
                  <a:schemeClr val="bg1">
                    <a:lumMod val="75000"/>
                    <a:lumOff val="25000"/>
                  </a:schemeClr>
                </a:solidFill>
                <a:latin typeface="+mn-lt"/>
              </a:rPr>
              <a:t>π.χ. </a:t>
            </a:r>
            <a:r>
              <a:rPr lang="en-US" sz="2000" dirty="0">
                <a:solidFill>
                  <a:schemeClr val="bg1">
                    <a:lumMod val="75000"/>
                    <a:lumOff val="25000"/>
                  </a:schemeClr>
                </a:solidFill>
                <a:latin typeface="+mn-lt"/>
              </a:rPr>
              <a:t>ένα μείγμα αποτελείται από </a:t>
            </a:r>
            <a:r>
              <a:rPr lang="el-GR" sz="2000" dirty="0">
                <a:solidFill>
                  <a:schemeClr val="bg1">
                    <a:lumMod val="75000"/>
                    <a:lumOff val="25000"/>
                  </a:schemeClr>
                </a:solidFill>
                <a:latin typeface="+mn-lt"/>
              </a:rPr>
              <a:t>πολλές ζωοτροφές</a:t>
            </a:r>
            <a:r>
              <a:rPr lang="en-US" sz="2000" dirty="0">
                <a:solidFill>
                  <a:schemeClr val="bg1">
                    <a:lumMod val="75000"/>
                    <a:lumOff val="25000"/>
                  </a:schemeClr>
                </a:solidFill>
                <a:latin typeface="+mn-lt"/>
              </a:rPr>
              <a:t>, τότε θα πρέπει σε ένα αντιπροσωπευτικό δείγμα του μείγματος αυτού, οι απλές ζωοτροφές να μην είναι συγκεντρωμένες σε μεγάλες ποσότητες σε διάφορα σημεία, αλλά να έχουν διασπαρθεί και ανακατευθεί ομοιόμορφα μεταξύ τους και να δίνουν ένα ομοιογενές τελικό μείγμα.</a:t>
            </a:r>
            <a:endParaRPr lang="el-GR" sz="2000" dirty="0">
              <a:solidFill>
                <a:schemeClr val="bg1">
                  <a:lumMod val="75000"/>
                  <a:lumOff val="25000"/>
                </a:schemeClr>
              </a:solidFill>
              <a:latin typeface="+mn-lt"/>
            </a:endParaRPr>
          </a:p>
          <a:p>
            <a:pPr>
              <a:lnSpc>
                <a:spcPct val="125000"/>
              </a:lnSpc>
            </a:pPr>
            <a:endParaRPr lang="el-GR" sz="1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Η επιτυχία της ομοιογένειας εξαρτάται από το </a:t>
            </a:r>
            <a:r>
              <a:rPr lang="el-GR" sz="2000" b="1" dirty="0">
                <a:solidFill>
                  <a:schemeClr val="bg1">
                    <a:lumMod val="75000"/>
                    <a:lumOff val="25000"/>
                  </a:schemeClr>
                </a:solidFill>
                <a:latin typeface="+mn-lt"/>
              </a:rPr>
              <a:t>χρόνο ανάμιξης </a:t>
            </a:r>
            <a:r>
              <a:rPr lang="el-GR" sz="2000" dirty="0">
                <a:solidFill>
                  <a:schemeClr val="bg1">
                    <a:lumMod val="75000"/>
                    <a:lumOff val="25000"/>
                  </a:schemeClr>
                </a:solidFill>
                <a:latin typeface="+mn-lt"/>
              </a:rPr>
              <a:t>των πρώτων υλών, ο οποίος πρέπει να είναι ο ενδεδειγμένος. Αν μετά την παρασκευή του μείγματος διαπιστωθεί ανομοιογένεια, τότε γίνονται οι απαραίτητες διορθώσεις στο χρόνο ανάμειξης, για την επίτευξη του καλύτερου δυνατού αποτελέσματος.</a:t>
            </a:r>
            <a:endParaRPr lang="en-GB" sz="2000" dirty="0">
              <a:solidFill>
                <a:schemeClr val="bg1">
                  <a:lumMod val="75000"/>
                  <a:lumOff val="25000"/>
                </a:schemeClr>
              </a:solidFill>
              <a:latin typeface="+mn-l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Τίτλος"/>
          <p:cNvSpPr>
            <a:spLocks/>
          </p:cNvSpPr>
          <p:nvPr/>
        </p:nvSpPr>
        <p:spPr bwMode="auto">
          <a:xfrm>
            <a:off x="0" y="0"/>
            <a:ext cx="9144000" cy="685800"/>
          </a:xfrm>
          <a:prstGeom prst="rect">
            <a:avLst/>
          </a:prstGeom>
          <a:solidFill>
            <a:schemeClr val="accent3">
              <a:lumMod val="50000"/>
              <a:alpha val="70000"/>
            </a:schemeClr>
          </a:solidFill>
          <a:ln w="9525">
            <a:noFill/>
            <a:miter lim="800000"/>
            <a:headEnd/>
            <a:tailEnd/>
          </a:ln>
        </p:spPr>
        <p:txBody>
          <a:bodyPr anchor="ctr"/>
          <a:lstStyle/>
          <a:p>
            <a:pPr algn="r"/>
            <a:r>
              <a:rPr lang="el-GR" sz="2800" dirty="0">
                <a:latin typeface="Calibri" pitchFamily="34" charset="0"/>
              </a:rPr>
              <a:t>Παρασκευαστήριο ζωοτροφών – Ποιοτικός Έλεγχος</a:t>
            </a:r>
            <a:endParaRPr lang="en-US" sz="2800" dirty="0">
              <a:solidFill>
                <a:srgbClr val="FFFFCC"/>
              </a:solidFill>
              <a:latin typeface="Calibri" pitchFamily="34" charset="0"/>
            </a:endParaRPr>
          </a:p>
        </p:txBody>
      </p:sp>
      <p:sp>
        <p:nvSpPr>
          <p:cNvPr id="14" name="13 - TextBox"/>
          <p:cNvSpPr txBox="1"/>
          <p:nvPr/>
        </p:nvSpPr>
        <p:spPr>
          <a:xfrm>
            <a:off x="228600" y="838200"/>
            <a:ext cx="8534400" cy="5250668"/>
          </a:xfrm>
          <a:prstGeom prst="rect">
            <a:avLst/>
          </a:prstGeom>
          <a:noFill/>
        </p:spPr>
        <p:txBody>
          <a:bodyPr wrap="square" rtlCol="0">
            <a:spAutoFit/>
          </a:bodyPr>
          <a:lstStyle/>
          <a:p>
            <a:pPr eaLnBrk="1" hangingPunct="1">
              <a:lnSpc>
                <a:spcPct val="90000"/>
              </a:lnSpc>
            </a:pPr>
            <a:r>
              <a:rPr lang="el-GR" sz="2800" b="1" dirty="0">
                <a:solidFill>
                  <a:schemeClr val="tx2">
                    <a:lumMod val="25000"/>
                  </a:schemeClr>
                </a:solidFill>
                <a:latin typeface="+mn-lt"/>
              </a:rPr>
              <a:t>2. Έλεγχος φυσικών χαρακτηριστικών</a:t>
            </a:r>
          </a:p>
          <a:p>
            <a:endParaRPr lang="el-GR" sz="1000" dirty="0">
              <a:solidFill>
                <a:schemeClr val="bg1">
                  <a:lumMod val="75000"/>
                  <a:lumOff val="25000"/>
                </a:schemeClr>
              </a:solidFill>
              <a:latin typeface="+mn-lt"/>
            </a:endParaRPr>
          </a:p>
          <a:p>
            <a:pPr>
              <a:lnSpc>
                <a:spcPct val="125000"/>
              </a:lnSpc>
            </a:pPr>
            <a:r>
              <a:rPr lang="el-GR" sz="2000" b="1" dirty="0">
                <a:solidFill>
                  <a:schemeClr val="bg1">
                    <a:lumMod val="75000"/>
                    <a:lumOff val="25000"/>
                  </a:schemeClr>
                </a:solidFill>
                <a:latin typeface="+mn-lt"/>
              </a:rPr>
              <a:t>Στα σύμπηκτα</a:t>
            </a:r>
          </a:p>
          <a:p>
            <a:pPr>
              <a:lnSpc>
                <a:spcPct val="125000"/>
              </a:lnSpc>
            </a:pPr>
            <a:r>
              <a:rPr lang="el-GR" sz="2000" dirty="0">
                <a:solidFill>
                  <a:schemeClr val="bg1">
                    <a:lumMod val="75000"/>
                    <a:lumOff val="25000"/>
                  </a:schemeClr>
                </a:solidFill>
                <a:latin typeface="+mn-lt"/>
              </a:rPr>
              <a:t>Ο έλεγχος των ποιοτικών χαρακτηριστικών αφορά στην:</a:t>
            </a:r>
          </a:p>
          <a:p>
            <a:pPr>
              <a:lnSpc>
                <a:spcPct val="125000"/>
              </a:lnSpc>
            </a:pPr>
            <a:endParaRPr lang="el-GR" sz="1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α) </a:t>
            </a:r>
            <a:r>
              <a:rPr lang="el-GR" sz="2000" b="1" dirty="0">
                <a:solidFill>
                  <a:schemeClr val="bg1">
                    <a:lumMod val="75000"/>
                    <a:lumOff val="25000"/>
                  </a:schemeClr>
                </a:solidFill>
                <a:latin typeface="+mn-lt"/>
              </a:rPr>
              <a:t>ομοιομορφία του μεγέθους και του σχήματος των συμπήκτων</a:t>
            </a:r>
            <a:r>
              <a:rPr lang="el-GR" sz="2000" dirty="0">
                <a:solidFill>
                  <a:schemeClr val="bg1">
                    <a:lumMod val="75000"/>
                    <a:lumOff val="25000"/>
                  </a:schemeClr>
                </a:solidFill>
                <a:latin typeface="+mn-lt"/>
              </a:rPr>
              <a:t>. Τα παραγόμενα σύμπηκτα, πρέπει να έχουν το ίδιο μέγεθος και σχήμα όπως έχει καθοριστεί ανάλογα με το είδος του ζώου για το οποίο προορίζεται το μείγμα σε όλη την ποσότητα του παραγόμενου προϊόντος χωρίς μεγάλες αποκλίσεις, (π.χ. κυλινδρικά με διάμετρο 3</a:t>
            </a:r>
            <a:r>
              <a:rPr lang="en-US" sz="2000" dirty="0">
                <a:solidFill>
                  <a:schemeClr val="bg1">
                    <a:lumMod val="75000"/>
                    <a:lumOff val="25000"/>
                  </a:schemeClr>
                </a:solidFill>
                <a:latin typeface="+mn-lt"/>
              </a:rPr>
              <a:t>mm</a:t>
            </a:r>
            <a:r>
              <a:rPr lang="el-GR" sz="2000" dirty="0">
                <a:solidFill>
                  <a:schemeClr val="bg1">
                    <a:lumMod val="75000"/>
                    <a:lumOff val="25000"/>
                  </a:schemeClr>
                </a:solidFill>
                <a:latin typeface="+mn-lt"/>
              </a:rPr>
              <a:t> και μήκος 15 – 20 </a:t>
            </a:r>
            <a:r>
              <a:rPr lang="en-US" sz="2000" dirty="0">
                <a:solidFill>
                  <a:schemeClr val="bg1">
                    <a:lumMod val="75000"/>
                    <a:lumOff val="25000"/>
                  </a:schemeClr>
                </a:solidFill>
                <a:latin typeface="+mn-lt"/>
              </a:rPr>
              <a:t>mm</a:t>
            </a:r>
            <a:r>
              <a:rPr lang="el-GR" sz="2000" dirty="0">
                <a:solidFill>
                  <a:schemeClr val="bg1">
                    <a:lumMod val="75000"/>
                    <a:lumOff val="25000"/>
                  </a:schemeClr>
                </a:solidFill>
                <a:latin typeface="+mn-lt"/>
              </a:rPr>
              <a:t> για κουνέλια)</a:t>
            </a:r>
          </a:p>
          <a:p>
            <a:pPr>
              <a:lnSpc>
                <a:spcPct val="125000"/>
              </a:lnSpc>
            </a:pPr>
            <a:endParaRPr lang="el-GR" sz="1000" dirty="0">
              <a:solidFill>
                <a:schemeClr val="bg1">
                  <a:lumMod val="75000"/>
                  <a:lumOff val="25000"/>
                </a:schemeClr>
              </a:solidFill>
              <a:latin typeface="+mn-lt"/>
            </a:endParaRPr>
          </a:p>
          <a:p>
            <a:pPr>
              <a:lnSpc>
                <a:spcPct val="125000"/>
              </a:lnSpc>
            </a:pPr>
            <a:r>
              <a:rPr lang="el-GR" sz="2000" dirty="0">
                <a:solidFill>
                  <a:schemeClr val="bg1">
                    <a:lumMod val="75000"/>
                    <a:lumOff val="25000"/>
                  </a:schemeClr>
                </a:solidFill>
                <a:latin typeface="+mn-lt"/>
              </a:rPr>
              <a:t>β) </a:t>
            </a:r>
            <a:r>
              <a:rPr lang="el-GR" sz="2000" b="1" dirty="0">
                <a:solidFill>
                  <a:schemeClr val="bg1">
                    <a:lumMod val="75000"/>
                    <a:lumOff val="25000"/>
                  </a:schemeClr>
                </a:solidFill>
                <a:latin typeface="+mn-lt"/>
              </a:rPr>
              <a:t>εξέταση της ανθεκτικότητάς τους</a:t>
            </a:r>
            <a:r>
              <a:rPr lang="el-GR" sz="2000" dirty="0">
                <a:solidFill>
                  <a:schemeClr val="bg1">
                    <a:lumMod val="75000"/>
                    <a:lumOff val="25000"/>
                  </a:schemeClr>
                </a:solidFill>
                <a:latin typeface="+mn-lt"/>
              </a:rPr>
              <a:t>. Δεν πρέπει να σπάνε εύκολα, αλλά να αντέχουν στους χειρισμούς κατά τη συσκευασία, τη μεταφορά και την αποθήκευση, μέχρι τη χρησιμοποίησή τους. Προσδιορίζεται με ειδικές συσκευές</a:t>
            </a:r>
            <a:endParaRPr lang="en-GB" sz="2000" dirty="0">
              <a:solidFill>
                <a:schemeClr val="bg1">
                  <a:lumMod val="75000"/>
                  <a:lumOff val="25000"/>
                </a:schemeClr>
              </a:solidFill>
              <a:latin typeface="+mn-lt"/>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15557</TotalTime>
  <Words>11012</Words>
  <Application>Microsoft Office PowerPoint</Application>
  <PresentationFormat>On-screen Show (4:3)</PresentationFormat>
  <Paragraphs>1653</Paragraphs>
  <Slides>155</Slides>
  <Notes>155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155</vt:i4>
      </vt:variant>
    </vt:vector>
  </HeadingPairs>
  <TitlesOfParts>
    <vt:vector size="160" baseType="lpstr">
      <vt:lpstr>Arial</vt:lpstr>
      <vt:lpstr>Calibri</vt:lpstr>
      <vt:lpstr>Times New Roman</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nikos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ΓΕΩΠΟΝΙΚΟ ΠΑΝΕΠΙΣΤΗΜΙΟ ΑΘΗΝΩΝ ΤΜΗΜΑ ΕΠΙΣΤΗΜΗΣ ΖΩΙΚΗΣ ΠΑΡΑΓΩΓΗΣ ΚΑΙ ΥΔΑΤΟΚΑΛΛΙΕΡΓΕΙΩΝ ΕΡΓΑΣΤΗΡΙΟ ΔΙΑΤΡΟΦΗΣ ΑΓΡΟΤΙΚΩΝ ΖΩΩΝ    ΜΕΤΑΠΤΥΧΙΑΚΗ ΔΙΑΤΡΙΒΗ       ΜΕΛΕΤΗ ΕΠΙΔΡΑΣΗΣ ΤΩΝ ΠΕΠΤΩΝ ΚΛΑΣΜΑΤΩΝ ΙΝΩΔΩΝ ΟΥΣΙΩΝ ΚΑΙ ΤΗΣ ΠΡΟΣΘΗΚΗΣ ΕΛΑΙΟΥ ΣΤΑ ΣΙΤΗΡΕΣΙΑ ΠΑΧΥΝΟΜΕΝΩΝ ΚΟΝΙΚΛΩΝ ΣΤΟ ΠΡΟΦΙΛ ΤΩΝ ΛΙΠΑΡΩΝ ΟΞΕΩΝ ΤΟΥ ΠΕΡΙΕΧΟΜΕΝΟΥ ΤΟΥ ΤΥΦΛΟΥ     ΠΑΡΑΣΚΕΥΑΚΗΣ ΝΙΚΟΛΑΟΣ                                                   Αθήνα, Φεβρουάριος 2009</dc:title>
  <dc:creator>nikos</dc:creator>
  <cp:lastModifiedBy>Giorgos</cp:lastModifiedBy>
  <cp:revision>1585</cp:revision>
  <dcterms:created xsi:type="dcterms:W3CDTF">2009-02-26T20:22:05Z</dcterms:created>
  <dcterms:modified xsi:type="dcterms:W3CDTF">2023-03-07T06:52:07Z</dcterms:modified>
</cp:coreProperties>
</file>