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2" r:id="rId3"/>
    <p:sldId id="263" r:id="rId4"/>
    <p:sldId id="260" r:id="rId5"/>
    <p:sldId id="285" r:id="rId6"/>
    <p:sldId id="286" r:id="rId7"/>
    <p:sldId id="293" r:id="rId8"/>
    <p:sldId id="295" r:id="rId9"/>
    <p:sldId id="296" r:id="rId10"/>
    <p:sldId id="294" r:id="rId11"/>
    <p:sldId id="297" r:id="rId12"/>
    <p:sldId id="300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8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893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47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9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553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61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11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57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57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08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2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6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D9EB-B609-4954-B3E5-7ACBC7B75736}" type="datetimeFigureOut">
              <a:rPr lang="fi-FI" smtClean="0"/>
              <a:t>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4C88-C832-4E34-879B-CA327BC1B9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6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287/afr.2015.335" TargetMode="External"/><Relationship Id="rId2" Type="http://schemas.openxmlformats.org/officeDocument/2006/relationships/hyperlink" Target="https://doi.org/10.1016/j.ecoser.2012.06.00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Οικονομική αξιολόγηση περιβαλλοντικών αγαθών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Διάλεξη </a:t>
            </a:r>
            <a:r>
              <a:rPr lang="fi-FI" dirty="0" smtClean="0"/>
              <a:t>5</a:t>
            </a:r>
            <a:r>
              <a:rPr lang="el-GR" baseline="30000" dirty="0" smtClean="0"/>
              <a:t>η</a:t>
            </a:r>
            <a:r>
              <a:rPr lang="fi-FI" dirty="0" smtClean="0"/>
              <a:t>: </a:t>
            </a:r>
            <a:r>
              <a:rPr lang="el-GR" dirty="0" smtClean="0"/>
              <a:t>Εισαγωγή </a:t>
            </a:r>
            <a:endParaRPr lang="fi-FI" dirty="0" smtClean="0"/>
          </a:p>
          <a:p>
            <a:r>
              <a:rPr lang="fi-FI" dirty="0" smtClean="0"/>
              <a:t>09</a:t>
            </a:r>
            <a:r>
              <a:rPr lang="el-GR" dirty="0" smtClean="0"/>
              <a:t>.</a:t>
            </a:r>
            <a:r>
              <a:rPr lang="fi-FI" dirty="0" smtClean="0"/>
              <a:t>01</a:t>
            </a:r>
            <a:r>
              <a:rPr lang="el-GR" dirty="0" smtClean="0"/>
              <a:t>.2</a:t>
            </a:r>
            <a:r>
              <a:rPr lang="fi-FI" dirty="0" smtClean="0"/>
              <a:t>020</a:t>
            </a:r>
          </a:p>
          <a:p>
            <a:pPr algn="l"/>
            <a:r>
              <a:rPr lang="el-GR" sz="2000" dirty="0" smtClean="0"/>
              <a:t>Γραμματικοπούλου Ιώαννα </a:t>
            </a:r>
            <a:endParaRPr lang="fi-FI" sz="2000" dirty="0" smtClean="0"/>
          </a:p>
          <a:p>
            <a:pPr marL="514350" indent="-514350">
              <a:buAutoNum type="arabicPeriod"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737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solidFill>
                  <a:schemeClr val="accent1"/>
                </a:solidFill>
              </a:rPr>
              <a:t>Παράδειγμα</a:t>
            </a:r>
            <a:endParaRPr lang="fi-FI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52307"/>
              </p:ext>
            </p:extLst>
          </p:nvPr>
        </p:nvGraphicFramePr>
        <p:xfrm>
          <a:off x="611560" y="1124744"/>
          <a:ext cx="7920880" cy="51297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0480"/>
                <a:gridCol w="3600400"/>
              </a:tblGrid>
              <a:tr h="216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Ecosystem Service </a:t>
                      </a:r>
                      <a:endParaRPr lang="fi-FI" sz="16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Best available method (based on relevance and limitations)</a:t>
                      </a:r>
                      <a:endParaRPr lang="fi-FI" sz="16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Παροχής</a:t>
                      </a:r>
                      <a:endParaRPr lang="fi-FI" sz="16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Ζωοτροφές (</a:t>
                      </a:r>
                      <a:r>
                        <a:rPr lang="en-GB" sz="1600">
                          <a:effectLst/>
                        </a:rPr>
                        <a:t>Fodder provision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Net factor income 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Παραγωγή καρυδιών (</a:t>
                      </a:r>
                      <a:r>
                        <a:rPr lang="en-US" sz="1600">
                          <a:effectLst/>
                        </a:rPr>
                        <a:t>walnuts provision)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Πόσιμο νερό (</a:t>
                      </a:r>
                      <a:r>
                        <a:rPr lang="en-GB" sz="1600">
                          <a:effectLst/>
                        </a:rPr>
                        <a:t>Drinking water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Market price 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Ρύθμισης </a:t>
                      </a:r>
                      <a:endParaRPr lang="fi-FI" sz="1600" b="1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Απομόνωση άνθρακα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Carbon sequestration 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GB" sz="1600" dirty="0">
                          <a:effectLst/>
                        </a:rPr>
                        <a:t>underground and aboveground )</a:t>
                      </a:r>
                      <a:endParaRPr lang="fi-FI" sz="16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Market price (voluntary market) 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7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Προστασία δάσους από φυσικούς κινδυνους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Forest ecosystem protection against natural hazards  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GB" sz="1600" dirty="0">
                          <a:effectLst/>
                        </a:rPr>
                        <a:t>soil erosion, landslides, </a:t>
                      </a:r>
                      <a:r>
                        <a:rPr lang="en-GB" sz="1600" dirty="0" err="1">
                          <a:effectLst/>
                        </a:rPr>
                        <a:t>rockfalls</a:t>
                      </a:r>
                      <a:r>
                        <a:rPr lang="en-GB" sz="1600" dirty="0">
                          <a:effectLst/>
                        </a:rPr>
                        <a:t> and floods)</a:t>
                      </a:r>
                      <a:endParaRPr lang="fi-FI" sz="16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Replacement cost (by replacing forests grasslands with artificial substitutes)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9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</a:rPr>
                        <a:t>Αναψυχής</a:t>
                      </a:r>
                      <a:r>
                        <a:rPr lang="fi-FI" sz="1600" dirty="0" smtClean="0">
                          <a:effectLst/>
                        </a:rPr>
                        <a:t>:</a:t>
                      </a:r>
                      <a:endParaRPr lang="fi-FI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Αναψυχή και τουρισμός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GB" sz="1600" dirty="0">
                          <a:effectLst/>
                        </a:rPr>
                        <a:t>Recreation and tourism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fi-FI" sz="16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a) Benefit transfer method</a:t>
                      </a:r>
                      <a:endParaRPr lang="fi-FI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b) Travel cost method</a:t>
                      </a:r>
                      <a:endParaRPr lang="fi-FI" sz="160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Πολιτισμός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l-GR" sz="1600" dirty="0">
                          <a:effectLst/>
                        </a:rPr>
                        <a:t>υγεία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GB" sz="1600" dirty="0">
                          <a:effectLst/>
                        </a:rPr>
                        <a:t>Cultural and health amenities)</a:t>
                      </a:r>
                      <a:endParaRPr lang="fi-FI" sz="1600" b="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Benefit transfer method</a:t>
                      </a:r>
                      <a:endParaRPr lang="fi-FI" sz="16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/>
                </a:solidFill>
              </a:rPr>
              <a:t>Εφαρμογές </a:t>
            </a:r>
            <a:endParaRPr lang="fi-FI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Ανάλυση κοστους</a:t>
                </a:r>
                <a:r>
                  <a:rPr lang="fi-FI" dirty="0"/>
                  <a:t>-</a:t>
                </a:r>
                <a:r>
                  <a:rPr lang="el-GR" dirty="0"/>
                  <a:t>οφέλους </a:t>
                </a:r>
                <a:r>
                  <a:rPr lang="fi-FI" dirty="0"/>
                  <a:t>(</a:t>
                </a:r>
                <a:r>
                  <a:rPr lang="fi-FI" dirty="0" err="1"/>
                  <a:t>Cost-Benefit</a:t>
                </a:r>
                <a:r>
                  <a:rPr lang="fi-FI" dirty="0"/>
                  <a:t> Analysis</a:t>
                </a:r>
                <a:r>
                  <a:rPr lang="fi-FI" dirty="0" smtClean="0"/>
                  <a:t>)</a:t>
                </a:r>
                <a:r>
                  <a:rPr lang="el-GR" dirty="0" smtClean="0"/>
                  <a:t> για την οικονομική αποτελεσματικότητα ενός επενδυτικού έργου 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Σε κοινωνικό επίπεδο</a:t>
                </a:r>
                <a:r>
                  <a:rPr lang="fi-FI" dirty="0" smtClean="0"/>
                  <a:t>: 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l-GR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fi-FI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e>
                    </m:nary>
                  </m:oMath>
                </a14:m>
                <a:r>
                  <a:rPr lang="fi-FI" dirty="0" smtClean="0"/>
                  <a:t>)&gt;0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l-GR" b="0" i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WTP</m:t>
                    </m:r>
                  </m:oMath>
                </a14:m>
                <a:endParaRPr lang="en-US" b="0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Χρονική διάσταση έργου&gt; καθαρή παρούσα αξία </a:t>
                </a:r>
                <a:r>
                  <a:rPr lang="fi-FI" dirty="0" smtClean="0"/>
                  <a:t>(NPV)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i-FI" b="0" i="1" smtClean="0">
                        <a:latin typeface="Cambria Math"/>
                      </a:rPr>
                      <m:t>𝑁𝑃𝑉</m:t>
                    </m:r>
                    <m:r>
                      <a:rPr lang="fi-FI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i-FI" b="0" i="1" smtClean="0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i-FI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i-FI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fi-FI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fi-FI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i-FI" i="1">
                                <a:latin typeface="Cambria Math"/>
                              </a:rPr>
                              <m:t>(1+</m:t>
                            </m:r>
                            <m:r>
                              <a:rPr lang="fi-FI" i="1">
                                <a:latin typeface="Cambria Math"/>
                              </a:rPr>
                              <m:t>𝑟</m:t>
                            </m:r>
                            <m:r>
                              <a:rPr lang="fi-FI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fi-FI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215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3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Χαρτογράφηση οικ. Υπηρεσιών </a:t>
            </a: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(Mapping of ES)</a:t>
            </a: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fi-FI" sz="32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6403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164681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 Biodiversity Strategy</a:t>
            </a:r>
            <a:r>
              <a:rPr lang="en-US" dirty="0"/>
              <a:t>: Accurate </a:t>
            </a:r>
            <a:r>
              <a:rPr lang="en-US" b="1" dirty="0"/>
              <a:t>spatial </a:t>
            </a:r>
            <a:r>
              <a:rPr lang="en-US" b="1" dirty="0" smtClean="0"/>
              <a:t>assessments </a:t>
            </a:r>
            <a:r>
              <a:rPr lang="en-US" dirty="0"/>
              <a:t>of </a:t>
            </a:r>
            <a:r>
              <a:rPr lang="en-US" dirty="0" smtClean="0"/>
              <a:t>ES</a:t>
            </a:r>
          </a:p>
          <a:p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Target </a:t>
            </a:r>
            <a:r>
              <a:rPr lang="en-GB" dirty="0"/>
              <a:t>2 of EU Biodiversity Strategy</a:t>
            </a:r>
            <a:r>
              <a:rPr lang="en-US" dirty="0"/>
              <a:t>: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Maintain </a:t>
            </a:r>
            <a:r>
              <a:rPr lang="en-US" dirty="0"/>
              <a:t>and enhance ecosystems and ES by 2020 by establishing a green infrastructure and restoring at least 15% of degraded ecosystems.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EC </a:t>
            </a:r>
            <a:r>
              <a:rPr lang="en-US" dirty="0"/>
              <a:t>commit to assist  EU MS to </a:t>
            </a:r>
            <a:r>
              <a:rPr lang="en-US" b="1" dirty="0"/>
              <a:t>map and asses the state of ecosystem and ES </a:t>
            </a:r>
            <a:r>
              <a:rPr lang="en-US" dirty="0"/>
              <a:t>in their national territory by 2014, to </a:t>
            </a:r>
            <a:r>
              <a:rPr lang="en-US" b="1" dirty="0"/>
              <a:t>assess the economic value </a:t>
            </a:r>
            <a:r>
              <a:rPr lang="en-US" dirty="0"/>
              <a:t>of ES and promote the </a:t>
            </a:r>
            <a:r>
              <a:rPr lang="en-US" b="1" dirty="0"/>
              <a:t>integration of these ES into accounting </a:t>
            </a:r>
            <a:r>
              <a:rPr lang="en-US" dirty="0"/>
              <a:t>and reporting systems by 2020 (Action5)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8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/>
                </a:solidFill>
              </a:rPr>
              <a:t>Εφαρμογή </a:t>
            </a:r>
            <a:endParaRPr lang="fi-FI" sz="32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29600" cy="196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074" y="2953534"/>
            <a:ext cx="8081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................</a:t>
            </a:r>
            <a:r>
              <a:rPr lang="en-US" sz="2400" dirty="0" smtClean="0"/>
              <a:t>The </a:t>
            </a:r>
            <a:r>
              <a:rPr lang="en-US" sz="2400" dirty="0"/>
              <a:t>purpose of this paper is to develop a method aimed to capture the economic value of the benefits provided by ES in order to support decision makers in the natural resources management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306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Palleto</a:t>
            </a:r>
            <a:r>
              <a:rPr lang="en-US" dirty="0" smtClean="0"/>
              <a:t> et al., 2015</a:t>
            </a:r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229600" cy="363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719138"/>
            <a:ext cx="76866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2104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5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819150"/>
            <a:ext cx="72485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Λογιστική αποτίμηση  </a:t>
            </a: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(Ecosystem accounting</a:t>
            </a:r>
            <a:r>
              <a:rPr lang="fi-FI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/</a:t>
            </a:r>
            <a:r>
              <a:rPr lang="fi-FI" sz="3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natural</a:t>
            </a:r>
            <a:r>
              <a:rPr lang="fi-FI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capital </a:t>
            </a:r>
            <a:r>
              <a:rPr lang="fi-FI" sz="32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accounting</a:t>
            </a:r>
            <a:r>
              <a:rPr lang="fi-FI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  <a:r>
              <a:rPr lang="el-GR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el-GR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fi-FI" sz="32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Συνυπολογισγός </a:t>
            </a:r>
            <a:r>
              <a:rPr lang="en-US" dirty="0" smtClean="0"/>
              <a:t> </a:t>
            </a:r>
            <a:r>
              <a:rPr lang="el-GR" dirty="0" smtClean="0"/>
              <a:t>της συνεισφοράς των </a:t>
            </a:r>
            <a:r>
              <a:rPr lang="en-US" dirty="0" smtClean="0"/>
              <a:t>ES </a:t>
            </a:r>
            <a:r>
              <a:rPr lang="el-GR" dirty="0" smtClean="0"/>
              <a:t>στο Σύστημα των Εθνικών Λογαριασμών </a:t>
            </a:r>
            <a:r>
              <a:rPr lang="en-US" dirty="0" smtClean="0"/>
              <a:t>(System of National Accounts)</a:t>
            </a:r>
            <a:endParaRPr lang="el-GR" dirty="0"/>
          </a:p>
          <a:p>
            <a:r>
              <a:rPr lang="el-GR" dirty="0" smtClean="0"/>
              <a:t>Συμπληρωματικό συστημα  λογαριασμων</a:t>
            </a:r>
            <a:r>
              <a:rPr lang="fi-FI" dirty="0" smtClean="0"/>
              <a:t>: SEEA: System </a:t>
            </a:r>
            <a:r>
              <a:rPr lang="fi-FI" dirty="0"/>
              <a:t>of </a:t>
            </a:r>
            <a:r>
              <a:rPr lang="fi-FI" dirty="0" err="1"/>
              <a:t>Environmental-Economic</a:t>
            </a:r>
            <a:r>
              <a:rPr lang="fi-FI" dirty="0"/>
              <a:t> Accounting</a:t>
            </a:r>
            <a:r>
              <a:rPr lang="el-GR" dirty="0" smtClean="0"/>
              <a:t> </a:t>
            </a:r>
            <a:endParaRPr lang="fi-FI" dirty="0" smtClean="0"/>
          </a:p>
          <a:p>
            <a:r>
              <a:rPr lang="el-GR" dirty="0" smtClean="0"/>
              <a:t>Μεθοδολογικό υπόβαθρο οργανωθηκε και υλοποιήθηκε απο το </a:t>
            </a:r>
            <a:r>
              <a:rPr lang="en-US" dirty="0" smtClean="0"/>
              <a:t>UN Statistical Division</a:t>
            </a:r>
          </a:p>
          <a:p>
            <a:r>
              <a:rPr lang="en-US" dirty="0" smtClean="0"/>
              <a:t>H </a:t>
            </a:r>
            <a:r>
              <a:rPr lang="el-GR" dirty="0" smtClean="0"/>
              <a:t>μεθοδολογία στοχεύει τόσο στη φυσική όσο και στην οικονομική αποτίμηση των </a:t>
            </a:r>
            <a:r>
              <a:rPr lang="en-US" dirty="0" smtClean="0"/>
              <a:t>ES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66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452418"/>
              </p:ext>
            </p:extLst>
          </p:nvPr>
        </p:nvGraphicFramePr>
        <p:xfrm>
          <a:off x="539552" y="980728"/>
          <a:ext cx="7920880" cy="4070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6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Type of accounts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Representation of accounts</a:t>
                      </a:r>
                      <a:endParaRPr lang="fi-FI" sz="180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645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Accounts for Ecosystem Assets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Ecosystem Extent Account</a:t>
                      </a:r>
                      <a:endParaRPr lang="fi-FI" sz="180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645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Ecosystem Condition Account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645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Ecosystem Monetary Asset Account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7885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Accounts for Ecosystem Services</a:t>
                      </a:r>
                      <a:endParaRPr lang="fi-FI" sz="180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Ecosystem Services Supply and Use Table – Physical Terms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778856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Ecosystem Services Supply and Use Table – Monetary Terms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645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Integrated Accounts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Extended Supply and Use Table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645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Sequence of Accounts for Institutional Sectors</a:t>
                      </a:r>
                      <a:endParaRPr lang="fi-FI" sz="1800" dirty="0">
                        <a:effectLst/>
                        <a:latin typeface="Cambria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8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μαθήματος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Παρουσίαση εργασιών</a:t>
            </a:r>
          </a:p>
          <a:p>
            <a:r>
              <a:rPr lang="el-GR" dirty="0" smtClean="0"/>
              <a:t>Προσεγγισεις αμεσης αγοράς </a:t>
            </a:r>
          </a:p>
          <a:p>
            <a:pPr lvl="1"/>
            <a:r>
              <a:rPr lang="el-GR" dirty="0" smtClean="0"/>
              <a:t>Βασιζόμενη στην τιμή </a:t>
            </a:r>
            <a:r>
              <a:rPr lang="en-US" dirty="0" smtClean="0"/>
              <a:t>(price based)</a:t>
            </a:r>
            <a:endParaRPr lang="el-GR" dirty="0" smtClean="0"/>
          </a:p>
          <a:p>
            <a:pPr lvl="1"/>
            <a:r>
              <a:rPr lang="el-GR" dirty="0"/>
              <a:t>Βασιζόμενη </a:t>
            </a:r>
            <a:r>
              <a:rPr lang="el-GR" dirty="0" smtClean="0"/>
              <a:t>στο κόστος</a:t>
            </a:r>
            <a:r>
              <a:rPr lang="en-US" dirty="0" smtClean="0"/>
              <a:t> (cost based)</a:t>
            </a:r>
            <a:endParaRPr lang="el-GR" dirty="0" smtClean="0"/>
          </a:p>
          <a:p>
            <a:pPr lvl="1"/>
            <a:r>
              <a:rPr lang="el-GR" dirty="0" smtClean="0"/>
              <a:t>Βασιζόμενη στη συνάρτηση παραγωγής</a:t>
            </a:r>
            <a:r>
              <a:rPr lang="en-US" dirty="0" smtClean="0"/>
              <a:t> (production function based)</a:t>
            </a:r>
            <a:endParaRPr lang="el-GR" dirty="0" smtClean="0"/>
          </a:p>
          <a:p>
            <a:pPr lvl="1"/>
            <a:r>
              <a:rPr lang="el-GR" dirty="0" smtClean="0"/>
              <a:t>Βασιζόμενη στη μεταφορά αξίας </a:t>
            </a:r>
            <a:r>
              <a:rPr lang="en-US" dirty="0" smtClean="0"/>
              <a:t>(Benefit transfer)</a:t>
            </a:r>
          </a:p>
          <a:p>
            <a:r>
              <a:rPr lang="el-GR" dirty="0" smtClean="0"/>
              <a:t>Εφαρμογές στο σχεδιασμό πολιτικής </a:t>
            </a:r>
          </a:p>
          <a:p>
            <a:pPr lvl="1"/>
            <a:r>
              <a:rPr lang="el-GR" dirty="0" smtClean="0"/>
              <a:t>Ανάλυση κοστους</a:t>
            </a:r>
            <a:r>
              <a:rPr lang="fi-FI" dirty="0" smtClean="0"/>
              <a:t>-</a:t>
            </a:r>
            <a:r>
              <a:rPr lang="el-GR" dirty="0" smtClean="0"/>
              <a:t>οφέλους </a:t>
            </a:r>
            <a:r>
              <a:rPr lang="fi-FI" dirty="0" smtClean="0"/>
              <a:t>(</a:t>
            </a:r>
            <a:r>
              <a:rPr lang="fi-FI" dirty="0" err="1" smtClean="0"/>
              <a:t>Cost-Benefit</a:t>
            </a:r>
            <a:r>
              <a:rPr lang="fi-FI" dirty="0" smtClean="0"/>
              <a:t> Analysis)</a:t>
            </a:r>
            <a:endParaRPr lang="el-GR" dirty="0" smtClean="0"/>
          </a:p>
          <a:p>
            <a:pPr lvl="1"/>
            <a:r>
              <a:rPr lang="el-GR" dirty="0" smtClean="0"/>
              <a:t>Χαρτογράφηση οικ. Υπηρεσιών </a:t>
            </a:r>
            <a:r>
              <a:rPr lang="en-US" dirty="0" smtClean="0"/>
              <a:t>(ES)</a:t>
            </a:r>
          </a:p>
          <a:p>
            <a:pPr lvl="1"/>
            <a:r>
              <a:rPr lang="el-GR" dirty="0" smtClean="0"/>
              <a:t>Λογιστική αποτίμηση  </a:t>
            </a:r>
          </a:p>
          <a:p>
            <a:endParaRPr lang="fi-FI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5821"/>
            <a:ext cx="8079581" cy="625211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Εφαρμογές 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1033"/>
            <a:ext cx="5472608" cy="538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23447"/>
            <a:ext cx="6361813" cy="39268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580" y="1439856"/>
            <a:ext cx="6988724" cy="53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lvl="0"/>
            <a:endParaRPr lang="fi-FI" dirty="0"/>
          </a:p>
          <a:p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755576" y="1268760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/>
              <a:t>Χάλκος, Γ., (2013). Οικονομία και περιβάλλον: Μέθοδοι αποτίμησης και διαχείρισης. Liberal Books</a:t>
            </a:r>
            <a:r>
              <a:rPr lang="el-GR" dirty="0" smtClean="0"/>
              <a:t>.</a:t>
            </a:r>
            <a:endParaRPr lang="fi-FI" dirty="0" smtClean="0"/>
          </a:p>
          <a:p>
            <a:pPr lvl="0"/>
            <a:endParaRPr lang="fi-FI" dirty="0"/>
          </a:p>
          <a:p>
            <a:r>
              <a:rPr lang="fi-FI" dirty="0" smtClean="0"/>
              <a:t>Toolkit of </a:t>
            </a:r>
            <a:r>
              <a:rPr lang="fi-FI" dirty="0" err="1" smtClean="0"/>
              <a:t>methods</a:t>
            </a:r>
            <a:r>
              <a:rPr lang="fi-FI" dirty="0" smtClean="0"/>
              <a:t> (</a:t>
            </a:r>
            <a:r>
              <a:rPr lang="fi-FI" dirty="0" err="1" smtClean="0"/>
              <a:t>attached</a:t>
            </a:r>
            <a:r>
              <a:rPr lang="fi-FI" dirty="0" smtClean="0"/>
              <a:t> to </a:t>
            </a:r>
            <a:r>
              <a:rPr lang="fi-FI" dirty="0" err="1" smtClean="0"/>
              <a:t>course</a:t>
            </a:r>
            <a:r>
              <a:rPr lang="fi-FI" dirty="0" smtClean="0"/>
              <a:t> </a:t>
            </a:r>
            <a:r>
              <a:rPr lang="fi-FI" dirty="0" err="1" smtClean="0"/>
              <a:t>material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EEA </a:t>
            </a:r>
            <a:r>
              <a:rPr lang="fi-FI" dirty="0" err="1" smtClean="0"/>
              <a:t>report</a:t>
            </a:r>
            <a:r>
              <a:rPr lang="fi-FI" dirty="0" smtClean="0"/>
              <a:t>: </a:t>
            </a:r>
            <a:r>
              <a:rPr lang="en-US" dirty="0"/>
              <a:t>Natural capital accounting in </a:t>
            </a:r>
            <a:r>
              <a:rPr lang="en-US" dirty="0" smtClean="0"/>
              <a:t>support </a:t>
            </a:r>
            <a:r>
              <a:rPr lang="fi-FI" dirty="0" smtClean="0"/>
              <a:t>of </a:t>
            </a:r>
            <a:r>
              <a:rPr lang="fi-FI" dirty="0" err="1"/>
              <a:t>policymaking</a:t>
            </a:r>
            <a:r>
              <a:rPr lang="fi-FI" dirty="0"/>
              <a:t> in </a:t>
            </a:r>
            <a:r>
              <a:rPr lang="fi-FI" dirty="0" smtClean="0"/>
              <a:t>Europe </a:t>
            </a:r>
            <a:r>
              <a:rPr lang="en-US" dirty="0" smtClean="0"/>
              <a:t>A </a:t>
            </a:r>
            <a:r>
              <a:rPr lang="en-US" dirty="0"/>
              <a:t>review based on EEA ecosystem accounting </a:t>
            </a:r>
            <a:r>
              <a:rPr lang="en-US" dirty="0" smtClean="0"/>
              <a:t>work. </a:t>
            </a:r>
            <a:r>
              <a:rPr lang="en-US" b="1" dirty="0" smtClean="0"/>
              <a:t>Chapter 2 and mainly 2.3</a:t>
            </a:r>
          </a:p>
          <a:p>
            <a:endParaRPr lang="en-US" b="1" dirty="0"/>
          </a:p>
          <a:p>
            <a:pPr lvl="0"/>
            <a:r>
              <a:rPr lang="fi-FI" dirty="0" err="1" smtClean="0"/>
              <a:t>Maes</a:t>
            </a:r>
            <a:r>
              <a:rPr lang="fi-FI" dirty="0"/>
              <a:t>, J., </a:t>
            </a:r>
            <a:r>
              <a:rPr lang="fi-FI" dirty="0" err="1"/>
              <a:t>Egoh</a:t>
            </a:r>
            <a:r>
              <a:rPr lang="fi-FI" dirty="0"/>
              <a:t>, B., </a:t>
            </a:r>
            <a:r>
              <a:rPr lang="fi-FI" dirty="0" err="1"/>
              <a:t>Willemen</a:t>
            </a:r>
            <a:r>
              <a:rPr lang="fi-FI" dirty="0"/>
              <a:t>, L., </a:t>
            </a:r>
            <a:r>
              <a:rPr lang="fi-FI" dirty="0" err="1"/>
              <a:t>Liquete</a:t>
            </a:r>
            <a:r>
              <a:rPr lang="fi-FI" dirty="0"/>
              <a:t>, C., Vihervaara, P., </a:t>
            </a:r>
            <a:r>
              <a:rPr lang="fi-FI" dirty="0" err="1"/>
              <a:t>Schägner</a:t>
            </a:r>
            <a:r>
              <a:rPr lang="fi-FI" dirty="0"/>
              <a:t>, J. P., … </a:t>
            </a:r>
            <a:r>
              <a:rPr lang="fi-FI" dirty="0" err="1"/>
              <a:t>Bidoglio</a:t>
            </a:r>
            <a:r>
              <a:rPr lang="fi-FI" dirty="0"/>
              <a:t>, G. (2012). </a:t>
            </a:r>
            <a:r>
              <a:rPr lang="fi-FI" dirty="0" err="1"/>
              <a:t>Mapping</a:t>
            </a:r>
            <a:r>
              <a:rPr lang="fi-FI" dirty="0"/>
              <a:t> </a:t>
            </a:r>
            <a:r>
              <a:rPr lang="fi-FI" dirty="0" err="1"/>
              <a:t>ecosystem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for </a:t>
            </a:r>
            <a:r>
              <a:rPr lang="fi-FI" dirty="0" err="1"/>
              <a:t>policy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and </a:t>
            </a:r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making</a:t>
            </a:r>
            <a:r>
              <a:rPr lang="fi-FI" dirty="0"/>
              <a:t> in the European Union. </a:t>
            </a:r>
            <a:r>
              <a:rPr lang="fi-FI" dirty="0" err="1"/>
              <a:t>Ecosystem</a:t>
            </a:r>
            <a:r>
              <a:rPr lang="fi-FI" dirty="0"/>
              <a:t> Services, 1(1), 31–39.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doi.org/10.1016/j.ecoser.2012.06.004</a:t>
            </a:r>
            <a:endParaRPr lang="fi-FI" dirty="0" smtClean="0"/>
          </a:p>
          <a:p>
            <a:pPr lvl="0"/>
            <a:endParaRPr lang="fi-FI" dirty="0"/>
          </a:p>
          <a:p>
            <a:pPr lvl="0"/>
            <a:r>
              <a:rPr lang="fi-FI" dirty="0" err="1" smtClean="0"/>
              <a:t>Paletto</a:t>
            </a:r>
            <a:r>
              <a:rPr lang="fi-FI" dirty="0"/>
              <a:t>, A., </a:t>
            </a:r>
            <a:r>
              <a:rPr lang="fi-FI" dirty="0" err="1"/>
              <a:t>Geitner</a:t>
            </a:r>
            <a:r>
              <a:rPr lang="fi-FI" dirty="0"/>
              <a:t>, C., Grilli, G., </a:t>
            </a:r>
            <a:r>
              <a:rPr lang="fi-FI" dirty="0" err="1"/>
              <a:t>Hastik</a:t>
            </a:r>
            <a:r>
              <a:rPr lang="fi-FI" dirty="0"/>
              <a:t>, R., </a:t>
            </a:r>
            <a:r>
              <a:rPr lang="fi-FI" dirty="0" err="1"/>
              <a:t>Pastorella</a:t>
            </a:r>
            <a:r>
              <a:rPr lang="fi-FI" dirty="0"/>
              <a:t>, F., &amp; </a:t>
            </a:r>
            <a:r>
              <a:rPr lang="fi-FI" dirty="0" err="1"/>
              <a:t>Rodrìguez</a:t>
            </a:r>
            <a:r>
              <a:rPr lang="fi-FI" dirty="0"/>
              <a:t> </a:t>
            </a:r>
            <a:r>
              <a:rPr lang="fi-FI" dirty="0" err="1"/>
              <a:t>Garcìa</a:t>
            </a:r>
            <a:r>
              <a:rPr lang="fi-FI" dirty="0"/>
              <a:t>, L. (2015). </a:t>
            </a:r>
            <a:r>
              <a:rPr lang="fi-FI" dirty="0" err="1"/>
              <a:t>Mapping</a:t>
            </a:r>
            <a:r>
              <a:rPr lang="fi-FI" dirty="0"/>
              <a:t> the </a:t>
            </a:r>
            <a:r>
              <a:rPr lang="fi-FI" dirty="0" err="1"/>
              <a:t>value</a:t>
            </a:r>
            <a:r>
              <a:rPr lang="fi-FI" dirty="0"/>
              <a:t> of </a:t>
            </a:r>
            <a:r>
              <a:rPr lang="fi-FI" dirty="0" err="1"/>
              <a:t>ecosystem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: A case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the </a:t>
            </a:r>
            <a:r>
              <a:rPr lang="fi-FI" dirty="0" err="1"/>
              <a:t>Austrian</a:t>
            </a:r>
            <a:r>
              <a:rPr lang="fi-FI" dirty="0"/>
              <a:t> </a:t>
            </a:r>
            <a:r>
              <a:rPr lang="fi-FI" dirty="0" err="1"/>
              <a:t>Alps</a:t>
            </a:r>
            <a:r>
              <a:rPr lang="fi-FI" dirty="0"/>
              <a:t>. </a:t>
            </a:r>
            <a:r>
              <a:rPr lang="fi-FI" dirty="0" err="1"/>
              <a:t>Annals</a:t>
            </a:r>
            <a:r>
              <a:rPr lang="fi-FI" dirty="0"/>
              <a:t> of </a:t>
            </a:r>
            <a:r>
              <a:rPr lang="fi-FI" dirty="0" err="1"/>
              <a:t>Forest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, 58(1).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doi.org/10.15287/afr.2015.335</a:t>
            </a:r>
            <a:endParaRPr lang="fi-FI" dirty="0" smtClean="0"/>
          </a:p>
          <a:p>
            <a:pPr lvl="0"/>
            <a:endParaRPr lang="fi-FI" dirty="0"/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016" y="332656"/>
            <a:ext cx="8856984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Τυπολογία 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77430" y="4581128"/>
            <a:ext cx="8856984" cy="783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271006"/>
              </p:ext>
            </p:extLst>
          </p:nvPr>
        </p:nvGraphicFramePr>
        <p:xfrm>
          <a:off x="827584" y="0"/>
          <a:ext cx="8496944" cy="5590540"/>
        </p:xfrm>
        <a:graphic>
          <a:graphicData uri="http://schemas.openxmlformats.org/drawingml/2006/table">
            <a:tbl>
              <a:tblPr firstRow="1" firstCol="1" bandRow="1"/>
              <a:tblGrid>
                <a:gridCol w="2955458"/>
                <a:gridCol w="5541486"/>
              </a:tblGrid>
              <a:tr h="291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Economic valuation approach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Method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58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Direct market valuation methods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Price-based 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1805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Market prices (MP)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Cost-based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1805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Avoided damage cost (ADC)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1805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Replacement cost (RPC)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1805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Restoration cost (RC)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Production-based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1805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Production function approach (PFA)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71805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Net factor income approach (NFA)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82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Revealed preference methods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Hedonic pricing (HP)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Travel cost  (TC)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Stated preferences methods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Contingent valuation (CV)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Choice modelling (CM)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Deliberative group valuation (DVM)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873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Benefit transfer methods 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Unit transfer (UT)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Value transfer (VT)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Value transfer function (meta-analytic approach) (VTF)</a:t>
                      </a:r>
                      <a:endParaRPr lang="fi-FI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chemeClr val="accent1"/>
                </a:solidFill>
              </a:rPr>
              <a:t>Μεθοδολογίες που βασίζονται στην </a:t>
            </a:r>
            <a:r>
              <a:rPr lang="el-GR" sz="3200" dirty="0" smtClean="0">
                <a:solidFill>
                  <a:schemeClr val="accent1"/>
                </a:solidFill>
              </a:rPr>
              <a:t>άμεση </a:t>
            </a:r>
            <a:r>
              <a:rPr lang="el-GR" sz="3200" dirty="0">
                <a:solidFill>
                  <a:schemeClr val="accent1"/>
                </a:solidFill>
              </a:rPr>
              <a:t>αγορά </a:t>
            </a:r>
            <a:br>
              <a:rPr lang="el-GR" sz="3200" dirty="0">
                <a:solidFill>
                  <a:schemeClr val="accent1"/>
                </a:solidFill>
              </a:rPr>
            </a:b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Price based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Cost based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Production function based</a:t>
            </a:r>
          </a:p>
          <a:p>
            <a:pPr marL="0" indent="0">
              <a:lnSpc>
                <a:spcPct val="170000"/>
              </a:lnSpc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6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Price based 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Χρήση τιμών αγοράς</a:t>
            </a:r>
            <a:r>
              <a:rPr lang="fi-FI" dirty="0"/>
              <a:t> </a:t>
            </a:r>
            <a:r>
              <a:rPr lang="el-GR" dirty="0" smtClean="0"/>
              <a:t>ή ς τιμών</a:t>
            </a:r>
            <a:r>
              <a:rPr lang="en-US" dirty="0" smtClean="0"/>
              <a:t> </a:t>
            </a:r>
            <a:r>
              <a:rPr lang="el-GR" dirty="0" smtClean="0"/>
              <a:t>αναπληρωσης (</a:t>
            </a:r>
            <a:r>
              <a:rPr lang="en-US" dirty="0" smtClean="0"/>
              <a:t>market or surrogate price)</a:t>
            </a:r>
            <a:endParaRPr lang="el-GR" dirty="0" smtClean="0"/>
          </a:p>
          <a:p>
            <a:r>
              <a:rPr lang="el-GR" dirty="0" smtClean="0"/>
              <a:t>Σημαντικη είναι και η επιλογή δεικτών μέτρησης του </a:t>
            </a:r>
            <a:r>
              <a:rPr lang="en-US" dirty="0" smtClean="0"/>
              <a:t>ES </a:t>
            </a:r>
            <a:r>
              <a:rPr lang="el-GR" dirty="0" smtClean="0"/>
              <a:t>σε φυσικούς όρους </a:t>
            </a:r>
          </a:p>
          <a:p>
            <a:r>
              <a:rPr lang="el-GR" dirty="0" smtClean="0"/>
              <a:t>Παράδειγμα</a:t>
            </a:r>
            <a:r>
              <a:rPr lang="fi-FI" dirty="0" smtClean="0"/>
              <a:t>: </a:t>
            </a:r>
            <a:r>
              <a:rPr lang="el-GR" dirty="0" smtClean="0"/>
              <a:t>Ξυλεία </a:t>
            </a:r>
            <a:r>
              <a:rPr lang="en-US" dirty="0" smtClean="0"/>
              <a:t>(timber provisioning ES)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33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Cost based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Ανεφέρονται στα μέτρα που χρησιμοποιούνται για την προστασία, διατήρηση ή την αντικατάσταση </a:t>
            </a:r>
            <a:r>
              <a:rPr lang="en-US" dirty="0" smtClean="0"/>
              <a:t>ES </a:t>
            </a:r>
            <a:endParaRPr lang="el-GR" dirty="0" smtClean="0"/>
          </a:p>
          <a:p>
            <a:endParaRPr lang="el-GR" dirty="0" smtClean="0"/>
          </a:p>
          <a:p>
            <a:pPr lvl="1"/>
            <a:r>
              <a:rPr lang="el-GR" dirty="0" smtClean="0"/>
              <a:t>Αποφυγή ζημιών</a:t>
            </a:r>
            <a:r>
              <a:rPr lang="en-US" dirty="0" smtClean="0"/>
              <a:t>&gt;</a:t>
            </a:r>
          </a:p>
          <a:p>
            <a:pPr lvl="2"/>
            <a:r>
              <a:rPr lang="en-GB" dirty="0" smtClean="0"/>
              <a:t>the cost of actions taken to avoid damages, as a measure of the benefits provided by an ecosystem</a:t>
            </a:r>
            <a:endParaRPr lang="en-US" dirty="0" smtClean="0"/>
          </a:p>
          <a:p>
            <a:pPr lvl="1"/>
            <a:r>
              <a:rPr lang="el-GR" dirty="0" smtClean="0"/>
              <a:t>Αποκατάστασης</a:t>
            </a:r>
            <a:r>
              <a:rPr lang="en-US" dirty="0" smtClean="0"/>
              <a:t>&gt;</a:t>
            </a:r>
          </a:p>
          <a:p>
            <a:pPr lvl="2"/>
            <a:r>
              <a:rPr lang="en-GB" dirty="0" smtClean="0"/>
              <a:t>cost of replacing them with alternative man-made goods and services.</a:t>
            </a:r>
            <a:endParaRPr lang="en-US" dirty="0" smtClean="0"/>
          </a:p>
          <a:p>
            <a:pPr lvl="1"/>
            <a:r>
              <a:rPr lang="el-GR" dirty="0" smtClean="0"/>
              <a:t>Επαναφορας</a:t>
            </a:r>
            <a:r>
              <a:rPr lang="el-GR" dirty="0" smtClean="0"/>
              <a:t>&gt;</a:t>
            </a:r>
            <a:endParaRPr lang="el-GR" dirty="0" smtClean="0"/>
          </a:p>
          <a:p>
            <a:pPr lvl="2"/>
            <a:r>
              <a:rPr lang="en-GB" dirty="0"/>
              <a:t>cost to restore an ecosystem asset to an earlier, benchmark condition</a:t>
            </a:r>
            <a:endParaRPr lang="en-US" dirty="0" smtClean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6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Production </a:t>
            </a:r>
            <a:r>
              <a:rPr lang="en-US" sz="3200" dirty="0" smtClean="0">
                <a:solidFill>
                  <a:schemeClr val="accent1"/>
                </a:solidFill>
              </a:rPr>
              <a:t>based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Production function</a:t>
            </a:r>
          </a:p>
          <a:p>
            <a:pPr lvl="1"/>
            <a:r>
              <a:rPr lang="el-GR" dirty="0" smtClean="0"/>
              <a:t>Υπόθεση</a:t>
            </a:r>
            <a:r>
              <a:rPr lang="fi-FI" dirty="0" smtClean="0"/>
              <a:t>: </a:t>
            </a:r>
            <a:r>
              <a:rPr lang="el-GR" dirty="0" smtClean="0"/>
              <a:t>Οι οριακες μεταβολές ενος </a:t>
            </a:r>
            <a:r>
              <a:rPr lang="en-US" dirty="0" smtClean="0"/>
              <a:t>ES </a:t>
            </a:r>
            <a:r>
              <a:rPr lang="el-GR" dirty="0" smtClean="0"/>
              <a:t>μπορούν να εκτιμηθούν μέσω της επιδρασής του στην παραγωγή</a:t>
            </a:r>
            <a:r>
              <a:rPr lang="en-US" dirty="0" smtClean="0"/>
              <a:t> (</a:t>
            </a:r>
            <a:r>
              <a:rPr lang="el-GR" dirty="0" smtClean="0"/>
              <a:t>μοντέλα εισροων εκροών)</a:t>
            </a:r>
          </a:p>
          <a:p>
            <a:pPr lvl="1"/>
            <a:r>
              <a:rPr lang="el-GR" dirty="0" smtClean="0"/>
              <a:t>Οικονομετρικά μοντέλα</a:t>
            </a:r>
          </a:p>
          <a:p>
            <a:pPr lvl="1"/>
            <a:r>
              <a:rPr lang="el-GR" dirty="0" smtClean="0"/>
              <a:t>Αξία</a:t>
            </a:r>
            <a:r>
              <a:rPr lang="fi-FI" dirty="0" smtClean="0"/>
              <a:t>=</a:t>
            </a:r>
            <a:r>
              <a:rPr lang="el-GR" dirty="0" smtClean="0"/>
              <a:t>οριακή επίδραση </a:t>
            </a:r>
            <a:r>
              <a:rPr lang="fi-FI" dirty="0" smtClean="0"/>
              <a:t>* </a:t>
            </a:r>
            <a:r>
              <a:rPr lang="el-GR" dirty="0" smtClean="0"/>
              <a:t>τιμή παρ.προϊόντος.</a:t>
            </a:r>
            <a:endParaRPr lang="en-US" dirty="0" smtClean="0"/>
          </a:p>
          <a:p>
            <a:pPr lvl="1"/>
            <a:r>
              <a:rPr lang="el-GR" dirty="0" smtClean="0"/>
              <a:t>Παράδειγμα</a:t>
            </a:r>
            <a:r>
              <a:rPr lang="fi-FI" dirty="0"/>
              <a:t>: </a:t>
            </a:r>
            <a:r>
              <a:rPr lang="el-GR" dirty="0" smtClean="0"/>
              <a:t>Νερό (</a:t>
            </a:r>
            <a:r>
              <a:rPr lang="en-US" dirty="0" smtClean="0"/>
              <a:t>water provisioning </a:t>
            </a:r>
            <a:r>
              <a:rPr lang="en-US" dirty="0"/>
              <a:t>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Net factor income</a:t>
            </a:r>
          </a:p>
          <a:p>
            <a:pPr lvl="1"/>
            <a:r>
              <a:rPr lang="el-GR" dirty="0" smtClean="0"/>
              <a:t>Εκτικά την αξία του </a:t>
            </a:r>
            <a:r>
              <a:rPr lang="en-US" dirty="0" smtClean="0"/>
              <a:t>ES </a:t>
            </a:r>
            <a:r>
              <a:rPr lang="el-GR" dirty="0" smtClean="0"/>
              <a:t>σαν εισροή στην παραγωγή ενός προϊόντος. </a:t>
            </a:r>
          </a:p>
          <a:p>
            <a:pPr lvl="1"/>
            <a:r>
              <a:rPr lang="el-GR" dirty="0" smtClean="0"/>
              <a:t>Αξία</a:t>
            </a:r>
            <a:r>
              <a:rPr lang="fi-FI" dirty="0" smtClean="0"/>
              <a:t>= </a:t>
            </a:r>
            <a:r>
              <a:rPr lang="el-GR" dirty="0" smtClean="0"/>
              <a:t>Συνολικά </a:t>
            </a:r>
            <a:r>
              <a:rPr lang="en-GB" dirty="0" smtClean="0"/>
              <a:t> </a:t>
            </a:r>
            <a:r>
              <a:rPr lang="el-GR" dirty="0" smtClean="0"/>
              <a:t>εσοδα παραγωγής </a:t>
            </a:r>
            <a:r>
              <a:rPr lang="fi-FI" dirty="0" smtClean="0"/>
              <a:t>– </a:t>
            </a:r>
            <a:r>
              <a:rPr lang="el-GR" dirty="0" smtClean="0"/>
              <a:t>κόστος ολών των υπόλοιπων συντελεστών παραγαγωγής.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8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Benefit transfer 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Βασίζεται στα αποτελέσματα προηγούμενων ερευνών </a:t>
            </a:r>
          </a:p>
          <a:p>
            <a:pPr lvl="1"/>
            <a:r>
              <a:rPr lang="el-GR" dirty="0" smtClean="0"/>
              <a:t>Μεταφορά μονάδας (</a:t>
            </a:r>
            <a:r>
              <a:rPr lang="en-US" dirty="0" smtClean="0"/>
              <a:t>Unit value transfer</a:t>
            </a:r>
          </a:p>
          <a:p>
            <a:pPr lvl="1"/>
            <a:r>
              <a:rPr lang="el-GR" dirty="0" smtClean="0"/>
              <a:t>Μεταφορά συνάρτησης (</a:t>
            </a:r>
            <a:r>
              <a:rPr lang="en-US" dirty="0" smtClean="0"/>
              <a:t>Value function transfer)</a:t>
            </a:r>
          </a:p>
          <a:p>
            <a:pPr lvl="1"/>
            <a:r>
              <a:rPr lang="el-GR" dirty="0" smtClean="0"/>
              <a:t>Μεταφορά μέσω μετα</a:t>
            </a:r>
            <a:r>
              <a:rPr lang="fi-FI" dirty="0" smtClean="0"/>
              <a:t>-</a:t>
            </a:r>
            <a:r>
              <a:rPr lang="el-GR" dirty="0" smtClean="0"/>
              <a:t>ανάλυσης </a:t>
            </a:r>
            <a:r>
              <a:rPr lang="en-US" dirty="0" smtClean="0"/>
              <a:t>(value transfer function with meta</a:t>
            </a:r>
            <a:r>
              <a:rPr lang="fi-FI" dirty="0" err="1" smtClean="0"/>
              <a:t>-analysis</a:t>
            </a:r>
            <a:r>
              <a:rPr lang="fi-FI" dirty="0" smtClean="0"/>
              <a:t>)</a:t>
            </a:r>
          </a:p>
          <a:p>
            <a:r>
              <a:rPr lang="el-GR" dirty="0" smtClean="0"/>
              <a:t>Χαμηλό κόστος/γρήγορη εφαρμογή 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73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1013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Οικονομική αξιολόγηση περιβαλλοντικών αγαθών </vt:lpstr>
      <vt:lpstr>Δομή μαθήματος </vt:lpstr>
      <vt:lpstr>Βιβλιογραφία </vt:lpstr>
      <vt:lpstr>Τυπολογία </vt:lpstr>
      <vt:lpstr>Μεθοδολογίες που βασίζονται στην άμεση αγορά  </vt:lpstr>
      <vt:lpstr>Price based </vt:lpstr>
      <vt:lpstr>Cost based</vt:lpstr>
      <vt:lpstr>Production based</vt:lpstr>
      <vt:lpstr>Benefit transfer </vt:lpstr>
      <vt:lpstr>Παράδειγμα</vt:lpstr>
      <vt:lpstr>Εφαρμογές </vt:lpstr>
      <vt:lpstr>Χαρτογράφηση οικ. Υπηρεσιών (Mapping of ES) </vt:lpstr>
      <vt:lpstr>Εφαρμογή </vt:lpstr>
      <vt:lpstr>Palleto et al., 2015</vt:lpstr>
      <vt:lpstr>PowerPoint Presentation</vt:lpstr>
      <vt:lpstr>PowerPoint Presentation</vt:lpstr>
      <vt:lpstr>PowerPoint Presentation</vt:lpstr>
      <vt:lpstr>Λογιστική αποτίμηση  (Ecosystem accounting/natural capital accounting) </vt:lpstr>
      <vt:lpstr>PowerPoint Presentation</vt:lpstr>
      <vt:lpstr>Εφαρμογές </vt:lpstr>
    </vt:vector>
  </TitlesOfParts>
  <Company>LUKE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Grammatikopoulou Ioanna</dc:creator>
  <cp:lastModifiedBy>Grammatikopoulou Ioanna</cp:lastModifiedBy>
  <cp:revision>63</cp:revision>
  <dcterms:created xsi:type="dcterms:W3CDTF">2019-12-04T08:40:32Z</dcterms:created>
  <dcterms:modified xsi:type="dcterms:W3CDTF">2020-01-09T12:07:23Z</dcterms:modified>
</cp:coreProperties>
</file>