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3" r:id="rId3"/>
    <p:sldId id="374" r:id="rId4"/>
    <p:sldId id="384" r:id="rId5"/>
    <p:sldId id="391" r:id="rId6"/>
    <p:sldId id="385" r:id="rId7"/>
    <p:sldId id="386" r:id="rId8"/>
    <p:sldId id="387" r:id="rId9"/>
    <p:sldId id="392" r:id="rId10"/>
    <p:sldId id="388" r:id="rId11"/>
    <p:sldId id="275" r:id="rId12"/>
    <p:sldId id="389" r:id="rId13"/>
    <p:sldId id="319" r:id="rId14"/>
    <p:sldId id="320" r:id="rId15"/>
    <p:sldId id="394" r:id="rId16"/>
    <p:sldId id="390" r:id="rId17"/>
    <p:sldId id="393" r:id="rId18"/>
    <p:sldId id="395" r:id="rId19"/>
    <p:sldId id="396" r:id="rId20"/>
    <p:sldId id="397" r:id="rId21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AEDD1"/>
    <a:srgbClr val="FF3300"/>
    <a:srgbClr val="C4E3B5"/>
    <a:srgbClr val="663300"/>
    <a:srgbClr val="1C4E35"/>
    <a:srgbClr val="FFFFFF"/>
    <a:srgbClr val="0000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87" autoAdjust="0"/>
  </p:normalViewPr>
  <p:slideViewPr>
    <p:cSldViewPr snapToGrid="0">
      <p:cViewPr>
        <p:scale>
          <a:sx n="69" d="100"/>
          <a:sy n="69" d="100"/>
        </p:scale>
        <p:origin x="-1626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152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164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8302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 dirty="0">
                <a:latin typeface="Times New Roman" pitchFamily="18" charset="0"/>
              </a:rPr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51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 dirty="0">
                <a:latin typeface="Times New Roman" pitchFamily="18" charset="0"/>
              </a:rPr>
              <a:t>2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788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885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 dirty="0">
                <a:latin typeface="Times New Roman" pitchFamily="18" charset="0"/>
              </a:rPr>
              <a:t>14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34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34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 dirty="0">
                <a:latin typeface="Times New Roman" pitchFamily="18" charset="0"/>
              </a:rPr>
              <a:t>58</a:t>
            </a:r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35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35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354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 dirty="0">
                <a:latin typeface="Times New Roman" pitchFamily="18" charset="0"/>
              </a:rPr>
              <a:t>59</a:t>
            </a: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55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55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8538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0F13D166-ED16-47E4-820F-B8FFBBCB740A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4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A886062-7AA5-49EF-A6B0-09461C255BDD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0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24663" y="190500"/>
            <a:ext cx="2090737" cy="57531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50863" y="190500"/>
            <a:ext cx="6121400" cy="57531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58772601-FD54-4C5C-879F-6E658A5AC47B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3C37ADF-D74C-458F-AC4C-06534D37D263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37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9D56A16C-75C2-4337-8220-FC8D3637EEF7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72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143000" y="1719263"/>
            <a:ext cx="3810000" cy="4224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05400" y="1719263"/>
            <a:ext cx="3810000" cy="4224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04737717-167D-40DE-9F0C-3874B024C131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12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8" name="Θέση αριθμού διαφάνειας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23FC173A-1E26-4F38-A7AE-6DBCEEE77261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545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BF1EEB15-6FB7-4F66-918A-6A14453D978A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4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CAA96831-B823-488A-B689-325F9D024CDC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96000FDB-BE8D-4D6F-8945-5878CF44C121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8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B945421B-3BB9-47BA-8651-E0C749FC1F9A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7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190500"/>
            <a:ext cx="7983537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19263"/>
            <a:ext cx="7772400" cy="42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349250" y="1047750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519113" y="1206500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0738" y="6440488"/>
            <a:ext cx="411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59638" y="6440488"/>
            <a:ext cx="1093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/>
            </a:lvl1pPr>
          </a:lstStyle>
          <a:p>
            <a:r>
              <a:rPr lang="en-US" dirty="0"/>
              <a:t>Slide </a:t>
            </a:r>
            <a:fld id="{DA666BAF-AB3B-4906-8C4E-EC77ADB1481E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349250" y="6281738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519113" y="6440488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grpSp>
        <p:nvGrpSpPr>
          <p:cNvPr id="1051" name="Group 27"/>
          <p:cNvGrpSpPr>
            <a:grpSpLocks/>
          </p:cNvGrpSpPr>
          <p:nvPr/>
        </p:nvGrpSpPr>
        <p:grpSpPr bwMode="auto">
          <a:xfrm>
            <a:off x="419100" y="4629150"/>
            <a:ext cx="582613" cy="1555750"/>
            <a:chOff x="180" y="3060"/>
            <a:chExt cx="271" cy="728"/>
          </a:xfrm>
        </p:grpSpPr>
        <p:sp>
          <p:nvSpPr>
            <p:cNvPr id="1052" name="AutoShape 28"/>
            <p:cNvSpPr>
              <a:spLocks noChangeArrowheads="1"/>
            </p:cNvSpPr>
            <p:nvPr/>
          </p:nvSpPr>
          <p:spPr bwMode="auto">
            <a:xfrm>
              <a:off x="214" y="3060"/>
              <a:ext cx="237" cy="728"/>
            </a:xfrm>
            <a:prstGeom prst="rtTriangle">
              <a:avLst/>
            </a:prstGeom>
            <a:gradFill rotWithShape="0">
              <a:gsLst>
                <a:gs pos="0">
                  <a:srgbClr val="48845C"/>
                </a:gs>
                <a:gs pos="100000">
                  <a:srgbClr val="1C4E35"/>
                </a:gs>
              </a:gsLst>
              <a:lin ang="2700000" scaled="1"/>
            </a:gradFill>
            <a:ln>
              <a:noFill/>
            </a:ln>
            <a:effectLst>
              <a:outerShdw dist="53882" dir="2700000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80" y="3245"/>
              <a:ext cx="0" cy="509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rot="20258273" flipV="1">
              <a:off x="426" y="3245"/>
              <a:ext cx="4" cy="4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254" y="3742"/>
              <a:ext cx="163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55000"/>
        <a:buFont typeface="Wingdings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55000"/>
        <a:buFont typeface="Wingdings" pitchFamily="2" charset="2"/>
        <a:buChar char="l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39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3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62000" y="2057400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en-GB" sz="6000" b="0" dirty="0"/>
              <a:t>4</a:t>
            </a:r>
            <a:r>
              <a:rPr lang="el-GR" sz="6000" b="0" baseline="30000" dirty="0" smtClean="0"/>
              <a:t>η</a:t>
            </a:r>
            <a:r>
              <a:rPr lang="el-GR" sz="6000" b="0" dirty="0" smtClean="0"/>
              <a:t> συνάντηση</a:t>
            </a:r>
            <a:endParaRPr lang="en-US" sz="6600" dirty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6400800" cy="990600"/>
          </a:xfrm>
          <a:noFill/>
          <a:ln/>
          <a:effectLst>
            <a:outerShdw dist="71842" dir="2700000" algn="ctr" rotWithShape="0">
              <a:srgbClr val="B2B2B2"/>
            </a:outerShdw>
          </a:effectLst>
        </p:spPr>
        <p:txBody>
          <a:bodyPr/>
          <a:lstStyle/>
          <a:p>
            <a:r>
              <a:rPr lang="el-GR" sz="4400" b="1" dirty="0" smtClean="0"/>
              <a:t>Παραγωγή προϊόντος με 2 συντελεστές</a:t>
            </a:r>
            <a:r>
              <a:rPr lang="en-US" sz="4400" b="1" dirty="0" smtClean="0"/>
              <a:t> (2)</a:t>
            </a:r>
            <a:endParaRPr lang="en-US" sz="4400" b="1" dirty="0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717550" y="492125"/>
            <a:ext cx="1076325" cy="5556250"/>
          </a:xfrm>
          <a:prstGeom prst="rtTriangle">
            <a:avLst/>
          </a:prstGeom>
          <a:gradFill rotWithShape="0">
            <a:gsLst>
              <a:gs pos="0">
                <a:srgbClr val="48845C"/>
              </a:gs>
              <a:gs pos="100000">
                <a:srgbClr val="1C4E35"/>
              </a:gs>
            </a:gsLst>
            <a:lin ang="2700000" scaled="1"/>
          </a:gra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563563" y="1905000"/>
            <a:ext cx="0" cy="387985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rot="20903740" flipV="1">
            <a:off x="1250950" y="2460625"/>
            <a:ext cx="22225" cy="32464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900113" y="5837238"/>
            <a:ext cx="739775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10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3583" y="389107"/>
            <a:ext cx="750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Γεωμετρικός προσδιορισμός</a:t>
            </a:r>
            <a:r>
              <a:rPr lang="en-US" dirty="0" smtClean="0"/>
              <a:t> </a:t>
            </a:r>
            <a:r>
              <a:rPr lang="el-GR" dirty="0" smtClean="0"/>
              <a:t>μεγιστοποίησης κέρδους</a:t>
            </a:r>
            <a:endParaRPr lang="el-G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352242"/>
              </p:ext>
            </p:extLst>
          </p:nvPr>
        </p:nvGraphicFramePr>
        <p:xfrm>
          <a:off x="2935288" y="2760663"/>
          <a:ext cx="3030537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29" name="Equation" r:id="rId3" imgW="1015920" imgH="228600" progId="Equation.DSMT4">
                  <p:embed/>
                </p:oleObj>
              </mc:Choice>
              <mc:Fallback>
                <p:oleObj name="Equation" r:id="rId3" imgW="101592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88" y="2760663"/>
                        <a:ext cx="3030537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88332" y="1935804"/>
            <a:ext cx="319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Γραμμή ίσης δαπάνης</a:t>
            </a:r>
            <a:endParaRPr lang="el-GR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700665"/>
              </p:ext>
            </p:extLst>
          </p:nvPr>
        </p:nvGraphicFramePr>
        <p:xfrm>
          <a:off x="2939477" y="4139424"/>
          <a:ext cx="284162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30" name="Equation" r:id="rId5" imgW="952200" imgH="431640" progId="Equation.DSMT4">
                  <p:embed/>
                </p:oleObj>
              </mc:Choice>
              <mc:Fallback>
                <p:oleObj name="Equation" r:id="rId5" imgW="9522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9477" y="4139424"/>
                        <a:ext cx="2841625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29983" y="3171217"/>
            <a:ext cx="2462469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sz="1800" dirty="0" smtClean="0"/>
              <a:t>Επιλύουμε</a:t>
            </a:r>
          </a:p>
          <a:p>
            <a:r>
              <a:rPr lang="el-GR" sz="1800" dirty="0" smtClean="0"/>
              <a:t>ως προς τη μεταβλητή</a:t>
            </a:r>
          </a:p>
          <a:p>
            <a:r>
              <a:rPr lang="el-GR" sz="1800" dirty="0" smtClean="0"/>
              <a:t>που βρίσκεται στον </a:t>
            </a:r>
          </a:p>
          <a:p>
            <a:r>
              <a:rPr lang="el-GR" sz="1800" dirty="0" smtClean="0"/>
              <a:t>κατακόρυφο άξονα</a:t>
            </a:r>
            <a:endParaRPr lang="el-GR" sz="18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5656634" y="4371546"/>
            <a:ext cx="773349" cy="398834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 bwMode="auto">
          <a:xfrm>
            <a:off x="5914417" y="3239310"/>
            <a:ext cx="515566" cy="145915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 bwMode="auto">
          <a:xfrm>
            <a:off x="4695956" y="3998068"/>
            <a:ext cx="702895" cy="139105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5295914" y="5029200"/>
            <a:ext cx="1318895" cy="612842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43308" y="5642042"/>
            <a:ext cx="2598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Κλίση της ευθείας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5966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120A7D46-57C1-4BF2-A1F4-2EF166A771E9}" type="slidenum">
              <a:rPr lang="en-US"/>
              <a:pPr/>
              <a:t>11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04" name="Freeform 4"/>
          <p:cNvSpPr>
            <a:spLocks/>
          </p:cNvSpPr>
          <p:nvPr/>
        </p:nvSpPr>
        <p:spPr bwMode="auto">
          <a:xfrm>
            <a:off x="3119438" y="1978025"/>
            <a:ext cx="3132137" cy="3282950"/>
          </a:xfrm>
          <a:custGeom>
            <a:avLst/>
            <a:gdLst>
              <a:gd name="T0" fmla="*/ 0 w 1973"/>
              <a:gd name="T1" fmla="*/ 0 h 2068"/>
              <a:gd name="T2" fmla="*/ 70 w 1973"/>
              <a:gd name="T3" fmla="*/ 201 h 2068"/>
              <a:gd name="T4" fmla="*/ 139 w 1973"/>
              <a:gd name="T5" fmla="*/ 403 h 2068"/>
              <a:gd name="T6" fmla="*/ 208 w 1973"/>
              <a:gd name="T7" fmla="*/ 588 h 2068"/>
              <a:gd name="T8" fmla="*/ 290 w 1973"/>
              <a:gd name="T9" fmla="*/ 768 h 2068"/>
              <a:gd name="T10" fmla="*/ 372 w 1973"/>
              <a:gd name="T11" fmla="*/ 938 h 2068"/>
              <a:gd name="T12" fmla="*/ 460 w 1973"/>
              <a:gd name="T13" fmla="*/ 1102 h 2068"/>
              <a:gd name="T14" fmla="*/ 561 w 1973"/>
              <a:gd name="T15" fmla="*/ 1256 h 2068"/>
              <a:gd name="T16" fmla="*/ 611 w 1973"/>
              <a:gd name="T17" fmla="*/ 1325 h 2068"/>
              <a:gd name="T18" fmla="*/ 674 w 1973"/>
              <a:gd name="T19" fmla="*/ 1394 h 2068"/>
              <a:gd name="T20" fmla="*/ 744 w 1973"/>
              <a:gd name="T21" fmla="*/ 1457 h 2068"/>
              <a:gd name="T22" fmla="*/ 813 w 1973"/>
              <a:gd name="T23" fmla="*/ 1521 h 2068"/>
              <a:gd name="T24" fmla="*/ 970 w 1973"/>
              <a:gd name="T25" fmla="*/ 1632 h 2068"/>
              <a:gd name="T26" fmla="*/ 1134 w 1973"/>
              <a:gd name="T27" fmla="*/ 1738 h 2068"/>
              <a:gd name="T28" fmla="*/ 1298 w 1973"/>
              <a:gd name="T29" fmla="*/ 1828 h 2068"/>
              <a:gd name="T30" fmla="*/ 1462 w 1973"/>
              <a:gd name="T31" fmla="*/ 1903 h 2068"/>
              <a:gd name="T32" fmla="*/ 1632 w 1973"/>
              <a:gd name="T33" fmla="*/ 1966 h 2068"/>
              <a:gd name="T34" fmla="*/ 1802 w 1973"/>
              <a:gd name="T35" fmla="*/ 2019 h 2068"/>
              <a:gd name="T36" fmla="*/ 1972 w 1973"/>
              <a:gd name="T37" fmla="*/ 2067 h 2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973" h="2068">
                <a:moveTo>
                  <a:pt x="0" y="0"/>
                </a:moveTo>
                <a:lnTo>
                  <a:pt x="70" y="201"/>
                </a:lnTo>
                <a:lnTo>
                  <a:pt x="139" y="403"/>
                </a:lnTo>
                <a:lnTo>
                  <a:pt x="208" y="588"/>
                </a:lnTo>
                <a:lnTo>
                  <a:pt x="290" y="768"/>
                </a:lnTo>
                <a:lnTo>
                  <a:pt x="372" y="938"/>
                </a:lnTo>
                <a:lnTo>
                  <a:pt x="460" y="1102"/>
                </a:lnTo>
                <a:lnTo>
                  <a:pt x="561" y="1256"/>
                </a:lnTo>
                <a:lnTo>
                  <a:pt x="611" y="1325"/>
                </a:lnTo>
                <a:lnTo>
                  <a:pt x="674" y="1394"/>
                </a:lnTo>
                <a:lnTo>
                  <a:pt x="744" y="1457"/>
                </a:lnTo>
                <a:lnTo>
                  <a:pt x="813" y="1521"/>
                </a:lnTo>
                <a:lnTo>
                  <a:pt x="970" y="1632"/>
                </a:lnTo>
                <a:lnTo>
                  <a:pt x="1134" y="1738"/>
                </a:lnTo>
                <a:lnTo>
                  <a:pt x="1298" y="1828"/>
                </a:lnTo>
                <a:lnTo>
                  <a:pt x="1462" y="1903"/>
                </a:lnTo>
                <a:lnTo>
                  <a:pt x="1632" y="1966"/>
                </a:lnTo>
                <a:lnTo>
                  <a:pt x="1802" y="2019"/>
                </a:lnTo>
                <a:lnTo>
                  <a:pt x="1972" y="2067"/>
                </a:lnTo>
              </a:path>
            </a:pathLst>
          </a:custGeom>
          <a:noFill/>
          <a:ln w="50800" cap="rnd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02405" name="Freeform 5"/>
          <p:cNvSpPr>
            <a:spLocks/>
          </p:cNvSpPr>
          <p:nvPr/>
        </p:nvSpPr>
        <p:spPr bwMode="auto">
          <a:xfrm>
            <a:off x="2517775" y="2441575"/>
            <a:ext cx="3124200" cy="3276600"/>
          </a:xfrm>
          <a:custGeom>
            <a:avLst/>
            <a:gdLst>
              <a:gd name="T0" fmla="*/ 0 w 1968"/>
              <a:gd name="T1" fmla="*/ 0 h 2064"/>
              <a:gd name="T2" fmla="*/ 68 w 1968"/>
              <a:gd name="T3" fmla="*/ 202 h 2064"/>
              <a:gd name="T4" fmla="*/ 136 w 1968"/>
              <a:gd name="T5" fmla="*/ 398 h 2064"/>
              <a:gd name="T6" fmla="*/ 205 w 1968"/>
              <a:gd name="T7" fmla="*/ 588 h 2064"/>
              <a:gd name="T8" fmla="*/ 284 w 1968"/>
              <a:gd name="T9" fmla="*/ 767 h 2064"/>
              <a:gd name="T10" fmla="*/ 370 w 1968"/>
              <a:gd name="T11" fmla="*/ 939 h 2064"/>
              <a:gd name="T12" fmla="*/ 455 w 1968"/>
              <a:gd name="T13" fmla="*/ 1101 h 2064"/>
              <a:gd name="T14" fmla="*/ 557 w 1968"/>
              <a:gd name="T15" fmla="*/ 1251 h 2064"/>
              <a:gd name="T16" fmla="*/ 608 w 1968"/>
              <a:gd name="T17" fmla="*/ 1320 h 2064"/>
              <a:gd name="T18" fmla="*/ 671 w 1968"/>
              <a:gd name="T19" fmla="*/ 1389 h 2064"/>
              <a:gd name="T20" fmla="*/ 739 w 1968"/>
              <a:gd name="T21" fmla="*/ 1452 h 2064"/>
              <a:gd name="T22" fmla="*/ 807 w 1968"/>
              <a:gd name="T23" fmla="*/ 1516 h 2064"/>
              <a:gd name="T24" fmla="*/ 966 w 1968"/>
              <a:gd name="T25" fmla="*/ 1631 h 2064"/>
              <a:gd name="T26" fmla="*/ 1131 w 1968"/>
              <a:gd name="T27" fmla="*/ 1735 h 2064"/>
              <a:gd name="T28" fmla="*/ 1296 w 1968"/>
              <a:gd name="T29" fmla="*/ 1821 h 2064"/>
              <a:gd name="T30" fmla="*/ 1461 w 1968"/>
              <a:gd name="T31" fmla="*/ 1896 h 2064"/>
              <a:gd name="T32" fmla="*/ 1626 w 1968"/>
              <a:gd name="T33" fmla="*/ 1959 h 2064"/>
              <a:gd name="T34" fmla="*/ 1796 w 1968"/>
              <a:gd name="T35" fmla="*/ 2017 h 2064"/>
              <a:gd name="T36" fmla="*/ 1967 w 1968"/>
              <a:gd name="T37" fmla="*/ 2063 h 2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968" h="2064">
                <a:moveTo>
                  <a:pt x="0" y="0"/>
                </a:moveTo>
                <a:lnTo>
                  <a:pt x="68" y="202"/>
                </a:lnTo>
                <a:lnTo>
                  <a:pt x="136" y="398"/>
                </a:lnTo>
                <a:lnTo>
                  <a:pt x="205" y="588"/>
                </a:lnTo>
                <a:lnTo>
                  <a:pt x="284" y="767"/>
                </a:lnTo>
                <a:lnTo>
                  <a:pt x="370" y="939"/>
                </a:lnTo>
                <a:lnTo>
                  <a:pt x="455" y="1101"/>
                </a:lnTo>
                <a:lnTo>
                  <a:pt x="557" y="1251"/>
                </a:lnTo>
                <a:lnTo>
                  <a:pt x="608" y="1320"/>
                </a:lnTo>
                <a:lnTo>
                  <a:pt x="671" y="1389"/>
                </a:lnTo>
                <a:lnTo>
                  <a:pt x="739" y="1452"/>
                </a:lnTo>
                <a:lnTo>
                  <a:pt x="807" y="1516"/>
                </a:lnTo>
                <a:lnTo>
                  <a:pt x="966" y="1631"/>
                </a:lnTo>
                <a:lnTo>
                  <a:pt x="1131" y="1735"/>
                </a:lnTo>
                <a:lnTo>
                  <a:pt x="1296" y="1821"/>
                </a:lnTo>
                <a:lnTo>
                  <a:pt x="1461" y="1896"/>
                </a:lnTo>
                <a:lnTo>
                  <a:pt x="1626" y="1959"/>
                </a:lnTo>
                <a:lnTo>
                  <a:pt x="1796" y="2017"/>
                </a:lnTo>
                <a:lnTo>
                  <a:pt x="1967" y="2063"/>
                </a:lnTo>
              </a:path>
            </a:pathLst>
          </a:custGeom>
          <a:noFill/>
          <a:ln w="50800" cap="rnd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title"/>
          </p:nvPr>
        </p:nvSpPr>
        <p:spPr>
          <a:xfrm>
            <a:off x="550863" y="225425"/>
            <a:ext cx="8301037" cy="781050"/>
          </a:xfrm>
          <a:noFill/>
          <a:ln/>
        </p:spPr>
        <p:txBody>
          <a:bodyPr/>
          <a:lstStyle/>
          <a:p>
            <a:r>
              <a:rPr lang="el-GR" sz="3200" dirty="0" smtClean="0"/>
              <a:t>Χάρτης καμπυλών ίσης παραγωγής</a:t>
            </a:r>
            <a:endParaRPr lang="en-US" dirty="0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08" name="Line 8"/>
          <p:cNvSpPr>
            <a:spLocks noChangeShapeType="1"/>
          </p:cNvSpPr>
          <p:nvPr/>
        </p:nvSpPr>
        <p:spPr bwMode="auto">
          <a:xfrm>
            <a:off x="2366963" y="1841500"/>
            <a:ext cx="0" cy="39957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09" name="Line 9"/>
          <p:cNvSpPr>
            <a:spLocks noChangeShapeType="1"/>
          </p:cNvSpPr>
          <p:nvPr/>
        </p:nvSpPr>
        <p:spPr bwMode="auto">
          <a:xfrm>
            <a:off x="2381250" y="5815013"/>
            <a:ext cx="532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7775656" y="5721587"/>
            <a:ext cx="32380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 smtClean="0"/>
              <a:t>L</a:t>
            </a:r>
            <a:endParaRPr lang="en-US" sz="1800" b="1" dirty="0"/>
          </a:p>
        </p:txBody>
      </p:sp>
      <p:sp>
        <p:nvSpPr>
          <p:cNvPr id="102411" name="Rectangle 11"/>
          <p:cNvSpPr>
            <a:spLocks noChangeArrowheads="1"/>
          </p:cNvSpPr>
          <p:nvPr/>
        </p:nvSpPr>
        <p:spPr bwMode="auto">
          <a:xfrm>
            <a:off x="1997075" y="5124450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1</a:t>
            </a:r>
          </a:p>
        </p:txBody>
      </p:sp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1997075" y="4278313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2</a:t>
            </a:r>
          </a:p>
        </p:txBody>
      </p:sp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1997075" y="34321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3</a:t>
            </a:r>
          </a:p>
        </p:txBody>
      </p:sp>
      <p:sp>
        <p:nvSpPr>
          <p:cNvPr id="102414" name="Rectangle 14"/>
          <p:cNvSpPr>
            <a:spLocks noChangeArrowheads="1"/>
          </p:cNvSpPr>
          <p:nvPr/>
        </p:nvSpPr>
        <p:spPr bwMode="auto">
          <a:xfrm>
            <a:off x="1997075" y="25860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4</a:t>
            </a:r>
          </a:p>
        </p:txBody>
      </p:sp>
      <p:sp>
        <p:nvSpPr>
          <p:cNvPr id="102415" name="Rectangle 15"/>
          <p:cNvSpPr>
            <a:spLocks noChangeArrowheads="1"/>
          </p:cNvSpPr>
          <p:nvPr/>
        </p:nvSpPr>
        <p:spPr bwMode="auto">
          <a:xfrm>
            <a:off x="2792413" y="585152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1</a:t>
            </a:r>
          </a:p>
        </p:txBody>
      </p:sp>
      <p:sp>
        <p:nvSpPr>
          <p:cNvPr id="102416" name="Rectangle 16"/>
          <p:cNvSpPr>
            <a:spLocks noChangeArrowheads="1"/>
          </p:cNvSpPr>
          <p:nvPr/>
        </p:nvSpPr>
        <p:spPr bwMode="auto">
          <a:xfrm>
            <a:off x="3614738" y="585152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2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4438650" y="585152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3</a:t>
            </a:r>
          </a:p>
        </p:txBody>
      </p:sp>
      <p:sp>
        <p:nvSpPr>
          <p:cNvPr id="102418" name="Rectangle 18"/>
          <p:cNvSpPr>
            <a:spLocks noChangeArrowheads="1"/>
          </p:cNvSpPr>
          <p:nvPr/>
        </p:nvSpPr>
        <p:spPr bwMode="auto">
          <a:xfrm>
            <a:off x="5260975" y="585152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4</a:t>
            </a:r>
          </a:p>
        </p:txBody>
      </p:sp>
      <p:sp>
        <p:nvSpPr>
          <p:cNvPr id="102419" name="Rectangle 19"/>
          <p:cNvSpPr>
            <a:spLocks noChangeArrowheads="1"/>
          </p:cNvSpPr>
          <p:nvPr/>
        </p:nvSpPr>
        <p:spPr bwMode="auto">
          <a:xfrm>
            <a:off x="6084888" y="585152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5</a:t>
            </a:r>
          </a:p>
        </p:txBody>
      </p:sp>
      <p:sp>
        <p:nvSpPr>
          <p:cNvPr id="102420" name="Rectangle 20"/>
          <p:cNvSpPr>
            <a:spLocks noChangeArrowheads="1"/>
          </p:cNvSpPr>
          <p:nvPr/>
        </p:nvSpPr>
        <p:spPr bwMode="auto">
          <a:xfrm>
            <a:off x="1997075" y="1739900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5</a:t>
            </a:r>
          </a:p>
        </p:txBody>
      </p:sp>
      <p:sp>
        <p:nvSpPr>
          <p:cNvPr id="102421" name="Oval 21"/>
          <p:cNvSpPr>
            <a:spLocks noChangeArrowheads="1"/>
          </p:cNvSpPr>
          <p:nvPr/>
        </p:nvSpPr>
        <p:spPr bwMode="auto">
          <a:xfrm>
            <a:off x="4495800" y="525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23" name="Rectangle 23"/>
          <p:cNvSpPr>
            <a:spLocks noChangeArrowheads="1"/>
          </p:cNvSpPr>
          <p:nvPr/>
        </p:nvSpPr>
        <p:spPr bwMode="auto">
          <a:xfrm>
            <a:off x="5764213" y="5440363"/>
            <a:ext cx="476093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 smtClean="0"/>
              <a:t>Q</a:t>
            </a:r>
            <a:r>
              <a:rPr lang="en-US" sz="2000" b="1" i="1" baseline="-25000" dirty="0" smtClean="0"/>
              <a:t>1</a:t>
            </a:r>
            <a:endParaRPr lang="en-US" sz="2000" b="1" dirty="0"/>
          </a:p>
        </p:txBody>
      </p:sp>
      <p:sp>
        <p:nvSpPr>
          <p:cNvPr id="102424" name="Line 24"/>
          <p:cNvSpPr>
            <a:spLocks noChangeShapeType="1"/>
          </p:cNvSpPr>
          <p:nvPr/>
        </p:nvSpPr>
        <p:spPr bwMode="auto">
          <a:xfrm>
            <a:off x="2430463" y="3657600"/>
            <a:ext cx="206533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25" name="Line 25"/>
          <p:cNvSpPr>
            <a:spLocks noChangeShapeType="1"/>
          </p:cNvSpPr>
          <p:nvPr/>
        </p:nvSpPr>
        <p:spPr bwMode="auto">
          <a:xfrm>
            <a:off x="2971800" y="3890963"/>
            <a:ext cx="0" cy="19891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26" name="Line 26"/>
          <p:cNvSpPr>
            <a:spLocks noChangeShapeType="1"/>
          </p:cNvSpPr>
          <p:nvPr/>
        </p:nvSpPr>
        <p:spPr bwMode="auto">
          <a:xfrm>
            <a:off x="2366963" y="5334000"/>
            <a:ext cx="206533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27" name="Line 27"/>
          <p:cNvSpPr>
            <a:spLocks noChangeShapeType="1"/>
          </p:cNvSpPr>
          <p:nvPr/>
        </p:nvSpPr>
        <p:spPr bwMode="auto">
          <a:xfrm>
            <a:off x="4572000" y="3890963"/>
            <a:ext cx="0" cy="19891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30" name="Rectangle 30"/>
          <p:cNvSpPr>
            <a:spLocks noChangeArrowheads="1"/>
          </p:cNvSpPr>
          <p:nvPr/>
        </p:nvSpPr>
        <p:spPr bwMode="auto">
          <a:xfrm>
            <a:off x="4713288" y="4941888"/>
            <a:ext cx="3460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/>
              <a:t>D</a:t>
            </a:r>
          </a:p>
        </p:txBody>
      </p:sp>
      <p:sp>
        <p:nvSpPr>
          <p:cNvPr id="102431" name="Line 31"/>
          <p:cNvSpPr>
            <a:spLocks noChangeShapeType="1"/>
          </p:cNvSpPr>
          <p:nvPr/>
        </p:nvSpPr>
        <p:spPr bwMode="auto">
          <a:xfrm>
            <a:off x="3810000" y="2290763"/>
            <a:ext cx="0" cy="35893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32" name="Oval 32"/>
          <p:cNvSpPr>
            <a:spLocks noChangeArrowheads="1"/>
          </p:cNvSpPr>
          <p:nvPr/>
        </p:nvSpPr>
        <p:spPr bwMode="auto">
          <a:xfrm>
            <a:off x="4149725" y="4202113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34" name="Freeform 34"/>
          <p:cNvSpPr>
            <a:spLocks/>
          </p:cNvSpPr>
          <p:nvPr/>
        </p:nvSpPr>
        <p:spPr bwMode="auto">
          <a:xfrm>
            <a:off x="3695700" y="1619250"/>
            <a:ext cx="3051175" cy="3279775"/>
          </a:xfrm>
          <a:custGeom>
            <a:avLst/>
            <a:gdLst>
              <a:gd name="T0" fmla="*/ 0 w 1922"/>
              <a:gd name="T1" fmla="*/ 0 h 2066"/>
              <a:gd name="T2" fmla="*/ 68 w 1922"/>
              <a:gd name="T3" fmla="*/ 202 h 2066"/>
              <a:gd name="T4" fmla="*/ 130 w 1922"/>
              <a:gd name="T5" fmla="*/ 398 h 2066"/>
              <a:gd name="T6" fmla="*/ 205 w 1922"/>
              <a:gd name="T7" fmla="*/ 590 h 2066"/>
              <a:gd name="T8" fmla="*/ 280 w 1922"/>
              <a:gd name="T9" fmla="*/ 767 h 2066"/>
              <a:gd name="T10" fmla="*/ 362 w 1922"/>
              <a:gd name="T11" fmla="*/ 939 h 2066"/>
              <a:gd name="T12" fmla="*/ 451 w 1922"/>
              <a:gd name="T13" fmla="*/ 1101 h 2066"/>
              <a:gd name="T14" fmla="*/ 547 w 1922"/>
              <a:gd name="T15" fmla="*/ 1254 h 2066"/>
              <a:gd name="T16" fmla="*/ 656 w 1922"/>
              <a:gd name="T17" fmla="*/ 1391 h 2066"/>
              <a:gd name="T18" fmla="*/ 793 w 1922"/>
              <a:gd name="T19" fmla="*/ 1519 h 2066"/>
              <a:gd name="T20" fmla="*/ 943 w 1922"/>
              <a:gd name="T21" fmla="*/ 1632 h 2066"/>
              <a:gd name="T22" fmla="*/ 1101 w 1922"/>
              <a:gd name="T23" fmla="*/ 1736 h 2066"/>
              <a:gd name="T24" fmla="*/ 1265 w 1922"/>
              <a:gd name="T25" fmla="*/ 1824 h 2066"/>
              <a:gd name="T26" fmla="*/ 1422 w 1922"/>
              <a:gd name="T27" fmla="*/ 1903 h 2066"/>
              <a:gd name="T28" fmla="*/ 1586 w 1922"/>
              <a:gd name="T29" fmla="*/ 1962 h 2066"/>
              <a:gd name="T30" fmla="*/ 1750 w 1922"/>
              <a:gd name="T31" fmla="*/ 2016 h 2066"/>
              <a:gd name="T32" fmla="*/ 1921 w 1922"/>
              <a:gd name="T33" fmla="*/ 2065 h 2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22" h="2066">
                <a:moveTo>
                  <a:pt x="0" y="0"/>
                </a:moveTo>
                <a:lnTo>
                  <a:pt x="68" y="202"/>
                </a:lnTo>
                <a:lnTo>
                  <a:pt x="130" y="398"/>
                </a:lnTo>
                <a:lnTo>
                  <a:pt x="205" y="590"/>
                </a:lnTo>
                <a:lnTo>
                  <a:pt x="280" y="767"/>
                </a:lnTo>
                <a:lnTo>
                  <a:pt x="362" y="939"/>
                </a:lnTo>
                <a:lnTo>
                  <a:pt x="451" y="1101"/>
                </a:lnTo>
                <a:lnTo>
                  <a:pt x="547" y="1254"/>
                </a:lnTo>
                <a:lnTo>
                  <a:pt x="656" y="1391"/>
                </a:lnTo>
                <a:lnTo>
                  <a:pt x="793" y="1519"/>
                </a:lnTo>
                <a:lnTo>
                  <a:pt x="943" y="1632"/>
                </a:lnTo>
                <a:lnTo>
                  <a:pt x="1101" y="1736"/>
                </a:lnTo>
                <a:lnTo>
                  <a:pt x="1265" y="1824"/>
                </a:lnTo>
                <a:lnTo>
                  <a:pt x="1422" y="1903"/>
                </a:lnTo>
                <a:lnTo>
                  <a:pt x="1586" y="1962"/>
                </a:lnTo>
                <a:lnTo>
                  <a:pt x="1750" y="2016"/>
                </a:lnTo>
                <a:lnTo>
                  <a:pt x="1921" y="2065"/>
                </a:lnTo>
              </a:path>
            </a:pathLst>
          </a:custGeom>
          <a:noFill/>
          <a:ln w="50800" cap="rnd" cmpd="sng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02436" name="Rectangle 36"/>
          <p:cNvSpPr>
            <a:spLocks noChangeArrowheads="1"/>
          </p:cNvSpPr>
          <p:nvPr/>
        </p:nvSpPr>
        <p:spPr bwMode="auto">
          <a:xfrm>
            <a:off x="6313488" y="5018088"/>
            <a:ext cx="476093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 smtClean="0"/>
              <a:t>Q</a:t>
            </a:r>
            <a:r>
              <a:rPr lang="en-US" sz="2000" b="1" i="1" baseline="-25000" dirty="0" smtClean="0"/>
              <a:t>2</a:t>
            </a:r>
            <a:endParaRPr lang="en-US" sz="2000" b="1" dirty="0"/>
          </a:p>
        </p:txBody>
      </p:sp>
      <p:sp>
        <p:nvSpPr>
          <p:cNvPr id="102437" name="Rectangle 37"/>
          <p:cNvSpPr>
            <a:spLocks noChangeArrowheads="1"/>
          </p:cNvSpPr>
          <p:nvPr/>
        </p:nvSpPr>
        <p:spPr bwMode="auto">
          <a:xfrm>
            <a:off x="6846888" y="4560888"/>
            <a:ext cx="476093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 smtClean="0"/>
              <a:t>Q</a:t>
            </a:r>
            <a:r>
              <a:rPr lang="en-US" sz="2000" b="1" i="1" baseline="-25000" dirty="0" smtClean="0"/>
              <a:t>3</a:t>
            </a:r>
            <a:endParaRPr lang="en-US" sz="2000" b="1" dirty="0"/>
          </a:p>
        </p:txBody>
      </p:sp>
      <p:sp>
        <p:nvSpPr>
          <p:cNvPr id="102438" name="Oval 38"/>
          <p:cNvSpPr>
            <a:spLocks noChangeArrowheads="1"/>
          </p:cNvSpPr>
          <p:nvPr/>
        </p:nvSpPr>
        <p:spPr bwMode="auto">
          <a:xfrm>
            <a:off x="3733800" y="19050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39" name="Line 39"/>
          <p:cNvSpPr>
            <a:spLocks noChangeShapeType="1"/>
          </p:cNvSpPr>
          <p:nvPr/>
        </p:nvSpPr>
        <p:spPr bwMode="auto">
          <a:xfrm>
            <a:off x="2366963" y="1981200"/>
            <a:ext cx="130333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41" name="Rectangle 41"/>
          <p:cNvSpPr>
            <a:spLocks noChangeArrowheads="1"/>
          </p:cNvSpPr>
          <p:nvPr/>
        </p:nvSpPr>
        <p:spPr bwMode="auto">
          <a:xfrm>
            <a:off x="3875088" y="1665288"/>
            <a:ext cx="3508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/>
              <a:t>E</a:t>
            </a:r>
          </a:p>
        </p:txBody>
      </p:sp>
      <p:sp>
        <p:nvSpPr>
          <p:cNvPr id="102442" name="Rectangle 42"/>
          <p:cNvSpPr>
            <a:spLocks noChangeArrowheads="1"/>
          </p:cNvSpPr>
          <p:nvPr/>
        </p:nvSpPr>
        <p:spPr bwMode="auto">
          <a:xfrm>
            <a:off x="2210996" y="1420477"/>
            <a:ext cx="36869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l-GR" sz="2000" b="1" dirty="0" smtClean="0"/>
              <a:t>Κ</a:t>
            </a:r>
            <a:endParaRPr lang="en-US" sz="2000" b="1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2395342" y="2561168"/>
            <a:ext cx="3484529" cy="3290357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892152"/>
              </p:ext>
            </p:extLst>
          </p:nvPr>
        </p:nvGraphicFramePr>
        <p:xfrm>
          <a:off x="6002259" y="2605088"/>
          <a:ext cx="2465388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7" name="Equation" r:id="rId4" imgW="825480" imgH="431640" progId="Equation.DSMT4">
                  <p:embed/>
                </p:oleObj>
              </mc:Choice>
              <mc:Fallback>
                <p:oleObj name="Equation" r:id="rId4" imgW="82548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2259" y="2605088"/>
                        <a:ext cx="2465388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>
            <a:endCxn id="102432" idx="6"/>
          </p:cNvCxnSpPr>
          <p:nvPr/>
        </p:nvCxnSpPr>
        <p:spPr bwMode="auto">
          <a:xfrm flipH="1">
            <a:off x="4302125" y="3325906"/>
            <a:ext cx="1577746" cy="952407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54706" y="1739900"/>
            <a:ext cx="2574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Εξίσωση κλίσεων</a:t>
            </a:r>
            <a:endParaRPr lang="el-G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12</a:t>
            </a:fld>
            <a:endParaRPr lang="en-US" b="0" dirty="0">
              <a:latin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885284"/>
              </p:ext>
            </p:extLst>
          </p:nvPr>
        </p:nvGraphicFramePr>
        <p:xfrm>
          <a:off x="1813020" y="2566773"/>
          <a:ext cx="2741052" cy="95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98" name="Equation" r:id="rId3" imgW="1447560" imgH="393480" progId="Equation.DSMT4">
                  <p:embed/>
                </p:oleObj>
              </mc:Choice>
              <mc:Fallback>
                <p:oleObj name="Equation" r:id="rId3" imgW="1447560" imgH="393480" progId="Equation.DSMT4">
                  <p:embed/>
                  <p:pic>
                    <p:nvPicPr>
                      <p:cNvPr id="0" name="Αντικείμενο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3020" y="2566773"/>
                        <a:ext cx="2741052" cy="95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8678" y="1418673"/>
            <a:ext cx="1903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l-GR" dirty="0" smtClean="0"/>
              <a:t>ξέρουμε ότι </a:t>
            </a:r>
            <a:endParaRPr lang="el-GR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806363"/>
              </p:ext>
            </p:extLst>
          </p:nvPr>
        </p:nvGraphicFramePr>
        <p:xfrm>
          <a:off x="2031969" y="3859324"/>
          <a:ext cx="2020080" cy="1053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99" name="Equation" r:id="rId5" imgW="825480" imgH="431640" progId="Equation.DSMT4">
                  <p:embed/>
                </p:oleObj>
              </mc:Choice>
              <mc:Fallback>
                <p:oleObj name="Equation" r:id="rId5" imgW="82548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1969" y="3859324"/>
                        <a:ext cx="2020080" cy="1053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 bwMode="auto">
          <a:xfrm>
            <a:off x="4688541" y="2617694"/>
            <a:ext cx="358588" cy="2133600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051331"/>
              </p:ext>
            </p:extLst>
          </p:nvPr>
        </p:nvGraphicFramePr>
        <p:xfrm>
          <a:off x="5613400" y="3211513"/>
          <a:ext cx="1751013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00" name="Equation" r:id="rId7" imgW="799920" imgH="431640" progId="Equation.DSMT4">
                  <p:embed/>
                </p:oleObj>
              </mc:Choice>
              <mc:Fallback>
                <p:oleObj name="Equation" r:id="rId7" imgW="79992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3400" y="3211513"/>
                        <a:ext cx="1751013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1819835" y="1880338"/>
            <a:ext cx="582707" cy="862862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Έλλειψη 1"/>
          <p:cNvSpPr/>
          <p:nvPr/>
        </p:nvSpPr>
        <p:spPr bwMode="auto">
          <a:xfrm>
            <a:off x="5311587" y="2626659"/>
            <a:ext cx="2236695" cy="2017058"/>
          </a:xfrm>
          <a:prstGeom prst="ellipse">
            <a:avLst/>
          </a:prstGeom>
          <a:noFill/>
          <a:ln>
            <a:solidFill>
              <a:srgbClr val="FF0000"/>
            </a:solidFill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31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52177D8-D013-4D51-928F-F425D9160D1A}" type="slidenum">
              <a:rPr lang="en-US"/>
              <a:pPr/>
              <a:t>13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>
              <a:buSzPct val="75000"/>
            </a:pPr>
            <a:r>
              <a:rPr lang="el-GR" dirty="0" smtClean="0"/>
              <a:t>Η κλίση της καμπύλης ίσης παραγωγής δείχνει την υποκατάσταση των συντελεστών</a:t>
            </a:r>
            <a:r>
              <a:rPr lang="en-US" dirty="0" smtClean="0"/>
              <a:t>.</a:t>
            </a:r>
            <a:endParaRPr lang="el-GR" dirty="0" smtClean="0"/>
          </a:p>
          <a:p>
            <a:pPr lvl="1">
              <a:buSzPct val="75000"/>
            </a:pPr>
            <a:r>
              <a:rPr lang="el-GR" dirty="0" smtClean="0"/>
              <a:t>Φθίνουσα σχέση τεχνικής υποκατάστασης</a:t>
            </a:r>
            <a:endParaRPr lang="en-US" dirty="0"/>
          </a:p>
        </p:txBody>
      </p:sp>
      <p:sp>
        <p:nvSpPr>
          <p:cNvPr id="192519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285750"/>
            <a:ext cx="7983537" cy="781050"/>
          </a:xfrm>
          <a:noFill/>
          <a:ln/>
        </p:spPr>
        <p:txBody>
          <a:bodyPr/>
          <a:lstStyle/>
          <a:p>
            <a:r>
              <a:rPr lang="el-GR" sz="3600" dirty="0" smtClean="0"/>
              <a:t>Υποκατάσταση συντελεστών</a:t>
            </a:r>
            <a:endParaRPr lang="en-US" sz="36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BDCA06B-FD3B-4B54-ACDA-C972343C65D5}" type="slidenum">
              <a:rPr lang="en-US"/>
              <a:pPr/>
              <a:t>14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4569" name="Rectangle 9"/>
          <p:cNvSpPr>
            <a:spLocks noGrp="1" noChangeArrowheads="1"/>
          </p:cNvSpPr>
          <p:nvPr>
            <p:ph type="title"/>
          </p:nvPr>
        </p:nvSpPr>
        <p:spPr>
          <a:xfrm>
            <a:off x="550863" y="285750"/>
            <a:ext cx="7983537" cy="781050"/>
          </a:xfrm>
          <a:noFill/>
          <a:ln/>
        </p:spPr>
        <p:txBody>
          <a:bodyPr/>
          <a:lstStyle/>
          <a:p>
            <a:r>
              <a:rPr lang="el-GR" sz="3600" dirty="0" smtClean="0"/>
              <a:t>Υποκατάσταση συντελεστών</a:t>
            </a:r>
            <a:r>
              <a:rPr lang="en-US" sz="3600" dirty="0" smtClean="0"/>
              <a:t>(2)</a:t>
            </a:r>
            <a:endParaRPr lang="en-US" dirty="0"/>
          </a:p>
        </p:txBody>
      </p:sp>
      <p:sp>
        <p:nvSpPr>
          <p:cNvPr id="8" name="Freeform 4"/>
          <p:cNvSpPr>
            <a:spLocks/>
          </p:cNvSpPr>
          <p:nvPr/>
        </p:nvSpPr>
        <p:spPr bwMode="auto">
          <a:xfrm>
            <a:off x="3252243" y="2082465"/>
            <a:ext cx="3299291" cy="3238835"/>
          </a:xfrm>
          <a:custGeom>
            <a:avLst/>
            <a:gdLst>
              <a:gd name="T0" fmla="*/ 0 w 1973"/>
              <a:gd name="T1" fmla="*/ 0 h 2068"/>
              <a:gd name="T2" fmla="*/ 70 w 1973"/>
              <a:gd name="T3" fmla="*/ 201 h 2068"/>
              <a:gd name="T4" fmla="*/ 139 w 1973"/>
              <a:gd name="T5" fmla="*/ 403 h 2068"/>
              <a:gd name="T6" fmla="*/ 208 w 1973"/>
              <a:gd name="T7" fmla="*/ 588 h 2068"/>
              <a:gd name="T8" fmla="*/ 290 w 1973"/>
              <a:gd name="T9" fmla="*/ 768 h 2068"/>
              <a:gd name="T10" fmla="*/ 372 w 1973"/>
              <a:gd name="T11" fmla="*/ 938 h 2068"/>
              <a:gd name="T12" fmla="*/ 460 w 1973"/>
              <a:gd name="T13" fmla="*/ 1102 h 2068"/>
              <a:gd name="T14" fmla="*/ 561 w 1973"/>
              <a:gd name="T15" fmla="*/ 1256 h 2068"/>
              <a:gd name="T16" fmla="*/ 611 w 1973"/>
              <a:gd name="T17" fmla="*/ 1325 h 2068"/>
              <a:gd name="T18" fmla="*/ 674 w 1973"/>
              <a:gd name="T19" fmla="*/ 1394 h 2068"/>
              <a:gd name="T20" fmla="*/ 744 w 1973"/>
              <a:gd name="T21" fmla="*/ 1457 h 2068"/>
              <a:gd name="T22" fmla="*/ 813 w 1973"/>
              <a:gd name="T23" fmla="*/ 1521 h 2068"/>
              <a:gd name="T24" fmla="*/ 970 w 1973"/>
              <a:gd name="T25" fmla="*/ 1632 h 2068"/>
              <a:gd name="T26" fmla="*/ 1134 w 1973"/>
              <a:gd name="T27" fmla="*/ 1738 h 2068"/>
              <a:gd name="T28" fmla="*/ 1298 w 1973"/>
              <a:gd name="T29" fmla="*/ 1828 h 2068"/>
              <a:gd name="T30" fmla="*/ 1462 w 1973"/>
              <a:gd name="T31" fmla="*/ 1903 h 2068"/>
              <a:gd name="T32" fmla="*/ 1632 w 1973"/>
              <a:gd name="T33" fmla="*/ 1966 h 2068"/>
              <a:gd name="T34" fmla="*/ 1802 w 1973"/>
              <a:gd name="T35" fmla="*/ 2019 h 2068"/>
              <a:gd name="T36" fmla="*/ 1972 w 1973"/>
              <a:gd name="T37" fmla="*/ 2067 h 2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973" h="2068">
                <a:moveTo>
                  <a:pt x="0" y="0"/>
                </a:moveTo>
                <a:lnTo>
                  <a:pt x="70" y="201"/>
                </a:lnTo>
                <a:lnTo>
                  <a:pt x="139" y="403"/>
                </a:lnTo>
                <a:lnTo>
                  <a:pt x="208" y="588"/>
                </a:lnTo>
                <a:lnTo>
                  <a:pt x="290" y="768"/>
                </a:lnTo>
                <a:lnTo>
                  <a:pt x="372" y="938"/>
                </a:lnTo>
                <a:lnTo>
                  <a:pt x="460" y="1102"/>
                </a:lnTo>
                <a:lnTo>
                  <a:pt x="561" y="1256"/>
                </a:lnTo>
                <a:lnTo>
                  <a:pt x="611" y="1325"/>
                </a:lnTo>
                <a:lnTo>
                  <a:pt x="674" y="1394"/>
                </a:lnTo>
                <a:lnTo>
                  <a:pt x="744" y="1457"/>
                </a:lnTo>
                <a:lnTo>
                  <a:pt x="813" y="1521"/>
                </a:lnTo>
                <a:lnTo>
                  <a:pt x="970" y="1632"/>
                </a:lnTo>
                <a:lnTo>
                  <a:pt x="1134" y="1738"/>
                </a:lnTo>
                <a:lnTo>
                  <a:pt x="1298" y="1828"/>
                </a:lnTo>
                <a:lnTo>
                  <a:pt x="1462" y="1903"/>
                </a:lnTo>
                <a:lnTo>
                  <a:pt x="1632" y="1966"/>
                </a:lnTo>
                <a:lnTo>
                  <a:pt x="1802" y="2019"/>
                </a:lnTo>
                <a:lnTo>
                  <a:pt x="1972" y="2067"/>
                </a:lnTo>
              </a:path>
            </a:pathLst>
          </a:custGeom>
          <a:noFill/>
          <a:ln w="50800" cap="rnd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366963" y="1841500"/>
            <a:ext cx="0" cy="39957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2381250" y="5815013"/>
            <a:ext cx="532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775656" y="5721587"/>
            <a:ext cx="32380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 smtClean="0"/>
              <a:t>L</a:t>
            </a:r>
            <a:endParaRPr lang="en-US" sz="1800" b="1" dirty="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997075" y="5124450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997075" y="4278313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2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997075" y="34321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3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1997075" y="25860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4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997075" y="1739900"/>
            <a:ext cx="36869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 smtClean="0"/>
              <a:t>K</a:t>
            </a:r>
            <a:endParaRPr lang="en-US" sz="2000" b="1" dirty="0"/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4606925" y="4519613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9" name="Rectangle 36"/>
          <p:cNvSpPr>
            <a:spLocks noChangeArrowheads="1"/>
          </p:cNvSpPr>
          <p:nvPr/>
        </p:nvSpPr>
        <p:spPr bwMode="auto">
          <a:xfrm>
            <a:off x="6313488" y="5018088"/>
            <a:ext cx="476093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 smtClean="0"/>
              <a:t>Q</a:t>
            </a:r>
            <a:r>
              <a:rPr lang="en-US" sz="2000" b="1" i="1" baseline="-25000" dirty="0" smtClean="0"/>
              <a:t>2</a:t>
            </a:r>
            <a:endParaRPr lang="en-US" sz="2000" b="1" dirty="0"/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2381250" y="3074894"/>
            <a:ext cx="4037479" cy="2740119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40626"/>
              </p:ext>
            </p:extLst>
          </p:nvPr>
        </p:nvGraphicFramePr>
        <p:xfrm>
          <a:off x="634399" y="2617647"/>
          <a:ext cx="566871" cy="1011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02" name="Equation" r:id="rId4" imgW="241200" imgH="431640" progId="Equation.DSMT4">
                  <p:embed/>
                </p:oleObj>
              </mc:Choice>
              <mc:Fallback>
                <p:oleObj name="Equation" r:id="rId4" imgW="24120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99" y="2617647"/>
                        <a:ext cx="566871" cy="10113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1344706" y="2483224"/>
            <a:ext cx="974632" cy="102814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1201270" y="3074894"/>
            <a:ext cx="1118067" cy="0"/>
          </a:xfrm>
          <a:prstGeom prst="straightConnector1">
            <a:avLst/>
          </a:prstGeom>
          <a:ln>
            <a:tailEnd type="arrow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889919"/>
              </p:ext>
            </p:extLst>
          </p:nvPr>
        </p:nvGraphicFramePr>
        <p:xfrm>
          <a:off x="5905789" y="5837238"/>
          <a:ext cx="10144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03" name="Equation" r:id="rId6" imgW="431640" imgH="228600" progId="Equation.DSMT4">
                  <p:embed/>
                </p:oleObj>
              </mc:Choice>
              <mc:Fallback>
                <p:oleObj name="Equation" r:id="rId6" imgW="43164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789" y="5837238"/>
                        <a:ext cx="101441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Straight Arrow Connector 45"/>
          <p:cNvCxnSpPr>
            <a:stCxn id="10" idx="0"/>
          </p:cNvCxnSpPr>
          <p:nvPr/>
        </p:nvCxnSpPr>
        <p:spPr bwMode="auto">
          <a:xfrm>
            <a:off x="2366963" y="1841500"/>
            <a:ext cx="3235978" cy="3995738"/>
          </a:xfrm>
          <a:prstGeom prst="straightConnector1">
            <a:avLst/>
          </a:prstGeom>
          <a:ln>
            <a:solidFill>
              <a:srgbClr val="FF0000"/>
            </a:solidFill>
            <a:prstDash val="lgDash"/>
            <a:headEnd type="none" w="med" len="med"/>
            <a:tailEnd type="none" w="med" len="med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9" name="Curved Left Arrow 48"/>
          <p:cNvSpPr/>
          <p:nvPr/>
        </p:nvSpPr>
        <p:spPr bwMode="auto">
          <a:xfrm>
            <a:off x="5531224" y="5415633"/>
            <a:ext cx="206188" cy="241096"/>
          </a:xfrm>
          <a:prstGeom prst="curvedLeftArrow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Curved Left Arrow 49"/>
          <p:cNvSpPr/>
          <p:nvPr/>
        </p:nvSpPr>
        <p:spPr bwMode="auto">
          <a:xfrm rot="12898243">
            <a:off x="2928473" y="2877743"/>
            <a:ext cx="194112" cy="513585"/>
          </a:xfrm>
          <a:prstGeom prst="curvedLeftArrow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480613"/>
              </p:ext>
            </p:extLst>
          </p:nvPr>
        </p:nvGraphicFramePr>
        <p:xfrm>
          <a:off x="5531224" y="2137445"/>
          <a:ext cx="756444" cy="574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04" name="Equation" r:id="rId8" imgW="317160" imgH="241200" progId="Equation.DSMT4">
                  <p:embed/>
                </p:oleObj>
              </mc:Choice>
              <mc:Fallback>
                <p:oleObj name="Equation" r:id="rId8" imgW="317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31224" y="2137445"/>
                        <a:ext cx="756444" cy="5748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Oval 32"/>
          <p:cNvSpPr>
            <a:spLocks noChangeArrowheads="1"/>
          </p:cNvSpPr>
          <p:nvPr/>
        </p:nvSpPr>
        <p:spPr bwMode="auto">
          <a:xfrm>
            <a:off x="4103967" y="3911788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54" name="Curved Up Arrow 53"/>
          <p:cNvSpPr/>
          <p:nvPr/>
        </p:nvSpPr>
        <p:spPr bwMode="auto">
          <a:xfrm rot="13487802">
            <a:off x="4246466" y="3571667"/>
            <a:ext cx="1120588" cy="680244"/>
          </a:xfrm>
          <a:prstGeom prst="curvedUpArrow">
            <a:avLst/>
          </a:prstGeom>
          <a:ln/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 flipH="1">
            <a:off x="5199529" y="3275655"/>
            <a:ext cx="972671" cy="563714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6313488" y="3911789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/>
          <p:cNvCxnSpPr/>
          <p:nvPr/>
        </p:nvCxnSpPr>
        <p:spPr bwMode="auto">
          <a:xfrm flipH="1">
            <a:off x="5199529" y="3400592"/>
            <a:ext cx="797859" cy="438777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Arrow Connector 62"/>
          <p:cNvCxnSpPr/>
          <p:nvPr/>
        </p:nvCxnSpPr>
        <p:spPr bwMode="auto">
          <a:xfrm flipH="1">
            <a:off x="5199529" y="2868479"/>
            <a:ext cx="797859" cy="833403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561" name="Elbow Connector 194560"/>
          <p:cNvCxnSpPr/>
          <p:nvPr/>
        </p:nvCxnSpPr>
        <p:spPr bwMode="auto">
          <a:xfrm rot="5400000">
            <a:off x="4946790" y="2868267"/>
            <a:ext cx="846137" cy="735106"/>
          </a:xfrm>
          <a:prstGeom prst="bentConnector3">
            <a:avLst>
              <a:gd name="adj1" fmla="val 42583"/>
            </a:avLst>
          </a:prstGeom>
          <a:ln>
            <a:tailEnd type="arrow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15</a:t>
            </a:fld>
            <a:endParaRPr lang="en-US" b="0" dirty="0">
              <a:latin typeface="Times New Roman" pitchFamily="18" charset="0"/>
            </a:endParaRPr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720782"/>
              </p:ext>
            </p:extLst>
          </p:nvPr>
        </p:nvGraphicFramePr>
        <p:xfrm>
          <a:off x="1715714" y="1851212"/>
          <a:ext cx="4337050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05" name="Equation" r:id="rId3" imgW="1739880" imgH="622080" progId="Equation.DSMT4">
                  <p:embed/>
                </p:oleObj>
              </mc:Choice>
              <mc:Fallback>
                <p:oleObj name="Equation" r:id="rId3" imgW="1739880" imgH="622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714" y="1851212"/>
                        <a:ext cx="4337050" cy="154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24200" y="4572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u="sng" dirty="0" smtClean="0">
                <a:latin typeface="Book Antiqua" pitchFamily="18" charset="0"/>
              </a:rPr>
              <a:t>Ελαστικότητα υποκατάστασης</a:t>
            </a:r>
            <a:endParaRPr lang="en-US" sz="2400" dirty="0">
              <a:latin typeface="Book Antiqua" pitchFamily="18" charset="0"/>
            </a:endParaRPr>
          </a:p>
        </p:txBody>
      </p:sp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970928"/>
              </p:ext>
            </p:extLst>
          </p:nvPr>
        </p:nvGraphicFramePr>
        <p:xfrm>
          <a:off x="2312988" y="3970338"/>
          <a:ext cx="3481387" cy="198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06" name="Equation" r:id="rId5" imgW="1396800" imgH="799920" progId="Equation.DSMT4">
                  <p:embed/>
                </p:oleObj>
              </mc:Choice>
              <mc:Fallback>
                <p:oleObj name="Equation" r:id="rId5" imgW="1396800" imgH="799920" progId="Equation.DSMT4">
                  <p:embed/>
                  <p:pic>
                    <p:nvPicPr>
                      <p:cNvPr id="0" name="Αντικείμενο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3970338"/>
                        <a:ext cx="3481387" cy="198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089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16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905841" y="1293247"/>
            <a:ext cx="37449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3300"/>
                </a:solidFill>
                <a:latin typeface="Book Antiqua" pitchFamily="18" charset="0"/>
              </a:rPr>
              <a:t>«</a:t>
            </a:r>
            <a:r>
              <a:rPr lang="el-GR" sz="2000" dirty="0" smtClean="0">
                <a:solidFill>
                  <a:srgbClr val="FF3300"/>
                </a:solidFill>
                <a:latin typeface="Book Antiqua" pitchFamily="18" charset="0"/>
              </a:rPr>
              <a:t>το σχήμα των καμπυλών ίσης παραγωγής δείχνει το βαθμό υποκατάστασης των εισροών, </a:t>
            </a:r>
            <a:endParaRPr lang="en-US" sz="2000" dirty="0">
              <a:solidFill>
                <a:srgbClr val="FF3300"/>
              </a:solidFill>
              <a:latin typeface="Book Antiqua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124200" y="4572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u="sng" dirty="0" smtClean="0">
                <a:latin typeface="Book Antiqua" pitchFamily="18" charset="0"/>
              </a:rPr>
              <a:t>Ελαστικότητα υποκατάστασης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609600" y="6324600"/>
            <a:ext cx="6248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609600" y="762000"/>
            <a:ext cx="0" cy="556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842125" y="61372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 dirty="0">
                <a:latin typeface="Times New Roman" charset="0"/>
              </a:rPr>
              <a:t>L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65125" y="269875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 dirty="0">
                <a:latin typeface="Times New Roman" charset="0"/>
              </a:rPr>
              <a:t>K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098925" y="552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sz="2400" b="1" dirty="0">
              <a:latin typeface="Times New Roman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041525" y="2403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sz="2400" dirty="0">
              <a:latin typeface="Times New Roman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65125" y="6289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 dirty="0">
                <a:latin typeface="Times New Roman" charset="0"/>
              </a:rPr>
              <a:t>0</a:t>
            </a: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609600" y="1752600"/>
            <a:ext cx="4572000" cy="457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6" name="Arc 12"/>
          <p:cNvSpPr>
            <a:spLocks/>
          </p:cNvSpPr>
          <p:nvPr/>
        </p:nvSpPr>
        <p:spPr bwMode="auto">
          <a:xfrm>
            <a:off x="1676400" y="685800"/>
            <a:ext cx="4354513" cy="4418013"/>
          </a:xfrm>
          <a:custGeom>
            <a:avLst/>
            <a:gdLst>
              <a:gd name="G0" fmla="+- 20889 0 0"/>
              <a:gd name="G1" fmla="+- 0 0 0"/>
              <a:gd name="G2" fmla="+- 21600 0 0"/>
              <a:gd name="T0" fmla="*/ 14177 w 20889"/>
              <a:gd name="T1" fmla="*/ 20531 h 20531"/>
              <a:gd name="T2" fmla="*/ 0 w 20889"/>
              <a:gd name="T3" fmla="*/ 5497 h 20531"/>
              <a:gd name="T4" fmla="*/ 20889 w 20889"/>
              <a:gd name="T5" fmla="*/ 0 h 20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89" h="20531" fill="none" extrusionOk="0">
                <a:moveTo>
                  <a:pt x="14177" y="20530"/>
                </a:moveTo>
                <a:cubicBezTo>
                  <a:pt x="7205" y="18251"/>
                  <a:pt x="1866" y="12590"/>
                  <a:pt x="0" y="5496"/>
                </a:cubicBezTo>
              </a:path>
              <a:path w="20889" h="20531" stroke="0" extrusionOk="0">
                <a:moveTo>
                  <a:pt x="14177" y="20530"/>
                </a:moveTo>
                <a:cubicBezTo>
                  <a:pt x="7205" y="18251"/>
                  <a:pt x="1866" y="12590"/>
                  <a:pt x="0" y="5496"/>
                </a:cubicBezTo>
                <a:lnTo>
                  <a:pt x="20889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V="1">
            <a:off x="609600" y="2667000"/>
            <a:ext cx="365760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8" name="Arc 14"/>
          <p:cNvSpPr>
            <a:spLocks/>
          </p:cNvSpPr>
          <p:nvPr/>
        </p:nvSpPr>
        <p:spPr bwMode="auto">
          <a:xfrm>
            <a:off x="2286000" y="2590800"/>
            <a:ext cx="2667000" cy="2209800"/>
          </a:xfrm>
          <a:custGeom>
            <a:avLst/>
            <a:gdLst>
              <a:gd name="G0" fmla="+- 21542 0 0"/>
              <a:gd name="G1" fmla="+- 0 0 0"/>
              <a:gd name="G2" fmla="+- 21600 0 0"/>
              <a:gd name="T0" fmla="*/ 17868 w 21542"/>
              <a:gd name="T1" fmla="*/ 21285 h 21285"/>
              <a:gd name="T2" fmla="*/ 0 w 21542"/>
              <a:gd name="T3" fmla="*/ 1582 h 21285"/>
              <a:gd name="T4" fmla="*/ 21542 w 21542"/>
              <a:gd name="T5" fmla="*/ 0 h 2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2" h="21285" fill="none" extrusionOk="0">
                <a:moveTo>
                  <a:pt x="17867" y="21285"/>
                </a:moveTo>
                <a:cubicBezTo>
                  <a:pt x="8094" y="19598"/>
                  <a:pt x="726" y="11472"/>
                  <a:pt x="0" y="1581"/>
                </a:cubicBezTo>
              </a:path>
              <a:path w="21542" h="21285" stroke="0" extrusionOk="0">
                <a:moveTo>
                  <a:pt x="17867" y="21285"/>
                </a:moveTo>
                <a:cubicBezTo>
                  <a:pt x="8094" y="19598"/>
                  <a:pt x="726" y="11472"/>
                  <a:pt x="0" y="1581"/>
                </a:cubicBezTo>
                <a:lnTo>
                  <a:pt x="21542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895600" y="40386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895600" y="8382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6537325" y="3692525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charset="0"/>
                <a:sym typeface="Symbol" pitchFamily="18" charset="2"/>
              </a:rPr>
              <a:t> = 0</a:t>
            </a:r>
            <a:endParaRPr lang="en-GB" sz="2400" dirty="0">
              <a:latin typeface="Times New Roman" charset="0"/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4572000" y="45720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charset="0"/>
                <a:sym typeface="Symbol" pitchFamily="18" charset="2"/>
              </a:rPr>
              <a:t> = 1</a:t>
            </a:r>
            <a:endParaRPr lang="en-GB" sz="2400" dirty="0">
              <a:latin typeface="Times New Roman" charset="0"/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4556125" y="4987925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charset="0"/>
                <a:sym typeface="Symbol" pitchFamily="18" charset="2"/>
              </a:rPr>
              <a:t> = 5</a:t>
            </a:r>
            <a:endParaRPr lang="en-GB" sz="2400" dirty="0">
              <a:latin typeface="Times New Roman" charset="0"/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5013325" y="5749925"/>
            <a:ext cx="909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charset="0"/>
                <a:sym typeface="Symbol" pitchFamily="18" charset="2"/>
              </a:rPr>
              <a:t> = </a:t>
            </a:r>
            <a:endParaRPr lang="en-GB" sz="2400" dirty="0">
              <a:latin typeface="Times New Roman" charset="0"/>
            </a:endParaRPr>
          </a:p>
        </p:txBody>
      </p:sp>
      <p:sp>
        <p:nvSpPr>
          <p:cNvPr id="25" name="Arc 21"/>
          <p:cNvSpPr>
            <a:spLocks/>
          </p:cNvSpPr>
          <p:nvPr/>
        </p:nvSpPr>
        <p:spPr bwMode="auto">
          <a:xfrm>
            <a:off x="2513013" y="2932113"/>
            <a:ext cx="1681162" cy="1585912"/>
          </a:xfrm>
          <a:custGeom>
            <a:avLst/>
            <a:gdLst>
              <a:gd name="G0" fmla="+- 21600 0 0"/>
              <a:gd name="G1" fmla="+- 595 0 0"/>
              <a:gd name="G2" fmla="+- 21600 0 0"/>
              <a:gd name="T0" fmla="*/ 20073 w 21600"/>
              <a:gd name="T1" fmla="*/ 22141 h 22141"/>
              <a:gd name="T2" fmla="*/ 8 w 21600"/>
              <a:gd name="T3" fmla="*/ 0 h 22141"/>
              <a:gd name="T4" fmla="*/ 21600 w 21600"/>
              <a:gd name="T5" fmla="*/ 595 h 22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141" fill="none" extrusionOk="0">
                <a:moveTo>
                  <a:pt x="20073" y="22140"/>
                </a:moveTo>
                <a:cubicBezTo>
                  <a:pt x="8764" y="21339"/>
                  <a:pt x="0" y="11931"/>
                  <a:pt x="0" y="595"/>
                </a:cubicBezTo>
                <a:cubicBezTo>
                  <a:pt x="-1" y="396"/>
                  <a:pt x="2" y="198"/>
                  <a:pt x="8" y="0"/>
                </a:cubicBezTo>
              </a:path>
              <a:path w="21600" h="22141" stroke="0" extrusionOk="0">
                <a:moveTo>
                  <a:pt x="20073" y="22140"/>
                </a:moveTo>
                <a:cubicBezTo>
                  <a:pt x="8764" y="21339"/>
                  <a:pt x="0" y="11931"/>
                  <a:pt x="0" y="595"/>
                </a:cubicBezTo>
                <a:cubicBezTo>
                  <a:pt x="-1" y="396"/>
                  <a:pt x="2" y="198"/>
                  <a:pt x="8" y="0"/>
                </a:cubicBezTo>
                <a:lnTo>
                  <a:pt x="21600" y="59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4267200" y="4191000"/>
            <a:ext cx="114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charset="0"/>
                <a:sym typeface="Symbol" pitchFamily="18" charset="2"/>
              </a:rPr>
              <a:t> = 0.5</a:t>
            </a:r>
            <a:endParaRPr lang="en-GB" sz="2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5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>
          <a:xfrm>
            <a:off x="7896132" y="6472238"/>
            <a:ext cx="1093787" cy="457200"/>
          </a:xfrm>
        </p:spPr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17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914400" y="6396038"/>
            <a:ext cx="647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V="1">
            <a:off x="914400" y="1062038"/>
            <a:ext cx="0" cy="533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7" name="Arc 4"/>
          <p:cNvSpPr>
            <a:spLocks/>
          </p:cNvSpPr>
          <p:nvPr/>
        </p:nvSpPr>
        <p:spPr bwMode="auto">
          <a:xfrm rot="19213450">
            <a:off x="2741613" y="609600"/>
            <a:ext cx="3203575" cy="6477000"/>
          </a:xfrm>
          <a:custGeom>
            <a:avLst/>
            <a:gdLst>
              <a:gd name="T0" fmla="*/ 2147483647 w 21600"/>
              <a:gd name="T1" fmla="*/ 2147483647 h 21871"/>
              <a:gd name="T2" fmla="*/ 2147483647 w 21600"/>
              <a:gd name="T3" fmla="*/ 0 h 21871"/>
              <a:gd name="T4" fmla="*/ 2147483647 w 21600"/>
              <a:gd name="T5" fmla="*/ 2147483647 h 21871"/>
              <a:gd name="T6" fmla="*/ 0 60000 65536"/>
              <a:gd name="T7" fmla="*/ 0 60000 65536"/>
              <a:gd name="T8" fmla="*/ 0 60000 65536"/>
              <a:gd name="T9" fmla="*/ 0 w 21600"/>
              <a:gd name="T10" fmla="*/ 0 h 21871"/>
              <a:gd name="T11" fmla="*/ 21600 w 21600"/>
              <a:gd name="T12" fmla="*/ 21871 h 218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871" fill="none" extrusionOk="0">
                <a:moveTo>
                  <a:pt x="14901" y="21870"/>
                </a:moveTo>
                <a:cubicBezTo>
                  <a:pt x="6013" y="18971"/>
                  <a:pt x="0" y="10684"/>
                  <a:pt x="0" y="1336"/>
                </a:cubicBezTo>
                <a:cubicBezTo>
                  <a:pt x="-1" y="890"/>
                  <a:pt x="13" y="444"/>
                  <a:pt x="41" y="0"/>
                </a:cubicBezTo>
              </a:path>
              <a:path w="21600" h="21871" stroke="0" extrusionOk="0">
                <a:moveTo>
                  <a:pt x="14901" y="21870"/>
                </a:moveTo>
                <a:cubicBezTo>
                  <a:pt x="6013" y="18971"/>
                  <a:pt x="0" y="10684"/>
                  <a:pt x="0" y="1336"/>
                </a:cubicBezTo>
                <a:cubicBezTo>
                  <a:pt x="-1" y="890"/>
                  <a:pt x="13" y="444"/>
                  <a:pt x="41" y="0"/>
                </a:cubicBezTo>
                <a:lnTo>
                  <a:pt x="21600" y="133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1299882" y="2035459"/>
            <a:ext cx="1983068" cy="5643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321423" y="1466671"/>
            <a:ext cx="493955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l-GR" dirty="0">
                <a:solidFill>
                  <a:srgbClr val="FF3300"/>
                </a:solidFill>
                <a:latin typeface="Book Antiqua" pitchFamily="18" charset="0"/>
              </a:rPr>
              <a:t>όταν η υποκατάσταση είναι </a:t>
            </a:r>
            <a:endParaRPr lang="el-GR" dirty="0" smtClean="0">
              <a:solidFill>
                <a:srgbClr val="FF3300"/>
              </a:solidFill>
              <a:latin typeface="Book Antiqua" pitchFamily="18" charset="0"/>
            </a:endParaRPr>
          </a:p>
          <a:p>
            <a:r>
              <a:rPr lang="el-GR" b="1" dirty="0" smtClean="0">
                <a:solidFill>
                  <a:srgbClr val="FF3300"/>
                </a:solidFill>
                <a:latin typeface="Book Antiqua" pitchFamily="18" charset="0"/>
              </a:rPr>
              <a:t>εύκολη</a:t>
            </a:r>
            <a:r>
              <a:rPr lang="el-GR" dirty="0" smtClean="0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el-GR" dirty="0">
                <a:solidFill>
                  <a:srgbClr val="FF3300"/>
                </a:solidFill>
                <a:latin typeface="Book Antiqua" pitchFamily="18" charset="0"/>
              </a:rPr>
              <a:t>τότε η καμπύλη είναι ευθεία</a:t>
            </a:r>
            <a:endParaRPr lang="en-GB" b="1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7525" y="798513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GB" b="1" dirty="0"/>
              <a:t>K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315200" y="63198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GB" b="1" dirty="0"/>
              <a:t>L</a:t>
            </a:r>
          </a:p>
        </p:txBody>
      </p:sp>
      <p:sp>
        <p:nvSpPr>
          <p:cNvPr id="12" name="Arc 16"/>
          <p:cNvSpPr>
            <a:spLocks/>
          </p:cNvSpPr>
          <p:nvPr/>
        </p:nvSpPr>
        <p:spPr bwMode="auto">
          <a:xfrm>
            <a:off x="1828800" y="2819400"/>
            <a:ext cx="3962400" cy="2971800"/>
          </a:xfrm>
          <a:custGeom>
            <a:avLst/>
            <a:gdLst>
              <a:gd name="T0" fmla="*/ 2147483647 w 24527"/>
              <a:gd name="T1" fmla="*/ 2147483647 h 21600"/>
              <a:gd name="T2" fmla="*/ 0 w 24527"/>
              <a:gd name="T3" fmla="*/ 2147483647 h 21600"/>
              <a:gd name="T4" fmla="*/ 2147483647 w 24527"/>
              <a:gd name="T5" fmla="*/ 0 h 21600"/>
              <a:gd name="T6" fmla="*/ 0 60000 65536"/>
              <a:gd name="T7" fmla="*/ 0 60000 65536"/>
              <a:gd name="T8" fmla="*/ 0 60000 65536"/>
              <a:gd name="T9" fmla="*/ 0 w 24527"/>
              <a:gd name="T10" fmla="*/ 0 h 21600"/>
              <a:gd name="T11" fmla="*/ 24527 w 2452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527" h="21600" fill="none" extrusionOk="0">
                <a:moveTo>
                  <a:pt x="24526" y="21398"/>
                </a:moveTo>
                <a:cubicBezTo>
                  <a:pt x="23551" y="21532"/>
                  <a:pt x="22568" y="21599"/>
                  <a:pt x="21584" y="21600"/>
                </a:cubicBezTo>
                <a:cubicBezTo>
                  <a:pt x="9979" y="21600"/>
                  <a:pt x="448" y="12430"/>
                  <a:pt x="0" y="834"/>
                </a:cubicBezTo>
              </a:path>
              <a:path w="24527" h="21600" stroke="0" extrusionOk="0">
                <a:moveTo>
                  <a:pt x="24526" y="21398"/>
                </a:moveTo>
                <a:cubicBezTo>
                  <a:pt x="23551" y="21532"/>
                  <a:pt x="22568" y="21599"/>
                  <a:pt x="21584" y="21600"/>
                </a:cubicBezTo>
                <a:cubicBezTo>
                  <a:pt x="9979" y="21600"/>
                  <a:pt x="448" y="12430"/>
                  <a:pt x="0" y="834"/>
                </a:cubicBezTo>
                <a:lnTo>
                  <a:pt x="21584" y="0"/>
                </a:lnTo>
                <a:close/>
              </a:path>
            </a:pathLst>
          </a:cu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4486835" y="3590835"/>
            <a:ext cx="428251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l-GR" dirty="0">
                <a:solidFill>
                  <a:srgbClr val="FF3300"/>
                </a:solidFill>
                <a:latin typeface="Book Antiqua" pitchFamily="18" charset="0"/>
              </a:rPr>
              <a:t>όταν η υποκατάσταση είναι </a:t>
            </a:r>
            <a:endParaRPr lang="el-GR" dirty="0" smtClean="0">
              <a:solidFill>
                <a:srgbClr val="FF3300"/>
              </a:solidFill>
              <a:latin typeface="Book Antiqua" pitchFamily="18" charset="0"/>
            </a:endParaRPr>
          </a:p>
          <a:p>
            <a:r>
              <a:rPr lang="el-GR" b="1" dirty="0" smtClean="0">
                <a:solidFill>
                  <a:srgbClr val="FF3300"/>
                </a:solidFill>
                <a:latin typeface="Book Antiqua" pitchFamily="18" charset="0"/>
              </a:rPr>
              <a:t>δύσκολη</a:t>
            </a:r>
            <a:r>
              <a:rPr lang="el-GR" dirty="0" smtClean="0">
                <a:solidFill>
                  <a:srgbClr val="FF3300"/>
                </a:solidFill>
                <a:latin typeface="Book Antiqua" pitchFamily="18" charset="0"/>
              </a:rPr>
              <a:t> (σπάνιοι πόροι)</a:t>
            </a:r>
          </a:p>
          <a:p>
            <a:r>
              <a:rPr lang="el-GR" dirty="0" smtClean="0">
                <a:solidFill>
                  <a:srgbClr val="FF3300"/>
                </a:solidFill>
                <a:latin typeface="Book Antiqua" pitchFamily="18" charset="0"/>
              </a:rPr>
              <a:t> τότε </a:t>
            </a:r>
            <a:r>
              <a:rPr lang="el-GR" dirty="0">
                <a:solidFill>
                  <a:srgbClr val="FF3300"/>
                </a:solidFill>
                <a:latin typeface="Book Antiqua" pitchFamily="18" charset="0"/>
              </a:rPr>
              <a:t>η καμπύλη είναι </a:t>
            </a:r>
            <a:r>
              <a:rPr lang="el-GR" dirty="0" smtClean="0">
                <a:solidFill>
                  <a:srgbClr val="FF3300"/>
                </a:solidFill>
                <a:latin typeface="Book Antiqua" pitchFamily="18" charset="0"/>
              </a:rPr>
              <a:t>κυρτή</a:t>
            </a:r>
            <a:endParaRPr lang="en-GB" b="1" dirty="0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 flipH="1">
            <a:off x="2438400" y="3962400"/>
            <a:ext cx="1905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914400" y="3429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336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3" grpId="0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>
          <a:xfrm>
            <a:off x="7702550" y="6169603"/>
            <a:ext cx="1093787" cy="457200"/>
          </a:xfrm>
        </p:spPr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18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1101148" y="5630777"/>
            <a:ext cx="647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V="1">
            <a:off x="1101148" y="1279851"/>
            <a:ext cx="0" cy="429829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1101148" y="2819400"/>
            <a:ext cx="1281834" cy="27587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l-GR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97741" y="1519517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GB" b="1" dirty="0"/>
              <a:t>K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785100" y="5379894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GB" b="1" dirty="0"/>
              <a:t>L</a:t>
            </a:r>
          </a:p>
        </p:txBody>
      </p:sp>
      <p:sp>
        <p:nvSpPr>
          <p:cNvPr id="12" name="Arc 16"/>
          <p:cNvSpPr>
            <a:spLocks/>
          </p:cNvSpPr>
          <p:nvPr/>
        </p:nvSpPr>
        <p:spPr bwMode="auto">
          <a:xfrm>
            <a:off x="2175164" y="1748117"/>
            <a:ext cx="3962400" cy="2971800"/>
          </a:xfrm>
          <a:custGeom>
            <a:avLst/>
            <a:gdLst>
              <a:gd name="T0" fmla="*/ 2147483647 w 24527"/>
              <a:gd name="T1" fmla="*/ 2147483647 h 21600"/>
              <a:gd name="T2" fmla="*/ 0 w 24527"/>
              <a:gd name="T3" fmla="*/ 2147483647 h 21600"/>
              <a:gd name="T4" fmla="*/ 2147483647 w 24527"/>
              <a:gd name="T5" fmla="*/ 0 h 21600"/>
              <a:gd name="T6" fmla="*/ 0 60000 65536"/>
              <a:gd name="T7" fmla="*/ 0 60000 65536"/>
              <a:gd name="T8" fmla="*/ 0 60000 65536"/>
              <a:gd name="T9" fmla="*/ 0 w 24527"/>
              <a:gd name="T10" fmla="*/ 0 h 21600"/>
              <a:gd name="T11" fmla="*/ 24527 w 2452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527" h="21600" fill="none" extrusionOk="0">
                <a:moveTo>
                  <a:pt x="24526" y="21398"/>
                </a:moveTo>
                <a:cubicBezTo>
                  <a:pt x="23551" y="21532"/>
                  <a:pt x="22568" y="21599"/>
                  <a:pt x="21584" y="21600"/>
                </a:cubicBezTo>
                <a:cubicBezTo>
                  <a:pt x="9979" y="21600"/>
                  <a:pt x="448" y="12430"/>
                  <a:pt x="0" y="834"/>
                </a:cubicBezTo>
              </a:path>
              <a:path w="24527" h="21600" stroke="0" extrusionOk="0">
                <a:moveTo>
                  <a:pt x="24526" y="21398"/>
                </a:moveTo>
                <a:cubicBezTo>
                  <a:pt x="23551" y="21532"/>
                  <a:pt x="22568" y="21599"/>
                  <a:pt x="21584" y="21600"/>
                </a:cubicBezTo>
                <a:cubicBezTo>
                  <a:pt x="9979" y="21600"/>
                  <a:pt x="448" y="12430"/>
                  <a:pt x="0" y="834"/>
                </a:cubicBezTo>
                <a:lnTo>
                  <a:pt x="21584" y="0"/>
                </a:lnTo>
                <a:close/>
              </a:path>
            </a:pathLst>
          </a:cu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 flipV="1">
            <a:off x="1101148" y="4031673"/>
            <a:ext cx="2223944" cy="1546475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l-GR" dirty="0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1101148" y="2798618"/>
            <a:ext cx="128183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cxnSp>
        <p:nvCxnSpPr>
          <p:cNvPr id="17" name="Ευθεία γραμμή σύνδεσης 16"/>
          <p:cNvCxnSpPr/>
          <p:nvPr/>
        </p:nvCxnSpPr>
        <p:spPr bwMode="auto">
          <a:xfrm>
            <a:off x="2382982" y="2819400"/>
            <a:ext cx="0" cy="2811377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9" name="Αντικείμενο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469908"/>
              </p:ext>
            </p:extLst>
          </p:nvPr>
        </p:nvGraphicFramePr>
        <p:xfrm>
          <a:off x="397741" y="2462992"/>
          <a:ext cx="559377" cy="671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39" name="Equation" r:id="rId4" imgW="190440" imgH="228600" progId="Equation.DSMT4">
                  <p:embed/>
                </p:oleObj>
              </mc:Choice>
              <mc:Fallback>
                <p:oleObj name="Equation" r:id="rId4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7741" y="2462992"/>
                        <a:ext cx="559377" cy="6712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1101148" y="4003964"/>
            <a:ext cx="2223944" cy="2770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cxnSp>
        <p:nvCxnSpPr>
          <p:cNvPr id="22" name="Ευθεία γραμμή σύνδεσης 21"/>
          <p:cNvCxnSpPr/>
          <p:nvPr/>
        </p:nvCxnSpPr>
        <p:spPr bwMode="auto">
          <a:xfrm>
            <a:off x="3325092" y="4031673"/>
            <a:ext cx="0" cy="159910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4" name="Αντικείμενο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202653"/>
              </p:ext>
            </p:extLst>
          </p:nvPr>
        </p:nvGraphicFramePr>
        <p:xfrm>
          <a:off x="428625" y="3614738"/>
          <a:ext cx="595313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40" name="Equation" r:id="rId6" imgW="203040" imgH="228600" progId="Equation.DSMT4">
                  <p:embed/>
                </p:oleObj>
              </mc:Choice>
              <mc:Fallback>
                <p:oleObj name="Equation" r:id="rId6" imgW="203040" imgH="228600" progId="Equation.DSMT4">
                  <p:embed/>
                  <p:pic>
                    <p:nvPicPr>
                      <p:cNvPr id="0" name="Αντικείμενο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3614738"/>
                        <a:ext cx="595313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Αντικείμενο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955186"/>
              </p:ext>
            </p:extLst>
          </p:nvPr>
        </p:nvGraphicFramePr>
        <p:xfrm>
          <a:off x="3208338" y="5630863"/>
          <a:ext cx="5207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41" name="Equation" r:id="rId8" imgW="177480" imgH="228600" progId="Equation.DSMT4">
                  <p:embed/>
                </p:oleObj>
              </mc:Choice>
              <mc:Fallback>
                <p:oleObj name="Equation" r:id="rId8" imgW="177480" imgH="228600" progId="Equation.DSMT4">
                  <p:embed/>
                  <p:pic>
                    <p:nvPicPr>
                      <p:cNvPr id="0" name="Αντικείμενο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5630863"/>
                        <a:ext cx="520700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Αντικείμενο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008241"/>
              </p:ext>
            </p:extLst>
          </p:nvPr>
        </p:nvGraphicFramePr>
        <p:xfrm>
          <a:off x="2141538" y="5630863"/>
          <a:ext cx="4826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42" name="Equation" r:id="rId10" imgW="164880" imgH="228600" progId="Equation.DSMT4">
                  <p:embed/>
                </p:oleObj>
              </mc:Choice>
              <mc:Fallback>
                <p:oleObj name="Equation" r:id="rId10" imgW="164880" imgH="228600" progId="Equation.DSMT4">
                  <p:embed/>
                  <p:pic>
                    <p:nvPicPr>
                      <p:cNvPr id="0" name="Αντικείμενο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5630863"/>
                        <a:ext cx="482600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687782" y="257694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28" name="TextBox 27"/>
          <p:cNvSpPr txBox="1"/>
          <p:nvPr/>
        </p:nvSpPr>
        <p:spPr>
          <a:xfrm>
            <a:off x="3602182" y="367145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l-GR" dirty="0"/>
          </a:p>
        </p:txBody>
      </p:sp>
      <p:graphicFrame>
        <p:nvGraphicFramePr>
          <p:cNvPr id="29" name="Αντικείμενο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731668"/>
              </p:ext>
            </p:extLst>
          </p:nvPr>
        </p:nvGraphicFramePr>
        <p:xfrm>
          <a:off x="4648200" y="2781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43" name="Equation" r:id="rId12" imgW="914400" imgH="198720" progId="Equation.DSMT4">
                  <p:embed/>
                </p:oleObj>
              </mc:Choice>
              <mc:Fallback>
                <p:oleObj name="Equation" r:id="rId12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48200" y="27813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Αντικείμενο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336673"/>
              </p:ext>
            </p:extLst>
          </p:nvPr>
        </p:nvGraphicFramePr>
        <p:xfrm>
          <a:off x="3762375" y="1828800"/>
          <a:ext cx="1714500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44" name="Equation" r:id="rId14" imgW="583920" imgH="431640" progId="Equation.DSMT4">
                  <p:embed/>
                </p:oleObj>
              </mc:Choice>
              <mc:Fallback>
                <p:oleObj name="Equation" r:id="rId14" imgW="583920" imgH="431640" progId="Equation.DSMT4">
                  <p:embed/>
                  <p:pic>
                    <p:nvPicPr>
                      <p:cNvPr id="0" name="Αντικείμενο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75" y="1828800"/>
                        <a:ext cx="1714500" cy="126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563091" y="637309"/>
            <a:ext cx="5840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Ένταση χρήσης εισροών </a:t>
            </a:r>
            <a:r>
              <a:rPr lang="en-US" dirty="0" smtClean="0"/>
              <a:t>(factor intensity)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8750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Chapter 6</a:t>
            </a:r>
            <a:endParaRPr lang="en-US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AA96831-B823-488A-B689-325F9D024CDC}" type="slidenum">
              <a:rPr lang="en-US" smtClean="0"/>
              <a:pPr/>
              <a:t>19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27964" y="387927"/>
            <a:ext cx="3284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Homogenous Function</a:t>
            </a:r>
            <a:endParaRPr lang="el-GR" dirty="0"/>
          </a:p>
        </p:txBody>
      </p:sp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963022"/>
              </p:ext>
            </p:extLst>
          </p:nvPr>
        </p:nvGraphicFramePr>
        <p:xfrm>
          <a:off x="1334654" y="2133600"/>
          <a:ext cx="6636203" cy="776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28" name="Equation" r:id="rId3" imgW="2387520" imgH="279360" progId="Equation.DSMT4">
                  <p:embed/>
                </p:oleObj>
              </mc:Choice>
              <mc:Fallback>
                <p:oleObj name="Equation" r:id="rId3" imgW="23875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4654" y="2133600"/>
                        <a:ext cx="6636203" cy="7765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Ορθογώνιο 5"/>
          <p:cNvSpPr/>
          <p:nvPr/>
        </p:nvSpPr>
        <p:spPr>
          <a:xfrm>
            <a:off x="2036618" y="3454661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Τρεις περιπτώσεις</a:t>
            </a:r>
            <a:endParaRPr lang="en-US" dirty="0"/>
          </a:p>
          <a:p>
            <a:r>
              <a:rPr lang="en-US" dirty="0"/>
              <a:t>1.  </a:t>
            </a:r>
            <a:r>
              <a:rPr lang="el-GR" dirty="0" smtClean="0"/>
              <a:t>κ=1 σταθερές αποδόσεις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/>
              <a:t>2.  </a:t>
            </a:r>
            <a:r>
              <a:rPr lang="el-GR" dirty="0" smtClean="0"/>
              <a:t>κ&gt;1 αύξουσες αποδόσεις</a:t>
            </a:r>
            <a:endParaRPr lang="en-US" dirty="0"/>
          </a:p>
          <a:p>
            <a:r>
              <a:rPr lang="en-US" dirty="0"/>
              <a:t>3. </a:t>
            </a:r>
            <a:r>
              <a:rPr lang="el-GR" dirty="0" smtClean="0"/>
              <a:t>κ&lt;1 φθίνουσες αποδόσεις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864A5B27-09DC-4248-8F5E-D6CEBC7BED3E}" type="slidenum">
              <a:rPr lang="en-US"/>
              <a:pPr/>
              <a:t>2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 smtClean="0"/>
              <a:t>Θα κουβεντιάσουμε</a:t>
            </a:r>
            <a:endParaRPr lang="en-US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l-GR" dirty="0" smtClean="0"/>
              <a:t>Μεγιστοποίηση με 2 </a:t>
            </a:r>
            <a:r>
              <a:rPr lang="el-GR" dirty="0" smtClean="0"/>
              <a:t>εισροές</a:t>
            </a:r>
            <a:r>
              <a:rPr lang="en-US" dirty="0" smtClean="0"/>
              <a:t> _</a:t>
            </a:r>
            <a:r>
              <a:rPr lang="en-US" dirty="0" err="1" smtClean="0"/>
              <a:t>maths</a:t>
            </a:r>
            <a:r>
              <a:rPr lang="en-US" dirty="0" smtClean="0"/>
              <a:t>?</a:t>
            </a:r>
            <a:endParaRPr lang="en-US" dirty="0"/>
          </a:p>
          <a:p>
            <a:pPr>
              <a:spcBef>
                <a:spcPct val="70000"/>
              </a:spcBef>
            </a:pPr>
            <a:r>
              <a:rPr lang="el-GR" dirty="0" smtClean="0"/>
              <a:t>Ελαστικότητα υποκατάστασης</a:t>
            </a:r>
            <a:endParaRPr lang="en-US" dirty="0"/>
          </a:p>
          <a:p>
            <a:pPr>
              <a:spcBef>
                <a:spcPct val="70000"/>
              </a:spcBef>
            </a:pPr>
            <a:r>
              <a:rPr lang="el-GR" dirty="0" smtClean="0"/>
              <a:t>Οικονομίες κλίμακας (</a:t>
            </a:r>
            <a:r>
              <a:rPr lang="el-GR" dirty="0"/>
              <a:t>συνέχεια)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Chapter 6</a:t>
            </a:r>
            <a:endParaRPr lang="en-US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AA96831-B823-488A-B689-325F9D024CDC}" type="slidenum">
              <a:rPr lang="en-US" smtClean="0"/>
              <a:pPr/>
              <a:t>20</a:t>
            </a:fld>
            <a:endParaRPr lang="en-US" b="0" dirty="0">
              <a:latin typeface="Times New Roman" pitchFamily="18" charset="0"/>
            </a:endParaRPr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788951"/>
              </p:ext>
            </p:extLst>
          </p:nvPr>
        </p:nvGraphicFramePr>
        <p:xfrm>
          <a:off x="3122805" y="1921884"/>
          <a:ext cx="2780388" cy="862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54" name="Equation" r:id="rId3" imgW="736560" imgH="228600" progId="Equation.DSMT4">
                  <p:embed/>
                </p:oleObj>
              </mc:Choice>
              <mc:Fallback>
                <p:oleObj name="Equation" r:id="rId3" imgW="736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2805" y="1921884"/>
                        <a:ext cx="2780388" cy="8628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18364" y="509002"/>
            <a:ext cx="3297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Cobb-Douglas</a:t>
            </a:r>
            <a:endParaRPr lang="el-GR" dirty="0"/>
          </a:p>
        </p:txBody>
      </p:sp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325579"/>
              </p:ext>
            </p:extLst>
          </p:nvPr>
        </p:nvGraphicFramePr>
        <p:xfrm>
          <a:off x="686232" y="3923579"/>
          <a:ext cx="7529513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55" name="Equation" r:id="rId5" imgW="1993680" imgH="291960" progId="Equation.DSMT4">
                  <p:embed/>
                </p:oleObj>
              </mc:Choice>
              <mc:Fallback>
                <p:oleObj name="Equation" r:id="rId5" imgW="1993680" imgH="291960" progId="Equation.DSMT4">
                  <p:embed/>
                  <p:pic>
                    <p:nvPicPr>
                      <p:cNvPr id="0" name="Αντικείμενο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232" y="3923579"/>
                        <a:ext cx="7529513" cy="1100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60764" y="3297382"/>
            <a:ext cx="7286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Ας υποθέσουμε ότι οι εισροές μεταβάλλονται κατά γ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3989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3</a:t>
            </a:fld>
            <a:endParaRPr lang="en-US" b="0" dirty="0">
              <a:latin typeface="Times New Roman" pitchFamily="18" charset="0"/>
            </a:endParaRPr>
          </a:p>
        </p:txBody>
      </p:sp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549031"/>
              </p:ext>
            </p:extLst>
          </p:nvPr>
        </p:nvGraphicFramePr>
        <p:xfrm>
          <a:off x="5525008" y="140373"/>
          <a:ext cx="3161792" cy="97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39" name="Equation" r:id="rId3" imgW="825480" imgH="253800" progId="Equation.DSMT4">
                  <p:embed/>
                </p:oleObj>
              </mc:Choice>
              <mc:Fallback>
                <p:oleObj name="Equation" r:id="rId3" imgW="825480" imgH="253800" progId="Equation.DSMT4">
                  <p:embed/>
                  <p:pic>
                    <p:nvPicPr>
                      <p:cNvPr id="0" name="Αντικείμενο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5008" y="140373"/>
                        <a:ext cx="3161792" cy="97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37315"/>
              </p:ext>
            </p:extLst>
          </p:nvPr>
        </p:nvGraphicFramePr>
        <p:xfrm>
          <a:off x="1906959" y="1755775"/>
          <a:ext cx="506095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40" name="Equation" r:id="rId5" imgW="1320480" imgH="241200" progId="Equation.DSMT4">
                  <p:embed/>
                </p:oleObj>
              </mc:Choice>
              <mc:Fallback>
                <p:oleObj name="Equation" r:id="rId5" imgW="1320480" imgH="241200" progId="Equation.DSMT4">
                  <p:embed/>
                  <p:pic>
                    <p:nvPicPr>
                      <p:cNvPr id="0" name="Αντικείμενο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959" y="1755775"/>
                        <a:ext cx="5060950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206881"/>
              </p:ext>
            </p:extLst>
          </p:nvPr>
        </p:nvGraphicFramePr>
        <p:xfrm>
          <a:off x="2418641" y="2948021"/>
          <a:ext cx="4233862" cy="321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41" name="Equation" r:id="rId7" imgW="1104840" imgH="838080" progId="Equation.DSMT4">
                  <p:embed/>
                </p:oleObj>
              </mc:Choice>
              <mc:Fallback>
                <p:oleObj name="Equation" r:id="rId7" imgW="1104840" imgH="838080" progId="Equation.DSMT4">
                  <p:embed/>
                  <p:pic>
                    <p:nvPicPr>
                      <p:cNvPr id="0" name="Αντικείμενο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8641" y="2948021"/>
                        <a:ext cx="4233862" cy="321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11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4</a:t>
            </a:fld>
            <a:endParaRPr lang="en-US" b="0" dirty="0">
              <a:latin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137217"/>
              </p:ext>
            </p:extLst>
          </p:nvPr>
        </p:nvGraphicFramePr>
        <p:xfrm>
          <a:off x="165100" y="1747838"/>
          <a:ext cx="527526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10" name="Equation" r:id="rId3" imgW="2565360" imgH="469800" progId="Equation.DSMT4">
                  <p:embed/>
                </p:oleObj>
              </mc:Choice>
              <mc:Fallback>
                <p:oleObj name="Equation" r:id="rId3" imgW="25653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100" y="1747838"/>
                        <a:ext cx="5275263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781847"/>
              </p:ext>
            </p:extLst>
          </p:nvPr>
        </p:nvGraphicFramePr>
        <p:xfrm>
          <a:off x="242888" y="3028950"/>
          <a:ext cx="5170487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11" name="Equation" r:id="rId5" imgW="2514600" imgH="469800" progId="Equation.DSMT4">
                  <p:embed/>
                </p:oleObj>
              </mc:Choice>
              <mc:Fallback>
                <p:oleObj name="Equation" r:id="rId5" imgW="2514600" imgH="469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3028950"/>
                        <a:ext cx="5170487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Brace 5"/>
          <p:cNvSpPr/>
          <p:nvPr/>
        </p:nvSpPr>
        <p:spPr bwMode="auto">
          <a:xfrm>
            <a:off x="5753910" y="1809345"/>
            <a:ext cx="437744" cy="2178996"/>
          </a:xfrm>
          <a:prstGeom prst="rightBrace">
            <a:avLst/>
          </a:prstGeom>
          <a:ln/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20647" y="3356043"/>
            <a:ext cx="1346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ανάλογα</a:t>
            </a:r>
            <a:endParaRPr lang="el-GR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549031"/>
              </p:ext>
            </p:extLst>
          </p:nvPr>
        </p:nvGraphicFramePr>
        <p:xfrm>
          <a:off x="5524500" y="139700"/>
          <a:ext cx="31623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12" name="Equation" r:id="rId7" imgW="825480" imgH="253800" progId="Equation.DSMT4">
                  <p:embed/>
                </p:oleObj>
              </mc:Choice>
              <mc:Fallback>
                <p:oleObj name="Equation" r:id="rId7" imgW="825480" imgH="253800" progId="Equation.DSMT4">
                  <p:embed/>
                  <p:pic>
                    <p:nvPicPr>
                      <p:cNvPr id="0" name="Αντικείμενο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139700"/>
                        <a:ext cx="3162300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265318"/>
              </p:ext>
            </p:extLst>
          </p:nvPr>
        </p:nvGraphicFramePr>
        <p:xfrm>
          <a:off x="6394450" y="2595563"/>
          <a:ext cx="25527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13" name="Equation" r:id="rId9" imgW="1143000" imgH="253800" progId="Equation.DSMT4">
                  <p:embed/>
                </p:oleObj>
              </mc:Choice>
              <mc:Fallback>
                <p:oleObj name="Equation" r:id="rId9" imgW="1143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394450" y="2595563"/>
                        <a:ext cx="2552700" cy="60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ounded Rectangle 11"/>
          <p:cNvSpPr/>
          <p:nvPr/>
        </p:nvSpPr>
        <p:spPr bwMode="auto">
          <a:xfrm>
            <a:off x="2266260" y="4630366"/>
            <a:ext cx="3818105" cy="1449421"/>
          </a:xfrm>
          <a:prstGeom prst="round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79554"/>
              </p:ext>
            </p:extLst>
          </p:nvPr>
        </p:nvGraphicFramePr>
        <p:xfrm>
          <a:off x="2465388" y="4868863"/>
          <a:ext cx="247491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14" name="Equation" r:id="rId11" imgW="1130040" imgH="444240" progId="Equation.DSMT4">
                  <p:embed/>
                </p:oleObj>
              </mc:Choice>
              <mc:Fallback>
                <p:oleObj name="Equation" r:id="rId11" imgW="1130040" imgH="4442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388" y="4868863"/>
                        <a:ext cx="2474912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533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5</a:t>
            </a:fld>
            <a:endParaRPr lang="en-US" b="0" dirty="0">
              <a:latin typeface="Times New Roman" pitchFamily="18" charset="0"/>
            </a:endParaRPr>
          </a:p>
        </p:txBody>
      </p:sp>
      <p:graphicFrame>
        <p:nvGraphicFramePr>
          <p:cNvPr id="8" name="Αντικείμενο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120129"/>
              </p:ext>
            </p:extLst>
          </p:nvPr>
        </p:nvGraphicFramePr>
        <p:xfrm>
          <a:off x="1497106" y="1171015"/>
          <a:ext cx="247491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72" name="Equation" r:id="rId3" imgW="1130040" imgH="444240" progId="Equation.DSMT4">
                  <p:embed/>
                </p:oleObj>
              </mc:Choice>
              <mc:Fallback>
                <p:oleObj name="Equation" r:id="rId3" imgW="1130040" imgH="4442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106" y="1171015"/>
                        <a:ext cx="2474912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Στρογγυλεμένο ορθογώνιο 9"/>
          <p:cNvSpPr/>
          <p:nvPr/>
        </p:nvSpPr>
        <p:spPr bwMode="auto">
          <a:xfrm>
            <a:off x="779928" y="2321859"/>
            <a:ext cx="3962400" cy="1524000"/>
          </a:xfrm>
          <a:prstGeom prst="roundRect">
            <a:avLst/>
          </a:prstGeom>
          <a:solidFill>
            <a:srgbClr val="DAEDD1"/>
          </a:solidFill>
          <a:ln/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534105"/>
              </p:ext>
            </p:extLst>
          </p:nvPr>
        </p:nvGraphicFramePr>
        <p:xfrm>
          <a:off x="1402324" y="2529281"/>
          <a:ext cx="2968619" cy="110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73" name="Equation" r:id="rId5" imgW="1155600" imgH="431640" progId="Equation.DSMT4">
                  <p:embed/>
                </p:oleObj>
              </mc:Choice>
              <mc:Fallback>
                <p:oleObj name="Equation" r:id="rId5" imgW="1155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2324" y="2529281"/>
                        <a:ext cx="2968619" cy="1109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Καμπύλο αριστερό βέλος 12"/>
          <p:cNvSpPr/>
          <p:nvPr/>
        </p:nvSpPr>
        <p:spPr bwMode="auto">
          <a:xfrm>
            <a:off x="4742328" y="1553143"/>
            <a:ext cx="466166" cy="1766047"/>
          </a:xfrm>
          <a:prstGeom prst="curvedLeftArrow">
            <a:avLst/>
          </a:prstGeom>
          <a:ln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21976" y="4123765"/>
            <a:ext cx="6831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 Λόγος </a:t>
            </a:r>
            <a:r>
              <a:rPr lang="en-US" dirty="0" smtClean="0"/>
              <a:t>VMP </a:t>
            </a:r>
            <a:r>
              <a:rPr lang="el-GR" dirty="0"/>
              <a:t>π</a:t>
            </a:r>
            <a:r>
              <a:rPr lang="el-GR" dirty="0" smtClean="0"/>
              <a:t>ρος </a:t>
            </a:r>
            <a:r>
              <a:rPr lang="en-US" dirty="0" smtClean="0"/>
              <a:t>P</a:t>
            </a:r>
            <a:r>
              <a:rPr lang="el-GR" dirty="0" smtClean="0"/>
              <a:t> για όλες τις εισροές είναι 1</a:t>
            </a:r>
            <a:endParaRPr lang="el-GR" dirty="0"/>
          </a:p>
        </p:txBody>
      </p:sp>
      <p:sp>
        <p:nvSpPr>
          <p:cNvPr id="15" name="Ορθογώνιο 14"/>
          <p:cNvSpPr/>
          <p:nvPr/>
        </p:nvSpPr>
        <p:spPr bwMode="auto">
          <a:xfrm>
            <a:off x="3056965" y="5531224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7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6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293" y="430647"/>
            <a:ext cx="3769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Περιορισμός στις δαπάνες</a:t>
            </a:r>
            <a:endParaRPr lang="el-G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771038"/>
              </p:ext>
            </p:extLst>
          </p:nvPr>
        </p:nvGraphicFramePr>
        <p:xfrm>
          <a:off x="987425" y="1522413"/>
          <a:ext cx="6180138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55" name="Equation" r:id="rId3" imgW="1612800" imgH="241200" progId="Equation.DSMT4">
                  <p:embed/>
                </p:oleObj>
              </mc:Choice>
              <mc:Fallback>
                <p:oleObj name="Equation" r:id="rId3" imgW="161280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1522413"/>
                        <a:ext cx="6180138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357117"/>
              </p:ext>
            </p:extLst>
          </p:nvPr>
        </p:nvGraphicFramePr>
        <p:xfrm>
          <a:off x="4494178" y="174625"/>
          <a:ext cx="3938621" cy="757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56" name="Equation" r:id="rId5" imgW="1320480" imgH="253800" progId="Equation.DSMT4">
                  <p:embed/>
                </p:oleObj>
              </mc:Choice>
              <mc:Fallback>
                <p:oleObj name="Equation" r:id="rId5" imgW="13204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178" y="174625"/>
                        <a:ext cx="3938621" cy="757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330619"/>
              </p:ext>
            </p:extLst>
          </p:nvPr>
        </p:nvGraphicFramePr>
        <p:xfrm>
          <a:off x="953310" y="3624695"/>
          <a:ext cx="7480571" cy="869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57" name="Equation" r:id="rId7" imgW="2298600" imgH="266400" progId="Equation.DSMT4">
                  <p:embed/>
                </p:oleObj>
              </mc:Choice>
              <mc:Fallback>
                <p:oleObj name="Equation" r:id="rId7" imgW="2298600" imgH="26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3310" y="3624695"/>
                        <a:ext cx="7480571" cy="8695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>
            <a:off x="3190672" y="1527243"/>
            <a:ext cx="2110902" cy="1108953"/>
          </a:xfrm>
          <a:prstGeom prst="line">
            <a:avLst/>
          </a:prstGeom>
          <a:ln/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 flipV="1">
            <a:off x="3686783" y="1371601"/>
            <a:ext cx="1760706" cy="1371599"/>
          </a:xfrm>
          <a:prstGeom prst="line">
            <a:avLst/>
          </a:prstGeom>
          <a:ln/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 bwMode="auto">
          <a:xfrm>
            <a:off x="4294723" y="2743200"/>
            <a:ext cx="510741" cy="787940"/>
          </a:xfrm>
          <a:prstGeom prst="downArrow">
            <a:avLst/>
          </a:prstGeom>
          <a:ln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640927"/>
              </p:ext>
            </p:extLst>
          </p:nvPr>
        </p:nvGraphicFramePr>
        <p:xfrm>
          <a:off x="1881188" y="5321300"/>
          <a:ext cx="619918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58" name="Equation" r:id="rId9" imgW="1904760" imgH="253800" progId="Equation.DSMT4">
                  <p:embed/>
                </p:oleObj>
              </mc:Choice>
              <mc:Fallback>
                <p:oleObj name="Equation" r:id="rId9" imgW="190476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5321300"/>
                        <a:ext cx="6199187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wn Arrow 14"/>
          <p:cNvSpPr/>
          <p:nvPr/>
        </p:nvSpPr>
        <p:spPr bwMode="auto">
          <a:xfrm>
            <a:off x="4311765" y="4509247"/>
            <a:ext cx="510741" cy="787940"/>
          </a:xfrm>
          <a:prstGeom prst="downArrow">
            <a:avLst/>
          </a:prstGeom>
          <a:ln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13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7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293" y="430647"/>
            <a:ext cx="4231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Περιορισμός στις δαπάνες</a:t>
            </a:r>
            <a:r>
              <a:rPr lang="en-US" dirty="0" smtClean="0"/>
              <a:t> (2)</a:t>
            </a:r>
            <a:endParaRPr lang="el-G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017141"/>
              </p:ext>
            </p:extLst>
          </p:nvPr>
        </p:nvGraphicFramePr>
        <p:xfrm>
          <a:off x="2087563" y="1366838"/>
          <a:ext cx="4676775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87" name="Equation" r:id="rId3" imgW="1714320" imgH="304560" progId="Equation.DSMT4">
                  <p:embed/>
                </p:oleObj>
              </mc:Choice>
              <mc:Fallback>
                <p:oleObj name="Equation" r:id="rId3" imgW="1714320" imgH="304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1366838"/>
                        <a:ext cx="4676775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58386"/>
              </p:ext>
            </p:extLst>
          </p:nvPr>
        </p:nvGraphicFramePr>
        <p:xfrm>
          <a:off x="1616075" y="2520950"/>
          <a:ext cx="5432425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88" name="Equation" r:id="rId5" imgW="2400120" imgH="457200" progId="Equation.DSMT4">
                  <p:embed/>
                </p:oleObj>
              </mc:Choice>
              <mc:Fallback>
                <p:oleObj name="Equation" r:id="rId5" imgW="240012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5" y="2520950"/>
                        <a:ext cx="5432425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455364"/>
              </p:ext>
            </p:extLst>
          </p:nvPr>
        </p:nvGraphicFramePr>
        <p:xfrm>
          <a:off x="1592263" y="3844925"/>
          <a:ext cx="5262562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89" name="Equation" r:id="rId7" imgW="2336760" imgH="457200" progId="Equation.DSMT4">
                  <p:embed/>
                </p:oleObj>
              </mc:Choice>
              <mc:Fallback>
                <p:oleObj name="Equation" r:id="rId7" imgW="233676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3844925"/>
                        <a:ext cx="5262562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860144"/>
              </p:ext>
            </p:extLst>
          </p:nvPr>
        </p:nvGraphicFramePr>
        <p:xfrm>
          <a:off x="2299308" y="5061069"/>
          <a:ext cx="3994488" cy="1029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90" name="Equation" r:id="rId9" imgW="1625400" imgH="419040" progId="Equation.DSMT4">
                  <p:embed/>
                </p:oleObj>
              </mc:Choice>
              <mc:Fallback>
                <p:oleObj name="Equation" r:id="rId9" imgW="162540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9308" y="5061069"/>
                        <a:ext cx="3994488" cy="10296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503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8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293" y="430647"/>
            <a:ext cx="4231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Περιορισμός στις δαπάνες</a:t>
            </a:r>
            <a:r>
              <a:rPr lang="en-US" dirty="0" smtClean="0"/>
              <a:t> (3)</a:t>
            </a:r>
            <a:endParaRPr lang="el-GR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765572" y="1755843"/>
            <a:ext cx="3818105" cy="1449421"/>
          </a:xfrm>
          <a:prstGeom prst="round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393285"/>
              </p:ext>
            </p:extLst>
          </p:nvPr>
        </p:nvGraphicFramePr>
        <p:xfrm>
          <a:off x="2533650" y="2008188"/>
          <a:ext cx="2281238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18" name="Equation" r:id="rId3" imgW="1041120" imgH="431640" progId="Equation.DSMT4">
                  <p:embed/>
                </p:oleObj>
              </mc:Choice>
              <mc:Fallback>
                <p:oleObj name="Equation" r:id="rId3" imgW="1041120" imgH="431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650" y="2008188"/>
                        <a:ext cx="2281238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81563" y="3791117"/>
            <a:ext cx="7149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 μεγιστοποίηση του κέρδους χωρίς περιορισμούς </a:t>
            </a:r>
          </a:p>
          <a:p>
            <a:r>
              <a:rPr lang="el-GR" dirty="0" smtClean="0"/>
              <a:t>Είναι ειδική περίπτωση</a:t>
            </a:r>
            <a:endParaRPr lang="el-GR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123563"/>
              </p:ext>
            </p:extLst>
          </p:nvPr>
        </p:nvGraphicFramePr>
        <p:xfrm>
          <a:off x="5069327" y="4885952"/>
          <a:ext cx="10287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19" name="Equation" r:id="rId5" imgW="469800" imgH="444240" progId="Equation.DSMT4">
                  <p:embed/>
                </p:oleObj>
              </mc:Choice>
              <mc:Fallback>
                <p:oleObj name="Equation" r:id="rId5" imgW="46980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9327" y="4885952"/>
                        <a:ext cx="10287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590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9</a:t>
            </a:fld>
            <a:endParaRPr lang="en-US" b="0" dirty="0">
              <a:latin typeface="Times New Roman" pitchFamily="18" charset="0"/>
            </a:endParaRPr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701586"/>
              </p:ext>
            </p:extLst>
          </p:nvPr>
        </p:nvGraphicFramePr>
        <p:xfrm>
          <a:off x="1978025" y="2008188"/>
          <a:ext cx="33940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93" name="Equation" r:id="rId3" imgW="1549080" imgH="431640" progId="Equation.DSMT4">
                  <p:embed/>
                </p:oleObj>
              </mc:Choice>
              <mc:Fallback>
                <p:oleObj name="Equation" r:id="rId3" imgW="154908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8025" y="2008188"/>
                        <a:ext cx="33940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0518" y="3702424"/>
            <a:ext cx="4399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Άρα ο γενικός κανόνας λέει ότι:</a:t>
            </a:r>
            <a:endParaRPr lang="el-GR" dirty="0"/>
          </a:p>
        </p:txBody>
      </p:sp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759560"/>
              </p:ext>
            </p:extLst>
          </p:nvPr>
        </p:nvGraphicFramePr>
        <p:xfrm>
          <a:off x="2563906" y="4921437"/>
          <a:ext cx="42291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94" name="Equation" r:id="rId5" imgW="1930320" imgH="431640" progId="Equation.DSMT4">
                  <p:embed/>
                </p:oleObj>
              </mc:Choice>
              <mc:Fallback>
                <p:oleObj name="Equation" r:id="rId5" imgW="1930320" imgH="431640" progId="Equation.DSMT4">
                  <p:embed/>
                  <p:pic>
                    <p:nvPicPr>
                      <p:cNvPr id="0" name="Αντικείμενο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906" y="4921437"/>
                        <a:ext cx="422910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Ορθογώνιο 6"/>
          <p:cNvSpPr/>
          <p:nvPr/>
        </p:nvSpPr>
        <p:spPr>
          <a:xfrm>
            <a:off x="645582" y="356356"/>
            <a:ext cx="42310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Περιορισμός στις δαπάνες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l-GR" dirty="0" smtClean="0"/>
              <a:t>4</a:t>
            </a:r>
            <a:r>
              <a:rPr lang="en-US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453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E1"/>
    </a:lt1>
    <a:dk2>
      <a:srgbClr val="000000"/>
    </a:dk2>
    <a:lt2>
      <a:srgbClr val="FFFFCC"/>
    </a:lt2>
    <a:accent1>
      <a:srgbClr val="FF9933"/>
    </a:accent1>
    <a:accent2>
      <a:srgbClr val="9999FF"/>
    </a:accent2>
    <a:accent3>
      <a:srgbClr val="FFFFEE"/>
    </a:accent3>
    <a:accent4>
      <a:srgbClr val="000000"/>
    </a:accent4>
    <a:accent5>
      <a:srgbClr val="FFCAAD"/>
    </a:accent5>
    <a:accent6>
      <a:srgbClr val="8A8AE7"/>
    </a:accent6>
    <a:hlink>
      <a:srgbClr val="FFCC99"/>
    </a:hlink>
    <a:folHlink>
      <a:srgbClr val="DDDDD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Designs\Multiple Bars.pot</Template>
  <TotalTime>1162</TotalTime>
  <Words>300</Words>
  <Application>Microsoft Office PowerPoint</Application>
  <PresentationFormat>Προβολή στην οθόνη (4:3)</PresentationFormat>
  <Paragraphs>109</Paragraphs>
  <Slides>20</Slides>
  <Notes>6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3" baseType="lpstr">
      <vt:lpstr>Multiple Bars</vt:lpstr>
      <vt:lpstr>Equation</vt:lpstr>
      <vt:lpstr>MathType 6.0 Equation</vt:lpstr>
      <vt:lpstr>4η συνάντηση</vt:lpstr>
      <vt:lpstr>Θα κουβεντιάσουμε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Χάρτης καμπυλών ίσης παραγωγής</vt:lpstr>
      <vt:lpstr>Παρουσίαση του PowerPoint</vt:lpstr>
      <vt:lpstr>Υποκατάσταση συντελεστών</vt:lpstr>
      <vt:lpstr>Υποκατάσταση συντελεστών(2)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Jeff Caldwell</dc:creator>
  <cp:lastModifiedBy>Thanasis</cp:lastModifiedBy>
  <cp:revision>125</cp:revision>
  <dcterms:created xsi:type="dcterms:W3CDTF">1997-07-14T00:22:12Z</dcterms:created>
  <dcterms:modified xsi:type="dcterms:W3CDTF">2015-04-21T07:48:10Z</dcterms:modified>
</cp:coreProperties>
</file>