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12" r:id="rId2"/>
    <p:sldId id="302" r:id="rId3"/>
    <p:sldId id="303" r:id="rId4"/>
    <p:sldId id="279" r:id="rId5"/>
    <p:sldId id="280" r:id="rId6"/>
    <p:sldId id="281" r:id="rId7"/>
    <p:sldId id="304" r:id="rId8"/>
    <p:sldId id="305" r:id="rId9"/>
    <p:sldId id="272" r:id="rId10"/>
    <p:sldId id="306" r:id="rId11"/>
    <p:sldId id="307" r:id="rId12"/>
    <p:sldId id="308" r:id="rId13"/>
    <p:sldId id="309" r:id="rId14"/>
    <p:sldId id="310" r:id="rId15"/>
    <p:sldId id="311" r:id="rId16"/>
  </p:sldIdLst>
  <p:sldSz cx="9144000" cy="6858000" type="screen4x3"/>
  <p:notesSz cx="6858000" cy="9144000"/>
  <p:photoAlbum layout="1pic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3" autoAdjust="0"/>
    <p:restoredTop sz="75093" autoAdjust="0"/>
  </p:normalViewPr>
  <p:slideViewPr>
    <p:cSldViewPr snapToGrid="0">
      <p:cViewPr varScale="1">
        <p:scale>
          <a:sx n="60" d="100"/>
          <a:sy n="60" d="100"/>
        </p:scale>
        <p:origin x="2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4248D-FF89-4B4D-9EC4-192904F7FD94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242FE-DD22-4E78-8C00-2B9F4317E8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07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796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2553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603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964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187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762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292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093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417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260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27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980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2115031"/>
            <a:ext cx="7772400" cy="1736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 smtClean="0"/>
          </a:p>
          <a:p>
            <a:r>
              <a:rPr lang="el-GR" sz="2400" b="1" dirty="0" smtClean="0"/>
              <a:t>ΚΕΦΑΛΑΙΟ 6 – </a:t>
            </a:r>
            <a:r>
              <a:rPr lang="el-GR" sz="2400" b="1" smtClean="0"/>
              <a:t>Μέρος Γ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Η μεταφορά νερού, ανόργανων θρεπτικών στοιχείων και φωτοσυνθετικών προϊόντων</a:t>
            </a:r>
            <a:endParaRPr lang="el-GR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587946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Για απορίες στο συγκεκριμένο κεφάλαιο σας παρακαλούμε να επικοινωνείτε με τον διδάσκων </a:t>
            </a:r>
            <a:br>
              <a:rPr lang="el-GR" sz="1400" dirty="0" smtClean="0"/>
            </a:br>
            <a:r>
              <a:rPr lang="el-GR" sz="1400" dirty="0" smtClean="0"/>
              <a:t>Γ. </a:t>
            </a:r>
            <a:r>
              <a:rPr lang="el-GR" sz="1400" dirty="0" err="1" smtClean="0"/>
              <a:t>Λιακόπουλο</a:t>
            </a:r>
            <a:r>
              <a:rPr lang="el-GR" sz="1400" dirty="0" smtClean="0"/>
              <a:t> (</a:t>
            </a:r>
            <a:r>
              <a:rPr lang="en-US" sz="1400" dirty="0" err="1" smtClean="0"/>
              <a:t>gliak</a:t>
            </a:r>
            <a:r>
              <a:rPr lang="el-GR" sz="1400" dirty="0" smtClean="0"/>
              <a:t>@</a:t>
            </a:r>
            <a:r>
              <a:rPr lang="el-GR" sz="1400" dirty="0" err="1" smtClean="0"/>
              <a:t>aua.gr</a:t>
            </a:r>
            <a:r>
              <a:rPr lang="el-GR" sz="1400" dirty="0" smtClean="0"/>
              <a:t>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3568" y="180107"/>
            <a:ext cx="7772400" cy="1736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1800" dirty="0" smtClean="0"/>
              <a:t>Εργαστήριο Φυσιολογίας και Μορφολογίας Φυτών</a:t>
            </a:r>
          </a:p>
          <a:p>
            <a:pPr algn="ctr"/>
            <a:r>
              <a:rPr lang="el-GR" sz="1800" dirty="0" smtClean="0"/>
              <a:t>Τμήμα Επιστήμης Φυτικής Παραγωγής</a:t>
            </a:r>
          </a:p>
          <a:p>
            <a:pPr algn="ctr"/>
            <a:r>
              <a:rPr lang="el-GR" sz="1800" dirty="0" smtClean="0"/>
              <a:t>Γεωπονικό Πανεπιστήμιο Αθηνών</a:t>
            </a:r>
          </a:p>
          <a:p>
            <a:pPr algn="ctr"/>
            <a:endParaRPr lang="el-GR" sz="2000" dirty="0" smtClean="0"/>
          </a:p>
          <a:p>
            <a:pPr algn="ctr"/>
            <a:r>
              <a:rPr lang="el-GR" sz="2400" b="1" dirty="0" smtClean="0"/>
              <a:t>Φυσιολογία των Φυτών </a:t>
            </a:r>
          </a:p>
          <a:p>
            <a:pPr algn="ctr"/>
            <a:r>
              <a:rPr lang="el-GR" sz="1800" dirty="0" smtClean="0"/>
              <a:t>(2</a:t>
            </a:r>
            <a:r>
              <a:rPr lang="el-GR" sz="1800" baseline="30000" dirty="0" smtClean="0"/>
              <a:t>ο</a:t>
            </a:r>
            <a:r>
              <a:rPr lang="el-GR" sz="1800" dirty="0" smtClean="0"/>
              <a:t> Εξάμηνο ΑΦΜ&amp;ΓΜ και 6</a:t>
            </a:r>
            <a:r>
              <a:rPr lang="el-GR" sz="1800" baseline="30000" dirty="0" smtClean="0"/>
              <a:t>ο</a:t>
            </a:r>
            <a:r>
              <a:rPr lang="el-GR" sz="1800" dirty="0" smtClean="0"/>
              <a:t> εξάμηνο ΑΟΑ)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2109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7937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Η διαθεσιμότητα των θρεπτικών στοιχείων του εδάφους προς τα φυτά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1981204"/>
            <a:ext cx="69219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διαθεσιμότητα των θρεπτικών στοιχείων επηρεάζεται από το </a:t>
            </a:r>
            <a:r>
              <a:rPr lang="el-GR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του εδαφικού διαλύματος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την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εδαφική υγρασία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τη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συγκέντρωση του οξυγόνου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-Το </a:t>
            </a:r>
            <a:r>
              <a:rPr lang="el-GR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καθορίζει την ισορροπία μεταξύ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αφομοιώσιμων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μη αφομοιώσιμων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(π.χ. διαλυτών και μη διαλυτών) μορφών των θρεπτικών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στοιχείων.</a:t>
            </a: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έλλειψη εδαφικής υγρασίας περιορίζει την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απορρόφηση νερού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από τις ρίζες και ταυτόχρονα και αυτή των ιόντων των θρεπτικών στοιχείων. Επίσης, επειδή το εδαφικό διάλυμα γίνεται πυκνότερο, αυξάνεται η </a:t>
            </a:r>
            <a:r>
              <a:rPr lang="el-GR" sz="20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οσμωτική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καταπόνηση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των κυττάρων της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ρίζας.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8262" y="76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7937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Η διαθεσιμότητα των θρεπτικών στοιχείων του εδάφους προς τα φυτά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1981204"/>
            <a:ext cx="69219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Υπό έλλειψη οξυγόνου, τα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φυτά υποφέρουν από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έλλειψη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μεταβολικής ενέργειας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στην περιοχή της ρίζας, με αποτέλεσμα να υπάρχουν δυσχέρειες στην ενεργό απορρόφηση των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ιόντων.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76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2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7937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Ερωτήματα που πρέπει να απαντηθούν προκειμένου να γίνουν κατανοητοί οι μηχανισμοί απορρόφησης των θρεπτικών στοιχείων από τις ρίζες</a:t>
            </a:r>
            <a:endParaRPr lang="el-G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2497396"/>
            <a:ext cx="69219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Τι </a:t>
            </a:r>
            <a:r>
              <a:rPr lang="el-GR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είναι το ηλεκτροχημικό δυναμικό</a:t>
            </a:r>
            <a:r>
              <a:rPr lang="el-GR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-Το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ηλεκτροχημικό δυναμικό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μιας ουσίας εξαρτάται από τη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συγκέντρωσή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της και το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φορτίο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του μορίου. Επομένως η κατεύθυνση της διάχυσης δεν εξαρτάται μόνο από τη διαφορά συγκεντρώσεων, αλλά και από το φορτίο του μορίου.</a:t>
            </a:r>
          </a:p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κίνηση των μορίων με διάχυση πραγματοποιείται πάντοτε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αυθόρμητα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από περιοχές με υψηλό ηλεκτροχημικό δυναμικό προς περιοχές με χαμηλό ηλεκτροχημικό δυναμικό. </a:t>
            </a:r>
            <a:endParaRPr lang="el-GR" sz="20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143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5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7937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Ερωτήματα που πρέπει να απαντηθούν προκειμένου να γίνουν κατανοητοί οι μηχανισμοί απορρόφησης των θρεπτικών στοιχείων από τις ρίζες</a:t>
            </a:r>
            <a:endParaRPr lang="el-G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2497396"/>
            <a:ext cx="69219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Τα θρεπτικά στοιχεία </a:t>
            </a:r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απορροφώνται </a:t>
            </a:r>
            <a:r>
              <a:rPr lang="el-GR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 τους ίδιους μηχανισμούς με τους οποίους απορροφάται το νερό</a:t>
            </a:r>
            <a:r>
              <a:rPr lang="el-GR" sz="2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el-GR" sz="2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-Παρόλο που τα θρεπτικά στοιχεία βρίσκονται διαλυμένα στο εδαφικό διάλυμα, η είσοδός τους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ακολουθεί διαφορετική πορεία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από αυτήν του νερού. </a:t>
            </a:r>
            <a:r>
              <a:rPr lang="el-GR" sz="20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Θα περίμενε κανείς ότι το νερό θα μπορούσε να συμπαρασύρει τα θρεπτικά στοιχεία και επομένως η είσοδός τους να είναι παθητική, δηλ. να βασίζεται στους νόμους της διάχυσης.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Ωστόσο η παθητική μεταφορά των ιόντων των απαραίτητων στοιχείων από το εδαφικό διάλυμα προς το εσωτερικό της ρίζας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δεν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ευνοείται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" name="slide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143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7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7937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Ερωτήματα που πρέπει να απαντηθούν προκειμένου να γίνουν κατανοητοί οι μηχανισμοί απορρόφησης των θρεπτικών στοιχείων από τις ρίζες</a:t>
            </a:r>
            <a:endParaRPr lang="el-G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2497396"/>
            <a:ext cx="69219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Γιατί δεν ευνοείται η παθητική μεταφορά των θρεπτικών στοιχείων από τα φυτά</a:t>
            </a:r>
            <a:r>
              <a:rPr lang="el-GR" sz="2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el-GR" sz="2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Ενώ η είσοδος του νερού συμβαίνει αυθόρμητα επειδή το δυναμικό του νερού του εδάφους είναι υψηλότερο εκείνου των ιστών της ρίζας, η αυθόρμητη είσοδος των ιόντων με διάχυση δεν μπορεί να συμβεί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επειδή το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ηλεκτροχημικό δυναμικό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των ιόντων στο εδαφικό διάλυμα είναι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χαμηλότερο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εκείνου των κυττάρων της ρίζας. Συνεπώς θα πρέπει να μεσολαβεί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άντληση των ιόντων προς στο εσωτερικό της ρίζας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μηχανισμός που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απαιτεί δαπάνη ενέργειας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" name="slide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143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7937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Ερωτήματα που πρέπει να απαντηθούν προκειμένου να γίνουν κατανοητοί οι μηχανισμοί απορρόφησης των θρεπτικών στοιχείων από τις ρίζες</a:t>
            </a:r>
            <a:endParaRPr lang="el-G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2497396"/>
            <a:ext cx="69219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Γιατί δεν ευνοείται η παθητική μεταφορά των θρεπτικών στοιχείων από τα φυτά</a:t>
            </a:r>
            <a:r>
              <a:rPr lang="el-GR" sz="2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el-GR" sz="2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Όπως και στην περίπτωση του νερού, στην κίνηση των θρεπτικών στοιχείων προς το εσωτερικό των κυττάρων παρεμβάλλεται η κυτταρική μεμβράνη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Ενώ η διέλευση του νερού διαμέσου της μεμβράνης είναι εξασφαλισμένη λόγω των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υδατοπορινών,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μεμβράνη δεν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επιτρέπει την ανεξέλεγκτη είσοδο ιόντων. Η είσοδος των ιόντων ελέγχεται από ειδικές μεμβρανικές πρωτεΐνες οι οποίες ονομάζονται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πρωτεΐνες μεταφοράς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αναλαμβάνουν την απορρόφηση των θρεπτικών στοιχείων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143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5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1692275"/>
            <a:ext cx="7772400" cy="1736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Ενότητα Β: Η πρόσληψη, μεταφορά και αφομοίωση των θρεπτικών στοιχείων </a:t>
            </a:r>
            <a:endParaRPr lang="el-G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7937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Η ρίζα απορροφά θρεπτικά στοιχεία από το έδαφος τα οποία μεταφέρονται στο υπέργειο μέρος του φυτού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2231926"/>
            <a:ext cx="69219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-Το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διαπνευστικό ρεύμα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τροφοδοτεί το φυτό με τα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απαραίτητα ανόργανα θρεπτικά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στοιχεία τα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οποία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μεταφέρονται ως αραιό διάλυμα ανιόντος χυμού.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Απαραίτητο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θρεπτικό στοιχείο θεωρείται εκείνο που ικανοποιεί τα παρακάτω τρία κριτήρια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el-G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l-G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Το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φυτό δεν μπορεί να ολοκληρώσει το βιολογικό του κύκλο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χωρίς το συγκεκριμένο θρεπτικό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στοιχείο</a:t>
            </a:r>
          </a:p>
          <a:p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Το θρεπτικό στοιχείο είναι αναπόσπαστο, ουσιώδες συστατικό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ενός τουλάχιστον λειτουργικού ή δομικού συστατικού των φυτών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Το θρεπτικό στοιχείο δεν είναι δυνατόν να αντικατασταθεί από άλλο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l-GR" sz="20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40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4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399" y="1245669"/>
            <a:ext cx="8347202" cy="43666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08894" y="2205295"/>
            <a:ext cx="2584038" cy="3328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9"/>
          <p:cNvSpPr/>
          <p:nvPr/>
        </p:nvSpPr>
        <p:spPr>
          <a:xfrm>
            <a:off x="6008893" y="2624395"/>
            <a:ext cx="2584038" cy="3328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4820" y="2277014"/>
            <a:ext cx="3086360" cy="227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4820" y="2696114"/>
            <a:ext cx="3086360" cy="2275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Διαθέσιμη μορφή, συγκέντρωση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και κύριοι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φυσιολογικοί ρόλοι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των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απαραίτητων θρεπτικών στοιχείων </a:t>
            </a:r>
            <a:endParaRPr lang="el-GR" sz="20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2158" y="77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7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397" y="1816100"/>
            <a:ext cx="8376637" cy="35941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300994" y="2487151"/>
            <a:ext cx="2093706" cy="1651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Rectangle 16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Διαθέσιμη μορφή, συγκέντρωση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και κύριοι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φυσιολογικοί ρόλοι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των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απαραίτητων θρεπτικών στοιχείων </a:t>
            </a:r>
            <a:endParaRPr lang="el-GR" sz="20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de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158" y="39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/>
          <a:srcRect r="182"/>
          <a:stretch/>
        </p:blipFill>
        <p:spPr>
          <a:xfrm>
            <a:off x="407066" y="1841500"/>
            <a:ext cx="8342796" cy="19415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Διαθέσιμη μορφή, συγκέντρωση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και κύριοι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φυσιολογικοί ρόλοι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των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απαραίτητων θρεπτικών στοιχείων </a:t>
            </a:r>
            <a:endParaRPr lang="el-GR" sz="2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39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8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7937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Η διαθεσιμότητα των θρεπτικών στοιχείων του εδάφους προς τα φυτά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1981204"/>
            <a:ext cx="69219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-Τα θρεπτικά στοιχεία στο έδαφος βρίσκονται είτε στο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εδαφικό διάλυμα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σε χαμηλές συγκεντρώσεις, είτε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προσροφημένα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στα εδαφικά </a:t>
            </a:r>
            <a:r>
              <a:rPr lang="el-G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κολλοειδή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στα χουμικά οξέα. </a:t>
            </a: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Στη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πρώτη περίπτωση βρίσκονται διαλυμένα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ως ιόντα.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Στη δεύτερη περίπτωση, λόγω των αρνητικών φορτίων των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εδαφικών συστατικών, </a:t>
            </a:r>
            <a:r>
              <a:rPr lang="el-GR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προσροφώνται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σε αυτά μόνο τα θρεπτικά στοιχεία που σχηματίζουν </a:t>
            </a:r>
            <a:r>
              <a:rPr lang="el-GR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κατιόντα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π.χ. τα νιτρικά ανιόντα δεν </a:t>
            </a:r>
            <a:r>
              <a:rPr lang="el-GR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προσροφώνται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στα </a:t>
            </a:r>
            <a:r>
              <a:rPr lang="el-GR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κολοειδή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του εδάφους.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Οι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ρίζες απορροφούν τα θρεπτικά στοιχεία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κυρίως από το εδαφικό διάλυμα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δευτερευόντως από τα εδαφικά κολλοειδή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l-GR" sz="20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76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7937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Η διαθεσιμότητα των θρεπτικών στοιχείων του εδάφους προς τα φυτά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1981204"/>
            <a:ext cx="69219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-Τα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εδαφικά κολλοειδή αποτελούν μια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δεξαμενή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θρεπτικών στοιχείων η οποία βρίσκεται συνεχώς σε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δυναμική ισορροπία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 το εδαφικό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διάλυμα.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Υψηλή συγκέντρωση θρεπτικών στοιχείων στο εδαφικό διάλυμα, συνήθως λόγω λιπάνσεων, ευνοεί τον εμπλουτισμό και της δεξαμενής των εδαφικών κολλοειδών.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-Εάν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 συγκέντρωση των θρεπτικών στοιχείων στο εδαφικό διάλυμα μειωθεί, λ.χ. λόγω έκπλυσης ή απορρόφησής τους από τις ρίζες,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το έλλειμμα σε θρεπτικά στοιχεία αναπληρώνεται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μέσω της δεξαμενής των εδαφικών κολλοειδών, εφόσον η δεξαμενή αυτή διαθέτει αποθέματα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l-GR" sz="20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8429" y="76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5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ot_soil_ion_exchange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8" y="1740308"/>
            <a:ext cx="6599635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654" y="294972"/>
            <a:ext cx="7937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Οι ρίζες προσλαμβάνουν τα ανόργανα θρεπτικά στοιχεία κυρίως από το εδαφικό διάλυμα, αλλά και από τα εδαφικά κολλοειδή </a:t>
            </a:r>
            <a:endParaRPr lang="el-GR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6916" y="1285007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de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9815" y="38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4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3602</TotalTime>
  <Words>962</Words>
  <Application>Microsoft Office PowerPoint</Application>
  <PresentationFormat>On-screen Show (4:3)</PresentationFormat>
  <Paragraphs>52</Paragraphs>
  <Slides>15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Georgios Liakopoulos</dc:creator>
  <cp:lastModifiedBy>Georgios Liakopoulos</cp:lastModifiedBy>
  <cp:revision>104</cp:revision>
  <dcterms:created xsi:type="dcterms:W3CDTF">2018-04-15T12:48:54Z</dcterms:created>
  <dcterms:modified xsi:type="dcterms:W3CDTF">2020-04-02T11:13:03Z</dcterms:modified>
</cp:coreProperties>
</file>