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B212"/>
    <a:srgbClr val="20A21A"/>
    <a:srgbClr val="006600"/>
    <a:srgbClr val="082E0E"/>
    <a:srgbClr val="003300"/>
    <a:srgbClr val="19972E"/>
    <a:srgbClr val="0F591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4475F2-0C5A-4DE4-BB4B-B7166608929A}" type="slidenum">
              <a:rPr lang="en-GB" altLang="el-GR"/>
              <a:pPr/>
              <a:t>‹#›</a:t>
            </a:fld>
            <a:endParaRPr lang="en-GB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8A0779-5FFB-42A7-BB02-82054B6FF06F}" type="slidenum">
              <a:rPr lang="en-GB" altLang="el-GR"/>
              <a:pPr eaLnBrk="1" hangingPunct="1"/>
              <a:t>1</a:t>
            </a:fld>
            <a:endParaRPr lang="en-GB" altLang="el-GR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46564" y="2632076"/>
            <a:ext cx="4507144" cy="1182688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B14AF-DFFA-427A-8560-B6C60929AC97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4121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8B692-50CE-4E15-88CE-6629A3B9E969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70423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A54F8-CC0E-4FB6-97AD-F102AEBDB545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980739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43753-80CA-4CC4-8441-0F5D831ED69A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51812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E07B8-F33B-4290-83AE-836CEB6EC303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8219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E5FEE-C984-42A0-AA46-CA8FDB6045A1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57168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FC3E20-1787-4D26-BE96-382B04DF5CE2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38480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84A06-F348-472A-A31C-6F247C1F6938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02922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069E6-CE0D-4264-80EE-728362C6EB94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32070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FBCCB-BB27-40D2-BE39-1C8FF01B386D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00870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B2E6C3-D9AE-43EA-922A-93248A3FC1BB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92416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3D5851-0776-48B0-8F80-DC3B6B991536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10976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30FF92-6653-4242-82A1-B77A9BAEB652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74934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4300" y="274638"/>
            <a:ext cx="6032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9313" y="1600200"/>
            <a:ext cx="52974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  <a:p>
            <a:pPr lvl="3"/>
            <a:r>
              <a:rPr lang="en-GB" altLang="el-GR" smtClean="0"/>
              <a:t>Fourth level</a:t>
            </a:r>
          </a:p>
          <a:p>
            <a:pPr lvl="4"/>
            <a:r>
              <a:rPr lang="en-GB" altLang="el-GR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2D050"/>
                </a:solidFill>
              </a:defRPr>
            </a:lvl1pPr>
          </a:lstStyle>
          <a:p>
            <a:fld id="{1228EACB-5032-44E9-B4C4-7ED6B3EF3ECB}" type="slidenum">
              <a:rPr lang="en-GB" altLang="el-GR"/>
              <a:pPr/>
              <a:t>‹#›</a:t>
            </a:fld>
            <a:endParaRPr lang="en-GB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2D05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2D05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92D05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2D05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8225" y="5675313"/>
            <a:ext cx="6497638" cy="1182687"/>
          </a:xfrm>
        </p:spPr>
        <p:txBody>
          <a:bodyPr/>
          <a:lstStyle/>
          <a:p>
            <a:pPr algn="r" eaLnBrk="1" hangingPunct="1"/>
            <a:r>
              <a:rPr lang="el-GR" altLang="el-GR" sz="2800" smtClean="0">
                <a:solidFill>
                  <a:srgbClr val="0F591B"/>
                </a:solidFill>
              </a:rPr>
              <a:t>Οικονομικά του Περιβάλλοντος &amp; των Φυσικών Πόρων</a:t>
            </a:r>
            <a:endParaRPr lang="en-GB" altLang="el-GR" sz="2800" i="1" smtClean="0">
              <a:solidFill>
                <a:srgbClr val="92D050"/>
              </a:solidFill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5345113" y="363538"/>
            <a:ext cx="38052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l-GR" altLang="el-GR" sz="1400" b="1"/>
              <a:t>Τμήμα Αγροτικής Οικονομίας &amp; Ανάπτυξης</a:t>
            </a:r>
          </a:p>
          <a:p>
            <a:pPr eaLnBrk="1" hangingPunct="1">
              <a:lnSpc>
                <a:spcPct val="200000"/>
              </a:lnSpc>
            </a:pPr>
            <a:r>
              <a:rPr lang="el-GR" altLang="el-GR" sz="1400" b="1"/>
              <a:t>Γεωπονικό Πανεπιστήμιο Αθηνών</a:t>
            </a:r>
          </a:p>
        </p:txBody>
      </p:sp>
      <p:sp>
        <p:nvSpPr>
          <p:cNvPr id="3077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0E2C0D-6888-4F1C-A282-ECBDEF62F4F2}" type="slidenum">
              <a:rPr lang="en-GB" altLang="el-GR">
                <a:solidFill>
                  <a:srgbClr val="92D050"/>
                </a:solidFill>
              </a:rPr>
              <a:pPr eaLnBrk="1" hangingPunct="1"/>
              <a:t>1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3078" name="TextBox 1"/>
          <p:cNvSpPr txBox="1">
            <a:spLocks noChangeArrowheads="1"/>
          </p:cNvSpPr>
          <p:nvPr/>
        </p:nvSpPr>
        <p:spPr bwMode="auto">
          <a:xfrm>
            <a:off x="6243638" y="3024188"/>
            <a:ext cx="698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4800" dirty="0" smtClean="0">
                <a:solidFill>
                  <a:srgbClr val="FF0000"/>
                </a:solidFill>
              </a:rPr>
              <a:t>7 </a:t>
            </a:r>
            <a:endParaRPr lang="el-GR" altLang="el-GR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4757738" y="1366838"/>
            <a:ext cx="4065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b="1">
                <a:solidFill>
                  <a:srgbClr val="FF0000"/>
                </a:solidFill>
              </a:rPr>
              <a:t>Μαθησιακοί Στόχοι της </a:t>
            </a:r>
            <a:r>
              <a:rPr lang="en-US" altLang="el-GR" b="1">
                <a:solidFill>
                  <a:srgbClr val="FF0000"/>
                </a:solidFill>
              </a:rPr>
              <a:t>6</a:t>
            </a:r>
            <a:r>
              <a:rPr lang="el-GR" altLang="el-GR" b="1" baseline="30000">
                <a:solidFill>
                  <a:srgbClr val="FF0000"/>
                </a:solidFill>
              </a:rPr>
              <a:t>ης</a:t>
            </a:r>
            <a:r>
              <a:rPr lang="el-GR" altLang="el-GR" b="1">
                <a:solidFill>
                  <a:srgbClr val="FF0000"/>
                </a:solidFill>
              </a:rPr>
              <a:t> Διάλεξης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454150" y="4097338"/>
            <a:ext cx="7708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AutoNum type="arabicPeriod"/>
            </a:pPr>
            <a:r>
              <a:rPr lang="el-GR" altLang="el-GR"/>
              <a:t>Φορολογία </a:t>
            </a:r>
            <a:r>
              <a:rPr lang="en-US" altLang="el-GR"/>
              <a:t>Pigou</a:t>
            </a:r>
            <a:r>
              <a:rPr lang="el-GR" altLang="el-GR"/>
              <a:t> και υπερβολική επιβάρυνση των παραγωγών</a:t>
            </a:r>
          </a:p>
          <a:p>
            <a:pPr eaLnBrk="1" hangingPunct="1">
              <a:lnSpc>
                <a:spcPct val="200000"/>
              </a:lnSpc>
              <a:buFontTx/>
              <a:buAutoNum type="arabicPeriod"/>
            </a:pPr>
            <a:r>
              <a:rPr lang="el-GR" altLang="el-GR"/>
              <a:t>Εξοικείωση με την περίπτωση του μη γραμμικού φόρου στους ρύπους</a:t>
            </a:r>
          </a:p>
        </p:txBody>
      </p:sp>
      <p:sp>
        <p:nvSpPr>
          <p:cNvPr id="4100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1EC4C3-BEBD-48CD-B260-E24F3A144B87}" type="slidenum">
              <a:rPr lang="en-GB" altLang="el-GR">
                <a:solidFill>
                  <a:srgbClr val="92D050"/>
                </a:solidFill>
              </a:rPr>
              <a:pPr eaLnBrk="1" hangingPunct="1"/>
              <a:t>2</a:t>
            </a:fld>
            <a:endParaRPr lang="en-GB" altLang="el-GR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F38887-B4B4-4033-9C42-FB76296912FC}" type="slidenum">
              <a:rPr lang="en-GB" altLang="el-GR">
                <a:solidFill>
                  <a:srgbClr val="92D050"/>
                </a:solidFill>
              </a:rPr>
              <a:pPr eaLnBrk="1" hangingPunct="1"/>
              <a:t>3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3697288" y="596900"/>
            <a:ext cx="4837112" cy="369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l-GR" dirty="0"/>
              <a:t>Μακροχρόνια Ανισορροπία και Φόρος Pigou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75" y="2308225"/>
            <a:ext cx="4664075" cy="350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Καμπύλο βέλος προς τα κάτω 3"/>
          <p:cNvSpPr/>
          <p:nvPr/>
        </p:nvSpPr>
        <p:spPr>
          <a:xfrm>
            <a:off x="2698750" y="3827463"/>
            <a:ext cx="1816100" cy="8016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1196975" y="4832350"/>
            <a:ext cx="1912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Νομιμοποίηση??</a:t>
            </a:r>
          </a:p>
        </p:txBody>
      </p:sp>
      <p:sp>
        <p:nvSpPr>
          <p:cNvPr id="5127" name="Ορθογώνιο 5"/>
          <p:cNvSpPr>
            <a:spLocks noChangeArrowheads="1"/>
          </p:cNvSpPr>
          <p:nvPr/>
        </p:nvSpPr>
        <p:spPr bwMode="auto">
          <a:xfrm>
            <a:off x="3136900" y="6224588"/>
            <a:ext cx="439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διαταράσσεται η μακροχρόνια ισορροπία </a:t>
            </a:r>
          </a:p>
        </p:txBody>
      </p:sp>
      <p:sp>
        <p:nvSpPr>
          <p:cNvPr id="7" name="Καμπύλο δεξιό βέλος 6"/>
          <p:cNvSpPr/>
          <p:nvPr/>
        </p:nvSpPr>
        <p:spPr>
          <a:xfrm>
            <a:off x="1941513" y="5362575"/>
            <a:ext cx="869950" cy="12319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2B0F41-BE96-4D5E-96EB-A60EDEF4F47C}" type="slidenum">
              <a:rPr lang="en-GB" altLang="el-GR">
                <a:solidFill>
                  <a:srgbClr val="92D050"/>
                </a:solidFill>
              </a:rPr>
              <a:pPr eaLnBrk="1" hangingPunct="1"/>
              <a:t>4</a:t>
            </a:fld>
            <a:endParaRPr lang="en-GB" altLang="el-GR">
              <a:solidFill>
                <a:srgbClr val="92D050"/>
              </a:solidFill>
            </a:endParaRP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458788"/>
            <a:ext cx="44958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6BFCCA-33C3-4909-A85C-9E51864D4895}" type="slidenum">
              <a:rPr lang="en-GB" altLang="el-GR">
                <a:solidFill>
                  <a:srgbClr val="92D050"/>
                </a:solidFill>
              </a:rPr>
              <a:pPr eaLnBrk="1" hangingPunct="1"/>
              <a:t>5</a:t>
            </a:fld>
            <a:endParaRPr lang="en-GB" altLang="el-GR">
              <a:solidFill>
                <a:srgbClr val="92D050"/>
              </a:solidFill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520" y="728662"/>
            <a:ext cx="453390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2"/>
          <p:cNvSpPr txBox="1">
            <a:spLocks noChangeArrowheads="1"/>
          </p:cNvSpPr>
          <p:nvPr/>
        </p:nvSpPr>
        <p:spPr bwMode="auto">
          <a:xfrm>
            <a:off x="4572000" y="174864"/>
            <a:ext cx="2393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dirty="0"/>
              <a:t>Μη γραμμικός φόρος </a:t>
            </a:r>
          </a:p>
        </p:txBody>
      </p:sp>
      <p:sp>
        <p:nvSpPr>
          <p:cNvPr id="2" name="Rectangle 1"/>
          <p:cNvSpPr/>
          <p:nvPr/>
        </p:nvSpPr>
        <p:spPr>
          <a:xfrm>
            <a:off x="201168" y="6313248"/>
            <a:ext cx="84856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1200" dirty="0" err="1" smtClean="0"/>
              <a:t>Whitby</a:t>
            </a:r>
            <a:r>
              <a:rPr lang="en-US" sz="1200" dirty="0" smtClean="0"/>
              <a:t>, M., &amp; Hanley, N. (1986). Problems of Agricultural Externalities: A Conceptual Model with Implications for Research. Journal of Agricultural Economics, 37(1), 1-13.</a:t>
            </a:r>
            <a:endParaRPr lang="el-GR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469ED-D46A-49B5-A85D-5B0E4E6D789E}" type="slidenum">
              <a:rPr lang="en-GB" altLang="el-GR">
                <a:solidFill>
                  <a:srgbClr val="92D050"/>
                </a:solidFill>
              </a:rPr>
              <a:pPr eaLnBrk="1" hangingPunct="1"/>
              <a:t>6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8195" name="Ορθογώνιο 2"/>
          <p:cNvSpPr>
            <a:spLocks noChangeArrowheads="1"/>
          </p:cNvSpPr>
          <p:nvPr/>
        </p:nvSpPr>
        <p:spPr bwMode="auto">
          <a:xfrm>
            <a:off x="3308350" y="1497013"/>
            <a:ext cx="49720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200000"/>
              </a:lnSpc>
            </a:pPr>
            <a:r>
              <a:rPr lang="el-GR" altLang="el-GR"/>
              <a:t>Δυστυχώς, παρόλο που θεωρητικά η περίπτωση του μη γραμμικού φόρου αναγκάζει τις επιχειρήσεις να πληρώσουν μόνο για το εξωτερικό κόστος που ευθύνονται δεν υπάρχει </a:t>
            </a:r>
            <a:r>
              <a:rPr lang="el-GR" altLang="el-GR" b="1">
                <a:solidFill>
                  <a:srgbClr val="FF0000"/>
                </a:solidFill>
              </a:rPr>
              <a:t>ένας απλός και αποδεκτός τρόπος </a:t>
            </a:r>
            <a:r>
              <a:rPr lang="el-GR" altLang="el-GR"/>
              <a:t>επιβολής μη γραμμικής φορολογίας στους παραγόμενους ρύπους.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E6C3-D9AE-43EA-922A-93248A3FC1BB}" type="slidenum">
              <a:rPr lang="en-GB" altLang="el-GR" smtClean="0"/>
              <a:pPr/>
              <a:t>7</a:t>
            </a:fld>
            <a:endParaRPr lang="en-GB" alt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4096512" y="813816"/>
            <a:ext cx="4440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Ισοσκελισμένος φόρος (</a:t>
            </a:r>
            <a:r>
              <a:rPr lang="en-US" dirty="0" smtClean="0"/>
              <a:t>Budget balanced)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407408" y="1618488"/>
            <a:ext cx="1639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Έσοδα= ζημιά</a:t>
            </a:r>
            <a:endParaRPr lang="el-GR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319745"/>
              </p:ext>
            </p:extLst>
          </p:nvPr>
        </p:nvGraphicFramePr>
        <p:xfrm>
          <a:off x="3192887" y="2225945"/>
          <a:ext cx="4076593" cy="1693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3" imgW="1892160" imgH="787320" progId="Equation.DSMT4">
                  <p:embed/>
                </p:oleObj>
              </mc:Choice>
              <mc:Fallback>
                <p:oleObj name="Equation" r:id="rId3" imgW="189216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2887" y="2225945"/>
                        <a:ext cx="4076593" cy="1693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704570"/>
              </p:ext>
            </p:extLst>
          </p:nvPr>
        </p:nvGraphicFramePr>
        <p:xfrm>
          <a:off x="1190385" y="4348270"/>
          <a:ext cx="5126446" cy="134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5" imgW="3390840" imgH="888840" progId="Equation.DSMT4">
                  <p:embed/>
                </p:oleObj>
              </mc:Choice>
              <mc:Fallback>
                <p:oleObj name="Equation" r:id="rId5" imgW="339084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0385" y="4348270"/>
                        <a:ext cx="5126446" cy="134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>
            <a:off x="4466844" y="3772583"/>
            <a:ext cx="374904" cy="655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237744" y="6483350"/>
            <a:ext cx="7031736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McKitrick</a:t>
            </a: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R. (2011). Economic Analysis of Environmental Policy. </a:t>
            </a:r>
            <a:r>
              <a:rPr lang="el-GR" sz="1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Toronto</a:t>
            </a:r>
            <a:r>
              <a:rPr lang="el-G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l-GR" sz="1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el-G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l-GR" sz="1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Toronto</a:t>
            </a:r>
            <a:r>
              <a:rPr lang="el-G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el-G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6553200" y="4759672"/>
            <a:ext cx="569976" cy="5212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7269480" y="4522195"/>
            <a:ext cx="1425711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Γραμμική</a:t>
            </a:r>
          </a:p>
          <a:p>
            <a:r>
              <a:rPr lang="el-GR" dirty="0" smtClean="0"/>
              <a:t>Συνάρτηση</a:t>
            </a:r>
          </a:p>
          <a:p>
            <a:r>
              <a:rPr lang="el-GR" dirty="0" smtClean="0"/>
              <a:t>Εξωτερικού </a:t>
            </a:r>
          </a:p>
          <a:p>
            <a:r>
              <a:rPr lang="el-GR" dirty="0" smtClean="0"/>
              <a:t>κόστους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17013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167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Default Design</vt:lpstr>
      <vt:lpstr>Equation</vt:lpstr>
      <vt:lpstr>Οικονομικά του Περιβάλλοντος &amp; των Φυσικών Πόρων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Thanasis</cp:lastModifiedBy>
  <cp:revision>81</cp:revision>
  <dcterms:created xsi:type="dcterms:W3CDTF">2009-11-03T13:35:13Z</dcterms:created>
  <dcterms:modified xsi:type="dcterms:W3CDTF">2023-11-25T09:57:17Z</dcterms:modified>
</cp:coreProperties>
</file>