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21" r:id="rId2"/>
    <p:sldId id="305" r:id="rId3"/>
    <p:sldId id="332" r:id="rId4"/>
    <p:sldId id="258" r:id="rId5"/>
    <p:sldId id="333" r:id="rId6"/>
    <p:sldId id="334" r:id="rId7"/>
    <p:sldId id="335" r:id="rId8"/>
    <p:sldId id="259" r:id="rId9"/>
    <p:sldId id="260" r:id="rId10"/>
    <p:sldId id="261" r:id="rId11"/>
    <p:sldId id="306" r:id="rId12"/>
    <p:sldId id="262" r:id="rId13"/>
    <p:sldId id="257" r:id="rId14"/>
    <p:sldId id="291" r:id="rId15"/>
    <p:sldId id="307" r:id="rId16"/>
    <p:sldId id="338" r:id="rId17"/>
    <p:sldId id="322" r:id="rId18"/>
    <p:sldId id="265" r:id="rId19"/>
    <p:sldId id="266" r:id="rId20"/>
    <p:sldId id="337" r:id="rId21"/>
    <p:sldId id="308" r:id="rId22"/>
    <p:sldId id="309" r:id="rId23"/>
    <p:sldId id="342" r:id="rId24"/>
    <p:sldId id="336" r:id="rId25"/>
    <p:sldId id="341"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65989-EDAF-46B9-9FD5-43C962A1104D}" type="datetimeFigureOut">
              <a:rPr lang="el-GR" smtClean="0"/>
              <a:pPr/>
              <a:t>17/3/2020</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B15A8E-E218-4767-906C-3EC258D9D0F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6465E5-78E0-4786-A40C-AA583DBC5791}" type="datetimeFigureOut">
              <a:rPr lang="el-GR" smtClean="0"/>
              <a:pPr/>
              <a:t>17/3/2020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553AC6A-24DD-422F-A4AC-46BA7A1ED6F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alpha val="31000"/>
          </a:srgb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465E5-78E0-4786-A40C-AA583DBC5791}" type="datetimeFigureOut">
              <a:rPr lang="el-GR" smtClean="0"/>
              <a:pPr/>
              <a:t>17/3/2020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3AC6A-24DD-422F-A4AC-46BA7A1ED6F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48881"/>
            <a:ext cx="9144000" cy="432048"/>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l-GR" sz="2400" b="1" dirty="0" smtClean="0"/>
              <a:t>ΦΥΣΙΟΛΟΓΙΑ των ΦΥΤΩΝ</a:t>
            </a:r>
            <a:endParaRPr lang="el-GR" sz="2400" b="1" dirty="0"/>
          </a:p>
        </p:txBody>
      </p:sp>
      <p:sp>
        <p:nvSpPr>
          <p:cNvPr id="3" name="Subtitle 2"/>
          <p:cNvSpPr>
            <a:spLocks noGrp="1"/>
          </p:cNvSpPr>
          <p:nvPr>
            <p:ph type="subTitle" idx="1"/>
          </p:nvPr>
        </p:nvSpPr>
        <p:spPr>
          <a:xfrm>
            <a:off x="-21974" y="3212977"/>
            <a:ext cx="9144000" cy="1368151"/>
          </a:xfrm>
          <a:ln>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nSpc>
                <a:spcPct val="170000"/>
              </a:lnSpc>
            </a:pPr>
            <a:r>
              <a:rPr lang="el-GR" sz="2800" b="1" dirty="0" smtClean="0">
                <a:solidFill>
                  <a:schemeClr val="tx2"/>
                </a:solidFill>
                <a:latin typeface="Arial Black" pitchFamily="34" charset="0"/>
                <a:cs typeface="Arial" pitchFamily="34" charset="0"/>
              </a:rPr>
              <a:t>ΚΕΦΑΛΑΙΟ </a:t>
            </a:r>
            <a:r>
              <a:rPr lang="en-US" sz="2800" b="1" dirty="0" smtClean="0">
                <a:solidFill>
                  <a:schemeClr val="tx2"/>
                </a:solidFill>
                <a:latin typeface="Arial Black" pitchFamily="34" charset="0"/>
                <a:cs typeface="Arial" pitchFamily="34" charset="0"/>
              </a:rPr>
              <a:t>5</a:t>
            </a:r>
            <a:endParaRPr lang="el-GR" sz="2800" b="1" dirty="0" smtClean="0">
              <a:solidFill>
                <a:schemeClr val="tx2"/>
              </a:solidFill>
              <a:latin typeface="Arial Black" pitchFamily="34" charset="0"/>
              <a:cs typeface="Arial" pitchFamily="34" charset="0"/>
            </a:endParaRPr>
          </a:p>
          <a:p>
            <a:pPr>
              <a:lnSpc>
                <a:spcPct val="170000"/>
              </a:lnSpc>
            </a:pPr>
            <a:r>
              <a:rPr lang="el-GR" sz="2000" b="1" dirty="0" smtClean="0">
                <a:solidFill>
                  <a:schemeClr val="tx2"/>
                </a:solidFill>
                <a:latin typeface="Arial" pitchFamily="34" charset="0"/>
                <a:cs typeface="Arial" pitchFamily="34" charset="0"/>
              </a:rPr>
              <a:t>ΠΑΡΑΓΟΝΤΕΣ ΠΟΥ ΕΠΗΡΕΑΖΟΥΝ ΤΑ ΙΣΟΖΥΓΙΑ </a:t>
            </a:r>
          </a:p>
          <a:p>
            <a:pPr>
              <a:lnSpc>
                <a:spcPct val="170000"/>
              </a:lnSpc>
            </a:pPr>
            <a:r>
              <a:rPr lang="el-GR" sz="2000" b="1" dirty="0" smtClean="0">
                <a:solidFill>
                  <a:schemeClr val="tx2"/>
                </a:solidFill>
                <a:latin typeface="Arial" pitchFamily="34" charset="0"/>
                <a:cs typeface="Arial" pitchFamily="34" charset="0"/>
              </a:rPr>
              <a:t>ΕΝΕΡΓΕΙΑΣ ΑΝΘΡΑΚΑ ΚΑΙ ΝΕΡΟΥ ΤΩΝ ΦΥΤΩΝ</a:t>
            </a:r>
          </a:p>
          <a:p>
            <a:pPr>
              <a:lnSpc>
                <a:spcPct val="170000"/>
              </a:lnSpc>
            </a:pPr>
            <a:endParaRPr lang="el-GR" sz="1700" b="1" dirty="0">
              <a:solidFill>
                <a:schemeClr val="tx2"/>
              </a:solidFill>
              <a:latin typeface="Arial" pitchFamily="34" charset="0"/>
              <a:cs typeface="Arial" pitchFamily="34" charset="0"/>
            </a:endParaRPr>
          </a:p>
        </p:txBody>
      </p:sp>
      <p:grpSp>
        <p:nvGrpSpPr>
          <p:cNvPr id="4" name="Group 3"/>
          <p:cNvGrpSpPr/>
          <p:nvPr/>
        </p:nvGrpSpPr>
        <p:grpSpPr>
          <a:xfrm>
            <a:off x="1763688" y="0"/>
            <a:ext cx="4824536" cy="1332958"/>
            <a:chOff x="1331640" y="-89638"/>
            <a:chExt cx="5112568" cy="1579772"/>
          </a:xfrm>
        </p:grpSpPr>
        <p:pic>
          <p:nvPicPr>
            <p:cNvPr id="5" name="Picture 2" descr="http://www2.aua.gr/sites/all/themes/themecornflex/images/AgriculturalUniversityOfAthens100px.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89638"/>
              <a:ext cx="5112568" cy="1421336"/>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2555776" y="870033"/>
              <a:ext cx="3888432" cy="620101"/>
            </a:xfrm>
            <a:prstGeom prst="rect">
              <a:avLst/>
            </a:prstGeom>
            <a:solidFill>
              <a:schemeClr val="bg1"/>
            </a:solidFill>
          </p:spPr>
          <p:txBody>
            <a:bodyPr wrap="square" rtlCol="0">
              <a:spAutoFit/>
            </a:bodyPr>
            <a:lstStyle/>
            <a:p>
              <a:pPr algn="ctr"/>
              <a:r>
                <a:rPr lang="el-GR" sz="1400" b="1" dirty="0" smtClean="0"/>
                <a:t>ΕΡΓΑΣΤΗΡΙΟ ΦΥΣΙΟΛΟΓΙΑΣ &amp; ΜΟΡΦΟΛΟΓΙΑΣ ΦΥΤΩΝ</a:t>
              </a:r>
              <a:endParaRPr lang="el-GR" sz="1400" dirty="0" smtClean="0"/>
            </a:p>
          </p:txBody>
        </p:sp>
      </p:grpSp>
      <p:sp>
        <p:nvSpPr>
          <p:cNvPr id="8" name="TextBox 7"/>
          <p:cNvSpPr txBox="1"/>
          <p:nvPr/>
        </p:nvSpPr>
        <p:spPr>
          <a:xfrm>
            <a:off x="4046488" y="6221908"/>
            <a:ext cx="1433021" cy="369332"/>
          </a:xfrm>
          <a:prstGeom prst="rect">
            <a:avLst/>
          </a:prstGeom>
          <a:noFill/>
        </p:spPr>
        <p:txBody>
          <a:bodyPr wrap="none" rtlCol="0">
            <a:spAutoFit/>
          </a:bodyPr>
          <a:lstStyle/>
          <a:p>
            <a:r>
              <a:rPr lang="el-GR" b="1" dirty="0" smtClean="0">
                <a:solidFill>
                  <a:schemeClr val="accent2">
                    <a:lumMod val="50000"/>
                  </a:schemeClr>
                </a:solidFill>
              </a:rPr>
              <a:t>ΑΘΗΝΑ 2018</a:t>
            </a:r>
            <a:endParaRPr lang="el-GR" b="1" dirty="0">
              <a:solidFill>
                <a:schemeClr val="accent2">
                  <a:lumMod val="50000"/>
                </a:schemeClr>
              </a:solidFill>
            </a:endParaRPr>
          </a:p>
        </p:txBody>
      </p:sp>
    </p:spTree>
    <p:extLst>
      <p:ext uri="{BB962C8B-B14F-4D97-AF65-F5344CB8AC3E}">
        <p14:creationId xmlns:p14="http://schemas.microsoft.com/office/powerpoint/2010/main" xmlns="" val="76577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 Τίτλος"/>
          <p:cNvSpPr>
            <a:spLocks noGrp="1"/>
          </p:cNvSpPr>
          <p:nvPr>
            <p:ph type="title"/>
          </p:nvPr>
        </p:nvSpPr>
        <p:spPr>
          <a:xfrm>
            <a:off x="179512" y="188640"/>
            <a:ext cx="8445624" cy="36004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nSpc>
                <a:spcPct val="150000"/>
              </a:lnSpc>
            </a:pPr>
            <a:r>
              <a:rPr lang="en-US" sz="2000" b="1" dirty="0" smtClean="0">
                <a:solidFill>
                  <a:schemeClr val="tx2">
                    <a:lumMod val="50000"/>
                  </a:schemeClr>
                </a:solidFill>
                <a:latin typeface="Arial" pitchFamily="34" charset="0"/>
                <a:cs typeface="Arial" pitchFamily="34" charset="0"/>
              </a:rPr>
              <a:t>Η </a:t>
            </a:r>
            <a:r>
              <a:rPr lang="en-US" sz="2000" b="1" dirty="0" err="1" smtClean="0">
                <a:solidFill>
                  <a:schemeClr val="tx2">
                    <a:lumMod val="50000"/>
                  </a:schemeClr>
                </a:solidFill>
                <a:latin typeface="Arial" pitchFamily="34" charset="0"/>
                <a:cs typeface="Arial" pitchFamily="34" charset="0"/>
              </a:rPr>
              <a:t>νυχτερινή</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διαπνοή</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και</a:t>
            </a:r>
            <a:r>
              <a:rPr lang="en-US" sz="2000" b="1" dirty="0" smtClean="0">
                <a:solidFill>
                  <a:schemeClr val="tx2">
                    <a:lumMod val="50000"/>
                  </a:schemeClr>
                </a:solidFill>
                <a:latin typeface="Arial" pitchFamily="34" charset="0"/>
                <a:cs typeface="Arial" pitchFamily="34" charset="0"/>
              </a:rPr>
              <a:t> ο </a:t>
            </a:r>
            <a:r>
              <a:rPr lang="en-US" sz="2000" b="1" dirty="0" err="1" smtClean="0">
                <a:solidFill>
                  <a:schemeClr val="tx2">
                    <a:lumMod val="50000"/>
                  </a:schemeClr>
                </a:solidFill>
                <a:latin typeface="Arial" pitchFamily="34" charset="0"/>
                <a:cs typeface="Arial" pitchFamily="34" charset="0"/>
              </a:rPr>
              <a:t>ρόλος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της</a:t>
            </a:r>
            <a:endParaRPr lang="el-GR" sz="2000" b="1" dirty="0">
              <a:solidFill>
                <a:schemeClr val="tx2">
                  <a:lumMod val="50000"/>
                </a:schemeClr>
              </a:solidFill>
              <a:latin typeface="Arial" pitchFamily="34" charset="0"/>
              <a:cs typeface="Arial" pitchFamily="34" charset="0"/>
            </a:endParaRPr>
          </a:p>
        </p:txBody>
      </p:sp>
      <p:sp>
        <p:nvSpPr>
          <p:cNvPr id="5" name="Rectangle 4"/>
          <p:cNvSpPr/>
          <p:nvPr/>
        </p:nvSpPr>
        <p:spPr>
          <a:xfrm>
            <a:off x="107504" y="836712"/>
            <a:ext cx="8712968" cy="3373359"/>
          </a:xfrm>
          <a:prstGeom prst="rect">
            <a:avLst/>
          </a:prstGeom>
        </p:spPr>
        <p:txBody>
          <a:bodyPr wrap="square">
            <a:spAutoFit/>
          </a:bodyPr>
          <a:lstStyle/>
          <a:p>
            <a:pPr>
              <a:lnSpc>
                <a:spcPct val="150000"/>
              </a:lnSpc>
            </a:pPr>
            <a:r>
              <a:rPr lang="el-GR" dirty="0" smtClean="0"/>
              <a:t>Στα περισσότερα είδη τα στόματα κατά τη διάρκεια της νύκτας δεν κλείνουν εντελώς, επιτρέποντας τη διεξαγωγή της νυχτερινής διαπνοής. </a:t>
            </a:r>
          </a:p>
          <a:p>
            <a:pPr>
              <a:lnSpc>
                <a:spcPct val="150000"/>
              </a:lnSpc>
            </a:pPr>
            <a:r>
              <a:rPr lang="el-GR" dirty="0" smtClean="0"/>
              <a:t>Η νυχτερινή διαπνοή ευθύνεται για απώλειες νερού της τάξης των 10-15% της ημερήσιας και ο πιθανός της ρόλος είναι η διατήρηση ενός διαπνευστικού ρεύματος για τη συνεχή μεταφορά απαραίτητων θρεπτικών στοιχείων στο υπέργειο μέρος, ακόμη και κατά τη διάρκεια της νύκτας. </a:t>
            </a:r>
          </a:p>
          <a:p>
            <a:pPr>
              <a:lnSpc>
                <a:spcPct val="150000"/>
              </a:lnSpc>
            </a:pPr>
            <a:r>
              <a:rPr lang="el-GR" dirty="0" smtClean="0"/>
              <a:t>Μια άλλη πιθανή λειτουργία είναι η συνέργεια με τη ριζική πίεση  για την αποκατάσταση των εμβολών που έχουν δημιουργηθεί στα αγγεία του ξύλου κατά τη διάρκεια της ημέρας.</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179512" y="188640"/>
            <a:ext cx="8640960" cy="576064"/>
          </a:xfrm>
        </p:spPr>
        <p:style>
          <a:lnRef idx="1">
            <a:schemeClr val="accent3"/>
          </a:lnRef>
          <a:fillRef idx="2">
            <a:schemeClr val="accent3"/>
          </a:fillRef>
          <a:effectRef idx="1">
            <a:schemeClr val="accent3"/>
          </a:effectRef>
          <a:fontRef idx="minor">
            <a:schemeClr val="dk1"/>
          </a:fontRef>
        </p:style>
        <p:txBody>
          <a:bodyPr>
            <a:normAutofit/>
          </a:bodyPr>
          <a:lstStyle/>
          <a:p>
            <a:pPr>
              <a:lnSpc>
                <a:spcPct val="150000"/>
              </a:lnSpc>
            </a:pPr>
            <a:r>
              <a:rPr lang="en-US" sz="1800" b="1" dirty="0" err="1" smtClean="0">
                <a:solidFill>
                  <a:schemeClr val="tx2">
                    <a:lumMod val="50000"/>
                  </a:schemeClr>
                </a:solidFill>
                <a:latin typeface="Arial" pitchFamily="34" charset="0"/>
                <a:cs typeface="Arial" pitchFamily="34" charset="0"/>
              </a:rPr>
              <a:t>Τα</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ισοζύγια</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άνθρακα</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και</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νερού</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επηρεάζονται</a:t>
            </a:r>
            <a:r>
              <a:rPr lang="en-US" sz="1800" b="1" dirty="0" smtClean="0">
                <a:solidFill>
                  <a:schemeClr val="tx2">
                    <a:lumMod val="50000"/>
                  </a:schemeClr>
                </a:solidFill>
                <a:latin typeface="Arial" pitchFamily="34" charset="0"/>
                <a:cs typeface="Arial" pitchFamily="34" charset="0"/>
              </a:rPr>
              <a:t> από </a:t>
            </a:r>
            <a:r>
              <a:rPr lang="en-US" sz="1800" b="1" dirty="0" err="1" smtClean="0">
                <a:solidFill>
                  <a:schemeClr val="tx2">
                    <a:lumMod val="50000"/>
                  </a:schemeClr>
                </a:solidFill>
                <a:latin typeface="Arial" pitchFamily="34" charset="0"/>
                <a:cs typeface="Arial" pitchFamily="34" charset="0"/>
              </a:rPr>
              <a:t>τη</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συγκέντρωση</a:t>
            </a:r>
            <a:r>
              <a:rPr lang="en-US" sz="1800" b="1" dirty="0" smtClean="0">
                <a:solidFill>
                  <a:schemeClr val="tx2">
                    <a:lumMod val="50000"/>
                  </a:schemeClr>
                </a:solidFill>
                <a:latin typeface="Arial" pitchFamily="34" charset="0"/>
                <a:cs typeface="Arial" pitchFamily="34" charset="0"/>
              </a:rPr>
              <a:t> </a:t>
            </a:r>
            <a:r>
              <a:rPr lang="en-US" sz="1800" b="1" dirty="0" err="1" smtClean="0">
                <a:solidFill>
                  <a:schemeClr val="tx2">
                    <a:lumMod val="50000"/>
                  </a:schemeClr>
                </a:solidFill>
                <a:latin typeface="Arial" pitchFamily="34" charset="0"/>
                <a:cs typeface="Arial" pitchFamily="34" charset="0"/>
              </a:rPr>
              <a:t>του</a:t>
            </a:r>
            <a:r>
              <a:rPr lang="en-US" sz="1800" b="1" dirty="0" smtClean="0">
                <a:solidFill>
                  <a:schemeClr val="tx2">
                    <a:lumMod val="50000"/>
                  </a:schemeClr>
                </a:solidFill>
                <a:latin typeface="Arial" pitchFamily="34" charset="0"/>
                <a:cs typeface="Arial" pitchFamily="34" charset="0"/>
              </a:rPr>
              <a:t> CO2 </a:t>
            </a:r>
            <a:endParaRPr lang="el-GR" sz="1800" b="1" dirty="0">
              <a:solidFill>
                <a:schemeClr val="tx2">
                  <a:lumMod val="50000"/>
                </a:schemeClr>
              </a:solidFill>
              <a:latin typeface="Arial" pitchFamily="34" charset="0"/>
              <a:cs typeface="Arial" pitchFamily="34" charset="0"/>
            </a:endParaRPr>
          </a:p>
        </p:txBody>
      </p:sp>
      <p:sp>
        <p:nvSpPr>
          <p:cNvPr id="8" name="Content Placeholder 7"/>
          <p:cNvSpPr>
            <a:spLocks noGrp="1"/>
          </p:cNvSpPr>
          <p:nvPr>
            <p:ph idx="1"/>
          </p:nvPr>
        </p:nvSpPr>
        <p:spPr>
          <a:xfrm>
            <a:off x="179512" y="908720"/>
            <a:ext cx="4104456" cy="4031873"/>
          </a:xfrm>
          <a:prstGeom prst="rect">
            <a:avLst/>
          </a:prstGeom>
        </p:spPr>
        <p:txBody>
          <a:bodyPr wrap="square">
            <a:spAutoFit/>
          </a:bodyPr>
          <a:lstStyle/>
          <a:p>
            <a:pPr marL="84138" indent="12700">
              <a:buNone/>
            </a:pPr>
            <a:r>
              <a:rPr lang="el-GR" sz="1600" dirty="0" smtClean="0"/>
              <a:t>Η συγκέντρωση CO</a:t>
            </a:r>
            <a:r>
              <a:rPr lang="el-GR" sz="1600" baseline="-25000" dirty="0" smtClean="0"/>
              <a:t>2 </a:t>
            </a:r>
            <a:r>
              <a:rPr lang="el-GR" sz="1600" dirty="0" smtClean="0"/>
              <a:t> στην ατμόσφαιρα της γης ανέρχεται σε 0,04% (400 </a:t>
            </a:r>
            <a:r>
              <a:rPr lang="el-GR" sz="1600" dirty="0" err="1" smtClean="0"/>
              <a:t>ppm</a:t>
            </a:r>
            <a:r>
              <a:rPr lang="el-GR" sz="1600" dirty="0" smtClean="0"/>
              <a:t>) περίπου. Η χαμηλή αυτή συγκέντρωση είναι το αποτέλεσμα της έντονης φωτοσυνθετικής δραστηριότητας της χλωρίδας του πλανήτη στο απώτερο γεωλογικό παρελθόν.  Η συγκέντρωση αυτή είναι πολύ χαμηλή και σε υψηλές εντάσεις φωτισμού αποτελεί τον περιοριστικό παράγοντα για τη φωτοσύνθεση των C</a:t>
            </a:r>
            <a:r>
              <a:rPr lang="el-GR" sz="1600" baseline="-25000" dirty="0" smtClean="0"/>
              <a:t>3</a:t>
            </a:r>
            <a:r>
              <a:rPr lang="el-GR" sz="1600" dirty="0" smtClean="0"/>
              <a:t> φυτών. Εάν η φωτοσύνθεση ενός φύλλου C</a:t>
            </a:r>
            <a:r>
              <a:rPr lang="el-GR" sz="1600" baseline="-25000" dirty="0" smtClean="0"/>
              <a:t>3</a:t>
            </a:r>
            <a:r>
              <a:rPr lang="el-GR" sz="1600" dirty="0" smtClean="0"/>
              <a:t> φυτού μετράται κάτω από υψηλές εντάσεις φωτισμού και με ανοιχτά στόματα, η φωτοσυνθετική ταχύτητα αυξάνεται αυξανομένης της συγκέντρωσης του CO</a:t>
            </a:r>
            <a:r>
              <a:rPr lang="el-GR" sz="1600" baseline="-25000" dirty="0" smtClean="0"/>
              <a:t>2</a:t>
            </a:r>
            <a:r>
              <a:rPr lang="el-GR" sz="1600" dirty="0" smtClean="0"/>
              <a:t> στο περιβάλλον του φύλλου έως ένα όριο στο οποίο επέρχεται κορεσμός. </a:t>
            </a:r>
            <a:endParaRPr lang="el-GR" dirty="0"/>
          </a:p>
        </p:txBody>
      </p:sp>
      <p:pic>
        <p:nvPicPr>
          <p:cNvPr id="22529" name="Picture 1" descr="Z:\Karabou\biblia\physiology\Figures\Chapter 5\5_CO2 response curves of C3 and C4.jpg"/>
          <p:cNvPicPr>
            <a:picLocks noChangeAspect="1" noChangeArrowheads="1"/>
          </p:cNvPicPr>
          <p:nvPr/>
        </p:nvPicPr>
        <p:blipFill>
          <a:blip r:embed="rId2" cstate="print"/>
          <a:srcRect/>
          <a:stretch>
            <a:fillRect/>
          </a:stretch>
        </p:blipFill>
        <p:spPr bwMode="auto">
          <a:xfrm>
            <a:off x="4462463" y="1628800"/>
            <a:ext cx="4681537" cy="2614613"/>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1520" y="836712"/>
            <a:ext cx="8712968" cy="3416320"/>
          </a:xfrm>
          <a:prstGeom prst="rect">
            <a:avLst/>
          </a:prstGeom>
        </p:spPr>
        <p:txBody>
          <a:bodyPr wrap="square">
            <a:spAutoFit/>
          </a:bodyPr>
          <a:lstStyle/>
          <a:p>
            <a:r>
              <a:rPr lang="el-GR" dirty="0" smtClean="0"/>
              <a:t>Στα περισσότερα C</a:t>
            </a:r>
            <a:r>
              <a:rPr lang="el-GR" baseline="-25000" dirty="0" smtClean="0"/>
              <a:t>3</a:t>
            </a:r>
            <a:r>
              <a:rPr lang="el-GR" dirty="0" smtClean="0"/>
              <a:t> φυτά ο κορεσμός της φωτοσυνθετικής συσκευής με CO</a:t>
            </a:r>
            <a:r>
              <a:rPr lang="el-GR" baseline="-25000" dirty="0" smtClean="0"/>
              <a:t>2</a:t>
            </a:r>
            <a:r>
              <a:rPr lang="el-GR" dirty="0" smtClean="0"/>
              <a:t> συμβαίνει σε συγκεντρώσεις του αερίου κατά πολύ ανώτερες της ατμοσφαιρικής, και εξαρτάται από την ένταση της </a:t>
            </a:r>
            <a:r>
              <a:rPr lang="el-GR" dirty="0" err="1" smtClean="0"/>
              <a:t>φωτοαναπνοής</a:t>
            </a:r>
            <a:r>
              <a:rPr lang="el-GR" dirty="0" smtClean="0"/>
              <a:t>. Όταν η συγκέντρωση CO</a:t>
            </a:r>
            <a:r>
              <a:rPr lang="el-GR" baseline="-25000" dirty="0" smtClean="0"/>
              <a:t>2</a:t>
            </a:r>
            <a:r>
              <a:rPr lang="el-GR" dirty="0" smtClean="0"/>
              <a:t> πάρει χαμηλές τιμές, το καθαρό ισοζύγιο στις ανταλλαγές Ο</a:t>
            </a:r>
            <a:r>
              <a:rPr lang="el-GR" baseline="-25000" dirty="0" smtClean="0"/>
              <a:t>2</a:t>
            </a:r>
            <a:r>
              <a:rPr lang="el-GR" dirty="0" smtClean="0"/>
              <a:t> (ή CO</a:t>
            </a:r>
            <a:r>
              <a:rPr lang="el-GR" baseline="-25000" dirty="0" smtClean="0"/>
              <a:t>2</a:t>
            </a:r>
            <a:r>
              <a:rPr lang="el-GR" dirty="0" smtClean="0"/>
              <a:t>) μηδενίζεται, δηλ. η φωτοσυνθετική ταχύτητα αντισταθμίζεται από την ταχύτητα της αναπνοής και της </a:t>
            </a:r>
            <a:r>
              <a:rPr lang="el-GR" dirty="0" err="1" smtClean="0"/>
              <a:t>φωτοαναπνοής</a:t>
            </a:r>
            <a:r>
              <a:rPr lang="el-GR" dirty="0" smtClean="0"/>
              <a:t>. Στην κατάσταση αυτή έχει επιτευχθεί το </a:t>
            </a:r>
            <a:r>
              <a:rPr lang="el-GR" b="1" dirty="0" smtClean="0"/>
              <a:t>σημείο αντιστάθμισης CO</a:t>
            </a:r>
            <a:r>
              <a:rPr lang="el-GR" b="1" baseline="-25000" dirty="0" smtClean="0"/>
              <a:t>2</a:t>
            </a:r>
            <a:r>
              <a:rPr lang="el-GR" b="1" dirty="0" smtClean="0"/>
              <a:t>,</a:t>
            </a:r>
            <a:r>
              <a:rPr lang="el-GR" dirty="0" smtClean="0"/>
              <a:t> και το ισοζύγιο άνθρακα είναι μηδενικό (το φυτό δεν μπορεί να αυξήσει τη βιομάζα του). Το σημείο αντιστάθμισης CO</a:t>
            </a:r>
            <a:r>
              <a:rPr lang="el-GR" baseline="-25000" dirty="0" smtClean="0"/>
              <a:t>2</a:t>
            </a:r>
            <a:r>
              <a:rPr lang="el-GR" dirty="0" smtClean="0"/>
              <a:t> για τα περισσότερα C</a:t>
            </a:r>
            <a:r>
              <a:rPr lang="el-GR" baseline="-25000" dirty="0" smtClean="0"/>
              <a:t>3</a:t>
            </a:r>
            <a:r>
              <a:rPr lang="el-GR" dirty="0" smtClean="0"/>
              <a:t> φυτά κυμαίνεται μεταξύ 25 και 100 </a:t>
            </a:r>
            <a:r>
              <a:rPr lang="el-GR" dirty="0" err="1" smtClean="0"/>
              <a:t>ppm</a:t>
            </a:r>
            <a:r>
              <a:rPr lang="el-GR" dirty="0" smtClean="0"/>
              <a:t> CO</a:t>
            </a:r>
            <a:r>
              <a:rPr lang="el-GR" baseline="-25000" dirty="0" smtClean="0"/>
              <a:t>2</a:t>
            </a:r>
            <a:r>
              <a:rPr lang="el-GR" dirty="0" smtClean="0"/>
              <a:t>. Αντίθετα, για τα περισσότερα C</a:t>
            </a:r>
            <a:r>
              <a:rPr lang="el-GR" baseline="-25000" dirty="0" smtClean="0"/>
              <a:t>4</a:t>
            </a:r>
            <a:r>
              <a:rPr lang="el-GR" dirty="0" smtClean="0"/>
              <a:t> φυτά το σημείο αντιστάθμισης του CO</a:t>
            </a:r>
            <a:r>
              <a:rPr lang="el-GR" baseline="-25000" dirty="0" smtClean="0"/>
              <a:t>2</a:t>
            </a:r>
            <a:r>
              <a:rPr lang="el-GR" dirty="0" smtClean="0"/>
              <a:t> παίρνει συνήθως πολύ χαμηλές έως μηδενικές τιμές (μπλε καμπύλη στην εικόνα 5.5). Αυτό οφείλεται στην απουσία </a:t>
            </a:r>
            <a:r>
              <a:rPr lang="el-GR" dirty="0" err="1" smtClean="0"/>
              <a:t>φωτοαναπνοής</a:t>
            </a:r>
            <a:r>
              <a:rPr lang="el-GR" dirty="0" smtClean="0"/>
              <a:t> στα C</a:t>
            </a:r>
            <a:r>
              <a:rPr lang="el-GR" baseline="-25000" dirty="0" smtClean="0"/>
              <a:t>4</a:t>
            </a:r>
            <a:r>
              <a:rPr lang="el-GR" dirty="0" smtClean="0"/>
              <a:t> φυτά.</a:t>
            </a:r>
          </a:p>
          <a:p>
            <a:endParaRPr lang="el-GR" dirty="0"/>
          </a:p>
        </p:txBody>
      </p:sp>
      <p:sp>
        <p:nvSpPr>
          <p:cNvPr id="6" name="1 - Τίτλος"/>
          <p:cNvSpPr txBox="1">
            <a:spLocks/>
          </p:cNvSpPr>
          <p:nvPr/>
        </p:nvSpPr>
        <p:spPr>
          <a:xfrm>
            <a:off x="179512" y="116632"/>
            <a:ext cx="8640960" cy="5760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18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Τα ισοζύγια άνθρακα και νερού επηρεάζονται από τη συγκέντρωση του CO2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pic>
        <p:nvPicPr>
          <p:cNvPr id="10" name="Picture 1" descr="Z:\Karabou\biblia\physiology\Figures\Chapter 5\5_CO2 response curves of C3 and C4.jpg"/>
          <p:cNvPicPr>
            <a:picLocks noChangeAspect="1" noChangeArrowheads="1"/>
          </p:cNvPicPr>
          <p:nvPr/>
        </p:nvPicPr>
        <p:blipFill>
          <a:blip r:embed="rId2" cstate="print"/>
          <a:srcRect/>
          <a:stretch>
            <a:fillRect/>
          </a:stretch>
        </p:blipFill>
        <p:spPr bwMode="auto">
          <a:xfrm>
            <a:off x="3707904" y="3933056"/>
            <a:ext cx="5237193" cy="292494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836712"/>
            <a:ext cx="8136904" cy="5078313"/>
          </a:xfrm>
          <a:prstGeom prst="rect">
            <a:avLst/>
          </a:prstGeom>
          <a:noFill/>
        </p:spPr>
        <p:txBody>
          <a:bodyPr wrap="square" rtlCol="0">
            <a:spAutoFit/>
          </a:bodyPr>
          <a:lstStyle/>
          <a:p>
            <a:r>
              <a:rPr lang="el-GR" dirty="0" smtClean="0"/>
              <a:t>Σε συνθήκες ικανοποιητικών επιπέδων φωτισμού, η συνεχής αφομοίωση CO</a:t>
            </a:r>
            <a:r>
              <a:rPr lang="el-GR" baseline="-25000" dirty="0" smtClean="0"/>
              <a:t>2</a:t>
            </a:r>
            <a:r>
              <a:rPr lang="el-GR" dirty="0" smtClean="0"/>
              <a:t> από τα κύτταρα του μεσοφύλλου έχει ως αποτέλεσμα την ταχεία πτώση της συγκέντρωσης του CO</a:t>
            </a:r>
            <a:r>
              <a:rPr lang="el-GR" baseline="-25000" dirty="0" smtClean="0"/>
              <a:t>2</a:t>
            </a:r>
            <a:r>
              <a:rPr lang="el-GR" dirty="0" smtClean="0"/>
              <a:t> στους μεσοκυττάριους χώρους. Η επικράτηση χαμηλών συγκεντρώσεων CO</a:t>
            </a:r>
            <a:r>
              <a:rPr lang="el-GR" baseline="-25000" dirty="0" smtClean="0"/>
              <a:t>2</a:t>
            </a:r>
            <a:r>
              <a:rPr lang="el-GR" dirty="0" smtClean="0"/>
              <a:t> στο εσωτερικό ενός φύλλου προκαλεί άνοιγμα των στομάτων, ενώ υψηλές συγκεντρώσεις CO</a:t>
            </a:r>
            <a:r>
              <a:rPr lang="el-GR" baseline="-25000" dirty="0" smtClean="0"/>
              <a:t>2</a:t>
            </a:r>
            <a:r>
              <a:rPr lang="el-GR" dirty="0" smtClean="0"/>
              <a:t> προκαλούν το κλείσιμο. Με τη ρύθμιση αυτή επιτυγχάνεται ο συντονισμός της φωτοσυνθετικής λειτουργίας με το μηχανισμό των κινήσεων των </a:t>
            </a:r>
            <a:r>
              <a:rPr lang="el-GR" dirty="0" err="1" smtClean="0"/>
              <a:t>καταφρακτικών</a:t>
            </a:r>
            <a:r>
              <a:rPr lang="el-GR" dirty="0" smtClean="0"/>
              <a:t> κυττάρων: Το άνοιγμα των στομάτων επιφέρει ταχύτερη διάχυσή του από την ατμόσφαιρα προς το εσωτερικό του φύλλου και επομένως αύξηση της φωτοσυνθετικής ταχύτητας. </a:t>
            </a:r>
            <a:endParaRPr lang="en-US" dirty="0" smtClean="0"/>
          </a:p>
          <a:p>
            <a:r>
              <a:rPr lang="el-GR" dirty="0" smtClean="0"/>
              <a:t>Σε συνθήκες ανεπαρκών επιπέδων φωτισμού ή στη διάρκεια της νύκτας η φωτοσύνθεση υπολειτουργεί ή παρεμποδίζεται πλήρως, οπότε η συγκέντρωση CO</a:t>
            </a:r>
            <a:r>
              <a:rPr lang="el-GR" baseline="-25000" dirty="0" smtClean="0"/>
              <a:t>2</a:t>
            </a:r>
            <a:r>
              <a:rPr lang="el-GR" dirty="0" smtClean="0"/>
              <a:t> στο εσωτερικό του φύλλου αυξάνεται με ταχείς ρυθμούς λόγω της αναπνευστικής δραστηριότητας. Αφού δεν υπάρχει πλέον ανάγκη εισόδου του CO</a:t>
            </a:r>
            <a:r>
              <a:rPr lang="el-GR" baseline="-25000" dirty="0" smtClean="0"/>
              <a:t>2</a:t>
            </a:r>
            <a:r>
              <a:rPr lang="el-GR" dirty="0" smtClean="0"/>
              <a:t> της ατμόσφαιρας, τα στόματα κλείνουν προκειμένου να μην υπάρξουν άσκοπες απώλειες νερού. </a:t>
            </a:r>
            <a:endParaRPr lang="en-US" dirty="0" smtClean="0"/>
          </a:p>
          <a:p>
            <a:r>
              <a:rPr lang="el-GR" dirty="0" smtClean="0"/>
              <a:t>Επομένως τα στόματα είναι ο κεντρικός ρυθμιστής των ισοζυγίων άνθρακα και νερού, δίδοντας συνεχώς τη κατάλληλη απάντηση στο θεμελιώδες δίλημμα των φυτών .</a:t>
            </a:r>
            <a:endParaRPr lang="el-GR" dirty="0"/>
          </a:p>
        </p:txBody>
      </p:sp>
      <p:sp>
        <p:nvSpPr>
          <p:cNvPr id="4" name="1 - Τίτλος"/>
          <p:cNvSpPr txBox="1">
            <a:spLocks/>
          </p:cNvSpPr>
          <p:nvPr/>
        </p:nvSpPr>
        <p:spPr>
          <a:xfrm>
            <a:off x="251520" y="188640"/>
            <a:ext cx="8640960" cy="5760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18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Τα ισοζύγια άνθρακα και νερού επηρεάζονται από τη συγκέντρωση του CO2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251520" y="116632"/>
            <a:ext cx="8640960" cy="72008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85000" lnSpcReduction="20000"/>
          </a:bodyPr>
          <a:lstStyle/>
          <a:p>
            <a:pPr lvl="0" algn="ctr">
              <a:lnSpc>
                <a:spcPct val="150000"/>
              </a:lnSpc>
              <a:spcBef>
                <a:spcPct val="0"/>
              </a:spcBef>
            </a:pPr>
            <a:r>
              <a:rPr lang="en-US" b="1" dirty="0" err="1" smtClean="0">
                <a:solidFill>
                  <a:schemeClr val="tx2">
                    <a:lumMod val="50000"/>
                  </a:schemeClr>
                </a:solidFill>
                <a:latin typeface="Arial" pitchFamily="34" charset="0"/>
                <a:cs typeface="Arial" pitchFamily="34" charset="0"/>
              </a:rPr>
              <a:t>Οι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ακραίες</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θερμοκρασίες</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διαταράσσουν</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άνθρακα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νερού</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αλλά</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το</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ενεργειακό</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ισοζύγιο</a:t>
            </a:r>
            <a:r>
              <a:rPr lang="en-US" dirty="0" smtClean="0"/>
              <a:t> </a:t>
            </a:r>
            <a:r>
              <a:rPr kumimoji="0" lang="en-US" sz="18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rPr>
              <a:t>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
        <p:nvSpPr>
          <p:cNvPr id="5" name="Rectangle 4"/>
          <p:cNvSpPr/>
          <p:nvPr/>
        </p:nvSpPr>
        <p:spPr>
          <a:xfrm>
            <a:off x="0" y="908720"/>
            <a:ext cx="6606480" cy="3970318"/>
          </a:xfrm>
          <a:prstGeom prst="rect">
            <a:avLst/>
          </a:prstGeom>
        </p:spPr>
        <p:txBody>
          <a:bodyPr wrap="square">
            <a:spAutoFit/>
          </a:bodyPr>
          <a:lstStyle/>
          <a:p>
            <a:r>
              <a:rPr lang="el-GR" dirty="0" smtClean="0"/>
              <a:t>Η αύξηση της θερμοκρασίας του περιβάλλοντος προκαλεί ελάττωση της μερικής πίεσης των υδρατμών της ατμόσφαιρας. Δεδομένου ότι η ατμόσφαιρα του εσωτερικού του φύλλου παραμένει κορεσμένη σε υδρατμούς παρά την αύξηση της θερμοκρασίας, συνάγεται το συμπέρασμα ότι όταν αυξάνεται η θερμοκρασία του περιβάλλοντος αυξάνεται και η διαφορά των μερικών πιέσεων (δηλ. η διαφορά των δυναμικών νερού) μεταξύ του εσωτερικού του φύλλου και της ατμόσφαιρας και ως εκ τούτου τείνει να αυξηθεί η ταχύτητα διαπνοής. Εάν οι απώλειες νερού συνεχιστούν τα στόματα κλείνουν, οπότε η φωτοσυνθετική ταχύτητα μειώνεται δραστικά.</a:t>
            </a:r>
          </a:p>
          <a:p>
            <a:r>
              <a:rPr lang="en-US" dirty="0" err="1" smtClean="0"/>
              <a:t>Εάν</a:t>
            </a:r>
            <a:r>
              <a:rPr lang="en-US" dirty="0" smtClean="0"/>
              <a:t> </a:t>
            </a:r>
            <a:r>
              <a:rPr lang="en-US" dirty="0" err="1" smtClean="0"/>
              <a:t>τα</a:t>
            </a:r>
            <a:r>
              <a:rPr lang="en-US" dirty="0" smtClean="0"/>
              <a:t> </a:t>
            </a:r>
            <a:r>
              <a:rPr lang="en-US" dirty="0" err="1" smtClean="0"/>
              <a:t>στόματα</a:t>
            </a:r>
            <a:r>
              <a:rPr lang="en-US" dirty="0" smtClean="0"/>
              <a:t> </a:t>
            </a:r>
            <a:r>
              <a:rPr lang="en-US" dirty="0" err="1" smtClean="0"/>
              <a:t>παραμένουν</a:t>
            </a:r>
            <a:r>
              <a:rPr lang="en-US" dirty="0" smtClean="0"/>
              <a:t> </a:t>
            </a:r>
            <a:r>
              <a:rPr lang="en-US" dirty="0" err="1" smtClean="0"/>
              <a:t>ανοιχτά</a:t>
            </a:r>
            <a:r>
              <a:rPr lang="en-US" dirty="0" smtClean="0"/>
              <a:t>, η </a:t>
            </a:r>
            <a:r>
              <a:rPr lang="en-US" dirty="0" err="1" smtClean="0"/>
              <a:t>φωτοσυνθετική</a:t>
            </a:r>
            <a:r>
              <a:rPr lang="en-US" dirty="0" smtClean="0"/>
              <a:t> </a:t>
            </a:r>
            <a:r>
              <a:rPr lang="en-US" dirty="0" err="1" smtClean="0"/>
              <a:t>ταχύτητα</a:t>
            </a:r>
            <a:r>
              <a:rPr lang="en-US" dirty="0" smtClean="0"/>
              <a:t> </a:t>
            </a:r>
            <a:r>
              <a:rPr lang="en-US" dirty="0" err="1" smtClean="0"/>
              <a:t>αυξάνεται</a:t>
            </a:r>
            <a:r>
              <a:rPr lang="en-US" dirty="0" smtClean="0"/>
              <a:t> </a:t>
            </a:r>
            <a:r>
              <a:rPr lang="en-US" dirty="0" err="1" smtClean="0"/>
              <a:t>αυξανομένης</a:t>
            </a:r>
            <a:r>
              <a:rPr lang="en-US" dirty="0" smtClean="0"/>
              <a:t> </a:t>
            </a:r>
            <a:r>
              <a:rPr lang="en-US" dirty="0" err="1" smtClean="0"/>
              <a:t>της</a:t>
            </a:r>
            <a:r>
              <a:rPr lang="en-US" dirty="0" smtClean="0"/>
              <a:t> </a:t>
            </a:r>
            <a:r>
              <a:rPr lang="en-US" dirty="0" err="1" smtClean="0"/>
              <a:t>θερμοκρασίας</a:t>
            </a:r>
            <a:r>
              <a:rPr lang="en-US" dirty="0" smtClean="0"/>
              <a:t> </a:t>
            </a:r>
            <a:r>
              <a:rPr lang="en-US" dirty="0" err="1" smtClean="0"/>
              <a:t>έως</a:t>
            </a:r>
            <a:r>
              <a:rPr lang="en-US" dirty="0" smtClean="0"/>
              <a:t> </a:t>
            </a:r>
            <a:r>
              <a:rPr lang="en-US" dirty="0" err="1" smtClean="0"/>
              <a:t>ένα</a:t>
            </a:r>
            <a:r>
              <a:rPr lang="en-US" dirty="0" smtClean="0"/>
              <a:t> </a:t>
            </a:r>
            <a:r>
              <a:rPr lang="en-US" dirty="0" err="1" smtClean="0"/>
              <a:t>βέλτιστο</a:t>
            </a:r>
            <a:r>
              <a:rPr lang="en-US" dirty="0" smtClean="0"/>
              <a:t> </a:t>
            </a:r>
            <a:r>
              <a:rPr lang="en-US" dirty="0" err="1" smtClean="0"/>
              <a:t>όριο</a:t>
            </a:r>
            <a:r>
              <a:rPr lang="en-US" dirty="0" smtClean="0"/>
              <a:t> </a:t>
            </a:r>
            <a:r>
              <a:rPr lang="en-US" dirty="0" err="1" smtClean="0"/>
              <a:t>το</a:t>
            </a:r>
            <a:r>
              <a:rPr lang="en-US" dirty="0" smtClean="0"/>
              <a:t> </a:t>
            </a:r>
            <a:r>
              <a:rPr lang="en-US" dirty="0" err="1" smtClean="0"/>
              <a:t>οποίο</a:t>
            </a:r>
            <a:r>
              <a:rPr lang="en-US" dirty="0" smtClean="0"/>
              <a:t> </a:t>
            </a:r>
            <a:r>
              <a:rPr lang="en-US" dirty="0" err="1" smtClean="0"/>
              <a:t>για</a:t>
            </a:r>
            <a:r>
              <a:rPr lang="en-US" dirty="0" smtClean="0"/>
              <a:t> </a:t>
            </a:r>
            <a:r>
              <a:rPr lang="en-US" dirty="0" err="1" smtClean="0"/>
              <a:t>τα</a:t>
            </a:r>
            <a:r>
              <a:rPr lang="en-US" dirty="0" smtClean="0"/>
              <a:t> </a:t>
            </a:r>
            <a:r>
              <a:rPr lang="en-US" dirty="0" err="1" smtClean="0"/>
              <a:t>περισσότερα</a:t>
            </a:r>
            <a:r>
              <a:rPr lang="en-US" dirty="0" smtClean="0"/>
              <a:t> C</a:t>
            </a:r>
            <a:r>
              <a:rPr lang="en-US" baseline="-25000" dirty="0" smtClean="0"/>
              <a:t>3</a:t>
            </a:r>
            <a:r>
              <a:rPr lang="en-US" dirty="0" smtClean="0"/>
              <a:t> </a:t>
            </a:r>
            <a:r>
              <a:rPr lang="en-US" dirty="0" err="1" smtClean="0"/>
              <a:t>φυτά</a:t>
            </a:r>
            <a:r>
              <a:rPr lang="en-US" dirty="0" smtClean="0"/>
              <a:t> </a:t>
            </a:r>
            <a:r>
              <a:rPr lang="en-US" dirty="0" err="1" smtClean="0"/>
              <a:t>των</a:t>
            </a:r>
            <a:r>
              <a:rPr lang="en-US" dirty="0" smtClean="0"/>
              <a:t> </a:t>
            </a:r>
            <a:r>
              <a:rPr lang="en-US" dirty="0" err="1" smtClean="0"/>
              <a:t>εύκρατων</a:t>
            </a:r>
            <a:r>
              <a:rPr lang="en-US" dirty="0" smtClean="0"/>
              <a:t> </a:t>
            </a:r>
            <a:r>
              <a:rPr lang="en-US" dirty="0" err="1" smtClean="0"/>
              <a:t>κλιμάτων</a:t>
            </a:r>
            <a:r>
              <a:rPr lang="en-US" dirty="0" smtClean="0"/>
              <a:t> </a:t>
            </a:r>
            <a:r>
              <a:rPr lang="en-US" dirty="0" err="1" smtClean="0"/>
              <a:t>επιτυγχάνεται</a:t>
            </a:r>
            <a:r>
              <a:rPr lang="en-US" dirty="0" smtClean="0"/>
              <a:t> </a:t>
            </a:r>
            <a:r>
              <a:rPr lang="en-US" dirty="0" err="1" smtClean="0"/>
              <a:t>στη</a:t>
            </a:r>
            <a:r>
              <a:rPr lang="en-US" dirty="0" smtClean="0"/>
              <a:t> </a:t>
            </a:r>
            <a:r>
              <a:rPr lang="en-US" dirty="0" err="1" smtClean="0"/>
              <a:t>περιοχή</a:t>
            </a:r>
            <a:r>
              <a:rPr lang="en-US" dirty="0" smtClean="0"/>
              <a:t> </a:t>
            </a:r>
            <a:r>
              <a:rPr lang="en-US" dirty="0" err="1" smtClean="0"/>
              <a:t>θερμοκρασιών</a:t>
            </a:r>
            <a:r>
              <a:rPr lang="en-US" dirty="0" smtClean="0"/>
              <a:t> 25- 35 </a:t>
            </a:r>
            <a:r>
              <a:rPr lang="en-US" baseline="30000" dirty="0" smtClean="0"/>
              <a:t>0</a:t>
            </a:r>
            <a:r>
              <a:rPr lang="en-US" dirty="0" smtClean="0"/>
              <a:t>C . </a:t>
            </a:r>
            <a:endParaRPr lang="el-GR" dirty="0"/>
          </a:p>
        </p:txBody>
      </p:sp>
      <p:pic>
        <p:nvPicPr>
          <p:cNvPr id="2" name="Picture 1" descr="Z:\Dimos\EDU\FYSILOGIA_AFM\C3 vs C4 vs CAM.jpg"/>
          <p:cNvPicPr>
            <a:picLocks noChangeAspect="1" noChangeArrowheads="1"/>
          </p:cNvPicPr>
          <p:nvPr/>
        </p:nvPicPr>
        <p:blipFill>
          <a:blip r:embed="rId2" cstate="print"/>
          <a:srcRect/>
          <a:stretch>
            <a:fillRect/>
          </a:stretch>
        </p:blipFill>
        <p:spPr bwMode="auto">
          <a:xfrm>
            <a:off x="6588224" y="1268760"/>
            <a:ext cx="2322513" cy="2620963"/>
          </a:xfrm>
          <a:prstGeom prst="rect">
            <a:avLst/>
          </a:prstGeom>
          <a:noFill/>
        </p:spPr>
      </p:pic>
    </p:spTree>
    <p:extLst>
      <p:ext uri="{BB962C8B-B14F-4D97-AF65-F5344CB8AC3E}">
        <p14:creationId xmlns="" xmlns:p14="http://schemas.microsoft.com/office/powerpoint/2010/main" val="3875975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txBox="1">
            <a:spLocks/>
          </p:cNvSpPr>
          <p:nvPr/>
        </p:nvSpPr>
        <p:spPr>
          <a:xfrm>
            <a:off x="251520" y="116632"/>
            <a:ext cx="8640960" cy="72008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85000" lnSpcReduction="20000"/>
          </a:bodyPr>
          <a:lstStyle/>
          <a:p>
            <a:pPr lvl="0" algn="ctr">
              <a:lnSpc>
                <a:spcPct val="150000"/>
              </a:lnSpc>
              <a:spcBef>
                <a:spcPct val="0"/>
              </a:spcBef>
            </a:pPr>
            <a:r>
              <a:rPr lang="en-US" b="1" dirty="0" err="1" smtClean="0">
                <a:solidFill>
                  <a:schemeClr val="tx2">
                    <a:lumMod val="50000"/>
                  </a:schemeClr>
                </a:solidFill>
                <a:latin typeface="Arial" pitchFamily="34" charset="0"/>
                <a:cs typeface="Arial" pitchFamily="34" charset="0"/>
              </a:rPr>
              <a:t>Οι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ακραίες</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θερμοκρασίες</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διαταράσσουν</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άνθρακα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νερού</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αλλά</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το</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ενεργειακό</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ισοζύγιο</a:t>
            </a:r>
            <a:r>
              <a:rPr lang="en-US" dirty="0" smtClean="0"/>
              <a:t> </a:t>
            </a:r>
            <a:r>
              <a:rPr kumimoji="0" lang="en-US" sz="18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rPr>
              <a:t>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
        <p:nvSpPr>
          <p:cNvPr id="2" name="Rectangle 1"/>
          <p:cNvSpPr>
            <a:spLocks noChangeArrowheads="1"/>
          </p:cNvSpPr>
          <p:nvPr/>
        </p:nvSpPr>
        <p:spPr bwMode="auto">
          <a:xfrm>
            <a:off x="251520" y="980728"/>
            <a:ext cx="864096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Αύξηση της θερμοκρασίας πέραν του βέλτιστου ορίου επιφέρει ελάττωση της φωτοσυνθετικής ταχύτητας, η οποία οφείλεται σε δύο κυρίως λόγους: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l-GR" sz="1600" b="1" i="1"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Η ταχύτητες της </a:t>
            </a:r>
            <a:r>
              <a:rPr kumimoji="0" lang="el-GR" sz="1600" b="1" i="1"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φωτοαναπνοής</a:t>
            </a:r>
            <a:r>
              <a:rPr kumimoji="0" lang="el-GR" sz="1600" b="1" i="1"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και της αναπνοής αυξάνονται με ταχύτερους ρυθμούς έναντι αυτών της φωτοσύνθεσης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 Το γεγονός έχει ως αποτέλεσμα αυξανομένης της θερμοκρασίας να ανατρέπεται το ισοζύγιο της ταχύτητας αφομοίωσης του CO</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Tahoma" pitchFamily="34" charset="0"/>
              </a:rPr>
              <a:t>2</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(μέσω της φωτοσύνθεσης) και της ταχύτητας έκλυσης CO</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Tahoma" pitchFamily="34" charset="0"/>
              </a:rPr>
              <a:t>2 </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(μέσω της αναπνοής και της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φωτοαναπνοής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σταδιακά εις βάρος της πρώτης. </a:t>
            </a:r>
            <a:endPar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p>
            <a:pPr marL="342900" marR="0" lvl="0" indent="-342900" algn="l"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Σε μια ορισμένη θερμοκρασία οι ταχύτητες αφομοίωσης και έκλυσης CO</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Tahoma" pitchFamily="34" charset="0"/>
              </a:rPr>
              <a:t>2</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μέσω των δύο λειτουργιών εξισώνονται, οπότε επέρχεται το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σημείο αντιστάθμισης της θερμοκρασίας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Αυξανομένης περαιτέρω της θερμοκρασίας επικρατεί η έκλυση CO</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Tahoma" pitchFamily="34" charset="0"/>
              </a:rPr>
              <a:t>2</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δηλ. το ισοζύγιο άνθρακα παίρνει πλέον αρνητικές τιμές. Η επιδείνωση του ισοζυγίου της ταχύτητας αφομοίωσης CO</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Tahoma" pitchFamily="34" charset="0"/>
              </a:rPr>
              <a:t>2</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σε υψηλές θερμοκρασίες είναι περισσότερο έντονη στα C</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Tahoma" pitchFamily="34" charset="0"/>
              </a:rPr>
              <a:t>3</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φυτά επειδή αυτά επιδίδονται σε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φωτοαναπνοή</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35" name="Picture 3" descr="Z:\Dimos\EDU\FYSILOGIA_AFM\TEMR.jpg"/>
          <p:cNvPicPr>
            <a:picLocks noChangeAspect="1" noChangeArrowheads="1"/>
          </p:cNvPicPr>
          <p:nvPr/>
        </p:nvPicPr>
        <p:blipFill>
          <a:blip r:embed="rId2" cstate="print"/>
          <a:srcRect/>
          <a:stretch>
            <a:fillRect/>
          </a:stretch>
        </p:blipFill>
        <p:spPr bwMode="auto">
          <a:xfrm>
            <a:off x="6699250" y="4237037"/>
            <a:ext cx="2444750" cy="262096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949280"/>
          </a:xfrm>
        </p:spPr>
        <p:txBody>
          <a:bodyPr>
            <a:noAutofit/>
          </a:bodyPr>
          <a:lstStyle/>
          <a:p>
            <a:pPr marL="0" indent="0"/>
            <a:r>
              <a:rPr lang="el-GR" sz="1700" b="1" dirty="0" smtClean="0">
                <a:latin typeface="Calibri" pitchFamily="34" charset="0"/>
                <a:ea typeface="Times New Roman" pitchFamily="18" charset="0"/>
                <a:cs typeface="Tahoma" pitchFamily="34" charset="0"/>
              </a:rPr>
              <a:t>2. </a:t>
            </a:r>
            <a:r>
              <a:rPr lang="el-GR" sz="1700" b="1" i="1" dirty="0" smtClean="0">
                <a:latin typeface="Calibri" pitchFamily="34" charset="0"/>
                <a:ea typeface="Times New Roman" pitchFamily="18" charset="0"/>
                <a:cs typeface="Tahoma" pitchFamily="34" charset="0"/>
              </a:rPr>
              <a:t>Οι υψηλές θερμοκρασίες προκαλούν δυσλειτουργίες στις μεμβράνες των θυλακοειδών των </a:t>
            </a:r>
            <a:r>
              <a:rPr lang="el-GR" sz="1700" b="1" i="1" dirty="0" err="1" smtClean="0">
                <a:latin typeface="Calibri" pitchFamily="34" charset="0"/>
                <a:ea typeface="Times New Roman" pitchFamily="18" charset="0"/>
                <a:cs typeface="Tahoma" pitchFamily="34" charset="0"/>
              </a:rPr>
              <a:t>χλωροπλαστών</a:t>
            </a:r>
            <a:r>
              <a:rPr lang="el-GR" sz="1700" b="1" i="1" dirty="0" smtClean="0">
                <a:latin typeface="Calibri" pitchFamily="34" charset="0"/>
                <a:ea typeface="Times New Roman" pitchFamily="18" charset="0"/>
                <a:cs typeface="Tahoma" pitchFamily="34" charset="0"/>
              </a:rPr>
              <a:t>.</a:t>
            </a:r>
            <a:r>
              <a:rPr lang="el-GR" sz="1700" dirty="0" smtClean="0">
                <a:latin typeface="Calibri" pitchFamily="34" charset="0"/>
                <a:ea typeface="Times New Roman" pitchFamily="18" charset="0"/>
                <a:cs typeface="Tahoma" pitchFamily="34" charset="0"/>
              </a:rPr>
              <a:t> Η λειτουργία του </a:t>
            </a:r>
            <a:r>
              <a:rPr lang="en-US" sz="1700" dirty="0" smtClean="0">
                <a:latin typeface="Calibri" pitchFamily="34" charset="0"/>
                <a:ea typeface="Times New Roman" pitchFamily="18" charset="0"/>
                <a:cs typeface="Tahoma" pitchFamily="34" charset="0"/>
              </a:rPr>
              <a:t>PS</a:t>
            </a:r>
            <a:r>
              <a:rPr lang="el-GR" sz="1700" dirty="0" smtClean="0">
                <a:latin typeface="Calibri" pitchFamily="34" charset="0"/>
                <a:ea typeface="Times New Roman" pitchFamily="18" charset="0"/>
                <a:cs typeface="Tahoma" pitchFamily="34" charset="0"/>
              </a:rPr>
              <a:t> ΙΙ εμφανίζεται ιδιαίτερα ευαίσθητη έναντι των υψηλών θερμοκρασιών. Επομένως στις συνθήκες αυτές ανατρέπεται και το ενεργειακό ισοζύγιο.</a:t>
            </a:r>
            <a:r>
              <a:rPr lang="el-GR" sz="1700" dirty="0" smtClean="0"/>
              <a:t> Η περιοχή βέλτιστων θερμοκρασιών των C</a:t>
            </a:r>
            <a:r>
              <a:rPr lang="el-GR" sz="1700" baseline="-25000" dirty="0" smtClean="0"/>
              <a:t>4</a:t>
            </a:r>
            <a:r>
              <a:rPr lang="el-GR" sz="1700" dirty="0" smtClean="0"/>
              <a:t> φυτών παρουσιάζεται συνήθως μετατοπισμένη σε υψηλότερες τιμές έναντι των C</a:t>
            </a:r>
            <a:r>
              <a:rPr lang="el-GR" sz="1700" baseline="-25000" dirty="0" smtClean="0"/>
              <a:t>3</a:t>
            </a:r>
            <a:r>
              <a:rPr lang="el-GR" sz="1700" dirty="0" smtClean="0"/>
              <a:t> φυτών, διότι εκτός των άλλων χαρακτηριστικών τους, τα C</a:t>
            </a:r>
            <a:r>
              <a:rPr lang="el-GR" sz="1700" baseline="-25000" dirty="0" smtClean="0"/>
              <a:t>4</a:t>
            </a:r>
            <a:r>
              <a:rPr lang="el-GR" sz="1700" dirty="0" smtClean="0"/>
              <a:t> φυτά δεν διαθέτουν </a:t>
            </a:r>
            <a:r>
              <a:rPr lang="el-GR" sz="1700" dirty="0" err="1" smtClean="0"/>
              <a:t>φωτοαναπνοή</a:t>
            </a:r>
            <a:r>
              <a:rPr lang="el-GR" sz="1700" dirty="0" smtClean="0"/>
              <a:t>. Η περιοχή βέλτιστων θερμοκρασιών των CAM φυτών παρουσιάζεται συνήθως μετατοπισμένη σε χαμηλότερες τιμές, διότι η δέσμευση του CO</a:t>
            </a:r>
            <a:r>
              <a:rPr lang="el-GR" sz="1700" baseline="-25000" dirty="0" smtClean="0"/>
              <a:t>2</a:t>
            </a:r>
            <a:r>
              <a:rPr lang="el-GR" sz="1700" dirty="0" smtClean="0"/>
              <a:t> συμβαίνει κατά τη διάρκεια της νύκτας, όταν οι θερμοκρασία του περιβάλλοντος είναι χαμηλή. Θα πρέπει επίσης στο σημείο αυτό να τονιστεί ότι η βέλτιστη περιοχή θερμοκρασιών δεν αποτελεί μόνιμο χαρακτηριστικό ενός φυτικού είδους, αλλά εξαρτάται από το εύρος θερμοκρασιών στις οποίες έχει προηγουμένως εγκλιματιστεί . </a:t>
            </a:r>
          </a:p>
          <a:p>
            <a:pPr marL="0" indent="0"/>
            <a:r>
              <a:rPr lang="el-GR" sz="1700" dirty="0" smtClean="0"/>
              <a:t>Οι επικράτηση χαμηλών θερμοκρασιών διαταράσσει επίσης το ενεργειακό ισοζύγιο. Σε χαμηλές θερμοκρασίες η φωτοσυνθετική συσκευή είναι ευάλωτη έναντι της </a:t>
            </a:r>
            <a:r>
              <a:rPr lang="el-GR" sz="1700" dirty="0" err="1" smtClean="0"/>
              <a:t>φωτοπαρεμπόδισης</a:t>
            </a:r>
            <a:r>
              <a:rPr lang="el-GR" sz="1700" dirty="0" smtClean="0"/>
              <a:t> διότι η παραγωγή ATP και NADPH στις φωτεινές αντιδράσεις συνεχίζεται απρόσκοπτα, εφόσον υπάρχει επαρκής ένταση ηλιακής ακτινοβολίας, αλλά οι </a:t>
            </a:r>
            <a:r>
              <a:rPr lang="el-GR" sz="1700" dirty="0" err="1" smtClean="0"/>
              <a:t>ενζυμικές</a:t>
            </a:r>
            <a:r>
              <a:rPr lang="el-GR" sz="1700" dirty="0" smtClean="0"/>
              <a:t> αντιδράσεις (κύκλος </a:t>
            </a:r>
            <a:r>
              <a:rPr lang="el-GR" sz="1700" dirty="0" err="1" smtClean="0"/>
              <a:t>Calvin</a:t>
            </a:r>
            <a:r>
              <a:rPr lang="el-GR" sz="1700" dirty="0" smtClean="0"/>
              <a:t>) στις οποίες καταναλώνονται τα υποστρώματα αυτά καταστέλλονται. Επομένως υπάρχει υπερπροσφορά ενέργειας η οποία δεν μπορεί να καταναλωθεί. Αυτό συμβαίνει διότι οι φωτοχημικές αντιδράσεις, αντίθετα προς τις βιοχημικές, δεν επηρεάζονται από τη θερμοκρασία. Επομένως στις ψυχρές ημέρες του χειμώνα με έντονη ηλιοφάνεια η επικράτηση </a:t>
            </a:r>
            <a:r>
              <a:rPr lang="el-GR" sz="1700" dirty="0" err="1" smtClean="0"/>
              <a:t>φωτοπαρεμπόδισης</a:t>
            </a:r>
            <a:r>
              <a:rPr lang="el-GR" sz="1700" dirty="0" smtClean="0"/>
              <a:t> και η πρόκληση ζημιών στη φωτοσυνθετική συσκευή είναι σύνηθες φαινόμενο.</a:t>
            </a:r>
          </a:p>
        </p:txBody>
      </p:sp>
      <p:sp>
        <p:nvSpPr>
          <p:cNvPr id="5" name="1 - Τίτλος"/>
          <p:cNvSpPr txBox="1">
            <a:spLocks/>
          </p:cNvSpPr>
          <p:nvPr/>
        </p:nvSpPr>
        <p:spPr>
          <a:xfrm>
            <a:off x="251520" y="116632"/>
            <a:ext cx="8640960" cy="72008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85000" lnSpcReduction="20000"/>
          </a:bodyPr>
          <a:lstStyle/>
          <a:p>
            <a:pPr lvl="0" algn="ctr">
              <a:lnSpc>
                <a:spcPct val="150000"/>
              </a:lnSpc>
              <a:spcBef>
                <a:spcPct val="0"/>
              </a:spcBef>
            </a:pPr>
            <a:r>
              <a:rPr lang="en-US" b="1" dirty="0" err="1" smtClean="0">
                <a:solidFill>
                  <a:schemeClr val="tx2">
                    <a:lumMod val="50000"/>
                  </a:schemeClr>
                </a:solidFill>
                <a:latin typeface="Arial" pitchFamily="34" charset="0"/>
                <a:cs typeface="Arial" pitchFamily="34" charset="0"/>
              </a:rPr>
              <a:t>Οι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ακραίες</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θερμοκρασίες</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διαταράσσουν</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άνθρακα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νερού</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αλλά</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το</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ενεργειακό</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ισοζύγιο</a:t>
            </a:r>
            <a:r>
              <a:rPr lang="en-US" dirty="0" smtClean="0"/>
              <a:t> </a:t>
            </a:r>
            <a:r>
              <a:rPr kumimoji="0" lang="en-US" sz="18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rPr>
              <a:t>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836712"/>
            <a:ext cx="8676456" cy="5355312"/>
          </a:xfrm>
          <a:prstGeom prst="rect">
            <a:avLst/>
          </a:prstGeom>
        </p:spPr>
        <p:txBody>
          <a:bodyPr wrap="square">
            <a:spAutoFit/>
          </a:bodyPr>
          <a:lstStyle/>
          <a:p>
            <a:r>
              <a:rPr lang="el-GR" dirty="0" smtClean="0"/>
              <a:t>Η διαμόρφωση χαμηλού δυναμικού του νερού στο έδαφος (εάν π.χ. τα φυτά μείνουν απότιστα ή η συγκέντρωση αλάτων στο εδαφικό διάλυμα είναι υψηλή) επηρεάζει αρνητικά την τροφοδοσία των υπέργειων οργάνων με νερό. Εάν δεν υπάρξει έλεγχος των διαπνευστικών απωλειών (δηλ. εάν η διαπνοή διατηρήσει τους ρυθμούς που παρατηρούνται σε συνθήκες επάρκειας νερού), υπάρχει κίνδυνος τα κύτταρα να χάσουν τη </a:t>
            </a:r>
            <a:r>
              <a:rPr lang="el-GR" dirty="0" err="1" smtClean="0"/>
              <a:t>σπαργή</a:t>
            </a:r>
            <a:r>
              <a:rPr lang="el-GR" dirty="0" smtClean="0"/>
              <a:t> τους ή να δημιουργηθούν ασυνέχειες στη στήλη του νερού στα αγγεία του ξύλου. Η ύπαρξη ικανοποιητικής σπαργής στα κύτταρα αποτελεί την απαραίτητη προϋπόθεση για την απρόσκοπτη προώθηση των αυξητικών διαδικασιών , επομένως η απώλειά της επιφέρει μαρασμό του φυτού και παρεμπόδιση της περαιτέρω ανάπτυξής του. Από την άλλη πλευρά, οι ασυνέχειες στη στήλη του νερού στα αγγεία του ξύλου εμφανίζονται όταν στο εσωτερικό τους επικρατεί υψηλή αρνητική πίεση λόγω έντονης διαπνοής αλλά και αδυναμίας της ρίζας να αναπληρώσει τις υδατικές απώλειες. Τότε ενδέχεται το διαπνευστικό ρεύμα να διακοπεί από τη δημιουργία φυσαλίδων αέρα στα αγγεία. Σύμφωνα λοιπόν με τα παραπάνω, σε συνθήκες έλλειψης νερού στο έδαφος επιβάλλεται το όσο το δυνατό ταχύτερο κλείσιμο των στομάτων ώστε να περιοριστούν στο ελάχιστο οι απώλειες νερού, το οποίο δεν μπορεί να αναπληρωθεί μέσω του διαπνευστικού ρεύματος με τροφοδοσία από τη ρίζα. Πράγματι, ο μηχανισμός των στοματικών κινήσεων παρουσιάζεται ευαίσθητος στην έλλειψη νερού στο έδαφος και το εύρος του πόρου μειώνεται κατάλληλα. </a:t>
            </a:r>
            <a:endParaRPr lang="el-GR" dirty="0"/>
          </a:p>
        </p:txBody>
      </p:sp>
      <p:sp>
        <p:nvSpPr>
          <p:cNvPr id="5" name="1 - Τίτλος"/>
          <p:cNvSpPr txBox="1">
            <a:spLocks/>
          </p:cNvSpPr>
          <p:nvPr/>
        </p:nvSpPr>
        <p:spPr>
          <a:xfrm>
            <a:off x="251520" y="116632"/>
            <a:ext cx="8640960" cy="72008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2500"/>
          </a:bodyPr>
          <a:lstStyle/>
          <a:p>
            <a:pPr lvl="0" algn="ctr">
              <a:lnSpc>
                <a:spcPct val="150000"/>
              </a:lnSpc>
              <a:spcBef>
                <a:spcPct val="0"/>
              </a:spcBef>
            </a:pPr>
            <a:r>
              <a:rPr lang="en-US" b="1" dirty="0" smtClean="0">
                <a:solidFill>
                  <a:schemeClr val="tx2">
                    <a:lumMod val="50000"/>
                  </a:schemeClr>
                </a:solidFill>
                <a:latin typeface="Arial" pitchFamily="34" charset="0"/>
                <a:cs typeface="Arial" pitchFamily="34" charset="0"/>
              </a:rPr>
              <a:t>Η </a:t>
            </a:r>
            <a:r>
              <a:rPr lang="en-US" b="1" dirty="0" err="1" smtClean="0">
                <a:solidFill>
                  <a:schemeClr val="tx2">
                    <a:lumMod val="50000"/>
                  </a:schemeClr>
                </a:solidFill>
                <a:latin typeface="Arial" pitchFamily="34" charset="0"/>
                <a:cs typeface="Arial" pitchFamily="34" charset="0"/>
              </a:rPr>
              <a:t>υδατική</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καταπόνηση</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διαταράσσει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άνθρακα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νερού</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ενέργειας</a:t>
            </a:r>
            <a:r>
              <a:rPr lang="en-US" dirty="0" smtClean="0"/>
              <a:t> </a:t>
            </a:r>
            <a:r>
              <a:rPr kumimoji="0" lang="en-US" sz="18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rPr>
              <a:t>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836712"/>
            <a:ext cx="8532440" cy="6001643"/>
          </a:xfrm>
          <a:prstGeom prst="rect">
            <a:avLst/>
          </a:prstGeom>
          <a:noFill/>
        </p:spPr>
        <p:txBody>
          <a:bodyPr wrap="square" rtlCol="0">
            <a:spAutoFit/>
          </a:bodyPr>
          <a:lstStyle/>
          <a:p>
            <a:r>
              <a:rPr lang="el-GR" sz="1600" dirty="0" smtClean="0"/>
              <a:t>Η ανεπάρκεια νερού στο έδαφος γίνεται αντιληπτή από τα φύλλα μέσω ενός ορμονικού σήματος. Η εμπλεκόμενη ορμόνη (</a:t>
            </a:r>
            <a:r>
              <a:rPr lang="el-GR" sz="1600" dirty="0" err="1" smtClean="0"/>
              <a:t>αμπσισικό</a:t>
            </a:r>
            <a:r>
              <a:rPr lang="el-GR" sz="1600" dirty="0" smtClean="0"/>
              <a:t> οξύ, ΑΒΑ,  συντίθεται στις ρίζες, και σε συνθήκες υδατικής καταπόνησης η συγκέντρωσή της αυξάνεται. Το ΑΒΑ μεταφέρεται μέσω των αγγείων του ξύλου στα φύλλα και τελικά στον κύριο στόχο του που είναι τα στόματα. Σε ορισμένα φυτά σε συνθήκες υδατικής καταπόνησης παρατηρείται επαγωγή της σύνθεσης του ΑΒΑ και στα φύλλα με αποτέλεσμα την αύξηση της συγκέντρωσής του. Ακολούθως, το ΑΒΑ προσδένεται σε ειδικούς υποδοχείς στις </a:t>
            </a:r>
            <a:r>
              <a:rPr lang="el-GR" sz="1600" dirty="0" err="1" smtClean="0"/>
              <a:t>κυτταροπλασματικές</a:t>
            </a:r>
            <a:r>
              <a:rPr lang="el-GR" sz="1600" dirty="0" smtClean="0"/>
              <a:t> μεμβράνες των </a:t>
            </a:r>
            <a:r>
              <a:rPr lang="el-GR" sz="1600" dirty="0" err="1" smtClean="0"/>
              <a:t>καταφρακτικών</a:t>
            </a:r>
            <a:r>
              <a:rPr lang="el-GR" sz="1600" dirty="0" smtClean="0"/>
              <a:t> κυττάρων και προκαλεί ταχεία έξοδο ιόντων Κ</a:t>
            </a:r>
            <a:r>
              <a:rPr lang="el-GR" sz="1600" baseline="30000" dirty="0" smtClean="0"/>
              <a:t>+</a:t>
            </a:r>
            <a:r>
              <a:rPr lang="el-GR" sz="1600" dirty="0" smtClean="0"/>
              <a:t> και των συνοδών ανιόντων προς τα </a:t>
            </a:r>
            <a:r>
              <a:rPr lang="el-GR" sz="1600" dirty="0" err="1" smtClean="0"/>
              <a:t>παρακαταφρακτικά</a:t>
            </a:r>
            <a:r>
              <a:rPr lang="el-GR" sz="1600" dirty="0" smtClean="0"/>
              <a:t> κύτταρα. Η απώλεια ιόντων Κ</a:t>
            </a:r>
            <a:r>
              <a:rPr lang="el-GR" sz="1600" baseline="30000" dirty="0" smtClean="0"/>
              <a:t>+</a:t>
            </a:r>
            <a:r>
              <a:rPr lang="el-GR" sz="1600" dirty="0" smtClean="0"/>
              <a:t> προκαλεί πτώση της πίεσης σπαργής των </a:t>
            </a:r>
            <a:r>
              <a:rPr lang="el-GR" sz="1600" dirty="0" err="1" smtClean="0"/>
              <a:t>καταφρακτικών</a:t>
            </a:r>
            <a:r>
              <a:rPr lang="el-GR" sz="1600" dirty="0" smtClean="0"/>
              <a:t> κυττάρων και μείωση του εύρους του στοματικού πόρου. Σε συνθήκες αγρού σε πολλά φυτικά είδη, μεταξύ των οποίων περιλαμβάνονται και πολλά καλλιεργούμενα, μέτρια υδατική καταπόνηση προκαλεί μεσημβρινό κλείσιμο των στομάτων, ενώ σε συνθήκες έντονης έλλειψης νερού τα στόματα παραμένουν κλειστά ή ανοίγουν μόνο στις πρωινές ώρες της ημέρας . Σε είδη που είναι προσαρμοσμένα σε ξηρές συνθήκες (όπως τα αείφυλλα σκληρόφυλλα και τα φρύγανα της μεσογειακής χλωρίδας) το μεσημβρινό κλείσιμο των στομάτων είναι εντονότερο, συμβαίνει ακόμα και αν υπάρχει επάρκεια νερού, και συνοδεύεται επίσης από γενικότερη καταστολή της φωτοσυνθετικής λειτουργίας, όπως π.χ. απενεργοποίηση των ενζύμων του κύκλου του </a:t>
            </a:r>
            <a:r>
              <a:rPr lang="el-GR" sz="1600" dirty="0" err="1" smtClean="0"/>
              <a:t>Calvin</a:t>
            </a:r>
            <a:r>
              <a:rPr lang="el-GR" sz="1600" dirty="0" smtClean="0"/>
              <a:t>. Το φαινόμενο ονομάζεται </a:t>
            </a:r>
            <a:r>
              <a:rPr lang="el-GR" sz="1600" b="1" dirty="0" smtClean="0"/>
              <a:t>μεσημβρινή καταστολή</a:t>
            </a:r>
            <a:r>
              <a:rPr lang="el-GR" sz="1600" dirty="0" smtClean="0"/>
              <a:t>. Το κλείσιμο των στομάτων αποτρέπει την επιδείνωση του υδατικού ισοζυγίου, ωστόσο επιδεινώνει το ισοζύγιο άνθρακα διότι παρεμποδίζεται ο απρόσκοπτος εφοδιασμός των φωτοσυνθετικών κυττάρων με το CO</a:t>
            </a:r>
            <a:r>
              <a:rPr lang="el-GR" sz="1600" baseline="-25000" dirty="0" smtClean="0"/>
              <a:t>2</a:t>
            </a:r>
            <a:r>
              <a:rPr lang="el-GR" sz="1600" dirty="0" smtClean="0"/>
              <a:t> της ατμόσφαιρας και παρατηρείται ελάττωση της φωτοσυνθετικής ταχύτητας. Τα C</a:t>
            </a:r>
            <a:r>
              <a:rPr lang="el-GR" sz="1600" baseline="-25000" dirty="0" smtClean="0"/>
              <a:t>4</a:t>
            </a:r>
            <a:r>
              <a:rPr lang="el-GR" sz="1600" dirty="0" smtClean="0"/>
              <a:t> φυτά, αλλά κυρίως τα CAM, παρουσιάζουν πλεονεκτήματα έναντι των C</a:t>
            </a:r>
            <a:r>
              <a:rPr lang="el-GR" sz="1600" baseline="-25000" dirty="0" smtClean="0"/>
              <a:t>3 </a:t>
            </a:r>
            <a:r>
              <a:rPr lang="el-GR" sz="1600" dirty="0" smtClean="0"/>
              <a:t>φυτών σε συνθήκες ανεπάρκειας νερού, λόγω των ιδιαίτερων βιοχημικών και ανατομικών προσαρμογών τους, που έχουν ως αποτέλεσμα την ελάττωση του διαπνευστικού πηλίκου. </a:t>
            </a:r>
          </a:p>
          <a:p>
            <a:endParaRPr lang="el-GR" sz="1600" dirty="0"/>
          </a:p>
        </p:txBody>
      </p:sp>
      <p:sp>
        <p:nvSpPr>
          <p:cNvPr id="7" name="1 - Τίτλος"/>
          <p:cNvSpPr txBox="1">
            <a:spLocks/>
          </p:cNvSpPr>
          <p:nvPr/>
        </p:nvSpPr>
        <p:spPr>
          <a:xfrm>
            <a:off x="179512" y="116632"/>
            <a:ext cx="8640960" cy="72008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2500"/>
          </a:bodyPr>
          <a:lstStyle/>
          <a:p>
            <a:pPr lvl="0" algn="ctr">
              <a:lnSpc>
                <a:spcPct val="150000"/>
              </a:lnSpc>
              <a:spcBef>
                <a:spcPct val="0"/>
              </a:spcBef>
            </a:pPr>
            <a:r>
              <a:rPr lang="en-US" b="1" dirty="0" smtClean="0">
                <a:solidFill>
                  <a:schemeClr val="tx2">
                    <a:lumMod val="50000"/>
                  </a:schemeClr>
                </a:solidFill>
                <a:latin typeface="Arial" pitchFamily="34" charset="0"/>
                <a:cs typeface="Arial" pitchFamily="34" charset="0"/>
              </a:rPr>
              <a:t>Η </a:t>
            </a:r>
            <a:r>
              <a:rPr lang="en-US" b="1" dirty="0" err="1" smtClean="0">
                <a:solidFill>
                  <a:schemeClr val="tx2">
                    <a:lumMod val="50000"/>
                  </a:schemeClr>
                </a:solidFill>
                <a:latin typeface="Arial" pitchFamily="34" charset="0"/>
                <a:cs typeface="Arial" pitchFamily="34" charset="0"/>
              </a:rPr>
              <a:t>υδατική</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καταπόνηση</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διαταράσσει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τα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ισοζύγια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άνθρακα</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νερού</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και</a:t>
            </a:r>
            <a:r>
              <a:rPr lang="en-US" b="1" dirty="0" smtClean="0">
                <a:solidFill>
                  <a:schemeClr val="tx2">
                    <a:lumMod val="50000"/>
                  </a:schemeClr>
                </a:solidFill>
                <a:latin typeface="Arial" pitchFamily="34" charset="0"/>
                <a:cs typeface="Arial" pitchFamily="34" charset="0"/>
              </a:rPr>
              <a:t> </a:t>
            </a:r>
            <a:r>
              <a:rPr lang="en-US" b="1" dirty="0" err="1" smtClean="0">
                <a:solidFill>
                  <a:schemeClr val="tx2">
                    <a:lumMod val="50000"/>
                  </a:schemeClr>
                </a:solidFill>
                <a:latin typeface="Arial" pitchFamily="34" charset="0"/>
                <a:cs typeface="Arial" pitchFamily="34" charset="0"/>
              </a:rPr>
              <a:t>ενέργειας</a:t>
            </a:r>
            <a:r>
              <a:rPr lang="en-US" dirty="0" smtClean="0"/>
              <a:t> </a:t>
            </a:r>
            <a:r>
              <a:rPr kumimoji="0" lang="en-US" sz="18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rPr>
              <a:t> </a:t>
            </a:r>
            <a:endParaRPr kumimoji="0" lang="el-GR" sz="18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467544" y="0"/>
            <a:ext cx="8445624" cy="648072"/>
          </a:xfrm>
        </p:spPr>
        <p:style>
          <a:lnRef idx="1">
            <a:schemeClr val="accent3"/>
          </a:lnRef>
          <a:fillRef idx="2">
            <a:schemeClr val="accent3"/>
          </a:fillRef>
          <a:effectRef idx="1">
            <a:schemeClr val="accent3"/>
          </a:effectRef>
          <a:fontRef idx="minor">
            <a:schemeClr val="dk1"/>
          </a:fontRef>
        </p:style>
        <p:txBody>
          <a:bodyPr>
            <a:normAutofit/>
          </a:bodyPr>
          <a:lstStyle/>
          <a:p>
            <a:r>
              <a:rPr lang="el-GR" sz="1700" b="1" dirty="0" smtClean="0">
                <a:solidFill>
                  <a:schemeClr val="tx2">
                    <a:lumMod val="50000"/>
                  </a:schemeClr>
                </a:solidFill>
                <a:latin typeface="Arial" pitchFamily="34" charset="0"/>
                <a:cs typeface="Arial" pitchFamily="34" charset="0"/>
              </a:rPr>
              <a:t>Το διαπνευστικό πηλίκο και η επιλογή φυτών προς καλλιέργεια</a:t>
            </a:r>
          </a:p>
        </p:txBody>
      </p:sp>
      <p:sp>
        <p:nvSpPr>
          <p:cNvPr id="7" name="Rectangle 6"/>
          <p:cNvSpPr/>
          <p:nvPr/>
        </p:nvSpPr>
        <p:spPr>
          <a:xfrm>
            <a:off x="0" y="908720"/>
            <a:ext cx="9036496" cy="5909310"/>
          </a:xfrm>
          <a:prstGeom prst="rect">
            <a:avLst/>
          </a:prstGeom>
        </p:spPr>
        <p:txBody>
          <a:bodyPr wrap="square">
            <a:spAutoFit/>
          </a:bodyPr>
          <a:lstStyle/>
          <a:p>
            <a:r>
              <a:rPr lang="el-GR" dirty="0" smtClean="0"/>
              <a:t>Η παραγωγικότητα ή/και επιβίωση των φυτών στο φυσικό τους περιβάλλον εξαρτάται αφενός μεν από την διαθεσιμότητα νερού στο έδαφος, αφετέρου δε από κρίσιμα χαρακτηριστικά του φυτικού οργανισμού, όπως:</a:t>
            </a:r>
          </a:p>
          <a:p>
            <a:r>
              <a:rPr lang="el-GR" b="1" dirty="0" smtClean="0"/>
              <a:t>1.</a:t>
            </a:r>
            <a:r>
              <a:rPr lang="el-GR" b="1" i="1" dirty="0" smtClean="0"/>
              <a:t> Από την ικανότητα άντλησης νερού από το έδαφος. </a:t>
            </a:r>
            <a:endParaRPr lang="el-GR" dirty="0" smtClean="0"/>
          </a:p>
          <a:p>
            <a:r>
              <a:rPr lang="el-GR" b="1" dirty="0" smtClean="0"/>
              <a:t>2.</a:t>
            </a:r>
            <a:r>
              <a:rPr lang="el-GR" b="1" i="1" dirty="0" smtClean="0"/>
              <a:t> Από την ικανότητα εγκλιματισμού σε συνθήκες έλλειψης νερού.</a:t>
            </a:r>
            <a:endParaRPr lang="el-GR" dirty="0" smtClean="0"/>
          </a:p>
          <a:p>
            <a:r>
              <a:rPr lang="el-GR" b="1" dirty="0" smtClean="0"/>
              <a:t>3.</a:t>
            </a:r>
            <a:r>
              <a:rPr lang="el-GR" b="1" i="1" dirty="0" smtClean="0"/>
              <a:t> Από το διαπνευστικό πηλίκο. </a:t>
            </a:r>
            <a:endParaRPr lang="el-GR" dirty="0" smtClean="0"/>
          </a:p>
          <a:p>
            <a:r>
              <a:rPr lang="el-GR" dirty="0" smtClean="0"/>
              <a:t>Το </a:t>
            </a:r>
            <a:r>
              <a:rPr lang="el-GR" b="1" dirty="0" smtClean="0"/>
              <a:t>διαπνευστικό πηλίκο</a:t>
            </a:r>
            <a:r>
              <a:rPr lang="el-GR" dirty="0" smtClean="0"/>
              <a:t> είναι το πηλίκο της ταχύτητας της διαπνοής προς την ταχύτητα της φωτοσύνθεσης. Η παράμετρος αυτή είναι σημαντική επειδή περιγράφει από κοινού τα ισοζύγια άνθρακα και νερού ενός φυτού. Στην πράξη υπολογίζονται τα </a:t>
            </a:r>
            <a:r>
              <a:rPr lang="el-GR" dirty="0" err="1" smtClean="0"/>
              <a:t>kg</a:t>
            </a:r>
            <a:r>
              <a:rPr lang="el-GR" dirty="0" smtClean="0"/>
              <a:t> νερού που διαπνέονται για κάθε </a:t>
            </a:r>
            <a:r>
              <a:rPr lang="el-GR" dirty="0" err="1" smtClean="0"/>
              <a:t>kg</a:t>
            </a:r>
            <a:r>
              <a:rPr lang="el-GR" dirty="0" smtClean="0"/>
              <a:t> βιομάζας που παράγεται. Όσο λιγότερη ποσότητα νερού απαιτείται, τόσο υψηλότερη είναι αποδοτικότητα χρήσης νερού. Τα καλλιεργούμενα φυτά παρουσιάζουν σημαντικές διαφορές όσον αφορά στις απαιτήσεις τους σε νερό οι οποίες αντικατοπτρίζουν και το διαφορετικό γενετικό τους υπόβαθρο. Π.χ. τα C</a:t>
            </a:r>
            <a:r>
              <a:rPr lang="el-GR" baseline="-25000" dirty="0" smtClean="0"/>
              <a:t>4</a:t>
            </a:r>
            <a:r>
              <a:rPr lang="el-GR" dirty="0" smtClean="0"/>
              <a:t> φυτά, λόγω κατάλληλων ανατομικών χαρακτηριστικών αλλά και βιοχημικών μηχανισμών παρουσιάζουν σημαντικά χαμηλότερο διαπνευστικό πηλίκο έναντι των C</a:t>
            </a:r>
            <a:r>
              <a:rPr lang="el-GR" baseline="-25000" dirty="0" smtClean="0"/>
              <a:t>3</a:t>
            </a:r>
            <a:r>
              <a:rPr lang="el-GR" dirty="0" smtClean="0"/>
              <a:t> φυτών. Το χαμηλότερο ωστόσο διαπνευστικό πηλίκο παρουσιάζουν τα φυτά CAM, αφού ο φωτοσυνθετικός μεταβολισμός τους είναι κατάλληλα προσαρμοσμένος, ώστε τα στόματα να παραμένουν κλειστά στη διάρκεια της ημέρας (πίνακας 5.1). Σύμφωνα με τα παραπάνω, η επιλογή ενός φυτικού είδους προς καλλιέργεια θα πρέπει να λαμβάνει υπόψη και τα ιδιαίτερα αυτά χαρακτηριστικά. Θα ήταν επομένως άστοχη η επιλογή της μηδικής σε μια περιοχή με χαμηλή διαθεσιμότητα νερού.</a:t>
            </a:r>
          </a:p>
          <a:p>
            <a:r>
              <a:rPr lang="en-US" dirty="0" smtClean="0"/>
              <a:t> </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936104"/>
          </a:xfrm>
        </p:spPr>
        <p:style>
          <a:lnRef idx="1">
            <a:schemeClr val="accent3"/>
          </a:lnRef>
          <a:fillRef idx="2">
            <a:schemeClr val="accent3"/>
          </a:fillRef>
          <a:effectRef idx="1">
            <a:schemeClr val="accent3"/>
          </a:effectRef>
          <a:fontRef idx="minor">
            <a:schemeClr val="dk1"/>
          </a:fontRef>
        </p:style>
        <p:txBody>
          <a:bodyPr>
            <a:normAutofit/>
          </a:bodyPr>
          <a:lstStyle/>
          <a:p>
            <a:r>
              <a:rPr lang="en-US" sz="2000" b="1" dirty="0" smtClean="0">
                <a:solidFill>
                  <a:schemeClr val="tx2">
                    <a:lumMod val="50000"/>
                  </a:schemeClr>
                </a:solidFill>
                <a:latin typeface="Arial" pitchFamily="34" charset="0"/>
                <a:cs typeface="Arial" pitchFamily="34" charset="0"/>
              </a:rPr>
              <a:t> Ο </a:t>
            </a:r>
            <a:r>
              <a:rPr lang="en-US" sz="2000" b="1" dirty="0" err="1" smtClean="0">
                <a:solidFill>
                  <a:schemeClr val="tx2">
                    <a:lumMod val="50000"/>
                  </a:schemeClr>
                </a:solidFill>
                <a:latin typeface="Arial" pitchFamily="34" charset="0"/>
                <a:cs typeface="Arial" pitchFamily="34" charset="0"/>
              </a:rPr>
              <a:t>ζωτικός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ρόλος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των</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ισοζυγίων</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ενέργειας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νερού</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και</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άνθρακα</a:t>
            </a:r>
            <a:endParaRPr lang="el-GR" sz="2000" b="1" dirty="0">
              <a:solidFill>
                <a:schemeClr val="tx2">
                  <a:lumMod val="50000"/>
                </a:schemeClr>
              </a:solidFill>
              <a:latin typeface="Arial" pitchFamily="34" charset="0"/>
              <a:cs typeface="Arial" pitchFamily="34" charset="0"/>
            </a:endParaRPr>
          </a:p>
        </p:txBody>
      </p:sp>
      <p:sp>
        <p:nvSpPr>
          <p:cNvPr id="3" name="Content Placeholder 2"/>
          <p:cNvSpPr>
            <a:spLocks noGrp="1"/>
          </p:cNvSpPr>
          <p:nvPr>
            <p:ph idx="1"/>
          </p:nvPr>
        </p:nvSpPr>
        <p:spPr>
          <a:xfrm>
            <a:off x="251520" y="1196752"/>
            <a:ext cx="8352928" cy="5400600"/>
          </a:xfrm>
        </p:spPr>
        <p:txBody>
          <a:bodyPr>
            <a:noAutofit/>
          </a:bodyPr>
          <a:lstStyle/>
          <a:p>
            <a:pPr>
              <a:lnSpc>
                <a:spcPct val="120000"/>
              </a:lnSpc>
              <a:spcBef>
                <a:spcPts val="0"/>
              </a:spcBef>
              <a:buNone/>
            </a:pPr>
            <a:r>
              <a:rPr lang="en-US" sz="1800" dirty="0" err="1" smtClean="0"/>
              <a:t>Το</a:t>
            </a:r>
            <a:r>
              <a:rPr lang="en-US" sz="1800" dirty="0" smtClean="0"/>
              <a:t> </a:t>
            </a:r>
            <a:r>
              <a:rPr lang="en-US" sz="1800" dirty="0" err="1" smtClean="0"/>
              <a:t>ισοζύγιο</a:t>
            </a:r>
            <a:r>
              <a:rPr lang="en-US" sz="1800" dirty="0" smtClean="0"/>
              <a:t> </a:t>
            </a:r>
            <a:r>
              <a:rPr lang="en-US" sz="1800" dirty="0" err="1" smtClean="0"/>
              <a:t>ενέργειας</a:t>
            </a:r>
            <a:r>
              <a:rPr lang="en-US" sz="1800" dirty="0" smtClean="0"/>
              <a:t> (</a:t>
            </a:r>
            <a:r>
              <a:rPr lang="en-US" sz="1800" dirty="0" err="1" smtClean="0"/>
              <a:t>εισροή</a:t>
            </a:r>
            <a:r>
              <a:rPr lang="en-US" sz="1800" dirty="0" smtClean="0"/>
              <a:t> </a:t>
            </a:r>
            <a:r>
              <a:rPr lang="en-US" sz="1800" dirty="0" err="1" smtClean="0"/>
              <a:t>ενέργειας</a:t>
            </a:r>
            <a:r>
              <a:rPr lang="en-US" sz="1800" dirty="0" smtClean="0"/>
              <a:t>/</a:t>
            </a:r>
            <a:r>
              <a:rPr lang="en-US" sz="1800" dirty="0" err="1" smtClean="0"/>
              <a:t>κατανάλωση</a:t>
            </a:r>
            <a:r>
              <a:rPr lang="en-US" sz="1800" dirty="0" smtClean="0"/>
              <a:t> </a:t>
            </a:r>
            <a:r>
              <a:rPr lang="en-US" sz="1800" dirty="0" err="1" smtClean="0"/>
              <a:t>ενέργειας</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είναι</a:t>
            </a:r>
            <a:r>
              <a:rPr lang="en-US" sz="1800" dirty="0" smtClean="0"/>
              <a:t> </a:t>
            </a:r>
            <a:r>
              <a:rPr lang="en-US" sz="1800" dirty="0" err="1" smtClean="0"/>
              <a:t>θετικό</a:t>
            </a:r>
            <a:r>
              <a:rPr lang="en-US" sz="1800" dirty="0" smtClean="0"/>
              <a:t>. </a:t>
            </a:r>
            <a:r>
              <a:rPr lang="en-US" sz="1800" dirty="0" err="1" smtClean="0"/>
              <a:t>Αυτό</a:t>
            </a:r>
            <a:r>
              <a:rPr lang="en-US" sz="1800" dirty="0" smtClean="0"/>
              <a:t> </a:t>
            </a:r>
            <a:r>
              <a:rPr lang="en-US" sz="1800" dirty="0" err="1" smtClean="0"/>
              <a:t>σημαίνει</a:t>
            </a:r>
            <a:r>
              <a:rPr lang="en-US" sz="1800" dirty="0" smtClean="0"/>
              <a:t> </a:t>
            </a:r>
            <a:r>
              <a:rPr lang="en-US" sz="1800" dirty="0" err="1" smtClean="0"/>
              <a:t>ότι</a:t>
            </a:r>
            <a:r>
              <a:rPr lang="en-US" sz="1800" dirty="0" smtClean="0"/>
              <a:t> η </a:t>
            </a:r>
            <a:r>
              <a:rPr lang="en-US" sz="1800" dirty="0" err="1" smtClean="0"/>
              <a:t>εισροή</a:t>
            </a:r>
            <a:r>
              <a:rPr lang="en-US" sz="1800" dirty="0" smtClean="0"/>
              <a:t> </a:t>
            </a:r>
            <a:r>
              <a:rPr lang="en-US" sz="1800" dirty="0" err="1" smtClean="0"/>
              <a:t>ενέργειας</a:t>
            </a:r>
            <a:r>
              <a:rPr lang="en-US" sz="1800" dirty="0" smtClean="0"/>
              <a:t> </a:t>
            </a:r>
            <a:r>
              <a:rPr lang="en-US" sz="1800" dirty="0" err="1" smtClean="0"/>
              <a:t>μέσω</a:t>
            </a:r>
            <a:r>
              <a:rPr lang="en-US" sz="1800" dirty="0" smtClean="0"/>
              <a:t> </a:t>
            </a:r>
            <a:r>
              <a:rPr lang="en-US" sz="1800" dirty="0" err="1" smtClean="0"/>
              <a:t>της</a:t>
            </a:r>
            <a:r>
              <a:rPr lang="en-US" sz="1800" dirty="0" smtClean="0"/>
              <a:t> </a:t>
            </a:r>
            <a:r>
              <a:rPr lang="en-US" sz="1800" dirty="0" err="1" smtClean="0"/>
              <a:t>φωτοσύνθεσης</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επαρκεί</a:t>
            </a:r>
            <a:r>
              <a:rPr lang="en-US" sz="1800" dirty="0" smtClean="0"/>
              <a:t> </a:t>
            </a:r>
            <a:r>
              <a:rPr lang="en-US" sz="1800" dirty="0" err="1" smtClean="0"/>
              <a:t>να</a:t>
            </a:r>
            <a:r>
              <a:rPr lang="en-US" sz="1800" dirty="0" smtClean="0"/>
              <a:t> </a:t>
            </a:r>
            <a:r>
              <a:rPr lang="en-US" sz="1800" dirty="0" err="1" smtClean="0"/>
              <a:t>υποστηρίξει</a:t>
            </a:r>
            <a:r>
              <a:rPr lang="en-US" sz="1800" dirty="0" smtClean="0"/>
              <a:t> </a:t>
            </a:r>
            <a:r>
              <a:rPr lang="en-US" sz="1800" dirty="0" err="1" smtClean="0"/>
              <a:t>όχι</a:t>
            </a:r>
            <a:r>
              <a:rPr lang="en-US" sz="1800" dirty="0" smtClean="0"/>
              <a:t> </a:t>
            </a:r>
            <a:r>
              <a:rPr lang="en-US" sz="1800" dirty="0" err="1" smtClean="0"/>
              <a:t>μόνο</a:t>
            </a:r>
            <a:r>
              <a:rPr lang="en-US" sz="1800" dirty="0" smtClean="0"/>
              <a:t> </a:t>
            </a:r>
            <a:r>
              <a:rPr lang="en-US" sz="1800" dirty="0" err="1" smtClean="0"/>
              <a:t>τις</a:t>
            </a:r>
            <a:r>
              <a:rPr lang="en-US" sz="1800" dirty="0" smtClean="0"/>
              <a:t> </a:t>
            </a:r>
            <a:r>
              <a:rPr lang="en-US" sz="1800" dirty="0" err="1" smtClean="0"/>
              <a:t>ανάγκες</a:t>
            </a:r>
            <a:r>
              <a:rPr lang="en-US" sz="1800" dirty="0" smtClean="0"/>
              <a:t> </a:t>
            </a:r>
            <a:r>
              <a:rPr lang="en-US" sz="1800" dirty="0" err="1" smtClean="0"/>
              <a:t>συντήρησης</a:t>
            </a:r>
            <a:r>
              <a:rPr lang="en-US" sz="1800" dirty="0" smtClean="0"/>
              <a:t>, </a:t>
            </a:r>
            <a:r>
              <a:rPr lang="en-US" sz="1800" dirty="0" err="1" smtClean="0"/>
              <a:t>αλλά</a:t>
            </a:r>
            <a:r>
              <a:rPr lang="en-US" sz="1800" dirty="0" smtClean="0"/>
              <a:t> </a:t>
            </a:r>
            <a:r>
              <a:rPr lang="en-US" sz="1800" dirty="0" err="1" smtClean="0"/>
              <a:t>και</a:t>
            </a:r>
            <a:r>
              <a:rPr lang="en-US" sz="1800" dirty="0" smtClean="0"/>
              <a:t> </a:t>
            </a:r>
            <a:r>
              <a:rPr lang="en-US" sz="1800" dirty="0" err="1" smtClean="0"/>
              <a:t>ανάπτυξης</a:t>
            </a:r>
            <a:r>
              <a:rPr lang="en-US" sz="1800" dirty="0" smtClean="0"/>
              <a:t> </a:t>
            </a:r>
            <a:r>
              <a:rPr lang="en-US" sz="1800" dirty="0" err="1" smtClean="0"/>
              <a:t>του</a:t>
            </a:r>
            <a:r>
              <a:rPr lang="en-US" sz="1800" dirty="0" smtClean="0"/>
              <a:t> </a:t>
            </a:r>
            <a:r>
              <a:rPr lang="en-US" sz="1800" dirty="0" err="1" smtClean="0"/>
              <a:t>οργανισμού</a:t>
            </a:r>
            <a:r>
              <a:rPr lang="en-US" sz="1800" dirty="0" smtClean="0"/>
              <a:t>. </a:t>
            </a:r>
            <a:endParaRPr lang="el-GR" sz="1800" dirty="0" smtClean="0"/>
          </a:p>
          <a:p>
            <a:pPr>
              <a:lnSpc>
                <a:spcPct val="120000"/>
              </a:lnSpc>
              <a:spcBef>
                <a:spcPts val="0"/>
              </a:spcBef>
              <a:buNone/>
            </a:pPr>
            <a:r>
              <a:rPr lang="en-US" sz="1800" dirty="0" err="1" smtClean="0"/>
              <a:t>Το</a:t>
            </a:r>
            <a:r>
              <a:rPr lang="en-US" sz="1800" dirty="0" smtClean="0"/>
              <a:t> </a:t>
            </a:r>
            <a:r>
              <a:rPr lang="en-US" sz="1800" dirty="0" err="1" smtClean="0"/>
              <a:t>ισοζύγιο</a:t>
            </a:r>
            <a:r>
              <a:rPr lang="en-US" sz="1800" dirty="0" smtClean="0"/>
              <a:t> </a:t>
            </a:r>
            <a:r>
              <a:rPr lang="en-US" sz="1800" dirty="0" err="1" smtClean="0"/>
              <a:t>άνθρακα</a:t>
            </a:r>
            <a:r>
              <a:rPr lang="en-US" sz="1800" dirty="0" smtClean="0"/>
              <a:t> (</a:t>
            </a:r>
            <a:r>
              <a:rPr lang="en-US" sz="1800" dirty="0" err="1" smtClean="0"/>
              <a:t>αφομοίωση</a:t>
            </a:r>
            <a:r>
              <a:rPr lang="en-US" sz="1800" dirty="0" smtClean="0"/>
              <a:t> </a:t>
            </a:r>
            <a:r>
              <a:rPr lang="en-US" sz="1800" dirty="0" err="1" smtClean="0"/>
              <a:t>άνθρακα</a:t>
            </a:r>
            <a:r>
              <a:rPr lang="en-US" sz="1800" dirty="0" smtClean="0"/>
              <a:t>/</a:t>
            </a:r>
            <a:r>
              <a:rPr lang="en-US" sz="1800" dirty="0" err="1" smtClean="0"/>
              <a:t>απώλειες</a:t>
            </a:r>
            <a:r>
              <a:rPr lang="en-US" sz="1800" dirty="0" smtClean="0"/>
              <a:t> </a:t>
            </a:r>
            <a:r>
              <a:rPr lang="en-US" sz="1800" dirty="0" err="1" smtClean="0"/>
              <a:t>άνθρακα</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είναι</a:t>
            </a:r>
            <a:r>
              <a:rPr lang="en-US" sz="1800" dirty="0" smtClean="0"/>
              <a:t> </a:t>
            </a:r>
            <a:r>
              <a:rPr lang="en-US" sz="1800" dirty="0" err="1" smtClean="0"/>
              <a:t>και</a:t>
            </a:r>
            <a:r>
              <a:rPr lang="en-US" sz="1800" dirty="0" smtClean="0"/>
              <a:t> </a:t>
            </a:r>
            <a:r>
              <a:rPr lang="en-US" sz="1800" dirty="0" err="1" smtClean="0"/>
              <a:t>αυτό</a:t>
            </a:r>
            <a:r>
              <a:rPr lang="en-US" sz="1800" dirty="0" smtClean="0"/>
              <a:t> </a:t>
            </a:r>
            <a:r>
              <a:rPr lang="en-US" sz="1800" dirty="0" err="1" smtClean="0"/>
              <a:t>θετικό</a:t>
            </a:r>
            <a:r>
              <a:rPr lang="en-US" sz="1800" dirty="0" smtClean="0"/>
              <a:t>. Ο </a:t>
            </a:r>
            <a:r>
              <a:rPr lang="en-US" sz="1800" dirty="0" err="1" smtClean="0"/>
              <a:t>άνθρακας</a:t>
            </a:r>
            <a:r>
              <a:rPr lang="en-US" sz="1800" dirty="0" smtClean="0"/>
              <a:t> (CO</a:t>
            </a:r>
            <a:r>
              <a:rPr lang="en-US" sz="1800" baseline="-25000" dirty="0" smtClean="0"/>
              <a:t>2</a:t>
            </a:r>
            <a:r>
              <a:rPr lang="en-US" sz="1800" dirty="0" smtClean="0"/>
              <a:t>) </a:t>
            </a:r>
            <a:r>
              <a:rPr lang="en-US" sz="1800" dirty="0" err="1" smtClean="0"/>
              <a:t>που</a:t>
            </a:r>
            <a:r>
              <a:rPr lang="en-US" sz="1800" dirty="0" smtClean="0"/>
              <a:t> </a:t>
            </a:r>
            <a:r>
              <a:rPr lang="en-US" sz="1800" dirty="0" err="1" smtClean="0"/>
              <a:t>αφομοιώνεται</a:t>
            </a:r>
            <a:r>
              <a:rPr lang="en-US" sz="1800" dirty="0" smtClean="0"/>
              <a:t> </a:t>
            </a:r>
            <a:r>
              <a:rPr lang="en-US" sz="1800" dirty="0" err="1" smtClean="0"/>
              <a:t>μέσω</a:t>
            </a:r>
            <a:r>
              <a:rPr lang="en-US" sz="1800" dirty="0" smtClean="0"/>
              <a:t> </a:t>
            </a:r>
            <a:r>
              <a:rPr lang="en-US" sz="1800" dirty="0" err="1" smtClean="0"/>
              <a:t>της</a:t>
            </a:r>
            <a:r>
              <a:rPr lang="en-US" sz="1800" dirty="0" smtClean="0"/>
              <a:t> </a:t>
            </a:r>
            <a:r>
              <a:rPr lang="en-US" sz="1800" dirty="0" err="1" smtClean="0"/>
              <a:t>φωτοσύνθεσης</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υπερτερεί</a:t>
            </a:r>
            <a:r>
              <a:rPr lang="en-US" sz="1800" dirty="0" smtClean="0"/>
              <a:t> </a:t>
            </a:r>
            <a:r>
              <a:rPr lang="en-US" sz="1800" dirty="0" err="1" smtClean="0"/>
              <a:t>του</a:t>
            </a:r>
            <a:r>
              <a:rPr lang="en-US" sz="1800" dirty="0" smtClean="0"/>
              <a:t> </a:t>
            </a:r>
            <a:r>
              <a:rPr lang="en-US" sz="1800" dirty="0" err="1" smtClean="0"/>
              <a:t>άνθρακα</a:t>
            </a:r>
            <a:r>
              <a:rPr lang="en-US" sz="1800" dirty="0" smtClean="0"/>
              <a:t> </a:t>
            </a:r>
            <a:r>
              <a:rPr lang="en-US" sz="1800" dirty="0" err="1" smtClean="0"/>
              <a:t>που</a:t>
            </a:r>
            <a:r>
              <a:rPr lang="en-US" sz="1800" dirty="0" smtClean="0"/>
              <a:t> </a:t>
            </a:r>
            <a:r>
              <a:rPr lang="en-US" sz="1800" dirty="0" err="1" smtClean="0"/>
              <a:t>χάνεται</a:t>
            </a:r>
            <a:r>
              <a:rPr lang="en-US" sz="1800" dirty="0" smtClean="0"/>
              <a:t> </a:t>
            </a:r>
            <a:r>
              <a:rPr lang="en-US" sz="1800" dirty="0" err="1" smtClean="0"/>
              <a:t>μέσω</a:t>
            </a:r>
            <a:r>
              <a:rPr lang="en-US" sz="1800" dirty="0" smtClean="0"/>
              <a:t> </a:t>
            </a:r>
            <a:r>
              <a:rPr lang="en-US" sz="1800" dirty="0" err="1" smtClean="0"/>
              <a:t>της</a:t>
            </a:r>
            <a:r>
              <a:rPr lang="en-US" sz="1800" dirty="0" smtClean="0"/>
              <a:t> </a:t>
            </a:r>
            <a:r>
              <a:rPr lang="en-US" sz="1800" dirty="0" err="1" smtClean="0"/>
              <a:t>αναπνοής</a:t>
            </a:r>
            <a:r>
              <a:rPr lang="en-US" sz="1800" dirty="0" smtClean="0"/>
              <a:t> </a:t>
            </a:r>
            <a:r>
              <a:rPr lang="en-US" sz="1800" dirty="0" err="1" smtClean="0"/>
              <a:t>και</a:t>
            </a:r>
            <a:r>
              <a:rPr lang="en-US" sz="1800" dirty="0" smtClean="0"/>
              <a:t> </a:t>
            </a:r>
            <a:r>
              <a:rPr lang="en-US" sz="1800" dirty="0" err="1" smtClean="0"/>
              <a:t>της</a:t>
            </a:r>
            <a:r>
              <a:rPr lang="en-US" sz="1800" dirty="0" smtClean="0"/>
              <a:t> </a:t>
            </a:r>
            <a:r>
              <a:rPr lang="en-US" sz="1800" dirty="0" err="1" smtClean="0"/>
              <a:t>φωτοαναπνοής</a:t>
            </a:r>
            <a:r>
              <a:rPr lang="en-US" sz="1800" dirty="0" smtClean="0"/>
              <a:t> (</a:t>
            </a:r>
            <a:r>
              <a:rPr lang="en-US" sz="1800" dirty="0" err="1" smtClean="0"/>
              <a:t>στα</a:t>
            </a:r>
            <a:r>
              <a:rPr lang="en-US" sz="1800" dirty="0" smtClean="0"/>
              <a:t> C</a:t>
            </a:r>
            <a:r>
              <a:rPr lang="en-US" sz="1800" baseline="-25000" dirty="0" smtClean="0"/>
              <a:t>3</a:t>
            </a:r>
            <a:r>
              <a:rPr lang="en-US" sz="1800" dirty="0" smtClean="0"/>
              <a:t> </a:t>
            </a:r>
            <a:r>
              <a:rPr lang="en-US" sz="1800" dirty="0" err="1" smtClean="0"/>
              <a:t>φυτά</a:t>
            </a:r>
            <a:r>
              <a:rPr lang="en-US" sz="1800" dirty="0" smtClean="0"/>
              <a:t>). </a:t>
            </a:r>
            <a:r>
              <a:rPr lang="en-US" sz="1800" dirty="0" err="1" smtClean="0"/>
              <a:t>Το</a:t>
            </a:r>
            <a:r>
              <a:rPr lang="en-US" sz="1800" dirty="0" smtClean="0"/>
              <a:t> </a:t>
            </a:r>
            <a:r>
              <a:rPr lang="en-US" sz="1800" dirty="0" err="1" smtClean="0"/>
              <a:t>πλεόνασμα</a:t>
            </a:r>
            <a:r>
              <a:rPr lang="en-US" sz="1800" dirty="0" smtClean="0"/>
              <a:t> </a:t>
            </a:r>
            <a:r>
              <a:rPr lang="en-US" sz="1800" dirty="0" err="1" smtClean="0"/>
              <a:t>του</a:t>
            </a:r>
            <a:r>
              <a:rPr lang="en-US" sz="1800" dirty="0" smtClean="0"/>
              <a:t> </a:t>
            </a:r>
            <a:r>
              <a:rPr lang="en-US" sz="1800" dirty="0" err="1" smtClean="0"/>
              <a:t>άνθρακα</a:t>
            </a:r>
            <a:r>
              <a:rPr lang="en-US" sz="1800" dirty="0" smtClean="0"/>
              <a:t> </a:t>
            </a:r>
            <a:r>
              <a:rPr lang="en-US" sz="1800" dirty="0" err="1" smtClean="0"/>
              <a:t>αντιπροσωπεύει</a:t>
            </a:r>
            <a:r>
              <a:rPr lang="en-US" sz="1800" dirty="0" smtClean="0"/>
              <a:t> </a:t>
            </a:r>
            <a:r>
              <a:rPr lang="en-US" sz="1800" dirty="0" err="1" smtClean="0"/>
              <a:t>τον</a:t>
            </a:r>
            <a:r>
              <a:rPr lang="en-US" sz="1800" dirty="0" smtClean="0"/>
              <a:t> </a:t>
            </a:r>
            <a:r>
              <a:rPr lang="en-US" sz="1800" dirty="0" err="1" smtClean="0"/>
              <a:t>άνθρακα</a:t>
            </a:r>
            <a:r>
              <a:rPr lang="en-US" sz="1800" dirty="0" smtClean="0"/>
              <a:t> </a:t>
            </a:r>
            <a:r>
              <a:rPr lang="en-US" sz="1800" dirty="0" err="1" smtClean="0"/>
              <a:t>της</a:t>
            </a:r>
            <a:r>
              <a:rPr lang="en-US" sz="1800" dirty="0" smtClean="0"/>
              <a:t> </a:t>
            </a:r>
            <a:r>
              <a:rPr lang="en-US" sz="1800" dirty="0" err="1" smtClean="0"/>
              <a:t>βιομάζας</a:t>
            </a:r>
            <a:r>
              <a:rPr lang="en-US" sz="1800" dirty="0" smtClean="0"/>
              <a:t>. </a:t>
            </a:r>
            <a:endParaRPr lang="el-GR" sz="1800" dirty="0" smtClean="0"/>
          </a:p>
          <a:p>
            <a:pPr>
              <a:lnSpc>
                <a:spcPct val="120000"/>
              </a:lnSpc>
              <a:spcBef>
                <a:spcPts val="0"/>
              </a:spcBef>
              <a:buNone/>
            </a:pPr>
            <a:r>
              <a:rPr lang="el-GR" sz="1800" dirty="0" smtClean="0"/>
              <a:t>Τ</a:t>
            </a:r>
            <a:r>
              <a:rPr lang="en-US" sz="1800" dirty="0" smtClean="0"/>
              <a:t>ο </a:t>
            </a:r>
            <a:r>
              <a:rPr lang="en-US" sz="1800" dirty="0" err="1" smtClean="0"/>
              <a:t>υδατικό</a:t>
            </a:r>
            <a:r>
              <a:rPr lang="en-US" sz="1800" dirty="0" smtClean="0"/>
              <a:t> </a:t>
            </a:r>
            <a:r>
              <a:rPr lang="en-US" sz="1800" dirty="0" err="1" smtClean="0"/>
              <a:t>ισοζύγιο</a:t>
            </a:r>
            <a:r>
              <a:rPr lang="en-US" sz="1800" dirty="0" smtClean="0"/>
              <a:t> (</a:t>
            </a:r>
            <a:r>
              <a:rPr lang="en-US" sz="1800" dirty="0" err="1" smtClean="0"/>
              <a:t>μεταφορά</a:t>
            </a:r>
            <a:r>
              <a:rPr lang="en-US" sz="1800" dirty="0" smtClean="0"/>
              <a:t> </a:t>
            </a:r>
            <a:r>
              <a:rPr lang="en-US" sz="1800" dirty="0" err="1" smtClean="0"/>
              <a:t>νερού</a:t>
            </a:r>
            <a:r>
              <a:rPr lang="en-US" sz="1800" dirty="0" smtClean="0"/>
              <a:t> από </a:t>
            </a:r>
            <a:r>
              <a:rPr lang="en-US" sz="1800" dirty="0" err="1" smtClean="0"/>
              <a:t>τη</a:t>
            </a:r>
            <a:r>
              <a:rPr lang="en-US" sz="1800" dirty="0" smtClean="0"/>
              <a:t> </a:t>
            </a:r>
            <a:r>
              <a:rPr lang="en-US" sz="1800" dirty="0" err="1" smtClean="0"/>
              <a:t>ρίζα</a:t>
            </a:r>
            <a:r>
              <a:rPr lang="en-US" sz="1800" dirty="0" smtClean="0"/>
              <a:t>/</a:t>
            </a:r>
            <a:r>
              <a:rPr lang="en-US" sz="1800" dirty="0" err="1" smtClean="0"/>
              <a:t>απώλειες</a:t>
            </a:r>
            <a:r>
              <a:rPr lang="en-US" sz="1800" dirty="0" smtClean="0"/>
              <a:t> </a:t>
            </a:r>
            <a:r>
              <a:rPr lang="en-US" sz="1800" dirty="0" err="1" smtClean="0"/>
              <a:t>νερού</a:t>
            </a:r>
            <a:r>
              <a:rPr lang="en-US" sz="1800" dirty="0" smtClean="0"/>
              <a:t> από </a:t>
            </a:r>
            <a:r>
              <a:rPr lang="en-US" sz="1800" dirty="0" err="1" smtClean="0"/>
              <a:t>τα</a:t>
            </a:r>
            <a:r>
              <a:rPr lang="en-US" sz="1800" dirty="0" smtClean="0"/>
              <a:t> </a:t>
            </a:r>
            <a:r>
              <a:rPr lang="en-US" sz="1800" dirty="0" err="1" smtClean="0"/>
              <a:t>φύλλα</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μην</a:t>
            </a:r>
            <a:r>
              <a:rPr lang="en-US" sz="1800" dirty="0" smtClean="0"/>
              <a:t> </a:t>
            </a:r>
            <a:r>
              <a:rPr lang="en-US" sz="1800" dirty="0" err="1" smtClean="0"/>
              <a:t>είναι</a:t>
            </a:r>
            <a:r>
              <a:rPr lang="en-US" sz="1800" dirty="0" smtClean="0"/>
              <a:t> </a:t>
            </a:r>
            <a:r>
              <a:rPr lang="en-US" sz="1800" dirty="0" err="1" smtClean="0"/>
              <a:t>ελλειμματικό</a:t>
            </a:r>
            <a:r>
              <a:rPr lang="en-US" sz="1800" dirty="0" smtClean="0"/>
              <a:t>. </a:t>
            </a:r>
            <a:r>
              <a:rPr lang="en-US" sz="1800" dirty="0" err="1" smtClean="0"/>
              <a:t>Για</a:t>
            </a:r>
            <a:r>
              <a:rPr lang="en-US" sz="1800" dirty="0" smtClean="0"/>
              <a:t> </a:t>
            </a:r>
            <a:r>
              <a:rPr lang="en-US" sz="1800" dirty="0" err="1" smtClean="0"/>
              <a:t>το</a:t>
            </a:r>
            <a:r>
              <a:rPr lang="en-US" sz="1800" dirty="0" smtClean="0"/>
              <a:t> </a:t>
            </a:r>
            <a:r>
              <a:rPr lang="en-US" sz="1800" dirty="0" err="1" smtClean="0"/>
              <a:t>σκοπό</a:t>
            </a:r>
            <a:r>
              <a:rPr lang="en-US" sz="1800" dirty="0" smtClean="0"/>
              <a:t> </a:t>
            </a:r>
            <a:r>
              <a:rPr lang="en-US" sz="1800" dirty="0" err="1" smtClean="0"/>
              <a:t>αυτό</a:t>
            </a:r>
            <a:r>
              <a:rPr lang="en-US" sz="1800" dirty="0" smtClean="0"/>
              <a:t> </a:t>
            </a:r>
            <a:r>
              <a:rPr lang="en-US" sz="1800" dirty="0" err="1" smtClean="0"/>
              <a:t>το</a:t>
            </a:r>
            <a:r>
              <a:rPr lang="en-US" sz="1800" dirty="0" smtClean="0"/>
              <a:t> </a:t>
            </a:r>
            <a:r>
              <a:rPr lang="en-US" sz="1800" dirty="0" err="1" smtClean="0"/>
              <a:t>νερό</a:t>
            </a:r>
            <a:r>
              <a:rPr lang="en-US" sz="1800" dirty="0" smtClean="0"/>
              <a:t> </a:t>
            </a:r>
            <a:r>
              <a:rPr lang="en-US" sz="1800" dirty="0" err="1" smtClean="0"/>
              <a:t>που</a:t>
            </a:r>
            <a:r>
              <a:rPr lang="en-US" sz="1800" dirty="0" smtClean="0"/>
              <a:t> </a:t>
            </a:r>
            <a:r>
              <a:rPr lang="en-US" sz="1800" dirty="0" err="1" smtClean="0"/>
              <a:t>χάνεται</a:t>
            </a:r>
            <a:r>
              <a:rPr lang="en-US" sz="1800" dirty="0" smtClean="0"/>
              <a:t> </a:t>
            </a:r>
            <a:r>
              <a:rPr lang="en-US" sz="1800" dirty="0" err="1" smtClean="0"/>
              <a:t>μέσω</a:t>
            </a:r>
            <a:r>
              <a:rPr lang="en-US" sz="1800" dirty="0" smtClean="0"/>
              <a:t> </a:t>
            </a:r>
            <a:r>
              <a:rPr lang="en-US" sz="1800" dirty="0" err="1" smtClean="0"/>
              <a:t>της</a:t>
            </a:r>
            <a:r>
              <a:rPr lang="en-US" sz="1800" dirty="0" smtClean="0"/>
              <a:t> </a:t>
            </a:r>
            <a:r>
              <a:rPr lang="en-US" sz="1800" dirty="0" err="1" smtClean="0"/>
              <a:t>διαπνοής</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αντικαθίσταται</a:t>
            </a:r>
            <a:r>
              <a:rPr lang="en-US" sz="1800" dirty="0" smtClean="0"/>
              <a:t> </a:t>
            </a:r>
            <a:r>
              <a:rPr lang="en-US" sz="1800" dirty="0" err="1" smtClean="0"/>
              <a:t>πλήρως</a:t>
            </a:r>
            <a:r>
              <a:rPr lang="en-US" sz="1800" dirty="0" smtClean="0"/>
              <a:t> </a:t>
            </a:r>
            <a:r>
              <a:rPr lang="en-US" sz="1800" dirty="0" err="1" smtClean="0"/>
              <a:t>μέσω</a:t>
            </a:r>
            <a:r>
              <a:rPr lang="en-US" sz="1800" dirty="0" smtClean="0"/>
              <a:t> </a:t>
            </a:r>
            <a:r>
              <a:rPr lang="en-US" sz="1800" dirty="0" err="1" smtClean="0"/>
              <a:t>της</a:t>
            </a:r>
            <a:r>
              <a:rPr lang="en-US" sz="1800" dirty="0" smtClean="0"/>
              <a:t> </a:t>
            </a:r>
            <a:r>
              <a:rPr lang="en-US" sz="1800" dirty="0" err="1" smtClean="0"/>
              <a:t>μεταφοράς</a:t>
            </a:r>
            <a:r>
              <a:rPr lang="en-US" sz="1800" dirty="0" smtClean="0"/>
              <a:t> από </a:t>
            </a:r>
            <a:r>
              <a:rPr lang="en-US" sz="1800" dirty="0" err="1" smtClean="0"/>
              <a:t>τη</a:t>
            </a:r>
            <a:r>
              <a:rPr lang="en-US" sz="1800" dirty="0" smtClean="0"/>
              <a:t> </a:t>
            </a:r>
            <a:r>
              <a:rPr lang="en-US" sz="1800" dirty="0" err="1" smtClean="0"/>
              <a:t>ρίζα</a:t>
            </a:r>
            <a:r>
              <a:rPr lang="en-US" sz="1800" dirty="0" smtClean="0"/>
              <a:t>. </a:t>
            </a:r>
            <a:r>
              <a:rPr lang="en-US" sz="1800" dirty="0" err="1" smtClean="0"/>
              <a:t>Εάν</a:t>
            </a:r>
            <a:r>
              <a:rPr lang="en-US" sz="1800" dirty="0" smtClean="0"/>
              <a:t> </a:t>
            </a:r>
            <a:r>
              <a:rPr lang="en-US" sz="1800" dirty="0" err="1" smtClean="0"/>
              <a:t>αυτό</a:t>
            </a:r>
            <a:r>
              <a:rPr lang="en-US" sz="1800" dirty="0" smtClean="0"/>
              <a:t> </a:t>
            </a:r>
            <a:r>
              <a:rPr lang="en-US" sz="1800" dirty="0" err="1" smtClean="0"/>
              <a:t>δεν</a:t>
            </a:r>
            <a:r>
              <a:rPr lang="en-US" sz="1800" dirty="0" smtClean="0"/>
              <a:t> </a:t>
            </a:r>
            <a:r>
              <a:rPr lang="en-US" sz="1800" dirty="0" err="1" smtClean="0"/>
              <a:t>συμβαίνει</a:t>
            </a:r>
            <a:r>
              <a:rPr lang="en-US" sz="1800" dirty="0" smtClean="0"/>
              <a:t> </a:t>
            </a:r>
            <a:r>
              <a:rPr lang="en-US" sz="1800" dirty="0" err="1" smtClean="0"/>
              <a:t>τότε</a:t>
            </a:r>
            <a:r>
              <a:rPr lang="en-US" sz="1800" dirty="0" smtClean="0"/>
              <a:t> </a:t>
            </a:r>
            <a:r>
              <a:rPr lang="en-US" sz="1800" dirty="0" err="1" smtClean="0"/>
              <a:t>το</a:t>
            </a:r>
            <a:r>
              <a:rPr lang="en-US" sz="1800" dirty="0" smtClean="0"/>
              <a:t> </a:t>
            </a:r>
            <a:r>
              <a:rPr lang="en-US" sz="1800" dirty="0" err="1" smtClean="0"/>
              <a:t>φυτό</a:t>
            </a:r>
            <a:r>
              <a:rPr lang="en-US" sz="1800" dirty="0" smtClean="0"/>
              <a:t> </a:t>
            </a:r>
            <a:r>
              <a:rPr lang="en-US" sz="1800" dirty="0" err="1" smtClean="0"/>
              <a:t>υφίσταται</a:t>
            </a:r>
            <a:r>
              <a:rPr lang="en-US" sz="1800" dirty="0" smtClean="0"/>
              <a:t> </a:t>
            </a:r>
            <a:r>
              <a:rPr lang="en-US" sz="1800" dirty="0" err="1" smtClean="0"/>
              <a:t>αφυδάτωση</a:t>
            </a:r>
            <a:r>
              <a:rPr lang="en-US" sz="1800" dirty="0" smtClean="0"/>
              <a:t> η </a:t>
            </a:r>
            <a:r>
              <a:rPr lang="en-US" sz="1800" dirty="0" err="1" smtClean="0"/>
              <a:t>έκταση</a:t>
            </a:r>
            <a:r>
              <a:rPr lang="en-US" sz="1800" dirty="0" smtClean="0"/>
              <a:t> </a:t>
            </a:r>
            <a:r>
              <a:rPr lang="en-US" sz="1800" dirty="0" err="1" smtClean="0"/>
              <a:t>της</a:t>
            </a:r>
            <a:r>
              <a:rPr lang="en-US" sz="1800" dirty="0" smtClean="0"/>
              <a:t> </a:t>
            </a:r>
            <a:r>
              <a:rPr lang="en-US" sz="1800" dirty="0" err="1" smtClean="0"/>
              <a:t>οποίας</a:t>
            </a:r>
            <a:r>
              <a:rPr lang="en-US" sz="1800" dirty="0" smtClean="0"/>
              <a:t> </a:t>
            </a:r>
            <a:r>
              <a:rPr lang="en-US" sz="1800" dirty="0" err="1" smtClean="0"/>
              <a:t>είναι</a:t>
            </a:r>
            <a:r>
              <a:rPr lang="en-US" sz="1800" dirty="0" smtClean="0"/>
              <a:t> </a:t>
            </a:r>
            <a:r>
              <a:rPr lang="en-US" sz="1800" dirty="0" err="1" smtClean="0"/>
              <a:t>προοδευτικά</a:t>
            </a:r>
            <a:r>
              <a:rPr lang="en-US" sz="1800" dirty="0" smtClean="0"/>
              <a:t> </a:t>
            </a:r>
            <a:r>
              <a:rPr lang="en-US" sz="1800" dirty="0" err="1" smtClean="0"/>
              <a:t>τόσο</a:t>
            </a:r>
            <a:r>
              <a:rPr lang="en-US" sz="1800" dirty="0" smtClean="0"/>
              <a:t> </a:t>
            </a:r>
            <a:r>
              <a:rPr lang="en-US" sz="1800" dirty="0" err="1" smtClean="0"/>
              <a:t>μεγαλύτερη</a:t>
            </a:r>
            <a:r>
              <a:rPr lang="en-US" sz="1800" dirty="0" smtClean="0"/>
              <a:t> </a:t>
            </a:r>
            <a:r>
              <a:rPr lang="en-US" sz="1800" dirty="0" err="1" smtClean="0"/>
              <a:t>όσο</a:t>
            </a:r>
            <a:r>
              <a:rPr lang="en-US" sz="1800" dirty="0" smtClean="0"/>
              <a:t> </a:t>
            </a:r>
            <a:r>
              <a:rPr lang="en-US" sz="1800" dirty="0" err="1" smtClean="0"/>
              <a:t>μεγαλύτερο</a:t>
            </a:r>
            <a:r>
              <a:rPr lang="en-US" sz="1800" dirty="0" smtClean="0"/>
              <a:t> </a:t>
            </a:r>
            <a:r>
              <a:rPr lang="en-US" sz="1800" dirty="0" err="1" smtClean="0"/>
              <a:t>είναι</a:t>
            </a:r>
            <a:r>
              <a:rPr lang="en-US" sz="1800" dirty="0" smtClean="0"/>
              <a:t> </a:t>
            </a:r>
            <a:r>
              <a:rPr lang="en-US" sz="1800" dirty="0" err="1" smtClean="0"/>
              <a:t>το</a:t>
            </a:r>
            <a:r>
              <a:rPr lang="en-US" sz="1800" dirty="0" smtClean="0"/>
              <a:t> </a:t>
            </a:r>
            <a:r>
              <a:rPr lang="en-US" sz="1800" dirty="0" err="1" smtClean="0"/>
              <a:t>έλλειμμα</a:t>
            </a:r>
            <a:r>
              <a:rPr lang="en-US" sz="1800" dirty="0" smtClean="0"/>
              <a:t> </a:t>
            </a:r>
            <a:r>
              <a:rPr lang="en-US" sz="1800" dirty="0" err="1" smtClean="0"/>
              <a:t>νερού</a:t>
            </a:r>
            <a:r>
              <a:rPr lang="en-US" sz="1800" dirty="0" smtClean="0"/>
              <a:t>.</a:t>
            </a:r>
            <a:endParaRPr lang="el-GR" sz="1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 Τίτλος"/>
          <p:cNvSpPr txBox="1">
            <a:spLocks/>
          </p:cNvSpPr>
          <p:nvPr/>
        </p:nvSpPr>
        <p:spPr>
          <a:xfrm>
            <a:off x="467544" y="0"/>
            <a:ext cx="8445624" cy="6480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17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Το διαπνευστικό πηλίκο και η επιλογή φυτών προς καλλιέργεια</a:t>
            </a:r>
            <a:endParaRPr kumimoji="0" lang="el-GR" sz="17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endParaRPr>
          </a:p>
        </p:txBody>
      </p:sp>
      <p:graphicFrame>
        <p:nvGraphicFramePr>
          <p:cNvPr id="10" name="Table 9"/>
          <p:cNvGraphicFramePr>
            <a:graphicFrameLocks noGrp="1"/>
          </p:cNvGraphicFramePr>
          <p:nvPr/>
        </p:nvGraphicFramePr>
        <p:xfrm>
          <a:off x="899592" y="1052733"/>
          <a:ext cx="7344815" cy="4278941"/>
        </p:xfrm>
        <a:graphic>
          <a:graphicData uri="http://schemas.openxmlformats.org/drawingml/2006/table">
            <a:tbl>
              <a:tblPr/>
              <a:tblGrid>
                <a:gridCol w="3611193"/>
                <a:gridCol w="3733622"/>
              </a:tblGrid>
              <a:tr h="947182">
                <a:tc>
                  <a:txBody>
                    <a:bodyPr/>
                    <a:lstStyle/>
                    <a:p>
                      <a:pPr algn="just">
                        <a:lnSpc>
                          <a:spcPct val="115000"/>
                        </a:lnSpc>
                        <a:spcAft>
                          <a:spcPts val="0"/>
                        </a:spcAft>
                      </a:pPr>
                      <a:r>
                        <a:rPr lang="en-US" sz="1600" dirty="0" err="1">
                          <a:latin typeface="Calibri"/>
                          <a:ea typeface="Times New Roman"/>
                          <a:cs typeface="Tahoma"/>
                        </a:rPr>
                        <a:t>Είδος</a:t>
                      </a:r>
                      <a:endParaRPr lang="el-GR" sz="1600" dirty="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b="1" dirty="0">
                          <a:latin typeface="Calibri"/>
                          <a:ea typeface="Times New Roman"/>
                          <a:cs typeface="Tahoma"/>
                        </a:rPr>
                        <a:t>Διαπνευστικό πηλίκο</a:t>
                      </a:r>
                      <a:endParaRPr lang="el-GR" sz="1400" dirty="0">
                        <a:latin typeface="Times New Roman"/>
                        <a:ea typeface="Times New Roman"/>
                        <a:cs typeface="Times New Roman"/>
                      </a:endParaRPr>
                    </a:p>
                    <a:p>
                      <a:pPr algn="ctr">
                        <a:lnSpc>
                          <a:spcPct val="115000"/>
                        </a:lnSpc>
                        <a:spcAft>
                          <a:spcPts val="0"/>
                        </a:spcAft>
                      </a:pPr>
                      <a:r>
                        <a:rPr lang="el-GR" sz="1400" dirty="0">
                          <a:latin typeface="Calibri"/>
                          <a:ea typeface="Times New Roman"/>
                          <a:cs typeface="Tahoma"/>
                        </a:rPr>
                        <a:t>(</a:t>
                      </a:r>
                      <a:r>
                        <a:rPr lang="en-US" sz="1400" dirty="0">
                          <a:latin typeface="Calibri"/>
                          <a:ea typeface="Times New Roman"/>
                          <a:cs typeface="Tahoma"/>
                        </a:rPr>
                        <a:t>kg</a:t>
                      </a:r>
                      <a:r>
                        <a:rPr lang="el-GR" sz="1400" dirty="0">
                          <a:latin typeface="Calibri"/>
                          <a:ea typeface="Times New Roman"/>
                          <a:cs typeface="Tahoma"/>
                        </a:rPr>
                        <a:t> απαιτούμενου νερού για κάθε </a:t>
                      </a:r>
                      <a:r>
                        <a:rPr lang="en-US" sz="1400" dirty="0">
                          <a:latin typeface="Calibri"/>
                          <a:ea typeface="Times New Roman"/>
                          <a:cs typeface="Tahoma"/>
                        </a:rPr>
                        <a:t>kg</a:t>
                      </a:r>
                      <a:endParaRPr lang="el-GR" sz="1400" dirty="0">
                        <a:latin typeface="Times New Roman"/>
                        <a:ea typeface="Times New Roman"/>
                        <a:cs typeface="Times New Roman"/>
                      </a:endParaRPr>
                    </a:p>
                    <a:p>
                      <a:pPr algn="ctr">
                        <a:lnSpc>
                          <a:spcPct val="115000"/>
                        </a:lnSpc>
                        <a:spcAft>
                          <a:spcPts val="0"/>
                        </a:spcAft>
                      </a:pPr>
                      <a:r>
                        <a:rPr lang="en-US" sz="1400" dirty="0" err="1">
                          <a:latin typeface="Calibri"/>
                          <a:ea typeface="Times New Roman"/>
                          <a:cs typeface="Tahoma"/>
                        </a:rPr>
                        <a:t>παραγόμενης</a:t>
                      </a:r>
                      <a:r>
                        <a:rPr lang="en-US" sz="1400" dirty="0">
                          <a:latin typeface="Calibri"/>
                          <a:ea typeface="Times New Roman"/>
                          <a:cs typeface="Tahoma"/>
                        </a:rPr>
                        <a:t> </a:t>
                      </a:r>
                      <a:r>
                        <a:rPr lang="en-US" sz="1400" dirty="0" err="1">
                          <a:latin typeface="Calibri"/>
                          <a:ea typeface="Times New Roman"/>
                          <a:cs typeface="Tahoma"/>
                        </a:rPr>
                        <a:t>ξηρής</a:t>
                      </a:r>
                      <a:r>
                        <a:rPr lang="en-US" sz="1400" dirty="0">
                          <a:latin typeface="Calibri"/>
                          <a:ea typeface="Times New Roman"/>
                          <a:cs typeface="Tahoma"/>
                        </a:rPr>
                        <a:t> </a:t>
                      </a:r>
                      <a:r>
                        <a:rPr lang="en-US" sz="1400" dirty="0" err="1">
                          <a:latin typeface="Calibri"/>
                          <a:ea typeface="Times New Roman"/>
                          <a:cs typeface="Tahoma"/>
                        </a:rPr>
                        <a:t>ουσίας</a:t>
                      </a:r>
                      <a:r>
                        <a:rPr lang="en-US" sz="1400" dirty="0">
                          <a:latin typeface="Calibri"/>
                          <a:ea typeface="Times New Roman"/>
                          <a:cs typeface="Tahoma"/>
                        </a:rPr>
                        <a:t>) </a:t>
                      </a:r>
                      <a:endParaRPr lang="el-GR" sz="1400" dirty="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728">
                <a:tc>
                  <a:txBody>
                    <a:bodyPr/>
                    <a:lstStyle/>
                    <a:p>
                      <a:pPr algn="just">
                        <a:lnSpc>
                          <a:spcPct val="115000"/>
                        </a:lnSpc>
                        <a:spcAft>
                          <a:spcPts val="0"/>
                        </a:spcAft>
                      </a:pPr>
                      <a:r>
                        <a:rPr lang="en-US" sz="1600" dirty="0" err="1">
                          <a:latin typeface="Calibri"/>
                          <a:ea typeface="Times New Roman"/>
                          <a:cs typeface="Tahoma"/>
                        </a:rPr>
                        <a:t>Μηδική</a:t>
                      </a:r>
                      <a:r>
                        <a:rPr lang="en-US" sz="1600" dirty="0">
                          <a:latin typeface="Calibri"/>
                          <a:ea typeface="Times New Roman"/>
                          <a:cs typeface="Tahoma"/>
                        </a:rPr>
                        <a:t> (C</a:t>
                      </a:r>
                      <a:r>
                        <a:rPr lang="en-US" sz="1600" baseline="-25000" dirty="0">
                          <a:latin typeface="Calibri"/>
                          <a:ea typeface="Times New Roman"/>
                          <a:cs typeface="Tahoma"/>
                        </a:rPr>
                        <a:t>3</a:t>
                      </a:r>
                      <a:r>
                        <a:rPr lang="en-US" sz="1600" dirty="0">
                          <a:latin typeface="Calibri"/>
                          <a:ea typeface="Times New Roman"/>
                          <a:cs typeface="Tahoma"/>
                        </a:rPr>
                        <a:t>)</a:t>
                      </a:r>
                      <a:endParaRPr lang="el-GR" sz="1600" dirty="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600">
                          <a:latin typeface="Calibri"/>
                          <a:ea typeface="Times New Roman"/>
                          <a:cs typeface="Tahoma"/>
                        </a:rPr>
                        <a:t>850</a:t>
                      </a:r>
                      <a:endParaRPr lang="el-GR" sz="160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315728">
                <a:tc>
                  <a:txBody>
                    <a:bodyPr/>
                    <a:lstStyle/>
                    <a:p>
                      <a:pPr algn="just">
                        <a:lnSpc>
                          <a:spcPct val="115000"/>
                        </a:lnSpc>
                        <a:spcAft>
                          <a:spcPts val="0"/>
                        </a:spcAft>
                      </a:pPr>
                      <a:r>
                        <a:rPr lang="en-US" sz="1600" dirty="0" err="1">
                          <a:latin typeface="Calibri"/>
                          <a:ea typeface="Times New Roman"/>
                          <a:cs typeface="Tahoma"/>
                        </a:rPr>
                        <a:t>Σόγια</a:t>
                      </a:r>
                      <a:r>
                        <a:rPr lang="en-US" sz="1600" dirty="0">
                          <a:latin typeface="Calibri"/>
                          <a:ea typeface="Times New Roman"/>
                          <a:cs typeface="Tahoma"/>
                        </a:rPr>
                        <a:t> (C</a:t>
                      </a:r>
                      <a:r>
                        <a:rPr lang="en-US" sz="1600" baseline="-25000" dirty="0">
                          <a:latin typeface="Calibri"/>
                          <a:ea typeface="Times New Roman"/>
                          <a:cs typeface="Tahoma"/>
                        </a:rPr>
                        <a:t>3</a:t>
                      </a:r>
                      <a:r>
                        <a:rPr lang="en-US" sz="1600" dirty="0">
                          <a:latin typeface="Calibri"/>
                          <a:ea typeface="Times New Roman"/>
                          <a:cs typeface="Tahoma"/>
                        </a:rPr>
                        <a:t>)</a:t>
                      </a:r>
                      <a:endParaRPr lang="el-GR" sz="1600" dirty="0">
                        <a:latin typeface="Times New Roman"/>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600">
                          <a:latin typeface="Calibri"/>
                          <a:ea typeface="Times New Roman"/>
                          <a:cs typeface="Tahoma"/>
                        </a:rPr>
                        <a:t>650</a:t>
                      </a:r>
                      <a:endParaRPr lang="el-GR" sz="1600">
                        <a:latin typeface="Times New Roman"/>
                        <a:ea typeface="Times New Roman"/>
                        <a:cs typeface="Times New Roman"/>
                      </a:endParaRPr>
                    </a:p>
                  </a:txBody>
                  <a:tcPr marL="68580" marR="68580" marT="0" marB="0">
                    <a:lnL>
                      <a:noFill/>
                    </a:lnL>
                    <a:lnR>
                      <a:noFill/>
                    </a:lnR>
                    <a:lnT>
                      <a:noFill/>
                    </a:lnT>
                    <a:lnB>
                      <a:noFill/>
                    </a:lnB>
                  </a:tcPr>
                </a:tc>
              </a:tr>
              <a:tr h="315728">
                <a:tc>
                  <a:txBody>
                    <a:bodyPr/>
                    <a:lstStyle/>
                    <a:p>
                      <a:pPr algn="just">
                        <a:lnSpc>
                          <a:spcPct val="115000"/>
                        </a:lnSpc>
                        <a:spcAft>
                          <a:spcPts val="0"/>
                        </a:spcAft>
                      </a:pPr>
                      <a:r>
                        <a:rPr lang="en-US" sz="1600" dirty="0" err="1">
                          <a:latin typeface="Calibri"/>
                          <a:ea typeface="Times New Roman"/>
                          <a:cs typeface="Tahoma"/>
                        </a:rPr>
                        <a:t>Βρώμη</a:t>
                      </a:r>
                      <a:r>
                        <a:rPr lang="en-US" sz="1600" dirty="0">
                          <a:latin typeface="Calibri"/>
                          <a:ea typeface="Times New Roman"/>
                          <a:cs typeface="Tahoma"/>
                        </a:rPr>
                        <a:t>, </a:t>
                      </a:r>
                      <a:r>
                        <a:rPr lang="en-US" sz="1600" dirty="0" err="1">
                          <a:latin typeface="Calibri"/>
                          <a:ea typeface="Times New Roman"/>
                          <a:cs typeface="Tahoma"/>
                        </a:rPr>
                        <a:t>πατάτα</a:t>
                      </a:r>
                      <a:r>
                        <a:rPr lang="en-US" sz="1600" dirty="0">
                          <a:latin typeface="Calibri"/>
                          <a:ea typeface="Times New Roman"/>
                          <a:cs typeface="Tahoma"/>
                        </a:rPr>
                        <a:t> (C</a:t>
                      </a:r>
                      <a:r>
                        <a:rPr lang="en-US" sz="1600" baseline="-25000" dirty="0">
                          <a:latin typeface="Calibri"/>
                          <a:ea typeface="Times New Roman"/>
                          <a:cs typeface="Tahoma"/>
                        </a:rPr>
                        <a:t>3</a:t>
                      </a:r>
                      <a:r>
                        <a:rPr lang="en-US" sz="1600" dirty="0">
                          <a:latin typeface="Calibri"/>
                          <a:ea typeface="Times New Roman"/>
                          <a:cs typeface="Tahoma"/>
                        </a:rPr>
                        <a:t>)</a:t>
                      </a:r>
                      <a:endParaRPr lang="el-GR" sz="1600" dirty="0">
                        <a:latin typeface="Times New Roman"/>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600">
                          <a:latin typeface="Calibri"/>
                          <a:ea typeface="Times New Roman"/>
                          <a:cs typeface="Tahoma"/>
                        </a:rPr>
                        <a:t>580</a:t>
                      </a:r>
                      <a:endParaRPr lang="el-GR" sz="1600">
                        <a:latin typeface="Times New Roman"/>
                        <a:ea typeface="Times New Roman"/>
                        <a:cs typeface="Times New Roman"/>
                      </a:endParaRPr>
                    </a:p>
                  </a:txBody>
                  <a:tcPr marL="68580" marR="68580" marT="0" marB="0">
                    <a:lnL>
                      <a:noFill/>
                    </a:lnL>
                    <a:lnR>
                      <a:noFill/>
                    </a:lnR>
                    <a:lnT>
                      <a:noFill/>
                    </a:lnT>
                    <a:lnB>
                      <a:noFill/>
                    </a:lnB>
                  </a:tcPr>
                </a:tc>
              </a:tr>
              <a:tr h="315728">
                <a:tc>
                  <a:txBody>
                    <a:bodyPr/>
                    <a:lstStyle/>
                    <a:p>
                      <a:pPr algn="just">
                        <a:lnSpc>
                          <a:spcPct val="115000"/>
                        </a:lnSpc>
                        <a:spcAft>
                          <a:spcPts val="0"/>
                        </a:spcAft>
                      </a:pPr>
                      <a:r>
                        <a:rPr lang="en-US" sz="1600" dirty="0" err="1">
                          <a:latin typeface="Calibri"/>
                          <a:ea typeface="Times New Roman"/>
                          <a:cs typeface="Tahoma"/>
                        </a:rPr>
                        <a:t>Σιτάρι</a:t>
                      </a:r>
                      <a:r>
                        <a:rPr lang="en-US" sz="1600" dirty="0">
                          <a:latin typeface="Calibri"/>
                          <a:ea typeface="Times New Roman"/>
                          <a:cs typeface="Tahoma"/>
                        </a:rPr>
                        <a:t> (C</a:t>
                      </a:r>
                      <a:r>
                        <a:rPr lang="en-US" sz="1600" baseline="-25000" dirty="0">
                          <a:latin typeface="Calibri"/>
                          <a:ea typeface="Times New Roman"/>
                          <a:cs typeface="Tahoma"/>
                        </a:rPr>
                        <a:t>3</a:t>
                      </a:r>
                      <a:r>
                        <a:rPr lang="en-US" sz="1600" dirty="0">
                          <a:latin typeface="Calibri"/>
                          <a:ea typeface="Times New Roman"/>
                          <a:cs typeface="Tahoma"/>
                        </a:rPr>
                        <a:t>)</a:t>
                      </a:r>
                      <a:endParaRPr lang="el-GR" sz="1600" dirty="0">
                        <a:latin typeface="Times New Roman"/>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600">
                          <a:latin typeface="Calibri"/>
                          <a:ea typeface="Times New Roman"/>
                          <a:cs typeface="Tahoma"/>
                        </a:rPr>
                        <a:t>550</a:t>
                      </a:r>
                      <a:endParaRPr lang="el-GR" sz="1600">
                        <a:latin typeface="Times New Roman"/>
                        <a:ea typeface="Times New Roman"/>
                        <a:cs typeface="Times New Roman"/>
                      </a:endParaRPr>
                    </a:p>
                  </a:txBody>
                  <a:tcPr marL="68580" marR="68580" marT="0" marB="0">
                    <a:lnL>
                      <a:noFill/>
                    </a:lnL>
                    <a:lnR>
                      <a:noFill/>
                    </a:lnR>
                    <a:lnT>
                      <a:noFill/>
                    </a:lnT>
                    <a:lnB>
                      <a:noFill/>
                    </a:lnB>
                  </a:tcPr>
                </a:tc>
              </a:tr>
              <a:tr h="315728">
                <a:tc>
                  <a:txBody>
                    <a:bodyPr/>
                    <a:lstStyle/>
                    <a:p>
                      <a:pPr algn="just">
                        <a:lnSpc>
                          <a:spcPct val="115000"/>
                        </a:lnSpc>
                        <a:spcAft>
                          <a:spcPts val="0"/>
                        </a:spcAft>
                      </a:pPr>
                      <a:r>
                        <a:rPr lang="en-US" sz="1600" dirty="0" err="1">
                          <a:latin typeface="Calibri"/>
                          <a:ea typeface="Times New Roman"/>
                          <a:cs typeface="Tahoma"/>
                        </a:rPr>
                        <a:t>Σακχαρότευτλα</a:t>
                      </a:r>
                      <a:r>
                        <a:rPr lang="en-US" sz="1600" dirty="0">
                          <a:latin typeface="Calibri"/>
                          <a:ea typeface="Times New Roman"/>
                          <a:cs typeface="Tahoma"/>
                        </a:rPr>
                        <a:t> (C</a:t>
                      </a:r>
                      <a:r>
                        <a:rPr lang="en-US" sz="1600" baseline="-25000" dirty="0">
                          <a:latin typeface="Calibri"/>
                          <a:ea typeface="Times New Roman"/>
                          <a:cs typeface="Tahoma"/>
                        </a:rPr>
                        <a:t>3</a:t>
                      </a:r>
                      <a:r>
                        <a:rPr lang="en-US" sz="1600" dirty="0">
                          <a:latin typeface="Calibri"/>
                          <a:ea typeface="Times New Roman"/>
                          <a:cs typeface="Tahoma"/>
                        </a:rPr>
                        <a:t>)</a:t>
                      </a:r>
                      <a:endParaRPr lang="el-GR" sz="1600" dirty="0">
                        <a:latin typeface="Times New Roman"/>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600">
                          <a:latin typeface="Calibri"/>
                          <a:ea typeface="Times New Roman"/>
                          <a:cs typeface="Tahoma"/>
                        </a:rPr>
                        <a:t>380</a:t>
                      </a:r>
                      <a:endParaRPr lang="el-GR" sz="1600">
                        <a:latin typeface="Times New Roman"/>
                        <a:ea typeface="Times New Roman"/>
                        <a:cs typeface="Times New Roman"/>
                      </a:endParaRPr>
                    </a:p>
                  </a:txBody>
                  <a:tcPr marL="68580" marR="68580" marT="0" marB="0">
                    <a:lnL>
                      <a:noFill/>
                    </a:lnL>
                    <a:lnR>
                      <a:noFill/>
                    </a:lnR>
                    <a:lnT>
                      <a:noFill/>
                    </a:lnT>
                    <a:lnB>
                      <a:noFill/>
                    </a:lnB>
                  </a:tcPr>
                </a:tc>
              </a:tr>
              <a:tr h="631455">
                <a:tc>
                  <a:txBody>
                    <a:bodyPr/>
                    <a:lstStyle/>
                    <a:p>
                      <a:pPr algn="just">
                        <a:lnSpc>
                          <a:spcPct val="115000"/>
                        </a:lnSpc>
                        <a:spcAft>
                          <a:spcPts val="0"/>
                        </a:spcAft>
                      </a:pPr>
                      <a:endParaRPr lang="en-US" sz="1600" dirty="0">
                        <a:latin typeface="Calibri"/>
                        <a:ea typeface="Times New Roman"/>
                        <a:cs typeface="Tahoma"/>
                      </a:endParaRPr>
                    </a:p>
                    <a:p>
                      <a:pPr algn="just">
                        <a:lnSpc>
                          <a:spcPct val="115000"/>
                        </a:lnSpc>
                        <a:spcAft>
                          <a:spcPts val="0"/>
                        </a:spcAft>
                      </a:pPr>
                      <a:r>
                        <a:rPr lang="en-US" sz="1600" dirty="0" err="1">
                          <a:latin typeface="Calibri"/>
                          <a:ea typeface="Times New Roman"/>
                          <a:cs typeface="Tahoma"/>
                        </a:rPr>
                        <a:t>Καλαμπόκι</a:t>
                      </a:r>
                      <a:r>
                        <a:rPr lang="en-US" sz="1600" dirty="0">
                          <a:latin typeface="Calibri"/>
                          <a:ea typeface="Times New Roman"/>
                          <a:cs typeface="Tahoma"/>
                        </a:rPr>
                        <a:t> (C</a:t>
                      </a:r>
                      <a:r>
                        <a:rPr lang="en-US" sz="1600" baseline="-25000" dirty="0">
                          <a:latin typeface="Calibri"/>
                          <a:ea typeface="Times New Roman"/>
                          <a:cs typeface="Tahoma"/>
                        </a:rPr>
                        <a:t>4</a:t>
                      </a:r>
                      <a:r>
                        <a:rPr lang="en-US" sz="1600" dirty="0">
                          <a:latin typeface="Calibri"/>
                          <a:ea typeface="Times New Roman"/>
                          <a:cs typeface="Tahoma"/>
                        </a:rPr>
                        <a:t>)</a:t>
                      </a:r>
                      <a:endParaRPr lang="el-GR" sz="1600" dirty="0">
                        <a:latin typeface="Times New Roman"/>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600">
                        <a:latin typeface="Calibri"/>
                        <a:ea typeface="Times New Roman"/>
                        <a:cs typeface="Tahoma"/>
                      </a:endParaRPr>
                    </a:p>
                    <a:p>
                      <a:pPr algn="ctr">
                        <a:lnSpc>
                          <a:spcPct val="115000"/>
                        </a:lnSpc>
                        <a:spcAft>
                          <a:spcPts val="0"/>
                        </a:spcAft>
                      </a:pPr>
                      <a:r>
                        <a:rPr lang="en-US" sz="1600">
                          <a:latin typeface="Calibri"/>
                          <a:ea typeface="Times New Roman"/>
                          <a:cs typeface="Tahoma"/>
                        </a:rPr>
                        <a:t>350</a:t>
                      </a:r>
                      <a:endParaRPr lang="el-GR" sz="1600">
                        <a:latin typeface="Times New Roman"/>
                        <a:ea typeface="Times New Roman"/>
                        <a:cs typeface="Times New Roman"/>
                      </a:endParaRPr>
                    </a:p>
                  </a:txBody>
                  <a:tcPr marL="68580" marR="68580" marT="0" marB="0">
                    <a:lnL>
                      <a:noFill/>
                    </a:lnL>
                    <a:lnR>
                      <a:noFill/>
                    </a:lnR>
                    <a:lnT>
                      <a:noFill/>
                    </a:lnT>
                    <a:lnB>
                      <a:noFill/>
                    </a:lnB>
                  </a:tcPr>
                </a:tc>
              </a:tr>
              <a:tr h="947182">
                <a:tc>
                  <a:txBody>
                    <a:bodyPr/>
                    <a:lstStyle/>
                    <a:p>
                      <a:pPr algn="just">
                        <a:lnSpc>
                          <a:spcPct val="115000"/>
                        </a:lnSpc>
                        <a:spcAft>
                          <a:spcPts val="0"/>
                        </a:spcAft>
                      </a:pPr>
                      <a:r>
                        <a:rPr lang="el-GR" sz="1600" dirty="0">
                          <a:latin typeface="Calibri"/>
                          <a:ea typeface="Times New Roman"/>
                          <a:cs typeface="Tahoma"/>
                        </a:rPr>
                        <a:t>Σόργο (</a:t>
                      </a:r>
                      <a:r>
                        <a:rPr lang="en-US" sz="1600" dirty="0">
                          <a:latin typeface="Calibri"/>
                          <a:ea typeface="Times New Roman"/>
                          <a:cs typeface="Tahoma"/>
                        </a:rPr>
                        <a:t>C</a:t>
                      </a:r>
                      <a:r>
                        <a:rPr lang="el-GR" sz="1600" baseline="-25000" dirty="0">
                          <a:latin typeface="Calibri"/>
                          <a:ea typeface="Times New Roman"/>
                          <a:cs typeface="Tahoma"/>
                        </a:rPr>
                        <a:t>4</a:t>
                      </a:r>
                      <a:r>
                        <a:rPr lang="el-GR" sz="1600" dirty="0">
                          <a:latin typeface="Calibri"/>
                          <a:ea typeface="Times New Roman"/>
                          <a:cs typeface="Tahoma"/>
                        </a:rPr>
                        <a:t>)</a:t>
                      </a:r>
                      <a:endParaRPr lang="el-GR" sz="1600" dirty="0">
                        <a:latin typeface="Times New Roman"/>
                        <a:ea typeface="Times New Roman"/>
                        <a:cs typeface="Times New Roman"/>
                      </a:endParaRPr>
                    </a:p>
                    <a:p>
                      <a:pPr algn="just">
                        <a:lnSpc>
                          <a:spcPct val="115000"/>
                        </a:lnSpc>
                        <a:spcAft>
                          <a:spcPts val="0"/>
                        </a:spcAft>
                      </a:pPr>
                      <a:endParaRPr lang="el-GR" sz="1600" dirty="0" smtClean="0">
                        <a:latin typeface="Calibri"/>
                        <a:ea typeface="Times New Roman"/>
                        <a:cs typeface="Tahoma"/>
                      </a:endParaRPr>
                    </a:p>
                    <a:p>
                      <a:pPr algn="just">
                        <a:lnSpc>
                          <a:spcPct val="115000"/>
                        </a:lnSpc>
                        <a:spcAft>
                          <a:spcPts val="0"/>
                        </a:spcAft>
                      </a:pPr>
                      <a:r>
                        <a:rPr lang="el-GR" sz="1600" dirty="0" smtClean="0">
                          <a:latin typeface="Calibri"/>
                          <a:ea typeface="Times New Roman"/>
                          <a:cs typeface="Tahoma"/>
                        </a:rPr>
                        <a:t>Αντιπροσωπευτικός </a:t>
                      </a:r>
                      <a:endParaRPr lang="el-GR" sz="1600" dirty="0">
                        <a:latin typeface="Times New Roman"/>
                        <a:ea typeface="Times New Roman"/>
                        <a:cs typeface="Times New Roman"/>
                      </a:endParaRPr>
                    </a:p>
                    <a:p>
                      <a:pPr algn="just">
                        <a:lnSpc>
                          <a:spcPct val="115000"/>
                        </a:lnSpc>
                        <a:spcAft>
                          <a:spcPts val="0"/>
                        </a:spcAft>
                      </a:pPr>
                      <a:r>
                        <a:rPr lang="el-GR" sz="1600" dirty="0">
                          <a:latin typeface="Calibri"/>
                          <a:ea typeface="Times New Roman"/>
                          <a:cs typeface="Tahoma"/>
                        </a:rPr>
                        <a:t>μέσος όρος φυτών </a:t>
                      </a:r>
                      <a:r>
                        <a:rPr lang="en-US" sz="1600" dirty="0">
                          <a:latin typeface="Calibri"/>
                          <a:ea typeface="Times New Roman"/>
                          <a:cs typeface="Tahoma"/>
                        </a:rPr>
                        <a:t>CAM</a:t>
                      </a:r>
                      <a:endParaRPr lang="el-GR" sz="1600" dirty="0">
                        <a:latin typeface="Times New Roman"/>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latin typeface="Calibri"/>
                          <a:ea typeface="Times New Roman"/>
                          <a:cs typeface="Tahoma"/>
                        </a:rPr>
                        <a:t>300</a:t>
                      </a:r>
                      <a:endParaRPr lang="el-GR" sz="1600" dirty="0">
                        <a:latin typeface="Times New Roman"/>
                        <a:ea typeface="Times New Roman"/>
                        <a:cs typeface="Times New Roman"/>
                      </a:endParaRPr>
                    </a:p>
                    <a:p>
                      <a:pPr algn="ctr">
                        <a:lnSpc>
                          <a:spcPct val="115000"/>
                        </a:lnSpc>
                        <a:spcAft>
                          <a:spcPts val="0"/>
                        </a:spcAft>
                      </a:pPr>
                      <a:r>
                        <a:rPr lang="en-US" sz="1600" dirty="0">
                          <a:latin typeface="Calibri"/>
                          <a:ea typeface="Times New Roman"/>
                          <a:cs typeface="Tahoma"/>
                        </a:rPr>
                        <a:t>125</a:t>
                      </a:r>
                      <a:endParaRPr lang="el-GR" sz="1600" dirty="0">
                        <a:latin typeface="Times New Roman"/>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196752"/>
            <a:ext cx="8064896" cy="3785652"/>
          </a:xfrm>
          <a:prstGeom prst="rect">
            <a:avLst/>
          </a:prstGeom>
        </p:spPr>
        <p:txBody>
          <a:bodyPr wrap="square">
            <a:spAutoFit/>
          </a:bodyPr>
          <a:lstStyle/>
          <a:p>
            <a:r>
              <a:rPr lang="el-GR" sz="2000" dirty="0" smtClean="0"/>
              <a:t>Η ικανότητα του κάθε φυτού να αντεπεξέρχεται έναν συγκεκριμένο παράγοντα καταπόνησης, προϋποθέτει και τις κατάλληλες τροποποιήσεις σε επίπεδο δομών και λειτουργιών. </a:t>
            </a:r>
            <a:endParaRPr lang="en-US" sz="2000" dirty="0" smtClean="0"/>
          </a:p>
          <a:p>
            <a:r>
              <a:rPr lang="el-GR" sz="2000" dirty="0" smtClean="0"/>
              <a:t>Εάν οι τροποποιήσεις καθορίζονται γενετικά και εμφανίζονται μέσω της διαδικασίας της επιλογής για ένα διάστημα αρκετών γενεών, περιγράφονται με τον όρο </a:t>
            </a:r>
            <a:r>
              <a:rPr lang="el-GR" sz="2000" b="1" dirty="0" smtClean="0"/>
              <a:t>προσαρμογή</a:t>
            </a:r>
            <a:r>
              <a:rPr lang="el-GR" sz="2000" dirty="0" smtClean="0"/>
              <a:t>. </a:t>
            </a:r>
            <a:endParaRPr lang="en-US" sz="2000" dirty="0" smtClean="0"/>
          </a:p>
          <a:p>
            <a:r>
              <a:rPr lang="el-GR" sz="2000" dirty="0" smtClean="0"/>
              <a:t>Κατάλληλες τροποποιήσεις των φύλλων σε ανατομικό αλλά και φυσιολογικό επίπεδο μέσω της διαδικασίας της προσαρμογής δίδουν τη δυνατότητα ανάπτυξης και επιβίωσης σε συνθήκες οι οποίες θεωρούνται αντίξοες για είδη τα οποία δεν διαθέτουν τις τροποποιήσεις αυτές. </a:t>
            </a:r>
            <a:endParaRPr lang="en-US" sz="2000" dirty="0" smtClean="0"/>
          </a:p>
          <a:p>
            <a:r>
              <a:rPr lang="el-GR" sz="2000" dirty="0" smtClean="0"/>
              <a:t>Χαρακτηριστικό παράδειγμα προσαρμογής αποτελεί η ανατομία τύπου </a:t>
            </a:r>
            <a:r>
              <a:rPr lang="el-GR" sz="2000" dirty="0" err="1" smtClean="0"/>
              <a:t>Kranz</a:t>
            </a:r>
            <a:r>
              <a:rPr lang="el-GR" sz="2000" dirty="0" smtClean="0"/>
              <a:t> και ο C</a:t>
            </a:r>
            <a:r>
              <a:rPr lang="el-GR" sz="2000" baseline="-25000" dirty="0" smtClean="0"/>
              <a:t>4 </a:t>
            </a:r>
            <a:r>
              <a:rPr lang="el-GR" sz="2000" dirty="0" smtClean="0"/>
              <a:t>μεταβολισμός που τη συνοδεύει στα C</a:t>
            </a:r>
            <a:r>
              <a:rPr lang="el-GR" sz="2000" baseline="-25000" dirty="0" smtClean="0"/>
              <a:t>4</a:t>
            </a:r>
            <a:r>
              <a:rPr lang="el-GR" sz="2000" dirty="0" smtClean="0"/>
              <a:t> φυτά. </a:t>
            </a:r>
            <a:endParaRPr lang="el-GR" sz="2000" dirty="0"/>
          </a:p>
        </p:txBody>
      </p:sp>
      <p:sp>
        <p:nvSpPr>
          <p:cNvPr id="5" name="1 - Τίτλος"/>
          <p:cNvSpPr>
            <a:spLocks noGrp="1"/>
          </p:cNvSpPr>
          <p:nvPr>
            <p:ph type="title"/>
          </p:nvPr>
        </p:nvSpPr>
        <p:spPr>
          <a:xfrm>
            <a:off x="107504" y="116632"/>
            <a:ext cx="8496944" cy="64807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sz="2000" b="1" dirty="0" err="1" smtClean="0">
                <a:solidFill>
                  <a:schemeClr val="tx2">
                    <a:lumMod val="50000"/>
                  </a:schemeClr>
                </a:solidFill>
                <a:latin typeface="Arial" pitchFamily="34" charset="0"/>
                <a:cs typeface="Arial" pitchFamily="34" charset="0"/>
              </a:rPr>
              <a:t>Πως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τα</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φυτά</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ανταποκρίνονται</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στις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διαφορετικές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συνθήκες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περιβάλλοντος</a:t>
            </a:r>
            <a:r>
              <a:rPr lang="en-US" sz="2000" b="1" dirty="0" smtClean="0">
                <a:solidFill>
                  <a:schemeClr val="tx2">
                    <a:lumMod val="50000"/>
                  </a:schemeClr>
                </a:solidFill>
                <a:latin typeface="Arial" pitchFamily="34" charset="0"/>
                <a:cs typeface="Arial" pitchFamily="34" charset="0"/>
              </a:rPr>
              <a:t>;  </a:t>
            </a:r>
            <a:endParaRPr lang="el-GR" sz="2000" b="1" dirty="0" smtClean="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28342"/>
            <a:ext cx="8136904" cy="4524315"/>
          </a:xfrm>
          <a:prstGeom prst="rect">
            <a:avLst/>
          </a:prstGeom>
        </p:spPr>
        <p:txBody>
          <a:bodyPr wrap="square">
            <a:spAutoFit/>
          </a:bodyPr>
          <a:lstStyle/>
          <a:p>
            <a:r>
              <a:rPr lang="el-GR" sz="1600" dirty="0" smtClean="0"/>
              <a:t>Μια άλλη χαρακτηριστική περίπτωση προσαρμογής των φύλλων σε αντίξοες συνθήκες αποτελούν τα φύλλα των υποχρεωτικά </a:t>
            </a:r>
            <a:r>
              <a:rPr lang="el-GR" sz="1600" dirty="0" err="1" smtClean="0"/>
              <a:t>σκιοφύτων</a:t>
            </a:r>
            <a:r>
              <a:rPr lang="el-GR" sz="1600" dirty="0" smtClean="0"/>
              <a:t>. Τα φυτά αυτά αναπτύσσονται συνήθως στον </a:t>
            </a:r>
            <a:r>
              <a:rPr lang="el-GR" sz="1600" dirty="0" err="1" smtClean="0"/>
              <a:t>υπόροφο</a:t>
            </a:r>
            <a:r>
              <a:rPr lang="el-GR" sz="1600" dirty="0" smtClean="0"/>
              <a:t> δασών τροπικών ή εύκρατων περιοχών σε περιβάλλον έντονης σκίασης, όπου τόσο η ποσότητα (ένταση), όσο και η ποιότητα (φασματική σύσταση) της ακτινοβολίας που δέχονται τα φυτά είναι δραματικά διαφορετικές από τις αντίστοιχες του άπλετου φωτισμού</a:t>
            </a:r>
            <a:r>
              <a:rPr lang="en-US" sz="1600" dirty="0" smtClean="0"/>
              <a:t>. </a:t>
            </a:r>
            <a:r>
              <a:rPr lang="el-GR" sz="1600" dirty="0" smtClean="0"/>
              <a:t>Σε συνθήκες σκιάς τα επίπεδα της φωτεινής ακτινοβολίας αναδεικνύονται σε περιοριστικό παράγοντα ανάπτυξης και ουσιαστικά τα φυτά αναπτύσσονται σε συνθήκες "</a:t>
            </a:r>
            <a:r>
              <a:rPr lang="el-GR" sz="1600" dirty="0" err="1" smtClean="0"/>
              <a:t>φωτοπενίας</a:t>
            </a:r>
            <a:r>
              <a:rPr lang="el-GR" sz="1600" dirty="0" smtClean="0"/>
              <a:t>", δηλ. ανεπαρκούς παροχής ενέργειας. </a:t>
            </a:r>
            <a:endParaRPr lang="en-US" sz="1600" dirty="0" smtClean="0"/>
          </a:p>
          <a:p>
            <a:r>
              <a:rPr lang="el-GR" sz="1600" dirty="0" smtClean="0"/>
              <a:t>Τα επίπεδα ακτινοβολίας κάτω από τα οποία αναπτύσσονται τα φυτά αποτελούν ένα κρίσιμο παράγοντα του περιβάλλοντος, ο οποίος επηρεάζει σημαντικά την ανατομία, τη μορφολογία, τη βιοχημεία και τη φυσιολογία των φύλλων. </a:t>
            </a:r>
            <a:endParaRPr lang="en-US" sz="1600" dirty="0" smtClean="0"/>
          </a:p>
          <a:p>
            <a:r>
              <a:rPr lang="el-GR" sz="1600" dirty="0" smtClean="0"/>
              <a:t>Σε μορφολογικό-ανατομικό επίπεδο τα φύλλα των </a:t>
            </a:r>
            <a:r>
              <a:rPr lang="el-GR" sz="1600" dirty="0" err="1" smtClean="0"/>
              <a:t>σκιοφύτων</a:t>
            </a:r>
            <a:r>
              <a:rPr lang="el-GR" sz="1600" dirty="0" smtClean="0"/>
              <a:t> παρουσιάζουν ορισμένα κοινά χαρακτηριστικά, όπως: Οριζόντια διευθέτηση, μεγάλη επιφάνεια και το μικρό πάχος, ασυμμετρία (δηλ. εμφανή διαχωρισμό του </a:t>
            </a:r>
            <a:r>
              <a:rPr lang="el-GR" sz="1600" dirty="0" err="1" smtClean="0"/>
              <a:t>μεσοφύλλου</a:t>
            </a:r>
            <a:r>
              <a:rPr lang="el-GR" sz="1600" dirty="0" smtClean="0"/>
              <a:t> σε </a:t>
            </a:r>
            <a:r>
              <a:rPr lang="el-GR" sz="1600" dirty="0" err="1" smtClean="0"/>
              <a:t>δρυφρακτοειδές</a:t>
            </a:r>
            <a:r>
              <a:rPr lang="el-GR" sz="1600" dirty="0" smtClean="0"/>
              <a:t> και σπογγώδες παρέγχυμα), ύπαρξη στομάτων μόνο στην </a:t>
            </a:r>
            <a:r>
              <a:rPr lang="el-GR" sz="1600" dirty="0" err="1" smtClean="0"/>
              <a:t>αποαξονική</a:t>
            </a:r>
            <a:r>
              <a:rPr lang="el-GR" sz="1600" dirty="0" smtClean="0"/>
              <a:t> επιφάνεια, ιδιόμορφη μορφολογία-γεωμετρία των επιδερμικών κυττάρων (τα οποία δρουν ως </a:t>
            </a:r>
            <a:r>
              <a:rPr lang="el-GR" sz="1600" dirty="0" err="1" smtClean="0"/>
              <a:t>μικροφακοί</a:t>
            </a:r>
            <a:r>
              <a:rPr lang="el-GR" sz="1600" dirty="0" smtClean="0"/>
              <a:t> και εστιάζουν τις ηλιακές ακτίνες στο μεσόφυλλο), και περιορισμένη εναπόθεση λιγνίνης στα λεπτά κυτταρικά τους τοιχώματα. </a:t>
            </a:r>
            <a:endParaRPr lang="en-US" sz="1600" dirty="0" smtClean="0"/>
          </a:p>
        </p:txBody>
      </p:sp>
      <p:sp>
        <p:nvSpPr>
          <p:cNvPr id="4" name="1 - Τίτλος"/>
          <p:cNvSpPr txBox="1">
            <a:spLocks/>
          </p:cNvSpPr>
          <p:nvPr/>
        </p:nvSpPr>
        <p:spPr>
          <a:xfrm>
            <a:off x="107504" y="116632"/>
            <a:ext cx="8496944" cy="6480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Πως τα φυτά ανταποκρίνονται στις διαφορετικές συνθήκες περιβάλλοντος;  </a:t>
            </a:r>
            <a:endParaRPr kumimoji="0" lang="el-GR" sz="20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24744"/>
            <a:ext cx="4536504" cy="5001419"/>
          </a:xfrm>
        </p:spPr>
        <p:txBody>
          <a:bodyPr>
            <a:normAutofit/>
          </a:bodyPr>
          <a:lstStyle/>
          <a:p>
            <a:pPr marL="0" indent="12700" algn="just"/>
            <a:r>
              <a:rPr lang="el-GR" sz="1800" dirty="0" smtClean="0"/>
              <a:t>Εκτός των ανατομικών διαφορών, τα φύλλα των </a:t>
            </a:r>
            <a:r>
              <a:rPr lang="el-GR" sz="1800" dirty="0" err="1" smtClean="0"/>
              <a:t>σκιοφύτων</a:t>
            </a:r>
            <a:r>
              <a:rPr lang="el-GR" sz="1800" dirty="0" smtClean="0"/>
              <a:t> χαρακτηρίζονται από</a:t>
            </a:r>
            <a:endParaRPr lang="en-US" sz="1800" dirty="0" smtClean="0"/>
          </a:p>
          <a:p>
            <a:pPr marL="0" indent="12700" algn="just"/>
            <a:r>
              <a:rPr lang="el-GR" sz="1800" dirty="0" smtClean="0"/>
              <a:t> σημαντικά χαμηλότερες ταχύτητες φωτοσύνθεσης σε συνθήκες </a:t>
            </a:r>
            <a:r>
              <a:rPr lang="el-GR" sz="1800" dirty="0" err="1" smtClean="0"/>
              <a:t>φωτοκορεσμού</a:t>
            </a:r>
            <a:r>
              <a:rPr lang="el-GR" sz="1800" dirty="0" smtClean="0"/>
              <a:t>, υψηλότερες ταχύτητες σε χαμηλές εντάσεις φωτεινής ακτινοβολίας και χαμηλότερα σημεία αντιστάθμισης φωτισμού, έναντι των φύλλων των </a:t>
            </a:r>
            <a:r>
              <a:rPr lang="el-GR" sz="1800" dirty="0" err="1" smtClean="0"/>
              <a:t>ηλιοφύτων</a:t>
            </a:r>
            <a:r>
              <a:rPr lang="en-US" sz="1800" dirty="0" smtClean="0"/>
              <a:t>. </a:t>
            </a:r>
          </a:p>
          <a:p>
            <a:pPr marL="0" indent="12700" algn="just"/>
            <a:r>
              <a:rPr lang="el-GR" sz="1800" dirty="0" smtClean="0"/>
              <a:t> Τα μορφολογικά, ανατομικά και βιοχημικά αυτά χαρακτηριστικά ευνοούν τη μεγιστοποίηση των ισοζυγίων ενέργειας και άνθρακα σε συνθήκες περιορισμένης ενεργειακής παροχής.</a:t>
            </a:r>
          </a:p>
          <a:p>
            <a:endParaRPr lang="el-GR" sz="1800" dirty="0"/>
          </a:p>
        </p:txBody>
      </p:sp>
      <p:sp>
        <p:nvSpPr>
          <p:cNvPr id="4" name="1 - Τίτλος"/>
          <p:cNvSpPr txBox="1">
            <a:spLocks noGrp="1"/>
          </p:cNvSpPr>
          <p:nvPr>
            <p:ph type="title"/>
          </p:nvPr>
        </p:nvSpPr>
        <p:spPr>
          <a:xfrm>
            <a:off x="467544" y="188640"/>
            <a:ext cx="8301608" cy="6480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Πως τα φυτά ανταποκρίνονται στις διαφορετικές συνθήκες περιβάλλοντος;  </a:t>
            </a:r>
            <a:endParaRPr kumimoji="0" lang="el-GR" sz="20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endParaRPr>
          </a:p>
        </p:txBody>
      </p:sp>
      <p:pic>
        <p:nvPicPr>
          <p:cNvPr id="5" name="Picture 1" descr="Z:\Karabou\biblia\physiology\Figures\Chapter 5\5_light response curves of sun and shade.jpg"/>
          <p:cNvPicPr>
            <a:picLocks noChangeAspect="1" noChangeArrowheads="1"/>
          </p:cNvPicPr>
          <p:nvPr/>
        </p:nvPicPr>
        <p:blipFill>
          <a:blip r:embed="rId2" cstate="print"/>
          <a:srcRect/>
          <a:stretch>
            <a:fillRect/>
          </a:stretch>
        </p:blipFill>
        <p:spPr bwMode="auto">
          <a:xfrm>
            <a:off x="4572000" y="3861048"/>
            <a:ext cx="4572000" cy="2614613"/>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12776"/>
            <a:ext cx="8507288" cy="4320480"/>
          </a:xfrm>
        </p:spPr>
        <p:txBody>
          <a:bodyPr>
            <a:noAutofit/>
          </a:bodyPr>
          <a:lstStyle/>
          <a:p>
            <a:r>
              <a:rPr lang="en-US" sz="1800" dirty="0" err="1" smtClean="0"/>
              <a:t>Τα</a:t>
            </a:r>
            <a:r>
              <a:rPr lang="en-US" sz="1800" dirty="0" smtClean="0"/>
              <a:t> </a:t>
            </a:r>
            <a:r>
              <a:rPr lang="en-US" sz="1800" dirty="0" err="1" smtClean="0"/>
              <a:t>δομικά</a:t>
            </a:r>
            <a:r>
              <a:rPr lang="en-US" sz="1800" dirty="0" smtClean="0"/>
              <a:t> </a:t>
            </a:r>
            <a:r>
              <a:rPr lang="en-US" sz="1800" dirty="0" err="1" smtClean="0"/>
              <a:t>και</a:t>
            </a:r>
            <a:r>
              <a:rPr lang="en-US" sz="1800" dirty="0" smtClean="0"/>
              <a:t> </a:t>
            </a:r>
            <a:r>
              <a:rPr lang="en-US" sz="1800" dirty="0" err="1" smtClean="0"/>
              <a:t>λειτουργικά</a:t>
            </a:r>
            <a:r>
              <a:rPr lang="en-US" sz="1800" dirty="0" smtClean="0"/>
              <a:t> </a:t>
            </a:r>
            <a:r>
              <a:rPr lang="en-US" sz="1800" dirty="0" err="1" smtClean="0"/>
              <a:t>χαρακτηριστικά</a:t>
            </a:r>
            <a:r>
              <a:rPr lang="en-US" sz="1800" dirty="0" smtClean="0"/>
              <a:t> </a:t>
            </a:r>
            <a:r>
              <a:rPr lang="en-US" sz="1800" dirty="0" err="1" smtClean="0"/>
              <a:t>των</a:t>
            </a:r>
            <a:r>
              <a:rPr lang="en-US" sz="1800" dirty="0" smtClean="0"/>
              <a:t> </a:t>
            </a:r>
            <a:r>
              <a:rPr lang="en-US" sz="1800" dirty="0" err="1" smtClean="0"/>
              <a:t>οργάνων</a:t>
            </a:r>
            <a:r>
              <a:rPr lang="en-US" sz="1800" dirty="0" smtClean="0"/>
              <a:t> </a:t>
            </a:r>
            <a:r>
              <a:rPr lang="en-US" sz="1800" dirty="0" err="1" smtClean="0"/>
              <a:t>ενός</a:t>
            </a:r>
            <a:r>
              <a:rPr lang="en-US" sz="1800" dirty="0" smtClean="0"/>
              <a:t> </a:t>
            </a:r>
            <a:r>
              <a:rPr lang="en-US" sz="1800" dirty="0" err="1" smtClean="0"/>
              <a:t>φυτικού</a:t>
            </a:r>
            <a:r>
              <a:rPr lang="en-US" sz="1800" dirty="0" smtClean="0"/>
              <a:t> </a:t>
            </a:r>
            <a:r>
              <a:rPr lang="en-US" sz="1800" dirty="0" err="1" smtClean="0"/>
              <a:t>είδους</a:t>
            </a:r>
            <a:r>
              <a:rPr lang="en-US" sz="1800" dirty="0" smtClean="0"/>
              <a:t> </a:t>
            </a:r>
            <a:r>
              <a:rPr lang="en-US" sz="1800" dirty="0" err="1" smtClean="0"/>
              <a:t>δεν</a:t>
            </a:r>
            <a:r>
              <a:rPr lang="en-US" sz="1800" dirty="0" smtClean="0"/>
              <a:t> </a:t>
            </a:r>
            <a:r>
              <a:rPr lang="en-US" sz="1800" dirty="0" err="1" smtClean="0"/>
              <a:t>παραμένουν</a:t>
            </a:r>
            <a:r>
              <a:rPr lang="en-US" sz="1800" dirty="0" smtClean="0"/>
              <a:t> </a:t>
            </a:r>
            <a:r>
              <a:rPr lang="en-US" sz="1800" dirty="0" err="1" smtClean="0"/>
              <a:t>σταθερά</a:t>
            </a:r>
            <a:r>
              <a:rPr lang="en-US" sz="1800" dirty="0" smtClean="0"/>
              <a:t> </a:t>
            </a:r>
            <a:r>
              <a:rPr lang="en-US" sz="1800" dirty="0" err="1" smtClean="0"/>
              <a:t>κατά</a:t>
            </a:r>
            <a:r>
              <a:rPr lang="en-US" sz="1800" dirty="0" smtClean="0"/>
              <a:t> </a:t>
            </a:r>
            <a:r>
              <a:rPr lang="en-US" sz="1800" dirty="0" err="1" smtClean="0"/>
              <a:t>τη</a:t>
            </a:r>
            <a:r>
              <a:rPr lang="en-US" sz="1800" dirty="0" smtClean="0"/>
              <a:t> </a:t>
            </a:r>
            <a:r>
              <a:rPr lang="en-US" sz="1800" dirty="0" err="1" smtClean="0"/>
              <a:t>διάρκεια</a:t>
            </a:r>
            <a:r>
              <a:rPr lang="en-US" sz="1800" dirty="0" smtClean="0"/>
              <a:t> </a:t>
            </a:r>
            <a:r>
              <a:rPr lang="en-US" sz="1800" dirty="0" err="1" smtClean="0"/>
              <a:t>του</a:t>
            </a:r>
            <a:r>
              <a:rPr lang="en-US" sz="1800" dirty="0" smtClean="0"/>
              <a:t> </a:t>
            </a:r>
            <a:r>
              <a:rPr lang="en-US" sz="1800" dirty="0" err="1" smtClean="0"/>
              <a:t>βιολογικού</a:t>
            </a:r>
            <a:r>
              <a:rPr lang="en-US" sz="1800" dirty="0" smtClean="0"/>
              <a:t> </a:t>
            </a:r>
            <a:r>
              <a:rPr lang="en-US" sz="1800" dirty="0" err="1" smtClean="0"/>
              <a:t>του</a:t>
            </a:r>
            <a:r>
              <a:rPr lang="en-US" sz="1800" dirty="0" smtClean="0"/>
              <a:t> </a:t>
            </a:r>
            <a:r>
              <a:rPr lang="en-US" sz="1800" dirty="0" err="1" smtClean="0"/>
              <a:t>κύκλου</a:t>
            </a:r>
            <a:r>
              <a:rPr lang="en-US" sz="1800" dirty="0" smtClean="0"/>
              <a:t>. </a:t>
            </a:r>
            <a:r>
              <a:rPr lang="en-US" sz="1800" dirty="0" err="1" smtClean="0"/>
              <a:t>Στη</a:t>
            </a:r>
            <a:r>
              <a:rPr lang="en-US" sz="1800" dirty="0" smtClean="0"/>
              <a:t> </a:t>
            </a:r>
            <a:r>
              <a:rPr lang="en-US" sz="1800" dirty="0" err="1" smtClean="0"/>
              <a:t>προσπάθειά</a:t>
            </a:r>
            <a:r>
              <a:rPr lang="en-US" sz="1800" dirty="0" smtClean="0"/>
              <a:t> </a:t>
            </a:r>
            <a:r>
              <a:rPr lang="en-US" sz="1800" dirty="0" err="1" smtClean="0"/>
              <a:t>του</a:t>
            </a:r>
            <a:r>
              <a:rPr lang="en-US" sz="1800" dirty="0" smtClean="0"/>
              <a:t> </a:t>
            </a:r>
            <a:r>
              <a:rPr lang="en-US" sz="1800" dirty="0" err="1" smtClean="0"/>
              <a:t>να</a:t>
            </a:r>
            <a:r>
              <a:rPr lang="en-US" sz="1800" dirty="0" smtClean="0"/>
              <a:t> </a:t>
            </a:r>
            <a:r>
              <a:rPr lang="en-US" sz="1800" dirty="0" err="1" smtClean="0"/>
              <a:t>αντιμετωπίσει</a:t>
            </a:r>
            <a:r>
              <a:rPr lang="en-US" sz="1800" dirty="0" smtClean="0"/>
              <a:t> </a:t>
            </a:r>
            <a:r>
              <a:rPr lang="en-US" sz="1800" dirty="0" err="1" smtClean="0"/>
              <a:t>την</a:t>
            </a:r>
            <a:r>
              <a:rPr lang="en-US" sz="1800" dirty="0" smtClean="0"/>
              <a:t> </a:t>
            </a:r>
            <a:r>
              <a:rPr lang="en-US" sz="1800" dirty="0" err="1" smtClean="0"/>
              <a:t>αλλαγή</a:t>
            </a:r>
            <a:r>
              <a:rPr lang="en-US" sz="1800" dirty="0" smtClean="0"/>
              <a:t> </a:t>
            </a:r>
            <a:r>
              <a:rPr lang="en-US" sz="1800" dirty="0" err="1" smtClean="0"/>
              <a:t>των</a:t>
            </a:r>
            <a:r>
              <a:rPr lang="en-US" sz="1800" dirty="0" smtClean="0"/>
              <a:t> </a:t>
            </a:r>
            <a:r>
              <a:rPr lang="en-US" sz="1800" dirty="0" err="1" smtClean="0"/>
              <a:t>συνθηκών</a:t>
            </a:r>
            <a:r>
              <a:rPr lang="en-US" sz="1800" dirty="0" smtClean="0"/>
              <a:t> </a:t>
            </a:r>
            <a:r>
              <a:rPr lang="en-US" sz="1800" dirty="0" err="1" smtClean="0"/>
              <a:t>στο</a:t>
            </a:r>
            <a:r>
              <a:rPr lang="en-US" sz="1800" dirty="0" smtClean="0"/>
              <a:t> </a:t>
            </a:r>
            <a:r>
              <a:rPr lang="en-US" sz="1800" dirty="0" err="1" smtClean="0"/>
              <a:t>περιβάλλον</a:t>
            </a:r>
            <a:r>
              <a:rPr lang="en-US" sz="1800" dirty="0" smtClean="0"/>
              <a:t> </a:t>
            </a:r>
            <a:r>
              <a:rPr lang="en-US" sz="1800" dirty="0" err="1" smtClean="0"/>
              <a:t>κάθε</a:t>
            </a:r>
            <a:r>
              <a:rPr lang="en-US" sz="1800" dirty="0" smtClean="0"/>
              <a:t> </a:t>
            </a:r>
            <a:r>
              <a:rPr lang="en-US" sz="1800" dirty="0" err="1" smtClean="0"/>
              <a:t>φυτικό</a:t>
            </a:r>
            <a:r>
              <a:rPr lang="en-US" sz="1800" dirty="0" smtClean="0"/>
              <a:t> </a:t>
            </a:r>
            <a:r>
              <a:rPr lang="en-US" sz="1800" dirty="0" err="1" smtClean="0"/>
              <a:t>είδος</a:t>
            </a:r>
            <a:r>
              <a:rPr lang="en-US" sz="1800" dirty="0" smtClean="0"/>
              <a:t> </a:t>
            </a:r>
            <a:r>
              <a:rPr lang="en-US" sz="1800" dirty="0" err="1" smtClean="0"/>
              <a:t>έχει</a:t>
            </a:r>
            <a:r>
              <a:rPr lang="en-US" sz="1800" dirty="0" smtClean="0"/>
              <a:t> </a:t>
            </a:r>
            <a:r>
              <a:rPr lang="en-US" sz="1800" dirty="0" err="1" smtClean="0"/>
              <a:t>τη</a:t>
            </a:r>
            <a:r>
              <a:rPr lang="en-US" sz="1800" dirty="0" smtClean="0"/>
              <a:t> </a:t>
            </a:r>
            <a:r>
              <a:rPr lang="en-US" sz="1800" dirty="0" err="1" smtClean="0"/>
              <a:t>δυνατότητα</a:t>
            </a:r>
            <a:r>
              <a:rPr lang="en-US" sz="1800" dirty="0" smtClean="0"/>
              <a:t> </a:t>
            </a:r>
            <a:r>
              <a:rPr lang="en-US" sz="1800" dirty="0" err="1" smtClean="0"/>
              <a:t>να</a:t>
            </a:r>
            <a:r>
              <a:rPr lang="en-US" sz="1800" dirty="0" smtClean="0"/>
              <a:t> </a:t>
            </a:r>
            <a:r>
              <a:rPr lang="en-US" sz="1800" dirty="0" err="1" smtClean="0"/>
              <a:t>τροποποιήσει</a:t>
            </a:r>
            <a:r>
              <a:rPr lang="en-US" sz="1800" dirty="0" smtClean="0"/>
              <a:t> </a:t>
            </a:r>
            <a:r>
              <a:rPr lang="en-US" sz="1800" dirty="0" err="1" smtClean="0"/>
              <a:t>ορισμένα</a:t>
            </a:r>
            <a:r>
              <a:rPr lang="en-US" sz="1800" dirty="0" smtClean="0"/>
              <a:t> </a:t>
            </a:r>
            <a:r>
              <a:rPr lang="en-US" sz="1800" dirty="0" err="1" smtClean="0"/>
              <a:t>δομικά</a:t>
            </a:r>
            <a:r>
              <a:rPr lang="en-US" sz="1800" dirty="0" smtClean="0"/>
              <a:t> </a:t>
            </a:r>
            <a:r>
              <a:rPr lang="en-US" sz="1800" dirty="0" err="1" smtClean="0"/>
              <a:t>και</a:t>
            </a:r>
            <a:r>
              <a:rPr lang="en-US" sz="1800" dirty="0" smtClean="0"/>
              <a:t> </a:t>
            </a:r>
            <a:r>
              <a:rPr lang="en-US" sz="1800" dirty="0" err="1" smtClean="0"/>
              <a:t>λειτουργικά</a:t>
            </a:r>
            <a:r>
              <a:rPr lang="en-US" sz="1800" dirty="0" smtClean="0"/>
              <a:t> </a:t>
            </a:r>
            <a:r>
              <a:rPr lang="en-US" sz="1800" dirty="0" err="1" smtClean="0"/>
              <a:t>χαρακτηριστικά</a:t>
            </a:r>
            <a:r>
              <a:rPr lang="en-US" sz="1800" dirty="0" smtClean="0"/>
              <a:t> </a:t>
            </a:r>
            <a:r>
              <a:rPr lang="en-US" sz="1800" dirty="0" err="1" smtClean="0"/>
              <a:t>ώστε</a:t>
            </a:r>
            <a:r>
              <a:rPr lang="en-US" sz="1800" dirty="0" smtClean="0"/>
              <a:t> </a:t>
            </a:r>
            <a:r>
              <a:rPr lang="en-US" sz="1800" dirty="0" err="1" smtClean="0"/>
              <a:t>τελικά</a:t>
            </a:r>
            <a:r>
              <a:rPr lang="en-US" sz="1800" dirty="0" smtClean="0"/>
              <a:t> </a:t>
            </a:r>
            <a:r>
              <a:rPr lang="en-US" sz="1800" dirty="0" err="1" smtClean="0"/>
              <a:t>να</a:t>
            </a:r>
            <a:r>
              <a:rPr lang="en-US" sz="1800" dirty="0" smtClean="0"/>
              <a:t> </a:t>
            </a:r>
            <a:r>
              <a:rPr lang="en-US" sz="1800" dirty="0" err="1" smtClean="0"/>
              <a:t>αντιμετωπίσει</a:t>
            </a:r>
            <a:r>
              <a:rPr lang="en-US" sz="1800" dirty="0" smtClean="0"/>
              <a:t> </a:t>
            </a:r>
            <a:r>
              <a:rPr lang="en-US" sz="1800" dirty="0" err="1" smtClean="0"/>
              <a:t>τις</a:t>
            </a:r>
            <a:r>
              <a:rPr lang="en-US" sz="1800" dirty="0" smtClean="0"/>
              <a:t> </a:t>
            </a:r>
            <a:r>
              <a:rPr lang="en-US" sz="1800" dirty="0" err="1" smtClean="0"/>
              <a:t>αλλαγές</a:t>
            </a:r>
            <a:r>
              <a:rPr lang="en-US" sz="1800" dirty="0" smtClean="0"/>
              <a:t> </a:t>
            </a:r>
            <a:r>
              <a:rPr lang="en-US" sz="1800" dirty="0" err="1" smtClean="0"/>
              <a:t>αυτές</a:t>
            </a:r>
            <a:r>
              <a:rPr lang="en-US" sz="1800" dirty="0" smtClean="0"/>
              <a:t>. Ο </a:t>
            </a:r>
            <a:r>
              <a:rPr lang="en-US" sz="1800" b="1" dirty="0" err="1" smtClean="0"/>
              <a:t>εγκλιματισμός</a:t>
            </a:r>
            <a:r>
              <a:rPr lang="en-US" sz="1800" dirty="0" smtClean="0"/>
              <a:t> </a:t>
            </a:r>
            <a:r>
              <a:rPr lang="en-US" sz="1800" dirty="0" err="1" smtClean="0"/>
              <a:t>λοιπόν</a:t>
            </a:r>
            <a:r>
              <a:rPr lang="en-US" sz="1800" dirty="0" smtClean="0"/>
              <a:t> </a:t>
            </a:r>
            <a:r>
              <a:rPr lang="en-US" sz="1800" dirty="0" err="1" smtClean="0"/>
              <a:t>αναφέρεται</a:t>
            </a:r>
            <a:r>
              <a:rPr lang="en-US" sz="1800" dirty="0" smtClean="0"/>
              <a:t> </a:t>
            </a:r>
            <a:r>
              <a:rPr lang="en-US" sz="1800" dirty="0" err="1" smtClean="0"/>
              <a:t>σε</a:t>
            </a:r>
            <a:r>
              <a:rPr lang="en-US" sz="1800" dirty="0" smtClean="0"/>
              <a:t> </a:t>
            </a:r>
            <a:r>
              <a:rPr lang="en-US" sz="1800" dirty="0" err="1" smtClean="0"/>
              <a:t>επίκτητες</a:t>
            </a:r>
            <a:r>
              <a:rPr lang="en-US" sz="1800" dirty="0" smtClean="0"/>
              <a:t> </a:t>
            </a:r>
            <a:r>
              <a:rPr lang="en-US" sz="1800" dirty="0" err="1" smtClean="0"/>
              <a:t>τροποποιήσεις</a:t>
            </a:r>
            <a:r>
              <a:rPr lang="en-US" sz="1800" dirty="0" smtClean="0"/>
              <a:t> </a:t>
            </a:r>
            <a:r>
              <a:rPr lang="en-US" sz="1800" dirty="0" err="1" smtClean="0"/>
              <a:t>μορφολογικών</a:t>
            </a:r>
            <a:r>
              <a:rPr lang="en-US" sz="1800" dirty="0" smtClean="0"/>
              <a:t> ή/</a:t>
            </a:r>
            <a:r>
              <a:rPr lang="en-US" sz="1800" dirty="0" err="1" smtClean="0"/>
              <a:t>και</a:t>
            </a:r>
            <a:r>
              <a:rPr lang="en-US" sz="1800" dirty="0" smtClean="0"/>
              <a:t> </a:t>
            </a:r>
            <a:r>
              <a:rPr lang="en-US" sz="1800" dirty="0" err="1" smtClean="0"/>
              <a:t>φυσιολογικών</a:t>
            </a:r>
            <a:r>
              <a:rPr lang="en-US" sz="1800" dirty="0" smtClean="0"/>
              <a:t> </a:t>
            </a:r>
            <a:r>
              <a:rPr lang="en-US" sz="1800" dirty="0" err="1" smtClean="0"/>
              <a:t>χαρακτηριστικών</a:t>
            </a:r>
            <a:r>
              <a:rPr lang="en-US" sz="1800" dirty="0" smtClean="0"/>
              <a:t> </a:t>
            </a:r>
            <a:r>
              <a:rPr lang="en-US" sz="1800" dirty="0" err="1" smtClean="0"/>
              <a:t>οι</a:t>
            </a:r>
            <a:r>
              <a:rPr lang="en-US" sz="1800" dirty="0" smtClean="0"/>
              <a:t> </a:t>
            </a:r>
            <a:r>
              <a:rPr lang="en-US" sz="1800" dirty="0" err="1" smtClean="0"/>
              <a:t>οποίες</a:t>
            </a:r>
            <a:r>
              <a:rPr lang="en-US" sz="1800" dirty="0" smtClean="0"/>
              <a:t> </a:t>
            </a:r>
            <a:r>
              <a:rPr lang="en-US" sz="1800" dirty="0" err="1" smtClean="0"/>
              <a:t>συμβαίνουν</a:t>
            </a:r>
            <a:r>
              <a:rPr lang="en-US" sz="1800" dirty="0" smtClean="0"/>
              <a:t> </a:t>
            </a:r>
            <a:r>
              <a:rPr lang="en-US" sz="1800" dirty="0" err="1" smtClean="0"/>
              <a:t>κατά</a:t>
            </a:r>
            <a:r>
              <a:rPr lang="en-US" sz="1800" dirty="0" smtClean="0"/>
              <a:t> </a:t>
            </a:r>
            <a:r>
              <a:rPr lang="en-US" sz="1800" dirty="0" err="1" smtClean="0"/>
              <a:t>τη</a:t>
            </a:r>
            <a:r>
              <a:rPr lang="en-US" sz="1800" dirty="0" smtClean="0"/>
              <a:t> </a:t>
            </a:r>
            <a:r>
              <a:rPr lang="en-US" sz="1800" dirty="0" err="1" smtClean="0"/>
              <a:t>διάρκεια</a:t>
            </a:r>
            <a:r>
              <a:rPr lang="en-US" sz="1800" dirty="0" smtClean="0"/>
              <a:t> </a:t>
            </a:r>
            <a:r>
              <a:rPr lang="en-US" sz="1800" dirty="0" err="1" smtClean="0"/>
              <a:t>του</a:t>
            </a:r>
            <a:r>
              <a:rPr lang="en-US" sz="1800" dirty="0" smtClean="0"/>
              <a:t> </a:t>
            </a:r>
            <a:r>
              <a:rPr lang="en-US" sz="1800" dirty="0" err="1" smtClean="0"/>
              <a:t>βιολογικού</a:t>
            </a:r>
            <a:r>
              <a:rPr lang="en-US" sz="1800" dirty="0" smtClean="0"/>
              <a:t> </a:t>
            </a:r>
            <a:r>
              <a:rPr lang="en-US" sz="1800" dirty="0" err="1" smtClean="0"/>
              <a:t>κύκλου</a:t>
            </a:r>
            <a:r>
              <a:rPr lang="en-US" sz="1800" dirty="0" smtClean="0"/>
              <a:t> </a:t>
            </a:r>
            <a:r>
              <a:rPr lang="en-US" sz="1800" dirty="0" err="1" smtClean="0"/>
              <a:t>ενός</a:t>
            </a:r>
            <a:r>
              <a:rPr lang="en-US" sz="1800" dirty="0" smtClean="0"/>
              <a:t> </a:t>
            </a:r>
            <a:r>
              <a:rPr lang="en-US" sz="1800" dirty="0" err="1" smtClean="0"/>
              <a:t>φυτικού</a:t>
            </a:r>
            <a:r>
              <a:rPr lang="en-US" sz="1800" dirty="0" smtClean="0"/>
              <a:t> </a:t>
            </a:r>
            <a:r>
              <a:rPr lang="en-US" sz="1800" dirty="0" err="1" smtClean="0"/>
              <a:t>οργανισμού</a:t>
            </a:r>
            <a:r>
              <a:rPr lang="en-US" sz="1800" dirty="0" smtClean="0"/>
              <a:t>. </a:t>
            </a:r>
            <a:r>
              <a:rPr lang="en-US" sz="1800" dirty="0" err="1" smtClean="0"/>
              <a:t>Οι</a:t>
            </a:r>
            <a:r>
              <a:rPr lang="en-US" sz="1800" dirty="0" smtClean="0"/>
              <a:t> </a:t>
            </a:r>
            <a:r>
              <a:rPr lang="en-US" sz="1800" dirty="0" err="1" smtClean="0"/>
              <a:t>τροποποιήσεις</a:t>
            </a:r>
            <a:r>
              <a:rPr lang="en-US" sz="1800" dirty="0" smtClean="0"/>
              <a:t> </a:t>
            </a:r>
            <a:r>
              <a:rPr lang="en-US" sz="1800" dirty="0" err="1" smtClean="0"/>
              <a:t>συνήθως</a:t>
            </a:r>
            <a:r>
              <a:rPr lang="en-US" sz="1800" dirty="0" smtClean="0"/>
              <a:t> </a:t>
            </a:r>
            <a:r>
              <a:rPr lang="en-US" sz="1800" dirty="0" err="1" smtClean="0"/>
              <a:t>επάγονται</a:t>
            </a:r>
            <a:r>
              <a:rPr lang="en-US" sz="1800" dirty="0" smtClean="0"/>
              <a:t> </a:t>
            </a:r>
            <a:r>
              <a:rPr lang="en-US" sz="1800" dirty="0" err="1" smtClean="0"/>
              <a:t>κατά</a:t>
            </a:r>
            <a:r>
              <a:rPr lang="en-US" sz="1800" dirty="0" smtClean="0"/>
              <a:t> </a:t>
            </a:r>
            <a:r>
              <a:rPr lang="en-US" sz="1800" dirty="0" err="1" smtClean="0"/>
              <a:t>τη</a:t>
            </a:r>
            <a:r>
              <a:rPr lang="en-US" sz="1800" dirty="0" smtClean="0"/>
              <a:t> </a:t>
            </a:r>
            <a:r>
              <a:rPr lang="en-US" sz="1800" dirty="0" err="1" smtClean="0"/>
              <a:t>διάρκεια</a:t>
            </a:r>
            <a:r>
              <a:rPr lang="en-US" sz="1800" dirty="0" smtClean="0"/>
              <a:t> </a:t>
            </a:r>
            <a:r>
              <a:rPr lang="en-US" sz="1800" dirty="0" err="1" smtClean="0"/>
              <a:t>της</a:t>
            </a:r>
            <a:r>
              <a:rPr lang="en-US" sz="1800" dirty="0" smtClean="0"/>
              <a:t> </a:t>
            </a:r>
            <a:r>
              <a:rPr lang="en-US" sz="1800" dirty="0" err="1" smtClean="0"/>
              <a:t>βαθμιαίας</a:t>
            </a:r>
            <a:r>
              <a:rPr lang="en-US" sz="1800" dirty="0" smtClean="0"/>
              <a:t> </a:t>
            </a:r>
            <a:r>
              <a:rPr lang="en-US" sz="1800" dirty="0" err="1" smtClean="0"/>
              <a:t>αλλαγής</a:t>
            </a:r>
            <a:r>
              <a:rPr lang="en-US" sz="1800" dirty="0" smtClean="0"/>
              <a:t> </a:t>
            </a:r>
            <a:r>
              <a:rPr lang="en-US" sz="1800" dirty="0" err="1" smtClean="0"/>
              <a:t>των</a:t>
            </a:r>
            <a:r>
              <a:rPr lang="en-US" sz="1800" dirty="0" smtClean="0"/>
              <a:t> </a:t>
            </a:r>
            <a:r>
              <a:rPr lang="en-US" sz="1800" dirty="0" err="1" smtClean="0"/>
              <a:t>συνθηκών</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στο</a:t>
            </a:r>
            <a:r>
              <a:rPr lang="en-US" sz="1800" dirty="0" smtClean="0"/>
              <a:t> </a:t>
            </a:r>
            <a:r>
              <a:rPr lang="en-US" sz="1800" dirty="0" err="1" smtClean="0"/>
              <a:t>σημείο</a:t>
            </a:r>
            <a:r>
              <a:rPr lang="en-US" sz="1800" dirty="0" smtClean="0"/>
              <a:t> </a:t>
            </a:r>
            <a:r>
              <a:rPr lang="en-US" sz="1800" dirty="0" err="1" smtClean="0"/>
              <a:t>αυτό</a:t>
            </a:r>
            <a:r>
              <a:rPr lang="en-US" sz="1800" dirty="0" smtClean="0"/>
              <a:t> </a:t>
            </a:r>
            <a:r>
              <a:rPr lang="en-US" sz="1800" dirty="0" err="1" smtClean="0"/>
              <a:t>να</a:t>
            </a:r>
            <a:r>
              <a:rPr lang="en-US" sz="1800" dirty="0" smtClean="0"/>
              <a:t> </a:t>
            </a:r>
            <a:r>
              <a:rPr lang="en-US" sz="1800" dirty="0" err="1" smtClean="0"/>
              <a:t>τονιστεί</a:t>
            </a:r>
            <a:r>
              <a:rPr lang="en-US" sz="1800" dirty="0" smtClean="0"/>
              <a:t> </a:t>
            </a:r>
            <a:r>
              <a:rPr lang="en-US" sz="1800" dirty="0" err="1" smtClean="0"/>
              <a:t>ότι</a:t>
            </a:r>
            <a:r>
              <a:rPr lang="en-US" sz="1800" dirty="0" smtClean="0"/>
              <a:t> </a:t>
            </a:r>
            <a:r>
              <a:rPr lang="en-US" sz="1800" dirty="0" err="1" smtClean="0"/>
              <a:t>οι</a:t>
            </a:r>
            <a:r>
              <a:rPr lang="en-US" sz="1800" dirty="0" smtClean="0"/>
              <a:t> </a:t>
            </a:r>
            <a:r>
              <a:rPr lang="en-US" sz="1800" dirty="0" err="1" smtClean="0"/>
              <a:t>επαγόμενες</a:t>
            </a:r>
            <a:r>
              <a:rPr lang="en-US" sz="1800" dirty="0" smtClean="0"/>
              <a:t> </a:t>
            </a:r>
            <a:r>
              <a:rPr lang="en-US" sz="1800" dirty="0" err="1" smtClean="0"/>
              <a:t>τροποποιήσεις</a:t>
            </a:r>
            <a:r>
              <a:rPr lang="en-US" sz="1800" dirty="0" smtClean="0"/>
              <a:t> </a:t>
            </a:r>
            <a:r>
              <a:rPr lang="en-US" sz="1800" dirty="0" err="1" smtClean="0"/>
              <a:t>δεν</a:t>
            </a:r>
            <a:r>
              <a:rPr lang="en-US" sz="1800" dirty="0" smtClean="0"/>
              <a:t> </a:t>
            </a:r>
            <a:r>
              <a:rPr lang="en-US" sz="1800" dirty="0" err="1" smtClean="0"/>
              <a:t>μεταβιβάζονται</a:t>
            </a:r>
            <a:r>
              <a:rPr lang="en-US" sz="1800" dirty="0" smtClean="0"/>
              <a:t> </a:t>
            </a:r>
            <a:r>
              <a:rPr lang="en-US" sz="1800" dirty="0" err="1" smtClean="0"/>
              <a:t>ως</a:t>
            </a:r>
            <a:r>
              <a:rPr lang="en-US" sz="1800" dirty="0" smtClean="0"/>
              <a:t> </a:t>
            </a:r>
            <a:r>
              <a:rPr lang="en-US" sz="1800" dirty="0" err="1" smtClean="0"/>
              <a:t>χαρακτήρας</a:t>
            </a:r>
            <a:r>
              <a:rPr lang="en-US" sz="1800" dirty="0" smtClean="0"/>
              <a:t> </a:t>
            </a:r>
            <a:r>
              <a:rPr lang="en-US" sz="1800" dirty="0" err="1" smtClean="0"/>
              <a:t>στην</a:t>
            </a:r>
            <a:r>
              <a:rPr lang="en-US" sz="1800" dirty="0" smtClean="0"/>
              <a:t> </a:t>
            </a:r>
            <a:r>
              <a:rPr lang="en-US" sz="1800" dirty="0" err="1" smtClean="0"/>
              <a:t>επόμενη</a:t>
            </a:r>
            <a:r>
              <a:rPr lang="en-US" sz="1800" dirty="0" smtClean="0"/>
              <a:t> </a:t>
            </a:r>
            <a:r>
              <a:rPr lang="en-US" sz="1800" dirty="0" err="1" smtClean="0"/>
              <a:t>γενεά</a:t>
            </a:r>
            <a:r>
              <a:rPr lang="en-US" sz="1800" dirty="0" smtClean="0"/>
              <a:t>, </a:t>
            </a:r>
            <a:r>
              <a:rPr lang="en-US" sz="1800" dirty="0" err="1" smtClean="0"/>
              <a:t>ωστόσο</a:t>
            </a:r>
            <a:r>
              <a:rPr lang="en-US" sz="1800" dirty="0" smtClean="0"/>
              <a:t> η </a:t>
            </a:r>
            <a:r>
              <a:rPr lang="en-US" sz="1800" b="1" dirty="0" err="1" smtClean="0"/>
              <a:t>ικανότητα</a:t>
            </a:r>
            <a:r>
              <a:rPr lang="en-US" sz="1800" b="1" dirty="0" smtClean="0"/>
              <a:t> </a:t>
            </a:r>
            <a:r>
              <a:rPr lang="en-US" sz="1800" b="1" dirty="0" err="1" smtClean="0"/>
              <a:t>εγκλιματισμού</a:t>
            </a:r>
            <a:r>
              <a:rPr lang="en-US" sz="1800" dirty="0" smtClean="0"/>
              <a:t> </a:t>
            </a:r>
            <a:r>
              <a:rPr lang="en-US" sz="1800" dirty="0" err="1" smtClean="0"/>
              <a:t>αποτελεί</a:t>
            </a:r>
            <a:r>
              <a:rPr lang="en-US" sz="1800" dirty="0" smtClean="0"/>
              <a:t> </a:t>
            </a:r>
            <a:r>
              <a:rPr lang="en-US" sz="1800" dirty="0" err="1" smtClean="0"/>
              <a:t>γενετικά</a:t>
            </a:r>
            <a:r>
              <a:rPr lang="en-US" sz="1800" dirty="0" smtClean="0"/>
              <a:t> </a:t>
            </a:r>
            <a:r>
              <a:rPr lang="en-US" sz="1800" dirty="0" err="1" smtClean="0"/>
              <a:t>καθοριζόμενο</a:t>
            </a:r>
            <a:r>
              <a:rPr lang="en-US" sz="1800" dirty="0" smtClean="0"/>
              <a:t> </a:t>
            </a:r>
            <a:r>
              <a:rPr lang="en-US" sz="1800" dirty="0" err="1" smtClean="0"/>
              <a:t>χαρακτηριστικό</a:t>
            </a:r>
            <a:r>
              <a:rPr lang="en-US" sz="1800" dirty="0" smtClean="0"/>
              <a:t>.</a:t>
            </a:r>
            <a:endParaRPr lang="el-GR" sz="1800" dirty="0"/>
          </a:p>
        </p:txBody>
      </p:sp>
      <p:sp>
        <p:nvSpPr>
          <p:cNvPr id="5" name="1 - Τίτλος"/>
          <p:cNvSpPr txBox="1">
            <a:spLocks/>
          </p:cNvSpPr>
          <p:nvPr/>
        </p:nvSpPr>
        <p:spPr>
          <a:xfrm>
            <a:off x="179512" y="332656"/>
            <a:ext cx="8496944" cy="6480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Πως τα φυτά ανταποκρίνονται στις διαφορετικές συνθήκες περιβάλλοντος;  </a:t>
            </a:r>
            <a:endParaRPr kumimoji="0" lang="el-GR" sz="20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00200"/>
            <a:ext cx="3384376" cy="4525963"/>
          </a:xfrm>
        </p:spPr>
        <p:txBody>
          <a:bodyPr>
            <a:normAutofit fontScale="70000" lnSpcReduction="20000"/>
          </a:bodyPr>
          <a:lstStyle/>
          <a:p>
            <a:pPr marL="0" indent="12700">
              <a:buNone/>
            </a:pPr>
            <a:r>
              <a:rPr lang="el-GR" sz="2400" dirty="0" smtClean="0"/>
              <a:t>Τυπική περίπτωση εγκλιματισμού σε διαφορετικές συνθήκες ανάπτυξης αποτελούν φύλλα του ίδιου φυτού, τα οποία όμως αναπτύσσονται κάτω από διαφορετικές συνθήκες φωτισμού. Φύλλα τα οποία αναπτύσσονται σε σκιά εγκλιματίζονται στο συγκεκριμένο φωτεινό περιβάλλον και αποκτούν ανατομικά και φυσιολογικά χαρακτηριστικά παρόμοια των φύλλων των </a:t>
            </a:r>
            <a:r>
              <a:rPr lang="el-GR" sz="2400" dirty="0" err="1" smtClean="0"/>
              <a:t>σκιοφύτων</a:t>
            </a:r>
            <a:r>
              <a:rPr lang="el-GR" sz="2400" dirty="0" smtClean="0"/>
              <a:t>, ενώ τα φύλλα που βρίσκονται στην περιφέρεια της κόμης και εκτίθενται σε άπλετο φως (φύλλα φωτός) αποκτούν χαρακτηριστικά παρόμοια των φύλλων των </a:t>
            </a:r>
            <a:r>
              <a:rPr lang="el-GR" sz="2400" dirty="0" err="1" smtClean="0"/>
              <a:t>ηλιοφύτων</a:t>
            </a:r>
            <a:r>
              <a:rPr lang="el-GR" sz="2400" dirty="0" smtClean="0"/>
              <a:t> . </a:t>
            </a:r>
          </a:p>
          <a:p>
            <a:endParaRPr lang="el-GR" dirty="0"/>
          </a:p>
        </p:txBody>
      </p:sp>
      <p:sp>
        <p:nvSpPr>
          <p:cNvPr id="5" name="1 - Τίτλος"/>
          <p:cNvSpPr txBox="1">
            <a:spLocks/>
          </p:cNvSpPr>
          <p:nvPr/>
        </p:nvSpPr>
        <p:spPr>
          <a:xfrm>
            <a:off x="179512" y="332656"/>
            <a:ext cx="8496944" cy="6480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Πως τα φυτά ανταποκρίνονται στις διαφορετικές συνθήκες περιβάλλοντος;  </a:t>
            </a:r>
            <a:endParaRPr kumimoji="0" lang="el-GR" sz="2000" b="1"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endParaRPr>
          </a:p>
        </p:txBody>
      </p:sp>
      <p:pic>
        <p:nvPicPr>
          <p:cNvPr id="9217" name="Picture 1" descr="Z:\Karabou\biblia\physiology\Figures\Chapter 5\5_quercus_sun_shade.jpg"/>
          <p:cNvPicPr>
            <a:picLocks noChangeAspect="1" noChangeArrowheads="1"/>
          </p:cNvPicPr>
          <p:nvPr/>
        </p:nvPicPr>
        <p:blipFill>
          <a:blip r:embed="rId2" cstate="print"/>
          <a:srcRect/>
          <a:stretch>
            <a:fillRect/>
          </a:stretch>
        </p:blipFill>
        <p:spPr bwMode="auto">
          <a:xfrm>
            <a:off x="4156402" y="1196753"/>
            <a:ext cx="4377055" cy="489654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51520" y="836712"/>
            <a:ext cx="8712968" cy="5760640"/>
          </a:xfrm>
        </p:spPr>
        <p:txBody>
          <a:bodyPr>
            <a:noAutofit/>
          </a:bodyPr>
          <a:lstStyle/>
          <a:p>
            <a:pPr marL="324000">
              <a:lnSpc>
                <a:spcPct val="120000"/>
              </a:lnSpc>
              <a:spcBef>
                <a:spcPts val="0"/>
              </a:spcBef>
              <a:buNone/>
            </a:pPr>
            <a:r>
              <a:rPr lang="en-US" sz="2000" dirty="0" err="1" smtClean="0"/>
              <a:t>Το</a:t>
            </a:r>
            <a:r>
              <a:rPr lang="en-US" sz="2000" dirty="0" smtClean="0"/>
              <a:t> </a:t>
            </a:r>
            <a:r>
              <a:rPr lang="en-US" sz="2000" dirty="0" err="1" smtClean="0"/>
              <a:t>ισοζύγιο</a:t>
            </a:r>
            <a:r>
              <a:rPr lang="en-US" sz="2000" dirty="0" smtClean="0"/>
              <a:t> </a:t>
            </a:r>
            <a:r>
              <a:rPr lang="en-US" sz="2000" dirty="0" err="1" smtClean="0"/>
              <a:t>ενέργειας</a:t>
            </a:r>
            <a:r>
              <a:rPr lang="en-US" sz="2000" dirty="0" smtClean="0"/>
              <a:t> </a:t>
            </a:r>
            <a:r>
              <a:rPr lang="en-US" sz="2000" dirty="0" err="1" smtClean="0"/>
              <a:t>εξαρτάται</a:t>
            </a:r>
            <a:r>
              <a:rPr lang="en-US" sz="2000" dirty="0" smtClean="0"/>
              <a:t> </a:t>
            </a:r>
            <a:r>
              <a:rPr lang="en-US" sz="2000" dirty="0" err="1" smtClean="0"/>
              <a:t>άμεσα</a:t>
            </a:r>
            <a:r>
              <a:rPr lang="en-US" sz="2000" dirty="0" smtClean="0"/>
              <a:t> από </a:t>
            </a:r>
            <a:r>
              <a:rPr lang="en-US" sz="2000" dirty="0" err="1" smtClean="0"/>
              <a:t>τη</a:t>
            </a:r>
            <a:r>
              <a:rPr lang="en-US" sz="2000" dirty="0" smtClean="0"/>
              <a:t> </a:t>
            </a:r>
            <a:r>
              <a:rPr lang="en-US" sz="2000" dirty="0" err="1" smtClean="0"/>
              <a:t>ποσότητα</a:t>
            </a:r>
            <a:r>
              <a:rPr lang="en-US" sz="2000" dirty="0" smtClean="0"/>
              <a:t> (</a:t>
            </a:r>
            <a:r>
              <a:rPr lang="en-US" sz="2000" dirty="0" err="1" smtClean="0"/>
              <a:t>ένταση</a:t>
            </a:r>
            <a:r>
              <a:rPr lang="en-US" sz="2000" dirty="0" smtClean="0"/>
              <a:t>) </a:t>
            </a:r>
            <a:r>
              <a:rPr lang="en-US" sz="2000" dirty="0" err="1" smtClean="0"/>
              <a:t>και</a:t>
            </a:r>
            <a:r>
              <a:rPr lang="en-US" sz="2000" dirty="0" smtClean="0"/>
              <a:t> </a:t>
            </a:r>
            <a:r>
              <a:rPr lang="en-US" sz="2000" dirty="0" err="1" smtClean="0"/>
              <a:t>ποιότητα</a:t>
            </a:r>
            <a:r>
              <a:rPr lang="en-US" sz="2000" dirty="0" smtClean="0"/>
              <a:t> (</a:t>
            </a:r>
            <a:r>
              <a:rPr lang="en-US" sz="2000" dirty="0" err="1" smtClean="0"/>
              <a:t>φασματική</a:t>
            </a:r>
            <a:r>
              <a:rPr lang="en-US" sz="2000" dirty="0" smtClean="0"/>
              <a:t> </a:t>
            </a:r>
            <a:r>
              <a:rPr lang="en-US" sz="2000" dirty="0" err="1" smtClean="0"/>
              <a:t>σύσταση</a:t>
            </a:r>
            <a:r>
              <a:rPr lang="en-US" sz="2000" dirty="0" smtClean="0"/>
              <a:t>) </a:t>
            </a:r>
            <a:r>
              <a:rPr lang="en-US" sz="2000" dirty="0" err="1" smtClean="0"/>
              <a:t>της</a:t>
            </a:r>
            <a:r>
              <a:rPr lang="en-US" sz="2000" dirty="0" smtClean="0"/>
              <a:t> </a:t>
            </a:r>
            <a:r>
              <a:rPr lang="en-US" sz="2000" dirty="0" err="1" smtClean="0"/>
              <a:t>ηλιακής</a:t>
            </a:r>
            <a:r>
              <a:rPr lang="en-US" sz="2000" dirty="0" smtClean="0"/>
              <a:t> </a:t>
            </a:r>
            <a:r>
              <a:rPr lang="en-US" sz="2000" dirty="0" err="1" smtClean="0"/>
              <a:t>ακτινοβολίας</a:t>
            </a:r>
            <a:r>
              <a:rPr lang="en-US" sz="2000" dirty="0" smtClean="0"/>
              <a:t> </a:t>
            </a:r>
            <a:r>
              <a:rPr lang="en-US" sz="2000" dirty="0" err="1" smtClean="0"/>
              <a:t>που</a:t>
            </a:r>
            <a:r>
              <a:rPr lang="en-US" sz="2000" dirty="0" smtClean="0"/>
              <a:t> </a:t>
            </a:r>
            <a:r>
              <a:rPr lang="en-US" sz="2000" dirty="0" err="1" smtClean="0"/>
              <a:t>δέχονται</a:t>
            </a:r>
            <a:r>
              <a:rPr lang="en-US" sz="2000" dirty="0" smtClean="0"/>
              <a:t> </a:t>
            </a:r>
            <a:r>
              <a:rPr lang="en-US" sz="2000" dirty="0" err="1" smtClean="0"/>
              <a:t>τα</a:t>
            </a:r>
            <a:r>
              <a:rPr lang="en-US" sz="2000" dirty="0" smtClean="0"/>
              <a:t> </a:t>
            </a:r>
            <a:r>
              <a:rPr lang="en-US" sz="2000" dirty="0" err="1" smtClean="0"/>
              <a:t>φύλλα</a:t>
            </a:r>
            <a:r>
              <a:rPr lang="en-US" sz="2000" dirty="0" smtClean="0"/>
              <a:t> </a:t>
            </a:r>
            <a:r>
              <a:rPr lang="en-US" sz="2000" dirty="0" err="1" smtClean="0"/>
              <a:t>κατά</a:t>
            </a:r>
            <a:r>
              <a:rPr lang="en-US" sz="2000" dirty="0" smtClean="0"/>
              <a:t> </a:t>
            </a:r>
            <a:r>
              <a:rPr lang="en-US" sz="2000" dirty="0" err="1" smtClean="0"/>
              <a:t>τη</a:t>
            </a:r>
            <a:r>
              <a:rPr lang="en-US" sz="2000" dirty="0" smtClean="0"/>
              <a:t> </a:t>
            </a:r>
            <a:r>
              <a:rPr lang="en-US" sz="2000" dirty="0" err="1" smtClean="0"/>
              <a:t>διάρκεια</a:t>
            </a:r>
            <a:r>
              <a:rPr lang="en-US" sz="2000" dirty="0" smtClean="0"/>
              <a:t> </a:t>
            </a:r>
            <a:r>
              <a:rPr lang="en-US" sz="2000" dirty="0" err="1" smtClean="0"/>
              <a:t>ανάπτυξης</a:t>
            </a:r>
            <a:r>
              <a:rPr lang="en-US" sz="2000" dirty="0" smtClean="0"/>
              <a:t> </a:t>
            </a:r>
            <a:r>
              <a:rPr lang="en-US" sz="2000" dirty="0" err="1" smtClean="0"/>
              <a:t>ενός</a:t>
            </a:r>
            <a:r>
              <a:rPr lang="en-US" sz="2000" dirty="0" smtClean="0"/>
              <a:t> </a:t>
            </a:r>
            <a:r>
              <a:rPr lang="en-US" sz="2000" dirty="0" err="1" smtClean="0"/>
              <a:t>φυτού</a:t>
            </a:r>
            <a:r>
              <a:rPr lang="en-US" sz="2000" dirty="0" smtClean="0"/>
              <a:t>. </a:t>
            </a:r>
            <a:endParaRPr lang="el-GR" sz="2000" dirty="0" smtClean="0"/>
          </a:p>
          <a:p>
            <a:pPr marL="324000">
              <a:lnSpc>
                <a:spcPct val="120000"/>
              </a:lnSpc>
              <a:spcBef>
                <a:spcPts val="0"/>
              </a:spcBef>
              <a:buNone/>
            </a:pPr>
            <a:r>
              <a:rPr lang="en-US" sz="2000" dirty="0" err="1" smtClean="0"/>
              <a:t>Το</a:t>
            </a:r>
            <a:r>
              <a:rPr lang="en-US" sz="2000" dirty="0" smtClean="0"/>
              <a:t> </a:t>
            </a:r>
            <a:r>
              <a:rPr lang="en-US" sz="2000" dirty="0" err="1" smtClean="0"/>
              <a:t>ισοζύγιο</a:t>
            </a:r>
            <a:r>
              <a:rPr lang="en-US" sz="2000" dirty="0" smtClean="0"/>
              <a:t> </a:t>
            </a:r>
            <a:r>
              <a:rPr lang="en-US" sz="2000" dirty="0" err="1" smtClean="0"/>
              <a:t>άνθρακα</a:t>
            </a:r>
            <a:r>
              <a:rPr lang="en-US" sz="2000" dirty="0" smtClean="0"/>
              <a:t> </a:t>
            </a:r>
            <a:r>
              <a:rPr lang="en-US" sz="2000" dirty="0" err="1" smtClean="0"/>
              <a:t>συνδέεται</a:t>
            </a:r>
            <a:r>
              <a:rPr lang="en-US" sz="2000" dirty="0" smtClean="0"/>
              <a:t> </a:t>
            </a:r>
            <a:r>
              <a:rPr lang="en-US" sz="2000" dirty="0" err="1" smtClean="0"/>
              <a:t>με</a:t>
            </a:r>
            <a:r>
              <a:rPr lang="en-US" sz="2000" dirty="0" smtClean="0"/>
              <a:t> </a:t>
            </a:r>
            <a:r>
              <a:rPr lang="en-US" sz="2000" dirty="0" err="1" smtClean="0"/>
              <a:t>το</a:t>
            </a:r>
            <a:r>
              <a:rPr lang="en-US" sz="2000" dirty="0" smtClean="0"/>
              <a:t> </a:t>
            </a:r>
            <a:r>
              <a:rPr lang="en-US" sz="2000" dirty="0" err="1" smtClean="0"/>
              <a:t>υδατικό</a:t>
            </a:r>
            <a:r>
              <a:rPr lang="en-US" sz="2000" dirty="0" smtClean="0"/>
              <a:t> </a:t>
            </a:r>
            <a:r>
              <a:rPr lang="en-US" sz="2000" dirty="0" err="1" smtClean="0"/>
              <a:t>ισοζύγιο</a:t>
            </a:r>
            <a:r>
              <a:rPr lang="en-US" sz="2000" dirty="0" smtClean="0"/>
              <a:t>, </a:t>
            </a:r>
            <a:r>
              <a:rPr lang="en-US" sz="2000" dirty="0" err="1" smtClean="0"/>
              <a:t>διότι</a:t>
            </a:r>
            <a:r>
              <a:rPr lang="en-US" sz="2000" dirty="0" smtClean="0"/>
              <a:t> η </a:t>
            </a:r>
            <a:r>
              <a:rPr lang="en-US" sz="2000" dirty="0" err="1" smtClean="0"/>
              <a:t>παροχή</a:t>
            </a:r>
            <a:r>
              <a:rPr lang="en-US" sz="2000" dirty="0" smtClean="0"/>
              <a:t> </a:t>
            </a:r>
            <a:r>
              <a:rPr lang="en-US" sz="2000" dirty="0" err="1" smtClean="0"/>
              <a:t>άνθρακα</a:t>
            </a:r>
            <a:r>
              <a:rPr lang="en-US" sz="2000" dirty="0" smtClean="0"/>
              <a:t> (CO2) </a:t>
            </a:r>
            <a:r>
              <a:rPr lang="en-US" sz="2000" dirty="0" err="1" smtClean="0"/>
              <a:t>χρησιμοποιεί</a:t>
            </a:r>
            <a:r>
              <a:rPr lang="en-US" sz="2000" dirty="0" smtClean="0"/>
              <a:t> </a:t>
            </a:r>
            <a:r>
              <a:rPr lang="en-US" sz="2000" dirty="0" err="1" smtClean="0"/>
              <a:t>τις</a:t>
            </a:r>
            <a:r>
              <a:rPr lang="en-US" sz="2000" dirty="0" smtClean="0"/>
              <a:t> </a:t>
            </a:r>
            <a:r>
              <a:rPr lang="en-US" sz="2000" dirty="0" err="1" smtClean="0"/>
              <a:t>ίδιες</a:t>
            </a:r>
            <a:r>
              <a:rPr lang="en-US" sz="2000" dirty="0" smtClean="0"/>
              <a:t> </a:t>
            </a:r>
            <a:r>
              <a:rPr lang="en-US" sz="2000" dirty="0" err="1" smtClean="0"/>
              <a:t>πύλες</a:t>
            </a:r>
            <a:r>
              <a:rPr lang="en-US" sz="2000" dirty="0" smtClean="0"/>
              <a:t> </a:t>
            </a:r>
            <a:r>
              <a:rPr lang="en-US" sz="2000" dirty="0" err="1" smtClean="0"/>
              <a:t>εισόδου</a:t>
            </a:r>
            <a:r>
              <a:rPr lang="en-US" sz="2000" dirty="0" smtClean="0"/>
              <a:t> από </a:t>
            </a:r>
            <a:r>
              <a:rPr lang="en-US" sz="2000" dirty="0" err="1" smtClean="0"/>
              <a:t>τις</a:t>
            </a:r>
            <a:r>
              <a:rPr lang="en-US" sz="2000" dirty="0" smtClean="0"/>
              <a:t> </a:t>
            </a:r>
            <a:r>
              <a:rPr lang="en-US" sz="2000" dirty="0" err="1" smtClean="0"/>
              <a:t>οποίες</a:t>
            </a:r>
            <a:r>
              <a:rPr lang="en-US" sz="2000" dirty="0" smtClean="0"/>
              <a:t> </a:t>
            </a:r>
            <a:r>
              <a:rPr lang="en-US" sz="2000" dirty="0" err="1" smtClean="0"/>
              <a:t>το</a:t>
            </a:r>
            <a:r>
              <a:rPr lang="en-US" sz="2000" dirty="0" smtClean="0"/>
              <a:t> </a:t>
            </a:r>
            <a:r>
              <a:rPr lang="en-US" sz="2000" dirty="0" err="1" smtClean="0"/>
              <a:t>νερό</a:t>
            </a:r>
            <a:r>
              <a:rPr lang="en-US" sz="2000" dirty="0" smtClean="0"/>
              <a:t> </a:t>
            </a:r>
            <a:r>
              <a:rPr lang="en-US" sz="2000" dirty="0" err="1" smtClean="0"/>
              <a:t>χάνεται</a:t>
            </a:r>
            <a:r>
              <a:rPr lang="en-US" sz="2000" dirty="0" smtClean="0"/>
              <a:t> </a:t>
            </a:r>
            <a:r>
              <a:rPr lang="en-US" sz="2000" dirty="0" err="1" smtClean="0"/>
              <a:t>προς</a:t>
            </a:r>
            <a:r>
              <a:rPr lang="en-US" sz="2000" dirty="0" smtClean="0"/>
              <a:t> </a:t>
            </a:r>
            <a:r>
              <a:rPr lang="en-US" sz="2000" dirty="0" err="1" smtClean="0"/>
              <a:t>την</a:t>
            </a:r>
            <a:r>
              <a:rPr lang="en-US" sz="2000" dirty="0" smtClean="0"/>
              <a:t> </a:t>
            </a:r>
            <a:r>
              <a:rPr lang="en-US" sz="2000" dirty="0" err="1" smtClean="0"/>
              <a:t>ατμόσφαιρα</a:t>
            </a:r>
            <a:r>
              <a:rPr lang="en-US" sz="2000" dirty="0" smtClean="0"/>
              <a:t>, </a:t>
            </a:r>
            <a:r>
              <a:rPr lang="en-US" sz="2000" dirty="0" err="1" smtClean="0"/>
              <a:t>δηλ</a:t>
            </a:r>
            <a:r>
              <a:rPr lang="en-US" sz="2000" dirty="0" smtClean="0"/>
              <a:t>. </a:t>
            </a:r>
            <a:r>
              <a:rPr lang="en-US" sz="2000" dirty="0" err="1" smtClean="0"/>
              <a:t>τα</a:t>
            </a:r>
            <a:r>
              <a:rPr lang="en-US" sz="2000" dirty="0" smtClean="0"/>
              <a:t> </a:t>
            </a:r>
            <a:r>
              <a:rPr lang="en-US" sz="2000" dirty="0" err="1" smtClean="0"/>
              <a:t>στόματα</a:t>
            </a:r>
            <a:r>
              <a:rPr lang="en-US" sz="2000" dirty="0" smtClean="0"/>
              <a:t>. </a:t>
            </a:r>
            <a:endParaRPr lang="el-GR" sz="2000" dirty="0" smtClean="0"/>
          </a:p>
          <a:p>
            <a:pPr marL="324000">
              <a:lnSpc>
                <a:spcPct val="120000"/>
              </a:lnSpc>
              <a:spcBef>
                <a:spcPts val="0"/>
              </a:spcBef>
              <a:buNone/>
            </a:pPr>
            <a:r>
              <a:rPr lang="en-US" sz="2000" dirty="0" err="1" smtClean="0"/>
              <a:t>Συνδέεται</a:t>
            </a:r>
            <a:r>
              <a:rPr lang="en-US" sz="2000" dirty="0" smtClean="0"/>
              <a:t> </a:t>
            </a:r>
            <a:r>
              <a:rPr lang="en-US" sz="2000" dirty="0" err="1" smtClean="0"/>
              <a:t>επίσης</a:t>
            </a:r>
            <a:r>
              <a:rPr lang="en-US" sz="2000" dirty="0" smtClean="0"/>
              <a:t> </a:t>
            </a:r>
            <a:r>
              <a:rPr lang="en-US" sz="2000" dirty="0" err="1" smtClean="0"/>
              <a:t>με</a:t>
            </a:r>
            <a:r>
              <a:rPr lang="en-US" sz="2000" dirty="0" smtClean="0"/>
              <a:t> </a:t>
            </a:r>
            <a:r>
              <a:rPr lang="en-US" sz="2000" dirty="0" err="1" smtClean="0"/>
              <a:t>το</a:t>
            </a:r>
            <a:r>
              <a:rPr lang="en-US" sz="2000" dirty="0" smtClean="0"/>
              <a:t> </a:t>
            </a:r>
            <a:r>
              <a:rPr lang="en-US" sz="2000" dirty="0" err="1" smtClean="0"/>
              <a:t>ενεργειακό</a:t>
            </a:r>
            <a:r>
              <a:rPr lang="en-US" sz="2000" dirty="0" smtClean="0"/>
              <a:t> </a:t>
            </a:r>
            <a:r>
              <a:rPr lang="en-US" sz="2000" dirty="0" err="1" smtClean="0"/>
              <a:t>ισοζύγιο</a:t>
            </a:r>
            <a:r>
              <a:rPr lang="en-US" sz="2000" dirty="0" smtClean="0"/>
              <a:t>, </a:t>
            </a:r>
            <a:r>
              <a:rPr lang="en-US" sz="2000" dirty="0" err="1" smtClean="0"/>
              <a:t>διότι</a:t>
            </a:r>
            <a:r>
              <a:rPr lang="en-US" sz="2000" dirty="0" smtClean="0"/>
              <a:t> η </a:t>
            </a:r>
            <a:r>
              <a:rPr lang="en-US" sz="2000" dirty="0" err="1" smtClean="0"/>
              <a:t>αφομοίωση</a:t>
            </a:r>
            <a:r>
              <a:rPr lang="en-US" sz="2000" dirty="0" smtClean="0"/>
              <a:t> </a:t>
            </a:r>
            <a:r>
              <a:rPr lang="en-US" sz="2000" dirty="0" err="1" smtClean="0"/>
              <a:t>του</a:t>
            </a:r>
            <a:r>
              <a:rPr lang="en-US" sz="2000" dirty="0" smtClean="0"/>
              <a:t> CO2 </a:t>
            </a:r>
            <a:r>
              <a:rPr lang="en-US" sz="2000" dirty="0" err="1" smtClean="0"/>
              <a:t>απαιτεί</a:t>
            </a:r>
            <a:r>
              <a:rPr lang="en-US" sz="2000" dirty="0" smtClean="0"/>
              <a:t> </a:t>
            </a:r>
            <a:r>
              <a:rPr lang="en-US" sz="2000" dirty="0" err="1" smtClean="0"/>
              <a:t>τη</a:t>
            </a:r>
            <a:r>
              <a:rPr lang="en-US" sz="2000" dirty="0" smtClean="0"/>
              <a:t> </a:t>
            </a:r>
            <a:r>
              <a:rPr lang="en-US" sz="2000" dirty="0" err="1" smtClean="0"/>
              <a:t>δαπάνη</a:t>
            </a:r>
            <a:r>
              <a:rPr lang="en-US" sz="2000" dirty="0" smtClean="0"/>
              <a:t> </a:t>
            </a:r>
            <a:r>
              <a:rPr lang="en-US" sz="2000" dirty="0" err="1" smtClean="0"/>
              <a:t>ενέργειας</a:t>
            </a:r>
            <a:r>
              <a:rPr lang="en-US" sz="2000" dirty="0" smtClean="0"/>
              <a:t>. </a:t>
            </a:r>
            <a:endParaRPr lang="el-GR" sz="2000" dirty="0" smtClean="0"/>
          </a:p>
          <a:p>
            <a:pPr marL="324000">
              <a:lnSpc>
                <a:spcPct val="120000"/>
              </a:lnSpc>
              <a:spcBef>
                <a:spcPts val="0"/>
              </a:spcBef>
              <a:buNone/>
            </a:pPr>
            <a:r>
              <a:rPr lang="en-US" sz="2000" dirty="0" smtClean="0"/>
              <a:t>Η </a:t>
            </a:r>
            <a:r>
              <a:rPr lang="en-US" sz="2000" dirty="0" err="1" smtClean="0"/>
              <a:t>φωτοσύνθεση</a:t>
            </a:r>
            <a:r>
              <a:rPr lang="en-US" sz="2000" dirty="0" smtClean="0"/>
              <a:t> </a:t>
            </a:r>
            <a:r>
              <a:rPr lang="en-US" sz="2000" dirty="0" err="1" smtClean="0"/>
              <a:t>και</a:t>
            </a:r>
            <a:r>
              <a:rPr lang="en-US" sz="2000" dirty="0" smtClean="0"/>
              <a:t> η </a:t>
            </a:r>
            <a:r>
              <a:rPr lang="en-US" sz="2000" dirty="0" err="1" smtClean="0"/>
              <a:t>αναπνοή</a:t>
            </a:r>
            <a:r>
              <a:rPr lang="en-US" sz="2000" dirty="0" smtClean="0"/>
              <a:t> (</a:t>
            </a:r>
            <a:r>
              <a:rPr lang="en-US" sz="2000" dirty="0" err="1" smtClean="0"/>
              <a:t>και</a:t>
            </a:r>
            <a:r>
              <a:rPr lang="en-US" sz="2000" dirty="0" smtClean="0"/>
              <a:t> η </a:t>
            </a:r>
            <a:r>
              <a:rPr lang="en-US" sz="2000" dirty="0" err="1" smtClean="0"/>
              <a:t>φωτοαναπνοή</a:t>
            </a:r>
            <a:r>
              <a:rPr lang="en-US" sz="2000" dirty="0" smtClean="0"/>
              <a:t> </a:t>
            </a:r>
            <a:r>
              <a:rPr lang="en-US" sz="2000" dirty="0" err="1" smtClean="0"/>
              <a:t>στα</a:t>
            </a:r>
            <a:r>
              <a:rPr lang="en-US" sz="2000" dirty="0" smtClean="0"/>
              <a:t> C3 </a:t>
            </a:r>
            <a:r>
              <a:rPr lang="en-US" sz="2000" dirty="0" err="1" smtClean="0"/>
              <a:t>φυτά</a:t>
            </a:r>
            <a:r>
              <a:rPr lang="en-US" sz="2000" dirty="0" smtClean="0"/>
              <a:t>) </a:t>
            </a:r>
            <a:r>
              <a:rPr lang="en-US" sz="2000" dirty="0" err="1" smtClean="0"/>
              <a:t>σχετίζονται</a:t>
            </a:r>
            <a:r>
              <a:rPr lang="en-US" sz="2000" dirty="0" smtClean="0"/>
              <a:t> </a:t>
            </a:r>
            <a:r>
              <a:rPr lang="en-US" sz="2000" dirty="0" err="1" smtClean="0"/>
              <a:t>με</a:t>
            </a:r>
            <a:r>
              <a:rPr lang="en-US" sz="2000" dirty="0" smtClean="0"/>
              <a:t> </a:t>
            </a:r>
            <a:r>
              <a:rPr lang="en-US" sz="2000" dirty="0" err="1" smtClean="0"/>
              <a:t>τα</a:t>
            </a:r>
            <a:r>
              <a:rPr lang="en-US" sz="2000" dirty="0" smtClean="0"/>
              <a:t> </a:t>
            </a:r>
            <a:r>
              <a:rPr lang="en-US" sz="2000" dirty="0" err="1" smtClean="0"/>
              <a:t>ισοζύγια</a:t>
            </a:r>
            <a:r>
              <a:rPr lang="en-US" sz="2000" dirty="0" smtClean="0"/>
              <a:t> </a:t>
            </a:r>
            <a:r>
              <a:rPr lang="en-US" sz="2000" dirty="0" err="1" smtClean="0"/>
              <a:t>ενέργειας</a:t>
            </a:r>
            <a:r>
              <a:rPr lang="en-US" sz="2000" dirty="0" smtClean="0"/>
              <a:t> </a:t>
            </a:r>
            <a:r>
              <a:rPr lang="en-US" sz="2000" dirty="0" err="1" smtClean="0"/>
              <a:t>και</a:t>
            </a:r>
            <a:r>
              <a:rPr lang="en-US" sz="2000" dirty="0" smtClean="0"/>
              <a:t> </a:t>
            </a:r>
            <a:r>
              <a:rPr lang="en-US" sz="2000" dirty="0" err="1" smtClean="0"/>
              <a:t>άνθρακα</a:t>
            </a:r>
            <a:r>
              <a:rPr lang="en-US" sz="2000" dirty="0" smtClean="0"/>
              <a:t>, </a:t>
            </a:r>
            <a:r>
              <a:rPr lang="en-US" sz="2000" dirty="0" err="1" smtClean="0"/>
              <a:t>ενώ</a:t>
            </a:r>
            <a:r>
              <a:rPr lang="en-US" sz="2000" dirty="0" smtClean="0"/>
              <a:t> η </a:t>
            </a:r>
            <a:r>
              <a:rPr lang="en-US" sz="2000" dirty="0" err="1" smtClean="0"/>
              <a:t>διαπνοή</a:t>
            </a:r>
            <a:r>
              <a:rPr lang="en-US" sz="2000" dirty="0" smtClean="0"/>
              <a:t> </a:t>
            </a:r>
            <a:r>
              <a:rPr lang="en-US" sz="2000" dirty="0" err="1" smtClean="0"/>
              <a:t>με</a:t>
            </a:r>
            <a:r>
              <a:rPr lang="en-US" sz="2000" dirty="0" smtClean="0"/>
              <a:t> </a:t>
            </a:r>
            <a:r>
              <a:rPr lang="en-US" sz="2000" dirty="0" err="1" smtClean="0"/>
              <a:t>τα</a:t>
            </a:r>
            <a:r>
              <a:rPr lang="en-US" sz="2000" dirty="0" smtClean="0"/>
              <a:t> </a:t>
            </a:r>
            <a:r>
              <a:rPr lang="en-US" sz="2000" dirty="0" err="1" smtClean="0"/>
              <a:t>ισοζύγια</a:t>
            </a:r>
            <a:r>
              <a:rPr lang="en-US" sz="2000" dirty="0" smtClean="0"/>
              <a:t> </a:t>
            </a:r>
            <a:r>
              <a:rPr lang="en-US" sz="2000" dirty="0" err="1" smtClean="0"/>
              <a:t>άνθρακα</a:t>
            </a:r>
            <a:r>
              <a:rPr lang="en-US" sz="2000" dirty="0" smtClean="0"/>
              <a:t> </a:t>
            </a:r>
            <a:r>
              <a:rPr lang="en-US" sz="2000" dirty="0" err="1" smtClean="0"/>
              <a:t>και</a:t>
            </a:r>
            <a:r>
              <a:rPr lang="en-US" sz="2000" dirty="0" smtClean="0"/>
              <a:t> </a:t>
            </a:r>
            <a:r>
              <a:rPr lang="en-US" sz="2000" dirty="0" err="1" smtClean="0"/>
              <a:t>νερού</a:t>
            </a:r>
            <a:r>
              <a:rPr lang="en-US" sz="2000" dirty="0" smtClean="0"/>
              <a:t>. </a:t>
            </a:r>
            <a:endParaRPr lang="el-GR" sz="2000" dirty="0" smtClean="0"/>
          </a:p>
          <a:p>
            <a:pPr marL="324000">
              <a:lnSpc>
                <a:spcPct val="120000"/>
              </a:lnSpc>
              <a:spcBef>
                <a:spcPts val="0"/>
              </a:spcBef>
              <a:buNone/>
            </a:pPr>
            <a:r>
              <a:rPr lang="en-US" sz="2000" dirty="0" err="1" smtClean="0"/>
              <a:t>Επομένως</a:t>
            </a:r>
            <a:r>
              <a:rPr lang="en-US" sz="2000" dirty="0" smtClean="0"/>
              <a:t> </a:t>
            </a:r>
            <a:r>
              <a:rPr lang="en-US" sz="2000" dirty="0" err="1" smtClean="0"/>
              <a:t>παράγοντες</a:t>
            </a:r>
            <a:r>
              <a:rPr lang="en-US" sz="2000" dirty="0" smtClean="0"/>
              <a:t> </a:t>
            </a:r>
            <a:r>
              <a:rPr lang="en-US" sz="2000" dirty="0" err="1" smtClean="0"/>
              <a:t>του</a:t>
            </a:r>
            <a:r>
              <a:rPr lang="en-US" sz="2000" dirty="0" smtClean="0"/>
              <a:t> </a:t>
            </a:r>
            <a:r>
              <a:rPr lang="en-US" sz="2000" dirty="0" err="1" smtClean="0"/>
              <a:t>περιβάλλοντος</a:t>
            </a:r>
            <a:r>
              <a:rPr lang="en-US" sz="2000" dirty="0" smtClean="0"/>
              <a:t> </a:t>
            </a:r>
            <a:r>
              <a:rPr lang="en-US" sz="2000" dirty="0" err="1" smtClean="0"/>
              <a:t>που</a:t>
            </a:r>
            <a:r>
              <a:rPr lang="en-US" sz="2000" dirty="0" smtClean="0"/>
              <a:t> </a:t>
            </a:r>
            <a:r>
              <a:rPr lang="en-US" sz="2000" dirty="0" err="1" smtClean="0"/>
              <a:t>επηρεάζουν</a:t>
            </a:r>
            <a:r>
              <a:rPr lang="en-US" sz="2000" dirty="0" smtClean="0"/>
              <a:t>, </a:t>
            </a:r>
            <a:r>
              <a:rPr lang="en-US" sz="2000" dirty="0" err="1" smtClean="0"/>
              <a:t>θετικά</a:t>
            </a:r>
            <a:r>
              <a:rPr lang="en-US" sz="2000" dirty="0" smtClean="0"/>
              <a:t> η </a:t>
            </a:r>
            <a:r>
              <a:rPr lang="en-US" sz="2000" dirty="0" err="1" smtClean="0"/>
              <a:t>αρνητικά</a:t>
            </a:r>
            <a:r>
              <a:rPr lang="en-US" sz="2000" dirty="0" smtClean="0"/>
              <a:t>, </a:t>
            </a:r>
            <a:r>
              <a:rPr lang="en-US" sz="2000" dirty="0" err="1" smtClean="0"/>
              <a:t>την</a:t>
            </a:r>
            <a:r>
              <a:rPr lang="en-US" sz="2000" dirty="0" smtClean="0"/>
              <a:t> </a:t>
            </a:r>
            <a:r>
              <a:rPr lang="en-US" sz="2000" dirty="0" err="1" smtClean="0"/>
              <a:t>ταχύτητα</a:t>
            </a:r>
            <a:r>
              <a:rPr lang="en-US" sz="2000" dirty="0" smtClean="0"/>
              <a:t> </a:t>
            </a:r>
            <a:r>
              <a:rPr lang="en-US" sz="2000" dirty="0" err="1" smtClean="0"/>
              <a:t>των</a:t>
            </a:r>
            <a:r>
              <a:rPr lang="en-US" sz="2000" dirty="0" smtClean="0"/>
              <a:t> </a:t>
            </a:r>
            <a:r>
              <a:rPr lang="en-US" sz="2000" dirty="0" err="1" smtClean="0"/>
              <a:t>τριών</a:t>
            </a:r>
            <a:r>
              <a:rPr lang="en-US" sz="2000" dirty="0" smtClean="0"/>
              <a:t> </a:t>
            </a:r>
            <a:r>
              <a:rPr lang="en-US" sz="2000" dirty="0" err="1" smtClean="0"/>
              <a:t>αυτών</a:t>
            </a:r>
            <a:r>
              <a:rPr lang="en-US" sz="2000" dirty="0" smtClean="0"/>
              <a:t> </a:t>
            </a:r>
            <a:r>
              <a:rPr lang="en-US" sz="2000" dirty="0" err="1" smtClean="0"/>
              <a:t>λειτουργιών</a:t>
            </a:r>
            <a:r>
              <a:rPr lang="en-US" sz="2000" dirty="0" smtClean="0"/>
              <a:t> </a:t>
            </a:r>
            <a:r>
              <a:rPr lang="en-US" sz="2000" dirty="0" err="1" smtClean="0"/>
              <a:t>επηρεάζουν</a:t>
            </a:r>
            <a:r>
              <a:rPr lang="en-US" sz="2000" dirty="0" smtClean="0"/>
              <a:t> </a:t>
            </a:r>
            <a:r>
              <a:rPr lang="en-US" sz="2000" dirty="0" err="1" smtClean="0"/>
              <a:t>άμεσα</a:t>
            </a:r>
            <a:r>
              <a:rPr lang="en-US" sz="2000" dirty="0" smtClean="0"/>
              <a:t> </a:t>
            </a:r>
            <a:r>
              <a:rPr lang="en-US" sz="2000" dirty="0" err="1" smtClean="0"/>
              <a:t>και</a:t>
            </a:r>
            <a:r>
              <a:rPr lang="en-US" sz="2000" dirty="0" smtClean="0"/>
              <a:t> </a:t>
            </a:r>
            <a:r>
              <a:rPr lang="en-US" sz="2000" dirty="0" err="1" smtClean="0"/>
              <a:t>τα</a:t>
            </a:r>
            <a:r>
              <a:rPr lang="en-US" sz="2000" dirty="0" smtClean="0"/>
              <a:t> </a:t>
            </a:r>
            <a:r>
              <a:rPr lang="en-US" sz="2000" dirty="0" err="1" smtClean="0"/>
              <a:t>ισοζύγια</a:t>
            </a:r>
            <a:r>
              <a:rPr lang="en-US" sz="2000" dirty="0" smtClean="0"/>
              <a:t> </a:t>
            </a:r>
            <a:r>
              <a:rPr lang="en-US" sz="2000" dirty="0" err="1" smtClean="0"/>
              <a:t>ενέργειας</a:t>
            </a:r>
            <a:r>
              <a:rPr lang="en-US" sz="2000" dirty="0" smtClean="0"/>
              <a:t>, </a:t>
            </a:r>
            <a:r>
              <a:rPr lang="en-US" sz="2000" dirty="0" err="1" smtClean="0"/>
              <a:t>άνθρακα</a:t>
            </a:r>
            <a:r>
              <a:rPr lang="en-US" sz="2000" dirty="0" smtClean="0"/>
              <a:t> </a:t>
            </a:r>
            <a:r>
              <a:rPr lang="en-US" sz="2000" dirty="0" err="1" smtClean="0"/>
              <a:t>και</a:t>
            </a:r>
            <a:r>
              <a:rPr lang="en-US" sz="2000" dirty="0" smtClean="0"/>
              <a:t> </a:t>
            </a:r>
            <a:r>
              <a:rPr lang="en-US" sz="2000" dirty="0" err="1" smtClean="0"/>
              <a:t>νερού</a:t>
            </a:r>
            <a:r>
              <a:rPr lang="en-US" sz="2000" dirty="0" smtClean="0"/>
              <a:t>. </a:t>
            </a:r>
            <a:endParaRPr lang="el-GR" sz="2000" dirty="0"/>
          </a:p>
        </p:txBody>
      </p:sp>
      <p:sp>
        <p:nvSpPr>
          <p:cNvPr id="7" name="Title 1"/>
          <p:cNvSpPr txBox="1">
            <a:spLocks/>
          </p:cNvSpPr>
          <p:nvPr/>
        </p:nvSpPr>
        <p:spPr>
          <a:xfrm>
            <a:off x="251520" y="116632"/>
            <a:ext cx="8712968" cy="5760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 Ο ζωτικός ρόλος των ισοζυγίων ενέργειας, νερού και άνθρακα</a:t>
            </a:r>
            <a:endParaRPr kumimoji="0" lang="el-GR" sz="20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052736"/>
            <a:ext cx="4427984" cy="5184576"/>
          </a:xfrm>
        </p:spPr>
        <p:txBody>
          <a:bodyPr>
            <a:normAutofit/>
          </a:bodyPr>
          <a:lstStyle/>
          <a:p>
            <a:pPr marL="0" indent="12700" algn="just">
              <a:lnSpc>
                <a:spcPct val="150000"/>
              </a:lnSpc>
              <a:buNone/>
            </a:pPr>
            <a:r>
              <a:rPr lang="en-US" sz="2000" dirty="0" err="1" smtClean="0"/>
              <a:t>Οι</a:t>
            </a:r>
            <a:r>
              <a:rPr lang="en-US" sz="2000" dirty="0" smtClean="0"/>
              <a:t> </a:t>
            </a:r>
            <a:r>
              <a:rPr lang="en-US" sz="2000" dirty="0" err="1" smtClean="0"/>
              <a:t>τρεις</a:t>
            </a:r>
            <a:r>
              <a:rPr lang="en-US" sz="2000" dirty="0" smtClean="0"/>
              <a:t> </a:t>
            </a:r>
            <a:r>
              <a:rPr lang="en-US" sz="2000" dirty="0" err="1" smtClean="0"/>
              <a:t>βασικές</a:t>
            </a:r>
            <a:r>
              <a:rPr lang="en-US" sz="2000" dirty="0" smtClean="0"/>
              <a:t> </a:t>
            </a:r>
            <a:r>
              <a:rPr lang="en-US" sz="2000" dirty="0" err="1" smtClean="0"/>
              <a:t>λειτουργίες</a:t>
            </a:r>
            <a:r>
              <a:rPr lang="en-US" sz="2000" dirty="0" smtClean="0"/>
              <a:t> </a:t>
            </a:r>
            <a:r>
              <a:rPr lang="en-US" sz="2000" dirty="0" err="1" smtClean="0"/>
              <a:t>που</a:t>
            </a:r>
            <a:r>
              <a:rPr lang="en-US" sz="2000" dirty="0" smtClean="0"/>
              <a:t> </a:t>
            </a:r>
            <a:r>
              <a:rPr lang="en-US" sz="2000" dirty="0" err="1" smtClean="0"/>
              <a:t>αναφέρθηκαν</a:t>
            </a:r>
            <a:r>
              <a:rPr lang="en-US" sz="2000" dirty="0" smtClean="0"/>
              <a:t> </a:t>
            </a:r>
            <a:r>
              <a:rPr lang="en-US" sz="2000" dirty="0" err="1" smtClean="0"/>
              <a:t>στα</a:t>
            </a:r>
            <a:r>
              <a:rPr lang="en-US" sz="2000" dirty="0" smtClean="0"/>
              <a:t> </a:t>
            </a:r>
            <a:r>
              <a:rPr lang="en-US" sz="2000" dirty="0" err="1" smtClean="0"/>
              <a:t>προηγούμενα</a:t>
            </a:r>
            <a:r>
              <a:rPr lang="en-US" sz="2000" dirty="0" smtClean="0"/>
              <a:t> </a:t>
            </a:r>
            <a:r>
              <a:rPr lang="en-US" sz="2000" dirty="0" err="1" smtClean="0"/>
              <a:t>κεφάλαια</a:t>
            </a:r>
            <a:r>
              <a:rPr lang="en-US" sz="2000" dirty="0" smtClean="0"/>
              <a:t> </a:t>
            </a:r>
            <a:r>
              <a:rPr lang="en-US" sz="2000" dirty="0" err="1" smtClean="0"/>
              <a:t>φωτοσύνθεση</a:t>
            </a:r>
            <a:r>
              <a:rPr lang="en-US" sz="2000" dirty="0" smtClean="0"/>
              <a:t> η </a:t>
            </a:r>
            <a:r>
              <a:rPr lang="en-US" sz="2000" dirty="0" err="1" smtClean="0"/>
              <a:t>αναπνοή</a:t>
            </a:r>
            <a:r>
              <a:rPr lang="en-US" sz="2000" dirty="0" smtClean="0"/>
              <a:t> (</a:t>
            </a:r>
            <a:r>
              <a:rPr lang="en-US" sz="2000" dirty="0" err="1" smtClean="0"/>
              <a:t>και</a:t>
            </a:r>
            <a:r>
              <a:rPr lang="en-US" sz="2000" dirty="0" smtClean="0"/>
              <a:t> η </a:t>
            </a:r>
            <a:r>
              <a:rPr lang="en-US" sz="2000" dirty="0" err="1" smtClean="0"/>
              <a:t>φωτοαναπνοή</a:t>
            </a:r>
            <a:r>
              <a:rPr lang="en-US" sz="2000" dirty="0" smtClean="0"/>
              <a:t> </a:t>
            </a:r>
            <a:r>
              <a:rPr lang="en-US" sz="2000" dirty="0" err="1" smtClean="0"/>
              <a:t>στα</a:t>
            </a:r>
            <a:r>
              <a:rPr lang="en-US" sz="2000" dirty="0" smtClean="0"/>
              <a:t> C3 </a:t>
            </a:r>
            <a:r>
              <a:rPr lang="en-US" sz="2000" dirty="0" err="1" smtClean="0"/>
              <a:t>φυτά</a:t>
            </a:r>
            <a:r>
              <a:rPr lang="en-US" sz="2000" dirty="0" smtClean="0"/>
              <a:t>) </a:t>
            </a:r>
            <a:r>
              <a:rPr lang="el-GR" sz="2000" dirty="0" smtClean="0"/>
              <a:t>και η διαπνοή </a:t>
            </a:r>
            <a:r>
              <a:rPr lang="en-US" sz="2000" dirty="0" err="1" smtClean="0"/>
              <a:t>σχετίζονται</a:t>
            </a:r>
            <a:r>
              <a:rPr lang="en-US" sz="2000" dirty="0" smtClean="0"/>
              <a:t> </a:t>
            </a:r>
            <a:r>
              <a:rPr lang="en-US" sz="2000" dirty="0" err="1" smtClean="0"/>
              <a:t>άμεσα</a:t>
            </a:r>
            <a:r>
              <a:rPr lang="en-US" sz="2000" dirty="0" smtClean="0"/>
              <a:t> </a:t>
            </a:r>
            <a:r>
              <a:rPr lang="en-US" sz="2000" dirty="0" err="1" smtClean="0"/>
              <a:t>με</a:t>
            </a:r>
            <a:r>
              <a:rPr lang="en-US" sz="2000" dirty="0" smtClean="0"/>
              <a:t> </a:t>
            </a:r>
            <a:r>
              <a:rPr lang="en-US" sz="2000" dirty="0" err="1" smtClean="0"/>
              <a:t>τα</a:t>
            </a:r>
            <a:r>
              <a:rPr lang="en-US" sz="2000" dirty="0" smtClean="0"/>
              <a:t> </a:t>
            </a:r>
            <a:r>
              <a:rPr lang="en-US" sz="2000" dirty="0" err="1" smtClean="0"/>
              <a:t>ισοζύγια</a:t>
            </a:r>
            <a:r>
              <a:rPr lang="en-US" sz="2000" dirty="0" smtClean="0"/>
              <a:t> </a:t>
            </a:r>
            <a:r>
              <a:rPr lang="en-US" sz="2000" dirty="0" err="1" smtClean="0"/>
              <a:t>ενέργειας</a:t>
            </a:r>
            <a:r>
              <a:rPr lang="en-US" sz="2000" dirty="0" smtClean="0"/>
              <a:t>, </a:t>
            </a:r>
            <a:r>
              <a:rPr lang="en-US" sz="2000" dirty="0" err="1" smtClean="0"/>
              <a:t>άνθρακα</a:t>
            </a:r>
            <a:r>
              <a:rPr lang="en-US" sz="2000" dirty="0" smtClean="0"/>
              <a:t> </a:t>
            </a:r>
            <a:r>
              <a:rPr lang="en-US" sz="2000" dirty="0" err="1" smtClean="0"/>
              <a:t>και</a:t>
            </a:r>
            <a:r>
              <a:rPr lang="en-US" sz="2000" dirty="0" smtClean="0"/>
              <a:t> </a:t>
            </a:r>
            <a:r>
              <a:rPr lang="en-US" sz="2000" dirty="0" err="1" smtClean="0"/>
              <a:t>νερού</a:t>
            </a:r>
            <a:r>
              <a:rPr lang="en-US" sz="2000" dirty="0" smtClean="0"/>
              <a:t> </a:t>
            </a:r>
            <a:r>
              <a:rPr lang="el-GR" sz="2000" dirty="0" smtClean="0"/>
              <a:t>.</a:t>
            </a:r>
          </a:p>
          <a:p>
            <a:pPr marL="0" indent="12700" algn="just">
              <a:lnSpc>
                <a:spcPct val="150000"/>
              </a:lnSpc>
              <a:buNone/>
            </a:pPr>
            <a:r>
              <a:rPr lang="el-GR" sz="2000" dirty="0" smtClean="0"/>
              <a:t>Ο κεντρικός ρυθμιστής των ισοζυγίων άνθρακα και νερού είναι τα </a:t>
            </a:r>
            <a:r>
              <a:rPr lang="el-GR" sz="2000" b="1" dirty="0" smtClean="0"/>
              <a:t>στόματα.</a:t>
            </a:r>
          </a:p>
          <a:p>
            <a:pPr>
              <a:buNone/>
            </a:pPr>
            <a:endParaRPr lang="el-GR" dirty="0"/>
          </a:p>
        </p:txBody>
      </p:sp>
      <p:sp>
        <p:nvSpPr>
          <p:cNvPr id="6" name="Title 1"/>
          <p:cNvSpPr txBox="1">
            <a:spLocks/>
          </p:cNvSpPr>
          <p:nvPr/>
        </p:nvSpPr>
        <p:spPr>
          <a:xfrm>
            <a:off x="251520" y="116632"/>
            <a:ext cx="8712968" cy="5760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chemeClr val="tx2">
                    <a:lumMod val="50000"/>
                  </a:schemeClr>
                </a:solidFill>
                <a:effectLst/>
                <a:uLnTx/>
                <a:uFillTx/>
                <a:latin typeface="Arial" pitchFamily="34" charset="0"/>
                <a:ea typeface="+mn-ea"/>
                <a:cs typeface="Arial" pitchFamily="34" charset="0"/>
              </a:rPr>
              <a:t> Ο ζωτικός ρόλος των ισοζυγίων ενέργειας, νερού και άνθρακα</a:t>
            </a:r>
            <a:endParaRPr kumimoji="0" lang="el-GR" sz="2000" b="1" i="0" u="none" strike="noStrike" kern="1200" cap="none" spc="0" normalizeH="0" baseline="0" noProof="0" dirty="0">
              <a:ln>
                <a:noFill/>
              </a:ln>
              <a:solidFill>
                <a:schemeClr val="tx2">
                  <a:lumMod val="50000"/>
                </a:schemeClr>
              </a:solidFill>
              <a:effectLst/>
              <a:uLnTx/>
              <a:uFillTx/>
              <a:latin typeface="Arial" pitchFamily="34" charset="0"/>
              <a:ea typeface="+mn-ea"/>
              <a:cs typeface="Arial" pitchFamily="34" charset="0"/>
            </a:endParaRPr>
          </a:p>
        </p:txBody>
      </p:sp>
      <p:pic>
        <p:nvPicPr>
          <p:cNvPr id="7" name="Picture 6"/>
          <p:cNvPicPr/>
          <p:nvPr/>
        </p:nvPicPr>
        <p:blipFill>
          <a:blip r:embed="rId2" cstate="print"/>
          <a:srcRect/>
          <a:stretch>
            <a:fillRect/>
          </a:stretch>
        </p:blipFill>
        <p:spPr bwMode="auto">
          <a:xfrm>
            <a:off x="4716016" y="1052736"/>
            <a:ext cx="4161398" cy="4968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79512" y="0"/>
            <a:ext cx="8784976" cy="79208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lvl="0" algn="ctr">
              <a:spcBef>
                <a:spcPct val="0"/>
              </a:spcBef>
              <a:defRPr/>
            </a:pPr>
            <a:r>
              <a:rPr lang="en-US" sz="2000" dirty="0" smtClean="0"/>
              <a:t> </a:t>
            </a:r>
            <a:r>
              <a:rPr lang="en-US" sz="2000" b="1" dirty="0" err="1" smtClean="0">
                <a:solidFill>
                  <a:schemeClr val="tx2">
                    <a:lumMod val="50000"/>
                  </a:schemeClr>
                </a:solidFill>
                <a:latin typeface="Arial" pitchFamily="34" charset="0"/>
                <a:cs typeface="Arial" pitchFamily="34" charset="0"/>
              </a:rPr>
              <a:t>Ποια</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είναι</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τα</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κρίσιμα</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χαρακτηριστικά</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της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ακτινοβολίας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που</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επηρεάζουν</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το</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ενεργειακό</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ισοζύγιο</a:t>
            </a:r>
            <a:r>
              <a:rPr lang="en-US" sz="2000" b="1" dirty="0" smtClean="0">
                <a:solidFill>
                  <a:schemeClr val="tx2">
                    <a:lumMod val="50000"/>
                  </a:schemeClr>
                </a:solidFill>
                <a:latin typeface="Arial" pitchFamily="34" charset="0"/>
                <a:cs typeface="Arial" pitchFamily="34" charset="0"/>
              </a:rPr>
              <a:t>; </a:t>
            </a:r>
            <a:endParaRPr lang="el-GR" sz="2000" b="1" dirty="0">
              <a:solidFill>
                <a:schemeClr val="tx2">
                  <a:lumMod val="50000"/>
                </a:schemeClr>
              </a:solidFill>
              <a:latin typeface="Arial" pitchFamily="34" charset="0"/>
              <a:cs typeface="Arial" pitchFamily="34" charset="0"/>
            </a:endParaRPr>
          </a:p>
        </p:txBody>
      </p:sp>
      <p:sp>
        <p:nvSpPr>
          <p:cNvPr id="7" name="Content Placeholder 6"/>
          <p:cNvSpPr>
            <a:spLocks noGrp="1"/>
          </p:cNvSpPr>
          <p:nvPr>
            <p:ph idx="1"/>
          </p:nvPr>
        </p:nvSpPr>
        <p:spPr>
          <a:xfrm>
            <a:off x="179512" y="764704"/>
            <a:ext cx="8856984" cy="1728191"/>
          </a:xfrm>
        </p:spPr>
        <p:txBody>
          <a:bodyPr>
            <a:normAutofit lnSpcReduction="10000"/>
          </a:bodyPr>
          <a:lstStyle/>
          <a:p>
            <a:pPr marL="0" indent="12700">
              <a:buNone/>
              <a:tabLst>
                <a:tab pos="355600" algn="l"/>
              </a:tabLst>
            </a:pPr>
            <a:r>
              <a:rPr lang="en-US" sz="1800" dirty="0" err="1" smtClean="0"/>
              <a:t>Τόσο</a:t>
            </a:r>
            <a:r>
              <a:rPr lang="en-US" sz="1800" dirty="0" smtClean="0"/>
              <a:t> η </a:t>
            </a:r>
            <a:r>
              <a:rPr lang="en-US" sz="1800" dirty="0" err="1" smtClean="0"/>
              <a:t>ποσότητα</a:t>
            </a:r>
            <a:r>
              <a:rPr lang="en-US" sz="1800" dirty="0" smtClean="0"/>
              <a:t> (</a:t>
            </a:r>
            <a:r>
              <a:rPr lang="en-US" sz="1800" dirty="0" err="1" smtClean="0"/>
              <a:t>ένταση</a:t>
            </a:r>
            <a:r>
              <a:rPr lang="en-US" sz="1800" dirty="0" smtClean="0"/>
              <a:t>), </a:t>
            </a:r>
            <a:r>
              <a:rPr lang="en-US" sz="1800" dirty="0" err="1" smtClean="0"/>
              <a:t>όσο</a:t>
            </a:r>
            <a:r>
              <a:rPr lang="en-US" sz="1800" dirty="0" smtClean="0"/>
              <a:t> </a:t>
            </a:r>
            <a:r>
              <a:rPr lang="en-US" sz="1800" dirty="0" err="1" smtClean="0"/>
              <a:t>και</a:t>
            </a:r>
            <a:r>
              <a:rPr lang="en-US" sz="1800" dirty="0" smtClean="0"/>
              <a:t> η </a:t>
            </a:r>
            <a:r>
              <a:rPr lang="en-US" sz="1800" dirty="0" err="1" smtClean="0"/>
              <a:t>ποιότητα</a:t>
            </a:r>
            <a:r>
              <a:rPr lang="en-US" sz="1800" dirty="0" smtClean="0"/>
              <a:t> (</a:t>
            </a:r>
            <a:r>
              <a:rPr lang="en-US" sz="1800" dirty="0" err="1" smtClean="0"/>
              <a:t>φασματική</a:t>
            </a:r>
            <a:r>
              <a:rPr lang="en-US" sz="1800" dirty="0" smtClean="0"/>
              <a:t> </a:t>
            </a:r>
            <a:r>
              <a:rPr lang="en-US" sz="1800" dirty="0" err="1" smtClean="0"/>
              <a:t>σύσταση</a:t>
            </a:r>
            <a:r>
              <a:rPr lang="en-US" sz="1800" dirty="0" smtClean="0"/>
              <a:t>) </a:t>
            </a:r>
            <a:r>
              <a:rPr lang="en-US" sz="1800" dirty="0" err="1" smtClean="0"/>
              <a:t>της</a:t>
            </a:r>
            <a:r>
              <a:rPr lang="en-US" sz="1800" dirty="0" smtClean="0"/>
              <a:t> </a:t>
            </a:r>
            <a:r>
              <a:rPr lang="en-US" sz="1800" dirty="0" err="1" smtClean="0"/>
              <a:t>ακτινοβολίας</a:t>
            </a:r>
            <a:r>
              <a:rPr lang="en-US" sz="1800" dirty="0" smtClean="0"/>
              <a:t> </a:t>
            </a:r>
            <a:r>
              <a:rPr lang="en-US" sz="1800" dirty="0" err="1" smtClean="0"/>
              <a:t>επηρεάζουν</a:t>
            </a:r>
            <a:r>
              <a:rPr lang="en-US" sz="1800" dirty="0" smtClean="0"/>
              <a:t> </a:t>
            </a:r>
            <a:r>
              <a:rPr lang="en-US" sz="1800" dirty="0" err="1" smtClean="0"/>
              <a:t>το</a:t>
            </a:r>
            <a:r>
              <a:rPr lang="en-US" sz="1800" dirty="0" smtClean="0"/>
              <a:t> </a:t>
            </a:r>
            <a:r>
              <a:rPr lang="en-US" sz="1800" dirty="0" err="1" smtClean="0"/>
              <a:t>ενεργειακό</a:t>
            </a:r>
            <a:r>
              <a:rPr lang="en-US" sz="1800" dirty="0" smtClean="0"/>
              <a:t> </a:t>
            </a:r>
            <a:r>
              <a:rPr lang="en-US" sz="1800" dirty="0" err="1" smtClean="0"/>
              <a:t>ισοζύγιο</a:t>
            </a:r>
            <a:r>
              <a:rPr lang="en-US" sz="1800" dirty="0" smtClean="0"/>
              <a:t>. Η </a:t>
            </a:r>
            <a:r>
              <a:rPr lang="en-US" sz="1800" dirty="0" err="1" smtClean="0"/>
              <a:t>ποιότητα</a:t>
            </a:r>
            <a:r>
              <a:rPr lang="en-US" sz="1800" dirty="0" smtClean="0"/>
              <a:t> </a:t>
            </a:r>
            <a:r>
              <a:rPr lang="en-US" sz="1800" dirty="0" err="1" smtClean="0"/>
              <a:t>της</a:t>
            </a:r>
            <a:r>
              <a:rPr lang="en-US" sz="1800" dirty="0" smtClean="0"/>
              <a:t> </a:t>
            </a:r>
            <a:r>
              <a:rPr lang="en-US" sz="1800" dirty="0" err="1" smtClean="0"/>
              <a:t>φωτεινής</a:t>
            </a:r>
            <a:r>
              <a:rPr lang="en-US" sz="1800" dirty="0" smtClean="0"/>
              <a:t> </a:t>
            </a:r>
            <a:r>
              <a:rPr lang="en-US" sz="1800" dirty="0" err="1" smtClean="0"/>
              <a:t>ακτινοβολίας</a:t>
            </a:r>
            <a:r>
              <a:rPr lang="en-US" sz="1800" dirty="0" smtClean="0"/>
              <a:t> </a:t>
            </a:r>
            <a:r>
              <a:rPr lang="en-US" sz="1800" dirty="0" err="1" smtClean="0"/>
              <a:t>καθορίζεται</a:t>
            </a:r>
            <a:r>
              <a:rPr lang="en-US" sz="1800" dirty="0" smtClean="0"/>
              <a:t> από </a:t>
            </a:r>
            <a:r>
              <a:rPr lang="en-US" sz="1800" dirty="0" err="1" smtClean="0"/>
              <a:t>τις</a:t>
            </a:r>
            <a:r>
              <a:rPr lang="en-US" sz="1800" dirty="0" smtClean="0"/>
              <a:t> </a:t>
            </a:r>
            <a:r>
              <a:rPr lang="en-US" sz="1800" dirty="0" err="1" smtClean="0"/>
              <a:t>επί</a:t>
            </a:r>
            <a:r>
              <a:rPr lang="en-US" sz="1800" dirty="0" smtClean="0"/>
              <a:t> </a:t>
            </a:r>
            <a:r>
              <a:rPr lang="en-US" sz="1800" dirty="0" err="1" smtClean="0"/>
              <a:t>μέρους</a:t>
            </a:r>
            <a:r>
              <a:rPr lang="en-US" sz="1800" dirty="0" smtClean="0"/>
              <a:t> </a:t>
            </a:r>
            <a:r>
              <a:rPr lang="en-US" sz="1800" dirty="0" err="1" smtClean="0"/>
              <a:t>φασματικές</a:t>
            </a:r>
            <a:r>
              <a:rPr lang="en-US" sz="1800" dirty="0" smtClean="0"/>
              <a:t> </a:t>
            </a:r>
            <a:r>
              <a:rPr lang="en-US" sz="1800" dirty="0" err="1" smtClean="0"/>
              <a:t>περιοχές</a:t>
            </a:r>
            <a:r>
              <a:rPr lang="en-US" sz="1800" dirty="0" smtClean="0"/>
              <a:t> (</a:t>
            </a:r>
            <a:r>
              <a:rPr lang="en-US" sz="1800" dirty="0" err="1" smtClean="0"/>
              <a:t>χρώματα</a:t>
            </a:r>
            <a:r>
              <a:rPr lang="en-US" sz="1800" dirty="0" smtClean="0"/>
              <a:t>) από </a:t>
            </a:r>
            <a:r>
              <a:rPr lang="en-US" sz="1800" dirty="0" err="1" smtClean="0"/>
              <a:t>τις</a:t>
            </a:r>
            <a:r>
              <a:rPr lang="en-US" sz="1800" dirty="0" smtClean="0"/>
              <a:t> </a:t>
            </a:r>
            <a:r>
              <a:rPr lang="en-US" sz="1800" dirty="0" err="1" smtClean="0"/>
              <a:t>οποίες</a:t>
            </a:r>
            <a:r>
              <a:rPr lang="en-US" sz="1800" dirty="0" smtClean="0"/>
              <a:t> </a:t>
            </a:r>
            <a:r>
              <a:rPr lang="en-US" sz="1800" dirty="0" err="1" smtClean="0"/>
              <a:t>απαρτίζεται</a:t>
            </a:r>
            <a:r>
              <a:rPr lang="en-US" sz="1800" dirty="0" smtClean="0"/>
              <a:t>, </a:t>
            </a:r>
            <a:r>
              <a:rPr lang="en-US" sz="1800" dirty="0" err="1" smtClean="0"/>
              <a:t>επομένως</a:t>
            </a:r>
            <a:r>
              <a:rPr lang="en-US" sz="1800" dirty="0" smtClean="0"/>
              <a:t> από </a:t>
            </a:r>
            <a:r>
              <a:rPr lang="en-US" sz="1800" dirty="0" err="1" smtClean="0"/>
              <a:t>τα</a:t>
            </a:r>
            <a:r>
              <a:rPr lang="en-US" sz="1800" dirty="0" smtClean="0"/>
              <a:t> </a:t>
            </a:r>
            <a:r>
              <a:rPr lang="en-US" sz="1800" dirty="0" err="1" smtClean="0"/>
              <a:t>μήκη</a:t>
            </a:r>
            <a:r>
              <a:rPr lang="en-US" sz="1800" dirty="0" smtClean="0"/>
              <a:t> </a:t>
            </a:r>
            <a:r>
              <a:rPr lang="en-US" sz="1800" dirty="0" err="1" smtClean="0"/>
              <a:t>κύματος</a:t>
            </a:r>
            <a:r>
              <a:rPr lang="en-US" sz="1800" dirty="0" smtClean="0"/>
              <a:t> </a:t>
            </a:r>
            <a:r>
              <a:rPr lang="en-US" sz="1800" dirty="0" err="1" smtClean="0"/>
              <a:t>των</a:t>
            </a:r>
            <a:r>
              <a:rPr lang="en-US" sz="1800" dirty="0" smtClean="0"/>
              <a:t> </a:t>
            </a:r>
            <a:r>
              <a:rPr lang="en-US" sz="1800" dirty="0" err="1" smtClean="0"/>
              <a:t>φωτονίων</a:t>
            </a:r>
            <a:r>
              <a:rPr lang="en-US" sz="1800" dirty="0" smtClean="0"/>
              <a:t>. Η </a:t>
            </a:r>
            <a:r>
              <a:rPr lang="en-US" sz="1800" dirty="0" err="1" smtClean="0"/>
              <a:t>ποιότητα</a:t>
            </a:r>
            <a:r>
              <a:rPr lang="en-US" sz="1800" dirty="0" smtClean="0"/>
              <a:t> </a:t>
            </a:r>
            <a:r>
              <a:rPr lang="en-US" sz="1800" dirty="0" err="1" smtClean="0"/>
              <a:t>της</a:t>
            </a:r>
            <a:r>
              <a:rPr lang="en-US" sz="1800" dirty="0" smtClean="0"/>
              <a:t> </a:t>
            </a:r>
            <a:r>
              <a:rPr lang="en-US" sz="1800" dirty="0" err="1" smtClean="0"/>
              <a:t>προσπίπτουσας</a:t>
            </a:r>
            <a:r>
              <a:rPr lang="en-US" sz="1800" dirty="0" smtClean="0"/>
              <a:t> </a:t>
            </a:r>
            <a:r>
              <a:rPr lang="en-US" sz="1800" dirty="0" err="1" smtClean="0"/>
              <a:t>ακτινοβολίας</a:t>
            </a:r>
            <a:r>
              <a:rPr lang="en-US" sz="1800" dirty="0" smtClean="0"/>
              <a:t> </a:t>
            </a:r>
            <a:r>
              <a:rPr lang="en-US" sz="1800" dirty="0" err="1" smtClean="0"/>
              <a:t>είναι</a:t>
            </a:r>
            <a:r>
              <a:rPr lang="en-US" sz="1800" dirty="0" smtClean="0"/>
              <a:t> </a:t>
            </a:r>
            <a:r>
              <a:rPr lang="en-US" sz="1800" dirty="0" err="1" smtClean="0"/>
              <a:t>διαφορετική</a:t>
            </a:r>
            <a:r>
              <a:rPr lang="en-US" sz="1800" dirty="0" smtClean="0"/>
              <a:t> </a:t>
            </a:r>
            <a:r>
              <a:rPr lang="en-US" sz="1800" dirty="0" err="1" smtClean="0"/>
              <a:t>όταν</a:t>
            </a:r>
            <a:r>
              <a:rPr lang="en-US" sz="1800" dirty="0" smtClean="0"/>
              <a:t> </a:t>
            </a:r>
            <a:r>
              <a:rPr lang="en-US" sz="1800" dirty="0" err="1" smtClean="0"/>
              <a:t>τα</a:t>
            </a:r>
            <a:r>
              <a:rPr lang="en-US" sz="1800" dirty="0" smtClean="0"/>
              <a:t> </a:t>
            </a:r>
            <a:r>
              <a:rPr lang="en-US" sz="1800" dirty="0" err="1" smtClean="0"/>
              <a:t>φύλλα</a:t>
            </a:r>
            <a:r>
              <a:rPr lang="en-US" sz="1800" dirty="0" smtClean="0"/>
              <a:t> </a:t>
            </a:r>
            <a:r>
              <a:rPr lang="en-US" sz="1800" dirty="0" err="1" smtClean="0"/>
              <a:t>είναι</a:t>
            </a:r>
            <a:r>
              <a:rPr lang="en-US" sz="1800" dirty="0" smtClean="0"/>
              <a:t> </a:t>
            </a:r>
            <a:r>
              <a:rPr lang="en-US" sz="1800" dirty="0" err="1" smtClean="0"/>
              <a:t>εκτεθειμένα</a:t>
            </a:r>
            <a:r>
              <a:rPr lang="en-US" sz="1800" dirty="0" smtClean="0"/>
              <a:t> </a:t>
            </a:r>
            <a:r>
              <a:rPr lang="en-US" sz="1800" dirty="0" err="1" smtClean="0"/>
              <a:t>στο</a:t>
            </a:r>
            <a:r>
              <a:rPr lang="en-US" sz="1800" dirty="0" smtClean="0"/>
              <a:t> </a:t>
            </a:r>
            <a:r>
              <a:rPr lang="en-US" sz="1800" dirty="0" err="1" smtClean="0"/>
              <a:t>άπλετο</a:t>
            </a:r>
            <a:r>
              <a:rPr lang="en-US" sz="1800" dirty="0" smtClean="0"/>
              <a:t> </a:t>
            </a:r>
            <a:r>
              <a:rPr lang="en-US" sz="1800" dirty="0" err="1" smtClean="0"/>
              <a:t>φως</a:t>
            </a:r>
            <a:r>
              <a:rPr lang="en-US" sz="1800" dirty="0" smtClean="0"/>
              <a:t> </a:t>
            </a:r>
            <a:r>
              <a:rPr lang="en-US" sz="1800" dirty="0" err="1" smtClean="0"/>
              <a:t>έναντι</a:t>
            </a:r>
            <a:r>
              <a:rPr lang="en-US" sz="1800" dirty="0" smtClean="0"/>
              <a:t> </a:t>
            </a:r>
            <a:r>
              <a:rPr lang="en-US" sz="1800" dirty="0" err="1" smtClean="0"/>
              <a:t>αυτής</a:t>
            </a:r>
            <a:r>
              <a:rPr lang="en-US" sz="1800" dirty="0" smtClean="0"/>
              <a:t> </a:t>
            </a:r>
            <a:r>
              <a:rPr lang="en-US" sz="1800" dirty="0" err="1" smtClean="0"/>
              <a:t>που</a:t>
            </a:r>
            <a:r>
              <a:rPr lang="en-US" sz="1800" dirty="0" smtClean="0"/>
              <a:t> </a:t>
            </a:r>
            <a:r>
              <a:rPr lang="en-US" sz="1800" dirty="0" err="1" smtClean="0"/>
              <a:t>δέχονται</a:t>
            </a:r>
            <a:r>
              <a:rPr lang="en-US" sz="1800" dirty="0" smtClean="0"/>
              <a:t> </a:t>
            </a:r>
            <a:r>
              <a:rPr lang="en-US" sz="1800" dirty="0" err="1" smtClean="0"/>
              <a:t>φύλλα</a:t>
            </a:r>
            <a:r>
              <a:rPr lang="en-US" sz="1800" dirty="0" smtClean="0"/>
              <a:t> </a:t>
            </a:r>
            <a:r>
              <a:rPr lang="en-US" sz="1800" dirty="0" err="1" smtClean="0"/>
              <a:t>τα</a:t>
            </a:r>
            <a:r>
              <a:rPr lang="en-US" sz="1800" dirty="0" smtClean="0"/>
              <a:t> </a:t>
            </a:r>
            <a:r>
              <a:rPr lang="en-US" sz="1800" dirty="0" err="1" smtClean="0"/>
              <a:t>οποία</a:t>
            </a:r>
            <a:r>
              <a:rPr lang="en-US" sz="1800" dirty="0" smtClean="0"/>
              <a:t> </a:t>
            </a:r>
            <a:r>
              <a:rPr lang="en-US" sz="1800" dirty="0" err="1" smtClean="0"/>
              <a:t>σκιάζονται</a:t>
            </a:r>
            <a:r>
              <a:rPr lang="en-US" sz="1800" dirty="0" smtClean="0"/>
              <a:t>.</a:t>
            </a:r>
            <a:endParaRPr lang="el-GR" sz="1800" dirty="0"/>
          </a:p>
        </p:txBody>
      </p:sp>
      <p:sp>
        <p:nvSpPr>
          <p:cNvPr id="9" name="TextBox 8"/>
          <p:cNvSpPr txBox="1"/>
          <p:nvPr/>
        </p:nvSpPr>
        <p:spPr>
          <a:xfrm>
            <a:off x="0" y="2348880"/>
            <a:ext cx="3960440" cy="3693319"/>
          </a:xfrm>
          <a:prstGeom prst="rect">
            <a:avLst/>
          </a:prstGeom>
          <a:noFill/>
        </p:spPr>
        <p:txBody>
          <a:bodyPr wrap="square" rtlCol="0">
            <a:spAutoFit/>
          </a:bodyPr>
          <a:lstStyle/>
          <a:p>
            <a:r>
              <a:rPr lang="el-GR" dirty="0" smtClean="0"/>
              <a:t>Φύλλα τα οποία βρίσκονται στο εσωτερικό της κόμης ενός δένδρου δέχονται ακτινοβολία σχετικά εμπλουτισμένη σε μήκη κύματος τα οποία δεν είναι τόσο αποδοτικά (πράσινο) ή καθόλου αποδοτικά (υπέρυθρο) για τη φωτοσύνθεση, και φτωχότερη στη μπλε και κόκκινη περιοχή, που απορροφώνται από τη χλωροφύλλη των εξωτερικών φύλλων. Το ίδιο συμβαίνει και με τα φύλλα ενός θάμνου ο οποίος αναπτύσσεται στη σκιά ενός </a:t>
            </a:r>
            <a:r>
              <a:rPr lang="el-GR" dirty="0" err="1" smtClean="0"/>
              <a:t>υψηλόκορμου</a:t>
            </a:r>
            <a:r>
              <a:rPr lang="el-GR" dirty="0" smtClean="0"/>
              <a:t> δένδρου .</a:t>
            </a:r>
            <a:endParaRPr lang="el-GR" dirty="0"/>
          </a:p>
        </p:txBody>
      </p:sp>
      <p:pic>
        <p:nvPicPr>
          <p:cNvPr id="1026" name="Picture 2" descr="Z:\Karabou\biblia\physiology\Figures\Chapter 5\5_photo_plate.jpg"/>
          <p:cNvPicPr>
            <a:picLocks noChangeAspect="1" noChangeArrowheads="1"/>
          </p:cNvPicPr>
          <p:nvPr/>
        </p:nvPicPr>
        <p:blipFill>
          <a:blip r:embed="rId2" cstate="print"/>
          <a:srcRect/>
          <a:stretch>
            <a:fillRect/>
          </a:stretch>
        </p:blipFill>
        <p:spPr bwMode="auto">
          <a:xfrm>
            <a:off x="4462463" y="2348880"/>
            <a:ext cx="4681537" cy="3505200"/>
          </a:xfrm>
          <a:prstGeom prst="rect">
            <a:avLst/>
          </a:prstGeom>
          <a:noFill/>
        </p:spPr>
      </p:pic>
      <p:sp>
        <p:nvSpPr>
          <p:cNvPr id="10" name="Rectangle 9"/>
          <p:cNvSpPr/>
          <p:nvPr/>
        </p:nvSpPr>
        <p:spPr>
          <a:xfrm>
            <a:off x="0" y="5934670"/>
            <a:ext cx="8964488" cy="923330"/>
          </a:xfrm>
          <a:prstGeom prst="rect">
            <a:avLst/>
          </a:prstGeom>
        </p:spPr>
        <p:txBody>
          <a:bodyPr wrap="square">
            <a:spAutoFit/>
          </a:bodyPr>
          <a:lstStyle/>
          <a:p>
            <a:r>
              <a:rPr lang="en-US" dirty="0" err="1" smtClean="0"/>
              <a:t>Τα</a:t>
            </a:r>
            <a:r>
              <a:rPr lang="en-US" dirty="0" smtClean="0"/>
              <a:t> </a:t>
            </a:r>
            <a:r>
              <a:rPr lang="en-US" dirty="0" err="1" smtClean="0"/>
              <a:t>φύλλα</a:t>
            </a:r>
            <a:r>
              <a:rPr lang="en-US" dirty="0" smtClean="0"/>
              <a:t> </a:t>
            </a:r>
            <a:r>
              <a:rPr lang="en-US" dirty="0" err="1" smtClean="0"/>
              <a:t>του</a:t>
            </a:r>
            <a:r>
              <a:rPr lang="en-US" dirty="0" smtClean="0"/>
              <a:t> </a:t>
            </a:r>
            <a:r>
              <a:rPr lang="en-US" dirty="0" err="1" smtClean="0"/>
              <a:t>εσωτερικού</a:t>
            </a:r>
            <a:r>
              <a:rPr lang="en-US" dirty="0" smtClean="0"/>
              <a:t> </a:t>
            </a:r>
            <a:r>
              <a:rPr lang="en-US" dirty="0" err="1" smtClean="0"/>
              <a:t>μιας</a:t>
            </a:r>
            <a:r>
              <a:rPr lang="en-US" dirty="0" smtClean="0"/>
              <a:t> </a:t>
            </a:r>
            <a:r>
              <a:rPr lang="en-US" dirty="0" err="1" smtClean="0"/>
              <a:t>κόμης</a:t>
            </a:r>
            <a:r>
              <a:rPr lang="en-US" dirty="0" smtClean="0"/>
              <a:t>, </a:t>
            </a:r>
            <a:r>
              <a:rPr lang="en-US" dirty="0" err="1" smtClean="0"/>
              <a:t>αλλά</a:t>
            </a:r>
            <a:r>
              <a:rPr lang="en-US" dirty="0" smtClean="0"/>
              <a:t> </a:t>
            </a:r>
            <a:r>
              <a:rPr lang="en-US" dirty="0" err="1" smtClean="0"/>
              <a:t>και</a:t>
            </a:r>
            <a:r>
              <a:rPr lang="en-US" dirty="0" smtClean="0"/>
              <a:t> </a:t>
            </a:r>
            <a:r>
              <a:rPr lang="en-US" dirty="0" err="1" smtClean="0"/>
              <a:t>τα</a:t>
            </a:r>
            <a:r>
              <a:rPr lang="en-US" dirty="0" smtClean="0"/>
              <a:t> </a:t>
            </a:r>
            <a:r>
              <a:rPr lang="en-US" dirty="0" err="1" smtClean="0"/>
              <a:t>φυτά</a:t>
            </a:r>
            <a:r>
              <a:rPr lang="en-US" dirty="0" smtClean="0"/>
              <a:t> </a:t>
            </a:r>
            <a:r>
              <a:rPr lang="en-US" dirty="0" err="1" smtClean="0"/>
              <a:t>που</a:t>
            </a:r>
            <a:r>
              <a:rPr lang="en-US" dirty="0" smtClean="0"/>
              <a:t> </a:t>
            </a:r>
            <a:r>
              <a:rPr lang="en-US" dirty="0" err="1" smtClean="0"/>
              <a:t>αναπτύσσονται</a:t>
            </a:r>
            <a:r>
              <a:rPr lang="en-US" dirty="0" smtClean="0"/>
              <a:t> </a:t>
            </a:r>
            <a:r>
              <a:rPr lang="en-US" dirty="0" err="1" smtClean="0"/>
              <a:t>στον</a:t>
            </a:r>
            <a:r>
              <a:rPr lang="en-US" dirty="0" smtClean="0"/>
              <a:t> </a:t>
            </a:r>
            <a:r>
              <a:rPr lang="en-US" dirty="0" err="1" smtClean="0"/>
              <a:t>υπόροφο</a:t>
            </a:r>
            <a:r>
              <a:rPr lang="en-US" dirty="0" smtClean="0"/>
              <a:t> </a:t>
            </a:r>
            <a:r>
              <a:rPr lang="en-US" dirty="0" err="1" smtClean="0"/>
              <a:t>ενός</a:t>
            </a:r>
            <a:r>
              <a:rPr lang="en-US" dirty="0" smtClean="0"/>
              <a:t> </a:t>
            </a:r>
            <a:r>
              <a:rPr lang="en-US" dirty="0" err="1" smtClean="0"/>
              <a:t>δάσους</a:t>
            </a:r>
            <a:r>
              <a:rPr lang="en-US" dirty="0" smtClean="0"/>
              <a:t> </a:t>
            </a:r>
            <a:r>
              <a:rPr lang="en-US" dirty="0" err="1" smtClean="0"/>
              <a:t>δέχονται</a:t>
            </a:r>
            <a:r>
              <a:rPr lang="en-US" dirty="0" smtClean="0"/>
              <a:t> </a:t>
            </a:r>
            <a:r>
              <a:rPr lang="en-US" dirty="0" err="1" smtClean="0"/>
              <a:t>όχι</a:t>
            </a:r>
            <a:r>
              <a:rPr lang="en-US" dirty="0" smtClean="0"/>
              <a:t> </a:t>
            </a:r>
            <a:r>
              <a:rPr lang="en-US" dirty="0" err="1" smtClean="0"/>
              <a:t>μόνο</a:t>
            </a:r>
            <a:r>
              <a:rPr lang="en-US" dirty="0" smtClean="0"/>
              <a:t> </a:t>
            </a:r>
            <a:r>
              <a:rPr lang="en-US" dirty="0" err="1" smtClean="0"/>
              <a:t>ποιοτικά</a:t>
            </a:r>
            <a:r>
              <a:rPr lang="en-US" dirty="0" smtClean="0"/>
              <a:t> </a:t>
            </a:r>
            <a:r>
              <a:rPr lang="en-US" dirty="0" err="1" smtClean="0"/>
              <a:t>διαφορετική</a:t>
            </a:r>
            <a:r>
              <a:rPr lang="en-US" dirty="0" smtClean="0"/>
              <a:t> </a:t>
            </a:r>
            <a:r>
              <a:rPr lang="en-US" dirty="0" err="1" smtClean="0"/>
              <a:t>ακτινοβολία</a:t>
            </a:r>
            <a:r>
              <a:rPr lang="en-US" dirty="0" smtClean="0"/>
              <a:t>, </a:t>
            </a:r>
            <a:r>
              <a:rPr lang="en-US" dirty="0" err="1" smtClean="0"/>
              <a:t>αλλά</a:t>
            </a:r>
            <a:r>
              <a:rPr lang="en-US" dirty="0" smtClean="0"/>
              <a:t> </a:t>
            </a:r>
            <a:r>
              <a:rPr lang="en-US" dirty="0" err="1" smtClean="0"/>
              <a:t>και</a:t>
            </a:r>
            <a:r>
              <a:rPr lang="en-US" dirty="0" smtClean="0"/>
              <a:t> </a:t>
            </a:r>
            <a:r>
              <a:rPr lang="en-US" dirty="0" err="1" smtClean="0"/>
              <a:t>σημαντικά</a:t>
            </a:r>
            <a:r>
              <a:rPr lang="en-US" dirty="0" smtClean="0"/>
              <a:t> </a:t>
            </a:r>
            <a:r>
              <a:rPr lang="en-US" dirty="0" err="1" smtClean="0"/>
              <a:t>χαμηλότερες</a:t>
            </a:r>
            <a:r>
              <a:rPr lang="en-US" dirty="0" smtClean="0"/>
              <a:t> </a:t>
            </a:r>
            <a:r>
              <a:rPr lang="en-US" dirty="0" err="1" smtClean="0"/>
              <a:t>εντάσεις</a:t>
            </a:r>
            <a:r>
              <a:rPr lang="en-US" dirty="0" smtClean="0"/>
              <a:t> </a:t>
            </a:r>
            <a:r>
              <a:rPr lang="en-US" dirty="0" err="1" smtClean="0"/>
              <a:t>φωτεινής</a:t>
            </a:r>
            <a:r>
              <a:rPr lang="en-US" dirty="0" smtClean="0"/>
              <a:t> </a:t>
            </a:r>
            <a:r>
              <a:rPr lang="en-US" dirty="0" err="1" smtClean="0"/>
              <a:t>ακτινοβολίας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20688"/>
            <a:ext cx="8229600" cy="1584176"/>
          </a:xfrm>
        </p:spPr>
        <p:txBody>
          <a:bodyPr>
            <a:normAutofit fontScale="40000" lnSpcReduction="20000"/>
          </a:bodyPr>
          <a:lstStyle/>
          <a:p>
            <a:pPr marL="0" indent="12700" algn="just">
              <a:lnSpc>
                <a:spcPct val="170000"/>
              </a:lnSpc>
              <a:buNone/>
            </a:pPr>
            <a:r>
              <a:rPr lang="el-GR" sz="2900" dirty="0" smtClean="0"/>
              <a:t>Εάν τα στόματα παραμένουν ανοικτά παρουσία φωτισμού, η φωτοσυνθετική ταχύτητα εξαρτάται από την ένταση της φωτεινής ακτινοβολίας. Όταν η ένταση έχει πολύ χαμηλές τιμές και κοντά στο μηδέν, το καθαρό ισοζύγιο στις ανταλλαγές Ο</a:t>
            </a:r>
            <a:r>
              <a:rPr lang="el-GR" sz="2900" baseline="-25000" dirty="0" smtClean="0"/>
              <a:t>2</a:t>
            </a:r>
            <a:r>
              <a:rPr lang="el-GR" sz="2900" dirty="0" smtClean="0"/>
              <a:t> (ή CO</a:t>
            </a:r>
            <a:r>
              <a:rPr lang="el-GR" sz="2900" baseline="-25000" dirty="0" smtClean="0"/>
              <a:t>2</a:t>
            </a:r>
            <a:r>
              <a:rPr lang="el-GR" sz="2900" dirty="0" smtClean="0"/>
              <a:t>) είναι αρνητικό, δηλαδή η αναπνοή και η </a:t>
            </a:r>
            <a:r>
              <a:rPr lang="el-GR" sz="2900" dirty="0" err="1" smtClean="0"/>
              <a:t>φωτοαναπνοή</a:t>
            </a:r>
            <a:r>
              <a:rPr lang="el-GR" sz="2900" dirty="0" smtClean="0"/>
              <a:t> υπερισχύουν της φωτοσύνθεσης. Αυξανομένης της έντασης του φωτός φτάνουμε σε ένα σημείο όπου η ταχύτητα της φωτοσύνθεσης αντισταθμίζεται από την ταχύτητα της αναπνοής και </a:t>
            </a:r>
            <a:r>
              <a:rPr lang="el-GR" sz="2900" dirty="0" err="1" smtClean="0"/>
              <a:t>φωτοαναπνοής</a:t>
            </a:r>
            <a:r>
              <a:rPr lang="el-GR" sz="2900" dirty="0" smtClean="0"/>
              <a:t>. Το σημείο αυτό ονομάζεται</a:t>
            </a:r>
            <a:r>
              <a:rPr lang="el-GR" sz="2900" b="1" dirty="0" smtClean="0"/>
              <a:t> ‘σημείο αντιστάθμισης φωτισμού’</a:t>
            </a:r>
            <a:r>
              <a:rPr lang="el-GR" sz="2900" dirty="0" smtClean="0"/>
              <a:t>. </a:t>
            </a:r>
          </a:p>
          <a:p>
            <a:pPr marL="0" indent="12700" algn="just">
              <a:buNone/>
            </a:pPr>
            <a:endParaRPr lang="el-GR" dirty="0"/>
          </a:p>
        </p:txBody>
      </p:sp>
      <p:sp>
        <p:nvSpPr>
          <p:cNvPr id="5" name="Title 1"/>
          <p:cNvSpPr txBox="1">
            <a:spLocks/>
          </p:cNvSpPr>
          <p:nvPr/>
        </p:nvSpPr>
        <p:spPr>
          <a:xfrm>
            <a:off x="467544" y="116632"/>
            <a:ext cx="8229600" cy="43204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lvl="0" algn="ctr">
              <a:spcBef>
                <a:spcPct val="0"/>
              </a:spcBef>
              <a:defRPr/>
            </a:pP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Το</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ενεργειακό</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ισοζύγιο</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εξαρτάται</a:t>
            </a:r>
            <a:r>
              <a:rPr lang="en-US" sz="2000" b="1" dirty="0" smtClean="0">
                <a:solidFill>
                  <a:schemeClr val="tx2">
                    <a:lumMod val="50000"/>
                  </a:schemeClr>
                </a:solidFill>
                <a:latin typeface="Arial" pitchFamily="34" charset="0"/>
                <a:cs typeface="Arial" pitchFamily="34" charset="0"/>
              </a:rPr>
              <a:t> από </a:t>
            </a:r>
            <a:r>
              <a:rPr lang="en-US" sz="2000" b="1" dirty="0" err="1" smtClean="0">
                <a:solidFill>
                  <a:schemeClr val="tx2">
                    <a:lumMod val="50000"/>
                  </a:schemeClr>
                </a:solidFill>
                <a:latin typeface="Arial" pitchFamily="34" charset="0"/>
                <a:cs typeface="Arial" pitchFamily="34" charset="0"/>
              </a:rPr>
              <a:t>τη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παροχή</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ενέργειας</a:t>
            </a:r>
            <a:endParaRPr lang="el-GR" sz="2000" b="1" dirty="0">
              <a:solidFill>
                <a:schemeClr val="tx2">
                  <a:lumMod val="50000"/>
                </a:schemeClr>
              </a:solidFill>
              <a:latin typeface="Arial" pitchFamily="34" charset="0"/>
              <a:cs typeface="Arial" pitchFamily="34" charset="0"/>
            </a:endParaRPr>
          </a:p>
        </p:txBody>
      </p:sp>
      <p:pic>
        <p:nvPicPr>
          <p:cNvPr id="2050" name="Picture 2" descr="Z:\Karabou\biblia\physiology\Figures\Chapter 5\5_light response curves of C3 and C4.jpg"/>
          <p:cNvPicPr>
            <a:picLocks noChangeAspect="1" noChangeArrowheads="1"/>
          </p:cNvPicPr>
          <p:nvPr/>
        </p:nvPicPr>
        <p:blipFill>
          <a:blip r:embed="rId2" cstate="print"/>
          <a:srcRect/>
          <a:stretch>
            <a:fillRect/>
          </a:stretch>
        </p:blipFill>
        <p:spPr bwMode="auto">
          <a:xfrm>
            <a:off x="4644008" y="2276872"/>
            <a:ext cx="4499992" cy="4581128"/>
          </a:xfrm>
          <a:prstGeom prst="rect">
            <a:avLst/>
          </a:prstGeom>
          <a:noFill/>
        </p:spPr>
      </p:pic>
      <p:sp>
        <p:nvSpPr>
          <p:cNvPr id="6" name="Rectangle 5"/>
          <p:cNvSpPr/>
          <p:nvPr/>
        </p:nvSpPr>
        <p:spPr>
          <a:xfrm>
            <a:off x="0" y="2276872"/>
            <a:ext cx="4572000" cy="3785652"/>
          </a:xfrm>
          <a:prstGeom prst="rect">
            <a:avLst/>
          </a:prstGeom>
        </p:spPr>
        <p:txBody>
          <a:bodyPr>
            <a:spAutoFit/>
          </a:bodyPr>
          <a:lstStyle/>
          <a:p>
            <a:r>
              <a:rPr lang="el-GR" sz="1500" dirty="0" smtClean="0"/>
              <a:t>Όταν η ένταση ακτινοβολίας παίρνει τιμές ανώτερες του σημείου αντιστάθμισης, η καμπύλη παρουσιάζει δύο φάσεις, εκείνη κατά την οποίαν ο περιοριστικός παράγοντας είναι</a:t>
            </a:r>
          </a:p>
          <a:p>
            <a:r>
              <a:rPr lang="el-GR" sz="1500" dirty="0" smtClean="0"/>
              <a:t> η ένταση της φωτεινής ακτινοβολίας (ευθύγραμμο τμήμα της καμπύλης),</a:t>
            </a:r>
          </a:p>
          <a:p>
            <a:r>
              <a:rPr lang="el-GR" sz="1500" dirty="0" smtClean="0"/>
              <a:t>και εκείνη κατά την οποίαν περιοριστικός παράγοντας αναδεικνύεται πλέον η συγκέντρωση του CO</a:t>
            </a:r>
            <a:r>
              <a:rPr lang="el-GR" sz="1500" baseline="-25000" dirty="0" smtClean="0"/>
              <a:t>2</a:t>
            </a:r>
            <a:r>
              <a:rPr lang="el-GR" sz="1500" dirty="0" smtClean="0"/>
              <a:t> (τμήμα της καμπύλης όπου η ταχύτητα της φωτοσύνθεσης δεν αυξάνεται γραμμικά αλλά οδεύει </a:t>
            </a:r>
            <a:r>
              <a:rPr lang="el-GR" sz="1500" dirty="0" err="1" smtClean="0"/>
              <a:t>ασυμπτωτικά</a:t>
            </a:r>
            <a:r>
              <a:rPr lang="el-GR" sz="1500" dirty="0" smtClean="0"/>
              <a:t> προς τον κορεσμό). </a:t>
            </a:r>
          </a:p>
          <a:p>
            <a:r>
              <a:rPr lang="el-GR" sz="1500" dirty="0" smtClean="0"/>
              <a:t>Εδώ το ενεργειακό ισοζύγιο είναι μηδενικό, αφού η εισροή ενέργειας επαρκεί μόνο για τη συντήρηση του οργανισμού και όχι για περαιτέρω ανάπτυξη.</a:t>
            </a:r>
          </a:p>
          <a:p>
            <a:r>
              <a:rPr lang="el-GR" sz="1500" dirty="0" smtClean="0"/>
              <a:t>Στη περιοχή κορεσμού το ενεργειακό ισοζύγιο έχει πάρει τη μέγιστη θετική τιμή. </a:t>
            </a:r>
            <a:endParaRPr lang="el-GR"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24744"/>
            <a:ext cx="4248472" cy="5400600"/>
          </a:xfrm>
        </p:spPr>
        <p:txBody>
          <a:bodyPr>
            <a:normAutofit/>
          </a:bodyPr>
          <a:lstStyle/>
          <a:p>
            <a:pPr marL="0" indent="12700" algn="just">
              <a:buNone/>
            </a:pPr>
            <a:r>
              <a:rPr lang="en-US" sz="1800" dirty="0" smtClean="0"/>
              <a:t>Η </a:t>
            </a:r>
            <a:r>
              <a:rPr lang="en-US" sz="1800" dirty="0" err="1" smtClean="0"/>
              <a:t>εισροή</a:t>
            </a:r>
            <a:r>
              <a:rPr lang="en-US" sz="1800" dirty="0" smtClean="0"/>
              <a:t> </a:t>
            </a:r>
            <a:r>
              <a:rPr lang="en-US" sz="1800" dirty="0" err="1" smtClean="0"/>
              <a:t>ενέργειας</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συντονίζεται</a:t>
            </a:r>
            <a:r>
              <a:rPr lang="en-US" sz="1800" dirty="0" smtClean="0"/>
              <a:t> </a:t>
            </a:r>
            <a:r>
              <a:rPr lang="en-US" sz="1800" dirty="0" err="1" smtClean="0"/>
              <a:t>με</a:t>
            </a:r>
            <a:r>
              <a:rPr lang="en-US" sz="1800" dirty="0" smtClean="0"/>
              <a:t> </a:t>
            </a:r>
            <a:r>
              <a:rPr lang="en-US" sz="1800" dirty="0" err="1" smtClean="0"/>
              <a:t>τη</a:t>
            </a:r>
            <a:r>
              <a:rPr lang="en-US" sz="1800" dirty="0" smtClean="0"/>
              <a:t> </a:t>
            </a:r>
            <a:r>
              <a:rPr lang="en-US" sz="1800" dirty="0" err="1" smtClean="0"/>
              <a:t>λειτουργία</a:t>
            </a:r>
            <a:r>
              <a:rPr lang="en-US" sz="1800" dirty="0" smtClean="0"/>
              <a:t> </a:t>
            </a:r>
            <a:r>
              <a:rPr lang="en-US" sz="1800" dirty="0" err="1" smtClean="0"/>
              <a:t>των</a:t>
            </a:r>
            <a:r>
              <a:rPr lang="en-US" sz="1800" dirty="0" smtClean="0"/>
              <a:t> </a:t>
            </a:r>
            <a:r>
              <a:rPr lang="en-US" sz="1800" dirty="0" err="1" smtClean="0"/>
              <a:t>στομάτων</a:t>
            </a:r>
            <a:r>
              <a:rPr lang="en-US" sz="1800" dirty="0" smtClean="0"/>
              <a:t>, </a:t>
            </a:r>
            <a:r>
              <a:rPr lang="en-US" sz="1800" dirty="0" err="1" smtClean="0"/>
              <a:t>ώστε</a:t>
            </a:r>
            <a:r>
              <a:rPr lang="en-US" sz="1800" dirty="0" smtClean="0"/>
              <a:t> </a:t>
            </a:r>
            <a:r>
              <a:rPr lang="en-US" sz="1800" dirty="0" err="1" smtClean="0"/>
              <a:t>να</a:t>
            </a:r>
            <a:r>
              <a:rPr lang="en-US" sz="1800" dirty="0" smtClean="0"/>
              <a:t> </a:t>
            </a:r>
            <a:r>
              <a:rPr lang="en-US" sz="1800" dirty="0" err="1" smtClean="0"/>
              <a:t>εξασφαλίζεται</a:t>
            </a:r>
            <a:r>
              <a:rPr lang="en-US" sz="1800" dirty="0" smtClean="0"/>
              <a:t> </a:t>
            </a:r>
            <a:r>
              <a:rPr lang="en-US" sz="1800" dirty="0" err="1" smtClean="0"/>
              <a:t>και</a:t>
            </a:r>
            <a:r>
              <a:rPr lang="en-US" sz="1800" dirty="0" smtClean="0"/>
              <a:t> η </a:t>
            </a:r>
            <a:r>
              <a:rPr lang="en-US" sz="1800" dirty="0" err="1" smtClean="0"/>
              <a:t>επάρκεια</a:t>
            </a:r>
            <a:r>
              <a:rPr lang="en-US" sz="1800" dirty="0" smtClean="0"/>
              <a:t> CO</a:t>
            </a:r>
            <a:r>
              <a:rPr lang="en-US" sz="1800" baseline="-25000" dirty="0" smtClean="0"/>
              <a:t>2</a:t>
            </a:r>
            <a:r>
              <a:rPr lang="en-US" sz="1800" dirty="0" smtClean="0"/>
              <a:t>. </a:t>
            </a:r>
            <a:r>
              <a:rPr lang="en-US" sz="1800" dirty="0" err="1" smtClean="0"/>
              <a:t>Επομένως</a:t>
            </a:r>
            <a:r>
              <a:rPr lang="en-US" sz="1800" dirty="0" smtClean="0"/>
              <a:t> </a:t>
            </a:r>
            <a:r>
              <a:rPr lang="en-US" sz="1800" dirty="0" err="1" smtClean="0"/>
              <a:t>κατά</a:t>
            </a:r>
            <a:r>
              <a:rPr lang="en-US" sz="1800" dirty="0" smtClean="0"/>
              <a:t> </a:t>
            </a:r>
            <a:r>
              <a:rPr lang="en-US" sz="1800" dirty="0" err="1" smtClean="0"/>
              <a:t>τη</a:t>
            </a:r>
            <a:r>
              <a:rPr lang="en-US" sz="1800" dirty="0" smtClean="0"/>
              <a:t> </a:t>
            </a:r>
            <a:r>
              <a:rPr lang="en-US" sz="1800" dirty="0" err="1" smtClean="0"/>
              <a:t>διάρκεια</a:t>
            </a:r>
            <a:r>
              <a:rPr lang="en-US" sz="1800" dirty="0" smtClean="0"/>
              <a:t> </a:t>
            </a:r>
            <a:r>
              <a:rPr lang="en-US" sz="1800" dirty="0" err="1" smtClean="0"/>
              <a:t>της</a:t>
            </a:r>
            <a:r>
              <a:rPr lang="en-US" sz="1800" dirty="0" smtClean="0"/>
              <a:t> </a:t>
            </a:r>
            <a:r>
              <a:rPr lang="en-US" sz="1800" dirty="0" err="1" smtClean="0"/>
              <a:t>ημέρας</a:t>
            </a:r>
            <a:r>
              <a:rPr lang="en-US" sz="1800" dirty="0" smtClean="0"/>
              <a:t> </a:t>
            </a:r>
            <a:r>
              <a:rPr lang="en-US" sz="1800" dirty="0" err="1" smtClean="0"/>
              <a:t>τα</a:t>
            </a:r>
            <a:r>
              <a:rPr lang="en-US" sz="1800" dirty="0" smtClean="0"/>
              <a:t> </a:t>
            </a:r>
            <a:r>
              <a:rPr lang="en-US" sz="1800" dirty="0" err="1" smtClean="0"/>
              <a:t>στόματα</a:t>
            </a:r>
            <a:r>
              <a:rPr lang="en-US" sz="1800" dirty="0" smtClean="0"/>
              <a:t> </a:t>
            </a:r>
            <a:r>
              <a:rPr lang="en-US" sz="1800" dirty="0" err="1" smtClean="0"/>
              <a:t>θα</a:t>
            </a:r>
            <a:r>
              <a:rPr lang="en-US" sz="1800" dirty="0" smtClean="0"/>
              <a:t> </a:t>
            </a:r>
            <a:r>
              <a:rPr lang="en-US" sz="1800" dirty="0" err="1" smtClean="0"/>
              <a:t>πρέπει</a:t>
            </a:r>
            <a:r>
              <a:rPr lang="en-US" sz="1800" dirty="0" smtClean="0"/>
              <a:t> </a:t>
            </a:r>
            <a:r>
              <a:rPr lang="en-US" sz="1800" dirty="0" err="1" smtClean="0"/>
              <a:t>να</a:t>
            </a:r>
            <a:r>
              <a:rPr lang="en-US" sz="1800" dirty="0" smtClean="0"/>
              <a:t> </a:t>
            </a:r>
            <a:r>
              <a:rPr lang="en-US" sz="1800" dirty="0" err="1" smtClean="0"/>
              <a:t>είναι</a:t>
            </a:r>
            <a:r>
              <a:rPr lang="en-US" sz="1800" dirty="0" smtClean="0"/>
              <a:t> </a:t>
            </a:r>
            <a:r>
              <a:rPr lang="en-US" sz="1800" dirty="0" err="1" smtClean="0"/>
              <a:t>ανοικτά</a:t>
            </a:r>
            <a:r>
              <a:rPr lang="en-US" sz="1800" dirty="0" smtClean="0"/>
              <a:t> </a:t>
            </a:r>
            <a:r>
              <a:rPr lang="en-US" sz="1800" dirty="0" err="1" smtClean="0"/>
              <a:t>ώστε</a:t>
            </a:r>
            <a:r>
              <a:rPr lang="en-US" sz="1800" dirty="0" smtClean="0"/>
              <a:t> </a:t>
            </a:r>
            <a:r>
              <a:rPr lang="en-US" sz="1800" dirty="0" err="1" smtClean="0"/>
              <a:t>τα</a:t>
            </a:r>
            <a:r>
              <a:rPr lang="en-US" sz="1800" dirty="0" smtClean="0"/>
              <a:t> </a:t>
            </a:r>
            <a:r>
              <a:rPr lang="en-US" sz="1800" dirty="0" err="1" smtClean="0"/>
              <a:t>φωτοσυνθετικά</a:t>
            </a:r>
            <a:r>
              <a:rPr lang="en-US" sz="1800" dirty="0" smtClean="0"/>
              <a:t> </a:t>
            </a:r>
            <a:r>
              <a:rPr lang="en-US" sz="1800" dirty="0" err="1" smtClean="0"/>
              <a:t>κύτταρα</a:t>
            </a:r>
            <a:r>
              <a:rPr lang="en-US" sz="1800" dirty="0" smtClean="0"/>
              <a:t> </a:t>
            </a:r>
            <a:r>
              <a:rPr lang="en-US" sz="1800" dirty="0" err="1" smtClean="0"/>
              <a:t>να</a:t>
            </a:r>
            <a:r>
              <a:rPr lang="en-US" sz="1800" dirty="0" smtClean="0"/>
              <a:t> </a:t>
            </a:r>
            <a:r>
              <a:rPr lang="en-US" sz="1800" dirty="0" err="1" smtClean="0"/>
              <a:t>τροφοδοτούνται</a:t>
            </a:r>
            <a:r>
              <a:rPr lang="en-US" sz="1800" dirty="0" smtClean="0"/>
              <a:t> </a:t>
            </a:r>
            <a:r>
              <a:rPr lang="en-US" sz="1800" dirty="0" err="1" smtClean="0"/>
              <a:t>με</a:t>
            </a:r>
            <a:r>
              <a:rPr lang="en-US" sz="1800" dirty="0" smtClean="0"/>
              <a:t> CO</a:t>
            </a:r>
            <a:r>
              <a:rPr lang="en-US" sz="1800" baseline="-25000" dirty="0" smtClean="0"/>
              <a:t>2</a:t>
            </a:r>
            <a:r>
              <a:rPr lang="en-US" sz="1800" dirty="0" smtClean="0"/>
              <a:t>. </a:t>
            </a:r>
            <a:r>
              <a:rPr lang="el-GR" sz="1800" dirty="0" smtClean="0"/>
              <a:t>Σ</a:t>
            </a:r>
            <a:r>
              <a:rPr lang="en-US" sz="1800" dirty="0" smtClean="0"/>
              <a:t>ε </a:t>
            </a:r>
            <a:r>
              <a:rPr lang="en-US" sz="1800" dirty="0" err="1" smtClean="0"/>
              <a:t>συνθήκες</a:t>
            </a:r>
            <a:r>
              <a:rPr lang="en-US" sz="1800" dirty="0" smtClean="0"/>
              <a:t> </a:t>
            </a:r>
            <a:r>
              <a:rPr lang="en-US" sz="1800" dirty="0" err="1" smtClean="0"/>
              <a:t>επάρκειας</a:t>
            </a:r>
            <a:r>
              <a:rPr lang="en-US" sz="1800" dirty="0" smtClean="0"/>
              <a:t> </a:t>
            </a:r>
            <a:r>
              <a:rPr lang="en-US" sz="1800" dirty="0" err="1" smtClean="0"/>
              <a:t>νερού</a:t>
            </a:r>
            <a:r>
              <a:rPr lang="en-US" sz="1800" dirty="0" smtClean="0"/>
              <a:t> </a:t>
            </a:r>
            <a:r>
              <a:rPr lang="en-US" sz="1800" dirty="0" err="1" smtClean="0"/>
              <a:t>και</a:t>
            </a:r>
            <a:r>
              <a:rPr lang="en-US" sz="1800" dirty="0" smtClean="0"/>
              <a:t> </a:t>
            </a:r>
            <a:r>
              <a:rPr lang="en-US" sz="1800" dirty="0" err="1" smtClean="0"/>
              <a:t>ικανοποιητικές</a:t>
            </a:r>
            <a:r>
              <a:rPr lang="en-US" sz="1800" dirty="0" smtClean="0"/>
              <a:t> </a:t>
            </a:r>
            <a:r>
              <a:rPr lang="en-US" sz="1800" dirty="0" err="1" smtClean="0"/>
              <a:t>τιμές</a:t>
            </a:r>
            <a:r>
              <a:rPr lang="en-US" sz="1800" dirty="0" smtClean="0"/>
              <a:t> </a:t>
            </a:r>
            <a:r>
              <a:rPr lang="en-US" sz="1800" dirty="0" err="1" smtClean="0"/>
              <a:t>ατμοσφαιρικής</a:t>
            </a:r>
            <a:r>
              <a:rPr lang="en-US" sz="1800" dirty="0" smtClean="0"/>
              <a:t> </a:t>
            </a:r>
            <a:r>
              <a:rPr lang="en-US" sz="1800" dirty="0" err="1" smtClean="0"/>
              <a:t>υγρασίας</a:t>
            </a:r>
            <a:r>
              <a:rPr lang="en-US" sz="1800" dirty="0" smtClean="0"/>
              <a:t>, </a:t>
            </a:r>
            <a:r>
              <a:rPr lang="en-US" sz="1800" dirty="0" err="1" smtClean="0"/>
              <a:t>το</a:t>
            </a:r>
            <a:r>
              <a:rPr lang="en-US" sz="1800" dirty="0" smtClean="0"/>
              <a:t> </a:t>
            </a:r>
            <a:r>
              <a:rPr lang="en-US" sz="1800" dirty="0" err="1" smtClean="0"/>
              <a:t>εύρος</a:t>
            </a:r>
            <a:r>
              <a:rPr lang="en-US" sz="1800" dirty="0" smtClean="0"/>
              <a:t> </a:t>
            </a:r>
            <a:r>
              <a:rPr lang="en-US" sz="1800" dirty="0" err="1" smtClean="0"/>
              <a:t>του</a:t>
            </a:r>
            <a:r>
              <a:rPr lang="en-US" sz="1800" dirty="0" smtClean="0"/>
              <a:t> </a:t>
            </a:r>
            <a:r>
              <a:rPr lang="en-US" sz="1800" dirty="0" err="1" smtClean="0"/>
              <a:t>στοματικού</a:t>
            </a:r>
            <a:r>
              <a:rPr lang="en-US" sz="1800" dirty="0" smtClean="0"/>
              <a:t> </a:t>
            </a:r>
            <a:r>
              <a:rPr lang="en-US" sz="1800" dirty="0" err="1" smtClean="0"/>
              <a:t>πόρου</a:t>
            </a:r>
            <a:r>
              <a:rPr lang="en-US" sz="1800" dirty="0" smtClean="0"/>
              <a:t> </a:t>
            </a:r>
            <a:r>
              <a:rPr lang="en-US" sz="1800" dirty="0" err="1" smtClean="0"/>
              <a:t>εξαρτάται</a:t>
            </a:r>
            <a:r>
              <a:rPr lang="en-US" sz="1800" dirty="0" smtClean="0"/>
              <a:t> από </a:t>
            </a:r>
            <a:r>
              <a:rPr lang="en-US" sz="1800" dirty="0" err="1" smtClean="0"/>
              <a:t>την</a:t>
            </a:r>
            <a:r>
              <a:rPr lang="en-US" sz="1800" dirty="0" smtClean="0"/>
              <a:t> </a:t>
            </a:r>
            <a:r>
              <a:rPr lang="en-US" sz="1800" dirty="0" err="1" smtClean="0"/>
              <a:t>ένταση</a:t>
            </a:r>
            <a:r>
              <a:rPr lang="en-US" sz="1800" dirty="0" smtClean="0"/>
              <a:t> </a:t>
            </a:r>
            <a:r>
              <a:rPr lang="en-US" sz="1800" dirty="0" err="1" smtClean="0"/>
              <a:t>της</a:t>
            </a:r>
            <a:r>
              <a:rPr lang="en-US" sz="1800" dirty="0" smtClean="0"/>
              <a:t> </a:t>
            </a:r>
            <a:r>
              <a:rPr lang="en-US" sz="1800" dirty="0" err="1" smtClean="0"/>
              <a:t>φωτεινής</a:t>
            </a:r>
            <a:r>
              <a:rPr lang="en-US" sz="1800" dirty="0" smtClean="0"/>
              <a:t> </a:t>
            </a:r>
            <a:r>
              <a:rPr lang="en-US" sz="1800" dirty="0" err="1" smtClean="0"/>
              <a:t>ακτινοβολίας</a:t>
            </a:r>
            <a:r>
              <a:rPr lang="en-US" sz="1800" dirty="0" smtClean="0"/>
              <a:t> </a:t>
            </a:r>
            <a:r>
              <a:rPr lang="en-US" sz="1800" dirty="0" err="1" smtClean="0"/>
              <a:t>που</a:t>
            </a:r>
            <a:r>
              <a:rPr lang="en-US" sz="1800" dirty="0" smtClean="0"/>
              <a:t> </a:t>
            </a:r>
            <a:r>
              <a:rPr lang="en-US" sz="1800" dirty="0" err="1" smtClean="0"/>
              <a:t>προσπίπτει</a:t>
            </a:r>
            <a:r>
              <a:rPr lang="en-US" sz="1800" dirty="0" smtClean="0"/>
              <a:t> </a:t>
            </a:r>
            <a:r>
              <a:rPr lang="en-US" sz="1800" dirty="0" err="1" smtClean="0"/>
              <a:t>στο</a:t>
            </a:r>
            <a:r>
              <a:rPr lang="en-US" sz="1800" dirty="0" smtClean="0"/>
              <a:t> </a:t>
            </a:r>
            <a:r>
              <a:rPr lang="en-US" sz="1800" dirty="0" err="1" smtClean="0"/>
              <a:t>φύλλο</a:t>
            </a:r>
            <a:r>
              <a:rPr lang="en-US" sz="1800" dirty="0" smtClean="0"/>
              <a:t>. </a:t>
            </a:r>
            <a:r>
              <a:rPr lang="en-US" sz="1800" dirty="0" err="1" smtClean="0"/>
              <a:t>Απουσία</a:t>
            </a:r>
            <a:r>
              <a:rPr lang="en-US" sz="1800" dirty="0" smtClean="0"/>
              <a:t> </a:t>
            </a:r>
            <a:r>
              <a:rPr lang="en-US" sz="1800" dirty="0" err="1" smtClean="0"/>
              <a:t>φωτισμού</a:t>
            </a:r>
            <a:r>
              <a:rPr lang="en-US" sz="1800" dirty="0" smtClean="0"/>
              <a:t> </a:t>
            </a:r>
            <a:r>
              <a:rPr lang="en-US" sz="1800" dirty="0" err="1" smtClean="0"/>
              <a:t>τα</a:t>
            </a:r>
            <a:r>
              <a:rPr lang="en-US" sz="1800" dirty="0" smtClean="0"/>
              <a:t> </a:t>
            </a:r>
            <a:r>
              <a:rPr lang="en-US" sz="1800" dirty="0" err="1" smtClean="0"/>
              <a:t>στόματα</a:t>
            </a:r>
            <a:r>
              <a:rPr lang="en-US" sz="1800" dirty="0" smtClean="0"/>
              <a:t> </a:t>
            </a:r>
            <a:r>
              <a:rPr lang="en-US" sz="1800" dirty="0" err="1" smtClean="0"/>
              <a:t>παραμένουν</a:t>
            </a:r>
            <a:r>
              <a:rPr lang="en-US" sz="1800" dirty="0" smtClean="0"/>
              <a:t> </a:t>
            </a:r>
            <a:r>
              <a:rPr lang="en-US" sz="1800" dirty="0" err="1" smtClean="0"/>
              <a:t>κλειστά</a:t>
            </a:r>
            <a:r>
              <a:rPr lang="en-US" sz="1800" dirty="0" smtClean="0"/>
              <a:t>. </a:t>
            </a:r>
            <a:endParaRPr lang="el-GR" sz="1800" dirty="0" smtClean="0"/>
          </a:p>
          <a:p>
            <a:pPr marL="0" indent="12700" algn="just">
              <a:buNone/>
            </a:pPr>
            <a:r>
              <a:rPr lang="en-US" sz="1800" dirty="0" err="1" smtClean="0"/>
              <a:t>Σύμφωνα</a:t>
            </a:r>
            <a:r>
              <a:rPr lang="en-US" sz="1800" dirty="0" smtClean="0"/>
              <a:t> </a:t>
            </a:r>
            <a:r>
              <a:rPr lang="en-US" sz="1800" dirty="0" err="1" smtClean="0"/>
              <a:t>με</a:t>
            </a:r>
            <a:r>
              <a:rPr lang="en-US" sz="1800" dirty="0" smtClean="0"/>
              <a:t> </a:t>
            </a:r>
            <a:r>
              <a:rPr lang="en-US" sz="1800" dirty="0" err="1" smtClean="0"/>
              <a:t>τα</a:t>
            </a:r>
            <a:r>
              <a:rPr lang="en-US" sz="1800" dirty="0" smtClean="0"/>
              <a:t> </a:t>
            </a:r>
            <a:r>
              <a:rPr lang="en-US" sz="1800" dirty="0" err="1" smtClean="0"/>
              <a:t>παραπάνω</a:t>
            </a:r>
            <a:r>
              <a:rPr lang="en-US" sz="1800" dirty="0" smtClean="0"/>
              <a:t>, </a:t>
            </a:r>
            <a:r>
              <a:rPr lang="en-US" sz="1800" dirty="0" err="1" smtClean="0"/>
              <a:t>με</a:t>
            </a:r>
            <a:r>
              <a:rPr lang="en-US" sz="1800" dirty="0" smtClean="0"/>
              <a:t> </a:t>
            </a:r>
            <a:r>
              <a:rPr lang="en-US" sz="1800" dirty="0" err="1" smtClean="0"/>
              <a:t>εξαίρεση</a:t>
            </a:r>
            <a:r>
              <a:rPr lang="en-US" sz="1800" dirty="0" smtClean="0"/>
              <a:t> </a:t>
            </a:r>
            <a:r>
              <a:rPr lang="en-US" sz="1800" dirty="0" err="1" smtClean="0"/>
              <a:t>τα</a:t>
            </a:r>
            <a:r>
              <a:rPr lang="en-US" sz="1800" dirty="0" smtClean="0"/>
              <a:t> </a:t>
            </a:r>
            <a:r>
              <a:rPr lang="en-US" sz="1800" dirty="0" err="1" smtClean="0"/>
              <a:t>φυτά</a:t>
            </a:r>
            <a:r>
              <a:rPr lang="en-US" sz="1800" dirty="0" smtClean="0"/>
              <a:t> CAM</a:t>
            </a:r>
            <a:r>
              <a:rPr lang="el-GR" sz="1800" dirty="0" smtClean="0"/>
              <a:t>,</a:t>
            </a:r>
            <a:r>
              <a:rPr lang="en-US" sz="1800" dirty="0" smtClean="0"/>
              <a:t> </a:t>
            </a:r>
            <a:r>
              <a:rPr lang="en-US" sz="1800" dirty="0" err="1" smtClean="0"/>
              <a:t>σε</a:t>
            </a:r>
            <a:r>
              <a:rPr lang="en-US" sz="1800" dirty="0" smtClean="0"/>
              <a:t> </a:t>
            </a:r>
            <a:r>
              <a:rPr lang="en-US" sz="1800" dirty="0" err="1" smtClean="0"/>
              <a:t>όλα</a:t>
            </a:r>
            <a:r>
              <a:rPr lang="en-US" sz="1800" dirty="0" smtClean="0"/>
              <a:t> </a:t>
            </a:r>
            <a:r>
              <a:rPr lang="en-US" sz="1800" dirty="0" err="1" smtClean="0"/>
              <a:t>τα</a:t>
            </a:r>
            <a:r>
              <a:rPr lang="en-US" sz="1800" dirty="0" smtClean="0"/>
              <a:t> </a:t>
            </a:r>
            <a:r>
              <a:rPr lang="en-US" sz="1800" dirty="0" err="1" smtClean="0"/>
              <a:t>φυτά</a:t>
            </a:r>
            <a:r>
              <a:rPr lang="en-US" sz="1800" dirty="0" smtClean="0"/>
              <a:t> </a:t>
            </a:r>
            <a:r>
              <a:rPr lang="en-US" sz="1800" dirty="0" err="1" smtClean="0"/>
              <a:t>τα</a:t>
            </a:r>
            <a:r>
              <a:rPr lang="en-US" sz="1800" dirty="0" smtClean="0"/>
              <a:t> </a:t>
            </a:r>
            <a:r>
              <a:rPr lang="en-US" sz="1800" dirty="0" err="1" smtClean="0"/>
              <a:t>στόματα</a:t>
            </a:r>
            <a:r>
              <a:rPr lang="en-US" sz="1800" dirty="0" smtClean="0"/>
              <a:t> </a:t>
            </a:r>
            <a:r>
              <a:rPr lang="en-US" sz="1800" dirty="0" err="1" smtClean="0"/>
              <a:t>ανοίγουν</a:t>
            </a:r>
            <a:r>
              <a:rPr lang="en-US" sz="1800" dirty="0" smtClean="0"/>
              <a:t> </a:t>
            </a:r>
            <a:r>
              <a:rPr lang="en-US" sz="1800" dirty="0" err="1" smtClean="0"/>
              <a:t>την</a:t>
            </a:r>
            <a:r>
              <a:rPr lang="en-US" sz="1800" dirty="0" smtClean="0"/>
              <a:t> </a:t>
            </a:r>
            <a:r>
              <a:rPr lang="en-US" sz="1800" dirty="0" err="1" smtClean="0"/>
              <a:t>ημέρα</a:t>
            </a:r>
            <a:r>
              <a:rPr lang="en-US" sz="1800" dirty="0" smtClean="0"/>
              <a:t> </a:t>
            </a:r>
            <a:r>
              <a:rPr lang="en-US" sz="1800" dirty="0" err="1" smtClean="0"/>
              <a:t>και</a:t>
            </a:r>
            <a:r>
              <a:rPr lang="en-US" sz="1800" dirty="0" smtClean="0"/>
              <a:t> </a:t>
            </a:r>
            <a:r>
              <a:rPr lang="en-US" sz="1800" dirty="0" err="1" smtClean="0"/>
              <a:t>κλείνουν</a:t>
            </a:r>
            <a:r>
              <a:rPr lang="en-US" sz="1800" dirty="0" smtClean="0"/>
              <a:t> </a:t>
            </a:r>
            <a:r>
              <a:rPr lang="en-US" sz="1800" dirty="0" err="1" smtClean="0"/>
              <a:t>την</a:t>
            </a:r>
            <a:r>
              <a:rPr lang="en-US" sz="1800" dirty="0" smtClean="0"/>
              <a:t> </a:t>
            </a:r>
            <a:r>
              <a:rPr lang="en-US" sz="1800" dirty="0" err="1" smtClean="0"/>
              <a:t>νύκτα</a:t>
            </a:r>
            <a:r>
              <a:rPr lang="en-US" sz="1800" dirty="0" smtClean="0"/>
              <a:t>. </a:t>
            </a:r>
            <a:r>
              <a:rPr lang="en-US" sz="1800" dirty="0" err="1" smtClean="0"/>
              <a:t>Οι</a:t>
            </a:r>
            <a:r>
              <a:rPr lang="en-US" sz="1800" dirty="0" smtClean="0"/>
              <a:t> </a:t>
            </a:r>
            <a:r>
              <a:rPr lang="en-US" sz="1800" dirty="0" err="1" smtClean="0"/>
              <a:t>ημερονύκτιες</a:t>
            </a:r>
            <a:r>
              <a:rPr lang="en-US" sz="1800" dirty="0" smtClean="0"/>
              <a:t> </a:t>
            </a:r>
            <a:r>
              <a:rPr lang="en-US" sz="1800" dirty="0" err="1" smtClean="0"/>
              <a:t>αυτές</a:t>
            </a:r>
            <a:r>
              <a:rPr lang="en-US" sz="1800" dirty="0" smtClean="0"/>
              <a:t> </a:t>
            </a:r>
            <a:r>
              <a:rPr lang="en-US" sz="1800" dirty="0" err="1" smtClean="0"/>
              <a:t>ταλαντώσεις</a:t>
            </a:r>
            <a:r>
              <a:rPr lang="en-US" sz="1800" dirty="0" smtClean="0"/>
              <a:t> </a:t>
            </a:r>
            <a:r>
              <a:rPr lang="en-US" sz="1800" dirty="0" err="1" smtClean="0"/>
              <a:t>στο</a:t>
            </a:r>
            <a:r>
              <a:rPr lang="en-US" sz="1800" dirty="0" smtClean="0"/>
              <a:t> </a:t>
            </a:r>
            <a:r>
              <a:rPr lang="en-US" sz="1800" dirty="0" err="1" smtClean="0"/>
              <a:t>άνοιγμα</a:t>
            </a:r>
            <a:r>
              <a:rPr lang="en-US" sz="1800" dirty="0" smtClean="0"/>
              <a:t> </a:t>
            </a:r>
            <a:r>
              <a:rPr lang="en-US" sz="1800" dirty="0" err="1" smtClean="0"/>
              <a:t>των</a:t>
            </a:r>
            <a:r>
              <a:rPr lang="en-US" sz="1800" dirty="0" smtClean="0"/>
              <a:t> </a:t>
            </a:r>
            <a:r>
              <a:rPr lang="en-US" sz="1800" dirty="0" err="1" smtClean="0"/>
              <a:t>στομάτων</a:t>
            </a:r>
            <a:r>
              <a:rPr lang="en-US" sz="1800" dirty="0" smtClean="0"/>
              <a:t> </a:t>
            </a:r>
            <a:r>
              <a:rPr lang="en-US" sz="1800" dirty="0" err="1" smtClean="0"/>
              <a:t>ακολουθούν</a:t>
            </a:r>
            <a:r>
              <a:rPr lang="en-US" sz="1800" dirty="0" smtClean="0"/>
              <a:t> </a:t>
            </a:r>
            <a:r>
              <a:rPr lang="en-US" sz="1800" dirty="0" err="1" smtClean="0"/>
              <a:t>συνήθως</a:t>
            </a:r>
            <a:r>
              <a:rPr lang="en-US" sz="1800" dirty="0" smtClean="0"/>
              <a:t> </a:t>
            </a:r>
            <a:r>
              <a:rPr lang="en-US" sz="1800" dirty="0" err="1" smtClean="0"/>
              <a:t>βιολογικό</a:t>
            </a:r>
            <a:r>
              <a:rPr lang="en-US" sz="1800" dirty="0" smtClean="0"/>
              <a:t> </a:t>
            </a:r>
            <a:r>
              <a:rPr lang="en-US" sz="1800" dirty="0" err="1" smtClean="0"/>
              <a:t>ρυθμό</a:t>
            </a:r>
            <a:r>
              <a:rPr lang="en-US" sz="1800" dirty="0" smtClean="0"/>
              <a:t> .</a:t>
            </a:r>
            <a:endParaRPr lang="el-GR" sz="1800" dirty="0"/>
          </a:p>
        </p:txBody>
      </p:sp>
      <p:sp>
        <p:nvSpPr>
          <p:cNvPr id="4" name="Title 1"/>
          <p:cNvSpPr txBox="1">
            <a:spLocks/>
          </p:cNvSpPr>
          <p:nvPr/>
        </p:nvSpPr>
        <p:spPr>
          <a:xfrm>
            <a:off x="251520" y="116632"/>
            <a:ext cx="8445624" cy="79208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lvl="0" algn="ctr">
              <a:spcBef>
                <a:spcPct val="0"/>
              </a:spcBef>
              <a:defRPr/>
            </a:pPr>
            <a:r>
              <a:rPr lang="en-US" sz="2000" b="1" dirty="0" err="1" smtClean="0">
                <a:solidFill>
                  <a:schemeClr val="tx2">
                    <a:lumMod val="50000"/>
                  </a:schemeClr>
                </a:solidFill>
                <a:latin typeface="Arial" pitchFamily="34" charset="0"/>
                <a:cs typeface="Arial" pitchFamily="34" charset="0"/>
              </a:rPr>
              <a:t>Οι</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στοματικές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κινήσεις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στοχεύουν</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βελτίστοποίηση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του</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ενεργειακού</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ισοζυγίου</a:t>
            </a:r>
            <a:r>
              <a:rPr lang="en-US" sz="2000" b="1" dirty="0" smtClean="0">
                <a:solidFill>
                  <a:schemeClr val="tx2">
                    <a:lumMod val="50000"/>
                  </a:schemeClr>
                </a:solidFill>
                <a:latin typeface="Arial" pitchFamily="34" charset="0"/>
                <a:cs typeface="Arial" pitchFamily="34" charset="0"/>
              </a:rPr>
              <a:t> </a:t>
            </a:r>
            <a:endParaRPr lang="el-GR" sz="2000" b="1" dirty="0">
              <a:solidFill>
                <a:schemeClr val="tx2">
                  <a:lumMod val="50000"/>
                </a:schemeClr>
              </a:solidFill>
              <a:latin typeface="Arial" pitchFamily="34" charset="0"/>
              <a:cs typeface="Arial" pitchFamily="34" charset="0"/>
            </a:endParaRPr>
          </a:p>
        </p:txBody>
      </p:sp>
      <p:pic>
        <p:nvPicPr>
          <p:cNvPr id="3074" name="Picture 2" descr="Z:\Karabou\biblia\physiology\Figures\Chapter 5\5_gs_diurnal.jpg"/>
          <p:cNvPicPr>
            <a:picLocks noChangeAspect="1" noChangeArrowheads="1"/>
          </p:cNvPicPr>
          <p:nvPr/>
        </p:nvPicPr>
        <p:blipFill>
          <a:blip r:embed="rId2" cstate="print"/>
          <a:srcRect/>
          <a:stretch>
            <a:fillRect/>
          </a:stretch>
        </p:blipFill>
        <p:spPr bwMode="auto">
          <a:xfrm>
            <a:off x="4572000" y="1268760"/>
            <a:ext cx="4572000" cy="261461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23528" y="116632"/>
            <a:ext cx="8445624" cy="79208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lvl="0" algn="ctr">
              <a:spcBef>
                <a:spcPct val="0"/>
              </a:spcBef>
              <a:defRPr/>
            </a:pPr>
            <a:r>
              <a:rPr lang="en-US" sz="2000" b="1" dirty="0" err="1" smtClean="0">
                <a:solidFill>
                  <a:schemeClr val="tx2">
                    <a:lumMod val="50000"/>
                  </a:schemeClr>
                </a:solidFill>
                <a:latin typeface="Arial" pitchFamily="34" charset="0"/>
                <a:cs typeface="Arial" pitchFamily="34" charset="0"/>
              </a:rPr>
              <a:t>Οι</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στοματικές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κινήσεις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στοχεύουν</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βελτίστοποίηση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του</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ενεργειακού</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ισοζυγίου</a:t>
            </a:r>
            <a:r>
              <a:rPr lang="en-US" sz="2000" b="1" dirty="0" smtClean="0">
                <a:solidFill>
                  <a:schemeClr val="tx2">
                    <a:lumMod val="50000"/>
                  </a:schemeClr>
                </a:solidFill>
                <a:latin typeface="Arial" pitchFamily="34" charset="0"/>
                <a:cs typeface="Arial" pitchFamily="34" charset="0"/>
              </a:rPr>
              <a:t> </a:t>
            </a:r>
            <a:endParaRPr lang="el-GR" sz="2000" b="1" dirty="0">
              <a:solidFill>
                <a:schemeClr val="tx2">
                  <a:lumMod val="50000"/>
                </a:schemeClr>
              </a:solidFill>
              <a:latin typeface="Arial" pitchFamily="34" charset="0"/>
              <a:cs typeface="Arial" pitchFamily="34" charset="0"/>
            </a:endParaRPr>
          </a:p>
        </p:txBody>
      </p:sp>
      <p:sp>
        <p:nvSpPr>
          <p:cNvPr id="25605" name="Rectangle 5"/>
          <p:cNvSpPr>
            <a:spLocks noChangeArrowheads="1"/>
          </p:cNvSpPr>
          <p:nvPr/>
        </p:nvSpPr>
        <p:spPr bwMode="auto">
          <a:xfrm>
            <a:off x="0" y="1223318"/>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Η επίδραση της ακτινοβολίας στο άνοιγμα των στομάτων έχει δύο συνιστώσες: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Η πρώτη είναι </a:t>
            </a:r>
            <a:r>
              <a:rPr kumimoji="0" lang="el-GR"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φωτοσυνθετική</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και για αυτήν ευθύνεται το </a:t>
            </a:r>
            <a:r>
              <a:rPr kumimoji="0" lang="el-GR"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σύνολο της φωτοσυνθετικά ενεργής ακτινοβολίας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Οφείλεται στην πραγματοποίηση φωτοσύνθεσης από τους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χλωροπλάστες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των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καταφρακτικών</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κυττάρων η οποία συμβάλλει στην εξασφάλιση οσμωτικά ενεργών ουσιών και ενέργειας για τη λειτουργία του μηχανισμού ανοίγματος. Μέσω της πρώτης συνιστώσας επιτυγχάνεται η σύνδεση του στοματικού ανοίγματος με την ένταση της ακτινοβολίας και πρακτικά μέσω αυτής ελέγχεται το ήμισυ περίπου του πλήρους ανοίγματος.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Η δεύτερη συνιστώσα είναι μη-φωτοσυνθετική και σε αυτήν </a:t>
            </a:r>
            <a:r>
              <a:rPr kumimoji="0" lang="el-GR"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το φως λειτουργεί ως σήμα </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προκαλώντας περαιτέρω άνοιγμα των στομάτων. Για τη δεύτερη συνιστώσα ευθύνεται η μπλε φασματική περιοχή το φως της οποίας ενεργοποιεί τους κατάλληλους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φωτοδέκτες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όπου στην περίπτωση των στοματικών κινήσεων είναι το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καροτενοειδές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ζεαξανθίνη</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και οι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ahoma" pitchFamily="34" charset="0"/>
              </a:rPr>
              <a:t>φωτοτροπίνες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Συνεπώς, σε φυσικές συνθήκες επάγονται και οι δύο συνιστώσες του μηχανισμού ανοίγματος με εξαίρεση το λυκαυγές, στη διάρκεια του οποίου επικρατεί φως χαμηλής έντασης εμπλουτισμένο στην μπλε περιοχή του φάσματος.</a:t>
            </a:r>
            <a:r>
              <a:rPr kumimoji="0" lang="el-GR"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 </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just"/>
            <a:endParaRPr lang="el-GR" sz="2200" b="1" dirty="0" smtClean="0"/>
          </a:p>
          <a:p>
            <a:pPr>
              <a:buNone/>
            </a:pPr>
            <a:endParaRPr lang="el-GR" dirty="0"/>
          </a:p>
        </p:txBody>
      </p:sp>
      <p:sp>
        <p:nvSpPr>
          <p:cNvPr id="7" name="Title 1"/>
          <p:cNvSpPr txBox="1">
            <a:spLocks/>
          </p:cNvSpPr>
          <p:nvPr/>
        </p:nvSpPr>
        <p:spPr>
          <a:xfrm>
            <a:off x="323528" y="116632"/>
            <a:ext cx="8445624" cy="79208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lvl="0" algn="ctr">
              <a:spcBef>
                <a:spcPct val="0"/>
              </a:spcBef>
              <a:defRPr/>
            </a:pPr>
            <a:r>
              <a:rPr lang="en-US" sz="2000" b="1" dirty="0" err="1" smtClean="0">
                <a:solidFill>
                  <a:schemeClr val="tx2">
                    <a:lumMod val="50000"/>
                  </a:schemeClr>
                </a:solidFill>
                <a:latin typeface="Arial" pitchFamily="34" charset="0"/>
                <a:cs typeface="Arial" pitchFamily="34" charset="0"/>
              </a:rPr>
              <a:t>Οι</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στοματικές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κινήσεις</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στοχεύουν</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στη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βελτίστοποίηση</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του</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ενεργειακού</a:t>
            </a:r>
            <a:r>
              <a:rPr lang="en-US" sz="2000" b="1" dirty="0" smtClean="0">
                <a:solidFill>
                  <a:schemeClr val="tx2">
                    <a:lumMod val="50000"/>
                  </a:schemeClr>
                </a:solidFill>
                <a:latin typeface="Arial" pitchFamily="34" charset="0"/>
                <a:cs typeface="Arial" pitchFamily="34" charset="0"/>
              </a:rPr>
              <a:t> </a:t>
            </a:r>
            <a:r>
              <a:rPr lang="en-US" sz="2000" b="1" dirty="0" err="1" smtClean="0">
                <a:solidFill>
                  <a:schemeClr val="tx2">
                    <a:lumMod val="50000"/>
                  </a:schemeClr>
                </a:solidFill>
                <a:latin typeface="Arial" pitchFamily="34" charset="0"/>
                <a:cs typeface="Arial" pitchFamily="34" charset="0"/>
              </a:rPr>
              <a:t>ισοζυγίου</a:t>
            </a:r>
            <a:r>
              <a:rPr lang="en-US" sz="2000" b="1" dirty="0" smtClean="0">
                <a:solidFill>
                  <a:schemeClr val="tx2">
                    <a:lumMod val="50000"/>
                  </a:schemeClr>
                </a:solidFill>
                <a:latin typeface="Arial" pitchFamily="34" charset="0"/>
                <a:cs typeface="Arial" pitchFamily="34" charset="0"/>
              </a:rPr>
              <a:t> </a:t>
            </a:r>
            <a:endParaRPr lang="el-GR" sz="2000" b="1" dirty="0">
              <a:solidFill>
                <a:schemeClr val="tx2">
                  <a:lumMod val="50000"/>
                </a:schemeClr>
              </a:solidFill>
              <a:latin typeface="Arial" pitchFamily="34" charset="0"/>
              <a:cs typeface="Arial" pitchFamily="34" charset="0"/>
            </a:endParaRPr>
          </a:p>
        </p:txBody>
      </p:sp>
      <p:sp>
        <p:nvSpPr>
          <p:cNvPr id="8" name="Rectangle 7"/>
          <p:cNvSpPr/>
          <p:nvPr/>
        </p:nvSpPr>
        <p:spPr>
          <a:xfrm>
            <a:off x="179512" y="1124744"/>
            <a:ext cx="8820472" cy="4524315"/>
          </a:xfrm>
          <a:prstGeom prst="rect">
            <a:avLst/>
          </a:prstGeom>
        </p:spPr>
        <p:txBody>
          <a:bodyPr wrap="square">
            <a:spAutoFit/>
          </a:bodyPr>
          <a:lstStyle/>
          <a:p>
            <a:r>
              <a:rPr lang="el-GR" dirty="0" smtClean="0"/>
              <a:t>Το άνοιγμα των στομάτων παρουσία φωτισμού ελέγχεται όχι μόνο από τις </a:t>
            </a:r>
            <a:r>
              <a:rPr lang="el-GR" dirty="0" err="1" smtClean="0"/>
              <a:t>φωτοτροπίνες</a:t>
            </a:r>
            <a:r>
              <a:rPr lang="el-GR" dirty="0" smtClean="0"/>
              <a:t> και τη </a:t>
            </a:r>
            <a:r>
              <a:rPr lang="el-GR" dirty="0" err="1" smtClean="0"/>
              <a:t>ζεαξανθίνη</a:t>
            </a:r>
            <a:r>
              <a:rPr lang="el-GR" dirty="0" smtClean="0"/>
              <a:t> (ευαίσθητες στο μπλε φως) αλλά και από τα </a:t>
            </a:r>
            <a:r>
              <a:rPr lang="el-GR" dirty="0" err="1" smtClean="0"/>
              <a:t>φυτόχρωματα</a:t>
            </a:r>
            <a:r>
              <a:rPr lang="el-GR" dirty="0" smtClean="0"/>
              <a:t> (ευαίσθητα στο κόκκινο και υπέρυθρο φως. </a:t>
            </a:r>
          </a:p>
          <a:p>
            <a:endParaRPr lang="el-GR" dirty="0" smtClean="0"/>
          </a:p>
          <a:p>
            <a:r>
              <a:rPr lang="el-GR" dirty="0" smtClean="0"/>
              <a:t>Η ενεργοποίηση των </a:t>
            </a:r>
            <a:r>
              <a:rPr lang="el-GR" dirty="0" err="1" smtClean="0"/>
              <a:t>φωτοτροπινών</a:t>
            </a:r>
            <a:r>
              <a:rPr lang="el-GR" dirty="0" smtClean="0"/>
              <a:t> από τη μπλε ακτινοβολία έχει ως τελικό αποτέλεσμα την ενεργοποίηση της H</a:t>
            </a:r>
            <a:r>
              <a:rPr lang="el-GR" baseline="30000" dirty="0" smtClean="0"/>
              <a:t>+</a:t>
            </a:r>
            <a:r>
              <a:rPr lang="el-GR" dirty="0" smtClean="0"/>
              <a:t>-</a:t>
            </a:r>
            <a:r>
              <a:rPr lang="el-GR" dirty="0" err="1" smtClean="0"/>
              <a:t>ATPάσης,</a:t>
            </a:r>
            <a:r>
              <a:rPr lang="el-GR" dirty="0" smtClean="0"/>
              <a:t> της επαγωγής της υδρόλυσης του αμύλου και της συνακόλουθης παραγωγής μηλικού οξέος με τελικό αποτέλεσμα το άνοιγμα του στόματος. </a:t>
            </a:r>
          </a:p>
          <a:p>
            <a:endParaRPr lang="el-GR" dirty="0" smtClean="0"/>
          </a:p>
          <a:p>
            <a:r>
              <a:rPr lang="el-GR" dirty="0" smtClean="0"/>
              <a:t>Ο μηχανισμός αυτός παρουσιάζεται εξαιρετικά ευαίσθητος σε χαμηλές εντάσεις φωτισμού, προκαλεί ταχείες αντιδράσεις και φαίνεται ότι παίζει σημαντικό ρόλο στην αντίληψη των αλλαγών του φωτεινού περιβάλλοντος και στον εγκλιματισμό σε αυτές, όπως π.χ. κατά την ανατολή του ήλιου ή την περιοδική σκίαση κατά τη διάρκεια της ημέρας ενός φυτού το οποίο βρίσκεται στον </a:t>
            </a:r>
            <a:r>
              <a:rPr lang="el-GR" dirty="0" err="1" smtClean="0"/>
              <a:t>υπόροφο</a:t>
            </a:r>
            <a:r>
              <a:rPr lang="el-GR" dirty="0" smtClean="0"/>
              <a:t> ενός δάσους. </a:t>
            </a:r>
          </a:p>
          <a:p>
            <a:endParaRPr lang="el-GR" dirty="0" smtClean="0"/>
          </a:p>
          <a:p>
            <a:r>
              <a:rPr lang="el-GR" dirty="0" smtClean="0"/>
              <a:t>Τα </a:t>
            </a:r>
            <a:r>
              <a:rPr lang="el-GR" dirty="0" err="1" smtClean="0"/>
              <a:t>φυτοχρώματα</a:t>
            </a:r>
            <a:r>
              <a:rPr lang="el-GR" dirty="0" smtClean="0"/>
              <a:t> φαίνεται ότι ασκούν έλεγχο στο μηχανισμό μέσω της ρύθμισης του βιολογικού ρολογιού.</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5297</TotalTime>
  <Words>3861</Words>
  <Application>Microsoft Office PowerPoint</Application>
  <PresentationFormat>On-screen Show (4:3)</PresentationFormat>
  <Paragraphs>122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Θέμα του Office</vt:lpstr>
      <vt:lpstr>ΦΥΣΙΟΛΟΓΙΑ των ΦΥΤΩΝ</vt:lpstr>
      <vt:lpstr> Ο ζωτικός ρόλος των ισοζυγίων ενέργειας, νερού και άνθρακα</vt:lpstr>
      <vt:lpstr>Slide 3</vt:lpstr>
      <vt:lpstr>Slide 4</vt:lpstr>
      <vt:lpstr>Slide 5</vt:lpstr>
      <vt:lpstr>Slide 6</vt:lpstr>
      <vt:lpstr>Slide 7</vt:lpstr>
      <vt:lpstr>Slide 8</vt:lpstr>
      <vt:lpstr>Slide 9</vt:lpstr>
      <vt:lpstr>Η νυχτερινή διαπνοή και ο ρόλος της</vt:lpstr>
      <vt:lpstr>Τα ισοζύγια άνθρακα και νερού επηρεάζονται από τη συγκέντρωση του CO2 </vt:lpstr>
      <vt:lpstr>Slide 12</vt:lpstr>
      <vt:lpstr>Slide 13</vt:lpstr>
      <vt:lpstr>Slide 14</vt:lpstr>
      <vt:lpstr>Slide 15</vt:lpstr>
      <vt:lpstr>Slide 16</vt:lpstr>
      <vt:lpstr>Slide 17</vt:lpstr>
      <vt:lpstr>Slide 18</vt:lpstr>
      <vt:lpstr>Το διαπνευστικό πηλίκο και η επιλογή φυτών προς καλλιέργεια</vt:lpstr>
      <vt:lpstr>Slide 20</vt:lpstr>
      <vt:lpstr>Πως τα φυτά ανταποκρίνονται στις διαφορετικές συνθήκες περιβάλλοντος;  </vt:lpstr>
      <vt:lpstr>Slide 22</vt:lpstr>
      <vt:lpstr>Πως τα φυτά ανταποκρίνονται στις διαφορετικές συνθήκες περιβάλλοντος;  </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FASSEAS</dc:creator>
  <cp:lastModifiedBy>Labuser</cp:lastModifiedBy>
  <cp:revision>560</cp:revision>
  <dcterms:created xsi:type="dcterms:W3CDTF">2013-04-07T20:53:50Z</dcterms:created>
  <dcterms:modified xsi:type="dcterms:W3CDTF">2020-03-17T09:13:31Z</dcterms:modified>
</cp:coreProperties>
</file>