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1" r:id="rId4"/>
    <p:sldId id="262" r:id="rId5"/>
    <p:sldId id="264" r:id="rId6"/>
    <p:sldId id="263" r:id="rId7"/>
    <p:sldId id="265" r:id="rId8"/>
    <p:sldId id="266" r:id="rId9"/>
    <p:sldId id="268" r:id="rId10"/>
    <p:sldId id="257"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44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A44EE2F2-C600-4AB6-AA85-DDC3CB4FCBDD}" type="datetimeFigureOut">
              <a:rPr lang="el-GR" smtClean="0"/>
              <a:pPr/>
              <a:t>11/1/2016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5CE2EBB-D649-4FAF-B5B8-B79D414F2247}"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44EE2F2-C600-4AB6-AA85-DDC3CB4FCBDD}" type="datetimeFigureOut">
              <a:rPr lang="el-GR" smtClean="0"/>
              <a:pPr/>
              <a:t>11/1/2016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5CE2EBB-D649-4FAF-B5B8-B79D414F2247}"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44EE2F2-C600-4AB6-AA85-DDC3CB4FCBDD}" type="datetimeFigureOut">
              <a:rPr lang="el-GR" smtClean="0"/>
              <a:pPr/>
              <a:t>11/1/2016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5CE2EBB-D649-4FAF-B5B8-B79D414F2247}"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44EE2F2-C600-4AB6-AA85-DDC3CB4FCBDD}" type="datetimeFigureOut">
              <a:rPr lang="el-GR" smtClean="0"/>
              <a:pPr/>
              <a:t>11/1/2016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5CE2EBB-D649-4FAF-B5B8-B79D414F2247}"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A44EE2F2-C600-4AB6-AA85-DDC3CB4FCBDD}" type="datetimeFigureOut">
              <a:rPr lang="el-GR" smtClean="0"/>
              <a:pPr/>
              <a:t>11/1/2016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5CE2EBB-D649-4FAF-B5B8-B79D414F2247}"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A44EE2F2-C600-4AB6-AA85-DDC3CB4FCBDD}" type="datetimeFigureOut">
              <a:rPr lang="el-GR" smtClean="0"/>
              <a:pPr/>
              <a:t>11/1/2016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5CE2EBB-D649-4FAF-B5B8-B79D414F2247}"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A44EE2F2-C600-4AB6-AA85-DDC3CB4FCBDD}" type="datetimeFigureOut">
              <a:rPr lang="el-GR" smtClean="0"/>
              <a:pPr/>
              <a:t>11/1/2016</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75CE2EBB-D649-4FAF-B5B8-B79D414F2247}"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A44EE2F2-C600-4AB6-AA85-DDC3CB4FCBDD}" type="datetimeFigureOut">
              <a:rPr lang="el-GR" smtClean="0"/>
              <a:pPr/>
              <a:t>11/1/2016</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75CE2EBB-D649-4FAF-B5B8-B79D414F2247}"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A44EE2F2-C600-4AB6-AA85-DDC3CB4FCBDD}" type="datetimeFigureOut">
              <a:rPr lang="el-GR" smtClean="0"/>
              <a:pPr/>
              <a:t>11/1/2016</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75CE2EBB-D649-4FAF-B5B8-B79D414F2247}"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44EE2F2-C600-4AB6-AA85-DDC3CB4FCBDD}" type="datetimeFigureOut">
              <a:rPr lang="el-GR" smtClean="0"/>
              <a:pPr/>
              <a:t>11/1/2016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5CE2EBB-D649-4FAF-B5B8-B79D414F2247}"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44EE2F2-C600-4AB6-AA85-DDC3CB4FCBDD}" type="datetimeFigureOut">
              <a:rPr lang="el-GR" smtClean="0"/>
              <a:pPr/>
              <a:t>11/1/2016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5CE2EBB-D649-4FAF-B5B8-B79D414F2247}"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4EE2F2-C600-4AB6-AA85-DDC3CB4FCBDD}" type="datetimeFigureOut">
              <a:rPr lang="el-GR" smtClean="0"/>
              <a:pPr/>
              <a:t>11/1/2016</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E2EBB-D649-4FAF-B5B8-B79D414F2247}"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dirty="0" smtClean="0"/>
              <a:t>ΣΥΓΚΡΙΤΙΚΗ ΑΝΑΛΥΣΗ ΛΕΙΤΟΥΡΓΙΑΣ ΓΕΩΡΓΙΚΩΝ ΕΠΙΧΕΙΡΗΣΕΩΝ </a:t>
            </a:r>
            <a:endParaRPr lang="el-GR" dirty="0"/>
          </a:p>
        </p:txBody>
      </p:sp>
      <p:sp>
        <p:nvSpPr>
          <p:cNvPr id="3" name="2 - Υπότιτλος"/>
          <p:cNvSpPr>
            <a:spLocks noGrp="1"/>
          </p:cNvSpPr>
          <p:nvPr>
            <p:ph type="subTitle" idx="1"/>
          </p:nvPr>
        </p:nvSpPr>
        <p:spPr/>
        <p:txBody>
          <a:bodyPr>
            <a:normAutofit/>
          </a:bodyPr>
          <a:lstStyle/>
          <a:p>
            <a:r>
              <a:rPr lang="el-GR" sz="2400" dirty="0" smtClean="0"/>
              <a:t>Κώστας </a:t>
            </a:r>
            <a:r>
              <a:rPr lang="el-GR" sz="2400" dirty="0" err="1" smtClean="0"/>
              <a:t>Τσιμπούκας</a:t>
            </a:r>
            <a:endParaRPr lang="el-GR"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539552" y="1"/>
          <a:ext cx="8496944" cy="6792306"/>
        </p:xfrm>
        <a:graphic>
          <a:graphicData uri="http://schemas.openxmlformats.org/drawingml/2006/table">
            <a:tbl>
              <a:tblPr/>
              <a:tblGrid>
                <a:gridCol w="3351279"/>
                <a:gridCol w="1296310"/>
                <a:gridCol w="1098401"/>
                <a:gridCol w="1048925"/>
                <a:gridCol w="1702029"/>
              </a:tblGrid>
              <a:tr h="152068">
                <a:tc>
                  <a:txBody>
                    <a:bodyPr/>
                    <a:lstStyle/>
                    <a:p>
                      <a:pPr algn="l" fontAlgn="b"/>
                      <a:endParaRPr lang="el-GR" sz="1000" b="0" i="0" u="none" strike="noStrike" dirty="0">
                        <a:solidFill>
                          <a:srgbClr val="000000"/>
                        </a:solidFill>
                        <a:latin typeface="Calibri"/>
                      </a:endParaRPr>
                    </a:p>
                  </a:txBody>
                  <a:tcPr marL="3210" marR="3210" marT="3210" marB="0" anchor="b">
                    <a:lnL>
                      <a:noFill/>
                    </a:lnL>
                    <a:lnR w="6350" cap="flat" cmpd="sng" algn="ctr">
                      <a:solidFill>
                        <a:srgbClr val="000000"/>
                      </a:solidFill>
                      <a:prstDash val="solid"/>
                      <a:round/>
                      <a:headEnd type="none" w="med" len="med"/>
                      <a:tailEnd type="none" w="med" len="med"/>
                    </a:lnR>
                    <a:lnT>
                      <a:noFill/>
                    </a:lnT>
                    <a:lnB>
                      <a:noFill/>
                    </a:lnB>
                  </a:tcPr>
                </a:tc>
                <a:tc gridSpan="3">
                  <a:txBody>
                    <a:bodyPr/>
                    <a:lstStyle/>
                    <a:p>
                      <a:pPr algn="ctr" fontAlgn="b"/>
                      <a:r>
                        <a:rPr lang="el-GR" sz="1000" b="1" i="0" u="none" strike="noStrike" dirty="0">
                          <a:solidFill>
                            <a:srgbClr val="000000"/>
                          </a:solidFill>
                          <a:latin typeface="Calibri"/>
                        </a:rPr>
                        <a:t>ΥΠΟΟΜΑΔΕΣ</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a:txBody>
                    <a:bodyPr/>
                    <a:lstStyle/>
                    <a:p>
                      <a:pPr algn="l" fontAlgn="b"/>
                      <a:endParaRPr lang="el-GR" sz="1000" b="0" i="0" u="none" strike="noStrike">
                        <a:solidFill>
                          <a:srgbClr val="000000"/>
                        </a:solidFill>
                        <a:latin typeface="Calibri"/>
                      </a:endParaRPr>
                    </a:p>
                  </a:txBody>
                  <a:tcPr marL="3210" marR="3210" marT="321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r>
              <a:tr h="152068">
                <a:tc>
                  <a:txBody>
                    <a:bodyPr/>
                    <a:lstStyle/>
                    <a:p>
                      <a:pPr algn="l" fontAlgn="b"/>
                      <a:r>
                        <a:rPr lang="el-GR" sz="1000" b="1" i="0" u="none" strike="noStrike" dirty="0">
                          <a:solidFill>
                            <a:srgbClr val="000000"/>
                          </a:solidFill>
                          <a:latin typeface="Calibri"/>
                        </a:rPr>
                        <a:t>Τεχνικοοικονομικοί δείκτες</a:t>
                      </a:r>
                    </a:p>
                  </a:txBody>
                  <a:tcPr marL="3210" marR="3210" marT="321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l-GR" sz="1000" b="1" i="0" u="none" strike="noStrike" dirty="0">
                          <a:solidFill>
                            <a:srgbClr val="000000"/>
                          </a:solidFill>
                          <a:latin typeface="Calibri"/>
                        </a:rPr>
                        <a:t>Επικεφαλής</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l-GR" sz="1000" b="1" i="0" u="none" strike="noStrike" dirty="0">
                          <a:solidFill>
                            <a:srgbClr val="000000"/>
                          </a:solidFill>
                          <a:latin typeface="Calibri"/>
                        </a:rPr>
                        <a:t>Μεσαία</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l-GR" sz="1000" b="1" i="0" u="none" strike="noStrike">
                          <a:solidFill>
                            <a:srgbClr val="000000"/>
                          </a:solidFill>
                          <a:latin typeface="Calibri"/>
                        </a:rPr>
                        <a:t>Ουραγός</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l-GR" sz="1000" b="1" i="0" u="none" strike="noStrike">
                          <a:solidFill>
                            <a:srgbClr val="000000"/>
                          </a:solidFill>
                          <a:latin typeface="Calibri"/>
                        </a:rPr>
                        <a:t>Εκμετάλλευση Χ</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2068">
                <a:tc>
                  <a:txBody>
                    <a:bodyPr/>
                    <a:lstStyle/>
                    <a:p>
                      <a:pPr algn="l" fontAlgn="b"/>
                      <a:r>
                        <a:rPr lang="el-GR" sz="1000" b="0" i="1" u="sng" strike="noStrike" dirty="0">
                          <a:solidFill>
                            <a:srgbClr val="000000"/>
                          </a:solidFill>
                          <a:latin typeface="Calibri"/>
                        </a:rPr>
                        <a:t>Οικονομικά αποτελέσματα</a:t>
                      </a:r>
                    </a:p>
                  </a:txBody>
                  <a:tcPr marL="3210" marR="3210" marT="32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l-GR" sz="1000" b="0" i="0" u="none" strike="noStrike">
                        <a:solidFill>
                          <a:srgbClr val="000000"/>
                        </a:solidFill>
                        <a:latin typeface="Calibri"/>
                      </a:endParaRPr>
                    </a:p>
                  </a:txBody>
                  <a:tcPr marL="3210" marR="3210" marT="321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l-GR" sz="1000" b="0" i="0" u="none" strike="noStrike">
                        <a:solidFill>
                          <a:srgbClr val="000000"/>
                        </a:solidFill>
                        <a:latin typeface="Calibri"/>
                      </a:endParaRPr>
                    </a:p>
                  </a:txBody>
                  <a:tcPr marL="3210" marR="3210" marT="321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l-GR" sz="1000" b="0" i="0" u="none" strike="noStrike" dirty="0">
                        <a:solidFill>
                          <a:srgbClr val="000000"/>
                        </a:solidFill>
                        <a:latin typeface="Calibri"/>
                      </a:endParaRPr>
                    </a:p>
                  </a:txBody>
                  <a:tcPr marL="3210" marR="3210" marT="321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l-GR" sz="1000" b="0" i="0" u="none" strike="noStrike">
                        <a:solidFill>
                          <a:srgbClr val="000000"/>
                        </a:solidFill>
                        <a:latin typeface="Calibri"/>
                      </a:endParaRPr>
                    </a:p>
                  </a:txBody>
                  <a:tcPr marL="3210" marR="3210" marT="321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0999">
                <a:tc>
                  <a:txBody>
                    <a:bodyPr/>
                    <a:lstStyle/>
                    <a:p>
                      <a:pPr algn="l" fontAlgn="b"/>
                      <a:r>
                        <a:rPr lang="el-GR" sz="1000" b="0" i="0" u="none" strike="noStrike" dirty="0">
                          <a:solidFill>
                            <a:srgbClr val="000000"/>
                          </a:solidFill>
                          <a:latin typeface="Calibri"/>
                        </a:rPr>
                        <a:t>Επιχειρηματικό Κέρδος/Χρησιμοποιούμενη Γεωργική Έκταση (€/ στρέμμα)</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dirty="0">
                          <a:solidFill>
                            <a:srgbClr val="000000"/>
                          </a:solidFill>
                          <a:latin typeface="Calibri"/>
                        </a:rPr>
                        <a:t>12</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-3</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dirty="0">
                          <a:solidFill>
                            <a:srgbClr val="000000"/>
                          </a:solidFill>
                          <a:latin typeface="Calibri"/>
                        </a:rPr>
                        <a:t>-9</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dirty="0">
                          <a:solidFill>
                            <a:srgbClr val="000000"/>
                          </a:solidFill>
                          <a:latin typeface="Calibri"/>
                        </a:rPr>
                        <a:t>1</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0999">
                <a:tc>
                  <a:txBody>
                    <a:bodyPr/>
                    <a:lstStyle/>
                    <a:p>
                      <a:pPr algn="l" fontAlgn="b"/>
                      <a:r>
                        <a:rPr lang="el-GR" sz="1000" b="0" i="0" u="none" strike="noStrike" dirty="0">
                          <a:solidFill>
                            <a:srgbClr val="000000"/>
                          </a:solidFill>
                          <a:latin typeface="Calibri"/>
                        </a:rPr>
                        <a:t>Ακαθάριστη Προστιθέμενη Αξία / Ετήσια Μονάδα Εργασίας (€/ Ε.Μ.Ε.)</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dirty="0" smtClean="0">
                          <a:solidFill>
                            <a:srgbClr val="000000"/>
                          </a:solidFill>
                          <a:latin typeface="Calibri"/>
                        </a:rPr>
                        <a:t>14.280</a:t>
                      </a:r>
                      <a:endParaRPr lang="el-GR" sz="1000" b="0" i="0" u="none" strike="noStrike" dirty="0">
                        <a:solidFill>
                          <a:srgbClr val="000000"/>
                        </a:solidFill>
                        <a:latin typeface="Calibri"/>
                      </a:endParaRP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dirty="0" smtClean="0">
                          <a:solidFill>
                            <a:srgbClr val="000000"/>
                          </a:solidFill>
                          <a:latin typeface="Calibri"/>
                        </a:rPr>
                        <a:t>9.875</a:t>
                      </a:r>
                      <a:endParaRPr lang="el-GR" sz="1000" b="0" i="0" u="none" strike="noStrike" dirty="0">
                        <a:solidFill>
                          <a:srgbClr val="000000"/>
                        </a:solidFill>
                        <a:latin typeface="Calibri"/>
                      </a:endParaRP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dirty="0" smtClean="0">
                          <a:solidFill>
                            <a:srgbClr val="000000"/>
                          </a:solidFill>
                          <a:latin typeface="Calibri"/>
                        </a:rPr>
                        <a:t>6.453</a:t>
                      </a:r>
                      <a:endParaRPr lang="el-GR" sz="1000" b="0" i="0" u="none" strike="noStrike" dirty="0">
                        <a:solidFill>
                          <a:srgbClr val="000000"/>
                        </a:solidFill>
                        <a:latin typeface="Calibri"/>
                      </a:endParaRP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smtClean="0">
                          <a:solidFill>
                            <a:srgbClr val="000000"/>
                          </a:solidFill>
                          <a:latin typeface="Calibri"/>
                        </a:rPr>
                        <a:t>11.350</a:t>
                      </a:r>
                      <a:endParaRPr lang="el-GR" sz="1000" b="0" i="0" u="none" strike="noStrike" dirty="0">
                        <a:solidFill>
                          <a:srgbClr val="000000"/>
                        </a:solidFill>
                        <a:latin typeface="Calibri"/>
                      </a:endParaRP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0999">
                <a:tc>
                  <a:txBody>
                    <a:bodyPr/>
                    <a:lstStyle/>
                    <a:p>
                      <a:pPr algn="l" fontAlgn="b"/>
                      <a:r>
                        <a:rPr lang="el-GR" sz="1000" b="0" i="0" u="none" strike="noStrike" dirty="0">
                          <a:solidFill>
                            <a:srgbClr val="000000"/>
                          </a:solidFill>
                          <a:latin typeface="Calibri"/>
                        </a:rPr>
                        <a:t>Γεωργικό Οικογενειακό Εισόδημα /Χρησιμοποιούμενη Γεωργική Έκταση (€/ στρέμμα)</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dirty="0">
                          <a:solidFill>
                            <a:srgbClr val="000000"/>
                          </a:solidFill>
                          <a:latin typeface="Calibri"/>
                        </a:rPr>
                        <a:t>105</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dirty="0">
                          <a:solidFill>
                            <a:srgbClr val="000000"/>
                          </a:solidFill>
                          <a:latin typeface="Calibri"/>
                        </a:rPr>
                        <a:t>78</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dirty="0">
                          <a:solidFill>
                            <a:srgbClr val="000000"/>
                          </a:solidFill>
                          <a:latin typeface="Calibri"/>
                        </a:rPr>
                        <a:t>45</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dirty="0">
                          <a:solidFill>
                            <a:srgbClr val="000000"/>
                          </a:solidFill>
                          <a:latin typeface="Calibri"/>
                        </a:rPr>
                        <a:t>89</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2068">
                <a:tc>
                  <a:txBody>
                    <a:bodyPr/>
                    <a:lstStyle/>
                    <a:p>
                      <a:pPr algn="l" fontAlgn="b"/>
                      <a:r>
                        <a:rPr lang="el-GR" sz="1000" b="0" i="0" u="none" strike="noStrike" dirty="0">
                          <a:solidFill>
                            <a:srgbClr val="000000"/>
                          </a:solidFill>
                          <a:latin typeface="Calibri"/>
                        </a:rPr>
                        <a:t>Αποδοτικότητα Ιδιόκτητων Κεφαλαίων (%)</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14</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5</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2</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dirty="0">
                          <a:solidFill>
                            <a:srgbClr val="000000"/>
                          </a:solidFill>
                          <a:latin typeface="Calibri"/>
                        </a:rPr>
                        <a:t>5,5</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2068">
                <a:tc>
                  <a:txBody>
                    <a:bodyPr/>
                    <a:lstStyle/>
                    <a:p>
                      <a:pPr algn="l" fontAlgn="b"/>
                      <a:endParaRPr lang="el-GR" sz="1000" b="0" i="0" u="none" strike="noStrike" dirty="0">
                        <a:solidFill>
                          <a:srgbClr val="000000"/>
                        </a:solidFill>
                        <a:latin typeface="Calibri"/>
                      </a:endParaRPr>
                    </a:p>
                  </a:txBody>
                  <a:tcPr marL="3210" marR="3210" marT="32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l-GR" sz="1000" b="0" i="0" u="none" strike="noStrike" dirty="0">
                        <a:solidFill>
                          <a:srgbClr val="000000"/>
                        </a:solidFill>
                        <a:latin typeface="Calibri"/>
                      </a:endParaRPr>
                    </a:p>
                  </a:txBody>
                  <a:tcPr marL="3210" marR="3210" marT="32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l-GR" sz="1000" b="0" i="0" u="none" strike="noStrike">
                        <a:solidFill>
                          <a:srgbClr val="000000"/>
                        </a:solidFill>
                        <a:latin typeface="Calibri"/>
                      </a:endParaRPr>
                    </a:p>
                  </a:txBody>
                  <a:tcPr marL="3210" marR="3210" marT="32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l-GR" sz="1000" b="0" i="0" u="none" strike="noStrike">
                        <a:solidFill>
                          <a:srgbClr val="000000"/>
                        </a:solidFill>
                        <a:latin typeface="Calibri"/>
                      </a:endParaRPr>
                    </a:p>
                  </a:txBody>
                  <a:tcPr marL="3210" marR="3210" marT="32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l-GR" sz="1000" b="0" i="0" u="none" strike="noStrike" dirty="0">
                        <a:solidFill>
                          <a:srgbClr val="000000"/>
                        </a:solidFill>
                        <a:latin typeface="Calibri"/>
                      </a:endParaRPr>
                    </a:p>
                  </a:txBody>
                  <a:tcPr marL="3210" marR="3210" marT="3210" marB="0" anchor="b">
                    <a:lnL>
                      <a:noFill/>
                    </a:lnL>
                    <a:lnR>
                      <a:noFill/>
                    </a:lnR>
                    <a:lnT w="6350" cap="flat" cmpd="sng" algn="ctr">
                      <a:solidFill>
                        <a:srgbClr val="000000"/>
                      </a:solidFill>
                      <a:prstDash val="solid"/>
                      <a:round/>
                      <a:headEnd type="none" w="med" len="med"/>
                      <a:tailEnd type="none" w="med" len="med"/>
                    </a:lnT>
                    <a:lnB>
                      <a:noFill/>
                    </a:lnB>
                  </a:tcPr>
                </a:tc>
              </a:tr>
              <a:tr h="253090">
                <a:tc>
                  <a:txBody>
                    <a:bodyPr/>
                    <a:lstStyle/>
                    <a:p>
                      <a:pPr algn="l" fontAlgn="b"/>
                      <a:r>
                        <a:rPr lang="el-GR" sz="1000" b="0" i="1" u="sng" strike="noStrike" dirty="0">
                          <a:solidFill>
                            <a:srgbClr val="000000"/>
                          </a:solidFill>
                          <a:latin typeface="Calibri"/>
                        </a:rPr>
                        <a:t>Μέγεθος χρησιμοποιούμενου συστήματος παραγωγής</a:t>
                      </a:r>
                    </a:p>
                  </a:txBody>
                  <a:tcPr marL="3210" marR="3210" marT="32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l-GR" sz="1000" b="0" i="0" u="none" strike="noStrike" dirty="0">
                        <a:solidFill>
                          <a:srgbClr val="000000"/>
                        </a:solidFill>
                        <a:latin typeface="Calibri"/>
                      </a:endParaRPr>
                    </a:p>
                  </a:txBody>
                  <a:tcPr marL="3210" marR="3210" marT="32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l-GR" sz="1000" b="0" i="0" u="none" strike="noStrike">
                        <a:solidFill>
                          <a:srgbClr val="000000"/>
                        </a:solidFill>
                        <a:latin typeface="Calibri"/>
                      </a:endParaRPr>
                    </a:p>
                  </a:txBody>
                  <a:tcPr marL="3210" marR="3210" marT="32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l-GR" sz="1000" b="0" i="0" u="none" strike="noStrike">
                        <a:solidFill>
                          <a:srgbClr val="000000"/>
                        </a:solidFill>
                        <a:latin typeface="Calibri"/>
                      </a:endParaRPr>
                    </a:p>
                  </a:txBody>
                  <a:tcPr marL="3210" marR="3210" marT="32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l-GR" sz="1000" b="0" i="0" u="none" strike="noStrike" dirty="0">
                        <a:solidFill>
                          <a:srgbClr val="000000"/>
                        </a:solidFill>
                        <a:latin typeface="Calibri"/>
                      </a:endParaRPr>
                    </a:p>
                  </a:txBody>
                  <a:tcPr marL="3210" marR="3210" marT="3210" marB="0" anchor="b">
                    <a:lnL>
                      <a:noFill/>
                    </a:lnL>
                    <a:lnR>
                      <a:noFill/>
                    </a:lnR>
                    <a:lnT>
                      <a:noFill/>
                    </a:lnT>
                    <a:lnB w="6350" cap="flat" cmpd="sng" algn="ctr">
                      <a:solidFill>
                        <a:srgbClr val="000000"/>
                      </a:solidFill>
                      <a:prstDash val="solid"/>
                      <a:round/>
                      <a:headEnd type="none" w="med" len="med"/>
                      <a:tailEnd type="none" w="med" len="med"/>
                    </a:lnB>
                  </a:tcPr>
                </a:tc>
              </a:tr>
              <a:tr h="152068">
                <a:tc>
                  <a:txBody>
                    <a:bodyPr/>
                    <a:lstStyle/>
                    <a:p>
                      <a:pPr algn="l" fontAlgn="b"/>
                      <a:r>
                        <a:rPr lang="el-GR" sz="1000" b="0" i="0" u="none" strike="noStrike" dirty="0">
                          <a:solidFill>
                            <a:srgbClr val="000000"/>
                          </a:solidFill>
                          <a:latin typeface="Calibri"/>
                        </a:rPr>
                        <a:t>Χρησιμοποιούμενη Γεωργική Έκταση (στρέμματα)</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365</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423</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497</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dirty="0">
                          <a:solidFill>
                            <a:srgbClr val="000000"/>
                          </a:solidFill>
                          <a:latin typeface="Calibri"/>
                        </a:rPr>
                        <a:t>512</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090">
                <a:tc>
                  <a:txBody>
                    <a:bodyPr/>
                    <a:lstStyle/>
                    <a:p>
                      <a:pPr algn="l" fontAlgn="b"/>
                      <a:r>
                        <a:rPr lang="el-GR" sz="1000" b="0" i="0" u="none" strike="noStrike" dirty="0" err="1">
                          <a:solidFill>
                            <a:srgbClr val="000000"/>
                          </a:solidFill>
                          <a:latin typeface="Calibri"/>
                        </a:rPr>
                        <a:t>Χρησιμοποιύμενες</a:t>
                      </a:r>
                      <a:r>
                        <a:rPr lang="el-GR" sz="1000" b="0" i="0" u="none" strike="noStrike" dirty="0">
                          <a:solidFill>
                            <a:srgbClr val="000000"/>
                          </a:solidFill>
                          <a:latin typeface="Calibri"/>
                        </a:rPr>
                        <a:t> Ετήσιες Μονάδες Εργασίας (Ε.Μ.Ε.)</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2,5</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dirty="0">
                          <a:solidFill>
                            <a:srgbClr val="000000"/>
                          </a:solidFill>
                          <a:latin typeface="Calibri"/>
                        </a:rPr>
                        <a:t>3,1</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3,2</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dirty="0">
                          <a:solidFill>
                            <a:srgbClr val="000000"/>
                          </a:solidFill>
                          <a:latin typeface="Calibri"/>
                        </a:rPr>
                        <a:t>3,8</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0999">
                <a:tc>
                  <a:txBody>
                    <a:bodyPr/>
                    <a:lstStyle/>
                    <a:p>
                      <a:pPr algn="l" fontAlgn="b"/>
                      <a:r>
                        <a:rPr lang="el-GR" sz="1000" b="0" i="0" u="none" strike="noStrike" dirty="0">
                          <a:solidFill>
                            <a:srgbClr val="000000"/>
                          </a:solidFill>
                          <a:latin typeface="Calibri"/>
                        </a:rPr>
                        <a:t>Διαθέσιμη ιπποδύναμη μηχανημάτων / Χρησιμοποιούμενη Γεωργική Έκταση (</a:t>
                      </a:r>
                      <a:r>
                        <a:rPr lang="el-GR" sz="1000" b="0" i="0" u="none" strike="noStrike" dirty="0" err="1">
                          <a:solidFill>
                            <a:srgbClr val="000000"/>
                          </a:solidFill>
                          <a:latin typeface="Calibri"/>
                        </a:rPr>
                        <a:t>hp</a:t>
                      </a:r>
                      <a:r>
                        <a:rPr lang="el-GR" sz="1000" b="0" i="0" u="none" strike="noStrike" dirty="0">
                          <a:solidFill>
                            <a:srgbClr val="000000"/>
                          </a:solidFill>
                          <a:latin typeface="Calibri"/>
                        </a:rPr>
                        <a:t>/στρέμμα)</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0,49</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dirty="0">
                          <a:solidFill>
                            <a:srgbClr val="000000"/>
                          </a:solidFill>
                          <a:latin typeface="Calibri"/>
                        </a:rPr>
                        <a:t>0,59</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0,64</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dirty="0">
                          <a:solidFill>
                            <a:srgbClr val="000000"/>
                          </a:solidFill>
                          <a:latin typeface="Calibri"/>
                        </a:rPr>
                        <a:t>0,72</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0999">
                <a:tc>
                  <a:txBody>
                    <a:bodyPr/>
                    <a:lstStyle/>
                    <a:p>
                      <a:pPr algn="l" fontAlgn="b"/>
                      <a:r>
                        <a:rPr lang="el-GR" sz="1000" b="0" i="0" u="none" strike="noStrike" dirty="0">
                          <a:solidFill>
                            <a:srgbClr val="000000"/>
                          </a:solidFill>
                          <a:latin typeface="Calibri"/>
                        </a:rPr>
                        <a:t>Αξία σταθερού (μονίμου και </a:t>
                      </a:r>
                      <a:r>
                        <a:rPr lang="el-GR" sz="1000" b="0" i="0" u="none" strike="noStrike" dirty="0" err="1">
                          <a:solidFill>
                            <a:srgbClr val="000000"/>
                          </a:solidFill>
                          <a:latin typeface="Calibri"/>
                        </a:rPr>
                        <a:t>ημιμονίμου</a:t>
                      </a:r>
                      <a:r>
                        <a:rPr lang="el-GR" sz="1000" b="0" i="0" u="none" strike="noStrike" dirty="0">
                          <a:solidFill>
                            <a:srgbClr val="000000"/>
                          </a:solidFill>
                          <a:latin typeface="Calibri"/>
                        </a:rPr>
                        <a:t>) κεφαλαίου / Χρησιμοποιούμενη Γεωργική Έκταση (€/ στρέμμα)</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726</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dirty="0">
                          <a:solidFill>
                            <a:srgbClr val="000000"/>
                          </a:solidFill>
                          <a:latin typeface="Calibri"/>
                        </a:rPr>
                        <a:t>757</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795</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dirty="0">
                          <a:solidFill>
                            <a:srgbClr val="000000"/>
                          </a:solidFill>
                          <a:latin typeface="Calibri"/>
                        </a:rPr>
                        <a:t>840</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2068">
                <a:tc>
                  <a:txBody>
                    <a:bodyPr/>
                    <a:lstStyle/>
                    <a:p>
                      <a:pPr algn="l" fontAlgn="b"/>
                      <a:endParaRPr lang="el-GR" sz="1000" b="0" i="0" u="none" strike="noStrike" dirty="0">
                        <a:solidFill>
                          <a:srgbClr val="000000"/>
                        </a:solidFill>
                        <a:latin typeface="Calibri"/>
                      </a:endParaRPr>
                    </a:p>
                  </a:txBody>
                  <a:tcPr marL="3210" marR="3210" marT="32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l-GR" sz="1000" b="0" i="0" u="none" strike="noStrike">
                        <a:solidFill>
                          <a:srgbClr val="000000"/>
                        </a:solidFill>
                        <a:latin typeface="Calibri"/>
                      </a:endParaRPr>
                    </a:p>
                  </a:txBody>
                  <a:tcPr marL="3210" marR="3210" marT="32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l-GR" sz="1000" b="0" i="0" u="none" strike="noStrike">
                        <a:solidFill>
                          <a:srgbClr val="000000"/>
                        </a:solidFill>
                        <a:latin typeface="Calibri"/>
                      </a:endParaRPr>
                    </a:p>
                  </a:txBody>
                  <a:tcPr marL="3210" marR="3210" marT="32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l-GR" sz="1000" b="0" i="0" u="none" strike="noStrike" dirty="0">
                        <a:solidFill>
                          <a:srgbClr val="000000"/>
                        </a:solidFill>
                        <a:latin typeface="Calibri"/>
                      </a:endParaRPr>
                    </a:p>
                  </a:txBody>
                  <a:tcPr marL="3210" marR="3210" marT="32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l-GR" sz="1000" b="0" i="0" u="none" strike="noStrike" dirty="0">
                        <a:solidFill>
                          <a:srgbClr val="000000"/>
                        </a:solidFill>
                        <a:latin typeface="Calibri"/>
                      </a:endParaRPr>
                    </a:p>
                  </a:txBody>
                  <a:tcPr marL="3210" marR="3210" marT="3210" marB="0" anchor="b">
                    <a:lnL>
                      <a:noFill/>
                    </a:lnL>
                    <a:lnR>
                      <a:noFill/>
                    </a:lnR>
                    <a:lnT w="6350" cap="flat" cmpd="sng" algn="ctr">
                      <a:solidFill>
                        <a:srgbClr val="000000"/>
                      </a:solidFill>
                      <a:prstDash val="solid"/>
                      <a:round/>
                      <a:headEnd type="none" w="med" len="med"/>
                      <a:tailEnd type="none" w="med" len="med"/>
                    </a:lnT>
                    <a:lnB>
                      <a:noFill/>
                    </a:lnB>
                  </a:tcPr>
                </a:tc>
              </a:tr>
              <a:tr h="152068">
                <a:tc>
                  <a:txBody>
                    <a:bodyPr/>
                    <a:lstStyle/>
                    <a:p>
                      <a:pPr algn="l" fontAlgn="b"/>
                      <a:r>
                        <a:rPr lang="el-GR" sz="1000" b="0" i="1" u="sng" strike="noStrike" dirty="0">
                          <a:solidFill>
                            <a:srgbClr val="000000"/>
                          </a:solidFill>
                          <a:latin typeface="Calibri"/>
                        </a:rPr>
                        <a:t>Διάρθρωση των κλάδων παραγωγής</a:t>
                      </a:r>
                    </a:p>
                  </a:txBody>
                  <a:tcPr marL="3210" marR="3210" marT="32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l-GR" sz="1000" b="0" i="0" u="none" strike="noStrike">
                        <a:solidFill>
                          <a:srgbClr val="000000"/>
                        </a:solidFill>
                        <a:latin typeface="Calibri"/>
                      </a:endParaRPr>
                    </a:p>
                  </a:txBody>
                  <a:tcPr marL="3210" marR="3210" marT="32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l-GR" sz="1000" b="0" i="0" u="none" strike="noStrike">
                        <a:solidFill>
                          <a:srgbClr val="000000"/>
                        </a:solidFill>
                        <a:latin typeface="Calibri"/>
                      </a:endParaRPr>
                    </a:p>
                  </a:txBody>
                  <a:tcPr marL="3210" marR="3210" marT="32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l-GR" sz="1000" b="0" i="0" u="none" strike="noStrike" dirty="0">
                        <a:solidFill>
                          <a:srgbClr val="000000"/>
                        </a:solidFill>
                        <a:latin typeface="Calibri"/>
                      </a:endParaRPr>
                    </a:p>
                  </a:txBody>
                  <a:tcPr marL="3210" marR="3210" marT="32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l-GR" sz="1000" b="0" i="0" u="none" strike="noStrike" dirty="0">
                        <a:solidFill>
                          <a:srgbClr val="000000"/>
                        </a:solidFill>
                        <a:latin typeface="Calibri"/>
                      </a:endParaRPr>
                    </a:p>
                  </a:txBody>
                  <a:tcPr marL="3210" marR="3210" marT="3210" marB="0" anchor="b">
                    <a:lnL>
                      <a:noFill/>
                    </a:lnL>
                    <a:lnR>
                      <a:noFill/>
                    </a:lnR>
                    <a:lnT>
                      <a:noFill/>
                    </a:lnT>
                    <a:lnB w="6350" cap="flat" cmpd="sng" algn="ctr">
                      <a:solidFill>
                        <a:srgbClr val="000000"/>
                      </a:solidFill>
                      <a:prstDash val="solid"/>
                      <a:round/>
                      <a:headEnd type="none" w="med" len="med"/>
                      <a:tailEnd type="none" w="med" len="med"/>
                    </a:lnB>
                  </a:tcPr>
                </a:tc>
              </a:tr>
              <a:tr h="300999">
                <a:tc>
                  <a:txBody>
                    <a:bodyPr/>
                    <a:lstStyle/>
                    <a:p>
                      <a:pPr algn="l" fontAlgn="b"/>
                      <a:r>
                        <a:rPr lang="el-GR" sz="1000" b="0" i="0" u="none" strike="noStrike" dirty="0" err="1">
                          <a:solidFill>
                            <a:srgbClr val="000000"/>
                          </a:solidFill>
                          <a:latin typeface="Calibri"/>
                        </a:rPr>
                        <a:t>Εκταση</a:t>
                      </a:r>
                      <a:r>
                        <a:rPr lang="el-GR" sz="1000" b="0" i="0" u="none" strike="noStrike" dirty="0">
                          <a:solidFill>
                            <a:srgbClr val="000000"/>
                          </a:solidFill>
                          <a:latin typeface="Calibri"/>
                        </a:rPr>
                        <a:t> καλλιεργούμενων σιτηρών / Χρησιμοποιούμενη Γεωργική Έκταση (%)</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25</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33</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dirty="0">
                          <a:solidFill>
                            <a:srgbClr val="000000"/>
                          </a:solidFill>
                          <a:latin typeface="Calibri"/>
                        </a:rPr>
                        <a:t>40</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dirty="0">
                          <a:solidFill>
                            <a:srgbClr val="000000"/>
                          </a:solidFill>
                          <a:latin typeface="Calibri"/>
                        </a:rPr>
                        <a:t>34</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090">
                <a:tc>
                  <a:txBody>
                    <a:bodyPr/>
                    <a:lstStyle/>
                    <a:p>
                      <a:pPr algn="l" fontAlgn="b"/>
                      <a:r>
                        <a:rPr lang="el-GR" sz="1000" b="0" i="0" u="none" strike="noStrike" dirty="0">
                          <a:solidFill>
                            <a:srgbClr val="000000"/>
                          </a:solidFill>
                          <a:latin typeface="Calibri"/>
                        </a:rPr>
                        <a:t>Έκταση λειμώνων/ Χρησιμοποιούμενη Γεωργική Έκταση (%)</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75</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67</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60</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dirty="0">
                          <a:solidFill>
                            <a:srgbClr val="000000"/>
                          </a:solidFill>
                          <a:latin typeface="Calibri"/>
                        </a:rPr>
                        <a:t>66</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0999">
                <a:tc>
                  <a:txBody>
                    <a:bodyPr/>
                    <a:lstStyle/>
                    <a:p>
                      <a:pPr algn="l" fontAlgn="b"/>
                      <a:r>
                        <a:rPr lang="el-GR" sz="1000" b="0" i="0" u="none" strike="noStrike" dirty="0">
                          <a:solidFill>
                            <a:srgbClr val="000000"/>
                          </a:solidFill>
                          <a:latin typeface="Calibri"/>
                        </a:rPr>
                        <a:t>Ακαθάριστη Αξία Ζωικής Παραγωγής /Συνολική Ακαθάριστη Αξία Παραγωγής </a:t>
                      </a:r>
                      <a:r>
                        <a:rPr lang="el-GR" sz="1000" b="0" i="0" u="none" strike="noStrike" baseline="0" dirty="0" smtClean="0">
                          <a:solidFill>
                            <a:srgbClr val="000000"/>
                          </a:solidFill>
                          <a:latin typeface="Calibri"/>
                        </a:rPr>
                        <a:t> Επιχείρησης</a:t>
                      </a:r>
                      <a:r>
                        <a:rPr lang="el-GR" sz="1000" b="0" i="0" u="none" strike="noStrike" dirty="0" smtClean="0">
                          <a:solidFill>
                            <a:srgbClr val="000000"/>
                          </a:solidFill>
                          <a:latin typeface="Calibri"/>
                        </a:rPr>
                        <a:t>((%)</a:t>
                      </a:r>
                      <a:endParaRPr lang="el-GR" sz="1000" b="0" i="0" u="none" strike="noStrike" dirty="0">
                        <a:solidFill>
                          <a:srgbClr val="000000"/>
                        </a:solidFill>
                        <a:latin typeface="Calibri"/>
                      </a:endParaRP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86</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77</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72</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dirty="0">
                          <a:solidFill>
                            <a:srgbClr val="000000"/>
                          </a:solidFill>
                          <a:latin typeface="Calibri"/>
                        </a:rPr>
                        <a:t>91</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9930">
                <a:tc>
                  <a:txBody>
                    <a:bodyPr/>
                    <a:lstStyle/>
                    <a:p>
                      <a:pPr algn="l" fontAlgn="b"/>
                      <a:r>
                        <a:rPr lang="el-GR" sz="1000" b="0" i="0" u="none" strike="noStrike" dirty="0">
                          <a:solidFill>
                            <a:srgbClr val="000000"/>
                          </a:solidFill>
                          <a:latin typeface="Calibri"/>
                        </a:rPr>
                        <a:t>Ακαθάριστη Αξία Παραγωγής Κλάδου Αγελάδων Γαλακτοπαραγωγής/Συνολική Ακαθάριστη Αξία Παραγωγής </a:t>
                      </a:r>
                      <a:r>
                        <a:rPr lang="el-GR" sz="1000" b="0" i="0" u="none" strike="noStrike" dirty="0" err="1" smtClean="0">
                          <a:solidFill>
                            <a:srgbClr val="000000"/>
                          </a:solidFill>
                          <a:latin typeface="Calibri"/>
                        </a:rPr>
                        <a:t>Εεπιχείρησης</a:t>
                      </a:r>
                      <a:r>
                        <a:rPr lang="el-GR" sz="1000" b="0" i="0" u="none" strike="noStrike" dirty="0" smtClean="0">
                          <a:solidFill>
                            <a:srgbClr val="000000"/>
                          </a:solidFill>
                          <a:latin typeface="Calibri"/>
                        </a:rPr>
                        <a:t> (%)</a:t>
                      </a:r>
                      <a:endParaRPr lang="el-GR" sz="1000" b="0" i="0" u="none" strike="noStrike" dirty="0">
                        <a:solidFill>
                          <a:srgbClr val="000000"/>
                        </a:solidFill>
                        <a:latin typeface="Calibri"/>
                      </a:endParaRP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51</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47</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46</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dirty="0">
                          <a:solidFill>
                            <a:srgbClr val="000000"/>
                          </a:solidFill>
                          <a:latin typeface="Calibri"/>
                        </a:rPr>
                        <a:t>47</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8536">
                <a:tc>
                  <a:txBody>
                    <a:bodyPr/>
                    <a:lstStyle/>
                    <a:p>
                      <a:pPr algn="l" fontAlgn="b"/>
                      <a:r>
                        <a:rPr lang="el-GR" sz="1000" b="0" i="0" u="none" strike="noStrike" dirty="0">
                          <a:solidFill>
                            <a:srgbClr val="000000"/>
                          </a:solidFill>
                          <a:latin typeface="Calibri"/>
                        </a:rPr>
                        <a:t>Ακαθάριστη Αξία Παραγωγής Κλάδου Χοιρινών/Συνολική Ακαθάριστη Αξία Παραγωγής </a:t>
                      </a:r>
                      <a:r>
                        <a:rPr lang="el-GR" sz="1000" b="0" i="0" u="none" strike="noStrike" dirty="0" smtClean="0">
                          <a:solidFill>
                            <a:srgbClr val="000000"/>
                          </a:solidFill>
                          <a:latin typeface="Calibri"/>
                        </a:rPr>
                        <a:t>Επιχείρησης (%)</a:t>
                      </a:r>
                      <a:endParaRPr lang="el-GR" sz="1000" b="0" i="0" u="none" strike="noStrike" dirty="0">
                        <a:solidFill>
                          <a:srgbClr val="000000"/>
                        </a:solidFill>
                        <a:latin typeface="Calibri"/>
                      </a:endParaRP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35</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30</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26</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dirty="0">
                          <a:solidFill>
                            <a:srgbClr val="000000"/>
                          </a:solidFill>
                          <a:latin typeface="Calibri"/>
                        </a:rPr>
                        <a:t>44</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2068">
                <a:tc>
                  <a:txBody>
                    <a:bodyPr/>
                    <a:lstStyle/>
                    <a:p>
                      <a:pPr algn="l" fontAlgn="b"/>
                      <a:endParaRPr lang="el-GR" sz="1000" b="0" i="0" u="none" strike="noStrike" dirty="0">
                        <a:solidFill>
                          <a:srgbClr val="000000"/>
                        </a:solidFill>
                        <a:latin typeface="Calibri"/>
                      </a:endParaRPr>
                    </a:p>
                  </a:txBody>
                  <a:tcPr marL="3210" marR="3210" marT="32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l-GR" sz="1000" b="0" i="0" u="none" strike="noStrike">
                        <a:solidFill>
                          <a:srgbClr val="000000"/>
                        </a:solidFill>
                        <a:latin typeface="Calibri"/>
                      </a:endParaRPr>
                    </a:p>
                  </a:txBody>
                  <a:tcPr marL="3210" marR="3210" marT="32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l-GR" sz="1000" b="0" i="0" u="none" strike="noStrike">
                        <a:solidFill>
                          <a:srgbClr val="000000"/>
                        </a:solidFill>
                        <a:latin typeface="Calibri"/>
                      </a:endParaRPr>
                    </a:p>
                  </a:txBody>
                  <a:tcPr marL="3210" marR="3210" marT="32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l-GR" sz="1000" b="0" i="0" u="none" strike="noStrike">
                        <a:solidFill>
                          <a:srgbClr val="000000"/>
                        </a:solidFill>
                        <a:latin typeface="Calibri"/>
                      </a:endParaRPr>
                    </a:p>
                  </a:txBody>
                  <a:tcPr marL="3210" marR="3210" marT="321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l-GR" sz="1000" b="0" i="0" u="none" strike="noStrike" dirty="0">
                        <a:solidFill>
                          <a:srgbClr val="000000"/>
                        </a:solidFill>
                        <a:latin typeface="Calibri"/>
                      </a:endParaRPr>
                    </a:p>
                  </a:txBody>
                  <a:tcPr marL="3210" marR="3210" marT="3210" marB="0" anchor="b">
                    <a:lnL>
                      <a:noFill/>
                    </a:lnL>
                    <a:lnR>
                      <a:noFill/>
                    </a:lnR>
                    <a:lnT w="6350" cap="flat" cmpd="sng" algn="ctr">
                      <a:solidFill>
                        <a:srgbClr val="000000"/>
                      </a:solidFill>
                      <a:prstDash val="solid"/>
                      <a:round/>
                      <a:headEnd type="none" w="med" len="med"/>
                      <a:tailEnd type="none" w="med" len="med"/>
                    </a:lnT>
                    <a:lnB>
                      <a:noFill/>
                    </a:lnB>
                  </a:tcPr>
                </a:tc>
              </a:tr>
              <a:tr h="300999">
                <a:tc>
                  <a:txBody>
                    <a:bodyPr/>
                    <a:lstStyle/>
                    <a:p>
                      <a:pPr algn="l" fontAlgn="b"/>
                      <a:r>
                        <a:rPr lang="el-GR" sz="1000" b="0" i="1" u="sng" strike="noStrike" dirty="0" err="1">
                          <a:solidFill>
                            <a:srgbClr val="000000"/>
                          </a:solidFill>
                          <a:latin typeface="Calibri"/>
                        </a:rPr>
                        <a:t>Τενικές</a:t>
                      </a:r>
                      <a:r>
                        <a:rPr lang="el-GR" sz="1000" b="0" i="1" u="sng" strike="noStrike" dirty="0">
                          <a:solidFill>
                            <a:srgbClr val="000000"/>
                          </a:solidFill>
                          <a:latin typeface="Calibri"/>
                        </a:rPr>
                        <a:t> παραγωγής/βαθμός εντατικοποίησης του παραγωγικού συστήματος</a:t>
                      </a:r>
                    </a:p>
                  </a:txBody>
                  <a:tcPr marL="3210" marR="3210" marT="32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l-GR" sz="1000" b="0" i="0" u="none" strike="noStrike">
                        <a:solidFill>
                          <a:srgbClr val="000000"/>
                        </a:solidFill>
                        <a:latin typeface="Calibri"/>
                      </a:endParaRPr>
                    </a:p>
                  </a:txBody>
                  <a:tcPr marL="3210" marR="3210" marT="32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l-GR" sz="1000" b="0" i="0" u="none" strike="noStrike">
                        <a:solidFill>
                          <a:srgbClr val="000000"/>
                        </a:solidFill>
                        <a:latin typeface="Calibri"/>
                      </a:endParaRPr>
                    </a:p>
                  </a:txBody>
                  <a:tcPr marL="3210" marR="3210" marT="32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l-GR" sz="1000" b="0" i="0" u="none" strike="noStrike">
                        <a:solidFill>
                          <a:srgbClr val="000000"/>
                        </a:solidFill>
                        <a:latin typeface="Calibri"/>
                      </a:endParaRPr>
                    </a:p>
                  </a:txBody>
                  <a:tcPr marL="3210" marR="3210" marT="321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l-GR" sz="1000" b="0" i="0" u="none" strike="noStrike" dirty="0">
                        <a:solidFill>
                          <a:srgbClr val="000000"/>
                        </a:solidFill>
                        <a:latin typeface="Calibri"/>
                      </a:endParaRPr>
                    </a:p>
                  </a:txBody>
                  <a:tcPr marL="3210" marR="3210" marT="3210" marB="0" anchor="b">
                    <a:lnL>
                      <a:noFill/>
                    </a:lnL>
                    <a:lnR>
                      <a:noFill/>
                    </a:lnR>
                    <a:lnT>
                      <a:noFill/>
                    </a:lnT>
                    <a:lnB w="6350" cap="flat" cmpd="sng" algn="ctr">
                      <a:solidFill>
                        <a:srgbClr val="000000"/>
                      </a:solidFill>
                      <a:prstDash val="solid"/>
                      <a:round/>
                      <a:headEnd type="none" w="med" len="med"/>
                      <a:tailEnd type="none" w="med" len="med"/>
                    </a:lnB>
                  </a:tcPr>
                </a:tc>
              </a:tr>
              <a:tr h="300999">
                <a:tc>
                  <a:txBody>
                    <a:bodyPr/>
                    <a:lstStyle/>
                    <a:p>
                      <a:pPr algn="l" fontAlgn="b"/>
                      <a:r>
                        <a:rPr lang="el-GR" sz="1000" b="0" i="0" u="none" strike="noStrike" dirty="0">
                          <a:solidFill>
                            <a:srgbClr val="000000"/>
                          </a:solidFill>
                          <a:latin typeface="Calibri"/>
                        </a:rPr>
                        <a:t>Συνολική Ακαθάριστη Αξία Παραγωγής/ Χρησιμοποιούμενη Γεωργική Έκταση (€/ στρέμμα)</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630</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579</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513</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dirty="0">
                          <a:solidFill>
                            <a:srgbClr val="000000"/>
                          </a:solidFill>
                          <a:latin typeface="Calibri"/>
                        </a:rPr>
                        <a:t>665</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0999">
                <a:tc>
                  <a:txBody>
                    <a:bodyPr/>
                    <a:lstStyle/>
                    <a:p>
                      <a:pPr algn="l" fontAlgn="b"/>
                      <a:r>
                        <a:rPr lang="el-GR" sz="1000" b="0" i="0" u="none" strike="noStrike" dirty="0">
                          <a:solidFill>
                            <a:srgbClr val="000000"/>
                          </a:solidFill>
                          <a:latin typeface="Calibri"/>
                        </a:rPr>
                        <a:t>Μεταβλητές Δαπάνες / Χρησιμοποιούμενη Γεωργική Έκταση (€/ στρέμμα)</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329</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296</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272</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dirty="0">
                          <a:solidFill>
                            <a:srgbClr val="000000"/>
                          </a:solidFill>
                          <a:latin typeface="Calibri"/>
                        </a:rPr>
                        <a:t>410</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9930">
                <a:tc>
                  <a:txBody>
                    <a:bodyPr/>
                    <a:lstStyle/>
                    <a:p>
                      <a:pPr algn="l" fontAlgn="b"/>
                      <a:r>
                        <a:rPr lang="el-GR" sz="1000" b="0" i="0" u="none" strike="noStrike" dirty="0" err="1">
                          <a:solidFill>
                            <a:srgbClr val="000000"/>
                          </a:solidFill>
                          <a:latin typeface="Calibri"/>
                        </a:rPr>
                        <a:t>Βοσκοφόρτωση</a:t>
                      </a:r>
                      <a:r>
                        <a:rPr lang="el-GR" sz="1000" b="0" i="0" u="none" strike="noStrike" dirty="0">
                          <a:solidFill>
                            <a:srgbClr val="000000"/>
                          </a:solidFill>
                          <a:latin typeface="Calibri"/>
                        </a:rPr>
                        <a:t> Βοοειδών (αγελάδων γαλακτοπαραγωγής)/</a:t>
                      </a:r>
                      <a:r>
                        <a:rPr lang="el-GR" sz="1000" b="0" i="0" u="none" strike="noStrike" dirty="0" err="1">
                          <a:solidFill>
                            <a:srgbClr val="000000"/>
                          </a:solidFill>
                          <a:latin typeface="Calibri"/>
                        </a:rPr>
                        <a:t>Εκταση</a:t>
                      </a:r>
                      <a:r>
                        <a:rPr lang="el-GR" sz="1000" b="0" i="0" u="none" strike="noStrike" dirty="0">
                          <a:solidFill>
                            <a:srgbClr val="000000"/>
                          </a:solidFill>
                          <a:latin typeface="Calibri"/>
                        </a:rPr>
                        <a:t> λειμώνων (Ζωικές Μονάδες Βοοειδών/</a:t>
                      </a:r>
                      <a:r>
                        <a:rPr lang="el-GR" sz="1000" b="0" i="0" u="none" strike="noStrike" dirty="0" err="1">
                          <a:solidFill>
                            <a:srgbClr val="000000"/>
                          </a:solidFill>
                          <a:latin typeface="Calibri"/>
                        </a:rPr>
                        <a:t>Ha</a:t>
                      </a:r>
                      <a:r>
                        <a:rPr lang="el-GR" sz="1000" b="0" i="0" u="none" strike="noStrike" dirty="0">
                          <a:solidFill>
                            <a:srgbClr val="000000"/>
                          </a:solidFill>
                          <a:latin typeface="Calibri"/>
                        </a:rPr>
                        <a:t> λειμώνων)</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2,6</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2,4</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2,2</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dirty="0">
                          <a:solidFill>
                            <a:srgbClr val="000000"/>
                          </a:solidFill>
                          <a:latin typeface="Calibri"/>
                        </a:rPr>
                        <a:t>2,3</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090">
                <a:tc>
                  <a:txBody>
                    <a:bodyPr/>
                    <a:lstStyle/>
                    <a:p>
                      <a:pPr algn="l" fontAlgn="b"/>
                      <a:r>
                        <a:rPr lang="el-GR" sz="1000" b="0" i="0" u="none" strike="noStrike" dirty="0">
                          <a:solidFill>
                            <a:srgbClr val="000000"/>
                          </a:solidFill>
                          <a:latin typeface="Calibri"/>
                        </a:rPr>
                        <a:t>Απόδοση καλλιέργειας καρπού κριθαριού (κιλά /στρέμμα)</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400</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320</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a:solidFill>
                            <a:srgbClr val="000000"/>
                          </a:solidFill>
                          <a:latin typeface="Calibri"/>
                        </a:rPr>
                        <a:t>250</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l-GR" sz="1000" b="0" i="0" u="none" strike="noStrike" dirty="0">
                          <a:solidFill>
                            <a:srgbClr val="000000"/>
                          </a:solidFill>
                          <a:latin typeface="Calibri"/>
                        </a:rPr>
                        <a:t>300</a:t>
                      </a:r>
                    </a:p>
                  </a:txBody>
                  <a:tcPr marL="3210" marR="3210" marT="321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251520" y="-26170"/>
            <a:ext cx="8640960" cy="3139321"/>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731838" algn="l"/>
                <a:tab pos="1463675" algn="l"/>
                <a:tab pos="5029200" algn="l"/>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Η συγκριτική ανάλυση αποτελεί  μία από τις πρώτες μεθόδους ανάλυσης που χρησιμοποιήθηκαν στο πλαίσιο της Οργάνωσης και Διοίκησης Γεωργικών Επιχειρήσεων. </a:t>
            </a:r>
            <a:endParaRPr kumimoji="0" lang="el-GR"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731838" algn="l"/>
                <a:tab pos="1463675" algn="l"/>
                <a:tab pos="5029200" algn="l"/>
              </a:tabLst>
            </a:pPr>
            <a:endParaRPr kumimoji="0" lang="el-GR" b="0" i="0" u="none" strike="noStrike" cap="none" normalizeH="0" baseline="0" dirty="0" smtClean="0">
              <a:ln>
                <a:noFill/>
              </a:ln>
              <a:solidFill>
                <a:srgbClr val="252525"/>
              </a:solidFill>
              <a:effectLst/>
              <a:latin typeface="Calibri"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731838" algn="l"/>
                <a:tab pos="1463675" algn="l"/>
                <a:tab pos="5029200" algn="l"/>
              </a:tabLst>
            </a:pPr>
            <a:r>
              <a:rPr kumimoji="0" lang="el-GR" b="0" i="0" u="none" strike="noStrike" cap="none" normalizeH="0" baseline="0" dirty="0" smtClean="0">
                <a:ln>
                  <a:noFill/>
                </a:ln>
                <a:solidFill>
                  <a:srgbClr val="252525"/>
                </a:solidFill>
                <a:effectLst/>
                <a:latin typeface="Calibri" pitchFamily="34" charset="0"/>
                <a:ea typeface="Times New Roman" pitchFamily="18" charset="0"/>
                <a:cs typeface="Arial" pitchFamily="34" charset="0"/>
              </a:rPr>
              <a:t>Πρόκειται για μέθοδο που αξιολογεί τις διάφορες πτυχές οργάνωσης και λειτουργίας των επιχειρήσεων, με μέτρο σύγκρισης την "καλύτερη πρακτική" (</a:t>
            </a:r>
            <a:r>
              <a:rPr kumimoji="0" lang="el-GR" b="0" i="1" u="none" strike="noStrike" cap="none" normalizeH="0" baseline="0" dirty="0" err="1" smtClean="0">
                <a:ln>
                  <a:noFill/>
                </a:ln>
                <a:solidFill>
                  <a:srgbClr val="252525"/>
                </a:solidFill>
                <a:effectLst/>
                <a:latin typeface="Calibri" pitchFamily="34" charset="0"/>
                <a:ea typeface="Times New Roman" pitchFamily="18" charset="0"/>
                <a:cs typeface="Arial" pitchFamily="34" charset="0"/>
              </a:rPr>
              <a:t>best</a:t>
            </a:r>
            <a:r>
              <a:rPr kumimoji="0" lang="el-GR" b="0" i="1" u="none" strike="noStrike" cap="none" normalizeH="0" baseline="0" dirty="0" smtClean="0">
                <a:ln>
                  <a:noFill/>
                </a:ln>
                <a:solidFill>
                  <a:srgbClr val="252525"/>
                </a:solidFill>
                <a:effectLst/>
                <a:latin typeface="Calibri" pitchFamily="34" charset="0"/>
                <a:ea typeface="Times New Roman" pitchFamily="18" charset="0"/>
                <a:cs typeface="Arial" pitchFamily="34" charset="0"/>
              </a:rPr>
              <a:t> </a:t>
            </a:r>
            <a:r>
              <a:rPr kumimoji="0" lang="el-GR" b="0" i="1" u="none" strike="noStrike" cap="none" normalizeH="0" baseline="0" dirty="0" err="1" smtClean="0">
                <a:ln>
                  <a:noFill/>
                </a:ln>
                <a:solidFill>
                  <a:srgbClr val="252525"/>
                </a:solidFill>
                <a:effectLst/>
                <a:latin typeface="Calibri" pitchFamily="34" charset="0"/>
                <a:ea typeface="Times New Roman" pitchFamily="18" charset="0"/>
                <a:cs typeface="Arial" pitchFamily="34" charset="0"/>
              </a:rPr>
              <a:t>practice</a:t>
            </a:r>
            <a:r>
              <a:rPr kumimoji="0" lang="el-GR" b="0" i="0" u="none" strike="noStrike" cap="none" normalizeH="0" baseline="0" dirty="0" smtClean="0">
                <a:ln>
                  <a:noFill/>
                </a:ln>
                <a:solidFill>
                  <a:srgbClr val="252525"/>
                </a:solidFill>
                <a:effectLst/>
                <a:latin typeface="Calibri" pitchFamily="34" charset="0"/>
                <a:ea typeface="Times New Roman" pitchFamily="18" charset="0"/>
                <a:cs typeface="Arial" pitchFamily="34" charset="0"/>
              </a:rPr>
              <a:t>) στον τομέα τους. Αυτό με τη σειρά του διευκολύνει τις επιχειρήσεις να αναπτύξουν σχέδια για τον τρόπο υιοθέτησης της "καλύτερης πρακτικής", συνήθως με σκοπό την βελτίωση των οικονομικών τους αποτελεσμάτων ή άλλων πτυχών της λειτουργίας τους. </a:t>
            </a:r>
          </a:p>
          <a:p>
            <a:pPr marL="0" marR="0" lvl="0" indent="0" algn="just" defTabSz="914400" rtl="0" eaLnBrk="0" fontAlgn="base" latinLnBrk="0" hangingPunct="0">
              <a:lnSpc>
                <a:spcPct val="100000"/>
              </a:lnSpc>
              <a:spcBef>
                <a:spcPct val="0"/>
              </a:spcBef>
              <a:spcAft>
                <a:spcPct val="0"/>
              </a:spcAft>
              <a:buClrTx/>
              <a:buSzTx/>
              <a:buFontTx/>
              <a:buNone/>
              <a:tabLst>
                <a:tab pos="731838" algn="l"/>
                <a:tab pos="1463675" algn="l"/>
                <a:tab pos="5029200" algn="l"/>
              </a:tabLst>
            </a:pPr>
            <a:endParaRPr kumimoji="0" lang="el-GR"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731838" algn="l"/>
                <a:tab pos="1463675" algn="l"/>
                <a:tab pos="5029200" algn="l"/>
              </a:tabLst>
            </a:pPr>
            <a:r>
              <a:rPr kumimoji="0" lang="el-GR" b="0" i="0" u="none" strike="noStrike" cap="none" normalizeH="0" baseline="0" dirty="0" smtClean="0">
                <a:ln>
                  <a:noFill/>
                </a:ln>
                <a:solidFill>
                  <a:srgbClr val="252525"/>
                </a:solidFill>
                <a:effectLst/>
                <a:latin typeface="Calibri" pitchFamily="34" charset="0"/>
                <a:ea typeface="Times New Roman" pitchFamily="18" charset="0"/>
                <a:cs typeface="Arial" pitchFamily="34" charset="0"/>
              </a:rPr>
              <a:t>Αντίστοιχη μέθοδος χρησιμοποιείται τα τελευταία χρόνια, με τον όρο </a:t>
            </a:r>
            <a:r>
              <a:rPr kumimoji="0" lang="en-US" b="0" i="0" u="none" strike="noStrike" cap="none" normalizeH="0" baseline="0" dirty="0" smtClean="0">
                <a:ln>
                  <a:noFill/>
                </a:ln>
                <a:solidFill>
                  <a:srgbClr val="252525"/>
                </a:solidFill>
                <a:effectLst/>
                <a:latin typeface="Calibri" pitchFamily="34" charset="0"/>
                <a:ea typeface="Times New Roman" pitchFamily="18" charset="0"/>
                <a:cs typeface="Arial" pitchFamily="34" charset="0"/>
              </a:rPr>
              <a:t>Benchmarking</a:t>
            </a:r>
            <a:r>
              <a:rPr kumimoji="0" lang="el-GR" b="0" i="0" u="none" strike="noStrike" cap="none" normalizeH="0" baseline="0" dirty="0" smtClean="0">
                <a:ln>
                  <a:noFill/>
                </a:ln>
                <a:solidFill>
                  <a:srgbClr val="252525"/>
                </a:solidFill>
                <a:effectLst/>
                <a:latin typeface="Calibri" pitchFamily="34" charset="0"/>
                <a:ea typeface="Times New Roman" pitchFamily="18" charset="0"/>
                <a:cs typeface="Arial" pitchFamily="34" charset="0"/>
              </a:rPr>
              <a:t>, στο στρατηγικό  </a:t>
            </a:r>
            <a:r>
              <a:rPr kumimoji="0" lang="el-GR" b="0" i="0" u="none" strike="noStrike" cap="none" normalizeH="0" baseline="0" dirty="0" err="1" smtClean="0">
                <a:ln>
                  <a:noFill/>
                </a:ln>
                <a:solidFill>
                  <a:srgbClr val="252525"/>
                </a:solidFill>
                <a:effectLst/>
                <a:latin typeface="Calibri" pitchFamily="34" charset="0"/>
                <a:ea typeface="Times New Roman" pitchFamily="18" charset="0"/>
                <a:cs typeface="Arial" pitchFamily="34" charset="0"/>
              </a:rPr>
              <a:t>management</a:t>
            </a:r>
            <a:r>
              <a:rPr kumimoji="0" lang="el-GR" b="0" i="0" u="none" strike="noStrike" cap="none" normalizeH="0" baseline="0" dirty="0" smtClean="0">
                <a:ln>
                  <a:noFill/>
                </a:ln>
                <a:solidFill>
                  <a:srgbClr val="252525"/>
                </a:solidFill>
                <a:effectLst/>
                <a:latin typeface="Calibri" pitchFamily="34" charset="0"/>
                <a:ea typeface="Times New Roman" pitchFamily="18" charset="0"/>
                <a:cs typeface="Arial" pitchFamily="34" charset="0"/>
              </a:rPr>
              <a:t> επιχειρήσεων ή οργανισμών.</a:t>
            </a:r>
            <a:endParaRPr kumimoji="0" lang="el-GR" b="0" i="0" u="none" strike="noStrike" cap="none" normalizeH="0" baseline="0" dirty="0" smtClean="0">
              <a:ln>
                <a:noFill/>
              </a:ln>
              <a:solidFill>
                <a:schemeClr val="tx1"/>
              </a:solidFill>
              <a:effectLst/>
              <a:latin typeface="Arial" pitchFamily="34" charset="0"/>
            </a:endParaRPr>
          </a:p>
        </p:txBody>
      </p:sp>
      <p:sp>
        <p:nvSpPr>
          <p:cNvPr id="3074" name="Rectangle 2"/>
          <p:cNvSpPr>
            <a:spLocks noChangeArrowheads="1"/>
          </p:cNvSpPr>
          <p:nvPr/>
        </p:nvSpPr>
        <p:spPr bwMode="auto">
          <a:xfrm>
            <a:off x="323528" y="3324494"/>
            <a:ext cx="8496944"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731838" algn="l"/>
                <a:tab pos="1463675" algn="l"/>
                <a:tab pos="5029200" algn="l"/>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Η συγκριτική ανάλυση χρησιμοποιεί  μία </a:t>
            </a:r>
            <a:r>
              <a:rPr kumimoji="0" lang="el-GR" b="0"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ομάδα γεωργικών επιχειρήσεων</a:t>
            </a: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ομοίων όσον αφορά το παραγωγικό τους σύστημα, σε σχέση με την εξεταζόμενη γεωργική επιχείρηση. </a:t>
            </a:r>
          </a:p>
          <a:p>
            <a:pPr marL="0" marR="0" lvl="0" indent="0" algn="just" defTabSz="914400" rtl="0" eaLnBrk="1" fontAlgn="base" latinLnBrk="0" hangingPunct="1">
              <a:lnSpc>
                <a:spcPct val="100000"/>
              </a:lnSpc>
              <a:spcBef>
                <a:spcPct val="0"/>
              </a:spcBef>
              <a:spcAft>
                <a:spcPct val="0"/>
              </a:spcAft>
              <a:buClrTx/>
              <a:buSzTx/>
              <a:buFontTx/>
              <a:buNone/>
              <a:tabLst>
                <a:tab pos="731838" algn="l"/>
                <a:tab pos="1463675" algn="l"/>
                <a:tab pos="5029200" algn="l"/>
              </a:tabLst>
            </a:pPr>
            <a:endParaRPr lang="el-GR" dirty="0" smtClean="0">
              <a:latin typeface="Calibri" pitchFamily="34"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731838" algn="l"/>
                <a:tab pos="1463675" algn="l"/>
                <a:tab pos="5029200" algn="l"/>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Με την μέθοδο αυτή μπορεί να  συσχετισθεί το ύψος των βασικών οικονομικών αποτελεσμάτων που επιτυγχάνουν οι επιχειρήσεις  της ομάδας (ή και άλλων παραμέτρων της οργάνωσης και της λειτουργίας τους), με το είδος, το ύψος  των συντελεστών παραγωγής που έχουν στην διάθεση τους, αλλά και με τον τρόπο κατανομής και χρησιμοποίησής τους  στους διάφορους κλάδους παραγωγής των επιχειρήσεων. </a:t>
            </a:r>
            <a:endParaRPr kumimoji="0" lang="el-GR"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51520" y="889976"/>
            <a:ext cx="8424936"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731838" algn="l"/>
                <a:tab pos="1463675" algn="l"/>
                <a:tab pos="5029200" algn="l"/>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Η επιλογή των γεωργικών επιχειρήσεων, με σκοπό την δημιουργία της ομάδας που θα χρησιμοποιηθεί στην εφαρμογή της συγκριτικής ανάλυσης γίνεται με την χρησιμοποίηση μικρού αριθμού κριτηρίων. </a:t>
            </a:r>
          </a:p>
          <a:p>
            <a:pPr marL="0" marR="0" lvl="0" indent="0" algn="just" defTabSz="914400" rtl="0" eaLnBrk="1" fontAlgn="base" latinLnBrk="0" hangingPunct="1">
              <a:lnSpc>
                <a:spcPct val="100000"/>
              </a:lnSpc>
              <a:spcBef>
                <a:spcPct val="0"/>
              </a:spcBef>
              <a:spcAft>
                <a:spcPct val="0"/>
              </a:spcAft>
              <a:buClrTx/>
              <a:buSzTx/>
              <a:buFontTx/>
              <a:buNone/>
              <a:tabLst>
                <a:tab pos="731838" algn="l"/>
                <a:tab pos="1463675" algn="l"/>
                <a:tab pos="5029200" algn="l"/>
              </a:tabLst>
            </a:pPr>
            <a:endParaRPr lang="el-GR" dirty="0" smtClean="0">
              <a:latin typeface="Calibri" pitchFamily="34"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731838" algn="l"/>
                <a:tab pos="1463675" algn="l"/>
                <a:tab pos="5029200" algn="l"/>
              </a:tabLst>
            </a:pPr>
            <a:endPar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731838" algn="l"/>
                <a:tab pos="1463675" algn="l"/>
                <a:tab pos="5029200" algn="l"/>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Ορισμένα από τα κριτήρια αυτά δύσκολα μπορούν να εκφρασθούν με αριθμούς, έχουν δηλαδή ένα χαρακτήρα ποιοτικό, ενώ κάποια άλλα κριτήρια μπορούν να μετρηθούν, έχουν δηλαδή ένα χαρακτήρα ποσοτικό. </a:t>
            </a:r>
          </a:p>
          <a:p>
            <a:pPr marL="0" marR="0" lvl="0" indent="0" algn="just" defTabSz="914400" rtl="0" eaLnBrk="1" fontAlgn="base" latinLnBrk="0" hangingPunct="1">
              <a:lnSpc>
                <a:spcPct val="100000"/>
              </a:lnSpc>
              <a:spcBef>
                <a:spcPct val="0"/>
              </a:spcBef>
              <a:spcAft>
                <a:spcPct val="0"/>
              </a:spcAft>
              <a:buClrTx/>
              <a:buSzTx/>
              <a:buFontTx/>
              <a:buNone/>
              <a:tabLst>
                <a:tab pos="731838" algn="l"/>
                <a:tab pos="1463675" algn="l"/>
                <a:tab pos="5029200" algn="l"/>
              </a:tabLst>
            </a:pPr>
            <a:endParaRPr lang="el-GR" dirty="0" smtClean="0">
              <a:latin typeface="Calibri" pitchFamily="34"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731838" algn="l"/>
                <a:tab pos="1463675" algn="l"/>
                <a:tab pos="5029200" algn="l"/>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Τα </a:t>
            </a:r>
            <a:r>
              <a:rPr kumimoji="0" lang="el-GR" i="0"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ποιοτικά κριτήρια </a:t>
            </a: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καθορίζουν το περιβάλλον της γεωργικής επιχείρησης, ενώ τα ποσοτικά κριτήρια χαρακτηρίζουν την δομή της γεωργικής εκμετάλλευσης ως παραγωγικής μονάδας. Η χρησιμοποίηση των προαναφερθέντων κατηγοριών κριτηρίων πρέπει στοχεύει ως αποτέλεσμα την απόκτηση ενός  ομοιογενούς δείγματος (ομάδας) γεωργικών επιχειρήσεων.</a:t>
            </a:r>
            <a:endParaRPr kumimoji="0" lang="el-GR"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251520" y="272316"/>
            <a:ext cx="8640960"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731838" algn="l"/>
                <a:tab pos="1463675" algn="l"/>
                <a:tab pos="5029200" algn="l"/>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Τα </a:t>
            </a:r>
            <a:r>
              <a:rPr kumimoji="0" lang="el-GR" b="1"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ποιοτικά κριτήρια</a:t>
            </a:r>
            <a:r>
              <a:rPr kumimoji="0" lang="el-GR"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θεωρείται απαραίτητο να περιλαμβάνουν ορισμένους τύπους παραμέτρων, όπως:</a:t>
            </a:r>
          </a:p>
          <a:p>
            <a:pPr marL="0" marR="0" lvl="0" indent="0" algn="l" defTabSz="914400" rtl="0" eaLnBrk="1" fontAlgn="base" latinLnBrk="0" hangingPunct="1">
              <a:lnSpc>
                <a:spcPct val="100000"/>
              </a:lnSpc>
              <a:spcBef>
                <a:spcPct val="0"/>
              </a:spcBef>
              <a:spcAft>
                <a:spcPct val="0"/>
              </a:spcAft>
              <a:buClrTx/>
              <a:buSzTx/>
              <a:buFontTx/>
              <a:buNone/>
              <a:tabLst>
                <a:tab pos="731838" algn="l"/>
                <a:tab pos="1463675" algn="l"/>
                <a:tab pos="5029200" algn="l"/>
              </a:tabLst>
            </a:pPr>
            <a:endParaRPr kumimoji="0" lang="el-GR"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731838" algn="l"/>
                <a:tab pos="1463675" algn="l"/>
                <a:tab pos="5029200" algn="l"/>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Την παράμετρο των φυσικών χαρακτηριστικών που θα λαμβάνει υπ' όψιν ζητήματα της γεωγραφικής θέσης των εκμεταλλεύσεων, τις  κλιματολογικές συνθήκες που επικρατούν στην περιοχή, το είδος και την γονιμότητα των εδαφών κλπ.</a:t>
            </a:r>
            <a:endParaRPr kumimoji="0" lang="el-GR"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731838" algn="l"/>
                <a:tab pos="1463675" algn="l"/>
                <a:tab pos="5029200" algn="l"/>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Την παράμετρο του ανθρωπίνου δυναμικού που αφορά το επίπεδο μόρφωσης των γεωργών, τον επιχειρηματικό δυναμισμό τους, την ικανότητά τους να εφαρμόζουν καινούριες τεχνικές, την συμμετοχή τους σε συλλογικές γεωργικές οργανώσεις κλπ.</a:t>
            </a:r>
            <a:endParaRPr kumimoji="0" lang="el-GR"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731838" algn="l"/>
                <a:tab pos="1463675" algn="l"/>
                <a:tab pos="5029200" algn="l"/>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Την παράμετρο του οικονομικού περιβάλλοντος των γεωργικών επιχειρήσεων, που αφορά τον το είδος και το μέγεθος του εμπορικού τομέα που πλαισιώνει την γεωργία, το επίπεδο τιμών της περιοχής, την ύπαρξη οργανισμών παροχής πιστωτικών υπηρεσιών (Τράπεζες) κλπ.</a:t>
            </a:r>
            <a:endParaRPr kumimoji="0" lang="el-GR"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731838" algn="l"/>
                <a:tab pos="1463675" algn="l"/>
                <a:tab pos="5029200" algn="l"/>
              </a:tabLst>
            </a:pPr>
            <a:endPar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731838" algn="l"/>
                <a:tab pos="1463675" algn="l"/>
                <a:tab pos="5029200" algn="l"/>
              </a:tabLst>
            </a:pPr>
            <a:endParaRPr lang="el-GR" dirty="0" smtClean="0">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731838" algn="l"/>
                <a:tab pos="1463675" algn="l"/>
                <a:tab pos="5029200" algn="l"/>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Συνεπώς η </a:t>
            </a:r>
            <a:r>
              <a:rPr kumimoji="0" lang="el-GR" b="0"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αγροτική περιοχή</a:t>
            </a: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είναι μία γεωγραφική μονάδα που καθορίζεται με τέτοιο τρόπο ώστε μέσα στα όρια της, οι προαναφερθέντες παράμετροι να είναι παρόμοιοι. </a:t>
            </a:r>
            <a:endParaRPr kumimoji="0" lang="el-GR"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539552" y="44636"/>
            <a:ext cx="7488832" cy="64633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731838" algn="l"/>
                <a:tab pos="1463675" algn="l"/>
                <a:tab pos="5029200" algn="l"/>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Μετά τον ορισμό της αγροτικής περιοχής, επιλέγονται οι γεωργικές  επιχειρήσεις της ομάδας με βάση τα </a:t>
            </a:r>
            <a:r>
              <a:rPr kumimoji="0" lang="el-GR" b="1"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ποσοτικά κριτήρια</a:t>
            </a: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Tx/>
              <a:buNone/>
              <a:tabLst>
                <a:tab pos="731838" algn="l"/>
                <a:tab pos="1463675" algn="l"/>
                <a:tab pos="5029200" algn="l"/>
              </a:tabLst>
            </a:pPr>
            <a:endParaRPr lang="el-GR" dirty="0" smtClean="0">
              <a:latin typeface="Calibri" pitchFamily="34"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731838" algn="l"/>
                <a:tab pos="1463675" algn="l"/>
                <a:tab pos="5029200" algn="l"/>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Αυτά πρέπει να αναφέρονται κυρίως στην έκταση του γεωργικού εδάφους και στον αριθμό των παραγωγικών ζώων, στον όγκο της  διαθέσιμης εργασίας και την ποσότητα βασικών γεωργικών μηχανημάτων ή το μέγεθος σημαντικών γεωργικών κατασκευών που έχουν στην διάθεσή τους οι γεωργικές  επιχειρήσεις. </a:t>
            </a:r>
          </a:p>
          <a:p>
            <a:pPr marL="0" marR="0" lvl="0" indent="0" algn="just" defTabSz="914400" rtl="0" eaLnBrk="1" fontAlgn="base" latinLnBrk="0" hangingPunct="1">
              <a:lnSpc>
                <a:spcPct val="100000"/>
              </a:lnSpc>
              <a:spcBef>
                <a:spcPct val="0"/>
              </a:spcBef>
              <a:spcAft>
                <a:spcPct val="0"/>
              </a:spcAft>
              <a:buClrTx/>
              <a:buSzTx/>
              <a:buFontTx/>
              <a:buNone/>
              <a:tabLst>
                <a:tab pos="731838" algn="l"/>
                <a:tab pos="1463675" algn="l"/>
                <a:tab pos="5029200" algn="l"/>
              </a:tabLst>
            </a:pPr>
            <a:endParaRPr kumimoji="0" lang="el-GR"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731838" algn="l"/>
                <a:tab pos="1463675" algn="l"/>
                <a:tab pos="5029200" algn="l"/>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Δύο κατηγορίες ποσοτικών κριτηρίων μπορούμε να διακρίνουμε:</a:t>
            </a:r>
            <a:endParaRPr kumimoji="0" lang="el-GR"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1463675" algn="l"/>
                <a:tab pos="5029200" algn="l"/>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Η πρώτη κατηγορία περιλαμβάνει κριτήρια που αφορούν ένα μόνο συντελεστή παραγωγής (π.χ. η συνολική έκταση της γεωργικής εκμετάλλευσης, τον αριθμό ζώων, το σύνολο της διαθέσιμης ανθρώπινης κλπ.).</a:t>
            </a:r>
            <a:endParaRPr kumimoji="0" lang="el-GR"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1463675" algn="l"/>
                <a:tab pos="5029200" algn="l"/>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Η δεύτερη κατηγορία περιλαμβάνει κριτήρια που αφορούν σχέσεις περισσοτέρων του ενός συντελεστών παραγωγής (ο αριθμός στρεμμάτων γεωργικής γης προς μια ανθρωπομονάδα διαθέσιμης εργασίας-Ε.Μ.Ε. κλπ).</a:t>
            </a:r>
            <a:endParaRPr kumimoji="0" lang="el-GR"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731838" algn="l"/>
                <a:tab pos="1463675" algn="l"/>
                <a:tab pos="5029200" algn="l"/>
              </a:tabLst>
            </a:pPr>
            <a:endPar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731838" algn="l"/>
                <a:tab pos="1463675" algn="l"/>
                <a:tab pos="5029200" algn="l"/>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Η επιλογή των γεωργικών επιχειρήσεων γίνεται με την διαδοχική χρησιμοποίηση αυτών των κριτηρίων (π.χ. εφαρμόζεται </a:t>
            </a:r>
            <a:r>
              <a:rPr kumimoji="0" lang="el-GR"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κατ’αρχήν</a:t>
            </a: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το κριτήριο της έκτασης γεωργικής γης, κατόπιν στις εκμεταλλεύσεις που απομένουν προς επιλογή χρησιμοποιείται το κριτήριο τη διαθέσιμης εργασίας (σε Ε.Μ.Ε. ανά 100 στρέμματα κλπ.)</a:t>
            </a:r>
            <a:endParaRPr kumimoji="0" lang="el-GR"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732455" y="170727"/>
            <a:ext cx="767909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731838" algn="l"/>
                <a:tab pos="1463675" algn="l"/>
                <a:tab pos="5029200" algn="l"/>
              </a:tabLst>
            </a:pP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Τεχνικά η καλύτερη μέθοδος επιλογής της ομάδας των εκμεταλλεύσεων  είναι η γραφική.</a:t>
            </a:r>
            <a:endParaRPr kumimoji="0" lang="el-GR" sz="1600" b="0" i="0" u="none" strike="noStrike" cap="none" normalizeH="0" baseline="0" dirty="0" smtClean="0">
              <a:ln>
                <a:noFill/>
              </a:ln>
              <a:solidFill>
                <a:schemeClr val="tx1"/>
              </a:solidFill>
              <a:effectLst/>
              <a:latin typeface="Arial" pitchFamily="34" charset="0"/>
            </a:endParaRPr>
          </a:p>
        </p:txBody>
      </p:sp>
      <p:pic>
        <p:nvPicPr>
          <p:cNvPr id="20482" name="Picture 2"/>
          <p:cNvPicPr>
            <a:picLocks noChangeAspect="1" noChangeArrowheads="1"/>
          </p:cNvPicPr>
          <p:nvPr/>
        </p:nvPicPr>
        <p:blipFill>
          <a:blip r:embed="rId2" cstate="print"/>
          <a:srcRect/>
          <a:stretch>
            <a:fillRect/>
          </a:stretch>
        </p:blipFill>
        <p:spPr bwMode="auto">
          <a:xfrm>
            <a:off x="1835696" y="1268760"/>
            <a:ext cx="5184576" cy="3295650"/>
          </a:xfrm>
          <a:prstGeom prst="rect">
            <a:avLst/>
          </a:prstGeom>
          <a:noFill/>
          <a:ln w="9525">
            <a:noFill/>
            <a:miter lim="800000"/>
            <a:headEnd/>
            <a:tailEnd/>
          </a:ln>
        </p:spPr>
      </p:pic>
      <p:sp>
        <p:nvSpPr>
          <p:cNvPr id="4" name="Rectangle 3"/>
          <p:cNvSpPr/>
          <p:nvPr/>
        </p:nvSpPr>
        <p:spPr>
          <a:xfrm>
            <a:off x="611560" y="5013176"/>
            <a:ext cx="8064896" cy="646331"/>
          </a:xfrm>
          <a:prstGeom prst="rect">
            <a:avLst/>
          </a:prstGeom>
        </p:spPr>
        <p:txBody>
          <a:bodyPr wrap="square">
            <a:spAutoFit/>
          </a:bodyPr>
          <a:lstStyle/>
          <a:p>
            <a:r>
              <a:rPr lang="el-GR" dirty="0" smtClean="0"/>
              <a:t>Ο τελικός αριθμός των γεωργικών επιχειρήσεων που θα συγκροτήσουν την ομάδα θα πρέπει να είναι τουλάχιστον 20.</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251520" y="109293"/>
            <a:ext cx="8640960" cy="1023296"/>
          </a:xfrm>
          <a:prstGeom prst="rect">
            <a:avLst/>
          </a:prstGeom>
          <a:noFill/>
          <a:ln w="9525">
            <a:noFill/>
            <a:miter lim="800000"/>
            <a:headEnd/>
            <a:tailEnd/>
          </a:ln>
          <a:effectLst/>
        </p:spPr>
        <p:txBody>
          <a:bodyPr vert="horz" wrap="square" lIns="91440" tIns="152352" rIns="91440" bIns="38088"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1" u="none" strike="noStrike" cap="none" normalizeH="0" baseline="0" dirty="0" smtClean="0">
                <a:ln>
                  <a:noFill/>
                </a:ln>
                <a:solidFill>
                  <a:schemeClr val="tx1"/>
                </a:solidFill>
                <a:effectLst/>
                <a:ea typeface="Times New Roman" pitchFamily="18" charset="0"/>
                <a:cs typeface="Times New Roman" pitchFamily="18" charset="0"/>
              </a:rPr>
              <a:t>Η Εφαρμογή της Ανάλυσης Ομάδας των Γεωργικών Επιχειρήσεων με παράλληλη ανάλυση καθορισμένης  Επιχείρησης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ndParaRPr>
          </a:p>
        </p:txBody>
      </p:sp>
      <p:sp>
        <p:nvSpPr>
          <p:cNvPr id="22530" name="Rectangle 2"/>
          <p:cNvSpPr>
            <a:spLocks noChangeArrowheads="1"/>
          </p:cNvSpPr>
          <p:nvPr/>
        </p:nvSpPr>
        <p:spPr bwMode="auto">
          <a:xfrm>
            <a:off x="323528" y="1366243"/>
            <a:ext cx="8568952"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731838" algn="l"/>
                <a:tab pos="1279525" algn="l"/>
                <a:tab pos="5029200" algn="l"/>
              </a:tabLst>
            </a:pPr>
            <a:r>
              <a:rPr kumimoji="0" lang="el-GR" b="0" i="0" u="none" strike="noStrike" cap="none" normalizeH="0" baseline="0" dirty="0" smtClean="0">
                <a:ln>
                  <a:noFill/>
                </a:ln>
                <a:solidFill>
                  <a:schemeClr val="tx1"/>
                </a:solidFill>
                <a:effectLst/>
                <a:ea typeface="Times New Roman" pitchFamily="18" charset="0"/>
                <a:cs typeface="Times New Roman" pitchFamily="18" charset="0"/>
              </a:rPr>
              <a:t>Το πρώτο βήμα της σύγκρισης είναι η ταξινόμηση των γεωργικών επιχειρήσεων κατά φθίνουσα τάξη, μ</a:t>
            </a:r>
            <a:r>
              <a:rPr lang="el-GR" dirty="0" smtClean="0">
                <a:ea typeface="Times New Roman" pitchFamily="18" charset="0"/>
                <a:cs typeface="Times New Roman" pitchFamily="18" charset="0"/>
              </a:rPr>
              <a:t>ε την χρησιμοποίηση </a:t>
            </a:r>
            <a:r>
              <a:rPr kumimoji="0" lang="el-GR" b="0" i="0" u="none" strike="noStrike" cap="none" normalizeH="0" baseline="0" dirty="0" smtClean="0">
                <a:ln>
                  <a:noFill/>
                </a:ln>
                <a:solidFill>
                  <a:schemeClr val="tx1"/>
                </a:solidFill>
                <a:effectLst/>
                <a:ea typeface="Times New Roman" pitchFamily="18" charset="0"/>
                <a:cs typeface="Times New Roman" pitchFamily="18" charset="0"/>
              </a:rPr>
              <a:t>του βασικού οικονομικού αποτελέσματος που επιδιώκει η επιχείρηση για την οποία πραγματοποιείται η ανάλυση ομάδας (το Γεωργικό Οικογενειακό Εισόδημα/ διαθέσιμη </a:t>
            </a:r>
            <a:r>
              <a:rPr kumimoji="0" lang="el-GR" b="0" i="0" u="none" strike="noStrike" cap="none" normalizeH="0" baseline="0" dirty="0" err="1" smtClean="0">
                <a:ln>
                  <a:noFill/>
                </a:ln>
                <a:solidFill>
                  <a:schemeClr val="tx1"/>
                </a:solidFill>
                <a:effectLst/>
                <a:ea typeface="Times New Roman" pitchFamily="18" charset="0"/>
                <a:cs typeface="Times New Roman" pitchFamily="18" charset="0"/>
              </a:rPr>
              <a:t>ανθροπωμονάδα</a:t>
            </a:r>
            <a:r>
              <a:rPr kumimoji="0" lang="el-GR" b="0" i="0" u="none" strike="noStrike" cap="none" normalizeH="0" baseline="0" dirty="0" smtClean="0">
                <a:ln>
                  <a:noFill/>
                </a:ln>
                <a:solidFill>
                  <a:schemeClr val="tx1"/>
                </a:solidFill>
                <a:effectLst/>
                <a:ea typeface="Times New Roman" pitchFamily="18" charset="0"/>
                <a:cs typeface="Times New Roman" pitchFamily="18" charset="0"/>
              </a:rPr>
              <a:t> εργασίας-ΕΜΕ ή το επιχειρηματικό κέρδος/στρέμμα ή την αποδοτικότητα ιδιόκτητων κεφαλαίων κλπ) ή κάποιον άλλον δείκτη λειτουργίας της επιχείρησης που στοχεύει στην βελτίωσή του.</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tab pos="731838" algn="l"/>
                <a:tab pos="1279525" algn="l"/>
                <a:tab pos="5029200" algn="l"/>
              </a:tabLst>
            </a:pPr>
            <a:r>
              <a:rPr kumimoji="0" lang="el-GR" b="0" i="0" u="none" strike="noStrike" cap="none" normalizeH="0" baseline="0" dirty="0" smtClean="0">
                <a:ln>
                  <a:noFill/>
                </a:ln>
                <a:solidFill>
                  <a:schemeClr val="tx1"/>
                </a:solidFill>
                <a:effectLst/>
                <a:ea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tab pos="731838" algn="l"/>
                <a:tab pos="1279525" algn="l"/>
                <a:tab pos="5029200" algn="l"/>
              </a:tabLst>
            </a:pPr>
            <a:endParaRPr lang="el-GR" dirty="0" smtClean="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731838" algn="l"/>
                <a:tab pos="1279525" algn="l"/>
                <a:tab pos="5029200" algn="l"/>
              </a:tabLst>
            </a:pPr>
            <a:r>
              <a:rPr kumimoji="0" lang="el-GR" b="0" i="0" u="none" strike="noStrike" cap="none" normalizeH="0" baseline="0" dirty="0" smtClean="0">
                <a:ln>
                  <a:noFill/>
                </a:ln>
                <a:solidFill>
                  <a:schemeClr val="tx1"/>
                </a:solidFill>
                <a:effectLst/>
                <a:ea typeface="Times New Roman" pitchFamily="18" charset="0"/>
                <a:cs typeface="Times New Roman" pitchFamily="18" charset="0"/>
              </a:rPr>
              <a:t>Οι επιχειρήσεις της ομάδας που επιτυγχάνουν την χαμηλότερη βαθμολογία με βάση το επιλεγέν κριτήριο (ο αριθμός τους πρέπει να κυμαίνεται από 4-5 επιχειρήσεις) αποτελούν την  </a:t>
            </a:r>
            <a:r>
              <a:rPr kumimoji="0" lang="el-GR" b="0" i="0" u="sng" strike="noStrike" cap="none" normalizeH="0" baseline="0" dirty="0" smtClean="0">
                <a:ln>
                  <a:noFill/>
                </a:ln>
                <a:solidFill>
                  <a:schemeClr val="tx1"/>
                </a:solidFill>
                <a:effectLst/>
                <a:ea typeface="Times New Roman" pitchFamily="18" charset="0"/>
                <a:cs typeface="Times New Roman" pitchFamily="18" charset="0"/>
              </a:rPr>
              <a:t>ουραγό υποομάδα</a:t>
            </a:r>
            <a:r>
              <a:rPr kumimoji="0" lang="el-GR" b="0" i="0" u="none" strike="noStrike" cap="none" normalizeH="0" baseline="0" dirty="0" smtClean="0">
                <a:ln>
                  <a:noFill/>
                </a:ln>
                <a:solidFill>
                  <a:schemeClr val="tx1"/>
                </a:solidFill>
                <a:effectLst/>
                <a:ea typeface="Times New Roman" pitchFamily="18" charset="0"/>
                <a:cs typeface="Times New Roman" pitchFamily="18" charset="0"/>
              </a:rPr>
              <a:t> και όσες επιτυγχάνουν την υψηλότερη βαθμολογία (επίσης  ο αριθμός τους πρέπει να κυμαίνεται από 4-5) απαρτίζουν  την </a:t>
            </a:r>
            <a:r>
              <a:rPr kumimoji="0" lang="el-GR" b="0" i="0" u="sng" strike="noStrike" cap="none" normalizeH="0" baseline="0" dirty="0" smtClean="0">
                <a:ln>
                  <a:noFill/>
                </a:ln>
                <a:solidFill>
                  <a:schemeClr val="tx1"/>
                </a:solidFill>
                <a:effectLst/>
                <a:ea typeface="Times New Roman" pitchFamily="18" charset="0"/>
                <a:cs typeface="Times New Roman" pitchFamily="18" charset="0"/>
              </a:rPr>
              <a:t>επικεφαλής υποομάδα</a:t>
            </a:r>
            <a:r>
              <a:rPr kumimoji="0" lang="el-GR" b="0" i="0" u="none" strike="noStrike" cap="none" normalizeH="0" baseline="0" dirty="0" smtClean="0">
                <a:ln>
                  <a:noFill/>
                </a:ln>
                <a:solidFill>
                  <a:schemeClr val="tx1"/>
                </a:solidFill>
                <a:effectLst/>
                <a:ea typeface="Times New Roman" pitchFamily="18" charset="0"/>
                <a:cs typeface="Times New Roman" pitchFamily="18" charset="0"/>
              </a:rPr>
              <a:t>. Οι λοιπές εκμεταλλεύσεις που δεν ανήκουν στις δυο παραπάνω κατηγορίες σχηματίζουν την </a:t>
            </a:r>
            <a:r>
              <a:rPr kumimoji="0" lang="el-GR" b="0" i="0" u="sng" strike="noStrike" cap="none" normalizeH="0" baseline="0" dirty="0" smtClean="0">
                <a:ln>
                  <a:noFill/>
                </a:ln>
                <a:solidFill>
                  <a:schemeClr val="tx1"/>
                </a:solidFill>
                <a:effectLst/>
                <a:ea typeface="Times New Roman" pitchFamily="18" charset="0"/>
                <a:cs typeface="Times New Roman" pitchFamily="18" charset="0"/>
              </a:rPr>
              <a:t>μεσαία υποομάδα.</a:t>
            </a:r>
            <a:endParaRPr kumimoji="0" lang="el-GR" b="0" i="0" u="none" strike="noStrike" cap="none" normalizeH="0" baseline="0" dirty="0" smtClean="0">
              <a:ln>
                <a:noFill/>
              </a:ln>
              <a:solidFill>
                <a:schemeClr val="tx1"/>
              </a:solidFill>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179512" y="750181"/>
            <a:ext cx="864096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731838" algn="l"/>
                <a:tab pos="1279525" algn="l"/>
                <a:tab pos="5029200" algn="l"/>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Το είδος των τεχνικοοικονομικών δεικτών που θα χρησιμοποιηθούν προσδιορίζονται ανάλογα με τον σκοπό που θέλει να επιτύχει η ορισμένη επιχείρηση Χ (βελτίωση οικονομικών μεγεθών ή άλλον δείκτη λειτουργίας της επιχείρησης και με βάση την παραγωγική κατεύθυνση των επιχειρήσεων και τις εφαρμοζόμενες τεχνικές παραγωγής).</a:t>
            </a:r>
          </a:p>
          <a:p>
            <a:pPr marL="0" marR="0" lvl="0" indent="0" algn="just" defTabSz="914400" rtl="0" eaLnBrk="1" fontAlgn="base" latinLnBrk="0" hangingPunct="1">
              <a:lnSpc>
                <a:spcPct val="100000"/>
              </a:lnSpc>
              <a:spcBef>
                <a:spcPct val="0"/>
              </a:spcBef>
              <a:spcAft>
                <a:spcPct val="0"/>
              </a:spcAft>
              <a:buClrTx/>
              <a:buSzTx/>
              <a:buFontTx/>
              <a:buNone/>
              <a:tabLst>
                <a:tab pos="731838" algn="l"/>
                <a:tab pos="1279525" algn="l"/>
                <a:tab pos="5029200" algn="l"/>
              </a:tabLst>
            </a:pPr>
            <a:endParaRPr lang="el-GR" dirty="0" smtClean="0">
              <a:latin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731838" algn="l"/>
                <a:tab pos="1279525" algn="l"/>
                <a:tab pos="5029200" algn="l"/>
              </a:tabLst>
            </a:pPr>
            <a:endParaRPr kumimoji="0" lang="el-GR"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731838" algn="l"/>
                <a:tab pos="1279525" algn="l"/>
                <a:tab pos="5029200" algn="l"/>
              </a:tabLst>
            </a:pP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Οι μέσοι όροι των τεχνικοοικονομικών δεικτών της επικεφαλής υποομάδας, παίζουν τον ρόλο του </a:t>
            </a:r>
            <a:r>
              <a:rPr kumimoji="0" lang="el-GR" b="1"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στόχου</a:t>
            </a:r>
            <a:r>
              <a:rPr kumimoji="0" lang="el-GR"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που πρέπει να επιτύχουν οι  γεωργικές επιχειρήσεις  της ομάδας. Το ίδιο ισχύει και για τις τιμές των δεικτών της ορισμένης επιχείρησης Χ, η οποία θα συγκριθεί στο πλαίσιο της ομάδας.    </a:t>
            </a:r>
            <a:endParaRPr kumimoji="0" lang="el-GR"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395536" y="-57648"/>
            <a:ext cx="8496944"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731838" algn="l"/>
                <a:tab pos="1279525" algn="l"/>
                <a:tab pos="5029200" algn="l"/>
              </a:tabLst>
            </a:pP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Η ανάλυση της  ομάδας των γεωργικών επιχειρήσεων περιλαμβάνει 4 στάδια:</a:t>
            </a:r>
          </a:p>
          <a:p>
            <a:pPr marL="0" marR="0" lvl="0" indent="0" algn="just" defTabSz="914400" rtl="0" eaLnBrk="1" fontAlgn="base" latinLnBrk="0" hangingPunct="1">
              <a:lnSpc>
                <a:spcPct val="100000"/>
              </a:lnSpc>
              <a:spcBef>
                <a:spcPct val="0"/>
              </a:spcBef>
              <a:spcAft>
                <a:spcPct val="0"/>
              </a:spcAft>
              <a:buClrTx/>
              <a:buSzTx/>
              <a:buFontTx/>
              <a:buNone/>
              <a:tabLst>
                <a:tab pos="731838" algn="l"/>
                <a:tab pos="1279525" algn="l"/>
                <a:tab pos="5029200" algn="l"/>
              </a:tabLst>
            </a:pPr>
            <a:endParaRPr kumimoji="0" lang="el-GR" sz="1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1279525" algn="l"/>
                <a:tab pos="5029200" algn="l"/>
              </a:tabLst>
            </a:pPr>
            <a:r>
              <a:rPr kumimoji="0" lang="el-GR" sz="1600" b="1" i="1"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Προκαταρκτική φάση</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Αφορά την μελέτη των ποιοτικών χαρακτηριστικών των ιδιοκτητών των γεωργικών επιχειρήσεων και των ιδιαιτεροτήτων της συγκεκριμένης γεωργικής περιόδου, ώστε η ανάλυση  να εμβαθύνει και σε παράγοντες που δεν αποτελούν συστατικά του παραγωγικού συστήματος των γεωργικών επιχειρήσεων, αλλά όμως μπορούν να το επηρεάσουν. </a:t>
            </a:r>
          </a:p>
          <a:p>
            <a:pPr marL="0" marR="0" lvl="0" indent="0" algn="just" defTabSz="914400" rtl="0" eaLnBrk="0" fontAlgn="base" latinLnBrk="0" hangingPunct="0">
              <a:lnSpc>
                <a:spcPct val="100000"/>
              </a:lnSpc>
              <a:spcBef>
                <a:spcPct val="0"/>
              </a:spcBef>
              <a:spcAft>
                <a:spcPct val="0"/>
              </a:spcAft>
              <a:buClrTx/>
              <a:buSzTx/>
              <a:tabLst>
                <a:tab pos="731838" algn="l"/>
                <a:tab pos="1279525" algn="l"/>
                <a:tab pos="5029200" algn="l"/>
              </a:tabLst>
            </a:pP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Περιγράφονται τα αποτελέσματα της φάσης, χωρίς την χρήση τεχνικοοικονομικών δεικτών</a:t>
            </a:r>
            <a:endParaRPr kumimoji="0" lang="el-GR" sz="1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731838" algn="l"/>
                <a:tab pos="1279525" algn="l"/>
                <a:tab pos="5029200" algn="l"/>
              </a:tabLst>
            </a:pPr>
            <a:endPar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tab pos="731838" algn="l"/>
                <a:tab pos="1279525" algn="l"/>
                <a:tab pos="5029200" algn="l"/>
              </a:tabLst>
            </a:pP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π.χ. η δεκτικότητα των γεωργών να εφαρμόζουν καινοτομίες στο σύστημα παραγωγής, εάν υπήρξαν κατά την συγκεκριμένη γεωργική περίοδο χαλαζοπτώσεις ή έντονη και μακρά περίοδος ξηρασίας κλπ..</a:t>
            </a:r>
          </a:p>
          <a:p>
            <a:pPr marL="0" marR="0" lvl="0" indent="0" algn="just" defTabSz="914400" rtl="0" eaLnBrk="0" fontAlgn="base" latinLnBrk="0" hangingPunct="0">
              <a:lnSpc>
                <a:spcPct val="100000"/>
              </a:lnSpc>
              <a:spcBef>
                <a:spcPct val="0"/>
              </a:spcBef>
              <a:spcAft>
                <a:spcPct val="0"/>
              </a:spcAft>
              <a:buClrTx/>
              <a:buSzTx/>
              <a:tabLst>
                <a:tab pos="731838" algn="l"/>
                <a:tab pos="1279525" algn="l"/>
                <a:tab pos="5029200" algn="l"/>
              </a:tabLst>
            </a:pPr>
            <a:endParaRPr kumimoji="0" lang="el-GR" sz="1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1279525" algn="l"/>
                <a:tab pos="5029200" algn="l"/>
              </a:tabLst>
            </a:pPr>
            <a:r>
              <a:rPr kumimoji="0" lang="el-GR" sz="1600" b="1" i="1"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1η Φάση</a:t>
            </a:r>
            <a:r>
              <a:rPr kumimoji="0" lang="el-GR" sz="1600" b="1" i="1"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Αφορά την ανάλυση του μεγέθους του συστήματος παραγωγής.</a:t>
            </a:r>
            <a:endParaRPr kumimoji="0" lang="el-GR" sz="1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731838" algn="l"/>
                <a:tab pos="1279525" algn="l"/>
                <a:tab pos="5029200" algn="l"/>
              </a:tabLst>
            </a:pP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π.χ. η συνολική Χρησιμοποιούμενη Γεωργική Έκταση-ΧΓΕ, % αρδευόμενη έκταση ως προς την συνολική ΧΓΕ, η διαθέσιμη ανθρώπινη εργασία-Ε.Μ.Ε. η διαθέσιμη ιπποδύναμη των βασικών γεωργικών μηχανημάτων, οι επιφάνειες των αποθηκευτικών χώρων, ο αριθμός των ζώων ανά κατηγορία </a:t>
            </a:r>
            <a:r>
              <a:rPr kumimoji="0" lang="el-GR"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κ.λ.π</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endParaRPr kumimoji="0" lang="el-GR" sz="1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1279525" algn="l"/>
                <a:tab pos="5029200" algn="l"/>
              </a:tabLst>
            </a:pPr>
            <a:r>
              <a:rPr kumimoji="0" lang="el-GR" sz="1600" b="1" i="1"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2η Φάση</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Αφορά την διάρθρωση των κλάδων παραγωγής και της παραγωγικής εξειδίκευσης των επιχειρήσεων.</a:t>
            </a:r>
            <a:endParaRPr kumimoji="0" lang="el-GR" sz="1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731838" algn="l"/>
                <a:tab pos="1279525" algn="l"/>
                <a:tab pos="5029200" algn="l"/>
              </a:tabLst>
            </a:pP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π.χ. % </a:t>
            </a:r>
            <a:r>
              <a:rPr kumimoji="0" lang="el-GR"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αξια</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παραγωγής κάθε κλάδου ως προς την συνολική </a:t>
            </a:r>
            <a:r>
              <a:rPr kumimoji="0" lang="el-GR"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αξια</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παραγωγής της επιχείρησης </a:t>
            </a:r>
          </a:p>
          <a:p>
            <a:pPr marL="0" marR="0" lvl="0" indent="0" algn="just" defTabSz="914400" rtl="0" eaLnBrk="0" fontAlgn="base" latinLnBrk="0" hangingPunct="0">
              <a:lnSpc>
                <a:spcPct val="100000"/>
              </a:lnSpc>
              <a:spcBef>
                <a:spcPct val="0"/>
              </a:spcBef>
              <a:spcAft>
                <a:spcPct val="0"/>
              </a:spcAft>
              <a:buClrTx/>
              <a:buSzTx/>
              <a:tabLst>
                <a:tab pos="731838" algn="l"/>
                <a:tab pos="1279525" algn="l"/>
                <a:tab pos="5029200" algn="l"/>
              </a:tabLst>
            </a:pPr>
            <a:endParaRPr kumimoji="0" lang="el-GR" sz="1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731838" algn="l"/>
                <a:tab pos="1279525" algn="l"/>
                <a:tab pos="5029200" algn="l"/>
              </a:tabLst>
            </a:pPr>
            <a:r>
              <a:rPr kumimoji="0" lang="el-GR" sz="1600" b="1" i="1"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3η Φάση</a:t>
            </a:r>
            <a:r>
              <a:rPr kumimoji="0" lang="el-GR" sz="1600" b="1" i="1"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Αφορά την τεχνική ανάλυση των κλάδων παραγωγής και τον τρόπο χρησιμοποίησης των μεταβλητών συντελεστών παραγωγής, με στόχο την αξιολόγηση του βαθμού αποτελεσματικότητας των εφαρμοζόμενων  τεχνικών παραγωγής, καθώς και του βαθμού εντατικοποίησης του παραγωγικού συστήματος των γεωργικών επιχειρήσεων.</a:t>
            </a:r>
            <a:endParaRPr kumimoji="0" lang="el-GR" sz="1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731838" algn="l"/>
                <a:tab pos="1279525" algn="l"/>
                <a:tab pos="5029200" algn="l"/>
              </a:tabLst>
            </a:pP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π.χ.  - αποδόσεις των κλάδων παραγωγής</a:t>
            </a:r>
            <a:endParaRPr kumimoji="0" lang="el-GR" sz="1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731838" algn="l"/>
                <a:tab pos="1279525" algn="l"/>
                <a:tab pos="5029200" algn="l"/>
              </a:tabLst>
            </a:pP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 σύνθεση των μεταβλητών δαπανών</a:t>
            </a:r>
            <a:endParaRPr kumimoji="0" lang="el-GR" sz="16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731838" algn="l"/>
                <a:tab pos="1279525" algn="l"/>
                <a:tab pos="5029200" algn="l"/>
              </a:tabLst>
            </a:pP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 ύψος μεταβλητών δαπανών </a:t>
            </a:r>
            <a:r>
              <a:rPr kumimoji="0" lang="el-GR"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κ.λ.π</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endParaRPr kumimoji="0" lang="el-GR" sz="16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1411</Words>
  <Application>Microsoft Office PowerPoint</Application>
  <PresentationFormat>Προβολή στην οθόνη (4:3)</PresentationFormat>
  <Paragraphs>155</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Θέμα του Office</vt:lpstr>
      <vt:lpstr>ΣΥΓΚΡΙΤΙΚΗ ΑΝΑΛΥΣΗ ΛΕΙΤΟΥΡΓΙΑΣ ΓΕΩΡΓΙΚΩΝ ΕΠΙΧΕΙΡΗΣΕΩΝ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vector>
  </TitlesOfParts>
  <Company>test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 </dc:creator>
  <cp:lastModifiedBy> </cp:lastModifiedBy>
  <cp:revision>10</cp:revision>
  <dcterms:created xsi:type="dcterms:W3CDTF">2014-11-10T11:08:51Z</dcterms:created>
  <dcterms:modified xsi:type="dcterms:W3CDTF">2016-01-11T11:19:44Z</dcterms:modified>
</cp:coreProperties>
</file>