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0" r:id="rId1"/>
  </p:sldMasterIdLst>
  <p:notesMasterIdLst>
    <p:notesMasterId r:id="rId57"/>
  </p:notesMasterIdLst>
  <p:sldIdLst>
    <p:sldId id="285" r:id="rId2"/>
    <p:sldId id="286" r:id="rId3"/>
    <p:sldId id="323" r:id="rId4"/>
    <p:sldId id="324" r:id="rId5"/>
    <p:sldId id="349" r:id="rId6"/>
    <p:sldId id="351" r:id="rId7"/>
    <p:sldId id="353" r:id="rId8"/>
    <p:sldId id="354" r:id="rId9"/>
    <p:sldId id="355" r:id="rId10"/>
    <p:sldId id="356" r:id="rId11"/>
    <p:sldId id="357" r:id="rId12"/>
    <p:sldId id="358" r:id="rId13"/>
    <p:sldId id="350" r:id="rId14"/>
    <p:sldId id="369" r:id="rId15"/>
    <p:sldId id="322" r:id="rId16"/>
    <p:sldId id="345" r:id="rId17"/>
    <p:sldId id="326" r:id="rId18"/>
    <p:sldId id="327" r:id="rId19"/>
    <p:sldId id="361" r:id="rId20"/>
    <p:sldId id="362" r:id="rId21"/>
    <p:sldId id="328" r:id="rId22"/>
    <p:sldId id="363" r:id="rId23"/>
    <p:sldId id="329" r:id="rId24"/>
    <p:sldId id="339" r:id="rId25"/>
    <p:sldId id="335" r:id="rId26"/>
    <p:sldId id="336" r:id="rId27"/>
    <p:sldId id="337" r:id="rId28"/>
    <p:sldId id="364" r:id="rId29"/>
    <p:sldId id="365" r:id="rId30"/>
    <p:sldId id="366" r:id="rId31"/>
    <p:sldId id="338" r:id="rId32"/>
    <p:sldId id="367" r:id="rId33"/>
    <p:sldId id="359" r:id="rId34"/>
    <p:sldId id="370" r:id="rId35"/>
    <p:sldId id="342" r:id="rId36"/>
    <p:sldId id="343" r:id="rId37"/>
    <p:sldId id="371" r:id="rId38"/>
    <p:sldId id="372" r:id="rId39"/>
    <p:sldId id="373" r:id="rId40"/>
    <p:sldId id="374" r:id="rId41"/>
    <p:sldId id="375" r:id="rId42"/>
    <p:sldId id="376" r:id="rId43"/>
    <p:sldId id="377" r:id="rId44"/>
    <p:sldId id="378" r:id="rId45"/>
    <p:sldId id="368" r:id="rId46"/>
    <p:sldId id="381" r:id="rId47"/>
    <p:sldId id="379" r:id="rId48"/>
    <p:sldId id="380" r:id="rId49"/>
    <p:sldId id="382" r:id="rId50"/>
    <p:sldId id="383" r:id="rId51"/>
    <p:sldId id="384" r:id="rId52"/>
    <p:sldId id="386" r:id="rId53"/>
    <p:sldId id="385" r:id="rId54"/>
    <p:sldId id="321" r:id="rId55"/>
    <p:sldId id="301"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824" autoAdjust="0"/>
    <p:restoredTop sz="71326" autoAdjust="0"/>
  </p:normalViewPr>
  <p:slideViewPr>
    <p:cSldViewPr snapToGrid="0">
      <p:cViewPr varScale="1">
        <p:scale>
          <a:sx n="47" d="100"/>
          <a:sy n="47" d="100"/>
        </p:scale>
        <p:origin x="-1584" y="-96"/>
      </p:cViewPr>
      <p:guideLst>
        <p:guide orient="horz" pos="2160"/>
        <p:guide pos="3840"/>
      </p:guideLst>
    </p:cSldViewPr>
  </p:slideViewPr>
  <p:notesTextViewPr>
    <p:cViewPr>
      <p:scale>
        <a:sx n="1" d="1"/>
        <a:sy n="1" d="1"/>
      </p:scale>
      <p:origin x="0" y="0"/>
    </p:cViewPr>
  </p:notesTextViewPr>
  <p:gridSpacing cx="73737788" cy="7373778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9123B0-1B36-4F73-93EC-2C03A615177E}" type="datetimeFigureOut">
              <a:rPr lang="en-US" smtClean="0"/>
              <a:pPr/>
              <a:t>4/20/2021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18A4DB-084E-495A-99DF-ED1DF455D27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l-GR" sz="1200" kern="1200" baseline="0" dirty="0" smtClean="0">
                <a:solidFill>
                  <a:schemeClr val="tx1"/>
                </a:solidFill>
                <a:latin typeface="+mn-lt"/>
                <a:ea typeface="+mn-ea"/>
                <a:cs typeface="+mn-cs"/>
              </a:rPr>
              <a:t>Κύκλος </a:t>
            </a:r>
            <a:r>
              <a:rPr lang="el-GR" sz="1200" kern="1200" baseline="0" dirty="0" smtClean="0">
                <a:solidFill>
                  <a:schemeClr val="tx1"/>
                </a:solidFill>
                <a:latin typeface="+mn-lt"/>
                <a:ea typeface="+mn-ea"/>
                <a:cs typeface="+mn-cs"/>
              </a:rPr>
              <a:t>ζωής σύμβασης:</a:t>
            </a:r>
          </a:p>
          <a:p>
            <a:pPr>
              <a:buFont typeface="Arial" pitchFamily="34" charset="0"/>
              <a:buChar char="•"/>
            </a:pPr>
            <a:r>
              <a:rPr lang="el-GR" sz="1200" kern="1200" baseline="0" dirty="0" err="1" smtClean="0">
                <a:solidFill>
                  <a:schemeClr val="tx1"/>
                </a:solidFill>
                <a:latin typeface="+mn-lt"/>
                <a:ea typeface="+mn-ea"/>
                <a:cs typeface="+mn-cs"/>
              </a:rPr>
              <a:t>To</a:t>
            </a:r>
            <a:r>
              <a:rPr lang="el-GR" sz="1200" kern="1200" baseline="0" dirty="0" smtClean="0">
                <a:solidFill>
                  <a:schemeClr val="tx1"/>
                </a:solidFill>
                <a:latin typeface="+mn-lt"/>
                <a:ea typeface="+mn-ea"/>
                <a:cs typeface="+mn-cs"/>
              </a:rPr>
              <a:t> αίτημα για σύναψη σύμβασης είναι το γεγονός που ξεκινά τη διαχείριση σύμβασης. Στο σημείο αυτό συλλέγονται οι αναγκαίες πληροφορίες όπως:  Συμβαλλόμενοι, Αντικείμενο σύμβασης (παρεχόμενες υπηρεσίες ή/και προϊόντα), </a:t>
            </a:r>
            <a:r>
              <a:rPr lang="el-GR" sz="1200" kern="1200" baseline="0" dirty="0" smtClean="0">
                <a:solidFill>
                  <a:schemeClr val="tx1"/>
                </a:solidFill>
                <a:latin typeface="+mn-lt"/>
                <a:ea typeface="+mn-ea"/>
                <a:cs typeface="+mn-cs"/>
              </a:rPr>
              <a:t>Διάρκεια</a:t>
            </a:r>
            <a:r>
              <a:rPr lang="el-G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 </a:t>
            </a:r>
            <a:r>
              <a:rPr lang="el-GR" sz="1200" kern="1200" baseline="0" dirty="0" smtClean="0">
                <a:solidFill>
                  <a:schemeClr val="tx1"/>
                </a:solidFill>
                <a:latin typeface="+mn-lt"/>
                <a:ea typeface="+mn-ea"/>
                <a:cs typeface="+mn-cs"/>
              </a:rPr>
              <a:t>Παραδοτέα (</a:t>
            </a:r>
            <a:r>
              <a:rPr lang="en-US" sz="1200" kern="1200" baseline="0" dirty="0" smtClean="0">
                <a:solidFill>
                  <a:schemeClr val="tx1"/>
                </a:solidFill>
                <a:latin typeface="+mn-lt"/>
                <a:ea typeface="+mn-ea"/>
                <a:cs typeface="+mn-cs"/>
              </a:rPr>
              <a:t>deliverables) </a:t>
            </a:r>
            <a:r>
              <a:rPr lang="el-GR" sz="1200" kern="1200" baseline="0" dirty="0" smtClean="0">
                <a:solidFill>
                  <a:schemeClr val="tx1"/>
                </a:solidFill>
                <a:latin typeface="+mn-lt"/>
                <a:ea typeface="+mn-ea"/>
                <a:cs typeface="+mn-cs"/>
              </a:rPr>
              <a:t>και ορόσημα (</a:t>
            </a:r>
            <a:r>
              <a:rPr lang="en-US" sz="1200" kern="1200" baseline="0" dirty="0" smtClean="0">
                <a:solidFill>
                  <a:schemeClr val="tx1"/>
                </a:solidFill>
                <a:latin typeface="+mn-lt"/>
                <a:ea typeface="+mn-ea"/>
                <a:cs typeface="+mn-cs"/>
              </a:rPr>
              <a:t>milestones), </a:t>
            </a:r>
            <a:r>
              <a:rPr lang="el-GR" sz="1200" kern="1200" baseline="0" dirty="0" smtClean="0">
                <a:solidFill>
                  <a:schemeClr val="tx1"/>
                </a:solidFill>
                <a:latin typeface="+mn-lt"/>
                <a:ea typeface="+mn-ea"/>
                <a:cs typeface="+mn-cs"/>
              </a:rPr>
              <a:t>Οικονομικό </a:t>
            </a:r>
            <a:r>
              <a:rPr lang="el-GR" sz="1200" kern="1200" baseline="0" dirty="0" smtClean="0">
                <a:solidFill>
                  <a:schemeClr val="tx1"/>
                </a:solidFill>
                <a:latin typeface="+mn-lt"/>
                <a:ea typeface="+mn-ea"/>
                <a:cs typeface="+mn-cs"/>
              </a:rPr>
              <a:t>αντικείμενο.</a:t>
            </a:r>
            <a:endParaRPr lang="el-GR" sz="1200" kern="1200" baseline="0" dirty="0" smtClean="0">
              <a:solidFill>
                <a:schemeClr val="tx1"/>
              </a:solidFill>
              <a:latin typeface="+mn-lt"/>
              <a:ea typeface="+mn-ea"/>
              <a:cs typeface="+mn-cs"/>
            </a:endParaRPr>
          </a:p>
          <a:p>
            <a:pPr>
              <a:buFont typeface="Arial" pitchFamily="34" charset="0"/>
              <a:buChar char="•"/>
            </a:pPr>
            <a:r>
              <a:rPr lang="el-GR" sz="1200" kern="1200" baseline="0" dirty="0" smtClean="0">
                <a:solidFill>
                  <a:schemeClr val="tx1"/>
                </a:solidFill>
                <a:latin typeface="+mn-lt"/>
                <a:ea typeface="+mn-ea"/>
                <a:cs typeface="+mn-cs"/>
              </a:rPr>
              <a:t> Η συγγραφή της σύμβασης γίνεται με χρήση προκαθορισμένων προτύπων που έχει η επιχείρηση και που καλύπτουν τις βασικές παρεχόμενες υπηρεσίες/προϊόντα. </a:t>
            </a:r>
          </a:p>
          <a:p>
            <a:pPr>
              <a:buFont typeface="Arial" pitchFamily="34" charset="0"/>
              <a:buChar char="•"/>
            </a:pPr>
            <a:r>
              <a:rPr lang="el-GR" sz="1200" kern="1200" baseline="0" dirty="0" smtClean="0">
                <a:solidFill>
                  <a:schemeClr val="tx1"/>
                </a:solidFill>
                <a:latin typeface="+mn-lt"/>
                <a:ea typeface="+mn-ea"/>
                <a:cs typeface="+mn-cs"/>
              </a:rPr>
              <a:t>Η διαπραγμάτευση όρων σύμβασης μεταξύ του πελάτη και της επιχείρησης θα πρέπει να υποστηρίζεται με την ύπαρξη διαφορετικών εκδόσεων των εγγράφων έτσι ώστε να καταγράφεται η εξέλιξη της διαπραγμάτευσης. </a:t>
            </a:r>
          </a:p>
          <a:p>
            <a:pPr>
              <a:buFont typeface="Arial" pitchFamily="34" charset="0"/>
              <a:buChar char="•"/>
            </a:pPr>
            <a:r>
              <a:rPr lang="el-GR" sz="1200" kern="1200" baseline="0" dirty="0" smtClean="0">
                <a:solidFill>
                  <a:schemeClr val="tx1"/>
                </a:solidFill>
                <a:latin typeface="+mn-lt"/>
                <a:ea typeface="+mn-ea"/>
                <a:cs typeface="+mn-cs"/>
              </a:rPr>
              <a:t>Η έγκριση της σύμβασης μπορεί να απαιτεί εγκρίσεις από πολλά διοικητικά επίπεδα μέσα στην επιχείρηση. Η διαδικασία αυτή επιταχύνεται με τη χρήση αυτοματοποιημένων ροών εργασιών μέσω του συστήματος CRM, της μοναδικής ταυτοποίησης των χρηστών του συστήματος CRM, αλλά και τη χρήση ηλεκτρονικών υπογραφών όπου απαιτείται. </a:t>
            </a:r>
          </a:p>
          <a:p>
            <a:pPr>
              <a:buFont typeface="Arial" pitchFamily="34" charset="0"/>
              <a:buChar char="•"/>
            </a:pPr>
            <a:r>
              <a:rPr lang="el-GR" sz="1200" kern="1200" baseline="0" dirty="0" smtClean="0">
                <a:solidFill>
                  <a:schemeClr val="tx1"/>
                </a:solidFill>
                <a:latin typeface="+mn-lt"/>
                <a:ea typeface="+mn-ea"/>
                <a:cs typeface="+mn-cs"/>
              </a:rPr>
              <a:t>Η εκτέλεση σύμβασης και η παρακολούθηση της σύμβασης μπορεί να υποβοηθηθεί από ένα σύστημα διαχείρισης συμβάσεων αφού όλα τα παραδοτέα βρίσκονται υπό έλεγχο, ενώ παράγονται αντίστοιχα μηνύματα όταν και όπου υπάρχουν ορόσημα. </a:t>
            </a:r>
          </a:p>
          <a:p>
            <a:pPr>
              <a:buFont typeface="Arial" pitchFamily="34" charset="0"/>
              <a:buChar char="•"/>
            </a:pPr>
            <a:r>
              <a:rPr lang="el-GR" sz="1200" kern="1200" baseline="0" dirty="0" smtClean="0">
                <a:solidFill>
                  <a:schemeClr val="tx1"/>
                </a:solidFill>
                <a:latin typeface="+mn-lt"/>
                <a:ea typeface="+mn-ea"/>
                <a:cs typeface="+mn-cs"/>
              </a:rPr>
              <a:t>Οι επεκτάσεις σύμβασης, αν υπάρχουν, συνδέονται με τις αρχικές συμβάσεις, ενώ ενημερώνονται τα αντίστοιχα πεδία της σύμβασης. </a:t>
            </a:r>
          </a:p>
          <a:p>
            <a:pPr>
              <a:buFont typeface="Arial" pitchFamily="34" charset="0"/>
              <a:buChar char="•"/>
            </a:pPr>
            <a:r>
              <a:rPr lang="el-GR" sz="1200" kern="1200" baseline="0" dirty="0" smtClean="0">
                <a:solidFill>
                  <a:schemeClr val="tx1"/>
                </a:solidFill>
                <a:latin typeface="+mn-lt"/>
                <a:ea typeface="+mn-ea"/>
                <a:cs typeface="+mn-cs"/>
              </a:rPr>
              <a:t>Το κλείσιμο σύμβασης αντίστοιχα μπορεί να αυτοματοποιηθεί με τον έλεγχο περάτωσης του φυσικού και του οικονομικού αντικειμένου κάθε σύμβασης. Το σύστημα, παράγοντας τις αντίστοιχες αναφορές, επιτρέπει να είναι ο έλεγχος πιο αξιόπιστος και αποτελεσματικός. </a:t>
            </a:r>
          </a:p>
          <a:p>
            <a:pPr>
              <a:buFont typeface="Arial" pitchFamily="34" charset="0"/>
              <a:buChar char="•"/>
            </a:pPr>
            <a:endParaRPr lang="el-GR" sz="1200" kern="1200" baseline="0" dirty="0" smtClean="0">
              <a:solidFill>
                <a:schemeClr val="tx1"/>
              </a:solidFill>
              <a:latin typeface="+mn-lt"/>
              <a:ea typeface="+mn-ea"/>
              <a:cs typeface="+mn-cs"/>
            </a:endParaRPr>
          </a:p>
          <a:p>
            <a:pPr>
              <a:buFont typeface="Arial" pitchFamily="34" charset="0"/>
              <a:buChar char="•"/>
            </a:pPr>
            <a:endParaRPr lang="en-US" sz="1200" kern="1200" baseline="0" dirty="0" smtClean="0">
              <a:solidFill>
                <a:schemeClr val="tx1"/>
              </a:solidFill>
              <a:latin typeface="+mn-lt"/>
              <a:ea typeface="+mn-ea"/>
              <a:cs typeface="+mn-cs"/>
            </a:endParaRPr>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C42CFE-39F9-7840-8B8E-04F9948C5900}" type="slidenum">
              <a:rPr lang="en-US" smtClean="0"/>
              <a:pPr/>
              <a:t>29</a:t>
            </a:fld>
            <a:endParaRPr lang="en-US"/>
          </a:p>
        </p:txBody>
      </p:sp>
    </p:spTree>
    <p:extLst>
      <p:ext uri="{BB962C8B-B14F-4D97-AF65-F5344CB8AC3E}">
        <p14:creationId xmlns="" xmlns:p14="http://schemas.microsoft.com/office/powerpoint/2010/main" val="14253063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b="0" kern="1200" baseline="0" dirty="0" smtClean="0">
                <a:solidFill>
                  <a:schemeClr val="tx1"/>
                </a:solidFill>
                <a:latin typeface="+mn-lt"/>
                <a:ea typeface="+mn-ea"/>
                <a:cs typeface="+mn-cs"/>
              </a:rPr>
              <a:t>Στη στρατηγική </a:t>
            </a:r>
            <a:r>
              <a:rPr lang="el-GR" sz="1200" b="0" kern="1200" baseline="0" dirty="0" err="1" smtClean="0">
                <a:solidFill>
                  <a:schemeClr val="tx1"/>
                </a:solidFill>
                <a:latin typeface="+mn-lt"/>
                <a:ea typeface="+mn-ea"/>
                <a:cs typeface="+mn-cs"/>
              </a:rPr>
              <a:t>assemble</a:t>
            </a:r>
            <a:r>
              <a:rPr lang="el-GR" sz="1200" b="0" kern="1200" baseline="0" dirty="0" smtClean="0">
                <a:solidFill>
                  <a:schemeClr val="tx1"/>
                </a:solidFill>
                <a:latin typeface="+mn-lt"/>
                <a:ea typeface="+mn-ea"/>
                <a:cs typeface="+mn-cs"/>
              </a:rPr>
              <a:t>-</a:t>
            </a:r>
            <a:r>
              <a:rPr lang="el-GR" sz="1200" b="0" kern="1200" baseline="0" dirty="0" err="1" smtClean="0">
                <a:solidFill>
                  <a:schemeClr val="tx1"/>
                </a:solidFill>
                <a:latin typeface="+mn-lt"/>
                <a:ea typeface="+mn-ea"/>
                <a:cs typeface="+mn-cs"/>
              </a:rPr>
              <a:t>to</a:t>
            </a:r>
            <a:r>
              <a:rPr lang="el-GR" sz="1200" b="0" kern="1200" baseline="0" dirty="0" smtClean="0">
                <a:solidFill>
                  <a:schemeClr val="tx1"/>
                </a:solidFill>
                <a:latin typeface="+mn-lt"/>
                <a:ea typeface="+mn-ea"/>
                <a:cs typeface="+mn-cs"/>
              </a:rPr>
              <a:t>-</a:t>
            </a:r>
            <a:r>
              <a:rPr lang="el-GR" sz="1200" b="0" kern="1200" baseline="0" dirty="0" err="1" smtClean="0">
                <a:solidFill>
                  <a:schemeClr val="tx1"/>
                </a:solidFill>
                <a:latin typeface="+mn-lt"/>
                <a:ea typeface="+mn-ea"/>
                <a:cs typeface="+mn-cs"/>
              </a:rPr>
              <a:t>order</a:t>
            </a:r>
            <a:r>
              <a:rPr lang="el-GR" sz="1200" b="0" kern="1200" baseline="0" dirty="0" smtClean="0">
                <a:solidFill>
                  <a:schemeClr val="tx1"/>
                </a:solidFill>
                <a:latin typeface="+mn-lt"/>
                <a:ea typeface="+mn-ea"/>
                <a:cs typeface="+mn-cs"/>
              </a:rPr>
              <a:t> (συναρμολόγηση με βάση την παραγγελία), η επιχείρηση προχωρά στην παραγωγή μέρους του προϊόντος, δημιουργώντας </a:t>
            </a:r>
            <a:r>
              <a:rPr lang="el-GR" sz="1200" b="0" kern="1200" baseline="0" dirty="0" err="1" smtClean="0">
                <a:solidFill>
                  <a:schemeClr val="tx1"/>
                </a:solidFill>
                <a:latin typeface="+mn-lt"/>
                <a:ea typeface="+mn-ea"/>
                <a:cs typeface="+mn-cs"/>
              </a:rPr>
              <a:t>ημιέτοιμα</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semi</a:t>
            </a:r>
            <a:r>
              <a:rPr lang="el-GR" sz="1200" b="0" kern="1200" baseline="0" dirty="0" smtClean="0">
                <a:solidFill>
                  <a:schemeClr val="tx1"/>
                </a:solidFill>
                <a:latin typeface="+mn-lt"/>
                <a:ea typeface="+mn-ea"/>
                <a:cs typeface="+mn-cs"/>
              </a:rPr>
              <a:t>-</a:t>
            </a:r>
            <a:r>
              <a:rPr lang="el-GR" sz="1200" b="0" kern="1200" baseline="0" dirty="0" err="1" smtClean="0">
                <a:solidFill>
                  <a:schemeClr val="tx1"/>
                </a:solidFill>
                <a:latin typeface="+mn-lt"/>
                <a:ea typeface="+mn-ea"/>
                <a:cs typeface="+mn-cs"/>
              </a:rPr>
              <a:t>finished</a:t>
            </a:r>
            <a:r>
              <a:rPr lang="el-GR" sz="1200" b="0" kern="1200" baseline="0" dirty="0" smtClean="0">
                <a:solidFill>
                  <a:schemeClr val="tx1"/>
                </a:solidFill>
                <a:latin typeface="+mn-lt"/>
                <a:ea typeface="+mn-ea"/>
                <a:cs typeface="+mn-cs"/>
              </a:rPr>
              <a:t>) προϊόντα, αφήνοντας την ολοκλήρωση του προϊόντος να γίνει με βάση την παραγγελία του πελάτη. </a:t>
            </a:r>
            <a:r>
              <a:rPr lang="el-GR" sz="1200" kern="1200" baseline="0" dirty="0" smtClean="0">
                <a:solidFill>
                  <a:schemeClr val="tx1"/>
                </a:solidFill>
                <a:latin typeface="+mn-lt"/>
                <a:ea typeface="+mn-ea"/>
                <a:cs typeface="+mn-cs"/>
              </a:rPr>
              <a:t>Η στρατηγική αυτή είναι κατάλληλη όταν υπάρχει μεγάλη διαφοροποίηση των προϊόντων, κάνοντας την πρόβλεψη της ζήτησης αδύνατη </a:t>
            </a:r>
            <a:endParaRPr lang="en-US" b="0"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31</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34</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37</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Τα προγράμματα ανταμοιβής πελατών συνήθως προσφέρονται από τις επιχειρήσεις με σκοπό να επιβραβεύουν τους «καλούς» και «πιστούς» πελάτες τους και άρα να ενθαρρύνουν την όσο γίνεται πιο συχνή προτίμηση στα προϊόντα ή υπηρεσίες της εκάστοτε επιχείρησης. Τα προγράμματα ανταμοιβής έχουν ως σκοπό να ενισχύσουν την πιστότητα των πελατών τους, να βελτιώσουν τη μακροπρόθεσμη κερδοφορία τους, να ενισχύσουν τη θέση της επιχείρησης σε σχέση με τον ανταγωνισμό κ.ά. Έτσι είναι ιδιαίτερα διαδεδομένα σε επιχειρήσεις λιανικής πώλησης, αεροπορικές εταιρίες, επιχειρήσεις παροχής υπηρεσιών καθώς και αλλού. </a:t>
            </a:r>
          </a:p>
          <a:p>
            <a:r>
              <a:rPr lang="el-GR" u="sng" dirty="0" smtClean="0"/>
              <a:t>Τρόπος χρήσης κάρτας προγράμματος</a:t>
            </a:r>
            <a:r>
              <a:rPr lang="el-GR" dirty="0" smtClean="0"/>
              <a:t>: Συνήθως </a:t>
            </a:r>
            <a:r>
              <a:rPr lang="el-GR" dirty="0" smtClean="0"/>
              <a:t>τα περισσότερα προγράμματα συνδέονται με την έκδοση κάρτας </a:t>
            </a:r>
            <a:r>
              <a:rPr lang="el-GR" sz="1200" kern="1200" baseline="0" dirty="0" smtClean="0">
                <a:solidFill>
                  <a:schemeClr val="tx1"/>
                </a:solidFill>
                <a:latin typeface="+mn-lt"/>
                <a:ea typeface="+mn-ea"/>
                <a:cs typeface="+mn-cs"/>
              </a:rPr>
              <a:t>πιστότητας την οποία πρέπει να επιδείξει ο πελάτης για τη συλλογή της ανταμοιβής του στο σημείο πώλησης. Το είδος της κάρτας, η σύνδεσή της με πιστωτικές ή χρεωστικές κάρτες, ο τρόπος συλλογής των «πόντων» ανταμοιβής είναι στοιχεία που πρέπει να σχεδιαστούν κατά τη δημιουργία του προγράμματος.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39</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u="sng" kern="1200" baseline="0" dirty="0" smtClean="0">
                <a:solidFill>
                  <a:schemeClr val="tx1"/>
                </a:solidFill>
                <a:latin typeface="+mn-lt"/>
                <a:ea typeface="+mn-ea"/>
                <a:cs typeface="+mn-cs"/>
              </a:rPr>
              <a:t>Η Διαχείριση κανόνων ανταμοιβής</a:t>
            </a:r>
            <a:r>
              <a:rPr lang="el-GR" sz="1200" kern="1200" baseline="0" dirty="0" smtClean="0">
                <a:solidFill>
                  <a:schemeClr val="tx1"/>
                </a:solidFill>
                <a:latin typeface="+mn-lt"/>
                <a:ea typeface="+mn-ea"/>
                <a:cs typeface="+mn-cs"/>
              </a:rPr>
              <a:t>. Θα πρέπει να γίνεται με τη χρήση μιας μηχανής κανόνων (</a:t>
            </a:r>
            <a:r>
              <a:rPr lang="el-GR" sz="1200" kern="1200" baseline="0" dirty="0" err="1" smtClean="0">
                <a:solidFill>
                  <a:schemeClr val="tx1"/>
                </a:solidFill>
                <a:latin typeface="+mn-lt"/>
                <a:ea typeface="+mn-ea"/>
                <a:cs typeface="+mn-cs"/>
              </a:rPr>
              <a:t>rules</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engine</a:t>
            </a:r>
            <a:r>
              <a:rPr lang="el-GR" sz="1200" kern="1200" baseline="0" dirty="0" smtClean="0">
                <a:solidFill>
                  <a:schemeClr val="tx1"/>
                </a:solidFill>
                <a:latin typeface="+mn-lt"/>
                <a:ea typeface="+mn-ea"/>
                <a:cs typeface="+mn-cs"/>
              </a:rPr>
              <a:t>) ώστε οι κανόνες να ορίζονται δυναμικά και να μπορούν να τροποποιούνται εύκολα κατά τη διάρκεια λειτουργίας του προγράμματος. </a:t>
            </a:r>
          </a:p>
          <a:p>
            <a:pPr marL="0" marR="0" lvl="1" indent="0" algn="l" defTabSz="914400" rtl="0" eaLnBrk="1" fontAlgn="auto" latinLnBrk="0" hangingPunct="1">
              <a:lnSpc>
                <a:spcPct val="100000"/>
              </a:lnSpc>
              <a:spcBef>
                <a:spcPts val="0"/>
              </a:spcBef>
              <a:spcAft>
                <a:spcPts val="0"/>
              </a:spcAft>
              <a:buClrTx/>
              <a:buSzTx/>
              <a:buFontTx/>
              <a:buNone/>
              <a:tabLst/>
              <a:defRPr/>
            </a:pPr>
            <a:r>
              <a:rPr lang="el-GR" u="sng" dirty="0" smtClean="0"/>
              <a:t>Παράδειγμα κανόνα ανταμοιβής: </a:t>
            </a:r>
            <a:r>
              <a:rPr lang="el-GR" dirty="0" smtClean="0"/>
              <a:t>Αν ο πελάτης έκανε 1000 € αγορές και επισκέφτηκε το κατάστημα πέντε φορές στη διάρκεια ενός μηνός τότε ο πελάτης πιστώνεται με 3000 πόντους.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40</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Η τμηματοποίηση μίας αγοράς (</a:t>
            </a:r>
            <a:r>
              <a:rPr lang="el-GR" sz="1200" kern="1200" baseline="0" dirty="0" err="1" smtClean="0">
                <a:solidFill>
                  <a:schemeClr val="tx1"/>
                </a:solidFill>
                <a:latin typeface="+mn-lt"/>
                <a:ea typeface="+mn-ea"/>
                <a:cs typeface="+mn-cs"/>
              </a:rPr>
              <a:t>market</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segmentation</a:t>
            </a:r>
            <a:r>
              <a:rPr lang="el-GR" sz="1200" kern="1200" baseline="0" dirty="0" smtClean="0">
                <a:solidFill>
                  <a:schemeClr val="tx1"/>
                </a:solidFill>
                <a:latin typeface="+mn-lt"/>
                <a:ea typeface="+mn-ea"/>
                <a:cs typeface="+mn-cs"/>
              </a:rPr>
              <a:t>) ορίζεται ως η υποδιαίρεση της συνολικής αγοράς σε ομοιογενή τμήματα πελατών, που το καθένα μπορεί εύκολα να επιλεγεί και να αντιμετωπιστεί ως μια μικρότερη εξειδικευμένη αγορά.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41</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l-GR" sz="1200" b="0" kern="1200" baseline="0" dirty="0" smtClean="0">
                <a:solidFill>
                  <a:schemeClr val="tx1"/>
                </a:solidFill>
                <a:latin typeface="+mn-lt"/>
                <a:ea typeface="+mn-ea"/>
                <a:cs typeface="+mn-cs"/>
              </a:rPr>
              <a:t>Δυνατότητα </a:t>
            </a:r>
            <a:r>
              <a:rPr lang="el-GR" sz="1200" b="0" kern="1200" baseline="0" dirty="0" smtClean="0">
                <a:solidFill>
                  <a:schemeClr val="tx1"/>
                </a:solidFill>
                <a:latin typeface="+mn-lt"/>
                <a:ea typeface="+mn-ea"/>
                <a:cs typeface="+mn-cs"/>
              </a:rPr>
              <a:t>αυτόματων κλήσεων (</a:t>
            </a:r>
            <a:r>
              <a:rPr lang="el-GR" sz="1200" b="0" kern="1200" baseline="0" dirty="0" err="1" smtClean="0">
                <a:solidFill>
                  <a:schemeClr val="tx1"/>
                </a:solidFill>
                <a:latin typeface="+mn-lt"/>
                <a:ea typeface="+mn-ea"/>
                <a:cs typeface="+mn-cs"/>
              </a:rPr>
              <a:t>auto</a:t>
            </a:r>
            <a:r>
              <a:rPr lang="el-GR" sz="1200" b="0" kern="1200" baseline="0" dirty="0" smtClean="0">
                <a:solidFill>
                  <a:schemeClr val="tx1"/>
                </a:solidFill>
                <a:latin typeface="+mn-lt"/>
                <a:ea typeface="+mn-ea"/>
                <a:cs typeface="+mn-cs"/>
              </a:rPr>
              <a:t>-</a:t>
            </a:r>
            <a:r>
              <a:rPr lang="el-GR" sz="1200" b="0" kern="1200" baseline="0" dirty="0" err="1" smtClean="0">
                <a:solidFill>
                  <a:schemeClr val="tx1"/>
                </a:solidFill>
                <a:latin typeface="+mn-lt"/>
                <a:ea typeface="+mn-ea"/>
                <a:cs typeface="+mn-cs"/>
              </a:rPr>
              <a:t>dialer</a:t>
            </a:r>
            <a:r>
              <a:rPr lang="el-GR" sz="1200" b="0" kern="1200" baseline="0" dirty="0" smtClean="0">
                <a:solidFill>
                  <a:schemeClr val="tx1"/>
                </a:solidFill>
                <a:latin typeface="+mn-lt"/>
                <a:ea typeface="+mn-ea"/>
                <a:cs typeface="+mn-cs"/>
              </a:rPr>
              <a:t>). Το σύστημα καλεί από μια λίστα αριθμών με αυτοματοποιημένο τρόπο. Στη συνέχεια, μόλις η κλήση απαντηθεί είτε παίζει ένα μαγνητοφωνημένο κείμενο ή συνδέει τον πελάτη με έναν χειριστή. H δυνατότητα αυτή μπορεί να συνδυαστεί με προβλεπτική κλήση (</a:t>
            </a:r>
            <a:r>
              <a:rPr lang="el-GR" sz="1200" b="0" kern="1200" baseline="0" dirty="0" err="1" smtClean="0">
                <a:solidFill>
                  <a:schemeClr val="tx1"/>
                </a:solidFill>
                <a:latin typeface="+mn-lt"/>
                <a:ea typeface="+mn-ea"/>
                <a:cs typeface="+mn-cs"/>
              </a:rPr>
              <a:t>predictive</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dialing</a:t>
            </a:r>
            <a:r>
              <a:rPr lang="el-GR" sz="1200" b="0" kern="1200" baseline="0" dirty="0" smtClean="0">
                <a:solidFill>
                  <a:schemeClr val="tx1"/>
                </a:solidFill>
                <a:latin typeface="+mn-lt"/>
                <a:ea typeface="+mn-ea"/>
                <a:cs typeface="+mn-cs"/>
              </a:rPr>
              <a:t>), δηλαδή να γίνεται η κλήση αμέσως μόλις ένας χειριστής είναι ελεύθερος για να δεχθεί την κλήση. </a:t>
            </a:r>
          </a:p>
          <a:p>
            <a:r>
              <a:rPr lang="el-GR" sz="1200" b="0" kern="1200" baseline="0" dirty="0" smtClean="0">
                <a:solidFill>
                  <a:schemeClr val="tx1"/>
                </a:solidFill>
                <a:latin typeface="+mn-lt"/>
                <a:ea typeface="+mn-ea"/>
                <a:cs typeface="+mn-cs"/>
              </a:rPr>
              <a:t>• Αυτόματη αναγνώριση τηλεφωνικού αριθμού πελάτη. Το σύστημα έχει τη δυνατότητα να αναγνωρίζει τον τηλεφωνικό αριθμό πελάτη και να ανακαλεί από τη βάση δεδομένων τα στοιχεία καθώς και το ιστορικό του πελάτη. </a:t>
            </a:r>
          </a:p>
          <a:p>
            <a:r>
              <a:rPr lang="el-GR" sz="1200" b="0" kern="1200" baseline="0" dirty="0" smtClean="0">
                <a:solidFill>
                  <a:schemeClr val="tx1"/>
                </a:solidFill>
                <a:latin typeface="+mn-lt"/>
                <a:ea typeface="+mn-ea"/>
                <a:cs typeface="+mn-cs"/>
              </a:rPr>
              <a:t>• Αυτόματος κατανεμητής κλήσεων. Η δυνατότητα αυτή επιτρέπει την κατανομή των κλήσεων ανάλογα με το αίτημα του πελάτη. Αυτό επιτυγχάνεται ζητώντας από τον πελάτη να πατήσει έναν αριθμό ανάλογα με την υπηρεσία που επιθυμεί. Η δυνατότητα αυτή μπορεί να συνδυαστεί με μία ιεραρχία επιλογών. </a:t>
            </a:r>
          </a:p>
          <a:p>
            <a:r>
              <a:rPr lang="el-GR" sz="1200" b="0" kern="1200" baseline="0" dirty="0" smtClean="0">
                <a:solidFill>
                  <a:schemeClr val="tx1"/>
                </a:solidFill>
                <a:latin typeface="+mn-lt"/>
                <a:ea typeface="+mn-ea"/>
                <a:cs typeface="+mn-cs"/>
              </a:rPr>
              <a:t>• Αυτοματοποιημένη τηλεφωνική συνέντευξη (</a:t>
            </a:r>
            <a:r>
              <a:rPr lang="el-GR" sz="1200" b="0" kern="1200" baseline="0" dirty="0" err="1" smtClean="0">
                <a:solidFill>
                  <a:schemeClr val="tx1"/>
                </a:solidFill>
                <a:latin typeface="+mn-lt"/>
                <a:ea typeface="+mn-ea"/>
                <a:cs typeface="+mn-cs"/>
              </a:rPr>
              <a:t>Computer</a:t>
            </a:r>
            <a:r>
              <a:rPr lang="el-GR" sz="1200" b="0" kern="1200" baseline="0" dirty="0" smtClean="0">
                <a:solidFill>
                  <a:schemeClr val="tx1"/>
                </a:solidFill>
                <a:latin typeface="+mn-lt"/>
                <a:ea typeface="+mn-ea"/>
                <a:cs typeface="+mn-cs"/>
              </a:rPr>
              <a:t>-</a:t>
            </a:r>
            <a:r>
              <a:rPr lang="el-GR" sz="1200" b="0" kern="1200" baseline="0" dirty="0" err="1" smtClean="0">
                <a:solidFill>
                  <a:schemeClr val="tx1"/>
                </a:solidFill>
                <a:latin typeface="+mn-lt"/>
                <a:ea typeface="+mn-ea"/>
                <a:cs typeface="+mn-cs"/>
              </a:rPr>
              <a:t>assisted</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telephone</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interviewing</a:t>
            </a:r>
            <a:r>
              <a:rPr lang="el-GR" sz="1200" b="0" kern="1200" baseline="0" dirty="0" smtClean="0">
                <a:solidFill>
                  <a:schemeClr val="tx1"/>
                </a:solidFill>
                <a:latin typeface="+mn-lt"/>
                <a:ea typeface="+mn-ea"/>
                <a:cs typeface="+mn-cs"/>
              </a:rPr>
              <a:t> - CATI) είναι ένα δομημένο σύστημα συλλογής στοιχείων μέσω τηλεφώνου που επιταχύνει σημαντικά τη συλλογή και την επεξεργασία ατομικών δεδομένων. Η συνέντευξη γίνεται με βάση ένα ερωτηματολόγιο με ερωτήσεις κλειστού τύπου, τις οποίες απαντά ο πελάτης, με το πάτημα ενός αριθμού στο πληκτρολόγιο του τηλεφώνου (π.χ. για ΝΑΙ πατήστε 1, για ΟΧΙ πατήστε 2). Το λογισμικό διαθέτει λογική διακλάδωση, η οποία επιτρέπει στο σύστημα να παραλείψει τις ερωτήσεις που δεν ισχύουν ή να θέσει περισσότερες ερωτήσεις, όταν αυτό δικαιολογείται. </a:t>
            </a:r>
          </a:p>
          <a:p>
            <a:endParaRPr lang="el-GR" sz="1200" b="1"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44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l-GR" sz="1200" kern="1200" baseline="0" dirty="0" smtClean="0">
                <a:solidFill>
                  <a:schemeClr val="tx1"/>
                </a:solidFill>
                <a:latin typeface="+mn-lt"/>
                <a:ea typeface="+mn-ea"/>
                <a:cs typeface="+mn-cs"/>
              </a:rPr>
              <a:t>Τα </a:t>
            </a:r>
            <a:r>
              <a:rPr lang="el-GR" sz="1200" u="sng" kern="1200" baseline="0" dirty="0" smtClean="0">
                <a:solidFill>
                  <a:schemeClr val="tx1"/>
                </a:solidFill>
                <a:latin typeface="+mn-lt"/>
                <a:ea typeface="+mn-ea"/>
                <a:cs typeface="+mn-cs"/>
              </a:rPr>
              <a:t>αιτήματα των πελατών </a:t>
            </a:r>
            <a:r>
              <a:rPr lang="el-GR" sz="1200" kern="1200" baseline="0" dirty="0" smtClean="0">
                <a:solidFill>
                  <a:schemeClr val="tx1"/>
                </a:solidFill>
                <a:latin typeface="+mn-lt"/>
                <a:ea typeface="+mn-ea"/>
                <a:cs typeface="+mn-cs"/>
              </a:rPr>
              <a:t>μπορούν να αναφέρονται σε ανάγκες πληροφόρησης για τα προϊόντα και τις υπηρεσίες της επιχείρησης καθώς και τεχνική υποστήριξη προϊόντων κ.ά. Γενικότερα, για επιχειρήσεις που παρέχουν υπηρεσίες, οι υπηρεσίες μπορεί να αφορούν τη βασική δραστηριότητα της επιχείρησης, όπως για παράδειγμα διενέργεια τραπεζικών εργασιών, έκδοση εισιτηρίων κ.λπ. </a:t>
            </a:r>
          </a:p>
          <a:p>
            <a:r>
              <a:rPr lang="el-GR" sz="1200" u="sng" kern="1200" baseline="0" dirty="0" smtClean="0">
                <a:solidFill>
                  <a:schemeClr val="tx1"/>
                </a:solidFill>
                <a:latin typeface="+mn-lt"/>
                <a:ea typeface="+mn-ea"/>
                <a:cs typeface="+mn-cs"/>
              </a:rPr>
              <a:t>Η οργανωτική δομή της υπηρεσίας εξυπηρέτησης πελατών </a:t>
            </a:r>
            <a:r>
              <a:rPr lang="el-GR" sz="1200" kern="1200" baseline="0" dirty="0" smtClean="0">
                <a:solidFill>
                  <a:schemeClr val="tx1"/>
                </a:solidFill>
                <a:latin typeface="+mn-lt"/>
                <a:ea typeface="+mn-ea"/>
                <a:cs typeface="+mn-cs"/>
              </a:rPr>
              <a:t>εξαρτάται από μια σειρά παραμέτρων, οι οποίες οφείλουν να εκτιμηθούν κατά τη φάση του σχεδιασμού της υπηρεσίας και πρέπει να επανεκτιμώνται σε τακτά χρονικά διαστήματα κατά τη διάρκεια παροχής των υπηρεσιών. Η δομή του </a:t>
            </a:r>
            <a:r>
              <a:rPr lang="el-GR" sz="1200" kern="1200" baseline="0" dirty="0" err="1" smtClean="0">
                <a:solidFill>
                  <a:schemeClr val="tx1"/>
                </a:solidFill>
                <a:latin typeface="+mn-lt"/>
                <a:ea typeface="+mn-ea"/>
                <a:cs typeface="+mn-cs"/>
              </a:rPr>
              <a:t>service</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desk</a:t>
            </a:r>
            <a:r>
              <a:rPr lang="el-GR" sz="1200" kern="1200" baseline="0" dirty="0" smtClean="0">
                <a:solidFill>
                  <a:schemeClr val="tx1"/>
                </a:solidFill>
                <a:latin typeface="+mn-lt"/>
                <a:ea typeface="+mn-ea"/>
                <a:cs typeface="+mn-cs"/>
              </a:rPr>
              <a:t> οφείλει να έχει δυναμικό χαρακτήρα και να προσαρμόζεται άμεσα στις επιχειρηματικές και επιχειρησιακές μεταβολές της επιχείρησης που υποστηρίζει, αλλά και στις ανάγκες της αγοράς. </a:t>
            </a:r>
            <a:endParaRPr lang="en-US" b="0" dirty="0" smtClean="0"/>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46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l-GR" sz="1200" kern="1200" baseline="0" dirty="0" smtClean="0">
                <a:solidFill>
                  <a:schemeClr val="tx1"/>
                </a:solidFill>
                <a:latin typeface="+mn-lt"/>
                <a:ea typeface="+mn-ea"/>
                <a:cs typeface="+mn-cs"/>
              </a:rPr>
              <a:t>Η Εικόνα παρουσιάζει την απλοποιημένη μορφή της οργάνωσης ενός πολύ-</a:t>
            </a:r>
            <a:r>
              <a:rPr lang="el-GR" sz="1200" kern="1200" baseline="0" dirty="0" err="1" smtClean="0">
                <a:solidFill>
                  <a:schemeClr val="tx1"/>
                </a:solidFill>
                <a:latin typeface="+mn-lt"/>
                <a:ea typeface="+mn-ea"/>
                <a:cs typeface="+mn-cs"/>
              </a:rPr>
              <a:t>καναλικού</a:t>
            </a:r>
            <a:r>
              <a:rPr lang="el-GR" sz="1200" kern="1200" baseline="0" dirty="0" smtClean="0">
                <a:solidFill>
                  <a:schemeClr val="tx1"/>
                </a:solidFill>
                <a:latin typeface="+mn-lt"/>
                <a:ea typeface="+mn-ea"/>
                <a:cs typeface="+mn-cs"/>
              </a:rPr>
              <a:t> γραφείου εξυπηρέτησης πελατών. Οι πελάτες επικοινωνούν με την επιχείρηση με διάφορους τρόπους. Το αίτημά τους παραλαμβάνεται και στη συνέχεια αξιολογείται και αναλύεται. Στη συνέχεια, ανάλογα με το ερώτημα, προωθείται στο πρώτο επίπεδο εξυπηρέτησης αν πρόκειται για απλή πληροφόρηση ή πρόβλημα που μπορεί να λυθεί άμεσα. Στην περίπτωση που το πρόβλημα απαιτεί ειδικό χειρισμό τότε το πρόβλημα προωθείται στην εξυπηρέτηση του δευτέρου επιπέδου που αφορά πιο εξειδικευμένα αιτήματα – προβλήματα. </a:t>
            </a:r>
          </a:p>
        </p:txBody>
      </p:sp>
      <p:sp>
        <p:nvSpPr>
          <p:cNvPr id="4" name="Slide Number Placeholder 3"/>
          <p:cNvSpPr>
            <a:spLocks noGrp="1"/>
          </p:cNvSpPr>
          <p:nvPr>
            <p:ph type="sldNum" sz="quarter" idx="10"/>
          </p:nvPr>
        </p:nvSpPr>
        <p:spPr/>
        <p:txBody>
          <a:bodyPr/>
          <a:lstStyle/>
          <a:p>
            <a:fld id="{7818A4DB-084E-495A-99DF-ED1DF455D27F}" type="slidenum">
              <a:rPr lang="en-US" smtClean="0"/>
              <a:pPr/>
              <a:t>47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l-GR" sz="1200" kern="1200" baseline="0" dirty="0" smtClean="0">
                <a:solidFill>
                  <a:schemeClr val="tx1"/>
                </a:solidFill>
                <a:latin typeface="+mn-lt"/>
                <a:ea typeface="+mn-ea"/>
                <a:cs typeface="+mn-cs"/>
              </a:rPr>
              <a:t>Η </a:t>
            </a:r>
            <a:r>
              <a:rPr lang="el-GR" sz="1200" b="1" kern="1200" baseline="0" dirty="0" smtClean="0">
                <a:solidFill>
                  <a:schemeClr val="tx1"/>
                </a:solidFill>
                <a:latin typeface="+mn-lt"/>
                <a:ea typeface="+mn-ea"/>
                <a:cs typeface="+mn-cs"/>
              </a:rPr>
              <a:t>διαχείριση των αιτημάτων των πελατών </a:t>
            </a:r>
            <a:r>
              <a:rPr lang="el-GR" sz="1200" b="0" kern="1200" baseline="0" dirty="0" smtClean="0">
                <a:solidFill>
                  <a:schemeClr val="tx1"/>
                </a:solidFill>
                <a:latin typeface="+mn-lt"/>
                <a:ea typeface="+mn-ea"/>
                <a:cs typeface="+mn-cs"/>
              </a:rPr>
              <a:t>αποτελεί την καρδιά ενός τέτοιου συστήματος. Έχει ως στόχο την παρακολούθηση των αιτημάτων πελατών από τη δημιουργία τους μέχρι την τελική τους εξυπηρέτηση/επίλυση. Το αίτημα του πελάτη μέσα σε ένα τέτοιο σύστημα μεταφράζεται στη δημιουργία ενός εισιτηρίου εξυπηρέτησης (</a:t>
            </a:r>
            <a:r>
              <a:rPr lang="el-GR" sz="1200" b="0" kern="1200" baseline="0" dirty="0" err="1" smtClean="0">
                <a:solidFill>
                  <a:schemeClr val="tx1"/>
                </a:solidFill>
                <a:latin typeface="+mn-lt"/>
                <a:ea typeface="+mn-ea"/>
                <a:cs typeface="+mn-cs"/>
              </a:rPr>
              <a:t>service</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ticket</a:t>
            </a:r>
            <a:r>
              <a:rPr lang="el-GR" sz="1200" b="0" kern="1200" baseline="0" dirty="0" smtClean="0">
                <a:solidFill>
                  <a:schemeClr val="tx1"/>
                </a:solidFill>
                <a:latin typeface="+mn-lt"/>
                <a:ea typeface="+mn-ea"/>
                <a:cs typeface="+mn-cs"/>
              </a:rPr>
              <a:t>) το οποίο περιέχει όλες τις πληροφορίες που σχετίζονται με το αίτημα όπως ημερομηνία, είδος αιτήματος/προβλήματος, περιγραφή προβλήματος, προτεραιότητα κ.λπ. Επιπλέον, ένα τέτοιο σύστημα θα πρέπει να υποστηρίζει την αυτόματη ανάθεση προβλημάτων σε χειριστές, δημιουργία γεγονότων υπενθύμισης, σύνδεση με τη βάση γνώσης της επιχείρησης, αυτόματη ταξινόμηση των προβλημάτων κ.ά. </a:t>
            </a:r>
            <a:endParaRPr lang="en-US" sz="1200" b="0" kern="1200" baseline="0" dirty="0" smtClean="0">
              <a:solidFill>
                <a:schemeClr val="tx1"/>
              </a:solidFill>
              <a:latin typeface="+mn-lt"/>
              <a:ea typeface="+mn-ea"/>
              <a:cs typeface="+mn-cs"/>
            </a:endParaRPr>
          </a:p>
          <a:p>
            <a:r>
              <a:rPr lang="el-GR" sz="1200" b="1" kern="1200" baseline="0" dirty="0" smtClean="0">
                <a:solidFill>
                  <a:schemeClr val="tx1"/>
                </a:solidFill>
                <a:latin typeface="+mn-lt"/>
                <a:ea typeface="+mn-ea"/>
                <a:cs typeface="+mn-cs"/>
              </a:rPr>
              <a:t>Υποστήριξη διαδικασιών κλιμάκωσης (</a:t>
            </a:r>
            <a:r>
              <a:rPr lang="el-GR" sz="1200" b="1" kern="1200" baseline="0" dirty="0" err="1" smtClean="0">
                <a:solidFill>
                  <a:schemeClr val="tx1"/>
                </a:solidFill>
                <a:latin typeface="+mn-lt"/>
                <a:ea typeface="+mn-ea"/>
                <a:cs typeface="+mn-cs"/>
              </a:rPr>
              <a:t>escalation</a:t>
            </a:r>
            <a:r>
              <a:rPr lang="el-GR" sz="1200" b="1" kern="1200" baseline="0" dirty="0" smtClean="0">
                <a:solidFill>
                  <a:schemeClr val="tx1"/>
                </a:solidFill>
                <a:latin typeface="+mn-lt"/>
                <a:ea typeface="+mn-ea"/>
                <a:cs typeface="+mn-cs"/>
              </a:rPr>
              <a:t> </a:t>
            </a:r>
            <a:r>
              <a:rPr lang="el-GR" sz="1200" b="1" kern="1200" baseline="0" dirty="0" err="1" smtClean="0">
                <a:solidFill>
                  <a:schemeClr val="tx1"/>
                </a:solidFill>
                <a:latin typeface="+mn-lt"/>
                <a:ea typeface="+mn-ea"/>
                <a:cs typeface="+mn-cs"/>
              </a:rPr>
              <a:t>procedures</a:t>
            </a:r>
            <a:r>
              <a:rPr lang="el-GR" sz="1200" b="1" kern="1200" baseline="0" dirty="0" smtClean="0">
                <a:solidFill>
                  <a:schemeClr val="tx1"/>
                </a:solidFill>
                <a:latin typeface="+mn-lt"/>
                <a:ea typeface="+mn-ea"/>
                <a:cs typeface="+mn-cs"/>
              </a:rPr>
              <a:t>). </a:t>
            </a:r>
            <a:r>
              <a:rPr lang="el-GR" sz="1200" b="0" kern="1200" baseline="0" dirty="0" smtClean="0">
                <a:solidFill>
                  <a:schemeClr val="tx1"/>
                </a:solidFill>
                <a:latin typeface="+mn-lt"/>
                <a:ea typeface="+mn-ea"/>
                <a:cs typeface="+mn-cs"/>
              </a:rPr>
              <a:t>Οι διαδικασίες κλιμάκωσης διασφαλίζουν ότι τα ζητήματα που αφορούν τα αιτήματα πελατών θα κλιμακωθούν ανάλογα με τους εσωτερικά αποφασισμένους κανόνες. </a:t>
            </a:r>
            <a:r>
              <a:rPr lang="el-GR" sz="1200" b="0" u="sng" kern="1200" baseline="0" dirty="0" smtClean="0">
                <a:solidFill>
                  <a:schemeClr val="tx1"/>
                </a:solidFill>
                <a:latin typeface="+mn-lt"/>
                <a:ea typeface="+mn-ea"/>
                <a:cs typeface="+mn-cs"/>
              </a:rPr>
              <a:t>Για παράδειγμα</a:t>
            </a:r>
            <a:r>
              <a:rPr lang="el-GR" sz="1200" b="0" kern="1200" baseline="0" dirty="0" smtClean="0">
                <a:solidFill>
                  <a:schemeClr val="tx1"/>
                </a:solidFill>
                <a:latin typeface="+mn-lt"/>
                <a:ea typeface="+mn-ea"/>
                <a:cs typeface="+mn-cs"/>
              </a:rPr>
              <a:t>, μια υπηρεσία εξυπηρέτησης πελατών θα μπορούσε να χειριστεί κατά προτεραιότητα ζητήματα που θα μπορούσαν να προκαλέσουν ζημία στην επιχείρηση ή στη φήμη της. Αντίστοιχα, οι κανόνες κλιμάκωσης μπορεί να προβλέπουν τον χειρισμό ζητημάτων με ιδιαίτερη αξία για την επιχείρηση από πιο εξειδικευμένο προσωπικό. </a:t>
            </a:r>
            <a:r>
              <a:rPr lang="el-GR" sz="1200" b="0" u="sng" kern="1200" baseline="0" dirty="0" smtClean="0">
                <a:solidFill>
                  <a:schemeClr val="tx1"/>
                </a:solidFill>
                <a:latin typeface="+mn-lt"/>
                <a:ea typeface="+mn-ea"/>
                <a:cs typeface="+mn-cs"/>
              </a:rPr>
              <a:t>Για παράδειγμα</a:t>
            </a:r>
            <a:r>
              <a:rPr lang="el-GR" sz="1200" b="0" kern="1200" baseline="0" dirty="0" smtClean="0">
                <a:solidFill>
                  <a:schemeClr val="tx1"/>
                </a:solidFill>
                <a:latin typeface="+mn-lt"/>
                <a:ea typeface="+mn-ea"/>
                <a:cs typeface="+mn-cs"/>
              </a:rPr>
              <a:t>, οι πελάτες που έχουν μεγάλο υπόλοιπο λογαριασμού ή δημιουργούν αυξημένο κύκλο εργασιών έρχονται σε επαφή με εξειδικευμένο πωλητή και όχι με απλό εργαζόμενο της υπηρεσίας.</a:t>
            </a:r>
          </a:p>
          <a:p>
            <a:r>
              <a:rPr lang="el-GR" sz="1200" b="1" kern="1200" baseline="0" dirty="0" smtClean="0">
                <a:solidFill>
                  <a:schemeClr val="tx1"/>
                </a:solidFill>
                <a:latin typeface="+mn-lt"/>
                <a:ea typeface="+mn-ea"/>
                <a:cs typeface="+mn-cs"/>
              </a:rPr>
              <a:t>Διαχείριση Παγίων. </a:t>
            </a:r>
            <a:r>
              <a:rPr lang="el-GR" sz="1200" b="0" kern="1200" baseline="0" dirty="0" smtClean="0">
                <a:solidFill>
                  <a:schemeClr val="tx1"/>
                </a:solidFill>
                <a:latin typeface="+mn-lt"/>
                <a:ea typeface="+mn-ea"/>
                <a:cs typeface="+mn-cs"/>
              </a:rPr>
              <a:t>Ένα σύστημα υποστήριξης μιας υπηρεσίας εξυπηρέτησης πελατών θα πρέπει να είναι σε θέση να διαχειριστεί τα πάγια τα οποία συνδέονται με την παρεχόμενη υπηρεσία. H διαχείριση των παγίων θα πρέπει να συνδέεται τόσο με το σύστημα ERP ώστε να γνωρίζουμε τα τεχνικά χαρακτηριστικά του προϊόντος (π.χ. ΒΟΜ), όσο και με το σύστημα CRM ώστε να γνωρίζουμε το επίπεδο των παρεχόμενων υπηρεσιών που πρέπει να στοχεύσουμε. </a:t>
            </a:r>
            <a:r>
              <a:rPr lang="el-GR" sz="1200" b="0" u="sng" kern="1200" baseline="0" dirty="0" smtClean="0">
                <a:solidFill>
                  <a:schemeClr val="tx1"/>
                </a:solidFill>
                <a:latin typeface="+mn-lt"/>
                <a:ea typeface="+mn-ea"/>
                <a:cs typeface="+mn-cs"/>
              </a:rPr>
              <a:t>Για παράδειγμα, </a:t>
            </a:r>
            <a:r>
              <a:rPr lang="el-GR" sz="1200" b="0" kern="1200" baseline="0" dirty="0" smtClean="0">
                <a:solidFill>
                  <a:schemeClr val="tx1"/>
                </a:solidFill>
                <a:latin typeface="+mn-lt"/>
                <a:ea typeface="+mn-ea"/>
                <a:cs typeface="+mn-cs"/>
              </a:rPr>
              <a:t>η εγγύηση ενός προϊόντος καθορίζει και τις παρεχόμενες υπηρεσίες (π.χ. εκτός εγγύησης, επισκευή σε μια ημέρα, αντικατάσταση προϊόντος) </a:t>
            </a:r>
          </a:p>
          <a:p>
            <a:r>
              <a:rPr lang="el-GR" sz="1200" b="1" kern="1200" baseline="0" dirty="0" smtClean="0">
                <a:solidFill>
                  <a:schemeClr val="tx1"/>
                </a:solidFill>
                <a:latin typeface="+mn-lt"/>
                <a:ea typeface="+mn-ea"/>
                <a:cs typeface="+mn-cs"/>
              </a:rPr>
              <a:t>Διαχείριση γνώσης. </a:t>
            </a:r>
            <a:r>
              <a:rPr lang="el-GR" sz="1200" kern="1200" baseline="0" dirty="0" smtClean="0">
                <a:solidFill>
                  <a:schemeClr val="tx1"/>
                </a:solidFill>
                <a:latin typeface="+mn-lt"/>
                <a:ea typeface="+mn-ea"/>
                <a:cs typeface="+mn-cs"/>
              </a:rPr>
              <a:t>Πολλές φορές η επίλυση του προβλήματος βρίσκεται στην άρρητη γνώση. Ένα σύστημα εξυπηρέτησης πελατών θα πρέπει να είναι σε θέση, με αυτοματοποιημένο τρόπο, να αρχειοθετεί τα σχετικά έγγραφα, να έχει δυνατότητες ψαξίματος με πολλαπλά κριτήρια τόσο μέσα στα έγγραφα, όσο και μέσα σε προηγούμενα αιτήματα πελατών, αλλά και να δημιουργεί γνώση με βάση τα αιτήματα πελατών (π.χ. Συχνές ερωτήσεις πελατών – </a:t>
            </a:r>
            <a:r>
              <a:rPr lang="el-GR" sz="1200" kern="1200" baseline="0" dirty="0" err="1" smtClean="0">
                <a:solidFill>
                  <a:schemeClr val="tx1"/>
                </a:solidFill>
                <a:latin typeface="+mn-lt"/>
                <a:ea typeface="+mn-ea"/>
                <a:cs typeface="+mn-cs"/>
              </a:rPr>
              <a:t>Frequently</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Asked</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Questions</a:t>
            </a:r>
            <a:r>
              <a:rPr lang="el-GR" sz="1200" kern="1200" baseline="0" dirty="0" smtClean="0">
                <a:solidFill>
                  <a:schemeClr val="tx1"/>
                </a:solidFill>
                <a:latin typeface="+mn-lt"/>
                <a:ea typeface="+mn-ea"/>
                <a:cs typeface="+mn-cs"/>
              </a:rPr>
              <a:t> (FAQ)). </a:t>
            </a:r>
            <a:r>
              <a:rPr lang="el-GR" sz="1200" b="1" kern="1200" baseline="0" dirty="0" smtClean="0">
                <a:solidFill>
                  <a:schemeClr val="tx1"/>
                </a:solidFill>
                <a:latin typeface="+mn-lt"/>
                <a:ea typeface="+mn-ea"/>
                <a:cs typeface="+mn-cs"/>
              </a:rPr>
              <a:t> </a:t>
            </a:r>
            <a:r>
              <a:rPr lang="el-GR" sz="1200" b="0" kern="1200" baseline="0" dirty="0" smtClean="0">
                <a:solidFill>
                  <a:schemeClr val="tx1"/>
                </a:solidFill>
                <a:latin typeface="+mn-lt"/>
                <a:ea typeface="+mn-ea"/>
                <a:cs typeface="+mn-cs"/>
              </a:rPr>
              <a:t> </a:t>
            </a:r>
            <a:endParaRPr lang="en-US" b="0"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48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Στην Εικόνα παρουσιάζεται η φόρμα υποβολής ενός αιτήματος σφάλματος με τη χρήση του ελεύθερου λογισμικού ΕΛ/ΛΑΚ </a:t>
            </a:r>
            <a:r>
              <a:rPr lang="el-GR" sz="1200" kern="1200" baseline="0" dirty="0" err="1" smtClean="0">
                <a:solidFill>
                  <a:schemeClr val="tx1"/>
                </a:solidFill>
                <a:latin typeface="+mn-lt"/>
                <a:ea typeface="+mn-ea"/>
                <a:cs typeface="+mn-cs"/>
              </a:rPr>
              <a:t>bugzilla</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www.bugzilla.org</a:t>
            </a:r>
            <a:r>
              <a:rPr lang="el-GR" sz="1200" kern="1200" baseline="0" dirty="0" smtClean="0">
                <a:solidFill>
                  <a:schemeClr val="tx1"/>
                </a:solidFill>
                <a:latin typeface="+mn-lt"/>
                <a:ea typeface="+mn-ea"/>
                <a:cs typeface="+mn-cs"/>
              </a:rPr>
              <a:t>), το οποίο συνήθως χρησιμοποιείται για καταγραφή προβλημάτων σε συστήματα λογισμικού. Όπως φαίνεται, τα υποβαλλόμενα προβλήματα μπορούν να ταξινομηθούν ανάλογα με τη σοβαρότητά τους (</a:t>
            </a:r>
            <a:r>
              <a:rPr lang="el-GR" sz="1200" kern="1200" baseline="0" dirty="0" err="1" smtClean="0">
                <a:solidFill>
                  <a:schemeClr val="tx1"/>
                </a:solidFill>
                <a:latin typeface="+mn-lt"/>
                <a:ea typeface="+mn-ea"/>
                <a:cs typeface="+mn-cs"/>
              </a:rPr>
              <a:t>severity</a:t>
            </a:r>
            <a:r>
              <a:rPr lang="el-GR" sz="1200" kern="1200" baseline="0" dirty="0" smtClean="0">
                <a:solidFill>
                  <a:schemeClr val="tx1"/>
                </a:solidFill>
                <a:latin typeface="+mn-lt"/>
                <a:ea typeface="+mn-ea"/>
                <a:cs typeface="+mn-cs"/>
              </a:rPr>
              <a:t>), η οποία μπορεί να παίρνει τις τιμές: κρίσιμη, σοβαρή, κανονική, μικρή, τετριμμένη, βελτιωτική. Επίσης, το σύστημα με βάση τη σύντομη περιγραφή του προβλήματος, αναζητεί και παρουσιάζει αντίστοιχα προβλήματα τα οποία είχαν αναφερθεί από άλλους χρήστες κατά το παρελθόν.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49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Πολλές επιχειρήσεις που παρέχουν υπηρεσίες χρειάζεται να αποστείλουν τεχνικούς και να παρέχουν κατά τόπο (</a:t>
            </a:r>
            <a:r>
              <a:rPr lang="el-GR" sz="1200" kern="1200" baseline="0" dirty="0" err="1" smtClean="0">
                <a:solidFill>
                  <a:schemeClr val="tx1"/>
                </a:solidFill>
                <a:latin typeface="+mn-lt"/>
                <a:ea typeface="+mn-ea"/>
                <a:cs typeface="+mn-cs"/>
              </a:rPr>
              <a:t>on</a:t>
            </a:r>
            <a:r>
              <a:rPr lang="el-GR" sz="1200" kern="1200" baseline="0" dirty="0" smtClean="0">
                <a:solidFill>
                  <a:schemeClr val="tx1"/>
                </a:solidFill>
                <a:latin typeface="+mn-lt"/>
                <a:ea typeface="+mn-ea"/>
                <a:cs typeface="+mn-cs"/>
              </a:rPr>
              <a:t>-</a:t>
            </a:r>
            <a:r>
              <a:rPr lang="el-GR" sz="1200" kern="1200" baseline="0" dirty="0" err="1" smtClean="0">
                <a:solidFill>
                  <a:schemeClr val="tx1"/>
                </a:solidFill>
                <a:latin typeface="+mn-lt"/>
                <a:ea typeface="+mn-ea"/>
                <a:cs typeface="+mn-cs"/>
              </a:rPr>
              <a:t>site</a:t>
            </a:r>
            <a:r>
              <a:rPr lang="el-GR" sz="1200" kern="1200" baseline="0" dirty="0" smtClean="0">
                <a:solidFill>
                  <a:schemeClr val="tx1"/>
                </a:solidFill>
                <a:latin typeface="+mn-lt"/>
                <a:ea typeface="+mn-ea"/>
                <a:cs typeface="+mn-cs"/>
              </a:rPr>
              <a:t>) υπηρεσίες. Στην ίδια κατηγορία ανήκουν και οι δημόσιες υπηρεσίες που χρειάζεται να αποστείλουν στον τόπο του συμβάντος εξοπλισμό αλλά και προσωπικό ώστε να παρέχουν τις υπηρεσίες (π.χ. αστυνομία, πυροσβεστική, ΕΚΑΒ). </a:t>
            </a:r>
          </a:p>
          <a:p>
            <a:endParaRPr lang="en-US" sz="1200" kern="1200" baseline="0" dirty="0" smtClean="0">
              <a:solidFill>
                <a:schemeClr val="tx1"/>
              </a:solidFill>
              <a:latin typeface="+mn-lt"/>
              <a:ea typeface="+mn-ea"/>
              <a:cs typeface="+mn-cs"/>
            </a:endParaRPr>
          </a:p>
          <a:p>
            <a:r>
              <a:rPr lang="el-GR" sz="1200" u="sng" kern="1200" baseline="0" dirty="0" smtClean="0">
                <a:solidFill>
                  <a:schemeClr val="tx1"/>
                </a:solidFill>
                <a:latin typeface="+mn-lt"/>
                <a:ea typeface="+mn-ea"/>
                <a:cs typeface="+mn-cs"/>
              </a:rPr>
              <a:t>Υπολογισμός δεικτών απόδοσης </a:t>
            </a:r>
            <a:r>
              <a:rPr lang="el-GR" sz="1200" kern="1200" baseline="0" dirty="0" smtClean="0">
                <a:solidFill>
                  <a:schemeClr val="tx1"/>
                </a:solidFill>
                <a:latin typeface="+mn-lt"/>
                <a:ea typeface="+mn-ea"/>
                <a:cs typeface="+mn-cs"/>
              </a:rPr>
              <a:t>(</a:t>
            </a:r>
            <a:r>
              <a:rPr lang="el-GR" sz="1200" kern="1200" baseline="0" dirty="0" err="1" smtClean="0">
                <a:solidFill>
                  <a:schemeClr val="tx1"/>
                </a:solidFill>
                <a:latin typeface="+mn-lt"/>
                <a:ea typeface="+mn-ea"/>
                <a:cs typeface="+mn-cs"/>
              </a:rPr>
              <a:t>Key</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Performance</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Indicators</a:t>
            </a:r>
            <a:r>
              <a:rPr lang="el-GR" sz="1200" kern="1200" baseline="0" dirty="0" smtClean="0">
                <a:solidFill>
                  <a:schemeClr val="tx1"/>
                </a:solidFill>
                <a:latin typeface="+mn-lt"/>
                <a:ea typeface="+mn-ea"/>
                <a:cs typeface="+mn-cs"/>
              </a:rPr>
              <a:t> - KPI) για το προσωπικό αλλά και για την υπηρεσία. Για παράδειγμα, οι δείκτες αυτοί μπορεί να είναι: βαθμός χρήσης προσωπικού (</a:t>
            </a:r>
            <a:r>
              <a:rPr lang="el-GR" sz="1200" kern="1200" baseline="0" dirty="0" err="1" smtClean="0">
                <a:solidFill>
                  <a:schemeClr val="tx1"/>
                </a:solidFill>
                <a:latin typeface="+mn-lt"/>
                <a:ea typeface="+mn-ea"/>
                <a:cs typeface="+mn-cs"/>
              </a:rPr>
              <a:t>personnel</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utilization</a:t>
            </a:r>
            <a:r>
              <a:rPr lang="el-GR" sz="1200" kern="1200" baseline="0" dirty="0" smtClean="0">
                <a:solidFill>
                  <a:schemeClr val="tx1"/>
                </a:solidFill>
                <a:latin typeface="+mn-lt"/>
                <a:ea typeface="+mn-ea"/>
                <a:cs typeface="+mn-cs"/>
              </a:rPr>
              <a:t>), βαθμός χρήσης εξοπλισμού, μέσος χρόνος απόκρισης σε συμβάντα, μέσος χρόνος αντιμετώπισης συμβάντος κ.ά.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50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l-GR" sz="1200" kern="1200" baseline="0" dirty="0" smtClean="0">
                <a:solidFill>
                  <a:schemeClr val="tx1"/>
                </a:solidFill>
                <a:latin typeface="+mn-lt"/>
                <a:ea typeface="+mn-ea"/>
                <a:cs typeface="+mn-cs"/>
              </a:rPr>
              <a:t>Οι μετρικές υπολογίζονται με τη χρήση του αναλυτικού CRM και δίνονται στη διοίκηση της επιχείρησης έτσι ώστε να μπορεί να λαμβάνει πιο αποτελεσματικές αποφάσεις. Ενδεικτικά αναφέρουμε μετρικές όπως: </a:t>
            </a:r>
          </a:p>
          <a:p>
            <a:r>
              <a:rPr lang="el-GR" sz="1200" b="1" kern="1200" baseline="0" dirty="0" smtClean="0">
                <a:solidFill>
                  <a:schemeClr val="tx1"/>
                </a:solidFill>
                <a:latin typeface="+mn-lt"/>
                <a:ea typeface="+mn-ea"/>
                <a:cs typeface="+mn-cs"/>
              </a:rPr>
              <a:t>Το μερίδιο αγοράς επιχείρησης </a:t>
            </a:r>
            <a:r>
              <a:rPr lang="el-GR" sz="1200" b="0" kern="1200" baseline="0" dirty="0" smtClean="0">
                <a:solidFill>
                  <a:schemeClr val="tx1"/>
                </a:solidFill>
                <a:latin typeface="+mn-lt"/>
                <a:ea typeface="+mn-ea"/>
                <a:cs typeface="+mn-cs"/>
              </a:rPr>
              <a:t>(</a:t>
            </a:r>
            <a:r>
              <a:rPr lang="el-GR" sz="1200" b="0" kern="1200" baseline="0" dirty="0" err="1" smtClean="0">
                <a:solidFill>
                  <a:schemeClr val="tx1"/>
                </a:solidFill>
                <a:latin typeface="+mn-lt"/>
                <a:ea typeface="+mn-ea"/>
                <a:cs typeface="+mn-cs"/>
              </a:rPr>
              <a:t>market</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share</a:t>
            </a:r>
            <a:r>
              <a:rPr lang="el-GR" sz="1200" b="0" kern="1200" baseline="0" dirty="0" smtClean="0">
                <a:solidFill>
                  <a:schemeClr val="tx1"/>
                </a:solidFill>
                <a:latin typeface="+mn-lt"/>
                <a:ea typeface="+mn-ea"/>
                <a:cs typeface="+mn-cs"/>
              </a:rPr>
              <a:t>) που δίνει το μερίδιο των πωλήσεων μιας επιχείρησης σε σχέση με τις πωλήσεις όλων των επιχειρήσεων στον κλάδο και στη συγκεκριμένη κατηγορία προϊόντων. </a:t>
            </a:r>
          </a:p>
          <a:p>
            <a:r>
              <a:rPr lang="el-GR" sz="1200" b="1" kern="1200" baseline="0" dirty="0" smtClean="0">
                <a:solidFill>
                  <a:schemeClr val="tx1"/>
                </a:solidFill>
                <a:latin typeface="+mn-lt"/>
                <a:ea typeface="+mn-ea"/>
                <a:cs typeface="+mn-cs"/>
              </a:rPr>
              <a:t>Την αύξηση πωλήσεων </a:t>
            </a:r>
            <a:r>
              <a:rPr lang="el-GR" sz="1200" b="0" kern="1200" baseline="0" dirty="0" smtClean="0">
                <a:solidFill>
                  <a:schemeClr val="tx1"/>
                </a:solidFill>
                <a:latin typeface="+mn-lt"/>
                <a:ea typeface="+mn-ea"/>
                <a:cs typeface="+mn-cs"/>
              </a:rPr>
              <a:t>(</a:t>
            </a:r>
            <a:r>
              <a:rPr lang="el-GR" sz="1200" b="0" kern="1200" baseline="0" dirty="0" err="1" smtClean="0">
                <a:solidFill>
                  <a:schemeClr val="tx1"/>
                </a:solidFill>
                <a:latin typeface="+mn-lt"/>
                <a:ea typeface="+mn-ea"/>
                <a:cs typeface="+mn-cs"/>
              </a:rPr>
              <a:t>sales</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growth</a:t>
            </a:r>
            <a:r>
              <a:rPr lang="el-GR" sz="1200" b="0" kern="1200" baseline="0" dirty="0" smtClean="0">
                <a:solidFill>
                  <a:schemeClr val="tx1"/>
                </a:solidFill>
                <a:latin typeface="+mn-lt"/>
                <a:ea typeface="+mn-ea"/>
                <a:cs typeface="+mn-cs"/>
              </a:rPr>
              <a:t>) της επιχείρησης που συγκρίνει τη μεταβολή στον όγκο ή στην αξία πωλήσεων σε μια δεδομένη χρονική στιγμή σε σχέση με την προηγούμενη χρονική περίοδο. </a:t>
            </a:r>
          </a:p>
          <a:p>
            <a:r>
              <a:rPr lang="el-GR" sz="1200" b="1" kern="1200" baseline="0" dirty="0" smtClean="0">
                <a:solidFill>
                  <a:schemeClr val="tx1"/>
                </a:solidFill>
                <a:latin typeface="+mn-lt"/>
                <a:ea typeface="+mn-ea"/>
                <a:cs typeface="+mn-cs"/>
              </a:rPr>
              <a:t>Ο ρυθμός απόκτησης πελατών </a:t>
            </a:r>
            <a:r>
              <a:rPr lang="el-GR" sz="1200" b="0" kern="1200" baseline="0" dirty="0" smtClean="0">
                <a:solidFill>
                  <a:schemeClr val="tx1"/>
                </a:solidFill>
                <a:latin typeface="+mn-lt"/>
                <a:ea typeface="+mn-ea"/>
                <a:cs typeface="+mn-cs"/>
              </a:rPr>
              <a:t>(</a:t>
            </a:r>
            <a:r>
              <a:rPr lang="el-GR" sz="1200" b="0" kern="1200" baseline="0" dirty="0" err="1" smtClean="0">
                <a:solidFill>
                  <a:schemeClr val="tx1"/>
                </a:solidFill>
                <a:latin typeface="+mn-lt"/>
                <a:ea typeface="+mn-ea"/>
                <a:cs typeface="+mn-cs"/>
              </a:rPr>
              <a:t>customer</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acquisition</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rate</a:t>
            </a:r>
            <a:r>
              <a:rPr lang="el-GR" sz="1200" b="0" kern="1200" baseline="0" dirty="0" smtClean="0">
                <a:solidFill>
                  <a:schemeClr val="tx1"/>
                </a:solidFill>
                <a:latin typeface="+mn-lt"/>
                <a:ea typeface="+mn-ea"/>
                <a:cs typeface="+mn-cs"/>
              </a:rPr>
              <a:t>). Μετρά την αποτελεσματικότητα μιας διαφημιστικής εκστρατείας που απευθύνεται σε συγκεκριμένη ομάδα-στόχο πελατών. Υπολογίζεται ως το κλάσμα του αριθμού των νέων πελατών που αποκτήθηκαν μέσω της συγκεκριμένης διαφημιστικής εκστρατείας ως προς τον συνολικό αριθμό των πελατών-στόχων. </a:t>
            </a:r>
          </a:p>
          <a:p>
            <a:r>
              <a:rPr lang="el-GR" sz="1200" b="1" kern="1200" baseline="0" dirty="0" smtClean="0">
                <a:solidFill>
                  <a:schemeClr val="tx1"/>
                </a:solidFill>
                <a:latin typeface="+mn-lt"/>
                <a:ea typeface="+mn-ea"/>
                <a:cs typeface="+mn-cs"/>
              </a:rPr>
              <a:t>Το κόστος απόκτησης νέων πελατών </a:t>
            </a:r>
            <a:r>
              <a:rPr lang="el-GR" sz="1200" b="0" kern="1200" baseline="0" dirty="0" smtClean="0">
                <a:solidFill>
                  <a:schemeClr val="tx1"/>
                </a:solidFill>
                <a:latin typeface="+mn-lt"/>
                <a:ea typeface="+mn-ea"/>
                <a:cs typeface="+mn-cs"/>
              </a:rPr>
              <a:t>(</a:t>
            </a:r>
            <a:r>
              <a:rPr lang="el-GR" sz="1200" b="0" kern="1200" baseline="0" dirty="0" err="1" smtClean="0">
                <a:solidFill>
                  <a:schemeClr val="tx1"/>
                </a:solidFill>
                <a:latin typeface="+mn-lt"/>
                <a:ea typeface="+mn-ea"/>
                <a:cs typeface="+mn-cs"/>
              </a:rPr>
              <a:t>customer</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acquisition</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cost</a:t>
            </a:r>
            <a:r>
              <a:rPr lang="el-GR" sz="1200" b="0" kern="1200" baseline="0" dirty="0" smtClean="0">
                <a:solidFill>
                  <a:schemeClr val="tx1"/>
                </a:solidFill>
                <a:latin typeface="+mn-lt"/>
                <a:ea typeface="+mn-ea"/>
                <a:cs typeface="+mn-cs"/>
              </a:rPr>
              <a:t>) που ορίζεται ως το κλάσμα του κόστους μιας διαφημιστικής εκστρατείας προς τον αριθμό των νέων πελατών που αποκτήθηκαν με τη συγκεκριμένη εκστρατεία. </a:t>
            </a:r>
          </a:p>
          <a:p>
            <a:r>
              <a:rPr lang="el-GR" sz="1200" b="1" kern="1200" baseline="0" dirty="0" smtClean="0">
                <a:solidFill>
                  <a:schemeClr val="tx1"/>
                </a:solidFill>
                <a:latin typeface="+mn-lt"/>
                <a:ea typeface="+mn-ea"/>
                <a:cs typeface="+mn-cs"/>
              </a:rPr>
              <a:t>Η διάρκεια χρόνου ζωής πελάτη </a:t>
            </a:r>
            <a:r>
              <a:rPr lang="el-GR" sz="1200" b="0" kern="1200" baseline="0" dirty="0" smtClean="0">
                <a:solidFill>
                  <a:schemeClr val="tx1"/>
                </a:solidFill>
                <a:latin typeface="+mn-lt"/>
                <a:ea typeface="+mn-ea"/>
                <a:cs typeface="+mn-cs"/>
              </a:rPr>
              <a:t>(</a:t>
            </a:r>
            <a:r>
              <a:rPr lang="el-GR" sz="1200" b="0" kern="1200" baseline="0" dirty="0" err="1" smtClean="0">
                <a:solidFill>
                  <a:schemeClr val="tx1"/>
                </a:solidFill>
                <a:latin typeface="+mn-lt"/>
                <a:ea typeface="+mn-ea"/>
                <a:cs typeface="+mn-cs"/>
              </a:rPr>
              <a:t>customer</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lifetime</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duration</a:t>
            </a:r>
            <a:r>
              <a:rPr lang="el-GR" sz="1200" b="0" kern="1200" baseline="0" dirty="0" smtClean="0">
                <a:solidFill>
                  <a:schemeClr val="tx1"/>
                </a:solidFill>
                <a:latin typeface="+mn-lt"/>
                <a:ea typeface="+mn-ea"/>
                <a:cs typeface="+mn-cs"/>
              </a:rPr>
              <a:t>) που υπολογίζει τον μέσο χρόνο που οι πελάτες εξακολουθούν να προμηθεύονται προϊόντα ή υπηρεσίες από μια επιχείρηση και υπολογίζεται σε μια ομάδα πελατών. </a:t>
            </a:r>
          </a:p>
          <a:p>
            <a:r>
              <a:rPr lang="el-GR" sz="1200" b="1" kern="1200" baseline="0" dirty="0" smtClean="0">
                <a:solidFill>
                  <a:schemeClr val="tx1"/>
                </a:solidFill>
                <a:latin typeface="+mn-lt"/>
                <a:ea typeface="+mn-ea"/>
                <a:cs typeface="+mn-cs"/>
              </a:rPr>
              <a:t>H αγοραστική δύναμη πελάτη </a:t>
            </a:r>
            <a:r>
              <a:rPr lang="el-GR" sz="1200" b="0" kern="1200" baseline="0" dirty="0" smtClean="0">
                <a:solidFill>
                  <a:schemeClr val="tx1"/>
                </a:solidFill>
                <a:latin typeface="+mn-lt"/>
                <a:ea typeface="+mn-ea"/>
                <a:cs typeface="+mn-cs"/>
              </a:rPr>
              <a:t>(</a:t>
            </a:r>
            <a:r>
              <a:rPr lang="el-GR" sz="1200" b="0" kern="1200" baseline="0" dirty="0" err="1" smtClean="0">
                <a:solidFill>
                  <a:schemeClr val="tx1"/>
                </a:solidFill>
                <a:latin typeface="+mn-lt"/>
                <a:ea typeface="+mn-ea"/>
                <a:cs typeface="+mn-cs"/>
              </a:rPr>
              <a:t>Size</a:t>
            </a:r>
            <a:r>
              <a:rPr lang="el-GR" sz="1200" b="0" kern="1200" baseline="0" dirty="0" smtClean="0">
                <a:solidFill>
                  <a:schemeClr val="tx1"/>
                </a:solidFill>
                <a:latin typeface="+mn-lt"/>
                <a:ea typeface="+mn-ea"/>
                <a:cs typeface="+mn-cs"/>
              </a:rPr>
              <a:t>-</a:t>
            </a:r>
            <a:r>
              <a:rPr lang="el-GR" sz="1200" b="0" kern="1200" baseline="0" dirty="0" err="1" smtClean="0">
                <a:solidFill>
                  <a:schemeClr val="tx1"/>
                </a:solidFill>
                <a:latin typeface="+mn-lt"/>
                <a:ea typeface="+mn-ea"/>
                <a:cs typeface="+mn-cs"/>
              </a:rPr>
              <a:t>of</a:t>
            </a:r>
            <a:r>
              <a:rPr lang="el-GR" sz="1200" b="0" kern="1200" baseline="0" dirty="0" smtClean="0">
                <a:solidFill>
                  <a:schemeClr val="tx1"/>
                </a:solidFill>
                <a:latin typeface="+mn-lt"/>
                <a:ea typeface="+mn-ea"/>
                <a:cs typeface="+mn-cs"/>
              </a:rPr>
              <a:t>-</a:t>
            </a:r>
            <a:r>
              <a:rPr lang="el-GR" sz="1200" b="0" kern="1200" baseline="0" dirty="0" err="1" smtClean="0">
                <a:solidFill>
                  <a:schemeClr val="tx1"/>
                </a:solidFill>
                <a:latin typeface="+mn-lt"/>
                <a:ea typeface="+mn-ea"/>
                <a:cs typeface="+mn-cs"/>
              </a:rPr>
              <a:t>Wallet</a:t>
            </a:r>
            <a:r>
              <a:rPr lang="el-GR" sz="1200" b="0" kern="1200" baseline="0" dirty="0" smtClean="0">
                <a:solidFill>
                  <a:schemeClr val="tx1"/>
                </a:solidFill>
                <a:latin typeface="+mn-lt"/>
                <a:ea typeface="+mn-ea"/>
                <a:cs typeface="+mn-cs"/>
              </a:rPr>
              <a:t>) είναι το συνολικό ποσό αγορών ενός πελάτη για μια κατηγορία προϊόντων. </a:t>
            </a:r>
          </a:p>
          <a:p>
            <a:r>
              <a:rPr lang="el-GR" sz="1200" b="1" kern="1200" baseline="0" dirty="0" smtClean="0">
                <a:solidFill>
                  <a:schemeClr val="tx1"/>
                </a:solidFill>
                <a:latin typeface="+mn-lt"/>
                <a:ea typeface="+mn-ea"/>
                <a:cs typeface="+mn-cs"/>
              </a:rPr>
              <a:t>Ο ρυθμός διατήρησης πελατών </a:t>
            </a:r>
            <a:r>
              <a:rPr lang="el-GR" sz="1200" b="0" kern="1200" baseline="0" dirty="0" smtClean="0">
                <a:solidFill>
                  <a:schemeClr val="tx1"/>
                </a:solidFill>
                <a:latin typeface="+mn-lt"/>
                <a:ea typeface="+mn-ea"/>
                <a:cs typeface="+mn-cs"/>
              </a:rPr>
              <a:t>(</a:t>
            </a:r>
            <a:r>
              <a:rPr lang="el-GR" sz="1200" b="0" kern="1200" baseline="0" dirty="0" err="1" smtClean="0">
                <a:solidFill>
                  <a:schemeClr val="tx1"/>
                </a:solidFill>
                <a:latin typeface="+mn-lt"/>
                <a:ea typeface="+mn-ea"/>
                <a:cs typeface="+mn-cs"/>
              </a:rPr>
              <a:t>customer</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retention</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rate</a:t>
            </a:r>
            <a:r>
              <a:rPr lang="el-GR" sz="1200" b="0" kern="1200" baseline="0" dirty="0" smtClean="0">
                <a:solidFill>
                  <a:schemeClr val="tx1"/>
                </a:solidFill>
                <a:latin typeface="+mn-lt"/>
                <a:ea typeface="+mn-ea"/>
                <a:cs typeface="+mn-cs"/>
              </a:rPr>
              <a:t>) που υπολογίζει το πόσο είναι πιθανό ο πελάτης να προτιμήσει μια συγκεκριμένη επιχείρηση για τις αγορές του στη συγκεκριμένη χρονική περίοδο με δεδομένο ότι προτίμησε την ίδια επιχείρηση το αμέσως προηγούμενο χρονικό διάστημα. </a:t>
            </a:r>
          </a:p>
          <a:p>
            <a:r>
              <a:rPr lang="el-GR" sz="1200" b="1" kern="1200" baseline="0" dirty="0" smtClean="0">
                <a:solidFill>
                  <a:schemeClr val="tx1"/>
                </a:solidFill>
                <a:latin typeface="+mn-lt"/>
                <a:ea typeface="+mn-ea"/>
                <a:cs typeface="+mn-cs"/>
              </a:rPr>
              <a:t>Η συνολική αξία πελάτη για όλη τη διάρκεια ζωής </a:t>
            </a:r>
            <a:r>
              <a:rPr lang="el-GR" sz="1200" b="0" kern="1200" baseline="0" dirty="0" smtClean="0">
                <a:solidFill>
                  <a:schemeClr val="tx1"/>
                </a:solidFill>
                <a:latin typeface="+mn-lt"/>
                <a:ea typeface="+mn-ea"/>
                <a:cs typeface="+mn-cs"/>
              </a:rPr>
              <a:t>(</a:t>
            </a:r>
            <a:r>
              <a:rPr lang="el-GR" sz="1200" b="0" kern="1200" baseline="0" dirty="0" err="1" smtClean="0">
                <a:solidFill>
                  <a:schemeClr val="tx1"/>
                </a:solidFill>
                <a:latin typeface="+mn-lt"/>
                <a:ea typeface="+mn-ea"/>
                <a:cs typeface="+mn-cs"/>
              </a:rPr>
              <a:t>Customer</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Lifetime</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Value</a:t>
            </a:r>
            <a:r>
              <a:rPr lang="el-GR" sz="1200" b="0" kern="1200" baseline="0" dirty="0" smtClean="0">
                <a:solidFill>
                  <a:schemeClr val="tx1"/>
                </a:solidFill>
                <a:latin typeface="+mn-lt"/>
                <a:ea typeface="+mn-ea"/>
                <a:cs typeface="+mn-cs"/>
              </a:rPr>
              <a:t> - LTV) που χρησιμοποιείται πολύ συχνά για να απεικονίσουμε το πώς εξελίσσεται η αξία του πελάτη με την πάροδο του χρόνου.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52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baseline="0" dirty="0" smtClean="0">
              <a:solidFill>
                <a:schemeClr val="tx1"/>
              </a:solidFill>
              <a:latin typeface="+mn-lt"/>
              <a:ea typeface="+mn-ea"/>
              <a:cs typeface="+mn-cs"/>
            </a:endParaRPr>
          </a:p>
          <a:p>
            <a:r>
              <a:rPr lang="el-GR" sz="1200" b="1" kern="1200" baseline="0" dirty="0" smtClean="0">
                <a:solidFill>
                  <a:schemeClr val="tx1"/>
                </a:solidFill>
                <a:latin typeface="+mn-lt"/>
                <a:ea typeface="+mn-ea"/>
                <a:cs typeface="+mn-cs"/>
              </a:rPr>
              <a:t>Οργανωτική Συνεργασία (</a:t>
            </a:r>
            <a:r>
              <a:rPr lang="el-GR" sz="1200" b="1" kern="1200" baseline="0" dirty="0" err="1" smtClean="0">
                <a:solidFill>
                  <a:schemeClr val="tx1"/>
                </a:solidFill>
                <a:latin typeface="+mn-lt"/>
                <a:ea typeface="+mn-ea"/>
                <a:cs typeface="+mn-cs"/>
              </a:rPr>
              <a:t>Organizational</a:t>
            </a:r>
            <a:r>
              <a:rPr lang="el-GR" sz="1200" b="1" kern="1200" baseline="0" dirty="0" smtClean="0">
                <a:solidFill>
                  <a:schemeClr val="tx1"/>
                </a:solidFill>
                <a:latin typeface="+mn-lt"/>
                <a:ea typeface="+mn-ea"/>
                <a:cs typeface="+mn-cs"/>
              </a:rPr>
              <a:t> </a:t>
            </a:r>
            <a:r>
              <a:rPr lang="el-GR" sz="1200" b="1" kern="1200" baseline="0" dirty="0" err="1" smtClean="0">
                <a:solidFill>
                  <a:schemeClr val="tx1"/>
                </a:solidFill>
                <a:latin typeface="+mn-lt"/>
                <a:ea typeface="+mn-ea"/>
                <a:cs typeface="+mn-cs"/>
              </a:rPr>
              <a:t>Collaboration</a:t>
            </a:r>
            <a:r>
              <a:rPr lang="el-GR" sz="1200" b="1" kern="1200" baseline="0" dirty="0" smtClean="0">
                <a:solidFill>
                  <a:schemeClr val="tx1"/>
                </a:solidFill>
                <a:latin typeface="+mn-lt"/>
                <a:ea typeface="+mn-ea"/>
                <a:cs typeface="+mn-cs"/>
              </a:rPr>
              <a:t>): </a:t>
            </a:r>
            <a:r>
              <a:rPr lang="el-GR" sz="1200" b="0" kern="1200" baseline="0" dirty="0" smtClean="0">
                <a:solidFill>
                  <a:schemeClr val="tx1"/>
                </a:solidFill>
                <a:latin typeface="+mn-lt"/>
                <a:ea typeface="+mn-ea"/>
                <a:cs typeface="+mn-cs"/>
              </a:rPr>
              <a:t>Πολλές επιχειρήσεις πιστεύουν ότι η εφαρμογή των νέων τεχνολογιών CRM κάνει την οργάνωσή τους </a:t>
            </a:r>
            <a:r>
              <a:rPr lang="el-GR" sz="1200" b="0" kern="1200" baseline="0" dirty="0" err="1" smtClean="0">
                <a:solidFill>
                  <a:schemeClr val="tx1"/>
                </a:solidFill>
                <a:latin typeface="+mn-lt"/>
                <a:ea typeface="+mn-ea"/>
                <a:cs typeface="+mn-cs"/>
              </a:rPr>
              <a:t>πελατοκεντρική</a:t>
            </a:r>
            <a:r>
              <a:rPr lang="el-GR" sz="1200" b="0" kern="1200" baseline="0" dirty="0" smtClean="0">
                <a:solidFill>
                  <a:schemeClr val="tx1"/>
                </a:solidFill>
                <a:latin typeface="+mn-lt"/>
                <a:ea typeface="+mn-ea"/>
                <a:cs typeface="+mn-cs"/>
              </a:rPr>
              <a:t>, ξεχνώντας να υλοποιήσουν τις απαραίτητες οργανωτικές αλλαγές. Η ολοκληρωμένη εφαρμογή του CRM σημαίνει ότι τόσο οι εργαζόμενοι αλλά και ολόκληρη η επιχείρηση θα πρέπει να επικεντρώνεται στις ανάγκες και τις επιθυμίες του πελάτη.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5</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54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a:extLst>
              <a:ext uri="{FF2B5EF4-FFF2-40B4-BE49-F238E27FC236}">
                <a16:creationId xmlns="" xmlns:a16="http://schemas.microsoft.com/office/drawing/2014/main" id="{61AAD79E-D7ED-C941-92F6-DBB0B0C00CE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2226" name="Notes Placeholder 2">
            <a:extLst>
              <a:ext uri="{FF2B5EF4-FFF2-40B4-BE49-F238E27FC236}">
                <a16:creationId xmlns="" xmlns:a16="http://schemas.microsoft.com/office/drawing/2014/main" id="{DFB1E606-BB5D-9B43-90F9-A2AC637B1AFF}"/>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n-US" dirty="0"/>
          </a:p>
        </p:txBody>
      </p:sp>
      <p:sp>
        <p:nvSpPr>
          <p:cNvPr id="52227" name="Slide Number Placeholder 3">
            <a:extLst>
              <a:ext uri="{FF2B5EF4-FFF2-40B4-BE49-F238E27FC236}">
                <a16:creationId xmlns="" xmlns:a16="http://schemas.microsoft.com/office/drawing/2014/main" id="{F97F5835-E86B-864B-8E3A-6A4D6A577D20}"/>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D050961A-0707-B841-B314-F03BDF061476}" type="slidenum">
              <a:rPr lang="en-US" altLang="en-US" smtClean="0">
                <a:latin typeface="Calibri" panose="020F0502020204030204" pitchFamily="34" charset="0"/>
              </a:rPr>
              <a:pPr fontAlgn="base">
                <a:spcBef>
                  <a:spcPct val="0"/>
                </a:spcBef>
                <a:spcAft>
                  <a:spcPct val="0"/>
                </a:spcAft>
              </a:pPr>
              <a:t>55</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b="1" kern="1200" baseline="0" dirty="0" smtClean="0">
                <a:solidFill>
                  <a:schemeClr val="tx1"/>
                </a:solidFill>
                <a:latin typeface="+mn-lt"/>
                <a:ea typeface="+mn-ea"/>
                <a:cs typeface="+mn-cs"/>
              </a:rPr>
              <a:t>Η Πληροφορία</a:t>
            </a:r>
            <a:r>
              <a:rPr lang="el-GR" sz="1200" kern="1200" baseline="0" dirty="0" smtClean="0">
                <a:solidFill>
                  <a:schemeClr val="tx1"/>
                </a:solidFill>
                <a:latin typeface="+mn-lt"/>
                <a:ea typeface="+mn-ea"/>
                <a:cs typeface="+mn-cs"/>
              </a:rPr>
              <a:t>: Είναι θεμελιώδους σημασίας για την επιτυχία της εφαρμογής των στρατηγικών CRM να έχουμε τη σωστή πληροφορία στον σωστό χρόνο, δίνοντας την πλήρη εικόνα του κάθε πελάτη που αλληλεπιδρά με την επιχείρηση μέσω οποιουδήποτε καναλιού.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u="sng" kern="1200" baseline="0" dirty="0" smtClean="0">
                <a:solidFill>
                  <a:schemeClr val="tx1"/>
                </a:solidFill>
                <a:latin typeface="+mn-lt"/>
                <a:ea typeface="+mn-ea"/>
                <a:cs typeface="+mn-cs"/>
              </a:rPr>
              <a:t>Σημείο επαφής </a:t>
            </a:r>
            <a:r>
              <a:rPr lang="el-GR" sz="1200" kern="1200" baseline="0" dirty="0" smtClean="0">
                <a:solidFill>
                  <a:schemeClr val="tx1"/>
                </a:solidFill>
                <a:latin typeface="+mn-lt"/>
                <a:ea typeface="+mn-ea"/>
                <a:cs typeface="+mn-cs"/>
              </a:rPr>
              <a:t>(</a:t>
            </a:r>
            <a:r>
              <a:rPr lang="el-GR" sz="1200" kern="1200" baseline="0" dirty="0" err="1" smtClean="0">
                <a:solidFill>
                  <a:schemeClr val="tx1"/>
                </a:solidFill>
                <a:latin typeface="+mn-lt"/>
                <a:ea typeface="+mn-ea"/>
                <a:cs typeface="+mn-cs"/>
              </a:rPr>
              <a:t>touch</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point</a:t>
            </a:r>
            <a:r>
              <a:rPr lang="el-GR" sz="1200" kern="1200" baseline="0" dirty="0" smtClean="0">
                <a:solidFill>
                  <a:schemeClr val="tx1"/>
                </a:solidFill>
                <a:latin typeface="+mn-lt"/>
                <a:ea typeface="+mn-ea"/>
                <a:cs typeface="+mn-cs"/>
              </a:rPr>
              <a:t>) κάθε διαφορετικός τρόπος αλληλεπίδρασης των πελατών με την επιχείρηση. Ένα σημείο επαφής διαφέρει από ένα κανάλι επικοινωνίας, διότι το σημείο επαφής αποτελεί τον συνδυασμό ενός καναλιού με έναν χειριστή (</a:t>
            </a:r>
            <a:r>
              <a:rPr lang="el-GR" sz="1200" kern="1200" baseline="0" dirty="0" err="1" smtClean="0">
                <a:solidFill>
                  <a:schemeClr val="tx1"/>
                </a:solidFill>
                <a:latin typeface="+mn-lt"/>
                <a:ea typeface="+mn-ea"/>
                <a:cs typeface="+mn-cs"/>
              </a:rPr>
              <a:t>actor</a:t>
            </a:r>
            <a:r>
              <a:rPr lang="el-GR" sz="1200" kern="1200" baseline="0" dirty="0" smtClean="0">
                <a:solidFill>
                  <a:schemeClr val="tx1"/>
                </a:solidFill>
                <a:latin typeface="+mn-lt"/>
                <a:ea typeface="+mn-ea"/>
                <a:cs typeface="+mn-cs"/>
              </a:rPr>
              <a:t>), ο οποίος προσφέρει αυτή την αλληλεπίδραση, αλλά και τον τρόπο που γίνεται η αλληλεπίδραση. </a:t>
            </a:r>
            <a:endParaRPr lang="el-GR" sz="1200" u="sng" kern="1200" baseline="0" dirty="0" smtClean="0">
              <a:solidFill>
                <a:schemeClr val="tx1"/>
              </a:solidFill>
              <a:latin typeface="+mn-lt"/>
              <a:ea typeface="+mn-ea"/>
              <a:cs typeface="+mn-cs"/>
            </a:endParaRPr>
          </a:p>
          <a:p>
            <a:r>
              <a:rPr lang="el-GR" sz="1200" u="sng" kern="1200" baseline="0" dirty="0" smtClean="0">
                <a:solidFill>
                  <a:schemeClr val="tx1"/>
                </a:solidFill>
                <a:latin typeface="+mn-lt"/>
                <a:ea typeface="+mn-ea"/>
                <a:cs typeface="+mn-cs"/>
              </a:rPr>
              <a:t>Παραδοσιακά σημεία επαφής με τους πελάτες</a:t>
            </a:r>
            <a:r>
              <a:rPr lang="el-GR" sz="1200" kern="1200" baseline="0" dirty="0" smtClean="0">
                <a:solidFill>
                  <a:schemeClr val="tx1"/>
                </a:solidFill>
                <a:latin typeface="+mn-lt"/>
                <a:ea typeface="+mn-ea"/>
                <a:cs typeface="+mn-cs"/>
              </a:rPr>
              <a:t>: τηλέφωνο, επίσκεψη σε κατάστημα, επίσκεψη πωλητή σε πελάτη, επίσκεψη προσωπικού συντήρησης σε πελάτη, αποστολή διαφημιστικού υλικού με το ταχυδρομείο</a:t>
            </a:r>
          </a:p>
          <a:p>
            <a:r>
              <a:rPr lang="el-GR" sz="1200" u="sng" kern="1200" baseline="0" dirty="0" smtClean="0">
                <a:solidFill>
                  <a:schemeClr val="tx1"/>
                </a:solidFill>
                <a:latin typeface="+mn-lt"/>
                <a:ea typeface="+mn-ea"/>
                <a:cs typeface="+mn-cs"/>
              </a:rPr>
              <a:t>Σύγχρονα σημεία επαφής πελατών</a:t>
            </a:r>
            <a:r>
              <a:rPr lang="el-GR" sz="1200" kern="1200" baseline="0" dirty="0" smtClean="0">
                <a:solidFill>
                  <a:schemeClr val="tx1"/>
                </a:solidFill>
                <a:latin typeface="+mn-lt"/>
                <a:ea typeface="+mn-ea"/>
                <a:cs typeface="+mn-cs"/>
              </a:rPr>
              <a:t>: αποστολή e-</a:t>
            </a:r>
            <a:r>
              <a:rPr lang="el-GR" sz="1200" kern="1200" baseline="0" dirty="0" err="1" smtClean="0">
                <a:solidFill>
                  <a:schemeClr val="tx1"/>
                </a:solidFill>
                <a:latin typeface="+mn-lt"/>
                <a:ea typeface="+mn-ea"/>
                <a:cs typeface="+mn-cs"/>
              </a:rPr>
              <a:t>mail</a:t>
            </a:r>
            <a:r>
              <a:rPr lang="el-GR" sz="1200" kern="1200" baseline="0" dirty="0" smtClean="0">
                <a:solidFill>
                  <a:schemeClr val="tx1"/>
                </a:solidFill>
                <a:latin typeface="+mn-lt"/>
                <a:ea typeface="+mn-ea"/>
                <a:cs typeface="+mn-cs"/>
              </a:rPr>
              <a:t>, χρήση του διαδικτυακού ιστού, χρήση των κοινωνικών δικτύων, χρήση τηλεδιάσκεψης ή άμεσης επικοινωνίας μέσω υπολογιστή ή κινητών συσκευών, αυτοματοποιημένα τηλεφωνικά κέντρα </a:t>
            </a:r>
            <a:r>
              <a:rPr lang="el-GR" sz="1200" kern="1200" baseline="0" dirty="0" err="1" smtClean="0">
                <a:solidFill>
                  <a:schemeClr val="tx1"/>
                </a:solidFill>
                <a:latin typeface="+mn-lt"/>
                <a:ea typeface="+mn-ea"/>
                <a:cs typeface="+mn-cs"/>
              </a:rPr>
              <a:t>κ.λπ</a:t>
            </a:r>
            <a:r>
              <a:rPr lang="el-GR" sz="1200" kern="1200" baseline="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18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l-GR" dirty="0" smtClean="0"/>
              <a:t>Παράδειγμα διαχείρισης συστάσεων:</a:t>
            </a:r>
          </a:p>
          <a:p>
            <a:pPr marL="514350" indent="-514350">
              <a:buFont typeface="+mj-lt"/>
              <a:buAutoNum type="arabicPeriod"/>
            </a:pPr>
            <a:r>
              <a:rPr lang="el-GR" dirty="0" smtClean="0"/>
              <a:t>Η επιχείρηση οργανώνει διαφημιστική καμπάνια (</a:t>
            </a:r>
            <a:r>
              <a:rPr lang="el-GR" dirty="0" err="1" smtClean="0"/>
              <a:t>lead</a:t>
            </a:r>
            <a:r>
              <a:rPr lang="el-GR" dirty="0" smtClean="0"/>
              <a:t> </a:t>
            </a:r>
            <a:r>
              <a:rPr lang="el-GR" dirty="0" err="1" smtClean="0"/>
              <a:t>generation</a:t>
            </a:r>
            <a:r>
              <a:rPr lang="el-GR" dirty="0" smtClean="0"/>
              <a:t>)</a:t>
            </a:r>
          </a:p>
          <a:p>
            <a:pPr marL="776288" lvl="1" indent="-411163">
              <a:buFont typeface="+mj-lt"/>
              <a:buAutoNum type="arabicPeriod"/>
            </a:pPr>
            <a:r>
              <a:rPr lang="el-GR" dirty="0" smtClean="0"/>
              <a:t>Οι αποδέκτες της διαφημιστικής καμπάνιας δημιουργούν αιτήματα αγορών (</a:t>
            </a:r>
            <a:r>
              <a:rPr lang="el-GR" dirty="0" err="1" smtClean="0"/>
              <a:t>inquiries</a:t>
            </a:r>
            <a:r>
              <a:rPr lang="el-GR" dirty="0" smtClean="0"/>
              <a:t>) προς την επιχείρηση και καταγράφεται η σχετική πληροφορία στο σύστημα SFA. </a:t>
            </a:r>
          </a:p>
          <a:p>
            <a:pPr marL="776288" lvl="1" indent="-411163">
              <a:buFont typeface="+mj-lt"/>
              <a:buAutoNum type="arabicPeriod"/>
            </a:pPr>
            <a:r>
              <a:rPr lang="el-GR" dirty="0" smtClean="0"/>
              <a:t>Η πληροφορία φιλτράρεται (</a:t>
            </a:r>
            <a:r>
              <a:rPr lang="el-GR" dirty="0" err="1" smtClean="0"/>
              <a:t>Inquiry</a:t>
            </a:r>
            <a:r>
              <a:rPr lang="el-GR" dirty="0" smtClean="0"/>
              <a:t> </a:t>
            </a:r>
            <a:r>
              <a:rPr lang="el-GR" dirty="0" err="1" smtClean="0"/>
              <a:t>filtering</a:t>
            </a:r>
            <a:r>
              <a:rPr lang="el-GR" dirty="0" smtClean="0"/>
              <a:t>) και προωθείται προς τον αρμόδιο πωλητή (</a:t>
            </a:r>
            <a:r>
              <a:rPr lang="el-GR" dirty="0" err="1" smtClean="0"/>
              <a:t>lead</a:t>
            </a:r>
            <a:r>
              <a:rPr lang="el-GR" dirty="0" smtClean="0"/>
              <a:t> </a:t>
            </a:r>
            <a:r>
              <a:rPr lang="el-GR" dirty="0" err="1" smtClean="0"/>
              <a:t>distribution</a:t>
            </a:r>
            <a:r>
              <a:rPr lang="el-GR" dirty="0" smtClean="0"/>
              <a:t>). </a:t>
            </a:r>
          </a:p>
          <a:p>
            <a:pPr marL="776288" lvl="1" indent="-411163">
              <a:buFont typeface="+mj-lt"/>
              <a:buAutoNum type="arabicPeriod"/>
            </a:pPr>
            <a:r>
              <a:rPr lang="el-GR" dirty="0" smtClean="0"/>
              <a:t>Η πληροφορία αξιολογείται (</a:t>
            </a:r>
            <a:r>
              <a:rPr lang="el-GR" dirty="0" err="1" smtClean="0"/>
              <a:t>lead</a:t>
            </a:r>
            <a:r>
              <a:rPr lang="el-GR" dirty="0" smtClean="0"/>
              <a:t> </a:t>
            </a:r>
            <a:r>
              <a:rPr lang="el-GR" dirty="0" err="1" smtClean="0"/>
              <a:t>grading</a:t>
            </a:r>
            <a:r>
              <a:rPr lang="el-GR" dirty="0" smtClean="0"/>
              <a:t>) και αξιοποιείται κατάλληλα. Για παράδειγμα, ο πωλητής έρχεται σε επαφή με τον πελάτη. </a:t>
            </a:r>
          </a:p>
          <a:p>
            <a:pPr marL="514350" indent="-514350">
              <a:buFont typeface="+mj-lt"/>
              <a:buAutoNum type="arabicPeriod"/>
            </a:pPr>
            <a:r>
              <a:rPr lang="el-GR" dirty="0" smtClean="0"/>
              <a:t>Με δεδομένο το ενδιαφέρον του πελάτη για τα προϊόντα ή τις υπηρεσίες της επιχείρησης, ο πελάτης εντάσσεται σε πρόγραμμα ενημέρωσης πελατών με σκοπό την πώληση προϊόντων/υπηρεσιών (</a:t>
            </a:r>
            <a:r>
              <a:rPr lang="el-GR" dirty="0" err="1" smtClean="0"/>
              <a:t>lead</a:t>
            </a:r>
            <a:r>
              <a:rPr lang="el-GR" dirty="0" smtClean="0"/>
              <a:t> </a:t>
            </a:r>
            <a:r>
              <a:rPr lang="el-GR" dirty="0" err="1" smtClean="0"/>
              <a:t>nurturing</a:t>
            </a:r>
            <a:r>
              <a:rPr lang="el-GR" dirty="0" smtClean="0"/>
              <a:t>). </a:t>
            </a:r>
          </a:p>
          <a:p>
            <a:endParaRPr lang="el-GR"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818A4DB-084E-495A-99DF-ED1DF455D27F}" type="slidenum">
              <a:rPr lang="en-US" smtClean="0"/>
              <a:pPr/>
              <a:t>19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Η Εικόνα παρουσιάζει τη σχέση μεταξύ διαχείρισης συστάσεων πελατών και διαχείρισης ευκαιριών πώλησης.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F103555-C14D-4947-AAF7-BD96A4EE7881}" type="datetime1">
              <a:rPr lang="en-US" smtClean="0"/>
              <a:pPr/>
              <a:t>4/20/2021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B95C939-2FA7-DA46-BEC7-5018676AC871}" type="slidenum">
              <a:rPr lang="en-US" smtClean="0"/>
              <a:pPr/>
              <a:t>‹#›</a:t>
            </a:fld>
            <a:endParaRPr lang="en-US"/>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413629-035D-4839-90B7-916F77D93B7F}" type="datetime1">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FB62F7-7F45-4142-99D6-39DF8B9C1581}" type="datetime1">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48400"/>
            <a:ext cx="2844800" cy="457200"/>
          </a:xfrm>
        </p:spPr>
        <p:txBody>
          <a:bodyPr/>
          <a:lstStyle>
            <a:lvl1pPr>
              <a:defRPr/>
            </a:lvl1pPr>
          </a:lstStyle>
          <a:p>
            <a:endParaRPr lang="el-GR"/>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endParaRPr lang="el-GR"/>
          </a:p>
        </p:txBody>
      </p:sp>
      <p:sp>
        <p:nvSpPr>
          <p:cNvPr id="7" name="Slide Number Placeholder 6"/>
          <p:cNvSpPr>
            <a:spLocks noGrp="1"/>
          </p:cNvSpPr>
          <p:nvPr>
            <p:ph type="sldNum" sz="quarter" idx="12"/>
          </p:nvPr>
        </p:nvSpPr>
        <p:spPr>
          <a:xfrm>
            <a:off x="8737600" y="6248400"/>
            <a:ext cx="2844800" cy="457200"/>
          </a:xfrm>
        </p:spPr>
        <p:txBody>
          <a:bodyPr/>
          <a:lstStyle>
            <a:lvl1pPr>
              <a:defRPr/>
            </a:lvl1pPr>
          </a:lstStyle>
          <a:p>
            <a:fld id="{710779A1-FF5F-4D2D-A363-A7B0865D252E}"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5DCC15D-B68A-440D-A0CD-CCEB48026448}" type="datetime1">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24835D1-AEDC-41A0-98C0-47DCCD1FF3BD}" type="datetime1">
              <a:rPr lang="en-US" smtClean="0"/>
              <a:pPr/>
              <a:t>4/20/2021</a:t>
            </a:fld>
            <a:endParaRPr lang="en-US"/>
          </a:p>
        </p:txBody>
      </p:sp>
      <p:sp>
        <p:nvSpPr>
          <p:cNvPr id="5" name="Footer Placeholder 4"/>
          <p:cNvSpPr>
            <a:spLocks noGrp="1"/>
          </p:cNvSpPr>
          <p:nvPr>
            <p:ph type="ftr" sz="quarter" idx="11"/>
          </p:nvPr>
        </p:nvSpPr>
        <p:spPr>
          <a:xfrm>
            <a:off x="1066800" y="6172200"/>
            <a:ext cx="5334000" cy="457200"/>
          </a:xfrm>
        </p:spPr>
        <p:txBody>
          <a:bodyPr/>
          <a:lstStyle/>
          <a:p>
            <a:endParaRPr lang="en-US"/>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8B95C939-2FA7-DA46-BEC7-5018676AC87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7035E7E-35CA-41F1-A6B8-57A705F1F03F}" type="datetime1">
              <a:rPr lang="en-US" smtClean="0"/>
              <a:pPr/>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5C939-2FA7-DA46-BEC7-5018676AC871}" type="slidenum">
              <a:rPr lang="en-US" smtClean="0"/>
              <a:pPr/>
              <a:t>‹#›</a:t>
            </a:fld>
            <a:endParaRPr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B962B74-347F-4DD0-9A8D-0E6AC925E454}" type="datetime1">
              <a:rPr lang="en-US" smtClean="0"/>
              <a:pPr/>
              <a:t>4/20/2021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95C939-2FA7-DA46-BEC7-5018676AC871}" type="slidenum">
              <a:rPr lang="en-US" smtClean="0"/>
              <a:pPr/>
              <a:t>‹#›</a:t>
            </a:fld>
            <a:endParaRPr 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D40083F-52D7-4260-9B5C-BE3B85E72342}" type="datetime1">
              <a:rPr lang="en-US" smtClean="0"/>
              <a:pPr/>
              <a:t>4/20/2021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13A7F-65AF-4B9C-815E-9A477CBB9AB6}" type="datetime1">
              <a:rPr lang="en-US" smtClean="0"/>
              <a:pPr/>
              <a:t>4/20/2021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1087D42-BE3C-4A12-89AA-DCD1364E0ECA}" type="datetime1">
              <a:rPr lang="en-US" smtClean="0"/>
              <a:pPr/>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5C939-2FA7-DA46-BEC7-5018676AC871}" type="slidenum">
              <a:rPr lang="en-US" smtClean="0"/>
              <a:pPr/>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9E1D415-EE7B-438B-BC84-87120442C8BA}" type="datetime1">
              <a:rPr lang="en-US" smtClean="0"/>
              <a:pPr/>
              <a:t>4/20/2021</a:t>
            </a:fld>
            <a:endParaRPr lang="en-US"/>
          </a:p>
        </p:txBody>
      </p:sp>
      <p:sp>
        <p:nvSpPr>
          <p:cNvPr id="6" name="Footer Placeholder 5"/>
          <p:cNvSpPr>
            <a:spLocks noGrp="1"/>
          </p:cNvSpPr>
          <p:nvPr>
            <p:ph type="ftr" sz="quarter" idx="11"/>
          </p:nvPr>
        </p:nvSpPr>
        <p:spPr>
          <a:xfrm>
            <a:off x="1219200" y="6172200"/>
            <a:ext cx="5181600" cy="457200"/>
          </a:xfrm>
        </p:spPr>
        <p:txBody>
          <a:bodyPr/>
          <a:lstStyle/>
          <a:p>
            <a:endParaRPr lang="en-US"/>
          </a:p>
        </p:txBody>
      </p:sp>
      <p:sp>
        <p:nvSpPr>
          <p:cNvPr id="7" name="Slide Number Placeholder 6"/>
          <p:cNvSpPr>
            <a:spLocks noGrp="1"/>
          </p:cNvSpPr>
          <p:nvPr>
            <p:ph type="sldNum" sz="quarter" idx="12"/>
          </p:nvPr>
        </p:nvSpPr>
        <p:spPr>
          <a:xfrm>
            <a:off x="195072" y="6208776"/>
            <a:ext cx="609600" cy="457200"/>
          </a:xfrm>
        </p:spPr>
        <p:txBody>
          <a:bodyPr/>
          <a:lstStyle/>
          <a:p>
            <a:fld id="{8B95C939-2FA7-DA46-BEC7-5018676AC871}" type="slidenum">
              <a:rPr lang="en-US" smtClean="0"/>
              <a:pPr/>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BB886145-D7FC-4DE9-A4D0-C27F9F89C21A}" type="datetime1">
              <a:rPr lang="en-US" smtClean="0"/>
              <a:pPr/>
              <a:t>4/20/2021</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B95C939-2FA7-DA46-BEC7-5018676AC8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claritas.com/wp-content/uploads/2021/04/PRIZM%C2%AE-Premier-Household-Segment-Distribution-2021-1.pdf"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claritas.com/wp-content/uploads/2021/03/prizm-premier-segmentation-executive-report.pdf" TargetMode="Externa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47080846-52F6-BA41-8BBB-57C803B584B6}"/>
              </a:ext>
            </a:extLst>
          </p:cNvPr>
          <p:cNvSpPr>
            <a:spLocks noGrp="1"/>
          </p:cNvSpPr>
          <p:nvPr>
            <p:ph type="subTitle" idx="1"/>
          </p:nvPr>
        </p:nvSpPr>
        <p:spPr>
          <a:xfrm>
            <a:off x="1154955" y="5208090"/>
            <a:ext cx="8825658" cy="861420"/>
          </a:xfrm>
        </p:spPr>
        <p:txBody>
          <a:bodyPr/>
          <a:lstStyle/>
          <a:p>
            <a:r>
              <a:rPr lang="el-GR" dirty="0" smtClean="0"/>
              <a:t>Δρ Αικατερίνη </a:t>
            </a:r>
            <a:r>
              <a:rPr lang="el-GR" dirty="0" err="1" smtClean="0"/>
              <a:t>Μαρινάγη</a:t>
            </a:r>
            <a:r>
              <a:rPr lang="el-GR" dirty="0" smtClean="0"/>
              <a:t> ,  </a:t>
            </a:r>
            <a:r>
              <a:rPr lang="el-GR" dirty="0" err="1" smtClean="0"/>
              <a:t>ΔΔρ</a:t>
            </a:r>
            <a:r>
              <a:rPr lang="el-GR" dirty="0" smtClean="0"/>
              <a:t> Δαμιανός Σακάς</a:t>
            </a:r>
            <a:endParaRPr lang="en-US" dirty="0"/>
          </a:p>
        </p:txBody>
      </p:sp>
      <p:sp>
        <p:nvSpPr>
          <p:cNvPr id="2" name="Title 1">
            <a:extLst>
              <a:ext uri="{FF2B5EF4-FFF2-40B4-BE49-F238E27FC236}">
                <a16:creationId xmlns:a16="http://schemas.microsoft.com/office/drawing/2014/main" xmlns="" id="{A07ACA41-435B-6E41-AE4D-4A6BE0E749E5}"/>
              </a:ext>
            </a:extLst>
          </p:cNvPr>
          <p:cNvSpPr>
            <a:spLocks noGrp="1"/>
          </p:cNvSpPr>
          <p:nvPr>
            <p:ph type="ctrTitle"/>
          </p:nvPr>
        </p:nvSpPr>
        <p:spPr>
          <a:xfrm>
            <a:off x="609600" y="1505931"/>
            <a:ext cx="10972800" cy="1470025"/>
          </a:xfrm>
        </p:spPr>
        <p:txBody>
          <a:bodyPr>
            <a:normAutofit fontScale="90000"/>
          </a:bodyPr>
          <a:lstStyle/>
          <a:p>
            <a:r>
              <a:rPr lang="en-US" sz="4800" dirty="0" smtClean="0"/>
              <a:t>LOG601 - </a:t>
            </a:r>
            <a:r>
              <a:rPr lang="el-GR" sz="4800" dirty="0" smtClean="0"/>
              <a:t>ΣΥΣΤΗΜΑΤΑ ΔΙΑΧΕΙΡΙΣΗΣ ΕΠΙΧΕΙΡΗΣΙΑΚΩΝ ΠΟΡΩΝ</a:t>
            </a:r>
            <a:endParaRPr lang="en-US" sz="4800" dirty="0"/>
          </a:p>
        </p:txBody>
      </p:sp>
    </p:spTree>
    <p:extLst>
      <p:ext uri="{BB962C8B-B14F-4D97-AF65-F5344CB8AC3E}">
        <p14:creationId xmlns:p14="http://schemas.microsoft.com/office/powerpoint/2010/main" xmlns="" val="4019770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fontScale="90000"/>
          </a:bodyPr>
          <a:lstStyle/>
          <a:p>
            <a:pPr eaLnBrk="1" hangingPunct="1"/>
            <a:r>
              <a:rPr lang="en-US" sz="4000" smtClean="0">
                <a:latin typeface="Arial" pitchFamily="34" charset="0"/>
              </a:rPr>
              <a:t/>
            </a:r>
            <a:br>
              <a:rPr lang="en-US" sz="4000" smtClean="0">
                <a:latin typeface="Arial" pitchFamily="34" charset="0"/>
              </a:rPr>
            </a:br>
            <a:r>
              <a:rPr lang="en-US" sz="4000" smtClean="0">
                <a:latin typeface="Arial" pitchFamily="34" charset="0"/>
              </a:rPr>
              <a:t>mCRM</a:t>
            </a:r>
            <a:endParaRPr lang="el-GR" sz="4000" smtClean="0">
              <a:latin typeface="Arial" pitchFamily="34" charset="0"/>
            </a:endParaRPr>
          </a:p>
        </p:txBody>
      </p:sp>
      <p:sp>
        <p:nvSpPr>
          <p:cNvPr id="57347" name="Rectangle 3"/>
          <p:cNvSpPr>
            <a:spLocks noGrp="1" noChangeArrowheads="1"/>
          </p:cNvSpPr>
          <p:nvPr>
            <p:ph type="body" idx="1"/>
          </p:nvPr>
        </p:nvSpPr>
        <p:spPr>
          <a:xfrm>
            <a:off x="1219200" y="1447800"/>
            <a:ext cx="10363200" cy="4861560"/>
          </a:xfrm>
        </p:spPr>
        <p:txBody>
          <a:bodyPr>
            <a:normAutofit fontScale="92500" lnSpcReduction="10000"/>
          </a:bodyPr>
          <a:lstStyle/>
          <a:p>
            <a:pPr eaLnBrk="1" hangingPunct="1"/>
            <a:r>
              <a:rPr lang="en-US" sz="2400" b="1" dirty="0" smtClean="0">
                <a:solidFill>
                  <a:srgbClr val="0070C0"/>
                </a:solidFill>
              </a:rPr>
              <a:t>Mobile CRM (</a:t>
            </a:r>
            <a:r>
              <a:rPr lang="en-US" sz="2400" b="1" dirty="0" err="1" smtClean="0">
                <a:solidFill>
                  <a:srgbClr val="0070C0"/>
                </a:solidFill>
              </a:rPr>
              <a:t>mCRM</a:t>
            </a:r>
            <a:r>
              <a:rPr lang="en-US" sz="2400" b="1" dirty="0" smtClean="0">
                <a:solidFill>
                  <a:srgbClr val="0070C0"/>
                </a:solidFill>
              </a:rPr>
              <a:t>)</a:t>
            </a:r>
            <a:endParaRPr lang="el-GR" sz="2400" b="1" dirty="0" smtClean="0">
              <a:solidFill>
                <a:srgbClr val="0070C0"/>
              </a:solidFill>
            </a:endParaRPr>
          </a:p>
          <a:p>
            <a:pPr lvl="1" eaLnBrk="1" hangingPunct="1"/>
            <a:r>
              <a:rPr lang="el-GR" sz="2000" dirty="0" smtClean="0"/>
              <a:t>είναι η επικοινωνία, </a:t>
            </a:r>
            <a:r>
              <a:rPr lang="el-GR" sz="2000" dirty="0" err="1" smtClean="0"/>
              <a:t>μονόδρομη</a:t>
            </a:r>
            <a:r>
              <a:rPr lang="el-GR" sz="2000" dirty="0" smtClean="0"/>
              <a:t> ή αμφίδρομη, που σχετίζεται με τις πωλήσεις, τις διαδικασίες του μάρκετινγκ και της εξυπηρέτησης πελατών, και διευθύνεται μέσω ενός </a:t>
            </a:r>
            <a:r>
              <a:rPr lang="en-US" sz="2000" dirty="0" err="1" smtClean="0"/>
              <a:t>smartphone</a:t>
            </a:r>
            <a:r>
              <a:rPr lang="en-US" sz="2000" dirty="0" smtClean="0"/>
              <a:t> </a:t>
            </a:r>
            <a:r>
              <a:rPr lang="el-GR" sz="2000" dirty="0" smtClean="0"/>
              <a:t>με σκοπό την οικοδόμηση και τη διατήρηση των πελατειακών σχέσεων</a:t>
            </a:r>
          </a:p>
          <a:p>
            <a:r>
              <a:rPr lang="en-US" sz="2200" dirty="0" smtClean="0"/>
              <a:t>To </a:t>
            </a:r>
            <a:r>
              <a:rPr lang="en-US" sz="2200" dirty="0" err="1" smtClean="0"/>
              <a:t>mCRM</a:t>
            </a:r>
            <a:r>
              <a:rPr lang="en-US" sz="2200" dirty="0" smtClean="0"/>
              <a:t> </a:t>
            </a:r>
            <a:r>
              <a:rPr lang="el-GR" sz="2200" dirty="0" smtClean="0"/>
              <a:t>δεν παρέχει ένα πλήρες φάσμα δυνατοτήτων των πελατειακών σχέσεων, γι’ αυτό ενσωματώνεται σε ένα πλήρες σύστημα </a:t>
            </a:r>
            <a:r>
              <a:rPr lang="en-US" sz="2200" dirty="0" smtClean="0"/>
              <a:t>CRM</a:t>
            </a:r>
            <a:endParaRPr lang="el-GR" sz="2200" dirty="0" smtClean="0"/>
          </a:p>
          <a:p>
            <a:r>
              <a:rPr lang="el-GR" sz="2200" dirty="0" smtClean="0"/>
              <a:t>Λειτουργικότητα εφαρμογών </a:t>
            </a:r>
            <a:r>
              <a:rPr lang="en-US" sz="2200" dirty="0" err="1" smtClean="0"/>
              <a:t>mCRM</a:t>
            </a:r>
            <a:r>
              <a:rPr lang="en-US" sz="2200" dirty="0" smtClean="0"/>
              <a:t>:</a:t>
            </a:r>
          </a:p>
          <a:p>
            <a:pPr lvl="1"/>
            <a:r>
              <a:rPr lang="el-GR" sz="2200" dirty="0" smtClean="0"/>
              <a:t>Πρόσβαση στη ΒΔ πελατών, στο ημερολόγιο των ραντεβού με τους πελάτες</a:t>
            </a:r>
          </a:p>
          <a:p>
            <a:pPr lvl="1"/>
            <a:r>
              <a:rPr lang="el-GR" sz="2200" dirty="0" smtClean="0"/>
              <a:t>Πρόσβαση στο υποσύστημα τιμολόγησης</a:t>
            </a:r>
          </a:p>
          <a:p>
            <a:pPr lvl="1"/>
            <a:r>
              <a:rPr lang="el-GR" sz="2200" dirty="0" smtClean="0"/>
              <a:t>Διαχείριση συναγερμών για διάφορα επιχειρησιακά γεγονότα</a:t>
            </a:r>
          </a:p>
          <a:p>
            <a:pPr lvl="1"/>
            <a:r>
              <a:rPr lang="el-GR" sz="2200" dirty="0" smtClean="0"/>
              <a:t>Γεωγραφικό προσδιορισμό πελατών μέσω </a:t>
            </a:r>
            <a:r>
              <a:rPr lang="en-US" sz="2200" dirty="0" smtClean="0"/>
              <a:t>GPS</a:t>
            </a:r>
          </a:p>
          <a:p>
            <a:r>
              <a:rPr lang="el-GR" sz="2000" dirty="0" smtClean="0"/>
              <a:t>Με το </a:t>
            </a:r>
            <a:r>
              <a:rPr lang="en-US" sz="2000" dirty="0" err="1" smtClean="0"/>
              <a:t>mCRM</a:t>
            </a:r>
            <a:r>
              <a:rPr lang="el-GR" sz="2000" dirty="0" smtClean="0"/>
              <a:t> οι πελάτες έχουν πρόσβαση στις εφαρμογές, στο διαδικτυακό τόπο της επιχείρησης, κλπ.</a:t>
            </a:r>
            <a:r>
              <a:rPr lang="en-US" sz="2000" dirty="0" smtClean="0"/>
              <a:t>  </a:t>
            </a:r>
            <a:endParaRPr lang="el-GR" sz="2000" dirty="0" smtClean="0"/>
          </a:p>
          <a:p>
            <a:pPr lvl="1"/>
            <a:r>
              <a:rPr lang="el-GR" sz="2200" dirty="0" smtClean="0"/>
              <a:t>Αεροπορικές εταιρείες</a:t>
            </a:r>
            <a:r>
              <a:rPr lang="en-US" sz="2200" dirty="0" smtClean="0"/>
              <a:t> </a:t>
            </a:r>
            <a:r>
              <a:rPr lang="el-GR" sz="2200" dirty="0" smtClean="0"/>
              <a:t>δίνουν στους πελάτες της τη δυνατότητα να ελέγχουν τις πτήσεις μέσω </a:t>
            </a:r>
            <a:r>
              <a:rPr lang="en-US" sz="2200" dirty="0" smtClean="0"/>
              <a:t>SMS</a:t>
            </a:r>
            <a:r>
              <a:rPr lang="el-GR" sz="2200" dirty="0" smtClean="0"/>
              <a:t> </a:t>
            </a:r>
            <a:endParaRPr lang="en-US" sz="22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Κοινωνικό </a:t>
            </a:r>
            <a:r>
              <a:rPr lang="en-US" dirty="0" smtClean="0"/>
              <a:t>CRM</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11</a:t>
            </a:fld>
            <a:endParaRPr lang="en-US"/>
          </a:p>
        </p:txBody>
      </p:sp>
      <p:sp>
        <p:nvSpPr>
          <p:cNvPr id="4" name="Content Placeholder 3"/>
          <p:cNvSpPr>
            <a:spLocks noGrp="1"/>
          </p:cNvSpPr>
          <p:nvPr>
            <p:ph sz="quarter" idx="1"/>
          </p:nvPr>
        </p:nvSpPr>
        <p:spPr/>
        <p:txBody>
          <a:bodyPr>
            <a:normAutofit fontScale="92500" lnSpcReduction="10000"/>
          </a:bodyPr>
          <a:lstStyle/>
          <a:p>
            <a:pPr>
              <a:buNone/>
            </a:pPr>
            <a:r>
              <a:rPr lang="el-GR" b="1" dirty="0" smtClean="0">
                <a:solidFill>
                  <a:srgbClr val="0070C0"/>
                </a:solidFill>
              </a:rPr>
              <a:t>Κοινωνικό </a:t>
            </a:r>
            <a:r>
              <a:rPr lang="en-US" b="1" dirty="0" smtClean="0">
                <a:solidFill>
                  <a:srgbClr val="0070C0"/>
                </a:solidFill>
              </a:rPr>
              <a:t>CRM </a:t>
            </a:r>
            <a:r>
              <a:rPr lang="en-US" dirty="0" smtClean="0"/>
              <a:t>:</a:t>
            </a:r>
            <a:r>
              <a:rPr lang="el-GR" dirty="0" smtClean="0"/>
              <a:t> η χρήση των κοινωνικών δικτύων για σκοπούς μάρκετινγκ</a:t>
            </a:r>
            <a:endParaRPr lang="en-US" dirty="0" smtClean="0"/>
          </a:p>
          <a:p>
            <a:r>
              <a:rPr lang="el-GR" dirty="0" smtClean="0"/>
              <a:t>Συστήματα Κοινωνικού </a:t>
            </a:r>
            <a:r>
              <a:rPr lang="en-US" dirty="0" smtClean="0"/>
              <a:t>CRM: blogs, discussion Forums, </a:t>
            </a:r>
            <a:r>
              <a:rPr lang="en-US" dirty="0" err="1" smtClean="0"/>
              <a:t>Facebook</a:t>
            </a:r>
            <a:r>
              <a:rPr lang="en-US" dirty="0" smtClean="0"/>
              <a:t>, Twitter, </a:t>
            </a:r>
            <a:r>
              <a:rPr lang="en-US" dirty="0" err="1" smtClean="0"/>
              <a:t>Instagram</a:t>
            </a:r>
            <a:r>
              <a:rPr lang="en-US" dirty="0" smtClean="0"/>
              <a:t>, YouTube</a:t>
            </a:r>
            <a:r>
              <a:rPr lang="el-GR" dirty="0" smtClean="0"/>
              <a:t>, </a:t>
            </a:r>
            <a:r>
              <a:rPr lang="en-US" dirty="0" smtClean="0"/>
              <a:t>search engines, </a:t>
            </a:r>
            <a:r>
              <a:rPr lang="el-GR" dirty="0" smtClean="0"/>
              <a:t>κ.α.</a:t>
            </a:r>
            <a:endParaRPr lang="en-US" dirty="0" smtClean="0"/>
          </a:p>
          <a:p>
            <a:r>
              <a:rPr lang="en-US" dirty="0" smtClean="0"/>
              <a:t>O</a:t>
            </a:r>
            <a:r>
              <a:rPr lang="el-GR" dirty="0" smtClean="0"/>
              <a:t>ι επιχειρήσεις χρησιμοποιούν τα κοινωνικά δίκτυα για: </a:t>
            </a:r>
          </a:p>
          <a:p>
            <a:pPr lvl="1"/>
            <a:r>
              <a:rPr lang="el-GR" dirty="0" smtClean="0"/>
              <a:t>Την επικοινωνία με τους πελάτες, </a:t>
            </a:r>
          </a:p>
          <a:p>
            <a:pPr lvl="1"/>
            <a:r>
              <a:rPr lang="el-GR" dirty="0" smtClean="0"/>
              <a:t>Την απάντηση σε αιτήματα των πελατών, </a:t>
            </a:r>
          </a:p>
          <a:p>
            <a:pPr lvl="1"/>
            <a:r>
              <a:rPr lang="el-GR" dirty="0" smtClean="0"/>
              <a:t>Την προώθηση εκδηλώσεων και εταιρικών γεγονότων, </a:t>
            </a:r>
          </a:p>
          <a:p>
            <a:pPr lvl="1"/>
            <a:r>
              <a:rPr lang="el-GR" dirty="0" smtClean="0"/>
              <a:t>Τη συλλογή στοιχείων πελατών και καταναλωτικών συνηθειών, </a:t>
            </a:r>
          </a:p>
          <a:p>
            <a:pPr lvl="1"/>
            <a:r>
              <a:rPr lang="el-GR" dirty="0" smtClean="0"/>
              <a:t>Διενέργεια έρευνα αγοράς, </a:t>
            </a:r>
          </a:p>
          <a:p>
            <a:pPr lvl="1"/>
            <a:r>
              <a:rPr lang="el-GR" dirty="0" smtClean="0"/>
              <a:t>Την πρόσληψη εργαζομένων, </a:t>
            </a:r>
          </a:p>
          <a:p>
            <a:pPr lvl="1"/>
            <a:r>
              <a:rPr lang="el-GR" dirty="0" smtClean="0"/>
              <a:t>Την εκπαίδευση πελατών και εργαζομένων, </a:t>
            </a:r>
          </a:p>
          <a:p>
            <a:pPr lvl="1"/>
            <a:r>
              <a:rPr lang="el-GR" dirty="0" smtClean="0"/>
              <a:t>κ.ά. </a:t>
            </a:r>
            <a:endParaRPr lang="en-US" dirty="0" smtClean="0"/>
          </a:p>
          <a:p>
            <a:endParaRPr lang="el-GR"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Κοινωνικό </a:t>
            </a:r>
            <a:r>
              <a:rPr lang="en-US" dirty="0" smtClean="0"/>
              <a:t>CRM</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12</a:t>
            </a:fld>
            <a:endParaRPr lang="en-US"/>
          </a:p>
        </p:txBody>
      </p:sp>
      <p:sp>
        <p:nvSpPr>
          <p:cNvPr id="4" name="Content Placeholder 3"/>
          <p:cNvSpPr>
            <a:spLocks noGrp="1"/>
          </p:cNvSpPr>
          <p:nvPr>
            <p:ph sz="quarter" idx="1"/>
          </p:nvPr>
        </p:nvSpPr>
        <p:spPr/>
        <p:txBody>
          <a:bodyPr>
            <a:normAutofit lnSpcReduction="10000"/>
          </a:bodyPr>
          <a:lstStyle/>
          <a:p>
            <a:pPr marL="0" indent="0">
              <a:buNone/>
            </a:pPr>
            <a:r>
              <a:rPr lang="en-US" dirty="0" smtClean="0"/>
              <a:t>T</a:t>
            </a:r>
            <a:r>
              <a:rPr lang="el-GR" dirty="0" smtClean="0"/>
              <a:t>ο κοινωνικό CRM είναι το επόμενο επίπεδο της εξέλιξης του CRM, διότι αλλάζει βασικές παραμέτρους της επικοινωνίας : </a:t>
            </a:r>
          </a:p>
          <a:p>
            <a:r>
              <a:rPr lang="el-GR" dirty="0" smtClean="0"/>
              <a:t>H αλληλεπίδραση με τον πελάτη αφού δεν γίνεται μόνο από το τμήμα μάρκετινγκ ή το τμήμα πωλήσεων αλλά από όλους τους εργαζόμενους. </a:t>
            </a:r>
          </a:p>
          <a:p>
            <a:r>
              <a:rPr lang="el-GR" dirty="0" err="1" smtClean="0"/>
              <a:t>Oι</a:t>
            </a:r>
            <a:r>
              <a:rPr lang="el-GR" dirty="0" smtClean="0"/>
              <a:t> διεργασίες της επιχείρησης περνάν σε δεύτερη μοίρα αφού αυτό που έχει σημασία είναι η αλληλεπίδραση με τον πελάτη. </a:t>
            </a:r>
          </a:p>
          <a:p>
            <a:r>
              <a:rPr lang="el-GR" dirty="0" err="1" smtClean="0"/>
              <a:t>Oι</a:t>
            </a:r>
            <a:r>
              <a:rPr lang="el-GR" dirty="0" smtClean="0"/>
              <a:t> παραδοσιακές ώρες εργασίας δεν έχουν πλέον σημασία, αφού οι πελάτες αλληλεπιδρούν με το κοινωνικό δίκτυο 24 ώρες την ημέρα. </a:t>
            </a:r>
          </a:p>
          <a:p>
            <a:r>
              <a:rPr lang="el-GR" dirty="0" err="1" smtClean="0"/>
              <a:t>Tα</a:t>
            </a:r>
            <a:r>
              <a:rPr lang="el-GR" dirty="0" smtClean="0"/>
              <a:t> κανάλια επικοινωνίας και τα σημεία επαφής πελατών αντικαθίστανται από δυναμικά κανάλια που ορίζονται από τους πελάτες μέσω των κοινωνικών δικτύων.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13</a:t>
            </a:fld>
            <a:endParaRPr lang="en-US"/>
          </a:p>
        </p:txBody>
      </p:sp>
      <p:sp>
        <p:nvSpPr>
          <p:cNvPr id="4" name="Content Placeholder 3"/>
          <p:cNvSpPr>
            <a:spLocks noGrp="1"/>
          </p:cNvSpPr>
          <p:nvPr>
            <p:ph sz="quarter" idx="1"/>
          </p:nvPr>
        </p:nvSpPr>
        <p:spPr>
          <a:xfrm>
            <a:off x="542544" y="1447800"/>
            <a:ext cx="10363200" cy="4572000"/>
          </a:xfrm>
        </p:spPr>
        <p:txBody>
          <a:bodyPr/>
          <a:lstStyle/>
          <a:p>
            <a:pPr>
              <a:buNone/>
            </a:pPr>
            <a:endParaRPr lang="el-GR" sz="4400" dirty="0" smtClean="0"/>
          </a:p>
          <a:p>
            <a:pPr>
              <a:buNone/>
            </a:pPr>
            <a:endParaRPr lang="el-GR" dirty="0" smtClean="0"/>
          </a:p>
          <a:p>
            <a:pPr>
              <a:buNone/>
            </a:pPr>
            <a:endParaRPr lang="el-GR" dirty="0" smtClean="0"/>
          </a:p>
          <a:p>
            <a:pPr algn="ctr">
              <a:buNone/>
            </a:pPr>
            <a:r>
              <a:rPr lang="el-GR" sz="4400" dirty="0" smtClean="0"/>
              <a:t>Επιχειρησιακό </a:t>
            </a:r>
            <a:r>
              <a:rPr lang="en-US" sz="4400" dirty="0" smtClean="0"/>
              <a:t>CRM</a:t>
            </a:r>
            <a:endParaRPr lang="en-US" sz="4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55" name="Rectangle 39"/>
          <p:cNvSpPr>
            <a:spLocks noGrp="1" noChangeArrowheads="1"/>
          </p:cNvSpPr>
          <p:nvPr>
            <p:ph type="title"/>
          </p:nvPr>
        </p:nvSpPr>
        <p:spPr>
          <a:xfrm>
            <a:off x="510208" y="238058"/>
            <a:ext cx="10972800" cy="1139825"/>
          </a:xfrm>
        </p:spPr>
        <p:txBody>
          <a:bodyPr/>
          <a:lstStyle/>
          <a:p>
            <a:r>
              <a:rPr lang="el-GR" sz="4000" dirty="0"/>
              <a:t>Αρχιτεκτονική </a:t>
            </a:r>
            <a:r>
              <a:rPr lang="el-GR" dirty="0" smtClean="0"/>
              <a:t>Επιχειρησιακού</a:t>
            </a:r>
            <a:r>
              <a:rPr lang="el-GR" sz="4000" dirty="0" smtClean="0"/>
              <a:t> </a:t>
            </a:r>
            <a:r>
              <a:rPr lang="en-US" sz="4000" dirty="0">
                <a:latin typeface="Arial" pitchFamily="34" charset="0"/>
              </a:rPr>
              <a:t>CRM</a:t>
            </a:r>
            <a:endParaRPr lang="el-GR" sz="4000" dirty="0">
              <a:latin typeface="Arial" pitchFamily="34" charset="0"/>
            </a:endParaRPr>
          </a:p>
        </p:txBody>
      </p:sp>
      <p:sp>
        <p:nvSpPr>
          <p:cNvPr id="60419" name="Rectangle 3"/>
          <p:cNvSpPr>
            <a:spLocks noGrp="1" noChangeArrowheads="1"/>
          </p:cNvSpPr>
          <p:nvPr>
            <p:ph type="body" sz="half" idx="1"/>
          </p:nvPr>
        </p:nvSpPr>
        <p:spPr>
          <a:xfrm>
            <a:off x="6282267" y="6416676"/>
            <a:ext cx="5384800" cy="441325"/>
          </a:xfrm>
        </p:spPr>
        <p:txBody>
          <a:bodyPr/>
          <a:lstStyle/>
          <a:p>
            <a:pPr>
              <a:buFont typeface="Wingdings" pitchFamily="2" charset="2"/>
              <a:buNone/>
            </a:pPr>
            <a:r>
              <a:rPr lang="el-GR" sz="1200"/>
              <a:t> [ πηγή: Qian,2007]</a:t>
            </a:r>
            <a:endParaRPr lang="en-US" sz="1200"/>
          </a:p>
          <a:p>
            <a:pPr>
              <a:buFont typeface="Wingdings" pitchFamily="2" charset="2"/>
              <a:buNone/>
            </a:pPr>
            <a:endParaRPr lang="en-US" sz="1200"/>
          </a:p>
          <a:p>
            <a:endParaRPr lang="en-US" sz="1200"/>
          </a:p>
          <a:p>
            <a:endParaRPr lang="en-US" sz="1200"/>
          </a:p>
          <a:p>
            <a:endParaRPr lang="en-US" sz="1200"/>
          </a:p>
          <a:p>
            <a:endParaRPr lang="en-US" sz="1200"/>
          </a:p>
          <a:p>
            <a:endParaRPr lang="en-US" sz="1200"/>
          </a:p>
          <a:p>
            <a:endParaRPr lang="en-US" sz="1200"/>
          </a:p>
          <a:p>
            <a:endParaRPr lang="en-US" sz="1200"/>
          </a:p>
          <a:p>
            <a:endParaRPr lang="el-GR" sz="1800"/>
          </a:p>
        </p:txBody>
      </p:sp>
      <p:sp>
        <p:nvSpPr>
          <p:cNvPr id="60421" name="Text Box 5"/>
          <p:cNvSpPr txBox="1">
            <a:spLocks noChangeArrowheads="1"/>
          </p:cNvSpPr>
          <p:nvPr/>
        </p:nvSpPr>
        <p:spPr bwMode="auto">
          <a:xfrm>
            <a:off x="6210300" y="2149476"/>
            <a:ext cx="184731" cy="523220"/>
          </a:xfrm>
          <a:prstGeom prst="rect">
            <a:avLst/>
          </a:prstGeom>
          <a:solidFill>
            <a:schemeClr val="bg1"/>
          </a:solidFill>
          <a:ln w="9525">
            <a:noFill/>
            <a:miter lim="800000"/>
            <a:headEnd/>
            <a:tailEnd/>
          </a:ln>
          <a:effectLst/>
        </p:spPr>
        <p:txBody>
          <a:bodyPr wrap="none">
            <a:spAutoFit/>
          </a:bodyPr>
          <a:lstStyle/>
          <a:p>
            <a:endParaRPr lang="en-US" sz="1400"/>
          </a:p>
          <a:p>
            <a:endParaRPr lang="el-GR" sz="1400"/>
          </a:p>
        </p:txBody>
      </p:sp>
      <p:sp>
        <p:nvSpPr>
          <p:cNvPr id="60422" name="Text Box 6"/>
          <p:cNvSpPr txBox="1">
            <a:spLocks noChangeArrowheads="1"/>
          </p:cNvSpPr>
          <p:nvPr/>
        </p:nvSpPr>
        <p:spPr bwMode="auto">
          <a:xfrm>
            <a:off x="4068234" y="2111375"/>
            <a:ext cx="184731" cy="307777"/>
          </a:xfrm>
          <a:prstGeom prst="rect">
            <a:avLst/>
          </a:prstGeom>
          <a:solidFill>
            <a:schemeClr val="bg1"/>
          </a:solidFill>
          <a:ln w="9525">
            <a:noFill/>
            <a:miter lim="800000"/>
            <a:headEnd/>
            <a:tailEnd/>
          </a:ln>
          <a:effectLst/>
        </p:spPr>
        <p:txBody>
          <a:bodyPr wrap="none">
            <a:spAutoFit/>
          </a:bodyPr>
          <a:lstStyle/>
          <a:p>
            <a:endParaRPr lang="en-US" sz="1400"/>
          </a:p>
        </p:txBody>
      </p:sp>
      <p:sp>
        <p:nvSpPr>
          <p:cNvPr id="60423" name="Text Box 7"/>
          <p:cNvSpPr txBox="1">
            <a:spLocks noChangeArrowheads="1"/>
          </p:cNvSpPr>
          <p:nvPr/>
        </p:nvSpPr>
        <p:spPr bwMode="auto">
          <a:xfrm>
            <a:off x="1769534" y="2092325"/>
            <a:ext cx="184731" cy="307777"/>
          </a:xfrm>
          <a:prstGeom prst="rect">
            <a:avLst/>
          </a:prstGeom>
          <a:solidFill>
            <a:schemeClr val="bg1"/>
          </a:solidFill>
          <a:ln w="9525">
            <a:noFill/>
            <a:miter lim="800000"/>
            <a:headEnd/>
            <a:tailEnd/>
          </a:ln>
          <a:effectLst/>
        </p:spPr>
        <p:txBody>
          <a:bodyPr wrap="none">
            <a:spAutoFit/>
          </a:bodyPr>
          <a:lstStyle/>
          <a:p>
            <a:endParaRPr lang="en-US" sz="1400"/>
          </a:p>
        </p:txBody>
      </p:sp>
      <p:sp>
        <p:nvSpPr>
          <p:cNvPr id="60433" name="Text Box 17"/>
          <p:cNvSpPr txBox="1">
            <a:spLocks noChangeArrowheads="1"/>
          </p:cNvSpPr>
          <p:nvPr/>
        </p:nvSpPr>
        <p:spPr bwMode="auto">
          <a:xfrm>
            <a:off x="3754967" y="5340351"/>
            <a:ext cx="184731" cy="369332"/>
          </a:xfrm>
          <a:prstGeom prst="rect">
            <a:avLst/>
          </a:prstGeom>
          <a:noFill/>
          <a:ln w="9525">
            <a:noFill/>
            <a:miter lim="800000"/>
            <a:headEnd/>
            <a:tailEnd/>
          </a:ln>
          <a:effectLst/>
        </p:spPr>
        <p:txBody>
          <a:bodyPr wrap="none">
            <a:spAutoFit/>
          </a:bodyPr>
          <a:lstStyle/>
          <a:p>
            <a:endParaRPr lang="en-US"/>
          </a:p>
        </p:txBody>
      </p:sp>
      <p:grpSp>
        <p:nvGrpSpPr>
          <p:cNvPr id="2" name="Group 22"/>
          <p:cNvGrpSpPr>
            <a:grpSpLocks/>
          </p:cNvGrpSpPr>
          <p:nvPr/>
        </p:nvGrpSpPr>
        <p:grpSpPr bwMode="auto">
          <a:xfrm>
            <a:off x="3299790" y="5562600"/>
            <a:ext cx="5729909" cy="622300"/>
            <a:chOff x="840" y="2936"/>
            <a:chExt cx="2928" cy="392"/>
          </a:xfrm>
        </p:grpSpPr>
        <p:sp>
          <p:nvSpPr>
            <p:cNvPr id="60428" name="Rectangle 12"/>
            <p:cNvSpPr>
              <a:spLocks noChangeArrowheads="1"/>
            </p:cNvSpPr>
            <p:nvPr/>
          </p:nvSpPr>
          <p:spPr bwMode="auto">
            <a:xfrm>
              <a:off x="840" y="2936"/>
              <a:ext cx="2928" cy="376"/>
            </a:xfrm>
            <a:prstGeom prst="rect">
              <a:avLst/>
            </a:prstGeom>
            <a:solidFill>
              <a:schemeClr val="accent1"/>
            </a:solidFill>
            <a:ln w="9525">
              <a:solidFill>
                <a:schemeClr val="tx1"/>
              </a:solidFill>
              <a:miter lim="800000"/>
              <a:headEnd/>
              <a:tailEnd/>
            </a:ln>
            <a:effectLst/>
          </p:spPr>
          <p:txBody>
            <a:bodyPr wrap="none" anchor="ctr"/>
            <a:lstStyle/>
            <a:p>
              <a:pPr algn="ctr"/>
              <a:r>
                <a:rPr lang="en-US" dirty="0"/>
                <a:t>ERP  </a:t>
              </a:r>
              <a:r>
                <a:rPr lang="en-US" dirty="0" smtClean="0"/>
                <a:t>                     SCM                  </a:t>
              </a:r>
              <a:endParaRPr lang="el-GR" dirty="0"/>
            </a:p>
          </p:txBody>
        </p:sp>
        <p:sp>
          <p:nvSpPr>
            <p:cNvPr id="60434" name="Line 18"/>
            <p:cNvSpPr>
              <a:spLocks noChangeShapeType="1"/>
            </p:cNvSpPr>
            <p:nvPr/>
          </p:nvSpPr>
          <p:spPr bwMode="auto">
            <a:xfrm>
              <a:off x="1870" y="2940"/>
              <a:ext cx="4" cy="378"/>
            </a:xfrm>
            <a:prstGeom prst="line">
              <a:avLst/>
            </a:prstGeom>
            <a:noFill/>
            <a:ln w="9525">
              <a:solidFill>
                <a:schemeClr val="tx1"/>
              </a:solidFill>
              <a:round/>
              <a:headEnd/>
              <a:tailEnd/>
            </a:ln>
            <a:effectLst/>
          </p:spPr>
          <p:txBody>
            <a:bodyPr/>
            <a:lstStyle/>
            <a:p>
              <a:endParaRPr lang="en-US"/>
            </a:p>
          </p:txBody>
        </p:sp>
        <p:sp>
          <p:nvSpPr>
            <p:cNvPr id="60435" name="Line 19"/>
            <p:cNvSpPr>
              <a:spLocks noChangeShapeType="1"/>
            </p:cNvSpPr>
            <p:nvPr/>
          </p:nvSpPr>
          <p:spPr bwMode="auto">
            <a:xfrm>
              <a:off x="2802" y="2944"/>
              <a:ext cx="2" cy="384"/>
            </a:xfrm>
            <a:prstGeom prst="line">
              <a:avLst/>
            </a:prstGeom>
            <a:noFill/>
            <a:ln w="9525">
              <a:solidFill>
                <a:schemeClr val="tx1"/>
              </a:solidFill>
              <a:round/>
              <a:headEnd/>
              <a:tailEnd/>
            </a:ln>
            <a:effectLst/>
          </p:spPr>
          <p:txBody>
            <a:bodyPr/>
            <a:lstStyle/>
            <a:p>
              <a:endParaRPr lang="en-US"/>
            </a:p>
          </p:txBody>
        </p:sp>
        <p:sp>
          <p:nvSpPr>
            <p:cNvPr id="60437" name="Line 21"/>
            <p:cNvSpPr>
              <a:spLocks noChangeShapeType="1"/>
            </p:cNvSpPr>
            <p:nvPr/>
          </p:nvSpPr>
          <p:spPr bwMode="auto">
            <a:xfrm>
              <a:off x="3298" y="2940"/>
              <a:ext cx="0" cy="372"/>
            </a:xfrm>
            <a:prstGeom prst="line">
              <a:avLst/>
            </a:prstGeom>
            <a:noFill/>
            <a:ln w="9525">
              <a:solidFill>
                <a:schemeClr val="tx1"/>
              </a:solidFill>
              <a:round/>
              <a:headEnd/>
              <a:tailEnd/>
            </a:ln>
            <a:effectLst/>
          </p:spPr>
          <p:txBody>
            <a:bodyPr/>
            <a:lstStyle/>
            <a:p>
              <a:endParaRPr lang="en-US"/>
            </a:p>
          </p:txBody>
        </p:sp>
      </p:grpSp>
      <p:sp>
        <p:nvSpPr>
          <p:cNvPr id="60439" name="Rectangle 23"/>
          <p:cNvSpPr>
            <a:spLocks noChangeArrowheads="1"/>
          </p:cNvSpPr>
          <p:nvPr/>
        </p:nvSpPr>
        <p:spPr bwMode="auto">
          <a:xfrm>
            <a:off x="2112433" y="2070101"/>
            <a:ext cx="7958667" cy="1863725"/>
          </a:xfrm>
          <a:prstGeom prst="rect">
            <a:avLst/>
          </a:prstGeom>
          <a:noFill/>
          <a:ln w="9525">
            <a:solidFill>
              <a:schemeClr val="tx1"/>
            </a:solidFill>
            <a:miter lim="800000"/>
            <a:headEnd/>
            <a:tailEnd/>
          </a:ln>
          <a:effectLst/>
        </p:spPr>
        <p:txBody>
          <a:bodyPr wrap="none" anchor="ctr"/>
          <a:lstStyle/>
          <a:p>
            <a:endParaRPr lang="en-US"/>
          </a:p>
        </p:txBody>
      </p:sp>
      <p:graphicFrame>
        <p:nvGraphicFramePr>
          <p:cNvPr id="60513" name="Group 97"/>
          <p:cNvGraphicFramePr>
            <a:graphicFrameLocks noGrp="1"/>
          </p:cNvGraphicFramePr>
          <p:nvPr>
            <p:ph sz="half" idx="2"/>
          </p:nvPr>
        </p:nvGraphicFramePr>
        <p:xfrm>
          <a:off x="2472267" y="2908300"/>
          <a:ext cx="7281334" cy="920496"/>
        </p:xfrm>
        <a:graphic>
          <a:graphicData uri="http://schemas.openxmlformats.org/drawingml/2006/table">
            <a:tbl>
              <a:tblPr/>
              <a:tblGrid>
                <a:gridCol w="2510367"/>
                <a:gridCol w="2508251"/>
                <a:gridCol w="2262716"/>
              </a:tblGrid>
              <a:tr h="7747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600" b="0" i="0" u="none" strike="noStrike" cap="none" normalizeH="0" baseline="0" dirty="0" smtClean="0">
                          <a:ln>
                            <a:noFill/>
                          </a:ln>
                          <a:solidFill>
                            <a:schemeClr val="tx1"/>
                          </a:solidFill>
                          <a:effectLst/>
                          <a:latin typeface="Verdana" pitchFamily="34" charset="0"/>
                          <a:cs typeface="Arial" pitchFamily="34" charset="0"/>
                        </a:rPr>
                        <a:t>Αυτοματοποίηση </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600" b="0" i="0" u="none" strike="noStrike" cap="none" normalizeH="0" baseline="0" dirty="0" smtClean="0">
                          <a:ln>
                            <a:noFill/>
                          </a:ln>
                          <a:solidFill>
                            <a:schemeClr val="tx1"/>
                          </a:solidFill>
                          <a:effectLst/>
                          <a:latin typeface="Verdana" pitchFamily="34" charset="0"/>
                          <a:cs typeface="Arial" pitchFamily="34" charset="0"/>
                        </a:rPr>
                        <a:t>Πωλήσεων</a:t>
                      </a:r>
                      <a:r>
                        <a:rPr kumimoji="0" lang="en-US" sz="1600" b="0" i="0" u="none" strike="noStrike" cap="none" normalizeH="0" baseline="0" dirty="0" smtClean="0">
                          <a:ln>
                            <a:noFill/>
                          </a:ln>
                          <a:solidFill>
                            <a:schemeClr val="tx1"/>
                          </a:solidFill>
                          <a:effectLst/>
                          <a:latin typeface="Verdana" pitchFamily="34" charset="0"/>
                          <a:cs typeface="Arial" pitchFamily="34" charset="0"/>
                        </a:rPr>
                        <a:t> </a:t>
                      </a:r>
                      <a:r>
                        <a:rPr kumimoji="0" lang="el-GR" sz="1600" b="0" i="0" u="none" strike="noStrike" cap="none" normalizeH="0" baseline="0" dirty="0" smtClean="0">
                          <a:ln>
                            <a:noFill/>
                          </a:ln>
                          <a:solidFill>
                            <a:schemeClr val="tx1"/>
                          </a:solidFill>
                          <a:effectLst/>
                          <a:latin typeface="Verdana" pitchFamily="34" charset="0"/>
                          <a:cs typeface="Arial" pitchFamily="34" charset="0"/>
                        </a:rPr>
                        <a:t>(</a:t>
                      </a:r>
                      <a:r>
                        <a:rPr kumimoji="0" lang="en-US" sz="1600" b="0" i="0" u="none" strike="noStrike" cap="none" normalizeH="0" baseline="0" dirty="0" smtClean="0">
                          <a:ln>
                            <a:noFill/>
                          </a:ln>
                          <a:solidFill>
                            <a:schemeClr val="tx1"/>
                          </a:solidFill>
                          <a:effectLst/>
                          <a:latin typeface="Verdana" pitchFamily="34" charset="0"/>
                          <a:cs typeface="Arial" pitchFamily="34" charset="0"/>
                        </a:rPr>
                        <a:t>SFA)</a:t>
                      </a:r>
                      <a:endParaRPr kumimoji="0" lang="el-GR" sz="1600" b="0" i="0" u="none" strike="noStrike" cap="none" normalizeH="0" baseline="0" dirty="0" smtClean="0">
                        <a:ln>
                          <a:noFill/>
                        </a:ln>
                        <a:solidFill>
                          <a:schemeClr val="tx1"/>
                        </a:solidFill>
                        <a:effectLst/>
                        <a:latin typeface="Verdana" pitchFamily="34" charset="0"/>
                        <a:cs typeface="Arial" pitchFamily="34" charset="0"/>
                      </a:endParaRPr>
                    </a:p>
                  </a:txBody>
                  <a:tcPr marL="121920" marR="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tab pos="1701800" algn="l"/>
                        </a:tabLst>
                      </a:pPr>
                      <a:r>
                        <a:rPr kumimoji="0" lang="el-GR" sz="1600" b="0" i="0" u="none" strike="noStrike" cap="none" normalizeH="0" baseline="0" dirty="0" smtClean="0">
                          <a:ln>
                            <a:noFill/>
                          </a:ln>
                          <a:solidFill>
                            <a:schemeClr val="tx1"/>
                          </a:solidFill>
                          <a:effectLst/>
                          <a:latin typeface="Verdana" pitchFamily="34" charset="0"/>
                          <a:cs typeface="Arial" pitchFamily="34" charset="0"/>
                        </a:rPr>
                        <a:t>Υποστήριξη</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tab pos="1701800" algn="l"/>
                        </a:tabLst>
                      </a:pPr>
                      <a:r>
                        <a:rPr kumimoji="0" lang="el-GR" sz="1600" b="0" i="0" u="none" strike="noStrike" cap="none" normalizeH="0" baseline="0" dirty="0" err="1" smtClean="0">
                          <a:ln>
                            <a:noFill/>
                          </a:ln>
                          <a:solidFill>
                            <a:schemeClr val="tx1"/>
                          </a:solidFill>
                          <a:effectLst/>
                          <a:latin typeface="Verdana" pitchFamily="34" charset="0"/>
                          <a:cs typeface="Arial" pitchFamily="34" charset="0"/>
                        </a:rPr>
                        <a:t>Marketing</a:t>
                      </a:r>
                      <a:r>
                        <a:rPr kumimoji="0" lang="en-US" sz="1600" b="0" i="0" u="none" strike="noStrike" cap="none" normalizeH="0" baseline="0" dirty="0" smtClean="0">
                          <a:ln>
                            <a:noFill/>
                          </a:ln>
                          <a:solidFill>
                            <a:schemeClr val="tx1"/>
                          </a:solidFill>
                          <a:effectLst/>
                          <a:latin typeface="Verdana" pitchFamily="34" charset="0"/>
                          <a:cs typeface="Arial" pitchFamily="34" charset="0"/>
                        </a:rPr>
                        <a:t> (MAS)</a:t>
                      </a:r>
                      <a:endParaRPr kumimoji="0" lang="el-GR" sz="1600" b="0" i="0" u="none" strike="noStrike" cap="none" normalizeH="0" baseline="0" dirty="0" smtClean="0">
                        <a:ln>
                          <a:noFill/>
                        </a:ln>
                        <a:solidFill>
                          <a:schemeClr val="tx1"/>
                        </a:solidFill>
                        <a:effectLst/>
                        <a:latin typeface="Verdana" pitchFamily="34" charset="0"/>
                        <a:cs typeface="Arial" pitchFamily="34" charset="0"/>
                      </a:endParaRPr>
                    </a:p>
                  </a:txBody>
                  <a:tcPr marL="121920" marR="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l-GR" sz="1600" b="0" i="0" u="none" strike="noStrike" cap="none" normalizeH="0" baseline="0" dirty="0" smtClean="0">
                          <a:ln>
                            <a:noFill/>
                          </a:ln>
                          <a:solidFill>
                            <a:schemeClr val="tx1"/>
                          </a:solidFill>
                          <a:effectLst/>
                          <a:latin typeface="Verdana" pitchFamily="34" charset="0"/>
                          <a:cs typeface="Arial" pitchFamily="34" charset="0"/>
                        </a:rPr>
                        <a:t>Υποστήριξη</a:t>
                      </a:r>
                      <a:r>
                        <a:rPr kumimoji="0" lang="en-US" sz="1600" b="0" i="0" u="none" strike="noStrike" cap="none" normalizeH="0" baseline="0" dirty="0" smtClean="0">
                          <a:ln>
                            <a:noFill/>
                          </a:ln>
                          <a:solidFill>
                            <a:schemeClr val="tx1"/>
                          </a:solidFill>
                          <a:effectLst/>
                          <a:latin typeface="Verdana" pitchFamily="34" charset="0"/>
                          <a:cs typeface="Arial" pitchFamily="34" charset="0"/>
                        </a:rPr>
                        <a:t> &amp;</a:t>
                      </a:r>
                      <a:r>
                        <a:rPr kumimoji="0" lang="el-GR" sz="1600" b="0" i="0" u="none" strike="noStrike" cap="none" normalizeH="0" baseline="0" dirty="0" smtClean="0">
                          <a:ln>
                            <a:noFill/>
                          </a:ln>
                          <a:solidFill>
                            <a:schemeClr val="tx1"/>
                          </a:solidFill>
                          <a:effectLst/>
                          <a:latin typeface="Verdana" pitchFamily="34" charset="0"/>
                          <a:cs typeface="Arial" pitchFamily="34" charset="0"/>
                        </a:rPr>
                        <a:t> </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600" b="0" i="0" u="none" strike="noStrike" cap="none" normalizeH="0" baseline="0" dirty="0" smtClean="0">
                          <a:ln>
                            <a:noFill/>
                          </a:ln>
                          <a:solidFill>
                            <a:schemeClr val="tx1"/>
                          </a:solidFill>
                          <a:effectLst/>
                          <a:latin typeface="Verdana" pitchFamily="34" charset="0"/>
                          <a:cs typeface="Arial" pitchFamily="34" charset="0"/>
                        </a:rPr>
                        <a:t>Εξυπηρέτηση</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600" b="0" i="0" u="none" strike="noStrike" cap="none" normalizeH="0" baseline="0" dirty="0" smtClean="0">
                          <a:ln>
                            <a:noFill/>
                          </a:ln>
                          <a:solidFill>
                            <a:schemeClr val="tx1"/>
                          </a:solidFill>
                          <a:effectLst/>
                          <a:latin typeface="Verdana" pitchFamily="34" charset="0"/>
                          <a:cs typeface="Arial" pitchFamily="34" charset="0"/>
                        </a:rPr>
                        <a:t>Πελατών </a:t>
                      </a:r>
                      <a:r>
                        <a:rPr kumimoji="0" lang="en-US" sz="1600" b="0" i="0" u="none" strike="noStrike" cap="none" normalizeH="0" baseline="0" dirty="0" smtClean="0">
                          <a:ln>
                            <a:noFill/>
                          </a:ln>
                          <a:solidFill>
                            <a:schemeClr val="tx1"/>
                          </a:solidFill>
                          <a:effectLst/>
                          <a:latin typeface="Verdana" pitchFamily="34" charset="0"/>
                          <a:cs typeface="Arial" pitchFamily="34" charset="0"/>
                        </a:rPr>
                        <a:t>(CSS)</a:t>
                      </a:r>
                      <a:endParaRPr kumimoji="0" lang="el-GR" sz="1600" b="0" i="0" u="none" strike="noStrike" cap="none" normalizeH="0" baseline="0" dirty="0" smtClean="0">
                        <a:ln>
                          <a:noFill/>
                        </a:ln>
                        <a:solidFill>
                          <a:schemeClr val="tx1"/>
                        </a:solidFill>
                        <a:effectLst/>
                        <a:latin typeface="Verdana" pitchFamily="34" charset="0"/>
                        <a:cs typeface="Arial" pitchFamily="34" charset="0"/>
                      </a:endParaRPr>
                    </a:p>
                  </a:txBody>
                  <a:tcPr marL="121920" marR="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0491" name="Rectangle 75"/>
          <p:cNvSpPr>
            <a:spLocks noChangeArrowheads="1"/>
          </p:cNvSpPr>
          <p:nvPr/>
        </p:nvSpPr>
        <p:spPr bwMode="auto">
          <a:xfrm>
            <a:off x="4690533" y="2209800"/>
            <a:ext cx="2489200" cy="431800"/>
          </a:xfrm>
          <a:prstGeom prst="rect">
            <a:avLst/>
          </a:prstGeom>
          <a:solidFill>
            <a:schemeClr val="accent1"/>
          </a:solidFill>
          <a:ln w="9525">
            <a:solidFill>
              <a:schemeClr val="tx1"/>
            </a:solidFill>
            <a:miter lim="800000"/>
            <a:headEnd/>
            <a:tailEnd/>
          </a:ln>
          <a:effectLst/>
        </p:spPr>
        <p:txBody>
          <a:bodyPr wrap="none" anchor="ctr"/>
          <a:lstStyle/>
          <a:p>
            <a:pPr algn="ctr"/>
            <a:r>
              <a:rPr lang="el-GR"/>
              <a:t>Κέντρο κλήσης</a:t>
            </a:r>
          </a:p>
        </p:txBody>
      </p:sp>
      <p:sp>
        <p:nvSpPr>
          <p:cNvPr id="60494" name="Line 78"/>
          <p:cNvSpPr>
            <a:spLocks noChangeShapeType="1"/>
          </p:cNvSpPr>
          <p:nvPr/>
        </p:nvSpPr>
        <p:spPr bwMode="auto">
          <a:xfrm>
            <a:off x="5943600" y="5270500"/>
            <a:ext cx="0" cy="2794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495" name="Line 79"/>
          <p:cNvSpPr>
            <a:spLocks noChangeShapeType="1"/>
          </p:cNvSpPr>
          <p:nvPr/>
        </p:nvSpPr>
        <p:spPr bwMode="auto">
          <a:xfrm flipH="1" flipV="1">
            <a:off x="3572933" y="3721100"/>
            <a:ext cx="1473200" cy="5207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496" name="Line 80"/>
          <p:cNvSpPr>
            <a:spLocks noChangeShapeType="1"/>
          </p:cNvSpPr>
          <p:nvPr/>
        </p:nvSpPr>
        <p:spPr bwMode="auto">
          <a:xfrm flipH="1" flipV="1">
            <a:off x="5808134" y="3733800"/>
            <a:ext cx="16933" cy="4826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497" name="Line 81"/>
          <p:cNvSpPr>
            <a:spLocks noChangeShapeType="1"/>
          </p:cNvSpPr>
          <p:nvPr/>
        </p:nvSpPr>
        <p:spPr bwMode="auto">
          <a:xfrm flipV="1">
            <a:off x="6807200" y="3721100"/>
            <a:ext cx="1354667" cy="5461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500" name="Text Box 84"/>
          <p:cNvSpPr txBox="1">
            <a:spLocks noChangeArrowheads="1"/>
          </p:cNvSpPr>
          <p:nvPr/>
        </p:nvSpPr>
        <p:spPr bwMode="auto">
          <a:xfrm>
            <a:off x="2247901" y="2216151"/>
            <a:ext cx="2143344" cy="369332"/>
          </a:xfrm>
          <a:prstGeom prst="rect">
            <a:avLst/>
          </a:prstGeom>
          <a:noFill/>
          <a:ln w="9525">
            <a:noFill/>
            <a:miter lim="800000"/>
            <a:headEnd/>
            <a:tailEnd/>
          </a:ln>
          <a:effectLst/>
        </p:spPr>
        <p:txBody>
          <a:bodyPr wrap="none">
            <a:spAutoFit/>
          </a:bodyPr>
          <a:lstStyle/>
          <a:p>
            <a:r>
              <a:rPr lang="el-GR" dirty="0" smtClean="0"/>
              <a:t>Επιχειρησιακό </a:t>
            </a:r>
            <a:r>
              <a:rPr lang="en-US" dirty="0" smtClean="0"/>
              <a:t>CRM</a:t>
            </a:r>
            <a:endParaRPr lang="el-GR" dirty="0"/>
          </a:p>
        </p:txBody>
      </p:sp>
      <p:sp>
        <p:nvSpPr>
          <p:cNvPr id="60501" name="Text Box 85"/>
          <p:cNvSpPr txBox="1">
            <a:spLocks noChangeArrowheads="1"/>
          </p:cNvSpPr>
          <p:nvPr/>
        </p:nvSpPr>
        <p:spPr bwMode="auto">
          <a:xfrm>
            <a:off x="5340075" y="1512128"/>
            <a:ext cx="1035989" cy="369332"/>
          </a:xfrm>
          <a:prstGeom prst="rect">
            <a:avLst/>
          </a:prstGeom>
          <a:solidFill>
            <a:srgbClr val="99FFCC"/>
          </a:solidFill>
          <a:ln w="9525">
            <a:solidFill>
              <a:schemeClr val="tx1"/>
            </a:solidFill>
            <a:miter lim="800000"/>
            <a:headEnd/>
            <a:tailEnd/>
          </a:ln>
          <a:effectLst/>
        </p:spPr>
        <p:txBody>
          <a:bodyPr wrap="none">
            <a:spAutoFit/>
          </a:bodyPr>
          <a:lstStyle/>
          <a:p>
            <a:r>
              <a:rPr lang="el-GR" dirty="0"/>
              <a:t>Πελάτης</a:t>
            </a:r>
          </a:p>
        </p:txBody>
      </p:sp>
      <p:sp>
        <p:nvSpPr>
          <p:cNvPr id="60502" name="Line 86"/>
          <p:cNvSpPr>
            <a:spLocks noChangeShapeType="1"/>
          </p:cNvSpPr>
          <p:nvPr/>
        </p:nvSpPr>
        <p:spPr bwMode="auto">
          <a:xfrm flipH="1" flipV="1">
            <a:off x="6671734" y="2667000"/>
            <a:ext cx="1236133" cy="2032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503" name="Line 87"/>
          <p:cNvSpPr>
            <a:spLocks noChangeShapeType="1"/>
          </p:cNvSpPr>
          <p:nvPr/>
        </p:nvSpPr>
        <p:spPr bwMode="auto">
          <a:xfrm flipH="1" flipV="1">
            <a:off x="5808134" y="2641600"/>
            <a:ext cx="16933" cy="2413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504" name="Line 88"/>
          <p:cNvSpPr>
            <a:spLocks noChangeShapeType="1"/>
          </p:cNvSpPr>
          <p:nvPr/>
        </p:nvSpPr>
        <p:spPr bwMode="auto">
          <a:xfrm flipV="1">
            <a:off x="4030134" y="2641600"/>
            <a:ext cx="982133" cy="2413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505" name="Line 89"/>
          <p:cNvSpPr>
            <a:spLocks noChangeShapeType="1"/>
          </p:cNvSpPr>
          <p:nvPr/>
        </p:nvSpPr>
        <p:spPr bwMode="auto">
          <a:xfrm flipH="1" flipV="1">
            <a:off x="5808133" y="1892300"/>
            <a:ext cx="0" cy="3048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506" name="AutoShape 90"/>
          <p:cNvSpPr>
            <a:spLocks noChangeArrowheads="1"/>
          </p:cNvSpPr>
          <p:nvPr/>
        </p:nvSpPr>
        <p:spPr bwMode="auto">
          <a:xfrm>
            <a:off x="4521200" y="4216400"/>
            <a:ext cx="2624667" cy="1041400"/>
          </a:xfrm>
          <a:prstGeom prst="flowChartMagneticDisk">
            <a:avLst/>
          </a:prstGeom>
          <a:solidFill>
            <a:srgbClr val="FFFF99"/>
          </a:solidFill>
          <a:ln w="9525">
            <a:solidFill>
              <a:schemeClr val="tx1"/>
            </a:solidFill>
            <a:round/>
            <a:headEnd/>
            <a:tailEnd/>
          </a:ln>
          <a:effectLst/>
        </p:spPr>
        <p:txBody>
          <a:bodyPr wrap="none" anchor="ctr"/>
          <a:lstStyle/>
          <a:p>
            <a:endParaRPr lang="en-US"/>
          </a:p>
        </p:txBody>
      </p:sp>
      <p:sp>
        <p:nvSpPr>
          <p:cNvPr id="60507" name="Rectangle 91"/>
          <p:cNvSpPr>
            <a:spLocks noChangeArrowheads="1"/>
          </p:cNvSpPr>
          <p:nvPr/>
        </p:nvSpPr>
        <p:spPr bwMode="auto">
          <a:xfrm>
            <a:off x="4853977" y="4559301"/>
            <a:ext cx="2009140" cy="584775"/>
          </a:xfrm>
          <a:prstGeom prst="rect">
            <a:avLst/>
          </a:prstGeom>
          <a:noFill/>
          <a:ln w="9525">
            <a:noFill/>
            <a:miter lim="800000"/>
            <a:headEnd/>
            <a:tailEnd/>
          </a:ln>
          <a:effectLst/>
        </p:spPr>
        <p:txBody>
          <a:bodyPr wrap="none">
            <a:spAutoFit/>
          </a:bodyPr>
          <a:lstStyle/>
          <a:p>
            <a:pPr algn="ctr"/>
            <a:r>
              <a:rPr lang="el-GR" sz="1600" dirty="0"/>
              <a:t>Αποθήκη Δεδομένων</a:t>
            </a:r>
          </a:p>
          <a:p>
            <a:pPr algn="ctr"/>
            <a:r>
              <a:rPr lang="el-GR" sz="1600" dirty="0"/>
              <a:t> Πελάτη</a:t>
            </a:r>
          </a:p>
        </p:txBody>
      </p:sp>
      <p:sp>
        <p:nvSpPr>
          <p:cNvPr id="60508" name="Text Box 92"/>
          <p:cNvSpPr txBox="1">
            <a:spLocks noChangeArrowheads="1"/>
          </p:cNvSpPr>
          <p:nvPr/>
        </p:nvSpPr>
        <p:spPr bwMode="auto">
          <a:xfrm>
            <a:off x="8269541" y="5686564"/>
            <a:ext cx="496772" cy="369332"/>
          </a:xfrm>
          <a:prstGeom prst="rect">
            <a:avLst/>
          </a:prstGeom>
          <a:noFill/>
          <a:ln w="9525">
            <a:noFill/>
            <a:miter lim="800000"/>
            <a:headEnd/>
            <a:tailEnd/>
          </a:ln>
          <a:effectLst/>
        </p:spPr>
        <p:txBody>
          <a:bodyPr wrap="square">
            <a:spAutoFit/>
          </a:bodyPr>
          <a:lstStyle/>
          <a:p>
            <a:r>
              <a:rPr lang="el-G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Εφαρμογές επιχειρησιακού </a:t>
            </a:r>
            <a:r>
              <a:rPr lang="en-US" dirty="0" smtClean="0"/>
              <a:t>CRM</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15</a:t>
            </a:fld>
            <a:endParaRPr lang="en-US"/>
          </a:p>
        </p:txBody>
      </p:sp>
      <p:pic>
        <p:nvPicPr>
          <p:cNvPr id="1026" name="Picture 2"/>
          <p:cNvPicPr>
            <a:picLocks noChangeAspect="1" noChangeArrowheads="1"/>
          </p:cNvPicPr>
          <p:nvPr/>
        </p:nvPicPr>
        <p:blipFill>
          <a:blip r:embed="rId2"/>
          <a:srcRect/>
          <a:stretch>
            <a:fillRect/>
          </a:stretch>
        </p:blipFill>
        <p:spPr bwMode="auto">
          <a:xfrm>
            <a:off x="1353594" y="1496291"/>
            <a:ext cx="10111174" cy="4987636"/>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609600" y="1600200"/>
            <a:ext cx="11186584" cy="5257800"/>
          </a:xfrm>
        </p:spPr>
        <p:txBody>
          <a:bodyPr/>
          <a:lstStyle/>
          <a:p>
            <a:pPr marL="0" indent="0">
              <a:buNone/>
            </a:pPr>
            <a:r>
              <a:rPr lang="en-US" sz="2000" dirty="0" smtClean="0"/>
              <a:t>H </a:t>
            </a:r>
            <a:r>
              <a:rPr lang="el-GR" sz="2000" b="1" dirty="0" smtClean="0">
                <a:solidFill>
                  <a:srgbClr val="0070C0"/>
                </a:solidFill>
              </a:rPr>
              <a:t>αυτοματοποίηση πωλήσεων (</a:t>
            </a:r>
            <a:r>
              <a:rPr lang="el-GR" sz="2000" b="1" dirty="0" err="1" smtClean="0">
                <a:solidFill>
                  <a:srgbClr val="0070C0"/>
                </a:solidFill>
              </a:rPr>
              <a:t>Sales</a:t>
            </a:r>
            <a:r>
              <a:rPr lang="el-GR" sz="2000" b="1" dirty="0" smtClean="0">
                <a:solidFill>
                  <a:srgbClr val="0070C0"/>
                </a:solidFill>
              </a:rPr>
              <a:t> </a:t>
            </a:r>
            <a:r>
              <a:rPr lang="el-GR" sz="2000" b="1" dirty="0" err="1" smtClean="0">
                <a:solidFill>
                  <a:srgbClr val="0070C0"/>
                </a:solidFill>
              </a:rPr>
              <a:t>Force</a:t>
            </a:r>
            <a:r>
              <a:rPr lang="el-GR" sz="2000" b="1" dirty="0" smtClean="0">
                <a:solidFill>
                  <a:srgbClr val="0070C0"/>
                </a:solidFill>
              </a:rPr>
              <a:t> </a:t>
            </a:r>
            <a:r>
              <a:rPr lang="el-GR" sz="2000" b="1" dirty="0" err="1" smtClean="0">
                <a:solidFill>
                  <a:srgbClr val="0070C0"/>
                </a:solidFill>
              </a:rPr>
              <a:t>Automation</a:t>
            </a:r>
            <a:r>
              <a:rPr lang="el-GR" sz="2000" b="1" dirty="0" smtClean="0">
                <a:solidFill>
                  <a:srgbClr val="0070C0"/>
                </a:solidFill>
              </a:rPr>
              <a:t> – SFA) </a:t>
            </a:r>
            <a:r>
              <a:rPr lang="en-US" sz="2000" b="1" dirty="0" smtClean="0">
                <a:solidFill>
                  <a:srgbClr val="0070C0"/>
                </a:solidFill>
              </a:rPr>
              <a:t> </a:t>
            </a:r>
            <a:r>
              <a:rPr lang="el-GR" sz="2000" dirty="0" smtClean="0"/>
              <a:t>είναι μια από τις π</a:t>
            </a:r>
            <a:r>
              <a:rPr lang="el-GR" sz="1900" dirty="0" smtClean="0"/>
              <a:t>ροσφιλέστερες </a:t>
            </a:r>
            <a:r>
              <a:rPr lang="el-GR" sz="1900" dirty="0"/>
              <a:t>λειτουργίες ενός </a:t>
            </a:r>
            <a:r>
              <a:rPr lang="en-US" sz="1900" dirty="0"/>
              <a:t>CRM. </a:t>
            </a:r>
            <a:r>
              <a:rPr lang="el-GR" sz="1900" dirty="0" smtClean="0"/>
              <a:t>Περιλαμβάνει:</a:t>
            </a:r>
            <a:endParaRPr lang="el-GR" sz="1900" dirty="0"/>
          </a:p>
          <a:p>
            <a:pPr>
              <a:lnSpc>
                <a:spcPct val="80000"/>
              </a:lnSpc>
            </a:pPr>
            <a:r>
              <a:rPr lang="el-GR" sz="1900" dirty="0"/>
              <a:t>Διαχείριση επαφών, περιλαμβάνει στοιχεία πελατών και δραστηριότητες πωλητών, όπως το ιστορικό των συναντήσεων, ερωτήσεις-απαντήσεις στο διαδίκτυο, κλπ.</a:t>
            </a:r>
          </a:p>
          <a:p>
            <a:pPr>
              <a:lnSpc>
                <a:spcPct val="80000"/>
              </a:lnSpc>
            </a:pPr>
            <a:r>
              <a:rPr lang="el-GR" sz="1900" dirty="0"/>
              <a:t>Παροχή ολοκληρωμένων πληροφοριών σε όλα τα τμήματα της επιχείρησης</a:t>
            </a:r>
          </a:p>
          <a:p>
            <a:pPr>
              <a:lnSpc>
                <a:spcPct val="80000"/>
              </a:lnSpc>
            </a:pPr>
            <a:r>
              <a:rPr lang="el-GR" sz="1900" dirty="0"/>
              <a:t>Η καταγραφή των μεθόδων που χρησιμοποιούνται για πελάτες</a:t>
            </a:r>
          </a:p>
          <a:p>
            <a:pPr>
              <a:lnSpc>
                <a:spcPct val="80000"/>
              </a:lnSpc>
            </a:pPr>
            <a:r>
              <a:rPr lang="el-GR" sz="1900" dirty="0"/>
              <a:t>Οι προσφορές ανά κατηγορία προϊόντων ή υπηρεσιών και ανά πελάτη ή ομάδα πελατών</a:t>
            </a:r>
          </a:p>
          <a:p>
            <a:pPr>
              <a:lnSpc>
                <a:spcPct val="80000"/>
              </a:lnSpc>
            </a:pPr>
            <a:r>
              <a:rPr lang="el-GR" sz="1900" dirty="0"/>
              <a:t>Η αυτοματοποίηση του κύκλου πώλησης και των επιμέρους δραστηριοτήτων για τις προσφορές ή τις παρουσιάσεις</a:t>
            </a:r>
          </a:p>
          <a:p>
            <a:pPr>
              <a:lnSpc>
                <a:spcPct val="80000"/>
              </a:lnSpc>
            </a:pPr>
            <a:r>
              <a:rPr lang="el-GR" sz="1900" dirty="0"/>
              <a:t>Διαχείριση παραγγελιών</a:t>
            </a:r>
          </a:p>
          <a:p>
            <a:pPr>
              <a:lnSpc>
                <a:spcPct val="80000"/>
              </a:lnSpc>
            </a:pPr>
            <a:r>
              <a:rPr lang="el-GR" sz="1900" dirty="0"/>
              <a:t>Οι προϋπολογισμοί για κάθε πωλητή και τα έξοδα εκτέλεσης των λειτουργιών</a:t>
            </a:r>
          </a:p>
          <a:p>
            <a:pPr>
              <a:lnSpc>
                <a:spcPct val="80000"/>
              </a:lnSpc>
            </a:pPr>
            <a:r>
              <a:rPr lang="el-GR" sz="1900" dirty="0"/>
              <a:t>Η ανάλυση του ανταγωνισμού που αφορά τους άμεσους ή έμμεσους ανταγωνιστές, τα πλεονεκτήματα – μειονεκτήματα προϊόντων ή υπηρεσιών και τα μερίδια αγοράς που κατέχουν</a:t>
            </a:r>
          </a:p>
          <a:p>
            <a:pPr lvl="1">
              <a:lnSpc>
                <a:spcPct val="80000"/>
              </a:lnSpc>
            </a:pPr>
            <a:endParaRPr lang="el-GR" sz="1900" dirty="0"/>
          </a:p>
        </p:txBody>
      </p:sp>
      <p:sp>
        <p:nvSpPr>
          <p:cNvPr id="29700" name="Rectangle 4"/>
          <p:cNvSpPr>
            <a:spLocks noGrp="1" noChangeArrowheads="1"/>
          </p:cNvSpPr>
          <p:nvPr>
            <p:ph type="title"/>
          </p:nvPr>
        </p:nvSpPr>
        <p:spPr>
          <a:xfrm>
            <a:off x="742122" y="294517"/>
            <a:ext cx="10363200" cy="1143000"/>
          </a:xfrm>
          <a:noFill/>
          <a:ln/>
        </p:spPr>
        <p:txBody>
          <a:bodyPr>
            <a:noAutofit/>
          </a:bodyPr>
          <a:lstStyle/>
          <a:p>
            <a:r>
              <a:rPr lang="el-GR" dirty="0" smtClean="0"/>
              <a:t>Επιχειρησιακό </a:t>
            </a:r>
            <a:r>
              <a:rPr lang="en-US" dirty="0"/>
              <a:t>CRM</a:t>
            </a:r>
            <a:r>
              <a:rPr lang="el-GR" dirty="0"/>
              <a:t/>
            </a:r>
            <a:br>
              <a:rPr lang="el-GR" dirty="0"/>
            </a:br>
            <a:r>
              <a:rPr lang="el-GR" dirty="0" smtClean="0"/>
              <a:t>Αυτοματοποίηση πωλήσεων </a:t>
            </a:r>
            <a:r>
              <a:rPr lang="en-US" dirty="0" smtClean="0"/>
              <a:t>(SFA)</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380" y="274638"/>
            <a:ext cx="11437620" cy="1143000"/>
          </a:xfrm>
        </p:spPr>
        <p:txBody>
          <a:bodyPr>
            <a:normAutofit fontScale="90000"/>
          </a:bodyPr>
          <a:lstStyle/>
          <a:p>
            <a:r>
              <a:rPr lang="el-GR" dirty="0" smtClean="0"/>
              <a:t>Επιχειρησιακό </a:t>
            </a:r>
            <a:r>
              <a:rPr lang="en-US" dirty="0" smtClean="0"/>
              <a:t>CRM</a:t>
            </a:r>
            <a:r>
              <a:rPr lang="el-GR" dirty="0" smtClean="0"/>
              <a:t/>
            </a:r>
            <a:br>
              <a:rPr lang="el-GR" dirty="0" smtClean="0"/>
            </a:br>
            <a:r>
              <a:rPr lang="el-GR" dirty="0" smtClean="0"/>
              <a:t>Η λειτουργικότητα της αυτοματοποίησης πωλήσεων</a:t>
            </a:r>
            <a:r>
              <a:rPr lang="en-US" dirty="0" smtClean="0"/>
              <a:t> SFA</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17</a:t>
            </a:fld>
            <a:endParaRPr lang="en-US"/>
          </a:p>
        </p:txBody>
      </p:sp>
      <p:pic>
        <p:nvPicPr>
          <p:cNvPr id="1026" name="Picture 2"/>
          <p:cNvPicPr>
            <a:picLocks noChangeAspect="1" noChangeArrowheads="1"/>
          </p:cNvPicPr>
          <p:nvPr/>
        </p:nvPicPr>
        <p:blipFill>
          <a:blip r:embed="rId2"/>
          <a:srcRect/>
          <a:stretch>
            <a:fillRect/>
          </a:stretch>
        </p:blipFill>
        <p:spPr bwMode="auto">
          <a:xfrm>
            <a:off x="2926080" y="1536603"/>
            <a:ext cx="5319380" cy="5065365"/>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SFA - </a:t>
            </a:r>
            <a:r>
              <a:rPr lang="el-GR" dirty="0" smtClean="0"/>
              <a:t>Διαχείριση συστάσεων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18</a:t>
            </a:fld>
            <a:endParaRPr lang="en-US"/>
          </a:p>
        </p:txBody>
      </p:sp>
      <p:sp>
        <p:nvSpPr>
          <p:cNvPr id="4" name="Content Placeholder 3"/>
          <p:cNvSpPr>
            <a:spLocks noGrp="1"/>
          </p:cNvSpPr>
          <p:nvPr>
            <p:ph sz="quarter" idx="1"/>
          </p:nvPr>
        </p:nvSpPr>
        <p:spPr/>
        <p:txBody>
          <a:bodyPr>
            <a:normAutofit fontScale="92500" lnSpcReduction="20000"/>
          </a:bodyPr>
          <a:lstStyle/>
          <a:p>
            <a:pPr marL="274638" indent="-274638"/>
            <a:r>
              <a:rPr lang="el-GR" b="1" dirty="0" smtClean="0">
                <a:solidFill>
                  <a:srgbClr val="0070C0"/>
                </a:solidFill>
              </a:rPr>
              <a:t>Η διαχείριση συστάσεων </a:t>
            </a:r>
            <a:r>
              <a:rPr lang="en-US" b="1" dirty="0" smtClean="0">
                <a:solidFill>
                  <a:srgbClr val="0070C0"/>
                </a:solidFill>
              </a:rPr>
              <a:t>(Lead Management)</a:t>
            </a:r>
            <a:r>
              <a:rPr lang="el-GR" b="1" dirty="0" smtClean="0">
                <a:solidFill>
                  <a:srgbClr val="0070C0"/>
                </a:solidFill>
              </a:rPr>
              <a:t> </a:t>
            </a:r>
            <a:r>
              <a:rPr lang="el-GR" dirty="0" smtClean="0"/>
              <a:t>είναι ένα σύνολο πρακτικών, μεθοδολογιών και συστημάτων με σκοπό τη δημιουργία νέων πελατών για την επιχείρηση. </a:t>
            </a:r>
          </a:p>
          <a:p>
            <a:r>
              <a:rPr lang="el-GR" dirty="0" smtClean="0"/>
              <a:t>Η διεργασία διαχείρισης συστάσεων είναι μια διεργασία η οποία βρίσκεται και ενώνει τα τμήματα μάρκετινγκ και πωλήσεων μιας επιχείρησης. </a:t>
            </a:r>
          </a:p>
          <a:p>
            <a:r>
              <a:rPr lang="el-GR" dirty="0" smtClean="0"/>
              <a:t>Η εισαγωγή των συστάσεων σε ένα σύστημα διαχείρισης συστάσεων μπορεί να γίνει είτε αυτόματα είτε χειρωνακτικά. </a:t>
            </a:r>
          </a:p>
          <a:p>
            <a:r>
              <a:rPr lang="el-GR" dirty="0" smtClean="0"/>
              <a:t>Με την </a:t>
            </a:r>
            <a:r>
              <a:rPr lang="el-GR" b="1" dirty="0" smtClean="0">
                <a:solidFill>
                  <a:srgbClr val="0070C0"/>
                </a:solidFill>
              </a:rPr>
              <a:t>αυτόματη καταγραφή</a:t>
            </a:r>
            <a:r>
              <a:rPr lang="en-US" b="1" dirty="0" smtClean="0">
                <a:solidFill>
                  <a:srgbClr val="0070C0"/>
                </a:solidFill>
              </a:rPr>
              <a:t> </a:t>
            </a:r>
            <a:r>
              <a:rPr lang="el-GR" b="1" dirty="0" smtClean="0">
                <a:solidFill>
                  <a:srgbClr val="0070C0"/>
                </a:solidFill>
              </a:rPr>
              <a:t>των συστάσεων</a:t>
            </a:r>
            <a:r>
              <a:rPr lang="el-GR" dirty="0" smtClean="0"/>
              <a:t>: </a:t>
            </a:r>
          </a:p>
          <a:p>
            <a:pPr lvl="1"/>
            <a:r>
              <a:rPr lang="el-GR" dirty="0" smtClean="0"/>
              <a:t>μπορούμε να χειριστούμε μεγάλους όγκους δεδομένων και να αποφύγουμε λάθη καταγραφής. </a:t>
            </a:r>
          </a:p>
          <a:p>
            <a:pPr lvl="1"/>
            <a:r>
              <a:rPr lang="el-GR" dirty="0" smtClean="0"/>
              <a:t>γίνεται είτε με τη χρήση των δεδομένων που προκύπτουν από τις μηχανές αναζήτησης, είτε με τη χρήση φορμών </a:t>
            </a:r>
            <a:r>
              <a:rPr lang="el-GR" dirty="0" err="1" smtClean="0"/>
              <a:t>web</a:t>
            </a:r>
            <a:r>
              <a:rPr lang="el-GR" dirty="0" smtClean="0"/>
              <a:t>, είτε από τα στοιχεία που παρέχουν οι επιχειρήσεις που διοργανώνουν διαφημιστικές καμπάνιες στο διαδίκτυο (π.χ. </a:t>
            </a:r>
            <a:r>
              <a:rPr lang="el-GR" dirty="0" err="1" smtClean="0"/>
              <a:t>Google</a:t>
            </a:r>
            <a:r>
              <a:rPr lang="el-GR" dirty="0" smtClean="0"/>
              <a:t> </a:t>
            </a:r>
            <a:r>
              <a:rPr lang="el-GR" dirty="0" err="1" smtClean="0"/>
              <a:t>AdWords</a:t>
            </a:r>
            <a:r>
              <a:rPr lang="el-GR" dirty="0" smtClean="0"/>
              <a:t>, </a:t>
            </a:r>
            <a:r>
              <a:rPr lang="el-GR" dirty="0" err="1" smtClean="0"/>
              <a:t>facebook</a:t>
            </a:r>
            <a:r>
              <a:rPr lang="el-GR" dirty="0" smtClean="0"/>
              <a:t>, </a:t>
            </a:r>
            <a:r>
              <a:rPr lang="el-GR" dirty="0" err="1" smtClean="0"/>
              <a:t>twitter</a:t>
            </a:r>
            <a:r>
              <a:rPr lang="el-GR" dirty="0" smtClean="0"/>
              <a:t>).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19</a:t>
            </a:fld>
            <a:endParaRPr lang="en-US"/>
          </a:p>
        </p:txBody>
      </p:sp>
      <p:pic>
        <p:nvPicPr>
          <p:cNvPr id="1026" name="Picture 2"/>
          <p:cNvPicPr>
            <a:picLocks noChangeAspect="1" noChangeArrowheads="1"/>
          </p:cNvPicPr>
          <p:nvPr/>
        </p:nvPicPr>
        <p:blipFill>
          <a:blip r:embed="rId3"/>
          <a:srcRect/>
          <a:stretch>
            <a:fillRect/>
          </a:stretch>
        </p:blipFill>
        <p:spPr bwMode="auto">
          <a:xfrm>
            <a:off x="3430900" y="268499"/>
            <a:ext cx="8090540" cy="6315650"/>
          </a:xfrm>
          <a:prstGeom prst="rect">
            <a:avLst/>
          </a:prstGeom>
          <a:noFill/>
          <a:ln w="9525">
            <a:noFill/>
            <a:miter lim="800000"/>
            <a:headEnd/>
            <a:tailEnd/>
          </a:ln>
          <a:effectLst/>
        </p:spPr>
      </p:pic>
      <p:sp>
        <p:nvSpPr>
          <p:cNvPr id="6" name="TextBox 5"/>
          <p:cNvSpPr txBox="1"/>
          <p:nvPr/>
        </p:nvSpPr>
        <p:spPr>
          <a:xfrm>
            <a:off x="512064" y="603504"/>
            <a:ext cx="2432304" cy="1200329"/>
          </a:xfrm>
          <a:prstGeom prst="rect">
            <a:avLst/>
          </a:prstGeom>
          <a:noFill/>
        </p:spPr>
        <p:txBody>
          <a:bodyPr wrap="square" rtlCol="0">
            <a:spAutoFit/>
          </a:bodyPr>
          <a:lstStyle/>
          <a:p>
            <a:r>
              <a:rPr lang="el-GR" sz="2400" b="1" dirty="0" smtClean="0">
                <a:solidFill>
                  <a:srgbClr val="0070C0"/>
                </a:solidFill>
              </a:rPr>
              <a:t>Διεργασία διαχείρισης συστάσεων</a:t>
            </a:r>
            <a:endParaRPr lang="en-US" sz="2400" b="1"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FBD78742-16FF-2C41-812C-6FCE6B9F18C1}"/>
              </a:ext>
            </a:extLst>
          </p:cNvPr>
          <p:cNvSpPr>
            <a:spLocks noGrp="1"/>
          </p:cNvSpPr>
          <p:nvPr>
            <p:ph type="subTitle" idx="1"/>
          </p:nvPr>
        </p:nvSpPr>
        <p:spPr>
          <a:xfrm>
            <a:off x="1154954" y="4777380"/>
            <a:ext cx="10489650" cy="861420"/>
          </a:xfrm>
        </p:spPr>
        <p:txBody>
          <a:bodyPr>
            <a:noAutofit/>
          </a:bodyPr>
          <a:lstStyle/>
          <a:p>
            <a:r>
              <a:rPr lang="el-GR" sz="1800" dirty="0" smtClean="0"/>
              <a:t>Δρ Αικατερίνη </a:t>
            </a:r>
            <a:r>
              <a:rPr lang="el-GR" sz="1800" dirty="0" err="1" smtClean="0"/>
              <a:t>Μαρινάγη</a:t>
            </a:r>
            <a:r>
              <a:rPr lang="el-GR" sz="1800" dirty="0" smtClean="0"/>
              <a:t>,  </a:t>
            </a:r>
            <a:r>
              <a:rPr lang="el-GR" sz="1800" dirty="0" err="1" smtClean="0"/>
              <a:t>ΔΔρ</a:t>
            </a:r>
            <a:r>
              <a:rPr lang="el-GR" sz="1800" dirty="0" smtClean="0"/>
              <a:t> Δαμιανός Σακάς</a:t>
            </a:r>
            <a:endParaRPr lang="en-US" sz="1800" dirty="0" smtClean="0"/>
          </a:p>
          <a:p>
            <a:r>
              <a:rPr lang="el-GR" sz="1800" dirty="0" smtClean="0"/>
              <a:t>Η παρουσίαση βασίζεται στο βιβλίο: </a:t>
            </a:r>
          </a:p>
          <a:p>
            <a:r>
              <a:rPr lang="el-GR" sz="1800" dirty="0" smtClean="0"/>
              <a:t>ΦΙΤΣΙΛΗΣ Π. (2015) «Σύγχρονα  Πληροφοριακά Συστήματα Επιχειρήσεων»</a:t>
            </a:r>
            <a:r>
              <a:rPr lang="en-US" sz="1800" dirty="0" smtClean="0"/>
              <a:t>, </a:t>
            </a:r>
            <a:r>
              <a:rPr lang="el-GR" sz="1800" dirty="0" smtClean="0"/>
              <a:t>ΚΑΛΛΙΠΟΣ</a:t>
            </a:r>
            <a:endParaRPr lang="el-GR" sz="1800" dirty="0"/>
          </a:p>
        </p:txBody>
      </p:sp>
      <p:sp>
        <p:nvSpPr>
          <p:cNvPr id="2" name="Title 1">
            <a:extLst>
              <a:ext uri="{FF2B5EF4-FFF2-40B4-BE49-F238E27FC236}">
                <a16:creationId xmlns:a16="http://schemas.microsoft.com/office/drawing/2014/main" xmlns="" id="{B51D3FF0-B7CE-F34E-857E-5B6626CBF28D}"/>
              </a:ext>
            </a:extLst>
          </p:cNvPr>
          <p:cNvSpPr>
            <a:spLocks noGrp="1"/>
          </p:cNvSpPr>
          <p:nvPr>
            <p:ph type="ctrTitle"/>
          </p:nvPr>
        </p:nvSpPr>
        <p:spPr>
          <a:xfrm>
            <a:off x="898071" y="369620"/>
            <a:ext cx="9813472" cy="3329581"/>
          </a:xfrm>
        </p:spPr>
        <p:txBody>
          <a:bodyPr/>
          <a:lstStyle/>
          <a:p>
            <a:r>
              <a:rPr lang="el-GR" dirty="0" smtClean="0"/>
              <a:t/>
            </a:r>
            <a:br>
              <a:rPr lang="el-GR" dirty="0" smtClean="0"/>
            </a:br>
            <a:r>
              <a:rPr lang="el-GR" dirty="0" smtClean="0"/>
              <a:t>Ενότητα </a:t>
            </a:r>
            <a:r>
              <a:rPr smtClean="0"/>
              <a:t>8</a:t>
            </a:r>
            <a:r>
              <a:rPr lang="el-GR" dirty="0" smtClean="0"/>
              <a:t>:</a:t>
            </a:r>
            <a:r>
              <a:rPr smtClean="0"/>
              <a:t> </a:t>
            </a:r>
            <a:r>
              <a:rPr lang="el-GR" dirty="0" smtClean="0"/>
              <a:t>Συστήματα Διαχείρισης Πελατειακών Σχέσεων </a:t>
            </a:r>
            <a:r>
              <a:rPr smtClean="0"/>
              <a:t>(CRM)</a:t>
            </a:r>
            <a:endParaRPr lang="en-US" dirty="0"/>
          </a:p>
        </p:txBody>
      </p:sp>
    </p:spTree>
    <p:extLst>
      <p:ext uri="{BB962C8B-B14F-4D97-AF65-F5344CB8AC3E}">
        <p14:creationId xmlns:p14="http://schemas.microsoft.com/office/powerpoint/2010/main" xmlns="" val="3774254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SFA - </a:t>
            </a:r>
            <a:r>
              <a:rPr lang="el-GR" dirty="0" smtClean="0"/>
              <a:t>Διαχείριση συστάσεων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20</a:t>
            </a:fld>
            <a:endParaRPr lang="en-US"/>
          </a:p>
        </p:txBody>
      </p:sp>
      <p:sp>
        <p:nvSpPr>
          <p:cNvPr id="4" name="Content Placeholder 3"/>
          <p:cNvSpPr>
            <a:spLocks noGrp="1"/>
          </p:cNvSpPr>
          <p:nvPr>
            <p:ph sz="quarter" idx="1"/>
          </p:nvPr>
        </p:nvSpPr>
        <p:spPr/>
        <p:txBody>
          <a:bodyPr>
            <a:normAutofit fontScale="92500"/>
          </a:bodyPr>
          <a:lstStyle/>
          <a:p>
            <a:r>
              <a:rPr lang="el-GR" dirty="0" smtClean="0"/>
              <a:t>Η αξιολόγηση της πληροφορίας</a:t>
            </a:r>
            <a:r>
              <a:rPr lang="en-US" dirty="0" smtClean="0"/>
              <a:t> </a:t>
            </a:r>
            <a:r>
              <a:rPr lang="el-GR" dirty="0" smtClean="0"/>
              <a:t>για τους πελάτες</a:t>
            </a:r>
            <a:r>
              <a:rPr lang="el-GR" b="1" dirty="0" smtClean="0">
                <a:solidFill>
                  <a:srgbClr val="0070C0"/>
                </a:solidFill>
              </a:rPr>
              <a:t> (</a:t>
            </a:r>
            <a:r>
              <a:rPr lang="en-US" b="1" dirty="0" smtClean="0">
                <a:solidFill>
                  <a:srgbClr val="0070C0"/>
                </a:solidFill>
              </a:rPr>
              <a:t>lead grading)</a:t>
            </a:r>
            <a:r>
              <a:rPr lang="el-GR" dirty="0" smtClean="0"/>
              <a:t> γίνεται αυτόματα με χρήση του συστήματος </a:t>
            </a:r>
            <a:r>
              <a:rPr lang="en-US" dirty="0" smtClean="0"/>
              <a:t>CRM</a:t>
            </a:r>
            <a:endParaRPr lang="el-GR" dirty="0" smtClean="0"/>
          </a:p>
          <a:p>
            <a:r>
              <a:rPr lang="el-GR" dirty="0" smtClean="0"/>
              <a:t>Δύο είναι οι βασικές διαστάσεις για την αξιολόγηση των δυνητικών πελατών: </a:t>
            </a:r>
          </a:p>
          <a:p>
            <a:pPr lvl="1"/>
            <a:r>
              <a:rPr lang="el-GR" b="1" dirty="0" smtClean="0">
                <a:solidFill>
                  <a:srgbClr val="C00000"/>
                </a:solidFill>
              </a:rPr>
              <a:t>Το προφίλ του δυνητικού πελάτη </a:t>
            </a:r>
            <a:r>
              <a:rPr lang="el-GR" dirty="0" smtClean="0"/>
              <a:t>(</a:t>
            </a:r>
            <a:r>
              <a:rPr lang="el-GR" dirty="0" err="1" smtClean="0"/>
              <a:t>prospect</a:t>
            </a:r>
            <a:r>
              <a:rPr lang="el-GR" dirty="0" smtClean="0"/>
              <a:t> </a:t>
            </a:r>
            <a:r>
              <a:rPr lang="el-GR" dirty="0" err="1" smtClean="0"/>
              <a:t>identity</a:t>
            </a:r>
            <a:r>
              <a:rPr lang="el-GR" dirty="0" smtClean="0"/>
              <a:t>): καθορίζεται συνήθως από στοιχεία όπως η γεωγραφική θέση του πελάτη, η ηλικία, το φύλο, η θέση του στην επιχείρηση και ο τίτλος του, το μέγεθος της επιχείρησης κ.ά. </a:t>
            </a:r>
          </a:p>
          <a:p>
            <a:pPr lvl="1"/>
            <a:r>
              <a:rPr lang="el-GR" b="1" dirty="0" smtClean="0">
                <a:solidFill>
                  <a:srgbClr val="C00000"/>
                </a:solidFill>
              </a:rPr>
              <a:t>Το ενδιαφέρον του δυνητικού πελάτη </a:t>
            </a:r>
            <a:r>
              <a:rPr lang="el-GR" dirty="0" smtClean="0"/>
              <a:t>(</a:t>
            </a:r>
            <a:r>
              <a:rPr lang="el-GR" dirty="0" err="1" smtClean="0"/>
              <a:t>prospect</a:t>
            </a:r>
            <a:r>
              <a:rPr lang="el-GR" dirty="0" smtClean="0"/>
              <a:t> </a:t>
            </a:r>
            <a:r>
              <a:rPr lang="el-GR" dirty="0" err="1" smtClean="0"/>
              <a:t>interest</a:t>
            </a:r>
            <a:r>
              <a:rPr lang="el-GR" dirty="0" smtClean="0"/>
              <a:t>) για αγορά προϊόντων ή υπηρεσιών : καθορίζεται από τον αριθμό των επισκέψεων στον δικτυακό τόπο της επιχείρησης (</a:t>
            </a:r>
            <a:r>
              <a:rPr lang="el-GR" dirty="0" err="1" smtClean="0"/>
              <a:t>site</a:t>
            </a:r>
            <a:r>
              <a:rPr lang="el-GR" dirty="0" smtClean="0"/>
              <a:t> </a:t>
            </a:r>
            <a:r>
              <a:rPr lang="el-GR" dirty="0" err="1" smtClean="0"/>
              <a:t>visits</a:t>
            </a:r>
            <a:r>
              <a:rPr lang="el-GR" dirty="0" smtClean="0"/>
              <a:t>), των επισκέψεων σε σελίδες του δικτυακού τόπου (</a:t>
            </a:r>
            <a:r>
              <a:rPr lang="el-GR" dirty="0" err="1" smtClean="0"/>
              <a:t>page</a:t>
            </a:r>
            <a:r>
              <a:rPr lang="el-GR" dirty="0" smtClean="0"/>
              <a:t> </a:t>
            </a:r>
            <a:r>
              <a:rPr lang="el-GR" dirty="0" err="1" smtClean="0"/>
              <a:t>visits</a:t>
            </a:r>
            <a:r>
              <a:rPr lang="el-GR" dirty="0" smtClean="0"/>
              <a:t>), λήψεις αρχείων (</a:t>
            </a:r>
            <a:r>
              <a:rPr lang="el-GR" dirty="0" err="1" smtClean="0"/>
              <a:t>downloads</a:t>
            </a:r>
            <a:r>
              <a:rPr lang="el-GR" dirty="0" smtClean="0"/>
              <a:t>), αποστολής e-</a:t>
            </a:r>
            <a:r>
              <a:rPr lang="el-GR" dirty="0" err="1" smtClean="0"/>
              <a:t>mails</a:t>
            </a:r>
            <a:r>
              <a:rPr lang="el-GR" dirty="0" smtClean="0"/>
              <a:t>, κ.ά.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4400" dirty="0" smtClean="0"/>
              <a:t>SFA - </a:t>
            </a:r>
            <a:r>
              <a:rPr lang="el-GR" sz="4400" dirty="0" smtClean="0"/>
              <a:t>Διαχείριση Ευκαιριών Πωλήσεων</a:t>
            </a:r>
            <a:endParaRPr lang="en-US" sz="4400"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21</a:t>
            </a:fld>
            <a:endParaRPr lang="en-US"/>
          </a:p>
        </p:txBody>
      </p:sp>
      <p:sp>
        <p:nvSpPr>
          <p:cNvPr id="4" name="Content Placeholder 3"/>
          <p:cNvSpPr>
            <a:spLocks noGrp="1"/>
          </p:cNvSpPr>
          <p:nvPr>
            <p:ph sz="quarter" idx="1"/>
          </p:nvPr>
        </p:nvSpPr>
        <p:spPr/>
        <p:txBody>
          <a:bodyPr/>
          <a:lstStyle/>
          <a:p>
            <a:r>
              <a:rPr lang="en-US" dirty="0" smtClean="0"/>
              <a:t>H </a:t>
            </a:r>
            <a:r>
              <a:rPr lang="el-GR" b="1" dirty="0" smtClean="0">
                <a:solidFill>
                  <a:srgbClr val="0070C0"/>
                </a:solidFill>
              </a:rPr>
              <a:t>Διαχείριση Ευκαιριών Πωλήσεων (</a:t>
            </a:r>
            <a:r>
              <a:rPr lang="el-GR" b="1" dirty="0" err="1" smtClean="0">
                <a:solidFill>
                  <a:srgbClr val="0070C0"/>
                </a:solidFill>
              </a:rPr>
              <a:t>Opportunity</a:t>
            </a:r>
            <a:r>
              <a:rPr lang="el-GR" b="1" dirty="0" smtClean="0">
                <a:solidFill>
                  <a:srgbClr val="0070C0"/>
                </a:solidFill>
              </a:rPr>
              <a:t> </a:t>
            </a:r>
            <a:r>
              <a:rPr lang="el-GR" b="1" dirty="0" err="1" smtClean="0">
                <a:solidFill>
                  <a:srgbClr val="0070C0"/>
                </a:solidFill>
              </a:rPr>
              <a:t>Management</a:t>
            </a:r>
            <a:r>
              <a:rPr lang="el-GR" b="1" dirty="0" smtClean="0">
                <a:solidFill>
                  <a:srgbClr val="0070C0"/>
                </a:solidFill>
              </a:rPr>
              <a:t>) </a:t>
            </a:r>
            <a:r>
              <a:rPr lang="el-GR" dirty="0" smtClean="0"/>
              <a:t>διαφέρει από τη διεργασία της Διαχείρισης των Συστάσεων στο γεγονός ότι μια σύσταση συνήθως περιέχει πολύ μικρή ποσότητα πληροφορίας, η οποία είναι γενικής μορφής. </a:t>
            </a:r>
          </a:p>
          <a:p>
            <a:r>
              <a:rPr lang="el-GR" dirty="0" smtClean="0"/>
              <a:t>Αντίθετα, μια ευκαιρία πώλησης είναι μια σύσταση η οποία έχει αξιολογηθεί και υπάρχει σημαντική πιθανότητα να ολοκληρωθεί μια πώληση. </a:t>
            </a:r>
            <a:endParaRPr lang="en-US" dirty="0"/>
          </a:p>
        </p:txBody>
      </p:sp>
      <p:pic>
        <p:nvPicPr>
          <p:cNvPr id="5" name="Picture 2"/>
          <p:cNvPicPr>
            <a:picLocks noChangeAspect="1" noChangeArrowheads="1"/>
          </p:cNvPicPr>
          <p:nvPr/>
        </p:nvPicPr>
        <p:blipFill>
          <a:blip r:embed="rId3"/>
          <a:srcRect/>
          <a:stretch>
            <a:fillRect/>
          </a:stretch>
        </p:blipFill>
        <p:spPr bwMode="auto">
          <a:xfrm>
            <a:off x="8589102" y="3890772"/>
            <a:ext cx="2779938" cy="2647188"/>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SFA - </a:t>
            </a:r>
            <a:r>
              <a:rPr lang="el-GR" dirty="0" smtClean="0"/>
              <a:t>Διαχείριση Ευκαιριών Πωλήσεων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22</a:t>
            </a:fld>
            <a:endParaRPr lang="en-US"/>
          </a:p>
        </p:txBody>
      </p:sp>
      <p:pic>
        <p:nvPicPr>
          <p:cNvPr id="2050" name="Picture 2"/>
          <p:cNvPicPr>
            <a:picLocks noChangeAspect="1" noChangeArrowheads="1"/>
          </p:cNvPicPr>
          <p:nvPr/>
        </p:nvPicPr>
        <p:blipFill>
          <a:blip r:embed="rId3"/>
          <a:srcRect/>
          <a:stretch>
            <a:fillRect/>
          </a:stretch>
        </p:blipFill>
        <p:spPr bwMode="auto">
          <a:xfrm>
            <a:off x="2553167" y="1453036"/>
            <a:ext cx="6819433" cy="5084924"/>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SFA - </a:t>
            </a:r>
            <a:r>
              <a:rPr lang="el-GR" dirty="0" smtClean="0"/>
              <a:t>Διαχείριση Επαφών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23</a:t>
            </a:fld>
            <a:endParaRPr lang="en-US"/>
          </a:p>
        </p:txBody>
      </p:sp>
      <p:sp>
        <p:nvSpPr>
          <p:cNvPr id="4" name="Content Placeholder 3"/>
          <p:cNvSpPr>
            <a:spLocks noGrp="1"/>
          </p:cNvSpPr>
          <p:nvPr>
            <p:ph sz="quarter" idx="1"/>
          </p:nvPr>
        </p:nvSpPr>
        <p:spPr>
          <a:xfrm>
            <a:off x="693420" y="1424940"/>
            <a:ext cx="10157460" cy="4935220"/>
          </a:xfrm>
        </p:spPr>
        <p:txBody>
          <a:bodyPr>
            <a:normAutofit fontScale="92500" lnSpcReduction="20000"/>
          </a:bodyPr>
          <a:lstStyle/>
          <a:p>
            <a:r>
              <a:rPr lang="en-US" dirty="0" smtClean="0"/>
              <a:t>H </a:t>
            </a:r>
            <a:r>
              <a:rPr lang="el-GR" b="1" dirty="0" smtClean="0">
                <a:solidFill>
                  <a:srgbClr val="0070C0"/>
                </a:solidFill>
              </a:rPr>
              <a:t>Διαχείριση Επαφών (</a:t>
            </a:r>
            <a:r>
              <a:rPr lang="en-US" b="1" dirty="0" smtClean="0">
                <a:solidFill>
                  <a:srgbClr val="0070C0"/>
                </a:solidFill>
              </a:rPr>
              <a:t>Contact Management</a:t>
            </a:r>
            <a:r>
              <a:rPr lang="en-US" b="1" dirty="0" smtClean="0"/>
              <a:t>)</a:t>
            </a:r>
            <a:r>
              <a:rPr lang="el-GR" b="1" dirty="0" smtClean="0"/>
              <a:t> </a:t>
            </a:r>
            <a:r>
              <a:rPr lang="el-GR" dirty="0" smtClean="0"/>
              <a:t>είναι μια απλή διαδικασία η οποία θα πρέπει να γίνεται με συστηματικό τρόπο έτσι ώστε να γνωρίζουμε για κάθε πελάτη όλες τις πληροφορίες που είναι απαραίτητες για την επιχείρηση</a:t>
            </a:r>
            <a:r>
              <a:rPr lang="en-US" dirty="0" smtClean="0"/>
              <a:t>. </a:t>
            </a:r>
            <a:r>
              <a:rPr lang="el-GR" dirty="0" smtClean="0"/>
              <a:t>Αποθηκεύονται στοιχεία όπως:</a:t>
            </a:r>
            <a:endParaRPr lang="en-US" dirty="0" smtClean="0"/>
          </a:p>
          <a:p>
            <a:pPr lvl="1"/>
            <a:r>
              <a:rPr lang="el-GR" dirty="0" smtClean="0"/>
              <a:t>Το τμήμα στο οποίο εργάζεται. </a:t>
            </a:r>
          </a:p>
          <a:p>
            <a:pPr lvl="1"/>
            <a:r>
              <a:rPr lang="el-GR" dirty="0" smtClean="0"/>
              <a:t>Το αν είναι διευθυντικό στέλεχος ή όχι. </a:t>
            </a:r>
          </a:p>
          <a:p>
            <a:pPr lvl="1"/>
            <a:r>
              <a:rPr lang="el-GR" dirty="0" smtClean="0"/>
              <a:t>Η δυνατότητα λήψης αποφάσεων. </a:t>
            </a:r>
          </a:p>
          <a:p>
            <a:pPr lvl="1"/>
            <a:r>
              <a:rPr lang="el-GR" dirty="0" smtClean="0"/>
              <a:t>Ποια είναι η επιθυμητή συχνότητα επικοινωνίας (π.χ. καθημερινά, εβδομαδιαία, μηνιαία, ανά τρίμηνο). </a:t>
            </a:r>
          </a:p>
          <a:p>
            <a:pPr lvl="1"/>
            <a:r>
              <a:rPr lang="el-GR" dirty="0" smtClean="0"/>
              <a:t>Ποιες είναι οι κατάλληλες ώρες που μπορούμε να τον επισκεφτούμε. </a:t>
            </a:r>
          </a:p>
          <a:p>
            <a:pPr lvl="1"/>
            <a:r>
              <a:rPr lang="el-GR" dirty="0" smtClean="0"/>
              <a:t>Ποια είναι η στάση προς την επιχείρηση (π.χ. θετική, αρνητική, </a:t>
            </a:r>
            <a:endParaRPr lang="el-GR" dirty="0" smtClean="0"/>
          </a:p>
          <a:p>
            <a:pPr lvl="1">
              <a:buNone/>
            </a:pPr>
            <a:r>
              <a:rPr lang="el-GR" dirty="0" smtClean="0"/>
              <a:t>	</a:t>
            </a:r>
            <a:r>
              <a:rPr lang="el-GR" dirty="0" smtClean="0"/>
              <a:t>αδιάφορη</a:t>
            </a:r>
            <a:r>
              <a:rPr lang="el-GR" dirty="0" smtClean="0"/>
              <a:t>). </a:t>
            </a:r>
          </a:p>
          <a:p>
            <a:pPr lvl="1"/>
            <a:r>
              <a:rPr lang="el-GR" dirty="0" smtClean="0"/>
              <a:t>Εάν επιθυμεί να του αποστείλουμε διαφημιστικό υλικό. </a:t>
            </a:r>
          </a:p>
          <a:p>
            <a:pPr lvl="1"/>
            <a:r>
              <a:rPr lang="el-GR" dirty="0" smtClean="0"/>
              <a:t>Εάν υπάρχουν σχόλια από προηγούμενες επικοινωνίες που είχαμε με</a:t>
            </a:r>
          </a:p>
          <a:p>
            <a:pPr lvl="1">
              <a:buNone/>
            </a:pPr>
            <a:r>
              <a:rPr lang="el-GR" dirty="0" smtClean="0"/>
              <a:t> </a:t>
            </a:r>
            <a:r>
              <a:rPr lang="el-GR" dirty="0" smtClean="0"/>
              <a:t>	τον </a:t>
            </a:r>
            <a:r>
              <a:rPr lang="el-GR" dirty="0" smtClean="0"/>
              <a:t>συγκεκριμένο πελάτη. </a:t>
            </a:r>
          </a:p>
          <a:p>
            <a:endParaRPr lang="en-US" dirty="0"/>
          </a:p>
        </p:txBody>
      </p:sp>
      <p:pic>
        <p:nvPicPr>
          <p:cNvPr id="5" name="Picture 2"/>
          <p:cNvPicPr>
            <a:picLocks noChangeAspect="1" noChangeArrowheads="1"/>
          </p:cNvPicPr>
          <p:nvPr/>
        </p:nvPicPr>
        <p:blipFill>
          <a:blip r:embed="rId2"/>
          <a:srcRect/>
          <a:stretch>
            <a:fillRect/>
          </a:stretch>
        </p:blipFill>
        <p:spPr bwMode="auto">
          <a:xfrm>
            <a:off x="9364050" y="4165092"/>
            <a:ext cx="2827950" cy="2692908"/>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24</a:t>
            </a:fld>
            <a:endParaRPr lang="en-US"/>
          </a:p>
        </p:txBody>
      </p:sp>
      <p:pic>
        <p:nvPicPr>
          <p:cNvPr id="3074" name="Picture 2"/>
          <p:cNvPicPr>
            <a:picLocks noChangeAspect="1" noChangeArrowheads="1"/>
          </p:cNvPicPr>
          <p:nvPr/>
        </p:nvPicPr>
        <p:blipFill>
          <a:blip r:embed="rId3"/>
          <a:srcRect/>
          <a:stretch>
            <a:fillRect/>
          </a:stretch>
        </p:blipFill>
        <p:spPr bwMode="auto">
          <a:xfrm>
            <a:off x="2903220" y="0"/>
            <a:ext cx="8885408" cy="6619222"/>
          </a:xfrm>
          <a:prstGeom prst="rect">
            <a:avLst/>
          </a:prstGeom>
          <a:noFill/>
          <a:ln w="9525">
            <a:noFill/>
            <a:miter lim="800000"/>
            <a:headEnd/>
            <a:tailEnd/>
          </a:ln>
          <a:effectLst/>
        </p:spPr>
      </p:pic>
      <p:sp>
        <p:nvSpPr>
          <p:cNvPr id="6" name="TextBox 5"/>
          <p:cNvSpPr txBox="1"/>
          <p:nvPr/>
        </p:nvSpPr>
        <p:spPr>
          <a:xfrm>
            <a:off x="525781" y="845820"/>
            <a:ext cx="2034540" cy="1200329"/>
          </a:xfrm>
          <a:prstGeom prst="rect">
            <a:avLst/>
          </a:prstGeom>
          <a:noFill/>
        </p:spPr>
        <p:txBody>
          <a:bodyPr wrap="square" rtlCol="0">
            <a:spAutoFit/>
          </a:bodyPr>
          <a:lstStyle/>
          <a:p>
            <a:r>
              <a:rPr lang="el-GR" sz="2400" b="1" dirty="0" smtClean="0">
                <a:solidFill>
                  <a:srgbClr val="0070C0"/>
                </a:solidFill>
              </a:rPr>
              <a:t>Διαχείριση επαφών</a:t>
            </a:r>
            <a:endParaRPr lang="en-US" sz="2400" b="1" dirty="0" smtClean="0">
              <a:solidFill>
                <a:srgbClr val="0070C0"/>
              </a:solidFill>
            </a:endParaRPr>
          </a:p>
          <a:p>
            <a:r>
              <a:rPr lang="en-US" sz="2400" b="1" dirty="0" smtClean="0">
                <a:solidFill>
                  <a:srgbClr val="0070C0"/>
                </a:solidFill>
              </a:rPr>
              <a:t>SAP CRM</a:t>
            </a:r>
            <a:endParaRPr lang="en-US" sz="2400" b="1" dirty="0">
              <a:solidFill>
                <a:srgbClr val="0070C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 y="320358"/>
            <a:ext cx="10363200" cy="1143000"/>
          </a:xfrm>
        </p:spPr>
        <p:txBody>
          <a:bodyPr>
            <a:normAutofit fontScale="90000"/>
          </a:bodyPr>
          <a:lstStyle/>
          <a:p>
            <a:r>
              <a:rPr lang="en-US" dirty="0" smtClean="0"/>
              <a:t/>
            </a:r>
            <a:br>
              <a:rPr lang="en-US" dirty="0" smtClean="0"/>
            </a:br>
            <a:r>
              <a:rPr lang="en-US" dirty="0" smtClean="0"/>
              <a:t>SFA - </a:t>
            </a:r>
            <a:r>
              <a:rPr lang="el-GR" dirty="0" smtClean="0"/>
              <a:t>Διαχείριση συμβάσεων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25</a:t>
            </a:fld>
            <a:endParaRPr lang="en-US"/>
          </a:p>
        </p:txBody>
      </p:sp>
      <p:pic>
        <p:nvPicPr>
          <p:cNvPr id="4098" name="Picture 2"/>
          <p:cNvPicPr>
            <a:picLocks noGrp="1" noChangeAspect="1" noChangeArrowheads="1"/>
          </p:cNvPicPr>
          <p:nvPr>
            <p:ph sz="quarter" idx="1"/>
          </p:nvPr>
        </p:nvPicPr>
        <p:blipFill>
          <a:blip r:embed="rId3"/>
          <a:srcRect/>
          <a:stretch>
            <a:fillRect/>
          </a:stretch>
        </p:blipFill>
        <p:spPr bwMode="auto">
          <a:xfrm>
            <a:off x="5962101" y="1074420"/>
            <a:ext cx="6229899" cy="5430011"/>
          </a:xfrm>
          <a:prstGeom prst="rect">
            <a:avLst/>
          </a:prstGeom>
          <a:noFill/>
          <a:ln w="9525">
            <a:noFill/>
            <a:miter lim="800000"/>
            <a:headEnd/>
            <a:tailEnd/>
          </a:ln>
          <a:effectLst/>
        </p:spPr>
      </p:pic>
      <p:sp>
        <p:nvSpPr>
          <p:cNvPr id="6" name="TextBox 5"/>
          <p:cNvSpPr txBox="1"/>
          <p:nvPr/>
        </p:nvSpPr>
        <p:spPr>
          <a:xfrm>
            <a:off x="535405" y="1734953"/>
            <a:ext cx="5071311" cy="1938992"/>
          </a:xfrm>
          <a:prstGeom prst="rect">
            <a:avLst/>
          </a:prstGeom>
          <a:noFill/>
        </p:spPr>
        <p:txBody>
          <a:bodyPr wrap="square" rtlCol="0">
            <a:spAutoFit/>
          </a:bodyPr>
          <a:lstStyle/>
          <a:p>
            <a:r>
              <a:rPr lang="el-GR" sz="2400" dirty="0" smtClean="0"/>
              <a:t>Η λειτουργικότητα ενός συστήματος </a:t>
            </a:r>
            <a:r>
              <a:rPr lang="el-GR" sz="2400" b="1" dirty="0" smtClean="0">
                <a:solidFill>
                  <a:srgbClr val="0070C0"/>
                </a:solidFill>
              </a:rPr>
              <a:t>διαχείρισης συμβάσεων  (</a:t>
            </a:r>
            <a:r>
              <a:rPr lang="en-US" sz="2400" b="1" dirty="0" smtClean="0">
                <a:solidFill>
                  <a:srgbClr val="0070C0"/>
                </a:solidFill>
              </a:rPr>
              <a:t>contract management) </a:t>
            </a:r>
            <a:r>
              <a:rPr lang="el-GR" sz="2400" dirty="0" smtClean="0"/>
              <a:t>πρέπει να καλύπτει όλα τα στάδια του κύκλου ζωής μιας σύμβασης</a:t>
            </a:r>
            <a:endParaRPr lang="en-US" sz="2400" dirty="0"/>
          </a:p>
        </p:txBody>
      </p:sp>
      <p:pic>
        <p:nvPicPr>
          <p:cNvPr id="7" name="Picture 2"/>
          <p:cNvPicPr>
            <a:picLocks noChangeAspect="1" noChangeArrowheads="1"/>
          </p:cNvPicPr>
          <p:nvPr/>
        </p:nvPicPr>
        <p:blipFill>
          <a:blip r:embed="rId4"/>
          <a:srcRect/>
          <a:stretch>
            <a:fillRect/>
          </a:stretch>
        </p:blipFill>
        <p:spPr bwMode="auto">
          <a:xfrm>
            <a:off x="1607914" y="3954780"/>
            <a:ext cx="2659906" cy="2532888"/>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SFA - </a:t>
            </a:r>
            <a:r>
              <a:rPr lang="el-GR" dirty="0" smtClean="0"/>
              <a:t>Βάση δεδομένων προϊόντων </a:t>
            </a:r>
            <a:br>
              <a:rPr lang="el-GR" dirty="0" smtClean="0"/>
            </a:b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26</a:t>
            </a:fld>
            <a:endParaRPr lang="en-US"/>
          </a:p>
        </p:txBody>
      </p:sp>
      <p:sp>
        <p:nvSpPr>
          <p:cNvPr id="4" name="Content Placeholder 3"/>
          <p:cNvSpPr>
            <a:spLocks noGrp="1"/>
          </p:cNvSpPr>
          <p:nvPr>
            <p:ph sz="quarter" idx="1"/>
          </p:nvPr>
        </p:nvSpPr>
        <p:spPr>
          <a:xfrm>
            <a:off x="1196340" y="1333500"/>
            <a:ext cx="10363200" cy="4572000"/>
          </a:xfrm>
        </p:spPr>
        <p:txBody>
          <a:bodyPr>
            <a:normAutofit fontScale="92500" lnSpcReduction="10000"/>
          </a:bodyPr>
          <a:lstStyle/>
          <a:p>
            <a:r>
              <a:rPr lang="el-GR" b="1" dirty="0" smtClean="0">
                <a:solidFill>
                  <a:srgbClr val="0070C0"/>
                </a:solidFill>
              </a:rPr>
              <a:t>Βάση δεδομένων προϊόντων </a:t>
            </a:r>
            <a:r>
              <a:rPr lang="el-GR" dirty="0" smtClean="0"/>
              <a:t>(</a:t>
            </a:r>
            <a:r>
              <a:rPr lang="el-GR" dirty="0" err="1" smtClean="0"/>
              <a:t>Product</a:t>
            </a:r>
            <a:r>
              <a:rPr lang="el-GR" dirty="0" smtClean="0"/>
              <a:t> </a:t>
            </a:r>
            <a:r>
              <a:rPr lang="el-GR" dirty="0" err="1" smtClean="0"/>
              <a:t>database</a:t>
            </a:r>
            <a:r>
              <a:rPr lang="el-GR" dirty="0" smtClean="0"/>
              <a:t>), είναι ένας πλήρης ηλεκτρονικός οδηγός προϊόντων της επιχείρησης που κάθε πωλητής θα πρέπει να έχει διαθέσιμο</a:t>
            </a:r>
          </a:p>
          <a:p>
            <a:r>
              <a:rPr lang="el-GR" dirty="0" smtClean="0"/>
              <a:t>Περιέχει τα ονόματα των προϊόντων, διαθεσιμότητα προϊόντων στην αποθήκη ή ATP (</a:t>
            </a:r>
            <a:r>
              <a:rPr lang="el-GR" dirty="0" err="1" smtClean="0"/>
              <a:t>Available</a:t>
            </a:r>
            <a:r>
              <a:rPr lang="el-GR" dirty="0" smtClean="0"/>
              <a:t> </a:t>
            </a:r>
            <a:r>
              <a:rPr lang="el-GR" dirty="0" err="1" smtClean="0"/>
              <a:t>To</a:t>
            </a:r>
            <a:r>
              <a:rPr lang="el-GR" dirty="0" smtClean="0"/>
              <a:t> </a:t>
            </a:r>
            <a:r>
              <a:rPr lang="el-GR" dirty="0" err="1" smtClean="0"/>
              <a:t>Promise</a:t>
            </a:r>
            <a:r>
              <a:rPr lang="el-GR" dirty="0" smtClean="0"/>
              <a:t>), εικόνες των προϊόντων κ.λπ. Η ύπαρξη ικανής τεχνολογίας σήμερα (φορητοί υπολογιστές, ταμπλέτες, διαθεσιμότητα σύνδεσης με διαδίκτυο) κάνει τη λειτουργία αυτή               πολύ πιο εύκολη σε σχέση με το πολύ κοντινό </a:t>
            </a:r>
          </a:p>
          <a:p>
            <a:pPr>
              <a:buNone/>
            </a:pPr>
            <a:r>
              <a:rPr lang="el-GR" dirty="0" smtClean="0"/>
              <a:t>	παρελθόν. </a:t>
            </a:r>
          </a:p>
          <a:p>
            <a:r>
              <a:rPr lang="el-GR" dirty="0" smtClean="0"/>
              <a:t>H ύπαρξη αυτής της τεχνολογίας κάνει δυνατή τη</a:t>
            </a:r>
          </a:p>
          <a:p>
            <a:pPr>
              <a:buNone/>
            </a:pPr>
            <a:r>
              <a:rPr lang="el-GR" dirty="0" smtClean="0"/>
              <a:t>	σύνδεση του πωλητή τόσο στο σύστημα ERP ή </a:t>
            </a:r>
          </a:p>
          <a:p>
            <a:pPr>
              <a:buNone/>
            </a:pPr>
            <a:r>
              <a:rPr lang="el-GR" dirty="0" smtClean="0"/>
              <a:t>	στο σύστημα CRM της επιχείρησης.</a:t>
            </a:r>
          </a:p>
          <a:p>
            <a:endParaRPr lang="en-US" dirty="0"/>
          </a:p>
        </p:txBody>
      </p:sp>
      <p:pic>
        <p:nvPicPr>
          <p:cNvPr id="5" name="Picture 2"/>
          <p:cNvPicPr>
            <a:picLocks noChangeAspect="1" noChangeArrowheads="1"/>
          </p:cNvPicPr>
          <p:nvPr/>
        </p:nvPicPr>
        <p:blipFill>
          <a:blip r:embed="rId2"/>
          <a:srcRect/>
          <a:stretch>
            <a:fillRect/>
          </a:stretch>
        </p:blipFill>
        <p:spPr bwMode="auto">
          <a:xfrm>
            <a:off x="8503920" y="3773557"/>
            <a:ext cx="3239119" cy="3084443"/>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SFA - </a:t>
            </a:r>
            <a:r>
              <a:rPr lang="el-GR" dirty="0" smtClean="0"/>
              <a:t>Διαχείριση κινήτρων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27</a:t>
            </a:fld>
            <a:endParaRPr lang="en-US"/>
          </a:p>
        </p:txBody>
      </p:sp>
      <p:sp>
        <p:nvSpPr>
          <p:cNvPr id="4" name="Content Placeholder 3"/>
          <p:cNvSpPr>
            <a:spLocks noGrp="1"/>
          </p:cNvSpPr>
          <p:nvPr>
            <p:ph sz="quarter" idx="1"/>
          </p:nvPr>
        </p:nvSpPr>
        <p:spPr/>
        <p:txBody>
          <a:bodyPr>
            <a:normAutofit fontScale="85000" lnSpcReduction="10000"/>
          </a:bodyPr>
          <a:lstStyle/>
          <a:p>
            <a:r>
              <a:rPr lang="el-GR" dirty="0" smtClean="0"/>
              <a:t>Ένα σύστημα CRM θα πρέπει να επιτρέπει τη σύνδεση των πωλήσεων με τη </a:t>
            </a:r>
            <a:r>
              <a:rPr lang="el-GR" b="1" dirty="0" smtClean="0">
                <a:solidFill>
                  <a:srgbClr val="0070C0"/>
                </a:solidFill>
              </a:rPr>
              <a:t>διαχείριση κινήτρων των πωλητών (</a:t>
            </a:r>
            <a:r>
              <a:rPr lang="el-GR" b="1" dirty="0" err="1" smtClean="0">
                <a:solidFill>
                  <a:srgbClr val="0070C0"/>
                </a:solidFill>
              </a:rPr>
              <a:t>Incentive</a:t>
            </a:r>
            <a:r>
              <a:rPr lang="el-GR" b="1" dirty="0" smtClean="0">
                <a:solidFill>
                  <a:srgbClr val="0070C0"/>
                </a:solidFill>
              </a:rPr>
              <a:t> </a:t>
            </a:r>
            <a:r>
              <a:rPr lang="el-GR" b="1" dirty="0" err="1" smtClean="0">
                <a:solidFill>
                  <a:srgbClr val="0070C0"/>
                </a:solidFill>
              </a:rPr>
              <a:t>management</a:t>
            </a:r>
            <a:r>
              <a:rPr lang="el-GR" b="1" dirty="0" smtClean="0">
                <a:solidFill>
                  <a:srgbClr val="0070C0"/>
                </a:solidFill>
              </a:rPr>
              <a:t>)</a:t>
            </a:r>
            <a:r>
              <a:rPr lang="el-GR" dirty="0" smtClean="0"/>
              <a:t>.</a:t>
            </a:r>
          </a:p>
          <a:p>
            <a:r>
              <a:rPr lang="el-GR" dirty="0" smtClean="0"/>
              <a:t> Για να επιτευχθεί αυτός ο στόχος, θα πρέπει να υπάρχει ένας ευέλικτος μηχανισμός μέτρησης της απόδοσης των πωλητών, ο οποίος στη συνέχεια να συνδέεται με αυτόματο τρόπο με τον υπολογισμό των αποζημιώσεων των πωλητών με βάση:</a:t>
            </a:r>
          </a:p>
          <a:p>
            <a:r>
              <a:rPr lang="el-GR" b="1" dirty="0" err="1" smtClean="0">
                <a:solidFill>
                  <a:srgbClr val="C00000"/>
                </a:solidFill>
              </a:rPr>
              <a:t>Στόχ</a:t>
            </a:r>
            <a:r>
              <a:rPr lang="en-US" b="1" dirty="0" smtClean="0">
                <a:solidFill>
                  <a:srgbClr val="C00000"/>
                </a:solidFill>
              </a:rPr>
              <a:t>o</a:t>
            </a:r>
            <a:r>
              <a:rPr lang="el-GR" b="1" dirty="0" err="1" smtClean="0">
                <a:solidFill>
                  <a:srgbClr val="C00000"/>
                </a:solidFill>
              </a:rPr>
              <a:t>υς</a:t>
            </a:r>
            <a:r>
              <a:rPr lang="el-GR" b="1" dirty="0" smtClean="0">
                <a:solidFill>
                  <a:srgbClr val="C00000"/>
                </a:solidFill>
              </a:rPr>
              <a:t> όγκου πωλήσεων</a:t>
            </a:r>
          </a:p>
          <a:p>
            <a:pPr lvl="1"/>
            <a:r>
              <a:rPr lang="el-GR" dirty="0" smtClean="0"/>
              <a:t>υπολογίζονται από το σύστημα CRM ανά πωλητή,</a:t>
            </a:r>
          </a:p>
          <a:p>
            <a:pPr lvl="1">
              <a:buNone/>
            </a:pPr>
            <a:r>
              <a:rPr lang="el-GR" dirty="0" smtClean="0"/>
              <a:t>	ανά  γεωγραφική περιοχή, ανά προϊόν, ανά πελάτη</a:t>
            </a:r>
          </a:p>
          <a:p>
            <a:r>
              <a:rPr lang="el-GR" b="1" dirty="0" smtClean="0">
                <a:solidFill>
                  <a:srgbClr val="C00000"/>
                </a:solidFill>
              </a:rPr>
              <a:t>Στόχους ενεργειών πωλήσεων </a:t>
            </a:r>
          </a:p>
          <a:p>
            <a:pPr lvl="1"/>
            <a:r>
              <a:rPr lang="el-GR" dirty="0" smtClean="0"/>
              <a:t>π.χ. Επισκέψεις σε υπάρχοντες πελάτες, Επισκέψεις</a:t>
            </a:r>
          </a:p>
          <a:p>
            <a:pPr lvl="1">
              <a:buNone/>
            </a:pPr>
            <a:r>
              <a:rPr lang="el-GR" dirty="0" smtClean="0"/>
              <a:t>	σε νέους πελάτες, Παραγγελίες από πελάτες, </a:t>
            </a:r>
            <a:r>
              <a:rPr lang="en-US" dirty="0" smtClean="0"/>
              <a:t> </a:t>
            </a:r>
            <a:endParaRPr lang="el-GR" dirty="0" smtClean="0"/>
          </a:p>
          <a:p>
            <a:pPr lvl="1">
              <a:buNone/>
            </a:pPr>
            <a:r>
              <a:rPr lang="el-GR" dirty="0" smtClean="0"/>
              <a:t>	Επιδείξεις προϊόντων, </a:t>
            </a:r>
            <a:r>
              <a:rPr lang="en-US" dirty="0" smtClean="0"/>
              <a:t> </a:t>
            </a:r>
            <a:r>
              <a:rPr lang="el-GR" dirty="0" smtClean="0"/>
              <a:t>Συμμετοχές σε εκθέσεις, </a:t>
            </a:r>
          </a:p>
          <a:p>
            <a:r>
              <a:rPr lang="el-GR" b="1" dirty="0" smtClean="0">
                <a:solidFill>
                  <a:srgbClr val="C00000"/>
                </a:solidFill>
              </a:rPr>
              <a:t>Στόχους κέρδους</a:t>
            </a:r>
          </a:p>
          <a:p>
            <a:pPr lvl="1"/>
            <a:endParaRPr lang="el-GR" b="1" dirty="0" smtClean="0"/>
          </a:p>
          <a:p>
            <a:pPr lvl="1"/>
            <a:endParaRPr lang="en-US" dirty="0" smtClean="0"/>
          </a:p>
          <a:p>
            <a:endParaRPr lang="en-US" dirty="0"/>
          </a:p>
        </p:txBody>
      </p:sp>
      <p:pic>
        <p:nvPicPr>
          <p:cNvPr id="5" name="Picture 2"/>
          <p:cNvPicPr>
            <a:picLocks noChangeAspect="1" noChangeArrowheads="1"/>
          </p:cNvPicPr>
          <p:nvPr/>
        </p:nvPicPr>
        <p:blipFill>
          <a:blip r:embed="rId3"/>
          <a:srcRect/>
          <a:stretch>
            <a:fillRect/>
          </a:stretch>
        </p:blipFill>
        <p:spPr bwMode="auto">
          <a:xfrm>
            <a:off x="8252460" y="3257603"/>
            <a:ext cx="3444859" cy="3280358"/>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SFA - </a:t>
            </a:r>
            <a:r>
              <a:rPr lang="el-GR" dirty="0" smtClean="0"/>
              <a:t>Διαχείριση κινήτρων</a:t>
            </a:r>
            <a:br>
              <a:rPr lang="el-GR" dirty="0" smtClean="0"/>
            </a:br>
            <a:r>
              <a:rPr lang="el-GR" dirty="0" smtClean="0"/>
              <a:t>Στόχοι κέρδους – Δείκτης μεικτού κέρδους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28</a:t>
            </a:fld>
            <a:endParaRPr lang="en-US"/>
          </a:p>
        </p:txBody>
      </p:sp>
      <p:sp>
        <p:nvSpPr>
          <p:cNvPr id="4" name="Content Placeholder 3"/>
          <p:cNvSpPr>
            <a:spLocks noGrp="1"/>
          </p:cNvSpPr>
          <p:nvPr>
            <p:ph sz="quarter" idx="1"/>
          </p:nvPr>
        </p:nvSpPr>
        <p:spPr/>
        <p:txBody>
          <a:bodyPr>
            <a:normAutofit fontScale="85000" lnSpcReduction="10000"/>
          </a:bodyPr>
          <a:lstStyle/>
          <a:p>
            <a:r>
              <a:rPr lang="el-GR" b="1" dirty="0" smtClean="0"/>
              <a:t> </a:t>
            </a:r>
            <a:r>
              <a:rPr lang="el-GR" b="1" dirty="0" smtClean="0">
                <a:solidFill>
                  <a:srgbClr val="C00000"/>
                </a:solidFill>
              </a:rPr>
              <a:t>Δείκτης μεικτού κέρδους:</a:t>
            </a:r>
            <a:r>
              <a:rPr lang="el-GR" dirty="0" smtClean="0">
                <a:solidFill>
                  <a:srgbClr val="C00000"/>
                </a:solidFill>
              </a:rPr>
              <a:t> </a:t>
            </a:r>
            <a:r>
              <a:rPr lang="el-GR" b="1" dirty="0" smtClean="0">
                <a:solidFill>
                  <a:srgbClr val="C00000"/>
                </a:solidFill>
              </a:rPr>
              <a:t>μεικτά κέρδη εκμετάλλευσης / κύκλος εργασιών</a:t>
            </a:r>
            <a:r>
              <a:rPr lang="el-GR" dirty="0" smtClean="0"/>
              <a:t/>
            </a:r>
            <a:br>
              <a:rPr lang="el-GR" dirty="0" smtClean="0"/>
            </a:br>
            <a:r>
              <a:rPr lang="el-GR" dirty="0" smtClean="0"/>
              <a:t>(= (πωλήσεις - κόστος πωληθέντων)/ </a:t>
            </a:r>
            <a:r>
              <a:rPr lang="el-GR" dirty="0" smtClean="0"/>
              <a:t>πωλήσεις %)</a:t>
            </a:r>
          </a:p>
          <a:p>
            <a:r>
              <a:rPr lang="el-GR" dirty="0" smtClean="0"/>
              <a:t>Είναι γνωστός και ως μεικτό περιθώριο κέρδους. Είναι το μέτρο αξιολόγησης της αποδοτικότητας των επιχειρήσεων. Δείχνει δηλαδή τη λειτουργική αποτελεσματικότητα μιας επιχείρησης και την πολιτική τιμών αυτής. </a:t>
            </a:r>
          </a:p>
          <a:p>
            <a:r>
              <a:rPr lang="el-GR" dirty="0" smtClean="0"/>
              <a:t>Όσο μεγαλύτερος είναι ο αριθμοδείκτης μεικτού κέρδους τόσο καλύτερη από απόψεως κερδών είναι η θέση της επιχείρησης διότι μπορεί να αντιμετωπίσει, χωρίς δυσκολία, μια ενδεχόμενη αύξηση του κόστους των πωλούμενων προϊόντων της.</a:t>
            </a:r>
          </a:p>
          <a:p>
            <a:r>
              <a:rPr lang="el-GR" dirty="0" smtClean="0"/>
              <a:t>Ένας υψηλός δείκτης μεικτού κέρδους δείχνει την ικανότητα της διοίκησης μιας επιχείρησης να επιτυγχάνει φθηνές αγορές και να πωλεί σε υψηλές τιμές. </a:t>
            </a:r>
          </a:p>
          <a:p>
            <a:r>
              <a:rPr lang="el-GR" dirty="0" smtClean="0"/>
              <a:t>Π.χ.</a:t>
            </a:r>
            <a:br>
              <a:rPr lang="el-GR" dirty="0" smtClean="0"/>
            </a:br>
            <a:r>
              <a:rPr lang="el-GR" dirty="0" smtClean="0"/>
              <a:t> (106.856 – 84.348)/106.856 = 22.508 / 106.856 = </a:t>
            </a:r>
            <a:r>
              <a:rPr lang="el-GR" b="1" dirty="0" smtClean="0"/>
              <a:t>21%</a:t>
            </a:r>
            <a:r>
              <a:rPr lang="el-GR" dirty="0" smtClean="0"/>
              <a:t/>
            </a:r>
            <a:br>
              <a:rPr lang="el-GR" dirty="0" smtClean="0"/>
            </a:br>
            <a:endParaRPr lang="el-GR"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827D68-DF6B-E04E-9B61-40790B0B0F74}"/>
              </a:ext>
            </a:extLst>
          </p:cNvPr>
          <p:cNvSpPr>
            <a:spLocks noGrp="1"/>
          </p:cNvSpPr>
          <p:nvPr>
            <p:ph type="title"/>
          </p:nvPr>
        </p:nvSpPr>
        <p:spPr/>
        <p:txBody>
          <a:bodyPr>
            <a:normAutofit fontScale="90000"/>
          </a:bodyPr>
          <a:lstStyle/>
          <a:p>
            <a:r>
              <a:rPr lang="en-US" dirty="0" smtClean="0"/>
              <a:t>SFA - </a:t>
            </a:r>
            <a:r>
              <a:rPr lang="el-GR" dirty="0" smtClean="0"/>
              <a:t>Διαχείριση κινήτρων</a:t>
            </a:r>
            <a:br>
              <a:rPr lang="el-GR" dirty="0" smtClean="0"/>
            </a:br>
            <a:r>
              <a:rPr lang="el-GR" dirty="0" smtClean="0"/>
              <a:t>Στόχοι κέρδους – Δείκτης καθαρού </a:t>
            </a:r>
            <a:r>
              <a:rPr lang="el-GR" dirty="0"/>
              <a:t>κέρδους</a:t>
            </a:r>
            <a:endParaRPr lang="en-US" dirty="0"/>
          </a:p>
        </p:txBody>
      </p:sp>
      <p:sp>
        <p:nvSpPr>
          <p:cNvPr id="3" name="Content Placeholder 2">
            <a:extLst>
              <a:ext uri="{FF2B5EF4-FFF2-40B4-BE49-F238E27FC236}">
                <a16:creationId xmlns="" xmlns:a16="http://schemas.microsoft.com/office/drawing/2014/main" id="{C7895A7C-97B6-AC46-B979-FD357FFDE32C}"/>
              </a:ext>
            </a:extLst>
          </p:cNvPr>
          <p:cNvSpPr>
            <a:spLocks noGrp="1"/>
          </p:cNvSpPr>
          <p:nvPr>
            <p:ph idx="1"/>
          </p:nvPr>
        </p:nvSpPr>
        <p:spPr/>
        <p:txBody>
          <a:bodyPr>
            <a:normAutofit fontScale="92500"/>
          </a:bodyPr>
          <a:lstStyle/>
          <a:p>
            <a:r>
              <a:rPr lang="el-GR" b="1" dirty="0" smtClean="0">
                <a:solidFill>
                  <a:srgbClr val="C00000"/>
                </a:solidFill>
              </a:rPr>
              <a:t>Δείκτης </a:t>
            </a:r>
            <a:r>
              <a:rPr lang="el-GR" b="1" dirty="0">
                <a:solidFill>
                  <a:srgbClr val="C00000"/>
                </a:solidFill>
              </a:rPr>
              <a:t>καθαρού κέρδους:</a:t>
            </a:r>
            <a:r>
              <a:rPr lang="el-GR" dirty="0">
                <a:solidFill>
                  <a:srgbClr val="C00000"/>
                </a:solidFill>
              </a:rPr>
              <a:t> </a:t>
            </a:r>
            <a:r>
              <a:rPr lang="el-GR" b="1" dirty="0">
                <a:solidFill>
                  <a:srgbClr val="C00000"/>
                </a:solidFill>
              </a:rPr>
              <a:t>καθαρά κέρδη χρήσης / κύκλος εργασιών</a:t>
            </a:r>
            <a:r>
              <a:rPr lang="el-GR" dirty="0"/>
              <a:t/>
            </a:r>
            <a:br>
              <a:rPr lang="el-GR" dirty="0"/>
            </a:br>
            <a:r>
              <a:rPr lang="el-GR" dirty="0" smtClean="0"/>
              <a:t>(=κέρδη (μετά από φόρους) / πωλήσεις %)</a:t>
            </a:r>
            <a:endParaRPr lang="el-GR" dirty="0"/>
          </a:p>
          <a:p>
            <a:pPr lvl="0"/>
            <a:r>
              <a:rPr lang="el-GR" dirty="0" smtClean="0"/>
              <a:t>Ο αριθμοδείκτης αυτός, γνωστός και ως καθαρό περιθώριο κέρδους, προσδιορίζει το κέρδος από τις λειτουργικές δραστηριότητες, δηλαδή το ποσοστό κέρδους που μένει στην επιχείρηση μετά την αφαίρεση από τις καθαρές πωλήσεις του κόστους πωληθέντων και των λοιπών εξόδων. </a:t>
            </a:r>
          </a:p>
          <a:p>
            <a:pPr lvl="0"/>
            <a:r>
              <a:rPr lang="el-GR" dirty="0" smtClean="0"/>
              <a:t>Όσο μεγαλύτερος είναι ο αριθμοδείκτης τόσο πιο επικερδής είναι η επιχείρηση.</a:t>
            </a:r>
          </a:p>
          <a:p>
            <a:r>
              <a:rPr lang="el-GR" dirty="0" err="1" smtClean="0"/>
              <a:t>Π.χ</a:t>
            </a:r>
            <a:r>
              <a:rPr lang="el-GR" dirty="0" smtClean="0"/>
              <a:t>,</a:t>
            </a:r>
            <a:r>
              <a:rPr lang="el-GR" dirty="0"/>
              <a:t/>
            </a:r>
            <a:br>
              <a:rPr lang="el-GR" dirty="0"/>
            </a:br>
            <a:r>
              <a:rPr lang="el-GR" dirty="0"/>
              <a:t>1.849 / 106.856 = </a:t>
            </a:r>
            <a:r>
              <a:rPr lang="el-GR" b="1" dirty="0"/>
              <a:t>1,73%</a:t>
            </a:r>
            <a:r>
              <a:rPr lang="el-GR" dirty="0"/>
              <a:t/>
            </a:r>
            <a:br>
              <a:rPr lang="el-GR" dirty="0"/>
            </a:br>
            <a:endParaRPr lang="el-GR" dirty="0"/>
          </a:p>
          <a:p>
            <a:pPr marL="0" indent="0">
              <a:buNone/>
            </a:pPr>
            <a:endParaRPr lang="en-US" dirty="0"/>
          </a:p>
        </p:txBody>
      </p:sp>
    </p:spTree>
    <p:extLst>
      <p:ext uri="{BB962C8B-B14F-4D97-AF65-F5344CB8AC3E}">
        <p14:creationId xmlns="" xmlns:p14="http://schemas.microsoft.com/office/powerpoint/2010/main" val="653305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Κατηγορίες </a:t>
            </a:r>
            <a:r>
              <a:rPr lang="en-US" dirty="0" smtClean="0"/>
              <a:t>CRM</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a:t>
            </a:fld>
            <a:endParaRPr lang="en-US"/>
          </a:p>
        </p:txBody>
      </p:sp>
      <p:sp>
        <p:nvSpPr>
          <p:cNvPr id="4" name="Content Placeholder 3"/>
          <p:cNvSpPr>
            <a:spLocks noGrp="1"/>
          </p:cNvSpPr>
          <p:nvPr>
            <p:ph sz="quarter" idx="1"/>
          </p:nvPr>
        </p:nvSpPr>
        <p:spPr/>
        <p:txBody>
          <a:bodyPr>
            <a:normAutofit fontScale="92500" lnSpcReduction="20000"/>
          </a:bodyPr>
          <a:lstStyle/>
          <a:p>
            <a:r>
              <a:rPr lang="el-GR" b="1" dirty="0" smtClean="0">
                <a:solidFill>
                  <a:srgbClr val="0070C0"/>
                </a:solidFill>
              </a:rPr>
              <a:t>Στρατηγικό CRM (</a:t>
            </a:r>
            <a:r>
              <a:rPr lang="el-GR" b="1" dirty="0" err="1" smtClean="0">
                <a:solidFill>
                  <a:srgbClr val="0070C0"/>
                </a:solidFill>
              </a:rPr>
              <a:t>Strategic</a:t>
            </a:r>
            <a:r>
              <a:rPr lang="el-GR" b="1" dirty="0" smtClean="0">
                <a:solidFill>
                  <a:srgbClr val="0070C0"/>
                </a:solidFill>
              </a:rPr>
              <a:t> CRM) : </a:t>
            </a:r>
            <a:r>
              <a:rPr lang="el-GR" dirty="0" smtClean="0"/>
              <a:t>έχει ως στόχο την απόκτηση και διατήρηση των </a:t>
            </a:r>
            <a:r>
              <a:rPr lang="el-GR" dirty="0" err="1" smtClean="0"/>
              <a:t>πελάτων</a:t>
            </a:r>
            <a:r>
              <a:rPr lang="el-GR" dirty="0" smtClean="0"/>
              <a:t> με υψηλή αξία για την επιχείρηση </a:t>
            </a:r>
            <a:endParaRPr lang="en-US" dirty="0" smtClean="0"/>
          </a:p>
          <a:p>
            <a:r>
              <a:rPr lang="el-GR" b="1" dirty="0" smtClean="0">
                <a:solidFill>
                  <a:srgbClr val="0070C0"/>
                </a:solidFill>
              </a:rPr>
              <a:t>Επιχειρησιακό CRM (</a:t>
            </a:r>
            <a:r>
              <a:rPr lang="el-GR" b="1" dirty="0" err="1" smtClean="0">
                <a:solidFill>
                  <a:srgbClr val="0070C0"/>
                </a:solidFill>
              </a:rPr>
              <a:t>Operational</a:t>
            </a:r>
            <a:r>
              <a:rPr lang="el-GR" b="1" dirty="0" smtClean="0">
                <a:solidFill>
                  <a:srgbClr val="0070C0"/>
                </a:solidFill>
              </a:rPr>
              <a:t> CRM</a:t>
            </a:r>
            <a:r>
              <a:rPr lang="el-GR" dirty="0" smtClean="0">
                <a:solidFill>
                  <a:srgbClr val="0070C0"/>
                </a:solidFill>
              </a:rPr>
              <a:t>) :  </a:t>
            </a:r>
            <a:r>
              <a:rPr lang="el-GR" dirty="0" smtClean="0"/>
              <a:t>(λέγεται και λειτουργικό </a:t>
            </a:r>
            <a:r>
              <a:rPr lang="en-US" dirty="0" smtClean="0"/>
              <a:t>CRM)</a:t>
            </a:r>
            <a:r>
              <a:rPr lang="el-GR" dirty="0" smtClean="0"/>
              <a:t> επικεντρώνεται στην αυτοματοποίηση των διαδικασιών πωλήσεων, μάρκετινγκ και εξυπηρέτησης πελατών. </a:t>
            </a:r>
          </a:p>
          <a:p>
            <a:r>
              <a:rPr lang="el-GR" b="1" dirty="0" smtClean="0">
                <a:solidFill>
                  <a:srgbClr val="0070C0"/>
                </a:solidFill>
              </a:rPr>
              <a:t>Αναλυτικό CRM (</a:t>
            </a:r>
            <a:r>
              <a:rPr lang="el-GR" b="1" dirty="0" err="1" smtClean="0">
                <a:solidFill>
                  <a:srgbClr val="0070C0"/>
                </a:solidFill>
              </a:rPr>
              <a:t>Analytical</a:t>
            </a:r>
            <a:r>
              <a:rPr lang="el-GR" b="1" dirty="0" smtClean="0">
                <a:solidFill>
                  <a:srgbClr val="0070C0"/>
                </a:solidFill>
              </a:rPr>
              <a:t> CRM) : </a:t>
            </a:r>
            <a:r>
              <a:rPr lang="el-GR" dirty="0" smtClean="0"/>
              <a:t>επικεντρώνεται στην εξόρυξη δεδομένων των πελατών με σκοπό τη χάραξη της στρατηγικής της επιχείρησης ή απλά την εξαγωγή συμπερασμάτων για τους πελάτες της επιχείρησης </a:t>
            </a:r>
          </a:p>
          <a:p>
            <a:r>
              <a:rPr lang="el-GR" b="1" dirty="0" smtClean="0">
                <a:solidFill>
                  <a:srgbClr val="0070C0"/>
                </a:solidFill>
              </a:rPr>
              <a:t>Συνεργατικό CRM (</a:t>
            </a:r>
            <a:r>
              <a:rPr lang="el-GR" b="1" dirty="0" err="1" smtClean="0">
                <a:solidFill>
                  <a:srgbClr val="0070C0"/>
                </a:solidFill>
              </a:rPr>
              <a:t>Collaborative</a:t>
            </a:r>
            <a:r>
              <a:rPr lang="el-GR" b="1" dirty="0" smtClean="0">
                <a:solidFill>
                  <a:srgbClr val="0070C0"/>
                </a:solidFill>
              </a:rPr>
              <a:t> CRM) : </a:t>
            </a:r>
            <a:r>
              <a:rPr lang="el-GR" dirty="0" smtClean="0"/>
              <a:t>στοχεύει στην εφαρμογή κατάλληλης τεχνολογίας μέσα στην επιχείρηση με σκοπό τη βελτιστοποίηση της αξίας της επιχείρησης καθώς και των πελατών. </a:t>
            </a:r>
            <a:r>
              <a:rPr lang="el-GR" dirty="0" smtClean="0"/>
              <a:t>Η πληροφορία μοιράζεται σε πολλά τμήματα της επιχείρησης</a:t>
            </a:r>
            <a:endParaRPr lang="el-GR"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4420" y="274638"/>
            <a:ext cx="10507980" cy="1143000"/>
          </a:xfrm>
        </p:spPr>
        <p:txBody>
          <a:bodyPr>
            <a:normAutofit fontScale="90000"/>
          </a:bodyPr>
          <a:lstStyle/>
          <a:p>
            <a:r>
              <a:rPr lang="en-US" dirty="0" smtClean="0"/>
              <a:t>SFA - </a:t>
            </a:r>
            <a:r>
              <a:rPr lang="el-GR" dirty="0" smtClean="0"/>
              <a:t>Διαχείριση κινήτρων</a:t>
            </a:r>
            <a:br>
              <a:rPr lang="el-GR" dirty="0" smtClean="0"/>
            </a:br>
            <a:r>
              <a:rPr lang="el-GR" sz="3600" dirty="0" smtClean="0"/>
              <a:t>Στόχοι κέρδους – Δείκτης Κόστους πωληθέντων προϊόντων</a:t>
            </a:r>
            <a:endParaRPr lang="en-US" sz="3600" dirty="0" smtClean="0"/>
          </a:p>
        </p:txBody>
      </p:sp>
      <p:sp>
        <p:nvSpPr>
          <p:cNvPr id="3" name="Slide Number Placeholder 2"/>
          <p:cNvSpPr>
            <a:spLocks noGrp="1"/>
          </p:cNvSpPr>
          <p:nvPr>
            <p:ph type="sldNum" sz="quarter" idx="12"/>
          </p:nvPr>
        </p:nvSpPr>
        <p:spPr/>
        <p:txBody>
          <a:bodyPr/>
          <a:lstStyle/>
          <a:p>
            <a:fld id="{8B95C939-2FA7-DA46-BEC7-5018676AC871}" type="slidenum">
              <a:rPr lang="en-US" smtClean="0"/>
              <a:pPr/>
              <a:t>30</a:t>
            </a:fld>
            <a:endParaRPr lang="en-US"/>
          </a:p>
        </p:txBody>
      </p:sp>
      <p:sp>
        <p:nvSpPr>
          <p:cNvPr id="4" name="Content Placeholder 3"/>
          <p:cNvSpPr>
            <a:spLocks noGrp="1"/>
          </p:cNvSpPr>
          <p:nvPr>
            <p:ph sz="quarter" idx="1"/>
          </p:nvPr>
        </p:nvSpPr>
        <p:spPr/>
        <p:txBody>
          <a:bodyPr>
            <a:normAutofit/>
          </a:bodyPr>
          <a:lstStyle/>
          <a:p>
            <a:r>
              <a:rPr lang="el-GR" b="1" dirty="0" smtClean="0">
                <a:solidFill>
                  <a:srgbClr val="C00000"/>
                </a:solidFill>
              </a:rPr>
              <a:t>Δείκτης Κόστους Πωληθέντων Προϊόντων = Κόστος Πωληθέντων / κύκλος εργασιών</a:t>
            </a:r>
          </a:p>
          <a:p>
            <a:r>
              <a:rPr lang="el-GR" dirty="0" smtClean="0"/>
              <a:t>(=κόστος πωληθέντων / πωλήσεις %)</a:t>
            </a:r>
            <a:endParaRPr lang="el-GR" b="1" dirty="0" smtClean="0">
              <a:solidFill>
                <a:srgbClr val="C00000"/>
              </a:solidFill>
            </a:endParaRPr>
          </a:p>
          <a:p>
            <a:r>
              <a:rPr lang="el-GR" dirty="0" smtClean="0"/>
              <a:t>Ο δείκτης αυτός μετρά την αποτελεσματικότητα ελέγχου του κόστους των πωληθέντων αγαθών σε μια επιχείρηση</a:t>
            </a:r>
          </a:p>
          <a:p>
            <a:r>
              <a:rPr lang="el-GR" dirty="0" smtClean="0"/>
              <a:t>84.348/  106.856 = 78%</a:t>
            </a:r>
          </a:p>
          <a:p>
            <a:endParaRPr lang="en-US" dirty="0" smtClean="0"/>
          </a:p>
          <a:p>
            <a:endParaRPr lang="en-US" dirty="0">
              <a:solidFill>
                <a:srgbClr val="C0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SFA - </a:t>
            </a:r>
            <a:r>
              <a:rPr lang="el-GR" dirty="0" smtClean="0"/>
              <a:t>Διαμόρφωση προϊόντων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31</a:t>
            </a:fld>
            <a:endParaRPr lang="en-US"/>
          </a:p>
        </p:txBody>
      </p:sp>
      <p:sp>
        <p:nvSpPr>
          <p:cNvPr id="4" name="Content Placeholder 3"/>
          <p:cNvSpPr>
            <a:spLocks noGrp="1"/>
          </p:cNvSpPr>
          <p:nvPr>
            <p:ph sz="quarter" idx="1"/>
          </p:nvPr>
        </p:nvSpPr>
        <p:spPr>
          <a:xfrm>
            <a:off x="899160" y="1447800"/>
            <a:ext cx="10972800" cy="5410200"/>
          </a:xfrm>
        </p:spPr>
        <p:txBody>
          <a:bodyPr>
            <a:normAutofit fontScale="85000" lnSpcReduction="20000"/>
          </a:bodyPr>
          <a:lstStyle/>
          <a:p>
            <a:r>
              <a:rPr lang="el-GR" dirty="0" smtClean="0"/>
              <a:t>Η </a:t>
            </a:r>
            <a:r>
              <a:rPr lang="el-GR" b="1" dirty="0" smtClean="0">
                <a:solidFill>
                  <a:srgbClr val="0070C0"/>
                </a:solidFill>
              </a:rPr>
              <a:t>Διαμόρφωση προϊόντων (</a:t>
            </a:r>
            <a:r>
              <a:rPr lang="en-US" b="1" dirty="0" smtClean="0">
                <a:solidFill>
                  <a:srgbClr val="0070C0"/>
                </a:solidFill>
              </a:rPr>
              <a:t>Product configuration)</a:t>
            </a:r>
            <a:r>
              <a:rPr lang="el-GR" b="1" dirty="0" smtClean="0">
                <a:solidFill>
                  <a:srgbClr val="0070C0"/>
                </a:solidFill>
              </a:rPr>
              <a:t> </a:t>
            </a:r>
            <a:r>
              <a:rPr lang="el-GR" dirty="0" smtClean="0"/>
              <a:t>είναι σημαντική </a:t>
            </a:r>
          </a:p>
          <a:p>
            <a:pPr>
              <a:buNone/>
            </a:pPr>
            <a:r>
              <a:rPr lang="el-GR" dirty="0" smtClean="0"/>
              <a:t>	στη στρατηγική παραγωγής </a:t>
            </a:r>
            <a:r>
              <a:rPr lang="en-US" dirty="0" smtClean="0"/>
              <a:t>assemble-to-order. </a:t>
            </a:r>
          </a:p>
          <a:p>
            <a:r>
              <a:rPr lang="el-GR" dirty="0" smtClean="0"/>
              <a:t>H λειτουργικότητα λέγεται και </a:t>
            </a:r>
            <a:r>
              <a:rPr lang="el-GR" dirty="0" smtClean="0">
                <a:solidFill>
                  <a:srgbClr val="C00000"/>
                </a:solidFill>
              </a:rPr>
              <a:t>CPQ (</a:t>
            </a:r>
            <a:r>
              <a:rPr lang="el-GR" dirty="0" err="1" smtClean="0">
                <a:solidFill>
                  <a:srgbClr val="C00000"/>
                </a:solidFill>
              </a:rPr>
              <a:t>Configure</a:t>
            </a:r>
            <a:r>
              <a:rPr lang="el-GR" dirty="0" smtClean="0">
                <a:solidFill>
                  <a:srgbClr val="C00000"/>
                </a:solidFill>
              </a:rPr>
              <a:t> – </a:t>
            </a:r>
            <a:r>
              <a:rPr lang="el-GR" dirty="0" err="1" smtClean="0">
                <a:solidFill>
                  <a:srgbClr val="C00000"/>
                </a:solidFill>
              </a:rPr>
              <a:t>Price</a:t>
            </a:r>
            <a:r>
              <a:rPr lang="el-GR" dirty="0" smtClean="0">
                <a:solidFill>
                  <a:srgbClr val="C00000"/>
                </a:solidFill>
              </a:rPr>
              <a:t> – </a:t>
            </a:r>
            <a:r>
              <a:rPr lang="el-GR" dirty="0" err="1" smtClean="0">
                <a:solidFill>
                  <a:srgbClr val="C00000"/>
                </a:solidFill>
              </a:rPr>
              <a:t>Quote</a:t>
            </a:r>
            <a:r>
              <a:rPr lang="el-GR" dirty="0" smtClean="0">
                <a:solidFill>
                  <a:srgbClr val="C00000"/>
                </a:solidFill>
              </a:rPr>
              <a:t>). </a:t>
            </a:r>
            <a:r>
              <a:rPr lang="el-GR" dirty="0" smtClean="0"/>
              <a:t>Ο πωλητής:</a:t>
            </a:r>
          </a:p>
          <a:p>
            <a:pPr lvl="1"/>
            <a:r>
              <a:rPr lang="el-GR" dirty="0" smtClean="0"/>
              <a:t>Επιλέγει βήμα-βήμα τα χαρακτηριστικά του προϊόντος που είναι αναγκαία. </a:t>
            </a:r>
          </a:p>
          <a:p>
            <a:pPr lvl="1"/>
            <a:r>
              <a:rPr lang="el-GR" dirty="0" smtClean="0"/>
              <a:t>Διαμορφώνει το τελικό προϊόν με βάση τους περιορισμούς συμβατότητας και </a:t>
            </a:r>
            <a:r>
              <a:rPr lang="el-GR" dirty="0" err="1" smtClean="0"/>
              <a:t>διαλειτουργικότητας</a:t>
            </a:r>
            <a:r>
              <a:rPr lang="el-GR" dirty="0" smtClean="0"/>
              <a:t> που υπάρχουν μεταξύ των υποσυστημάτων που επιλέγονται. </a:t>
            </a:r>
          </a:p>
          <a:p>
            <a:pPr lvl="1"/>
            <a:r>
              <a:rPr lang="el-GR" dirty="0" smtClean="0"/>
              <a:t>Παρακολουθεί το κόστος του κάθε προϊόντος που έχει επιλέξει αλλά και των συστατικών που το αποτελούν. Μπορεί να υποκαταστήσει συστατικά ώστε να διαμορφώσει την τελική τιμή του προϊόντος και να αυξήσει τις πιθανότητες για μια επιτυχημένη πώληση. </a:t>
            </a:r>
          </a:p>
          <a:p>
            <a:pPr lvl="1"/>
            <a:r>
              <a:rPr lang="el-GR" dirty="0" smtClean="0"/>
              <a:t>Διαμορφώνει την προσφορά προσθέτοντας όρους πώλησης ή εκπτώσεις. Οι όροι πώλησης  περιλαμβάνουν τη διαθεσιμότητα των προϊόντων, την ημερομηνία εγκυρότητας της προσφοράς, κ.α.  </a:t>
            </a:r>
          </a:p>
          <a:p>
            <a:r>
              <a:rPr lang="el-GR" dirty="0" smtClean="0"/>
              <a:t>Το </a:t>
            </a:r>
            <a:r>
              <a:rPr lang="en-US" dirty="0" smtClean="0"/>
              <a:t>CPQ </a:t>
            </a:r>
            <a:r>
              <a:rPr lang="el-GR" dirty="0" smtClean="0"/>
              <a:t>αποτελεί τμήμα του συστήματος ERP-CRM της επιχείρησης, διότι το </a:t>
            </a:r>
            <a:r>
              <a:rPr lang="en-US" dirty="0" smtClean="0"/>
              <a:t>CPQ </a:t>
            </a:r>
            <a:r>
              <a:rPr lang="el-GR" dirty="0" smtClean="0"/>
              <a:t>είναι απαραίτητο για να λειτουργήσει η πρόσβαση στους καταλόγους υλικών των προϊόντων (ΒΟΜ), στο διαθέσιμο απόθεμα της επιχείρησης, στα κοστολογικά δεδομένα των προϊόντων, στο προφίλ των πελατών, καθώς και στο σύστημα ελέγχου ροής πληροφορίας της επιχείρησης για τις σχετικές εγκρίσεις από την ανώτερη διοίκηση, όταν απαιτούνται. </a:t>
            </a:r>
            <a:endParaRPr lang="en-US" dirty="0"/>
          </a:p>
        </p:txBody>
      </p:sp>
      <p:pic>
        <p:nvPicPr>
          <p:cNvPr id="5" name="Picture 2"/>
          <p:cNvPicPr>
            <a:picLocks noChangeAspect="1" noChangeArrowheads="1"/>
          </p:cNvPicPr>
          <p:nvPr/>
        </p:nvPicPr>
        <p:blipFill>
          <a:blip r:embed="rId3"/>
          <a:srcRect/>
          <a:stretch>
            <a:fillRect/>
          </a:stretch>
        </p:blipFill>
        <p:spPr bwMode="auto">
          <a:xfrm>
            <a:off x="10004441" y="0"/>
            <a:ext cx="2187559" cy="2083097"/>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55" name="Rectangle 39"/>
          <p:cNvSpPr>
            <a:spLocks noGrp="1" noChangeArrowheads="1"/>
          </p:cNvSpPr>
          <p:nvPr>
            <p:ph type="title"/>
          </p:nvPr>
        </p:nvSpPr>
        <p:spPr>
          <a:xfrm>
            <a:off x="510208" y="238058"/>
            <a:ext cx="10972800" cy="1139825"/>
          </a:xfrm>
        </p:spPr>
        <p:txBody>
          <a:bodyPr/>
          <a:lstStyle/>
          <a:p>
            <a:r>
              <a:rPr lang="el-GR" sz="4000" dirty="0"/>
              <a:t>Αρχιτεκτονική </a:t>
            </a:r>
            <a:r>
              <a:rPr lang="el-GR" dirty="0" smtClean="0"/>
              <a:t>Επιχειρησιακού</a:t>
            </a:r>
            <a:r>
              <a:rPr lang="el-GR" sz="4000" dirty="0" smtClean="0"/>
              <a:t> </a:t>
            </a:r>
            <a:r>
              <a:rPr lang="en-US" sz="4000" dirty="0">
                <a:latin typeface="Arial" pitchFamily="34" charset="0"/>
              </a:rPr>
              <a:t>CRM</a:t>
            </a:r>
            <a:endParaRPr lang="el-GR" sz="4000" dirty="0">
              <a:latin typeface="Arial" pitchFamily="34" charset="0"/>
            </a:endParaRPr>
          </a:p>
        </p:txBody>
      </p:sp>
      <p:sp>
        <p:nvSpPr>
          <p:cNvPr id="60419" name="Rectangle 3"/>
          <p:cNvSpPr>
            <a:spLocks noGrp="1" noChangeArrowheads="1"/>
          </p:cNvSpPr>
          <p:nvPr>
            <p:ph type="body" sz="half" idx="1"/>
          </p:nvPr>
        </p:nvSpPr>
        <p:spPr>
          <a:xfrm>
            <a:off x="6282267" y="6416676"/>
            <a:ext cx="5384800" cy="441325"/>
          </a:xfrm>
        </p:spPr>
        <p:txBody>
          <a:bodyPr/>
          <a:lstStyle/>
          <a:p>
            <a:pPr>
              <a:buFont typeface="Wingdings" pitchFamily="2" charset="2"/>
              <a:buNone/>
            </a:pPr>
            <a:r>
              <a:rPr lang="el-GR" sz="1200"/>
              <a:t> [ πηγή: Qian,2007]</a:t>
            </a:r>
            <a:endParaRPr lang="en-US" sz="1200"/>
          </a:p>
          <a:p>
            <a:pPr>
              <a:buFont typeface="Wingdings" pitchFamily="2" charset="2"/>
              <a:buNone/>
            </a:pPr>
            <a:endParaRPr lang="en-US" sz="1200"/>
          </a:p>
          <a:p>
            <a:endParaRPr lang="en-US" sz="1200"/>
          </a:p>
          <a:p>
            <a:endParaRPr lang="en-US" sz="1200"/>
          </a:p>
          <a:p>
            <a:endParaRPr lang="en-US" sz="1200"/>
          </a:p>
          <a:p>
            <a:endParaRPr lang="en-US" sz="1200"/>
          </a:p>
          <a:p>
            <a:endParaRPr lang="en-US" sz="1200"/>
          </a:p>
          <a:p>
            <a:endParaRPr lang="en-US" sz="1200"/>
          </a:p>
          <a:p>
            <a:endParaRPr lang="en-US" sz="1200"/>
          </a:p>
          <a:p>
            <a:endParaRPr lang="el-GR" sz="1800"/>
          </a:p>
        </p:txBody>
      </p:sp>
      <p:sp>
        <p:nvSpPr>
          <p:cNvPr id="60421" name="Text Box 5"/>
          <p:cNvSpPr txBox="1">
            <a:spLocks noChangeArrowheads="1"/>
          </p:cNvSpPr>
          <p:nvPr/>
        </p:nvSpPr>
        <p:spPr bwMode="auto">
          <a:xfrm>
            <a:off x="6210300" y="2149476"/>
            <a:ext cx="184731" cy="523220"/>
          </a:xfrm>
          <a:prstGeom prst="rect">
            <a:avLst/>
          </a:prstGeom>
          <a:solidFill>
            <a:schemeClr val="bg1"/>
          </a:solidFill>
          <a:ln w="9525">
            <a:noFill/>
            <a:miter lim="800000"/>
            <a:headEnd/>
            <a:tailEnd/>
          </a:ln>
          <a:effectLst/>
        </p:spPr>
        <p:txBody>
          <a:bodyPr wrap="none">
            <a:spAutoFit/>
          </a:bodyPr>
          <a:lstStyle/>
          <a:p>
            <a:endParaRPr lang="en-US" sz="1400"/>
          </a:p>
          <a:p>
            <a:endParaRPr lang="el-GR" sz="1400"/>
          </a:p>
        </p:txBody>
      </p:sp>
      <p:sp>
        <p:nvSpPr>
          <p:cNvPr id="60422" name="Text Box 6"/>
          <p:cNvSpPr txBox="1">
            <a:spLocks noChangeArrowheads="1"/>
          </p:cNvSpPr>
          <p:nvPr/>
        </p:nvSpPr>
        <p:spPr bwMode="auto">
          <a:xfrm>
            <a:off x="4068234" y="2111375"/>
            <a:ext cx="184731" cy="307777"/>
          </a:xfrm>
          <a:prstGeom prst="rect">
            <a:avLst/>
          </a:prstGeom>
          <a:solidFill>
            <a:schemeClr val="bg1"/>
          </a:solidFill>
          <a:ln w="9525">
            <a:noFill/>
            <a:miter lim="800000"/>
            <a:headEnd/>
            <a:tailEnd/>
          </a:ln>
          <a:effectLst/>
        </p:spPr>
        <p:txBody>
          <a:bodyPr wrap="none">
            <a:spAutoFit/>
          </a:bodyPr>
          <a:lstStyle/>
          <a:p>
            <a:endParaRPr lang="en-US" sz="1400"/>
          </a:p>
        </p:txBody>
      </p:sp>
      <p:sp>
        <p:nvSpPr>
          <p:cNvPr id="60423" name="Text Box 7"/>
          <p:cNvSpPr txBox="1">
            <a:spLocks noChangeArrowheads="1"/>
          </p:cNvSpPr>
          <p:nvPr/>
        </p:nvSpPr>
        <p:spPr bwMode="auto">
          <a:xfrm>
            <a:off x="1769534" y="2092325"/>
            <a:ext cx="184731" cy="307777"/>
          </a:xfrm>
          <a:prstGeom prst="rect">
            <a:avLst/>
          </a:prstGeom>
          <a:solidFill>
            <a:schemeClr val="bg1"/>
          </a:solidFill>
          <a:ln w="9525">
            <a:noFill/>
            <a:miter lim="800000"/>
            <a:headEnd/>
            <a:tailEnd/>
          </a:ln>
          <a:effectLst/>
        </p:spPr>
        <p:txBody>
          <a:bodyPr wrap="none">
            <a:spAutoFit/>
          </a:bodyPr>
          <a:lstStyle/>
          <a:p>
            <a:endParaRPr lang="en-US" sz="1400"/>
          </a:p>
        </p:txBody>
      </p:sp>
      <p:sp>
        <p:nvSpPr>
          <p:cNvPr id="60433" name="Text Box 17"/>
          <p:cNvSpPr txBox="1">
            <a:spLocks noChangeArrowheads="1"/>
          </p:cNvSpPr>
          <p:nvPr/>
        </p:nvSpPr>
        <p:spPr bwMode="auto">
          <a:xfrm>
            <a:off x="3754967" y="5340351"/>
            <a:ext cx="184731" cy="369332"/>
          </a:xfrm>
          <a:prstGeom prst="rect">
            <a:avLst/>
          </a:prstGeom>
          <a:noFill/>
          <a:ln w="9525">
            <a:noFill/>
            <a:miter lim="800000"/>
            <a:headEnd/>
            <a:tailEnd/>
          </a:ln>
          <a:effectLst/>
        </p:spPr>
        <p:txBody>
          <a:bodyPr wrap="none">
            <a:spAutoFit/>
          </a:bodyPr>
          <a:lstStyle/>
          <a:p>
            <a:endParaRPr lang="en-US"/>
          </a:p>
        </p:txBody>
      </p:sp>
      <p:grpSp>
        <p:nvGrpSpPr>
          <p:cNvPr id="2" name="Group 22"/>
          <p:cNvGrpSpPr>
            <a:grpSpLocks/>
          </p:cNvGrpSpPr>
          <p:nvPr/>
        </p:nvGrpSpPr>
        <p:grpSpPr bwMode="auto">
          <a:xfrm>
            <a:off x="3299790" y="5562600"/>
            <a:ext cx="5729909" cy="622300"/>
            <a:chOff x="840" y="2936"/>
            <a:chExt cx="2928" cy="392"/>
          </a:xfrm>
        </p:grpSpPr>
        <p:sp>
          <p:nvSpPr>
            <p:cNvPr id="60428" name="Rectangle 12"/>
            <p:cNvSpPr>
              <a:spLocks noChangeArrowheads="1"/>
            </p:cNvSpPr>
            <p:nvPr/>
          </p:nvSpPr>
          <p:spPr bwMode="auto">
            <a:xfrm>
              <a:off x="840" y="2936"/>
              <a:ext cx="2928" cy="376"/>
            </a:xfrm>
            <a:prstGeom prst="rect">
              <a:avLst/>
            </a:prstGeom>
            <a:solidFill>
              <a:schemeClr val="accent1"/>
            </a:solidFill>
            <a:ln w="9525">
              <a:solidFill>
                <a:schemeClr val="tx1"/>
              </a:solidFill>
              <a:miter lim="800000"/>
              <a:headEnd/>
              <a:tailEnd/>
            </a:ln>
            <a:effectLst/>
          </p:spPr>
          <p:txBody>
            <a:bodyPr wrap="none" anchor="ctr"/>
            <a:lstStyle/>
            <a:p>
              <a:pPr algn="ctr"/>
              <a:r>
                <a:rPr lang="en-US" dirty="0"/>
                <a:t>ERP  </a:t>
              </a:r>
              <a:r>
                <a:rPr lang="en-US" dirty="0" smtClean="0"/>
                <a:t>                     SCM                  </a:t>
              </a:r>
              <a:endParaRPr lang="el-GR" dirty="0"/>
            </a:p>
          </p:txBody>
        </p:sp>
        <p:sp>
          <p:nvSpPr>
            <p:cNvPr id="60434" name="Line 18"/>
            <p:cNvSpPr>
              <a:spLocks noChangeShapeType="1"/>
            </p:cNvSpPr>
            <p:nvPr/>
          </p:nvSpPr>
          <p:spPr bwMode="auto">
            <a:xfrm>
              <a:off x="1870" y="2940"/>
              <a:ext cx="4" cy="378"/>
            </a:xfrm>
            <a:prstGeom prst="line">
              <a:avLst/>
            </a:prstGeom>
            <a:noFill/>
            <a:ln w="9525">
              <a:solidFill>
                <a:schemeClr val="tx1"/>
              </a:solidFill>
              <a:round/>
              <a:headEnd/>
              <a:tailEnd/>
            </a:ln>
            <a:effectLst/>
          </p:spPr>
          <p:txBody>
            <a:bodyPr/>
            <a:lstStyle/>
            <a:p>
              <a:endParaRPr lang="en-US"/>
            </a:p>
          </p:txBody>
        </p:sp>
        <p:sp>
          <p:nvSpPr>
            <p:cNvPr id="60435" name="Line 19"/>
            <p:cNvSpPr>
              <a:spLocks noChangeShapeType="1"/>
            </p:cNvSpPr>
            <p:nvPr/>
          </p:nvSpPr>
          <p:spPr bwMode="auto">
            <a:xfrm>
              <a:off x="2802" y="2944"/>
              <a:ext cx="2" cy="384"/>
            </a:xfrm>
            <a:prstGeom prst="line">
              <a:avLst/>
            </a:prstGeom>
            <a:noFill/>
            <a:ln w="9525">
              <a:solidFill>
                <a:schemeClr val="tx1"/>
              </a:solidFill>
              <a:round/>
              <a:headEnd/>
              <a:tailEnd/>
            </a:ln>
            <a:effectLst/>
          </p:spPr>
          <p:txBody>
            <a:bodyPr/>
            <a:lstStyle/>
            <a:p>
              <a:endParaRPr lang="en-US"/>
            </a:p>
          </p:txBody>
        </p:sp>
        <p:sp>
          <p:nvSpPr>
            <p:cNvPr id="60437" name="Line 21"/>
            <p:cNvSpPr>
              <a:spLocks noChangeShapeType="1"/>
            </p:cNvSpPr>
            <p:nvPr/>
          </p:nvSpPr>
          <p:spPr bwMode="auto">
            <a:xfrm>
              <a:off x="3298" y="2940"/>
              <a:ext cx="0" cy="372"/>
            </a:xfrm>
            <a:prstGeom prst="line">
              <a:avLst/>
            </a:prstGeom>
            <a:noFill/>
            <a:ln w="9525">
              <a:solidFill>
                <a:schemeClr val="tx1"/>
              </a:solidFill>
              <a:round/>
              <a:headEnd/>
              <a:tailEnd/>
            </a:ln>
            <a:effectLst/>
          </p:spPr>
          <p:txBody>
            <a:bodyPr/>
            <a:lstStyle/>
            <a:p>
              <a:endParaRPr lang="en-US"/>
            </a:p>
          </p:txBody>
        </p:sp>
      </p:grpSp>
      <p:sp>
        <p:nvSpPr>
          <p:cNvPr id="60439" name="Rectangle 23"/>
          <p:cNvSpPr>
            <a:spLocks noChangeArrowheads="1"/>
          </p:cNvSpPr>
          <p:nvPr/>
        </p:nvSpPr>
        <p:spPr bwMode="auto">
          <a:xfrm>
            <a:off x="2112433" y="2070101"/>
            <a:ext cx="7958667" cy="1863725"/>
          </a:xfrm>
          <a:prstGeom prst="rect">
            <a:avLst/>
          </a:prstGeom>
          <a:noFill/>
          <a:ln w="9525">
            <a:solidFill>
              <a:schemeClr val="tx1"/>
            </a:solidFill>
            <a:miter lim="800000"/>
            <a:headEnd/>
            <a:tailEnd/>
          </a:ln>
          <a:effectLst/>
        </p:spPr>
        <p:txBody>
          <a:bodyPr wrap="none" anchor="ctr"/>
          <a:lstStyle/>
          <a:p>
            <a:endParaRPr lang="en-US"/>
          </a:p>
        </p:txBody>
      </p:sp>
      <p:graphicFrame>
        <p:nvGraphicFramePr>
          <p:cNvPr id="60513" name="Group 97"/>
          <p:cNvGraphicFramePr>
            <a:graphicFrameLocks noGrp="1"/>
          </p:cNvGraphicFramePr>
          <p:nvPr>
            <p:ph sz="half" idx="2"/>
          </p:nvPr>
        </p:nvGraphicFramePr>
        <p:xfrm>
          <a:off x="2472267" y="2908300"/>
          <a:ext cx="7281334" cy="920496"/>
        </p:xfrm>
        <a:graphic>
          <a:graphicData uri="http://schemas.openxmlformats.org/drawingml/2006/table">
            <a:tbl>
              <a:tblPr/>
              <a:tblGrid>
                <a:gridCol w="2510367"/>
                <a:gridCol w="2508251"/>
                <a:gridCol w="2262716"/>
              </a:tblGrid>
              <a:tr h="7747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600" b="0" i="0" u="none" strike="noStrike" cap="none" normalizeH="0" baseline="0" dirty="0" smtClean="0">
                          <a:ln>
                            <a:noFill/>
                          </a:ln>
                          <a:solidFill>
                            <a:schemeClr val="tx1"/>
                          </a:solidFill>
                          <a:effectLst/>
                          <a:latin typeface="Verdana" pitchFamily="34" charset="0"/>
                          <a:cs typeface="Arial" pitchFamily="34" charset="0"/>
                        </a:rPr>
                        <a:t>Αυτοματοποίηση </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600" b="0" i="0" u="none" strike="noStrike" cap="none" normalizeH="0" baseline="0" dirty="0" smtClean="0">
                          <a:ln>
                            <a:noFill/>
                          </a:ln>
                          <a:solidFill>
                            <a:schemeClr val="tx1"/>
                          </a:solidFill>
                          <a:effectLst/>
                          <a:latin typeface="Verdana" pitchFamily="34" charset="0"/>
                          <a:cs typeface="Arial" pitchFamily="34" charset="0"/>
                        </a:rPr>
                        <a:t>Πωλήσεων</a:t>
                      </a:r>
                      <a:r>
                        <a:rPr kumimoji="0" lang="en-US" sz="1600" b="0" i="0" u="none" strike="noStrike" cap="none" normalizeH="0" baseline="0" dirty="0" smtClean="0">
                          <a:ln>
                            <a:noFill/>
                          </a:ln>
                          <a:solidFill>
                            <a:schemeClr val="tx1"/>
                          </a:solidFill>
                          <a:effectLst/>
                          <a:latin typeface="Verdana" pitchFamily="34" charset="0"/>
                          <a:cs typeface="Arial" pitchFamily="34" charset="0"/>
                        </a:rPr>
                        <a:t> </a:t>
                      </a:r>
                      <a:r>
                        <a:rPr kumimoji="0" lang="el-GR" sz="1600" b="0" i="0" u="none" strike="noStrike" cap="none" normalizeH="0" baseline="0" dirty="0" smtClean="0">
                          <a:ln>
                            <a:noFill/>
                          </a:ln>
                          <a:solidFill>
                            <a:schemeClr val="tx1"/>
                          </a:solidFill>
                          <a:effectLst/>
                          <a:latin typeface="Verdana" pitchFamily="34" charset="0"/>
                          <a:cs typeface="Arial" pitchFamily="34" charset="0"/>
                        </a:rPr>
                        <a:t>(</a:t>
                      </a:r>
                      <a:r>
                        <a:rPr kumimoji="0" lang="en-US" sz="1600" b="0" i="0" u="none" strike="noStrike" cap="none" normalizeH="0" baseline="0" dirty="0" smtClean="0">
                          <a:ln>
                            <a:noFill/>
                          </a:ln>
                          <a:solidFill>
                            <a:schemeClr val="tx1"/>
                          </a:solidFill>
                          <a:effectLst/>
                          <a:latin typeface="Verdana" pitchFamily="34" charset="0"/>
                          <a:cs typeface="Arial" pitchFamily="34" charset="0"/>
                        </a:rPr>
                        <a:t>SFA)</a:t>
                      </a:r>
                      <a:endParaRPr kumimoji="0" lang="el-GR" sz="1600" b="0" i="0" u="none" strike="noStrike" cap="none" normalizeH="0" baseline="0" dirty="0" smtClean="0">
                        <a:ln>
                          <a:noFill/>
                        </a:ln>
                        <a:solidFill>
                          <a:schemeClr val="tx1"/>
                        </a:solidFill>
                        <a:effectLst/>
                        <a:latin typeface="Verdana" pitchFamily="34" charset="0"/>
                        <a:cs typeface="Arial" pitchFamily="34" charset="0"/>
                      </a:endParaRPr>
                    </a:p>
                  </a:txBody>
                  <a:tcPr marL="121920" marR="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tab pos="1701800" algn="l"/>
                        </a:tabLst>
                      </a:pPr>
                      <a:r>
                        <a:rPr kumimoji="0" lang="el-GR" sz="1600" b="0" i="0" u="none" strike="noStrike" cap="none" normalizeH="0" baseline="0" dirty="0" smtClean="0">
                          <a:ln>
                            <a:noFill/>
                          </a:ln>
                          <a:solidFill>
                            <a:schemeClr val="tx1"/>
                          </a:solidFill>
                          <a:effectLst/>
                          <a:latin typeface="Verdana" pitchFamily="34" charset="0"/>
                          <a:cs typeface="Arial" pitchFamily="34" charset="0"/>
                        </a:rPr>
                        <a:t>Υποστήριξη</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tab pos="1701800" algn="l"/>
                        </a:tabLst>
                      </a:pPr>
                      <a:r>
                        <a:rPr kumimoji="0" lang="el-GR" sz="1600" b="0" i="0" u="none" strike="noStrike" cap="none" normalizeH="0" baseline="0" dirty="0" err="1" smtClean="0">
                          <a:ln>
                            <a:noFill/>
                          </a:ln>
                          <a:solidFill>
                            <a:schemeClr val="tx1"/>
                          </a:solidFill>
                          <a:effectLst/>
                          <a:latin typeface="Verdana" pitchFamily="34" charset="0"/>
                          <a:cs typeface="Arial" pitchFamily="34" charset="0"/>
                        </a:rPr>
                        <a:t>Marketing</a:t>
                      </a:r>
                      <a:r>
                        <a:rPr kumimoji="0" lang="en-US" sz="1600" b="0" i="0" u="none" strike="noStrike" cap="none" normalizeH="0" baseline="0" dirty="0" smtClean="0">
                          <a:ln>
                            <a:noFill/>
                          </a:ln>
                          <a:solidFill>
                            <a:schemeClr val="tx1"/>
                          </a:solidFill>
                          <a:effectLst/>
                          <a:latin typeface="Verdana" pitchFamily="34" charset="0"/>
                          <a:cs typeface="Arial" pitchFamily="34" charset="0"/>
                        </a:rPr>
                        <a:t> (MAS)</a:t>
                      </a:r>
                      <a:endParaRPr kumimoji="0" lang="el-GR" sz="1600" b="0" i="0" u="none" strike="noStrike" cap="none" normalizeH="0" baseline="0" dirty="0" smtClean="0">
                        <a:ln>
                          <a:noFill/>
                        </a:ln>
                        <a:solidFill>
                          <a:schemeClr val="tx1"/>
                        </a:solidFill>
                        <a:effectLst/>
                        <a:latin typeface="Verdana" pitchFamily="34" charset="0"/>
                        <a:cs typeface="Arial" pitchFamily="34" charset="0"/>
                      </a:endParaRPr>
                    </a:p>
                  </a:txBody>
                  <a:tcPr marL="121920" marR="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l-GR" sz="1600" b="0" i="0" u="none" strike="noStrike" cap="none" normalizeH="0" baseline="0" dirty="0" smtClean="0">
                          <a:ln>
                            <a:noFill/>
                          </a:ln>
                          <a:solidFill>
                            <a:schemeClr val="tx1"/>
                          </a:solidFill>
                          <a:effectLst/>
                          <a:latin typeface="Verdana" pitchFamily="34" charset="0"/>
                          <a:cs typeface="Arial" pitchFamily="34" charset="0"/>
                        </a:rPr>
                        <a:t>Υποστήριξη</a:t>
                      </a:r>
                      <a:r>
                        <a:rPr kumimoji="0" lang="en-US" sz="1600" b="0" i="0" u="none" strike="noStrike" cap="none" normalizeH="0" baseline="0" dirty="0" smtClean="0">
                          <a:ln>
                            <a:noFill/>
                          </a:ln>
                          <a:solidFill>
                            <a:schemeClr val="tx1"/>
                          </a:solidFill>
                          <a:effectLst/>
                          <a:latin typeface="Verdana" pitchFamily="34" charset="0"/>
                          <a:cs typeface="Arial" pitchFamily="34" charset="0"/>
                        </a:rPr>
                        <a:t> &amp;</a:t>
                      </a:r>
                      <a:r>
                        <a:rPr kumimoji="0" lang="el-GR" sz="1600" b="0" i="0" u="none" strike="noStrike" cap="none" normalizeH="0" baseline="0" dirty="0" smtClean="0">
                          <a:ln>
                            <a:noFill/>
                          </a:ln>
                          <a:solidFill>
                            <a:schemeClr val="tx1"/>
                          </a:solidFill>
                          <a:effectLst/>
                          <a:latin typeface="Verdana" pitchFamily="34" charset="0"/>
                          <a:cs typeface="Arial" pitchFamily="34" charset="0"/>
                        </a:rPr>
                        <a:t> </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600" b="0" i="0" u="none" strike="noStrike" cap="none" normalizeH="0" baseline="0" dirty="0" smtClean="0">
                          <a:ln>
                            <a:noFill/>
                          </a:ln>
                          <a:solidFill>
                            <a:schemeClr val="tx1"/>
                          </a:solidFill>
                          <a:effectLst/>
                          <a:latin typeface="Verdana" pitchFamily="34" charset="0"/>
                          <a:cs typeface="Arial" pitchFamily="34" charset="0"/>
                        </a:rPr>
                        <a:t>Εξυπηρέτηση</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600" b="0" i="0" u="none" strike="noStrike" cap="none" normalizeH="0" baseline="0" dirty="0" smtClean="0">
                          <a:ln>
                            <a:noFill/>
                          </a:ln>
                          <a:solidFill>
                            <a:schemeClr val="tx1"/>
                          </a:solidFill>
                          <a:effectLst/>
                          <a:latin typeface="Verdana" pitchFamily="34" charset="0"/>
                          <a:cs typeface="Arial" pitchFamily="34" charset="0"/>
                        </a:rPr>
                        <a:t>Πελατών </a:t>
                      </a:r>
                      <a:r>
                        <a:rPr kumimoji="0" lang="en-US" sz="1600" b="0" i="0" u="none" strike="noStrike" cap="none" normalizeH="0" baseline="0" dirty="0" smtClean="0">
                          <a:ln>
                            <a:noFill/>
                          </a:ln>
                          <a:solidFill>
                            <a:schemeClr val="tx1"/>
                          </a:solidFill>
                          <a:effectLst/>
                          <a:latin typeface="Verdana" pitchFamily="34" charset="0"/>
                          <a:cs typeface="Arial" pitchFamily="34" charset="0"/>
                        </a:rPr>
                        <a:t>(CSS)</a:t>
                      </a:r>
                      <a:endParaRPr kumimoji="0" lang="el-GR" sz="1600" b="0" i="0" u="none" strike="noStrike" cap="none" normalizeH="0" baseline="0" dirty="0" smtClean="0">
                        <a:ln>
                          <a:noFill/>
                        </a:ln>
                        <a:solidFill>
                          <a:schemeClr val="tx1"/>
                        </a:solidFill>
                        <a:effectLst/>
                        <a:latin typeface="Verdana" pitchFamily="34" charset="0"/>
                        <a:cs typeface="Arial" pitchFamily="34" charset="0"/>
                      </a:endParaRPr>
                    </a:p>
                  </a:txBody>
                  <a:tcPr marL="121920" marR="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0491" name="Rectangle 75"/>
          <p:cNvSpPr>
            <a:spLocks noChangeArrowheads="1"/>
          </p:cNvSpPr>
          <p:nvPr/>
        </p:nvSpPr>
        <p:spPr bwMode="auto">
          <a:xfrm>
            <a:off x="4690533" y="2209800"/>
            <a:ext cx="2489200" cy="431800"/>
          </a:xfrm>
          <a:prstGeom prst="rect">
            <a:avLst/>
          </a:prstGeom>
          <a:solidFill>
            <a:schemeClr val="accent1"/>
          </a:solidFill>
          <a:ln w="9525">
            <a:solidFill>
              <a:schemeClr val="tx1"/>
            </a:solidFill>
            <a:miter lim="800000"/>
            <a:headEnd/>
            <a:tailEnd/>
          </a:ln>
          <a:effectLst/>
        </p:spPr>
        <p:txBody>
          <a:bodyPr wrap="none" anchor="ctr"/>
          <a:lstStyle/>
          <a:p>
            <a:pPr algn="ctr"/>
            <a:r>
              <a:rPr lang="el-GR"/>
              <a:t>Κέντρο κλήσης</a:t>
            </a:r>
          </a:p>
        </p:txBody>
      </p:sp>
      <p:sp>
        <p:nvSpPr>
          <p:cNvPr id="60494" name="Line 78"/>
          <p:cNvSpPr>
            <a:spLocks noChangeShapeType="1"/>
          </p:cNvSpPr>
          <p:nvPr/>
        </p:nvSpPr>
        <p:spPr bwMode="auto">
          <a:xfrm>
            <a:off x="5943600" y="5270500"/>
            <a:ext cx="0" cy="2794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495" name="Line 79"/>
          <p:cNvSpPr>
            <a:spLocks noChangeShapeType="1"/>
          </p:cNvSpPr>
          <p:nvPr/>
        </p:nvSpPr>
        <p:spPr bwMode="auto">
          <a:xfrm flipH="1" flipV="1">
            <a:off x="3572933" y="3721100"/>
            <a:ext cx="1473200" cy="5207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496" name="Line 80"/>
          <p:cNvSpPr>
            <a:spLocks noChangeShapeType="1"/>
          </p:cNvSpPr>
          <p:nvPr/>
        </p:nvSpPr>
        <p:spPr bwMode="auto">
          <a:xfrm flipH="1" flipV="1">
            <a:off x="5808134" y="3733800"/>
            <a:ext cx="16933" cy="4826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497" name="Line 81"/>
          <p:cNvSpPr>
            <a:spLocks noChangeShapeType="1"/>
          </p:cNvSpPr>
          <p:nvPr/>
        </p:nvSpPr>
        <p:spPr bwMode="auto">
          <a:xfrm flipV="1">
            <a:off x="6807200" y="3721100"/>
            <a:ext cx="1354667" cy="5461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501" name="Text Box 85"/>
          <p:cNvSpPr txBox="1">
            <a:spLocks noChangeArrowheads="1"/>
          </p:cNvSpPr>
          <p:nvPr/>
        </p:nvSpPr>
        <p:spPr bwMode="auto">
          <a:xfrm>
            <a:off x="5340075" y="1512128"/>
            <a:ext cx="1035989" cy="369332"/>
          </a:xfrm>
          <a:prstGeom prst="rect">
            <a:avLst/>
          </a:prstGeom>
          <a:solidFill>
            <a:srgbClr val="99FFCC"/>
          </a:solidFill>
          <a:ln w="9525">
            <a:solidFill>
              <a:schemeClr val="tx1"/>
            </a:solidFill>
            <a:miter lim="800000"/>
            <a:headEnd/>
            <a:tailEnd/>
          </a:ln>
          <a:effectLst/>
        </p:spPr>
        <p:txBody>
          <a:bodyPr wrap="none">
            <a:spAutoFit/>
          </a:bodyPr>
          <a:lstStyle/>
          <a:p>
            <a:r>
              <a:rPr lang="el-GR" dirty="0"/>
              <a:t>Πελάτης</a:t>
            </a:r>
          </a:p>
        </p:txBody>
      </p:sp>
      <p:sp>
        <p:nvSpPr>
          <p:cNvPr id="60502" name="Line 86"/>
          <p:cNvSpPr>
            <a:spLocks noChangeShapeType="1"/>
          </p:cNvSpPr>
          <p:nvPr/>
        </p:nvSpPr>
        <p:spPr bwMode="auto">
          <a:xfrm flipH="1" flipV="1">
            <a:off x="6671734" y="2667000"/>
            <a:ext cx="1236133" cy="2032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503" name="Line 87"/>
          <p:cNvSpPr>
            <a:spLocks noChangeShapeType="1"/>
          </p:cNvSpPr>
          <p:nvPr/>
        </p:nvSpPr>
        <p:spPr bwMode="auto">
          <a:xfrm flipH="1" flipV="1">
            <a:off x="5808134" y="2641600"/>
            <a:ext cx="16933" cy="2413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504" name="Line 88"/>
          <p:cNvSpPr>
            <a:spLocks noChangeShapeType="1"/>
          </p:cNvSpPr>
          <p:nvPr/>
        </p:nvSpPr>
        <p:spPr bwMode="auto">
          <a:xfrm flipV="1">
            <a:off x="4030134" y="2641600"/>
            <a:ext cx="982133" cy="2413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505" name="Line 89"/>
          <p:cNvSpPr>
            <a:spLocks noChangeShapeType="1"/>
          </p:cNvSpPr>
          <p:nvPr/>
        </p:nvSpPr>
        <p:spPr bwMode="auto">
          <a:xfrm flipH="1" flipV="1">
            <a:off x="5808133" y="1892300"/>
            <a:ext cx="0" cy="3048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506" name="AutoShape 90"/>
          <p:cNvSpPr>
            <a:spLocks noChangeArrowheads="1"/>
          </p:cNvSpPr>
          <p:nvPr/>
        </p:nvSpPr>
        <p:spPr bwMode="auto">
          <a:xfrm>
            <a:off x="4521200" y="4216400"/>
            <a:ext cx="2624667" cy="1041400"/>
          </a:xfrm>
          <a:prstGeom prst="flowChartMagneticDisk">
            <a:avLst/>
          </a:prstGeom>
          <a:solidFill>
            <a:srgbClr val="FFFF99"/>
          </a:solidFill>
          <a:ln w="9525">
            <a:solidFill>
              <a:schemeClr val="tx1"/>
            </a:solidFill>
            <a:round/>
            <a:headEnd/>
            <a:tailEnd/>
          </a:ln>
          <a:effectLst/>
        </p:spPr>
        <p:txBody>
          <a:bodyPr wrap="none" anchor="ctr"/>
          <a:lstStyle/>
          <a:p>
            <a:endParaRPr lang="en-US"/>
          </a:p>
        </p:txBody>
      </p:sp>
      <p:sp>
        <p:nvSpPr>
          <p:cNvPr id="60507" name="Rectangle 91"/>
          <p:cNvSpPr>
            <a:spLocks noChangeArrowheads="1"/>
          </p:cNvSpPr>
          <p:nvPr/>
        </p:nvSpPr>
        <p:spPr bwMode="auto">
          <a:xfrm>
            <a:off x="4853977" y="4559301"/>
            <a:ext cx="2009140" cy="584775"/>
          </a:xfrm>
          <a:prstGeom prst="rect">
            <a:avLst/>
          </a:prstGeom>
          <a:noFill/>
          <a:ln w="9525">
            <a:noFill/>
            <a:miter lim="800000"/>
            <a:headEnd/>
            <a:tailEnd/>
          </a:ln>
          <a:effectLst/>
        </p:spPr>
        <p:txBody>
          <a:bodyPr wrap="none">
            <a:spAutoFit/>
          </a:bodyPr>
          <a:lstStyle/>
          <a:p>
            <a:pPr algn="ctr"/>
            <a:r>
              <a:rPr lang="el-GR" sz="1600" dirty="0"/>
              <a:t>Αποθήκη Δεδομένων</a:t>
            </a:r>
          </a:p>
          <a:p>
            <a:pPr algn="ctr"/>
            <a:r>
              <a:rPr lang="el-GR" sz="1600" dirty="0"/>
              <a:t> Πελάτη</a:t>
            </a:r>
          </a:p>
        </p:txBody>
      </p:sp>
      <p:sp>
        <p:nvSpPr>
          <p:cNvPr id="60508" name="Text Box 92"/>
          <p:cNvSpPr txBox="1">
            <a:spLocks noChangeArrowheads="1"/>
          </p:cNvSpPr>
          <p:nvPr/>
        </p:nvSpPr>
        <p:spPr bwMode="auto">
          <a:xfrm>
            <a:off x="8269541" y="5686564"/>
            <a:ext cx="496772" cy="369332"/>
          </a:xfrm>
          <a:prstGeom prst="rect">
            <a:avLst/>
          </a:prstGeom>
          <a:noFill/>
          <a:ln w="9525">
            <a:noFill/>
            <a:miter lim="800000"/>
            <a:headEnd/>
            <a:tailEnd/>
          </a:ln>
          <a:effectLst/>
        </p:spPr>
        <p:txBody>
          <a:bodyPr wrap="square">
            <a:spAutoFit/>
          </a:bodyPr>
          <a:lstStyle/>
          <a:p>
            <a:r>
              <a:rPr lang="el-GR"/>
              <a:t>…</a:t>
            </a:r>
          </a:p>
        </p:txBody>
      </p:sp>
      <p:sp>
        <p:nvSpPr>
          <p:cNvPr id="29" name="Text Box 84"/>
          <p:cNvSpPr txBox="1">
            <a:spLocks noChangeArrowheads="1"/>
          </p:cNvSpPr>
          <p:nvPr/>
        </p:nvSpPr>
        <p:spPr bwMode="auto">
          <a:xfrm>
            <a:off x="2207261" y="2195831"/>
            <a:ext cx="2143344" cy="369332"/>
          </a:xfrm>
          <a:prstGeom prst="rect">
            <a:avLst/>
          </a:prstGeom>
          <a:noFill/>
          <a:ln w="9525">
            <a:noFill/>
            <a:miter lim="800000"/>
            <a:headEnd/>
            <a:tailEnd/>
          </a:ln>
          <a:effectLst/>
        </p:spPr>
        <p:txBody>
          <a:bodyPr wrap="none">
            <a:spAutoFit/>
          </a:bodyPr>
          <a:lstStyle/>
          <a:p>
            <a:r>
              <a:rPr lang="el-GR" dirty="0" smtClean="0"/>
              <a:t>Επιχειρησιακό </a:t>
            </a:r>
            <a:r>
              <a:rPr lang="en-US" dirty="0" smtClean="0"/>
              <a:t>CRM</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09600" y="277814"/>
            <a:ext cx="11362267" cy="1139825"/>
          </a:xfrm>
        </p:spPr>
        <p:txBody>
          <a:bodyPr>
            <a:normAutofit fontScale="90000"/>
          </a:bodyPr>
          <a:lstStyle/>
          <a:p>
            <a:r>
              <a:rPr lang="el-GR" dirty="0" smtClean="0"/>
              <a:t>Επιχειρησιακό</a:t>
            </a:r>
            <a:r>
              <a:rPr lang="el-GR" sz="4000" dirty="0" smtClean="0"/>
              <a:t> </a:t>
            </a:r>
            <a:r>
              <a:rPr lang="en-US" sz="4000" dirty="0">
                <a:latin typeface="Arial" pitchFamily="34" charset="0"/>
              </a:rPr>
              <a:t>CRM</a:t>
            </a:r>
            <a:r>
              <a:rPr lang="el-GR" sz="3200" dirty="0"/>
              <a:t> </a:t>
            </a:r>
            <a:br>
              <a:rPr lang="el-GR" sz="3200" dirty="0"/>
            </a:br>
            <a:r>
              <a:rPr lang="el-GR" dirty="0" smtClean="0"/>
              <a:t>Υποστήριξη μάρκετινγκ </a:t>
            </a:r>
            <a:endParaRPr lang="el-GR" dirty="0"/>
          </a:p>
        </p:txBody>
      </p:sp>
      <p:sp>
        <p:nvSpPr>
          <p:cNvPr id="28675" name="Rectangle 3"/>
          <p:cNvSpPr>
            <a:spLocks noGrp="1" noChangeArrowheads="1"/>
          </p:cNvSpPr>
          <p:nvPr>
            <p:ph type="body" idx="1"/>
          </p:nvPr>
        </p:nvSpPr>
        <p:spPr>
          <a:xfrm>
            <a:off x="609600" y="1600201"/>
            <a:ext cx="10972800" cy="6057899"/>
          </a:xfrm>
        </p:spPr>
        <p:txBody>
          <a:bodyPr>
            <a:normAutofit/>
          </a:bodyPr>
          <a:lstStyle/>
          <a:p>
            <a:pPr marL="0" indent="0">
              <a:lnSpc>
                <a:spcPct val="90000"/>
              </a:lnSpc>
              <a:buFont typeface="Wingdings" pitchFamily="2" charset="2"/>
              <a:buNone/>
            </a:pPr>
            <a:r>
              <a:rPr lang="el-GR" sz="2000" dirty="0" smtClean="0"/>
              <a:t>Η </a:t>
            </a:r>
            <a:r>
              <a:rPr lang="el-GR" sz="2000" b="1" dirty="0" smtClean="0">
                <a:solidFill>
                  <a:srgbClr val="0070C0"/>
                </a:solidFill>
              </a:rPr>
              <a:t>Υποστήριξη αυτοματοποιημένου μάρκετινγκ </a:t>
            </a:r>
            <a:r>
              <a:rPr lang="en-US" sz="2000" b="1" dirty="0" smtClean="0">
                <a:solidFill>
                  <a:srgbClr val="0070C0"/>
                </a:solidFill>
              </a:rPr>
              <a:t>(Marketing Automation Support -MAS) </a:t>
            </a:r>
            <a:r>
              <a:rPr lang="el-GR" sz="2000" dirty="0" smtClean="0"/>
              <a:t>αποτελεί </a:t>
            </a:r>
            <a:r>
              <a:rPr lang="el-GR" sz="2000" dirty="0"/>
              <a:t>σημαντικό υποσύστημα του </a:t>
            </a:r>
            <a:r>
              <a:rPr lang="en-US" sz="2000" dirty="0" smtClean="0"/>
              <a:t>CRM. </a:t>
            </a:r>
            <a:r>
              <a:rPr lang="el-GR" sz="2000" dirty="0" smtClean="0"/>
              <a:t>Τα πλεονεκτήματα του Αυτοματοποιημένου Μάρκετινγκ με τη χρήση πληροφοριακών συστημάτων είναι πολλά και σημαντικά: </a:t>
            </a:r>
          </a:p>
          <a:p>
            <a:r>
              <a:rPr lang="el-GR" sz="2000" dirty="0" smtClean="0"/>
              <a:t>Μειώνει το κόστος και αυξάνει την παραγωγικότητα του μάρκετινγκ. </a:t>
            </a:r>
          </a:p>
          <a:p>
            <a:r>
              <a:rPr lang="el-GR" sz="2000" dirty="0" smtClean="0"/>
              <a:t>Κάνει το μάρκετινγκ πιο αποτελεσματικό αφού επιτρέπει την υλοποίηση μάρκετινγκ κλειστού κυκλώματος που βασίζεται στον κύκλο σχεδιάζω-υλοποιώ-μετρώ-βελτιώνω, επειδή ακριβώς τα πληροφοριακά συστήματα μπορούν να μας δίνουν μετρήσεις για την αποτελεσματικότητά του. </a:t>
            </a:r>
          </a:p>
          <a:p>
            <a:r>
              <a:rPr lang="el-GR" sz="2000" dirty="0" smtClean="0"/>
              <a:t>Επιτρέπει στην επιχείρηση να σχεδιάζει και να εκτελεί άμεσα διαφημιστικές καμπάνιες αποκρινόμενη στις ανάγκες και τις ευκαιρίες της αγοράς. </a:t>
            </a:r>
          </a:p>
          <a:p>
            <a:r>
              <a:rPr lang="el-GR" sz="2000" dirty="0" smtClean="0"/>
              <a:t>Η ύπαρξη αυτοματοποιημένων αναφορών και αναλυτικών δεδομένων μας επιτρέπει να κατανοήσουμε πολύ καλύτερα τις ανάγκες των πελατών αλλά και την εικόνα που έχει η επιχείρηση στους πελάτες. </a:t>
            </a:r>
          </a:p>
          <a:p>
            <a:r>
              <a:rPr lang="el-GR" sz="2000" dirty="0" smtClean="0"/>
              <a:t>Βελτιώνει την εμπειρία των πελατών στην αλληλεπίδρασή τους με την επιχείρηση, αφού επιτρέπει προσωποποιημένη πληροφόρηση του πελάτη, </a:t>
            </a:r>
            <a:r>
              <a:rPr lang="el-GR" sz="2000" dirty="0" err="1" smtClean="0"/>
              <a:t>στοχευμένη</a:t>
            </a:r>
            <a:r>
              <a:rPr lang="el-GR" sz="2000" dirty="0" smtClean="0"/>
              <a:t> επικοινωνία κ.ά. </a:t>
            </a:r>
          </a:p>
          <a:p>
            <a:pPr>
              <a:lnSpc>
                <a:spcPct val="90000"/>
              </a:lnSpc>
            </a:pPr>
            <a:endParaRPr lang="el-GR"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6340" y="274638"/>
            <a:ext cx="10363200" cy="1143000"/>
          </a:xfrm>
        </p:spPr>
        <p:txBody>
          <a:bodyPr>
            <a:normAutofit fontScale="90000"/>
          </a:bodyPr>
          <a:lstStyle/>
          <a:p>
            <a:r>
              <a:rPr lang="el-GR" dirty="0" smtClean="0"/>
              <a:t>Επιχειρησιακό </a:t>
            </a:r>
            <a:r>
              <a:rPr lang="en-US" dirty="0" smtClean="0">
                <a:latin typeface="Arial" pitchFamily="34" charset="0"/>
              </a:rPr>
              <a:t>CRM</a:t>
            </a:r>
            <a:r>
              <a:rPr lang="el-GR" sz="3200" dirty="0" smtClean="0"/>
              <a:t> </a:t>
            </a:r>
            <a:br>
              <a:rPr lang="el-GR" sz="3200" dirty="0" smtClean="0"/>
            </a:br>
            <a:r>
              <a:rPr lang="el-GR" dirty="0" smtClean="0"/>
              <a:t>Υποστήριξη μάρκετινγκ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34</a:t>
            </a:fld>
            <a:endParaRPr lang="en-US"/>
          </a:p>
        </p:txBody>
      </p:sp>
      <p:sp>
        <p:nvSpPr>
          <p:cNvPr id="4" name="Content Placeholder 3"/>
          <p:cNvSpPr>
            <a:spLocks noGrp="1"/>
          </p:cNvSpPr>
          <p:nvPr>
            <p:ph sz="quarter" idx="1"/>
          </p:nvPr>
        </p:nvSpPr>
        <p:spPr>
          <a:xfrm>
            <a:off x="1219200" y="1447800"/>
            <a:ext cx="10645140" cy="4572000"/>
          </a:xfrm>
        </p:spPr>
        <p:txBody>
          <a:bodyPr>
            <a:normAutofit fontScale="85000" lnSpcReduction="20000"/>
          </a:bodyPr>
          <a:lstStyle/>
          <a:p>
            <a:pPr>
              <a:buNone/>
            </a:pPr>
            <a:r>
              <a:rPr lang="el-GR" dirty="0" smtClean="0"/>
              <a:t>Εφαρμογές αυτοματοποίησης μάρκετινγκ:</a:t>
            </a:r>
          </a:p>
          <a:p>
            <a:r>
              <a:rPr lang="el-GR" dirty="0" smtClean="0"/>
              <a:t>Εφαρμογές αναζήτησης και σύγκρισης προϊόντων, </a:t>
            </a:r>
          </a:p>
          <a:p>
            <a:r>
              <a:rPr lang="el-GR" dirty="0" smtClean="0"/>
              <a:t>Υπηρεσίες πληροφόρησης διαδικτύου, </a:t>
            </a:r>
          </a:p>
          <a:p>
            <a:r>
              <a:rPr lang="el-GR" dirty="0" smtClean="0"/>
              <a:t>Εφαρμογές διαμόρφωσης προϊόντων και υπηρεσιών </a:t>
            </a:r>
            <a:endParaRPr lang="en-US" dirty="0" smtClean="0"/>
          </a:p>
          <a:p>
            <a:r>
              <a:rPr lang="el-GR" dirty="0" smtClean="0"/>
              <a:t>Εφαρμογές προσωποποιημένης πληροφόρησης διαδικτύου (</a:t>
            </a:r>
            <a:r>
              <a:rPr lang="el-GR" dirty="0" err="1" smtClean="0"/>
              <a:t>Personalized</a:t>
            </a:r>
            <a:r>
              <a:rPr lang="el-GR" dirty="0" smtClean="0"/>
              <a:t> Web </a:t>
            </a:r>
            <a:r>
              <a:rPr lang="el-GR" dirty="0" err="1" smtClean="0"/>
              <a:t>Pages</a:t>
            </a:r>
            <a:r>
              <a:rPr lang="el-GR" dirty="0" smtClean="0"/>
              <a:t>) </a:t>
            </a:r>
          </a:p>
          <a:p>
            <a:r>
              <a:rPr lang="en-US" sz="2800" dirty="0" smtClean="0"/>
              <a:t>E-mail marketing, </a:t>
            </a:r>
          </a:p>
          <a:p>
            <a:r>
              <a:rPr lang="el-GR" sz="2800" dirty="0" smtClean="0"/>
              <a:t>Εταιρική Διαχείριση Μάρκετινγκ (</a:t>
            </a:r>
            <a:r>
              <a:rPr lang="en-US" sz="2800" dirty="0" smtClean="0"/>
              <a:t>Enterprise Marketing Management –EMM), </a:t>
            </a:r>
          </a:p>
          <a:p>
            <a:r>
              <a:rPr lang="el-GR" sz="2800" dirty="0" smtClean="0"/>
              <a:t>Μάρκετινγκ βασισμένο σε γεγονότα (</a:t>
            </a:r>
            <a:r>
              <a:rPr lang="el-GR" sz="2800" dirty="0" err="1" smtClean="0"/>
              <a:t>Event</a:t>
            </a:r>
            <a:r>
              <a:rPr lang="el-GR" sz="2800" dirty="0" smtClean="0"/>
              <a:t> </a:t>
            </a:r>
            <a:r>
              <a:rPr lang="el-GR" sz="2800" dirty="0" err="1" smtClean="0"/>
              <a:t>based</a:t>
            </a:r>
            <a:r>
              <a:rPr lang="el-GR" sz="2800" dirty="0" smtClean="0"/>
              <a:t> </a:t>
            </a:r>
            <a:r>
              <a:rPr lang="el-GR" sz="2800" dirty="0" err="1" smtClean="0"/>
              <a:t>Marketing</a:t>
            </a:r>
            <a:r>
              <a:rPr lang="el-GR" sz="2800" dirty="0" smtClean="0"/>
              <a:t>)</a:t>
            </a:r>
          </a:p>
          <a:p>
            <a:r>
              <a:rPr lang="el-GR" sz="2800" b="1" dirty="0" smtClean="0">
                <a:solidFill>
                  <a:srgbClr val="C00000"/>
                </a:solidFill>
              </a:rPr>
              <a:t>Διαχείριση διαφημιστικής εκστρατείας </a:t>
            </a:r>
            <a:r>
              <a:rPr lang="el-GR" sz="2800" dirty="0" smtClean="0"/>
              <a:t>(</a:t>
            </a:r>
            <a:r>
              <a:rPr lang="el-GR" sz="2800" dirty="0" err="1" smtClean="0"/>
              <a:t>campaign</a:t>
            </a:r>
            <a:r>
              <a:rPr lang="el-GR" sz="2800" dirty="0" smtClean="0"/>
              <a:t> </a:t>
            </a:r>
            <a:r>
              <a:rPr lang="el-GR" sz="2800" dirty="0" err="1" smtClean="0"/>
              <a:t>management</a:t>
            </a:r>
            <a:r>
              <a:rPr lang="el-GR" sz="2800" dirty="0" smtClean="0"/>
              <a:t>)</a:t>
            </a:r>
          </a:p>
          <a:p>
            <a:r>
              <a:rPr lang="el-GR" sz="2800" b="1" dirty="0" smtClean="0">
                <a:solidFill>
                  <a:srgbClr val="C00000"/>
                </a:solidFill>
              </a:rPr>
              <a:t>Εφαρμογές ανταμοιβής πελατών </a:t>
            </a:r>
            <a:r>
              <a:rPr lang="el-GR" sz="2800" dirty="0" smtClean="0"/>
              <a:t>(</a:t>
            </a:r>
            <a:r>
              <a:rPr lang="el-GR" sz="2800" dirty="0" err="1" smtClean="0"/>
              <a:t>loyalty</a:t>
            </a:r>
            <a:r>
              <a:rPr lang="el-GR" sz="2800" dirty="0" smtClean="0"/>
              <a:t> </a:t>
            </a:r>
            <a:r>
              <a:rPr lang="el-GR" sz="2800" dirty="0" err="1" smtClean="0"/>
              <a:t>management</a:t>
            </a:r>
            <a:r>
              <a:rPr lang="el-GR" sz="2800" dirty="0" smtClean="0"/>
              <a:t>) </a:t>
            </a:r>
          </a:p>
          <a:p>
            <a:r>
              <a:rPr lang="el-GR" sz="2800" b="1" dirty="0" smtClean="0">
                <a:solidFill>
                  <a:srgbClr val="C00000"/>
                </a:solidFill>
              </a:rPr>
              <a:t>Τμηματοποίηση της αγοράς </a:t>
            </a:r>
            <a:r>
              <a:rPr lang="el-GR" sz="2800" dirty="0" smtClean="0"/>
              <a:t>(</a:t>
            </a:r>
            <a:r>
              <a:rPr lang="en-US" sz="2800" dirty="0" smtClean="0"/>
              <a:t>Market </a:t>
            </a:r>
            <a:r>
              <a:rPr lang="el-GR" sz="2800" dirty="0" err="1" smtClean="0"/>
              <a:t>segmentation</a:t>
            </a:r>
            <a:r>
              <a:rPr lang="el-GR" sz="2800" b="1" dirty="0" smtClean="0"/>
              <a:t>) </a:t>
            </a:r>
            <a:endParaRPr lang="en-US" sz="2800" b="1" dirty="0" smtClean="0"/>
          </a:p>
          <a:p>
            <a:r>
              <a:rPr lang="el-GR" sz="2800" b="1" dirty="0" err="1" smtClean="0">
                <a:solidFill>
                  <a:srgbClr val="C00000"/>
                </a:solidFill>
              </a:rPr>
              <a:t>Τηλεμάρκετινγκ</a:t>
            </a:r>
            <a:r>
              <a:rPr lang="el-GR" sz="2800" b="1" dirty="0" smtClean="0">
                <a:solidFill>
                  <a:srgbClr val="C00000"/>
                </a:solidFill>
              </a:rPr>
              <a:t> </a:t>
            </a:r>
            <a:r>
              <a:rPr lang="el-GR" sz="2800" dirty="0" smtClean="0"/>
              <a:t>(</a:t>
            </a:r>
            <a:r>
              <a:rPr lang="en-US" sz="2800" dirty="0" err="1" smtClean="0"/>
              <a:t>Telemarkering</a:t>
            </a:r>
            <a:r>
              <a:rPr lang="en-US" sz="2800" dirty="0" smtClean="0"/>
              <a:t>)</a:t>
            </a:r>
            <a:endParaRPr lang="el-GR" sz="2800" dirty="0" smtClean="0"/>
          </a:p>
          <a:p>
            <a:pPr lvl="1"/>
            <a:endParaRPr lang="el-GR"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Επιχειρησιακό </a:t>
            </a:r>
            <a:r>
              <a:rPr lang="en-US" dirty="0" smtClean="0">
                <a:latin typeface="Arial" pitchFamily="34" charset="0"/>
              </a:rPr>
              <a:t>CRM</a:t>
            </a:r>
            <a:r>
              <a:rPr lang="el-GR" sz="3200" dirty="0" smtClean="0"/>
              <a:t> </a:t>
            </a:r>
            <a:br>
              <a:rPr lang="el-GR" sz="3200" dirty="0" smtClean="0"/>
            </a:br>
            <a:r>
              <a:rPr lang="el-GR" dirty="0" smtClean="0"/>
              <a:t>Υποστήριξη μάρκετινγκ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35</a:t>
            </a:fld>
            <a:endParaRPr lang="en-US"/>
          </a:p>
        </p:txBody>
      </p:sp>
      <p:sp>
        <p:nvSpPr>
          <p:cNvPr id="4" name="Content Placeholder 3"/>
          <p:cNvSpPr>
            <a:spLocks noGrp="1"/>
          </p:cNvSpPr>
          <p:nvPr>
            <p:ph sz="quarter" idx="1"/>
          </p:nvPr>
        </p:nvSpPr>
        <p:spPr>
          <a:xfrm>
            <a:off x="1219200" y="1447800"/>
            <a:ext cx="10363200" cy="5410200"/>
          </a:xfrm>
        </p:spPr>
        <p:txBody>
          <a:bodyPr>
            <a:normAutofit fontScale="85000" lnSpcReduction="20000"/>
          </a:bodyPr>
          <a:lstStyle/>
          <a:p>
            <a:pPr>
              <a:buNone/>
            </a:pPr>
            <a:r>
              <a:rPr lang="el-GR" b="1" dirty="0" smtClean="0">
                <a:solidFill>
                  <a:srgbClr val="0070C0"/>
                </a:solidFill>
              </a:rPr>
              <a:t>Διαχείριση διαφημιστικής εκστρατείας </a:t>
            </a:r>
          </a:p>
          <a:p>
            <a:r>
              <a:rPr lang="el-GR" dirty="0" smtClean="0"/>
              <a:t>H οργάνωση μιας διαφημιστικής εκστρατείας απαιτεί σημαντικό σχεδιασμό, αφού θα πρέπει να απαντηθούν βασικά ερωτήματα όπως:</a:t>
            </a:r>
          </a:p>
          <a:p>
            <a:pPr lvl="1"/>
            <a:r>
              <a:rPr lang="el-GR" dirty="0" smtClean="0"/>
              <a:t>Ποιο είναι το τμήμα της αγοράς στην οποία στοχεύουμε; </a:t>
            </a:r>
          </a:p>
          <a:p>
            <a:pPr lvl="1"/>
            <a:r>
              <a:rPr lang="el-GR" dirty="0" smtClean="0"/>
              <a:t>Ποια είναι τα κανάλια του μάρκετινγκ και τα σημεία επαφής που θα χρησιμοποιηθούν στη διαφημιστική εκστρατεία; </a:t>
            </a:r>
          </a:p>
          <a:p>
            <a:pPr lvl="1"/>
            <a:r>
              <a:rPr lang="el-GR" dirty="0" smtClean="0"/>
              <a:t>Ποια είναι η στρατηγική επικοινωνίας; </a:t>
            </a:r>
          </a:p>
          <a:p>
            <a:pPr lvl="1"/>
            <a:r>
              <a:rPr lang="el-GR" dirty="0" smtClean="0"/>
              <a:t>Ποιος είναι ο κατάλληλος χρόνος για να γίνει; </a:t>
            </a:r>
          </a:p>
          <a:p>
            <a:r>
              <a:rPr lang="el-GR" dirty="0" smtClean="0"/>
              <a:t>Με βάση τις παραπάνω αποφάσεις, ένα σύστημα διαχείρισης διαφημιστικής εκστρατείας θα πρέπει να είναι σε θέση να υποστηρίζει διαφημιστικές εκστρατείες: </a:t>
            </a:r>
          </a:p>
          <a:p>
            <a:pPr lvl="1"/>
            <a:r>
              <a:rPr lang="el-GR" dirty="0" smtClean="0"/>
              <a:t>υψηλού όγκου σε πολλά κανάλια, με πολλά σημεία επαφής και για πολλά τμήματα της αγοράς. </a:t>
            </a:r>
          </a:p>
          <a:p>
            <a:pPr lvl="1"/>
            <a:r>
              <a:rPr lang="el-GR" dirty="0" smtClean="0"/>
              <a:t>βασισμένη σε κουπόνια, όπου οι πελάτες λαμβάνουν έκπτωση όταν αγοράζουν προϊόντα που διαφημίζονται στα κουπόνια</a:t>
            </a:r>
          </a:p>
          <a:p>
            <a:pPr lvl="1"/>
            <a:r>
              <a:rPr lang="el-GR" dirty="0" smtClean="0"/>
              <a:t>ανταμοιβής πελατών είτε για να συμμετέχουν στο πρόγραμμα νέοι πελάτες είτε παλαιοί</a:t>
            </a:r>
          </a:p>
          <a:p>
            <a:pPr lvl="1"/>
            <a:r>
              <a:rPr lang="el-GR" dirty="0" smtClean="0"/>
              <a:t>προσφορών, όπου γίνονται προσωποποιημένες προσφορές με βάση το προφίλ των πελατών</a:t>
            </a:r>
          </a:p>
          <a:p>
            <a:endParaRPr lang="en-US" dirty="0">
              <a:solidFill>
                <a:srgbClr val="0070C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Επιχειρησιακό </a:t>
            </a:r>
            <a:r>
              <a:rPr lang="en-US" dirty="0" smtClean="0">
                <a:latin typeface="Arial" pitchFamily="34" charset="0"/>
              </a:rPr>
              <a:t>CRM</a:t>
            </a:r>
            <a:r>
              <a:rPr lang="el-GR" sz="3200" dirty="0" smtClean="0"/>
              <a:t> </a:t>
            </a:r>
            <a:br>
              <a:rPr lang="el-GR" sz="3200" dirty="0" smtClean="0"/>
            </a:br>
            <a:r>
              <a:rPr lang="el-GR" dirty="0" smtClean="0"/>
              <a:t>Υποστήριξη μάρκετινγκ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36</a:t>
            </a:fld>
            <a:endParaRPr lang="en-US"/>
          </a:p>
        </p:txBody>
      </p:sp>
      <p:sp>
        <p:nvSpPr>
          <p:cNvPr id="4" name="Content Placeholder 3"/>
          <p:cNvSpPr>
            <a:spLocks noGrp="1"/>
          </p:cNvSpPr>
          <p:nvPr>
            <p:ph sz="quarter" idx="1"/>
          </p:nvPr>
        </p:nvSpPr>
        <p:spPr>
          <a:xfrm>
            <a:off x="1219200" y="1447800"/>
            <a:ext cx="10363200" cy="5410200"/>
          </a:xfrm>
        </p:spPr>
        <p:txBody>
          <a:bodyPr>
            <a:normAutofit fontScale="85000" lnSpcReduction="20000"/>
          </a:bodyPr>
          <a:lstStyle/>
          <a:p>
            <a:pPr>
              <a:buNone/>
            </a:pPr>
            <a:r>
              <a:rPr lang="el-GR" b="1" dirty="0" smtClean="0">
                <a:solidFill>
                  <a:srgbClr val="0070C0"/>
                </a:solidFill>
              </a:rPr>
              <a:t>Διαχείριση διαφημιστικής εκστρατείας </a:t>
            </a:r>
          </a:p>
          <a:p>
            <a:pPr>
              <a:buNone/>
            </a:pPr>
            <a:r>
              <a:rPr lang="el-GR" dirty="0" smtClean="0"/>
              <a:t>Λειτουργικότητα εφαρμογής διαχείρισης διαφημιστικής καμπάνιας (SAP, 2010): </a:t>
            </a:r>
          </a:p>
          <a:p>
            <a:r>
              <a:rPr lang="el-GR" dirty="0" smtClean="0"/>
              <a:t>Δημιουργία σχεδίου μάρκετινγκ. Το σχέδιο μάρκετινγκ (</a:t>
            </a:r>
            <a:r>
              <a:rPr lang="el-GR" dirty="0" err="1" smtClean="0"/>
              <a:t>marketing</a:t>
            </a:r>
            <a:r>
              <a:rPr lang="el-GR" dirty="0" smtClean="0"/>
              <a:t> </a:t>
            </a:r>
            <a:r>
              <a:rPr lang="el-GR" dirty="0" err="1" smtClean="0"/>
              <a:t>plan</a:t>
            </a:r>
            <a:r>
              <a:rPr lang="el-GR" dirty="0" smtClean="0"/>
              <a:t>) ορίζεται με τη μορφή ενός έργου μάρκετινγκ και μπορεί να συνδέεται με πολλές διαφημιστικές εκστρατείες. </a:t>
            </a:r>
          </a:p>
          <a:p>
            <a:r>
              <a:rPr lang="el-GR" dirty="0" smtClean="0"/>
              <a:t>Δημιουργία διαφημιστικής καμπάνιας. Περιλαμβάνει: </a:t>
            </a:r>
          </a:p>
          <a:p>
            <a:pPr lvl="1"/>
            <a:r>
              <a:rPr lang="el-GR" dirty="0" smtClean="0"/>
              <a:t>Ορισμό τύπου και στόχων διαφημιστικής εκστρατείας. Οι στόχοι μπορεί να είναι τυποποιημένοι και μπορεί να είναι: αύξηση </a:t>
            </a:r>
            <a:r>
              <a:rPr lang="el-GR" dirty="0" err="1" smtClean="0"/>
              <a:t>αναγνωρισιμότητας</a:t>
            </a:r>
            <a:r>
              <a:rPr lang="el-GR" dirty="0" smtClean="0"/>
              <a:t> εμπορικών σημάτων (</a:t>
            </a:r>
            <a:r>
              <a:rPr lang="el-GR" dirty="0" err="1" smtClean="0"/>
              <a:t>brand</a:t>
            </a:r>
            <a:r>
              <a:rPr lang="el-GR" dirty="0" smtClean="0"/>
              <a:t> </a:t>
            </a:r>
            <a:r>
              <a:rPr lang="el-GR" dirty="0" err="1" smtClean="0"/>
              <a:t>awareness</a:t>
            </a:r>
            <a:r>
              <a:rPr lang="el-GR" dirty="0" smtClean="0"/>
              <a:t>), απόκτηση νέων πελατών, ενημέρωση πελατών, </a:t>
            </a:r>
            <a:r>
              <a:rPr lang="el-GR" dirty="0" err="1" smtClean="0"/>
              <a:t>διακράτιση</a:t>
            </a:r>
            <a:r>
              <a:rPr lang="el-GR" dirty="0" smtClean="0"/>
              <a:t> πελατών, πληροφόρηση για νέα προϊόντα, δημιουργία συστάσεων πελατών. </a:t>
            </a:r>
          </a:p>
          <a:p>
            <a:pPr lvl="1"/>
            <a:r>
              <a:rPr lang="el-GR" dirty="0" smtClean="0"/>
              <a:t>Δημιουργία ιεραρχιών προϊόντων συνδεδεμένων με τη διαφημιστική εκστρατεία </a:t>
            </a:r>
          </a:p>
          <a:p>
            <a:pPr lvl="1"/>
            <a:r>
              <a:rPr lang="el-GR" dirty="0" smtClean="0"/>
              <a:t>Οικονομική διαχείριση διαφημιστικής εκστρατείας. </a:t>
            </a:r>
          </a:p>
          <a:p>
            <a:pPr lvl="1"/>
            <a:r>
              <a:rPr lang="el-GR" dirty="0" smtClean="0"/>
              <a:t>Δημιουργία ημερολογίου διαφημιστικής εκστρατείας </a:t>
            </a:r>
          </a:p>
          <a:p>
            <a:r>
              <a:rPr lang="el-GR" dirty="0" smtClean="0"/>
              <a:t>Διαχείριση των διαφημιστικών καναλιών και σημείων επαφής με πελάτες. Π.χ.  Τηλεόραση και Ραδιόφωνο, </a:t>
            </a:r>
            <a:r>
              <a:rPr lang="el-GR" dirty="0" err="1" smtClean="0"/>
              <a:t>Τηλε</a:t>
            </a:r>
            <a:r>
              <a:rPr lang="el-GR" dirty="0" smtClean="0"/>
              <a:t>-μάρκετινγκ, τύπος, ταχυδρομείο, </a:t>
            </a:r>
            <a:r>
              <a:rPr lang="en-US" dirty="0" smtClean="0"/>
              <a:t>SMS, </a:t>
            </a:r>
            <a:r>
              <a:rPr lang="el-GR" dirty="0" smtClean="0"/>
              <a:t>εκθέσεις</a:t>
            </a:r>
          </a:p>
          <a:p>
            <a:r>
              <a:rPr lang="el-GR" dirty="0" smtClean="0"/>
              <a:t>Διαχείριση ερωτηματολογίων πελατών (π.χ. ερωτηματολόγια ικανοποίησης)</a:t>
            </a:r>
          </a:p>
          <a:p>
            <a:r>
              <a:rPr lang="el-GR" dirty="0" smtClean="0"/>
              <a:t>Διαχείριση φόρμας επικοινωνίας με πελάτες</a:t>
            </a:r>
          </a:p>
          <a:p>
            <a:endParaRPr lang="en-US" dirty="0" smtClean="0"/>
          </a:p>
          <a:p>
            <a:endParaRPr lang="el-GR" dirty="0" smtClean="0"/>
          </a:p>
          <a:p>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Επιχειρησιακό </a:t>
            </a:r>
            <a:r>
              <a:rPr lang="en-US" dirty="0" smtClean="0">
                <a:latin typeface="Arial" pitchFamily="34" charset="0"/>
              </a:rPr>
              <a:t>CRM</a:t>
            </a:r>
            <a:r>
              <a:rPr lang="el-GR" sz="3200" dirty="0" smtClean="0"/>
              <a:t> </a:t>
            </a:r>
            <a:br>
              <a:rPr lang="el-GR" sz="3200" dirty="0" smtClean="0"/>
            </a:br>
            <a:r>
              <a:rPr lang="el-GR" dirty="0" smtClean="0"/>
              <a:t>Υποστήριξη μάρκετινγκ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37</a:t>
            </a:fld>
            <a:endParaRPr lang="en-US"/>
          </a:p>
        </p:txBody>
      </p:sp>
      <p:sp>
        <p:nvSpPr>
          <p:cNvPr id="4" name="Content Placeholder 3"/>
          <p:cNvSpPr>
            <a:spLocks noGrp="1"/>
          </p:cNvSpPr>
          <p:nvPr>
            <p:ph sz="quarter" idx="1"/>
          </p:nvPr>
        </p:nvSpPr>
        <p:spPr>
          <a:xfrm>
            <a:off x="1219200" y="1447800"/>
            <a:ext cx="10363200" cy="5067300"/>
          </a:xfrm>
        </p:spPr>
        <p:txBody>
          <a:bodyPr>
            <a:normAutofit fontScale="77500" lnSpcReduction="20000"/>
          </a:bodyPr>
          <a:lstStyle/>
          <a:p>
            <a:pPr>
              <a:buNone/>
            </a:pPr>
            <a:r>
              <a:rPr lang="el-GR" b="1" dirty="0" smtClean="0">
                <a:solidFill>
                  <a:srgbClr val="0070C0"/>
                </a:solidFill>
              </a:rPr>
              <a:t>Διαχείριση διαφημιστικής εκστρατείας </a:t>
            </a:r>
          </a:p>
          <a:p>
            <a:pPr marL="0" indent="0">
              <a:buNone/>
            </a:pPr>
            <a:r>
              <a:rPr lang="el-GR" dirty="0" smtClean="0"/>
              <a:t>Λειτουργικότητα εφαρμογής διαχείρισης διαφημιστικής καμπάνιας (SAP, 2010) (συνέχεια): </a:t>
            </a:r>
          </a:p>
          <a:p>
            <a:r>
              <a:rPr lang="el-GR" dirty="0" smtClean="0"/>
              <a:t>Διαχείριση συνεργατών διαφήμισης, όπως τα Μέσα Μαζικής Επικοινωνίας (ΜΜΕ) ή </a:t>
            </a:r>
            <a:r>
              <a:rPr lang="el-GR" dirty="0" err="1" smtClean="0"/>
              <a:t>πάροχοι</a:t>
            </a:r>
            <a:r>
              <a:rPr lang="el-GR" dirty="0" smtClean="0"/>
              <a:t> υπηρεσιών διαδικτύου</a:t>
            </a:r>
          </a:p>
          <a:p>
            <a:r>
              <a:rPr lang="el-GR" dirty="0" smtClean="0"/>
              <a:t>Διαχείριση ομάδων-στόχων, και λιστών αποδεκτών (συνήθως λίστα με e-</a:t>
            </a:r>
            <a:r>
              <a:rPr lang="el-GR" dirty="0" err="1" smtClean="0"/>
              <a:t>mail</a:t>
            </a:r>
            <a:r>
              <a:rPr lang="el-GR" dirty="0" smtClean="0"/>
              <a:t> πελατών). </a:t>
            </a:r>
          </a:p>
          <a:p>
            <a:r>
              <a:rPr lang="el-GR" dirty="0" smtClean="0"/>
              <a:t>Εκτέλεση της διαφημιστικής εκστρατείας που συνήθως γίνεται με τη σύνδεση των συνεργατών διαφήμισης με το ημερολόγιο της διαφημιστικής εκστρατείας</a:t>
            </a:r>
          </a:p>
          <a:p>
            <a:r>
              <a:rPr lang="el-GR" dirty="0" smtClean="0"/>
              <a:t>Μέτρηση της απόδοσης της διαφημιστικής εκστρατείας. Η μέτρηση της απόδοσης γίνεται με τη συλλογή στοιχείων και τον υπολογισμό μετρικών όπως:</a:t>
            </a:r>
          </a:p>
          <a:p>
            <a:pPr lvl="1"/>
            <a:r>
              <a:rPr lang="el-GR" dirty="0" smtClean="0"/>
              <a:t>Κόστος ανά χίλια μηνύματα (</a:t>
            </a:r>
            <a:r>
              <a:rPr lang="el-GR" dirty="0" err="1" smtClean="0"/>
              <a:t>Cost</a:t>
            </a:r>
            <a:r>
              <a:rPr lang="el-GR" dirty="0" smtClean="0"/>
              <a:t> </a:t>
            </a:r>
            <a:r>
              <a:rPr lang="el-GR" dirty="0" err="1" smtClean="0"/>
              <a:t>Per</a:t>
            </a:r>
            <a:r>
              <a:rPr lang="el-GR" dirty="0" smtClean="0"/>
              <a:t> </a:t>
            </a:r>
            <a:r>
              <a:rPr lang="el-GR" dirty="0" err="1" smtClean="0"/>
              <a:t>Thousand</a:t>
            </a:r>
            <a:r>
              <a:rPr lang="el-GR" dirty="0" smtClean="0"/>
              <a:t> - CPT) που μας δίνει το συνολικό κόστος 1000 μηνυμάτων. </a:t>
            </a:r>
          </a:p>
          <a:p>
            <a:pPr lvl="1"/>
            <a:r>
              <a:rPr lang="el-GR" dirty="0" smtClean="0"/>
              <a:t>Κόστος ανά απόκριση (</a:t>
            </a:r>
            <a:r>
              <a:rPr lang="el-GR" dirty="0" err="1" smtClean="0"/>
              <a:t>Cost</a:t>
            </a:r>
            <a:r>
              <a:rPr lang="el-GR" dirty="0" smtClean="0"/>
              <a:t> </a:t>
            </a:r>
            <a:r>
              <a:rPr lang="el-GR" dirty="0" err="1" smtClean="0"/>
              <a:t>Per</a:t>
            </a:r>
            <a:r>
              <a:rPr lang="el-GR" dirty="0" smtClean="0"/>
              <a:t> </a:t>
            </a:r>
            <a:r>
              <a:rPr lang="el-GR" dirty="0" err="1" smtClean="0"/>
              <a:t>Response</a:t>
            </a:r>
            <a:r>
              <a:rPr lang="el-GR" dirty="0" smtClean="0"/>
              <a:t> - CPR) που είναι ο λόγος του κόστους της διαφημιστικής εκστρατείας προς τον συνολικό αριθμό αποκρίσεων των πελατών. </a:t>
            </a:r>
          </a:p>
          <a:p>
            <a:pPr lvl="1"/>
            <a:r>
              <a:rPr lang="el-GR" dirty="0" smtClean="0"/>
              <a:t>Κόστος ανά παραγγελία (</a:t>
            </a:r>
            <a:r>
              <a:rPr lang="el-GR" dirty="0" err="1" smtClean="0"/>
              <a:t>Cost</a:t>
            </a:r>
            <a:r>
              <a:rPr lang="el-GR" dirty="0" smtClean="0"/>
              <a:t> </a:t>
            </a:r>
            <a:r>
              <a:rPr lang="el-GR" dirty="0" err="1" smtClean="0"/>
              <a:t>Per</a:t>
            </a:r>
            <a:r>
              <a:rPr lang="el-GR" dirty="0" smtClean="0"/>
              <a:t> </a:t>
            </a:r>
            <a:r>
              <a:rPr lang="el-GR" dirty="0" err="1" smtClean="0"/>
              <a:t>Enquiry</a:t>
            </a:r>
            <a:r>
              <a:rPr lang="el-GR" dirty="0" smtClean="0"/>
              <a:t> - CPE) που είναι ο λόγος του κόστους της διαφημιστικής εκστρατείας προς τον συνολικό αριθμό παραγγελιών πελατών. </a:t>
            </a:r>
          </a:p>
          <a:p>
            <a:pPr lvl="1"/>
            <a:r>
              <a:rPr lang="el-GR" dirty="0" smtClean="0"/>
              <a:t>Κόστος ανά πώληση (</a:t>
            </a:r>
            <a:r>
              <a:rPr lang="el-GR" dirty="0" err="1" smtClean="0"/>
              <a:t>Cost</a:t>
            </a:r>
            <a:r>
              <a:rPr lang="el-GR" dirty="0" smtClean="0"/>
              <a:t> </a:t>
            </a:r>
            <a:r>
              <a:rPr lang="el-GR" dirty="0" err="1" smtClean="0"/>
              <a:t>Per</a:t>
            </a:r>
            <a:r>
              <a:rPr lang="el-GR" dirty="0" smtClean="0"/>
              <a:t> </a:t>
            </a:r>
            <a:r>
              <a:rPr lang="el-GR" dirty="0" err="1" smtClean="0"/>
              <a:t>Enquiry</a:t>
            </a:r>
            <a:r>
              <a:rPr lang="el-GR" dirty="0" smtClean="0"/>
              <a:t> - CPE) που είναι ο λόγος του κόστους της διαφημιστικής εκστρατείας προς τον συνολικό αριθμό πωλήσεων.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Επιχειρησιακό </a:t>
            </a:r>
            <a:r>
              <a:rPr lang="en-US" dirty="0" smtClean="0">
                <a:latin typeface="Arial" pitchFamily="34" charset="0"/>
              </a:rPr>
              <a:t>CRM</a:t>
            </a:r>
            <a:r>
              <a:rPr lang="el-GR" sz="3200" dirty="0" smtClean="0"/>
              <a:t> </a:t>
            </a:r>
            <a:br>
              <a:rPr lang="el-GR" sz="3200" dirty="0" smtClean="0"/>
            </a:br>
            <a:r>
              <a:rPr lang="el-GR" dirty="0" smtClean="0"/>
              <a:t>Υποστήριξη μάρκετινγκ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38</a:t>
            </a:fld>
            <a:endParaRPr lang="en-US"/>
          </a:p>
        </p:txBody>
      </p:sp>
      <p:sp>
        <p:nvSpPr>
          <p:cNvPr id="4" name="Content Placeholder 3"/>
          <p:cNvSpPr>
            <a:spLocks noGrp="1"/>
          </p:cNvSpPr>
          <p:nvPr>
            <p:ph sz="quarter" idx="1"/>
          </p:nvPr>
        </p:nvSpPr>
        <p:spPr/>
        <p:txBody>
          <a:bodyPr>
            <a:normAutofit lnSpcReduction="10000"/>
          </a:bodyPr>
          <a:lstStyle/>
          <a:p>
            <a:pPr>
              <a:buNone/>
            </a:pPr>
            <a:r>
              <a:rPr lang="el-GR" b="1" dirty="0" smtClean="0">
                <a:solidFill>
                  <a:srgbClr val="0070C0"/>
                </a:solidFill>
              </a:rPr>
              <a:t>Εφαρμογές ανταμοιβής πελατών</a:t>
            </a:r>
          </a:p>
          <a:p>
            <a:r>
              <a:rPr lang="el-GR" dirty="0" smtClean="0"/>
              <a:t>Ο σχεδιασμός των προγραμμάτων ανταμοιβής πελατών συνήθως λαμβάνει υπόψη τις παρακάτω παραμέτρους: </a:t>
            </a:r>
          </a:p>
          <a:p>
            <a:pPr lvl="1"/>
            <a:r>
              <a:rPr lang="el-GR" dirty="0" err="1" smtClean="0">
                <a:solidFill>
                  <a:srgbClr val="C00000"/>
                </a:solidFill>
              </a:rPr>
              <a:t>Tη</a:t>
            </a:r>
            <a:r>
              <a:rPr lang="el-GR" dirty="0" smtClean="0">
                <a:solidFill>
                  <a:srgbClr val="C00000"/>
                </a:solidFill>
              </a:rPr>
              <a:t> δομή της ανταμοιβής </a:t>
            </a:r>
            <a:r>
              <a:rPr lang="el-GR" dirty="0" smtClean="0"/>
              <a:t>που περιλαμβάνει το είδος και τη συχνότητα της ανταμοιβής, τη διαβάθμισή της ανάλογα με την κατηγορία του πελάτη κ.λπ. </a:t>
            </a:r>
          </a:p>
          <a:p>
            <a:pPr lvl="1"/>
            <a:r>
              <a:rPr lang="el-GR" dirty="0" smtClean="0">
                <a:solidFill>
                  <a:srgbClr val="C00000"/>
                </a:solidFill>
              </a:rPr>
              <a:t>Τα κριτήρια συμμετοχή</a:t>
            </a:r>
            <a:r>
              <a:rPr lang="el-GR" dirty="0" smtClean="0"/>
              <a:t>ς των πελατών στο πρόγραμμα ανταμοιβής. Πολλά προγράμματα είναι «ανοικτά», υπό την έννοια ότι όλοι οι πελάτες μπορούν να συμμετέχουν μετά από σχετικό αίτημα. Άλλα προγράμματα απαιτούν ένα ελάχιστο ύψος κατανάλωσης από τους πελάτες. </a:t>
            </a:r>
          </a:p>
          <a:p>
            <a:pPr lvl="1"/>
            <a:r>
              <a:rPr lang="el-GR" dirty="0" smtClean="0">
                <a:solidFill>
                  <a:srgbClr val="C00000"/>
                </a:solidFill>
              </a:rPr>
              <a:t>Τρόπος χρήσης κάρτας προγράμματος. </a:t>
            </a:r>
            <a:r>
              <a:rPr lang="el-GR" dirty="0" smtClean="0"/>
              <a:t>Συνήθως τα περισσότερα προγράμματα συνδέονται με την έκδοση κάρτας πιστότητας</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Επιχειρησιακό </a:t>
            </a:r>
            <a:r>
              <a:rPr lang="en-US" dirty="0" smtClean="0">
                <a:latin typeface="Arial" pitchFamily="34" charset="0"/>
              </a:rPr>
              <a:t>CRM</a:t>
            </a:r>
            <a:r>
              <a:rPr lang="el-GR" sz="3200" dirty="0" smtClean="0"/>
              <a:t> </a:t>
            </a:r>
            <a:br>
              <a:rPr lang="el-GR" sz="3200" dirty="0" smtClean="0"/>
            </a:br>
            <a:r>
              <a:rPr lang="el-GR" dirty="0" smtClean="0"/>
              <a:t>Υποστήριξη μάρκετινγκ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39</a:t>
            </a:fld>
            <a:endParaRPr lang="en-US"/>
          </a:p>
        </p:txBody>
      </p:sp>
      <p:sp>
        <p:nvSpPr>
          <p:cNvPr id="4" name="Content Placeholder 3"/>
          <p:cNvSpPr>
            <a:spLocks noGrp="1"/>
          </p:cNvSpPr>
          <p:nvPr>
            <p:ph sz="quarter" idx="1"/>
          </p:nvPr>
        </p:nvSpPr>
        <p:spPr/>
        <p:txBody>
          <a:bodyPr>
            <a:normAutofit fontScale="92500" lnSpcReduction="20000"/>
          </a:bodyPr>
          <a:lstStyle/>
          <a:p>
            <a:pPr>
              <a:buNone/>
            </a:pPr>
            <a:r>
              <a:rPr lang="el-GR" b="1" dirty="0" smtClean="0">
                <a:solidFill>
                  <a:srgbClr val="0070C0"/>
                </a:solidFill>
              </a:rPr>
              <a:t>Εφαρμογές ανταμοιβής πελατών</a:t>
            </a:r>
          </a:p>
          <a:p>
            <a:pPr marL="0" indent="0">
              <a:buNone/>
            </a:pPr>
            <a:r>
              <a:rPr lang="el-GR" sz="2400" dirty="0" smtClean="0"/>
              <a:t>Μια εφαρμογή διαχείρισης προγραμμάτων ανταμοιβής πελατών θα πρέπει να είναι σε θέση να υποστηρίξει την παρακάτω λειτουργικότητα:</a:t>
            </a:r>
          </a:p>
          <a:p>
            <a:r>
              <a:rPr lang="el-GR" dirty="0" smtClean="0"/>
              <a:t>Τη διαχείριση μελών που περιλαμβάνει:</a:t>
            </a:r>
          </a:p>
          <a:p>
            <a:pPr lvl="1"/>
            <a:r>
              <a:rPr lang="el-GR" dirty="0" smtClean="0"/>
              <a:t>Εγγραφές, τροποποιήσεις και διαγραφές μελών, </a:t>
            </a:r>
          </a:p>
          <a:p>
            <a:pPr lvl="1"/>
            <a:r>
              <a:rPr lang="el-GR" dirty="0" smtClean="0"/>
              <a:t>Δημιουργία ευέλικτων προγραμμάτων για τα μέλη-πελάτες</a:t>
            </a:r>
          </a:p>
          <a:p>
            <a:pPr lvl="1"/>
            <a:r>
              <a:rPr lang="el-GR" dirty="0" smtClean="0"/>
              <a:t>Παρακολούθηση των συναλλαγών του κάθε μέλους</a:t>
            </a:r>
          </a:p>
          <a:p>
            <a:pPr lvl="1"/>
            <a:r>
              <a:rPr lang="el-GR" dirty="0" smtClean="0"/>
              <a:t>Δημιουργία προσωποποιημένων προσφορών για μέλη.  </a:t>
            </a:r>
          </a:p>
          <a:p>
            <a:r>
              <a:rPr lang="el-GR" dirty="0" smtClean="0"/>
              <a:t>Τη διαχείριση προγράμματος ανταμοιβών που περιλαμβάνει: </a:t>
            </a:r>
          </a:p>
          <a:p>
            <a:pPr lvl="1"/>
            <a:r>
              <a:rPr lang="el-GR" dirty="0" smtClean="0"/>
              <a:t>Τη δημιουργία του προγράμματος, </a:t>
            </a:r>
          </a:p>
          <a:p>
            <a:pPr lvl="1"/>
            <a:r>
              <a:rPr lang="el-GR" dirty="0" smtClean="0"/>
              <a:t>Την προσθήκη συνεργαζόμενων επιχειρήσεων στο πρόγραμμα και </a:t>
            </a:r>
          </a:p>
          <a:p>
            <a:pPr lvl="1"/>
            <a:r>
              <a:rPr lang="el-GR" dirty="0" smtClean="0"/>
              <a:t>Τη συνολική παρακολούθηση του προγράμματος (π.χ. πόντων των μελών, εξαργύρωση πόντων). </a:t>
            </a:r>
          </a:p>
          <a:p>
            <a:endParaRPr lang="en-US" dirty="0" smtClean="0"/>
          </a:p>
          <a:p>
            <a:endParaRPr lang="en-US" sz="2800" dirty="0" smtClean="0"/>
          </a:p>
          <a:p>
            <a:pPr lvl="1"/>
            <a:endParaRPr lang="el-GR"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Στρατηγικό </a:t>
            </a:r>
            <a:r>
              <a:rPr lang="en-US" dirty="0" smtClean="0"/>
              <a:t>CRM</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a:t>
            </a:fld>
            <a:endParaRPr lang="en-US"/>
          </a:p>
        </p:txBody>
      </p:sp>
      <p:sp>
        <p:nvSpPr>
          <p:cNvPr id="4" name="Content Placeholder 3"/>
          <p:cNvSpPr>
            <a:spLocks noGrp="1"/>
          </p:cNvSpPr>
          <p:nvPr>
            <p:ph sz="quarter" idx="1"/>
          </p:nvPr>
        </p:nvSpPr>
        <p:spPr/>
        <p:txBody>
          <a:bodyPr>
            <a:normAutofit lnSpcReduction="10000"/>
          </a:bodyPr>
          <a:lstStyle/>
          <a:p>
            <a:r>
              <a:rPr lang="el-GR" b="1" dirty="0" err="1" smtClean="0">
                <a:solidFill>
                  <a:srgbClr val="0070C0"/>
                </a:solidFill>
              </a:rPr>
              <a:t>To</a:t>
            </a:r>
            <a:r>
              <a:rPr lang="el-GR" b="1" dirty="0" smtClean="0">
                <a:solidFill>
                  <a:srgbClr val="0070C0"/>
                </a:solidFill>
              </a:rPr>
              <a:t> στρατηγικό CRM </a:t>
            </a:r>
            <a:r>
              <a:rPr lang="el-GR" dirty="0" smtClean="0"/>
              <a:t>επικεντρώνεται στην ανάπτυξη ενός </a:t>
            </a:r>
            <a:r>
              <a:rPr lang="el-GR" dirty="0" err="1" smtClean="0"/>
              <a:t>πελατοκεντρικού</a:t>
            </a:r>
            <a:r>
              <a:rPr lang="el-GR" dirty="0" smtClean="0"/>
              <a:t> συστήματος και μιας </a:t>
            </a:r>
            <a:r>
              <a:rPr lang="el-GR" dirty="0" err="1" smtClean="0"/>
              <a:t>πελατοκεντρικής</a:t>
            </a:r>
            <a:r>
              <a:rPr lang="el-GR" dirty="0" smtClean="0"/>
              <a:t> επιχειρηματικής κουλτούρας. </a:t>
            </a:r>
            <a:endParaRPr lang="en-US" dirty="0" smtClean="0"/>
          </a:p>
          <a:p>
            <a:r>
              <a:rPr lang="el-GR" dirty="0" smtClean="0"/>
              <a:t>Στόχος της επιχείρησης είναι η απόκτηση και διατήρηση πελατών με τη δημιουργία και την παροχή αξίας με καλύτερο τρόπο από ότι οι ανταγωνιστές. </a:t>
            </a:r>
            <a:endParaRPr lang="en-US" dirty="0" smtClean="0"/>
          </a:p>
          <a:p>
            <a:r>
              <a:rPr lang="el-GR" b="1" dirty="0" err="1" smtClean="0">
                <a:solidFill>
                  <a:srgbClr val="0070C0"/>
                </a:solidFill>
              </a:rPr>
              <a:t>Πελατοκεντρική</a:t>
            </a:r>
            <a:r>
              <a:rPr lang="el-GR" b="1" dirty="0" smtClean="0">
                <a:solidFill>
                  <a:srgbClr val="0070C0"/>
                </a:solidFill>
              </a:rPr>
              <a:t> στρατηγική </a:t>
            </a:r>
            <a:r>
              <a:rPr lang="el-GR" dirty="0" smtClean="0"/>
              <a:t>: δίνει πρώτη προτεραιότητα στις διαρκώς μεταβαλλόμενες ανάγκες του πελάτη, σε αντίθεση με άλλες στρατηγικές που δίνουν έμφαση είτε στην ανάπτυξη καινοτόμων προϊόντων (</a:t>
            </a:r>
            <a:r>
              <a:rPr lang="el-GR" dirty="0" err="1" smtClean="0"/>
              <a:t>product</a:t>
            </a:r>
            <a:r>
              <a:rPr lang="el-GR" dirty="0" smtClean="0"/>
              <a:t> </a:t>
            </a:r>
            <a:r>
              <a:rPr lang="el-GR" dirty="0" err="1" smtClean="0"/>
              <a:t>oriented</a:t>
            </a:r>
            <a:r>
              <a:rPr lang="el-GR" dirty="0" smtClean="0"/>
              <a:t>), είτε στη βελτίωση της παραγωγής (</a:t>
            </a:r>
            <a:r>
              <a:rPr lang="el-GR" dirty="0" err="1" smtClean="0"/>
              <a:t>production</a:t>
            </a:r>
            <a:r>
              <a:rPr lang="el-GR" dirty="0" smtClean="0"/>
              <a:t> </a:t>
            </a:r>
            <a:r>
              <a:rPr lang="el-GR" dirty="0" err="1" smtClean="0"/>
              <a:t>oriented</a:t>
            </a:r>
            <a:r>
              <a:rPr lang="el-GR" dirty="0" smtClean="0"/>
              <a:t>), είτε στην ανάπτυξη των πωλήσεων (</a:t>
            </a:r>
            <a:r>
              <a:rPr lang="el-GR" dirty="0" err="1" smtClean="0"/>
              <a:t>sales</a:t>
            </a:r>
            <a:r>
              <a:rPr lang="el-GR" dirty="0" smtClean="0"/>
              <a:t> </a:t>
            </a:r>
            <a:r>
              <a:rPr lang="el-GR" dirty="0" err="1" smtClean="0"/>
              <a:t>oriented</a:t>
            </a:r>
            <a:r>
              <a:rPr lang="el-GR" dirty="0" smtClean="0"/>
              <a:t>) </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Επιχειρησιακό </a:t>
            </a:r>
            <a:r>
              <a:rPr lang="en-US" dirty="0" smtClean="0">
                <a:latin typeface="Arial" pitchFamily="34" charset="0"/>
              </a:rPr>
              <a:t>CRM</a:t>
            </a:r>
            <a:r>
              <a:rPr lang="el-GR" sz="3200" dirty="0" smtClean="0"/>
              <a:t> </a:t>
            </a:r>
            <a:br>
              <a:rPr lang="el-GR" sz="3200" dirty="0" smtClean="0"/>
            </a:br>
            <a:r>
              <a:rPr lang="el-GR" dirty="0" smtClean="0"/>
              <a:t>Υποστήριξη μάρκετινγκ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40</a:t>
            </a:fld>
            <a:endParaRPr lang="en-US"/>
          </a:p>
        </p:txBody>
      </p:sp>
      <p:sp>
        <p:nvSpPr>
          <p:cNvPr id="4" name="Content Placeholder 3"/>
          <p:cNvSpPr>
            <a:spLocks noGrp="1"/>
          </p:cNvSpPr>
          <p:nvPr>
            <p:ph sz="quarter" idx="1"/>
          </p:nvPr>
        </p:nvSpPr>
        <p:spPr>
          <a:xfrm>
            <a:off x="1219200" y="1447800"/>
            <a:ext cx="10363200" cy="5410200"/>
          </a:xfrm>
        </p:spPr>
        <p:txBody>
          <a:bodyPr>
            <a:normAutofit fontScale="92500" lnSpcReduction="10000"/>
          </a:bodyPr>
          <a:lstStyle/>
          <a:p>
            <a:pPr>
              <a:buNone/>
            </a:pPr>
            <a:r>
              <a:rPr lang="el-GR" sz="2400" b="1" dirty="0" smtClean="0">
                <a:solidFill>
                  <a:srgbClr val="0070C0"/>
                </a:solidFill>
              </a:rPr>
              <a:t>Εφαρμογές ανταμοιβής πελατών</a:t>
            </a:r>
            <a:endParaRPr lang="el-GR" sz="2400" dirty="0" smtClean="0"/>
          </a:p>
          <a:p>
            <a:r>
              <a:rPr lang="el-GR" sz="2400" dirty="0" smtClean="0"/>
              <a:t>Διαχείριση κανόνων ανταμοιβής οι οποίοι ορίζουν πώς ο πελάτης: </a:t>
            </a:r>
          </a:p>
          <a:p>
            <a:pPr lvl="1"/>
            <a:r>
              <a:rPr lang="el-GR" dirty="0" smtClean="0"/>
              <a:t>Κερδίζει πόντους. </a:t>
            </a:r>
          </a:p>
          <a:p>
            <a:pPr lvl="1"/>
            <a:r>
              <a:rPr lang="el-GR" dirty="0" smtClean="0"/>
              <a:t>Εξαργυρώνει πόντους. H εξαργύρωση των πόντων μπορεί να έχει τη μορφή έκπτωσης, κουπονιού, </a:t>
            </a:r>
            <a:r>
              <a:rPr lang="el-GR" dirty="0" err="1" smtClean="0"/>
              <a:t>δωροεπιταγής</a:t>
            </a:r>
            <a:r>
              <a:rPr lang="el-GR" dirty="0" smtClean="0"/>
              <a:t>, δωρεάν προϊόντος ή υπηρεσίας. </a:t>
            </a:r>
          </a:p>
          <a:p>
            <a:pPr lvl="1"/>
            <a:r>
              <a:rPr lang="el-GR" dirty="0" smtClean="0"/>
              <a:t>Αλλάζει επίπεδο αν το πρόγραμμα ανταμοιβής έχει πολλά επίπεδα </a:t>
            </a:r>
          </a:p>
          <a:p>
            <a:r>
              <a:rPr lang="el-GR" sz="2800" dirty="0" smtClean="0"/>
              <a:t>Διαχείριση συνεργαζόμενων επιχειρήσεων που περιλαμβάνει: </a:t>
            </a:r>
          </a:p>
          <a:p>
            <a:pPr lvl="1"/>
            <a:r>
              <a:rPr lang="el-GR" dirty="0" smtClean="0"/>
              <a:t>Παρακολούθηση των πόντων που χρεώνονται/πιστώνονται στην κάθε συνεργαζόμενη επιχείρηση, </a:t>
            </a:r>
          </a:p>
          <a:p>
            <a:pPr lvl="1"/>
            <a:r>
              <a:rPr lang="el-GR" dirty="0" smtClean="0"/>
              <a:t>Ενημέρωση του συστήματος για νέες προσφορές και νέα προϊόντα. </a:t>
            </a:r>
          </a:p>
          <a:p>
            <a:r>
              <a:rPr lang="el-GR" dirty="0" smtClean="0"/>
              <a:t>Μηχανή αυτόματης επεξεργασίας </a:t>
            </a:r>
          </a:p>
          <a:p>
            <a:pPr lvl="1"/>
            <a:r>
              <a:rPr lang="el-GR" dirty="0" smtClean="0"/>
              <a:t>Αυτόματη επεξεργασία κανόνων προγράμματος, </a:t>
            </a:r>
          </a:p>
          <a:p>
            <a:pPr lvl="1"/>
            <a:r>
              <a:rPr lang="el-GR" dirty="0" smtClean="0"/>
              <a:t>Αυτόματη παρακολούθηση πόντων πελατών</a:t>
            </a:r>
          </a:p>
          <a:p>
            <a:pPr lvl="1"/>
            <a:r>
              <a:rPr lang="el-GR" dirty="0" smtClean="0"/>
              <a:t>Παρουσίαση λογαριασμού πελάτη σε πραγματικό χρόνο μέσω διαδικτύου</a:t>
            </a:r>
          </a:p>
          <a:p>
            <a:endParaRPr lang="en-US" dirty="0" smtClean="0"/>
          </a:p>
          <a:p>
            <a:endParaRPr lang="el-GR" dirty="0" smtClean="0"/>
          </a:p>
          <a:p>
            <a:endParaRPr lang="en-US" sz="2800" dirty="0" smtClean="0"/>
          </a:p>
          <a:p>
            <a:endParaRPr lang="en-US" sz="2800" dirty="0" smtClean="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Επιχειρησιακό </a:t>
            </a:r>
            <a:r>
              <a:rPr lang="en-US" dirty="0" smtClean="0">
                <a:latin typeface="Arial" pitchFamily="34" charset="0"/>
              </a:rPr>
              <a:t>CRM</a:t>
            </a:r>
            <a:r>
              <a:rPr lang="el-GR" sz="3200" dirty="0" smtClean="0"/>
              <a:t> </a:t>
            </a:r>
            <a:br>
              <a:rPr lang="el-GR" sz="3200" dirty="0" smtClean="0"/>
            </a:br>
            <a:r>
              <a:rPr lang="el-GR" dirty="0" smtClean="0"/>
              <a:t>Υποστήριξη μάρκετινγκ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41</a:t>
            </a:fld>
            <a:endParaRPr lang="en-US"/>
          </a:p>
        </p:txBody>
      </p:sp>
      <p:sp>
        <p:nvSpPr>
          <p:cNvPr id="4" name="Content Placeholder 3"/>
          <p:cNvSpPr>
            <a:spLocks noGrp="1"/>
          </p:cNvSpPr>
          <p:nvPr>
            <p:ph sz="quarter" idx="1"/>
          </p:nvPr>
        </p:nvSpPr>
        <p:spPr>
          <a:xfrm>
            <a:off x="1005840" y="1447800"/>
            <a:ext cx="10576560" cy="4572000"/>
          </a:xfrm>
        </p:spPr>
        <p:txBody>
          <a:bodyPr>
            <a:normAutofit/>
          </a:bodyPr>
          <a:lstStyle/>
          <a:p>
            <a:pPr>
              <a:buNone/>
            </a:pPr>
            <a:r>
              <a:rPr lang="el-GR" b="1" dirty="0" smtClean="0">
                <a:solidFill>
                  <a:srgbClr val="0070C0"/>
                </a:solidFill>
              </a:rPr>
              <a:t>Τμηματοποίηση της αγοράς</a:t>
            </a:r>
          </a:p>
          <a:p>
            <a:r>
              <a:rPr lang="el-GR" dirty="0" smtClean="0"/>
              <a:t>Η τμηματοποίηση της αγοράς γίνεται με βάση: </a:t>
            </a:r>
          </a:p>
          <a:p>
            <a:pPr lvl="1"/>
            <a:r>
              <a:rPr lang="el-GR" dirty="0" smtClean="0"/>
              <a:t>Γεωγραφικά χαρακτηριστικά π.χ. πληθυσμιακά, ηλικία, περιοχή </a:t>
            </a:r>
          </a:p>
          <a:p>
            <a:pPr lvl="1"/>
            <a:r>
              <a:rPr lang="el-GR" dirty="0" smtClean="0"/>
              <a:t>Δημογραφικά χαρακτηριστικά π.χ. ηλικία, φύλο, εκπαίδευση, εισόδημα </a:t>
            </a:r>
          </a:p>
          <a:p>
            <a:pPr lvl="1"/>
            <a:r>
              <a:rPr lang="el-GR" dirty="0" smtClean="0"/>
              <a:t>Καταναλωτική συμπεριφορά (ύψος αγορών, συχνότητα αγορών, πιστότητα)</a:t>
            </a:r>
          </a:p>
          <a:p>
            <a:pPr lvl="1"/>
            <a:r>
              <a:rPr lang="el-GR" dirty="0" smtClean="0"/>
              <a:t>Ψυχογραφικά χαρακτηριστικά (προσωπικότητα, κίνητρα, κοινωνική θέση, στυλ κ.λπ.). </a:t>
            </a:r>
          </a:p>
          <a:p>
            <a:r>
              <a:rPr lang="el-GR" dirty="0" smtClean="0"/>
              <a:t>Η τμηματοποίηση της αγοράς γίνεται με χρήση στατιστικών μεθόδων (π.χ. ανάλυση συστάδων, διαχωριστική ανάλυση, παλινδρόμηση, κλπ)</a:t>
            </a:r>
          </a:p>
          <a:p>
            <a:pPr>
              <a:buNone/>
            </a:pPr>
            <a:r>
              <a:rPr lang="el-GR" b="1" dirty="0" smtClean="0">
                <a:solidFill>
                  <a:srgbClr val="0070C0"/>
                </a:solidFill>
              </a:rPr>
              <a:t> </a:t>
            </a:r>
            <a:endParaRPr lang="en-US" dirty="0">
              <a:solidFill>
                <a:srgbClr val="0070C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 y="274638"/>
            <a:ext cx="11666220" cy="1143000"/>
          </a:xfrm>
        </p:spPr>
        <p:txBody>
          <a:bodyPr>
            <a:normAutofit fontScale="90000"/>
          </a:bodyPr>
          <a:lstStyle/>
          <a:p>
            <a:r>
              <a:rPr lang="el-GR" dirty="0" smtClean="0">
                <a:solidFill>
                  <a:srgbClr val="0070C0"/>
                </a:solidFill>
              </a:rPr>
              <a:t>Τμηματοποίηση της αγοράς</a:t>
            </a:r>
            <a:br>
              <a:rPr lang="el-GR" dirty="0" smtClean="0">
                <a:solidFill>
                  <a:srgbClr val="0070C0"/>
                </a:solidFill>
              </a:rPr>
            </a:br>
            <a:r>
              <a:rPr lang="en-US" sz="2000" dirty="0" smtClean="0">
                <a:solidFill>
                  <a:srgbClr val="0070C0"/>
                </a:solidFill>
                <a:hlinkClick r:id="rId2"/>
              </a:rPr>
              <a:t>https://claritas.com/wp-content/uploads/2021/04/PRIZM%C2%AE-Premier-Household-Segment-Distribution-2021-1.pdf</a:t>
            </a:r>
            <a:r>
              <a:rPr lang="el-GR" sz="2000" dirty="0" smtClean="0">
                <a:solidFill>
                  <a:srgbClr val="0070C0"/>
                </a:solidFill>
              </a:rPr>
              <a:t> </a:t>
            </a:r>
            <a:r>
              <a:rPr lang="el-GR" dirty="0" smtClean="0"/>
              <a:t>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42</a:t>
            </a:fld>
            <a:endParaRPr lang="en-US"/>
          </a:p>
        </p:txBody>
      </p:sp>
      <p:sp>
        <p:nvSpPr>
          <p:cNvPr id="4" name="Content Placeholder 3"/>
          <p:cNvSpPr>
            <a:spLocks noGrp="1"/>
          </p:cNvSpPr>
          <p:nvPr>
            <p:ph sz="quarter" idx="1"/>
          </p:nvPr>
        </p:nvSpPr>
        <p:spPr/>
        <p:txBody>
          <a:bodyPr/>
          <a:lstStyle/>
          <a:p>
            <a:endParaRPr lang="en-US"/>
          </a:p>
        </p:txBody>
      </p:sp>
      <p:pic>
        <p:nvPicPr>
          <p:cNvPr id="1026" name="Picture 2"/>
          <p:cNvPicPr>
            <a:picLocks noChangeAspect="1" noChangeArrowheads="1"/>
          </p:cNvPicPr>
          <p:nvPr/>
        </p:nvPicPr>
        <p:blipFill>
          <a:blip r:embed="rId3"/>
          <a:srcRect/>
          <a:stretch>
            <a:fillRect/>
          </a:stretch>
        </p:blipFill>
        <p:spPr bwMode="auto">
          <a:xfrm>
            <a:off x="234773" y="1348741"/>
            <a:ext cx="11664695" cy="4914900"/>
          </a:xfrm>
          <a:prstGeom prst="rect">
            <a:avLst/>
          </a:prstGeom>
          <a:noFill/>
          <a:ln w="9525">
            <a:noFill/>
            <a:miter lim="800000"/>
            <a:headEnd/>
            <a:tailEnd/>
          </a:ln>
          <a:effec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43</a:t>
            </a:fld>
            <a:endParaRPr lang="en-US"/>
          </a:p>
        </p:txBody>
      </p:sp>
      <p:pic>
        <p:nvPicPr>
          <p:cNvPr id="2050" name="Picture 2"/>
          <p:cNvPicPr>
            <a:picLocks noChangeAspect="1" noChangeArrowheads="1"/>
          </p:cNvPicPr>
          <p:nvPr/>
        </p:nvPicPr>
        <p:blipFill>
          <a:blip r:embed="rId2"/>
          <a:srcRect/>
          <a:stretch>
            <a:fillRect/>
          </a:stretch>
        </p:blipFill>
        <p:spPr bwMode="auto">
          <a:xfrm>
            <a:off x="3954780" y="794856"/>
            <a:ext cx="7840979" cy="6063143"/>
          </a:xfrm>
          <a:prstGeom prst="rect">
            <a:avLst/>
          </a:prstGeom>
          <a:noFill/>
          <a:ln w="9525">
            <a:noFill/>
            <a:miter lim="800000"/>
            <a:headEnd/>
            <a:tailEnd/>
          </a:ln>
          <a:effectLst/>
        </p:spPr>
      </p:pic>
      <p:sp>
        <p:nvSpPr>
          <p:cNvPr id="6" name="TextBox 5"/>
          <p:cNvSpPr txBox="1"/>
          <p:nvPr/>
        </p:nvSpPr>
        <p:spPr>
          <a:xfrm>
            <a:off x="434340" y="434340"/>
            <a:ext cx="10218247" cy="369332"/>
          </a:xfrm>
          <a:prstGeom prst="rect">
            <a:avLst/>
          </a:prstGeom>
          <a:noFill/>
        </p:spPr>
        <p:txBody>
          <a:bodyPr wrap="none" rtlCol="0">
            <a:spAutoFit/>
          </a:bodyPr>
          <a:lstStyle/>
          <a:p>
            <a:r>
              <a:rPr lang="en-US" dirty="0" smtClean="0">
                <a:hlinkClick r:id="rId3"/>
              </a:rPr>
              <a:t>https://claritas.com/wp-content/uploads/2021/03/prizm-premier-segmentation-executive-report.pdf</a:t>
            </a:r>
            <a:r>
              <a:rPr lang="el-GR" dirty="0" smtClean="0"/>
              <a:t> </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Επιχειρησιακό </a:t>
            </a:r>
            <a:r>
              <a:rPr lang="en-US" dirty="0" smtClean="0">
                <a:latin typeface="Arial" pitchFamily="34" charset="0"/>
              </a:rPr>
              <a:t>CRM</a:t>
            </a:r>
            <a:r>
              <a:rPr lang="el-GR" sz="3200" dirty="0" smtClean="0"/>
              <a:t> </a:t>
            </a:r>
            <a:br>
              <a:rPr lang="el-GR" sz="3200" dirty="0" smtClean="0"/>
            </a:br>
            <a:r>
              <a:rPr lang="el-GR" dirty="0" smtClean="0"/>
              <a:t>Υποστήριξη μάρκετινγκ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44</a:t>
            </a:fld>
            <a:endParaRPr lang="en-US"/>
          </a:p>
        </p:txBody>
      </p:sp>
      <p:sp>
        <p:nvSpPr>
          <p:cNvPr id="4" name="Content Placeholder 3"/>
          <p:cNvSpPr>
            <a:spLocks noGrp="1"/>
          </p:cNvSpPr>
          <p:nvPr>
            <p:ph sz="quarter" idx="1"/>
          </p:nvPr>
        </p:nvSpPr>
        <p:spPr>
          <a:xfrm>
            <a:off x="1219200" y="1447800"/>
            <a:ext cx="10363200" cy="4953000"/>
          </a:xfrm>
        </p:spPr>
        <p:txBody>
          <a:bodyPr>
            <a:normAutofit/>
          </a:bodyPr>
          <a:lstStyle/>
          <a:p>
            <a:pPr>
              <a:buNone/>
            </a:pPr>
            <a:r>
              <a:rPr lang="el-GR" dirty="0" err="1" smtClean="0">
                <a:solidFill>
                  <a:srgbClr val="0070C0"/>
                </a:solidFill>
              </a:rPr>
              <a:t>Τηλεμάρκετινγκ</a:t>
            </a:r>
            <a:r>
              <a:rPr lang="el-GR" dirty="0" smtClean="0">
                <a:solidFill>
                  <a:srgbClr val="0070C0"/>
                </a:solidFill>
              </a:rPr>
              <a:t> </a:t>
            </a:r>
          </a:p>
          <a:p>
            <a:r>
              <a:rPr lang="el-GR" dirty="0" smtClean="0"/>
              <a:t>Η χρήση τηλεφώνου με σκοπό να προσεγγίσουμε δυνητικούς πελάτες και να επιτύχουμε την πώληση προϊόντων ή υπηρεσιών. </a:t>
            </a:r>
          </a:p>
          <a:p>
            <a:r>
              <a:rPr lang="el-GR" dirty="0" smtClean="0"/>
              <a:t>Το </a:t>
            </a:r>
            <a:r>
              <a:rPr lang="el-GR" dirty="0" err="1" smtClean="0"/>
              <a:t>τηλεμάρκετινγκ</a:t>
            </a:r>
            <a:r>
              <a:rPr lang="el-GR" dirty="0" smtClean="0"/>
              <a:t> έχει δύο μορφές: </a:t>
            </a:r>
          </a:p>
          <a:p>
            <a:pPr lvl="1"/>
            <a:r>
              <a:rPr lang="el-GR" dirty="0" err="1" smtClean="0"/>
              <a:t>Τo</a:t>
            </a:r>
            <a:r>
              <a:rPr lang="el-GR" dirty="0" smtClean="0"/>
              <a:t> εισερχόμενο (</a:t>
            </a:r>
            <a:r>
              <a:rPr lang="el-GR" dirty="0" err="1" smtClean="0"/>
              <a:t>inbound</a:t>
            </a:r>
            <a:r>
              <a:rPr lang="el-GR" dirty="0" smtClean="0"/>
              <a:t>), όπου δεχόμαστε τηλεφωνήματα πελατών</a:t>
            </a:r>
          </a:p>
          <a:p>
            <a:pPr lvl="1"/>
            <a:r>
              <a:rPr lang="el-GR" dirty="0" smtClean="0"/>
              <a:t>Το εξερχόμενο (</a:t>
            </a:r>
            <a:r>
              <a:rPr lang="el-GR" dirty="0" err="1" smtClean="0"/>
              <a:t>outbound</a:t>
            </a:r>
            <a:r>
              <a:rPr lang="el-GR" dirty="0" smtClean="0"/>
              <a:t>), όπου η επιχείρηση καλεί τους πελάτες </a:t>
            </a:r>
          </a:p>
          <a:p>
            <a:r>
              <a:rPr lang="el-GR" dirty="0" smtClean="0"/>
              <a:t>Λειτουργικότητα </a:t>
            </a:r>
            <a:r>
              <a:rPr lang="el-GR" dirty="0" err="1" smtClean="0"/>
              <a:t>τηλεμάρκετινγκ</a:t>
            </a:r>
            <a:r>
              <a:rPr lang="el-GR" dirty="0" smtClean="0"/>
              <a:t>: </a:t>
            </a:r>
          </a:p>
          <a:p>
            <a:pPr lvl="1"/>
            <a:r>
              <a:rPr lang="el-GR" dirty="0" smtClean="0"/>
              <a:t>Δυνατότητα αυτόματων κλήσεων (</a:t>
            </a:r>
            <a:r>
              <a:rPr lang="en-US" dirty="0" smtClean="0"/>
              <a:t>auto-dialer) </a:t>
            </a:r>
            <a:endParaRPr lang="el-GR" dirty="0" smtClean="0"/>
          </a:p>
          <a:p>
            <a:pPr lvl="1"/>
            <a:r>
              <a:rPr lang="el-GR" dirty="0" smtClean="0"/>
              <a:t>Αυτόματη αναγνώριση τηλεφωνικού αριθμού πελάτη </a:t>
            </a:r>
          </a:p>
          <a:p>
            <a:pPr lvl="1"/>
            <a:r>
              <a:rPr lang="el-GR" dirty="0" smtClean="0"/>
              <a:t>Αυτόματος κατανεμητής κλήσεων </a:t>
            </a:r>
          </a:p>
          <a:p>
            <a:pPr lvl="1"/>
            <a:r>
              <a:rPr lang="el-GR" dirty="0" smtClean="0"/>
              <a:t>Αυτοματοποιημένη τηλεφωνική συνέντευξη </a:t>
            </a:r>
          </a:p>
          <a:p>
            <a:pPr lvl="1"/>
            <a:endParaRPr lang="el-GR" dirty="0" smtClean="0"/>
          </a:p>
          <a:p>
            <a:pPr lvl="1"/>
            <a:endParaRPr lang="en-US" dirty="0" smtClean="0"/>
          </a:p>
          <a:p>
            <a:pPr>
              <a:buNone/>
            </a:pPr>
            <a:endParaRPr lang="en-US" dirty="0">
              <a:solidFill>
                <a:srgbClr val="0070C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55" name="Rectangle 39"/>
          <p:cNvSpPr>
            <a:spLocks noGrp="1" noChangeArrowheads="1"/>
          </p:cNvSpPr>
          <p:nvPr>
            <p:ph type="title"/>
          </p:nvPr>
        </p:nvSpPr>
        <p:spPr>
          <a:xfrm>
            <a:off x="510208" y="238058"/>
            <a:ext cx="10972800" cy="1139825"/>
          </a:xfrm>
        </p:spPr>
        <p:txBody>
          <a:bodyPr/>
          <a:lstStyle/>
          <a:p>
            <a:r>
              <a:rPr lang="el-GR" sz="4000" dirty="0"/>
              <a:t>Αρχιτεκτονική </a:t>
            </a:r>
            <a:r>
              <a:rPr lang="el-GR" dirty="0" smtClean="0"/>
              <a:t>Επιχειρησιακού</a:t>
            </a:r>
            <a:r>
              <a:rPr lang="el-GR" sz="4000" dirty="0" smtClean="0"/>
              <a:t> </a:t>
            </a:r>
            <a:r>
              <a:rPr lang="en-US" sz="4000" dirty="0">
                <a:latin typeface="Arial" pitchFamily="34" charset="0"/>
              </a:rPr>
              <a:t>CRM</a:t>
            </a:r>
            <a:endParaRPr lang="el-GR" sz="4000" dirty="0">
              <a:latin typeface="Arial" pitchFamily="34" charset="0"/>
            </a:endParaRPr>
          </a:p>
        </p:txBody>
      </p:sp>
      <p:sp>
        <p:nvSpPr>
          <p:cNvPr id="60419" name="Rectangle 3"/>
          <p:cNvSpPr>
            <a:spLocks noGrp="1" noChangeArrowheads="1"/>
          </p:cNvSpPr>
          <p:nvPr>
            <p:ph type="body" sz="half" idx="1"/>
          </p:nvPr>
        </p:nvSpPr>
        <p:spPr>
          <a:xfrm>
            <a:off x="5002107" y="6416675"/>
            <a:ext cx="5384800" cy="441325"/>
          </a:xfrm>
        </p:spPr>
        <p:txBody>
          <a:bodyPr/>
          <a:lstStyle/>
          <a:p>
            <a:pPr>
              <a:buFont typeface="Wingdings" pitchFamily="2" charset="2"/>
              <a:buNone/>
            </a:pPr>
            <a:r>
              <a:rPr lang="el-GR" sz="1200" dirty="0"/>
              <a:t> [ πηγή: Qian,2007]</a:t>
            </a:r>
            <a:endParaRPr lang="en-US" sz="1200" dirty="0"/>
          </a:p>
          <a:p>
            <a:pPr>
              <a:buFont typeface="Wingdings" pitchFamily="2" charset="2"/>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l-GR" sz="1800" dirty="0"/>
          </a:p>
        </p:txBody>
      </p:sp>
      <p:sp>
        <p:nvSpPr>
          <p:cNvPr id="60421" name="Text Box 5"/>
          <p:cNvSpPr txBox="1">
            <a:spLocks noChangeArrowheads="1"/>
          </p:cNvSpPr>
          <p:nvPr/>
        </p:nvSpPr>
        <p:spPr bwMode="auto">
          <a:xfrm>
            <a:off x="6210300" y="2149476"/>
            <a:ext cx="184731" cy="523220"/>
          </a:xfrm>
          <a:prstGeom prst="rect">
            <a:avLst/>
          </a:prstGeom>
          <a:solidFill>
            <a:schemeClr val="bg1"/>
          </a:solidFill>
          <a:ln w="9525">
            <a:noFill/>
            <a:miter lim="800000"/>
            <a:headEnd/>
            <a:tailEnd/>
          </a:ln>
          <a:effectLst/>
        </p:spPr>
        <p:txBody>
          <a:bodyPr wrap="none">
            <a:spAutoFit/>
          </a:bodyPr>
          <a:lstStyle/>
          <a:p>
            <a:endParaRPr lang="en-US" sz="1400"/>
          </a:p>
          <a:p>
            <a:endParaRPr lang="el-GR" sz="1400"/>
          </a:p>
        </p:txBody>
      </p:sp>
      <p:sp>
        <p:nvSpPr>
          <p:cNvPr id="60422" name="Text Box 6"/>
          <p:cNvSpPr txBox="1">
            <a:spLocks noChangeArrowheads="1"/>
          </p:cNvSpPr>
          <p:nvPr/>
        </p:nvSpPr>
        <p:spPr bwMode="auto">
          <a:xfrm>
            <a:off x="4068234" y="2111375"/>
            <a:ext cx="184731" cy="307777"/>
          </a:xfrm>
          <a:prstGeom prst="rect">
            <a:avLst/>
          </a:prstGeom>
          <a:solidFill>
            <a:schemeClr val="bg1"/>
          </a:solidFill>
          <a:ln w="9525">
            <a:noFill/>
            <a:miter lim="800000"/>
            <a:headEnd/>
            <a:tailEnd/>
          </a:ln>
          <a:effectLst/>
        </p:spPr>
        <p:txBody>
          <a:bodyPr wrap="none">
            <a:spAutoFit/>
          </a:bodyPr>
          <a:lstStyle/>
          <a:p>
            <a:endParaRPr lang="en-US" sz="1400"/>
          </a:p>
        </p:txBody>
      </p:sp>
      <p:sp>
        <p:nvSpPr>
          <p:cNvPr id="60423" name="Text Box 7"/>
          <p:cNvSpPr txBox="1">
            <a:spLocks noChangeArrowheads="1"/>
          </p:cNvSpPr>
          <p:nvPr/>
        </p:nvSpPr>
        <p:spPr bwMode="auto">
          <a:xfrm>
            <a:off x="1769534" y="2092325"/>
            <a:ext cx="184731" cy="307777"/>
          </a:xfrm>
          <a:prstGeom prst="rect">
            <a:avLst/>
          </a:prstGeom>
          <a:solidFill>
            <a:schemeClr val="bg1"/>
          </a:solidFill>
          <a:ln w="9525">
            <a:noFill/>
            <a:miter lim="800000"/>
            <a:headEnd/>
            <a:tailEnd/>
          </a:ln>
          <a:effectLst/>
        </p:spPr>
        <p:txBody>
          <a:bodyPr wrap="none">
            <a:spAutoFit/>
          </a:bodyPr>
          <a:lstStyle/>
          <a:p>
            <a:endParaRPr lang="en-US" sz="1400"/>
          </a:p>
        </p:txBody>
      </p:sp>
      <p:sp>
        <p:nvSpPr>
          <p:cNvPr id="60433" name="Text Box 17"/>
          <p:cNvSpPr txBox="1">
            <a:spLocks noChangeArrowheads="1"/>
          </p:cNvSpPr>
          <p:nvPr/>
        </p:nvSpPr>
        <p:spPr bwMode="auto">
          <a:xfrm>
            <a:off x="3754967" y="5340351"/>
            <a:ext cx="184731" cy="369332"/>
          </a:xfrm>
          <a:prstGeom prst="rect">
            <a:avLst/>
          </a:prstGeom>
          <a:noFill/>
          <a:ln w="9525">
            <a:noFill/>
            <a:miter lim="800000"/>
            <a:headEnd/>
            <a:tailEnd/>
          </a:ln>
          <a:effectLst/>
        </p:spPr>
        <p:txBody>
          <a:bodyPr wrap="none">
            <a:spAutoFit/>
          </a:bodyPr>
          <a:lstStyle/>
          <a:p>
            <a:endParaRPr lang="en-US"/>
          </a:p>
        </p:txBody>
      </p:sp>
      <p:grpSp>
        <p:nvGrpSpPr>
          <p:cNvPr id="2" name="Group 22"/>
          <p:cNvGrpSpPr>
            <a:grpSpLocks/>
          </p:cNvGrpSpPr>
          <p:nvPr/>
        </p:nvGrpSpPr>
        <p:grpSpPr bwMode="auto">
          <a:xfrm>
            <a:off x="3299790" y="5562600"/>
            <a:ext cx="5729909" cy="622300"/>
            <a:chOff x="840" y="2936"/>
            <a:chExt cx="2928" cy="392"/>
          </a:xfrm>
        </p:grpSpPr>
        <p:sp>
          <p:nvSpPr>
            <p:cNvPr id="60428" name="Rectangle 12"/>
            <p:cNvSpPr>
              <a:spLocks noChangeArrowheads="1"/>
            </p:cNvSpPr>
            <p:nvPr/>
          </p:nvSpPr>
          <p:spPr bwMode="auto">
            <a:xfrm>
              <a:off x="840" y="2936"/>
              <a:ext cx="2928" cy="376"/>
            </a:xfrm>
            <a:prstGeom prst="rect">
              <a:avLst/>
            </a:prstGeom>
            <a:solidFill>
              <a:schemeClr val="accent1"/>
            </a:solidFill>
            <a:ln w="9525">
              <a:solidFill>
                <a:schemeClr val="tx1"/>
              </a:solidFill>
              <a:miter lim="800000"/>
              <a:headEnd/>
              <a:tailEnd/>
            </a:ln>
            <a:effectLst/>
          </p:spPr>
          <p:txBody>
            <a:bodyPr wrap="none" anchor="ctr"/>
            <a:lstStyle/>
            <a:p>
              <a:pPr algn="ctr"/>
              <a:r>
                <a:rPr lang="en-US" dirty="0"/>
                <a:t>ERP  </a:t>
              </a:r>
              <a:r>
                <a:rPr lang="en-US" dirty="0" smtClean="0"/>
                <a:t>                     SCM                  </a:t>
              </a:r>
              <a:endParaRPr lang="el-GR" dirty="0"/>
            </a:p>
          </p:txBody>
        </p:sp>
        <p:sp>
          <p:nvSpPr>
            <p:cNvPr id="60434" name="Line 18"/>
            <p:cNvSpPr>
              <a:spLocks noChangeShapeType="1"/>
            </p:cNvSpPr>
            <p:nvPr/>
          </p:nvSpPr>
          <p:spPr bwMode="auto">
            <a:xfrm>
              <a:off x="1870" y="2940"/>
              <a:ext cx="4" cy="378"/>
            </a:xfrm>
            <a:prstGeom prst="line">
              <a:avLst/>
            </a:prstGeom>
            <a:noFill/>
            <a:ln w="9525">
              <a:solidFill>
                <a:schemeClr val="tx1"/>
              </a:solidFill>
              <a:round/>
              <a:headEnd/>
              <a:tailEnd/>
            </a:ln>
            <a:effectLst/>
          </p:spPr>
          <p:txBody>
            <a:bodyPr/>
            <a:lstStyle/>
            <a:p>
              <a:endParaRPr lang="en-US"/>
            </a:p>
          </p:txBody>
        </p:sp>
        <p:sp>
          <p:nvSpPr>
            <p:cNvPr id="60435" name="Line 19"/>
            <p:cNvSpPr>
              <a:spLocks noChangeShapeType="1"/>
            </p:cNvSpPr>
            <p:nvPr/>
          </p:nvSpPr>
          <p:spPr bwMode="auto">
            <a:xfrm>
              <a:off x="2802" y="2944"/>
              <a:ext cx="2" cy="384"/>
            </a:xfrm>
            <a:prstGeom prst="line">
              <a:avLst/>
            </a:prstGeom>
            <a:noFill/>
            <a:ln w="9525">
              <a:solidFill>
                <a:schemeClr val="tx1"/>
              </a:solidFill>
              <a:round/>
              <a:headEnd/>
              <a:tailEnd/>
            </a:ln>
            <a:effectLst/>
          </p:spPr>
          <p:txBody>
            <a:bodyPr/>
            <a:lstStyle/>
            <a:p>
              <a:endParaRPr lang="en-US"/>
            </a:p>
          </p:txBody>
        </p:sp>
        <p:sp>
          <p:nvSpPr>
            <p:cNvPr id="60437" name="Line 21"/>
            <p:cNvSpPr>
              <a:spLocks noChangeShapeType="1"/>
            </p:cNvSpPr>
            <p:nvPr/>
          </p:nvSpPr>
          <p:spPr bwMode="auto">
            <a:xfrm>
              <a:off x="3298" y="2940"/>
              <a:ext cx="0" cy="372"/>
            </a:xfrm>
            <a:prstGeom prst="line">
              <a:avLst/>
            </a:prstGeom>
            <a:noFill/>
            <a:ln w="9525">
              <a:solidFill>
                <a:schemeClr val="tx1"/>
              </a:solidFill>
              <a:round/>
              <a:headEnd/>
              <a:tailEnd/>
            </a:ln>
            <a:effectLst/>
          </p:spPr>
          <p:txBody>
            <a:bodyPr/>
            <a:lstStyle/>
            <a:p>
              <a:endParaRPr lang="en-US"/>
            </a:p>
          </p:txBody>
        </p:sp>
      </p:grpSp>
      <p:sp>
        <p:nvSpPr>
          <p:cNvPr id="60439" name="Rectangle 23"/>
          <p:cNvSpPr>
            <a:spLocks noChangeArrowheads="1"/>
          </p:cNvSpPr>
          <p:nvPr/>
        </p:nvSpPr>
        <p:spPr bwMode="auto">
          <a:xfrm>
            <a:off x="2112433" y="2070101"/>
            <a:ext cx="7958667" cy="1863725"/>
          </a:xfrm>
          <a:prstGeom prst="rect">
            <a:avLst/>
          </a:prstGeom>
          <a:noFill/>
          <a:ln w="9525">
            <a:solidFill>
              <a:schemeClr val="tx1"/>
            </a:solidFill>
            <a:miter lim="800000"/>
            <a:headEnd/>
            <a:tailEnd/>
          </a:ln>
          <a:effectLst/>
        </p:spPr>
        <p:txBody>
          <a:bodyPr wrap="none" anchor="ctr"/>
          <a:lstStyle/>
          <a:p>
            <a:endParaRPr lang="en-US"/>
          </a:p>
        </p:txBody>
      </p:sp>
      <p:graphicFrame>
        <p:nvGraphicFramePr>
          <p:cNvPr id="60513" name="Group 97"/>
          <p:cNvGraphicFramePr>
            <a:graphicFrameLocks noGrp="1"/>
          </p:cNvGraphicFramePr>
          <p:nvPr>
            <p:ph sz="half" idx="2"/>
          </p:nvPr>
        </p:nvGraphicFramePr>
        <p:xfrm>
          <a:off x="2472267" y="2908300"/>
          <a:ext cx="7281334" cy="920496"/>
        </p:xfrm>
        <a:graphic>
          <a:graphicData uri="http://schemas.openxmlformats.org/drawingml/2006/table">
            <a:tbl>
              <a:tblPr/>
              <a:tblGrid>
                <a:gridCol w="2510367"/>
                <a:gridCol w="2508251"/>
                <a:gridCol w="2262716"/>
              </a:tblGrid>
              <a:tr h="7747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600" b="0" i="0" u="none" strike="noStrike" cap="none" normalizeH="0" baseline="0" dirty="0" smtClean="0">
                          <a:ln>
                            <a:noFill/>
                          </a:ln>
                          <a:solidFill>
                            <a:schemeClr val="tx1"/>
                          </a:solidFill>
                          <a:effectLst/>
                          <a:latin typeface="Verdana" pitchFamily="34" charset="0"/>
                          <a:cs typeface="Arial" pitchFamily="34" charset="0"/>
                        </a:rPr>
                        <a:t>Αυτοματοποίηση </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600" b="0" i="0" u="none" strike="noStrike" cap="none" normalizeH="0" baseline="0" dirty="0" smtClean="0">
                          <a:ln>
                            <a:noFill/>
                          </a:ln>
                          <a:solidFill>
                            <a:schemeClr val="tx1"/>
                          </a:solidFill>
                          <a:effectLst/>
                          <a:latin typeface="Verdana" pitchFamily="34" charset="0"/>
                          <a:cs typeface="Arial" pitchFamily="34" charset="0"/>
                        </a:rPr>
                        <a:t>Πωλήσεων</a:t>
                      </a:r>
                      <a:r>
                        <a:rPr kumimoji="0" lang="en-US" sz="1600" b="0" i="0" u="none" strike="noStrike" cap="none" normalizeH="0" baseline="0" dirty="0" smtClean="0">
                          <a:ln>
                            <a:noFill/>
                          </a:ln>
                          <a:solidFill>
                            <a:schemeClr val="tx1"/>
                          </a:solidFill>
                          <a:effectLst/>
                          <a:latin typeface="Verdana" pitchFamily="34" charset="0"/>
                          <a:cs typeface="Arial" pitchFamily="34" charset="0"/>
                        </a:rPr>
                        <a:t> </a:t>
                      </a:r>
                      <a:r>
                        <a:rPr kumimoji="0" lang="el-GR" sz="1600" b="0" i="0" u="none" strike="noStrike" cap="none" normalizeH="0" baseline="0" dirty="0" smtClean="0">
                          <a:ln>
                            <a:noFill/>
                          </a:ln>
                          <a:solidFill>
                            <a:schemeClr val="tx1"/>
                          </a:solidFill>
                          <a:effectLst/>
                          <a:latin typeface="Verdana" pitchFamily="34" charset="0"/>
                          <a:cs typeface="Arial" pitchFamily="34" charset="0"/>
                        </a:rPr>
                        <a:t>(</a:t>
                      </a:r>
                      <a:r>
                        <a:rPr kumimoji="0" lang="en-US" sz="1600" b="0" i="0" u="none" strike="noStrike" cap="none" normalizeH="0" baseline="0" dirty="0" smtClean="0">
                          <a:ln>
                            <a:noFill/>
                          </a:ln>
                          <a:solidFill>
                            <a:schemeClr val="tx1"/>
                          </a:solidFill>
                          <a:effectLst/>
                          <a:latin typeface="Verdana" pitchFamily="34" charset="0"/>
                          <a:cs typeface="Arial" pitchFamily="34" charset="0"/>
                        </a:rPr>
                        <a:t>SFA)</a:t>
                      </a:r>
                      <a:endParaRPr kumimoji="0" lang="el-GR" sz="1600" b="0" i="0" u="none" strike="noStrike" cap="none" normalizeH="0" baseline="0" dirty="0" smtClean="0">
                        <a:ln>
                          <a:noFill/>
                        </a:ln>
                        <a:solidFill>
                          <a:schemeClr val="tx1"/>
                        </a:solidFill>
                        <a:effectLst/>
                        <a:latin typeface="Verdana" pitchFamily="34" charset="0"/>
                        <a:cs typeface="Arial" pitchFamily="34" charset="0"/>
                      </a:endParaRPr>
                    </a:p>
                  </a:txBody>
                  <a:tcPr marL="121920" marR="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tab pos="1701800" algn="l"/>
                        </a:tabLst>
                      </a:pPr>
                      <a:r>
                        <a:rPr kumimoji="0" lang="el-GR" sz="1600" b="0" i="0" u="none" strike="noStrike" cap="none" normalizeH="0" baseline="0" dirty="0" smtClean="0">
                          <a:ln>
                            <a:noFill/>
                          </a:ln>
                          <a:solidFill>
                            <a:schemeClr val="tx1"/>
                          </a:solidFill>
                          <a:effectLst/>
                          <a:latin typeface="Verdana" pitchFamily="34" charset="0"/>
                          <a:cs typeface="Arial" pitchFamily="34" charset="0"/>
                        </a:rPr>
                        <a:t>Υποστήριξη</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tab pos="1701800" algn="l"/>
                        </a:tabLst>
                      </a:pPr>
                      <a:r>
                        <a:rPr kumimoji="0" lang="el-GR" sz="1600" b="0" i="0" u="none" strike="noStrike" cap="none" normalizeH="0" baseline="0" dirty="0" err="1" smtClean="0">
                          <a:ln>
                            <a:noFill/>
                          </a:ln>
                          <a:solidFill>
                            <a:schemeClr val="tx1"/>
                          </a:solidFill>
                          <a:effectLst/>
                          <a:latin typeface="Verdana" pitchFamily="34" charset="0"/>
                          <a:cs typeface="Arial" pitchFamily="34" charset="0"/>
                        </a:rPr>
                        <a:t>Marketing</a:t>
                      </a:r>
                      <a:r>
                        <a:rPr kumimoji="0" lang="en-US" sz="1600" b="0" i="0" u="none" strike="noStrike" cap="none" normalizeH="0" baseline="0" dirty="0" smtClean="0">
                          <a:ln>
                            <a:noFill/>
                          </a:ln>
                          <a:solidFill>
                            <a:schemeClr val="tx1"/>
                          </a:solidFill>
                          <a:effectLst/>
                          <a:latin typeface="Verdana" pitchFamily="34" charset="0"/>
                          <a:cs typeface="Arial" pitchFamily="34" charset="0"/>
                        </a:rPr>
                        <a:t> (MAS)</a:t>
                      </a:r>
                      <a:endParaRPr kumimoji="0" lang="el-GR" sz="1600" b="0" i="0" u="none" strike="noStrike" cap="none" normalizeH="0" baseline="0" dirty="0" smtClean="0">
                        <a:ln>
                          <a:noFill/>
                        </a:ln>
                        <a:solidFill>
                          <a:schemeClr val="tx1"/>
                        </a:solidFill>
                        <a:effectLst/>
                        <a:latin typeface="Verdana" pitchFamily="34" charset="0"/>
                        <a:cs typeface="Arial" pitchFamily="34" charset="0"/>
                      </a:endParaRPr>
                    </a:p>
                  </a:txBody>
                  <a:tcPr marL="121920" marR="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l-GR" sz="1600" b="0" i="0" u="none" strike="noStrike" cap="none" normalizeH="0" baseline="0" dirty="0" smtClean="0">
                          <a:ln>
                            <a:noFill/>
                          </a:ln>
                          <a:solidFill>
                            <a:schemeClr val="tx1"/>
                          </a:solidFill>
                          <a:effectLst/>
                          <a:latin typeface="Verdana" pitchFamily="34" charset="0"/>
                          <a:cs typeface="Arial" pitchFamily="34" charset="0"/>
                        </a:rPr>
                        <a:t>Υποστήριξη</a:t>
                      </a:r>
                      <a:r>
                        <a:rPr kumimoji="0" lang="en-US" sz="1600" b="0" i="0" u="none" strike="noStrike" cap="none" normalizeH="0" baseline="0" dirty="0" smtClean="0">
                          <a:ln>
                            <a:noFill/>
                          </a:ln>
                          <a:solidFill>
                            <a:schemeClr val="tx1"/>
                          </a:solidFill>
                          <a:effectLst/>
                          <a:latin typeface="Verdana" pitchFamily="34" charset="0"/>
                          <a:cs typeface="Arial" pitchFamily="34" charset="0"/>
                        </a:rPr>
                        <a:t> &amp;</a:t>
                      </a:r>
                      <a:r>
                        <a:rPr kumimoji="0" lang="el-GR" sz="1600" b="0" i="0" u="none" strike="noStrike" cap="none" normalizeH="0" baseline="0" dirty="0" smtClean="0">
                          <a:ln>
                            <a:noFill/>
                          </a:ln>
                          <a:solidFill>
                            <a:schemeClr val="tx1"/>
                          </a:solidFill>
                          <a:effectLst/>
                          <a:latin typeface="Verdana" pitchFamily="34" charset="0"/>
                          <a:cs typeface="Arial" pitchFamily="34" charset="0"/>
                        </a:rPr>
                        <a:t> </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600" b="0" i="0" u="none" strike="noStrike" cap="none" normalizeH="0" baseline="0" dirty="0" smtClean="0">
                          <a:ln>
                            <a:noFill/>
                          </a:ln>
                          <a:solidFill>
                            <a:schemeClr val="tx1"/>
                          </a:solidFill>
                          <a:effectLst/>
                          <a:latin typeface="Verdana" pitchFamily="34" charset="0"/>
                          <a:cs typeface="Arial" pitchFamily="34" charset="0"/>
                        </a:rPr>
                        <a:t>Εξυπηρέτηση</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600" b="0" i="0" u="none" strike="noStrike" cap="none" normalizeH="0" baseline="0" dirty="0" smtClean="0">
                          <a:ln>
                            <a:noFill/>
                          </a:ln>
                          <a:solidFill>
                            <a:schemeClr val="tx1"/>
                          </a:solidFill>
                          <a:effectLst/>
                          <a:latin typeface="Verdana" pitchFamily="34" charset="0"/>
                          <a:cs typeface="Arial" pitchFamily="34" charset="0"/>
                        </a:rPr>
                        <a:t>Πελατών </a:t>
                      </a:r>
                      <a:r>
                        <a:rPr kumimoji="0" lang="en-US" sz="1600" b="0" i="0" u="none" strike="noStrike" cap="none" normalizeH="0" baseline="0" dirty="0" smtClean="0">
                          <a:ln>
                            <a:noFill/>
                          </a:ln>
                          <a:solidFill>
                            <a:schemeClr val="tx1"/>
                          </a:solidFill>
                          <a:effectLst/>
                          <a:latin typeface="Verdana" pitchFamily="34" charset="0"/>
                          <a:cs typeface="Arial" pitchFamily="34" charset="0"/>
                        </a:rPr>
                        <a:t>(CSS)</a:t>
                      </a:r>
                      <a:endParaRPr kumimoji="0" lang="el-GR" sz="1600" b="0" i="0" u="none" strike="noStrike" cap="none" normalizeH="0" baseline="0" dirty="0" smtClean="0">
                        <a:ln>
                          <a:noFill/>
                        </a:ln>
                        <a:solidFill>
                          <a:schemeClr val="tx1"/>
                        </a:solidFill>
                        <a:effectLst/>
                        <a:latin typeface="Verdana" pitchFamily="34" charset="0"/>
                        <a:cs typeface="Arial" pitchFamily="34" charset="0"/>
                      </a:endParaRPr>
                    </a:p>
                  </a:txBody>
                  <a:tcPr marL="121920" marR="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r>
            </a:tbl>
          </a:graphicData>
        </a:graphic>
      </p:graphicFrame>
      <p:sp>
        <p:nvSpPr>
          <p:cNvPr id="60491" name="Rectangle 75"/>
          <p:cNvSpPr>
            <a:spLocks noChangeArrowheads="1"/>
          </p:cNvSpPr>
          <p:nvPr/>
        </p:nvSpPr>
        <p:spPr bwMode="auto">
          <a:xfrm>
            <a:off x="4690533" y="2209800"/>
            <a:ext cx="2489200" cy="431800"/>
          </a:xfrm>
          <a:prstGeom prst="rect">
            <a:avLst/>
          </a:prstGeom>
          <a:solidFill>
            <a:schemeClr val="accent1"/>
          </a:solidFill>
          <a:ln w="9525">
            <a:solidFill>
              <a:schemeClr val="tx1"/>
            </a:solidFill>
            <a:miter lim="800000"/>
            <a:headEnd/>
            <a:tailEnd/>
          </a:ln>
          <a:effectLst/>
        </p:spPr>
        <p:txBody>
          <a:bodyPr wrap="none" anchor="ctr"/>
          <a:lstStyle/>
          <a:p>
            <a:pPr algn="ctr"/>
            <a:r>
              <a:rPr lang="el-GR"/>
              <a:t>Κέντρο κλήσης</a:t>
            </a:r>
          </a:p>
        </p:txBody>
      </p:sp>
      <p:sp>
        <p:nvSpPr>
          <p:cNvPr id="60494" name="Line 78"/>
          <p:cNvSpPr>
            <a:spLocks noChangeShapeType="1"/>
          </p:cNvSpPr>
          <p:nvPr/>
        </p:nvSpPr>
        <p:spPr bwMode="auto">
          <a:xfrm>
            <a:off x="5943600" y="5270500"/>
            <a:ext cx="0" cy="2794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495" name="Line 79"/>
          <p:cNvSpPr>
            <a:spLocks noChangeShapeType="1"/>
          </p:cNvSpPr>
          <p:nvPr/>
        </p:nvSpPr>
        <p:spPr bwMode="auto">
          <a:xfrm flipH="1" flipV="1">
            <a:off x="3572933" y="3721100"/>
            <a:ext cx="1473200" cy="5207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496" name="Line 80"/>
          <p:cNvSpPr>
            <a:spLocks noChangeShapeType="1"/>
          </p:cNvSpPr>
          <p:nvPr/>
        </p:nvSpPr>
        <p:spPr bwMode="auto">
          <a:xfrm flipH="1" flipV="1">
            <a:off x="5808134" y="3733800"/>
            <a:ext cx="16933" cy="4826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497" name="Line 81"/>
          <p:cNvSpPr>
            <a:spLocks noChangeShapeType="1"/>
          </p:cNvSpPr>
          <p:nvPr/>
        </p:nvSpPr>
        <p:spPr bwMode="auto">
          <a:xfrm flipV="1">
            <a:off x="6807200" y="3721100"/>
            <a:ext cx="1354667" cy="5461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501" name="Text Box 85"/>
          <p:cNvSpPr txBox="1">
            <a:spLocks noChangeArrowheads="1"/>
          </p:cNvSpPr>
          <p:nvPr/>
        </p:nvSpPr>
        <p:spPr bwMode="auto">
          <a:xfrm>
            <a:off x="5340075" y="1512128"/>
            <a:ext cx="1035989" cy="369332"/>
          </a:xfrm>
          <a:prstGeom prst="rect">
            <a:avLst/>
          </a:prstGeom>
          <a:solidFill>
            <a:srgbClr val="99FFCC"/>
          </a:solidFill>
          <a:ln w="9525">
            <a:solidFill>
              <a:schemeClr val="tx1"/>
            </a:solidFill>
            <a:miter lim="800000"/>
            <a:headEnd/>
            <a:tailEnd/>
          </a:ln>
          <a:effectLst/>
        </p:spPr>
        <p:txBody>
          <a:bodyPr wrap="none">
            <a:spAutoFit/>
          </a:bodyPr>
          <a:lstStyle/>
          <a:p>
            <a:r>
              <a:rPr lang="el-GR" dirty="0"/>
              <a:t>Πελάτης</a:t>
            </a:r>
          </a:p>
        </p:txBody>
      </p:sp>
      <p:sp>
        <p:nvSpPr>
          <p:cNvPr id="60502" name="Line 86"/>
          <p:cNvSpPr>
            <a:spLocks noChangeShapeType="1"/>
          </p:cNvSpPr>
          <p:nvPr/>
        </p:nvSpPr>
        <p:spPr bwMode="auto">
          <a:xfrm flipH="1" flipV="1">
            <a:off x="6671734" y="2667000"/>
            <a:ext cx="1236133" cy="2032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503" name="Line 87"/>
          <p:cNvSpPr>
            <a:spLocks noChangeShapeType="1"/>
          </p:cNvSpPr>
          <p:nvPr/>
        </p:nvSpPr>
        <p:spPr bwMode="auto">
          <a:xfrm flipH="1" flipV="1">
            <a:off x="5808134" y="2641600"/>
            <a:ext cx="16933" cy="2413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504" name="Line 88"/>
          <p:cNvSpPr>
            <a:spLocks noChangeShapeType="1"/>
          </p:cNvSpPr>
          <p:nvPr/>
        </p:nvSpPr>
        <p:spPr bwMode="auto">
          <a:xfrm flipV="1">
            <a:off x="4030134" y="2641600"/>
            <a:ext cx="982133" cy="2413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505" name="Line 89"/>
          <p:cNvSpPr>
            <a:spLocks noChangeShapeType="1"/>
          </p:cNvSpPr>
          <p:nvPr/>
        </p:nvSpPr>
        <p:spPr bwMode="auto">
          <a:xfrm flipH="1" flipV="1">
            <a:off x="5808133" y="1892300"/>
            <a:ext cx="0" cy="30480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60506" name="AutoShape 90"/>
          <p:cNvSpPr>
            <a:spLocks noChangeArrowheads="1"/>
          </p:cNvSpPr>
          <p:nvPr/>
        </p:nvSpPr>
        <p:spPr bwMode="auto">
          <a:xfrm>
            <a:off x="4521200" y="4216400"/>
            <a:ext cx="2624667" cy="1041400"/>
          </a:xfrm>
          <a:prstGeom prst="flowChartMagneticDisk">
            <a:avLst/>
          </a:prstGeom>
          <a:solidFill>
            <a:srgbClr val="FFFF99"/>
          </a:solidFill>
          <a:ln w="9525">
            <a:solidFill>
              <a:schemeClr val="tx1"/>
            </a:solidFill>
            <a:round/>
            <a:headEnd/>
            <a:tailEnd/>
          </a:ln>
          <a:effectLst/>
        </p:spPr>
        <p:txBody>
          <a:bodyPr wrap="none" anchor="ctr"/>
          <a:lstStyle/>
          <a:p>
            <a:endParaRPr lang="en-US"/>
          </a:p>
        </p:txBody>
      </p:sp>
      <p:sp>
        <p:nvSpPr>
          <p:cNvPr id="60507" name="Rectangle 91"/>
          <p:cNvSpPr>
            <a:spLocks noChangeArrowheads="1"/>
          </p:cNvSpPr>
          <p:nvPr/>
        </p:nvSpPr>
        <p:spPr bwMode="auto">
          <a:xfrm>
            <a:off x="4853977" y="4559301"/>
            <a:ext cx="2009140" cy="584775"/>
          </a:xfrm>
          <a:prstGeom prst="rect">
            <a:avLst/>
          </a:prstGeom>
          <a:noFill/>
          <a:ln w="9525">
            <a:noFill/>
            <a:miter lim="800000"/>
            <a:headEnd/>
            <a:tailEnd/>
          </a:ln>
          <a:effectLst/>
        </p:spPr>
        <p:txBody>
          <a:bodyPr wrap="none">
            <a:spAutoFit/>
          </a:bodyPr>
          <a:lstStyle/>
          <a:p>
            <a:pPr algn="ctr"/>
            <a:r>
              <a:rPr lang="el-GR" sz="1600" dirty="0"/>
              <a:t>Αποθήκη Δεδομένων</a:t>
            </a:r>
          </a:p>
          <a:p>
            <a:pPr algn="ctr"/>
            <a:r>
              <a:rPr lang="el-GR" sz="1600" dirty="0"/>
              <a:t> Πελάτη</a:t>
            </a:r>
          </a:p>
        </p:txBody>
      </p:sp>
      <p:sp>
        <p:nvSpPr>
          <p:cNvPr id="60508" name="Text Box 92"/>
          <p:cNvSpPr txBox="1">
            <a:spLocks noChangeArrowheads="1"/>
          </p:cNvSpPr>
          <p:nvPr/>
        </p:nvSpPr>
        <p:spPr bwMode="auto">
          <a:xfrm>
            <a:off x="8269541" y="5686564"/>
            <a:ext cx="496772" cy="369332"/>
          </a:xfrm>
          <a:prstGeom prst="rect">
            <a:avLst/>
          </a:prstGeom>
          <a:noFill/>
          <a:ln w="9525">
            <a:noFill/>
            <a:miter lim="800000"/>
            <a:headEnd/>
            <a:tailEnd/>
          </a:ln>
          <a:effectLst/>
        </p:spPr>
        <p:txBody>
          <a:bodyPr wrap="square">
            <a:spAutoFit/>
          </a:bodyPr>
          <a:lstStyle/>
          <a:p>
            <a:r>
              <a:rPr lang="el-GR"/>
              <a:t>…</a:t>
            </a:r>
          </a:p>
        </p:txBody>
      </p:sp>
      <p:sp>
        <p:nvSpPr>
          <p:cNvPr id="29" name="Text Box 84"/>
          <p:cNvSpPr txBox="1">
            <a:spLocks noChangeArrowheads="1"/>
          </p:cNvSpPr>
          <p:nvPr/>
        </p:nvSpPr>
        <p:spPr bwMode="auto">
          <a:xfrm>
            <a:off x="2247901" y="2216151"/>
            <a:ext cx="2143344" cy="369332"/>
          </a:xfrm>
          <a:prstGeom prst="rect">
            <a:avLst/>
          </a:prstGeom>
          <a:noFill/>
          <a:ln w="9525">
            <a:noFill/>
            <a:miter lim="800000"/>
            <a:headEnd/>
            <a:tailEnd/>
          </a:ln>
          <a:effectLst/>
        </p:spPr>
        <p:txBody>
          <a:bodyPr wrap="none">
            <a:spAutoFit/>
          </a:bodyPr>
          <a:lstStyle/>
          <a:p>
            <a:r>
              <a:rPr lang="el-GR" dirty="0" smtClean="0"/>
              <a:t>Επιχειρησιακό </a:t>
            </a:r>
            <a:r>
              <a:rPr lang="en-US" dirty="0" smtClean="0"/>
              <a:t>CRM</a:t>
            </a:r>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252414"/>
            <a:ext cx="10972800" cy="1139825"/>
          </a:xfrm>
        </p:spPr>
        <p:txBody>
          <a:bodyPr/>
          <a:lstStyle/>
          <a:p>
            <a:pPr marL="838200" indent="-838200">
              <a:lnSpc>
                <a:spcPct val="80000"/>
              </a:lnSpc>
            </a:pPr>
            <a:r>
              <a:rPr lang="el-GR" dirty="0"/>
              <a:t> 	</a:t>
            </a:r>
            <a:r>
              <a:rPr lang="el-GR" dirty="0" smtClean="0"/>
              <a:t> Επιχειρησιακό </a:t>
            </a:r>
            <a:r>
              <a:rPr lang="en-US" dirty="0"/>
              <a:t>CRM</a:t>
            </a:r>
            <a:r>
              <a:rPr lang="el-GR" dirty="0"/>
              <a:t/>
            </a:r>
            <a:br>
              <a:rPr lang="el-GR" dirty="0"/>
            </a:br>
            <a:r>
              <a:rPr lang="el-GR" dirty="0"/>
              <a:t> </a:t>
            </a:r>
            <a:r>
              <a:rPr lang="el-GR" dirty="0" smtClean="0"/>
              <a:t>Υποστήριξη και Εξυπηρέτηση πελάτη</a:t>
            </a:r>
            <a:endParaRPr lang="el-GR" dirty="0"/>
          </a:p>
        </p:txBody>
      </p:sp>
      <p:sp>
        <p:nvSpPr>
          <p:cNvPr id="27651" name="Rectangle 3"/>
          <p:cNvSpPr>
            <a:spLocks noGrp="1" noChangeArrowheads="1"/>
          </p:cNvSpPr>
          <p:nvPr>
            <p:ph type="body" idx="1"/>
          </p:nvPr>
        </p:nvSpPr>
        <p:spPr>
          <a:xfrm>
            <a:off x="1080052" y="1447800"/>
            <a:ext cx="10363200" cy="4953000"/>
          </a:xfrm>
        </p:spPr>
        <p:txBody>
          <a:bodyPr>
            <a:normAutofit/>
          </a:bodyPr>
          <a:lstStyle/>
          <a:p>
            <a:pPr marL="0" indent="0">
              <a:buFont typeface="Wingdings" pitchFamily="2" charset="2"/>
              <a:buNone/>
            </a:pPr>
            <a:r>
              <a:rPr lang="el-GR" sz="2000" dirty="0" smtClean="0"/>
              <a:t>Η </a:t>
            </a:r>
            <a:r>
              <a:rPr lang="el-GR" sz="2000" b="1" dirty="0" smtClean="0">
                <a:solidFill>
                  <a:srgbClr val="0070C0"/>
                </a:solidFill>
              </a:rPr>
              <a:t>Υποστήριξη και Εξυπηρέτηση πελάτη (</a:t>
            </a:r>
            <a:r>
              <a:rPr lang="en-US" sz="2000" b="1" dirty="0" smtClean="0">
                <a:solidFill>
                  <a:srgbClr val="0070C0"/>
                </a:solidFill>
              </a:rPr>
              <a:t>Customer Service and Support-CSS) </a:t>
            </a:r>
            <a:r>
              <a:rPr lang="el-GR" sz="2000" dirty="0" smtClean="0"/>
              <a:t>συνδέεται με την ύπαρξη μιας οργανωμένης δραστηριότητας της επιχείρησης με στόχο τη διαχείριση των αιτημάτων εξυπηρέτησης πελατών </a:t>
            </a:r>
            <a:r>
              <a:rPr lang="en-US" sz="2000" dirty="0" smtClean="0"/>
              <a:t>.</a:t>
            </a:r>
          </a:p>
          <a:p>
            <a:r>
              <a:rPr lang="el-GR" sz="2000" b="1" dirty="0" smtClean="0">
                <a:solidFill>
                  <a:srgbClr val="C00000"/>
                </a:solidFill>
              </a:rPr>
              <a:t>Γραφείο παροχής υπηρεσιών (</a:t>
            </a:r>
            <a:r>
              <a:rPr lang="el-GR" sz="2000" b="1" dirty="0" err="1" smtClean="0">
                <a:solidFill>
                  <a:srgbClr val="C00000"/>
                </a:solidFill>
              </a:rPr>
              <a:t>service</a:t>
            </a:r>
            <a:r>
              <a:rPr lang="el-GR" sz="2000" b="1" dirty="0" smtClean="0">
                <a:solidFill>
                  <a:srgbClr val="C00000"/>
                </a:solidFill>
              </a:rPr>
              <a:t> </a:t>
            </a:r>
            <a:r>
              <a:rPr lang="el-GR" sz="2000" b="1" dirty="0" err="1" smtClean="0">
                <a:solidFill>
                  <a:srgbClr val="C00000"/>
                </a:solidFill>
              </a:rPr>
              <a:t>desk</a:t>
            </a:r>
            <a:r>
              <a:rPr lang="el-GR" sz="2000" b="1" dirty="0" smtClean="0"/>
              <a:t>) </a:t>
            </a:r>
            <a:endParaRPr lang="en-US" sz="2000" b="1" dirty="0" smtClean="0"/>
          </a:p>
          <a:p>
            <a:pPr lvl="1"/>
            <a:r>
              <a:rPr lang="el-GR" sz="2000" dirty="0" smtClean="0"/>
              <a:t>Αυξάνει τον αριθμό των ευχαριστημένων πελατών της επιχείρησης. </a:t>
            </a:r>
          </a:p>
          <a:p>
            <a:pPr lvl="1"/>
            <a:r>
              <a:rPr lang="el-GR" sz="2000" dirty="0" smtClean="0"/>
              <a:t>Δημιουργεί νέους πελάτες. </a:t>
            </a:r>
          </a:p>
          <a:p>
            <a:pPr lvl="1"/>
            <a:r>
              <a:rPr lang="el-GR" sz="2000" dirty="0" smtClean="0"/>
              <a:t>Μειώνει τον αριθμό των δυσαρεστημένων πελατών. </a:t>
            </a:r>
          </a:p>
          <a:p>
            <a:pPr lvl="1"/>
            <a:r>
              <a:rPr lang="el-GR" sz="2000" dirty="0" smtClean="0"/>
              <a:t>Καταγράφει τις απαιτήσεις των πελατών σχετικά με νέα προϊόντα ή νέες λειτουργίες στα υφιστάμενα προϊόντα. </a:t>
            </a:r>
          </a:p>
          <a:p>
            <a:pPr lvl="1"/>
            <a:r>
              <a:rPr lang="el-GR" sz="2000" dirty="0" smtClean="0"/>
              <a:t>Χειρίζεται τα τεχνικά προβλήματα των πελατών που προκύπτουν από τη χρήση των προϊόντων/υπηρεσιών της επιχείρησης. </a:t>
            </a:r>
          </a:p>
          <a:p>
            <a:r>
              <a:rPr lang="el-GR" sz="2000" dirty="0" smtClean="0"/>
              <a:t>Η οργανωτική δομή της υπηρεσίας εξυπηρέτησης πελατών εξαρτάται από μια σειρά παραμέτρων, π.χ. το είδος και η ποιότητα των υπηρεσιών, ο αριθμός πελατών, ο αριθμός των περιστατικών, τα κανάλια επικοινωνίας, οι χρόνοι κάλυψης, κ.α.</a:t>
            </a:r>
          </a:p>
          <a:p>
            <a:pPr marL="357188" indent="-357188"/>
            <a:endParaRPr lang="en-US" sz="2000" b="1" dirty="0" smtClean="0">
              <a:solidFill>
                <a:srgbClr val="0070C0"/>
              </a:solidFill>
            </a:endParaRPr>
          </a:p>
          <a:p>
            <a:pPr marL="0" indent="0">
              <a:buFont typeface="Wingdings" pitchFamily="2" charset="2"/>
              <a:buNone/>
            </a:pPr>
            <a:endParaRPr lang="el-GR" sz="20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47</a:t>
            </a:fld>
            <a:endParaRPr lang="en-US"/>
          </a:p>
        </p:txBody>
      </p:sp>
      <p:pic>
        <p:nvPicPr>
          <p:cNvPr id="1026" name="Picture 2"/>
          <p:cNvPicPr>
            <a:picLocks noChangeAspect="1" noChangeArrowheads="1"/>
          </p:cNvPicPr>
          <p:nvPr/>
        </p:nvPicPr>
        <p:blipFill>
          <a:blip r:embed="rId3"/>
          <a:srcRect/>
          <a:stretch>
            <a:fillRect/>
          </a:stretch>
        </p:blipFill>
        <p:spPr bwMode="auto">
          <a:xfrm>
            <a:off x="5083445" y="343274"/>
            <a:ext cx="6469217" cy="6181418"/>
          </a:xfrm>
          <a:prstGeom prst="rect">
            <a:avLst/>
          </a:prstGeom>
          <a:noFill/>
          <a:ln w="9525">
            <a:noFill/>
            <a:miter lim="800000"/>
            <a:headEnd/>
            <a:tailEnd/>
          </a:ln>
          <a:effectLst/>
        </p:spPr>
      </p:pic>
      <p:sp>
        <p:nvSpPr>
          <p:cNvPr id="6" name="TextBox 5"/>
          <p:cNvSpPr txBox="1"/>
          <p:nvPr/>
        </p:nvSpPr>
        <p:spPr>
          <a:xfrm>
            <a:off x="1092819" y="490653"/>
            <a:ext cx="2564781" cy="1569660"/>
          </a:xfrm>
          <a:prstGeom prst="rect">
            <a:avLst/>
          </a:prstGeom>
          <a:noFill/>
        </p:spPr>
        <p:txBody>
          <a:bodyPr wrap="square" rtlCol="0">
            <a:spAutoFit/>
          </a:bodyPr>
          <a:lstStyle/>
          <a:p>
            <a:r>
              <a:rPr lang="el-GR" sz="2400" b="1" dirty="0" smtClean="0">
                <a:solidFill>
                  <a:srgbClr val="0070C0"/>
                </a:solidFill>
              </a:rPr>
              <a:t>Οργάνωση γραφείου εξυπηρέτησης πελατών</a:t>
            </a:r>
            <a:endParaRPr lang="en-US" sz="2400" b="1" dirty="0">
              <a:solidFill>
                <a:srgbClr val="0070C0"/>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Επιχειρησιακό </a:t>
            </a:r>
            <a:r>
              <a:rPr lang="en-US" dirty="0" smtClean="0"/>
              <a:t>CRM</a:t>
            </a:r>
            <a:r>
              <a:rPr lang="el-GR" dirty="0" smtClean="0"/>
              <a:t/>
            </a:r>
            <a:br>
              <a:rPr lang="el-GR" dirty="0" smtClean="0"/>
            </a:br>
            <a:r>
              <a:rPr lang="el-GR" dirty="0" smtClean="0"/>
              <a:t> Υποστήριξη και Εξυπηρέτηση πελάτη</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48</a:t>
            </a:fld>
            <a:endParaRPr lang="en-US"/>
          </a:p>
        </p:txBody>
      </p:sp>
      <p:sp>
        <p:nvSpPr>
          <p:cNvPr id="4" name="Content Placeholder 3"/>
          <p:cNvSpPr>
            <a:spLocks noGrp="1"/>
          </p:cNvSpPr>
          <p:nvPr>
            <p:ph sz="quarter" idx="1"/>
          </p:nvPr>
        </p:nvSpPr>
        <p:spPr/>
        <p:txBody>
          <a:bodyPr>
            <a:normAutofit lnSpcReduction="10000"/>
          </a:bodyPr>
          <a:lstStyle/>
          <a:p>
            <a:pPr>
              <a:buNone/>
            </a:pPr>
            <a:r>
              <a:rPr lang="el-GR" sz="2800" b="1" dirty="0" smtClean="0">
                <a:solidFill>
                  <a:srgbClr val="0070C0"/>
                </a:solidFill>
              </a:rPr>
              <a:t>Γραφείο παροχής υπηρεσιών (</a:t>
            </a:r>
            <a:r>
              <a:rPr lang="el-GR" sz="2800" b="1" dirty="0" err="1" smtClean="0">
                <a:solidFill>
                  <a:srgbClr val="0070C0"/>
                </a:solidFill>
              </a:rPr>
              <a:t>service</a:t>
            </a:r>
            <a:r>
              <a:rPr lang="el-GR" sz="2800" b="1" dirty="0" smtClean="0">
                <a:solidFill>
                  <a:srgbClr val="0070C0"/>
                </a:solidFill>
              </a:rPr>
              <a:t> </a:t>
            </a:r>
            <a:r>
              <a:rPr lang="el-GR" sz="2800" b="1" dirty="0" err="1" smtClean="0">
                <a:solidFill>
                  <a:srgbClr val="0070C0"/>
                </a:solidFill>
              </a:rPr>
              <a:t>desk</a:t>
            </a:r>
            <a:r>
              <a:rPr lang="el-GR" sz="2800" b="1" dirty="0" smtClean="0">
                <a:solidFill>
                  <a:srgbClr val="0070C0"/>
                </a:solidFill>
              </a:rPr>
              <a:t>) </a:t>
            </a:r>
            <a:endParaRPr lang="en-US" sz="2800" b="1" dirty="0" smtClean="0">
              <a:solidFill>
                <a:srgbClr val="0070C0"/>
              </a:solidFill>
            </a:endParaRPr>
          </a:p>
          <a:p>
            <a:r>
              <a:rPr lang="el-GR" dirty="0" smtClean="0"/>
              <a:t>Ένα πληροφοριακό σύστημα υποστήριξης υπηρεσίας εξυπηρέτησης πελατών θα πρέπει να υποστηρίζει τις παρακάτω λειτουργίες (BMC </a:t>
            </a:r>
            <a:r>
              <a:rPr lang="el-GR" dirty="0" err="1" smtClean="0"/>
              <a:t>Software</a:t>
            </a:r>
            <a:r>
              <a:rPr lang="el-GR" dirty="0" smtClean="0"/>
              <a:t>, 2015): </a:t>
            </a:r>
          </a:p>
          <a:p>
            <a:pPr lvl="1"/>
            <a:r>
              <a:rPr lang="el-GR" b="1" dirty="0" smtClean="0">
                <a:solidFill>
                  <a:srgbClr val="0070C0"/>
                </a:solidFill>
              </a:rPr>
              <a:t>Δημιουργία καταλόγου παρεχόμενων υπηρεσιών</a:t>
            </a:r>
            <a:r>
              <a:rPr lang="el-GR" dirty="0" smtClean="0"/>
              <a:t>. Καταγραφή πλήρους λίστα ς των παρεχόμενων υπηρεσιών και χαρακτηριστικών τους.</a:t>
            </a:r>
          </a:p>
          <a:p>
            <a:pPr lvl="1"/>
            <a:r>
              <a:rPr lang="el-GR" b="1" dirty="0" smtClean="0">
                <a:solidFill>
                  <a:srgbClr val="0070C0"/>
                </a:solidFill>
              </a:rPr>
              <a:t>Διαχείριση των αιτημάτων των πελατών </a:t>
            </a:r>
            <a:r>
              <a:rPr lang="en-US" dirty="0" smtClean="0"/>
              <a:t>(Call Tracking/Problem Management) </a:t>
            </a:r>
            <a:endParaRPr lang="el-GR" dirty="0" smtClean="0"/>
          </a:p>
          <a:p>
            <a:pPr lvl="1"/>
            <a:r>
              <a:rPr lang="el-GR" b="1" dirty="0" smtClean="0">
                <a:solidFill>
                  <a:srgbClr val="0070C0"/>
                </a:solidFill>
              </a:rPr>
              <a:t>Υποστήριξη διαδικασιών κλιμάκωσης </a:t>
            </a:r>
            <a:r>
              <a:rPr lang="el-GR" dirty="0" smtClean="0"/>
              <a:t>(</a:t>
            </a:r>
            <a:r>
              <a:rPr lang="el-GR" dirty="0" err="1" smtClean="0"/>
              <a:t>escalation</a:t>
            </a:r>
            <a:r>
              <a:rPr lang="el-GR" dirty="0" smtClean="0"/>
              <a:t> </a:t>
            </a:r>
            <a:r>
              <a:rPr lang="el-GR" dirty="0" err="1" smtClean="0"/>
              <a:t>procedures</a:t>
            </a:r>
            <a:r>
              <a:rPr lang="el-GR" dirty="0" smtClean="0"/>
              <a:t>). </a:t>
            </a:r>
          </a:p>
          <a:p>
            <a:pPr lvl="1"/>
            <a:r>
              <a:rPr lang="el-GR" b="1" dirty="0" smtClean="0">
                <a:solidFill>
                  <a:srgbClr val="0070C0"/>
                </a:solidFill>
              </a:rPr>
              <a:t>Διαχείριση Παγίων </a:t>
            </a:r>
            <a:r>
              <a:rPr lang="el-GR" dirty="0" smtClean="0"/>
              <a:t>(</a:t>
            </a:r>
            <a:r>
              <a:rPr lang="en-US" dirty="0" smtClean="0"/>
              <a:t>Asset management). </a:t>
            </a:r>
            <a:endParaRPr lang="el-GR" dirty="0" smtClean="0"/>
          </a:p>
          <a:p>
            <a:pPr lvl="1"/>
            <a:r>
              <a:rPr lang="el-GR" b="1" dirty="0" smtClean="0">
                <a:solidFill>
                  <a:srgbClr val="0070C0"/>
                </a:solidFill>
              </a:rPr>
              <a:t>Διαχείριση γνώσης </a:t>
            </a:r>
            <a:r>
              <a:rPr lang="el-GR" dirty="0" smtClean="0"/>
              <a:t>(</a:t>
            </a:r>
            <a:r>
              <a:rPr lang="en-US" dirty="0" smtClean="0"/>
              <a:t>knowledge management). </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49</a:t>
            </a:fld>
            <a:endParaRPr lang="en-US"/>
          </a:p>
        </p:txBody>
      </p:sp>
      <p:pic>
        <p:nvPicPr>
          <p:cNvPr id="2050" name="Picture 2"/>
          <p:cNvPicPr>
            <a:picLocks noChangeAspect="1" noChangeArrowheads="1"/>
          </p:cNvPicPr>
          <p:nvPr/>
        </p:nvPicPr>
        <p:blipFill>
          <a:blip r:embed="rId3"/>
          <a:srcRect/>
          <a:stretch>
            <a:fillRect/>
          </a:stretch>
        </p:blipFill>
        <p:spPr bwMode="auto">
          <a:xfrm>
            <a:off x="982959" y="691376"/>
            <a:ext cx="10325732" cy="5760222"/>
          </a:xfrm>
          <a:prstGeom prst="rect">
            <a:avLst/>
          </a:prstGeom>
          <a:noFill/>
          <a:ln w="9525">
            <a:noFill/>
            <a:miter lim="800000"/>
            <a:headEnd/>
            <a:tailEnd/>
          </a:ln>
          <a:effectLst/>
        </p:spPr>
      </p:pic>
      <p:sp>
        <p:nvSpPr>
          <p:cNvPr id="6" name="TextBox 5"/>
          <p:cNvSpPr txBox="1"/>
          <p:nvPr/>
        </p:nvSpPr>
        <p:spPr>
          <a:xfrm>
            <a:off x="2074126" y="267630"/>
            <a:ext cx="7694607" cy="369332"/>
          </a:xfrm>
          <a:prstGeom prst="rect">
            <a:avLst/>
          </a:prstGeom>
          <a:noFill/>
        </p:spPr>
        <p:txBody>
          <a:bodyPr wrap="none" rtlCol="0">
            <a:spAutoFit/>
          </a:bodyPr>
          <a:lstStyle/>
          <a:p>
            <a:r>
              <a:rPr lang="el-GR" b="1" dirty="0" smtClean="0">
                <a:solidFill>
                  <a:srgbClr val="0070C0"/>
                </a:solidFill>
              </a:rPr>
              <a:t>Σύστημα Διαχείρισης των αιτημάτων των πελατών </a:t>
            </a:r>
            <a:r>
              <a:rPr lang="en-US" b="1" dirty="0" smtClean="0">
                <a:solidFill>
                  <a:srgbClr val="0070C0"/>
                </a:solidFill>
              </a:rPr>
              <a:t>(www.bugzilla.org)</a:t>
            </a:r>
            <a:endParaRPr lang="en-US" b="1"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Στρατηγική </a:t>
            </a:r>
            <a:r>
              <a:rPr lang="en-US" dirty="0" smtClean="0"/>
              <a:t>CRM</a:t>
            </a:r>
            <a:r>
              <a:rPr lang="el-GR" dirty="0" smtClean="0"/>
              <a:t> (1)</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a:t>
            </a:fld>
            <a:endParaRPr lang="en-US"/>
          </a:p>
        </p:txBody>
      </p:sp>
      <p:sp>
        <p:nvSpPr>
          <p:cNvPr id="4" name="Content Placeholder 3"/>
          <p:cNvSpPr>
            <a:spLocks noGrp="1"/>
          </p:cNvSpPr>
          <p:nvPr>
            <p:ph sz="quarter" idx="1"/>
          </p:nvPr>
        </p:nvSpPr>
        <p:spPr>
          <a:xfrm>
            <a:off x="1219200" y="1447800"/>
            <a:ext cx="10363200" cy="4934712"/>
          </a:xfrm>
        </p:spPr>
        <p:txBody>
          <a:bodyPr>
            <a:normAutofit fontScale="77500" lnSpcReduction="20000"/>
          </a:bodyPr>
          <a:lstStyle/>
          <a:p>
            <a:pPr>
              <a:buNone/>
            </a:pPr>
            <a:r>
              <a:rPr lang="el-GR" dirty="0" smtClean="0"/>
              <a:t>Μια ολοκληρωμένη στρατηγική CRM περιλαμβάνει οκτώ βασικά συστατικά στοιχεία.</a:t>
            </a:r>
          </a:p>
          <a:p>
            <a:pPr marL="514350" indent="-514350">
              <a:buSzPct val="100000"/>
              <a:buFont typeface="+mj-lt"/>
              <a:buAutoNum type="arabicPeriod"/>
            </a:pPr>
            <a:r>
              <a:rPr lang="el-GR" b="1" dirty="0" smtClean="0">
                <a:solidFill>
                  <a:srgbClr val="0070C0"/>
                </a:solidFill>
              </a:rPr>
              <a:t>Το όραμα CRM</a:t>
            </a:r>
            <a:r>
              <a:rPr lang="el-GR" dirty="0" smtClean="0">
                <a:solidFill>
                  <a:srgbClr val="0070C0"/>
                </a:solidFill>
              </a:rPr>
              <a:t> </a:t>
            </a:r>
            <a:r>
              <a:rPr lang="el-GR" dirty="0" smtClean="0"/>
              <a:t>για μια </a:t>
            </a:r>
            <a:r>
              <a:rPr lang="el-GR" dirty="0" err="1" smtClean="0"/>
              <a:t>πελατοκεντρική</a:t>
            </a:r>
            <a:r>
              <a:rPr lang="el-GR" dirty="0" smtClean="0"/>
              <a:t> επιχείρηση προσδιορίζει την πρόταση αξίας προς τους πελάτες (</a:t>
            </a:r>
            <a:r>
              <a:rPr lang="el-GR" dirty="0" err="1" smtClean="0"/>
              <a:t>Customer</a:t>
            </a:r>
            <a:r>
              <a:rPr lang="el-GR" dirty="0" smtClean="0"/>
              <a:t> </a:t>
            </a:r>
            <a:r>
              <a:rPr lang="el-GR" dirty="0" err="1" smtClean="0"/>
              <a:t>Value</a:t>
            </a:r>
            <a:r>
              <a:rPr lang="el-GR" dirty="0" smtClean="0"/>
              <a:t> </a:t>
            </a:r>
            <a:r>
              <a:rPr lang="el-GR" dirty="0" err="1" smtClean="0"/>
              <a:t>Proposition</a:t>
            </a:r>
            <a:r>
              <a:rPr lang="el-GR" dirty="0" smtClean="0"/>
              <a:t> - CVP) και είναι κλειδί, διότι μια επιχείρηση χωρίς όραμα δεν μπορεί να διαφοροποιηθεί από τον ανταγωνισμό. </a:t>
            </a:r>
          </a:p>
          <a:p>
            <a:pPr marL="514350" indent="-514350">
              <a:buSzPct val="100000"/>
              <a:buFont typeface="+mj-lt"/>
              <a:buAutoNum type="arabicPeriod"/>
            </a:pPr>
            <a:r>
              <a:rPr lang="el-GR" b="1" dirty="0" smtClean="0">
                <a:solidFill>
                  <a:srgbClr val="0070C0"/>
                </a:solidFill>
              </a:rPr>
              <a:t>Η στρατηγική CRM </a:t>
            </a:r>
            <a:r>
              <a:rPr lang="el-GR" dirty="0" smtClean="0"/>
              <a:t>αποτελεί οδηγό για την επιχείρηση αφού καθορίζει το ποιοι πελάτες αποτελούν στόχο της επιχείρησης, σε ποιους κλάδους/τομείς θα δραστηριοποιηθεί η επιχείρηση, πώς θα αποκτήσει περισσότερους πελάτες αλλά και πώς θα διατηρήσει τους υπάρχοντες. </a:t>
            </a:r>
          </a:p>
          <a:p>
            <a:pPr marL="514350" indent="-514350">
              <a:buSzPct val="100000"/>
              <a:buFont typeface="+mj-lt"/>
              <a:buAutoNum type="arabicPeriod"/>
            </a:pPr>
            <a:r>
              <a:rPr lang="el-GR" b="1" dirty="0" smtClean="0">
                <a:solidFill>
                  <a:srgbClr val="0070C0"/>
                </a:solidFill>
              </a:rPr>
              <a:t>Η πρόταση αξίας </a:t>
            </a:r>
            <a:r>
              <a:rPr lang="el-GR" dirty="0" smtClean="0"/>
              <a:t>(</a:t>
            </a:r>
            <a:r>
              <a:rPr lang="el-GR" dirty="0" err="1" smtClean="0"/>
              <a:t>Customer</a:t>
            </a:r>
            <a:r>
              <a:rPr lang="el-GR" dirty="0" smtClean="0"/>
              <a:t> </a:t>
            </a:r>
            <a:r>
              <a:rPr lang="el-GR" dirty="0" err="1" smtClean="0"/>
              <a:t>Value</a:t>
            </a:r>
            <a:r>
              <a:rPr lang="el-GR" dirty="0" smtClean="0"/>
              <a:t> </a:t>
            </a:r>
            <a:r>
              <a:rPr lang="el-GR" dirty="0" err="1" smtClean="0"/>
              <a:t>Proposition</a:t>
            </a:r>
            <a:r>
              <a:rPr lang="el-GR" dirty="0" smtClean="0"/>
              <a:t> – CVP): Η εμπειρία που αποκομίζουν οι πελάτες στην αλληλεπίδρασή τους με την επιχείρηση αποτελεί βασικό στοιχείο της εικόνας της επιχείρησης. Η θετική αλληλεπίδραση δημιουργεί ικανοποιημένους και έμπιστους πελάτες, οι οποίοι μπορούν να δώσουν άλλη προοπτική στην ανάπτυξη μιας επιχείρησης. </a:t>
            </a:r>
          </a:p>
          <a:p>
            <a:pPr marL="514350" indent="-514350">
              <a:buSzPct val="100000"/>
              <a:buFont typeface="+mj-lt"/>
              <a:buAutoNum type="arabicPeriod"/>
            </a:pPr>
            <a:r>
              <a:rPr lang="el-GR" b="1" dirty="0" smtClean="0">
                <a:solidFill>
                  <a:srgbClr val="0070C0"/>
                </a:solidFill>
              </a:rPr>
              <a:t>Οργανωτική Συνεργασία </a:t>
            </a:r>
            <a:r>
              <a:rPr lang="el-GR" b="1" dirty="0" smtClean="0"/>
              <a:t>(</a:t>
            </a:r>
            <a:r>
              <a:rPr lang="el-GR" dirty="0" err="1" smtClean="0"/>
              <a:t>Organizational</a:t>
            </a:r>
            <a:r>
              <a:rPr lang="el-GR" dirty="0" smtClean="0"/>
              <a:t> </a:t>
            </a:r>
            <a:r>
              <a:rPr lang="el-GR" dirty="0" err="1" smtClean="0"/>
              <a:t>Collaboration</a:t>
            </a:r>
            <a:r>
              <a:rPr lang="el-GR" dirty="0" smtClean="0"/>
              <a:t>): Για να υλοποιηθεί η </a:t>
            </a:r>
            <a:r>
              <a:rPr lang="el-GR" dirty="0" err="1" smtClean="0"/>
              <a:t>πελατοκεντρική</a:t>
            </a:r>
            <a:r>
              <a:rPr lang="el-GR" dirty="0" smtClean="0"/>
              <a:t> στρατηγική είναι απαραίτητες οργανωτικές αλλαγές, όπως αλλαγές των οργανωτικών δομών, δημιουργία κινήτρων για τους εργαζόμενους, ανάπτυξη δεξιοτήτων και αλλαγή της κουλτούρας της επιχείρησης. </a:t>
            </a:r>
          </a:p>
          <a:p>
            <a:pPr marL="514350" indent="-514350">
              <a:buSzPct val="100000"/>
              <a:buFont typeface="+mj-lt"/>
              <a:buAutoNum type="arabicPeriod"/>
            </a:pPr>
            <a:endParaRPr lang="el-GR" dirty="0" smtClean="0"/>
          </a:p>
          <a:p>
            <a:pPr marL="514350" indent="-514350">
              <a:buSzPct val="100000"/>
              <a:buFont typeface="+mj-lt"/>
              <a:buAutoNum type="arabicPeriod"/>
            </a:pPr>
            <a:endParaRPr lang="el-GR" dirty="0" smtClean="0"/>
          </a:p>
          <a:p>
            <a:pPr marL="514350" indent="-514350">
              <a:buSzPct val="100000"/>
              <a:buFont typeface="+mj-lt"/>
              <a:buAutoNum type="arabicPeriod"/>
            </a:pP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Επιχειρησιακό </a:t>
            </a:r>
            <a:r>
              <a:rPr lang="en-US" dirty="0" smtClean="0"/>
              <a:t>CRM</a:t>
            </a:r>
            <a:r>
              <a:rPr lang="el-GR" dirty="0" smtClean="0"/>
              <a:t/>
            </a:r>
            <a:br>
              <a:rPr lang="el-GR" dirty="0" smtClean="0"/>
            </a:br>
            <a:r>
              <a:rPr lang="el-GR" dirty="0" smtClean="0"/>
              <a:t> Υποστήριξη και Εξυπηρέτηση πελάτη</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50</a:t>
            </a:fld>
            <a:endParaRPr lang="en-US"/>
          </a:p>
        </p:txBody>
      </p:sp>
      <p:sp>
        <p:nvSpPr>
          <p:cNvPr id="4" name="Content Placeholder 3"/>
          <p:cNvSpPr>
            <a:spLocks noGrp="1"/>
          </p:cNvSpPr>
          <p:nvPr>
            <p:ph sz="quarter" idx="1"/>
          </p:nvPr>
        </p:nvSpPr>
        <p:spPr>
          <a:xfrm>
            <a:off x="1219200" y="1447800"/>
            <a:ext cx="10363200" cy="4978400"/>
          </a:xfrm>
        </p:spPr>
        <p:txBody>
          <a:bodyPr>
            <a:normAutofit fontScale="92500" lnSpcReduction="20000"/>
          </a:bodyPr>
          <a:lstStyle/>
          <a:p>
            <a:pPr>
              <a:buNone/>
            </a:pPr>
            <a:r>
              <a:rPr lang="el-GR" b="1" dirty="0" smtClean="0">
                <a:solidFill>
                  <a:srgbClr val="0070C0"/>
                </a:solidFill>
              </a:rPr>
              <a:t>Διαχείριση υπηρεσιών πεδίου  (</a:t>
            </a:r>
            <a:r>
              <a:rPr lang="en-US" b="1" dirty="0" smtClean="0">
                <a:solidFill>
                  <a:srgbClr val="0070C0"/>
                </a:solidFill>
              </a:rPr>
              <a:t>on-site services)</a:t>
            </a:r>
          </a:p>
          <a:p>
            <a:r>
              <a:rPr lang="el-GR" dirty="0" smtClean="0"/>
              <a:t>Η λειτουργία ενός πληροφοριακού συστήματος διαχείρισης υπηρεσιών πεδίου περιλαμβάνει (ORACLE, 2015): </a:t>
            </a:r>
          </a:p>
          <a:p>
            <a:pPr lvl="1"/>
            <a:r>
              <a:rPr lang="el-GR" dirty="0" smtClean="0"/>
              <a:t>Κεντρική διαχείριση των πόρων πεδίου της επιχείρησης και ανάλυση αναγκών πόρων για την επόμενη χρονική περίοδο σε πραγματικό χρόνο. </a:t>
            </a:r>
          </a:p>
          <a:p>
            <a:pPr lvl="1"/>
            <a:r>
              <a:rPr lang="el-GR" dirty="0" smtClean="0"/>
              <a:t>Διαχείριση των αιτημάτων των πελατών με δημιουργία εντολών εργασίας (</a:t>
            </a:r>
            <a:r>
              <a:rPr lang="el-GR" dirty="0" err="1" smtClean="0"/>
              <a:t>work</a:t>
            </a:r>
            <a:r>
              <a:rPr lang="el-GR" dirty="0" smtClean="0"/>
              <a:t> </a:t>
            </a:r>
            <a:r>
              <a:rPr lang="el-GR" dirty="0" err="1" smtClean="0"/>
              <a:t>order</a:t>
            </a:r>
            <a:r>
              <a:rPr lang="el-GR" dirty="0" smtClean="0"/>
              <a:t>) και σε ολοκλήρωση με το οικονομικό υποσύστημα τιμολόγησης. </a:t>
            </a:r>
          </a:p>
          <a:p>
            <a:pPr lvl="1"/>
            <a:r>
              <a:rPr lang="el-GR" dirty="0" smtClean="0"/>
              <a:t>Δρομολόγηση προσωπικού/πληρωμάτων σε συμβάντα με κριτήρια όπως: οικονομικότερη δρομολόγηση, συντομότερη διαδρομή, μικρότερο χρόνο, αναγκαία τεχνογνωσία, διαθέσιμη τεχνογνωσία κ.ά. </a:t>
            </a:r>
          </a:p>
          <a:p>
            <a:pPr lvl="1"/>
            <a:r>
              <a:rPr lang="el-GR" dirty="0" smtClean="0"/>
              <a:t>Υπολογισμός δεικτών απόδοσης (</a:t>
            </a:r>
            <a:r>
              <a:rPr lang="el-GR" dirty="0" err="1" smtClean="0"/>
              <a:t>Key</a:t>
            </a:r>
            <a:r>
              <a:rPr lang="el-GR" dirty="0" smtClean="0"/>
              <a:t> </a:t>
            </a:r>
            <a:r>
              <a:rPr lang="el-GR" dirty="0" err="1" smtClean="0"/>
              <a:t>Performance</a:t>
            </a:r>
            <a:r>
              <a:rPr lang="el-GR" dirty="0" smtClean="0"/>
              <a:t> </a:t>
            </a:r>
            <a:r>
              <a:rPr lang="el-GR" dirty="0" err="1" smtClean="0"/>
              <a:t>Indicators</a:t>
            </a:r>
            <a:r>
              <a:rPr lang="el-GR" dirty="0" smtClean="0"/>
              <a:t> - KPI) για το προσωπικό αλλά και για την υπηρεσία. </a:t>
            </a:r>
          </a:p>
          <a:p>
            <a:pPr lvl="1"/>
            <a:r>
              <a:rPr lang="el-GR" dirty="0" smtClean="0"/>
              <a:t>Επικοινωνία μεταξύ του προσωπικού/πληρωμάτων για καλύτερη αντιμετώπιση των συμβάντων. </a:t>
            </a:r>
          </a:p>
          <a:p>
            <a:pPr lvl="1"/>
            <a:r>
              <a:rPr lang="el-GR" dirty="0" smtClean="0"/>
              <a:t>Ενημέρωση πελατών για τη διαχείριση του συμβάντος </a:t>
            </a:r>
          </a:p>
          <a:p>
            <a:endParaRPr lang="el-GR" sz="2800" dirty="0" smtClean="0"/>
          </a:p>
          <a:p>
            <a:pPr lvl="1"/>
            <a:endParaRPr lang="el-GR" dirty="0" smtClean="0"/>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8B95C939-2FA7-DA46-BEC7-5018676AC871}" type="slidenum">
              <a:rPr lang="en-US" smtClean="0"/>
              <a:pPr/>
              <a:t>51</a:t>
            </a:fld>
            <a:endParaRPr lang="en-US"/>
          </a:p>
        </p:txBody>
      </p:sp>
      <p:sp>
        <p:nvSpPr>
          <p:cNvPr id="4" name="Content Placeholder 3"/>
          <p:cNvSpPr>
            <a:spLocks noGrp="1"/>
          </p:cNvSpPr>
          <p:nvPr>
            <p:ph sz="quarter" idx="1"/>
          </p:nvPr>
        </p:nvSpPr>
        <p:spPr/>
        <p:txBody>
          <a:bodyPr/>
          <a:lstStyle/>
          <a:p>
            <a:pPr>
              <a:buNone/>
            </a:pPr>
            <a:endParaRPr lang="en-US" dirty="0" smtClean="0"/>
          </a:p>
          <a:p>
            <a:pPr>
              <a:buNone/>
            </a:pPr>
            <a:endParaRPr lang="en-US" dirty="0" smtClean="0"/>
          </a:p>
          <a:p>
            <a:pPr>
              <a:buNone/>
            </a:pPr>
            <a:endParaRPr lang="en-US" dirty="0" smtClean="0"/>
          </a:p>
          <a:p>
            <a:pPr algn="ctr">
              <a:buNone/>
            </a:pPr>
            <a:r>
              <a:rPr lang="el-GR" sz="4400" dirty="0" smtClean="0"/>
              <a:t>Αναλυτικό </a:t>
            </a:r>
            <a:r>
              <a:rPr lang="en-US" sz="4400" dirty="0" smtClean="0"/>
              <a:t>CRM</a:t>
            </a:r>
            <a:endParaRPr lang="en-US" sz="44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Αναλυτικό </a:t>
            </a:r>
            <a:r>
              <a:rPr lang="en-US" dirty="0" smtClean="0"/>
              <a:t>CRM</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52</a:t>
            </a:fld>
            <a:endParaRPr lang="en-US"/>
          </a:p>
        </p:txBody>
      </p:sp>
      <p:sp>
        <p:nvSpPr>
          <p:cNvPr id="4" name="Content Placeholder 3"/>
          <p:cNvSpPr>
            <a:spLocks noGrp="1"/>
          </p:cNvSpPr>
          <p:nvPr>
            <p:ph sz="quarter" idx="1"/>
          </p:nvPr>
        </p:nvSpPr>
        <p:spPr/>
        <p:txBody>
          <a:bodyPr>
            <a:normAutofit fontScale="92500" lnSpcReduction="10000"/>
          </a:bodyPr>
          <a:lstStyle/>
          <a:p>
            <a:r>
              <a:rPr lang="el-GR" dirty="0" smtClean="0"/>
              <a:t>Το αναλυτικό CRM μπορεί να δώσει μια καλύτερη κατανόηση του πελάτη, η οποία αντικατοπτρίζεται σε βασικές μετρικές CRM </a:t>
            </a:r>
            <a:r>
              <a:rPr lang="en-US" dirty="0" smtClean="0"/>
              <a:t>, </a:t>
            </a:r>
            <a:r>
              <a:rPr lang="el-GR" dirty="0" smtClean="0"/>
              <a:t>όπως:</a:t>
            </a:r>
          </a:p>
          <a:p>
            <a:pPr lvl="1"/>
            <a:r>
              <a:rPr lang="el-GR" dirty="0" smtClean="0"/>
              <a:t>Το μερίδιο αγοράς επιχείρησης (</a:t>
            </a:r>
            <a:r>
              <a:rPr lang="el-GR" dirty="0" err="1" smtClean="0"/>
              <a:t>market</a:t>
            </a:r>
            <a:r>
              <a:rPr lang="el-GR" dirty="0" smtClean="0"/>
              <a:t> </a:t>
            </a:r>
            <a:r>
              <a:rPr lang="el-GR" dirty="0" err="1" smtClean="0"/>
              <a:t>share</a:t>
            </a:r>
            <a:r>
              <a:rPr lang="el-GR" dirty="0" smtClean="0"/>
              <a:t>)</a:t>
            </a:r>
          </a:p>
          <a:p>
            <a:pPr lvl="1"/>
            <a:r>
              <a:rPr lang="el-GR" dirty="0" smtClean="0"/>
              <a:t>Την αύξηση πωλήσεων (</a:t>
            </a:r>
            <a:r>
              <a:rPr lang="el-GR" dirty="0" err="1" smtClean="0"/>
              <a:t>sales</a:t>
            </a:r>
            <a:r>
              <a:rPr lang="el-GR" dirty="0" smtClean="0"/>
              <a:t> </a:t>
            </a:r>
            <a:r>
              <a:rPr lang="el-GR" dirty="0" err="1" smtClean="0"/>
              <a:t>growth</a:t>
            </a:r>
            <a:r>
              <a:rPr lang="el-GR" dirty="0" smtClean="0"/>
              <a:t>)</a:t>
            </a:r>
          </a:p>
          <a:p>
            <a:pPr lvl="1"/>
            <a:r>
              <a:rPr lang="el-GR" dirty="0" smtClean="0"/>
              <a:t>Ο ρυθμός απόκτησης πελατών (</a:t>
            </a:r>
            <a:r>
              <a:rPr lang="el-GR" dirty="0" err="1" smtClean="0"/>
              <a:t>customer</a:t>
            </a:r>
            <a:r>
              <a:rPr lang="el-GR" dirty="0" smtClean="0"/>
              <a:t> </a:t>
            </a:r>
            <a:r>
              <a:rPr lang="el-GR" dirty="0" err="1" smtClean="0"/>
              <a:t>acquisition</a:t>
            </a:r>
            <a:r>
              <a:rPr lang="el-GR" dirty="0" smtClean="0"/>
              <a:t> </a:t>
            </a:r>
            <a:r>
              <a:rPr lang="el-GR" dirty="0" err="1" smtClean="0"/>
              <a:t>rate</a:t>
            </a:r>
            <a:r>
              <a:rPr lang="el-GR" dirty="0" smtClean="0"/>
              <a:t>). </a:t>
            </a:r>
          </a:p>
          <a:p>
            <a:pPr lvl="1"/>
            <a:r>
              <a:rPr lang="el-GR" dirty="0" smtClean="0"/>
              <a:t>Το κόστος απόκτησης νέων πελατών (</a:t>
            </a:r>
            <a:r>
              <a:rPr lang="el-GR" dirty="0" err="1" smtClean="0"/>
              <a:t>customer</a:t>
            </a:r>
            <a:r>
              <a:rPr lang="el-GR" dirty="0" smtClean="0"/>
              <a:t> </a:t>
            </a:r>
            <a:r>
              <a:rPr lang="el-GR" dirty="0" err="1" smtClean="0"/>
              <a:t>acquisition</a:t>
            </a:r>
            <a:r>
              <a:rPr lang="el-GR" dirty="0" smtClean="0"/>
              <a:t> </a:t>
            </a:r>
            <a:r>
              <a:rPr lang="el-GR" dirty="0" err="1" smtClean="0"/>
              <a:t>cost</a:t>
            </a:r>
            <a:r>
              <a:rPr lang="el-GR" dirty="0" smtClean="0"/>
              <a:t>)</a:t>
            </a:r>
          </a:p>
          <a:p>
            <a:pPr lvl="1"/>
            <a:r>
              <a:rPr lang="el-GR" dirty="0" smtClean="0"/>
              <a:t>Η διάρκεια χρόνου ζωής πελάτη (</a:t>
            </a:r>
            <a:r>
              <a:rPr lang="el-GR" dirty="0" err="1" smtClean="0"/>
              <a:t>customer</a:t>
            </a:r>
            <a:r>
              <a:rPr lang="el-GR" dirty="0" smtClean="0"/>
              <a:t> </a:t>
            </a:r>
            <a:r>
              <a:rPr lang="el-GR" dirty="0" err="1" smtClean="0"/>
              <a:t>lifetime</a:t>
            </a:r>
            <a:r>
              <a:rPr lang="el-GR" dirty="0" smtClean="0"/>
              <a:t> </a:t>
            </a:r>
            <a:r>
              <a:rPr lang="el-GR" dirty="0" err="1" smtClean="0"/>
              <a:t>duration</a:t>
            </a:r>
            <a:r>
              <a:rPr lang="el-GR" dirty="0" smtClean="0"/>
              <a:t>) </a:t>
            </a:r>
            <a:endParaRPr lang="en-US" dirty="0" smtClean="0"/>
          </a:p>
          <a:p>
            <a:pPr lvl="1"/>
            <a:r>
              <a:rPr lang="el-GR" dirty="0" smtClean="0"/>
              <a:t>H αγοραστική δύναμη πελάτη (</a:t>
            </a:r>
            <a:r>
              <a:rPr lang="el-GR" dirty="0" err="1" smtClean="0"/>
              <a:t>Size</a:t>
            </a:r>
            <a:r>
              <a:rPr lang="el-GR" dirty="0" smtClean="0"/>
              <a:t>-</a:t>
            </a:r>
            <a:r>
              <a:rPr lang="el-GR" dirty="0" err="1" smtClean="0"/>
              <a:t>of</a:t>
            </a:r>
            <a:r>
              <a:rPr lang="el-GR" dirty="0" smtClean="0"/>
              <a:t>-</a:t>
            </a:r>
            <a:r>
              <a:rPr lang="el-GR" dirty="0" err="1" smtClean="0"/>
              <a:t>Wallet</a:t>
            </a:r>
            <a:r>
              <a:rPr lang="el-GR" dirty="0" smtClean="0"/>
              <a:t>) είναι το συνολικό ποσό αγορών ενός πελάτη για μια κατηγορία προϊόντων. </a:t>
            </a:r>
          </a:p>
          <a:p>
            <a:pPr lvl="1"/>
            <a:r>
              <a:rPr lang="el-GR" dirty="0" smtClean="0"/>
              <a:t>Ο ρυθμός διατήρησης πελατών (</a:t>
            </a:r>
            <a:r>
              <a:rPr lang="el-GR" dirty="0" err="1" smtClean="0"/>
              <a:t>customer</a:t>
            </a:r>
            <a:r>
              <a:rPr lang="el-GR" dirty="0" smtClean="0"/>
              <a:t> </a:t>
            </a:r>
            <a:r>
              <a:rPr lang="el-GR" dirty="0" err="1" smtClean="0"/>
              <a:t>retention</a:t>
            </a:r>
            <a:r>
              <a:rPr lang="el-GR" dirty="0" smtClean="0"/>
              <a:t> </a:t>
            </a:r>
            <a:r>
              <a:rPr lang="el-GR" dirty="0" err="1" smtClean="0"/>
              <a:t>rate</a:t>
            </a:r>
            <a:r>
              <a:rPr lang="el-GR" dirty="0" smtClean="0"/>
              <a:t>)</a:t>
            </a:r>
          </a:p>
          <a:p>
            <a:pPr lvl="1"/>
            <a:r>
              <a:rPr lang="el-GR" dirty="0" smtClean="0"/>
              <a:t>Η συνολική αξία πελάτη για όλη τη διάρκεια ζωής (</a:t>
            </a:r>
            <a:r>
              <a:rPr lang="el-GR" dirty="0" err="1" smtClean="0"/>
              <a:t>Customer</a:t>
            </a:r>
            <a:r>
              <a:rPr lang="el-GR" dirty="0" smtClean="0"/>
              <a:t> </a:t>
            </a:r>
            <a:r>
              <a:rPr lang="el-GR" dirty="0" err="1" smtClean="0"/>
              <a:t>Lifetime</a:t>
            </a:r>
            <a:r>
              <a:rPr lang="el-GR" dirty="0" smtClean="0"/>
              <a:t> </a:t>
            </a:r>
            <a:r>
              <a:rPr lang="el-GR" dirty="0" err="1" smtClean="0"/>
              <a:t>Value</a:t>
            </a:r>
            <a:r>
              <a:rPr lang="el-GR" dirty="0" smtClean="0"/>
              <a:t> - LTV) </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Αναλυτικό </a:t>
            </a:r>
            <a:r>
              <a:rPr lang="en-US" dirty="0" smtClean="0"/>
              <a:t>CRM</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53</a:t>
            </a:fld>
            <a:endParaRPr lang="en-US"/>
          </a:p>
        </p:txBody>
      </p:sp>
      <p:sp>
        <p:nvSpPr>
          <p:cNvPr id="4" name="Content Placeholder 3"/>
          <p:cNvSpPr>
            <a:spLocks noGrp="1"/>
          </p:cNvSpPr>
          <p:nvPr>
            <p:ph sz="quarter" idx="1"/>
          </p:nvPr>
        </p:nvSpPr>
        <p:spPr/>
        <p:txBody>
          <a:bodyPr/>
          <a:lstStyle/>
          <a:p>
            <a:pPr>
              <a:buNone/>
            </a:pPr>
            <a:r>
              <a:rPr lang="el-GR" dirty="0" smtClean="0"/>
              <a:t>Βασικές κατηγορίες εφαρμογών του αναλυτικού CRM: </a:t>
            </a:r>
          </a:p>
          <a:p>
            <a:r>
              <a:rPr lang="el-GR" dirty="0" smtClean="0"/>
              <a:t>Οι εφαρμογές παραγωγής αναφορών (</a:t>
            </a:r>
            <a:r>
              <a:rPr lang="el-GR" dirty="0" err="1" smtClean="0"/>
              <a:t>report</a:t>
            </a:r>
            <a:r>
              <a:rPr lang="el-GR" dirty="0" smtClean="0"/>
              <a:t> </a:t>
            </a:r>
            <a:r>
              <a:rPr lang="el-GR" dirty="0" err="1" smtClean="0"/>
              <a:t>generators</a:t>
            </a:r>
            <a:r>
              <a:rPr lang="el-GR" dirty="0" smtClean="0"/>
              <a:t>), </a:t>
            </a:r>
          </a:p>
          <a:p>
            <a:r>
              <a:rPr lang="el-GR" dirty="0" smtClean="0"/>
              <a:t>Αποθήκες δεδομένων και εφαρμογές άμεσης αναλυτικής επεξεργασίας δεδομένων (</a:t>
            </a:r>
            <a:r>
              <a:rPr lang="el-GR" dirty="0" err="1" smtClean="0"/>
              <a:t>On</a:t>
            </a:r>
            <a:r>
              <a:rPr lang="el-GR" dirty="0" smtClean="0"/>
              <a:t>-</a:t>
            </a:r>
            <a:r>
              <a:rPr lang="el-GR" dirty="0" err="1" smtClean="0"/>
              <a:t>Line</a:t>
            </a:r>
            <a:r>
              <a:rPr lang="el-GR" dirty="0" smtClean="0"/>
              <a:t> </a:t>
            </a:r>
            <a:r>
              <a:rPr lang="el-GR" dirty="0" err="1" smtClean="0"/>
              <a:t>Analytical</a:t>
            </a:r>
            <a:r>
              <a:rPr lang="el-GR" dirty="0" smtClean="0"/>
              <a:t> </a:t>
            </a:r>
            <a:r>
              <a:rPr lang="el-GR" dirty="0" err="1" smtClean="0"/>
              <a:t>Processing</a:t>
            </a:r>
            <a:r>
              <a:rPr lang="el-GR" dirty="0" smtClean="0"/>
              <a:t> - OLAP) </a:t>
            </a:r>
          </a:p>
          <a:p>
            <a:r>
              <a:rPr lang="el-GR" dirty="0" smtClean="0"/>
              <a:t>Οι εφαρμογές εξόρυξης δεδομένων (</a:t>
            </a:r>
            <a:r>
              <a:rPr lang="el-GR" dirty="0" err="1" smtClean="0"/>
              <a:t>data</a:t>
            </a:r>
            <a:r>
              <a:rPr lang="el-GR" dirty="0" smtClean="0"/>
              <a:t> </a:t>
            </a:r>
            <a:r>
              <a:rPr lang="el-GR" dirty="0" err="1" smtClean="0"/>
              <a:t>mining</a:t>
            </a:r>
            <a:r>
              <a:rPr lang="el-GR" dirty="0" smtClean="0"/>
              <a:t>) </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Βιβλιογραφία</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54</a:t>
            </a:fld>
            <a:endParaRPr lang="en-US"/>
          </a:p>
        </p:txBody>
      </p:sp>
      <p:sp>
        <p:nvSpPr>
          <p:cNvPr id="4" name="Content Placeholder 3"/>
          <p:cNvSpPr>
            <a:spLocks noGrp="1"/>
          </p:cNvSpPr>
          <p:nvPr>
            <p:ph sz="quarter" idx="1"/>
          </p:nvPr>
        </p:nvSpPr>
        <p:spPr/>
        <p:txBody>
          <a:bodyPr>
            <a:normAutofit fontScale="92500" lnSpcReduction="10000"/>
          </a:bodyPr>
          <a:lstStyle/>
          <a:p>
            <a:r>
              <a:rPr lang="en-US" sz="2400" dirty="0" smtClean="0"/>
              <a:t>BMC Software: Measuring Success – Service Desk Evaluation Guide for the Midsized Business: How to Choose the Right Service Desk Solution and Improve Your ROI. (22/09/2015). A</a:t>
            </a:r>
            <a:r>
              <a:rPr lang="el-GR" sz="2400" dirty="0" err="1" smtClean="0"/>
              <a:t>νακτήθηκε</a:t>
            </a:r>
            <a:r>
              <a:rPr lang="el-GR" sz="2400" dirty="0" smtClean="0"/>
              <a:t> από </a:t>
            </a:r>
            <a:r>
              <a:rPr lang="en-US" sz="2400" dirty="0" smtClean="0"/>
              <a:t>http://www. ts.avnet.com/</a:t>
            </a:r>
            <a:r>
              <a:rPr lang="en-US" sz="2400" dirty="0" err="1" smtClean="0"/>
              <a:t>clientsolutions</a:t>
            </a:r>
            <a:r>
              <a:rPr lang="en-US" sz="2400" dirty="0" smtClean="0"/>
              <a:t>/service_desk_evaluation_guide.pdf. </a:t>
            </a:r>
            <a:endParaRPr lang="el-GR" sz="2400" dirty="0" smtClean="0"/>
          </a:p>
          <a:p>
            <a:r>
              <a:rPr lang="en-US" sz="2400" dirty="0" smtClean="0"/>
              <a:t>ORACLE (2015). Oracle Field Service Cloud Service. </a:t>
            </a:r>
            <a:r>
              <a:rPr lang="el-GR" sz="2400" dirty="0" smtClean="0"/>
              <a:t>Ανακτήθηκε 22/09/2015 από </a:t>
            </a:r>
            <a:r>
              <a:rPr lang="en-US" sz="2400" dirty="0" smtClean="0"/>
              <a:t>https://www.oracle.com/ applications/customer-experience/service/field-service-management/index.html </a:t>
            </a:r>
            <a:endParaRPr lang="el-GR" sz="2400" dirty="0" smtClean="0"/>
          </a:p>
          <a:p>
            <a:r>
              <a:rPr lang="en-US" sz="2400" dirty="0" err="1" smtClean="0"/>
              <a:t>Qian</a:t>
            </a:r>
            <a:r>
              <a:rPr lang="en-US" sz="2400" dirty="0" smtClean="0"/>
              <a:t>, </a:t>
            </a:r>
            <a:r>
              <a:rPr lang="en-US" sz="2400" dirty="0" smtClean="0"/>
              <a:t>F. (2007). </a:t>
            </a:r>
            <a:r>
              <a:rPr lang="en-US" sz="2400" dirty="0" smtClean="0"/>
              <a:t>A study on CRM and its customer segmentation </a:t>
            </a:r>
            <a:r>
              <a:rPr lang="en-US" sz="2400" dirty="0" err="1" smtClean="0"/>
              <a:t>utsourcing</a:t>
            </a:r>
            <a:r>
              <a:rPr lang="en-US" sz="2400" dirty="0" smtClean="0"/>
              <a:t> approach for small and medium </a:t>
            </a:r>
            <a:r>
              <a:rPr lang="en-US" sz="2400" dirty="0" smtClean="0"/>
              <a:t>business. International </a:t>
            </a:r>
            <a:r>
              <a:rPr lang="en-US" sz="2400" dirty="0" smtClean="0"/>
              <a:t>federation for information processing</a:t>
            </a:r>
            <a:endParaRPr lang="en-US" sz="2400" dirty="0" smtClean="0"/>
          </a:p>
          <a:p>
            <a:r>
              <a:rPr lang="en-US" sz="2400" dirty="0" smtClean="0"/>
              <a:t>SAP </a:t>
            </a:r>
            <a:r>
              <a:rPr lang="en-US" sz="2400" dirty="0" smtClean="0"/>
              <a:t>(2010). SAP CRM Lean Campaign Management. </a:t>
            </a:r>
            <a:r>
              <a:rPr lang="el-GR" sz="2400" dirty="0" smtClean="0"/>
              <a:t>Ανακτήθηκε 22/09/2015  </a:t>
            </a:r>
            <a:r>
              <a:rPr lang="en-US" sz="2400" dirty="0" smtClean="0"/>
              <a:t>http://help.sap.com/bp_crmv12007/</a:t>
            </a:r>
            <a:r>
              <a:rPr lang="el-GR" sz="2400" dirty="0" smtClean="0"/>
              <a:t> </a:t>
            </a:r>
            <a:r>
              <a:rPr lang="en-US" sz="2400" dirty="0" smtClean="0"/>
              <a:t>CRM_DE/</a:t>
            </a:r>
            <a:r>
              <a:rPr lang="en-US" sz="2400" dirty="0" err="1" smtClean="0"/>
              <a:t>BBLibrary</a:t>
            </a:r>
            <a:r>
              <a:rPr lang="en-US" sz="2400" dirty="0" smtClean="0"/>
              <a:t>/Documentation/C22_BB_ConfigGuide_EN_DE.doc </a:t>
            </a:r>
            <a:endParaRPr lang="el-GR" sz="2400" dirty="0" smtClean="0"/>
          </a:p>
          <a:p>
            <a:endParaRPr lang="el-GR"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Box 3">
            <a:extLst>
              <a:ext uri="{FF2B5EF4-FFF2-40B4-BE49-F238E27FC236}">
                <a16:creationId xmlns="" xmlns:a16="http://schemas.microsoft.com/office/drawing/2014/main" id="{1DE2A4FC-7620-7C4B-AEC3-7E2C88E2E41D}"/>
              </a:ext>
            </a:extLst>
          </p:cNvPr>
          <p:cNvSpPr txBox="1">
            <a:spLocks noChangeArrowheads="1"/>
          </p:cNvSpPr>
          <p:nvPr/>
        </p:nvSpPr>
        <p:spPr bwMode="auto">
          <a:xfrm>
            <a:off x="646113" y="2584450"/>
            <a:ext cx="11299825" cy="1077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r>
              <a:rPr lang="el-GR" altLang="en-US" sz="3200" b="1"/>
              <a:t>Ευχαριστώ για την παρακολούθηση </a:t>
            </a:r>
            <a:endParaRPr lang="el-GR" altLang="en-US" sz="3200"/>
          </a:p>
          <a:p>
            <a:pPr eaLnBrk="1" hangingPunct="1">
              <a:spcBef>
                <a:spcPct val="0"/>
              </a:spcBef>
              <a:buClrTx/>
              <a:buSzTx/>
              <a:buFontTx/>
              <a:buNone/>
            </a:pPr>
            <a:endParaRPr lang="el-GR" altLang="en-US" sz="3200" dirty="0"/>
          </a:p>
        </p:txBody>
      </p:sp>
      <p:sp>
        <p:nvSpPr>
          <p:cNvPr id="4" name="Slide Number Placeholder 3"/>
          <p:cNvSpPr>
            <a:spLocks noGrp="1"/>
          </p:cNvSpPr>
          <p:nvPr>
            <p:ph type="sldNum" sz="quarter" idx="12"/>
          </p:nvPr>
        </p:nvSpPr>
        <p:spPr/>
        <p:txBody>
          <a:bodyPr/>
          <a:lstStyle/>
          <a:p>
            <a:fld id="{8B95C939-2FA7-DA46-BEC7-5018676AC871}" type="slidenum">
              <a:rPr lang="en-US" smtClean="0"/>
              <a:pPr/>
              <a:t>55</a:t>
            </a:fld>
            <a:endParaRPr lang="en-US"/>
          </a:p>
        </p:txBody>
      </p:sp>
    </p:spTree>
  </p:cSld>
  <p:clrMapOvr>
    <a:masterClrMapping/>
  </p:clrMapOvr>
  <p:timing>
    <p:tnLst>
      <p:par>
        <p:cTn id="1" dur="indefinite" restart="never" nodeType="tmRoot">
          <p:childTnLst>
            <p:par>
              <p:cTn id="2"/>
            </p:par>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Στρατηγική </a:t>
            </a:r>
            <a:r>
              <a:rPr lang="en-US" dirty="0" smtClean="0"/>
              <a:t>CRM</a:t>
            </a:r>
            <a:r>
              <a:rPr lang="el-GR" dirty="0" smtClean="0"/>
              <a:t>  (2)</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6</a:t>
            </a:fld>
            <a:endParaRPr lang="en-US"/>
          </a:p>
        </p:txBody>
      </p:sp>
      <p:sp>
        <p:nvSpPr>
          <p:cNvPr id="4" name="Content Placeholder 3"/>
          <p:cNvSpPr>
            <a:spLocks noGrp="1"/>
          </p:cNvSpPr>
          <p:nvPr>
            <p:ph sz="quarter" idx="1"/>
          </p:nvPr>
        </p:nvSpPr>
        <p:spPr/>
        <p:txBody>
          <a:bodyPr>
            <a:normAutofit fontScale="85000" lnSpcReduction="10000"/>
          </a:bodyPr>
          <a:lstStyle/>
          <a:p>
            <a:pPr marL="514350" indent="-514350">
              <a:buSzPct val="100000"/>
              <a:buFont typeface="+mj-lt"/>
              <a:buAutoNum type="arabicPeriod" startAt="5"/>
            </a:pPr>
            <a:r>
              <a:rPr lang="el-GR" b="1" dirty="0" smtClean="0">
                <a:solidFill>
                  <a:srgbClr val="0070C0"/>
                </a:solidFill>
              </a:rPr>
              <a:t>Οι Διεργασίες</a:t>
            </a:r>
            <a:r>
              <a:rPr lang="el-GR" dirty="0" smtClean="0"/>
              <a:t>: Η επιχείρηση θα πρέπει να επανασχεδιάσει τις διεργασίες της για την εφαρμογή ενός επιτυχημένου συστήματος CRM. Διεργασίες οργανωμένες με βάση τη λειτουργική οργάνωση της επιχείρησης, συνήθως κερματισμένες, δεν μπορούν να ικανοποιήσουν τις ανάγκες ενός σύγχρονου πελατειακού συστήματος </a:t>
            </a:r>
          </a:p>
          <a:p>
            <a:pPr marL="514350" indent="-514350">
              <a:buSzPct val="100000"/>
              <a:buFont typeface="+mj-lt"/>
              <a:buAutoNum type="arabicPeriod" startAt="5"/>
            </a:pPr>
            <a:r>
              <a:rPr lang="el-GR" b="1" dirty="0" smtClean="0">
                <a:solidFill>
                  <a:srgbClr val="0070C0"/>
                </a:solidFill>
              </a:rPr>
              <a:t>Η πληροφορία</a:t>
            </a:r>
            <a:r>
              <a:rPr lang="el-GR" dirty="0" smtClean="0"/>
              <a:t>: Η επιτυχής εφαρμογή CRM απαιτεί ροή των πληροφοριών των πελατών σε όλη την επιχείρηση και ολοκλήρωση των επιχειρησιακών και των αναλυτικών συστημάτων </a:t>
            </a:r>
          </a:p>
          <a:p>
            <a:pPr marL="514350" indent="-514350">
              <a:buSzPct val="100000"/>
              <a:buFont typeface="+mj-lt"/>
              <a:buAutoNum type="arabicPeriod" startAt="5"/>
            </a:pPr>
            <a:r>
              <a:rPr lang="el-GR" b="1" dirty="0" smtClean="0">
                <a:solidFill>
                  <a:srgbClr val="0070C0"/>
                </a:solidFill>
              </a:rPr>
              <a:t>Η τεχνολογία</a:t>
            </a:r>
            <a:r>
              <a:rPr lang="el-GR" dirty="0" smtClean="0"/>
              <a:t>: Η επιτυχής επιλογή και εγκατάσταση των πληροφοριακών συστημάτων επιτρέπει στην επιχείρηση να εφαρμόσει τη στρατηγική της με επιτυχία. </a:t>
            </a:r>
          </a:p>
          <a:p>
            <a:pPr marL="514350" indent="-514350">
              <a:buSzPct val="100000"/>
              <a:buFont typeface="+mj-lt"/>
              <a:buAutoNum type="arabicPeriod" startAt="5"/>
            </a:pPr>
            <a:r>
              <a:rPr lang="el-GR" b="1" dirty="0" smtClean="0">
                <a:solidFill>
                  <a:srgbClr val="0070C0"/>
                </a:solidFill>
              </a:rPr>
              <a:t>Οι μετρικές</a:t>
            </a:r>
            <a:r>
              <a:rPr lang="el-GR" b="1" dirty="0" smtClean="0"/>
              <a:t>: </a:t>
            </a:r>
            <a:r>
              <a:rPr lang="el-GR" dirty="0" smtClean="0"/>
              <a:t>Η χρήση των κατάλληλων μετρικών, τόσο εξωτερικά αλλά και εσωτερικά, επιτρέπει στην επιχείρηση να διαγνώσει εγκαίρως τυχόν προβλήματα αλλά και να λάβει τις σωστές αποφάσεις σε κάθε χρονική στιγμή. </a:t>
            </a:r>
          </a:p>
          <a:p>
            <a:pPr marL="514350" indent="-514350">
              <a:buSzPct val="100000"/>
              <a:buFont typeface="+mj-lt"/>
              <a:buAutoNum type="arabicPeriod" startAt="5"/>
            </a:pPr>
            <a:endParaRPr lang="el-GR" dirty="0" smtClean="0"/>
          </a:p>
          <a:p>
            <a:pPr marL="514350" indent="-514350">
              <a:buSzPct val="100000"/>
              <a:buFont typeface="+mj-lt"/>
              <a:buAutoNum type="arabicPeriod" startAt="5"/>
            </a:pPr>
            <a:endParaRPr lang="el-GR" dirty="0" smtClean="0"/>
          </a:p>
          <a:p>
            <a:endParaRPr lang="el-GR" b="1" dirty="0" smtClean="0"/>
          </a:p>
          <a:p>
            <a:endParaRPr lang="el-GR" b="1"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7</a:t>
            </a:fld>
            <a:endParaRPr lang="en-US"/>
          </a:p>
        </p:txBody>
      </p:sp>
      <p:sp>
        <p:nvSpPr>
          <p:cNvPr id="4" name="Content Placeholder 3"/>
          <p:cNvSpPr>
            <a:spLocks noGrp="1"/>
          </p:cNvSpPr>
          <p:nvPr>
            <p:ph sz="quarter" idx="1"/>
          </p:nvPr>
        </p:nvSpPr>
        <p:spPr>
          <a:xfrm>
            <a:off x="908304" y="1392936"/>
            <a:ext cx="10363200" cy="4572000"/>
          </a:xfrm>
        </p:spPr>
        <p:txBody>
          <a:bodyPr/>
          <a:lstStyle/>
          <a:p>
            <a:endParaRPr lang="el-GR" dirty="0" smtClean="0"/>
          </a:p>
          <a:p>
            <a:endParaRPr lang="el-GR" dirty="0" smtClean="0"/>
          </a:p>
          <a:p>
            <a:endParaRPr lang="el-GR" dirty="0" smtClean="0"/>
          </a:p>
          <a:p>
            <a:pPr algn="ctr">
              <a:buNone/>
            </a:pPr>
            <a:r>
              <a:rPr lang="el-GR" sz="4400" dirty="0" smtClean="0"/>
              <a:t>Τεχνολογικά θέματα</a:t>
            </a:r>
            <a:endParaRPr lang="en-US" sz="4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Κανάλια επικοινωνίας και σημεία επαφών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8</a:t>
            </a:fld>
            <a:endParaRPr lang="en-US"/>
          </a:p>
        </p:txBody>
      </p:sp>
      <p:pic>
        <p:nvPicPr>
          <p:cNvPr id="3074" name="Picture 2"/>
          <p:cNvPicPr>
            <a:picLocks noChangeAspect="1" noChangeArrowheads="1"/>
          </p:cNvPicPr>
          <p:nvPr/>
        </p:nvPicPr>
        <p:blipFill>
          <a:blip r:embed="rId3"/>
          <a:srcRect/>
          <a:stretch>
            <a:fillRect/>
          </a:stretch>
        </p:blipFill>
        <p:spPr bwMode="auto">
          <a:xfrm>
            <a:off x="1790295" y="1411357"/>
            <a:ext cx="7891231" cy="522794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609600" y="1600201"/>
            <a:ext cx="11277600" cy="4983480"/>
          </a:xfrm>
        </p:spPr>
        <p:txBody>
          <a:bodyPr/>
          <a:lstStyle/>
          <a:p>
            <a:pPr eaLnBrk="1" hangingPunct="1">
              <a:lnSpc>
                <a:spcPct val="90000"/>
              </a:lnSpc>
              <a:buFont typeface="Wingdings" pitchFamily="2" charset="2"/>
              <a:buNone/>
            </a:pPr>
            <a:r>
              <a:rPr lang="el-GR" sz="1800" dirty="0" smtClean="0"/>
              <a:t>Τα δεδομένα των πελατών μπορεί να προέρχονται από:</a:t>
            </a:r>
          </a:p>
          <a:p>
            <a:pPr eaLnBrk="1" hangingPunct="1">
              <a:lnSpc>
                <a:spcPct val="90000"/>
              </a:lnSpc>
            </a:pPr>
            <a:r>
              <a:rPr lang="el-GR" sz="1800" b="1" dirty="0" smtClean="0">
                <a:solidFill>
                  <a:srgbClr val="0070C0"/>
                </a:solidFill>
              </a:rPr>
              <a:t>Σημεία επαφής </a:t>
            </a:r>
            <a:r>
              <a:rPr lang="el-GR" sz="1800" dirty="0" smtClean="0"/>
              <a:t>(</a:t>
            </a:r>
            <a:r>
              <a:rPr lang="en-US" sz="1800" dirty="0" smtClean="0"/>
              <a:t>touch points) </a:t>
            </a:r>
            <a:r>
              <a:rPr lang="el-GR" sz="1800" dirty="0" smtClean="0"/>
              <a:t>με τον πελάτη: </a:t>
            </a:r>
          </a:p>
          <a:p>
            <a:pPr lvl="1" eaLnBrk="1" hangingPunct="1">
              <a:lnSpc>
                <a:spcPct val="90000"/>
              </a:lnSpc>
            </a:pPr>
            <a:r>
              <a:rPr lang="el-GR" sz="1800" dirty="0" smtClean="0"/>
              <a:t>το τηλέφωνο, το ταχυδρομείο, το </a:t>
            </a:r>
            <a:r>
              <a:rPr lang="en-US" sz="1800" dirty="0" smtClean="0"/>
              <a:t>e-mail, </a:t>
            </a:r>
            <a:r>
              <a:rPr lang="el-GR" sz="1800" dirty="0" smtClean="0"/>
              <a:t>το γραφείο εξυπηρέτησης πελατών, τα σημεία αγοράς</a:t>
            </a:r>
          </a:p>
          <a:p>
            <a:pPr eaLnBrk="1" hangingPunct="1">
              <a:lnSpc>
                <a:spcPct val="90000"/>
              </a:lnSpc>
            </a:pPr>
            <a:r>
              <a:rPr lang="el-GR" sz="1800" b="1" dirty="0" smtClean="0">
                <a:solidFill>
                  <a:srgbClr val="0070C0"/>
                </a:solidFill>
              </a:rPr>
              <a:t>Εσωτερικές πηγές </a:t>
            </a:r>
            <a:r>
              <a:rPr lang="el-GR" sz="1800" dirty="0" smtClean="0"/>
              <a:t>όπως:</a:t>
            </a:r>
          </a:p>
          <a:p>
            <a:pPr lvl="1" eaLnBrk="1" hangingPunct="1">
              <a:lnSpc>
                <a:spcPct val="90000"/>
              </a:lnSpc>
            </a:pPr>
            <a:r>
              <a:rPr lang="el-GR" sz="1800" dirty="0" smtClean="0"/>
              <a:t>Προσωπικό πωλήσεων</a:t>
            </a:r>
          </a:p>
          <a:p>
            <a:pPr lvl="1" eaLnBrk="1" hangingPunct="1">
              <a:lnSpc>
                <a:spcPct val="90000"/>
              </a:lnSpc>
            </a:pPr>
            <a:r>
              <a:rPr lang="el-GR" sz="1800" dirty="0" smtClean="0"/>
              <a:t>Δραστηριότητες διαφήμισης και μάρκετινγκ</a:t>
            </a:r>
          </a:p>
          <a:p>
            <a:pPr lvl="1" eaLnBrk="1" hangingPunct="1">
              <a:lnSpc>
                <a:spcPct val="90000"/>
              </a:lnSpc>
            </a:pPr>
            <a:r>
              <a:rPr lang="el-GR" sz="1800" dirty="0" smtClean="0"/>
              <a:t>Δεδομένα πωλήσεων και αγορών</a:t>
            </a:r>
          </a:p>
          <a:p>
            <a:pPr lvl="1" eaLnBrk="1" hangingPunct="1">
              <a:lnSpc>
                <a:spcPct val="90000"/>
              </a:lnSpc>
            </a:pPr>
            <a:r>
              <a:rPr lang="el-GR" sz="1800" dirty="0" smtClean="0"/>
              <a:t>Δεδομένα λογαριασμού</a:t>
            </a:r>
          </a:p>
          <a:p>
            <a:pPr lvl="1" eaLnBrk="1" hangingPunct="1">
              <a:lnSpc>
                <a:spcPct val="90000"/>
              </a:lnSpc>
            </a:pPr>
            <a:r>
              <a:rPr lang="el-GR" sz="1800" dirty="0" smtClean="0"/>
              <a:t>Ιστορικό εξυπηρέτησης και υποστήριξης</a:t>
            </a:r>
          </a:p>
          <a:p>
            <a:pPr lvl="1" eaLnBrk="1" hangingPunct="1">
              <a:lnSpc>
                <a:spcPct val="90000"/>
              </a:lnSpc>
            </a:pPr>
            <a:r>
              <a:rPr lang="el-GR" sz="1800" dirty="0" smtClean="0"/>
              <a:t>Κληρονομημένα δεδομένα</a:t>
            </a:r>
          </a:p>
          <a:p>
            <a:pPr eaLnBrk="1" hangingPunct="1">
              <a:lnSpc>
                <a:spcPct val="90000"/>
              </a:lnSpc>
            </a:pPr>
            <a:r>
              <a:rPr lang="el-GR" sz="1800" b="1" dirty="0" smtClean="0">
                <a:solidFill>
                  <a:srgbClr val="0070C0"/>
                </a:solidFill>
              </a:rPr>
              <a:t>Εξωτερικές πηγές </a:t>
            </a:r>
            <a:r>
              <a:rPr lang="el-GR" sz="1800" dirty="0" smtClean="0"/>
              <a:t>όπως:</a:t>
            </a:r>
          </a:p>
          <a:p>
            <a:pPr lvl="1" eaLnBrk="1" hangingPunct="1">
              <a:lnSpc>
                <a:spcPct val="90000"/>
              </a:lnSpc>
            </a:pPr>
            <a:r>
              <a:rPr lang="el-GR" sz="1800" dirty="0" smtClean="0"/>
              <a:t>Λίστες πελατών για καμπάνιες άμεσου μάρκετινγκ από τρίτους</a:t>
            </a:r>
          </a:p>
          <a:p>
            <a:pPr lvl="1" eaLnBrk="1" hangingPunct="1">
              <a:lnSpc>
                <a:spcPct val="90000"/>
              </a:lnSpc>
            </a:pPr>
            <a:r>
              <a:rPr lang="el-GR" sz="1800" dirty="0" smtClean="0"/>
              <a:t>Δημογραφικά δεδομένα (ηλικία, φύλο, παιδιά, τόπο κατοικίας, κλπ)</a:t>
            </a:r>
          </a:p>
          <a:p>
            <a:pPr lvl="1" eaLnBrk="1" hangingPunct="1">
              <a:lnSpc>
                <a:spcPct val="90000"/>
              </a:lnSpc>
            </a:pPr>
            <a:r>
              <a:rPr lang="el-GR" sz="1800" dirty="0" smtClean="0"/>
              <a:t>Ψυχογραφικά δεδομένα που δείχνουν ενδιαφέροντα και ευκαιρίες αγοράς</a:t>
            </a:r>
          </a:p>
          <a:p>
            <a:pPr eaLnBrk="1" hangingPunct="1">
              <a:lnSpc>
                <a:spcPct val="90000"/>
              </a:lnSpc>
            </a:pPr>
            <a:endParaRPr lang="el-GR" sz="1800" dirty="0" smtClean="0"/>
          </a:p>
          <a:p>
            <a:pPr eaLnBrk="1" hangingPunct="1">
              <a:lnSpc>
                <a:spcPct val="90000"/>
              </a:lnSpc>
            </a:pPr>
            <a:endParaRPr lang="el-GR" sz="1800" dirty="0" smtClean="0"/>
          </a:p>
        </p:txBody>
      </p:sp>
      <p:sp>
        <p:nvSpPr>
          <p:cNvPr id="4" name="Title 1"/>
          <p:cNvSpPr txBox="1">
            <a:spLocks/>
          </p:cNvSpPr>
          <p:nvPr/>
        </p:nvSpPr>
        <p:spPr>
          <a:xfrm>
            <a:off x="636104" y="248133"/>
            <a:ext cx="10363200" cy="1143000"/>
          </a:xfrm>
          <a:prstGeom prst="rect">
            <a:avLst/>
          </a:prstGeom>
        </p:spPr>
        <p:txBody>
          <a:bodyPr bIns="9144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4000" b="0" i="0" u="none" strike="noStrike" kern="1200" cap="none" spc="0" normalizeH="0" baseline="0" noProof="0" dirty="0" smtClean="0">
                <a:ln>
                  <a:noFill/>
                </a:ln>
                <a:solidFill>
                  <a:schemeClr val="tx2"/>
                </a:solidFill>
                <a:effectLst/>
                <a:uLnTx/>
                <a:uFillTx/>
                <a:latin typeface="+mj-lt"/>
                <a:ea typeface="+mj-ea"/>
                <a:cs typeface="+mj-cs"/>
              </a:rPr>
              <a:t>Δεδομένα πελατών</a:t>
            </a:r>
            <a:endParaRPr kumimoji="0" lang="en-US" sz="4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7662</TotalTime>
  <Words>5965</Words>
  <Application>Microsoft Macintosh PowerPoint</Application>
  <PresentationFormat>Custom</PresentationFormat>
  <Paragraphs>538</Paragraphs>
  <Slides>55</Slides>
  <Notes>31</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Equity</vt:lpstr>
      <vt:lpstr>LOG601 - ΣΥΣΤΗΜΑΤΑ ΔΙΑΧΕΙΡΙΣΗΣ ΕΠΙΧΕΙΡΗΣΙΑΚΩΝ ΠΟΡΩΝ</vt:lpstr>
      <vt:lpstr> Ενότητα 8: Συστήματα Διαχείρισης Πελατειακών Σχέσεων (CRM)</vt:lpstr>
      <vt:lpstr>Κατηγορίες CRM</vt:lpstr>
      <vt:lpstr>Στρατηγικό CRM</vt:lpstr>
      <vt:lpstr>Στρατηγική CRM (1)</vt:lpstr>
      <vt:lpstr>Στρατηγική CRM  (2)</vt:lpstr>
      <vt:lpstr>Slide 7</vt:lpstr>
      <vt:lpstr>Κανάλια επικοινωνίας και σημεία επαφών</vt:lpstr>
      <vt:lpstr>Slide 9</vt:lpstr>
      <vt:lpstr> mCRM</vt:lpstr>
      <vt:lpstr>Κοινωνικό CRM</vt:lpstr>
      <vt:lpstr>Κοινωνικό CRM</vt:lpstr>
      <vt:lpstr>Slide 13</vt:lpstr>
      <vt:lpstr>Αρχιτεκτονική Επιχειρησιακού CRM</vt:lpstr>
      <vt:lpstr>Εφαρμογές επιχειρησιακού CRM</vt:lpstr>
      <vt:lpstr>Επιχειρησιακό CRM Αυτοματοποίηση πωλήσεων (SFA)</vt:lpstr>
      <vt:lpstr>Επιχειρησιακό CRM Η λειτουργικότητα της αυτοματοποίησης πωλήσεων SFA</vt:lpstr>
      <vt:lpstr>SFA - Διαχείριση συστάσεων</vt:lpstr>
      <vt:lpstr>Slide 19</vt:lpstr>
      <vt:lpstr>SFA - Διαχείριση συστάσεων</vt:lpstr>
      <vt:lpstr> SFA - Διαχείριση Ευκαιριών Πωλήσεων</vt:lpstr>
      <vt:lpstr>SFA - Διαχείριση Ευκαιριών Πωλήσεων</vt:lpstr>
      <vt:lpstr> SFA - Διαχείριση Επαφών</vt:lpstr>
      <vt:lpstr>Slide 24</vt:lpstr>
      <vt:lpstr> SFA - Διαχείριση συμβάσεων </vt:lpstr>
      <vt:lpstr> SFA - Βάση δεδομένων προϊόντων  </vt:lpstr>
      <vt:lpstr> SFA - Διαχείριση κινήτρων </vt:lpstr>
      <vt:lpstr>SFA - Διαχείριση κινήτρων Στόχοι κέρδους – Δείκτης μεικτού κέρδους</vt:lpstr>
      <vt:lpstr>SFA - Διαχείριση κινήτρων Στόχοι κέρδους – Δείκτης καθαρού κέρδους</vt:lpstr>
      <vt:lpstr>SFA - Διαχείριση κινήτρων Στόχοι κέρδους – Δείκτης Κόστους πωληθέντων προϊόντων</vt:lpstr>
      <vt:lpstr>  SFA - Διαμόρφωση προϊόντων </vt:lpstr>
      <vt:lpstr>Αρχιτεκτονική Επιχειρησιακού CRM</vt:lpstr>
      <vt:lpstr>Επιχειρησιακό CRM  Υποστήριξη μάρκετινγκ </vt:lpstr>
      <vt:lpstr>Επιχειρησιακό CRM  Υποστήριξη μάρκετινγκ </vt:lpstr>
      <vt:lpstr>Επιχειρησιακό CRM  Υποστήριξη μάρκετινγκ </vt:lpstr>
      <vt:lpstr>Επιχειρησιακό CRM  Υποστήριξη μάρκετινγκ </vt:lpstr>
      <vt:lpstr>Επιχειρησιακό CRM  Υποστήριξη μάρκετινγκ </vt:lpstr>
      <vt:lpstr>Επιχειρησιακό CRM  Υποστήριξη μάρκετινγκ </vt:lpstr>
      <vt:lpstr>Επιχειρησιακό CRM  Υποστήριξη μάρκετινγκ </vt:lpstr>
      <vt:lpstr>Επιχειρησιακό CRM  Υποστήριξη μάρκετινγκ </vt:lpstr>
      <vt:lpstr>Επιχειρησιακό CRM  Υποστήριξη μάρκετινγκ </vt:lpstr>
      <vt:lpstr>Τμηματοποίηση της αγοράς https://claritas.com/wp-content/uploads/2021/04/PRIZM%C2%AE-Premier-Household-Segment-Distribution-2021-1.pdf  </vt:lpstr>
      <vt:lpstr>Slide 43</vt:lpstr>
      <vt:lpstr>Επιχειρησιακό CRM  Υποστήριξη μάρκετινγκ </vt:lpstr>
      <vt:lpstr>Αρχιτεκτονική Επιχειρησιακού CRM</vt:lpstr>
      <vt:lpstr>   Επιχειρησιακό CRM  Υποστήριξη και Εξυπηρέτηση πελάτη</vt:lpstr>
      <vt:lpstr>Slide 47</vt:lpstr>
      <vt:lpstr>Επιχειρησιακό CRM  Υποστήριξη και Εξυπηρέτηση πελάτη</vt:lpstr>
      <vt:lpstr>Slide 49</vt:lpstr>
      <vt:lpstr>Επιχειρησιακό CRM  Υποστήριξη και Εξυπηρέτηση πελάτη</vt:lpstr>
      <vt:lpstr>Slide 51</vt:lpstr>
      <vt:lpstr>Αναλυτικό CRM</vt:lpstr>
      <vt:lpstr>Αναλυτικό CRM</vt:lpstr>
      <vt:lpstr>Βιβλιογραφία</vt:lpstr>
      <vt:lpstr>Slide 55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ERP 06</dc:title>
  <dc:creator>Microsoft Office User</dc:creator>
  <cp:lastModifiedBy>User</cp:lastModifiedBy>
  <cp:revision>666</cp:revision>
  <dcterms:created xsi:type="dcterms:W3CDTF">2020-03-03T10:19:12Z</dcterms:created>
  <dcterms:modified xsi:type="dcterms:W3CDTF">2021-04-20T14:00:06Z</dcterms:modified>
</cp:coreProperties>
</file>