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6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0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B2F4-E152-4171-BB5C-16C09DE0CFE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258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7B79E-123C-4674-B654-D532E418CA3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509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73DD-4CFE-4BE1-B19B-392F2C9A536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715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4A67D-9FB5-4810-B823-1C5350B158D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0900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A378-42AA-48F3-B5DB-DCD7C688F1D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426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5183-4F3B-44C6-B8F2-AF25CA436BF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3129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4602C-71D1-4330-BAD1-F907F773B04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8010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83341-C152-4EF0-92B9-6207A5BFE7B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1847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9170-81E0-44AD-AED4-65BAD868E6C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746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B27C-01CC-4413-B801-6FD3D071355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5772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49660-AAB9-4AEB-8BDE-1C65FD62CB8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0892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-95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-95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9B0EFC-0044-4ADF-9662-FEA9F493699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676400" y="762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676400" y="3124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2" name="Line 8"/>
          <p:cNvSpPr>
            <a:spLocks noChangeShapeType="1"/>
          </p:cNvSpPr>
          <p:nvPr/>
        </p:nvSpPr>
        <p:spPr bwMode="auto">
          <a:xfrm flipV="1">
            <a:off x="1676400" y="990600"/>
            <a:ext cx="2971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3200400" y="20574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AutoShape 13"/>
          <p:cNvSpPr>
            <a:spLocks/>
          </p:cNvSpPr>
          <p:nvPr/>
        </p:nvSpPr>
        <p:spPr bwMode="auto">
          <a:xfrm>
            <a:off x="1447800" y="205740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055" name="Text Box 17"/>
          <p:cNvSpPr txBox="1">
            <a:spLocks noChangeArrowheads="1"/>
          </p:cNvSpPr>
          <p:nvPr/>
        </p:nvSpPr>
        <p:spPr bwMode="auto">
          <a:xfrm>
            <a:off x="1203325" y="493713"/>
            <a:ext cx="49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MC,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MB</a:t>
            </a:r>
          </a:p>
        </p:txBody>
      </p:sp>
      <p:sp>
        <p:nvSpPr>
          <p:cNvPr id="2056" name="Text Box 18"/>
          <p:cNvSpPr txBox="1">
            <a:spLocks noChangeArrowheads="1"/>
          </p:cNvSpPr>
          <p:nvPr/>
        </p:nvSpPr>
        <p:spPr bwMode="auto">
          <a:xfrm>
            <a:off x="4479925" y="1255713"/>
            <a:ext cx="514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MEC</a:t>
            </a:r>
          </a:p>
        </p:txBody>
      </p:sp>
      <p:sp>
        <p:nvSpPr>
          <p:cNvPr id="2057" name="Text Box 19"/>
          <p:cNvSpPr txBox="1">
            <a:spLocks noChangeArrowheads="1"/>
          </p:cNvSpPr>
          <p:nvPr/>
        </p:nvSpPr>
        <p:spPr bwMode="auto">
          <a:xfrm>
            <a:off x="2362200" y="1168400"/>
            <a:ext cx="420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MB</a:t>
            </a:r>
          </a:p>
        </p:txBody>
      </p:sp>
      <p:sp>
        <p:nvSpPr>
          <p:cNvPr id="2058" name="Text Box 24"/>
          <p:cNvSpPr txBox="1">
            <a:spLocks noChangeArrowheads="1"/>
          </p:cNvSpPr>
          <p:nvPr/>
        </p:nvSpPr>
        <p:spPr bwMode="auto">
          <a:xfrm>
            <a:off x="4860925" y="3236913"/>
            <a:ext cx="463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Q, E</a:t>
            </a:r>
          </a:p>
        </p:txBody>
      </p:sp>
      <p:sp>
        <p:nvSpPr>
          <p:cNvPr id="2059" name="Line 25"/>
          <p:cNvSpPr>
            <a:spLocks noChangeShapeType="1"/>
          </p:cNvSpPr>
          <p:nvPr/>
        </p:nvSpPr>
        <p:spPr bwMode="auto">
          <a:xfrm>
            <a:off x="1676400" y="990600"/>
            <a:ext cx="2971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60" name="Text Box 27"/>
          <p:cNvSpPr txBox="1">
            <a:spLocks noChangeArrowheads="1"/>
          </p:cNvSpPr>
          <p:nvPr/>
        </p:nvSpPr>
        <p:spPr bwMode="auto">
          <a:xfrm>
            <a:off x="1295400" y="2438400"/>
            <a:ext cx="227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t</a:t>
            </a:r>
          </a:p>
        </p:txBody>
      </p:sp>
      <p:sp>
        <p:nvSpPr>
          <p:cNvPr id="2061" name="Text Box 28"/>
          <p:cNvSpPr txBox="1">
            <a:spLocks noChangeArrowheads="1"/>
          </p:cNvSpPr>
          <p:nvPr/>
        </p:nvSpPr>
        <p:spPr bwMode="auto">
          <a:xfrm>
            <a:off x="3032125" y="3160713"/>
            <a:ext cx="4460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Q*,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E*</a:t>
            </a:r>
          </a:p>
          <a:p>
            <a:pPr>
              <a:spcBef>
                <a:spcPct val="0"/>
              </a:spcBef>
              <a:buFontTx/>
              <a:buNone/>
            </a:pPr>
            <a:endParaRPr lang="el-GR" altLang="el-GR" sz="1200"/>
          </a:p>
        </p:txBody>
      </p:sp>
      <p:sp>
        <p:nvSpPr>
          <p:cNvPr id="2062" name="Line 30"/>
          <p:cNvSpPr>
            <a:spLocks noChangeShapeType="1"/>
          </p:cNvSpPr>
          <p:nvPr/>
        </p:nvSpPr>
        <p:spPr bwMode="auto">
          <a:xfrm flipH="1">
            <a:off x="16764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1508125" y="3236913"/>
            <a:ext cx="260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0</a:t>
            </a:r>
          </a:p>
        </p:txBody>
      </p:sp>
      <p:sp>
        <p:nvSpPr>
          <p:cNvPr id="2064" name="Text Box 32"/>
          <p:cNvSpPr txBox="1">
            <a:spLocks noChangeArrowheads="1"/>
          </p:cNvSpPr>
          <p:nvPr/>
        </p:nvSpPr>
        <p:spPr bwMode="auto">
          <a:xfrm>
            <a:off x="3048000" y="17526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A</a:t>
            </a:r>
          </a:p>
        </p:txBody>
      </p:sp>
      <p:sp>
        <p:nvSpPr>
          <p:cNvPr id="2065" name="Text Box 33"/>
          <p:cNvSpPr txBox="1">
            <a:spLocks noChangeArrowheads="1"/>
          </p:cNvSpPr>
          <p:nvPr/>
        </p:nvSpPr>
        <p:spPr bwMode="auto">
          <a:xfrm>
            <a:off x="4556125" y="3160713"/>
            <a:ext cx="285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B</a:t>
            </a:r>
          </a:p>
        </p:txBody>
      </p:sp>
      <p:sp>
        <p:nvSpPr>
          <p:cNvPr id="2066" name="Text Box 34"/>
          <p:cNvSpPr txBox="1">
            <a:spLocks noChangeArrowheads="1"/>
          </p:cNvSpPr>
          <p:nvPr/>
        </p:nvSpPr>
        <p:spPr bwMode="auto">
          <a:xfrm>
            <a:off x="1447800" y="1828800"/>
            <a:ext cx="273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Γ</a:t>
            </a:r>
          </a:p>
        </p:txBody>
      </p:sp>
      <p:sp>
        <p:nvSpPr>
          <p:cNvPr id="2067" name="Rectangle 35"/>
          <p:cNvSpPr>
            <a:spLocks noChangeArrowheads="1"/>
          </p:cNvSpPr>
          <p:nvPr/>
        </p:nvSpPr>
        <p:spPr bwMode="auto">
          <a:xfrm>
            <a:off x="990600" y="304800"/>
            <a:ext cx="46482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068" name="Text Box 36"/>
          <p:cNvSpPr txBox="1">
            <a:spLocks noChangeArrowheads="1"/>
          </p:cNvSpPr>
          <p:nvPr/>
        </p:nvSpPr>
        <p:spPr bwMode="auto">
          <a:xfrm>
            <a:off x="1431925" y="874713"/>
            <a:ext cx="282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Δ</a:t>
            </a:r>
          </a:p>
        </p:txBody>
      </p:sp>
      <p:sp>
        <p:nvSpPr>
          <p:cNvPr id="2069" name="Text Box 37"/>
          <p:cNvSpPr txBox="1">
            <a:spLocks noChangeArrowheads="1"/>
          </p:cNvSpPr>
          <p:nvPr/>
        </p:nvSpPr>
        <p:spPr bwMode="auto">
          <a:xfrm>
            <a:off x="3276600" y="2514600"/>
            <a:ext cx="547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(α)</a:t>
            </a:r>
          </a:p>
        </p:txBody>
      </p:sp>
      <p:sp>
        <p:nvSpPr>
          <p:cNvPr id="2070" name="Text Box 38"/>
          <p:cNvSpPr txBox="1">
            <a:spLocks noChangeArrowheads="1"/>
          </p:cNvSpPr>
          <p:nvPr/>
        </p:nvSpPr>
        <p:spPr bwMode="auto">
          <a:xfrm>
            <a:off x="2498725" y="2555875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(β)</a:t>
            </a:r>
          </a:p>
        </p:txBody>
      </p:sp>
      <p:sp>
        <p:nvSpPr>
          <p:cNvPr id="2071" name="Text Box 39"/>
          <p:cNvSpPr txBox="1">
            <a:spLocks noChangeArrowheads="1"/>
          </p:cNvSpPr>
          <p:nvPr/>
        </p:nvSpPr>
        <p:spPr bwMode="auto">
          <a:xfrm>
            <a:off x="1889125" y="2022475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(γ)</a:t>
            </a:r>
          </a:p>
        </p:txBody>
      </p:sp>
      <p:sp>
        <p:nvSpPr>
          <p:cNvPr id="26" name="Right Triangle 25"/>
          <p:cNvSpPr>
            <a:spLocks noChangeArrowheads="1"/>
          </p:cNvSpPr>
          <p:nvPr/>
        </p:nvSpPr>
        <p:spPr bwMode="auto">
          <a:xfrm>
            <a:off x="3213100" y="2051050"/>
            <a:ext cx="1439863" cy="1081088"/>
          </a:xfrm>
          <a:prstGeom prst="rtTriangl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7" name="Right Triangle 26"/>
          <p:cNvSpPr/>
          <p:nvPr/>
        </p:nvSpPr>
        <p:spPr bwMode="auto">
          <a:xfrm rot="16200000">
            <a:off x="1916113" y="1835150"/>
            <a:ext cx="1081088" cy="1512887"/>
          </a:xfrm>
          <a:prstGeom prst="rtTriangl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Curved Up Arrow 28"/>
          <p:cNvSpPr>
            <a:spLocks noChangeArrowheads="1"/>
          </p:cNvSpPr>
          <p:nvPr/>
        </p:nvSpPr>
        <p:spPr bwMode="auto">
          <a:xfrm rot="-8087256">
            <a:off x="3908425" y="2444751"/>
            <a:ext cx="2003425" cy="863600"/>
          </a:xfrm>
          <a:prstGeom prst="curvedUpArrow">
            <a:avLst>
              <a:gd name="adj1" fmla="val 25003"/>
              <a:gd name="adj2" fmla="val 5000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24400" y="3995738"/>
            <a:ext cx="808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απλή</a:t>
            </a:r>
            <a:endParaRPr lang="en-US" altLang="el-GR" sz="2400"/>
          </a:p>
        </p:txBody>
      </p:sp>
      <p:sp>
        <p:nvSpPr>
          <p:cNvPr id="31" name="Down Arrow 30"/>
          <p:cNvSpPr/>
          <p:nvPr/>
        </p:nvSpPr>
        <p:spPr bwMode="auto">
          <a:xfrm>
            <a:off x="2565400" y="2843213"/>
            <a:ext cx="1368425" cy="38163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420938" y="6804025"/>
            <a:ext cx="164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Διευρυμένη</a:t>
            </a:r>
            <a:endParaRPr lang="en-US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build="p"/>
      <p:bldP spid="31" grpId="0" animBg="1"/>
      <p:bldP spid="3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676400" y="762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676400" y="3124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 flipV="1">
            <a:off x="1676400" y="990600"/>
            <a:ext cx="2971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3200400" y="20574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AutoShape 13"/>
          <p:cNvSpPr>
            <a:spLocks/>
          </p:cNvSpPr>
          <p:nvPr/>
        </p:nvSpPr>
        <p:spPr bwMode="auto">
          <a:xfrm>
            <a:off x="1447800" y="205740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3079" name="Text Box 17"/>
          <p:cNvSpPr txBox="1">
            <a:spLocks noChangeArrowheads="1"/>
          </p:cNvSpPr>
          <p:nvPr/>
        </p:nvSpPr>
        <p:spPr bwMode="auto">
          <a:xfrm>
            <a:off x="1203325" y="493713"/>
            <a:ext cx="658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MC,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MB</a:t>
            </a:r>
          </a:p>
        </p:txBody>
      </p:sp>
      <p:sp>
        <p:nvSpPr>
          <p:cNvPr id="3080" name="Text Box 18"/>
          <p:cNvSpPr txBox="1">
            <a:spLocks noChangeArrowheads="1"/>
          </p:cNvSpPr>
          <p:nvPr/>
        </p:nvSpPr>
        <p:spPr bwMode="auto">
          <a:xfrm>
            <a:off x="4479925" y="1255713"/>
            <a:ext cx="684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MEC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362200" y="1168400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MB</a:t>
            </a:r>
          </a:p>
        </p:txBody>
      </p:sp>
      <p:sp>
        <p:nvSpPr>
          <p:cNvPr id="3082" name="Text Box 24"/>
          <p:cNvSpPr txBox="1">
            <a:spLocks noChangeArrowheads="1"/>
          </p:cNvSpPr>
          <p:nvPr/>
        </p:nvSpPr>
        <p:spPr bwMode="auto">
          <a:xfrm>
            <a:off x="4860925" y="3236913"/>
            <a:ext cx="60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Q, E</a:t>
            </a:r>
          </a:p>
        </p:txBody>
      </p:sp>
      <p:sp>
        <p:nvSpPr>
          <p:cNvPr id="3083" name="Line 25"/>
          <p:cNvSpPr>
            <a:spLocks noChangeShapeType="1"/>
          </p:cNvSpPr>
          <p:nvPr/>
        </p:nvSpPr>
        <p:spPr bwMode="auto">
          <a:xfrm>
            <a:off x="1676400" y="990600"/>
            <a:ext cx="2971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84" name="Text Box 27"/>
          <p:cNvSpPr txBox="1">
            <a:spLocks noChangeArrowheads="1"/>
          </p:cNvSpPr>
          <p:nvPr/>
        </p:nvSpPr>
        <p:spPr bwMode="auto">
          <a:xfrm>
            <a:off x="1295400" y="2438400"/>
            <a:ext cx="227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t</a:t>
            </a:r>
          </a:p>
        </p:txBody>
      </p:sp>
      <p:sp>
        <p:nvSpPr>
          <p:cNvPr id="3085" name="Text Box 28"/>
          <p:cNvSpPr txBox="1">
            <a:spLocks noChangeArrowheads="1"/>
          </p:cNvSpPr>
          <p:nvPr/>
        </p:nvSpPr>
        <p:spPr bwMode="auto">
          <a:xfrm>
            <a:off x="3032125" y="3160713"/>
            <a:ext cx="5826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Q*,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E*</a:t>
            </a:r>
          </a:p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3086" name="Line 30"/>
          <p:cNvSpPr>
            <a:spLocks noChangeShapeType="1"/>
          </p:cNvSpPr>
          <p:nvPr/>
        </p:nvSpPr>
        <p:spPr bwMode="auto">
          <a:xfrm flipH="1">
            <a:off x="16764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87" name="Text Box 31"/>
          <p:cNvSpPr txBox="1">
            <a:spLocks noChangeArrowheads="1"/>
          </p:cNvSpPr>
          <p:nvPr/>
        </p:nvSpPr>
        <p:spPr bwMode="auto">
          <a:xfrm>
            <a:off x="1508125" y="3236913"/>
            <a:ext cx="30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0</a:t>
            </a:r>
          </a:p>
        </p:txBody>
      </p:sp>
      <p:sp>
        <p:nvSpPr>
          <p:cNvPr id="3088" name="Text Box 32"/>
          <p:cNvSpPr txBox="1">
            <a:spLocks noChangeArrowheads="1"/>
          </p:cNvSpPr>
          <p:nvPr/>
        </p:nvSpPr>
        <p:spPr bwMode="auto">
          <a:xfrm>
            <a:off x="3048000" y="175260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A</a:t>
            </a:r>
          </a:p>
        </p:txBody>
      </p:sp>
      <p:sp>
        <p:nvSpPr>
          <p:cNvPr id="3089" name="Text Box 33"/>
          <p:cNvSpPr txBox="1">
            <a:spLocks noChangeArrowheads="1"/>
          </p:cNvSpPr>
          <p:nvPr/>
        </p:nvSpPr>
        <p:spPr bwMode="auto">
          <a:xfrm>
            <a:off x="4556125" y="3160713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B</a:t>
            </a:r>
          </a:p>
        </p:txBody>
      </p:sp>
      <p:sp>
        <p:nvSpPr>
          <p:cNvPr id="3090" name="Text Box 34"/>
          <p:cNvSpPr txBox="1">
            <a:spLocks noChangeArrowheads="1"/>
          </p:cNvSpPr>
          <p:nvPr/>
        </p:nvSpPr>
        <p:spPr bwMode="auto">
          <a:xfrm>
            <a:off x="1447800" y="1828800"/>
            <a:ext cx="27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Γ</a:t>
            </a:r>
          </a:p>
        </p:txBody>
      </p:sp>
      <p:sp>
        <p:nvSpPr>
          <p:cNvPr id="3091" name="Rectangle 35"/>
          <p:cNvSpPr>
            <a:spLocks noChangeArrowheads="1"/>
          </p:cNvSpPr>
          <p:nvPr/>
        </p:nvSpPr>
        <p:spPr bwMode="auto">
          <a:xfrm>
            <a:off x="990600" y="304800"/>
            <a:ext cx="46482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3092" name="Text Box 36"/>
          <p:cNvSpPr txBox="1">
            <a:spLocks noChangeArrowheads="1"/>
          </p:cNvSpPr>
          <p:nvPr/>
        </p:nvSpPr>
        <p:spPr bwMode="auto">
          <a:xfrm>
            <a:off x="1431925" y="874713"/>
            <a:ext cx="33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Δ</a:t>
            </a:r>
          </a:p>
        </p:txBody>
      </p:sp>
      <p:sp>
        <p:nvSpPr>
          <p:cNvPr id="3093" name="Text Box 37"/>
          <p:cNvSpPr txBox="1">
            <a:spLocks noChangeArrowheads="1"/>
          </p:cNvSpPr>
          <p:nvPr/>
        </p:nvSpPr>
        <p:spPr bwMode="auto">
          <a:xfrm>
            <a:off x="3276600" y="2514600"/>
            <a:ext cx="458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(α)</a:t>
            </a:r>
          </a:p>
        </p:txBody>
      </p:sp>
      <p:sp>
        <p:nvSpPr>
          <p:cNvPr id="3094" name="Text Box 38"/>
          <p:cNvSpPr txBox="1">
            <a:spLocks noChangeArrowheads="1"/>
          </p:cNvSpPr>
          <p:nvPr/>
        </p:nvSpPr>
        <p:spPr bwMode="auto">
          <a:xfrm>
            <a:off x="2498725" y="2555875"/>
            <a:ext cx="455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(β)</a:t>
            </a:r>
          </a:p>
        </p:txBody>
      </p:sp>
      <p:sp>
        <p:nvSpPr>
          <p:cNvPr id="3095" name="Text Box 39"/>
          <p:cNvSpPr txBox="1">
            <a:spLocks noChangeArrowheads="1"/>
          </p:cNvSpPr>
          <p:nvPr/>
        </p:nvSpPr>
        <p:spPr bwMode="auto">
          <a:xfrm>
            <a:off x="1889125" y="20224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(γ)</a:t>
            </a:r>
          </a:p>
        </p:txBody>
      </p:sp>
      <p:sp>
        <p:nvSpPr>
          <p:cNvPr id="26" name="Right Triangle 25"/>
          <p:cNvSpPr>
            <a:spLocks noChangeArrowheads="1"/>
          </p:cNvSpPr>
          <p:nvPr/>
        </p:nvSpPr>
        <p:spPr bwMode="auto">
          <a:xfrm>
            <a:off x="3213100" y="2051050"/>
            <a:ext cx="1439863" cy="1081088"/>
          </a:xfrm>
          <a:prstGeom prst="rtTriangl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(α)</a:t>
            </a:r>
          </a:p>
        </p:txBody>
      </p:sp>
      <p:sp>
        <p:nvSpPr>
          <p:cNvPr id="27" name="Right Triangle 26"/>
          <p:cNvSpPr/>
          <p:nvPr/>
        </p:nvSpPr>
        <p:spPr bwMode="auto">
          <a:xfrm rot="16200000">
            <a:off x="1916113" y="1835150"/>
            <a:ext cx="1081088" cy="1512887"/>
          </a:xfrm>
          <a:prstGeom prst="rtTriangl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98" name="TextBox 2"/>
          <p:cNvSpPr txBox="1">
            <a:spLocks noChangeArrowheads="1"/>
          </p:cNvSpPr>
          <p:nvPr/>
        </p:nvSpPr>
        <p:spPr bwMode="auto">
          <a:xfrm>
            <a:off x="2520950" y="2555875"/>
            <a:ext cx="455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(</a:t>
            </a:r>
            <a:r>
              <a:rPr lang="el-GR" altLang="el-GR" sz="1800"/>
              <a:t>β)</a:t>
            </a:r>
          </a:p>
        </p:txBody>
      </p:sp>
      <p:sp>
        <p:nvSpPr>
          <p:cNvPr id="3099" name="TextBox 28"/>
          <p:cNvSpPr txBox="1">
            <a:spLocks noChangeArrowheads="1"/>
          </p:cNvSpPr>
          <p:nvPr/>
        </p:nvSpPr>
        <p:spPr bwMode="auto">
          <a:xfrm>
            <a:off x="993775" y="4284663"/>
            <a:ext cx="3803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Συμβατότητα</a:t>
            </a:r>
            <a:r>
              <a:rPr lang="en-GB" altLang="el-GR" sz="1800"/>
              <a:t> PPT</a:t>
            </a:r>
            <a:r>
              <a:rPr lang="el-GR" altLang="el-GR" sz="1800"/>
              <a:t> με φορολογία </a:t>
            </a:r>
            <a:r>
              <a:rPr lang="en-GB" altLang="el-GR" sz="1800"/>
              <a:t>Pigou</a:t>
            </a:r>
            <a:endParaRPr lang="el-GR" altLang="el-GR" sz="1800"/>
          </a:p>
        </p:txBody>
      </p:sp>
      <p:sp>
        <p:nvSpPr>
          <p:cNvPr id="3100" name="TextBox 29"/>
          <p:cNvSpPr txBox="1">
            <a:spLocks noChangeArrowheads="1"/>
          </p:cNvSpPr>
          <p:nvPr/>
        </p:nvSpPr>
        <p:spPr bwMode="auto">
          <a:xfrm>
            <a:off x="1125538" y="5219700"/>
            <a:ext cx="1876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Τρεις περιπτώσεις</a:t>
            </a:r>
          </a:p>
        </p:txBody>
      </p:sp>
      <p:sp>
        <p:nvSpPr>
          <p:cNvPr id="3101" name="TextBox 30"/>
          <p:cNvSpPr txBox="1">
            <a:spLocks noChangeArrowheads="1"/>
          </p:cNvSpPr>
          <p:nvPr/>
        </p:nvSpPr>
        <p:spPr bwMode="auto">
          <a:xfrm>
            <a:off x="333375" y="6237288"/>
            <a:ext cx="6335713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b="1">
                <a:solidFill>
                  <a:srgbClr val="FF0000"/>
                </a:solidFill>
              </a:rPr>
              <a:t> 1) Ασυμβατότητα</a:t>
            </a:r>
            <a:r>
              <a:rPr lang="el-GR" altLang="el-GR" sz="1800">
                <a:solidFill>
                  <a:srgbClr val="FF0000"/>
                </a:solidFill>
              </a:rPr>
              <a:t> </a:t>
            </a:r>
            <a:r>
              <a:rPr lang="el-GR" altLang="el-GR" sz="1800"/>
              <a:t>όταν οι δαπάνες φορολογίας [(γ) + (β)]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είναι έσοδα του κράτους</a:t>
            </a:r>
          </a:p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2) </a:t>
            </a:r>
            <a:r>
              <a:rPr lang="el-GR" altLang="el-GR" sz="1800" b="1">
                <a:solidFill>
                  <a:srgbClr val="FF0000"/>
                </a:solidFill>
              </a:rPr>
              <a:t>Συμβατότητα με την διευρυμένη </a:t>
            </a:r>
            <a:r>
              <a:rPr lang="el-GR" altLang="el-GR" sz="1800"/>
              <a:t>εκδοχή όταν υπάρχει μερική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επιστροφή των δαπανών φορολογίας, όταν δηλαδή επιστραφεί το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(γ).</a:t>
            </a:r>
          </a:p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3) </a:t>
            </a:r>
            <a:r>
              <a:rPr lang="el-GR" altLang="el-GR" sz="1800">
                <a:solidFill>
                  <a:srgbClr val="FF0000"/>
                </a:solidFill>
              </a:rPr>
              <a:t>Συμβατότητα με την απλή εκδοχή </a:t>
            </a:r>
            <a:r>
              <a:rPr lang="el-GR" altLang="el-GR" sz="1800"/>
              <a:t>όταν επιστραφούν όλες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οι δαπάνες φορολογίας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</p:tagLst>
</file>

<file path=ppt/theme/theme1.xml><?xml version="1.0" encoding="utf-8"?>
<a:theme xmlns:a="http://schemas.openxmlformats.org/drawingml/2006/main" name="Κενή παρουσίαση">
  <a:themeElements>
    <a:clrScheme name="Κενή παρουσ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Κενή παρουσ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lnDef>
  </a:objectDefaults>
  <a:extraClrSchemeLst>
    <a:extraClrScheme>
      <a:clrScheme name="Κενή παρουσ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ενή παρουσ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Office\Πρότυπα\Κενή παρουσίαση.pot</Template>
  <TotalTime>54</TotalTime>
  <Words>123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Calibri</vt:lpstr>
      <vt:lpstr>Κενή παρουσίαση</vt:lpstr>
      <vt:lpstr>PowerPoint Presentation</vt:lpstr>
      <vt:lpstr>PowerPoint Presentation</vt:lpstr>
    </vt:vector>
  </TitlesOfParts>
  <Company>Home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Thanasis</dc:creator>
  <cp:lastModifiedBy>Thanasis</cp:lastModifiedBy>
  <cp:revision>14</cp:revision>
  <dcterms:created xsi:type="dcterms:W3CDTF">2002-05-15T12:46:59Z</dcterms:created>
  <dcterms:modified xsi:type="dcterms:W3CDTF">2019-10-03T13:30:58Z</dcterms:modified>
</cp:coreProperties>
</file>