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0"/>
  </p:notesMasterIdLst>
  <p:sldIdLst>
    <p:sldId id="373" r:id="rId2"/>
    <p:sldId id="374" r:id="rId3"/>
    <p:sldId id="375" r:id="rId4"/>
    <p:sldId id="376" r:id="rId5"/>
    <p:sldId id="377" r:id="rId6"/>
    <p:sldId id="379" r:id="rId7"/>
    <p:sldId id="503" r:id="rId8"/>
    <p:sldId id="451" r:id="rId9"/>
    <p:sldId id="452" r:id="rId10"/>
    <p:sldId id="504"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7" r:id="rId27"/>
    <p:sldId id="395" r:id="rId28"/>
    <p:sldId id="498" r:id="rId29"/>
    <p:sldId id="505" r:id="rId30"/>
    <p:sldId id="398" r:id="rId31"/>
    <p:sldId id="399" r:id="rId32"/>
    <p:sldId id="400" r:id="rId33"/>
    <p:sldId id="401" r:id="rId34"/>
    <p:sldId id="403" r:id="rId35"/>
    <p:sldId id="404" r:id="rId36"/>
    <p:sldId id="408" r:id="rId37"/>
    <p:sldId id="411" r:id="rId38"/>
    <p:sldId id="412" r:id="rId3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4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CD69E"/>
    <a:srgbClr val="E68900"/>
    <a:srgbClr val="008A3E"/>
    <a:srgbClr val="FFFF99"/>
    <a:srgbClr val="990000"/>
    <a:srgbClr val="6C0000"/>
    <a:srgbClr val="35D9D9"/>
    <a:srgbClr val="21734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8" autoAdjust="0"/>
    <p:restoredTop sz="96837" autoAdjust="0"/>
  </p:normalViewPr>
  <p:slideViewPr>
    <p:cSldViewPr>
      <p:cViewPr varScale="1">
        <p:scale>
          <a:sx n="117" d="100"/>
          <a:sy n="117" d="100"/>
        </p:scale>
        <p:origin x="1613" y="91"/>
      </p:cViewPr>
      <p:guideLst>
        <p:guide orient="horz" pos="2544"/>
        <p:guide pos="2880"/>
      </p:guideLst>
    </p:cSldViewPr>
  </p:slideViewPr>
  <p:notesTextViewPr>
    <p:cViewPr>
      <p:scale>
        <a:sx n="100" d="100"/>
        <a:sy n="100" d="100"/>
      </p:scale>
      <p:origin x="0" y="0"/>
    </p:cViewPr>
  </p:notesTextViewPr>
  <p:sorterViewPr>
    <p:cViewPr>
      <p:scale>
        <a:sx n="70" d="100"/>
        <a:sy n="70" d="100"/>
      </p:scale>
      <p:origin x="0" y="9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7"/>
            <c:spPr>
              <a:solidFill>
                <a:schemeClr val="tx1"/>
              </a:solidFill>
              <a:ln>
                <a:noFill/>
              </a:ln>
            </c:spPr>
          </c:marker>
          <c:trendline>
            <c:trendlineType val="linear"/>
            <c:dispRSqr val="0"/>
            <c:dispEq val="0"/>
          </c:trendline>
          <c:xVal>
            <c:numRef>
              <c:f>Sheet1!$A$1:$A$8</c:f>
              <c:numCache>
                <c:formatCode>General</c:formatCode>
                <c:ptCount val="8"/>
                <c:pt idx="0">
                  <c:v>10.1</c:v>
                </c:pt>
                <c:pt idx="1">
                  <c:v>5</c:v>
                </c:pt>
                <c:pt idx="2">
                  <c:v>9</c:v>
                </c:pt>
                <c:pt idx="3">
                  <c:v>5.2</c:v>
                </c:pt>
                <c:pt idx="4">
                  <c:v>8.7000000000000011</c:v>
                </c:pt>
                <c:pt idx="5">
                  <c:v>6.7</c:v>
                </c:pt>
                <c:pt idx="6">
                  <c:v>18.899999999999999</c:v>
                </c:pt>
                <c:pt idx="7">
                  <c:v>14.1</c:v>
                </c:pt>
              </c:numCache>
            </c:numRef>
          </c:xVal>
          <c:yVal>
            <c:numRef>
              <c:f>Sheet1!$B$1:$B$8</c:f>
              <c:numCache>
                <c:formatCode>General</c:formatCode>
                <c:ptCount val="8"/>
                <c:pt idx="0">
                  <c:v>66</c:v>
                </c:pt>
                <c:pt idx="1">
                  <c:v>82</c:v>
                </c:pt>
                <c:pt idx="2">
                  <c:v>69</c:v>
                </c:pt>
                <c:pt idx="3">
                  <c:v>81</c:v>
                </c:pt>
                <c:pt idx="4">
                  <c:v>75</c:v>
                </c:pt>
                <c:pt idx="5">
                  <c:v>75</c:v>
                </c:pt>
                <c:pt idx="6">
                  <c:v>54</c:v>
                </c:pt>
                <c:pt idx="7">
                  <c:v>51</c:v>
                </c:pt>
              </c:numCache>
            </c:numRef>
          </c:yVal>
          <c:smooth val="0"/>
          <c:extLst>
            <c:ext xmlns:c16="http://schemas.microsoft.com/office/drawing/2014/chart" uri="{C3380CC4-5D6E-409C-BE32-E72D297353CC}">
              <c16:uniqueId val="{00000000-69C9-4380-8F9D-E239B451B892}"/>
            </c:ext>
          </c:extLst>
        </c:ser>
        <c:dLbls>
          <c:showLegendKey val="0"/>
          <c:showVal val="0"/>
          <c:showCatName val="0"/>
          <c:showSerName val="0"/>
          <c:showPercent val="0"/>
          <c:showBubbleSize val="0"/>
        </c:dLbls>
        <c:axId val="140972032"/>
        <c:axId val="140973952"/>
      </c:scatterChart>
      <c:valAx>
        <c:axId val="140972032"/>
        <c:scaling>
          <c:orientation val="minMax"/>
          <c:max val="25"/>
        </c:scaling>
        <c:delete val="0"/>
        <c:axPos val="b"/>
        <c:title>
          <c:tx>
            <c:rich>
              <a:bodyPr/>
              <a:lstStyle/>
              <a:p>
                <a:pPr>
                  <a:defRPr/>
                </a:pPr>
                <a:r>
                  <a:rPr lang="el-GR"/>
                  <a:t>απώλειες από βιοτικούς</a:t>
                </a:r>
                <a:r>
                  <a:rPr lang="el-GR" baseline="0"/>
                  <a:t> παράγοντες</a:t>
                </a:r>
                <a:endParaRPr lang="en-US"/>
              </a:p>
            </c:rich>
          </c:tx>
          <c:overlay val="0"/>
        </c:title>
        <c:numFmt formatCode="General" sourceLinked="1"/>
        <c:majorTickMark val="out"/>
        <c:minorTickMark val="none"/>
        <c:tickLblPos val="nextTo"/>
        <c:crossAx val="140973952"/>
        <c:crosses val="autoZero"/>
        <c:crossBetween val="midCat"/>
      </c:valAx>
      <c:valAx>
        <c:axId val="140973952"/>
        <c:scaling>
          <c:orientation val="minMax"/>
          <c:max val="90"/>
          <c:min val="40"/>
        </c:scaling>
        <c:delete val="0"/>
        <c:axPos val="l"/>
        <c:title>
          <c:tx>
            <c:rich>
              <a:bodyPr rot="-5400000" vert="horz"/>
              <a:lstStyle/>
              <a:p>
                <a:pPr>
                  <a:defRPr/>
                </a:pPr>
                <a:r>
                  <a:rPr lang="el-GR"/>
                  <a:t>απώλειες από αβιοτικούς παράγοντες</a:t>
                </a:r>
                <a:endParaRPr lang="en-US"/>
              </a:p>
            </c:rich>
          </c:tx>
          <c:layout>
            <c:manualLayout>
              <c:xMode val="edge"/>
              <c:yMode val="edge"/>
              <c:x val="9.8039215686274578E-3"/>
              <c:y val="8.1547030458402087E-2"/>
            </c:manualLayout>
          </c:layout>
          <c:overlay val="0"/>
        </c:title>
        <c:numFmt formatCode="General" sourceLinked="1"/>
        <c:majorTickMark val="out"/>
        <c:minorTickMark val="none"/>
        <c:tickLblPos val="nextTo"/>
        <c:crossAx val="140972032"/>
        <c:crosses val="autoZero"/>
        <c:crossBetween val="midCat"/>
      </c:valAx>
      <c:spPr>
        <a:noFill/>
      </c:spPr>
    </c:plotArea>
    <c:plotVisOnly val="1"/>
    <c:dispBlanksAs val="gap"/>
    <c:showDLblsOverMax val="0"/>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F1C88-45C1-416D-9F4A-90525E125982}" type="datetimeFigureOut">
              <a:rPr lang="el-GR" smtClean="0"/>
              <a:t>6/3/2024</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3E773-10A4-4757-A886-4FE448004EFE}" type="slidenum">
              <a:rPr lang="el-GR" smtClean="0"/>
              <a:t>‹#›</a:t>
            </a:fld>
            <a:endParaRPr lang="el-GR"/>
          </a:p>
        </p:txBody>
      </p:sp>
    </p:spTree>
    <p:extLst>
      <p:ext uri="{BB962C8B-B14F-4D97-AF65-F5344CB8AC3E}">
        <p14:creationId xmlns:p14="http://schemas.microsoft.com/office/powerpoint/2010/main" val="350813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438FDEB-A74D-456D-B5DD-B448A1E2FF88}"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B42D415-08CD-401D-BECA-CBC3AAE33984}"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3FF1714-AA1B-495C-8063-F0A1F2A7B0D7}"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AE47D1AC-63C3-4C91-B2E3-0AC95905CEF1}"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6D99113-F66F-4CA1-81AB-9365B2376E7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C6D5E38-A3B3-4071-905C-572CE65DE3E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B215B8E-899F-45BE-B601-976153712F07}"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7962F72-FEA8-4E8F-9016-CB6686F07E4D}"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64118AB4-FF65-4389-8CE1-E7C62A27EDC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E251EFFF-A2D1-44D0-93BB-F912FDA0C62D}"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C41CB334-A509-457D-AF6F-4F335B427689}"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C0A809E-E8C8-42BC-B4F7-29EBCC28EF9B}"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4CDB440-990E-4B21-AFCB-DF0FF69CE31D}"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74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l-GR"/>
          </a:p>
        </p:txBody>
      </p:sp>
      <p:sp>
        <p:nvSpPr>
          <p:cNvPr id="174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l-GR"/>
          </a:p>
        </p:txBody>
      </p:sp>
      <p:sp>
        <p:nvSpPr>
          <p:cNvPr id="174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E4332E4-0442-43CA-A869-A2B8919CCA6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6.emf"/><Relationship Id="rId7"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12" name="TextBox 11"/>
          <p:cNvSpPr txBox="1"/>
          <p:nvPr/>
        </p:nvSpPr>
        <p:spPr>
          <a:xfrm>
            <a:off x="685800" y="533400"/>
            <a:ext cx="7086600" cy="1138773"/>
          </a:xfrm>
          <a:prstGeom prst="rect">
            <a:avLst/>
          </a:prstGeom>
          <a:noFill/>
        </p:spPr>
        <p:txBody>
          <a:bodyPr wrap="square" rtlCol="0">
            <a:spAutoFit/>
          </a:bodyPr>
          <a:lstStyle/>
          <a:p>
            <a:r>
              <a:rPr lang="en-US" sz="4800" b="1" dirty="0">
                <a:solidFill>
                  <a:srgbClr val="6C0000"/>
                </a:solidFill>
                <a:latin typeface="Verdana" pitchFamily="34" charset="0"/>
                <a:ea typeface="Verdana" pitchFamily="34" charset="0"/>
                <a:cs typeface="Verdana" pitchFamily="34" charset="0"/>
              </a:rPr>
              <a:t>1</a:t>
            </a:r>
            <a:endParaRPr lang="el-GR" sz="4800" b="1" dirty="0">
              <a:solidFill>
                <a:srgbClr val="6C0000"/>
              </a:solidFill>
              <a:latin typeface="Verdana" pitchFamily="34" charset="0"/>
              <a:ea typeface="Verdana" pitchFamily="34" charset="0"/>
              <a:cs typeface="Verdana" pitchFamily="34" charset="0"/>
            </a:endParaRPr>
          </a:p>
          <a:p>
            <a:r>
              <a:rPr lang="en-US" sz="2000" b="1" dirty="0">
                <a:solidFill>
                  <a:srgbClr val="6C0000"/>
                </a:solidFill>
                <a:latin typeface="Verdana" pitchFamily="34" charset="0"/>
                <a:ea typeface="Verdana" pitchFamily="34" charset="0"/>
                <a:cs typeface="Verdana" pitchFamily="34" charset="0"/>
              </a:rPr>
              <a:t>INTRODUCTION</a:t>
            </a:r>
          </a:p>
        </p:txBody>
      </p:sp>
      <p:pic>
        <p:nvPicPr>
          <p:cNvPr id="3" name="Picture 2" descr="A group of orange flowers&#10;&#10;Description automatically generated">
            <a:extLst>
              <a:ext uri="{FF2B5EF4-FFF2-40B4-BE49-F238E27FC236}">
                <a16:creationId xmlns:a16="http://schemas.microsoft.com/office/drawing/2014/main" id="{A09B6E24-7170-BCDB-1C3F-F94F659261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782"/>
          <a:stretch/>
        </p:blipFill>
        <p:spPr>
          <a:xfrm>
            <a:off x="2590800" y="3149600"/>
            <a:ext cx="3898900" cy="2946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40E43-635E-3511-0781-26F2BE643E83}"/>
            </a:ext>
          </a:extLst>
        </p:cNvPr>
        <p:cNvGrpSpPr/>
        <p:nvPr/>
      </p:nvGrpSpPr>
      <p:grpSpPr>
        <a:xfrm>
          <a:off x="0" y="0"/>
          <a:ext cx="0" cy="0"/>
          <a:chOff x="0" y="0"/>
          <a:chExt cx="0" cy="0"/>
        </a:xfrm>
      </p:grpSpPr>
      <p:sp>
        <p:nvSpPr>
          <p:cNvPr id="22530" name="Text Box 3">
            <a:extLst>
              <a:ext uri="{FF2B5EF4-FFF2-40B4-BE49-F238E27FC236}">
                <a16:creationId xmlns:a16="http://schemas.microsoft.com/office/drawing/2014/main" id="{50930A2B-1FB8-22AF-9EAE-991252A1C3C7}"/>
              </a:ext>
            </a:extLst>
          </p:cNvPr>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2531" name="Text Box 4">
            <a:extLst>
              <a:ext uri="{FF2B5EF4-FFF2-40B4-BE49-F238E27FC236}">
                <a16:creationId xmlns:a16="http://schemas.microsoft.com/office/drawing/2014/main" id="{75F814D2-CEF6-8488-FF4E-65D380668A6F}"/>
              </a:ext>
            </a:extLst>
          </p:cNvPr>
          <p:cNvSpPr txBox="1">
            <a:spLocks noChangeArrowheads="1"/>
          </p:cNvSpPr>
          <p:nvPr/>
        </p:nvSpPr>
        <p:spPr bwMode="auto">
          <a:xfrm>
            <a:off x="457200" y="5334000"/>
            <a:ext cx="8153400" cy="1323439"/>
          </a:xfrm>
          <a:prstGeom prst="rect">
            <a:avLst/>
          </a:prstGeom>
          <a:noFill/>
          <a:ln w="9525">
            <a:noFill/>
            <a:miter lim="800000"/>
            <a:headEnd/>
            <a:tailEnd/>
          </a:ln>
        </p:spPr>
        <p:txBody>
          <a:bodyPr>
            <a:spAutoFit/>
          </a:bodyPr>
          <a:lstStyle/>
          <a:p>
            <a:pPr algn="ctr"/>
            <a:r>
              <a:rPr lang="en-GB" sz="2000" b="1" spc="120" dirty="0">
                <a:latin typeface="Verdana" panose="020B0604030504040204" pitchFamily="34" charset="0"/>
                <a:ea typeface="Verdana" panose="020B0604030504040204" pitchFamily="34" charset="0"/>
                <a:cs typeface="Verdana" panose="020B0604030504040204" pitchFamily="34" charset="0"/>
              </a:rPr>
              <a:t>Lethal limits of biological activity:</a:t>
            </a:r>
            <a:r>
              <a:rPr lang="en-GB" sz="2000" spc="120" dirty="0">
                <a:latin typeface="Verdana" panose="020B0604030504040204" pitchFamily="34" charset="0"/>
                <a:ea typeface="Verdana" panose="020B0604030504040204" pitchFamily="34" charset="0"/>
                <a:cs typeface="Verdana" panose="020B0604030504040204" pitchFamily="34" charset="0"/>
              </a:rPr>
              <a:t> The maximum and minimum values ​​of a stress factor beyond which physiological damages are permanent resulting to the interruption of the plant life cycle.</a:t>
            </a:r>
            <a:endParaRPr lang="el-GR" sz="2000" dirty="0">
              <a:latin typeface="Verdana" pitchFamily="34" charset="0"/>
            </a:endParaRPr>
          </a:p>
        </p:txBody>
      </p:sp>
      <p:pic>
        <p:nvPicPr>
          <p:cNvPr id="107523" name="Picture 3">
            <a:extLst>
              <a:ext uri="{FF2B5EF4-FFF2-40B4-BE49-F238E27FC236}">
                <a16:creationId xmlns:a16="http://schemas.microsoft.com/office/drawing/2014/main" id="{CA8270A7-86BB-2C8E-DC4D-0552E6671F84}"/>
              </a:ext>
            </a:extLst>
          </p:cNvPr>
          <p:cNvPicPr>
            <a:picLocks noChangeAspect="1" noChangeArrowheads="1"/>
          </p:cNvPicPr>
          <p:nvPr/>
        </p:nvPicPr>
        <p:blipFill>
          <a:blip r:embed="rId2" cstate="print"/>
          <a:srcRect/>
          <a:stretch>
            <a:fillRect/>
          </a:stretch>
        </p:blipFill>
        <p:spPr bwMode="auto">
          <a:xfrm>
            <a:off x="2200275" y="1295400"/>
            <a:ext cx="3807000" cy="3531095"/>
          </a:xfrm>
          <a:prstGeom prst="rect">
            <a:avLst/>
          </a:prstGeom>
          <a:noFill/>
          <a:ln w="9525">
            <a:noFill/>
            <a:miter lim="800000"/>
            <a:headEnd/>
            <a:tailEnd/>
          </a:ln>
          <a:effectLst/>
        </p:spPr>
      </p:pic>
      <p:sp>
        <p:nvSpPr>
          <p:cNvPr id="2" name="Text Box 7">
            <a:extLst>
              <a:ext uri="{FF2B5EF4-FFF2-40B4-BE49-F238E27FC236}">
                <a16:creationId xmlns:a16="http://schemas.microsoft.com/office/drawing/2014/main" id="{F5642831-0430-90DD-96B7-AAF0CE04E861}"/>
              </a:ext>
            </a:extLst>
          </p:cNvPr>
          <p:cNvSpPr txBox="1">
            <a:spLocks noChangeArrowheads="1"/>
          </p:cNvSpPr>
          <p:nvPr/>
        </p:nvSpPr>
        <p:spPr bwMode="auto">
          <a:xfrm>
            <a:off x="2354362" y="334963"/>
            <a:ext cx="4373378" cy="430887"/>
          </a:xfrm>
          <a:prstGeom prst="rect">
            <a:avLst/>
          </a:prstGeom>
          <a:noFill/>
          <a:ln w="9525">
            <a:noFill/>
            <a:miter lim="800000"/>
            <a:headEnd/>
            <a:tailEnd/>
          </a:ln>
        </p:spPr>
        <p:txBody>
          <a:bodyPr wrap="none">
            <a:spAutoFit/>
          </a:bodyPr>
          <a:lstStyle/>
          <a:p>
            <a:pPr algn="ctr"/>
            <a:r>
              <a:rPr lang="en-US" sz="2200" dirty="0">
                <a:latin typeface="Verdana" pitchFamily="34" charset="0"/>
              </a:rPr>
              <a:t>STRESS EFFECTS ON PLANTS</a:t>
            </a:r>
            <a:endParaRPr lang="el-GR" sz="2200" dirty="0">
              <a:latin typeface="Verdana" pitchFamily="34" charset="0"/>
            </a:endParaRPr>
          </a:p>
        </p:txBody>
      </p:sp>
    </p:spTree>
    <p:extLst>
      <p:ext uri="{BB962C8B-B14F-4D97-AF65-F5344CB8AC3E}">
        <p14:creationId xmlns:p14="http://schemas.microsoft.com/office/powerpoint/2010/main" val="428755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457200" y="5775325"/>
            <a:ext cx="8153400" cy="707886"/>
          </a:xfrm>
          <a:prstGeom prst="rect">
            <a:avLst/>
          </a:prstGeom>
          <a:noFill/>
          <a:ln w="9525">
            <a:noFill/>
            <a:miter lim="800000"/>
            <a:headEnd/>
            <a:tailEnd/>
          </a:ln>
        </p:spPr>
        <p:txBody>
          <a:bodyPr>
            <a:spAutoFit/>
          </a:bodyPr>
          <a:lstStyle/>
          <a:p>
            <a:pPr algn="ctr"/>
            <a:r>
              <a:rPr lang="en-US" sz="2000" dirty="0">
                <a:solidFill>
                  <a:schemeClr val="tx2"/>
                </a:solidFill>
                <a:latin typeface="Verdana" pitchFamily="34" charset="0"/>
              </a:rPr>
              <a:t>Effects of field conditions stress factors (loss as percent of the output under ideal conditions)</a:t>
            </a:r>
            <a:endParaRPr lang="el-GR" sz="2000" dirty="0">
              <a:solidFill>
                <a:schemeClr val="tx2"/>
              </a:solidFill>
              <a:latin typeface="Verdana" pitchFamily="34" charset="0"/>
            </a:endParaRPr>
          </a:p>
        </p:txBody>
      </p:sp>
      <p:graphicFrame>
        <p:nvGraphicFramePr>
          <p:cNvPr id="196704" name="Group 96"/>
          <p:cNvGraphicFramePr>
            <a:graphicFrameLocks noGrp="1"/>
          </p:cNvGraphicFramePr>
          <p:nvPr>
            <p:ph idx="1"/>
            <p:extLst>
              <p:ext uri="{D42A27DB-BD31-4B8C-83A1-F6EECF244321}">
                <p14:modId xmlns:p14="http://schemas.microsoft.com/office/powerpoint/2010/main" val="813062102"/>
              </p:ext>
            </p:extLst>
          </p:nvPr>
        </p:nvGraphicFramePr>
        <p:xfrm>
          <a:off x="533400" y="946150"/>
          <a:ext cx="8077200" cy="3960813"/>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609600">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2"/>
                          </a:solidFill>
                          <a:effectLst/>
                          <a:latin typeface="Verdana" pitchFamily="34" charset="0"/>
                        </a:rPr>
                        <a:t>Average loss</a:t>
                      </a:r>
                      <a:r>
                        <a:rPr kumimoji="0" lang="el-GR" sz="1600" b="1" i="0" u="none" strike="noStrike" cap="none" normalizeH="0" baseline="0" dirty="0">
                          <a:ln>
                            <a:noFill/>
                          </a:ln>
                          <a:solidFill>
                            <a:schemeClr val="bg2"/>
                          </a:solidFill>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9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2"/>
                          </a:solidFill>
                          <a:effectLst/>
                          <a:latin typeface="Verdana" pitchFamily="34" charset="0"/>
                        </a:rPr>
                        <a:t>Crop plant</a:t>
                      </a:r>
                      <a:endParaRPr kumimoji="0" lang="el-GR" sz="1600" b="0" i="0" u="none" strike="noStrike" cap="none" normalizeH="0" baseline="0" dirty="0">
                        <a:ln>
                          <a:noFill/>
                        </a:ln>
                        <a:solidFill>
                          <a:schemeClr val="bg2"/>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2"/>
                          </a:solidFill>
                          <a:effectLst/>
                          <a:latin typeface="Verdana" pitchFamily="34" charset="0"/>
                        </a:rPr>
                        <a:t>Due to biotic stress factors</a:t>
                      </a:r>
                      <a:endParaRPr kumimoji="0" lang="el-GR" sz="1600" b="0" i="0" u="none" strike="noStrike" cap="none" normalizeH="0" baseline="0" dirty="0">
                        <a:ln>
                          <a:noFill/>
                        </a:ln>
                        <a:solidFill>
                          <a:schemeClr val="bg2"/>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2"/>
                          </a:solidFill>
                          <a:effectLst/>
                          <a:latin typeface="Verdana" pitchFamily="34" charset="0"/>
                        </a:rPr>
                        <a:t>Due to abiotic stress factors</a:t>
                      </a:r>
                      <a:endParaRPr kumimoji="0" lang="el-GR" sz="1600" b="0" i="0" u="none" strike="noStrike" cap="none" normalizeH="0" baseline="0" dirty="0">
                        <a:ln>
                          <a:noFill/>
                        </a:ln>
                        <a:solidFill>
                          <a:schemeClr val="bg2"/>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2"/>
                          </a:solidFill>
                          <a:effectLst/>
                          <a:latin typeface="Verdana" pitchFamily="34" charset="0"/>
                        </a:rPr>
                        <a:t>total</a:t>
                      </a:r>
                      <a:r>
                        <a:rPr kumimoji="0" lang="el-GR" sz="1600" b="0" i="0" u="none" strike="noStrike" cap="none" normalizeH="0" baseline="0" dirty="0">
                          <a:ln>
                            <a:noFill/>
                          </a:ln>
                          <a:solidFill>
                            <a:schemeClr val="bg2"/>
                          </a:solidFill>
                          <a:effectLst/>
                          <a:latin typeface="Verdana"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bg2"/>
                          </a:solidFill>
                          <a:effectLst/>
                          <a:latin typeface="Verdana" pitchFamily="34" charset="0"/>
                        </a:rPr>
                        <a:t>Corn</a:t>
                      </a:r>
                      <a:r>
                        <a:rPr kumimoji="0" lang="el-GR" sz="1600" b="0" i="0" u="none" strike="noStrike" cap="none" normalizeH="0" baseline="0" dirty="0">
                          <a:ln>
                            <a:noFill/>
                          </a:ln>
                          <a:solidFill>
                            <a:schemeClr val="bg2"/>
                          </a:solidFill>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10.1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65.8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a:ln>
                            <a:noFill/>
                          </a:ln>
                          <a:solidFill>
                            <a:schemeClr val="bg2"/>
                          </a:solidFill>
                          <a:effectLst/>
                          <a:latin typeface="Verdana" pitchFamily="34" charset="0"/>
                        </a:rPr>
                        <a:t>75.9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bg2"/>
                          </a:solidFill>
                          <a:effectLst/>
                          <a:latin typeface="Verdana" pitchFamily="34" charset="0"/>
                        </a:rPr>
                        <a:t>Wheat</a:t>
                      </a:r>
                      <a:r>
                        <a:rPr kumimoji="0" lang="el-GR" sz="1600" b="0" i="0" u="none" strike="noStrike" cap="none" normalizeH="0" baseline="0" dirty="0">
                          <a:ln>
                            <a:noFill/>
                          </a:ln>
                          <a:solidFill>
                            <a:schemeClr val="bg2"/>
                          </a:solidFill>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82.1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a:ln>
                            <a:noFill/>
                          </a:ln>
                          <a:solidFill>
                            <a:schemeClr val="bg2"/>
                          </a:solidFill>
                          <a:effectLst/>
                          <a:latin typeface="Verdana" pitchFamily="34" charset="0"/>
                        </a:rPr>
                        <a:t>87.1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bg2"/>
                          </a:solidFill>
                          <a:effectLst/>
                          <a:latin typeface="Verdana" pitchFamily="34" charset="0"/>
                        </a:rPr>
                        <a:t>Soybean</a:t>
                      </a:r>
                      <a:endParaRPr kumimoji="0" lang="el-GR" sz="1600" b="0" i="0" u="none" strike="noStrike" cap="none" normalizeH="0" baseline="0" dirty="0">
                        <a:ln>
                          <a:noFill/>
                        </a:ln>
                        <a:solidFill>
                          <a:schemeClr val="bg2"/>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69.3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a:ln>
                            <a:noFill/>
                          </a:ln>
                          <a:solidFill>
                            <a:schemeClr val="bg2"/>
                          </a:solidFill>
                          <a:effectLst/>
                          <a:latin typeface="Verdana" pitchFamily="34" charset="0"/>
                        </a:rPr>
                        <a:t>78.3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bg2"/>
                          </a:solidFill>
                          <a:effectLst/>
                          <a:latin typeface="Verdana" pitchFamily="34" charset="0"/>
                        </a:rPr>
                        <a:t>Sorghum</a:t>
                      </a:r>
                      <a:endParaRPr kumimoji="0" lang="el-GR" sz="1600" b="0" i="1" u="none" strike="noStrike" cap="none" normalizeH="0" baseline="0" dirty="0">
                        <a:ln>
                          <a:noFill/>
                        </a:ln>
                        <a:solidFill>
                          <a:schemeClr val="bg2"/>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5.2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80.6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a:ln>
                            <a:noFill/>
                          </a:ln>
                          <a:solidFill>
                            <a:schemeClr val="bg2"/>
                          </a:solidFill>
                          <a:effectLst/>
                          <a:latin typeface="Verdana" pitchFamily="34" charset="0"/>
                        </a:rPr>
                        <a:t>85.8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bg2"/>
                          </a:solidFill>
                          <a:effectLst/>
                          <a:latin typeface="Verdana" pitchFamily="34" charset="0"/>
                        </a:rPr>
                        <a:t>Rye</a:t>
                      </a:r>
                      <a:r>
                        <a:rPr kumimoji="0" lang="el-GR" sz="1600" b="0" i="0" u="none" strike="noStrike" cap="none" normalizeH="0" baseline="0" dirty="0">
                          <a:ln>
                            <a:noFill/>
                          </a:ln>
                          <a:solidFill>
                            <a:schemeClr val="bg2"/>
                          </a:solidFill>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8.7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75.1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a:ln>
                            <a:noFill/>
                          </a:ln>
                          <a:solidFill>
                            <a:schemeClr val="bg2"/>
                          </a:solidFill>
                          <a:effectLst/>
                          <a:latin typeface="Verdana" pitchFamily="34" charset="0"/>
                        </a:rPr>
                        <a:t>83.8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bg2"/>
                          </a:solidFill>
                          <a:effectLst/>
                          <a:latin typeface="Verdana" pitchFamily="34" charset="0"/>
                        </a:rPr>
                        <a:t>Barley</a:t>
                      </a:r>
                      <a:r>
                        <a:rPr kumimoji="0" lang="el-GR" sz="1600" b="0" i="0" u="none" strike="noStrike" cap="none" normalizeH="0" baseline="0" dirty="0">
                          <a:ln>
                            <a:noFill/>
                          </a:ln>
                          <a:solidFill>
                            <a:schemeClr val="bg2"/>
                          </a:solidFill>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6.7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75.4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a:ln>
                            <a:noFill/>
                          </a:ln>
                          <a:solidFill>
                            <a:schemeClr val="bg2"/>
                          </a:solidFill>
                          <a:effectLst/>
                          <a:latin typeface="Verdana" pitchFamily="34" charset="0"/>
                        </a:rPr>
                        <a:t>82.1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bg2"/>
                          </a:solidFill>
                          <a:effectLst/>
                          <a:latin typeface="Verdana" pitchFamily="34" charset="0"/>
                        </a:rPr>
                        <a:t>Potato</a:t>
                      </a:r>
                      <a:r>
                        <a:rPr kumimoji="0" lang="el-GR" sz="1600" b="0" i="0" u="none" strike="noStrike" cap="none" normalizeH="0" baseline="0" dirty="0">
                          <a:ln>
                            <a:noFill/>
                          </a:ln>
                          <a:solidFill>
                            <a:schemeClr val="bg2"/>
                          </a:solidFill>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18.9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54.1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a:ln>
                            <a:noFill/>
                          </a:ln>
                          <a:solidFill>
                            <a:schemeClr val="bg2"/>
                          </a:solidFill>
                          <a:effectLst/>
                          <a:latin typeface="Verdana" pitchFamily="34" charset="0"/>
                        </a:rPr>
                        <a:t>73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bg2"/>
                          </a:solidFill>
                          <a:effectLst/>
                          <a:latin typeface="Verdana" pitchFamily="34" charset="0"/>
                        </a:rPr>
                        <a:t>Sugarbeet</a:t>
                      </a:r>
                      <a:endParaRPr kumimoji="0" lang="el-GR" sz="1600" b="0" i="1" u="none" strike="noStrike" cap="none" normalizeH="0" baseline="0" dirty="0">
                        <a:ln>
                          <a:noFill/>
                        </a:ln>
                        <a:solidFill>
                          <a:schemeClr val="bg2"/>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14.1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bg2"/>
                          </a:solidFill>
                          <a:effectLst/>
                          <a:latin typeface="Verdana" pitchFamily="34" charset="0"/>
                        </a:rPr>
                        <a:t>50.7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chemeClr val="bg2"/>
                          </a:solidFill>
                          <a:effectLst/>
                          <a:latin typeface="Verdana" pitchFamily="34" charset="0"/>
                        </a:rPr>
                        <a:t>64.8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7" name="Rectangle 6"/>
          <p:cNvSpPr/>
          <p:nvPr/>
        </p:nvSpPr>
        <p:spPr>
          <a:xfrm>
            <a:off x="4876800" y="1371600"/>
            <a:ext cx="4038600" cy="3352800"/>
          </a:xfrm>
          <a:prstGeom prst="rect">
            <a:avLst/>
          </a:prstGeom>
          <a:solidFill>
            <a:srgbClr val="FCD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p:nvPr>
            <p:extLst>
              <p:ext uri="{D42A27DB-BD31-4B8C-83A1-F6EECF244321}">
                <p14:modId xmlns:p14="http://schemas.microsoft.com/office/powerpoint/2010/main" val="3944423838"/>
              </p:ext>
            </p:extLst>
          </p:nvPr>
        </p:nvGraphicFramePr>
        <p:xfrm>
          <a:off x="4953000" y="1371600"/>
          <a:ext cx="38862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7">
            <a:extLst>
              <a:ext uri="{FF2B5EF4-FFF2-40B4-BE49-F238E27FC236}">
                <a16:creationId xmlns:a16="http://schemas.microsoft.com/office/drawing/2014/main" id="{CEE1A1C8-EFEE-5F55-79F0-2CF35A673DA0}"/>
              </a:ext>
            </a:extLst>
          </p:cNvPr>
          <p:cNvSpPr txBox="1">
            <a:spLocks noChangeArrowheads="1"/>
          </p:cNvSpPr>
          <p:nvPr/>
        </p:nvSpPr>
        <p:spPr bwMode="auto">
          <a:xfrm>
            <a:off x="2354362" y="334963"/>
            <a:ext cx="4373378" cy="430887"/>
          </a:xfrm>
          <a:prstGeom prst="rect">
            <a:avLst/>
          </a:prstGeom>
          <a:noFill/>
          <a:ln w="9525">
            <a:noFill/>
            <a:miter lim="800000"/>
            <a:headEnd/>
            <a:tailEnd/>
          </a:ln>
        </p:spPr>
        <p:txBody>
          <a:bodyPr wrap="none">
            <a:spAutoFit/>
          </a:bodyPr>
          <a:lstStyle/>
          <a:p>
            <a:pPr algn="ctr"/>
            <a:r>
              <a:rPr lang="en-US" sz="2200" dirty="0">
                <a:latin typeface="Verdana" pitchFamily="34" charset="0"/>
              </a:rPr>
              <a:t>STRESS EFFECTS ON PLANTS</a:t>
            </a:r>
            <a:endParaRPr lang="el-GR" sz="2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828786" y="334963"/>
            <a:ext cx="3424528" cy="430887"/>
          </a:xfrm>
          <a:prstGeom prst="rect">
            <a:avLst/>
          </a:prstGeom>
          <a:noFill/>
          <a:ln w="9525">
            <a:noFill/>
            <a:miter lim="800000"/>
            <a:headEnd/>
            <a:tailEnd/>
          </a:ln>
        </p:spPr>
        <p:txBody>
          <a:bodyPr wrap="none">
            <a:spAutoFit/>
          </a:bodyPr>
          <a:lstStyle/>
          <a:p>
            <a:pPr algn="ctr"/>
            <a:r>
              <a:rPr lang="en-US" sz="2200" dirty="0">
                <a:latin typeface="Verdana" pitchFamily="34" charset="0"/>
              </a:rPr>
              <a:t>COPING WITH STRESS</a:t>
            </a:r>
            <a:endParaRPr lang="el-GR" sz="2200" dirty="0">
              <a:latin typeface="Verdana" pitchFamily="34" charset="0"/>
            </a:endParaRPr>
          </a:p>
        </p:txBody>
      </p:sp>
      <p:sp>
        <p:nvSpPr>
          <p:cNvPr id="2" name="Text Box 4">
            <a:extLst>
              <a:ext uri="{FF2B5EF4-FFF2-40B4-BE49-F238E27FC236}">
                <a16:creationId xmlns:a16="http://schemas.microsoft.com/office/drawing/2014/main" id="{3E7519BF-A755-EE6A-2D76-78107312CA0D}"/>
              </a:ext>
            </a:extLst>
          </p:cNvPr>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Mechanisms of coping with stress</a:t>
            </a:r>
            <a:endParaRPr lang="el-GR" sz="2200" b="1" dirty="0">
              <a:solidFill>
                <a:schemeClr val="bg2"/>
              </a:solidFill>
              <a:latin typeface="Verdana" pitchFamily="34" charset="0"/>
            </a:endParaRPr>
          </a:p>
        </p:txBody>
      </p:sp>
      <p:sp>
        <p:nvSpPr>
          <p:cNvPr id="3" name="Text Box 5">
            <a:extLst>
              <a:ext uri="{FF2B5EF4-FFF2-40B4-BE49-F238E27FC236}">
                <a16:creationId xmlns:a16="http://schemas.microsoft.com/office/drawing/2014/main" id="{6E6CC1A2-31A0-464A-739D-56220F0D907B}"/>
              </a:ext>
            </a:extLst>
          </p:cNvPr>
          <p:cNvSpPr txBox="1">
            <a:spLocks noChangeArrowheads="1"/>
          </p:cNvSpPr>
          <p:nvPr/>
        </p:nvSpPr>
        <p:spPr bwMode="auto">
          <a:xfrm>
            <a:off x="1066800" y="1447800"/>
            <a:ext cx="7239000" cy="707886"/>
          </a:xfrm>
          <a:prstGeom prst="rect">
            <a:avLst/>
          </a:prstGeom>
          <a:noFill/>
          <a:ln w="9525">
            <a:noFill/>
            <a:miter lim="800000"/>
            <a:headEnd/>
            <a:tailEnd/>
          </a:ln>
        </p:spPr>
        <p:txBody>
          <a:bodyPr>
            <a:spAutoFit/>
          </a:bodyPr>
          <a:lstStyle/>
          <a:p>
            <a:r>
              <a:rPr lang="en-US" sz="2000" dirty="0">
                <a:latin typeface="Verdana" pitchFamily="34" charset="0"/>
              </a:rPr>
              <a:t>Due to their sessile nature, plants have only one choice: to confront the stress factors </a:t>
            </a:r>
            <a:endParaRPr lang="el-GR" sz="2000" dirty="0">
              <a:latin typeface="Verdana" pitchFamily="34" charset="0"/>
            </a:endParaRPr>
          </a:p>
        </p:txBody>
      </p:sp>
      <p:sp>
        <p:nvSpPr>
          <p:cNvPr id="4" name="Text Box 6">
            <a:extLst>
              <a:ext uri="{FF2B5EF4-FFF2-40B4-BE49-F238E27FC236}">
                <a16:creationId xmlns:a16="http://schemas.microsoft.com/office/drawing/2014/main" id="{5DBA2318-1201-AD47-1369-3CFD3FA0D36B}"/>
              </a:ext>
            </a:extLst>
          </p:cNvPr>
          <p:cNvSpPr txBox="1">
            <a:spLocks noChangeArrowheads="1"/>
          </p:cNvSpPr>
          <p:nvPr/>
        </p:nvSpPr>
        <p:spPr bwMode="auto">
          <a:xfrm>
            <a:off x="685800" y="2727325"/>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Strategy </a:t>
            </a:r>
            <a:endParaRPr lang="el-GR" sz="2200" b="1" dirty="0">
              <a:solidFill>
                <a:schemeClr val="bg2"/>
              </a:solidFill>
              <a:latin typeface="Verdana" pitchFamily="34" charset="0"/>
            </a:endParaRPr>
          </a:p>
        </p:txBody>
      </p:sp>
      <p:sp>
        <p:nvSpPr>
          <p:cNvPr id="5" name="Text Box 7">
            <a:extLst>
              <a:ext uri="{FF2B5EF4-FFF2-40B4-BE49-F238E27FC236}">
                <a16:creationId xmlns:a16="http://schemas.microsoft.com/office/drawing/2014/main" id="{17463894-B21D-D200-1068-75596DD93511}"/>
              </a:ext>
            </a:extLst>
          </p:cNvPr>
          <p:cNvSpPr txBox="1">
            <a:spLocks noChangeArrowheads="1"/>
          </p:cNvSpPr>
          <p:nvPr/>
        </p:nvSpPr>
        <p:spPr bwMode="auto">
          <a:xfrm>
            <a:off x="1295400" y="3124200"/>
            <a:ext cx="7239000" cy="1311275"/>
          </a:xfrm>
          <a:prstGeom prst="rect">
            <a:avLst/>
          </a:prstGeom>
          <a:noFill/>
          <a:ln w="9525">
            <a:noFill/>
            <a:miter lim="800000"/>
            <a:headEnd/>
            <a:tailEnd/>
          </a:ln>
        </p:spPr>
        <p:txBody>
          <a:bodyPr>
            <a:spAutoFit/>
          </a:bodyPr>
          <a:lstStyle/>
          <a:p>
            <a:r>
              <a:rPr lang="en-US" sz="2000" dirty="0">
                <a:latin typeface="Verdana" pitchFamily="34" charset="0"/>
              </a:rPr>
              <a:t>A sequence of processes that is genetically determined and allows a plant organism to survive in a particular environment. Three strategies are mainly adopted by plants: Escape, avoidance and resistance.</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606298" y="334963"/>
            <a:ext cx="3874267" cy="430887"/>
          </a:xfrm>
          <a:prstGeom prst="rect">
            <a:avLst/>
          </a:prstGeom>
          <a:noFill/>
          <a:ln w="9525">
            <a:noFill/>
            <a:miter lim="800000"/>
            <a:headEnd/>
            <a:tailEnd/>
          </a:ln>
        </p:spPr>
        <p:txBody>
          <a:bodyPr wrap="none">
            <a:spAutoFit/>
          </a:bodyPr>
          <a:lstStyle/>
          <a:p>
            <a:pPr algn="ctr"/>
            <a:r>
              <a:rPr lang="en-US" sz="2200" dirty="0">
                <a:latin typeface="Verdana" pitchFamily="34" charset="0"/>
              </a:rPr>
              <a:t>THREE MAIN STRATEGIES</a:t>
            </a:r>
            <a:endParaRPr lang="el-GR" sz="2200" dirty="0">
              <a:latin typeface="Verdana" pitchFamily="34" charset="0"/>
            </a:endParaRPr>
          </a:p>
        </p:txBody>
      </p:sp>
      <p:sp>
        <p:nvSpPr>
          <p:cNvPr id="2" name="Text Box 4">
            <a:extLst>
              <a:ext uri="{FF2B5EF4-FFF2-40B4-BE49-F238E27FC236}">
                <a16:creationId xmlns:a16="http://schemas.microsoft.com/office/drawing/2014/main" id="{1D98F88F-FD69-10C5-6D98-27CC34B68945}"/>
              </a:ext>
            </a:extLst>
          </p:cNvPr>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Escape:</a:t>
            </a:r>
            <a:endParaRPr lang="el-GR" sz="2200" b="1" dirty="0">
              <a:solidFill>
                <a:schemeClr val="bg2"/>
              </a:solidFill>
              <a:latin typeface="Verdana" pitchFamily="34" charset="0"/>
            </a:endParaRPr>
          </a:p>
        </p:txBody>
      </p:sp>
      <p:sp>
        <p:nvSpPr>
          <p:cNvPr id="3" name="Text Box 5">
            <a:extLst>
              <a:ext uri="{FF2B5EF4-FFF2-40B4-BE49-F238E27FC236}">
                <a16:creationId xmlns:a16="http://schemas.microsoft.com/office/drawing/2014/main" id="{E4D9E357-BC8D-CD3A-0165-CE429FEE391E}"/>
              </a:ext>
            </a:extLst>
          </p:cNvPr>
          <p:cNvSpPr txBox="1">
            <a:spLocks noChangeArrowheads="1"/>
          </p:cNvSpPr>
          <p:nvPr/>
        </p:nvSpPr>
        <p:spPr bwMode="auto">
          <a:xfrm>
            <a:off x="1295400" y="1447800"/>
            <a:ext cx="7239000" cy="1631216"/>
          </a:xfrm>
          <a:prstGeom prst="rect">
            <a:avLst/>
          </a:prstGeom>
          <a:noFill/>
          <a:ln w="9525">
            <a:noFill/>
            <a:miter lim="800000"/>
            <a:headEnd/>
            <a:tailEnd/>
          </a:ln>
        </p:spPr>
        <p:txBody>
          <a:bodyPr>
            <a:spAutoFit/>
          </a:bodyPr>
          <a:lstStyle/>
          <a:p>
            <a:pPr algn="just"/>
            <a:r>
              <a:rPr lang="en-GB" sz="2000" dirty="0"/>
              <a:t>Strategy of short life-cycle integration within the limits of the favourable season, when the presence of stress factors is limited. It is usually adopted by annual plant life forms which during the unfavourable period are found in lethargic (dormant) forms</a:t>
            </a:r>
            <a:endParaRPr lang="el-GR" sz="2000" dirty="0">
              <a:latin typeface="Verdana" pitchFamily="34" charset="0"/>
            </a:endParaRPr>
          </a:p>
        </p:txBody>
      </p:sp>
      <p:sp>
        <p:nvSpPr>
          <p:cNvPr id="4" name="Text Box 6">
            <a:extLst>
              <a:ext uri="{FF2B5EF4-FFF2-40B4-BE49-F238E27FC236}">
                <a16:creationId xmlns:a16="http://schemas.microsoft.com/office/drawing/2014/main" id="{2B7F64F0-02E9-6D39-13BD-15DE02478D88}"/>
              </a:ext>
            </a:extLst>
          </p:cNvPr>
          <p:cNvSpPr txBox="1">
            <a:spLocks noChangeArrowheads="1"/>
          </p:cNvSpPr>
          <p:nvPr/>
        </p:nvSpPr>
        <p:spPr bwMode="auto">
          <a:xfrm>
            <a:off x="683455" y="32004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Avoidance: </a:t>
            </a:r>
            <a:endParaRPr lang="el-GR" sz="2200" b="1" dirty="0">
              <a:solidFill>
                <a:schemeClr val="bg2"/>
              </a:solidFill>
              <a:latin typeface="Verdana" pitchFamily="34" charset="0"/>
            </a:endParaRPr>
          </a:p>
        </p:txBody>
      </p:sp>
      <p:sp>
        <p:nvSpPr>
          <p:cNvPr id="5" name="Text Box 7">
            <a:extLst>
              <a:ext uri="{FF2B5EF4-FFF2-40B4-BE49-F238E27FC236}">
                <a16:creationId xmlns:a16="http://schemas.microsoft.com/office/drawing/2014/main" id="{8F9B5596-F741-12F2-F624-10D1049D0C6E}"/>
              </a:ext>
            </a:extLst>
          </p:cNvPr>
          <p:cNvSpPr txBox="1">
            <a:spLocks noChangeArrowheads="1"/>
          </p:cNvSpPr>
          <p:nvPr/>
        </p:nvSpPr>
        <p:spPr bwMode="auto">
          <a:xfrm>
            <a:off x="1293055" y="3641725"/>
            <a:ext cx="7239000" cy="1015663"/>
          </a:xfrm>
          <a:prstGeom prst="rect">
            <a:avLst/>
          </a:prstGeom>
          <a:noFill/>
          <a:ln w="9525">
            <a:noFill/>
            <a:miter lim="800000"/>
            <a:headEnd/>
            <a:tailEnd/>
          </a:ln>
        </p:spPr>
        <p:txBody>
          <a:bodyPr>
            <a:spAutoFit/>
          </a:bodyPr>
          <a:lstStyle/>
          <a:p>
            <a:pPr algn="just"/>
            <a:r>
              <a:rPr lang="en-US" sz="2000" dirty="0">
                <a:latin typeface="Verdana" pitchFamily="34" charset="0"/>
              </a:rPr>
              <a:t>Growth strategy of mitigating the effects of a stress factor, preventing the prevalence of adverse conditions within cells of the organism.</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F1B72A5-8A83-1BB0-EB60-E328ED55026C}"/>
              </a:ext>
            </a:extLst>
          </p:cNvPr>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3" name="Text Box 4">
            <a:extLst>
              <a:ext uri="{FF2B5EF4-FFF2-40B4-BE49-F238E27FC236}">
                <a16:creationId xmlns:a16="http://schemas.microsoft.com/office/drawing/2014/main" id="{87C5C7D2-B295-5DE7-F51F-2B506A41FE9A}"/>
              </a:ext>
            </a:extLst>
          </p:cNvPr>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Resistance: </a:t>
            </a:r>
            <a:endParaRPr lang="el-GR" sz="2200" b="1" dirty="0">
              <a:solidFill>
                <a:schemeClr val="bg2"/>
              </a:solidFill>
              <a:latin typeface="Verdana" pitchFamily="34" charset="0"/>
            </a:endParaRPr>
          </a:p>
        </p:txBody>
      </p:sp>
      <p:sp>
        <p:nvSpPr>
          <p:cNvPr id="4" name="Text Box 5">
            <a:extLst>
              <a:ext uri="{FF2B5EF4-FFF2-40B4-BE49-F238E27FC236}">
                <a16:creationId xmlns:a16="http://schemas.microsoft.com/office/drawing/2014/main" id="{802C6413-AEF1-6A02-8EC7-3B81C462E9F5}"/>
              </a:ext>
            </a:extLst>
          </p:cNvPr>
          <p:cNvSpPr txBox="1">
            <a:spLocks noChangeArrowheads="1"/>
          </p:cNvSpPr>
          <p:nvPr/>
        </p:nvSpPr>
        <p:spPr bwMode="auto">
          <a:xfrm>
            <a:off x="1295400" y="1447800"/>
            <a:ext cx="7239000" cy="1631216"/>
          </a:xfrm>
          <a:prstGeom prst="rect">
            <a:avLst/>
          </a:prstGeom>
          <a:noFill/>
          <a:ln w="9525">
            <a:noFill/>
            <a:miter lim="800000"/>
            <a:headEnd/>
            <a:tailEnd/>
          </a:ln>
        </p:spPr>
        <p:txBody>
          <a:bodyPr>
            <a:spAutoFit/>
          </a:bodyPr>
          <a:lstStyle/>
          <a:p>
            <a:pPr algn="just"/>
            <a:r>
              <a:rPr lang="en-US" sz="2000" dirty="0">
                <a:latin typeface="Verdana" pitchFamily="34" charset="0"/>
              </a:rPr>
              <a:t>Strategy of high metabolic activity maintenance, comparable to that observed in optimal conditions, despite the presence of stress factors in the environment and the prevalence of adverse conditions within the cells of the organism.</a:t>
            </a:r>
            <a:endParaRPr lang="el-GR" sz="2000" dirty="0">
              <a:latin typeface="Verdana" pitchFamily="34" charset="0"/>
            </a:endParaRPr>
          </a:p>
        </p:txBody>
      </p:sp>
      <p:sp>
        <p:nvSpPr>
          <p:cNvPr id="5" name="Text Box 3">
            <a:extLst>
              <a:ext uri="{FF2B5EF4-FFF2-40B4-BE49-F238E27FC236}">
                <a16:creationId xmlns:a16="http://schemas.microsoft.com/office/drawing/2014/main" id="{E441C1BE-FBCF-52E2-B09C-7E87FA37EE0B}"/>
              </a:ext>
            </a:extLst>
          </p:cNvPr>
          <p:cNvSpPr txBox="1">
            <a:spLocks noChangeArrowheads="1"/>
          </p:cNvSpPr>
          <p:nvPr/>
        </p:nvSpPr>
        <p:spPr bwMode="auto">
          <a:xfrm>
            <a:off x="2606298" y="334963"/>
            <a:ext cx="3874267" cy="430887"/>
          </a:xfrm>
          <a:prstGeom prst="rect">
            <a:avLst/>
          </a:prstGeom>
          <a:noFill/>
          <a:ln w="9525">
            <a:noFill/>
            <a:miter lim="800000"/>
            <a:headEnd/>
            <a:tailEnd/>
          </a:ln>
        </p:spPr>
        <p:txBody>
          <a:bodyPr wrap="none">
            <a:spAutoFit/>
          </a:bodyPr>
          <a:lstStyle/>
          <a:p>
            <a:pPr algn="ctr"/>
            <a:r>
              <a:rPr lang="en-US" sz="2200" dirty="0">
                <a:latin typeface="Verdana" pitchFamily="34" charset="0"/>
              </a:rPr>
              <a:t>THREE MAIN STRATEGIES</a:t>
            </a:r>
            <a:endParaRPr lang="el-GR" sz="2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7652"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Example</a:t>
            </a:r>
            <a:r>
              <a:rPr lang="el-GR" sz="2200" b="1" dirty="0">
                <a:solidFill>
                  <a:schemeClr val="bg2"/>
                </a:solidFill>
                <a:latin typeface="Verdana" pitchFamily="34" charset="0"/>
              </a:rPr>
              <a:t> 1</a:t>
            </a:r>
          </a:p>
        </p:txBody>
      </p:sp>
      <p:sp>
        <p:nvSpPr>
          <p:cNvPr id="2" name="Text Box 3">
            <a:extLst>
              <a:ext uri="{FF2B5EF4-FFF2-40B4-BE49-F238E27FC236}">
                <a16:creationId xmlns:a16="http://schemas.microsoft.com/office/drawing/2014/main" id="{B33CE0FA-2D9E-9FF1-0C27-7A05A890D9A1}"/>
              </a:ext>
            </a:extLst>
          </p:cNvPr>
          <p:cNvSpPr txBox="1">
            <a:spLocks noChangeArrowheads="1"/>
          </p:cNvSpPr>
          <p:nvPr/>
        </p:nvSpPr>
        <p:spPr bwMode="auto">
          <a:xfrm>
            <a:off x="2606298" y="334963"/>
            <a:ext cx="3874267" cy="430887"/>
          </a:xfrm>
          <a:prstGeom prst="rect">
            <a:avLst/>
          </a:prstGeom>
          <a:noFill/>
          <a:ln w="9525">
            <a:noFill/>
            <a:miter lim="800000"/>
            <a:headEnd/>
            <a:tailEnd/>
          </a:ln>
        </p:spPr>
        <p:txBody>
          <a:bodyPr wrap="none">
            <a:spAutoFit/>
          </a:bodyPr>
          <a:lstStyle/>
          <a:p>
            <a:pPr algn="ctr"/>
            <a:r>
              <a:rPr lang="en-US" sz="2200" dirty="0">
                <a:latin typeface="Verdana" pitchFamily="34" charset="0"/>
              </a:rPr>
              <a:t>THREE MAIN STRATEGIES</a:t>
            </a:r>
            <a:endParaRPr lang="el-GR" sz="2200" dirty="0">
              <a:latin typeface="Verdana" pitchFamily="34" charset="0"/>
            </a:endParaRPr>
          </a:p>
        </p:txBody>
      </p:sp>
      <p:sp>
        <p:nvSpPr>
          <p:cNvPr id="3" name="Text Box 5">
            <a:extLst>
              <a:ext uri="{FF2B5EF4-FFF2-40B4-BE49-F238E27FC236}">
                <a16:creationId xmlns:a16="http://schemas.microsoft.com/office/drawing/2014/main" id="{8EE8F955-8A7A-8D1A-C538-E8B98999E78F}"/>
              </a:ext>
            </a:extLst>
          </p:cNvPr>
          <p:cNvSpPr txBox="1">
            <a:spLocks noChangeArrowheads="1"/>
          </p:cNvSpPr>
          <p:nvPr/>
        </p:nvSpPr>
        <p:spPr bwMode="auto">
          <a:xfrm>
            <a:off x="1295400" y="1447800"/>
            <a:ext cx="7239000" cy="707886"/>
          </a:xfrm>
          <a:prstGeom prst="rect">
            <a:avLst/>
          </a:prstGeom>
          <a:noFill/>
          <a:ln w="9525">
            <a:noFill/>
            <a:miter lim="800000"/>
            <a:headEnd/>
            <a:tailEnd/>
          </a:ln>
        </p:spPr>
        <p:txBody>
          <a:bodyPr>
            <a:spAutoFit/>
          </a:bodyPr>
          <a:lstStyle/>
          <a:p>
            <a:r>
              <a:rPr lang="en-US" sz="2000" dirty="0">
                <a:latin typeface="Verdana" pitchFamily="34" charset="0"/>
              </a:rPr>
              <a:t>A plant completes its growth during winter, when there is adequate soil water</a:t>
            </a:r>
            <a:endParaRPr lang="el-GR" sz="2000" dirty="0">
              <a:latin typeface="Verdana" pitchFamily="34" charset="0"/>
            </a:endParaRPr>
          </a:p>
        </p:txBody>
      </p:sp>
      <p:sp>
        <p:nvSpPr>
          <p:cNvPr id="4" name="Text Box 6">
            <a:extLst>
              <a:ext uri="{FF2B5EF4-FFF2-40B4-BE49-F238E27FC236}">
                <a16:creationId xmlns:a16="http://schemas.microsoft.com/office/drawing/2014/main" id="{973DE1F4-7EB5-B203-2BC4-FF8DA5F882C4}"/>
              </a:ext>
            </a:extLst>
          </p:cNvPr>
          <p:cNvSpPr txBox="1">
            <a:spLocks noChangeArrowheads="1"/>
          </p:cNvSpPr>
          <p:nvPr/>
        </p:nvSpPr>
        <p:spPr bwMode="auto">
          <a:xfrm>
            <a:off x="1295400" y="2727325"/>
            <a:ext cx="7239000" cy="400110"/>
          </a:xfrm>
          <a:prstGeom prst="rect">
            <a:avLst/>
          </a:prstGeom>
          <a:noFill/>
          <a:ln w="9525">
            <a:noFill/>
            <a:miter lim="800000"/>
            <a:headEnd/>
            <a:tailEnd/>
          </a:ln>
        </p:spPr>
        <p:txBody>
          <a:bodyPr>
            <a:spAutoFit/>
          </a:bodyPr>
          <a:lstStyle/>
          <a:p>
            <a:r>
              <a:rPr lang="en-US" sz="2000" b="1" dirty="0">
                <a:latin typeface="Verdana" pitchFamily="34" charset="0"/>
              </a:rPr>
              <a:t>Escape</a:t>
            </a:r>
            <a:r>
              <a:rPr lang="en-US" sz="2000" dirty="0">
                <a:latin typeface="Verdana" pitchFamily="34" charset="0"/>
              </a:rPr>
              <a:t>: it escapes water deficit</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8676"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Example</a:t>
            </a:r>
            <a:r>
              <a:rPr lang="el-GR" sz="2200" b="1" dirty="0">
                <a:solidFill>
                  <a:schemeClr val="bg2"/>
                </a:solidFill>
                <a:latin typeface="Verdana" pitchFamily="34" charset="0"/>
              </a:rPr>
              <a:t> 2</a:t>
            </a:r>
          </a:p>
        </p:txBody>
      </p:sp>
      <p:sp>
        <p:nvSpPr>
          <p:cNvPr id="2" name="Text Box 3">
            <a:extLst>
              <a:ext uri="{FF2B5EF4-FFF2-40B4-BE49-F238E27FC236}">
                <a16:creationId xmlns:a16="http://schemas.microsoft.com/office/drawing/2014/main" id="{5787FBD2-2E52-F9B6-419B-34F5DC4498C3}"/>
              </a:ext>
            </a:extLst>
          </p:cNvPr>
          <p:cNvSpPr txBox="1">
            <a:spLocks noChangeArrowheads="1"/>
          </p:cNvSpPr>
          <p:nvPr/>
        </p:nvSpPr>
        <p:spPr bwMode="auto">
          <a:xfrm>
            <a:off x="2606298" y="334963"/>
            <a:ext cx="3874267" cy="430887"/>
          </a:xfrm>
          <a:prstGeom prst="rect">
            <a:avLst/>
          </a:prstGeom>
          <a:noFill/>
          <a:ln w="9525">
            <a:noFill/>
            <a:miter lim="800000"/>
            <a:headEnd/>
            <a:tailEnd/>
          </a:ln>
        </p:spPr>
        <p:txBody>
          <a:bodyPr wrap="none">
            <a:spAutoFit/>
          </a:bodyPr>
          <a:lstStyle/>
          <a:p>
            <a:pPr algn="ctr"/>
            <a:r>
              <a:rPr lang="en-US" sz="2200" dirty="0">
                <a:latin typeface="Verdana" pitchFamily="34" charset="0"/>
              </a:rPr>
              <a:t>THREE MAIN STRATEGIES</a:t>
            </a:r>
            <a:endParaRPr lang="el-GR" sz="2200" dirty="0">
              <a:latin typeface="Verdana" pitchFamily="34" charset="0"/>
            </a:endParaRPr>
          </a:p>
        </p:txBody>
      </p:sp>
      <p:sp>
        <p:nvSpPr>
          <p:cNvPr id="3" name="Text Box 5">
            <a:extLst>
              <a:ext uri="{FF2B5EF4-FFF2-40B4-BE49-F238E27FC236}">
                <a16:creationId xmlns:a16="http://schemas.microsoft.com/office/drawing/2014/main" id="{6FFD2322-6190-3034-6040-40D06AD8572C}"/>
              </a:ext>
            </a:extLst>
          </p:cNvPr>
          <p:cNvSpPr txBox="1">
            <a:spLocks noChangeArrowheads="1"/>
          </p:cNvSpPr>
          <p:nvPr/>
        </p:nvSpPr>
        <p:spPr bwMode="auto">
          <a:xfrm>
            <a:off x="1295400" y="1447800"/>
            <a:ext cx="7239000" cy="707886"/>
          </a:xfrm>
          <a:prstGeom prst="rect">
            <a:avLst/>
          </a:prstGeom>
          <a:noFill/>
          <a:ln w="9525">
            <a:noFill/>
            <a:miter lim="800000"/>
            <a:headEnd/>
            <a:tailEnd/>
          </a:ln>
        </p:spPr>
        <p:txBody>
          <a:bodyPr>
            <a:spAutoFit/>
          </a:bodyPr>
          <a:lstStyle/>
          <a:p>
            <a:r>
              <a:rPr lang="en-US" sz="2000" dirty="0">
                <a:latin typeface="Verdana" pitchFamily="34" charset="0"/>
              </a:rPr>
              <a:t>A plant thrives at a forest understory. It’s a shade plant that </a:t>
            </a:r>
            <a:r>
              <a:rPr lang="en-US" sz="2000" dirty="0" err="1">
                <a:latin typeface="Verdana" pitchFamily="34" charset="0"/>
              </a:rPr>
              <a:t>cannont</a:t>
            </a:r>
            <a:r>
              <a:rPr lang="en-US" sz="2000" dirty="0">
                <a:latin typeface="Verdana" pitchFamily="34" charset="0"/>
              </a:rPr>
              <a:t> survive under high light conditions</a:t>
            </a:r>
            <a:endParaRPr lang="el-GR" sz="2000" dirty="0">
              <a:latin typeface="Verdana" pitchFamily="34" charset="0"/>
            </a:endParaRPr>
          </a:p>
        </p:txBody>
      </p:sp>
      <p:sp>
        <p:nvSpPr>
          <p:cNvPr id="4" name="Text Box 6">
            <a:extLst>
              <a:ext uri="{FF2B5EF4-FFF2-40B4-BE49-F238E27FC236}">
                <a16:creationId xmlns:a16="http://schemas.microsoft.com/office/drawing/2014/main" id="{C97FE536-6607-BF8F-AE03-F6868BCB7F8D}"/>
              </a:ext>
            </a:extLst>
          </p:cNvPr>
          <p:cNvSpPr txBox="1">
            <a:spLocks noChangeArrowheads="1"/>
          </p:cNvSpPr>
          <p:nvPr/>
        </p:nvSpPr>
        <p:spPr bwMode="auto">
          <a:xfrm>
            <a:off x="1295400" y="2727325"/>
            <a:ext cx="7239000" cy="400110"/>
          </a:xfrm>
          <a:prstGeom prst="rect">
            <a:avLst/>
          </a:prstGeom>
          <a:noFill/>
          <a:ln w="9525">
            <a:noFill/>
            <a:miter lim="800000"/>
            <a:headEnd/>
            <a:tailEnd/>
          </a:ln>
        </p:spPr>
        <p:txBody>
          <a:bodyPr>
            <a:spAutoFit/>
          </a:bodyPr>
          <a:lstStyle/>
          <a:p>
            <a:r>
              <a:rPr lang="en-US" sz="2000" b="1" dirty="0">
                <a:latin typeface="Verdana" pitchFamily="34" charset="0"/>
              </a:rPr>
              <a:t>Escape</a:t>
            </a:r>
            <a:r>
              <a:rPr lang="en-US" sz="2000" dirty="0">
                <a:latin typeface="Verdana" pitchFamily="34" charset="0"/>
              </a:rPr>
              <a:t>. It escapes high radiation </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9700"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Example</a:t>
            </a:r>
            <a:r>
              <a:rPr lang="el-GR" sz="2200" b="1" dirty="0">
                <a:solidFill>
                  <a:schemeClr val="bg2"/>
                </a:solidFill>
                <a:latin typeface="Verdana" pitchFamily="34" charset="0"/>
              </a:rPr>
              <a:t> 3</a:t>
            </a:r>
          </a:p>
        </p:txBody>
      </p:sp>
      <p:sp>
        <p:nvSpPr>
          <p:cNvPr id="2" name="Text Box 3">
            <a:extLst>
              <a:ext uri="{FF2B5EF4-FFF2-40B4-BE49-F238E27FC236}">
                <a16:creationId xmlns:a16="http://schemas.microsoft.com/office/drawing/2014/main" id="{25F7D08B-BA0F-D1F2-0ED7-5F9147916A21}"/>
              </a:ext>
            </a:extLst>
          </p:cNvPr>
          <p:cNvSpPr txBox="1">
            <a:spLocks noChangeArrowheads="1"/>
          </p:cNvSpPr>
          <p:nvPr/>
        </p:nvSpPr>
        <p:spPr bwMode="auto">
          <a:xfrm>
            <a:off x="2606298" y="334963"/>
            <a:ext cx="3874267" cy="430887"/>
          </a:xfrm>
          <a:prstGeom prst="rect">
            <a:avLst/>
          </a:prstGeom>
          <a:noFill/>
          <a:ln w="9525">
            <a:noFill/>
            <a:miter lim="800000"/>
            <a:headEnd/>
            <a:tailEnd/>
          </a:ln>
        </p:spPr>
        <p:txBody>
          <a:bodyPr wrap="none">
            <a:spAutoFit/>
          </a:bodyPr>
          <a:lstStyle/>
          <a:p>
            <a:pPr algn="ctr"/>
            <a:r>
              <a:rPr lang="en-US" sz="2200" dirty="0">
                <a:latin typeface="Verdana" pitchFamily="34" charset="0"/>
              </a:rPr>
              <a:t>THREE MAIN STRATEGIES</a:t>
            </a:r>
            <a:endParaRPr lang="el-GR" sz="2200" dirty="0">
              <a:latin typeface="Verdana" pitchFamily="34" charset="0"/>
            </a:endParaRPr>
          </a:p>
        </p:txBody>
      </p:sp>
      <p:sp>
        <p:nvSpPr>
          <p:cNvPr id="3" name="Text Box 5">
            <a:extLst>
              <a:ext uri="{FF2B5EF4-FFF2-40B4-BE49-F238E27FC236}">
                <a16:creationId xmlns:a16="http://schemas.microsoft.com/office/drawing/2014/main" id="{9E3409E2-555D-873A-B656-B8698E2CA494}"/>
              </a:ext>
            </a:extLst>
          </p:cNvPr>
          <p:cNvSpPr txBox="1">
            <a:spLocks noChangeArrowheads="1"/>
          </p:cNvSpPr>
          <p:nvPr/>
        </p:nvSpPr>
        <p:spPr bwMode="auto">
          <a:xfrm>
            <a:off x="1295400" y="1447800"/>
            <a:ext cx="7239000" cy="1015663"/>
          </a:xfrm>
          <a:prstGeom prst="rect">
            <a:avLst/>
          </a:prstGeom>
          <a:noFill/>
          <a:ln w="9525">
            <a:noFill/>
            <a:miter lim="800000"/>
            <a:headEnd/>
            <a:tailEnd/>
          </a:ln>
        </p:spPr>
        <p:txBody>
          <a:bodyPr>
            <a:spAutoFit/>
          </a:bodyPr>
          <a:lstStyle/>
          <a:p>
            <a:r>
              <a:rPr lang="en-US" sz="2000" dirty="0">
                <a:latin typeface="Verdana" pitchFamily="34" charset="0"/>
              </a:rPr>
              <a:t>A plant bypasses dry soil through the development of a very deep root system reaching the water table.</a:t>
            </a:r>
            <a:r>
              <a:rPr lang="el-GR" sz="2000" dirty="0">
                <a:latin typeface="Verdana" pitchFamily="34" charset="0"/>
              </a:rPr>
              <a:t> </a:t>
            </a:r>
            <a:r>
              <a:rPr lang="en-US" sz="2000" dirty="0">
                <a:latin typeface="Verdana" pitchFamily="34" charset="0"/>
              </a:rPr>
              <a:t>It is a phreatophyte.</a:t>
            </a:r>
            <a:endParaRPr lang="el-GR" sz="2000" dirty="0">
              <a:latin typeface="Verdana" pitchFamily="34" charset="0"/>
            </a:endParaRPr>
          </a:p>
        </p:txBody>
      </p:sp>
      <p:sp>
        <p:nvSpPr>
          <p:cNvPr id="4" name="Text Box 6">
            <a:extLst>
              <a:ext uri="{FF2B5EF4-FFF2-40B4-BE49-F238E27FC236}">
                <a16:creationId xmlns:a16="http://schemas.microsoft.com/office/drawing/2014/main" id="{63C25024-3428-27CA-510E-C91824A153CA}"/>
              </a:ext>
            </a:extLst>
          </p:cNvPr>
          <p:cNvSpPr txBox="1">
            <a:spLocks noChangeArrowheads="1"/>
          </p:cNvSpPr>
          <p:nvPr/>
        </p:nvSpPr>
        <p:spPr bwMode="auto">
          <a:xfrm>
            <a:off x="1295400" y="2727325"/>
            <a:ext cx="7239000" cy="400110"/>
          </a:xfrm>
          <a:prstGeom prst="rect">
            <a:avLst/>
          </a:prstGeom>
          <a:noFill/>
          <a:ln w="9525">
            <a:noFill/>
            <a:miter lim="800000"/>
            <a:headEnd/>
            <a:tailEnd/>
          </a:ln>
        </p:spPr>
        <p:txBody>
          <a:bodyPr>
            <a:spAutoFit/>
          </a:bodyPr>
          <a:lstStyle/>
          <a:p>
            <a:r>
              <a:rPr lang="en-US" sz="2000" b="1" dirty="0">
                <a:latin typeface="Verdana" pitchFamily="34" charset="0"/>
              </a:rPr>
              <a:t>Avoidance</a:t>
            </a:r>
            <a:r>
              <a:rPr lang="en-US" sz="2000" dirty="0">
                <a:latin typeface="Verdana" pitchFamily="34" charset="0"/>
              </a:rPr>
              <a:t>: It is avoiding water deficit</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30724"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Example</a:t>
            </a:r>
            <a:r>
              <a:rPr lang="el-GR" sz="2200" b="1" dirty="0">
                <a:solidFill>
                  <a:schemeClr val="bg2"/>
                </a:solidFill>
                <a:latin typeface="Verdana" pitchFamily="34" charset="0"/>
              </a:rPr>
              <a:t> 4</a:t>
            </a:r>
          </a:p>
        </p:txBody>
      </p:sp>
      <p:sp>
        <p:nvSpPr>
          <p:cNvPr id="2" name="Text Box 3">
            <a:extLst>
              <a:ext uri="{FF2B5EF4-FFF2-40B4-BE49-F238E27FC236}">
                <a16:creationId xmlns:a16="http://schemas.microsoft.com/office/drawing/2014/main" id="{9A89CE68-F04C-B70C-21FB-74AD78D88F7B}"/>
              </a:ext>
            </a:extLst>
          </p:cNvPr>
          <p:cNvSpPr txBox="1">
            <a:spLocks noChangeArrowheads="1"/>
          </p:cNvSpPr>
          <p:nvPr/>
        </p:nvSpPr>
        <p:spPr bwMode="auto">
          <a:xfrm>
            <a:off x="2606298" y="334963"/>
            <a:ext cx="3874267" cy="430887"/>
          </a:xfrm>
          <a:prstGeom prst="rect">
            <a:avLst/>
          </a:prstGeom>
          <a:noFill/>
          <a:ln w="9525">
            <a:noFill/>
            <a:miter lim="800000"/>
            <a:headEnd/>
            <a:tailEnd/>
          </a:ln>
        </p:spPr>
        <p:txBody>
          <a:bodyPr wrap="none">
            <a:spAutoFit/>
          </a:bodyPr>
          <a:lstStyle/>
          <a:p>
            <a:pPr algn="ctr"/>
            <a:r>
              <a:rPr lang="en-US" sz="2200" dirty="0">
                <a:latin typeface="Verdana" pitchFamily="34" charset="0"/>
              </a:rPr>
              <a:t>THREE MAIN STRATEGIES</a:t>
            </a:r>
            <a:endParaRPr lang="el-GR" sz="2200" dirty="0">
              <a:latin typeface="Verdana" pitchFamily="34" charset="0"/>
            </a:endParaRPr>
          </a:p>
        </p:txBody>
      </p:sp>
      <p:sp>
        <p:nvSpPr>
          <p:cNvPr id="3" name="Text Box 5">
            <a:extLst>
              <a:ext uri="{FF2B5EF4-FFF2-40B4-BE49-F238E27FC236}">
                <a16:creationId xmlns:a16="http://schemas.microsoft.com/office/drawing/2014/main" id="{1F475F8D-DFB4-722C-C387-314CB4A50314}"/>
              </a:ext>
            </a:extLst>
          </p:cNvPr>
          <p:cNvSpPr txBox="1">
            <a:spLocks noChangeArrowheads="1"/>
          </p:cNvSpPr>
          <p:nvPr/>
        </p:nvSpPr>
        <p:spPr bwMode="auto">
          <a:xfrm>
            <a:off x="1295400" y="1447800"/>
            <a:ext cx="7239000" cy="1938992"/>
          </a:xfrm>
          <a:prstGeom prst="rect">
            <a:avLst/>
          </a:prstGeom>
          <a:noFill/>
          <a:ln w="9525">
            <a:noFill/>
            <a:miter lim="800000"/>
            <a:headEnd/>
            <a:tailEnd/>
          </a:ln>
        </p:spPr>
        <p:txBody>
          <a:bodyPr>
            <a:spAutoFit/>
          </a:bodyPr>
          <a:lstStyle/>
          <a:p>
            <a:r>
              <a:rPr lang="en-US" sz="2000" dirty="0">
                <a:latin typeface="Verdana" pitchFamily="34" charset="0"/>
              </a:rPr>
              <a:t>A plant met in high altitude: conditions of cold and high irradiance</a:t>
            </a:r>
            <a:r>
              <a:rPr lang="el-GR" sz="2000" dirty="0">
                <a:latin typeface="Verdana" pitchFamily="34" charset="0"/>
              </a:rPr>
              <a:t>.</a:t>
            </a:r>
            <a:r>
              <a:rPr lang="en-US" sz="2000" dirty="0">
                <a:latin typeface="Verdana" pitchFamily="34" charset="0"/>
              </a:rPr>
              <a:t> This plant uses efficient mechanisms </a:t>
            </a:r>
            <a:r>
              <a:rPr lang="el-GR" sz="2000" dirty="0">
                <a:latin typeface="Verdana" pitchFamily="34" charset="0"/>
              </a:rPr>
              <a:t> </a:t>
            </a:r>
            <a:r>
              <a:rPr lang="en-US" sz="2000" dirty="0">
                <a:latin typeface="Verdana" pitchFamily="34" charset="0"/>
              </a:rPr>
              <a:t>for quenching the excess of energy collected by the leaf photosynthetic pigments as well as efficient mechanisms for antioxidant protection and repair of any damages on the sensitive targets of photosystems </a:t>
            </a:r>
            <a:endParaRPr lang="el-GR" sz="2000" dirty="0">
              <a:latin typeface="Verdana" pitchFamily="34" charset="0"/>
            </a:endParaRPr>
          </a:p>
        </p:txBody>
      </p:sp>
      <p:sp>
        <p:nvSpPr>
          <p:cNvPr id="4" name="Text Box 6">
            <a:extLst>
              <a:ext uri="{FF2B5EF4-FFF2-40B4-BE49-F238E27FC236}">
                <a16:creationId xmlns:a16="http://schemas.microsoft.com/office/drawing/2014/main" id="{40A8ACBE-158E-A400-EFC5-35972973A93D}"/>
              </a:ext>
            </a:extLst>
          </p:cNvPr>
          <p:cNvSpPr txBox="1">
            <a:spLocks noChangeArrowheads="1"/>
          </p:cNvSpPr>
          <p:nvPr/>
        </p:nvSpPr>
        <p:spPr bwMode="auto">
          <a:xfrm>
            <a:off x="1295400" y="4022725"/>
            <a:ext cx="7239000" cy="707886"/>
          </a:xfrm>
          <a:prstGeom prst="rect">
            <a:avLst/>
          </a:prstGeom>
          <a:noFill/>
          <a:ln w="9525">
            <a:noFill/>
            <a:miter lim="800000"/>
            <a:headEnd/>
            <a:tailEnd/>
          </a:ln>
        </p:spPr>
        <p:txBody>
          <a:bodyPr>
            <a:spAutoFit/>
          </a:bodyPr>
          <a:lstStyle/>
          <a:p>
            <a:r>
              <a:rPr lang="en-US" sz="2000" b="1" dirty="0">
                <a:latin typeface="Verdana" pitchFamily="34" charset="0"/>
              </a:rPr>
              <a:t>Resistance</a:t>
            </a:r>
            <a:r>
              <a:rPr lang="en-US" sz="2000" dirty="0">
                <a:latin typeface="Verdana" pitchFamily="34" charset="0"/>
              </a:rPr>
              <a:t>: It resists low temperatures and high irradiance.</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 name="Text Box 3">
            <a:extLst>
              <a:ext uri="{FF2B5EF4-FFF2-40B4-BE49-F238E27FC236}">
                <a16:creationId xmlns:a16="http://schemas.microsoft.com/office/drawing/2014/main" id="{8F125172-968C-4D0C-9C03-22AD5D9EDBBC}"/>
              </a:ext>
            </a:extLst>
          </p:cNvPr>
          <p:cNvSpPr txBox="1">
            <a:spLocks noChangeArrowheads="1"/>
          </p:cNvSpPr>
          <p:nvPr/>
        </p:nvSpPr>
        <p:spPr bwMode="auto">
          <a:xfrm>
            <a:off x="2828786" y="334963"/>
            <a:ext cx="3424528" cy="430887"/>
          </a:xfrm>
          <a:prstGeom prst="rect">
            <a:avLst/>
          </a:prstGeom>
          <a:noFill/>
          <a:ln w="9525">
            <a:noFill/>
            <a:miter lim="800000"/>
            <a:headEnd/>
            <a:tailEnd/>
          </a:ln>
        </p:spPr>
        <p:txBody>
          <a:bodyPr wrap="none">
            <a:spAutoFit/>
          </a:bodyPr>
          <a:lstStyle/>
          <a:p>
            <a:pPr algn="ctr"/>
            <a:r>
              <a:rPr lang="en-US" sz="2200" dirty="0">
                <a:latin typeface="Verdana" pitchFamily="34" charset="0"/>
              </a:rPr>
              <a:t>COPING WITH STRESS</a:t>
            </a:r>
            <a:endParaRPr lang="el-GR" sz="2200" dirty="0">
              <a:latin typeface="Verdana" pitchFamily="34" charset="0"/>
            </a:endParaRPr>
          </a:p>
        </p:txBody>
      </p:sp>
      <p:sp>
        <p:nvSpPr>
          <p:cNvPr id="3" name="Text Box 4">
            <a:extLst>
              <a:ext uri="{FF2B5EF4-FFF2-40B4-BE49-F238E27FC236}">
                <a16:creationId xmlns:a16="http://schemas.microsoft.com/office/drawing/2014/main" id="{68B1D34B-F824-DF40-7255-EC07A07ECF98}"/>
              </a:ext>
            </a:extLst>
          </p:cNvPr>
          <p:cNvSpPr txBox="1">
            <a:spLocks noChangeArrowheads="1"/>
          </p:cNvSpPr>
          <p:nvPr/>
        </p:nvSpPr>
        <p:spPr bwMode="auto">
          <a:xfrm>
            <a:off x="685800" y="990600"/>
            <a:ext cx="7696200" cy="769441"/>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How is each strategy selected and in what way is it accomplished? </a:t>
            </a:r>
            <a:endParaRPr lang="el-GR" sz="2200" b="1" dirty="0">
              <a:solidFill>
                <a:schemeClr val="bg2"/>
              </a:solidFill>
              <a:latin typeface="Verdana" pitchFamily="34" charset="0"/>
            </a:endParaRPr>
          </a:p>
        </p:txBody>
      </p:sp>
      <p:sp>
        <p:nvSpPr>
          <p:cNvPr id="4" name="Text Box 5">
            <a:extLst>
              <a:ext uri="{FF2B5EF4-FFF2-40B4-BE49-F238E27FC236}">
                <a16:creationId xmlns:a16="http://schemas.microsoft.com/office/drawing/2014/main" id="{D43CD700-FA1A-EEB9-F4E3-0D79C10B3437}"/>
              </a:ext>
            </a:extLst>
          </p:cNvPr>
          <p:cNvSpPr txBox="1">
            <a:spLocks noChangeArrowheads="1"/>
          </p:cNvSpPr>
          <p:nvPr/>
        </p:nvSpPr>
        <p:spPr bwMode="auto">
          <a:xfrm>
            <a:off x="1295400" y="1736725"/>
            <a:ext cx="7239000" cy="1015663"/>
          </a:xfrm>
          <a:prstGeom prst="rect">
            <a:avLst/>
          </a:prstGeom>
          <a:noFill/>
          <a:ln w="9525">
            <a:noFill/>
            <a:miter lim="800000"/>
            <a:headEnd/>
            <a:tailEnd/>
          </a:ln>
        </p:spPr>
        <p:txBody>
          <a:bodyPr>
            <a:spAutoFit/>
          </a:bodyPr>
          <a:lstStyle/>
          <a:p>
            <a:r>
              <a:rPr lang="en-US" sz="2000" dirty="0">
                <a:latin typeface="Verdana" pitchFamily="34" charset="0"/>
              </a:rPr>
              <a:t>Through the occurrence of certain mechanisms: appropriate functional and/ or structural traits of adaptation and acclimation </a:t>
            </a:r>
            <a:endParaRPr lang="el-GR" sz="2000" dirty="0">
              <a:latin typeface="Verdana" pitchFamily="34" charset="0"/>
            </a:endParaRPr>
          </a:p>
        </p:txBody>
      </p:sp>
      <p:sp>
        <p:nvSpPr>
          <p:cNvPr id="5" name="Text Box 6">
            <a:extLst>
              <a:ext uri="{FF2B5EF4-FFF2-40B4-BE49-F238E27FC236}">
                <a16:creationId xmlns:a16="http://schemas.microsoft.com/office/drawing/2014/main" id="{DA8C908C-3B7A-855A-08AA-51528884F2A3}"/>
              </a:ext>
            </a:extLst>
          </p:cNvPr>
          <p:cNvSpPr txBox="1">
            <a:spLocks noChangeArrowheads="1"/>
          </p:cNvSpPr>
          <p:nvPr/>
        </p:nvSpPr>
        <p:spPr bwMode="auto">
          <a:xfrm>
            <a:off x="685800" y="3083262"/>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Adaptation: </a:t>
            </a:r>
            <a:endParaRPr lang="el-GR" sz="2200" b="1" dirty="0">
              <a:solidFill>
                <a:schemeClr val="bg2"/>
              </a:solidFill>
              <a:latin typeface="Verdana" pitchFamily="34" charset="0"/>
            </a:endParaRPr>
          </a:p>
        </p:txBody>
      </p:sp>
      <p:sp>
        <p:nvSpPr>
          <p:cNvPr id="6" name="Text Box 7">
            <a:extLst>
              <a:ext uri="{FF2B5EF4-FFF2-40B4-BE49-F238E27FC236}">
                <a16:creationId xmlns:a16="http://schemas.microsoft.com/office/drawing/2014/main" id="{7A8B3BF0-8DEE-13D5-F6DC-5F72241F0335}"/>
              </a:ext>
            </a:extLst>
          </p:cNvPr>
          <p:cNvSpPr txBox="1">
            <a:spLocks noChangeArrowheads="1"/>
          </p:cNvSpPr>
          <p:nvPr/>
        </p:nvSpPr>
        <p:spPr bwMode="auto">
          <a:xfrm>
            <a:off x="1295400" y="3480137"/>
            <a:ext cx="7239000" cy="1015663"/>
          </a:xfrm>
          <a:prstGeom prst="rect">
            <a:avLst/>
          </a:prstGeom>
          <a:noFill/>
          <a:ln w="9525">
            <a:noFill/>
            <a:miter lim="800000"/>
            <a:headEnd/>
            <a:tailEnd/>
          </a:ln>
        </p:spPr>
        <p:txBody>
          <a:bodyPr>
            <a:spAutoFit/>
          </a:bodyPr>
          <a:lstStyle/>
          <a:p>
            <a:r>
              <a:rPr lang="en-GB" sz="2000" dirty="0">
                <a:latin typeface="Verdana" pitchFamily="34" charset="0"/>
              </a:rPr>
              <a:t>Heritable structural and/or functional that emerge through natural selection processes over several generations. </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189444" name="Text Box 4"/>
          <p:cNvSpPr txBox="1">
            <a:spLocks noChangeArrowheads="1"/>
          </p:cNvSpPr>
          <p:nvPr/>
        </p:nvSpPr>
        <p:spPr bwMode="auto">
          <a:xfrm>
            <a:off x="2428875" y="5334000"/>
            <a:ext cx="4560864" cy="1200329"/>
          </a:xfrm>
          <a:prstGeom prst="rect">
            <a:avLst/>
          </a:prstGeom>
          <a:noFill/>
          <a:ln w="9525">
            <a:noFill/>
            <a:miter lim="800000"/>
            <a:headEnd/>
            <a:tailEnd/>
          </a:ln>
        </p:spPr>
        <p:txBody>
          <a:bodyPr wrap="none">
            <a:spAutoFit/>
          </a:bodyPr>
          <a:lstStyle/>
          <a:p>
            <a:r>
              <a:rPr lang="en-US" dirty="0">
                <a:latin typeface="Verdana" pitchFamily="34" charset="0"/>
              </a:rPr>
              <a:t>Species</a:t>
            </a:r>
            <a:r>
              <a:rPr lang="el-GR" dirty="0">
                <a:latin typeface="Verdana" pitchFamily="34" charset="0"/>
              </a:rPr>
              <a:t>:</a:t>
            </a:r>
            <a:r>
              <a:rPr lang="el-GR" i="1" dirty="0">
                <a:latin typeface="Verdana" pitchFamily="34" charset="0"/>
              </a:rPr>
              <a:t> </a:t>
            </a:r>
            <a:r>
              <a:rPr lang="en-US" i="1" dirty="0">
                <a:latin typeface="Verdana" pitchFamily="34" charset="0"/>
              </a:rPr>
              <a:t>Pinus </a:t>
            </a:r>
            <a:r>
              <a:rPr lang="en-US" i="1" dirty="0" err="1">
                <a:latin typeface="Verdana" pitchFamily="34" charset="0"/>
              </a:rPr>
              <a:t>longaeva</a:t>
            </a:r>
            <a:endParaRPr lang="en-US" i="1" dirty="0">
              <a:latin typeface="Verdana" pitchFamily="34" charset="0"/>
            </a:endParaRPr>
          </a:p>
          <a:p>
            <a:r>
              <a:rPr lang="en-US" dirty="0"/>
              <a:t>Age</a:t>
            </a:r>
            <a:r>
              <a:rPr lang="el-GR" dirty="0"/>
              <a:t>: 4789 </a:t>
            </a:r>
            <a:r>
              <a:rPr lang="en-US" dirty="0"/>
              <a:t>years</a:t>
            </a:r>
            <a:endParaRPr lang="el-GR" dirty="0">
              <a:latin typeface="Verdana" pitchFamily="34" charset="0"/>
            </a:endParaRPr>
          </a:p>
          <a:p>
            <a:r>
              <a:rPr lang="en-US" dirty="0">
                <a:latin typeface="Verdana" pitchFamily="34" charset="0"/>
              </a:rPr>
              <a:t>Location</a:t>
            </a:r>
            <a:r>
              <a:rPr lang="el-GR" dirty="0">
                <a:latin typeface="Verdana" pitchFamily="34" charset="0"/>
              </a:rPr>
              <a:t>: </a:t>
            </a:r>
            <a:r>
              <a:rPr lang="en-US" dirty="0">
                <a:latin typeface="Verdana" pitchFamily="34" charset="0"/>
              </a:rPr>
              <a:t>White Mountains</a:t>
            </a:r>
            <a:r>
              <a:rPr lang="el-GR" dirty="0">
                <a:latin typeface="Verdana" pitchFamily="34" charset="0"/>
              </a:rPr>
              <a:t>, </a:t>
            </a:r>
            <a:r>
              <a:rPr lang="en-US" dirty="0">
                <a:latin typeface="Verdana" pitchFamily="34" charset="0"/>
              </a:rPr>
              <a:t>California</a:t>
            </a:r>
            <a:endParaRPr lang="el-GR" dirty="0">
              <a:latin typeface="Verdana" pitchFamily="34" charset="0"/>
            </a:endParaRPr>
          </a:p>
          <a:p>
            <a:r>
              <a:rPr lang="en-US" dirty="0">
                <a:latin typeface="Verdana" pitchFamily="34" charset="0"/>
              </a:rPr>
              <a:t>Altitude</a:t>
            </a:r>
            <a:r>
              <a:rPr lang="el-GR" dirty="0">
                <a:latin typeface="Verdana" pitchFamily="34" charset="0"/>
              </a:rPr>
              <a:t>: 3354 </a:t>
            </a:r>
            <a:r>
              <a:rPr lang="en-US" dirty="0">
                <a:latin typeface="Verdana" pitchFamily="34" charset="0"/>
              </a:rPr>
              <a:t>m</a:t>
            </a:r>
            <a:endParaRPr lang="el-GR" dirty="0">
              <a:latin typeface="Verdana" pitchFamily="34" charset="0"/>
            </a:endParaRPr>
          </a:p>
        </p:txBody>
      </p:sp>
      <p:pic>
        <p:nvPicPr>
          <p:cNvPr id="117762" name="Picture 2" descr="Big bristlecone pine Pinus longaev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799" y="319658"/>
            <a:ext cx="3962402" cy="4938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 name="Text Box 3">
            <a:extLst>
              <a:ext uri="{FF2B5EF4-FFF2-40B4-BE49-F238E27FC236}">
                <a16:creationId xmlns:a16="http://schemas.microsoft.com/office/drawing/2014/main" id="{7E9DB23A-2067-1D6C-A216-9640BDC7C4E0}"/>
              </a:ext>
            </a:extLst>
          </p:cNvPr>
          <p:cNvSpPr txBox="1">
            <a:spLocks noChangeArrowheads="1"/>
          </p:cNvSpPr>
          <p:nvPr/>
        </p:nvSpPr>
        <p:spPr bwMode="auto">
          <a:xfrm>
            <a:off x="2828786" y="334963"/>
            <a:ext cx="3424528" cy="430887"/>
          </a:xfrm>
          <a:prstGeom prst="rect">
            <a:avLst/>
          </a:prstGeom>
          <a:noFill/>
          <a:ln w="9525">
            <a:noFill/>
            <a:miter lim="800000"/>
            <a:headEnd/>
            <a:tailEnd/>
          </a:ln>
        </p:spPr>
        <p:txBody>
          <a:bodyPr wrap="none">
            <a:spAutoFit/>
          </a:bodyPr>
          <a:lstStyle/>
          <a:p>
            <a:pPr algn="ctr"/>
            <a:r>
              <a:rPr lang="en-US" sz="2200" dirty="0">
                <a:latin typeface="Verdana" pitchFamily="34" charset="0"/>
              </a:rPr>
              <a:t>COPING WITH STRESS</a:t>
            </a:r>
            <a:endParaRPr lang="el-GR" sz="2200" dirty="0">
              <a:latin typeface="Verdana" pitchFamily="34" charset="0"/>
            </a:endParaRPr>
          </a:p>
        </p:txBody>
      </p:sp>
      <p:sp>
        <p:nvSpPr>
          <p:cNvPr id="3" name="Text Box 4">
            <a:extLst>
              <a:ext uri="{FF2B5EF4-FFF2-40B4-BE49-F238E27FC236}">
                <a16:creationId xmlns:a16="http://schemas.microsoft.com/office/drawing/2014/main" id="{E240C8C2-1E45-037B-1376-B69D8F5DE972}"/>
              </a:ext>
            </a:extLst>
          </p:cNvPr>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Acclimation:</a:t>
            </a:r>
            <a:endParaRPr lang="el-GR" sz="2200" b="1" dirty="0">
              <a:solidFill>
                <a:schemeClr val="bg2"/>
              </a:solidFill>
              <a:latin typeface="Verdana" pitchFamily="34" charset="0"/>
            </a:endParaRPr>
          </a:p>
        </p:txBody>
      </p:sp>
      <p:sp>
        <p:nvSpPr>
          <p:cNvPr id="4" name="Text Box 5">
            <a:extLst>
              <a:ext uri="{FF2B5EF4-FFF2-40B4-BE49-F238E27FC236}">
                <a16:creationId xmlns:a16="http://schemas.microsoft.com/office/drawing/2014/main" id="{15CCCC6C-0438-FCD2-E591-79A8A77578D2}"/>
              </a:ext>
            </a:extLst>
          </p:cNvPr>
          <p:cNvSpPr txBox="1">
            <a:spLocks noChangeArrowheads="1"/>
          </p:cNvSpPr>
          <p:nvPr/>
        </p:nvSpPr>
        <p:spPr bwMode="auto">
          <a:xfrm>
            <a:off x="1295400" y="1431925"/>
            <a:ext cx="7239000" cy="1323439"/>
          </a:xfrm>
          <a:prstGeom prst="rect">
            <a:avLst/>
          </a:prstGeom>
          <a:noFill/>
          <a:ln w="9525">
            <a:noFill/>
            <a:miter lim="800000"/>
            <a:headEnd/>
            <a:tailEnd/>
          </a:ln>
        </p:spPr>
        <p:txBody>
          <a:bodyPr>
            <a:spAutoFit/>
          </a:bodyPr>
          <a:lstStyle/>
          <a:p>
            <a:r>
              <a:rPr lang="en-US" sz="2000" dirty="0">
                <a:latin typeface="Verdana" pitchFamily="34" charset="0"/>
              </a:rPr>
              <a:t>Acquired modifications of morphological and / or physiological characteristics that occur during the life cycle of a plant organism, as a response to the presence of one or more stress factors.</a:t>
            </a:r>
            <a:endParaRPr lang="el-GR" sz="2000" dirty="0">
              <a:latin typeface="Verdana" pitchFamily="34" charset="0"/>
            </a:endParaRPr>
          </a:p>
        </p:txBody>
      </p:sp>
      <p:sp>
        <p:nvSpPr>
          <p:cNvPr id="5" name="Text Box 7">
            <a:extLst>
              <a:ext uri="{FF2B5EF4-FFF2-40B4-BE49-F238E27FC236}">
                <a16:creationId xmlns:a16="http://schemas.microsoft.com/office/drawing/2014/main" id="{5462D907-147E-E42E-7FD8-9D7E26143091}"/>
              </a:ext>
            </a:extLst>
          </p:cNvPr>
          <p:cNvSpPr txBox="1">
            <a:spLocks noChangeArrowheads="1"/>
          </p:cNvSpPr>
          <p:nvPr/>
        </p:nvSpPr>
        <p:spPr bwMode="auto">
          <a:xfrm>
            <a:off x="1295400" y="2971800"/>
            <a:ext cx="7239000" cy="1015663"/>
          </a:xfrm>
          <a:prstGeom prst="rect">
            <a:avLst/>
          </a:prstGeom>
          <a:noFill/>
          <a:ln w="9525">
            <a:noFill/>
            <a:miter lim="800000"/>
            <a:headEnd/>
            <a:tailEnd/>
          </a:ln>
        </p:spPr>
        <p:txBody>
          <a:bodyPr>
            <a:spAutoFit/>
          </a:bodyPr>
          <a:lstStyle/>
          <a:p>
            <a:r>
              <a:rPr lang="en-US" sz="2000" dirty="0">
                <a:latin typeface="Verdana" pitchFamily="34" charset="0"/>
              </a:rPr>
              <a:t>Acclimation ability: The range/magnitude and intensity of acquired modifications of a plant organism against one or more stress factors.</a:t>
            </a:r>
            <a:endParaRPr lang="el-GR" sz="2000" dirty="0">
              <a:latin typeface="Verdana" pitchFamily="34" charset="0"/>
            </a:endParaRPr>
          </a:p>
        </p:txBody>
      </p:sp>
      <p:sp>
        <p:nvSpPr>
          <p:cNvPr id="6" name="Text Box 9">
            <a:extLst>
              <a:ext uri="{FF2B5EF4-FFF2-40B4-BE49-F238E27FC236}">
                <a16:creationId xmlns:a16="http://schemas.microsoft.com/office/drawing/2014/main" id="{CAD7BD90-2ED0-C1E0-72F9-E84443FEF7B0}"/>
              </a:ext>
            </a:extLst>
          </p:cNvPr>
          <p:cNvSpPr txBox="1">
            <a:spLocks noChangeArrowheads="1"/>
          </p:cNvSpPr>
          <p:nvPr/>
        </p:nvSpPr>
        <p:spPr bwMode="auto">
          <a:xfrm>
            <a:off x="1295400" y="4175125"/>
            <a:ext cx="7239000" cy="400110"/>
          </a:xfrm>
          <a:prstGeom prst="rect">
            <a:avLst/>
          </a:prstGeom>
          <a:noFill/>
          <a:ln w="9525">
            <a:noFill/>
            <a:miter lim="800000"/>
            <a:headEnd/>
            <a:tailEnd/>
          </a:ln>
        </p:spPr>
        <p:txBody>
          <a:bodyPr>
            <a:spAutoFit/>
          </a:bodyPr>
          <a:lstStyle/>
          <a:p>
            <a:r>
              <a:rPr lang="en-US" sz="2000" dirty="0">
                <a:latin typeface="Verdana" pitchFamily="34" charset="0"/>
              </a:rPr>
              <a:t>These acquired modulations are not heritable.  </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06851" name="Text Box 3"/>
          <p:cNvSpPr txBox="1">
            <a:spLocks noChangeArrowheads="1"/>
          </p:cNvSpPr>
          <p:nvPr/>
        </p:nvSpPr>
        <p:spPr bwMode="auto">
          <a:xfrm>
            <a:off x="457200" y="5334000"/>
            <a:ext cx="8153400" cy="701675"/>
          </a:xfrm>
          <a:prstGeom prst="rect">
            <a:avLst/>
          </a:prstGeom>
          <a:noFill/>
          <a:ln w="9525">
            <a:noFill/>
            <a:miter lim="800000"/>
            <a:headEnd/>
            <a:tailEnd/>
          </a:ln>
        </p:spPr>
        <p:txBody>
          <a:bodyPr>
            <a:spAutoFit/>
          </a:bodyPr>
          <a:lstStyle/>
          <a:p>
            <a:pPr algn="ctr"/>
            <a:r>
              <a:rPr lang="en-US" sz="2000" dirty="0">
                <a:solidFill>
                  <a:schemeClr val="tx2"/>
                </a:solidFill>
                <a:latin typeface="Verdana" pitchFamily="34" charset="0"/>
              </a:rPr>
              <a:t>The peculiar anatomy and physiology of CAM plants is an </a:t>
            </a:r>
            <a:r>
              <a:rPr lang="en-US" sz="2000" b="1" dirty="0">
                <a:solidFill>
                  <a:schemeClr val="tx2"/>
                </a:solidFill>
                <a:latin typeface="Verdana" pitchFamily="34" charset="0"/>
              </a:rPr>
              <a:t>adaptation </a:t>
            </a:r>
            <a:r>
              <a:rPr lang="en-US" sz="2000" dirty="0">
                <a:solidFill>
                  <a:schemeClr val="tx2"/>
                </a:solidFill>
                <a:latin typeface="Verdana" pitchFamily="34" charset="0"/>
              </a:rPr>
              <a:t>characteristic</a:t>
            </a:r>
            <a:endParaRPr lang="el-GR" sz="2000" dirty="0">
              <a:solidFill>
                <a:schemeClr val="tx2"/>
              </a:solidFill>
              <a:latin typeface="Verdana" pitchFamily="34" charset="0"/>
            </a:endParaRPr>
          </a:p>
        </p:txBody>
      </p:sp>
      <p:sp>
        <p:nvSpPr>
          <p:cNvPr id="33796" name="Text Box 5"/>
          <p:cNvSpPr txBox="1">
            <a:spLocks noChangeArrowheads="1"/>
          </p:cNvSpPr>
          <p:nvPr/>
        </p:nvSpPr>
        <p:spPr bwMode="auto">
          <a:xfrm>
            <a:off x="2150736" y="334963"/>
            <a:ext cx="4788555" cy="430887"/>
          </a:xfrm>
          <a:prstGeom prst="rect">
            <a:avLst/>
          </a:prstGeom>
          <a:noFill/>
          <a:ln w="9525">
            <a:noFill/>
            <a:miter lim="800000"/>
            <a:headEnd/>
            <a:tailEnd/>
          </a:ln>
        </p:spPr>
        <p:txBody>
          <a:bodyPr wrap="none">
            <a:spAutoFit/>
          </a:bodyPr>
          <a:lstStyle/>
          <a:p>
            <a:pPr algn="ctr"/>
            <a:r>
              <a:rPr lang="en-US" sz="2200" dirty="0">
                <a:latin typeface="Verdana" pitchFamily="34" charset="0"/>
              </a:rPr>
              <a:t>ADAPTATION OR ACCLIMATION?</a:t>
            </a:r>
            <a:endParaRPr lang="el-GR" sz="2200" dirty="0">
              <a:latin typeface="Verdana" pitchFamily="34" charset="0"/>
            </a:endParaRPr>
          </a:p>
        </p:txBody>
      </p:sp>
      <p:pic>
        <p:nvPicPr>
          <p:cNvPr id="33797" name="Picture 6"/>
          <p:cNvPicPr>
            <a:picLocks noChangeAspect="1" noChangeArrowheads="1"/>
          </p:cNvPicPr>
          <p:nvPr/>
        </p:nvPicPr>
        <p:blipFill>
          <a:blip r:embed="rId2" cstate="print"/>
          <a:srcRect/>
          <a:stretch>
            <a:fillRect/>
          </a:stretch>
        </p:blipFill>
        <p:spPr bwMode="auto">
          <a:xfrm>
            <a:off x="2438400" y="1066800"/>
            <a:ext cx="4267200" cy="395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07875" name="Text Box 3"/>
          <p:cNvSpPr txBox="1">
            <a:spLocks noChangeArrowheads="1"/>
          </p:cNvSpPr>
          <p:nvPr/>
        </p:nvSpPr>
        <p:spPr bwMode="auto">
          <a:xfrm>
            <a:off x="457200" y="5334000"/>
            <a:ext cx="8153400" cy="707886"/>
          </a:xfrm>
          <a:prstGeom prst="rect">
            <a:avLst/>
          </a:prstGeom>
          <a:noFill/>
          <a:ln w="9525">
            <a:noFill/>
            <a:miter lim="800000"/>
            <a:headEnd/>
            <a:tailEnd/>
          </a:ln>
        </p:spPr>
        <p:txBody>
          <a:bodyPr>
            <a:spAutoFit/>
          </a:bodyPr>
          <a:lstStyle/>
          <a:p>
            <a:pPr algn="ctr"/>
            <a:r>
              <a:rPr lang="en-US" sz="2000" dirty="0">
                <a:solidFill>
                  <a:schemeClr val="tx2"/>
                </a:solidFill>
                <a:latin typeface="Verdana" pitchFamily="34" charset="0"/>
              </a:rPr>
              <a:t>Morphological and anatomical modulations of shade/sun leaves is an </a:t>
            </a:r>
            <a:r>
              <a:rPr lang="en-US" sz="2000" b="1" dirty="0">
                <a:solidFill>
                  <a:schemeClr val="tx2"/>
                </a:solidFill>
                <a:latin typeface="Verdana" pitchFamily="34" charset="0"/>
              </a:rPr>
              <a:t>acclimation </a:t>
            </a:r>
            <a:r>
              <a:rPr lang="en-US" sz="2000" dirty="0">
                <a:solidFill>
                  <a:schemeClr val="tx2"/>
                </a:solidFill>
                <a:latin typeface="Verdana" pitchFamily="34" charset="0"/>
              </a:rPr>
              <a:t>characteristic</a:t>
            </a:r>
            <a:endParaRPr lang="el-GR" sz="2000" b="1" dirty="0">
              <a:solidFill>
                <a:schemeClr val="tx2"/>
              </a:solidFill>
              <a:latin typeface="Verdana" pitchFamily="34" charset="0"/>
            </a:endParaRPr>
          </a:p>
        </p:txBody>
      </p:sp>
      <p:pic>
        <p:nvPicPr>
          <p:cNvPr id="34821" name="Picture 6" descr="Picture1"/>
          <p:cNvPicPr>
            <a:picLocks noChangeAspect="1" noChangeArrowheads="1"/>
          </p:cNvPicPr>
          <p:nvPr/>
        </p:nvPicPr>
        <p:blipFill>
          <a:blip r:embed="rId2" cstate="print"/>
          <a:srcRect/>
          <a:stretch>
            <a:fillRect/>
          </a:stretch>
        </p:blipFill>
        <p:spPr bwMode="auto">
          <a:xfrm>
            <a:off x="2133600" y="1171575"/>
            <a:ext cx="4876800" cy="3660775"/>
          </a:xfrm>
          <a:prstGeom prst="rect">
            <a:avLst/>
          </a:prstGeom>
          <a:noFill/>
          <a:ln w="9525">
            <a:noFill/>
            <a:miter lim="800000"/>
            <a:headEnd/>
            <a:tailEnd/>
          </a:ln>
        </p:spPr>
      </p:pic>
      <p:sp>
        <p:nvSpPr>
          <p:cNvPr id="2" name="Text Box 5">
            <a:extLst>
              <a:ext uri="{FF2B5EF4-FFF2-40B4-BE49-F238E27FC236}">
                <a16:creationId xmlns:a16="http://schemas.microsoft.com/office/drawing/2014/main" id="{49C4A8CC-3EE9-7F15-6249-295FE0A25354}"/>
              </a:ext>
            </a:extLst>
          </p:cNvPr>
          <p:cNvSpPr txBox="1">
            <a:spLocks noChangeArrowheads="1"/>
          </p:cNvSpPr>
          <p:nvPr/>
        </p:nvSpPr>
        <p:spPr bwMode="auto">
          <a:xfrm>
            <a:off x="2150736" y="334963"/>
            <a:ext cx="4788555" cy="430887"/>
          </a:xfrm>
          <a:prstGeom prst="rect">
            <a:avLst/>
          </a:prstGeom>
          <a:noFill/>
          <a:ln w="9525">
            <a:noFill/>
            <a:miter lim="800000"/>
            <a:headEnd/>
            <a:tailEnd/>
          </a:ln>
        </p:spPr>
        <p:txBody>
          <a:bodyPr wrap="none">
            <a:spAutoFit/>
          </a:bodyPr>
          <a:lstStyle/>
          <a:p>
            <a:pPr algn="ctr"/>
            <a:r>
              <a:rPr lang="en-US" sz="2200" dirty="0">
                <a:latin typeface="Verdana" pitchFamily="34" charset="0"/>
              </a:rPr>
              <a:t>ADAPTATION OR ACCLIMATION?</a:t>
            </a:r>
            <a:endParaRPr lang="el-GR" sz="2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Text Box 3"/>
          <p:cNvSpPr txBox="1">
            <a:spLocks noChangeArrowheads="1"/>
          </p:cNvSpPr>
          <p:nvPr/>
        </p:nvSpPr>
        <p:spPr bwMode="auto">
          <a:xfrm>
            <a:off x="457200" y="5334000"/>
            <a:ext cx="8153400" cy="707886"/>
          </a:xfrm>
          <a:prstGeom prst="rect">
            <a:avLst/>
          </a:prstGeom>
          <a:noFill/>
          <a:ln w="9525">
            <a:noFill/>
            <a:miter lim="800000"/>
            <a:headEnd/>
            <a:tailEnd/>
          </a:ln>
        </p:spPr>
        <p:txBody>
          <a:bodyPr>
            <a:spAutoFit/>
          </a:bodyPr>
          <a:lstStyle/>
          <a:p>
            <a:pPr algn="ctr"/>
            <a:r>
              <a:rPr lang="en-US" sz="2000" dirty="0">
                <a:solidFill>
                  <a:schemeClr val="tx2"/>
                </a:solidFill>
                <a:latin typeface="Verdana" pitchFamily="34" charset="0"/>
              </a:rPr>
              <a:t>Accumulation of anthocyanins in </a:t>
            </a:r>
            <a:r>
              <a:rPr lang="en-US" sz="2000" i="1" dirty="0">
                <a:solidFill>
                  <a:schemeClr val="tx2"/>
                </a:solidFill>
                <a:latin typeface="Verdana" pitchFamily="34" charset="0"/>
              </a:rPr>
              <a:t>Berberis </a:t>
            </a:r>
            <a:r>
              <a:rPr lang="en-US" sz="2000" i="1" dirty="0" err="1">
                <a:solidFill>
                  <a:schemeClr val="tx2"/>
                </a:solidFill>
                <a:latin typeface="Verdana" pitchFamily="34" charset="0"/>
              </a:rPr>
              <a:t>thunbergii</a:t>
            </a:r>
            <a:r>
              <a:rPr lang="en-US" sz="2000" i="1" dirty="0">
                <a:solidFill>
                  <a:schemeClr val="tx2"/>
                </a:solidFill>
                <a:latin typeface="Verdana" pitchFamily="34" charset="0"/>
              </a:rPr>
              <a:t> </a:t>
            </a:r>
            <a:r>
              <a:rPr lang="en-US" sz="2000" dirty="0">
                <a:solidFill>
                  <a:schemeClr val="tx2"/>
                </a:solidFill>
                <a:latin typeface="Verdana" pitchFamily="34" charset="0"/>
              </a:rPr>
              <a:t>is the result of </a:t>
            </a:r>
            <a:r>
              <a:rPr lang="en-US" sz="2000" b="1" dirty="0">
                <a:solidFill>
                  <a:schemeClr val="tx2"/>
                </a:solidFill>
                <a:latin typeface="Verdana" pitchFamily="34" charset="0"/>
              </a:rPr>
              <a:t>acclimation</a:t>
            </a:r>
            <a:r>
              <a:rPr lang="en-US" sz="2000" dirty="0">
                <a:solidFill>
                  <a:schemeClr val="tx2"/>
                </a:solidFill>
                <a:latin typeface="Verdana" pitchFamily="34" charset="0"/>
              </a:rPr>
              <a:t> to high irradiance</a:t>
            </a:r>
            <a:endParaRPr lang="el-GR" sz="2000" b="1" dirty="0">
              <a:solidFill>
                <a:schemeClr val="tx2"/>
              </a:solidFill>
              <a:latin typeface="Verdana" pitchFamily="34" charset="0"/>
            </a:endParaRPr>
          </a:p>
        </p:txBody>
      </p:sp>
      <p:pic>
        <p:nvPicPr>
          <p:cNvPr id="1027" name="Picture 3"/>
          <p:cNvPicPr>
            <a:picLocks noChangeAspect="1" noChangeArrowheads="1"/>
          </p:cNvPicPr>
          <p:nvPr/>
        </p:nvPicPr>
        <p:blipFill>
          <a:blip r:embed="rId2" cstate="print"/>
          <a:srcRect t="882" r="4236" b="1176"/>
          <a:stretch>
            <a:fillRect/>
          </a:stretch>
        </p:blipFill>
        <p:spPr bwMode="auto">
          <a:xfrm>
            <a:off x="2125980" y="1181100"/>
            <a:ext cx="4876800" cy="3646912"/>
          </a:xfrm>
          <a:prstGeom prst="rect">
            <a:avLst/>
          </a:prstGeom>
          <a:noFill/>
          <a:ln w="9525">
            <a:noFill/>
            <a:miter lim="800000"/>
            <a:headEnd/>
            <a:tailEnd/>
          </a:ln>
        </p:spPr>
      </p:pic>
      <p:sp>
        <p:nvSpPr>
          <p:cNvPr id="2" name="Text Box 5">
            <a:extLst>
              <a:ext uri="{FF2B5EF4-FFF2-40B4-BE49-F238E27FC236}">
                <a16:creationId xmlns:a16="http://schemas.microsoft.com/office/drawing/2014/main" id="{10E0E174-754B-29EB-59C5-43E0B9B47B57}"/>
              </a:ext>
            </a:extLst>
          </p:cNvPr>
          <p:cNvSpPr txBox="1">
            <a:spLocks noChangeArrowheads="1"/>
          </p:cNvSpPr>
          <p:nvPr/>
        </p:nvSpPr>
        <p:spPr bwMode="auto">
          <a:xfrm>
            <a:off x="2150736" y="334963"/>
            <a:ext cx="4788555" cy="430887"/>
          </a:xfrm>
          <a:prstGeom prst="rect">
            <a:avLst/>
          </a:prstGeom>
          <a:noFill/>
          <a:ln w="9525">
            <a:noFill/>
            <a:miter lim="800000"/>
            <a:headEnd/>
            <a:tailEnd/>
          </a:ln>
        </p:spPr>
        <p:txBody>
          <a:bodyPr wrap="none">
            <a:spAutoFit/>
          </a:bodyPr>
          <a:lstStyle/>
          <a:p>
            <a:pPr algn="ctr"/>
            <a:r>
              <a:rPr lang="en-US" sz="2200" dirty="0">
                <a:latin typeface="Verdana" pitchFamily="34" charset="0"/>
              </a:rPr>
              <a:t>ADAPTATION OR ACCLIMATION?</a:t>
            </a:r>
            <a:endParaRPr lang="el-GR" sz="2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10947" name="Text Box 3"/>
          <p:cNvSpPr txBox="1">
            <a:spLocks noChangeArrowheads="1"/>
          </p:cNvSpPr>
          <p:nvPr/>
        </p:nvSpPr>
        <p:spPr bwMode="auto">
          <a:xfrm>
            <a:off x="457200" y="5334000"/>
            <a:ext cx="8153400" cy="707886"/>
          </a:xfrm>
          <a:prstGeom prst="rect">
            <a:avLst/>
          </a:prstGeom>
          <a:noFill/>
          <a:ln w="9525">
            <a:noFill/>
            <a:miter lim="800000"/>
            <a:headEnd/>
            <a:tailEnd/>
          </a:ln>
        </p:spPr>
        <p:txBody>
          <a:bodyPr>
            <a:spAutoFit/>
          </a:bodyPr>
          <a:lstStyle/>
          <a:p>
            <a:pPr algn="ctr"/>
            <a:r>
              <a:rPr lang="en-US" sz="2000" dirty="0">
                <a:solidFill>
                  <a:schemeClr val="tx2"/>
                </a:solidFill>
                <a:latin typeface="Verdana" pitchFamily="34" charset="0"/>
              </a:rPr>
              <a:t>Trichome layers in the abaxial surface of olive leaves is an </a:t>
            </a:r>
            <a:r>
              <a:rPr lang="en-US" sz="2000" b="1" dirty="0">
                <a:solidFill>
                  <a:schemeClr val="tx2"/>
                </a:solidFill>
                <a:latin typeface="Verdana" pitchFamily="34" charset="0"/>
              </a:rPr>
              <a:t>adaptation </a:t>
            </a:r>
            <a:r>
              <a:rPr lang="en-US" sz="2000" dirty="0">
                <a:solidFill>
                  <a:schemeClr val="tx2"/>
                </a:solidFill>
                <a:latin typeface="Verdana" pitchFamily="34" charset="0"/>
              </a:rPr>
              <a:t>characteristic</a:t>
            </a:r>
            <a:endParaRPr lang="el-GR" sz="2000" b="1" dirty="0">
              <a:solidFill>
                <a:schemeClr val="tx2"/>
              </a:solidFill>
              <a:latin typeface="Verdana" pitchFamily="34" charset="0"/>
            </a:endParaRPr>
          </a:p>
        </p:txBody>
      </p:sp>
      <p:pic>
        <p:nvPicPr>
          <p:cNvPr id="35845" name="Picture 9" descr="http://c.photoshelter.com/img-get/I00007yz0kUi_el0/s/600/3018359.JPG"/>
          <p:cNvPicPr>
            <a:picLocks noChangeAspect="1" noChangeArrowheads="1"/>
          </p:cNvPicPr>
          <p:nvPr/>
        </p:nvPicPr>
        <p:blipFill>
          <a:blip r:embed="rId2" cstate="print"/>
          <a:srcRect r="9334" b="9332"/>
          <a:stretch>
            <a:fillRect/>
          </a:stretch>
        </p:blipFill>
        <p:spPr bwMode="auto">
          <a:xfrm>
            <a:off x="2082800" y="1219200"/>
            <a:ext cx="4978400" cy="3733800"/>
          </a:xfrm>
          <a:prstGeom prst="rect">
            <a:avLst/>
          </a:prstGeom>
          <a:noFill/>
          <a:ln w="9525">
            <a:noFill/>
            <a:miter lim="800000"/>
            <a:headEnd/>
            <a:tailEnd/>
          </a:ln>
        </p:spPr>
      </p:pic>
      <p:sp>
        <p:nvSpPr>
          <p:cNvPr id="2" name="Text Box 5">
            <a:extLst>
              <a:ext uri="{FF2B5EF4-FFF2-40B4-BE49-F238E27FC236}">
                <a16:creationId xmlns:a16="http://schemas.microsoft.com/office/drawing/2014/main" id="{72CB6767-2AD6-58A1-FA9A-1CE12B63FC3B}"/>
              </a:ext>
            </a:extLst>
          </p:cNvPr>
          <p:cNvSpPr txBox="1">
            <a:spLocks noChangeArrowheads="1"/>
          </p:cNvSpPr>
          <p:nvPr/>
        </p:nvSpPr>
        <p:spPr bwMode="auto">
          <a:xfrm>
            <a:off x="2150736" y="334963"/>
            <a:ext cx="4788555" cy="430887"/>
          </a:xfrm>
          <a:prstGeom prst="rect">
            <a:avLst/>
          </a:prstGeom>
          <a:noFill/>
          <a:ln w="9525">
            <a:noFill/>
            <a:miter lim="800000"/>
            <a:headEnd/>
            <a:tailEnd/>
          </a:ln>
        </p:spPr>
        <p:txBody>
          <a:bodyPr wrap="none">
            <a:spAutoFit/>
          </a:bodyPr>
          <a:lstStyle/>
          <a:p>
            <a:pPr algn="ctr"/>
            <a:r>
              <a:rPr lang="en-US" sz="2200" dirty="0">
                <a:latin typeface="Verdana" pitchFamily="34" charset="0"/>
              </a:rPr>
              <a:t>ADAPTATION OR ACCLIMATION?</a:t>
            </a:r>
            <a:endParaRPr lang="el-GR" sz="2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36868"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Cross resistance:</a:t>
            </a:r>
            <a:endParaRPr lang="el-GR" sz="2200" b="1" dirty="0">
              <a:solidFill>
                <a:schemeClr val="bg2"/>
              </a:solidFill>
              <a:latin typeface="Verdana" pitchFamily="34" charset="0"/>
            </a:endParaRPr>
          </a:p>
        </p:txBody>
      </p:sp>
      <p:sp>
        <p:nvSpPr>
          <p:cNvPr id="211973" name="Text Box 5"/>
          <p:cNvSpPr txBox="1">
            <a:spLocks noChangeArrowheads="1"/>
          </p:cNvSpPr>
          <p:nvPr/>
        </p:nvSpPr>
        <p:spPr bwMode="auto">
          <a:xfrm>
            <a:off x="1295400" y="1431925"/>
            <a:ext cx="7239000" cy="400110"/>
          </a:xfrm>
          <a:prstGeom prst="rect">
            <a:avLst/>
          </a:prstGeom>
          <a:noFill/>
          <a:ln w="9525">
            <a:noFill/>
            <a:miter lim="800000"/>
            <a:headEnd/>
            <a:tailEnd/>
          </a:ln>
        </p:spPr>
        <p:txBody>
          <a:bodyPr>
            <a:spAutoFit/>
          </a:bodyPr>
          <a:lstStyle/>
          <a:p>
            <a:r>
              <a:rPr lang="en-US" sz="2000" dirty="0">
                <a:latin typeface="Verdana" pitchFamily="34" charset="0"/>
              </a:rPr>
              <a:t>Appears when two or more stressors coexist.</a:t>
            </a:r>
            <a:endParaRPr lang="el-GR" sz="2000" dirty="0">
              <a:latin typeface="Verdana" pitchFamily="34" charset="0"/>
            </a:endParaRPr>
          </a:p>
        </p:txBody>
      </p:sp>
      <p:sp>
        <p:nvSpPr>
          <p:cNvPr id="211974" name="Text Box 6"/>
          <p:cNvSpPr txBox="1">
            <a:spLocks noChangeArrowheads="1"/>
          </p:cNvSpPr>
          <p:nvPr/>
        </p:nvSpPr>
        <p:spPr bwMode="auto">
          <a:xfrm>
            <a:off x="1295400" y="2133600"/>
            <a:ext cx="7239000" cy="707886"/>
          </a:xfrm>
          <a:prstGeom prst="rect">
            <a:avLst/>
          </a:prstGeom>
          <a:noFill/>
          <a:ln w="9525">
            <a:noFill/>
            <a:miter lim="800000"/>
            <a:headEnd/>
            <a:tailEnd/>
          </a:ln>
        </p:spPr>
        <p:txBody>
          <a:bodyPr>
            <a:spAutoFit/>
          </a:bodyPr>
          <a:lstStyle/>
          <a:p>
            <a:r>
              <a:rPr lang="en-US" sz="2000" dirty="0">
                <a:latin typeface="Verdana" pitchFamily="34" charset="0"/>
              </a:rPr>
              <a:t>It the induction of coping with a stressor through he acclimation to another stressor.</a:t>
            </a:r>
            <a:endParaRPr lang="el-GR" sz="2000" dirty="0">
              <a:latin typeface="Verdana" pitchFamily="34" charset="0"/>
            </a:endParaRPr>
          </a:p>
        </p:txBody>
      </p:sp>
      <p:sp>
        <p:nvSpPr>
          <p:cNvPr id="211976" name="Text Box 8"/>
          <p:cNvSpPr txBox="1">
            <a:spLocks noChangeArrowheads="1"/>
          </p:cNvSpPr>
          <p:nvPr/>
        </p:nvSpPr>
        <p:spPr bwMode="auto">
          <a:xfrm>
            <a:off x="1295400" y="3108325"/>
            <a:ext cx="7239000" cy="1015663"/>
          </a:xfrm>
          <a:prstGeom prst="rect">
            <a:avLst/>
          </a:prstGeom>
          <a:noFill/>
          <a:ln w="9525">
            <a:noFill/>
            <a:miter lim="800000"/>
            <a:headEnd/>
            <a:tailEnd/>
          </a:ln>
        </p:spPr>
        <p:txBody>
          <a:bodyPr>
            <a:spAutoFit/>
          </a:bodyPr>
          <a:lstStyle/>
          <a:p>
            <a:r>
              <a:rPr lang="en-US" sz="2000" dirty="0">
                <a:latin typeface="Verdana" pitchFamily="34" charset="0"/>
              </a:rPr>
              <a:t>This phenomenon is due to the multifunctionality of stress coping mechanisms: certain mechanisms work against more than one stressors.</a:t>
            </a:r>
            <a:endParaRPr lang="el-GR" sz="2000" dirty="0">
              <a:latin typeface="Verdana" pitchFamily="34" charset="0"/>
            </a:endParaRPr>
          </a:p>
        </p:txBody>
      </p:sp>
      <p:sp>
        <p:nvSpPr>
          <p:cNvPr id="2" name="Text Box 3">
            <a:extLst>
              <a:ext uri="{FF2B5EF4-FFF2-40B4-BE49-F238E27FC236}">
                <a16:creationId xmlns:a16="http://schemas.microsoft.com/office/drawing/2014/main" id="{93E7185D-4367-2D72-17FA-983C0D8483CC}"/>
              </a:ext>
            </a:extLst>
          </p:cNvPr>
          <p:cNvSpPr txBox="1">
            <a:spLocks noChangeArrowheads="1"/>
          </p:cNvSpPr>
          <p:nvPr/>
        </p:nvSpPr>
        <p:spPr bwMode="auto">
          <a:xfrm>
            <a:off x="3267270" y="334963"/>
            <a:ext cx="2553904" cy="430887"/>
          </a:xfrm>
          <a:prstGeom prst="rect">
            <a:avLst/>
          </a:prstGeom>
          <a:noFill/>
          <a:ln w="9525">
            <a:noFill/>
            <a:miter lim="800000"/>
            <a:headEnd/>
            <a:tailEnd/>
          </a:ln>
        </p:spPr>
        <p:txBody>
          <a:bodyPr wrap="none">
            <a:spAutoFit/>
          </a:bodyPr>
          <a:lstStyle/>
          <a:p>
            <a:pPr algn="ctr"/>
            <a:r>
              <a:rPr lang="en-US" sz="2200" dirty="0">
                <a:latin typeface="Verdana" pitchFamily="34" charset="0"/>
              </a:rPr>
              <a:t>INTRODUCTION </a:t>
            </a:r>
            <a:endParaRPr lang="el-GR" sz="2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1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p:bldP spid="211974" grpId="0"/>
      <p:bldP spid="2119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38915" name="Text Box 3"/>
          <p:cNvSpPr txBox="1">
            <a:spLocks noChangeArrowheads="1"/>
          </p:cNvSpPr>
          <p:nvPr/>
        </p:nvSpPr>
        <p:spPr bwMode="auto">
          <a:xfrm>
            <a:off x="1178289" y="334963"/>
            <a:ext cx="6735049" cy="430887"/>
          </a:xfrm>
          <a:prstGeom prst="rect">
            <a:avLst/>
          </a:prstGeom>
          <a:noFill/>
          <a:ln w="9525">
            <a:noFill/>
            <a:miter lim="800000"/>
            <a:headEnd/>
            <a:tailEnd/>
          </a:ln>
        </p:spPr>
        <p:txBody>
          <a:bodyPr wrap="none">
            <a:spAutoFit/>
          </a:bodyPr>
          <a:lstStyle/>
          <a:p>
            <a:pPr algn="ctr"/>
            <a:r>
              <a:rPr lang="en-US" sz="2200" dirty="0">
                <a:latin typeface="Verdana" pitchFamily="34" charset="0"/>
              </a:rPr>
              <a:t>STAGES AND COMPONENTS OF ACCLIMATION</a:t>
            </a:r>
            <a:endParaRPr lang="el-GR" sz="2200" dirty="0">
              <a:latin typeface="Verdana" pitchFamily="34" charset="0"/>
            </a:endParaRPr>
          </a:p>
        </p:txBody>
      </p:sp>
      <p:sp>
        <p:nvSpPr>
          <p:cNvPr id="38916"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External stimulus</a:t>
            </a:r>
            <a:endParaRPr lang="el-GR" sz="2200" b="1" dirty="0">
              <a:solidFill>
                <a:schemeClr val="bg2"/>
              </a:solidFill>
              <a:latin typeface="Verdana" pitchFamily="34" charset="0"/>
            </a:endParaRPr>
          </a:p>
        </p:txBody>
      </p:sp>
      <p:sp>
        <p:nvSpPr>
          <p:cNvPr id="216069" name="Text Box 5"/>
          <p:cNvSpPr txBox="1">
            <a:spLocks noChangeArrowheads="1"/>
          </p:cNvSpPr>
          <p:nvPr/>
        </p:nvSpPr>
        <p:spPr bwMode="auto">
          <a:xfrm>
            <a:off x="1295400" y="1447800"/>
            <a:ext cx="7239000" cy="707886"/>
          </a:xfrm>
          <a:prstGeom prst="rect">
            <a:avLst/>
          </a:prstGeom>
          <a:noFill/>
          <a:ln w="9525">
            <a:noFill/>
            <a:miter lim="800000"/>
            <a:headEnd/>
            <a:tailEnd/>
          </a:ln>
        </p:spPr>
        <p:txBody>
          <a:bodyPr>
            <a:spAutoFit/>
          </a:bodyPr>
          <a:lstStyle/>
          <a:p>
            <a:r>
              <a:rPr lang="en-US" sz="2000" dirty="0">
                <a:latin typeface="Verdana" pitchFamily="34" charset="0"/>
              </a:rPr>
              <a:t>For example, low soil humidity causes reduction of water potential of plant tissues</a:t>
            </a:r>
            <a:endParaRPr lang="el-GR" sz="2000" dirty="0">
              <a:latin typeface="Verdana" pitchFamily="34" charset="0"/>
            </a:endParaRPr>
          </a:p>
        </p:txBody>
      </p:sp>
      <p:sp>
        <p:nvSpPr>
          <p:cNvPr id="216070" name="Text Box 6"/>
          <p:cNvSpPr txBox="1">
            <a:spLocks noChangeArrowheads="1"/>
          </p:cNvSpPr>
          <p:nvPr/>
        </p:nvSpPr>
        <p:spPr bwMode="auto">
          <a:xfrm>
            <a:off x="685800" y="2163763"/>
            <a:ext cx="7696200" cy="427037"/>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Signal perception</a:t>
            </a:r>
            <a:endParaRPr lang="el-GR" sz="2200" b="1" dirty="0">
              <a:solidFill>
                <a:schemeClr val="bg2"/>
              </a:solidFill>
              <a:latin typeface="Verdana" pitchFamily="34" charset="0"/>
            </a:endParaRPr>
          </a:p>
        </p:txBody>
      </p:sp>
      <p:sp>
        <p:nvSpPr>
          <p:cNvPr id="216071" name="Text Box 7"/>
          <p:cNvSpPr txBox="1">
            <a:spLocks noChangeArrowheads="1"/>
          </p:cNvSpPr>
          <p:nvPr/>
        </p:nvSpPr>
        <p:spPr bwMode="auto">
          <a:xfrm>
            <a:off x="1295400" y="2667000"/>
            <a:ext cx="7239000" cy="707886"/>
          </a:xfrm>
          <a:prstGeom prst="rect">
            <a:avLst/>
          </a:prstGeom>
          <a:noFill/>
          <a:ln w="9525">
            <a:noFill/>
            <a:miter lim="800000"/>
            <a:headEnd/>
            <a:tailEnd/>
          </a:ln>
        </p:spPr>
        <p:txBody>
          <a:bodyPr>
            <a:spAutoFit/>
          </a:bodyPr>
          <a:lstStyle/>
          <a:p>
            <a:r>
              <a:rPr lang="en-US" sz="2000" dirty="0">
                <a:latin typeface="Verdana" pitchFamily="34" charset="0"/>
              </a:rPr>
              <a:t>Specialized sensor’s features change. Signal transduction begins.</a:t>
            </a:r>
            <a:endParaRPr lang="el-GR" sz="2000" dirty="0">
              <a:latin typeface="Verdana" pitchFamily="34" charset="0"/>
            </a:endParaRPr>
          </a:p>
        </p:txBody>
      </p:sp>
      <p:sp>
        <p:nvSpPr>
          <p:cNvPr id="216072" name="Text Box 8"/>
          <p:cNvSpPr txBox="1">
            <a:spLocks noChangeArrowheads="1"/>
          </p:cNvSpPr>
          <p:nvPr/>
        </p:nvSpPr>
        <p:spPr bwMode="auto">
          <a:xfrm>
            <a:off x="685800" y="34290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Signal transduction</a:t>
            </a:r>
            <a:endParaRPr lang="el-GR" sz="2200" b="1" dirty="0">
              <a:solidFill>
                <a:schemeClr val="bg2"/>
              </a:solidFill>
              <a:latin typeface="Verdana" pitchFamily="34" charset="0"/>
            </a:endParaRPr>
          </a:p>
        </p:txBody>
      </p:sp>
      <p:sp>
        <p:nvSpPr>
          <p:cNvPr id="216073" name="Text Box 9"/>
          <p:cNvSpPr txBox="1">
            <a:spLocks noChangeArrowheads="1"/>
          </p:cNvSpPr>
          <p:nvPr/>
        </p:nvSpPr>
        <p:spPr bwMode="auto">
          <a:xfrm>
            <a:off x="1295400" y="3932238"/>
            <a:ext cx="7239000" cy="707886"/>
          </a:xfrm>
          <a:prstGeom prst="rect">
            <a:avLst/>
          </a:prstGeom>
          <a:noFill/>
          <a:ln w="9525">
            <a:noFill/>
            <a:miter lim="800000"/>
            <a:headEnd/>
            <a:tailEnd/>
          </a:ln>
        </p:spPr>
        <p:txBody>
          <a:bodyPr>
            <a:spAutoFit/>
          </a:bodyPr>
          <a:lstStyle/>
          <a:p>
            <a:r>
              <a:rPr lang="en-US" sz="2000" dirty="0" err="1">
                <a:latin typeface="Verdana" pitchFamily="34" charset="0"/>
              </a:rPr>
              <a:t>Secialized</a:t>
            </a:r>
            <a:r>
              <a:rPr lang="en-US" sz="2000" dirty="0">
                <a:latin typeface="Verdana" pitchFamily="34" charset="0"/>
              </a:rPr>
              <a:t> molecules are transported from the site of perception to the area of response</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6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7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1607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607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16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p:bldP spid="216070" grpId="0"/>
      <p:bldP spid="216071" grpId="0"/>
      <p:bldP spid="216072" grpId="0"/>
      <p:bldP spid="2160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37891" name="Text Box 3"/>
          <p:cNvSpPr txBox="1">
            <a:spLocks noChangeArrowheads="1"/>
          </p:cNvSpPr>
          <p:nvPr/>
        </p:nvSpPr>
        <p:spPr bwMode="auto">
          <a:xfrm>
            <a:off x="2598492" y="334963"/>
            <a:ext cx="3899402" cy="430887"/>
          </a:xfrm>
          <a:prstGeom prst="rect">
            <a:avLst/>
          </a:prstGeom>
          <a:noFill/>
          <a:ln w="9525">
            <a:noFill/>
            <a:miter lim="800000"/>
            <a:headEnd/>
            <a:tailEnd/>
          </a:ln>
        </p:spPr>
        <p:txBody>
          <a:bodyPr wrap="none">
            <a:spAutoFit/>
          </a:bodyPr>
          <a:lstStyle/>
          <a:p>
            <a:pPr algn="ctr"/>
            <a:r>
              <a:rPr lang="en-US" sz="2200" dirty="0">
                <a:latin typeface="Verdana" pitchFamily="34" charset="0"/>
              </a:rPr>
              <a:t>STAGES OF ACCLIMATION</a:t>
            </a:r>
            <a:endParaRPr lang="el-GR" sz="2200" dirty="0">
              <a:latin typeface="Verdana" pitchFamily="34" charset="0"/>
            </a:endParaRPr>
          </a:p>
        </p:txBody>
      </p:sp>
      <p:pic>
        <p:nvPicPr>
          <p:cNvPr id="2" name="Picture 2" descr="https://croteaubio.files.wordpress.com/2011/12/cell-to-cell-communication-9-728.jpg">
            <a:extLst>
              <a:ext uri="{FF2B5EF4-FFF2-40B4-BE49-F238E27FC236}">
                <a16:creationId xmlns:a16="http://schemas.microsoft.com/office/drawing/2014/main" id="{28E32F5A-AC16-AA3D-ECF9-6BBE6BEB3744}"/>
              </a:ext>
            </a:extLst>
          </p:cNvPr>
          <p:cNvPicPr>
            <a:picLocks noChangeAspect="1" noChangeArrowheads="1"/>
          </p:cNvPicPr>
          <p:nvPr/>
        </p:nvPicPr>
        <p:blipFill rotWithShape="1">
          <a:blip r:embed="rId2" cstate="print"/>
          <a:srcRect l="4902" t="30065" r="4902" b="16340"/>
          <a:stretch/>
        </p:blipFill>
        <p:spPr bwMode="auto">
          <a:xfrm>
            <a:off x="228600" y="1905000"/>
            <a:ext cx="8720258" cy="388620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37892" name="Text Box 8"/>
          <p:cNvSpPr txBox="1">
            <a:spLocks noChangeArrowheads="1"/>
          </p:cNvSpPr>
          <p:nvPr/>
        </p:nvSpPr>
        <p:spPr bwMode="auto">
          <a:xfrm>
            <a:off x="990600" y="4775537"/>
            <a:ext cx="7162800" cy="707886"/>
          </a:xfrm>
          <a:prstGeom prst="rect">
            <a:avLst/>
          </a:prstGeom>
          <a:noFill/>
          <a:ln w="9525">
            <a:noFill/>
            <a:miter lim="800000"/>
            <a:headEnd/>
            <a:tailEnd/>
          </a:ln>
        </p:spPr>
        <p:txBody>
          <a:bodyPr wrap="square">
            <a:spAutoFit/>
          </a:bodyPr>
          <a:lstStyle/>
          <a:p>
            <a:pPr algn="ctr"/>
            <a:r>
              <a:rPr lang="en-US" sz="2000" dirty="0">
                <a:solidFill>
                  <a:schemeClr val="tx2"/>
                </a:solidFill>
                <a:latin typeface="Verdana" pitchFamily="34" charset="0"/>
              </a:rPr>
              <a:t>The MAPK sequence includes three enzymes that function in-line</a:t>
            </a:r>
            <a:endParaRPr lang="el-GR" sz="2000" b="1" dirty="0">
              <a:solidFill>
                <a:schemeClr val="tx2"/>
              </a:solidFill>
              <a:latin typeface="Verdana" pitchFamily="34" charset="0"/>
            </a:endParaRPr>
          </a:p>
        </p:txBody>
      </p:sp>
      <p:pic>
        <p:nvPicPr>
          <p:cNvPr id="287747" name="Picture 3"/>
          <p:cNvPicPr>
            <a:picLocks noChangeAspect="1" noChangeArrowheads="1"/>
          </p:cNvPicPr>
          <p:nvPr/>
        </p:nvPicPr>
        <p:blipFill>
          <a:blip r:embed="rId2" cstate="print"/>
          <a:srcRect/>
          <a:stretch>
            <a:fillRect/>
          </a:stretch>
        </p:blipFill>
        <p:spPr bwMode="auto">
          <a:xfrm>
            <a:off x="1905000" y="1828801"/>
            <a:ext cx="5349873" cy="2300288"/>
          </a:xfrm>
          <a:prstGeom prst="rect">
            <a:avLst/>
          </a:prstGeom>
          <a:noFill/>
          <a:ln w="9525">
            <a:noFill/>
            <a:miter lim="800000"/>
            <a:headEnd/>
            <a:tailEnd/>
          </a:ln>
          <a:effectLst/>
        </p:spPr>
      </p:pic>
      <p:sp>
        <p:nvSpPr>
          <p:cNvPr id="2" name="Text Box 3">
            <a:extLst>
              <a:ext uri="{FF2B5EF4-FFF2-40B4-BE49-F238E27FC236}">
                <a16:creationId xmlns:a16="http://schemas.microsoft.com/office/drawing/2014/main" id="{FD234270-68EC-CCA4-6F25-21796869E0C6}"/>
              </a:ext>
            </a:extLst>
          </p:cNvPr>
          <p:cNvSpPr txBox="1">
            <a:spLocks noChangeArrowheads="1"/>
          </p:cNvSpPr>
          <p:nvPr/>
        </p:nvSpPr>
        <p:spPr bwMode="auto">
          <a:xfrm>
            <a:off x="1372645" y="334963"/>
            <a:ext cx="6351099" cy="430887"/>
          </a:xfrm>
          <a:prstGeom prst="rect">
            <a:avLst/>
          </a:prstGeom>
          <a:noFill/>
          <a:ln w="9525">
            <a:noFill/>
            <a:miter lim="800000"/>
            <a:headEnd/>
            <a:tailEnd/>
          </a:ln>
        </p:spPr>
        <p:txBody>
          <a:bodyPr wrap="none">
            <a:spAutoFit/>
          </a:bodyPr>
          <a:lstStyle/>
          <a:p>
            <a:pPr algn="ctr"/>
            <a:r>
              <a:rPr lang="en-US" sz="2200" dirty="0">
                <a:latin typeface="Verdana" pitchFamily="34" charset="0"/>
              </a:rPr>
              <a:t>EMERGENCE OF ACCLIMATION PROCESSES</a:t>
            </a:r>
            <a:endParaRPr lang="el-GR" sz="2200" dirty="0">
              <a:latin typeface="Verdan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BB5E5-D1C7-2DBF-335D-E4F1DC4D36E1}"/>
            </a:ext>
          </a:extLst>
        </p:cNvPr>
        <p:cNvGrpSpPr/>
        <p:nvPr/>
      </p:nvGrpSpPr>
      <p:grpSpPr>
        <a:xfrm>
          <a:off x="0" y="0"/>
          <a:ext cx="0" cy="0"/>
          <a:chOff x="0" y="0"/>
          <a:chExt cx="0" cy="0"/>
        </a:xfrm>
      </p:grpSpPr>
      <p:sp>
        <p:nvSpPr>
          <p:cNvPr id="37890" name="Text Box 2">
            <a:extLst>
              <a:ext uri="{FF2B5EF4-FFF2-40B4-BE49-F238E27FC236}">
                <a16:creationId xmlns:a16="http://schemas.microsoft.com/office/drawing/2014/main" id="{5E433264-0D41-3005-4985-91B9E8B2E6EE}"/>
              </a:ext>
            </a:extLst>
          </p:cNvPr>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pic>
        <p:nvPicPr>
          <p:cNvPr id="108546" name="Picture 2">
            <a:extLst>
              <a:ext uri="{FF2B5EF4-FFF2-40B4-BE49-F238E27FC236}">
                <a16:creationId xmlns:a16="http://schemas.microsoft.com/office/drawing/2014/main" id="{94EDFFE8-9E50-D4E5-ECFD-08CA890E4CA2}"/>
              </a:ext>
            </a:extLst>
          </p:cNvPr>
          <p:cNvPicPr>
            <a:picLocks noChangeAspect="1" noChangeArrowheads="1"/>
          </p:cNvPicPr>
          <p:nvPr/>
        </p:nvPicPr>
        <p:blipFill>
          <a:blip r:embed="rId2" cstate="print"/>
          <a:srcRect/>
          <a:stretch>
            <a:fillRect/>
          </a:stretch>
        </p:blipFill>
        <p:spPr bwMode="auto">
          <a:xfrm>
            <a:off x="1343423" y="66676"/>
            <a:ext cx="6457552" cy="6705600"/>
          </a:xfrm>
          <a:prstGeom prst="rect">
            <a:avLst/>
          </a:prstGeom>
          <a:noFill/>
          <a:ln w="9525">
            <a:noFill/>
            <a:miter lim="800000"/>
            <a:headEnd/>
            <a:tailEnd/>
          </a:ln>
          <a:effectLst/>
        </p:spPr>
      </p:pic>
      <p:pic>
        <p:nvPicPr>
          <p:cNvPr id="9" name="Graphic 8">
            <a:extLst>
              <a:ext uri="{FF2B5EF4-FFF2-40B4-BE49-F238E27FC236}">
                <a16:creationId xmlns:a16="http://schemas.microsoft.com/office/drawing/2014/main" id="{2FE202B7-FD45-FF1F-B856-9D62FE7FAC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1600" y="52248"/>
            <a:ext cx="6296025" cy="5638800"/>
          </a:xfrm>
          <a:prstGeom prst="rect">
            <a:avLst/>
          </a:prstGeom>
        </p:spPr>
      </p:pic>
    </p:spTree>
    <p:extLst>
      <p:ext uri="{BB962C8B-B14F-4D97-AF65-F5344CB8AC3E}">
        <p14:creationId xmlns:p14="http://schemas.microsoft.com/office/powerpoint/2010/main" val="299201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18435" name="Text Box 4"/>
          <p:cNvSpPr txBox="1">
            <a:spLocks noChangeArrowheads="1"/>
          </p:cNvSpPr>
          <p:nvPr/>
        </p:nvSpPr>
        <p:spPr bwMode="auto">
          <a:xfrm>
            <a:off x="1226311" y="334963"/>
            <a:ext cx="6619954" cy="430887"/>
          </a:xfrm>
          <a:prstGeom prst="rect">
            <a:avLst/>
          </a:prstGeom>
          <a:noFill/>
          <a:ln w="9525">
            <a:noFill/>
            <a:miter lim="800000"/>
            <a:headEnd/>
            <a:tailEnd/>
          </a:ln>
        </p:spPr>
        <p:txBody>
          <a:bodyPr wrap="none">
            <a:spAutoFit/>
          </a:bodyPr>
          <a:lstStyle/>
          <a:p>
            <a:pPr algn="ctr"/>
            <a:r>
              <a:rPr lang="en-US" sz="2200" dirty="0">
                <a:latin typeface="Verdana" pitchFamily="34" charset="0"/>
              </a:rPr>
              <a:t>NUMBER OF GENES IN CERTAIN ORGANISMS</a:t>
            </a:r>
            <a:endParaRPr lang="el-GR" sz="2200" dirty="0">
              <a:latin typeface="Verdana" pitchFamily="34" charset="0"/>
            </a:endParaRPr>
          </a:p>
        </p:txBody>
      </p:sp>
      <p:graphicFrame>
        <p:nvGraphicFramePr>
          <p:cNvPr id="190538" name="Group 74"/>
          <p:cNvGraphicFramePr>
            <a:graphicFrameLocks noGrp="1"/>
          </p:cNvGraphicFramePr>
          <p:nvPr>
            <p:ph idx="1"/>
            <p:extLst>
              <p:ext uri="{D42A27DB-BD31-4B8C-83A1-F6EECF244321}">
                <p14:modId xmlns:p14="http://schemas.microsoft.com/office/powerpoint/2010/main" val="809028481"/>
              </p:ext>
            </p:extLst>
          </p:nvPr>
        </p:nvGraphicFramePr>
        <p:xfrm>
          <a:off x="457200" y="1600200"/>
          <a:ext cx="8229600" cy="4556127"/>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Organism</a:t>
                      </a:r>
                      <a:endParaRPr kumimoji="0" lang="el-GR" sz="1800" b="1" i="0" u="none" strike="noStrike" cap="none" normalizeH="0" baseline="0" dirty="0">
                        <a:ln>
                          <a:noFill/>
                        </a:ln>
                        <a:solidFill>
                          <a:schemeClr val="tx1"/>
                        </a:solidFill>
                        <a:effectLst/>
                        <a:latin typeface="Arial" charset="0"/>
                      </a:endParaRPr>
                    </a:p>
                  </a:txBody>
                  <a:tcPr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Genes in haploid genome</a:t>
                      </a:r>
                      <a:endParaRPr kumimoji="0" lang="el-GR" sz="1800" b="1" i="0" u="none" strike="noStrike" cap="none" normalizeH="0" baseline="0" dirty="0">
                        <a:ln>
                          <a:noFill/>
                        </a:ln>
                        <a:solidFill>
                          <a:schemeClr val="tx1"/>
                        </a:solidFill>
                        <a:effectLst/>
                        <a:latin typeface="Arial" charset="0"/>
                      </a:endParaRPr>
                    </a:p>
                  </a:txBody>
                  <a:tcPr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Arabidopsis thaliana</a:t>
                      </a:r>
                      <a:endParaRPr kumimoji="0" lang="el-GR" sz="1800" b="0" i="1" u="none" strike="noStrike" cap="none" normalizeH="0" baseline="0">
                        <a:ln>
                          <a:noFill/>
                        </a:ln>
                        <a:solidFill>
                          <a:schemeClr val="tx1"/>
                        </a:solidFill>
                        <a:effectLst/>
                        <a:latin typeface="Arial"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a:ln>
                            <a:noFill/>
                          </a:ln>
                          <a:solidFill>
                            <a:schemeClr val="tx1"/>
                          </a:solidFill>
                          <a:effectLst/>
                          <a:latin typeface="Arial" charset="0"/>
                        </a:rPr>
                        <a:t>2</a:t>
                      </a:r>
                      <a:r>
                        <a:rPr kumimoji="0" lang="en-US" sz="1800" b="0" i="0" u="none" strike="noStrike" cap="none" normalizeH="0" baseline="0" dirty="0">
                          <a:ln>
                            <a:noFill/>
                          </a:ln>
                          <a:solidFill>
                            <a:schemeClr val="tx1"/>
                          </a:solidFill>
                          <a:effectLst/>
                          <a:latin typeface="Arial" charset="0"/>
                        </a:rPr>
                        <a:t>5</a:t>
                      </a:r>
                      <a:r>
                        <a:rPr kumimoji="0" lang="el-GR" sz="1800" b="0" i="0" u="none" strike="noStrike" cap="none" normalizeH="0" baseline="0" dirty="0">
                          <a:ln>
                            <a:noFill/>
                          </a:ln>
                          <a:solidFill>
                            <a:schemeClr val="tx1"/>
                          </a:solidFill>
                          <a:effectLst/>
                          <a:latin typeface="Arial" charset="0"/>
                        </a:rPr>
                        <a:t>.</a:t>
                      </a:r>
                      <a:r>
                        <a:rPr kumimoji="0" lang="en-US" sz="1800" b="0" i="0" u="none" strike="noStrike" cap="none" normalizeH="0" baseline="0" dirty="0">
                          <a:ln>
                            <a:noFill/>
                          </a:ln>
                          <a:solidFill>
                            <a:schemeClr val="tx1"/>
                          </a:solidFill>
                          <a:effectLst/>
                          <a:latin typeface="Arial" charset="0"/>
                        </a:rPr>
                        <a:t>5</a:t>
                      </a:r>
                      <a:r>
                        <a:rPr kumimoji="0" lang="el-GR" sz="1800" b="0" i="0" u="none" strike="noStrike" cap="none" normalizeH="0" baseline="0" dirty="0">
                          <a:ln>
                            <a:noFill/>
                          </a:ln>
                          <a:solidFill>
                            <a:schemeClr val="tx1"/>
                          </a:solidFill>
                          <a:effectLst/>
                          <a:latin typeface="Arial" charset="0"/>
                        </a:rPr>
                        <a:t>00</a:t>
                      </a: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Oryza sativa</a:t>
                      </a:r>
                      <a:endParaRPr kumimoji="0" lang="el-GR" sz="1800" b="0" i="1"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36</a:t>
                      </a:r>
                      <a:r>
                        <a:rPr kumimoji="0" lang="el-GR" sz="1800" b="0" i="0" u="none" strike="noStrike" cap="none" normalizeH="0" baseline="0" dirty="0">
                          <a:ln>
                            <a:noFill/>
                          </a:ln>
                          <a:solidFill>
                            <a:schemeClr val="tx1"/>
                          </a:solidFill>
                          <a:effectLst/>
                          <a:latin typeface="Arial" charset="0"/>
                        </a:rPr>
                        <a:t>.000</a:t>
                      </a: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Drosophila melanogaster</a:t>
                      </a:r>
                      <a:endParaRPr kumimoji="0" lang="el-GR" sz="1800" b="0" i="1" u="none" strike="noStrike" cap="none" normalizeH="0" baseline="0">
                        <a:ln>
                          <a:noFill/>
                        </a:ln>
                        <a:solidFill>
                          <a:schemeClr val="tx1"/>
                        </a:solidFill>
                        <a:effectLst/>
                        <a:latin typeface="Arial"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14.000</a:t>
                      </a:r>
                      <a:endParaRPr kumimoji="0" lang="el-GR" sz="1800" b="0" i="0" u="none" strike="noStrike" cap="none" normalizeH="0" baseline="0" dirty="0">
                        <a:ln>
                          <a:noFill/>
                        </a:ln>
                        <a:solidFill>
                          <a:schemeClr val="tx1"/>
                        </a:solidFill>
                        <a:effectLst/>
                        <a:latin typeface="Arial"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Mus musculus</a:t>
                      </a:r>
                      <a:endParaRPr kumimoji="0" lang="el-GR" sz="1800" b="0" i="1"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22</a:t>
                      </a:r>
                      <a:r>
                        <a:rPr kumimoji="0" lang="el-GR" sz="1800" b="0" i="0" u="none" strike="noStrike" cap="none" normalizeH="0" baseline="0" dirty="0">
                          <a:ln>
                            <a:noFill/>
                          </a:ln>
                          <a:solidFill>
                            <a:schemeClr val="tx1"/>
                          </a:solidFill>
                          <a:effectLst/>
                          <a:latin typeface="Arial" charset="0"/>
                        </a:rPr>
                        <a:t>.</a:t>
                      </a:r>
                      <a:r>
                        <a:rPr kumimoji="0" lang="en-US" sz="1800" b="0" i="0" u="none" strike="noStrike" cap="none" normalizeH="0" baseline="0" dirty="0">
                          <a:ln>
                            <a:noFill/>
                          </a:ln>
                          <a:solidFill>
                            <a:schemeClr val="tx1"/>
                          </a:solidFill>
                          <a:effectLst/>
                          <a:latin typeface="Arial" charset="0"/>
                        </a:rPr>
                        <a:t>0</a:t>
                      </a:r>
                      <a:r>
                        <a:rPr kumimoji="0" lang="el-GR" sz="1800" b="0" i="0" u="none" strike="noStrike" cap="none" normalizeH="0" baseline="0" dirty="0">
                          <a:ln>
                            <a:noFill/>
                          </a:ln>
                          <a:solidFill>
                            <a:schemeClr val="tx1"/>
                          </a:solidFill>
                          <a:effectLst/>
                          <a:latin typeface="Arial" charset="0"/>
                        </a:rPr>
                        <a:t>00</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Homo sapiens</a:t>
                      </a:r>
                      <a:endParaRPr kumimoji="0" lang="el-GR" sz="1800" b="0" i="1"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a:t>
                      </a:r>
                      <a:r>
                        <a:rPr kumimoji="0" lang="el-GR" sz="1800" b="0" i="0" u="none" strike="noStrike" cap="none" normalizeH="0" baseline="0" dirty="0">
                          <a:ln>
                            <a:noFill/>
                          </a:ln>
                          <a:solidFill>
                            <a:schemeClr val="tx1"/>
                          </a:solidFill>
                          <a:effectLst/>
                          <a:latin typeface="Arial" charset="0"/>
                        </a:rPr>
                        <a:t>0.000</a:t>
                      </a:r>
                    </a:p>
                  </a:txBody>
                  <a:tcPr anchor="ctr"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90539" name="Rectangle 75"/>
          <p:cNvSpPr>
            <a:spLocks noChangeArrowheads="1"/>
          </p:cNvSpPr>
          <p:nvPr/>
        </p:nvSpPr>
        <p:spPr bwMode="auto">
          <a:xfrm>
            <a:off x="5905500" y="2514600"/>
            <a:ext cx="1524000" cy="1219200"/>
          </a:xfrm>
          <a:prstGeom prst="rect">
            <a:avLst/>
          </a:prstGeom>
          <a:solidFill>
            <a:srgbClr val="FFCC99"/>
          </a:solidFill>
          <a:ln w="9525">
            <a:noFill/>
            <a:miter lim="800000"/>
            <a:headEnd/>
            <a:tailEnd/>
          </a:ln>
        </p:spPr>
        <p:txBody>
          <a:bodyPr wrap="none" anchor="ctr"/>
          <a:lstStyle/>
          <a:p>
            <a:endParaRPr lang="en-US"/>
          </a:p>
        </p:txBody>
      </p:sp>
      <p:sp>
        <p:nvSpPr>
          <p:cNvPr id="190540" name="Rectangle 76"/>
          <p:cNvSpPr>
            <a:spLocks noChangeArrowheads="1"/>
          </p:cNvSpPr>
          <p:nvPr/>
        </p:nvSpPr>
        <p:spPr bwMode="auto">
          <a:xfrm>
            <a:off x="5562600" y="4006418"/>
            <a:ext cx="2057400" cy="1905000"/>
          </a:xfrm>
          <a:prstGeom prst="rect">
            <a:avLst/>
          </a:prstGeom>
          <a:solidFill>
            <a:srgbClr val="FFCC99"/>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054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05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39" grpId="0" animBg="1"/>
      <p:bldP spid="1905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39940"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Gene induction or suppression</a:t>
            </a:r>
            <a:endParaRPr lang="el-GR" sz="2200" b="1" dirty="0">
              <a:solidFill>
                <a:schemeClr val="bg2"/>
              </a:solidFill>
              <a:latin typeface="Verdana" pitchFamily="34" charset="0"/>
            </a:endParaRPr>
          </a:p>
        </p:txBody>
      </p:sp>
      <p:sp>
        <p:nvSpPr>
          <p:cNvPr id="217093" name="Text Box 5"/>
          <p:cNvSpPr txBox="1">
            <a:spLocks noChangeArrowheads="1"/>
          </p:cNvSpPr>
          <p:nvPr/>
        </p:nvSpPr>
        <p:spPr bwMode="auto">
          <a:xfrm>
            <a:off x="1295400" y="1447800"/>
            <a:ext cx="7239000" cy="400110"/>
          </a:xfrm>
          <a:prstGeom prst="rect">
            <a:avLst/>
          </a:prstGeom>
          <a:noFill/>
          <a:ln w="9525">
            <a:noFill/>
            <a:miter lim="800000"/>
            <a:headEnd/>
            <a:tailEnd/>
          </a:ln>
        </p:spPr>
        <p:txBody>
          <a:bodyPr>
            <a:spAutoFit/>
          </a:bodyPr>
          <a:lstStyle/>
          <a:p>
            <a:r>
              <a:rPr lang="en-US" sz="2000" dirty="0">
                <a:latin typeface="Verdana" pitchFamily="34" charset="0"/>
              </a:rPr>
              <a:t>Regulation of gene expression </a:t>
            </a:r>
            <a:r>
              <a:rPr lang="el-GR" sz="2000" dirty="0">
                <a:latin typeface="Verdana" pitchFamily="34" charset="0"/>
              </a:rPr>
              <a:t>(</a:t>
            </a:r>
            <a:r>
              <a:rPr lang="en-US" sz="2000" dirty="0">
                <a:latin typeface="Verdana" pitchFamily="34" charset="0"/>
              </a:rPr>
              <a:t>transcriptome)</a:t>
            </a:r>
            <a:endParaRPr lang="el-GR" sz="2000" dirty="0">
              <a:latin typeface="Verdana" pitchFamily="34" charset="0"/>
            </a:endParaRPr>
          </a:p>
        </p:txBody>
      </p:sp>
      <p:sp>
        <p:nvSpPr>
          <p:cNvPr id="217094" name="Text Box 6"/>
          <p:cNvSpPr txBox="1">
            <a:spLocks noChangeArrowheads="1"/>
          </p:cNvSpPr>
          <p:nvPr/>
        </p:nvSpPr>
        <p:spPr bwMode="auto">
          <a:xfrm>
            <a:off x="685800" y="2163763"/>
            <a:ext cx="7696200" cy="769441"/>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de novo protein synthesis or modulation of existing proteins</a:t>
            </a:r>
            <a:endParaRPr lang="el-GR" sz="2200" b="1" dirty="0">
              <a:solidFill>
                <a:schemeClr val="bg2"/>
              </a:solidFill>
              <a:latin typeface="Verdana" pitchFamily="34" charset="0"/>
            </a:endParaRPr>
          </a:p>
        </p:txBody>
      </p:sp>
      <p:sp>
        <p:nvSpPr>
          <p:cNvPr id="217095" name="Text Box 7"/>
          <p:cNvSpPr txBox="1">
            <a:spLocks noChangeArrowheads="1"/>
          </p:cNvSpPr>
          <p:nvPr/>
        </p:nvSpPr>
        <p:spPr bwMode="auto">
          <a:xfrm>
            <a:off x="1295400" y="2955925"/>
            <a:ext cx="7239000" cy="707886"/>
          </a:xfrm>
          <a:prstGeom prst="rect">
            <a:avLst/>
          </a:prstGeom>
          <a:noFill/>
          <a:ln w="9525">
            <a:noFill/>
            <a:miter lim="800000"/>
            <a:headEnd/>
            <a:tailEnd/>
          </a:ln>
        </p:spPr>
        <p:txBody>
          <a:bodyPr>
            <a:spAutoFit/>
          </a:bodyPr>
          <a:lstStyle/>
          <a:p>
            <a:r>
              <a:rPr lang="en-US" sz="2000" dirty="0">
                <a:latin typeface="Verdana" pitchFamily="34" charset="0"/>
              </a:rPr>
              <a:t>Modulation of concentration, composition or activity of proteins </a:t>
            </a:r>
            <a:r>
              <a:rPr lang="el-GR" sz="2000" dirty="0">
                <a:latin typeface="Verdana" pitchFamily="34" charset="0"/>
              </a:rPr>
              <a:t>(</a:t>
            </a:r>
            <a:r>
              <a:rPr lang="en-US" sz="2000" dirty="0">
                <a:latin typeface="Verdana" pitchFamily="34" charset="0"/>
              </a:rPr>
              <a:t>proteome</a:t>
            </a:r>
            <a:r>
              <a:rPr lang="el-GR" sz="2000" dirty="0">
                <a:latin typeface="Verdana" pitchFamily="34" charset="0"/>
              </a:rPr>
              <a:t>)</a:t>
            </a:r>
          </a:p>
        </p:txBody>
      </p:sp>
      <p:sp>
        <p:nvSpPr>
          <p:cNvPr id="217096" name="Text Box 8"/>
          <p:cNvSpPr txBox="1">
            <a:spLocks noChangeArrowheads="1"/>
          </p:cNvSpPr>
          <p:nvPr/>
        </p:nvSpPr>
        <p:spPr bwMode="auto">
          <a:xfrm>
            <a:off x="685800" y="3671888"/>
            <a:ext cx="7696200" cy="427037"/>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Metabolic modulations</a:t>
            </a:r>
            <a:endParaRPr lang="el-GR" sz="2200" b="1" dirty="0">
              <a:solidFill>
                <a:schemeClr val="bg2"/>
              </a:solidFill>
              <a:latin typeface="Verdana" pitchFamily="34" charset="0"/>
            </a:endParaRPr>
          </a:p>
        </p:txBody>
      </p:sp>
      <p:sp>
        <p:nvSpPr>
          <p:cNvPr id="217097" name="Text Box 9"/>
          <p:cNvSpPr txBox="1">
            <a:spLocks noChangeArrowheads="1"/>
          </p:cNvSpPr>
          <p:nvPr/>
        </p:nvSpPr>
        <p:spPr bwMode="auto">
          <a:xfrm>
            <a:off x="1295400" y="4175125"/>
            <a:ext cx="7239000" cy="707886"/>
          </a:xfrm>
          <a:prstGeom prst="rect">
            <a:avLst/>
          </a:prstGeom>
          <a:noFill/>
          <a:ln w="9525">
            <a:noFill/>
            <a:miter lim="800000"/>
            <a:headEnd/>
            <a:tailEnd/>
          </a:ln>
        </p:spPr>
        <p:txBody>
          <a:bodyPr>
            <a:spAutoFit/>
          </a:bodyPr>
          <a:lstStyle/>
          <a:p>
            <a:r>
              <a:rPr lang="en-US" sz="2000" dirty="0">
                <a:latin typeface="Verdana" pitchFamily="34" charset="0"/>
              </a:rPr>
              <a:t>Changes in concentration, composition or usage of cell metabolic products (metabolome</a:t>
            </a:r>
            <a:r>
              <a:rPr lang="el-GR" sz="2000" dirty="0">
                <a:latin typeface="Verdana" pitchFamily="34" charset="0"/>
              </a:rPr>
              <a:t>)</a:t>
            </a:r>
          </a:p>
        </p:txBody>
      </p:sp>
      <p:sp>
        <p:nvSpPr>
          <p:cNvPr id="217098" name="Text Box 10"/>
          <p:cNvSpPr txBox="1">
            <a:spLocks noChangeArrowheads="1"/>
          </p:cNvSpPr>
          <p:nvPr/>
        </p:nvSpPr>
        <p:spPr bwMode="auto">
          <a:xfrm>
            <a:off x="685800" y="4967288"/>
            <a:ext cx="7696200" cy="769441"/>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Morpho-anatomical and physiological modulations</a:t>
            </a:r>
            <a:endParaRPr lang="el-GR" sz="2200" b="1" dirty="0">
              <a:solidFill>
                <a:schemeClr val="bg2"/>
              </a:solidFill>
              <a:latin typeface="Verdana" pitchFamily="34" charset="0"/>
            </a:endParaRPr>
          </a:p>
        </p:txBody>
      </p:sp>
      <p:sp>
        <p:nvSpPr>
          <p:cNvPr id="217099" name="Text Box 11"/>
          <p:cNvSpPr txBox="1">
            <a:spLocks noChangeArrowheads="1"/>
          </p:cNvSpPr>
          <p:nvPr/>
        </p:nvSpPr>
        <p:spPr bwMode="auto">
          <a:xfrm>
            <a:off x="1295400" y="5775325"/>
            <a:ext cx="7239000" cy="396875"/>
          </a:xfrm>
          <a:prstGeom prst="rect">
            <a:avLst/>
          </a:prstGeom>
          <a:noFill/>
          <a:ln w="9525">
            <a:noFill/>
            <a:miter lim="800000"/>
            <a:headEnd/>
            <a:tailEnd/>
          </a:ln>
        </p:spPr>
        <p:txBody>
          <a:bodyPr>
            <a:spAutoFit/>
          </a:bodyPr>
          <a:lstStyle/>
          <a:p>
            <a:r>
              <a:rPr lang="en-US" sz="2000" dirty="0">
                <a:latin typeface="Verdana" pitchFamily="34" charset="0"/>
              </a:rPr>
              <a:t>This is the finale of plant response </a:t>
            </a:r>
            <a:r>
              <a:rPr lang="el-GR" sz="2000" dirty="0">
                <a:latin typeface="Verdana" pitchFamily="34" charset="0"/>
              </a:rPr>
              <a:t>(</a:t>
            </a:r>
            <a:r>
              <a:rPr lang="en-US" sz="2000" dirty="0">
                <a:latin typeface="Verdana" pitchFamily="34" charset="0"/>
              </a:rPr>
              <a:t>acclimation</a:t>
            </a:r>
            <a:r>
              <a:rPr lang="el-GR" sz="2000" dirty="0">
                <a:latin typeface="Verdana" pitchFamily="34" charset="0"/>
              </a:rPr>
              <a:t>)</a:t>
            </a:r>
          </a:p>
        </p:txBody>
      </p:sp>
      <p:sp>
        <p:nvSpPr>
          <p:cNvPr id="2" name="Text Box 3">
            <a:extLst>
              <a:ext uri="{FF2B5EF4-FFF2-40B4-BE49-F238E27FC236}">
                <a16:creationId xmlns:a16="http://schemas.microsoft.com/office/drawing/2014/main" id="{37080DB8-DD91-D14E-6BF3-F748D12079AF}"/>
              </a:ext>
            </a:extLst>
          </p:cNvPr>
          <p:cNvSpPr txBox="1">
            <a:spLocks noChangeArrowheads="1"/>
          </p:cNvSpPr>
          <p:nvPr/>
        </p:nvSpPr>
        <p:spPr bwMode="auto">
          <a:xfrm>
            <a:off x="1178289" y="334963"/>
            <a:ext cx="6735049" cy="430887"/>
          </a:xfrm>
          <a:prstGeom prst="rect">
            <a:avLst/>
          </a:prstGeom>
          <a:noFill/>
          <a:ln w="9525">
            <a:noFill/>
            <a:miter lim="800000"/>
            <a:headEnd/>
            <a:tailEnd/>
          </a:ln>
        </p:spPr>
        <p:txBody>
          <a:bodyPr wrap="none">
            <a:spAutoFit/>
          </a:bodyPr>
          <a:lstStyle/>
          <a:p>
            <a:pPr algn="ctr"/>
            <a:r>
              <a:rPr lang="en-US" sz="2200" dirty="0">
                <a:latin typeface="Verdana" pitchFamily="34" charset="0"/>
              </a:rPr>
              <a:t>STAGES AND COMPONENTS OF ACCLIMATION</a:t>
            </a:r>
            <a:endParaRPr lang="el-GR" sz="2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70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09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1709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709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170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709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17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P spid="217094" grpId="0"/>
      <p:bldP spid="217095" grpId="0"/>
      <p:bldP spid="217096" grpId="0"/>
      <p:bldP spid="217097" grpId="0"/>
      <p:bldP spid="217098" grpId="0"/>
      <p:bldP spid="21709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40963" name="Text Box 3"/>
          <p:cNvSpPr txBox="1">
            <a:spLocks noChangeArrowheads="1"/>
          </p:cNvSpPr>
          <p:nvPr/>
        </p:nvSpPr>
        <p:spPr bwMode="auto">
          <a:xfrm>
            <a:off x="2314185" y="334963"/>
            <a:ext cx="4468019" cy="430887"/>
          </a:xfrm>
          <a:prstGeom prst="rect">
            <a:avLst/>
          </a:prstGeom>
          <a:noFill/>
          <a:ln w="9525">
            <a:noFill/>
            <a:miter lim="800000"/>
            <a:headEnd/>
            <a:tailEnd/>
          </a:ln>
        </p:spPr>
        <p:txBody>
          <a:bodyPr wrap="none">
            <a:spAutoFit/>
          </a:bodyPr>
          <a:lstStyle/>
          <a:p>
            <a:pPr algn="ctr"/>
            <a:r>
              <a:rPr lang="en-US" sz="2200" dirty="0">
                <a:latin typeface="Verdana" pitchFamily="34" charset="0"/>
              </a:rPr>
              <a:t>OBSERVING STRESS EFFECTS</a:t>
            </a:r>
            <a:endParaRPr lang="el-GR" sz="2200" dirty="0">
              <a:latin typeface="Verdana" pitchFamily="34" charset="0"/>
            </a:endParaRPr>
          </a:p>
        </p:txBody>
      </p:sp>
      <p:sp>
        <p:nvSpPr>
          <p:cNvPr id="40964"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Specialized targets</a:t>
            </a:r>
            <a:endParaRPr lang="el-GR" sz="2200" b="1" dirty="0">
              <a:solidFill>
                <a:schemeClr val="bg2"/>
              </a:solidFill>
              <a:latin typeface="Verdana" pitchFamily="34" charset="0"/>
            </a:endParaRPr>
          </a:p>
        </p:txBody>
      </p:sp>
      <p:sp>
        <p:nvSpPr>
          <p:cNvPr id="218117" name="Text Box 5"/>
          <p:cNvSpPr txBox="1">
            <a:spLocks noChangeArrowheads="1"/>
          </p:cNvSpPr>
          <p:nvPr/>
        </p:nvSpPr>
        <p:spPr bwMode="auto">
          <a:xfrm>
            <a:off x="1295400" y="1447800"/>
            <a:ext cx="7239000" cy="400110"/>
          </a:xfrm>
          <a:prstGeom prst="rect">
            <a:avLst/>
          </a:prstGeom>
          <a:noFill/>
          <a:ln w="9525">
            <a:noFill/>
            <a:miter lim="800000"/>
            <a:headEnd/>
            <a:tailEnd/>
          </a:ln>
        </p:spPr>
        <p:txBody>
          <a:bodyPr>
            <a:spAutoFit/>
          </a:bodyPr>
          <a:lstStyle/>
          <a:p>
            <a:r>
              <a:rPr lang="en-US" sz="2000" dirty="0">
                <a:latin typeface="Verdana" pitchFamily="34" charset="0"/>
              </a:rPr>
              <a:t>Targets highly sensitive under a particular stressor</a:t>
            </a:r>
            <a:endParaRPr lang="el-GR" sz="2000" dirty="0">
              <a:latin typeface="Verdana" pitchFamily="34" charset="0"/>
            </a:endParaRPr>
          </a:p>
        </p:txBody>
      </p:sp>
      <p:sp>
        <p:nvSpPr>
          <p:cNvPr id="218118" name="Text Box 6"/>
          <p:cNvSpPr txBox="1">
            <a:spLocks noChangeArrowheads="1"/>
          </p:cNvSpPr>
          <p:nvPr/>
        </p:nvSpPr>
        <p:spPr bwMode="auto">
          <a:xfrm>
            <a:off x="685800" y="2163763"/>
            <a:ext cx="7696200" cy="427037"/>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Non-specialized targets</a:t>
            </a:r>
            <a:endParaRPr lang="el-GR" sz="2200" b="1" dirty="0">
              <a:solidFill>
                <a:schemeClr val="bg2"/>
              </a:solidFill>
              <a:latin typeface="Verdana" pitchFamily="34" charset="0"/>
            </a:endParaRPr>
          </a:p>
        </p:txBody>
      </p:sp>
      <p:sp>
        <p:nvSpPr>
          <p:cNvPr id="218119" name="Text Box 7"/>
          <p:cNvSpPr txBox="1">
            <a:spLocks noChangeArrowheads="1"/>
          </p:cNvSpPr>
          <p:nvPr/>
        </p:nvSpPr>
        <p:spPr bwMode="auto">
          <a:xfrm>
            <a:off x="1295400" y="2667000"/>
            <a:ext cx="7239000" cy="707886"/>
          </a:xfrm>
          <a:prstGeom prst="rect">
            <a:avLst/>
          </a:prstGeom>
          <a:noFill/>
          <a:ln w="9525">
            <a:noFill/>
            <a:miter lim="800000"/>
            <a:headEnd/>
            <a:tailEnd/>
          </a:ln>
        </p:spPr>
        <p:txBody>
          <a:bodyPr>
            <a:spAutoFit/>
          </a:bodyPr>
          <a:lstStyle/>
          <a:p>
            <a:r>
              <a:rPr lang="en-US" sz="2000" dirty="0">
                <a:latin typeface="Verdana" pitchFamily="34" charset="0"/>
              </a:rPr>
              <a:t>Their state registers a generalized perturbation of physiological functions</a:t>
            </a:r>
            <a:endParaRPr lang="el-GR" sz="2000" dirty="0">
              <a:latin typeface="Verdana" pitchFamily="34" charset="0"/>
            </a:endParaRPr>
          </a:p>
        </p:txBody>
      </p:sp>
      <p:sp>
        <p:nvSpPr>
          <p:cNvPr id="218120" name="Text Box 8"/>
          <p:cNvSpPr txBox="1">
            <a:spLocks noChangeArrowheads="1"/>
          </p:cNvSpPr>
          <p:nvPr/>
        </p:nvSpPr>
        <p:spPr bwMode="auto">
          <a:xfrm>
            <a:off x="685800" y="3443288"/>
            <a:ext cx="7696200" cy="427037"/>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Plant bioindicators</a:t>
            </a:r>
            <a:endParaRPr lang="el-GR" sz="2200" b="1" dirty="0">
              <a:solidFill>
                <a:schemeClr val="bg2"/>
              </a:solidFill>
              <a:latin typeface="Verdana" pitchFamily="34" charset="0"/>
            </a:endParaRPr>
          </a:p>
        </p:txBody>
      </p:sp>
      <p:sp>
        <p:nvSpPr>
          <p:cNvPr id="218121" name="Text Box 9"/>
          <p:cNvSpPr txBox="1">
            <a:spLocks noChangeArrowheads="1"/>
          </p:cNvSpPr>
          <p:nvPr/>
        </p:nvSpPr>
        <p:spPr bwMode="auto">
          <a:xfrm>
            <a:off x="1295400" y="3946525"/>
            <a:ext cx="7239000" cy="707886"/>
          </a:xfrm>
          <a:prstGeom prst="rect">
            <a:avLst/>
          </a:prstGeom>
          <a:noFill/>
          <a:ln w="9525">
            <a:noFill/>
            <a:miter lim="800000"/>
            <a:headEnd/>
            <a:tailEnd/>
          </a:ln>
        </p:spPr>
        <p:txBody>
          <a:bodyPr>
            <a:spAutoFit/>
          </a:bodyPr>
          <a:lstStyle/>
          <a:p>
            <a:r>
              <a:rPr lang="en-US" sz="2000" dirty="0">
                <a:latin typeface="Verdana" pitchFamily="34" charset="0"/>
              </a:rPr>
              <a:t>Extremely sensitive plant species under a particular stressor</a:t>
            </a:r>
            <a:endParaRPr lang="el-GR" sz="2000" dirty="0">
              <a:latin typeface="Verdana" pitchFamily="34" charset="0"/>
            </a:endParaRPr>
          </a:p>
        </p:txBody>
      </p:sp>
      <p:sp>
        <p:nvSpPr>
          <p:cNvPr id="218122" name="Text Box 10"/>
          <p:cNvSpPr txBox="1">
            <a:spLocks noChangeArrowheads="1"/>
          </p:cNvSpPr>
          <p:nvPr/>
        </p:nvSpPr>
        <p:spPr bwMode="auto">
          <a:xfrm>
            <a:off x="685800" y="480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err="1">
                <a:solidFill>
                  <a:schemeClr val="bg2"/>
                </a:solidFill>
                <a:latin typeface="Verdana" pitchFamily="34" charset="0"/>
              </a:rPr>
              <a:t>Biorecorders</a:t>
            </a:r>
            <a:r>
              <a:rPr lang="en-US" sz="2200" b="1" dirty="0">
                <a:solidFill>
                  <a:schemeClr val="bg2"/>
                </a:solidFill>
                <a:latin typeface="Verdana" pitchFamily="34" charset="0"/>
              </a:rPr>
              <a:t>/biosensors</a:t>
            </a:r>
            <a:endParaRPr lang="el-GR" sz="2200" b="1" dirty="0">
              <a:solidFill>
                <a:schemeClr val="bg2"/>
              </a:solidFill>
              <a:latin typeface="Verdana" pitchFamily="34" charset="0"/>
            </a:endParaRPr>
          </a:p>
        </p:txBody>
      </p:sp>
      <p:sp>
        <p:nvSpPr>
          <p:cNvPr id="218123" name="Text Box 11"/>
          <p:cNvSpPr txBox="1">
            <a:spLocks noChangeArrowheads="1"/>
          </p:cNvSpPr>
          <p:nvPr/>
        </p:nvSpPr>
        <p:spPr bwMode="auto">
          <a:xfrm>
            <a:off x="1295400" y="5334000"/>
            <a:ext cx="7239000" cy="707886"/>
          </a:xfrm>
          <a:prstGeom prst="rect">
            <a:avLst/>
          </a:prstGeom>
          <a:noFill/>
          <a:ln w="9525">
            <a:noFill/>
            <a:miter lim="800000"/>
            <a:headEnd/>
            <a:tailEnd/>
          </a:ln>
        </p:spPr>
        <p:txBody>
          <a:bodyPr>
            <a:spAutoFit/>
          </a:bodyPr>
          <a:lstStyle/>
          <a:p>
            <a:r>
              <a:rPr lang="en-US" sz="2000" dirty="0">
                <a:latin typeface="Verdana" pitchFamily="34" charset="0"/>
              </a:rPr>
              <a:t>Extremely sensitive plant cells or tissues under a particular stressor</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8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181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812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181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2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18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7" grpId="0"/>
      <p:bldP spid="218118" grpId="0"/>
      <p:bldP spid="218119" grpId="0"/>
      <p:bldP spid="218120" grpId="0"/>
      <p:bldP spid="218121" grpId="0"/>
      <p:bldP spid="218122" grpId="0"/>
      <p:bldP spid="2181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707811" y="334963"/>
            <a:ext cx="5698228" cy="430887"/>
          </a:xfrm>
          <a:prstGeom prst="rect">
            <a:avLst/>
          </a:prstGeom>
          <a:noFill/>
          <a:ln w="9525">
            <a:noFill/>
            <a:miter lim="800000"/>
            <a:headEnd/>
            <a:tailEnd/>
          </a:ln>
        </p:spPr>
        <p:txBody>
          <a:bodyPr wrap="none">
            <a:spAutoFit/>
          </a:bodyPr>
          <a:lstStyle/>
          <a:p>
            <a:pPr algn="ctr"/>
            <a:r>
              <a:rPr lang="en-US" sz="2200" dirty="0">
                <a:latin typeface="Verdana" pitchFamily="34" charset="0"/>
              </a:rPr>
              <a:t>COST OF RESISTANCE OR AVOIDANCE</a:t>
            </a:r>
            <a:endParaRPr lang="el-GR" sz="2200" dirty="0">
              <a:latin typeface="Verdana" pitchFamily="34" charset="0"/>
            </a:endParaRPr>
          </a:p>
        </p:txBody>
      </p:sp>
      <p:graphicFrame>
        <p:nvGraphicFramePr>
          <p:cNvPr id="9" name="Group 129">
            <a:extLst>
              <a:ext uri="{FF2B5EF4-FFF2-40B4-BE49-F238E27FC236}">
                <a16:creationId xmlns:a16="http://schemas.microsoft.com/office/drawing/2014/main" id="{688BEF69-43DC-CCC7-9E39-C7CB9310A8C5}"/>
              </a:ext>
            </a:extLst>
          </p:cNvPr>
          <p:cNvGraphicFramePr>
            <a:graphicFrameLocks noGrp="1"/>
          </p:cNvGraphicFramePr>
          <p:nvPr>
            <p:ph idx="1"/>
            <p:extLst>
              <p:ext uri="{D42A27DB-BD31-4B8C-83A1-F6EECF244321}">
                <p14:modId xmlns:p14="http://schemas.microsoft.com/office/powerpoint/2010/main" val="1205945671"/>
              </p:ext>
            </p:extLst>
          </p:nvPr>
        </p:nvGraphicFramePr>
        <p:xfrm>
          <a:off x="457200" y="990600"/>
          <a:ext cx="8229600" cy="5489577"/>
        </p:xfrm>
        <a:graphic>
          <a:graphicData uri="http://schemas.openxmlformats.org/drawingml/2006/table">
            <a:tbl>
              <a:tblPr/>
              <a:tblGrid>
                <a:gridCol w="472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7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Metabolite or tissue</a:t>
                      </a:r>
                      <a:endParaRPr kumimoji="0" lang="el-GR" sz="1600" b="0" i="0" u="none" strike="noStrike" cap="none" normalizeH="0" baseline="0" dirty="0">
                        <a:ln>
                          <a:noFill/>
                        </a:ln>
                        <a:solidFill>
                          <a:schemeClr val="tx1"/>
                        </a:solidFill>
                        <a:effectLst/>
                        <a:latin typeface="Arial"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Construction cost</a:t>
                      </a:r>
                      <a:endParaRPr kumimoji="0" lang="el-GR"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a:ln>
                            <a:noFill/>
                          </a:ln>
                          <a:solidFill>
                            <a:schemeClr val="tx1"/>
                          </a:solidFill>
                          <a:effectLst/>
                          <a:latin typeface="Arial" charset="0"/>
                        </a:rPr>
                        <a:t>(</a:t>
                      </a:r>
                      <a:r>
                        <a:rPr kumimoji="0" lang="en-US" sz="1600" b="0" i="0" u="none" strike="noStrike" cap="none" normalizeH="0" baseline="0" dirty="0">
                          <a:ln>
                            <a:noFill/>
                          </a:ln>
                          <a:solidFill>
                            <a:schemeClr val="tx1"/>
                          </a:solidFill>
                          <a:effectLst/>
                          <a:latin typeface="Arial" charset="0"/>
                        </a:rPr>
                        <a:t>g glucose</a:t>
                      </a:r>
                      <a:r>
                        <a:rPr kumimoji="0" lang="el-GR" sz="1600" b="0" i="0" u="none" strike="noStrike" cap="none" normalizeH="0" baseline="0" dirty="0">
                          <a:ln>
                            <a:noFill/>
                          </a:ln>
                          <a:solidFill>
                            <a:schemeClr val="tx1"/>
                          </a:solidFill>
                          <a:effectLst/>
                          <a:latin typeface="Arial" charset="0"/>
                        </a:rPr>
                        <a:t> </a:t>
                      </a:r>
                      <a:r>
                        <a:rPr kumimoji="0" lang="en-US" sz="1600" b="0" i="0" u="none" strike="noStrike" cap="none" normalizeH="0" baseline="0" dirty="0">
                          <a:ln>
                            <a:noFill/>
                          </a:ln>
                          <a:solidFill>
                            <a:schemeClr val="tx1"/>
                          </a:solidFill>
                          <a:effectLst/>
                          <a:latin typeface="Arial" charset="0"/>
                        </a:rPr>
                        <a:t>g</a:t>
                      </a:r>
                      <a:r>
                        <a:rPr kumimoji="0" lang="en-US" sz="1600" b="0" i="0" u="none" strike="noStrike" cap="none" normalizeH="0" baseline="30000" dirty="0">
                          <a:ln>
                            <a:noFill/>
                          </a:ln>
                          <a:solidFill>
                            <a:schemeClr val="tx1"/>
                          </a:solidFill>
                          <a:effectLst/>
                          <a:latin typeface="Arial" charset="0"/>
                        </a:rPr>
                        <a:t>-1</a:t>
                      </a:r>
                      <a:r>
                        <a:rPr kumimoji="0" lang="en-US" sz="1600" b="0" i="0" u="none" strike="noStrike" cap="none" normalizeH="0" baseline="0" dirty="0">
                          <a:ln>
                            <a:noFill/>
                          </a:ln>
                          <a:solidFill>
                            <a:schemeClr val="tx1"/>
                          </a:solidFill>
                          <a:effectLst/>
                          <a:latin typeface="Arial" charset="0"/>
                        </a:rPr>
                        <a:t> </a:t>
                      </a:r>
                      <a:r>
                        <a:rPr kumimoji="0" lang="en-US" sz="1600" b="0" i="0" u="none" strike="noStrike" cap="none" normalizeH="0" baseline="0" dirty="0" err="1">
                          <a:ln>
                            <a:noFill/>
                          </a:ln>
                          <a:solidFill>
                            <a:schemeClr val="tx1"/>
                          </a:solidFill>
                          <a:effectLst/>
                          <a:latin typeface="Arial" charset="0"/>
                        </a:rPr>
                        <a:t>d.w</a:t>
                      </a:r>
                      <a:r>
                        <a:rPr kumimoji="0" lang="en-US" sz="1600" b="0" i="0" u="none" strike="noStrike" cap="none" normalizeH="0" baseline="0" dirty="0">
                          <a:ln>
                            <a:noFill/>
                          </a:ln>
                          <a:solidFill>
                            <a:schemeClr val="tx1"/>
                          </a:solidFill>
                          <a:effectLst/>
                          <a:latin typeface="Arial" charset="0"/>
                        </a:rPr>
                        <a:t>.</a:t>
                      </a:r>
                      <a:r>
                        <a:rPr kumimoji="0" lang="el-GR" sz="1600" b="0" i="0" u="none" strike="noStrike" cap="none" normalizeH="0" baseline="0" dirty="0">
                          <a:ln>
                            <a:noFill/>
                          </a:ln>
                          <a:solidFill>
                            <a:schemeClr val="tx1"/>
                          </a:solidFill>
                          <a:effectLst/>
                          <a:latin typeface="Arial" charset="0"/>
                        </a:rPr>
                        <a:t>.)</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rPr>
                        <a:t>Metabolites</a:t>
                      </a:r>
                      <a:endParaRPr kumimoji="0" lang="el-GR" sz="1600" b="1" i="1" u="none" strike="noStrike" cap="none" normalizeH="0" baseline="0" dirty="0">
                        <a:ln>
                          <a:noFill/>
                        </a:ln>
                        <a:solidFill>
                          <a:schemeClr val="tx1"/>
                        </a:solidFill>
                        <a:effectLst/>
                        <a:latin typeface="Arial"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Tannins</a:t>
                      </a:r>
                      <a:endParaRPr kumimoji="0" lang="el-GR" sz="1600" b="0" i="0" u="none" strike="noStrike" cap="none" normalizeH="0" baseline="0" dirty="0">
                        <a:ln>
                          <a:noFill/>
                        </a:ln>
                        <a:solidFill>
                          <a:schemeClr val="tx1"/>
                        </a:solidFill>
                        <a:effectLst/>
                        <a:latin typeface="Arial"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charset="0"/>
                        </a:rPr>
                        <a:t>1.6</a:t>
                      </a:r>
                    </a:p>
                  </a:txBody>
                  <a:tcP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Alkaloids </a:t>
                      </a:r>
                      <a:endParaRPr kumimoji="0" lang="el-GR" sz="1600" b="0" i="0" u="none" strike="noStrike" cap="none" normalizeH="0" baseline="0" dirty="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charset="0"/>
                        </a:rPr>
                        <a:t>2.8-3.3</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Arial" charset="0"/>
                        </a:rPr>
                        <a:t>Terpens</a:t>
                      </a:r>
                      <a:r>
                        <a:rPr kumimoji="0" lang="en-US" sz="1600" b="0" i="0" u="none" strike="noStrike" cap="none" normalizeH="0" baseline="0" dirty="0">
                          <a:ln>
                            <a:noFill/>
                          </a:ln>
                          <a:solidFill>
                            <a:schemeClr val="tx1"/>
                          </a:solidFill>
                          <a:effectLst/>
                          <a:latin typeface="Arial" charset="0"/>
                        </a:rPr>
                        <a:t> </a:t>
                      </a:r>
                      <a:r>
                        <a:rPr kumimoji="0" lang="el-GR" sz="1600" b="0" i="0" u="none" strike="noStrike" cap="none" normalizeH="0" baseline="0" dirty="0">
                          <a:ln>
                            <a:noFill/>
                          </a:ln>
                          <a:solidFill>
                            <a:schemeClr val="tx1"/>
                          </a:solidFill>
                          <a:effectLst/>
                          <a:latin typeface="Arial" charset="0"/>
                        </a:rPr>
                        <a:t>       </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charset="0"/>
                        </a:rPr>
                        <a:t>2.8-3.5</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Lignin</a:t>
                      </a:r>
                      <a:endParaRPr kumimoji="0" lang="el-GR" sz="1600" b="0" i="0" u="none" strike="noStrike" cap="none" normalizeH="0" baseline="0" dirty="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charset="0"/>
                        </a:rPr>
                        <a:t>2.5</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Polyols</a:t>
                      </a:r>
                      <a:endParaRPr kumimoji="0" lang="el-GR" sz="1600" b="0" i="0" u="none" strike="noStrike" cap="none" normalizeH="0" baseline="0" dirty="0">
                        <a:ln>
                          <a:noFill/>
                        </a:ln>
                        <a:solidFill>
                          <a:schemeClr val="tx1"/>
                        </a:solidFill>
                        <a:effectLst/>
                        <a:latin typeface="Arial" charset="0"/>
                      </a:endParaRP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charset="0"/>
                        </a:rPr>
                        <a:t>3.0</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1" u="none" strike="noStrike" cap="none" normalizeH="0" baseline="0">
                          <a:ln>
                            <a:noFill/>
                          </a:ln>
                          <a:solidFill>
                            <a:schemeClr val="tx1"/>
                          </a:solidFill>
                          <a:effectLst/>
                          <a:latin typeface="Arial" charset="0"/>
                        </a:rPr>
                        <a:t>Όργανα</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Leaves with low defensive metabolite content</a:t>
                      </a:r>
                      <a:endParaRPr kumimoji="0" lang="el-GR" sz="1600" b="0" i="0" u="none" strike="noStrike" cap="none" normalizeH="0" baseline="0" dirty="0">
                        <a:ln>
                          <a:noFill/>
                        </a:ln>
                        <a:solidFill>
                          <a:schemeClr val="tx1"/>
                        </a:solidFill>
                        <a:effectLst/>
                        <a:latin typeface="Arial"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Arial" charset="0"/>
                        </a:rPr>
                        <a:t>1.3</a:t>
                      </a:r>
                      <a:r>
                        <a:rPr kumimoji="0" lang="el-GR" sz="1600" b="0" i="0" u="none" strike="noStrike" cap="none" normalizeH="0" baseline="0">
                          <a:ln>
                            <a:noFill/>
                          </a:ln>
                          <a:solidFill>
                            <a:schemeClr val="tx1"/>
                          </a:solidFill>
                          <a:effectLst/>
                          <a:latin typeface="Arial" charset="0"/>
                        </a:rPr>
                        <a:t> </a:t>
                      </a: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8"/>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Leaves with high defensive metabolite content</a:t>
                      </a:r>
                      <a:endParaRPr kumimoji="0" lang="el-GR" sz="1600" b="0" i="0" u="none" strike="noStrike" cap="none" normalizeH="0" baseline="0" dirty="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Arial" charset="0"/>
                        </a:rPr>
                        <a:t>1.8</a:t>
                      </a:r>
                      <a:r>
                        <a:rPr kumimoji="0" lang="el-GR" sz="1600" b="0" i="0" u="none" strike="noStrike" cap="none" normalizeH="0" baseline="0">
                          <a:ln>
                            <a:noFill/>
                          </a:ln>
                          <a:solidFill>
                            <a:schemeClr val="tx1"/>
                          </a:solidFill>
                          <a:effectLst/>
                          <a:latin typeface="Arial"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9"/>
                  </a:ext>
                </a:extLst>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Non-lignified stems</a:t>
                      </a:r>
                      <a:endParaRPr kumimoji="0" lang="el-GR" sz="1600" b="0" i="0" u="none" strike="noStrike" cap="none" normalizeH="0" baseline="0" dirty="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Arial" charset="0"/>
                        </a:rPr>
                        <a:t>1.1</a:t>
                      </a:r>
                      <a:r>
                        <a:rPr kumimoji="0" lang="el-GR" sz="1600" b="0" i="0" u="none" strike="noStrike" cap="none" normalizeH="0" baseline="0">
                          <a:ln>
                            <a:noFill/>
                          </a:ln>
                          <a:solidFill>
                            <a:schemeClr val="tx1"/>
                          </a:solidFill>
                          <a:effectLst/>
                          <a:latin typeface="Arial"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10"/>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Lignified stems</a:t>
                      </a:r>
                      <a:endParaRPr kumimoji="0" lang="el-GR" sz="1600" b="0" i="0" u="none" strike="noStrike" cap="none" normalizeH="0" baseline="0" dirty="0">
                        <a:ln>
                          <a:noFill/>
                        </a:ln>
                        <a:solidFill>
                          <a:schemeClr val="tx1"/>
                        </a:solidFill>
                        <a:effectLst/>
                        <a:latin typeface="Arial" charset="0"/>
                      </a:endParaRP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1.</a:t>
                      </a:r>
                      <a:r>
                        <a:rPr kumimoji="0" lang="el-GR" sz="1600" b="0" i="0" u="none" strike="noStrike" cap="none" normalizeH="0" baseline="0" dirty="0">
                          <a:ln>
                            <a:noFill/>
                          </a:ln>
                          <a:solidFill>
                            <a:schemeClr val="tx1"/>
                          </a:solidFill>
                          <a:effectLst/>
                          <a:latin typeface="Arial" charset="0"/>
                        </a:rPr>
                        <a:t>6 </a:t>
                      </a: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43011" name="Text Box 3"/>
          <p:cNvSpPr txBox="1">
            <a:spLocks noChangeArrowheads="1"/>
          </p:cNvSpPr>
          <p:nvPr/>
        </p:nvSpPr>
        <p:spPr bwMode="auto">
          <a:xfrm>
            <a:off x="1358267" y="334963"/>
            <a:ext cx="6395726" cy="430887"/>
          </a:xfrm>
          <a:prstGeom prst="rect">
            <a:avLst/>
          </a:prstGeom>
          <a:noFill/>
          <a:ln w="9525">
            <a:noFill/>
            <a:miter lim="800000"/>
            <a:headEnd/>
            <a:tailEnd/>
          </a:ln>
        </p:spPr>
        <p:txBody>
          <a:bodyPr wrap="none">
            <a:spAutoFit/>
          </a:bodyPr>
          <a:lstStyle/>
          <a:p>
            <a:pPr algn="ctr"/>
            <a:r>
              <a:rPr lang="en-US" sz="2200" dirty="0">
                <a:latin typeface="Verdana" pitchFamily="34" charset="0"/>
              </a:rPr>
              <a:t>OPTIMIZATION OF RESOURCE ALLOCATION</a:t>
            </a:r>
            <a:endParaRPr lang="el-GR" sz="2200" dirty="0">
              <a:latin typeface="Verdana" pitchFamily="34" charset="0"/>
            </a:endParaRPr>
          </a:p>
        </p:txBody>
      </p:sp>
      <p:sp>
        <p:nvSpPr>
          <p:cNvPr id="43012"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n-US" sz="2200" b="1" dirty="0">
                <a:solidFill>
                  <a:schemeClr val="bg2"/>
                </a:solidFill>
                <a:latin typeface="Verdana" pitchFamily="34" charset="0"/>
              </a:rPr>
              <a:t> Available resources</a:t>
            </a:r>
            <a:endParaRPr lang="el-GR" sz="2200" b="1" dirty="0">
              <a:solidFill>
                <a:schemeClr val="bg2"/>
              </a:solidFill>
              <a:latin typeface="Verdana" pitchFamily="34" charset="0"/>
            </a:endParaRPr>
          </a:p>
        </p:txBody>
      </p:sp>
      <p:sp>
        <p:nvSpPr>
          <p:cNvPr id="220165" name="Text Box 5"/>
          <p:cNvSpPr txBox="1">
            <a:spLocks noChangeArrowheads="1"/>
          </p:cNvSpPr>
          <p:nvPr/>
        </p:nvSpPr>
        <p:spPr bwMode="auto">
          <a:xfrm>
            <a:off x="1295400" y="1447800"/>
            <a:ext cx="7239000" cy="707886"/>
          </a:xfrm>
          <a:prstGeom prst="rect">
            <a:avLst/>
          </a:prstGeom>
          <a:noFill/>
          <a:ln w="9525">
            <a:noFill/>
            <a:miter lim="800000"/>
            <a:headEnd/>
            <a:tailEnd/>
          </a:ln>
        </p:spPr>
        <p:txBody>
          <a:bodyPr>
            <a:spAutoFit/>
          </a:bodyPr>
          <a:lstStyle/>
          <a:p>
            <a:r>
              <a:rPr lang="en-US" sz="2000" dirty="0">
                <a:latin typeface="Verdana" pitchFamily="34" charset="0"/>
              </a:rPr>
              <a:t>Energy and matter</a:t>
            </a:r>
            <a:r>
              <a:rPr lang="el-GR" sz="2000" dirty="0">
                <a:latin typeface="Verdana" pitchFamily="34" charset="0"/>
              </a:rPr>
              <a:t>. </a:t>
            </a:r>
            <a:r>
              <a:rPr lang="en-US" sz="2000" dirty="0">
                <a:latin typeface="Verdana" pitchFamily="34" charset="0"/>
              </a:rPr>
              <a:t>The allocation of organic matter and N is of great significance</a:t>
            </a:r>
            <a:endParaRPr lang="el-GR" sz="2000" dirty="0">
              <a:latin typeface="Verdana" pitchFamily="34" charset="0"/>
            </a:endParaRPr>
          </a:p>
        </p:txBody>
      </p:sp>
      <p:sp>
        <p:nvSpPr>
          <p:cNvPr id="220166" name="Text Box 6"/>
          <p:cNvSpPr txBox="1">
            <a:spLocks noChangeArrowheads="1"/>
          </p:cNvSpPr>
          <p:nvPr/>
        </p:nvSpPr>
        <p:spPr bwMode="auto">
          <a:xfrm>
            <a:off x="685800" y="2163763"/>
            <a:ext cx="7696200" cy="427037"/>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The trade-off </a:t>
            </a:r>
            <a:endParaRPr lang="el-GR" sz="2200" b="1" dirty="0">
              <a:solidFill>
                <a:schemeClr val="bg2"/>
              </a:solidFill>
              <a:latin typeface="Verdana" pitchFamily="34" charset="0"/>
            </a:endParaRPr>
          </a:p>
        </p:txBody>
      </p:sp>
      <p:sp>
        <p:nvSpPr>
          <p:cNvPr id="220167" name="Text Box 7"/>
          <p:cNvSpPr txBox="1">
            <a:spLocks noChangeArrowheads="1"/>
          </p:cNvSpPr>
          <p:nvPr/>
        </p:nvSpPr>
        <p:spPr bwMode="auto">
          <a:xfrm>
            <a:off x="1295400" y="2667000"/>
            <a:ext cx="7239000" cy="396875"/>
          </a:xfrm>
          <a:prstGeom prst="rect">
            <a:avLst/>
          </a:prstGeom>
          <a:noFill/>
          <a:ln w="9525">
            <a:noFill/>
            <a:miter lim="800000"/>
            <a:headEnd/>
            <a:tailEnd/>
          </a:ln>
        </p:spPr>
        <p:txBody>
          <a:bodyPr>
            <a:spAutoFit/>
          </a:bodyPr>
          <a:lstStyle/>
          <a:p>
            <a:r>
              <a:rPr lang="en-US" sz="2000" dirty="0">
                <a:latin typeface="Verdana" pitchFamily="34" charset="0"/>
              </a:rPr>
              <a:t>Growth vs </a:t>
            </a:r>
            <a:r>
              <a:rPr lang="en-US" sz="2000" dirty="0" err="1">
                <a:latin typeface="Verdana" pitchFamily="34" charset="0"/>
              </a:rPr>
              <a:t>defence</a:t>
            </a:r>
            <a:r>
              <a:rPr lang="en-US" sz="2000" dirty="0">
                <a:latin typeface="Verdana" pitchFamily="34" charset="0"/>
              </a:rPr>
              <a:t>-protection</a:t>
            </a:r>
            <a:endParaRPr lang="el-GR" sz="2000" dirty="0">
              <a:latin typeface="Verdana" pitchFamily="34" charset="0"/>
            </a:endParaRPr>
          </a:p>
        </p:txBody>
      </p:sp>
      <p:sp>
        <p:nvSpPr>
          <p:cNvPr id="220168" name="Text Box 8"/>
          <p:cNvSpPr txBox="1">
            <a:spLocks noChangeArrowheads="1"/>
          </p:cNvSpPr>
          <p:nvPr/>
        </p:nvSpPr>
        <p:spPr bwMode="auto">
          <a:xfrm>
            <a:off x="685800" y="3200400"/>
            <a:ext cx="80010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Growth as a survival mechanism</a:t>
            </a:r>
            <a:endParaRPr lang="el-GR" sz="2200" b="1" dirty="0">
              <a:solidFill>
                <a:schemeClr val="bg2"/>
              </a:solidFill>
              <a:latin typeface="Verdana" pitchFamily="34" charset="0"/>
            </a:endParaRPr>
          </a:p>
        </p:txBody>
      </p:sp>
      <p:sp>
        <p:nvSpPr>
          <p:cNvPr id="220169" name="Text Box 9"/>
          <p:cNvSpPr txBox="1">
            <a:spLocks noChangeArrowheads="1"/>
          </p:cNvSpPr>
          <p:nvPr/>
        </p:nvSpPr>
        <p:spPr bwMode="auto">
          <a:xfrm>
            <a:off x="1295400" y="3703638"/>
            <a:ext cx="7239000" cy="1015663"/>
          </a:xfrm>
          <a:prstGeom prst="rect">
            <a:avLst/>
          </a:prstGeom>
          <a:noFill/>
          <a:ln w="9525">
            <a:noFill/>
            <a:miter lim="800000"/>
            <a:headEnd/>
            <a:tailEnd/>
          </a:ln>
        </p:spPr>
        <p:txBody>
          <a:bodyPr>
            <a:spAutoFit/>
          </a:bodyPr>
          <a:lstStyle/>
          <a:p>
            <a:r>
              <a:rPr lang="en-US" sz="2000" dirty="0">
                <a:latin typeface="Verdana" pitchFamily="34" charset="0"/>
              </a:rPr>
              <a:t>Through growing fast, certain species can survive competition and complete their life cycle in a short period</a:t>
            </a:r>
            <a:r>
              <a:rPr lang="el-GR" sz="2000" dirty="0">
                <a:latin typeface="Verdan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0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2016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016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20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6" grpId="0"/>
      <p:bldP spid="220167" grpId="0"/>
      <p:bldP spid="220168" grpId="0"/>
      <p:bldP spid="2201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ChangeArrowheads="1"/>
          </p:cNvSpPr>
          <p:nvPr/>
        </p:nvSpPr>
        <p:spPr bwMode="auto">
          <a:xfrm>
            <a:off x="2844800" y="1844675"/>
            <a:ext cx="3454400" cy="587375"/>
          </a:xfrm>
          <a:prstGeom prst="rect">
            <a:avLst/>
          </a:prstGeom>
          <a:noFill/>
          <a:ln w="9525">
            <a:noFill/>
            <a:miter lim="800000"/>
            <a:headEnd/>
            <a:tailEnd/>
          </a:ln>
        </p:spPr>
        <p:txBody>
          <a:bodyPr lIns="92075" tIns="46038" rIns="92075" bIns="46038" anchor="ctr"/>
          <a:lstStyle/>
          <a:p>
            <a:pPr algn="ctr"/>
            <a:r>
              <a:rPr lang="en-US" sz="2400" dirty="0">
                <a:latin typeface="Verdana" pitchFamily="34" charset="0"/>
              </a:rPr>
              <a:t>What is growth</a:t>
            </a:r>
            <a:r>
              <a:rPr lang="el-GR" sz="2400" dirty="0">
                <a:latin typeface="Verdana" pitchFamily="34" charset="0"/>
              </a:rPr>
              <a:t>;</a:t>
            </a:r>
          </a:p>
        </p:txBody>
      </p:sp>
      <p:sp>
        <p:nvSpPr>
          <p:cNvPr id="222212" name="Rectangle 4"/>
          <p:cNvSpPr>
            <a:spLocks noChangeArrowheads="1"/>
          </p:cNvSpPr>
          <p:nvPr/>
        </p:nvSpPr>
        <p:spPr bwMode="auto">
          <a:xfrm>
            <a:off x="2195513" y="3063875"/>
            <a:ext cx="4752975" cy="587375"/>
          </a:xfrm>
          <a:prstGeom prst="rect">
            <a:avLst/>
          </a:prstGeom>
          <a:noFill/>
          <a:ln w="9525">
            <a:noFill/>
            <a:miter lim="800000"/>
            <a:headEnd/>
            <a:tailEnd/>
          </a:ln>
        </p:spPr>
        <p:txBody>
          <a:bodyPr lIns="92075" tIns="46038" rIns="92075" bIns="46038" anchor="ctr"/>
          <a:lstStyle/>
          <a:p>
            <a:pPr algn="ctr"/>
            <a:r>
              <a:rPr lang="en-US" sz="2400" dirty="0">
                <a:latin typeface="Verdana" pitchFamily="34" charset="0"/>
              </a:rPr>
              <a:t>What is differentiation</a:t>
            </a:r>
            <a:r>
              <a:rPr lang="el-GR" sz="2400" dirty="0">
                <a:latin typeface="Verdana" pitchFamily="34" charset="0"/>
              </a:rPr>
              <a:t>;</a:t>
            </a:r>
          </a:p>
        </p:txBody>
      </p:sp>
      <p:sp>
        <p:nvSpPr>
          <p:cNvPr id="222213" name="Rectangle 5"/>
          <p:cNvSpPr>
            <a:spLocks noChangeArrowheads="1"/>
          </p:cNvSpPr>
          <p:nvPr/>
        </p:nvSpPr>
        <p:spPr bwMode="auto">
          <a:xfrm>
            <a:off x="2695575" y="4292600"/>
            <a:ext cx="3748088" cy="587375"/>
          </a:xfrm>
          <a:prstGeom prst="rect">
            <a:avLst/>
          </a:prstGeom>
          <a:noFill/>
          <a:ln w="9525">
            <a:noFill/>
            <a:miter lim="800000"/>
            <a:headEnd/>
            <a:tailEnd/>
          </a:ln>
        </p:spPr>
        <p:txBody>
          <a:bodyPr lIns="92075" tIns="46038" rIns="92075" bIns="46038" anchor="ctr"/>
          <a:lstStyle/>
          <a:p>
            <a:pPr algn="ctr"/>
            <a:r>
              <a:rPr lang="en-US" sz="2400" dirty="0">
                <a:latin typeface="Verdana" pitchFamily="34" charset="0"/>
              </a:rPr>
              <a:t>What is development</a:t>
            </a:r>
            <a:r>
              <a:rPr lang="el-GR" sz="2400" dirty="0">
                <a:latin typeface="Verdana" pitchFamily="34" charset="0"/>
              </a:rPr>
              <a:t>;</a:t>
            </a:r>
          </a:p>
        </p:txBody>
      </p:sp>
      <p:sp>
        <p:nvSpPr>
          <p:cNvPr id="44037" name="Text Box 6"/>
          <p:cNvSpPr txBox="1">
            <a:spLocks noChangeArrowheads="1"/>
          </p:cNvSpPr>
          <p:nvPr/>
        </p:nvSpPr>
        <p:spPr bwMode="auto">
          <a:xfrm>
            <a:off x="939604" y="334963"/>
            <a:ext cx="7237815" cy="430887"/>
          </a:xfrm>
          <a:prstGeom prst="rect">
            <a:avLst/>
          </a:prstGeom>
          <a:noFill/>
          <a:ln w="9525">
            <a:noFill/>
            <a:miter lim="800000"/>
            <a:headEnd/>
            <a:tailEnd/>
          </a:ln>
        </p:spPr>
        <p:txBody>
          <a:bodyPr wrap="none">
            <a:spAutoFit/>
          </a:bodyPr>
          <a:lstStyle/>
          <a:p>
            <a:pPr algn="ctr"/>
            <a:r>
              <a:rPr lang="en-US" sz="2200" dirty="0">
                <a:latin typeface="Verdana" pitchFamily="34" charset="0"/>
              </a:rPr>
              <a:t>GROWTH, DEVELOPMENT AND DIFFERENTIATION</a:t>
            </a:r>
            <a:endParaRPr lang="el-GR" sz="2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2211"/>
                                        </p:tgtEl>
                                        <p:attrNameLst>
                                          <p:attrName>style.visibility</p:attrName>
                                        </p:attrNameLst>
                                      </p:cBhvr>
                                      <p:to>
                                        <p:strVal val="visible"/>
                                      </p:to>
                                    </p:set>
                                    <p:animEffect transition="in" filter="fade">
                                      <p:cBhvr>
                                        <p:cTn id="7" dur="500"/>
                                        <p:tgtEl>
                                          <p:spTgt spid="2222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2212"/>
                                        </p:tgtEl>
                                        <p:attrNameLst>
                                          <p:attrName>style.visibility</p:attrName>
                                        </p:attrNameLst>
                                      </p:cBhvr>
                                      <p:to>
                                        <p:strVal val="visible"/>
                                      </p:to>
                                    </p:set>
                                    <p:animEffect transition="in" filter="fade">
                                      <p:cBhvr>
                                        <p:cTn id="11" dur="500"/>
                                        <p:tgtEl>
                                          <p:spTgt spid="2222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2213"/>
                                        </p:tgtEl>
                                        <p:attrNameLst>
                                          <p:attrName>style.visibility</p:attrName>
                                        </p:attrNameLst>
                                      </p:cBhvr>
                                      <p:to>
                                        <p:strVal val="visible"/>
                                      </p:to>
                                    </p:set>
                                    <p:animEffect transition="in" filter="fade">
                                      <p:cBhvr>
                                        <p:cTn id="15" dur="500"/>
                                        <p:tgtEl>
                                          <p:spTgt spid="222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P spid="222212" grpId="0"/>
      <p:bldP spid="2222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5" name="Picture 3" descr="callus"/>
          <p:cNvPicPr>
            <a:picLocks noChangeAspect="1" noChangeArrowheads="1"/>
          </p:cNvPicPr>
          <p:nvPr/>
        </p:nvPicPr>
        <p:blipFill>
          <a:blip r:embed="rId2" cstate="print"/>
          <a:srcRect/>
          <a:stretch>
            <a:fillRect/>
          </a:stretch>
        </p:blipFill>
        <p:spPr bwMode="auto">
          <a:xfrm>
            <a:off x="1920875" y="1268413"/>
            <a:ext cx="5302250" cy="3502025"/>
          </a:xfrm>
          <a:prstGeom prst="rect">
            <a:avLst/>
          </a:prstGeom>
          <a:noFill/>
          <a:ln w="9525">
            <a:noFill/>
            <a:miter lim="800000"/>
            <a:headEnd/>
            <a:tailEnd/>
          </a:ln>
        </p:spPr>
      </p:pic>
      <p:sp>
        <p:nvSpPr>
          <p:cNvPr id="223236" name="Rectangle 4"/>
          <p:cNvSpPr>
            <a:spLocks noChangeArrowheads="1"/>
          </p:cNvSpPr>
          <p:nvPr/>
        </p:nvSpPr>
        <p:spPr bwMode="auto">
          <a:xfrm>
            <a:off x="2286000" y="5460121"/>
            <a:ext cx="4800600" cy="587375"/>
          </a:xfrm>
          <a:prstGeom prst="rect">
            <a:avLst/>
          </a:prstGeom>
          <a:noFill/>
          <a:ln w="9525">
            <a:noFill/>
            <a:miter lim="800000"/>
            <a:headEnd/>
            <a:tailEnd/>
          </a:ln>
        </p:spPr>
        <p:txBody>
          <a:bodyPr lIns="92075" tIns="46038" rIns="92075" bIns="46038" anchor="ctr"/>
          <a:lstStyle/>
          <a:p>
            <a:pPr algn="ctr"/>
            <a:r>
              <a:rPr lang="en-US" sz="2400" b="1" dirty="0">
                <a:latin typeface="Verdana" pitchFamily="34" charset="0"/>
              </a:rPr>
              <a:t>Growth or development</a:t>
            </a:r>
            <a:r>
              <a:rPr lang="el-GR" sz="2400" b="1" dirty="0">
                <a:latin typeface="Verdana" pitchFamily="34" charset="0"/>
              </a:rPr>
              <a:t>;</a:t>
            </a:r>
            <a:endParaRPr lang="el-GR" sz="2400" dirty="0">
              <a:latin typeface="Verdana" pitchFamily="34" charset="0"/>
            </a:endParaRPr>
          </a:p>
        </p:txBody>
      </p:sp>
      <p:sp>
        <p:nvSpPr>
          <p:cNvPr id="45060" name="Text Box 5"/>
          <p:cNvSpPr txBox="1">
            <a:spLocks noChangeArrowheads="1"/>
          </p:cNvSpPr>
          <p:nvPr/>
        </p:nvSpPr>
        <p:spPr bwMode="auto">
          <a:xfrm>
            <a:off x="1166813" y="334963"/>
            <a:ext cx="6791347" cy="430887"/>
          </a:xfrm>
          <a:prstGeom prst="rect">
            <a:avLst/>
          </a:prstGeom>
          <a:noFill/>
          <a:ln w="9525">
            <a:noFill/>
            <a:miter lim="800000"/>
            <a:headEnd/>
            <a:tailEnd/>
          </a:ln>
        </p:spPr>
        <p:txBody>
          <a:bodyPr wrap="none">
            <a:spAutoFit/>
          </a:bodyPr>
          <a:lstStyle/>
          <a:p>
            <a:pPr algn="ctr"/>
            <a:r>
              <a:rPr lang="en-US" sz="2200" dirty="0">
                <a:latin typeface="Verdana" pitchFamily="34" charset="0"/>
              </a:rPr>
              <a:t>Are growth and development identical terms?</a:t>
            </a:r>
            <a:endParaRPr lang="el-GR" sz="2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fade">
                                      <p:cBhvr>
                                        <p:cTn id="7" dur="500"/>
                                        <p:tgtEl>
                                          <p:spTgt spid="2232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3236"/>
                                        </p:tgtEl>
                                        <p:attrNameLst>
                                          <p:attrName>style.visibility</p:attrName>
                                        </p:attrNameLst>
                                      </p:cBhvr>
                                      <p:to>
                                        <p:strVal val="visible"/>
                                      </p:to>
                                    </p:set>
                                    <p:animEffect transition="in" filter="fade">
                                      <p:cBhvr>
                                        <p:cTn id="11" dur="500"/>
                                        <p:tgtEl>
                                          <p:spTgt spid="223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46084"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Growth</a:t>
            </a:r>
            <a:endParaRPr lang="el-GR" sz="2200" b="1" dirty="0">
              <a:solidFill>
                <a:schemeClr val="bg2"/>
              </a:solidFill>
              <a:latin typeface="Verdana" pitchFamily="34" charset="0"/>
            </a:endParaRPr>
          </a:p>
        </p:txBody>
      </p:sp>
      <p:sp>
        <p:nvSpPr>
          <p:cNvPr id="227333" name="Text Box 5"/>
          <p:cNvSpPr txBox="1">
            <a:spLocks noChangeArrowheads="1"/>
          </p:cNvSpPr>
          <p:nvPr/>
        </p:nvSpPr>
        <p:spPr bwMode="auto">
          <a:xfrm>
            <a:off x="1295400" y="1447800"/>
            <a:ext cx="7239000" cy="707886"/>
          </a:xfrm>
          <a:prstGeom prst="rect">
            <a:avLst/>
          </a:prstGeom>
          <a:noFill/>
          <a:ln w="9525">
            <a:noFill/>
            <a:miter lim="800000"/>
            <a:headEnd/>
            <a:tailEnd/>
          </a:ln>
        </p:spPr>
        <p:txBody>
          <a:bodyPr>
            <a:spAutoFit/>
          </a:bodyPr>
          <a:lstStyle/>
          <a:p>
            <a:r>
              <a:rPr lang="en-US" sz="2000" dirty="0">
                <a:latin typeface="Verdana" pitchFamily="34" charset="0"/>
              </a:rPr>
              <a:t>Increase of cell number and size through the biosynthesis of new protoplasmic components </a:t>
            </a:r>
            <a:endParaRPr lang="el-GR" sz="2000" dirty="0">
              <a:latin typeface="Verdana" pitchFamily="34" charset="0"/>
            </a:endParaRPr>
          </a:p>
        </p:txBody>
      </p:sp>
      <p:sp>
        <p:nvSpPr>
          <p:cNvPr id="227334" name="Text Box 6"/>
          <p:cNvSpPr txBox="1">
            <a:spLocks noChangeArrowheads="1"/>
          </p:cNvSpPr>
          <p:nvPr/>
        </p:nvSpPr>
        <p:spPr bwMode="auto">
          <a:xfrm>
            <a:off x="685800" y="2406650"/>
            <a:ext cx="7696200" cy="427038"/>
          </a:xfrm>
          <a:prstGeom prst="rect">
            <a:avLst/>
          </a:prstGeom>
          <a:noFill/>
          <a:ln w="9525">
            <a:noFill/>
            <a:miter lim="800000"/>
            <a:headEnd/>
            <a:tailEnd/>
          </a:ln>
        </p:spPr>
        <p:txBody>
          <a:bodyPr>
            <a:spAutoFit/>
          </a:bodyPr>
          <a:lstStyle/>
          <a:p>
            <a:pPr>
              <a:buFontTx/>
              <a:buChar char="•"/>
            </a:pPr>
            <a:r>
              <a:rPr lang="en-US" sz="2200" b="1" dirty="0" err="1">
                <a:solidFill>
                  <a:schemeClr val="bg2"/>
                </a:solidFill>
                <a:latin typeface="Verdana" pitchFamily="34" charset="0"/>
              </a:rPr>
              <a:t>Differentition</a:t>
            </a:r>
            <a:r>
              <a:rPr lang="en-US" sz="2200" b="1" dirty="0">
                <a:solidFill>
                  <a:schemeClr val="bg2"/>
                </a:solidFill>
                <a:latin typeface="Verdana" pitchFamily="34" charset="0"/>
              </a:rPr>
              <a:t> </a:t>
            </a:r>
            <a:endParaRPr lang="el-GR" sz="2200" b="1" dirty="0">
              <a:solidFill>
                <a:schemeClr val="bg2"/>
              </a:solidFill>
              <a:latin typeface="Verdana" pitchFamily="34" charset="0"/>
            </a:endParaRPr>
          </a:p>
        </p:txBody>
      </p:sp>
      <p:sp>
        <p:nvSpPr>
          <p:cNvPr id="227335" name="Text Box 7"/>
          <p:cNvSpPr txBox="1">
            <a:spLocks noChangeArrowheads="1"/>
          </p:cNvSpPr>
          <p:nvPr/>
        </p:nvSpPr>
        <p:spPr bwMode="auto">
          <a:xfrm>
            <a:off x="1295400" y="2909888"/>
            <a:ext cx="7239000" cy="707886"/>
          </a:xfrm>
          <a:prstGeom prst="rect">
            <a:avLst/>
          </a:prstGeom>
          <a:noFill/>
          <a:ln w="9525">
            <a:noFill/>
            <a:miter lim="800000"/>
            <a:headEnd/>
            <a:tailEnd/>
          </a:ln>
        </p:spPr>
        <p:txBody>
          <a:bodyPr>
            <a:spAutoFit/>
          </a:bodyPr>
          <a:lstStyle/>
          <a:p>
            <a:r>
              <a:rPr lang="en-US" sz="2000" dirty="0">
                <a:latin typeface="Verdana" pitchFamily="34" charset="0"/>
              </a:rPr>
              <a:t>The formation of specialized cells regarding cell type</a:t>
            </a:r>
            <a:r>
              <a:rPr lang="el-GR" sz="2000" dirty="0">
                <a:latin typeface="Verdana" pitchFamily="34" charset="0"/>
              </a:rPr>
              <a:t>, </a:t>
            </a:r>
            <a:r>
              <a:rPr lang="en-US" sz="2000" dirty="0">
                <a:latin typeface="Verdana" pitchFamily="34" charset="0"/>
              </a:rPr>
              <a:t>composition and function </a:t>
            </a:r>
            <a:endParaRPr lang="el-GR" sz="2000" dirty="0">
              <a:latin typeface="Verdana" pitchFamily="34" charset="0"/>
            </a:endParaRPr>
          </a:p>
        </p:txBody>
      </p:sp>
      <p:sp>
        <p:nvSpPr>
          <p:cNvPr id="8" name="Text Box 6"/>
          <p:cNvSpPr txBox="1">
            <a:spLocks noChangeArrowheads="1"/>
          </p:cNvSpPr>
          <p:nvPr/>
        </p:nvSpPr>
        <p:spPr bwMode="auto">
          <a:xfrm>
            <a:off x="657665" y="4038600"/>
            <a:ext cx="7696200" cy="427038"/>
          </a:xfrm>
          <a:prstGeom prst="rect">
            <a:avLst/>
          </a:prstGeom>
          <a:noFill/>
          <a:ln w="9525">
            <a:noFill/>
            <a:miter lim="800000"/>
            <a:headEnd/>
            <a:tailEnd/>
          </a:ln>
        </p:spPr>
        <p:txBody>
          <a:bodyPr>
            <a:spAutoFit/>
          </a:bodyPr>
          <a:lstStyle/>
          <a:p>
            <a:pPr>
              <a:buFontTx/>
              <a:buChar char="•"/>
            </a:pPr>
            <a:r>
              <a:rPr lang="en-US" sz="2200" b="1" dirty="0">
                <a:solidFill>
                  <a:schemeClr val="bg2"/>
                </a:solidFill>
                <a:latin typeface="Verdana" pitchFamily="34" charset="0"/>
              </a:rPr>
              <a:t>Development  </a:t>
            </a:r>
            <a:endParaRPr lang="el-GR" sz="2200" b="1" dirty="0">
              <a:solidFill>
                <a:schemeClr val="bg2"/>
              </a:solidFill>
              <a:latin typeface="Verdana" pitchFamily="34" charset="0"/>
            </a:endParaRPr>
          </a:p>
        </p:txBody>
      </p:sp>
      <p:sp>
        <p:nvSpPr>
          <p:cNvPr id="9" name="Text Box 7"/>
          <p:cNvSpPr txBox="1">
            <a:spLocks noChangeArrowheads="1"/>
          </p:cNvSpPr>
          <p:nvPr/>
        </p:nvSpPr>
        <p:spPr bwMode="auto">
          <a:xfrm>
            <a:off x="1295400" y="4489304"/>
            <a:ext cx="7239000" cy="400110"/>
          </a:xfrm>
          <a:prstGeom prst="rect">
            <a:avLst/>
          </a:prstGeom>
          <a:noFill/>
          <a:ln w="9525">
            <a:noFill/>
            <a:miter lim="800000"/>
            <a:headEnd/>
            <a:tailEnd/>
          </a:ln>
        </p:spPr>
        <p:txBody>
          <a:bodyPr>
            <a:spAutoFit/>
          </a:bodyPr>
          <a:lstStyle/>
          <a:p>
            <a:r>
              <a:rPr lang="en-US" sz="2000" dirty="0">
                <a:latin typeface="Verdana" pitchFamily="34" charset="0"/>
              </a:rPr>
              <a:t>The combination of growth and differentiation </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7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2733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227334" grpId="0"/>
      <p:bldP spid="227335"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2"/>
          <p:cNvSpPr txBox="1">
            <a:spLocks noChangeArrowheads="1"/>
          </p:cNvSpPr>
          <p:nvPr/>
        </p:nvSpPr>
        <p:spPr bwMode="auto">
          <a:xfrm>
            <a:off x="304800" y="334963"/>
            <a:ext cx="8534400" cy="427037"/>
          </a:xfrm>
          <a:prstGeom prst="rect">
            <a:avLst/>
          </a:prstGeom>
          <a:noFill/>
          <a:ln w="9525">
            <a:noFill/>
            <a:miter lim="800000"/>
            <a:headEnd/>
            <a:tailEnd/>
          </a:ln>
        </p:spPr>
        <p:txBody>
          <a:bodyPr>
            <a:spAutoFit/>
          </a:bodyPr>
          <a:lstStyle/>
          <a:p>
            <a:pPr algn="ctr"/>
            <a:r>
              <a:rPr lang="en-US" sz="2200" dirty="0">
                <a:latin typeface="Verdana" pitchFamily="34" charset="0"/>
              </a:rPr>
              <a:t>The plant dilemma: growth vs </a:t>
            </a:r>
            <a:r>
              <a:rPr lang="en-US" sz="2200" dirty="0" err="1">
                <a:latin typeface="Verdana" pitchFamily="34" charset="0"/>
              </a:rPr>
              <a:t>defence</a:t>
            </a:r>
            <a:r>
              <a:rPr lang="en-US" sz="2200" dirty="0">
                <a:latin typeface="Verdana" pitchFamily="34" charset="0"/>
              </a:rPr>
              <a:t>-protection</a:t>
            </a:r>
            <a:endParaRPr lang="el-GR" sz="2200" dirty="0">
              <a:latin typeface="Verdana" pitchFamily="34" charset="0"/>
            </a:endParaRPr>
          </a:p>
        </p:txBody>
      </p:sp>
      <p:graphicFrame>
        <p:nvGraphicFramePr>
          <p:cNvPr id="4098" name="Object 8"/>
          <p:cNvGraphicFramePr>
            <a:graphicFrameLocks noChangeAspect="1"/>
          </p:cNvGraphicFramePr>
          <p:nvPr/>
        </p:nvGraphicFramePr>
        <p:xfrm>
          <a:off x="2455863" y="2265363"/>
          <a:ext cx="4233862" cy="1239837"/>
        </p:xfrm>
        <a:graphic>
          <a:graphicData uri="http://schemas.openxmlformats.org/presentationml/2006/ole">
            <mc:AlternateContent xmlns:mc="http://schemas.openxmlformats.org/markup-compatibility/2006">
              <mc:Choice xmlns:v="urn:schemas-microsoft-com:vml" Requires="v">
                <p:oleObj name="CorelDRAW" r:id="rId2" imgW="4266720" imgH="1248840" progId="">
                  <p:embed/>
                </p:oleObj>
              </mc:Choice>
              <mc:Fallback>
                <p:oleObj name="CorelDRAW" r:id="rId2" imgW="4266720" imgH="1248840" progId="">
                  <p:embed/>
                  <p:pic>
                    <p:nvPicPr>
                      <p:cNvPr id="409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863" y="2265363"/>
                        <a:ext cx="4233862"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9" name="Object 9"/>
          <p:cNvGraphicFramePr>
            <a:graphicFrameLocks noChangeAspect="1"/>
          </p:cNvGraphicFramePr>
          <p:nvPr/>
        </p:nvGraphicFramePr>
        <p:xfrm>
          <a:off x="5691188" y="1536700"/>
          <a:ext cx="749300" cy="2960688"/>
        </p:xfrm>
        <a:graphic>
          <a:graphicData uri="http://schemas.openxmlformats.org/presentationml/2006/ole">
            <mc:AlternateContent xmlns:mc="http://schemas.openxmlformats.org/markup-compatibility/2006">
              <mc:Choice xmlns:v="urn:schemas-microsoft-com:vml" Requires="v">
                <p:oleObj name="CorelDRAW" r:id="rId4" imgW="755280" imgH="2984400" progId="">
                  <p:embed/>
                </p:oleObj>
              </mc:Choice>
              <mc:Fallback>
                <p:oleObj name="CorelDRAW" r:id="rId4" imgW="755280" imgH="2984400" progId="">
                  <p:embed/>
                  <p:pic>
                    <p:nvPicPr>
                      <p:cNvPr id="23040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1188" y="1536700"/>
                        <a:ext cx="749300"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11" name="Object 11"/>
          <p:cNvGraphicFramePr>
            <a:graphicFrameLocks noChangeAspect="1"/>
          </p:cNvGraphicFramePr>
          <p:nvPr/>
        </p:nvGraphicFramePr>
        <p:xfrm>
          <a:off x="5638800" y="2362200"/>
          <a:ext cx="2254250" cy="1254125"/>
        </p:xfrm>
        <a:graphic>
          <a:graphicData uri="http://schemas.openxmlformats.org/presentationml/2006/ole">
            <mc:AlternateContent xmlns:mc="http://schemas.openxmlformats.org/markup-compatibility/2006">
              <mc:Choice xmlns:v="urn:schemas-microsoft-com:vml" Requires="v">
                <p:oleObj name="CorelDRAW" r:id="rId6" imgW="2271960" imgH="1263960" progId="">
                  <p:embed/>
                </p:oleObj>
              </mc:Choice>
              <mc:Fallback>
                <p:oleObj name="CorelDRAW" r:id="rId6" imgW="2271960" imgH="1263960" progId="">
                  <p:embed/>
                  <p:pic>
                    <p:nvPicPr>
                      <p:cNvPr id="230411"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362200"/>
                        <a:ext cx="225425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12" name="Object 12"/>
          <p:cNvGraphicFramePr>
            <a:graphicFrameLocks noChangeAspect="1"/>
          </p:cNvGraphicFramePr>
          <p:nvPr/>
        </p:nvGraphicFramePr>
        <p:xfrm>
          <a:off x="5686425" y="1997075"/>
          <a:ext cx="1358900" cy="1066800"/>
        </p:xfrm>
        <a:graphic>
          <a:graphicData uri="http://schemas.openxmlformats.org/presentationml/2006/ole">
            <mc:AlternateContent xmlns:mc="http://schemas.openxmlformats.org/markup-compatibility/2006">
              <mc:Choice xmlns:v="urn:schemas-microsoft-com:vml" Requires="v">
                <p:oleObj name="CorelDRAW" r:id="rId8" imgW="1369080" imgH="1074960" progId="">
                  <p:embed/>
                </p:oleObj>
              </mc:Choice>
              <mc:Fallback>
                <p:oleObj name="CorelDRAW" r:id="rId8" imgW="1369080" imgH="1074960" progId="">
                  <p:embed/>
                  <p:pic>
                    <p:nvPicPr>
                      <p:cNvPr id="230412"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6425" y="199707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13" name="Object 13"/>
          <p:cNvGraphicFramePr>
            <a:graphicFrameLocks noChangeAspect="1"/>
          </p:cNvGraphicFramePr>
          <p:nvPr/>
        </p:nvGraphicFramePr>
        <p:xfrm>
          <a:off x="5730875" y="2451100"/>
          <a:ext cx="666750" cy="1535113"/>
        </p:xfrm>
        <a:graphic>
          <a:graphicData uri="http://schemas.openxmlformats.org/presentationml/2006/ole">
            <mc:AlternateContent xmlns:mc="http://schemas.openxmlformats.org/markup-compatibility/2006">
              <mc:Choice xmlns:v="urn:schemas-microsoft-com:vml" Requires="v">
                <p:oleObj name="CorelDRAW" r:id="rId10" imgW="671400" imgH="1547280" progId="">
                  <p:embed/>
                </p:oleObj>
              </mc:Choice>
              <mc:Fallback>
                <p:oleObj name="CorelDRAW" r:id="rId10" imgW="671400" imgH="1547280" progId="">
                  <p:embed/>
                  <p:pic>
                    <p:nvPicPr>
                      <p:cNvPr id="230413"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0875" y="2451100"/>
                        <a:ext cx="666750"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a:extLst>
              <a:ext uri="{FF2B5EF4-FFF2-40B4-BE49-F238E27FC236}">
                <a16:creationId xmlns:a16="http://schemas.microsoft.com/office/drawing/2014/main" id="{DEF0B01E-DCAC-8D2D-BA4F-A4F16C0A9501}"/>
              </a:ext>
            </a:extLst>
          </p:cNvPr>
          <p:cNvSpPr/>
          <p:nvPr/>
        </p:nvSpPr>
        <p:spPr>
          <a:xfrm>
            <a:off x="3657600" y="2217883"/>
            <a:ext cx="1881909" cy="278245"/>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DA352E-EAC0-82CB-4D81-D979A6063F1C}"/>
              </a:ext>
            </a:extLst>
          </p:cNvPr>
          <p:cNvSpPr/>
          <p:nvPr/>
        </p:nvSpPr>
        <p:spPr>
          <a:xfrm>
            <a:off x="2601191" y="2628973"/>
            <a:ext cx="980209" cy="190428"/>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ABFBCD-F492-EFFC-DFF6-5C4646E8077E}"/>
              </a:ext>
            </a:extLst>
          </p:cNvPr>
          <p:cNvSpPr/>
          <p:nvPr/>
        </p:nvSpPr>
        <p:spPr>
          <a:xfrm>
            <a:off x="3732502" y="2885281"/>
            <a:ext cx="1704686" cy="278245"/>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104059-A6AE-F141-C3A0-88C7C3477D64}"/>
              </a:ext>
            </a:extLst>
          </p:cNvPr>
          <p:cNvSpPr/>
          <p:nvPr/>
        </p:nvSpPr>
        <p:spPr>
          <a:xfrm>
            <a:off x="5757572" y="4070963"/>
            <a:ext cx="640053" cy="341674"/>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C31B6D-15FC-C67E-398A-A2896DDF0CFC}"/>
              </a:ext>
            </a:extLst>
          </p:cNvPr>
          <p:cNvSpPr/>
          <p:nvPr/>
        </p:nvSpPr>
        <p:spPr>
          <a:xfrm>
            <a:off x="5744223" y="1563579"/>
            <a:ext cx="640053" cy="341674"/>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6E701F-739D-2C36-EBA7-6F75DFC6E994}"/>
              </a:ext>
            </a:extLst>
          </p:cNvPr>
          <p:cNvSpPr/>
          <p:nvPr/>
        </p:nvSpPr>
        <p:spPr>
          <a:xfrm>
            <a:off x="7023675" y="2778682"/>
            <a:ext cx="869375" cy="497917"/>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BD7676A-E51A-AB72-3A02-FFDC841DA440}"/>
              </a:ext>
            </a:extLst>
          </p:cNvPr>
          <p:cNvSpPr txBox="1"/>
          <p:nvPr/>
        </p:nvSpPr>
        <p:spPr>
          <a:xfrm>
            <a:off x="3732502" y="2172339"/>
            <a:ext cx="1697901" cy="369332"/>
          </a:xfrm>
          <a:prstGeom prst="rect">
            <a:avLst/>
          </a:prstGeom>
          <a:noFill/>
        </p:spPr>
        <p:txBody>
          <a:bodyPr wrap="none" rtlCol="0">
            <a:spAutoFit/>
          </a:bodyPr>
          <a:lstStyle/>
          <a:p>
            <a:r>
              <a:rPr lang="en-US" dirty="0"/>
              <a:t>plant organism</a:t>
            </a:r>
          </a:p>
        </p:txBody>
      </p:sp>
      <p:sp>
        <p:nvSpPr>
          <p:cNvPr id="13" name="TextBox 12">
            <a:extLst>
              <a:ext uri="{FF2B5EF4-FFF2-40B4-BE49-F238E27FC236}">
                <a16:creationId xmlns:a16="http://schemas.microsoft.com/office/drawing/2014/main" id="{E298E163-DD08-470D-214C-8594D63DD171}"/>
              </a:ext>
            </a:extLst>
          </p:cNvPr>
          <p:cNvSpPr txBox="1"/>
          <p:nvPr/>
        </p:nvSpPr>
        <p:spPr>
          <a:xfrm>
            <a:off x="4123639" y="2809959"/>
            <a:ext cx="889987" cy="369332"/>
          </a:xfrm>
          <a:prstGeom prst="rect">
            <a:avLst/>
          </a:prstGeom>
          <a:noFill/>
        </p:spPr>
        <p:txBody>
          <a:bodyPr wrap="none" rtlCol="0">
            <a:spAutoFit/>
          </a:bodyPr>
          <a:lstStyle/>
          <a:p>
            <a:r>
              <a:rPr lang="en-US" dirty="0"/>
              <a:t>energy</a:t>
            </a:r>
          </a:p>
        </p:txBody>
      </p:sp>
      <p:sp>
        <p:nvSpPr>
          <p:cNvPr id="14" name="TextBox 13">
            <a:extLst>
              <a:ext uri="{FF2B5EF4-FFF2-40B4-BE49-F238E27FC236}">
                <a16:creationId xmlns:a16="http://schemas.microsoft.com/office/drawing/2014/main" id="{B3C6BDB0-0D1F-0F59-F002-AD087407AADA}"/>
              </a:ext>
            </a:extLst>
          </p:cNvPr>
          <p:cNvSpPr txBox="1"/>
          <p:nvPr/>
        </p:nvSpPr>
        <p:spPr>
          <a:xfrm>
            <a:off x="2536104" y="2496128"/>
            <a:ext cx="889987" cy="369332"/>
          </a:xfrm>
          <a:prstGeom prst="rect">
            <a:avLst/>
          </a:prstGeom>
          <a:noFill/>
        </p:spPr>
        <p:txBody>
          <a:bodyPr wrap="none" rtlCol="0">
            <a:spAutoFit/>
          </a:bodyPr>
          <a:lstStyle/>
          <a:p>
            <a:r>
              <a:rPr lang="en-US" dirty="0"/>
              <a:t>carbon</a:t>
            </a:r>
          </a:p>
        </p:txBody>
      </p:sp>
      <p:sp>
        <p:nvSpPr>
          <p:cNvPr id="15" name="TextBox 14">
            <a:extLst>
              <a:ext uri="{FF2B5EF4-FFF2-40B4-BE49-F238E27FC236}">
                <a16:creationId xmlns:a16="http://schemas.microsoft.com/office/drawing/2014/main" id="{3B4BF9A4-738C-B0F3-3566-30822442DF1B}"/>
              </a:ext>
            </a:extLst>
          </p:cNvPr>
          <p:cNvSpPr txBox="1"/>
          <p:nvPr/>
        </p:nvSpPr>
        <p:spPr>
          <a:xfrm>
            <a:off x="5632604" y="1544663"/>
            <a:ext cx="877163" cy="369332"/>
          </a:xfrm>
          <a:prstGeom prst="rect">
            <a:avLst/>
          </a:prstGeom>
          <a:noFill/>
        </p:spPr>
        <p:txBody>
          <a:bodyPr wrap="none" rtlCol="0">
            <a:spAutoFit/>
          </a:bodyPr>
          <a:lstStyle/>
          <a:p>
            <a:r>
              <a:rPr lang="en-US" dirty="0"/>
              <a:t>growth</a:t>
            </a:r>
          </a:p>
        </p:txBody>
      </p:sp>
      <p:sp>
        <p:nvSpPr>
          <p:cNvPr id="16" name="TextBox 15">
            <a:extLst>
              <a:ext uri="{FF2B5EF4-FFF2-40B4-BE49-F238E27FC236}">
                <a16:creationId xmlns:a16="http://schemas.microsoft.com/office/drawing/2014/main" id="{7B89E817-2C30-F6FB-C148-655587ACA37F}"/>
              </a:ext>
            </a:extLst>
          </p:cNvPr>
          <p:cNvSpPr txBox="1"/>
          <p:nvPr/>
        </p:nvSpPr>
        <p:spPr>
          <a:xfrm>
            <a:off x="5611092" y="4032827"/>
            <a:ext cx="1047306" cy="338554"/>
          </a:xfrm>
          <a:prstGeom prst="rect">
            <a:avLst/>
          </a:prstGeom>
          <a:noFill/>
        </p:spPr>
        <p:txBody>
          <a:bodyPr wrap="square" rtlCol="0">
            <a:spAutoFit/>
          </a:bodyPr>
          <a:lstStyle/>
          <a:p>
            <a:r>
              <a:rPr lang="en-US" sz="1600" dirty="0" err="1"/>
              <a:t>defence</a:t>
            </a:r>
            <a:endParaRPr lang="en-US" sz="1600" dirty="0"/>
          </a:p>
        </p:txBody>
      </p:sp>
      <p:sp>
        <p:nvSpPr>
          <p:cNvPr id="17" name="TextBox 16">
            <a:extLst>
              <a:ext uri="{FF2B5EF4-FFF2-40B4-BE49-F238E27FC236}">
                <a16:creationId xmlns:a16="http://schemas.microsoft.com/office/drawing/2014/main" id="{A5260FFA-3D49-72DA-02A2-D7E0311D14F9}"/>
              </a:ext>
            </a:extLst>
          </p:cNvPr>
          <p:cNvSpPr txBox="1"/>
          <p:nvPr/>
        </p:nvSpPr>
        <p:spPr>
          <a:xfrm>
            <a:off x="7054273" y="2726003"/>
            <a:ext cx="1120820" cy="646331"/>
          </a:xfrm>
          <a:prstGeom prst="rect">
            <a:avLst/>
          </a:prstGeom>
          <a:noFill/>
        </p:spPr>
        <p:txBody>
          <a:bodyPr wrap="none" rtlCol="0">
            <a:spAutoFit/>
          </a:bodyPr>
          <a:lstStyle/>
          <a:p>
            <a:r>
              <a:rPr lang="en-US" dirty="0"/>
              <a:t>nutrient</a:t>
            </a:r>
          </a:p>
          <a:p>
            <a:r>
              <a:rPr lang="en-US" dirty="0"/>
              <a:t>elements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04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8"/>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Acclimation</a:t>
            </a:r>
            <a:endParaRPr lang="el-GR" sz="2200" b="1" dirty="0">
              <a:solidFill>
                <a:schemeClr val="bg2"/>
              </a:solidFill>
              <a:latin typeface="Verdana" pitchFamily="34" charset="0"/>
            </a:endParaRPr>
          </a:p>
        </p:txBody>
      </p:sp>
      <p:sp>
        <p:nvSpPr>
          <p:cNvPr id="231433" name="Text Box 9"/>
          <p:cNvSpPr txBox="1">
            <a:spLocks noChangeArrowheads="1"/>
          </p:cNvSpPr>
          <p:nvPr/>
        </p:nvSpPr>
        <p:spPr bwMode="auto">
          <a:xfrm>
            <a:off x="1295400" y="1447800"/>
            <a:ext cx="7239000" cy="1015663"/>
          </a:xfrm>
          <a:prstGeom prst="rect">
            <a:avLst/>
          </a:prstGeom>
          <a:noFill/>
          <a:ln w="9525">
            <a:noFill/>
            <a:miter lim="800000"/>
            <a:headEnd/>
            <a:tailEnd/>
          </a:ln>
        </p:spPr>
        <p:txBody>
          <a:bodyPr>
            <a:spAutoFit/>
          </a:bodyPr>
          <a:lstStyle/>
          <a:p>
            <a:r>
              <a:rPr lang="en-US" sz="2000" dirty="0">
                <a:latin typeface="Verdana" pitchFamily="34" charset="0"/>
              </a:rPr>
              <a:t>Dynamic resource allocation between growth and protection-</a:t>
            </a:r>
            <a:r>
              <a:rPr lang="en-US" sz="2000" dirty="0" err="1">
                <a:latin typeface="Verdana" pitchFamily="34" charset="0"/>
              </a:rPr>
              <a:t>defence</a:t>
            </a:r>
            <a:r>
              <a:rPr lang="en-US" sz="2000" dirty="0">
                <a:latin typeface="Verdana" pitchFamily="34" charset="0"/>
              </a:rPr>
              <a:t> depending on the environmental framework</a:t>
            </a:r>
            <a:endParaRPr lang="el-GR" sz="2000" dirty="0">
              <a:latin typeface="Verdana" pitchFamily="34" charset="0"/>
            </a:endParaRPr>
          </a:p>
        </p:txBody>
      </p:sp>
      <p:sp>
        <p:nvSpPr>
          <p:cNvPr id="231434" name="Text Box 10"/>
          <p:cNvSpPr txBox="1">
            <a:spLocks noChangeArrowheads="1"/>
          </p:cNvSpPr>
          <p:nvPr/>
        </p:nvSpPr>
        <p:spPr bwMode="auto">
          <a:xfrm>
            <a:off x="685800" y="2528888"/>
            <a:ext cx="7696200" cy="427037"/>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Adaptation</a:t>
            </a:r>
            <a:endParaRPr lang="el-GR" sz="2200" b="1" dirty="0">
              <a:solidFill>
                <a:schemeClr val="bg2"/>
              </a:solidFill>
              <a:latin typeface="Verdana" pitchFamily="34" charset="0"/>
            </a:endParaRPr>
          </a:p>
        </p:txBody>
      </p:sp>
      <p:sp>
        <p:nvSpPr>
          <p:cNvPr id="231435" name="Text Box 11"/>
          <p:cNvSpPr txBox="1">
            <a:spLocks noChangeArrowheads="1"/>
          </p:cNvSpPr>
          <p:nvPr/>
        </p:nvSpPr>
        <p:spPr bwMode="auto">
          <a:xfrm>
            <a:off x="1295400" y="3032125"/>
            <a:ext cx="7239000" cy="1015663"/>
          </a:xfrm>
          <a:prstGeom prst="rect">
            <a:avLst/>
          </a:prstGeom>
          <a:noFill/>
          <a:ln w="9525">
            <a:noFill/>
            <a:miter lim="800000"/>
            <a:headEnd/>
            <a:tailEnd/>
          </a:ln>
        </p:spPr>
        <p:txBody>
          <a:bodyPr>
            <a:spAutoFit/>
          </a:bodyPr>
          <a:lstStyle/>
          <a:p>
            <a:r>
              <a:rPr lang="en-US" sz="2000" dirty="0">
                <a:latin typeface="Verdana" pitchFamily="34" charset="0"/>
              </a:rPr>
              <a:t>Species that thrive in oligotrophic or environmentally adverse conditions, are characterized by low growth rates and small sizes</a:t>
            </a:r>
            <a:endParaRPr lang="el-GR" sz="2000" dirty="0">
              <a:latin typeface="Verdana" pitchFamily="34" charset="0"/>
            </a:endParaRPr>
          </a:p>
        </p:txBody>
      </p:sp>
      <p:sp>
        <p:nvSpPr>
          <p:cNvPr id="7" name="Text Box 2"/>
          <p:cNvSpPr txBox="1">
            <a:spLocks noChangeArrowheads="1"/>
          </p:cNvSpPr>
          <p:nvPr/>
        </p:nvSpPr>
        <p:spPr bwMode="auto">
          <a:xfrm>
            <a:off x="457200" y="487363"/>
            <a:ext cx="8534400" cy="427037"/>
          </a:xfrm>
          <a:prstGeom prst="rect">
            <a:avLst/>
          </a:prstGeom>
          <a:noFill/>
          <a:ln w="9525">
            <a:noFill/>
            <a:miter lim="800000"/>
            <a:headEnd/>
            <a:tailEnd/>
          </a:ln>
        </p:spPr>
        <p:txBody>
          <a:bodyPr>
            <a:spAutoFit/>
          </a:bodyPr>
          <a:lstStyle/>
          <a:p>
            <a:pPr algn="ctr"/>
            <a:r>
              <a:rPr lang="en-US" sz="2200" dirty="0">
                <a:latin typeface="Verdana" pitchFamily="34" charset="0"/>
              </a:rPr>
              <a:t>The plant dilemma: growth vs </a:t>
            </a:r>
            <a:r>
              <a:rPr lang="en-US" sz="2200" dirty="0" err="1">
                <a:latin typeface="Verdana" pitchFamily="34" charset="0"/>
              </a:rPr>
              <a:t>defence</a:t>
            </a:r>
            <a:r>
              <a:rPr lang="en-US" sz="2200" dirty="0">
                <a:latin typeface="Verdana" pitchFamily="34" charset="0"/>
              </a:rPr>
              <a:t>-protection</a:t>
            </a:r>
            <a:endParaRPr lang="el-GR" sz="2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1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3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31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3" grpId="0"/>
      <p:bldP spid="231434" grpId="0"/>
      <p:bldP spid="2314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19459" name="Text Box 3"/>
          <p:cNvSpPr txBox="1">
            <a:spLocks noChangeArrowheads="1"/>
          </p:cNvSpPr>
          <p:nvPr/>
        </p:nvSpPr>
        <p:spPr bwMode="auto">
          <a:xfrm>
            <a:off x="2759967" y="334963"/>
            <a:ext cx="3558988" cy="430887"/>
          </a:xfrm>
          <a:prstGeom prst="rect">
            <a:avLst/>
          </a:prstGeom>
          <a:noFill/>
          <a:ln w="9525">
            <a:noFill/>
            <a:miter lim="800000"/>
            <a:headEnd/>
            <a:tailEnd/>
          </a:ln>
        </p:spPr>
        <p:txBody>
          <a:bodyPr wrap="none">
            <a:spAutoFit/>
          </a:bodyPr>
          <a:lstStyle/>
          <a:p>
            <a:pPr algn="ctr"/>
            <a:r>
              <a:rPr lang="en-US" sz="2200" dirty="0">
                <a:latin typeface="Verdana" pitchFamily="34" charset="0"/>
              </a:rPr>
              <a:t>INTRODUCTORY TERMS</a:t>
            </a:r>
            <a:endParaRPr lang="el-GR" sz="2200" dirty="0">
              <a:latin typeface="Verdana" pitchFamily="34" charset="0"/>
            </a:endParaRPr>
          </a:p>
        </p:txBody>
      </p:sp>
      <p:sp>
        <p:nvSpPr>
          <p:cNvPr id="19460" name="Text Box 30"/>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Stress</a:t>
            </a:r>
            <a:r>
              <a:rPr lang="el-GR" sz="2200" b="1" dirty="0">
                <a:solidFill>
                  <a:schemeClr val="bg2"/>
                </a:solidFill>
                <a:latin typeface="Verdana" pitchFamily="34" charset="0"/>
              </a:rPr>
              <a:t> (</a:t>
            </a:r>
            <a:r>
              <a:rPr lang="en-US" sz="2200" b="1" dirty="0">
                <a:solidFill>
                  <a:schemeClr val="bg2"/>
                </a:solidFill>
                <a:latin typeface="Verdana" pitchFamily="34" charset="0"/>
              </a:rPr>
              <a:t>stress factors</a:t>
            </a:r>
            <a:r>
              <a:rPr lang="el-GR" sz="2200" b="1" dirty="0">
                <a:solidFill>
                  <a:schemeClr val="bg2"/>
                </a:solidFill>
                <a:latin typeface="Verdana" pitchFamily="34" charset="0"/>
              </a:rPr>
              <a:t>)</a:t>
            </a:r>
          </a:p>
        </p:txBody>
      </p:sp>
      <p:sp>
        <p:nvSpPr>
          <p:cNvPr id="191519" name="Text Box 31"/>
          <p:cNvSpPr txBox="1">
            <a:spLocks noChangeArrowheads="1"/>
          </p:cNvSpPr>
          <p:nvPr/>
        </p:nvSpPr>
        <p:spPr bwMode="auto">
          <a:xfrm>
            <a:off x="1295400" y="1447800"/>
            <a:ext cx="7239000" cy="1015663"/>
          </a:xfrm>
          <a:prstGeom prst="rect">
            <a:avLst/>
          </a:prstGeom>
          <a:noFill/>
          <a:ln w="9525">
            <a:noFill/>
            <a:miter lim="800000"/>
            <a:headEnd/>
            <a:tailEnd/>
          </a:ln>
        </p:spPr>
        <p:txBody>
          <a:bodyPr>
            <a:spAutoFit/>
          </a:bodyPr>
          <a:lstStyle/>
          <a:p>
            <a:r>
              <a:rPr lang="en-US" sz="2000" dirty="0">
                <a:latin typeface="Verdana" pitchFamily="34" charset="0"/>
              </a:rPr>
              <a:t>The effect of unfavorable environmental factors that tend to inhibit the normal operation of plant physiological mechanisms</a:t>
            </a:r>
            <a:endParaRPr lang="el-GR" sz="2000" dirty="0">
              <a:latin typeface="Verdana" pitchFamily="34" charset="0"/>
            </a:endParaRPr>
          </a:p>
        </p:txBody>
      </p:sp>
      <p:sp>
        <p:nvSpPr>
          <p:cNvPr id="191520" name="Text Box 32"/>
          <p:cNvSpPr txBox="1">
            <a:spLocks noChangeArrowheads="1"/>
          </p:cNvSpPr>
          <p:nvPr/>
        </p:nvSpPr>
        <p:spPr bwMode="auto">
          <a:xfrm>
            <a:off x="685800" y="26670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Assessing stress</a:t>
            </a:r>
            <a:endParaRPr lang="el-GR" sz="2200" b="1" dirty="0">
              <a:solidFill>
                <a:schemeClr val="bg2"/>
              </a:solidFill>
              <a:latin typeface="Verdana" pitchFamily="34" charset="0"/>
            </a:endParaRPr>
          </a:p>
        </p:txBody>
      </p:sp>
      <p:sp>
        <p:nvSpPr>
          <p:cNvPr id="191521" name="Text Box 33"/>
          <p:cNvSpPr txBox="1">
            <a:spLocks noChangeArrowheads="1"/>
          </p:cNvSpPr>
          <p:nvPr/>
        </p:nvSpPr>
        <p:spPr bwMode="auto">
          <a:xfrm>
            <a:off x="1295400" y="3124200"/>
            <a:ext cx="7239000" cy="707886"/>
          </a:xfrm>
          <a:prstGeom prst="rect">
            <a:avLst/>
          </a:prstGeom>
          <a:noFill/>
          <a:ln w="9525">
            <a:noFill/>
            <a:miter lim="800000"/>
            <a:headEnd/>
            <a:tailEnd/>
          </a:ln>
        </p:spPr>
        <p:txBody>
          <a:bodyPr>
            <a:spAutoFit/>
          </a:bodyPr>
          <a:lstStyle/>
          <a:p>
            <a:r>
              <a:rPr lang="en-US" sz="2000" dirty="0">
                <a:latin typeface="Verdana" pitchFamily="34" charset="0"/>
              </a:rPr>
              <a:t>Through plant survival</a:t>
            </a:r>
            <a:r>
              <a:rPr lang="el-GR" sz="2000" dirty="0">
                <a:latin typeface="Verdana" pitchFamily="34" charset="0"/>
              </a:rPr>
              <a:t>, </a:t>
            </a:r>
            <a:r>
              <a:rPr lang="en-US" sz="2000" dirty="0">
                <a:latin typeface="Verdana" pitchFamily="34" charset="0"/>
              </a:rPr>
              <a:t>biomass accumulation</a:t>
            </a:r>
            <a:r>
              <a:rPr lang="el-GR" sz="2000" dirty="0">
                <a:latin typeface="Verdana" pitchFamily="34" charset="0"/>
              </a:rPr>
              <a:t>, </a:t>
            </a:r>
            <a:r>
              <a:rPr lang="en-US" sz="2000" dirty="0">
                <a:latin typeface="Verdana" pitchFamily="34" charset="0"/>
              </a:rPr>
              <a:t>agricultural product accumulation</a:t>
            </a:r>
            <a:r>
              <a:rPr lang="el-GR" sz="2000" dirty="0">
                <a:latin typeface="Verdana" pitchFamily="34" charset="0"/>
              </a:rPr>
              <a:t>, </a:t>
            </a:r>
            <a:r>
              <a:rPr lang="en-US" sz="2000" dirty="0" err="1">
                <a:latin typeface="Verdana" pitchFamily="34" charset="0"/>
              </a:rPr>
              <a:t>etc</a:t>
            </a:r>
            <a:r>
              <a:rPr lang="el-GR" sz="2000" dirty="0">
                <a:latin typeface="Verdana" pitchFamily="34" charset="0"/>
              </a:rPr>
              <a:t>. </a:t>
            </a:r>
          </a:p>
        </p:txBody>
      </p:sp>
      <p:sp>
        <p:nvSpPr>
          <p:cNvPr id="191522" name="Text Box 34"/>
          <p:cNvSpPr txBox="1">
            <a:spLocks noChangeArrowheads="1"/>
          </p:cNvSpPr>
          <p:nvPr/>
        </p:nvSpPr>
        <p:spPr bwMode="auto">
          <a:xfrm>
            <a:off x="1295400" y="4098925"/>
            <a:ext cx="7239000" cy="1323439"/>
          </a:xfrm>
          <a:prstGeom prst="rect">
            <a:avLst/>
          </a:prstGeom>
          <a:noFill/>
          <a:ln w="9525">
            <a:noFill/>
            <a:miter lim="800000"/>
            <a:headEnd/>
            <a:tailEnd/>
          </a:ln>
        </p:spPr>
        <p:txBody>
          <a:bodyPr>
            <a:spAutoFit/>
          </a:bodyPr>
          <a:lstStyle/>
          <a:p>
            <a:r>
              <a:rPr lang="en-US" sz="2000" dirty="0">
                <a:latin typeface="Verdana" pitchFamily="34" charset="0"/>
              </a:rPr>
              <a:t>Through morphological or physiological indices such as the sclerophylly index</a:t>
            </a:r>
            <a:r>
              <a:rPr lang="el-GR" sz="2000" dirty="0">
                <a:latin typeface="Verdana" pitchFamily="34" charset="0"/>
              </a:rPr>
              <a:t>, </a:t>
            </a:r>
            <a:r>
              <a:rPr lang="en-US" sz="2000" dirty="0">
                <a:latin typeface="Verdana" pitchFamily="34" charset="0"/>
              </a:rPr>
              <a:t>leaf </a:t>
            </a:r>
            <a:r>
              <a:rPr lang="en-GB" sz="2000" dirty="0">
                <a:latin typeface="Verdana" pitchFamily="34" charset="0"/>
              </a:rPr>
              <a:t>succulence, photosynthetic rate</a:t>
            </a:r>
            <a:r>
              <a:rPr lang="el-GR" sz="2000" dirty="0">
                <a:latin typeface="Verdana" pitchFamily="34" charset="0"/>
              </a:rPr>
              <a:t>, </a:t>
            </a:r>
            <a:r>
              <a:rPr lang="en-US" sz="2000" dirty="0">
                <a:latin typeface="Verdana" pitchFamily="34" charset="0"/>
              </a:rPr>
              <a:t>quantum efficiency of PSII photochemistry</a:t>
            </a:r>
            <a:r>
              <a:rPr lang="el-GR" sz="2000" dirty="0">
                <a:latin typeface="Verdana" pitchFamily="34" charset="0"/>
              </a:rPr>
              <a:t>, </a:t>
            </a:r>
            <a:r>
              <a:rPr lang="en-US" sz="2000" dirty="0">
                <a:latin typeface="Verdana" pitchFamily="34" charset="0"/>
              </a:rPr>
              <a:t>tissue water potential</a:t>
            </a:r>
            <a:r>
              <a:rPr lang="el-GR" sz="2000" dirty="0">
                <a:latin typeface="Verdana" pitchFamily="34" charset="0"/>
              </a:rPr>
              <a:t>, </a:t>
            </a:r>
            <a:r>
              <a:rPr lang="en-US" sz="2000" dirty="0" err="1">
                <a:latin typeface="Verdana" pitchFamily="34" charset="0"/>
              </a:rPr>
              <a:t>etc</a:t>
            </a:r>
            <a:r>
              <a:rPr lang="el-GR" sz="2000" dirty="0">
                <a:latin typeface="Verdan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15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5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5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9" grpId="0"/>
      <p:bldP spid="191520" grpId="0"/>
      <p:bldP spid="191521" grpId="0"/>
      <p:bldP spid="1915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0483" name="Text Box 3"/>
          <p:cNvSpPr txBox="1">
            <a:spLocks noChangeArrowheads="1"/>
          </p:cNvSpPr>
          <p:nvPr/>
        </p:nvSpPr>
        <p:spPr bwMode="auto">
          <a:xfrm>
            <a:off x="2759963" y="334963"/>
            <a:ext cx="3558988" cy="430887"/>
          </a:xfrm>
          <a:prstGeom prst="rect">
            <a:avLst/>
          </a:prstGeom>
          <a:noFill/>
          <a:ln w="9525">
            <a:noFill/>
            <a:miter lim="800000"/>
            <a:headEnd/>
            <a:tailEnd/>
          </a:ln>
        </p:spPr>
        <p:txBody>
          <a:bodyPr wrap="none">
            <a:spAutoFit/>
          </a:bodyPr>
          <a:lstStyle/>
          <a:p>
            <a:pPr algn="ctr"/>
            <a:r>
              <a:rPr lang="en-US" sz="2200" dirty="0">
                <a:latin typeface="Verdana" pitchFamily="34" charset="0"/>
              </a:rPr>
              <a:t>INTRODUCTORY TERMS</a:t>
            </a:r>
            <a:endParaRPr lang="el-GR" sz="2200" dirty="0">
              <a:latin typeface="Verdana" pitchFamily="34" charset="0"/>
            </a:endParaRPr>
          </a:p>
        </p:txBody>
      </p:sp>
      <p:sp>
        <p:nvSpPr>
          <p:cNvPr id="20484" name="Text Box 4"/>
          <p:cNvSpPr txBox="1">
            <a:spLocks noChangeArrowheads="1"/>
          </p:cNvSpPr>
          <p:nvPr/>
        </p:nvSpPr>
        <p:spPr bwMode="auto">
          <a:xfrm>
            <a:off x="685800" y="990600"/>
            <a:ext cx="7696200" cy="427038"/>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Stress factor characteristics</a:t>
            </a:r>
            <a:endParaRPr lang="el-GR" sz="2200" b="1" dirty="0">
              <a:solidFill>
                <a:schemeClr val="bg2"/>
              </a:solidFill>
              <a:latin typeface="Verdana" pitchFamily="34" charset="0"/>
            </a:endParaRPr>
          </a:p>
        </p:txBody>
      </p:sp>
      <p:sp>
        <p:nvSpPr>
          <p:cNvPr id="193541" name="Text Box 5"/>
          <p:cNvSpPr txBox="1">
            <a:spLocks noChangeArrowheads="1"/>
          </p:cNvSpPr>
          <p:nvPr/>
        </p:nvSpPr>
        <p:spPr bwMode="auto">
          <a:xfrm>
            <a:off x="1295400" y="1447800"/>
            <a:ext cx="7239000" cy="707886"/>
          </a:xfrm>
          <a:prstGeom prst="rect">
            <a:avLst/>
          </a:prstGeom>
          <a:noFill/>
          <a:ln w="9525">
            <a:noFill/>
            <a:miter lim="800000"/>
            <a:headEnd/>
            <a:tailEnd/>
          </a:ln>
        </p:spPr>
        <p:txBody>
          <a:bodyPr>
            <a:spAutoFit/>
          </a:bodyPr>
          <a:lstStyle/>
          <a:p>
            <a:r>
              <a:rPr lang="en-US" sz="2000" dirty="0">
                <a:latin typeface="Verdana" pitchFamily="34" charset="0"/>
              </a:rPr>
              <a:t>Type of stress</a:t>
            </a:r>
            <a:r>
              <a:rPr lang="el-GR" sz="2000" dirty="0">
                <a:latin typeface="Verdana" pitchFamily="34" charset="0"/>
              </a:rPr>
              <a:t>, </a:t>
            </a:r>
            <a:r>
              <a:rPr lang="en-US" sz="2000" dirty="0">
                <a:latin typeface="Verdana" pitchFamily="34" charset="0"/>
              </a:rPr>
              <a:t>duration</a:t>
            </a:r>
            <a:r>
              <a:rPr lang="el-GR" sz="2000" dirty="0">
                <a:latin typeface="Verdana" pitchFamily="34" charset="0"/>
              </a:rPr>
              <a:t>, </a:t>
            </a:r>
            <a:r>
              <a:rPr lang="en-US" sz="2000" dirty="0">
                <a:latin typeface="Verdana" pitchFamily="34" charset="0"/>
              </a:rPr>
              <a:t>intensity,</a:t>
            </a:r>
            <a:r>
              <a:rPr lang="el-GR" sz="2000" dirty="0">
                <a:latin typeface="Verdana" pitchFamily="34" charset="0"/>
              </a:rPr>
              <a:t> </a:t>
            </a:r>
            <a:r>
              <a:rPr lang="en-US" sz="2000" dirty="0">
                <a:latin typeface="Verdana" pitchFamily="34" charset="0"/>
              </a:rPr>
              <a:t>distribution in time and space</a:t>
            </a:r>
            <a:endParaRPr lang="el-GR" sz="2000" dirty="0">
              <a:latin typeface="Verdana" pitchFamily="34" charset="0"/>
            </a:endParaRPr>
          </a:p>
        </p:txBody>
      </p:sp>
      <p:sp>
        <p:nvSpPr>
          <p:cNvPr id="193542" name="Text Box 6"/>
          <p:cNvSpPr txBox="1">
            <a:spLocks noChangeArrowheads="1"/>
          </p:cNvSpPr>
          <p:nvPr/>
        </p:nvSpPr>
        <p:spPr bwMode="auto">
          <a:xfrm>
            <a:off x="685800" y="2667000"/>
            <a:ext cx="7696200" cy="430887"/>
          </a:xfrm>
          <a:prstGeom prst="rect">
            <a:avLst/>
          </a:prstGeom>
          <a:noFill/>
          <a:ln w="9525">
            <a:noFill/>
            <a:miter lim="800000"/>
            <a:headEnd/>
            <a:tailEnd/>
          </a:ln>
        </p:spPr>
        <p:txBody>
          <a:bodyPr>
            <a:spAutoFit/>
          </a:bodyPr>
          <a:lstStyle/>
          <a:p>
            <a:pPr>
              <a:buFontTx/>
              <a:buChar char="•"/>
            </a:pPr>
            <a:r>
              <a:rPr lang="el-GR" sz="2200" b="1" dirty="0">
                <a:solidFill>
                  <a:schemeClr val="bg2"/>
                </a:solidFill>
                <a:latin typeface="Verdana" pitchFamily="34" charset="0"/>
              </a:rPr>
              <a:t> </a:t>
            </a:r>
            <a:r>
              <a:rPr lang="en-US" sz="2200" b="1" dirty="0">
                <a:solidFill>
                  <a:schemeClr val="bg2"/>
                </a:solidFill>
                <a:latin typeface="Verdana" pitchFamily="34" charset="0"/>
              </a:rPr>
              <a:t>The significance of stress on agriculture</a:t>
            </a:r>
            <a:endParaRPr lang="el-GR" sz="2200" b="1" dirty="0">
              <a:solidFill>
                <a:schemeClr val="bg2"/>
              </a:solidFill>
              <a:latin typeface="Verdana" pitchFamily="34" charset="0"/>
            </a:endParaRPr>
          </a:p>
        </p:txBody>
      </p:sp>
      <p:sp>
        <p:nvSpPr>
          <p:cNvPr id="193543" name="Text Box 7"/>
          <p:cNvSpPr txBox="1">
            <a:spLocks noChangeArrowheads="1"/>
          </p:cNvSpPr>
          <p:nvPr/>
        </p:nvSpPr>
        <p:spPr bwMode="auto">
          <a:xfrm>
            <a:off x="1295400" y="3429000"/>
            <a:ext cx="7239000" cy="400110"/>
          </a:xfrm>
          <a:prstGeom prst="rect">
            <a:avLst/>
          </a:prstGeom>
          <a:noFill/>
          <a:ln w="9525">
            <a:noFill/>
            <a:miter lim="800000"/>
            <a:headEnd/>
            <a:tailEnd/>
          </a:ln>
        </p:spPr>
        <p:txBody>
          <a:bodyPr>
            <a:spAutoFit/>
          </a:bodyPr>
          <a:lstStyle/>
          <a:p>
            <a:r>
              <a:rPr lang="en-US" sz="2000" dirty="0">
                <a:latin typeface="Verdana" pitchFamily="34" charset="0"/>
              </a:rPr>
              <a:t>Quantitative and qualitative reduction of products</a:t>
            </a:r>
            <a:r>
              <a:rPr lang="el-GR" sz="2000" dirty="0">
                <a:latin typeface="Verdana" pitchFamily="34" charset="0"/>
              </a:rPr>
              <a:t> </a:t>
            </a:r>
          </a:p>
        </p:txBody>
      </p:sp>
      <p:sp>
        <p:nvSpPr>
          <p:cNvPr id="193544" name="Text Box 8"/>
          <p:cNvSpPr txBox="1">
            <a:spLocks noChangeArrowheads="1"/>
          </p:cNvSpPr>
          <p:nvPr/>
        </p:nvSpPr>
        <p:spPr bwMode="auto">
          <a:xfrm>
            <a:off x="1295400" y="3962400"/>
            <a:ext cx="7239000" cy="707886"/>
          </a:xfrm>
          <a:prstGeom prst="rect">
            <a:avLst/>
          </a:prstGeom>
          <a:noFill/>
          <a:ln w="9525">
            <a:noFill/>
            <a:miter lim="800000"/>
            <a:headEnd/>
            <a:tailEnd/>
          </a:ln>
        </p:spPr>
        <p:txBody>
          <a:bodyPr>
            <a:spAutoFit/>
          </a:bodyPr>
          <a:lstStyle/>
          <a:p>
            <a:r>
              <a:rPr lang="en-US" sz="2000" dirty="0">
                <a:latin typeface="Verdana" pitchFamily="34" charset="0"/>
              </a:rPr>
              <a:t>Economic</a:t>
            </a:r>
            <a:r>
              <a:rPr lang="el-GR" sz="2000" dirty="0">
                <a:latin typeface="Verdana" pitchFamily="34" charset="0"/>
              </a:rPr>
              <a:t>, </a:t>
            </a:r>
            <a:r>
              <a:rPr lang="en-US" sz="2000" dirty="0">
                <a:latin typeface="Verdana" pitchFamily="34" charset="0"/>
              </a:rPr>
              <a:t>demographic</a:t>
            </a:r>
            <a:r>
              <a:rPr lang="el-GR" sz="2000" dirty="0">
                <a:latin typeface="Verdana" pitchFamily="34" charset="0"/>
              </a:rPr>
              <a:t> </a:t>
            </a:r>
            <a:r>
              <a:rPr lang="en-US" sz="2000" dirty="0">
                <a:latin typeface="Verdana" pitchFamily="34" charset="0"/>
              </a:rPr>
              <a:t>and humanitarian consequences</a:t>
            </a:r>
            <a:r>
              <a:rPr lang="el-GR" sz="2000" dirty="0">
                <a:latin typeface="Verdana" pitchFamily="34" charset="0"/>
              </a:rPr>
              <a:t> </a:t>
            </a:r>
          </a:p>
        </p:txBody>
      </p:sp>
      <p:sp>
        <p:nvSpPr>
          <p:cNvPr id="193545" name="Text Box 9"/>
          <p:cNvSpPr txBox="1">
            <a:spLocks noChangeArrowheads="1"/>
          </p:cNvSpPr>
          <p:nvPr/>
        </p:nvSpPr>
        <p:spPr bwMode="auto">
          <a:xfrm>
            <a:off x="1295400" y="2117725"/>
            <a:ext cx="7239000" cy="396875"/>
          </a:xfrm>
          <a:prstGeom prst="rect">
            <a:avLst/>
          </a:prstGeom>
          <a:noFill/>
          <a:ln w="9525">
            <a:noFill/>
            <a:miter lim="800000"/>
            <a:headEnd/>
            <a:tailEnd/>
          </a:ln>
        </p:spPr>
        <p:txBody>
          <a:bodyPr>
            <a:spAutoFit/>
          </a:bodyPr>
          <a:lstStyle/>
          <a:p>
            <a:r>
              <a:rPr lang="en-US" sz="2000" dirty="0">
                <a:latin typeface="Verdana" pitchFamily="34" charset="0"/>
              </a:rPr>
              <a:t>Combination with other stress factors (interaction)</a:t>
            </a:r>
            <a:endParaRPr lang="el-GR" sz="2000" dirty="0">
              <a:latin typeface="Verdana" pitchFamily="34" charset="0"/>
            </a:endParaRPr>
          </a:p>
        </p:txBody>
      </p:sp>
      <p:sp>
        <p:nvSpPr>
          <p:cNvPr id="193546" name="Text Box 10"/>
          <p:cNvSpPr txBox="1">
            <a:spLocks noChangeArrowheads="1"/>
          </p:cNvSpPr>
          <p:nvPr/>
        </p:nvSpPr>
        <p:spPr bwMode="auto">
          <a:xfrm>
            <a:off x="1295400" y="4800600"/>
            <a:ext cx="7239000" cy="707886"/>
          </a:xfrm>
          <a:prstGeom prst="rect">
            <a:avLst/>
          </a:prstGeom>
          <a:noFill/>
          <a:ln w="9525">
            <a:noFill/>
            <a:miter lim="800000"/>
            <a:headEnd/>
            <a:tailEnd/>
          </a:ln>
        </p:spPr>
        <p:txBody>
          <a:bodyPr>
            <a:spAutoFit/>
          </a:bodyPr>
          <a:lstStyle/>
          <a:p>
            <a:r>
              <a:rPr lang="en-US" sz="2000" dirty="0">
                <a:latin typeface="Verdana" pitchFamily="34" charset="0"/>
              </a:rPr>
              <a:t>Issues related to human safety of plant products and environmental protection</a:t>
            </a:r>
            <a:endParaRPr lang="el-GR"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3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4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354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35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3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p:bldP spid="193542" grpId="0"/>
      <p:bldP spid="193543" grpId="0"/>
      <p:bldP spid="193544" grpId="0"/>
      <p:bldP spid="193545" grpId="0"/>
      <p:bldP spid="1935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1507" name="Text Box 3"/>
          <p:cNvSpPr txBox="1">
            <a:spLocks noChangeArrowheads="1"/>
          </p:cNvSpPr>
          <p:nvPr/>
        </p:nvSpPr>
        <p:spPr bwMode="auto">
          <a:xfrm>
            <a:off x="457200" y="5775325"/>
            <a:ext cx="8153400" cy="396875"/>
          </a:xfrm>
          <a:prstGeom prst="rect">
            <a:avLst/>
          </a:prstGeom>
          <a:noFill/>
          <a:ln w="9525">
            <a:noFill/>
            <a:miter lim="800000"/>
            <a:headEnd/>
            <a:tailEnd/>
          </a:ln>
        </p:spPr>
        <p:txBody>
          <a:bodyPr>
            <a:spAutoFit/>
          </a:bodyPr>
          <a:lstStyle/>
          <a:p>
            <a:pPr algn="ctr"/>
            <a:r>
              <a:rPr lang="en-US" sz="2000" dirty="0">
                <a:solidFill>
                  <a:schemeClr val="tx2"/>
                </a:solidFill>
                <a:latin typeface="Verdana" pitchFamily="34" charset="0"/>
              </a:rPr>
              <a:t>Types of Stress Factors</a:t>
            </a:r>
            <a:endParaRPr lang="el-GR" sz="2000" dirty="0">
              <a:solidFill>
                <a:schemeClr val="tx2"/>
              </a:solidFill>
              <a:latin typeface="Verdana" pitchFamily="34" charset="0"/>
            </a:endParaRPr>
          </a:p>
        </p:txBody>
      </p:sp>
      <p:graphicFrame>
        <p:nvGraphicFramePr>
          <p:cNvPr id="195637" name="Group 53"/>
          <p:cNvGraphicFramePr>
            <a:graphicFrameLocks noGrp="1"/>
          </p:cNvGraphicFramePr>
          <p:nvPr>
            <p:ph idx="1"/>
            <p:extLst>
              <p:ext uri="{D42A27DB-BD31-4B8C-83A1-F6EECF244321}">
                <p14:modId xmlns:p14="http://schemas.microsoft.com/office/powerpoint/2010/main" val="1199065476"/>
              </p:ext>
            </p:extLst>
          </p:nvPr>
        </p:nvGraphicFramePr>
        <p:xfrm>
          <a:off x="457200" y="835025"/>
          <a:ext cx="8229600" cy="4023360"/>
        </p:xfrm>
        <a:graphic>
          <a:graphicData uri="http://schemas.openxmlformats.org/drawingml/2006/table">
            <a:tbl>
              <a:tblPr/>
              <a:tblGrid>
                <a:gridCol w="2286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22542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Abiotic</a:t>
                      </a:r>
                      <a:endParaRPr kumimoji="0" lang="el-GR" sz="1200" b="1"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Verdana" pitchFamily="34" charset="0"/>
                        </a:rPr>
                        <a:t>Biotic</a:t>
                      </a:r>
                      <a:endParaRPr kumimoji="0" lang="el-GR" sz="1200" b="1"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25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a:ln>
                            <a:noFill/>
                          </a:ln>
                          <a:solidFill>
                            <a:schemeClr val="tx1"/>
                          </a:solidFill>
                          <a:effectLst/>
                          <a:latin typeface="Verdana" pitchFamily="34" charset="0"/>
                        </a:rPr>
                        <a:t>Physical</a:t>
                      </a:r>
                      <a:endParaRPr kumimoji="0" lang="el-GR" sz="1200" b="0" i="1"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a:ln>
                            <a:noFill/>
                          </a:ln>
                          <a:solidFill>
                            <a:schemeClr val="tx1"/>
                          </a:solidFill>
                          <a:effectLst/>
                          <a:latin typeface="Verdana" pitchFamily="34" charset="0"/>
                        </a:rPr>
                        <a:t>Chemical</a:t>
                      </a:r>
                      <a:r>
                        <a:rPr kumimoji="0" lang="el-GR" sz="1200" b="0" i="1" u="none" strike="noStrike" cap="none" normalizeH="0" baseline="0" dirty="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a:ln>
                            <a:noFill/>
                          </a:ln>
                          <a:solidFill>
                            <a:schemeClr val="tx1"/>
                          </a:solidFill>
                          <a:effectLst/>
                          <a:latin typeface="Verdana" pitchFamily="34" charset="0"/>
                        </a:rPr>
                        <a:t>Anthropogenic</a:t>
                      </a:r>
                      <a:endParaRPr kumimoji="0" lang="el-GR" sz="1200" b="0" i="1"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27013">
                <a:tc>
                  <a:txBody>
                    <a:bodyPr/>
                    <a:lstStyle/>
                    <a:p>
                      <a:pPr lvl="0">
                        <a:spcBef>
                          <a:spcPct val="20000"/>
                        </a:spcBef>
                      </a:pPr>
                      <a:r>
                        <a:rPr lang="en-US" sz="1200" b="1" dirty="0">
                          <a:solidFill>
                            <a:srgbClr val="000000"/>
                          </a:solidFill>
                          <a:latin typeface="Verdana" pitchFamily="34" charset="0"/>
                        </a:rPr>
                        <a:t>Irradiance </a:t>
                      </a:r>
                      <a:r>
                        <a:rPr lang="el-GR" sz="1200" dirty="0">
                          <a:solidFill>
                            <a:srgbClr val="000000"/>
                          </a:solidFill>
                          <a:latin typeface="Verdana" pitchFamily="34" charset="0"/>
                        </a:rPr>
                        <a:t>(</a:t>
                      </a:r>
                      <a:r>
                        <a:rPr lang="en-US" sz="1200" dirty="0">
                          <a:solidFill>
                            <a:srgbClr val="000000"/>
                          </a:solidFill>
                          <a:latin typeface="Verdana" pitchFamily="34" charset="0"/>
                        </a:rPr>
                        <a:t>shortage, excess, UV</a:t>
                      </a:r>
                      <a:r>
                        <a:rPr lang="el-GR" sz="1200" dirty="0">
                          <a:solidFill>
                            <a:srgbClr val="000000"/>
                          </a:solidFill>
                          <a:latin typeface="Verdana" pitchFamily="34" charset="0"/>
                        </a:rPr>
                        <a:t> </a:t>
                      </a:r>
                      <a:r>
                        <a:rPr lang="en-US" sz="1200" dirty="0">
                          <a:solidFill>
                            <a:srgbClr val="000000"/>
                          </a:solidFill>
                          <a:latin typeface="Verdana" pitchFamily="34" charset="0"/>
                        </a:rPr>
                        <a:t>radiation</a:t>
                      </a:r>
                      <a:r>
                        <a:rPr lang="el-GR" sz="1200" dirty="0">
                          <a:solidFill>
                            <a:srgbClr val="000000"/>
                          </a:solidFill>
                          <a:latin typeface="Verdana"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spcBef>
                          <a:spcPct val="20000"/>
                        </a:spcBef>
                      </a:pPr>
                      <a:r>
                        <a:rPr lang="en-US" sz="1200" b="1" dirty="0">
                          <a:solidFill>
                            <a:srgbClr val="000000"/>
                          </a:solidFill>
                          <a:latin typeface="Verdana" pitchFamily="34" charset="0"/>
                        </a:rPr>
                        <a:t>Nutrients</a:t>
                      </a:r>
                      <a:r>
                        <a:rPr lang="el-GR" sz="1200" b="1" dirty="0">
                          <a:solidFill>
                            <a:srgbClr val="000000"/>
                          </a:solidFill>
                          <a:latin typeface="Verdana" pitchFamily="34" charset="0"/>
                        </a:rPr>
                        <a:t>– </a:t>
                      </a:r>
                      <a:r>
                        <a:rPr lang="en-US" sz="1200" b="1" dirty="0">
                          <a:solidFill>
                            <a:srgbClr val="000000"/>
                          </a:solidFill>
                          <a:latin typeface="Verdana" pitchFamily="34" charset="0"/>
                        </a:rPr>
                        <a:t>soil </a:t>
                      </a:r>
                      <a:r>
                        <a:rPr lang="el-GR" sz="1200" dirty="0">
                          <a:solidFill>
                            <a:srgbClr val="000000"/>
                          </a:solidFill>
                          <a:latin typeface="Verdana" pitchFamily="34" charset="0"/>
                        </a:rPr>
                        <a:t>(</a:t>
                      </a:r>
                      <a:r>
                        <a:rPr lang="en-US" sz="1200" dirty="0">
                          <a:solidFill>
                            <a:srgbClr val="000000"/>
                          </a:solidFill>
                          <a:latin typeface="Verdana" pitchFamily="34" charset="0"/>
                        </a:rPr>
                        <a:t>deficiencies, toxicities, non balanced composition, salinity, heavy metals, acidic </a:t>
                      </a:r>
                      <a:r>
                        <a:rPr lang="el-GR" sz="1200" dirty="0" err="1">
                          <a:solidFill>
                            <a:srgbClr val="000000"/>
                          </a:solidFill>
                          <a:latin typeface="Verdana" pitchFamily="34" charset="0"/>
                        </a:rPr>
                        <a:t>ρΗ</a:t>
                      </a:r>
                      <a:r>
                        <a:rPr lang="el-GR" sz="1200" dirty="0">
                          <a:solidFill>
                            <a:srgbClr val="000000"/>
                          </a:solidFill>
                          <a:latin typeface="Verdana" pitchFamily="34" charset="0"/>
                        </a:rPr>
                        <a:t>, </a:t>
                      </a:r>
                      <a:r>
                        <a:rPr lang="en-US" sz="1200" dirty="0">
                          <a:solidFill>
                            <a:srgbClr val="000000"/>
                          </a:solidFill>
                          <a:latin typeface="Verdana" pitchFamily="34" charset="0"/>
                        </a:rPr>
                        <a:t>alkaline </a:t>
                      </a:r>
                      <a:r>
                        <a:rPr lang="el-GR" sz="1200" dirty="0" err="1">
                          <a:solidFill>
                            <a:srgbClr val="000000"/>
                          </a:solidFill>
                          <a:latin typeface="Verdana" pitchFamily="34" charset="0"/>
                        </a:rPr>
                        <a:t>ρΗ</a:t>
                      </a:r>
                      <a:r>
                        <a:rPr lang="el-GR" sz="1200" dirty="0">
                          <a:solidFill>
                            <a:srgbClr val="000000"/>
                          </a:solidFill>
                          <a:latin typeface="Verdan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spcBef>
                          <a:spcPct val="20000"/>
                        </a:spcBef>
                        <a:defRPr/>
                      </a:pPr>
                      <a:r>
                        <a:rPr lang="en-US" sz="1200" b="1" dirty="0">
                          <a:latin typeface="Verdana" pitchFamily="34" charset="0"/>
                        </a:rPr>
                        <a:t>Pollution</a:t>
                      </a:r>
                      <a:r>
                        <a:rPr lang="el-GR" sz="1200" dirty="0">
                          <a:latin typeface="Verdana" pitchFamily="34" charset="0"/>
                        </a:rPr>
                        <a:t>, </a:t>
                      </a:r>
                      <a:r>
                        <a:rPr lang="en-US" sz="1200" dirty="0">
                          <a:latin typeface="Verdana" pitchFamily="34" charset="0"/>
                        </a:rPr>
                        <a:t>soil degradation</a:t>
                      </a:r>
                      <a:r>
                        <a:rPr lang="el-GR" sz="1200" dirty="0">
                          <a:latin typeface="Verdana" pitchFamily="34" charset="0"/>
                        </a:rPr>
                        <a:t>, </a:t>
                      </a:r>
                      <a:r>
                        <a:rPr lang="en-US" sz="1200" dirty="0">
                          <a:latin typeface="Verdana" pitchFamily="34" charset="0"/>
                        </a:rPr>
                        <a:t>fires</a:t>
                      </a:r>
                      <a:r>
                        <a:rPr lang="el-GR" sz="1200" dirty="0">
                          <a:latin typeface="Verdana" pitchFamily="34" charset="0"/>
                        </a:rPr>
                        <a:t>, </a:t>
                      </a:r>
                      <a:r>
                        <a:rPr lang="en-US" sz="1200" dirty="0">
                          <a:latin typeface="Verdana" pitchFamily="34" charset="0"/>
                        </a:rPr>
                        <a:t>fertilizers, pesticides, electromagnetic fields</a:t>
                      </a:r>
                      <a:endParaRPr lang="el-GR" sz="1200" dirty="0">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spcBef>
                          <a:spcPct val="20000"/>
                        </a:spcBef>
                      </a:pPr>
                      <a:r>
                        <a:rPr lang="en-US" sz="1200" b="1" dirty="0">
                          <a:solidFill>
                            <a:srgbClr val="000000"/>
                          </a:solidFill>
                          <a:latin typeface="Verdana" pitchFamily="34" charset="0"/>
                        </a:rPr>
                        <a:t>Plants</a:t>
                      </a:r>
                      <a:endParaRPr lang="el-GR" sz="1200" dirty="0">
                        <a:solidFill>
                          <a:srgbClr val="000000"/>
                        </a:solidFill>
                        <a:latin typeface="Verdana" pitchFamily="34" charset="0"/>
                      </a:endParaRPr>
                    </a:p>
                    <a:p>
                      <a:pPr lvl="0">
                        <a:spcBef>
                          <a:spcPct val="20000"/>
                        </a:spcBef>
                      </a:pPr>
                      <a:r>
                        <a:rPr lang="en-US" sz="1200" dirty="0">
                          <a:solidFill>
                            <a:srgbClr val="000000"/>
                          </a:solidFill>
                          <a:latin typeface="Verdana" pitchFamily="34" charset="0"/>
                        </a:rPr>
                        <a:t>(competition, allelopathy</a:t>
                      </a:r>
                      <a:r>
                        <a:rPr lang="el-GR" sz="1200" dirty="0">
                          <a:solidFill>
                            <a:srgbClr val="000000"/>
                          </a:solidFill>
                          <a:latin typeface="Verdana" pitchFamily="34" charset="0"/>
                        </a:rPr>
                        <a:t>, </a:t>
                      </a:r>
                      <a:r>
                        <a:rPr lang="en-US" sz="1200" dirty="0">
                          <a:solidFill>
                            <a:srgbClr val="000000"/>
                          </a:solidFill>
                          <a:latin typeface="Verdana" pitchFamily="34" charset="0"/>
                        </a:rPr>
                        <a:t>parasites</a:t>
                      </a:r>
                      <a:r>
                        <a:rPr lang="el-GR" sz="1200" dirty="0">
                          <a:solidFill>
                            <a:srgbClr val="000000"/>
                          </a:solidFill>
                          <a:latin typeface="Verdan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5425">
                <a:tc>
                  <a:txBody>
                    <a:bodyPr/>
                    <a:lstStyle/>
                    <a:p>
                      <a:pPr lvl="0">
                        <a:spcBef>
                          <a:spcPct val="20000"/>
                        </a:spcBef>
                      </a:pPr>
                      <a:r>
                        <a:rPr lang="en-US" sz="1200" b="1" dirty="0">
                          <a:solidFill>
                            <a:srgbClr val="000000"/>
                          </a:solidFill>
                          <a:latin typeface="Verdana" pitchFamily="34" charset="0"/>
                        </a:rPr>
                        <a:t>Temperature</a:t>
                      </a:r>
                    </a:p>
                    <a:p>
                      <a:pPr lvl="0">
                        <a:spcBef>
                          <a:spcPct val="20000"/>
                        </a:spcBef>
                      </a:pPr>
                      <a:r>
                        <a:rPr lang="el-GR" sz="1200" dirty="0">
                          <a:solidFill>
                            <a:srgbClr val="000000"/>
                          </a:solidFill>
                          <a:latin typeface="Verdana" pitchFamily="34" charset="0"/>
                        </a:rPr>
                        <a:t>(</a:t>
                      </a:r>
                      <a:r>
                        <a:rPr lang="en-US" sz="1200" dirty="0">
                          <a:solidFill>
                            <a:srgbClr val="000000"/>
                          </a:solidFill>
                          <a:latin typeface="Verdana" pitchFamily="34" charset="0"/>
                        </a:rPr>
                        <a:t>overheating</a:t>
                      </a:r>
                      <a:r>
                        <a:rPr lang="el-GR" sz="1200" dirty="0">
                          <a:solidFill>
                            <a:srgbClr val="000000"/>
                          </a:solidFill>
                          <a:latin typeface="Verdana" pitchFamily="34" charset="0"/>
                        </a:rPr>
                        <a:t>, </a:t>
                      </a:r>
                      <a:r>
                        <a:rPr lang="en-US" sz="1200" dirty="0">
                          <a:solidFill>
                            <a:srgbClr val="000000"/>
                          </a:solidFill>
                          <a:latin typeface="Verdana" pitchFamily="34" charset="0"/>
                        </a:rPr>
                        <a:t>cold,</a:t>
                      </a:r>
                      <a:r>
                        <a:rPr lang="el-GR" sz="1200" dirty="0">
                          <a:solidFill>
                            <a:srgbClr val="000000"/>
                          </a:solidFill>
                          <a:latin typeface="Verdana" pitchFamily="34" charset="0"/>
                        </a:rPr>
                        <a:t> </a:t>
                      </a:r>
                      <a:r>
                        <a:rPr lang="en-US" sz="1200" dirty="0">
                          <a:solidFill>
                            <a:srgbClr val="000000"/>
                          </a:solidFill>
                          <a:latin typeface="Verdana" pitchFamily="34" charset="0"/>
                        </a:rPr>
                        <a:t>frost</a:t>
                      </a:r>
                      <a:r>
                        <a:rPr lang="el-GR" sz="1200" dirty="0">
                          <a:solidFill>
                            <a:srgbClr val="000000"/>
                          </a:solidFill>
                          <a:latin typeface="Verdana"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spcBef>
                          <a:spcPct val="20000"/>
                        </a:spcBef>
                      </a:pPr>
                      <a:r>
                        <a:rPr lang="en-US" sz="1200" b="1" dirty="0" err="1">
                          <a:solidFill>
                            <a:srgbClr val="000000"/>
                          </a:solidFill>
                          <a:latin typeface="Verdana" pitchFamily="34" charset="0"/>
                        </a:rPr>
                        <a:t>Gaseus</a:t>
                      </a:r>
                      <a:r>
                        <a:rPr lang="en-US" sz="1200" b="1" dirty="0">
                          <a:solidFill>
                            <a:srgbClr val="000000"/>
                          </a:solidFill>
                          <a:latin typeface="Verdana" pitchFamily="34" charset="0"/>
                        </a:rPr>
                        <a:t> environment </a:t>
                      </a:r>
                      <a:r>
                        <a:rPr lang="el-GR" sz="1200" dirty="0">
                          <a:solidFill>
                            <a:srgbClr val="000000"/>
                          </a:solidFill>
                          <a:latin typeface="Verdana" pitchFamily="34" charset="0"/>
                        </a:rPr>
                        <a:t>(</a:t>
                      </a:r>
                      <a:r>
                        <a:rPr lang="en-US" sz="1200" dirty="0">
                          <a:solidFill>
                            <a:srgbClr val="000000"/>
                          </a:solidFill>
                          <a:latin typeface="Verdana" pitchFamily="34" charset="0"/>
                        </a:rPr>
                        <a:t>O</a:t>
                      </a:r>
                      <a:r>
                        <a:rPr lang="en-US" sz="1200" baseline="-25000" dirty="0">
                          <a:solidFill>
                            <a:srgbClr val="000000"/>
                          </a:solidFill>
                          <a:latin typeface="Verdana" pitchFamily="34" charset="0"/>
                        </a:rPr>
                        <a:t>2</a:t>
                      </a:r>
                      <a:r>
                        <a:rPr lang="en-US" sz="1200" dirty="0">
                          <a:solidFill>
                            <a:srgbClr val="000000"/>
                          </a:solidFill>
                          <a:latin typeface="Verdana" pitchFamily="34" charset="0"/>
                        </a:rPr>
                        <a:t>, CO</a:t>
                      </a:r>
                      <a:r>
                        <a:rPr lang="en-US" sz="1200" baseline="-25000" dirty="0">
                          <a:solidFill>
                            <a:srgbClr val="000000"/>
                          </a:solidFill>
                          <a:latin typeface="Verdana" pitchFamily="34" charset="0"/>
                        </a:rPr>
                        <a:t>2</a:t>
                      </a:r>
                      <a:r>
                        <a:rPr lang="en-US" sz="1200" dirty="0">
                          <a:solidFill>
                            <a:srgbClr val="000000"/>
                          </a:solidFill>
                          <a:latin typeface="Verdana" pitchFamily="34" charset="0"/>
                        </a:rPr>
                        <a:t> deficit)</a:t>
                      </a:r>
                      <a:endParaRPr lang="el-GR" sz="1200" dirty="0">
                        <a:solidFill>
                          <a:srgbClr val="000000"/>
                        </a:solidFill>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spcBef>
                          <a:spcPct val="20000"/>
                        </a:spcBef>
                      </a:pPr>
                      <a:r>
                        <a:rPr lang="en-US" sz="1200" b="1" dirty="0">
                          <a:solidFill>
                            <a:srgbClr val="000000"/>
                          </a:solidFill>
                          <a:latin typeface="Verdana" pitchFamily="34" charset="0"/>
                        </a:rPr>
                        <a:t>Pathogens</a:t>
                      </a:r>
                      <a:endParaRPr lang="el-GR" sz="1200" b="1" dirty="0">
                        <a:solidFill>
                          <a:srgbClr val="000000"/>
                        </a:solidFill>
                        <a:latin typeface="Verdana" pitchFamily="34" charset="0"/>
                      </a:endParaRPr>
                    </a:p>
                    <a:p>
                      <a:pPr lvl="0">
                        <a:spcBef>
                          <a:spcPct val="20000"/>
                        </a:spcBef>
                      </a:pPr>
                      <a:r>
                        <a:rPr lang="en-US" sz="1200" dirty="0">
                          <a:solidFill>
                            <a:srgbClr val="000000"/>
                          </a:solidFill>
                          <a:latin typeface="Verdana" pitchFamily="34" charset="0"/>
                        </a:rPr>
                        <a:t>Viruses</a:t>
                      </a:r>
                      <a:endParaRPr lang="el-GR" sz="1200" dirty="0">
                        <a:solidFill>
                          <a:srgbClr val="000000"/>
                        </a:solidFill>
                        <a:latin typeface="Verdana" pitchFamily="34" charset="0"/>
                      </a:endParaRPr>
                    </a:p>
                    <a:p>
                      <a:pPr lvl="0">
                        <a:spcBef>
                          <a:spcPct val="20000"/>
                        </a:spcBef>
                      </a:pPr>
                      <a:r>
                        <a:rPr lang="en-US" sz="1200" dirty="0">
                          <a:solidFill>
                            <a:srgbClr val="000000"/>
                          </a:solidFill>
                          <a:latin typeface="Verdana" pitchFamily="34" charset="0"/>
                        </a:rPr>
                        <a:t>Fungi</a:t>
                      </a:r>
                      <a:endParaRPr lang="el-GR" sz="1200" dirty="0">
                        <a:solidFill>
                          <a:srgbClr val="000000"/>
                        </a:solidFill>
                        <a:latin typeface="Verdana" pitchFamily="34" charset="0"/>
                      </a:endParaRPr>
                    </a:p>
                    <a:p>
                      <a:pPr lvl="0">
                        <a:spcBef>
                          <a:spcPct val="20000"/>
                        </a:spcBef>
                      </a:pPr>
                      <a:r>
                        <a:rPr lang="en-US" sz="1200" dirty="0">
                          <a:solidFill>
                            <a:srgbClr val="000000"/>
                          </a:solidFill>
                          <a:latin typeface="Verdana" pitchFamily="34" charset="0"/>
                        </a:rPr>
                        <a:t>Bacteria</a:t>
                      </a:r>
                      <a:endParaRPr kumimoji="0" lang="el-GR" sz="12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5425">
                <a:tc>
                  <a:txBody>
                    <a:bodyPr/>
                    <a:lstStyle/>
                    <a:p>
                      <a:pPr lvl="0">
                        <a:spcBef>
                          <a:spcPct val="20000"/>
                        </a:spcBef>
                      </a:pPr>
                      <a:r>
                        <a:rPr lang="en-US" sz="1200" b="1" dirty="0">
                          <a:solidFill>
                            <a:srgbClr val="000000"/>
                          </a:solidFill>
                          <a:latin typeface="Verdana" pitchFamily="34" charset="0"/>
                        </a:rPr>
                        <a:t>Water sources </a:t>
                      </a:r>
                      <a:r>
                        <a:rPr lang="el-GR" sz="1200" dirty="0">
                          <a:solidFill>
                            <a:srgbClr val="000000"/>
                          </a:solidFill>
                          <a:latin typeface="Verdana" pitchFamily="34" charset="0"/>
                        </a:rPr>
                        <a:t>(</a:t>
                      </a:r>
                      <a:r>
                        <a:rPr lang="en-US" sz="1200" dirty="0">
                          <a:solidFill>
                            <a:srgbClr val="000000"/>
                          </a:solidFill>
                          <a:latin typeface="Verdana" pitchFamily="34" charset="0"/>
                        </a:rPr>
                        <a:t>dry atmosphere</a:t>
                      </a:r>
                      <a:r>
                        <a:rPr lang="el-GR" sz="1200" dirty="0">
                          <a:solidFill>
                            <a:srgbClr val="000000"/>
                          </a:solidFill>
                          <a:latin typeface="Verdana" pitchFamily="34" charset="0"/>
                        </a:rPr>
                        <a:t>, </a:t>
                      </a:r>
                      <a:r>
                        <a:rPr lang="en-US" sz="1200" dirty="0">
                          <a:solidFill>
                            <a:srgbClr val="000000"/>
                          </a:solidFill>
                          <a:latin typeface="Verdana" pitchFamily="34" charset="0"/>
                        </a:rPr>
                        <a:t>dry soil</a:t>
                      </a:r>
                      <a:r>
                        <a:rPr lang="el-GR" sz="1200" dirty="0">
                          <a:solidFill>
                            <a:srgbClr val="000000"/>
                          </a:solidFill>
                          <a:latin typeface="Verdana" pitchFamily="34" charset="0"/>
                        </a:rPr>
                        <a:t>, </a:t>
                      </a:r>
                      <a:r>
                        <a:rPr lang="en-US" sz="1200" dirty="0">
                          <a:solidFill>
                            <a:srgbClr val="000000"/>
                          </a:solidFill>
                          <a:latin typeface="Verdana" pitchFamily="34" charset="0"/>
                        </a:rPr>
                        <a:t>water logging)</a:t>
                      </a:r>
                      <a:endParaRPr lang="el-GR" sz="1200" dirty="0">
                        <a:solidFill>
                          <a:srgbClr val="000000"/>
                        </a:solidFill>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spcBef>
                          <a:spcPct val="20000"/>
                        </a:spcBef>
                      </a:pPr>
                      <a:r>
                        <a:rPr lang="en-US" sz="1200" b="1" dirty="0">
                          <a:solidFill>
                            <a:srgbClr val="000000"/>
                          </a:solidFill>
                          <a:latin typeface="Verdana" pitchFamily="34" charset="0"/>
                        </a:rPr>
                        <a:t>Animals</a:t>
                      </a:r>
                      <a:endParaRPr lang="el-GR" sz="1200" b="1" dirty="0">
                        <a:solidFill>
                          <a:srgbClr val="000000"/>
                        </a:solidFill>
                        <a:latin typeface="Verdana" pitchFamily="34" charset="0"/>
                      </a:endParaRPr>
                    </a:p>
                    <a:p>
                      <a:pPr lvl="0">
                        <a:spcBef>
                          <a:spcPct val="20000"/>
                        </a:spcBef>
                      </a:pPr>
                      <a:r>
                        <a:rPr lang="en-US" sz="1200" dirty="0">
                          <a:solidFill>
                            <a:srgbClr val="000000"/>
                          </a:solidFill>
                          <a:latin typeface="Verdana" pitchFamily="34" charset="0"/>
                        </a:rPr>
                        <a:t>Consumption</a:t>
                      </a:r>
                      <a:endParaRPr lang="el-GR" sz="1200" dirty="0">
                        <a:solidFill>
                          <a:srgbClr val="000000"/>
                        </a:solidFill>
                        <a:latin typeface="Verdana" pitchFamily="34" charset="0"/>
                      </a:endParaRPr>
                    </a:p>
                    <a:p>
                      <a:pPr lvl="0">
                        <a:spcBef>
                          <a:spcPct val="20000"/>
                        </a:spcBef>
                      </a:pPr>
                      <a:r>
                        <a:rPr lang="en-US" sz="1200" dirty="0">
                          <a:solidFill>
                            <a:srgbClr val="000000"/>
                          </a:solidFill>
                          <a:latin typeface="Verdana" pitchFamily="34" charset="0"/>
                        </a:rPr>
                        <a:t>wounding</a:t>
                      </a:r>
                      <a:endParaRPr lang="el-GR" sz="1200" dirty="0">
                        <a:solidFill>
                          <a:srgbClr val="000000"/>
                        </a:solidFill>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5425">
                <a:tc>
                  <a:txBody>
                    <a:bodyPr/>
                    <a:lstStyle/>
                    <a:p>
                      <a:pPr lvl="0">
                        <a:spcBef>
                          <a:spcPct val="20000"/>
                        </a:spcBef>
                      </a:pPr>
                      <a:r>
                        <a:rPr lang="en-US" sz="1200" b="1" dirty="0">
                          <a:solidFill>
                            <a:srgbClr val="000000"/>
                          </a:solidFill>
                          <a:latin typeface="Verdana" pitchFamily="34" charset="0"/>
                        </a:rPr>
                        <a:t>Mechanical damages </a:t>
                      </a:r>
                      <a:r>
                        <a:rPr lang="el-GR" sz="1200" dirty="0">
                          <a:solidFill>
                            <a:srgbClr val="000000"/>
                          </a:solidFill>
                          <a:latin typeface="Verdana" pitchFamily="34" charset="0"/>
                        </a:rPr>
                        <a:t>(</a:t>
                      </a:r>
                      <a:r>
                        <a:rPr lang="en-US" sz="1200" dirty="0">
                          <a:solidFill>
                            <a:srgbClr val="000000"/>
                          </a:solidFill>
                          <a:latin typeface="Verdana" pitchFamily="34" charset="0"/>
                        </a:rPr>
                        <a:t>wind, snow, formation of ice, wounding</a:t>
                      </a:r>
                      <a:r>
                        <a:rPr lang="el-GR" sz="1200" dirty="0">
                          <a:solidFill>
                            <a:srgbClr val="000000"/>
                          </a:solidFill>
                          <a:latin typeface="Verdana"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2531" name="Text Box 4"/>
          <p:cNvSpPr txBox="1">
            <a:spLocks noChangeArrowheads="1"/>
          </p:cNvSpPr>
          <p:nvPr/>
        </p:nvSpPr>
        <p:spPr bwMode="auto">
          <a:xfrm>
            <a:off x="457200" y="5334000"/>
            <a:ext cx="8153400" cy="707886"/>
          </a:xfrm>
          <a:prstGeom prst="rect">
            <a:avLst/>
          </a:prstGeom>
          <a:noFill/>
          <a:ln w="9525">
            <a:noFill/>
            <a:miter lim="800000"/>
            <a:headEnd/>
            <a:tailEnd/>
          </a:ln>
        </p:spPr>
        <p:txBody>
          <a:bodyPr>
            <a:spAutoFit/>
          </a:bodyPr>
          <a:lstStyle/>
          <a:p>
            <a:pPr algn="ctr"/>
            <a:r>
              <a:rPr lang="en-US" sz="2000" b="1" dirty="0">
                <a:solidFill>
                  <a:schemeClr val="tx2"/>
                </a:solidFill>
                <a:latin typeface="Verdana" pitchFamily="34" charset="0"/>
              </a:rPr>
              <a:t>Optimal growth limits </a:t>
            </a:r>
            <a:r>
              <a:rPr lang="en-US" sz="2000" dirty="0">
                <a:solidFill>
                  <a:schemeClr val="tx2"/>
                </a:solidFill>
                <a:latin typeface="Verdana" pitchFamily="34" charset="0"/>
              </a:rPr>
              <a:t>of a plant and stress emergence when the severity of stress exceeds certain limits</a:t>
            </a:r>
            <a:endParaRPr lang="el-GR" sz="2000" dirty="0">
              <a:solidFill>
                <a:schemeClr val="tx2"/>
              </a:solidFill>
              <a:latin typeface="Verdana" pitchFamily="34" charset="0"/>
            </a:endParaRPr>
          </a:p>
        </p:txBody>
      </p:sp>
      <p:sp>
        <p:nvSpPr>
          <p:cNvPr id="22533" name="Text Box 7"/>
          <p:cNvSpPr txBox="1">
            <a:spLocks noChangeArrowheads="1"/>
          </p:cNvSpPr>
          <p:nvPr/>
        </p:nvSpPr>
        <p:spPr bwMode="auto">
          <a:xfrm>
            <a:off x="2354362" y="334963"/>
            <a:ext cx="4373378" cy="430887"/>
          </a:xfrm>
          <a:prstGeom prst="rect">
            <a:avLst/>
          </a:prstGeom>
          <a:noFill/>
          <a:ln w="9525">
            <a:noFill/>
            <a:miter lim="800000"/>
            <a:headEnd/>
            <a:tailEnd/>
          </a:ln>
        </p:spPr>
        <p:txBody>
          <a:bodyPr wrap="none">
            <a:spAutoFit/>
          </a:bodyPr>
          <a:lstStyle/>
          <a:p>
            <a:pPr algn="ctr"/>
            <a:r>
              <a:rPr lang="en-US" sz="2200" dirty="0">
                <a:latin typeface="Verdana" pitchFamily="34" charset="0"/>
              </a:rPr>
              <a:t>STRESS EFFECTS ON PLANTS</a:t>
            </a:r>
            <a:endParaRPr lang="el-GR" sz="2200" dirty="0">
              <a:latin typeface="Verdana" pitchFamily="34" charset="0"/>
            </a:endParaRPr>
          </a:p>
        </p:txBody>
      </p:sp>
      <p:pic>
        <p:nvPicPr>
          <p:cNvPr id="22537" name="Picture 9"/>
          <p:cNvPicPr>
            <a:picLocks noChangeAspect="1" noChangeArrowheads="1"/>
          </p:cNvPicPr>
          <p:nvPr/>
        </p:nvPicPr>
        <p:blipFill>
          <a:blip r:embed="rId2" cstate="print"/>
          <a:srcRect/>
          <a:stretch>
            <a:fillRect/>
          </a:stretch>
        </p:blipFill>
        <p:spPr bwMode="auto">
          <a:xfrm>
            <a:off x="2200275" y="1114425"/>
            <a:ext cx="3969000" cy="391078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2531" name="Text Box 4"/>
          <p:cNvSpPr txBox="1">
            <a:spLocks noChangeArrowheads="1"/>
          </p:cNvSpPr>
          <p:nvPr/>
        </p:nvSpPr>
        <p:spPr bwMode="auto">
          <a:xfrm>
            <a:off x="457200" y="5334000"/>
            <a:ext cx="8153400" cy="707886"/>
          </a:xfrm>
          <a:prstGeom prst="rect">
            <a:avLst/>
          </a:prstGeom>
          <a:noFill/>
          <a:ln w="9525">
            <a:noFill/>
            <a:miter lim="800000"/>
            <a:headEnd/>
            <a:tailEnd/>
          </a:ln>
        </p:spPr>
        <p:txBody>
          <a:bodyPr>
            <a:spAutoFit/>
          </a:bodyPr>
          <a:lstStyle/>
          <a:p>
            <a:pPr algn="ctr"/>
            <a:r>
              <a:rPr lang="en-US" sz="2000" b="1" dirty="0">
                <a:solidFill>
                  <a:schemeClr val="tx2"/>
                </a:solidFill>
                <a:latin typeface="Verdana" pitchFamily="34" charset="0"/>
              </a:rPr>
              <a:t>Optimal growth limits </a:t>
            </a:r>
            <a:r>
              <a:rPr lang="en-US" sz="2000" dirty="0">
                <a:solidFill>
                  <a:schemeClr val="tx2"/>
                </a:solidFill>
                <a:latin typeface="Verdana" pitchFamily="34" charset="0"/>
              </a:rPr>
              <a:t>of a plant and stress emergence when the severity of stress exceeds certain limits</a:t>
            </a:r>
            <a:endParaRPr lang="el-GR" sz="2000" dirty="0">
              <a:solidFill>
                <a:schemeClr val="tx2"/>
              </a:solidFill>
              <a:latin typeface="Verdana" pitchFamily="34" charset="0"/>
            </a:endParaRPr>
          </a:p>
        </p:txBody>
      </p:sp>
      <p:pic>
        <p:nvPicPr>
          <p:cNvPr id="106499" name="Picture 3"/>
          <p:cNvPicPr>
            <a:picLocks noChangeAspect="1" noChangeArrowheads="1"/>
          </p:cNvPicPr>
          <p:nvPr/>
        </p:nvPicPr>
        <p:blipFill>
          <a:blip r:embed="rId2" cstate="print"/>
          <a:srcRect/>
          <a:stretch>
            <a:fillRect/>
          </a:stretch>
        </p:blipFill>
        <p:spPr bwMode="auto">
          <a:xfrm>
            <a:off x="2200275" y="1114425"/>
            <a:ext cx="4725000" cy="3898125"/>
          </a:xfrm>
          <a:prstGeom prst="rect">
            <a:avLst/>
          </a:prstGeom>
          <a:noFill/>
          <a:ln w="9525">
            <a:noFill/>
            <a:miter lim="800000"/>
            <a:headEnd/>
            <a:tailEnd/>
          </a:ln>
          <a:effectLst/>
        </p:spPr>
      </p:pic>
      <p:sp>
        <p:nvSpPr>
          <p:cNvPr id="2" name="Text Box 7">
            <a:extLst>
              <a:ext uri="{FF2B5EF4-FFF2-40B4-BE49-F238E27FC236}">
                <a16:creationId xmlns:a16="http://schemas.microsoft.com/office/drawing/2014/main" id="{AA526700-2093-90F4-A8FC-2C5635195F77}"/>
              </a:ext>
            </a:extLst>
          </p:cNvPr>
          <p:cNvSpPr txBox="1">
            <a:spLocks noChangeArrowheads="1"/>
          </p:cNvSpPr>
          <p:nvPr/>
        </p:nvSpPr>
        <p:spPr bwMode="auto">
          <a:xfrm>
            <a:off x="2354362" y="334963"/>
            <a:ext cx="4373378" cy="430887"/>
          </a:xfrm>
          <a:prstGeom prst="rect">
            <a:avLst/>
          </a:prstGeom>
          <a:noFill/>
          <a:ln w="9525">
            <a:noFill/>
            <a:miter lim="800000"/>
            <a:headEnd/>
            <a:tailEnd/>
          </a:ln>
        </p:spPr>
        <p:txBody>
          <a:bodyPr wrap="none">
            <a:spAutoFit/>
          </a:bodyPr>
          <a:lstStyle/>
          <a:p>
            <a:pPr algn="ctr"/>
            <a:r>
              <a:rPr lang="en-US" sz="2200" dirty="0">
                <a:latin typeface="Verdana" pitchFamily="34" charset="0"/>
              </a:rPr>
              <a:t>STRESS EFFECTS ON PLANTS</a:t>
            </a:r>
            <a:endParaRPr lang="el-GR" sz="2200" dirty="0">
              <a:latin typeface="Verdan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838200" y="914400"/>
            <a:ext cx="1905000" cy="366713"/>
          </a:xfrm>
          <a:prstGeom prst="rect">
            <a:avLst/>
          </a:prstGeom>
          <a:noFill/>
          <a:ln w="9525">
            <a:noFill/>
            <a:miter lim="800000"/>
            <a:headEnd/>
            <a:tailEnd/>
          </a:ln>
        </p:spPr>
        <p:txBody>
          <a:bodyPr>
            <a:spAutoFit/>
          </a:bodyPr>
          <a:lstStyle/>
          <a:p>
            <a:pPr algn="ctr"/>
            <a:endParaRPr lang="en-US"/>
          </a:p>
        </p:txBody>
      </p:sp>
      <p:sp>
        <p:nvSpPr>
          <p:cNvPr id="22531" name="Text Box 4"/>
          <p:cNvSpPr txBox="1">
            <a:spLocks noChangeArrowheads="1"/>
          </p:cNvSpPr>
          <p:nvPr/>
        </p:nvSpPr>
        <p:spPr bwMode="auto">
          <a:xfrm>
            <a:off x="457200" y="5334000"/>
            <a:ext cx="8153400" cy="1323439"/>
          </a:xfrm>
          <a:prstGeom prst="rect">
            <a:avLst/>
          </a:prstGeom>
          <a:noFill/>
          <a:ln w="9525">
            <a:noFill/>
            <a:miter lim="800000"/>
            <a:headEnd/>
            <a:tailEnd/>
          </a:ln>
        </p:spPr>
        <p:txBody>
          <a:bodyPr>
            <a:spAutoFit/>
          </a:bodyPr>
          <a:lstStyle/>
          <a:p>
            <a:pPr algn="ctr"/>
            <a:r>
              <a:rPr lang="en-GB" sz="2000" b="1" spc="120" dirty="0">
                <a:latin typeface="Verdana" panose="020B0604030504040204" pitchFamily="34" charset="0"/>
                <a:ea typeface="Verdana" panose="020B0604030504040204" pitchFamily="34" charset="0"/>
                <a:cs typeface="Verdana" panose="020B0604030504040204" pitchFamily="34" charset="0"/>
              </a:rPr>
              <a:t>Limits of biological activity:</a:t>
            </a:r>
            <a:r>
              <a:rPr lang="en-GB" sz="2000" spc="120" dirty="0">
                <a:latin typeface="Verdana" panose="020B0604030504040204" pitchFamily="34" charset="0"/>
                <a:ea typeface="Verdana" panose="020B0604030504040204" pitchFamily="34" charset="0"/>
                <a:cs typeface="Verdana" panose="020B0604030504040204" pitchFamily="34" charset="0"/>
              </a:rPr>
              <a:t> The range of a stress factor values within which the organism can complete its life cycle.</a:t>
            </a:r>
            <a:endParaRPr lang="el-GR" sz="2000" spc="120" dirty="0">
              <a:effectLst/>
              <a:latin typeface="Verdana" panose="020B0604030504040204" pitchFamily="34" charset="0"/>
              <a:ea typeface="Verdana" panose="020B0604030504040204" pitchFamily="34" charset="0"/>
              <a:cs typeface="Verdana" panose="020B0604030504040204" pitchFamily="34" charset="0"/>
            </a:endParaRPr>
          </a:p>
          <a:p>
            <a:pPr algn="ctr"/>
            <a:endParaRPr lang="el-GR" sz="2000" dirty="0">
              <a:solidFill>
                <a:schemeClr val="tx2"/>
              </a:solidFill>
              <a:latin typeface="Verdana" pitchFamily="34" charset="0"/>
            </a:endParaRPr>
          </a:p>
        </p:txBody>
      </p:sp>
      <p:pic>
        <p:nvPicPr>
          <p:cNvPr id="107523" name="Picture 3"/>
          <p:cNvPicPr>
            <a:picLocks noChangeAspect="1" noChangeArrowheads="1"/>
          </p:cNvPicPr>
          <p:nvPr/>
        </p:nvPicPr>
        <p:blipFill>
          <a:blip r:embed="rId2" cstate="print"/>
          <a:srcRect/>
          <a:stretch>
            <a:fillRect/>
          </a:stretch>
        </p:blipFill>
        <p:spPr bwMode="auto">
          <a:xfrm>
            <a:off x="2200275" y="1295400"/>
            <a:ext cx="3807000" cy="3531095"/>
          </a:xfrm>
          <a:prstGeom prst="rect">
            <a:avLst/>
          </a:prstGeom>
          <a:noFill/>
          <a:ln w="9525">
            <a:noFill/>
            <a:miter lim="800000"/>
            <a:headEnd/>
            <a:tailEnd/>
          </a:ln>
          <a:effectLst/>
        </p:spPr>
      </p:pic>
      <p:sp>
        <p:nvSpPr>
          <p:cNvPr id="2" name="Text Box 7">
            <a:extLst>
              <a:ext uri="{FF2B5EF4-FFF2-40B4-BE49-F238E27FC236}">
                <a16:creationId xmlns:a16="http://schemas.microsoft.com/office/drawing/2014/main" id="{235D3B57-D1FF-FCD7-17B5-0BB5EF5F034D}"/>
              </a:ext>
            </a:extLst>
          </p:cNvPr>
          <p:cNvSpPr txBox="1">
            <a:spLocks noChangeArrowheads="1"/>
          </p:cNvSpPr>
          <p:nvPr/>
        </p:nvSpPr>
        <p:spPr bwMode="auto">
          <a:xfrm>
            <a:off x="2354362" y="334963"/>
            <a:ext cx="4373378" cy="430887"/>
          </a:xfrm>
          <a:prstGeom prst="rect">
            <a:avLst/>
          </a:prstGeom>
          <a:noFill/>
          <a:ln w="9525">
            <a:noFill/>
            <a:miter lim="800000"/>
            <a:headEnd/>
            <a:tailEnd/>
          </a:ln>
        </p:spPr>
        <p:txBody>
          <a:bodyPr wrap="none">
            <a:spAutoFit/>
          </a:bodyPr>
          <a:lstStyle/>
          <a:p>
            <a:pPr algn="ctr"/>
            <a:r>
              <a:rPr lang="en-US" sz="2200" dirty="0">
                <a:latin typeface="Verdana" pitchFamily="34" charset="0"/>
              </a:rPr>
              <a:t>STRESS EFFECTS ON PLANTS</a:t>
            </a:r>
            <a:endParaRPr lang="el-GR" sz="2200" dirty="0">
              <a:latin typeface="Verdana"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9918</TotalTime>
  <Words>1467</Words>
  <Application>Microsoft Office PowerPoint</Application>
  <PresentationFormat>On-screen Show (4:3)</PresentationFormat>
  <Paragraphs>241</Paragraphs>
  <Slides>38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Calibri</vt:lpstr>
      <vt:lpstr>Verdana</vt:lpstr>
      <vt:lpstr>Default Design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Lab of Plant Physiology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φυτά διαθέτουν περισσότερες της μιας στρατηγικές ώστε να αντιμετωπίζουν παράγοντες καταπόνησης στο περιβάλλον τους</dc:title>
  <dc:creator>George Karabourniotis</dc:creator>
  <cp:lastModifiedBy>Georgios Liakopoulos</cp:lastModifiedBy>
  <cp:revision>265</cp:revision>
  <dcterms:created xsi:type="dcterms:W3CDTF">2001-10-15T10:07:24Z</dcterms:created>
  <dcterms:modified xsi:type="dcterms:W3CDTF">2024-03-08T11:44:33Z</dcterms:modified>
</cp:coreProperties>
</file>