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99"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3" r:id="rId26"/>
    <p:sldId id="282"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3"/>
    <p:restoredTop sz="94639"/>
  </p:normalViewPr>
  <p:slideViewPr>
    <p:cSldViewPr snapToGrid="0" snapToObjects="1">
      <p:cViewPr varScale="1">
        <p:scale>
          <a:sx n="141" d="100"/>
          <a:sy n="141" d="100"/>
        </p:scale>
        <p:origin x="13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82C52-3BF9-1D4E-AD48-8461EE3EBAD6}" type="datetimeFigureOut">
              <a:rPr lang="en-US" smtClean="0"/>
              <a:t>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9EC38-0C2D-AF43-8BFD-C215FD072F2F}" type="slidenum">
              <a:rPr lang="en-US" smtClean="0"/>
              <a:t>‹#›</a:t>
            </a:fld>
            <a:endParaRPr lang="en-US"/>
          </a:p>
        </p:txBody>
      </p:sp>
    </p:spTree>
    <p:extLst>
      <p:ext uri="{BB962C8B-B14F-4D97-AF65-F5344CB8AC3E}">
        <p14:creationId xmlns:p14="http://schemas.microsoft.com/office/powerpoint/2010/main" val="366331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A8B4F70F-84D5-FC47-9B3A-3148E83666B8}" type="datetime1">
              <a:rPr lang="en-US" smtClean="0"/>
              <a:t>11/4/19</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59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912891-4246-024B-A780-3591286B08AD}" type="datetime1">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84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CF70D56-2693-F744-B7C2-AF8EA0DB8145}" type="datetime1">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105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316465A-9C42-BB4B-BF5B-16BD8A284BB4}" type="datetime1">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62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A9AE21-DD7F-F448-B416-46D6BDF721C4}" type="datetime1">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9919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EEDAABB-ABCC-0E47-B758-61BCB1576853}" type="datetime1">
              <a:rPr lang="en-US" smtClean="0"/>
              <a:t>11/4/19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540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40B66D0-2108-E14D-8B0A-D75F7CDCD4A6}" type="datetime1">
              <a:rPr lang="en-US" smtClean="0"/>
              <a:t>11/4/19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3572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CB1491-317D-264A-B1DE-E01EB8CCF97A}" type="datetime1">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395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66614-4783-FE41-BEE1-C8898A235056}" type="datetime1">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288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A306BF-49F5-A040-98CC-0E9EB657C246}" type="datetime1">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780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826EA5-5B77-1B48-B6B0-421494B37A25}" type="datetime1">
              <a:rPr lang="en-US" smtClean="0"/>
              <a:t>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382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40C9A8-7CE3-F74A-9CFF-CF35FF3078FE}" type="datetime1">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063261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9BDFE2-E2A8-6943-A84C-B6F96EB8C0A1}" type="datetime1">
              <a:rPr lang="en-US" smtClean="0"/>
              <a:t>11/4/19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206782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3691E0-59E8-2D45-A776-F7CC474C533F}" type="datetime1">
              <a:rPr lang="en-US" smtClean="0"/>
              <a:t>11/4/19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66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5BF20-6A0A-0949-B388-DBE2B8BB12AB}" type="datetime1">
              <a:rPr lang="en-US" smtClean="0"/>
              <a:t>11/4/19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137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F2CD33-5C01-4E4D-BC3E-FC59845B50BC}" type="datetime1">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26716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E55038-B410-E046-8B87-81B2A2498420}" type="datetime1">
              <a:rPr lang="en-US" smtClean="0"/>
              <a:t>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944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839038F-38FD-C249-9414-DAF6EF31A872}" type="datetime1">
              <a:rPr lang="en-US" smtClean="0"/>
              <a:t>11/4/19</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0714589"/>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 id="2147484215" r:id="rId16"/>
    <p:sldLayoutId id="2147484216"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3081-5631-AC42-852C-FBB735C4BE71}"/>
              </a:ext>
            </a:extLst>
          </p:cNvPr>
          <p:cNvSpPr>
            <a:spLocks noGrp="1"/>
          </p:cNvSpPr>
          <p:nvPr>
            <p:ph type="ctrTitle"/>
          </p:nvPr>
        </p:nvSpPr>
        <p:spPr>
          <a:xfrm>
            <a:off x="1154955" y="2279737"/>
            <a:ext cx="8825658" cy="2497644"/>
          </a:xfrm>
        </p:spPr>
        <p:txBody>
          <a:bodyPr/>
          <a:lstStyle/>
          <a:p>
            <a:br>
              <a:rPr lang="en-US" dirty="0"/>
            </a:br>
            <a:r>
              <a:rPr lang="el-GR" sz="3200" dirty="0"/>
              <a:t>ΚΕΦΑΛΑΙΟ </a:t>
            </a:r>
            <a:r>
              <a:rPr lang="en-US" sz="3200" dirty="0"/>
              <a:t>7</a:t>
            </a:r>
            <a:br>
              <a:rPr lang="en-US" dirty="0"/>
            </a:br>
            <a:r>
              <a:rPr lang="el-GR" dirty="0"/>
              <a:t>Ανεργία και η αγορά εργασίας </a:t>
            </a:r>
            <a:endParaRPr lang="en-US" dirty="0"/>
          </a:p>
        </p:txBody>
      </p:sp>
      <p:sp>
        <p:nvSpPr>
          <p:cNvPr id="3" name="Subtitle 2">
            <a:extLst>
              <a:ext uri="{FF2B5EF4-FFF2-40B4-BE49-F238E27FC236}">
                <a16:creationId xmlns:a16="http://schemas.microsoft.com/office/drawing/2014/main" id="{62FA7AD8-EB2D-4646-BDF0-2CA5D06E1099}"/>
              </a:ext>
            </a:extLst>
          </p:cNvPr>
          <p:cNvSpPr>
            <a:spLocks noGrp="1"/>
          </p:cNvSpPr>
          <p:nvPr>
            <p:ph type="subTitle" idx="1"/>
          </p:nvPr>
        </p:nvSpPr>
        <p:spPr/>
        <p:txBody>
          <a:bodyPr/>
          <a:lstStyle/>
          <a:p>
            <a:r>
              <a:rPr lang="el-GR" dirty="0"/>
              <a:t>ΜΑΚΡΟΟΙΚΟΝΟΜΙΚΗ </a:t>
            </a:r>
            <a:r>
              <a:rPr lang="en-US" dirty="0"/>
              <a:t> - N</a:t>
            </a:r>
            <a:r>
              <a:rPr lang="el-GR" dirty="0"/>
              <a:t>. </a:t>
            </a:r>
            <a:r>
              <a:rPr lang="en-US" dirty="0"/>
              <a:t>Gregory Mankiw</a:t>
            </a:r>
          </a:p>
        </p:txBody>
      </p:sp>
      <p:sp>
        <p:nvSpPr>
          <p:cNvPr id="6" name="Slide Number Placeholder 5">
            <a:extLst>
              <a:ext uri="{FF2B5EF4-FFF2-40B4-BE49-F238E27FC236}">
                <a16:creationId xmlns:a16="http://schemas.microsoft.com/office/drawing/2014/main" id="{C2732D6D-E0B4-F447-A6F2-5B808A745A89}"/>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10616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54DC1-2606-4C6C-8B31-458EF6E46F4F}"/>
              </a:ext>
            </a:extLst>
          </p:cNvPr>
          <p:cNvSpPr>
            <a:spLocks noGrp="1"/>
          </p:cNvSpPr>
          <p:nvPr>
            <p:ph type="title"/>
          </p:nvPr>
        </p:nvSpPr>
        <p:spPr/>
        <p:txBody>
          <a:bodyPr/>
          <a:lstStyle/>
          <a:p>
            <a:r>
              <a:rPr lang="el-GR" dirty="0"/>
              <a:t>Παράδειγμα: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4CF23AA2-09B8-4F58-AE4E-46F86C164668}"/>
                  </a:ext>
                </a:extLst>
              </p:cNvPr>
              <p:cNvSpPr>
                <a:spLocks noGrp="1"/>
              </p:cNvSpPr>
              <p:nvPr>
                <p:ph idx="1"/>
              </p:nvPr>
            </p:nvSpPr>
            <p:spPr/>
            <p:txBody>
              <a:bodyPr>
                <a:normAutofit/>
              </a:bodyPr>
              <a:lstStyle/>
              <a:p>
                <a:r>
                  <a:rPr lang="el-GR" dirty="0"/>
                  <a:t>Κάθε μήνα, </a:t>
                </a:r>
              </a:p>
              <a:p>
                <a:r>
                  <a:rPr lang="el-GR" dirty="0"/>
                  <a:t>το 1% των απασχολούμενων χάνουν τη δουλειά τους (</a:t>
                </a:r>
                <a:r>
                  <a:rPr lang="en-US" b="1" i="1" dirty="0"/>
                  <a:t>s</a:t>
                </a:r>
                <a:r>
                  <a:rPr lang="en-US" dirty="0"/>
                  <a:t> </a:t>
                </a:r>
                <a:r>
                  <a:rPr lang="en-US" dirty="0">
                    <a:sym typeface="Symbol" panose="05050102010706020507" pitchFamily="18" charset="2"/>
                  </a:rPr>
                  <a:t></a:t>
                </a:r>
                <a:r>
                  <a:rPr lang="el-GR" dirty="0"/>
                  <a:t> 0,01)</a:t>
                </a:r>
              </a:p>
              <a:p>
                <a:r>
                  <a:rPr lang="el-GR" dirty="0"/>
                  <a:t>το 19% των ανέργων βρίσκουν δουλειά (</a:t>
                </a:r>
                <a:r>
                  <a:rPr lang="en-US" b="1" i="1" dirty="0"/>
                  <a:t>f</a:t>
                </a:r>
                <a:r>
                  <a:rPr lang="en-US" dirty="0"/>
                  <a:t> </a:t>
                </a:r>
                <a:r>
                  <a:rPr lang="el-GR" dirty="0">
                    <a:sym typeface="Symbol" panose="05050102010706020507" pitchFamily="18" charset="2"/>
                  </a:rPr>
                  <a:t></a:t>
                </a:r>
                <a:r>
                  <a:rPr lang="el-GR" dirty="0"/>
                  <a:t> 0,19)</a:t>
                </a:r>
              </a:p>
              <a:p>
                <a:r>
                  <a:rPr lang="el-GR" dirty="0"/>
                  <a:t>Βρείτε το φυσικό ποσοστό ανεργίας:</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l-GR" sz="2400" b="1" i="1">
                              <a:latin typeface="Cambria Math" panose="02040503050406030204" pitchFamily="18" charset="0"/>
                            </a:rPr>
                          </m:ctrlPr>
                        </m:fPr>
                        <m:num>
                          <m:r>
                            <a:rPr lang="en-US" sz="2400" b="1" i="1">
                              <a:latin typeface="Cambria Math" panose="02040503050406030204" pitchFamily="18" charset="0"/>
                            </a:rPr>
                            <m:t>𝑼</m:t>
                          </m:r>
                        </m:num>
                        <m:den>
                          <m:r>
                            <a:rPr lang="en-US" sz="2400" b="1" i="1">
                              <a:latin typeface="Cambria Math" panose="02040503050406030204" pitchFamily="18" charset="0"/>
                            </a:rPr>
                            <m:t>𝑳</m:t>
                          </m:r>
                        </m:den>
                      </m:f>
                      <m:r>
                        <a:rPr lang="en-US" sz="2400" b="1" i="1">
                          <a:latin typeface="Cambria Math" panose="02040503050406030204" pitchFamily="18" charset="0"/>
                        </a:rPr>
                        <m:t>=</m:t>
                      </m:r>
                      <m:f>
                        <m:fPr>
                          <m:ctrlPr>
                            <a:rPr lang="el-GR" sz="2400" b="1" i="1">
                              <a:latin typeface="Cambria Math" panose="02040503050406030204" pitchFamily="18" charset="0"/>
                            </a:rPr>
                          </m:ctrlPr>
                        </m:fPr>
                        <m:num>
                          <m:r>
                            <a:rPr lang="en-US" sz="2400" b="1" i="1">
                              <a:latin typeface="Cambria Math" panose="02040503050406030204" pitchFamily="18" charset="0"/>
                            </a:rPr>
                            <m:t>𝒔</m:t>
                          </m:r>
                        </m:num>
                        <m:den>
                          <m:r>
                            <a:rPr lang="en-US" sz="2400" b="1" i="1">
                              <a:latin typeface="Cambria Math" panose="02040503050406030204" pitchFamily="18" charset="0"/>
                            </a:rPr>
                            <m:t>𝒔</m:t>
                          </m:r>
                          <m:r>
                            <a:rPr lang="en-US" sz="2400" b="1" i="1">
                              <a:latin typeface="Cambria Math" panose="02040503050406030204" pitchFamily="18" charset="0"/>
                            </a:rPr>
                            <m:t>+</m:t>
                          </m:r>
                          <m:r>
                            <a:rPr lang="en-US" sz="2400" b="1" i="1">
                              <a:latin typeface="Cambria Math" panose="02040503050406030204" pitchFamily="18" charset="0"/>
                            </a:rPr>
                            <m:t>𝒇</m:t>
                          </m:r>
                        </m:den>
                      </m:f>
                      <m:r>
                        <a:rPr lang="en-US" sz="2400" i="1">
                          <a:latin typeface="Cambria Math" panose="02040503050406030204" pitchFamily="18" charset="0"/>
                        </a:rPr>
                        <m:t>=</m:t>
                      </m:r>
                      <m:f>
                        <m:fPr>
                          <m:ctrlPr>
                            <a:rPr lang="el-GR" sz="2400" i="1">
                              <a:latin typeface="Cambria Math" panose="02040503050406030204" pitchFamily="18" charset="0"/>
                            </a:rPr>
                          </m:ctrlPr>
                        </m:fPr>
                        <m:num>
                          <m:r>
                            <a:rPr lang="en-US" sz="2400" b="0" i="1" smtClean="0">
                              <a:latin typeface="Cambria Math" panose="02040503050406030204" pitchFamily="18" charset="0"/>
                            </a:rPr>
                            <m:t>0,01</m:t>
                          </m:r>
                        </m:num>
                        <m:den>
                          <m:r>
                            <a:rPr lang="en-US" sz="2400" b="0" i="1" smtClean="0">
                              <a:latin typeface="Cambria Math" panose="02040503050406030204" pitchFamily="18" charset="0"/>
                            </a:rPr>
                            <m:t>0,01+0,19</m:t>
                          </m:r>
                        </m:den>
                      </m:f>
                      <m:r>
                        <a:rPr lang="en-US" sz="2400" b="0" i="1" smtClean="0">
                          <a:latin typeface="Cambria Math" panose="02040503050406030204" pitchFamily="18" charset="0"/>
                        </a:rPr>
                        <m:t>=0,05 </m:t>
                      </m:r>
                      <m:r>
                        <m:rPr>
                          <m:sty m:val="p"/>
                        </m:rPr>
                        <a:rPr lang="el-GR" sz="2400" i="1">
                          <a:latin typeface="Cambria Math" panose="02040503050406030204" pitchFamily="18" charset="0"/>
                        </a:rPr>
                        <m:t>ή</m:t>
                      </m:r>
                      <m:r>
                        <a:rPr lang="el-GR" sz="2400" b="0" i="1" smtClean="0">
                          <a:latin typeface="Cambria Math" panose="02040503050406030204" pitchFamily="18" charset="0"/>
                        </a:rPr>
                        <m:t> 5%</m:t>
                      </m:r>
                    </m:oMath>
                  </m:oMathPara>
                </a14:m>
                <a:endParaRPr lang="el-GR" sz="2400" dirty="0"/>
              </a:p>
            </p:txBody>
          </p:sp>
        </mc:Choice>
        <mc:Fallback xmlns="">
          <p:sp>
            <p:nvSpPr>
              <p:cNvPr id="3" name="Θέση περιεχομένου 2">
                <a:extLst>
                  <a:ext uri="{FF2B5EF4-FFF2-40B4-BE49-F238E27FC236}">
                    <a16:creationId xmlns:a16="http://schemas.microsoft.com/office/drawing/2014/main" id="{4CF23AA2-09B8-4F58-AE4E-46F86C164668}"/>
                  </a:ext>
                </a:extLst>
              </p:cNvPr>
              <p:cNvSpPr>
                <a:spLocks noGrp="1" noRot="1" noChangeAspect="1" noMove="1" noResize="1" noEditPoints="1" noAdjustHandles="1" noChangeArrowheads="1" noChangeShapeType="1" noTextEdit="1"/>
              </p:cNvSpPr>
              <p:nvPr>
                <p:ph idx="1"/>
              </p:nvPr>
            </p:nvSpPr>
            <p:spPr>
              <a:blipFill>
                <a:blip r:embed="rId2"/>
                <a:stretch>
                  <a:fillRect l="-145" t="-370"/>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CD837D16-2102-4750-B8F9-0AE0CED2F53F}"/>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12742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2FF778-928A-4547-B24F-C641D00AB95D}"/>
              </a:ext>
            </a:extLst>
          </p:cNvPr>
          <p:cNvSpPr>
            <a:spLocks noGrp="1"/>
          </p:cNvSpPr>
          <p:nvPr>
            <p:ph type="title"/>
          </p:nvPr>
        </p:nvSpPr>
        <p:spPr/>
        <p:txBody>
          <a:bodyPr/>
          <a:lstStyle/>
          <a:p>
            <a:r>
              <a:rPr lang="el-GR" dirty="0"/>
              <a:t>Αποτελέσματα της οικονομικής πολιτικής </a:t>
            </a:r>
          </a:p>
        </p:txBody>
      </p:sp>
      <p:sp>
        <p:nvSpPr>
          <p:cNvPr id="4" name="Θέση αριθμού διαφάνειας 3">
            <a:extLst>
              <a:ext uri="{FF2B5EF4-FFF2-40B4-BE49-F238E27FC236}">
                <a16:creationId xmlns:a16="http://schemas.microsoft.com/office/drawing/2014/main" id="{7B347B8C-EAFA-478E-9535-15B131F02F4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Θέση περιεχομένου 4">
            <a:extLst>
              <a:ext uri="{FF2B5EF4-FFF2-40B4-BE49-F238E27FC236}">
                <a16:creationId xmlns:a16="http://schemas.microsoft.com/office/drawing/2014/main" id="{B22CF9EB-4232-48DA-BCB0-F566A0A807B5}"/>
              </a:ext>
            </a:extLst>
          </p:cNvPr>
          <p:cNvSpPr>
            <a:spLocks noGrp="1"/>
          </p:cNvSpPr>
          <p:nvPr>
            <p:ph idx="1"/>
          </p:nvPr>
        </p:nvSpPr>
        <p:spPr>
          <a:xfrm>
            <a:off x="1154954" y="2869324"/>
            <a:ext cx="8761413" cy="3150476"/>
          </a:xfrm>
        </p:spPr>
        <p:txBody>
          <a:bodyPr/>
          <a:lstStyle/>
          <a:p>
            <a:r>
              <a:rPr lang="el-GR" dirty="0"/>
              <a:t>Μια οικονομική πολιτική θα μειώσει το φυσικό ποσοστό ανεργίας μόνον εάν μειώσει το </a:t>
            </a:r>
            <a:r>
              <a:rPr lang="en-US" b="1" dirty="0"/>
              <a:t>s</a:t>
            </a:r>
            <a:r>
              <a:rPr lang="en-US" dirty="0"/>
              <a:t> </a:t>
            </a:r>
            <a:r>
              <a:rPr lang="el-GR" dirty="0"/>
              <a:t>ή αυξήσει το </a:t>
            </a:r>
            <a:r>
              <a:rPr lang="en-US" b="1" i="1" dirty="0"/>
              <a:t>f</a:t>
            </a:r>
            <a:r>
              <a:rPr lang="el-GR" dirty="0"/>
              <a:t>. </a:t>
            </a:r>
          </a:p>
          <a:p>
            <a:endParaRPr lang="el-GR" dirty="0"/>
          </a:p>
        </p:txBody>
      </p:sp>
    </p:spTree>
    <p:extLst>
      <p:ext uri="{BB962C8B-B14F-4D97-AF65-F5344CB8AC3E}">
        <p14:creationId xmlns:p14="http://schemas.microsoft.com/office/powerpoint/2010/main" val="210456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40ED42-6EF2-4ECD-B16E-ABFD658B00C4}"/>
              </a:ext>
            </a:extLst>
          </p:cNvPr>
          <p:cNvSpPr>
            <a:spLocks noGrp="1"/>
          </p:cNvSpPr>
          <p:nvPr>
            <p:ph type="title"/>
          </p:nvPr>
        </p:nvSpPr>
        <p:spPr/>
        <p:txBody>
          <a:bodyPr/>
          <a:lstStyle/>
          <a:p>
            <a:r>
              <a:rPr lang="el-GR" dirty="0"/>
              <a:t>Γιατί υπάρχει ανεργία; (1 από 2)</a:t>
            </a:r>
          </a:p>
        </p:txBody>
      </p:sp>
      <p:sp>
        <p:nvSpPr>
          <p:cNvPr id="3" name="Θέση περιεχομένου 2">
            <a:extLst>
              <a:ext uri="{FF2B5EF4-FFF2-40B4-BE49-F238E27FC236}">
                <a16:creationId xmlns:a16="http://schemas.microsoft.com/office/drawing/2014/main" id="{63998F1A-3BAC-4591-A2C3-0DD3396322D0}"/>
              </a:ext>
            </a:extLst>
          </p:cNvPr>
          <p:cNvSpPr>
            <a:spLocks noGrp="1"/>
          </p:cNvSpPr>
          <p:nvPr>
            <p:ph idx="1"/>
          </p:nvPr>
        </p:nvSpPr>
        <p:spPr>
          <a:xfrm>
            <a:off x="1154954" y="2885090"/>
            <a:ext cx="8761413" cy="3134710"/>
          </a:xfrm>
        </p:spPr>
        <p:txBody>
          <a:bodyPr/>
          <a:lstStyle/>
          <a:p>
            <a:r>
              <a:rPr lang="el-GR" dirty="0"/>
              <a:t>Εάν η εύρεση εργασίας πραγματοποιούνταν στιγμιαία (</a:t>
            </a:r>
            <a:r>
              <a:rPr lang="en-US" b="1" i="1" dirty="0"/>
              <a:t>f</a:t>
            </a:r>
            <a:r>
              <a:rPr lang="en-US" dirty="0"/>
              <a:t> </a:t>
            </a:r>
            <a:r>
              <a:rPr lang="el-GR" dirty="0">
                <a:sym typeface="Symbol" panose="05050102010706020507" pitchFamily="18" charset="2"/>
              </a:rPr>
              <a:t></a:t>
            </a:r>
            <a:r>
              <a:rPr lang="el-GR" dirty="0"/>
              <a:t> 1), τότε όλα τα διαστήματα ανεργίας θα ήταν πολύ σύντομα, και το φυσικό ποσοστό ανεργίας θα ήταν κοντά στο μηδέν. </a:t>
            </a:r>
          </a:p>
          <a:p>
            <a:pPr marL="0" indent="0">
              <a:buNone/>
            </a:pPr>
            <a:endParaRPr lang="el-GR" dirty="0"/>
          </a:p>
          <a:p>
            <a:r>
              <a:rPr lang="el-GR" dirty="0"/>
              <a:t>Δύο είναι οι λόγοι για τους οποίους </a:t>
            </a:r>
            <a:r>
              <a:rPr lang="en-US" b="1" i="1" dirty="0"/>
              <a:t>f</a:t>
            </a:r>
            <a:r>
              <a:rPr lang="el-GR" dirty="0"/>
              <a:t> &lt; 1:</a:t>
            </a:r>
          </a:p>
          <a:p>
            <a:pPr marL="0" indent="0">
              <a:buNone/>
            </a:pPr>
            <a:r>
              <a:rPr lang="el-GR" dirty="0"/>
              <a:t>	1. η αναζήτηση εργασίας </a:t>
            </a:r>
          </a:p>
          <a:p>
            <a:pPr marL="0" indent="0">
              <a:buNone/>
            </a:pPr>
            <a:r>
              <a:rPr lang="el-GR" dirty="0"/>
              <a:t>	2. η ακαμψία των μισθών </a:t>
            </a:r>
          </a:p>
          <a:p>
            <a:endParaRPr lang="el-GR" dirty="0"/>
          </a:p>
        </p:txBody>
      </p:sp>
      <p:sp>
        <p:nvSpPr>
          <p:cNvPr id="4" name="Θέση αριθμού διαφάνειας 3">
            <a:extLst>
              <a:ext uri="{FF2B5EF4-FFF2-40B4-BE49-F238E27FC236}">
                <a16:creationId xmlns:a16="http://schemas.microsoft.com/office/drawing/2014/main" id="{9362DC20-6D49-474F-86E5-BFA0BF993E5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22790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6512A9-6055-4686-B311-0456ABDA93B2}"/>
              </a:ext>
            </a:extLst>
          </p:cNvPr>
          <p:cNvSpPr>
            <a:spLocks noGrp="1"/>
          </p:cNvSpPr>
          <p:nvPr>
            <p:ph type="title"/>
          </p:nvPr>
        </p:nvSpPr>
        <p:spPr/>
        <p:txBody>
          <a:bodyPr/>
          <a:lstStyle/>
          <a:p>
            <a:r>
              <a:rPr lang="el-GR" dirty="0"/>
              <a:t>Αναζήτηση εργασίας και ανεργία τριβής</a:t>
            </a:r>
          </a:p>
        </p:txBody>
      </p:sp>
      <p:sp>
        <p:nvSpPr>
          <p:cNvPr id="3" name="Θέση περιεχομένου 2">
            <a:extLst>
              <a:ext uri="{FF2B5EF4-FFF2-40B4-BE49-F238E27FC236}">
                <a16:creationId xmlns:a16="http://schemas.microsoft.com/office/drawing/2014/main" id="{A377E5E2-0425-4F78-81AB-75D389BCA6C2}"/>
              </a:ext>
            </a:extLst>
          </p:cNvPr>
          <p:cNvSpPr>
            <a:spLocks noGrp="1"/>
          </p:cNvSpPr>
          <p:nvPr>
            <p:ph idx="1"/>
          </p:nvPr>
        </p:nvSpPr>
        <p:spPr/>
        <p:txBody>
          <a:bodyPr>
            <a:normAutofit lnSpcReduction="10000"/>
          </a:bodyPr>
          <a:lstStyle/>
          <a:p>
            <a:r>
              <a:rPr lang="el-GR" b="1" dirty="0"/>
              <a:t>Ανεργία τριβής</a:t>
            </a:r>
            <a:r>
              <a:rPr lang="el-GR" dirty="0"/>
              <a:t>: οφείλεται τον χρόνο που χρειάζονται οι εργαζόμενοι για να αναζητήσουν μια νέα θέση εργασίας </a:t>
            </a:r>
          </a:p>
          <a:p>
            <a:r>
              <a:rPr lang="el-GR" dirty="0"/>
              <a:t>εμφανίζεται ακόμη και όταν οι μισθοί είναι εύκαμπτοι και υπάρχουν πολλές διαθέσιμες θέσεις εργασίας σε όλη την οικονομία</a:t>
            </a:r>
          </a:p>
          <a:p>
            <a:r>
              <a:rPr lang="el-GR" dirty="0"/>
              <a:t>εμφανίζεται επειδή </a:t>
            </a:r>
          </a:p>
          <a:p>
            <a:pPr lvl="1"/>
            <a:r>
              <a:rPr lang="el-GR" dirty="0"/>
              <a:t>οι εργαζόμενοι έχουν διαφορετικές στάσεις και προτιμήσεις </a:t>
            </a:r>
          </a:p>
          <a:p>
            <a:pPr lvl="1"/>
            <a:r>
              <a:rPr lang="el-GR" dirty="0"/>
              <a:t>οι θέσεις εργασίας απαιτούν διαφορετικές δεξιότητες</a:t>
            </a:r>
          </a:p>
          <a:p>
            <a:pPr lvl="1"/>
            <a:r>
              <a:rPr lang="el-GR" dirty="0"/>
              <a:t>η γεωγραφική κινητικότητα των εργαζομένων δεν είναι στιγμιαία </a:t>
            </a:r>
          </a:p>
          <a:p>
            <a:pPr lvl="1"/>
            <a:r>
              <a:rPr lang="el-GR" dirty="0"/>
              <a:t>η ροή πληροφόρησης για τις κενές θέσεις εργασίας και για τους υποψήφιους για τις θέσεις αυτές είναι ατελής </a:t>
            </a:r>
          </a:p>
          <a:p>
            <a:endParaRPr lang="el-GR" dirty="0"/>
          </a:p>
        </p:txBody>
      </p:sp>
      <p:sp>
        <p:nvSpPr>
          <p:cNvPr id="4" name="Θέση αριθμού διαφάνειας 3">
            <a:extLst>
              <a:ext uri="{FF2B5EF4-FFF2-40B4-BE49-F238E27FC236}">
                <a16:creationId xmlns:a16="http://schemas.microsoft.com/office/drawing/2014/main" id="{0E1AD4DA-62D8-43FE-A211-3B971EAAC6C5}"/>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39443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4E8509-C935-41D1-BD90-3448CB95A85E}"/>
              </a:ext>
            </a:extLst>
          </p:cNvPr>
          <p:cNvSpPr>
            <a:spLocks noGrp="1"/>
          </p:cNvSpPr>
          <p:nvPr>
            <p:ph type="title"/>
          </p:nvPr>
        </p:nvSpPr>
        <p:spPr/>
        <p:txBody>
          <a:bodyPr/>
          <a:lstStyle/>
          <a:p>
            <a:r>
              <a:rPr lang="el-GR" dirty="0"/>
              <a:t>Κλαδικές μεταβολές </a:t>
            </a:r>
          </a:p>
        </p:txBody>
      </p:sp>
      <p:sp>
        <p:nvSpPr>
          <p:cNvPr id="3" name="Θέση περιεχομένου 2">
            <a:extLst>
              <a:ext uri="{FF2B5EF4-FFF2-40B4-BE49-F238E27FC236}">
                <a16:creationId xmlns:a16="http://schemas.microsoft.com/office/drawing/2014/main" id="{11D5882E-AE00-4B5D-83C2-321E19537D86}"/>
              </a:ext>
            </a:extLst>
          </p:cNvPr>
          <p:cNvSpPr>
            <a:spLocks noGrp="1"/>
          </p:cNvSpPr>
          <p:nvPr>
            <p:ph idx="1"/>
          </p:nvPr>
        </p:nvSpPr>
        <p:spPr>
          <a:xfrm>
            <a:off x="1154954" y="2354893"/>
            <a:ext cx="8761413" cy="3870543"/>
          </a:xfrm>
        </p:spPr>
        <p:txBody>
          <a:bodyPr>
            <a:normAutofit/>
          </a:bodyPr>
          <a:lstStyle/>
          <a:p>
            <a:r>
              <a:rPr lang="el-GR" dirty="0"/>
              <a:t>κλαδικές μεταβολές: οι μεταβολές στη σύνθεση της ζήτησης μεταξύ κλάδων ή περιοχών </a:t>
            </a:r>
          </a:p>
          <a:p>
            <a:r>
              <a:rPr lang="el-GR" i="1" dirty="0">
                <a:solidFill>
                  <a:srgbClr val="C00000"/>
                </a:solidFill>
              </a:rPr>
              <a:t>παράδειγμα: τεχνολογική αλλαγή </a:t>
            </a:r>
          </a:p>
          <a:p>
            <a:pPr marL="0" indent="0">
              <a:buNone/>
            </a:pPr>
            <a:r>
              <a:rPr lang="el-GR" dirty="0"/>
              <a:t>	περισσότερες θέσεις εργασίας για τεχνίτες επισκευής ηλεκτρονικών 	υπολογιστών, λιγότερες θέσεις εργασίας για τεχνίτες επισκευής 	γραφομηχανών</a:t>
            </a:r>
          </a:p>
          <a:p>
            <a:r>
              <a:rPr lang="el-GR" i="1" dirty="0">
                <a:solidFill>
                  <a:srgbClr val="C00000"/>
                </a:solidFill>
              </a:rPr>
              <a:t>παράδειγμα: μια νέα συμφωνία για το διεθνές εμπόριο </a:t>
            </a:r>
          </a:p>
          <a:p>
            <a:pPr marL="0" indent="0">
              <a:buNone/>
            </a:pPr>
            <a:r>
              <a:rPr lang="el-GR" dirty="0"/>
              <a:t>	η ζήτηση εργασίας αυξάνεται στους εξαγωγικούς κλάδους και μειώνεται 	στους κλάδους που ανταγωνίζονται τις εισαγωγές</a:t>
            </a:r>
          </a:p>
          <a:p>
            <a:r>
              <a:rPr lang="el-GR" dirty="0"/>
              <a:t>Τα σενάρια αυτά καταλήγουν στην ανεργία τριβής.</a:t>
            </a:r>
          </a:p>
          <a:p>
            <a:endParaRPr lang="el-GR" dirty="0"/>
          </a:p>
        </p:txBody>
      </p:sp>
      <p:sp>
        <p:nvSpPr>
          <p:cNvPr id="4" name="Θέση αριθμού διαφάνειας 3">
            <a:extLst>
              <a:ext uri="{FF2B5EF4-FFF2-40B4-BE49-F238E27FC236}">
                <a16:creationId xmlns:a16="http://schemas.microsoft.com/office/drawing/2014/main" id="{4614E667-3289-4081-B6A4-5288992780FD}"/>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56225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A2333D-1F38-4672-8235-D47A838D2498}"/>
              </a:ext>
            </a:extLst>
          </p:cNvPr>
          <p:cNvSpPr>
            <a:spLocks noGrp="1"/>
          </p:cNvSpPr>
          <p:nvPr>
            <p:ph type="title"/>
          </p:nvPr>
        </p:nvSpPr>
        <p:spPr/>
        <p:txBody>
          <a:bodyPr/>
          <a:lstStyle/>
          <a:p>
            <a:r>
              <a:rPr lang="el-GR" dirty="0"/>
              <a:t>Περισσότερα παραδείγματα κλαδικών μεταβολών, Μέρος 1</a:t>
            </a:r>
          </a:p>
        </p:txBody>
      </p:sp>
      <p:sp>
        <p:nvSpPr>
          <p:cNvPr id="3" name="Θέση περιεχομένου 2">
            <a:extLst>
              <a:ext uri="{FF2B5EF4-FFF2-40B4-BE49-F238E27FC236}">
                <a16:creationId xmlns:a16="http://schemas.microsoft.com/office/drawing/2014/main" id="{F683EA50-3E50-46C0-896F-1C577623FFB9}"/>
              </a:ext>
            </a:extLst>
          </p:cNvPr>
          <p:cNvSpPr>
            <a:spLocks noGrp="1"/>
          </p:cNvSpPr>
          <p:nvPr>
            <p:ph idx="1"/>
          </p:nvPr>
        </p:nvSpPr>
        <p:spPr/>
        <p:txBody>
          <a:bodyPr>
            <a:normAutofit lnSpcReduction="10000"/>
          </a:bodyPr>
          <a:lstStyle/>
          <a:p>
            <a:r>
              <a:rPr lang="el-GR" dirty="0"/>
              <a:t>Βιομηχανική επανάσταση (1η δεκαετία του 19ου αιώνα): η γεωργία μειώνεται, η μεταποίηση αυξάνεται</a:t>
            </a:r>
          </a:p>
          <a:p>
            <a:r>
              <a:rPr lang="el-GR" dirty="0"/>
              <a:t>Ενεργειακή κρίση (δεκαετία 1970): η ζήτηση μετατοπίζεται από τα μεγαλύτερα αυτοκίνητα στα μικρότερα </a:t>
            </a:r>
          </a:p>
          <a:p>
            <a:r>
              <a:rPr lang="el-GR" dirty="0"/>
              <a:t>Δαπάνη υγειονομικής περίθαλψης ως ποσοστό του ΑΕΠ:</a:t>
            </a:r>
          </a:p>
          <a:p>
            <a:pPr marL="0" indent="0">
              <a:buNone/>
            </a:pPr>
            <a:r>
              <a:rPr lang="el-GR" dirty="0"/>
              <a:t>		1960: 5,2	2000: 13,8</a:t>
            </a:r>
          </a:p>
          <a:p>
            <a:pPr marL="0" indent="0">
              <a:buNone/>
            </a:pPr>
            <a:r>
              <a:rPr lang="el-GR" dirty="0"/>
              <a:t>		1980: 9,1	2010: 17,9       </a:t>
            </a:r>
          </a:p>
          <a:p>
            <a:pPr marL="0" indent="0">
              <a:buNone/>
            </a:pPr>
            <a:r>
              <a:rPr lang="el-GR" dirty="0"/>
              <a:t> </a:t>
            </a:r>
          </a:p>
          <a:p>
            <a:pPr marL="0" indent="0">
              <a:buNone/>
            </a:pPr>
            <a:r>
              <a:rPr lang="el-GR" b="1" dirty="0">
                <a:solidFill>
                  <a:srgbClr val="C00000"/>
                </a:solidFill>
              </a:rPr>
              <a:t>Στη δυναμική οικονομία μας, οι μικρότερες κλαδικές μεταβολές εμφανίζονται συχνότερα, επιτείνοντας την ανεργία τριβής. </a:t>
            </a:r>
          </a:p>
          <a:p>
            <a:pPr marL="0" indent="0">
              <a:buNone/>
            </a:pPr>
            <a:endParaRPr lang="el-GR" dirty="0"/>
          </a:p>
        </p:txBody>
      </p:sp>
      <p:sp>
        <p:nvSpPr>
          <p:cNvPr id="4" name="Θέση αριθμού διαφάνειας 3">
            <a:extLst>
              <a:ext uri="{FF2B5EF4-FFF2-40B4-BE49-F238E27FC236}">
                <a16:creationId xmlns:a16="http://schemas.microsoft.com/office/drawing/2014/main" id="{FB1B8569-80F9-4A62-AAB2-E79AC09224F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86508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47DB54-9385-4F0F-824D-66E7BF85D8A6}"/>
              </a:ext>
            </a:extLst>
          </p:cNvPr>
          <p:cNvSpPr>
            <a:spLocks noGrp="1"/>
          </p:cNvSpPr>
          <p:nvPr>
            <p:ph type="title"/>
          </p:nvPr>
        </p:nvSpPr>
        <p:spPr/>
        <p:txBody>
          <a:bodyPr/>
          <a:lstStyle/>
          <a:p>
            <a:r>
              <a:rPr lang="el-GR" dirty="0"/>
              <a:t>Περισσότερα παραδείγματα κλαδικών μεταβολών, Μέρος 2</a:t>
            </a:r>
          </a:p>
        </p:txBody>
      </p:sp>
      <p:sp>
        <p:nvSpPr>
          <p:cNvPr id="3" name="Θέση περιεχομένου 2">
            <a:extLst>
              <a:ext uri="{FF2B5EF4-FFF2-40B4-BE49-F238E27FC236}">
                <a16:creationId xmlns:a16="http://schemas.microsoft.com/office/drawing/2014/main" id="{83355F85-EB97-4CFE-96B3-F6B013B53B83}"/>
              </a:ext>
            </a:extLst>
          </p:cNvPr>
          <p:cNvSpPr>
            <a:spLocks noGrp="1"/>
          </p:cNvSpPr>
          <p:nvPr>
            <p:ph idx="1"/>
          </p:nvPr>
        </p:nvSpPr>
        <p:spPr>
          <a:xfrm>
            <a:off x="1030537" y="2354893"/>
            <a:ext cx="9215753" cy="4346532"/>
          </a:xfrm>
        </p:spPr>
        <p:txBody>
          <a:bodyPr>
            <a:normAutofit/>
          </a:bodyPr>
          <a:lstStyle/>
          <a:p>
            <a:pPr marL="0" indent="0">
              <a:buNone/>
            </a:pPr>
            <a:r>
              <a:rPr lang="el-GR" dirty="0"/>
              <a:t>Κρατικά προγράμματα που επηρεάζουν την ανεργία είναι: </a:t>
            </a:r>
          </a:p>
          <a:p>
            <a:pPr marL="0" indent="0">
              <a:buNone/>
            </a:pPr>
            <a:endParaRPr lang="el-GR" dirty="0"/>
          </a:p>
          <a:p>
            <a:r>
              <a:rPr lang="el-GR" b="1" dirty="0"/>
              <a:t>Δημόσιες υπηρεσίες απασχόλησης </a:t>
            </a:r>
            <a:r>
              <a:rPr lang="el-GR" dirty="0"/>
              <a:t> </a:t>
            </a:r>
          </a:p>
          <a:p>
            <a:pPr marL="0" indent="0">
              <a:buNone/>
            </a:pPr>
            <a:r>
              <a:rPr lang="el-GR" dirty="0"/>
              <a:t>	διάδοση πληροφοριών για τις νέες θέσεις εργασίας για το καλύτερο 	συνταίριασμα εργαζομένων και θέσεων εργασίας.</a:t>
            </a:r>
          </a:p>
          <a:p>
            <a:pPr marL="0" indent="0">
              <a:buNone/>
            </a:pPr>
            <a:endParaRPr lang="el-GR" dirty="0"/>
          </a:p>
          <a:p>
            <a:r>
              <a:rPr lang="el-GR" b="1" dirty="0"/>
              <a:t>Κρατικά προγράμματα επιμόρφωσης των εργαζομένων</a:t>
            </a:r>
            <a:r>
              <a:rPr lang="el-GR" dirty="0"/>
              <a:t> </a:t>
            </a:r>
          </a:p>
          <a:p>
            <a:pPr marL="0" indent="0">
              <a:buNone/>
            </a:pPr>
            <a:r>
              <a:rPr lang="el-GR" dirty="0"/>
              <a:t>	βοηθούν τους εργαζόμενους που χάνουν την απασχόλησή τους σε φθίνοντες 	κλάδους να αποκτήσουν γνώσεις και δεξιότητες που θα τους επιτρέψουν να 	βρουν εργασία σε αναπτυσσόμενους κλάδους. </a:t>
            </a:r>
          </a:p>
          <a:p>
            <a:pPr marL="0" indent="0">
              <a:buNone/>
            </a:pPr>
            <a:endParaRPr lang="el-GR" dirty="0"/>
          </a:p>
        </p:txBody>
      </p:sp>
      <p:sp>
        <p:nvSpPr>
          <p:cNvPr id="4" name="Θέση αριθμού διαφάνειας 3">
            <a:extLst>
              <a:ext uri="{FF2B5EF4-FFF2-40B4-BE49-F238E27FC236}">
                <a16:creationId xmlns:a16="http://schemas.microsoft.com/office/drawing/2014/main" id="{C038AE0E-345D-4725-8E9F-95D964ABB87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190996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09D2D-5EE1-4BC2-8C9C-713A8ADB4DAC}"/>
              </a:ext>
            </a:extLst>
          </p:cNvPr>
          <p:cNvSpPr>
            <a:spLocks noGrp="1"/>
          </p:cNvSpPr>
          <p:nvPr>
            <p:ph type="title"/>
          </p:nvPr>
        </p:nvSpPr>
        <p:spPr>
          <a:xfrm>
            <a:off x="1154954" y="836839"/>
            <a:ext cx="8761413" cy="728480"/>
          </a:xfrm>
        </p:spPr>
        <p:txBody>
          <a:bodyPr/>
          <a:lstStyle/>
          <a:p>
            <a:r>
              <a:rPr lang="el-GR" dirty="0"/>
              <a:t>Ασφάλιση έναντι της ανεργίας </a:t>
            </a:r>
          </a:p>
        </p:txBody>
      </p:sp>
      <p:sp>
        <p:nvSpPr>
          <p:cNvPr id="3" name="Θέση περιεχομένου 2">
            <a:extLst>
              <a:ext uri="{FF2B5EF4-FFF2-40B4-BE49-F238E27FC236}">
                <a16:creationId xmlns:a16="http://schemas.microsoft.com/office/drawing/2014/main" id="{DC0365D4-1FAF-4761-8712-4AE16E4A7C83}"/>
              </a:ext>
            </a:extLst>
          </p:cNvPr>
          <p:cNvSpPr>
            <a:spLocks noGrp="1"/>
          </p:cNvSpPr>
          <p:nvPr>
            <p:ph idx="1"/>
          </p:nvPr>
        </p:nvSpPr>
        <p:spPr>
          <a:xfrm>
            <a:off x="992116" y="2691181"/>
            <a:ext cx="8761413" cy="3972665"/>
          </a:xfrm>
        </p:spPr>
        <p:txBody>
          <a:bodyPr>
            <a:normAutofit/>
          </a:bodyPr>
          <a:lstStyle/>
          <a:p>
            <a:r>
              <a:rPr lang="el-GR" dirty="0"/>
              <a:t>Με την ασφάλιση έναντι της ανεργίας, οι άνεργοι μπορούν να εισπράττουν ένα μέρος του μισθού τους για μια ορισμένη χρονική περίοδο από τη στιγμή που θα χάσουν τη δουλειά τους.</a:t>
            </a:r>
          </a:p>
          <a:p>
            <a:r>
              <a:rPr lang="el-GR" dirty="0"/>
              <a:t>Η ασφάλιση έναντι της ανεργίας αυξάνει την ανεργία τριβής, επειδή μειώνει </a:t>
            </a:r>
          </a:p>
          <a:p>
            <a:pPr lvl="1"/>
            <a:r>
              <a:rPr lang="el-GR" dirty="0"/>
              <a:t>το κόστος ευκαιρίας της παραμονής του εργαζόμενου στην κατάσταση του ανέργου </a:t>
            </a:r>
          </a:p>
          <a:p>
            <a:pPr lvl="1"/>
            <a:r>
              <a:rPr lang="el-GR" dirty="0"/>
              <a:t>την πίεση στον εργαζόμενο να βρει δουλειά </a:t>
            </a:r>
          </a:p>
          <a:p>
            <a:pPr lvl="1"/>
            <a:r>
              <a:rPr lang="el-GR" dirty="0"/>
              <a:t>το </a:t>
            </a:r>
            <a:r>
              <a:rPr lang="el-GR" b="1" i="1" dirty="0"/>
              <a:t>f</a:t>
            </a:r>
            <a:r>
              <a:rPr lang="el-GR" dirty="0"/>
              <a:t> (το ποσοστό εύρεσης εργασίας)</a:t>
            </a:r>
          </a:p>
          <a:p>
            <a:r>
              <a:rPr lang="el-GR" dirty="0"/>
              <a:t>Μελέτες: Όσο μεγαλύτερο είναι το διάστημα κατά το οποίο ο άνεργος δικαιούται επίδομα ανεργίας, τόσο μεγαλύτερο είναι το μέσο διάστημα της ανεργίας. </a:t>
            </a:r>
          </a:p>
          <a:p>
            <a:endParaRPr lang="el-GR" dirty="0"/>
          </a:p>
        </p:txBody>
      </p:sp>
      <p:sp>
        <p:nvSpPr>
          <p:cNvPr id="4" name="Θέση αριθμού διαφάνειας 3">
            <a:extLst>
              <a:ext uri="{FF2B5EF4-FFF2-40B4-BE49-F238E27FC236}">
                <a16:creationId xmlns:a16="http://schemas.microsoft.com/office/drawing/2014/main" id="{07E492A7-2CEC-4426-89FE-7B22BEBB5A0B}"/>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95271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B13FAD-3A7E-415B-A3B0-B9BA18C8FB7F}"/>
              </a:ext>
            </a:extLst>
          </p:cNvPr>
          <p:cNvSpPr>
            <a:spLocks noGrp="1"/>
          </p:cNvSpPr>
          <p:nvPr>
            <p:ph type="title"/>
          </p:nvPr>
        </p:nvSpPr>
        <p:spPr/>
        <p:txBody>
          <a:bodyPr/>
          <a:lstStyle/>
          <a:p>
            <a:r>
              <a:rPr lang="el-GR" dirty="0"/>
              <a:t>Οφέλη της ασφάλισης έναντι της ανεργίας </a:t>
            </a:r>
          </a:p>
        </p:txBody>
      </p:sp>
      <p:sp>
        <p:nvSpPr>
          <p:cNvPr id="3" name="Θέση περιεχομένου 2">
            <a:extLst>
              <a:ext uri="{FF2B5EF4-FFF2-40B4-BE49-F238E27FC236}">
                <a16:creationId xmlns:a16="http://schemas.microsoft.com/office/drawing/2014/main" id="{FC1C690D-5653-45CF-BAC5-424D5B961F53}"/>
              </a:ext>
            </a:extLst>
          </p:cNvPr>
          <p:cNvSpPr>
            <a:spLocks noGrp="1"/>
          </p:cNvSpPr>
          <p:nvPr>
            <p:ph idx="1"/>
          </p:nvPr>
        </p:nvSpPr>
        <p:spPr>
          <a:xfrm>
            <a:off x="1154954" y="2680138"/>
            <a:ext cx="8761413" cy="3670558"/>
          </a:xfrm>
        </p:spPr>
        <p:txBody>
          <a:bodyPr>
            <a:normAutofit/>
          </a:bodyPr>
          <a:lstStyle/>
          <a:p>
            <a:r>
              <a:rPr lang="el-GR" dirty="0"/>
              <a:t>Δίνοντας στον άνεργο περισσότερο χρόνο να αναζητήσει εργασία,</a:t>
            </a:r>
          </a:p>
          <a:p>
            <a:pPr lvl="1"/>
            <a:r>
              <a:rPr lang="el-GR" dirty="0"/>
              <a:t>η ασφάλιση κατά της ανεργίας οδηγεί σε ένα καλύτερο συνταίριασμα θέσεων εργασίας και εργαζομένων, </a:t>
            </a:r>
          </a:p>
          <a:p>
            <a:pPr lvl="1"/>
            <a:r>
              <a:rPr lang="el-GR" dirty="0"/>
              <a:t>πράγμα που οδηγεί σε υψηλότερη παραγωγικότητα και αυξημένα εισοδήματα. </a:t>
            </a:r>
          </a:p>
          <a:p>
            <a:endParaRPr lang="el-GR" dirty="0"/>
          </a:p>
        </p:txBody>
      </p:sp>
      <p:sp>
        <p:nvSpPr>
          <p:cNvPr id="4" name="Θέση αριθμού διαφάνειας 3">
            <a:extLst>
              <a:ext uri="{FF2B5EF4-FFF2-40B4-BE49-F238E27FC236}">
                <a16:creationId xmlns:a16="http://schemas.microsoft.com/office/drawing/2014/main" id="{7CD96461-F449-4E69-9EF5-A9DB9C75EBE5}"/>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826612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E813B7-826C-484A-BE09-48558C22B091}"/>
              </a:ext>
            </a:extLst>
          </p:cNvPr>
          <p:cNvSpPr>
            <a:spLocks noGrp="1"/>
          </p:cNvSpPr>
          <p:nvPr>
            <p:ph type="title"/>
          </p:nvPr>
        </p:nvSpPr>
        <p:spPr/>
        <p:txBody>
          <a:bodyPr/>
          <a:lstStyle/>
          <a:p>
            <a:r>
              <a:rPr lang="el-GR" dirty="0"/>
              <a:t>Γιατί υπάρχει ανεργία; (2 από 2)</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123ADF1E-029C-46CE-ACC3-C450240D5BE5}"/>
                  </a:ext>
                </a:extLst>
              </p:cNvPr>
              <p:cNvSpPr>
                <a:spLocks noGrp="1"/>
              </p:cNvSpPr>
              <p:nvPr>
                <p:ph idx="1"/>
              </p:nvPr>
            </p:nvSpPr>
            <p:spPr>
              <a:xfrm>
                <a:off x="1154954" y="2279737"/>
                <a:ext cx="9197586" cy="4384110"/>
              </a:xfrm>
            </p:spPr>
            <p:txBody>
              <a:bodyPr/>
              <a:lstStyle/>
              <a:p>
                <a:pPr marL="0" indent="0">
                  <a:buNone/>
                </a:pPr>
                <a:endParaRPr lang="en-US" dirty="0"/>
              </a:p>
              <a:p>
                <a:pPr marL="0" indent="0">
                  <a:buNone/>
                </a:pPr>
                <a:r>
                  <a:rPr lang="el-GR" dirty="0"/>
                  <a:t>Το φυσικό ποσοστό ανεργίας</a:t>
                </a:r>
                <a:r>
                  <a:rPr lang="el-GR" sz="2000" dirty="0"/>
                  <a:t>: </a:t>
                </a:r>
                <a14:m>
                  <m:oMath xmlns:m="http://schemas.openxmlformats.org/officeDocument/2006/math">
                    <m:f>
                      <m:fPr>
                        <m:ctrlPr>
                          <a:rPr lang="el-GR" sz="2800" b="1" i="1" smtClean="0">
                            <a:latin typeface="Cambria Math" panose="02040503050406030204" pitchFamily="18" charset="0"/>
                          </a:rPr>
                        </m:ctrlPr>
                      </m:fPr>
                      <m:num>
                        <m:r>
                          <a:rPr lang="en-US" sz="2800" b="1" i="1" smtClean="0">
                            <a:latin typeface="Cambria Math" panose="02040503050406030204" pitchFamily="18" charset="0"/>
                          </a:rPr>
                          <m:t>𝑼</m:t>
                        </m:r>
                      </m:num>
                      <m:den>
                        <m:r>
                          <a:rPr lang="en-US" sz="2800" b="1" i="1" smtClean="0">
                            <a:latin typeface="Cambria Math" panose="02040503050406030204" pitchFamily="18" charset="0"/>
                          </a:rPr>
                          <m:t>𝑳</m:t>
                        </m:r>
                      </m:den>
                    </m:f>
                    <m:r>
                      <a:rPr lang="el-GR" sz="2800" b="1" i="1" smtClean="0">
                        <a:latin typeface="Cambria Math" panose="02040503050406030204" pitchFamily="18" charset="0"/>
                      </a:rPr>
                      <m:t>=</m:t>
                    </m:r>
                    <m:f>
                      <m:fPr>
                        <m:ctrlPr>
                          <a:rPr lang="el-GR" sz="2800" b="1" i="1" smtClean="0">
                            <a:latin typeface="Cambria Math" panose="02040503050406030204" pitchFamily="18" charset="0"/>
                          </a:rPr>
                        </m:ctrlPr>
                      </m:fPr>
                      <m:num>
                        <m:r>
                          <a:rPr lang="en-US" sz="2800" b="1" i="1" smtClean="0">
                            <a:latin typeface="Cambria Math" panose="02040503050406030204" pitchFamily="18" charset="0"/>
                          </a:rPr>
                          <m:t>𝑺</m:t>
                        </m:r>
                      </m:num>
                      <m:den>
                        <m:r>
                          <a:rPr lang="en-US" sz="2800" b="1" i="1" smtClean="0">
                            <a:latin typeface="Cambria Math" panose="02040503050406030204" pitchFamily="18" charset="0"/>
                          </a:rPr>
                          <m:t>𝒔</m:t>
                        </m:r>
                        <m:r>
                          <a:rPr lang="en-US" sz="2800" b="1" i="1" smtClean="0">
                            <a:latin typeface="Cambria Math" panose="02040503050406030204" pitchFamily="18" charset="0"/>
                          </a:rPr>
                          <m:t>+</m:t>
                        </m:r>
                        <m:r>
                          <a:rPr lang="en-US" sz="2800" b="1" i="1" smtClean="0">
                            <a:latin typeface="Cambria Math" panose="02040503050406030204" pitchFamily="18" charset="0"/>
                          </a:rPr>
                          <m:t>𝒇</m:t>
                        </m:r>
                      </m:den>
                    </m:f>
                  </m:oMath>
                </a14:m>
                <a:endParaRPr lang="el-GR" b="1" dirty="0"/>
              </a:p>
              <a:p>
                <a:pPr marL="0" indent="0">
                  <a:buNone/>
                </a:pPr>
                <a:r>
                  <a:rPr lang="el-GR" dirty="0"/>
                  <a:t> </a:t>
                </a:r>
              </a:p>
              <a:p>
                <a:pPr marL="0" indent="0">
                  <a:buNone/>
                </a:pPr>
                <a:endParaRPr lang="en-US" dirty="0"/>
              </a:p>
              <a:p>
                <a:pPr marL="0" indent="0">
                  <a:buNone/>
                </a:pPr>
                <a:r>
                  <a:rPr lang="el-GR" dirty="0"/>
                  <a:t> Δύο λόγοι για τους οποίους </a:t>
                </a:r>
                <a:r>
                  <a:rPr lang="en-US" b="1" i="1" dirty="0"/>
                  <a:t>f</a:t>
                </a:r>
                <a:r>
                  <a:rPr lang="el-GR" dirty="0"/>
                  <a:t> &lt; 1</a:t>
                </a:r>
              </a:p>
              <a:p>
                <a:r>
                  <a:rPr lang="el-GR" dirty="0"/>
                  <a:t>         </a:t>
                </a:r>
                <a:r>
                  <a:rPr lang="el-GR" b="1" dirty="0">
                    <a:solidFill>
                      <a:srgbClr val="C00000"/>
                    </a:solidFill>
                  </a:rPr>
                  <a:t>ΕΓΙΝΕ</a:t>
                </a:r>
                <a:r>
                  <a:rPr lang="el-GR" dirty="0">
                    <a:solidFill>
                      <a:srgbClr val="C00000"/>
                    </a:solidFill>
                  </a:rPr>
                  <a:t> ✔   </a:t>
                </a:r>
                <a:r>
                  <a:rPr lang="el-GR" dirty="0"/>
                  <a:t>1. Αναζήτηση εργασίας</a:t>
                </a:r>
              </a:p>
              <a:p>
                <a:r>
                  <a:rPr lang="el-GR" dirty="0">
                    <a:solidFill>
                      <a:srgbClr val="002060"/>
                    </a:solidFill>
                  </a:rPr>
                  <a:t>       </a:t>
                </a:r>
                <a:r>
                  <a:rPr lang="el-GR" b="1" dirty="0">
                    <a:solidFill>
                      <a:srgbClr val="002060"/>
                    </a:solidFill>
                  </a:rPr>
                  <a:t>Επόμενο </a:t>
                </a:r>
                <a:r>
                  <a:rPr lang="el-GR" dirty="0"/>
                  <a:t>→   2. Ακαμψία μισθών  </a:t>
                </a:r>
              </a:p>
            </p:txBody>
          </p:sp>
        </mc:Choice>
        <mc:Fallback xmlns="">
          <p:sp>
            <p:nvSpPr>
              <p:cNvPr id="3" name="Θέση περιεχομένου 2">
                <a:extLst>
                  <a:ext uri="{FF2B5EF4-FFF2-40B4-BE49-F238E27FC236}">
                    <a16:creationId xmlns:a16="http://schemas.microsoft.com/office/drawing/2014/main" id="{123ADF1E-029C-46CE-ACC3-C450240D5BE5}"/>
                  </a:ext>
                </a:extLst>
              </p:cNvPr>
              <p:cNvSpPr>
                <a:spLocks noGrp="1" noRot="1" noChangeAspect="1" noMove="1" noResize="1" noEditPoints="1" noAdjustHandles="1" noChangeArrowheads="1" noChangeShapeType="1" noTextEdit="1"/>
              </p:cNvSpPr>
              <p:nvPr>
                <p:ph idx="1"/>
              </p:nvPr>
            </p:nvSpPr>
            <p:spPr>
              <a:xfrm>
                <a:off x="1154954" y="2279737"/>
                <a:ext cx="9197586" cy="4384110"/>
              </a:xfrm>
              <a:blipFill>
                <a:blip r:embed="rId2"/>
                <a:stretch>
                  <a:fillRect l="-552"/>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60AF3F30-3C95-4E7F-BA0D-3F1A303FFAAF}"/>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35793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892CA2-78B4-4A0E-8F82-6B05AE8C117C}"/>
              </a:ext>
            </a:extLst>
          </p:cNvPr>
          <p:cNvSpPr>
            <a:spLocks noGrp="1"/>
          </p:cNvSpPr>
          <p:nvPr>
            <p:ph type="title"/>
          </p:nvPr>
        </p:nvSpPr>
        <p:spPr/>
        <p:txBody>
          <a:bodyPr/>
          <a:lstStyle/>
          <a:p>
            <a:r>
              <a:rPr lang="el-GR" dirty="0"/>
              <a:t>ΣΤΟ ΠΑΡΟΝ ΚΕΦΑΛΑΙΟ ΘΑ ΜΑΘΟΥΜΕ </a:t>
            </a:r>
          </a:p>
        </p:txBody>
      </p:sp>
      <p:sp>
        <p:nvSpPr>
          <p:cNvPr id="3" name="Θέση περιεχομένου 2">
            <a:extLst>
              <a:ext uri="{FF2B5EF4-FFF2-40B4-BE49-F238E27FC236}">
                <a16:creationId xmlns:a16="http://schemas.microsoft.com/office/drawing/2014/main" id="{38FF1910-68BA-421D-9103-C1584D50C34A}"/>
              </a:ext>
            </a:extLst>
          </p:cNvPr>
          <p:cNvSpPr>
            <a:spLocks noGrp="1"/>
          </p:cNvSpPr>
          <p:nvPr>
            <p:ph idx="1"/>
          </p:nvPr>
        </p:nvSpPr>
        <p:spPr>
          <a:xfrm>
            <a:off x="1154954" y="2838450"/>
            <a:ext cx="8761413" cy="3181350"/>
          </a:xfrm>
        </p:spPr>
        <p:txBody>
          <a:bodyPr/>
          <a:lstStyle/>
          <a:p>
            <a:pPr marL="0" indent="0">
              <a:buNone/>
            </a:pPr>
            <a:r>
              <a:rPr lang="el-GR" dirty="0"/>
              <a:t>… για το φυσικό ποσοστό ανεργίας: </a:t>
            </a:r>
          </a:p>
          <a:p>
            <a:pPr marL="0" indent="0">
              <a:buNone/>
            </a:pPr>
            <a:r>
              <a:rPr lang="el-GR" dirty="0"/>
              <a:t> </a:t>
            </a:r>
          </a:p>
          <a:p>
            <a:r>
              <a:rPr lang="el-GR" dirty="0"/>
              <a:t>τι σημαίνει </a:t>
            </a:r>
          </a:p>
          <a:p>
            <a:r>
              <a:rPr lang="el-GR" dirty="0"/>
              <a:t>τι το προκαλεί </a:t>
            </a:r>
          </a:p>
          <a:p>
            <a:r>
              <a:rPr lang="el-GR" dirty="0"/>
              <a:t>πώς θα κατανοήσουμε τη συμπεριφορά του στον πραγματικό κόσμο</a:t>
            </a:r>
          </a:p>
          <a:p>
            <a:endParaRPr lang="el-GR" dirty="0"/>
          </a:p>
        </p:txBody>
      </p:sp>
      <p:sp>
        <p:nvSpPr>
          <p:cNvPr id="4" name="Θέση αριθμού διαφάνειας 3">
            <a:extLst>
              <a:ext uri="{FF2B5EF4-FFF2-40B4-BE49-F238E27FC236}">
                <a16:creationId xmlns:a16="http://schemas.microsoft.com/office/drawing/2014/main" id="{28279F38-DE60-4892-A441-7D9F486F1AAA}"/>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19245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63B918C-605E-4767-B8B8-07EE8E514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87A15320-BE68-4368-9AEC-EB121AA1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1397429F-B09A-4755-85D6-5EF9C8EC1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79C0060-574D-48A1-896F-3BFA9E1D9A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342DA2D2-7E39-48E7-956A-5C5702872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08AB3D2-317E-4043-A5BE-6D078F589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BE6F4C2-B396-47DA-9B43-7CBC55B98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42099893-51D2-4FDD-A8B8-99DE6A1F9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9B387B19-E01F-4F0A-A984-04315236E1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994735CE-14A3-4759-8BDD-55844E0DA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3" name="Rectangle 22">
              <a:extLst>
                <a:ext uri="{FF2B5EF4-FFF2-40B4-BE49-F238E27FC236}">
                  <a16:creationId xmlns:a16="http://schemas.microsoft.com/office/drawing/2014/main" id="{3CD1763A-E8CE-4920-B58C-F41A62C86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3C445311-D23D-4257-8441-7D9AE2DDBF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3A67C31F-802E-4D90-B293-EE568E684B88}"/>
              </a:ext>
            </a:extLst>
          </p:cNvPr>
          <p:cNvSpPr>
            <a:spLocks noGrp="1"/>
          </p:cNvSpPr>
          <p:nvPr>
            <p:ph type="title"/>
          </p:nvPr>
        </p:nvSpPr>
        <p:spPr>
          <a:xfrm>
            <a:off x="994087" y="1130603"/>
            <a:ext cx="3342442" cy="4596794"/>
          </a:xfrm>
        </p:spPr>
        <p:txBody>
          <a:bodyPr anchor="ctr">
            <a:normAutofit/>
          </a:bodyPr>
          <a:lstStyle/>
          <a:p>
            <a:r>
              <a:rPr lang="el-GR" sz="3200" dirty="0">
                <a:solidFill>
                  <a:srgbClr val="EBEBEB"/>
                </a:solidFill>
              </a:rPr>
              <a:t>Ανεργία λόγω ακαμψίας των μισθών, </a:t>
            </a:r>
            <a:br>
              <a:rPr lang="el-GR" sz="3200" dirty="0">
                <a:solidFill>
                  <a:srgbClr val="EBEBEB"/>
                </a:solidFill>
              </a:rPr>
            </a:br>
            <a:r>
              <a:rPr lang="el-GR" sz="3200" dirty="0">
                <a:solidFill>
                  <a:srgbClr val="EBEBEB"/>
                </a:solidFill>
              </a:rPr>
              <a:t>Μέρος 1</a:t>
            </a:r>
          </a:p>
        </p:txBody>
      </p:sp>
      <p:sp>
        <p:nvSpPr>
          <p:cNvPr id="3" name="Θέση περιεχομένου 2">
            <a:extLst>
              <a:ext uri="{FF2B5EF4-FFF2-40B4-BE49-F238E27FC236}">
                <a16:creationId xmlns:a16="http://schemas.microsoft.com/office/drawing/2014/main" id="{D4962362-AC6F-498D-85DD-368FEF204B75}"/>
              </a:ext>
            </a:extLst>
          </p:cNvPr>
          <p:cNvSpPr>
            <a:spLocks noGrp="1"/>
          </p:cNvSpPr>
          <p:nvPr>
            <p:ph idx="1"/>
          </p:nvPr>
        </p:nvSpPr>
        <p:spPr>
          <a:xfrm>
            <a:off x="5290077" y="4570413"/>
            <a:ext cx="5502614" cy="1821425"/>
          </a:xfrm>
        </p:spPr>
        <p:txBody>
          <a:bodyPr anchor="ctr">
            <a:normAutofit fontScale="92500" lnSpcReduction="10000"/>
          </a:bodyPr>
          <a:lstStyle/>
          <a:p>
            <a:pPr marL="0" indent="0">
              <a:buNone/>
            </a:pPr>
            <a:endParaRPr lang="el-GR" sz="2000" dirty="0"/>
          </a:p>
          <a:p>
            <a:r>
              <a:rPr lang="el-GR" sz="2000" dirty="0"/>
              <a:t>Αν ο πραγματικός μισθός είναι άκαμπτος και βρίσκεται πάνω από το επίπεδο ισορροπίας του, δεν υπάρχουν αρκετές θέσεις εργασίας για να καλυφθεί η ζήτηση εργασίας. </a:t>
            </a:r>
          </a:p>
        </p:txBody>
      </p:sp>
      <p:sp>
        <p:nvSpPr>
          <p:cNvPr id="4" name="Θέση αριθμού διαφάνειας 3">
            <a:extLst>
              <a:ext uri="{FF2B5EF4-FFF2-40B4-BE49-F238E27FC236}">
                <a16:creationId xmlns:a16="http://schemas.microsoft.com/office/drawing/2014/main" id="{10BD1EB4-F3FC-4A93-8C32-FEA100735301}"/>
              </a:ext>
            </a:extLst>
          </p:cNvPr>
          <p:cNvSpPr>
            <a:spLocks noGrp="1"/>
          </p:cNvSpPr>
          <p:nvPr>
            <p:ph type="sldNum" sz="quarter" idx="12"/>
          </p:nvPr>
        </p:nvSpPr>
        <p:spPr>
          <a:xfrm>
            <a:off x="10792691" y="6391838"/>
            <a:ext cx="838199" cy="304799"/>
          </a:xfrm>
        </p:spPr>
        <p:txBody>
          <a:bodyPr anchor="ctr">
            <a:normAutofit/>
          </a:bodyPr>
          <a:lstStyle/>
          <a:p>
            <a:pPr algn="r">
              <a:spcAft>
                <a:spcPts val="600"/>
              </a:spcAft>
            </a:pPr>
            <a:fld id="{D57F1E4F-1CFF-5643-939E-217C01CDF565}" type="slidenum">
              <a:rPr lang="en-US" sz="1000">
                <a:solidFill>
                  <a:schemeClr val="accent1"/>
                </a:solidFill>
              </a:rPr>
              <a:pPr algn="r">
                <a:spcAft>
                  <a:spcPts val="600"/>
                </a:spcAft>
              </a:pPr>
              <a:t>20</a:t>
            </a:fld>
            <a:endParaRPr lang="en-US" sz="1000">
              <a:solidFill>
                <a:schemeClr val="accent1"/>
              </a:solidFill>
            </a:endParaRPr>
          </a:p>
        </p:txBody>
      </p:sp>
      <p:pic>
        <p:nvPicPr>
          <p:cNvPr id="6" name="Picture 5">
            <a:extLst>
              <a:ext uri="{FF2B5EF4-FFF2-40B4-BE49-F238E27FC236}">
                <a16:creationId xmlns:a16="http://schemas.microsoft.com/office/drawing/2014/main" id="{686DF1BC-90B0-634D-8969-124C65E614D4}"/>
              </a:ext>
            </a:extLst>
          </p:cNvPr>
          <p:cNvPicPr>
            <a:picLocks noChangeAspect="1"/>
          </p:cNvPicPr>
          <p:nvPr/>
        </p:nvPicPr>
        <p:blipFill>
          <a:blip r:embed="rId3"/>
          <a:stretch>
            <a:fillRect/>
          </a:stretch>
        </p:blipFill>
        <p:spPr>
          <a:xfrm>
            <a:off x="5486423" y="1000121"/>
            <a:ext cx="5725367" cy="3333758"/>
          </a:xfrm>
          <a:prstGeom prst="rect">
            <a:avLst/>
          </a:prstGeom>
        </p:spPr>
      </p:pic>
    </p:spTree>
    <p:extLst>
      <p:ext uri="{BB962C8B-B14F-4D97-AF65-F5344CB8AC3E}">
        <p14:creationId xmlns:p14="http://schemas.microsoft.com/office/powerpoint/2010/main" val="3757006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8AB0D-0BD4-4D8D-8605-5D8E23736E93}"/>
              </a:ext>
            </a:extLst>
          </p:cNvPr>
          <p:cNvSpPr>
            <a:spLocks noGrp="1"/>
          </p:cNvSpPr>
          <p:nvPr>
            <p:ph type="title"/>
          </p:nvPr>
        </p:nvSpPr>
        <p:spPr/>
        <p:txBody>
          <a:bodyPr/>
          <a:lstStyle/>
          <a:p>
            <a:r>
              <a:rPr lang="el-GR" dirty="0"/>
              <a:t>Ανεργία λόγω ακαμψίας των μισθών, Μέρος 2</a:t>
            </a:r>
          </a:p>
        </p:txBody>
      </p:sp>
      <p:sp>
        <p:nvSpPr>
          <p:cNvPr id="3" name="Θέση περιεχομένου 2">
            <a:extLst>
              <a:ext uri="{FF2B5EF4-FFF2-40B4-BE49-F238E27FC236}">
                <a16:creationId xmlns:a16="http://schemas.microsoft.com/office/drawing/2014/main" id="{7A4091DB-FA8F-45F8-A914-FCC6C2CCEF70}"/>
              </a:ext>
            </a:extLst>
          </p:cNvPr>
          <p:cNvSpPr>
            <a:spLocks noGrp="1"/>
          </p:cNvSpPr>
          <p:nvPr>
            <p:ph idx="1"/>
          </p:nvPr>
        </p:nvSpPr>
        <p:spPr/>
        <p:txBody>
          <a:bodyPr/>
          <a:lstStyle/>
          <a:p>
            <a:r>
              <a:rPr lang="el-GR" dirty="0"/>
              <a:t>Αν ο πραγματικός μισθός είναι άκαμπτος και βρίσκεται πάνω από το επίπεδο ισορροπίας του, δεν υπάρχουν αρκετές θέσεις εργασίας για να καλυφθεί η ζήτηση εργασίας. </a:t>
            </a:r>
          </a:p>
          <a:p>
            <a:r>
              <a:rPr lang="el-GR" dirty="0"/>
              <a:t>Τότε, οι επιχειρήσεις πρέπει να κατανείμουν τις ανεπαρκείς θέσεις εργασίας μεταξύ των εργαζομένων.</a:t>
            </a:r>
          </a:p>
          <a:p>
            <a:r>
              <a:rPr lang="el-GR" b="1" dirty="0"/>
              <a:t>Διαρθρωτική ανεργία</a:t>
            </a:r>
            <a:r>
              <a:rPr lang="el-GR" dirty="0"/>
              <a:t>: Η ανεργία που οφείλεται στην ακαμψία των μισθών και στην κατανομή ανεπαρκών θέσεων εργασίας.</a:t>
            </a:r>
          </a:p>
          <a:p>
            <a:pPr marL="0" indent="0">
              <a:buNone/>
            </a:pPr>
            <a:endParaRPr lang="el-GR" dirty="0"/>
          </a:p>
        </p:txBody>
      </p:sp>
      <p:sp>
        <p:nvSpPr>
          <p:cNvPr id="4" name="Θέση αριθμού διαφάνειας 3">
            <a:extLst>
              <a:ext uri="{FF2B5EF4-FFF2-40B4-BE49-F238E27FC236}">
                <a16:creationId xmlns:a16="http://schemas.microsoft.com/office/drawing/2014/main" id="{133B5949-4172-46A6-9F8D-5678145AD0F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331667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A5B397-2F6F-4379-A3DC-8BA334936CC0}"/>
              </a:ext>
            </a:extLst>
          </p:cNvPr>
          <p:cNvSpPr>
            <a:spLocks noGrp="1"/>
          </p:cNvSpPr>
          <p:nvPr>
            <p:ph type="title"/>
          </p:nvPr>
        </p:nvSpPr>
        <p:spPr/>
        <p:txBody>
          <a:bodyPr/>
          <a:lstStyle/>
          <a:p>
            <a:r>
              <a:rPr lang="el-GR" dirty="0"/>
              <a:t>Λόγοι της ακαμψίας των μισθών </a:t>
            </a:r>
          </a:p>
        </p:txBody>
      </p:sp>
      <p:sp>
        <p:nvSpPr>
          <p:cNvPr id="3" name="Θέση περιεχομένου 2">
            <a:extLst>
              <a:ext uri="{FF2B5EF4-FFF2-40B4-BE49-F238E27FC236}">
                <a16:creationId xmlns:a16="http://schemas.microsoft.com/office/drawing/2014/main" id="{C0634B69-CDD2-487F-BCFF-75005B632FDB}"/>
              </a:ext>
            </a:extLst>
          </p:cNvPr>
          <p:cNvSpPr>
            <a:spLocks noGrp="1"/>
          </p:cNvSpPr>
          <p:nvPr>
            <p:ph idx="1"/>
          </p:nvPr>
        </p:nvSpPr>
        <p:spPr>
          <a:xfrm>
            <a:off x="1154954" y="2869324"/>
            <a:ext cx="8761413" cy="3150476"/>
          </a:xfrm>
        </p:spPr>
        <p:txBody>
          <a:bodyPr/>
          <a:lstStyle/>
          <a:p>
            <a:pPr marL="0" indent="0">
              <a:buNone/>
            </a:pPr>
            <a:r>
              <a:rPr lang="el-GR" dirty="0"/>
              <a:t>1. Η θέσπιση κατώτατων ημερομισθίων και μισθών  </a:t>
            </a:r>
          </a:p>
          <a:p>
            <a:pPr marL="0" indent="0">
              <a:buNone/>
            </a:pPr>
            <a:r>
              <a:rPr lang="el-GR" dirty="0"/>
              <a:t> </a:t>
            </a:r>
          </a:p>
          <a:p>
            <a:pPr marL="0" indent="0">
              <a:buNone/>
            </a:pPr>
            <a:r>
              <a:rPr lang="el-GR" dirty="0"/>
              <a:t>2. Τα εργατικά συνδικάτα </a:t>
            </a:r>
          </a:p>
          <a:p>
            <a:pPr marL="0" indent="0">
              <a:buNone/>
            </a:pPr>
            <a:r>
              <a:rPr lang="el-GR" dirty="0"/>
              <a:t> </a:t>
            </a:r>
          </a:p>
          <a:p>
            <a:pPr marL="0" indent="0">
              <a:buNone/>
            </a:pPr>
            <a:r>
              <a:rPr lang="el-GR" dirty="0"/>
              <a:t>3. Οι μισθοί αποδοτικότητας</a:t>
            </a:r>
          </a:p>
          <a:p>
            <a:endParaRPr lang="el-GR" dirty="0"/>
          </a:p>
        </p:txBody>
      </p:sp>
      <p:sp>
        <p:nvSpPr>
          <p:cNvPr id="4" name="Θέση αριθμού διαφάνειας 3">
            <a:extLst>
              <a:ext uri="{FF2B5EF4-FFF2-40B4-BE49-F238E27FC236}">
                <a16:creationId xmlns:a16="http://schemas.microsoft.com/office/drawing/2014/main" id="{82DCC53C-D58B-420B-8BB9-223B67DE43A0}"/>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955117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B3FAB3-377E-4641-A69B-CB5D1AF9877A}"/>
              </a:ext>
            </a:extLst>
          </p:cNvPr>
          <p:cNvSpPr>
            <a:spLocks noGrp="1"/>
          </p:cNvSpPr>
          <p:nvPr>
            <p:ph type="title"/>
          </p:nvPr>
        </p:nvSpPr>
        <p:spPr/>
        <p:txBody>
          <a:bodyPr/>
          <a:lstStyle/>
          <a:p>
            <a:r>
              <a:rPr lang="el-GR" dirty="0"/>
              <a:t>1. Η θέσπιση κατώτατων ημερομισθίων και μισθών </a:t>
            </a:r>
          </a:p>
        </p:txBody>
      </p:sp>
      <p:sp>
        <p:nvSpPr>
          <p:cNvPr id="3" name="Θέση περιεχομένου 2">
            <a:extLst>
              <a:ext uri="{FF2B5EF4-FFF2-40B4-BE49-F238E27FC236}">
                <a16:creationId xmlns:a16="http://schemas.microsoft.com/office/drawing/2014/main" id="{4EC04CC2-CC68-4A07-BCB6-BD00F1283573}"/>
              </a:ext>
            </a:extLst>
          </p:cNvPr>
          <p:cNvSpPr>
            <a:spLocks noGrp="1"/>
          </p:cNvSpPr>
          <p:nvPr>
            <p:ph idx="1"/>
          </p:nvPr>
        </p:nvSpPr>
        <p:spPr/>
        <p:txBody>
          <a:bodyPr/>
          <a:lstStyle/>
          <a:p>
            <a:r>
              <a:rPr lang="el-GR" dirty="0"/>
              <a:t>Ο κατώτατος μισθός μπορεί να είναι υψηλότερος από τον μισθό ισορροπίας των ανειδίκευτων εργαζομένων, ιδίως των νέων σε ηλικία.</a:t>
            </a:r>
          </a:p>
          <a:p>
            <a:r>
              <a:rPr lang="el-GR" dirty="0"/>
              <a:t>Μελέτες: μια αύξηση κατά 10% του κατώτατου μισθού μειώνει την απασχόληση κατά 1 έως 3%. </a:t>
            </a:r>
          </a:p>
          <a:p>
            <a:r>
              <a:rPr lang="el-GR" dirty="0"/>
              <a:t>Ωστόσο, το ποσοστό ανεργίας δεν μπορεί, στο μεγαλύτερο μέρος του, να αποδοθεί στον κατώτατο μισθό, δεδομένου ότι οι μισθοί των περισσότερων εργαζομένων είναι αρκετά πάνω από τον κατώτατο μισθό. </a:t>
            </a:r>
          </a:p>
        </p:txBody>
      </p:sp>
      <p:sp>
        <p:nvSpPr>
          <p:cNvPr id="4" name="Θέση αριθμού διαφάνειας 3">
            <a:extLst>
              <a:ext uri="{FF2B5EF4-FFF2-40B4-BE49-F238E27FC236}">
                <a16:creationId xmlns:a16="http://schemas.microsoft.com/office/drawing/2014/main" id="{9F63E0E5-B542-46D4-906A-34AAC1A31D34}"/>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776471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DCDE66-ADDB-4EE5-8B4E-3ABCA98E6137}"/>
              </a:ext>
            </a:extLst>
          </p:cNvPr>
          <p:cNvSpPr>
            <a:spLocks noGrp="1"/>
          </p:cNvSpPr>
          <p:nvPr>
            <p:ph type="title"/>
          </p:nvPr>
        </p:nvSpPr>
        <p:spPr/>
        <p:txBody>
          <a:bodyPr/>
          <a:lstStyle/>
          <a:p>
            <a:r>
              <a:rPr lang="el-GR" dirty="0"/>
              <a:t>2. Τα εργατικά συνδικάτα </a:t>
            </a:r>
          </a:p>
        </p:txBody>
      </p:sp>
      <p:sp>
        <p:nvSpPr>
          <p:cNvPr id="3" name="Θέση περιεχομένου 2">
            <a:extLst>
              <a:ext uri="{FF2B5EF4-FFF2-40B4-BE49-F238E27FC236}">
                <a16:creationId xmlns:a16="http://schemas.microsoft.com/office/drawing/2014/main" id="{C06BD437-ADBE-4185-A3A3-DECC41402A2F}"/>
              </a:ext>
            </a:extLst>
          </p:cNvPr>
          <p:cNvSpPr>
            <a:spLocks noGrp="1"/>
          </p:cNvSpPr>
          <p:nvPr>
            <p:ph idx="1"/>
          </p:nvPr>
        </p:nvSpPr>
        <p:spPr>
          <a:xfrm>
            <a:off x="1154954" y="2569779"/>
            <a:ext cx="8761413" cy="4094068"/>
          </a:xfrm>
        </p:spPr>
        <p:txBody>
          <a:bodyPr/>
          <a:lstStyle/>
          <a:p>
            <a:r>
              <a:rPr lang="el-GR" dirty="0"/>
              <a:t>Τα εργατικά συνδικάτα ασκούν μονοπωλιακή δύναμη για να εξασφαλίσουν υψηλότερους μισθούς για τα μέλη τους. </a:t>
            </a:r>
          </a:p>
          <a:p>
            <a:r>
              <a:rPr lang="el-GR" dirty="0"/>
              <a:t>Όταν οι μισθοί των ενταγμένων σε εργατικά συνδικάτα υπερβαίνουν τον μισθό ισορροπίας προκαλούν ανεργία.  </a:t>
            </a:r>
          </a:p>
          <a:p>
            <a:r>
              <a:rPr lang="el-GR" dirty="0"/>
              <a:t>Οι </a:t>
            </a:r>
            <a:r>
              <a:rPr lang="el-GR" b="1" dirty="0"/>
              <a:t>«εντός»</a:t>
            </a:r>
            <a:r>
              <a:rPr lang="el-GR" dirty="0"/>
              <a:t>: οι ενταγμένοι σε εργατικά συνδικάτα που το συμφέρον τους είναι να κρατούν τους μισθούς τους σε υψηλά επίπεδα. </a:t>
            </a:r>
          </a:p>
          <a:p>
            <a:r>
              <a:rPr lang="el-GR" dirty="0"/>
              <a:t>Οι </a:t>
            </a:r>
            <a:r>
              <a:rPr lang="el-GR" b="1" dirty="0"/>
              <a:t>«εκτός»: </a:t>
            </a:r>
            <a:r>
              <a:rPr lang="el-GR" dirty="0"/>
              <a:t>οι άνεργοι, που δεν ανήκουν σε εργατικά συνδικάτα, προτιμούν μισθούς ισορροπίας, επειδή τότε θα υπάρχουν διαθέσιμες θέσεις εργασίας και για αυτούς. </a:t>
            </a:r>
          </a:p>
          <a:p>
            <a:endParaRPr lang="el-GR" dirty="0"/>
          </a:p>
        </p:txBody>
      </p:sp>
      <p:sp>
        <p:nvSpPr>
          <p:cNvPr id="4" name="Θέση αριθμού διαφάνειας 3">
            <a:extLst>
              <a:ext uri="{FF2B5EF4-FFF2-40B4-BE49-F238E27FC236}">
                <a16:creationId xmlns:a16="http://schemas.microsoft.com/office/drawing/2014/main" id="{A84BB476-0D01-4214-A438-2C52A7060C1D}"/>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015225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46B500F9-389F-4103-A1EE-522EDB63B793}"/>
              </a:ext>
            </a:extLst>
          </p:cNvPr>
          <p:cNvSpPr>
            <a:spLocks noGrp="1"/>
          </p:cNvSpPr>
          <p:nvPr>
            <p:ph type="title"/>
          </p:nvPr>
        </p:nvSpPr>
        <p:spPr>
          <a:xfrm>
            <a:off x="1154955" y="4834466"/>
            <a:ext cx="8825658" cy="1028611"/>
          </a:xfrm>
        </p:spPr>
        <p:txBody>
          <a:bodyPr vert="horz" lIns="91440" tIns="45720" rIns="91440" bIns="45720" rtlCol="0" anchor="b">
            <a:normAutofit/>
          </a:bodyPr>
          <a:lstStyle/>
          <a:p>
            <a:pPr>
              <a:lnSpc>
                <a:spcPct val="90000"/>
              </a:lnSpc>
            </a:pPr>
            <a:r>
              <a:rPr lang="en-US" sz="2500" b="0" i="0" kern="1200" dirty="0" err="1">
                <a:solidFill>
                  <a:schemeClr val="bg2"/>
                </a:solidFill>
                <a:latin typeface="+mj-lt"/>
                <a:ea typeface="+mj-ea"/>
                <a:cs typeface="+mj-cs"/>
              </a:rPr>
              <a:t>Συμμετοχή</a:t>
            </a:r>
            <a:r>
              <a:rPr lang="en-US" sz="2500" b="0" i="0" kern="1200" dirty="0">
                <a:solidFill>
                  <a:schemeClr val="bg2"/>
                </a:solidFill>
                <a:latin typeface="+mj-lt"/>
                <a:ea typeface="+mj-ea"/>
                <a:cs typeface="+mj-cs"/>
              </a:rPr>
              <a:t> </a:t>
            </a:r>
            <a:r>
              <a:rPr lang="en-US" sz="2500" b="0" i="0" kern="1200" dirty="0" err="1">
                <a:solidFill>
                  <a:schemeClr val="bg2"/>
                </a:solidFill>
                <a:latin typeface="+mj-lt"/>
                <a:ea typeface="+mj-ea"/>
                <a:cs typeface="+mj-cs"/>
              </a:rPr>
              <a:t>εργ</a:t>
            </a:r>
            <a:r>
              <a:rPr lang="en-US" sz="2500" b="0" i="0" kern="1200" dirty="0">
                <a:solidFill>
                  <a:schemeClr val="bg2"/>
                </a:solidFill>
                <a:latin typeface="+mj-lt"/>
                <a:ea typeface="+mj-ea"/>
                <a:cs typeface="+mj-cs"/>
              </a:rPr>
              <a:t>α</a:t>
            </a:r>
            <a:r>
              <a:rPr lang="en-US" sz="2500" b="0" i="0" kern="1200" dirty="0" err="1">
                <a:solidFill>
                  <a:schemeClr val="bg2"/>
                </a:solidFill>
                <a:latin typeface="+mj-lt"/>
                <a:ea typeface="+mj-ea"/>
                <a:cs typeface="+mj-cs"/>
              </a:rPr>
              <a:t>ζομένων</a:t>
            </a:r>
            <a:r>
              <a:rPr lang="en-US" sz="2500" b="0" i="0" kern="1200" dirty="0">
                <a:solidFill>
                  <a:schemeClr val="bg2"/>
                </a:solidFill>
                <a:latin typeface="+mj-lt"/>
                <a:ea typeface="+mj-ea"/>
                <a:cs typeface="+mj-cs"/>
              </a:rPr>
              <a:t> </a:t>
            </a:r>
            <a:r>
              <a:rPr lang="en-US" sz="2500" b="0" i="0" kern="1200" dirty="0" err="1">
                <a:solidFill>
                  <a:schemeClr val="bg2"/>
                </a:solidFill>
                <a:latin typeface="+mj-lt"/>
                <a:ea typeface="+mj-ea"/>
                <a:cs typeface="+mj-cs"/>
              </a:rPr>
              <a:t>στ</a:t>
            </a:r>
            <a:r>
              <a:rPr lang="en-US" sz="2500" b="0" i="0" kern="1200" dirty="0">
                <a:solidFill>
                  <a:schemeClr val="bg2"/>
                </a:solidFill>
                <a:latin typeface="+mj-lt"/>
                <a:ea typeface="+mj-ea"/>
                <a:cs typeface="+mj-cs"/>
              </a:rPr>
              <a:t>α </a:t>
            </a:r>
            <a:r>
              <a:rPr lang="en-US" sz="2500" b="0" i="0" kern="1200" dirty="0" err="1">
                <a:solidFill>
                  <a:schemeClr val="bg2"/>
                </a:solidFill>
                <a:latin typeface="+mj-lt"/>
                <a:ea typeface="+mj-ea"/>
                <a:cs typeface="+mj-cs"/>
              </a:rPr>
              <a:t>συνδικάτ</a:t>
            </a:r>
            <a:r>
              <a:rPr lang="en-US" sz="2500" b="0" i="0" kern="1200" dirty="0">
                <a:solidFill>
                  <a:schemeClr val="bg2"/>
                </a:solidFill>
                <a:latin typeface="+mj-lt"/>
                <a:ea typeface="+mj-ea"/>
                <a:cs typeface="+mj-cs"/>
              </a:rPr>
              <a:t>α α</a:t>
            </a:r>
            <a:r>
              <a:rPr lang="en-US" sz="2500" b="0" i="0" kern="1200" dirty="0" err="1">
                <a:solidFill>
                  <a:schemeClr val="bg2"/>
                </a:solidFill>
                <a:latin typeface="+mj-lt"/>
                <a:ea typeface="+mj-ea"/>
                <a:cs typeface="+mj-cs"/>
              </a:rPr>
              <a:t>νά</a:t>
            </a:r>
            <a:r>
              <a:rPr lang="en-US" sz="2500" b="0" i="0" kern="1200" dirty="0">
                <a:solidFill>
                  <a:schemeClr val="bg2"/>
                </a:solidFill>
                <a:latin typeface="+mj-lt"/>
                <a:ea typeface="+mj-ea"/>
                <a:cs typeface="+mj-cs"/>
              </a:rPr>
              <a:t> </a:t>
            </a:r>
            <a:r>
              <a:rPr lang="en-US" sz="2500" b="0" i="0" kern="1200" dirty="0" err="1">
                <a:solidFill>
                  <a:schemeClr val="bg2"/>
                </a:solidFill>
                <a:latin typeface="+mj-lt"/>
                <a:ea typeface="+mj-ea"/>
                <a:cs typeface="+mj-cs"/>
              </a:rPr>
              <a:t>κλάδο</a:t>
            </a:r>
            <a:r>
              <a:rPr lang="en-US" sz="2500" b="0" i="0" kern="1200" dirty="0">
                <a:solidFill>
                  <a:schemeClr val="bg2"/>
                </a:solidFill>
                <a:latin typeface="+mj-lt"/>
                <a:ea typeface="+mj-ea"/>
                <a:cs typeface="+mj-cs"/>
              </a:rPr>
              <a:t>, 2013</a:t>
            </a:r>
            <a:br>
              <a:rPr lang="el-GR" sz="2500" b="0" i="0" kern="1200" dirty="0">
                <a:solidFill>
                  <a:schemeClr val="bg2"/>
                </a:solidFill>
                <a:latin typeface="+mj-lt"/>
                <a:ea typeface="+mj-ea"/>
                <a:cs typeface="+mj-cs"/>
              </a:rPr>
            </a:br>
            <a:r>
              <a:rPr lang="el-GR" sz="1800" dirty="0"/>
              <a:t>Αναλογία μισθού </a:t>
            </a:r>
            <a:r>
              <a:rPr lang="el-GR" sz="1800" dirty="0">
                <a:sym typeface="Symbol" panose="05050102010706020507" pitchFamily="18" charset="2"/>
              </a:rPr>
              <a:t></a:t>
            </a:r>
            <a:r>
              <a:rPr lang="el-GR" sz="1800" dirty="0"/>
              <a:t> 100 </a:t>
            </a:r>
            <a:r>
              <a:rPr lang="el-GR" sz="1800" dirty="0">
                <a:sym typeface="Symbol" panose="05050102010706020507" pitchFamily="18" charset="2"/>
              </a:rPr>
              <a:t></a:t>
            </a:r>
            <a:r>
              <a:rPr lang="el-GR" sz="1800" dirty="0"/>
              <a:t> (μισθός ενταγμένων σε συνδικάτα) / (μισθός μη ενταγμένων σε συνδικάτα)</a:t>
            </a:r>
            <a:endParaRPr lang="en-US" sz="2500" b="0" i="0" kern="1200" dirty="0">
              <a:solidFill>
                <a:schemeClr val="bg2"/>
              </a:solidFill>
              <a:latin typeface="+mj-lt"/>
              <a:ea typeface="+mj-ea"/>
              <a:cs typeface="+mj-cs"/>
            </a:endParaRPr>
          </a:p>
        </p:txBody>
      </p:sp>
      <p:sp>
        <p:nvSpPr>
          <p:cNvPr id="3" name="Θέση περιεχομένου 2">
            <a:extLst>
              <a:ext uri="{FF2B5EF4-FFF2-40B4-BE49-F238E27FC236}">
                <a16:creationId xmlns:a16="http://schemas.microsoft.com/office/drawing/2014/main" id="{06F12971-4E90-4661-8D91-9E006A5DC254}"/>
              </a:ext>
            </a:extLst>
          </p:cNvPr>
          <p:cNvSpPr>
            <a:spLocks noGrp="1"/>
          </p:cNvSpPr>
          <p:nvPr>
            <p:ph type="body" idx="1"/>
          </p:nvPr>
        </p:nvSpPr>
        <p:spPr>
          <a:xfrm>
            <a:off x="1154955" y="5420847"/>
            <a:ext cx="8825658" cy="582020"/>
          </a:xfrm>
        </p:spPr>
        <p:txBody>
          <a:bodyPr vert="horz" lIns="91440" tIns="45720" rIns="91440" bIns="45720" rtlCol="0" anchor="t">
            <a:normAutofit/>
          </a:bodyPr>
          <a:lstStyle/>
          <a:p>
            <a:r>
              <a:rPr lang="en-US" sz="1600" b="0" i="0" kern="1200" cap="all">
                <a:solidFill>
                  <a:schemeClr val="accent1"/>
                </a:solidFill>
                <a:latin typeface="+mn-lt"/>
                <a:ea typeface="+mn-ea"/>
                <a:cs typeface="+mn-cs"/>
              </a:rPr>
              <a:t> </a:t>
            </a:r>
          </a:p>
        </p:txBody>
      </p:sp>
      <p:sp>
        <p:nvSpPr>
          <p:cNvPr id="4" name="Θέση αριθμού διαφάνειας 3">
            <a:extLst>
              <a:ext uri="{FF2B5EF4-FFF2-40B4-BE49-F238E27FC236}">
                <a16:creationId xmlns:a16="http://schemas.microsoft.com/office/drawing/2014/main" id="{3CB8630F-1BA2-4118-8771-8000BAD6D39E}"/>
              </a:ext>
            </a:extLst>
          </p:cNvPr>
          <p:cNvSpPr>
            <a:spLocks noGrp="1"/>
          </p:cNvSpPr>
          <p:nvPr>
            <p:ph type="sldNum" sz="quarter" idx="12"/>
          </p:nvPr>
        </p:nvSpPr>
        <p:spPr>
          <a:xfrm>
            <a:off x="10351008" y="292608"/>
            <a:ext cx="838199" cy="767687"/>
          </a:xfrm>
        </p:spPr>
        <p:txBody>
          <a:bodyPr vert="horz" lIns="91440" tIns="45720" rIns="91440" bIns="45720" rtlCol="0" anchor="b">
            <a:normAutofit/>
          </a:bodyPr>
          <a:lstStyle/>
          <a:p>
            <a:pPr defTabSz="914400">
              <a:spcAft>
                <a:spcPts val="600"/>
              </a:spcAft>
            </a:pPr>
            <a:fld id="{D57F1E4F-1CFF-5643-939E-217C01CDF565}" type="slidenum">
              <a:rPr lang="en-US" sz="2800" b="0" i="0" kern="1200" smtClean="0">
                <a:solidFill>
                  <a:schemeClr val="bg1"/>
                </a:solidFill>
                <a:latin typeface="+mn-lt"/>
                <a:ea typeface="+mn-ea"/>
                <a:cs typeface="+mn-cs"/>
              </a:rPr>
              <a:pPr defTabSz="914400">
                <a:spcAft>
                  <a:spcPts val="600"/>
                </a:spcAft>
              </a:pPr>
              <a:t>25</a:t>
            </a:fld>
            <a:endParaRPr lang="en-US" sz="2800" b="0" i="0" kern="1200">
              <a:solidFill>
                <a:schemeClr val="bg1"/>
              </a:solidFill>
              <a:latin typeface="+mn-lt"/>
              <a:ea typeface="+mn-ea"/>
              <a:cs typeface="+mn-cs"/>
            </a:endParaRPr>
          </a:p>
        </p:txBody>
      </p:sp>
      <p:graphicFrame>
        <p:nvGraphicFramePr>
          <p:cNvPr id="5" name="Πίνακας 5">
            <a:extLst>
              <a:ext uri="{FF2B5EF4-FFF2-40B4-BE49-F238E27FC236}">
                <a16:creationId xmlns:a16="http://schemas.microsoft.com/office/drawing/2014/main" id="{D409D891-7CAC-480A-BA35-88E7F60B928B}"/>
              </a:ext>
            </a:extLst>
          </p:cNvPr>
          <p:cNvGraphicFramePr>
            <a:graphicFrameLocks noGrp="1"/>
          </p:cNvGraphicFramePr>
          <p:nvPr>
            <p:extLst>
              <p:ext uri="{D42A27DB-BD31-4B8C-83A1-F6EECF244321}">
                <p14:modId xmlns:p14="http://schemas.microsoft.com/office/powerpoint/2010/main" val="2452496450"/>
              </p:ext>
            </p:extLst>
          </p:nvPr>
        </p:nvGraphicFramePr>
        <p:xfrm>
          <a:off x="1220422" y="1143006"/>
          <a:ext cx="8694721" cy="3429000"/>
        </p:xfrm>
        <a:graphic>
          <a:graphicData uri="http://schemas.openxmlformats.org/drawingml/2006/table">
            <a:tbl>
              <a:tblPr firstRow="1" bandRow="1">
                <a:tableStyleId>{5C22544A-7EE6-4342-B048-85BDC9FD1C3A}</a:tableStyleId>
              </a:tblPr>
              <a:tblGrid>
                <a:gridCol w="2376064">
                  <a:extLst>
                    <a:ext uri="{9D8B030D-6E8A-4147-A177-3AD203B41FA5}">
                      <a16:colId xmlns:a16="http://schemas.microsoft.com/office/drawing/2014/main" val="1990031347"/>
                    </a:ext>
                  </a:extLst>
                </a:gridCol>
                <a:gridCol w="2373809">
                  <a:extLst>
                    <a:ext uri="{9D8B030D-6E8A-4147-A177-3AD203B41FA5}">
                      <a16:colId xmlns:a16="http://schemas.microsoft.com/office/drawing/2014/main" val="746808962"/>
                    </a:ext>
                  </a:extLst>
                </a:gridCol>
                <a:gridCol w="2316307">
                  <a:extLst>
                    <a:ext uri="{9D8B030D-6E8A-4147-A177-3AD203B41FA5}">
                      <a16:colId xmlns:a16="http://schemas.microsoft.com/office/drawing/2014/main" val="754972846"/>
                    </a:ext>
                  </a:extLst>
                </a:gridCol>
                <a:gridCol w="1628541">
                  <a:extLst>
                    <a:ext uri="{9D8B030D-6E8A-4147-A177-3AD203B41FA5}">
                      <a16:colId xmlns:a16="http://schemas.microsoft.com/office/drawing/2014/main" val="2555799763"/>
                    </a:ext>
                  </a:extLst>
                </a:gridCol>
              </a:tblGrid>
              <a:tr h="285750">
                <a:tc>
                  <a:txBody>
                    <a:bodyPr/>
                    <a:lstStyle/>
                    <a:p>
                      <a:r>
                        <a:rPr lang="el-GR" sz="1300" b="1" kern="1200">
                          <a:solidFill>
                            <a:schemeClr val="lt1"/>
                          </a:solidFill>
                          <a:effectLst/>
                          <a:latin typeface="+mn-lt"/>
                          <a:ea typeface="+mn-ea"/>
                          <a:cs typeface="+mn-cs"/>
                        </a:rPr>
                        <a:t>Κλάδος</a:t>
                      </a:r>
                    </a:p>
                  </a:txBody>
                  <a:tcPr marL="64943" marR="64943" marT="32472" marB="3247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b="1" kern="1200">
                          <a:solidFill>
                            <a:schemeClr val="lt1"/>
                          </a:solidFill>
                          <a:effectLst/>
                          <a:latin typeface="+mn-lt"/>
                          <a:ea typeface="+mn-ea"/>
                          <a:cs typeface="+mn-cs"/>
                        </a:rPr>
                        <a:t>Απασχολούμενοι (χιλιάδες)</a:t>
                      </a:r>
                    </a:p>
                  </a:txBody>
                  <a:tcPr marL="64943" marR="64943" marT="32472" marB="3247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b="1" kern="1200">
                          <a:solidFill>
                            <a:schemeClr val="lt1"/>
                          </a:solidFill>
                          <a:effectLst/>
                          <a:latin typeface="+mn-lt"/>
                          <a:ea typeface="+mn-ea"/>
                          <a:cs typeface="+mn-cs"/>
                        </a:rPr>
                        <a:t>Ποσοστό (%) του συνόλου</a:t>
                      </a:r>
                    </a:p>
                  </a:txBody>
                  <a:tcPr marL="64943" marR="64943" marT="32472" marB="3247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b="1" kern="1200">
                          <a:solidFill>
                            <a:schemeClr val="lt1"/>
                          </a:solidFill>
                          <a:effectLst/>
                          <a:latin typeface="+mn-lt"/>
                          <a:ea typeface="+mn-ea"/>
                          <a:cs typeface="+mn-cs"/>
                        </a:rPr>
                        <a:t>Αναλογία μισθού </a:t>
                      </a:r>
                    </a:p>
                  </a:txBody>
                  <a:tcPr marL="64943" marR="64943" marT="32472" marB="32472"/>
                </a:tc>
                <a:extLst>
                  <a:ext uri="{0D108BD9-81ED-4DB2-BD59-A6C34878D82A}">
                    <a16:rowId xmlns:a16="http://schemas.microsoft.com/office/drawing/2014/main" val="4139175740"/>
                  </a:ext>
                </a:extLst>
              </a:tr>
              <a:tr h="285750">
                <a:tc>
                  <a:txBody>
                    <a:bodyPr/>
                    <a:lstStyle/>
                    <a:p>
                      <a:r>
                        <a:rPr lang="el-GR" sz="1300" kern="1200">
                          <a:solidFill>
                            <a:schemeClr val="dk1"/>
                          </a:solidFill>
                          <a:effectLst/>
                          <a:latin typeface="+mn-lt"/>
                          <a:ea typeface="+mn-ea"/>
                          <a:cs typeface="+mn-cs"/>
                        </a:rPr>
                        <a:t>Ιδιωτικός τομέας (σύνολο)</a:t>
                      </a:r>
                    </a:p>
                  </a:txBody>
                  <a:tcPr marL="64943" marR="64943" marT="32472" marB="32472"/>
                </a:tc>
                <a:tc>
                  <a:txBody>
                    <a:bodyPr/>
                    <a:lstStyle/>
                    <a:p>
                      <a:r>
                        <a:rPr lang="el-GR" sz="1300"/>
                        <a:t>104,737</a:t>
                      </a:r>
                    </a:p>
                  </a:txBody>
                  <a:tcPr marL="64943" marR="64943" marT="32472" marB="32472"/>
                </a:tc>
                <a:tc>
                  <a:txBody>
                    <a:bodyPr/>
                    <a:lstStyle/>
                    <a:p>
                      <a:r>
                        <a:rPr lang="el-GR" sz="1300"/>
                        <a:t>6,9</a:t>
                      </a:r>
                    </a:p>
                  </a:txBody>
                  <a:tcPr marL="64943" marR="64943" marT="32472" marB="32472"/>
                </a:tc>
                <a:tc>
                  <a:txBody>
                    <a:bodyPr/>
                    <a:lstStyle/>
                    <a:p>
                      <a:r>
                        <a:rPr lang="el-GR" sz="1300"/>
                        <a:t>122,6</a:t>
                      </a:r>
                    </a:p>
                  </a:txBody>
                  <a:tcPr marL="64943" marR="64943" marT="32472" marB="32472"/>
                </a:tc>
                <a:extLst>
                  <a:ext uri="{0D108BD9-81ED-4DB2-BD59-A6C34878D82A}">
                    <a16:rowId xmlns:a16="http://schemas.microsoft.com/office/drawing/2014/main" val="2399295800"/>
                  </a:ext>
                </a:extLst>
              </a:tr>
              <a:tr h="28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kern="1200">
                          <a:solidFill>
                            <a:schemeClr val="dk1"/>
                          </a:solidFill>
                          <a:effectLst/>
                          <a:latin typeface="+mn-lt"/>
                          <a:ea typeface="+mn-ea"/>
                          <a:cs typeface="+mn-cs"/>
                        </a:rPr>
                        <a:t>Δημόσιος τομέας (σύνολο)</a:t>
                      </a:r>
                    </a:p>
                  </a:txBody>
                  <a:tcPr marL="64943" marR="64943" marT="32472" marB="32472"/>
                </a:tc>
                <a:tc>
                  <a:txBody>
                    <a:bodyPr/>
                    <a:lstStyle/>
                    <a:p>
                      <a:r>
                        <a:rPr lang="el-GR" sz="1300"/>
                        <a:t>20,450</a:t>
                      </a:r>
                    </a:p>
                  </a:txBody>
                  <a:tcPr marL="64943" marR="64943" marT="32472" marB="32472"/>
                </a:tc>
                <a:tc>
                  <a:txBody>
                    <a:bodyPr/>
                    <a:lstStyle/>
                    <a:p>
                      <a:r>
                        <a:rPr lang="el-GR" sz="1300"/>
                        <a:t>37,0</a:t>
                      </a:r>
                    </a:p>
                  </a:txBody>
                  <a:tcPr marL="64943" marR="64943" marT="32472" marB="32472"/>
                </a:tc>
                <a:tc>
                  <a:txBody>
                    <a:bodyPr/>
                    <a:lstStyle/>
                    <a:p>
                      <a:r>
                        <a:rPr lang="el-GR" sz="1300"/>
                        <a:t>121,1</a:t>
                      </a:r>
                    </a:p>
                  </a:txBody>
                  <a:tcPr marL="64943" marR="64943" marT="32472" marB="32472"/>
                </a:tc>
                <a:extLst>
                  <a:ext uri="{0D108BD9-81ED-4DB2-BD59-A6C34878D82A}">
                    <a16:rowId xmlns:a16="http://schemas.microsoft.com/office/drawing/2014/main" val="2974275814"/>
                  </a:ext>
                </a:extLst>
              </a:tr>
              <a:tr h="28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kern="1200">
                          <a:solidFill>
                            <a:schemeClr val="dk1"/>
                          </a:solidFill>
                          <a:effectLst/>
                          <a:latin typeface="+mn-lt"/>
                          <a:ea typeface="+mn-ea"/>
                          <a:cs typeface="+mn-cs"/>
                        </a:rPr>
                        <a:t>Κατασκευές </a:t>
                      </a:r>
                    </a:p>
                  </a:txBody>
                  <a:tcPr marL="64943" marR="64943" marT="32472" marB="32472"/>
                </a:tc>
                <a:tc>
                  <a:txBody>
                    <a:bodyPr/>
                    <a:lstStyle/>
                    <a:p>
                      <a:r>
                        <a:rPr lang="el-GR" sz="1300"/>
                        <a:t>6,244</a:t>
                      </a:r>
                    </a:p>
                  </a:txBody>
                  <a:tcPr marL="64943" marR="64943" marT="32472" marB="32472"/>
                </a:tc>
                <a:tc>
                  <a:txBody>
                    <a:bodyPr/>
                    <a:lstStyle/>
                    <a:p>
                      <a:r>
                        <a:rPr lang="el-GR" sz="1300"/>
                        <a:t>14,0</a:t>
                      </a:r>
                    </a:p>
                  </a:txBody>
                  <a:tcPr marL="64943" marR="64943" marT="32472" marB="32472"/>
                </a:tc>
                <a:tc>
                  <a:txBody>
                    <a:bodyPr/>
                    <a:lstStyle/>
                    <a:p>
                      <a:r>
                        <a:rPr lang="el-GR" sz="1300"/>
                        <a:t>151,7</a:t>
                      </a:r>
                    </a:p>
                  </a:txBody>
                  <a:tcPr marL="64943" marR="64943" marT="32472" marB="32472"/>
                </a:tc>
                <a:extLst>
                  <a:ext uri="{0D108BD9-81ED-4DB2-BD59-A6C34878D82A}">
                    <a16:rowId xmlns:a16="http://schemas.microsoft.com/office/drawing/2014/main" val="2001796646"/>
                  </a:ext>
                </a:extLst>
              </a:tr>
              <a:tr h="28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kern="1200">
                          <a:solidFill>
                            <a:schemeClr val="dk1"/>
                          </a:solidFill>
                          <a:effectLst/>
                          <a:latin typeface="+mn-lt"/>
                          <a:ea typeface="+mn-ea"/>
                          <a:cs typeface="+mn-cs"/>
                        </a:rPr>
                        <a:t>Ορυχεία, μεταλλεία</a:t>
                      </a:r>
                    </a:p>
                  </a:txBody>
                  <a:tcPr marL="64943" marR="64943" marT="32472" marB="32472"/>
                </a:tc>
                <a:tc>
                  <a:txBody>
                    <a:bodyPr/>
                    <a:lstStyle/>
                    <a:p>
                      <a:r>
                        <a:rPr lang="el-GR" sz="1300"/>
                        <a:t>780</a:t>
                      </a:r>
                    </a:p>
                  </a:txBody>
                  <a:tcPr marL="64943" marR="64943" marT="32472" marB="32472"/>
                </a:tc>
                <a:tc>
                  <a:txBody>
                    <a:bodyPr/>
                    <a:lstStyle/>
                    <a:p>
                      <a:r>
                        <a:rPr lang="el-GR" sz="1300"/>
                        <a:t>7,2</a:t>
                      </a:r>
                    </a:p>
                  </a:txBody>
                  <a:tcPr marL="64943" marR="64943" marT="32472" marB="32472"/>
                </a:tc>
                <a:tc>
                  <a:txBody>
                    <a:bodyPr/>
                    <a:lstStyle/>
                    <a:p>
                      <a:r>
                        <a:rPr lang="el-GR" sz="1300"/>
                        <a:t>96,4</a:t>
                      </a:r>
                    </a:p>
                  </a:txBody>
                  <a:tcPr marL="64943" marR="64943" marT="32472" marB="32472"/>
                </a:tc>
                <a:extLst>
                  <a:ext uri="{0D108BD9-81ED-4DB2-BD59-A6C34878D82A}">
                    <a16:rowId xmlns:a16="http://schemas.microsoft.com/office/drawing/2014/main" val="2545396667"/>
                  </a:ext>
                </a:extLst>
              </a:tr>
              <a:tr h="28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kern="1200" dirty="0">
                          <a:solidFill>
                            <a:schemeClr val="dk1"/>
                          </a:solidFill>
                          <a:effectLst/>
                          <a:latin typeface="+mn-lt"/>
                          <a:ea typeface="+mn-ea"/>
                          <a:cs typeface="+mn-cs"/>
                        </a:rPr>
                        <a:t>Βιομηχανική παραγωγή</a:t>
                      </a:r>
                    </a:p>
                  </a:txBody>
                  <a:tcPr marL="64943" marR="64943" marT="32472" marB="32472"/>
                </a:tc>
                <a:tc>
                  <a:txBody>
                    <a:bodyPr/>
                    <a:lstStyle/>
                    <a:p>
                      <a:r>
                        <a:rPr lang="el-GR" sz="1300"/>
                        <a:t>13,5999</a:t>
                      </a:r>
                    </a:p>
                  </a:txBody>
                  <a:tcPr marL="64943" marR="64943" marT="32472" marB="32472"/>
                </a:tc>
                <a:tc>
                  <a:txBody>
                    <a:bodyPr/>
                    <a:lstStyle/>
                    <a:p>
                      <a:r>
                        <a:rPr lang="el-GR" sz="1300"/>
                        <a:t>10,5</a:t>
                      </a:r>
                    </a:p>
                  </a:txBody>
                  <a:tcPr marL="64943" marR="64943" marT="32472" marB="32472"/>
                </a:tc>
                <a:tc>
                  <a:txBody>
                    <a:bodyPr/>
                    <a:lstStyle/>
                    <a:p>
                      <a:r>
                        <a:rPr lang="el-GR" sz="1300"/>
                        <a:t>107,2</a:t>
                      </a:r>
                    </a:p>
                  </a:txBody>
                  <a:tcPr marL="64943" marR="64943" marT="32472" marB="32472"/>
                </a:tc>
                <a:extLst>
                  <a:ext uri="{0D108BD9-81ED-4DB2-BD59-A6C34878D82A}">
                    <a16:rowId xmlns:a16="http://schemas.microsoft.com/office/drawing/2014/main" val="836271701"/>
                  </a:ext>
                </a:extLst>
              </a:tr>
              <a:tr h="28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kern="1200" dirty="0">
                          <a:solidFill>
                            <a:schemeClr val="dk1"/>
                          </a:solidFill>
                          <a:effectLst/>
                          <a:latin typeface="+mn-lt"/>
                          <a:ea typeface="+mn-ea"/>
                          <a:cs typeface="+mn-cs"/>
                        </a:rPr>
                        <a:t>Λιανικό εμπόριο</a:t>
                      </a:r>
                    </a:p>
                  </a:txBody>
                  <a:tcPr marL="64943" marR="64943" marT="32472" marB="32472"/>
                </a:tc>
                <a:tc>
                  <a:txBody>
                    <a:bodyPr/>
                    <a:lstStyle/>
                    <a:p>
                      <a:r>
                        <a:rPr lang="el-GR" sz="1300"/>
                        <a:t>14,582</a:t>
                      </a:r>
                    </a:p>
                  </a:txBody>
                  <a:tcPr marL="64943" marR="64943" marT="32472" marB="32472"/>
                </a:tc>
                <a:tc>
                  <a:txBody>
                    <a:bodyPr/>
                    <a:lstStyle/>
                    <a:p>
                      <a:r>
                        <a:rPr lang="el-GR" sz="1300"/>
                        <a:t>4,9</a:t>
                      </a:r>
                    </a:p>
                  </a:txBody>
                  <a:tcPr marL="64943" marR="64943" marT="32472" marB="32472"/>
                </a:tc>
                <a:tc>
                  <a:txBody>
                    <a:bodyPr/>
                    <a:lstStyle/>
                    <a:p>
                      <a:r>
                        <a:rPr lang="el-GR" sz="1300"/>
                        <a:t>102,4</a:t>
                      </a:r>
                    </a:p>
                  </a:txBody>
                  <a:tcPr marL="64943" marR="64943" marT="32472" marB="32472"/>
                </a:tc>
                <a:extLst>
                  <a:ext uri="{0D108BD9-81ED-4DB2-BD59-A6C34878D82A}">
                    <a16:rowId xmlns:a16="http://schemas.microsoft.com/office/drawing/2014/main" val="3113288160"/>
                  </a:ext>
                </a:extLst>
              </a:tr>
              <a:tr h="28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kern="1200" dirty="0">
                          <a:solidFill>
                            <a:schemeClr val="dk1"/>
                          </a:solidFill>
                          <a:effectLst/>
                          <a:latin typeface="+mn-lt"/>
                          <a:ea typeface="+mn-ea"/>
                          <a:cs typeface="+mn-cs"/>
                        </a:rPr>
                        <a:t>Μεταφορές</a:t>
                      </a:r>
                    </a:p>
                  </a:txBody>
                  <a:tcPr marL="64943" marR="64943" marT="32472" marB="32472"/>
                </a:tc>
                <a:tc>
                  <a:txBody>
                    <a:bodyPr/>
                    <a:lstStyle/>
                    <a:p>
                      <a:r>
                        <a:rPr lang="el-GR" sz="1300"/>
                        <a:t>4,335</a:t>
                      </a:r>
                    </a:p>
                  </a:txBody>
                  <a:tcPr marL="64943" marR="64943" marT="32472" marB="32472"/>
                </a:tc>
                <a:tc>
                  <a:txBody>
                    <a:bodyPr/>
                    <a:lstStyle/>
                    <a:p>
                      <a:r>
                        <a:rPr lang="el-GR" sz="1300"/>
                        <a:t>20,4</a:t>
                      </a:r>
                    </a:p>
                  </a:txBody>
                  <a:tcPr marL="64943" marR="64943" marT="32472" marB="32472"/>
                </a:tc>
                <a:tc>
                  <a:txBody>
                    <a:bodyPr/>
                    <a:lstStyle/>
                    <a:p>
                      <a:r>
                        <a:rPr lang="en-US" sz="1300"/>
                        <a:t>123,5</a:t>
                      </a:r>
                      <a:endParaRPr lang="el-GR" sz="1300"/>
                    </a:p>
                  </a:txBody>
                  <a:tcPr marL="64943" marR="64943" marT="32472" marB="32472"/>
                </a:tc>
                <a:extLst>
                  <a:ext uri="{0D108BD9-81ED-4DB2-BD59-A6C34878D82A}">
                    <a16:rowId xmlns:a16="http://schemas.microsoft.com/office/drawing/2014/main" val="3222147337"/>
                  </a:ext>
                </a:extLst>
              </a:tr>
              <a:tr h="28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kern="1200" dirty="0">
                          <a:solidFill>
                            <a:schemeClr val="dk1"/>
                          </a:solidFill>
                          <a:effectLst/>
                          <a:latin typeface="+mn-lt"/>
                          <a:ea typeface="+mn-ea"/>
                          <a:cs typeface="+mn-cs"/>
                        </a:rPr>
                        <a:t>Τράπεζες, ασφάλιση</a:t>
                      </a:r>
                    </a:p>
                  </a:txBody>
                  <a:tcPr marL="64943" marR="64943" marT="32472" marB="32472"/>
                </a:tc>
                <a:tc>
                  <a:txBody>
                    <a:bodyPr/>
                    <a:lstStyle/>
                    <a:p>
                      <a:r>
                        <a:rPr lang="el-GR" sz="1300"/>
                        <a:t>6,111</a:t>
                      </a:r>
                    </a:p>
                  </a:txBody>
                  <a:tcPr marL="64943" marR="64943" marT="32472" marB="32472"/>
                </a:tc>
                <a:tc>
                  <a:txBody>
                    <a:bodyPr/>
                    <a:lstStyle/>
                    <a:p>
                      <a:r>
                        <a:rPr lang="el-GR" sz="1300"/>
                        <a:t>1,1</a:t>
                      </a:r>
                    </a:p>
                  </a:txBody>
                  <a:tcPr marL="64943" marR="64943" marT="32472" marB="32472"/>
                </a:tc>
                <a:tc>
                  <a:txBody>
                    <a:bodyPr/>
                    <a:lstStyle/>
                    <a:p>
                      <a:r>
                        <a:rPr lang="en-US" sz="1300"/>
                        <a:t>90,2</a:t>
                      </a:r>
                      <a:endParaRPr lang="el-GR" sz="1300"/>
                    </a:p>
                  </a:txBody>
                  <a:tcPr marL="64943" marR="64943" marT="32472" marB="32472"/>
                </a:tc>
                <a:extLst>
                  <a:ext uri="{0D108BD9-81ED-4DB2-BD59-A6C34878D82A}">
                    <a16:rowId xmlns:a16="http://schemas.microsoft.com/office/drawing/2014/main" val="1885180137"/>
                  </a:ext>
                </a:extLst>
              </a:tr>
              <a:tr h="28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kern="1200" dirty="0">
                          <a:solidFill>
                            <a:schemeClr val="dk1"/>
                          </a:solidFill>
                          <a:effectLst/>
                          <a:latin typeface="+mn-lt"/>
                          <a:ea typeface="+mn-ea"/>
                          <a:cs typeface="+mn-cs"/>
                        </a:rPr>
                        <a:t>Υπηρεσίες</a:t>
                      </a:r>
                    </a:p>
                  </a:txBody>
                  <a:tcPr marL="64943" marR="64943" marT="32472" marB="32472"/>
                </a:tc>
                <a:tc>
                  <a:txBody>
                    <a:bodyPr/>
                    <a:lstStyle/>
                    <a:p>
                      <a:r>
                        <a:rPr lang="el-GR" sz="1300"/>
                        <a:t>12,171</a:t>
                      </a:r>
                    </a:p>
                  </a:txBody>
                  <a:tcPr marL="64943" marR="64943" marT="32472" marB="32472"/>
                </a:tc>
                <a:tc>
                  <a:txBody>
                    <a:bodyPr/>
                    <a:lstStyle/>
                    <a:p>
                      <a:r>
                        <a:rPr lang="el-GR" sz="1300"/>
                        <a:t>2,1</a:t>
                      </a:r>
                    </a:p>
                  </a:txBody>
                  <a:tcPr marL="64943" marR="64943" marT="32472" marB="32472"/>
                </a:tc>
                <a:tc>
                  <a:txBody>
                    <a:bodyPr/>
                    <a:lstStyle/>
                    <a:p>
                      <a:r>
                        <a:rPr lang="en-US" sz="1300"/>
                        <a:t>99,1</a:t>
                      </a:r>
                      <a:endParaRPr lang="el-GR" sz="1300"/>
                    </a:p>
                  </a:txBody>
                  <a:tcPr marL="64943" marR="64943" marT="32472" marB="32472"/>
                </a:tc>
                <a:extLst>
                  <a:ext uri="{0D108BD9-81ED-4DB2-BD59-A6C34878D82A}">
                    <a16:rowId xmlns:a16="http://schemas.microsoft.com/office/drawing/2014/main" val="1088364496"/>
                  </a:ext>
                </a:extLst>
              </a:tr>
              <a:tr h="28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kern="1200">
                          <a:solidFill>
                            <a:schemeClr val="dk1"/>
                          </a:solidFill>
                          <a:effectLst/>
                          <a:latin typeface="+mn-lt"/>
                          <a:ea typeface="+mn-ea"/>
                          <a:cs typeface="+mn-cs"/>
                        </a:rPr>
                        <a:t>Εκπαίδευση</a:t>
                      </a:r>
                    </a:p>
                  </a:txBody>
                  <a:tcPr marL="64943" marR="64943" marT="32472" marB="32472"/>
                </a:tc>
                <a:tc>
                  <a:txBody>
                    <a:bodyPr/>
                    <a:lstStyle/>
                    <a:p>
                      <a:r>
                        <a:rPr lang="el-GR" sz="1300"/>
                        <a:t>4,020</a:t>
                      </a:r>
                    </a:p>
                  </a:txBody>
                  <a:tcPr marL="64943" marR="64943" marT="32472" marB="32472"/>
                </a:tc>
                <a:tc>
                  <a:txBody>
                    <a:bodyPr/>
                    <a:lstStyle/>
                    <a:p>
                      <a:r>
                        <a:rPr lang="el-GR" sz="1300"/>
                        <a:t>13,0</a:t>
                      </a:r>
                    </a:p>
                  </a:txBody>
                  <a:tcPr marL="64943" marR="64943" marT="32472" marB="32472"/>
                </a:tc>
                <a:tc>
                  <a:txBody>
                    <a:bodyPr/>
                    <a:lstStyle/>
                    <a:p>
                      <a:r>
                        <a:rPr lang="en-US" sz="1300"/>
                        <a:t>112,6</a:t>
                      </a:r>
                      <a:endParaRPr lang="el-GR" sz="1300"/>
                    </a:p>
                  </a:txBody>
                  <a:tcPr marL="64943" marR="64943" marT="32472" marB="32472"/>
                </a:tc>
                <a:extLst>
                  <a:ext uri="{0D108BD9-81ED-4DB2-BD59-A6C34878D82A}">
                    <a16:rowId xmlns:a16="http://schemas.microsoft.com/office/drawing/2014/main" val="2362167725"/>
                  </a:ext>
                </a:extLst>
              </a:tr>
              <a:tr h="2857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300" kern="1200">
                          <a:solidFill>
                            <a:schemeClr val="dk1"/>
                          </a:solidFill>
                          <a:effectLst/>
                          <a:latin typeface="+mn-lt"/>
                          <a:ea typeface="+mn-ea"/>
                          <a:cs typeface="+mn-cs"/>
                        </a:rPr>
                        <a:t>Υγειονομική περίθαλψη </a:t>
                      </a:r>
                    </a:p>
                  </a:txBody>
                  <a:tcPr marL="64943" marR="64943" marT="32472" marB="32472"/>
                </a:tc>
                <a:tc>
                  <a:txBody>
                    <a:bodyPr/>
                    <a:lstStyle/>
                    <a:p>
                      <a:r>
                        <a:rPr lang="el-GR" sz="1300"/>
                        <a:t>15,835</a:t>
                      </a:r>
                    </a:p>
                  </a:txBody>
                  <a:tcPr marL="64943" marR="64943" marT="32472" marB="32472"/>
                </a:tc>
                <a:tc>
                  <a:txBody>
                    <a:bodyPr/>
                    <a:lstStyle/>
                    <a:p>
                      <a:r>
                        <a:rPr lang="el-GR" sz="1300"/>
                        <a:t>7,5</a:t>
                      </a:r>
                    </a:p>
                  </a:txBody>
                  <a:tcPr marL="64943" marR="64943" marT="32472" marB="32472"/>
                </a:tc>
                <a:tc>
                  <a:txBody>
                    <a:bodyPr/>
                    <a:lstStyle/>
                    <a:p>
                      <a:r>
                        <a:rPr lang="en-US" sz="1300" dirty="0"/>
                        <a:t>114,9</a:t>
                      </a:r>
                      <a:endParaRPr lang="el-GR" sz="1300" dirty="0"/>
                    </a:p>
                  </a:txBody>
                  <a:tcPr marL="64943" marR="64943" marT="32472" marB="32472"/>
                </a:tc>
                <a:extLst>
                  <a:ext uri="{0D108BD9-81ED-4DB2-BD59-A6C34878D82A}">
                    <a16:rowId xmlns:a16="http://schemas.microsoft.com/office/drawing/2014/main" val="1237593933"/>
                  </a:ext>
                </a:extLst>
              </a:tr>
            </a:tbl>
          </a:graphicData>
        </a:graphic>
      </p:graphicFrame>
    </p:spTree>
    <p:extLst>
      <p:ext uri="{BB962C8B-B14F-4D97-AF65-F5344CB8AC3E}">
        <p14:creationId xmlns:p14="http://schemas.microsoft.com/office/powerpoint/2010/main" val="1970683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7DDD58-AA10-4A8A-8BCF-FED9074DF8A9}"/>
              </a:ext>
            </a:extLst>
          </p:cNvPr>
          <p:cNvSpPr>
            <a:spLocks noGrp="1"/>
          </p:cNvSpPr>
          <p:nvPr>
            <p:ph type="title"/>
          </p:nvPr>
        </p:nvSpPr>
        <p:spPr/>
        <p:txBody>
          <a:bodyPr/>
          <a:lstStyle/>
          <a:p>
            <a:r>
              <a:rPr lang="el-GR" dirty="0"/>
              <a:t>3. Οι μισθοί αποδοτικότητας</a:t>
            </a:r>
          </a:p>
        </p:txBody>
      </p:sp>
      <p:sp>
        <p:nvSpPr>
          <p:cNvPr id="3" name="Θέση περιεχομένου 2">
            <a:extLst>
              <a:ext uri="{FF2B5EF4-FFF2-40B4-BE49-F238E27FC236}">
                <a16:creationId xmlns:a16="http://schemas.microsoft.com/office/drawing/2014/main" id="{16B7BA1A-327D-42FC-A416-4B8F21ED8A66}"/>
              </a:ext>
            </a:extLst>
          </p:cNvPr>
          <p:cNvSpPr>
            <a:spLocks noGrp="1"/>
          </p:cNvSpPr>
          <p:nvPr>
            <p:ph idx="1"/>
          </p:nvPr>
        </p:nvSpPr>
        <p:spPr>
          <a:xfrm>
            <a:off x="1154954" y="2600325"/>
            <a:ext cx="10035785" cy="4025943"/>
          </a:xfrm>
        </p:spPr>
        <p:txBody>
          <a:bodyPr>
            <a:normAutofit/>
          </a:bodyPr>
          <a:lstStyle/>
          <a:p>
            <a:r>
              <a:rPr lang="el-GR" dirty="0"/>
              <a:t>Θεωρίες σύμφωνα με τις οποίες οι αυξημένοι μισθοί αυξάνουν την παραγωγικότητα της εργασίας, επειδή: </a:t>
            </a:r>
          </a:p>
          <a:p>
            <a:pPr lvl="1"/>
            <a:r>
              <a:rPr lang="el-GR" dirty="0"/>
              <a:t>προσελκύουν εργαζομένους υψηλότερης ποιότητας </a:t>
            </a:r>
          </a:p>
          <a:p>
            <a:pPr lvl="1"/>
            <a:r>
              <a:rPr lang="el-GR" dirty="0"/>
              <a:t>αυξάνουν την εργασιακή προσπάθεια και μειώνουν την αποφυγή εργασίας </a:t>
            </a:r>
          </a:p>
          <a:p>
            <a:pPr lvl="1"/>
            <a:r>
              <a:rPr lang="el-GR" dirty="0"/>
              <a:t>μειώνουν τον ρυθμό αποχώρησης, που κοστίζει στις επιχειρήσεις, </a:t>
            </a:r>
          </a:p>
          <a:p>
            <a:pPr lvl="1"/>
            <a:r>
              <a:rPr lang="el-GR" dirty="0"/>
              <a:t>βελτιώνουν την υγεία των εργαζομένων (στις αναπτυσσόμενες χώρες)</a:t>
            </a:r>
          </a:p>
          <a:p>
            <a:r>
              <a:rPr lang="el-GR" dirty="0"/>
              <a:t>Οι επιχειρήσεις πληρώνουν πρόθυμα υψηλότερους μισθούς εργασίας για να αυξήσουν την παραγωγικότητα</a:t>
            </a:r>
          </a:p>
          <a:p>
            <a:r>
              <a:rPr lang="el-GR" dirty="0"/>
              <a:t>Αποτέλεσμα: η διαρθρωτική ανεργία </a:t>
            </a:r>
          </a:p>
          <a:p>
            <a:pPr marL="0" indent="0">
              <a:buNone/>
            </a:pPr>
            <a:endParaRPr lang="el-GR" dirty="0"/>
          </a:p>
        </p:txBody>
      </p:sp>
      <p:sp>
        <p:nvSpPr>
          <p:cNvPr id="4" name="Θέση αριθμού διαφάνειας 3">
            <a:extLst>
              <a:ext uri="{FF2B5EF4-FFF2-40B4-BE49-F238E27FC236}">
                <a16:creationId xmlns:a16="http://schemas.microsoft.com/office/drawing/2014/main" id="{1B93ACA4-33CD-45D3-AE27-29E73DE27823}"/>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764047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1BE9DE-F20D-43EC-B357-7A081F15D992}"/>
              </a:ext>
            </a:extLst>
          </p:cNvPr>
          <p:cNvSpPr>
            <a:spLocks noGrp="1"/>
          </p:cNvSpPr>
          <p:nvPr>
            <p:ph type="title"/>
          </p:nvPr>
        </p:nvSpPr>
        <p:spPr/>
        <p:txBody>
          <a:bodyPr/>
          <a:lstStyle/>
          <a:p>
            <a:r>
              <a:rPr lang="el-GR" dirty="0"/>
              <a:t>ΤΩΡΑ ΠΡΟΣΠΑΘΕΙΣΤΕ </a:t>
            </a:r>
            <a:br>
              <a:rPr lang="el-GR" dirty="0"/>
            </a:br>
            <a:r>
              <a:rPr lang="el-GR" dirty="0"/>
              <a:t>Θέμα για συζήτηση </a:t>
            </a:r>
          </a:p>
        </p:txBody>
      </p:sp>
      <p:sp>
        <p:nvSpPr>
          <p:cNvPr id="3" name="Θέση περιεχομένου 2">
            <a:extLst>
              <a:ext uri="{FF2B5EF4-FFF2-40B4-BE49-F238E27FC236}">
                <a16:creationId xmlns:a16="http://schemas.microsoft.com/office/drawing/2014/main" id="{C6A665DA-9971-4AAC-A59B-E16868FB9453}"/>
              </a:ext>
            </a:extLst>
          </p:cNvPr>
          <p:cNvSpPr>
            <a:spLocks noGrp="1"/>
          </p:cNvSpPr>
          <p:nvPr>
            <p:ph idx="1"/>
          </p:nvPr>
        </p:nvSpPr>
        <p:spPr>
          <a:xfrm>
            <a:off x="1154954" y="3157538"/>
            <a:ext cx="8761413" cy="2862262"/>
          </a:xfrm>
        </p:spPr>
        <p:txBody>
          <a:bodyPr>
            <a:normAutofit/>
          </a:bodyPr>
          <a:lstStyle/>
          <a:p>
            <a:r>
              <a:rPr lang="el-GR" dirty="0"/>
              <a:t>Χρησιμοποιήστε τις γνώσεις που μόλις αποκτήσατε για να σχεδιάστε μια πολιτική που θα επιδιώκει να μειώσει το φυσικό ποσοστό ανεργίας. </a:t>
            </a:r>
          </a:p>
          <a:p>
            <a:r>
              <a:rPr lang="el-GR" dirty="0"/>
              <a:t>Σημειώστε εάν η πολιτική που σχεδιάσατε βάζει στο στόχαστρό της την ανεργία τριβής ή τη διαρθρωτική ανεργία. </a:t>
            </a:r>
          </a:p>
          <a:p>
            <a:endParaRPr lang="en-US" dirty="0"/>
          </a:p>
        </p:txBody>
      </p:sp>
      <p:sp>
        <p:nvSpPr>
          <p:cNvPr id="4" name="Θέση αριθμού διαφάνειας 3">
            <a:extLst>
              <a:ext uri="{FF2B5EF4-FFF2-40B4-BE49-F238E27FC236}">
                <a16:creationId xmlns:a16="http://schemas.microsoft.com/office/drawing/2014/main" id="{4402235A-7CD7-4B79-8B9C-AF62EB196433}"/>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682779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239521-4E27-466E-9087-5C3D9CD1C9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0939603-6562-4246-A9A6-CE0657B91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4088B391-2267-4070-940E-1DFC16029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843D276-7F19-4B7B-A3C9-E92CF9825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8BF858F-F5FD-4A7D-A74C-4DB4D07E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F6D2125-7D86-4D93-A5CB-0BCFE524B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2A20C10-8367-4EE7-84F1-DA8FC3201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7D2F7B40-09B0-4DD4-B504-7BE155EED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Rectangle 20">
              <a:extLst>
                <a:ext uri="{FF2B5EF4-FFF2-40B4-BE49-F238E27FC236}">
                  <a16:creationId xmlns:a16="http://schemas.microsoft.com/office/drawing/2014/main" id="{C6AD4D91-560B-4DF8-B52B-A6BF83A6E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0C056CF6-B385-451F-96A3-AE888C4F8764}"/>
              </a:ext>
            </a:extLst>
          </p:cNvPr>
          <p:cNvSpPr>
            <a:spLocks noGrp="1"/>
          </p:cNvSpPr>
          <p:nvPr>
            <p:ph type="title"/>
          </p:nvPr>
        </p:nvSpPr>
        <p:spPr>
          <a:xfrm>
            <a:off x="1154955" y="973668"/>
            <a:ext cx="3133726" cy="1020232"/>
          </a:xfrm>
        </p:spPr>
        <p:txBody>
          <a:bodyPr>
            <a:normAutofit/>
          </a:bodyPr>
          <a:lstStyle/>
          <a:p>
            <a:pPr>
              <a:lnSpc>
                <a:spcPct val="90000"/>
              </a:lnSpc>
            </a:pPr>
            <a:r>
              <a:rPr lang="el-GR" sz="2800"/>
              <a:t>Η μέση διάρκεια ανεργίας </a:t>
            </a:r>
          </a:p>
        </p:txBody>
      </p:sp>
      <p:sp>
        <p:nvSpPr>
          <p:cNvPr id="3" name="Θέση περιεχομένου 2">
            <a:extLst>
              <a:ext uri="{FF2B5EF4-FFF2-40B4-BE49-F238E27FC236}">
                <a16:creationId xmlns:a16="http://schemas.microsoft.com/office/drawing/2014/main" id="{F7F4CBC7-09FD-468B-A388-251DD5E206FE}"/>
              </a:ext>
            </a:extLst>
          </p:cNvPr>
          <p:cNvSpPr>
            <a:spLocks noGrp="1"/>
          </p:cNvSpPr>
          <p:nvPr>
            <p:ph idx="1"/>
          </p:nvPr>
        </p:nvSpPr>
        <p:spPr>
          <a:xfrm>
            <a:off x="1154955" y="2120900"/>
            <a:ext cx="3133726" cy="3898900"/>
          </a:xfrm>
        </p:spPr>
        <p:txBody>
          <a:bodyPr>
            <a:normAutofit/>
          </a:bodyPr>
          <a:lstStyle/>
          <a:p>
            <a:r>
              <a:rPr lang="el-GR" sz="1800" dirty="0">
                <a:solidFill>
                  <a:schemeClr val="bg1"/>
                </a:solidFill>
              </a:rPr>
              <a:t>Η διάρκεια της ανεργίας συνήθως αυξάνεται στις οικονομικές υφέσεις – αλλά η άνοδός της τα έτη 2008-2010 ήταν μη αναμενόμενη. </a:t>
            </a:r>
          </a:p>
          <a:p>
            <a:pPr marL="0" indent="0">
              <a:buNone/>
            </a:pPr>
            <a:endParaRPr lang="en-US" sz="1800" dirty="0">
              <a:solidFill>
                <a:schemeClr val="bg1"/>
              </a:solidFill>
            </a:endParaRPr>
          </a:p>
        </p:txBody>
      </p:sp>
      <p:pic>
        <p:nvPicPr>
          <p:cNvPr id="6" name="Picture 5">
            <a:extLst>
              <a:ext uri="{FF2B5EF4-FFF2-40B4-BE49-F238E27FC236}">
                <a16:creationId xmlns:a16="http://schemas.microsoft.com/office/drawing/2014/main" id="{E6FC0D23-7697-E743-A91B-4FAAB0EFF405}"/>
              </a:ext>
            </a:extLst>
          </p:cNvPr>
          <p:cNvPicPr>
            <a:picLocks noChangeAspect="1"/>
          </p:cNvPicPr>
          <p:nvPr/>
        </p:nvPicPr>
        <p:blipFill>
          <a:blip r:embed="rId3"/>
          <a:stretch>
            <a:fillRect/>
          </a:stretch>
        </p:blipFill>
        <p:spPr>
          <a:xfrm>
            <a:off x="5194607" y="1144028"/>
            <a:ext cx="6391533" cy="4569944"/>
          </a:xfrm>
          <a:prstGeom prst="rect">
            <a:avLst/>
          </a:prstGeom>
        </p:spPr>
      </p:pic>
      <p:sp>
        <p:nvSpPr>
          <p:cNvPr id="24" name="Rectangle 23">
            <a:extLst>
              <a:ext uri="{FF2B5EF4-FFF2-40B4-BE49-F238E27FC236}">
                <a16:creationId xmlns:a16="http://schemas.microsoft.com/office/drawing/2014/main" id="{BFD3DF8A-480D-4BB4-B603-B70596CFD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EDEE343D-A3BB-4CA3-A19C-C695FAC35D3E}"/>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z="2800" smtClean="0"/>
              <a:pPr>
                <a:spcAft>
                  <a:spcPts val="600"/>
                </a:spcAft>
              </a:pPr>
              <a:t>28</a:t>
            </a:fld>
            <a:endParaRPr lang="en-US" sz="2800"/>
          </a:p>
        </p:txBody>
      </p:sp>
    </p:spTree>
    <p:extLst>
      <p:ext uri="{BB962C8B-B14F-4D97-AF65-F5344CB8AC3E}">
        <p14:creationId xmlns:p14="http://schemas.microsoft.com/office/powerpoint/2010/main" val="2875297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876CB8-67D5-4787-AE5B-CD5C04272A44}"/>
              </a:ext>
            </a:extLst>
          </p:cNvPr>
          <p:cNvSpPr>
            <a:spLocks noGrp="1"/>
          </p:cNvSpPr>
          <p:nvPr>
            <p:ph type="title"/>
          </p:nvPr>
        </p:nvSpPr>
        <p:spPr/>
        <p:txBody>
          <a:bodyPr/>
          <a:lstStyle/>
          <a:p>
            <a:r>
              <a:rPr lang="el-GR" dirty="0"/>
              <a:t>Αποθαρρημένοι εργαζόμενοι </a:t>
            </a:r>
          </a:p>
        </p:txBody>
      </p:sp>
      <p:sp>
        <p:nvSpPr>
          <p:cNvPr id="3" name="Θέση περιεχομένου 2">
            <a:extLst>
              <a:ext uri="{FF2B5EF4-FFF2-40B4-BE49-F238E27FC236}">
                <a16:creationId xmlns:a16="http://schemas.microsoft.com/office/drawing/2014/main" id="{C9279B6D-CDD4-4D60-88C2-5E4A59772FF7}"/>
              </a:ext>
            </a:extLst>
          </p:cNvPr>
          <p:cNvSpPr>
            <a:spLocks noGrp="1"/>
          </p:cNvSpPr>
          <p:nvPr>
            <p:ph idx="1"/>
          </p:nvPr>
        </p:nvSpPr>
        <p:spPr>
          <a:xfrm>
            <a:off x="1150707" y="2603499"/>
            <a:ext cx="9201833" cy="4110451"/>
          </a:xfrm>
        </p:spPr>
        <p:txBody>
          <a:bodyPr/>
          <a:lstStyle/>
          <a:p>
            <a:r>
              <a:rPr lang="el-GR" b="1" dirty="0"/>
              <a:t>αποθαρρημένοι εργαζόμενοι: </a:t>
            </a:r>
            <a:r>
              <a:rPr lang="el-GR" dirty="0"/>
              <a:t>οι εργαζόμενοι που έχουν εγκαταλείψει την αναζήτηση εργασίας και θεωρούνται ότι δεν ανήκουν στο εργατικό δυναμικό</a:t>
            </a:r>
            <a:r>
              <a:rPr lang="el-GR" b="1" dirty="0"/>
              <a:t> </a:t>
            </a:r>
            <a:endParaRPr lang="el-GR" dirty="0"/>
          </a:p>
          <a:p>
            <a:r>
              <a:rPr lang="el-GR" b="1" dirty="0"/>
              <a:t>οριακά αποθαρρημένοι εργαζόμενοι: </a:t>
            </a:r>
            <a:r>
              <a:rPr lang="el-GR" dirty="0"/>
              <a:t>εργαζόμενοι που </a:t>
            </a:r>
            <a:r>
              <a:rPr lang="el-GR" i="1" dirty="0"/>
              <a:t>δεν ανήκουν</a:t>
            </a:r>
            <a:r>
              <a:rPr lang="el-GR" dirty="0"/>
              <a:t> στο εργατικό δυναμικό, αλλά που θέλουν και είναι διατεθειμένοι να εργαστούν, και είχαν αναζητήσει εργασία, αλλά δεν έχουν </a:t>
            </a:r>
            <a:r>
              <a:rPr lang="el-GR" i="1" dirty="0"/>
              <a:t>πρόσφατα</a:t>
            </a:r>
            <a:r>
              <a:rPr lang="el-GR" dirty="0"/>
              <a:t> αναζητήσει δουλειά. </a:t>
            </a:r>
          </a:p>
          <a:p>
            <a:pPr lvl="1"/>
            <a:r>
              <a:rPr lang="el-GR" dirty="0"/>
              <a:t>Οι αποθαρρημένοι εργαζόμενοι περιλαμβάνονται στους οριακά  αποθαρρημένους. </a:t>
            </a:r>
          </a:p>
          <a:p>
            <a:endParaRPr lang="el-GR" dirty="0"/>
          </a:p>
        </p:txBody>
      </p:sp>
      <p:sp>
        <p:nvSpPr>
          <p:cNvPr id="4" name="Θέση αριθμού διαφάνειας 3">
            <a:extLst>
              <a:ext uri="{FF2B5EF4-FFF2-40B4-BE49-F238E27FC236}">
                <a16:creationId xmlns:a16="http://schemas.microsoft.com/office/drawing/2014/main" id="{6EF85481-8CBB-4194-9113-86C874FAF3DE}"/>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49461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E3F16B-73DE-413F-9842-B6CC9C5D20E1}"/>
              </a:ext>
            </a:extLst>
          </p:cNvPr>
          <p:cNvSpPr>
            <a:spLocks noGrp="1"/>
          </p:cNvSpPr>
          <p:nvPr>
            <p:ph type="title"/>
          </p:nvPr>
        </p:nvSpPr>
        <p:spPr/>
        <p:txBody>
          <a:bodyPr/>
          <a:lstStyle/>
          <a:p>
            <a:r>
              <a:rPr lang="el-GR" dirty="0"/>
              <a:t>Φυσικό ποσοστό ανεργίας </a:t>
            </a:r>
          </a:p>
        </p:txBody>
      </p:sp>
      <p:sp>
        <p:nvSpPr>
          <p:cNvPr id="3" name="Θέση περιεχομένου 2">
            <a:extLst>
              <a:ext uri="{FF2B5EF4-FFF2-40B4-BE49-F238E27FC236}">
                <a16:creationId xmlns:a16="http://schemas.microsoft.com/office/drawing/2014/main" id="{A4B1B08C-193D-4B5E-9D03-5C18F4BA58CA}"/>
              </a:ext>
            </a:extLst>
          </p:cNvPr>
          <p:cNvSpPr>
            <a:spLocks noGrp="1"/>
          </p:cNvSpPr>
          <p:nvPr>
            <p:ph idx="1"/>
          </p:nvPr>
        </p:nvSpPr>
        <p:spPr/>
        <p:txBody>
          <a:bodyPr/>
          <a:lstStyle/>
          <a:p>
            <a:r>
              <a:rPr lang="el-GR" b="1" dirty="0"/>
              <a:t>Φυσικό ποσοστό ανεργίας</a:t>
            </a:r>
            <a:r>
              <a:rPr lang="el-GR" dirty="0"/>
              <a:t>: </a:t>
            </a:r>
          </a:p>
          <a:p>
            <a:pPr lvl="1"/>
            <a:r>
              <a:rPr lang="el-GR" dirty="0"/>
              <a:t>είναι το μέσο ποσοστό ανεργίας γύρω από το οποίο διακυμαίνεται η οικονομία.  </a:t>
            </a:r>
          </a:p>
          <a:p>
            <a:r>
              <a:rPr lang="el-GR" dirty="0"/>
              <a:t>Στην οικονομική ύφεση, το πραγματικό ποσοστό ανεργίας ανεβαίνει πάνω από το φυσικό ποσοστό ανεργίας.  </a:t>
            </a:r>
          </a:p>
          <a:p>
            <a:r>
              <a:rPr lang="el-GR" dirty="0"/>
              <a:t>Στην οικονομική άνθηση,  το πραγματικό ποσοστό ανεργίας πέφτει κάτω από το φυσικό ποσοστό ανεργίας.  </a:t>
            </a:r>
          </a:p>
          <a:p>
            <a:endParaRPr lang="el-GR" dirty="0"/>
          </a:p>
        </p:txBody>
      </p:sp>
      <p:sp>
        <p:nvSpPr>
          <p:cNvPr id="4" name="Θέση αριθμού διαφάνειας 3">
            <a:extLst>
              <a:ext uri="{FF2B5EF4-FFF2-40B4-BE49-F238E27FC236}">
                <a16:creationId xmlns:a16="http://schemas.microsoft.com/office/drawing/2014/main" id="{E52E28EB-2F17-4D9C-949D-D6A5FA3AB063}"/>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661012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F8442B4F-6C6E-40BD-A5D5-E73430AEB3EA}"/>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2600" b="0" i="0" kern="1200" dirty="0">
                <a:solidFill>
                  <a:schemeClr val="bg2"/>
                </a:solidFill>
                <a:latin typeface="+mj-lt"/>
                <a:ea typeface="+mj-ea"/>
                <a:cs typeface="+mj-cs"/>
              </a:rPr>
              <a:t>Εναλλακτικά μέτρα υποαπασχόλησης της εργασίας</a:t>
            </a:r>
          </a:p>
        </p:txBody>
      </p:sp>
      <p:grpSp>
        <p:nvGrpSpPr>
          <p:cNvPr id="23" name="Group 22">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4" name="Rectangle 23">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Θέση αριθμού διαφάνειας 3">
            <a:extLst>
              <a:ext uri="{FF2B5EF4-FFF2-40B4-BE49-F238E27FC236}">
                <a16:creationId xmlns:a16="http://schemas.microsoft.com/office/drawing/2014/main" id="{E8283403-D7DD-4D76-A98C-58444D0F0BBC}"/>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z="2800" b="0" i="0" kern="1200" smtClean="0">
                <a:solidFill>
                  <a:schemeClr val="bg1"/>
                </a:solidFill>
                <a:latin typeface="+mn-lt"/>
                <a:ea typeface="+mn-ea"/>
                <a:cs typeface="+mn-cs"/>
              </a:rPr>
              <a:pPr defTabSz="914400">
                <a:spcAft>
                  <a:spcPts val="600"/>
                </a:spcAft>
              </a:pPr>
              <a:t>30</a:t>
            </a:fld>
            <a:endParaRPr lang="en-US" sz="2800" b="0" i="0" kern="1200">
              <a:solidFill>
                <a:schemeClr val="bg1"/>
              </a:solidFill>
              <a:latin typeface="+mn-lt"/>
              <a:ea typeface="+mn-ea"/>
              <a:cs typeface="+mn-cs"/>
            </a:endParaRPr>
          </a:p>
        </p:txBody>
      </p:sp>
      <p:pic>
        <p:nvPicPr>
          <p:cNvPr id="6" name="Picture 5">
            <a:extLst>
              <a:ext uri="{FF2B5EF4-FFF2-40B4-BE49-F238E27FC236}">
                <a16:creationId xmlns:a16="http://schemas.microsoft.com/office/drawing/2014/main" id="{ED7D008D-B796-6446-8DD6-D0A17E952FA4}"/>
              </a:ext>
            </a:extLst>
          </p:cNvPr>
          <p:cNvPicPr>
            <a:picLocks noChangeAspect="1"/>
          </p:cNvPicPr>
          <p:nvPr/>
        </p:nvPicPr>
        <p:blipFill>
          <a:blip r:embed="rId3"/>
          <a:stretch>
            <a:fillRect/>
          </a:stretch>
        </p:blipFill>
        <p:spPr>
          <a:xfrm>
            <a:off x="1349568" y="496419"/>
            <a:ext cx="5171797" cy="4628758"/>
          </a:xfrm>
          <a:prstGeom prst="rect">
            <a:avLst/>
          </a:prstGeom>
        </p:spPr>
      </p:pic>
      <p:sp>
        <p:nvSpPr>
          <p:cNvPr id="9" name="Rectangle 8">
            <a:extLst>
              <a:ext uri="{FF2B5EF4-FFF2-40B4-BE49-F238E27FC236}">
                <a16:creationId xmlns:a16="http://schemas.microsoft.com/office/drawing/2014/main" id="{9726EA22-3E9C-B045-959A-E3B738B79172}"/>
              </a:ext>
            </a:extLst>
          </p:cNvPr>
          <p:cNvSpPr/>
          <p:nvPr/>
        </p:nvSpPr>
        <p:spPr>
          <a:xfrm>
            <a:off x="214313" y="5495925"/>
            <a:ext cx="7785099" cy="1277273"/>
          </a:xfrm>
          <a:prstGeom prst="rect">
            <a:avLst/>
          </a:prstGeom>
        </p:spPr>
        <p:txBody>
          <a:bodyPr wrap="square">
            <a:spAutoFit/>
          </a:bodyPr>
          <a:lstStyle/>
          <a:p>
            <a:r>
              <a:rPr lang="el-GR" sz="1100" dirty="0">
                <a:latin typeface="Helvetica" pitchFamily="2" charset="0"/>
              </a:rPr>
              <a:t>Σημείωση: Οι οριακά αποθαρρημένοι εργαζόμενοι είναι άτομα που για την ώρα ούτε εργάζονται ούτε αναζητούν εργασία, αλλά δείχνουν ότι θέλουν και είναι διατεθειμένοι να εργαστούν, και έχουν αναζητήσει κατά το πρόσφατο παρελθόν εργασία. Οι αποθαρρημένοι εργαζόμενοι είναι ένα υποσύνολο των οριακά αποθαρρημένων εργαζομένων, που παρέχει κάποια εξήγηση σχετιζόμενη με την κατάσταση της αγοράς εργασίας αφού, για την ώρα, δεν αναζητούν εργασία. Τα άτομα που απασχολούνται σε θέσεις μερικής απασχόλησης για οικονομικούς λόγους είναι εκείνοι που έχουν διάθεση να εργαστούν σε μια θέση πλήρους απασχόλησης, αλλά αναγκάστηκαν να συμβιβαστούν με μια θέση μερικής απασχόλησης.</a:t>
            </a:r>
            <a:endParaRPr lang="el-GR" sz="1100" dirty="0">
              <a:effectLst/>
              <a:latin typeface="Helvetica" pitchFamily="2" charset="0"/>
            </a:endParaRPr>
          </a:p>
        </p:txBody>
      </p:sp>
    </p:spTree>
    <p:extLst>
      <p:ext uri="{BB962C8B-B14F-4D97-AF65-F5344CB8AC3E}">
        <p14:creationId xmlns:p14="http://schemas.microsoft.com/office/powerpoint/2010/main" val="1415213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03FA95A4-F98D-4FA5-89A1-604794996A37}"/>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4600" b="0" i="0" kern="1200" dirty="0">
                <a:solidFill>
                  <a:schemeClr val="bg2"/>
                </a:solidFill>
                <a:latin typeface="+mj-lt"/>
                <a:ea typeface="+mj-ea"/>
                <a:cs typeface="+mj-cs"/>
              </a:rPr>
              <a:t>Συμμετοχή στο εργατικό δυναμικό </a:t>
            </a:r>
          </a:p>
        </p:txBody>
      </p:sp>
      <p:grpSp>
        <p:nvGrpSpPr>
          <p:cNvPr id="23" name="Group 22">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4" name="Rectangle 23">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Θέση αριθμού διαφάνειας 3">
            <a:extLst>
              <a:ext uri="{FF2B5EF4-FFF2-40B4-BE49-F238E27FC236}">
                <a16:creationId xmlns:a16="http://schemas.microsoft.com/office/drawing/2014/main" id="{1E631C80-DA66-482B-81B5-1B19C40C471B}"/>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z="2800" b="0" i="0" kern="1200" smtClean="0">
                <a:solidFill>
                  <a:schemeClr val="bg1"/>
                </a:solidFill>
                <a:latin typeface="+mn-lt"/>
                <a:ea typeface="+mn-ea"/>
                <a:cs typeface="+mn-cs"/>
              </a:rPr>
              <a:pPr defTabSz="914400">
                <a:spcAft>
                  <a:spcPts val="600"/>
                </a:spcAft>
              </a:pPr>
              <a:t>31</a:t>
            </a:fld>
            <a:endParaRPr lang="en-US" sz="2800" b="0" i="0" kern="1200">
              <a:solidFill>
                <a:schemeClr val="bg1"/>
              </a:solidFill>
              <a:latin typeface="+mn-lt"/>
              <a:ea typeface="+mn-ea"/>
              <a:cs typeface="+mn-cs"/>
            </a:endParaRPr>
          </a:p>
        </p:txBody>
      </p:sp>
      <p:pic>
        <p:nvPicPr>
          <p:cNvPr id="6" name="Picture 5">
            <a:extLst>
              <a:ext uri="{FF2B5EF4-FFF2-40B4-BE49-F238E27FC236}">
                <a16:creationId xmlns:a16="http://schemas.microsoft.com/office/drawing/2014/main" id="{026B2E97-BDB5-B744-96DF-6473C16C6086}"/>
              </a:ext>
            </a:extLst>
          </p:cNvPr>
          <p:cNvPicPr>
            <a:picLocks noChangeAspect="1"/>
          </p:cNvPicPr>
          <p:nvPr/>
        </p:nvPicPr>
        <p:blipFill>
          <a:blip r:embed="rId3"/>
          <a:stretch>
            <a:fillRect/>
          </a:stretch>
        </p:blipFill>
        <p:spPr>
          <a:xfrm>
            <a:off x="1109763" y="1649072"/>
            <a:ext cx="6443180" cy="3559855"/>
          </a:xfrm>
          <a:prstGeom prst="rect">
            <a:avLst/>
          </a:prstGeom>
        </p:spPr>
      </p:pic>
    </p:spTree>
    <p:extLst>
      <p:ext uri="{BB962C8B-B14F-4D97-AF65-F5344CB8AC3E}">
        <p14:creationId xmlns:p14="http://schemas.microsoft.com/office/powerpoint/2010/main" val="1890506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47ABE51D-1A84-4F5A-AA4D-970D14380826}"/>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600" b="0" i="0" kern="1200" dirty="0">
                <a:solidFill>
                  <a:schemeClr val="bg2"/>
                </a:solidFill>
                <a:latin typeface="+mj-lt"/>
                <a:ea typeface="+mj-ea"/>
                <a:cs typeface="+mj-cs"/>
              </a:rPr>
              <a:t>Ανεργία την Ευρώπη, 1960-2013 </a:t>
            </a:r>
          </a:p>
        </p:txBody>
      </p:sp>
      <p:grpSp>
        <p:nvGrpSpPr>
          <p:cNvPr id="23" name="Group 22">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4" name="Rectangle 23">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Θέση αριθμού διαφάνειας 3">
            <a:extLst>
              <a:ext uri="{FF2B5EF4-FFF2-40B4-BE49-F238E27FC236}">
                <a16:creationId xmlns:a16="http://schemas.microsoft.com/office/drawing/2014/main" id="{8BDDD300-EA61-4DD2-B306-3D736EF83061}"/>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z="2800" b="0" i="0" kern="1200" smtClean="0">
                <a:solidFill>
                  <a:schemeClr val="bg1"/>
                </a:solidFill>
                <a:latin typeface="+mn-lt"/>
                <a:ea typeface="+mn-ea"/>
                <a:cs typeface="+mn-cs"/>
              </a:rPr>
              <a:pPr defTabSz="914400">
                <a:spcAft>
                  <a:spcPts val="600"/>
                </a:spcAft>
              </a:pPr>
              <a:t>32</a:t>
            </a:fld>
            <a:endParaRPr lang="en-US" sz="2800" b="0" i="0" kern="1200">
              <a:solidFill>
                <a:schemeClr val="bg1"/>
              </a:solidFill>
              <a:latin typeface="+mn-lt"/>
              <a:ea typeface="+mn-ea"/>
              <a:cs typeface="+mn-cs"/>
            </a:endParaRPr>
          </a:p>
        </p:txBody>
      </p:sp>
      <p:pic>
        <p:nvPicPr>
          <p:cNvPr id="6" name="Picture 5">
            <a:extLst>
              <a:ext uri="{FF2B5EF4-FFF2-40B4-BE49-F238E27FC236}">
                <a16:creationId xmlns:a16="http://schemas.microsoft.com/office/drawing/2014/main" id="{60F2A0F8-DF0D-9940-B525-0011B6C4A1BF}"/>
              </a:ext>
            </a:extLst>
          </p:cNvPr>
          <p:cNvPicPr>
            <a:picLocks noChangeAspect="1"/>
          </p:cNvPicPr>
          <p:nvPr/>
        </p:nvPicPr>
        <p:blipFill>
          <a:blip r:embed="rId3"/>
          <a:stretch>
            <a:fillRect/>
          </a:stretch>
        </p:blipFill>
        <p:spPr>
          <a:xfrm>
            <a:off x="1109763" y="1149726"/>
            <a:ext cx="6443180" cy="4558548"/>
          </a:xfrm>
          <a:prstGeom prst="rect">
            <a:avLst/>
          </a:prstGeom>
        </p:spPr>
      </p:pic>
    </p:spTree>
    <p:extLst>
      <p:ext uri="{BB962C8B-B14F-4D97-AF65-F5344CB8AC3E}">
        <p14:creationId xmlns:p14="http://schemas.microsoft.com/office/powerpoint/2010/main" val="1344917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CF319F-FDBE-42D2-A32C-548A09F98E26}"/>
              </a:ext>
            </a:extLst>
          </p:cNvPr>
          <p:cNvSpPr>
            <a:spLocks noGrp="1"/>
          </p:cNvSpPr>
          <p:nvPr>
            <p:ph type="title"/>
          </p:nvPr>
        </p:nvSpPr>
        <p:spPr>
          <a:xfrm>
            <a:off x="1355371" y="931219"/>
            <a:ext cx="8761413" cy="728480"/>
          </a:xfrm>
        </p:spPr>
        <p:txBody>
          <a:bodyPr/>
          <a:lstStyle/>
          <a:p>
            <a:r>
              <a:rPr lang="el-GR" dirty="0"/>
              <a:t>Γιατί η ανεργία αυξάνεται στην Ευρώπη, αλλά όχι στις ΗΠΑ</a:t>
            </a:r>
          </a:p>
        </p:txBody>
      </p:sp>
      <p:sp>
        <p:nvSpPr>
          <p:cNvPr id="3" name="Θέση περιεχομένου 2">
            <a:extLst>
              <a:ext uri="{FF2B5EF4-FFF2-40B4-BE49-F238E27FC236}">
                <a16:creationId xmlns:a16="http://schemas.microsoft.com/office/drawing/2014/main" id="{703A786D-E473-436E-B6DB-5C6C1CC2E0E7}"/>
              </a:ext>
            </a:extLst>
          </p:cNvPr>
          <p:cNvSpPr>
            <a:spLocks noGrp="1"/>
          </p:cNvSpPr>
          <p:nvPr>
            <p:ph idx="1"/>
          </p:nvPr>
        </p:nvSpPr>
        <p:spPr>
          <a:xfrm>
            <a:off x="1154954" y="2304789"/>
            <a:ext cx="8761413" cy="4070959"/>
          </a:xfrm>
        </p:spPr>
        <p:txBody>
          <a:bodyPr>
            <a:normAutofit lnSpcReduction="10000"/>
          </a:bodyPr>
          <a:lstStyle/>
          <a:p>
            <a:pPr marL="0" indent="0">
              <a:buNone/>
            </a:pPr>
            <a:r>
              <a:rPr lang="el-GR" b="1" dirty="0"/>
              <a:t>Διαταραχή</a:t>
            </a:r>
            <a:endParaRPr lang="el-GR" dirty="0"/>
          </a:p>
          <a:p>
            <a:pPr marL="0" indent="0">
              <a:buNone/>
            </a:pPr>
            <a:r>
              <a:rPr lang="el-GR" dirty="0"/>
              <a:t>Η τεχνολογική πρόοδος τις τελευταίες δεκαετίες μετατοπίζει την εργασία από θέσεις ανειδίκευτης εργασίας σε θέσεις ειδικευμένης εργασίας. </a:t>
            </a:r>
          </a:p>
          <a:p>
            <a:pPr marL="0" indent="0">
              <a:buNone/>
            </a:pPr>
            <a:r>
              <a:rPr lang="el-GR" dirty="0"/>
              <a:t> </a:t>
            </a:r>
          </a:p>
          <a:p>
            <a:pPr marL="0" indent="0">
              <a:buNone/>
            </a:pPr>
            <a:r>
              <a:rPr lang="el-GR" b="1" dirty="0"/>
              <a:t>Επιπτώσεις στις Ηνωμένες Πολιτείες </a:t>
            </a:r>
            <a:endParaRPr lang="el-GR" dirty="0"/>
          </a:p>
          <a:p>
            <a:pPr marL="0" indent="0">
              <a:buNone/>
            </a:pPr>
            <a:r>
              <a:rPr lang="el-GR" dirty="0"/>
              <a:t>Η αύξηση στην «πριμοδότηση της ειδικευμένης εργασίας» – μια διεύρυνση του χάσματος στις αποδοχές ειδικευμένων  και ανειδίκευτων εργαζομένων </a:t>
            </a:r>
          </a:p>
          <a:p>
            <a:pPr marL="0" indent="0">
              <a:buNone/>
            </a:pPr>
            <a:r>
              <a:rPr lang="el-GR" dirty="0"/>
              <a:t> </a:t>
            </a:r>
          </a:p>
          <a:p>
            <a:pPr marL="0" indent="0">
              <a:buNone/>
            </a:pPr>
            <a:r>
              <a:rPr lang="el-GR" b="1" dirty="0"/>
              <a:t>Επιπτώσεις στην Ευρώπη </a:t>
            </a:r>
            <a:endParaRPr lang="el-GR" dirty="0"/>
          </a:p>
          <a:p>
            <a:pPr marL="0" indent="0">
              <a:buNone/>
            </a:pPr>
            <a:r>
              <a:rPr lang="el-GR" dirty="0"/>
              <a:t>Η υψηλότερη ανεργία, που οφείλεται στα γενναιόδωρα προγράμματα ασφάλισης έναντι της ανεργίας και την ισχυρή παρουσία των εργατικών συνδικάτων</a:t>
            </a:r>
          </a:p>
          <a:p>
            <a:endParaRPr lang="el-GR" dirty="0"/>
          </a:p>
          <a:p>
            <a:endParaRPr lang="el-GR" dirty="0"/>
          </a:p>
          <a:p>
            <a:endParaRPr lang="el-GR" dirty="0"/>
          </a:p>
          <a:p>
            <a:endParaRPr lang="el-GR" dirty="0"/>
          </a:p>
          <a:p>
            <a:endParaRPr lang="en-US" dirty="0"/>
          </a:p>
          <a:p>
            <a:endParaRPr lang="en-US" dirty="0"/>
          </a:p>
        </p:txBody>
      </p:sp>
      <p:sp>
        <p:nvSpPr>
          <p:cNvPr id="4" name="Θέση αριθμού διαφάνειας 3">
            <a:extLst>
              <a:ext uri="{FF2B5EF4-FFF2-40B4-BE49-F238E27FC236}">
                <a16:creationId xmlns:a16="http://schemas.microsoft.com/office/drawing/2014/main" id="{3B6D7B34-F49A-4732-9250-343E3C60700D}"/>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627545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F3858586-F8BE-44E5-958E-558289370276}"/>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2600" b="0" i="0" kern="1200" dirty="0">
                <a:solidFill>
                  <a:schemeClr val="bg2"/>
                </a:solidFill>
                <a:latin typeface="+mj-lt"/>
                <a:ea typeface="+mj-ea"/>
                <a:cs typeface="+mj-cs"/>
              </a:rPr>
              <a:t>Ποσοστό εργαζομένων που καλύπτονται από συλλογικές διαπραγματεύσεις, επιλεγμένες χώρες</a:t>
            </a:r>
          </a:p>
        </p:txBody>
      </p:sp>
      <p:grpSp>
        <p:nvGrpSpPr>
          <p:cNvPr id="25" name="Group 24">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6" name="Rectangle 25">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Θέση αριθμού διαφάνειας 3">
            <a:extLst>
              <a:ext uri="{FF2B5EF4-FFF2-40B4-BE49-F238E27FC236}">
                <a16:creationId xmlns:a16="http://schemas.microsoft.com/office/drawing/2014/main" id="{8400AA69-34CD-40DC-86EA-84163EBC1470}"/>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z="2800" b="0" i="0" kern="1200" smtClean="0">
                <a:solidFill>
                  <a:schemeClr val="bg1"/>
                </a:solidFill>
                <a:latin typeface="+mn-lt"/>
                <a:ea typeface="+mn-ea"/>
                <a:cs typeface="+mn-cs"/>
              </a:rPr>
              <a:pPr defTabSz="914400">
                <a:spcAft>
                  <a:spcPts val="600"/>
                </a:spcAft>
              </a:pPr>
              <a:t>34</a:t>
            </a:fld>
            <a:endParaRPr lang="en-US" sz="2800" b="0" i="0" kern="1200">
              <a:solidFill>
                <a:schemeClr val="bg1"/>
              </a:solidFill>
              <a:latin typeface="+mn-lt"/>
              <a:ea typeface="+mn-ea"/>
              <a:cs typeface="+mn-cs"/>
            </a:endParaRPr>
          </a:p>
        </p:txBody>
      </p:sp>
      <p:graphicFrame>
        <p:nvGraphicFramePr>
          <p:cNvPr id="6" name="Content Placeholder 5">
            <a:extLst>
              <a:ext uri="{FF2B5EF4-FFF2-40B4-BE49-F238E27FC236}">
                <a16:creationId xmlns:a16="http://schemas.microsoft.com/office/drawing/2014/main" id="{E6FE2F39-E794-A942-9659-E327D599AAAF}"/>
              </a:ext>
            </a:extLst>
          </p:cNvPr>
          <p:cNvGraphicFramePr>
            <a:graphicFrameLocks noGrp="1"/>
          </p:cNvGraphicFramePr>
          <p:nvPr>
            <p:ph idx="1"/>
            <p:extLst>
              <p:ext uri="{D42A27DB-BD31-4B8C-83A1-F6EECF244321}">
                <p14:modId xmlns:p14="http://schemas.microsoft.com/office/powerpoint/2010/main" val="497097152"/>
              </p:ext>
            </p:extLst>
          </p:nvPr>
        </p:nvGraphicFramePr>
        <p:xfrm>
          <a:off x="315840" y="348116"/>
          <a:ext cx="6621100" cy="6309864"/>
        </p:xfrm>
        <a:graphic>
          <a:graphicData uri="http://schemas.openxmlformats.org/drawingml/2006/table">
            <a:tbl>
              <a:tblPr>
                <a:tableStyleId>{5C22544A-7EE6-4342-B048-85BDC9FD1C3A}</a:tableStyleId>
              </a:tblPr>
              <a:tblGrid>
                <a:gridCol w="3310550">
                  <a:extLst>
                    <a:ext uri="{9D8B030D-6E8A-4147-A177-3AD203B41FA5}">
                      <a16:colId xmlns:a16="http://schemas.microsoft.com/office/drawing/2014/main" val="623247173"/>
                    </a:ext>
                  </a:extLst>
                </a:gridCol>
                <a:gridCol w="3310550">
                  <a:extLst>
                    <a:ext uri="{9D8B030D-6E8A-4147-A177-3AD203B41FA5}">
                      <a16:colId xmlns:a16="http://schemas.microsoft.com/office/drawing/2014/main" val="242723640"/>
                    </a:ext>
                  </a:extLst>
                </a:gridCol>
              </a:tblGrid>
              <a:tr h="350548">
                <a:tc>
                  <a:txBody>
                    <a:bodyPr/>
                    <a:lstStyle/>
                    <a:p>
                      <a:r>
                        <a:rPr lang="el-GR" dirty="0">
                          <a:effectLst/>
                          <a:latin typeface="Helvetica" pitchFamily="2" charset="0"/>
                        </a:rPr>
                        <a:t>Τουρκία</a:t>
                      </a:r>
                      <a:endParaRPr lang="en-US" dirty="0">
                        <a:effectLst/>
                        <a:latin typeface="Helvetica" pitchFamily="2" charset="0"/>
                      </a:endParaRPr>
                    </a:p>
                  </a:txBody>
                  <a:tcPr marL="47625" marR="47625" marT="0" marB="0"/>
                </a:tc>
                <a:tc>
                  <a:txBody>
                    <a:bodyPr/>
                    <a:lstStyle/>
                    <a:p>
                      <a:r>
                        <a:rPr lang="en-US">
                          <a:effectLst/>
                          <a:latin typeface="Helvetica" pitchFamily="2" charset="0"/>
                        </a:rPr>
                        <a:t>7%</a:t>
                      </a:r>
                    </a:p>
                  </a:txBody>
                  <a:tcPr marL="47625" marR="47625" marT="0" marB="0"/>
                </a:tc>
                <a:extLst>
                  <a:ext uri="{0D108BD9-81ED-4DB2-BD59-A6C34878D82A}">
                    <a16:rowId xmlns:a16="http://schemas.microsoft.com/office/drawing/2014/main" val="1042901276"/>
                  </a:ext>
                </a:extLst>
              </a:tr>
              <a:tr h="350548">
                <a:tc>
                  <a:txBody>
                    <a:bodyPr/>
                    <a:lstStyle/>
                    <a:p>
                      <a:r>
                        <a:rPr lang="el-GR" dirty="0">
                          <a:effectLst/>
                          <a:latin typeface="Helvetica" pitchFamily="2" charset="0"/>
                        </a:rPr>
                        <a:t>Νότια Κορέα</a:t>
                      </a:r>
                      <a:endParaRPr lang="en-US" dirty="0">
                        <a:effectLst/>
                        <a:latin typeface="Helvetica" pitchFamily="2" charset="0"/>
                      </a:endParaRPr>
                    </a:p>
                  </a:txBody>
                  <a:tcPr marL="47625" marR="47625" marT="0" marB="0"/>
                </a:tc>
                <a:tc>
                  <a:txBody>
                    <a:bodyPr/>
                    <a:lstStyle/>
                    <a:p>
                      <a:r>
                        <a:rPr lang="en-US">
                          <a:effectLst/>
                          <a:latin typeface="Helvetica" pitchFamily="2" charset="0"/>
                        </a:rPr>
                        <a:t>12</a:t>
                      </a:r>
                    </a:p>
                  </a:txBody>
                  <a:tcPr marL="47625" marR="47625" marT="0" marB="0"/>
                </a:tc>
                <a:extLst>
                  <a:ext uri="{0D108BD9-81ED-4DB2-BD59-A6C34878D82A}">
                    <a16:rowId xmlns:a16="http://schemas.microsoft.com/office/drawing/2014/main" val="1361507727"/>
                  </a:ext>
                </a:extLst>
              </a:tr>
              <a:tr h="350548">
                <a:tc>
                  <a:txBody>
                    <a:bodyPr/>
                    <a:lstStyle/>
                    <a:p>
                      <a:r>
                        <a:rPr lang="el-GR" dirty="0">
                          <a:effectLst/>
                          <a:latin typeface="Helvetica" pitchFamily="2" charset="0"/>
                        </a:rPr>
                        <a:t>Ηνωμένες Πολιτείες</a:t>
                      </a:r>
                      <a:endParaRPr lang="en-US" dirty="0">
                        <a:effectLst/>
                        <a:latin typeface="Helvetica" pitchFamily="2" charset="0"/>
                      </a:endParaRPr>
                    </a:p>
                  </a:txBody>
                  <a:tcPr marL="47625" marR="47625" marT="0" marB="0"/>
                </a:tc>
                <a:tc>
                  <a:txBody>
                    <a:bodyPr/>
                    <a:lstStyle/>
                    <a:p>
                      <a:r>
                        <a:rPr lang="en-US">
                          <a:effectLst/>
                          <a:latin typeface="Helvetica" pitchFamily="2" charset="0"/>
                        </a:rPr>
                        <a:t>12</a:t>
                      </a:r>
                    </a:p>
                  </a:txBody>
                  <a:tcPr marL="47625" marR="47625" marT="0" marB="0"/>
                </a:tc>
                <a:extLst>
                  <a:ext uri="{0D108BD9-81ED-4DB2-BD59-A6C34878D82A}">
                    <a16:rowId xmlns:a16="http://schemas.microsoft.com/office/drawing/2014/main" val="3503413208"/>
                  </a:ext>
                </a:extLst>
              </a:tr>
              <a:tr h="350548">
                <a:tc>
                  <a:txBody>
                    <a:bodyPr/>
                    <a:lstStyle/>
                    <a:p>
                      <a:r>
                        <a:rPr lang="el-GR" dirty="0">
                          <a:effectLst/>
                          <a:latin typeface="Helvetica" pitchFamily="2" charset="0"/>
                        </a:rPr>
                        <a:t>Πολωνία</a:t>
                      </a:r>
                      <a:endParaRPr lang="en-US" dirty="0">
                        <a:effectLst/>
                        <a:latin typeface="Helvetica" pitchFamily="2" charset="0"/>
                      </a:endParaRPr>
                    </a:p>
                  </a:txBody>
                  <a:tcPr marL="47625" marR="47625" marT="0" marB="0"/>
                </a:tc>
                <a:tc>
                  <a:txBody>
                    <a:bodyPr/>
                    <a:lstStyle/>
                    <a:p>
                      <a:r>
                        <a:rPr lang="en-US">
                          <a:effectLst/>
                          <a:latin typeface="Helvetica" pitchFamily="2" charset="0"/>
                        </a:rPr>
                        <a:t>15</a:t>
                      </a:r>
                    </a:p>
                  </a:txBody>
                  <a:tcPr marL="47625" marR="47625" marT="0" marB="0"/>
                </a:tc>
                <a:extLst>
                  <a:ext uri="{0D108BD9-81ED-4DB2-BD59-A6C34878D82A}">
                    <a16:rowId xmlns:a16="http://schemas.microsoft.com/office/drawing/2014/main" val="1106017125"/>
                  </a:ext>
                </a:extLst>
              </a:tr>
              <a:tr h="350548">
                <a:tc>
                  <a:txBody>
                    <a:bodyPr/>
                    <a:lstStyle/>
                    <a:p>
                      <a:r>
                        <a:rPr lang="el-GR" dirty="0">
                          <a:effectLst/>
                          <a:latin typeface="Helvetica" pitchFamily="2" charset="0"/>
                        </a:rPr>
                        <a:t>Ιαπωνία</a:t>
                      </a:r>
                      <a:endParaRPr lang="en-US" dirty="0">
                        <a:effectLst/>
                        <a:latin typeface="Helvetica" pitchFamily="2" charset="0"/>
                      </a:endParaRPr>
                    </a:p>
                  </a:txBody>
                  <a:tcPr marL="47625" marR="47625" marT="0" marB="0"/>
                </a:tc>
                <a:tc>
                  <a:txBody>
                    <a:bodyPr/>
                    <a:lstStyle/>
                    <a:p>
                      <a:r>
                        <a:rPr lang="en-US">
                          <a:effectLst/>
                          <a:latin typeface="Helvetica" pitchFamily="2" charset="0"/>
                        </a:rPr>
                        <a:t>17</a:t>
                      </a:r>
                    </a:p>
                  </a:txBody>
                  <a:tcPr marL="47625" marR="47625" marT="0" marB="0"/>
                </a:tc>
                <a:extLst>
                  <a:ext uri="{0D108BD9-81ED-4DB2-BD59-A6C34878D82A}">
                    <a16:rowId xmlns:a16="http://schemas.microsoft.com/office/drawing/2014/main" val="1111736048"/>
                  </a:ext>
                </a:extLst>
              </a:tr>
              <a:tr h="350548">
                <a:tc>
                  <a:txBody>
                    <a:bodyPr/>
                    <a:lstStyle/>
                    <a:p>
                      <a:r>
                        <a:rPr lang="el-GR" dirty="0">
                          <a:effectLst/>
                          <a:latin typeface="Helvetica" pitchFamily="2" charset="0"/>
                        </a:rPr>
                        <a:t>Ισραήλ</a:t>
                      </a:r>
                      <a:endParaRPr lang="en-US" dirty="0">
                        <a:effectLst/>
                        <a:latin typeface="Helvetica" pitchFamily="2" charset="0"/>
                      </a:endParaRPr>
                    </a:p>
                  </a:txBody>
                  <a:tcPr marL="47625" marR="47625" marT="0" marB="0"/>
                </a:tc>
                <a:tc>
                  <a:txBody>
                    <a:bodyPr/>
                    <a:lstStyle/>
                    <a:p>
                      <a:r>
                        <a:rPr lang="en-US">
                          <a:effectLst/>
                          <a:latin typeface="Helvetica" pitchFamily="2" charset="0"/>
                        </a:rPr>
                        <a:t>26</a:t>
                      </a:r>
                    </a:p>
                  </a:txBody>
                  <a:tcPr marL="47625" marR="47625" marT="0" marB="0"/>
                </a:tc>
                <a:extLst>
                  <a:ext uri="{0D108BD9-81ED-4DB2-BD59-A6C34878D82A}">
                    <a16:rowId xmlns:a16="http://schemas.microsoft.com/office/drawing/2014/main" val="1224464837"/>
                  </a:ext>
                </a:extLst>
              </a:tr>
              <a:tr h="350548">
                <a:tc>
                  <a:txBody>
                    <a:bodyPr/>
                    <a:lstStyle/>
                    <a:p>
                      <a:r>
                        <a:rPr lang="el-GR" dirty="0">
                          <a:effectLst/>
                          <a:latin typeface="Helvetica" pitchFamily="2" charset="0"/>
                        </a:rPr>
                        <a:t>Καναδάς</a:t>
                      </a:r>
                      <a:endParaRPr lang="en-US" dirty="0">
                        <a:effectLst/>
                        <a:latin typeface="Helvetica" pitchFamily="2" charset="0"/>
                      </a:endParaRPr>
                    </a:p>
                  </a:txBody>
                  <a:tcPr marL="47625" marR="47625" marT="0" marB="0"/>
                </a:tc>
                <a:tc>
                  <a:txBody>
                    <a:bodyPr/>
                    <a:lstStyle/>
                    <a:p>
                      <a:r>
                        <a:rPr lang="en-US">
                          <a:effectLst/>
                          <a:latin typeface="Helvetica" pitchFamily="2" charset="0"/>
                        </a:rPr>
                        <a:t>29</a:t>
                      </a:r>
                    </a:p>
                  </a:txBody>
                  <a:tcPr marL="47625" marR="47625" marT="0" marB="0"/>
                </a:tc>
                <a:extLst>
                  <a:ext uri="{0D108BD9-81ED-4DB2-BD59-A6C34878D82A}">
                    <a16:rowId xmlns:a16="http://schemas.microsoft.com/office/drawing/2014/main" val="2267502898"/>
                  </a:ext>
                </a:extLst>
              </a:tr>
              <a:tr h="350548">
                <a:tc>
                  <a:txBody>
                    <a:bodyPr/>
                    <a:lstStyle/>
                    <a:p>
                      <a:r>
                        <a:rPr lang="el-GR" dirty="0">
                          <a:effectLst/>
                          <a:latin typeface="Helvetica" pitchFamily="2" charset="0"/>
                        </a:rPr>
                        <a:t>Ηνωμένο Βασίλειο</a:t>
                      </a:r>
                      <a:endParaRPr lang="en-US" dirty="0">
                        <a:effectLst/>
                        <a:latin typeface="Helvetica" pitchFamily="2" charset="0"/>
                      </a:endParaRPr>
                    </a:p>
                  </a:txBody>
                  <a:tcPr marL="47625" marR="47625" marT="0" marB="0"/>
                </a:tc>
                <a:tc>
                  <a:txBody>
                    <a:bodyPr/>
                    <a:lstStyle/>
                    <a:p>
                      <a:r>
                        <a:rPr lang="en-US">
                          <a:effectLst/>
                          <a:latin typeface="Helvetica" pitchFamily="2" charset="0"/>
                        </a:rPr>
                        <a:t>30</a:t>
                      </a:r>
                    </a:p>
                  </a:txBody>
                  <a:tcPr marL="47625" marR="47625" marT="0" marB="0"/>
                </a:tc>
                <a:extLst>
                  <a:ext uri="{0D108BD9-81ED-4DB2-BD59-A6C34878D82A}">
                    <a16:rowId xmlns:a16="http://schemas.microsoft.com/office/drawing/2014/main" val="791673667"/>
                  </a:ext>
                </a:extLst>
              </a:tr>
              <a:tr h="350548">
                <a:tc>
                  <a:txBody>
                    <a:bodyPr/>
                    <a:lstStyle/>
                    <a:p>
                      <a:r>
                        <a:rPr lang="el-GR" dirty="0">
                          <a:effectLst/>
                          <a:latin typeface="Helvetica" pitchFamily="2" charset="0"/>
                        </a:rPr>
                        <a:t>Ελλάδα</a:t>
                      </a:r>
                      <a:endParaRPr lang="en-US" dirty="0">
                        <a:effectLst/>
                        <a:latin typeface="Helvetica" pitchFamily="2" charset="0"/>
                      </a:endParaRPr>
                    </a:p>
                  </a:txBody>
                  <a:tcPr marL="47625" marR="47625" marT="0" marB="0"/>
                </a:tc>
                <a:tc>
                  <a:txBody>
                    <a:bodyPr/>
                    <a:lstStyle/>
                    <a:p>
                      <a:r>
                        <a:rPr lang="en-US">
                          <a:effectLst/>
                          <a:latin typeface="Helvetica" pitchFamily="2" charset="0"/>
                        </a:rPr>
                        <a:t>42</a:t>
                      </a:r>
                    </a:p>
                  </a:txBody>
                  <a:tcPr marL="47625" marR="47625" marT="0" marB="0"/>
                </a:tc>
                <a:extLst>
                  <a:ext uri="{0D108BD9-81ED-4DB2-BD59-A6C34878D82A}">
                    <a16:rowId xmlns:a16="http://schemas.microsoft.com/office/drawing/2014/main" val="2353955695"/>
                  </a:ext>
                </a:extLst>
              </a:tr>
              <a:tr h="350548">
                <a:tc>
                  <a:txBody>
                    <a:bodyPr/>
                    <a:lstStyle/>
                    <a:p>
                      <a:r>
                        <a:rPr lang="el-GR" dirty="0">
                          <a:effectLst/>
                          <a:latin typeface="Helvetica" pitchFamily="2" charset="0"/>
                        </a:rPr>
                        <a:t>Ελβετία</a:t>
                      </a:r>
                      <a:endParaRPr lang="en-US" dirty="0">
                        <a:effectLst/>
                        <a:latin typeface="Helvetica" pitchFamily="2" charset="0"/>
                      </a:endParaRPr>
                    </a:p>
                  </a:txBody>
                  <a:tcPr marL="47625" marR="47625" marT="0" marB="0"/>
                </a:tc>
                <a:tc>
                  <a:txBody>
                    <a:bodyPr/>
                    <a:lstStyle/>
                    <a:p>
                      <a:r>
                        <a:rPr lang="en-US">
                          <a:effectLst/>
                          <a:latin typeface="Helvetica" pitchFamily="2" charset="0"/>
                        </a:rPr>
                        <a:t>49</a:t>
                      </a:r>
                    </a:p>
                  </a:txBody>
                  <a:tcPr marL="47625" marR="47625" marT="0" marB="0"/>
                </a:tc>
                <a:extLst>
                  <a:ext uri="{0D108BD9-81ED-4DB2-BD59-A6C34878D82A}">
                    <a16:rowId xmlns:a16="http://schemas.microsoft.com/office/drawing/2014/main" val="2296028083"/>
                  </a:ext>
                </a:extLst>
              </a:tr>
              <a:tr h="350548">
                <a:tc>
                  <a:txBody>
                    <a:bodyPr/>
                    <a:lstStyle/>
                    <a:p>
                      <a:r>
                        <a:rPr lang="el-GR" dirty="0">
                          <a:effectLst/>
                          <a:latin typeface="Helvetica" pitchFamily="2" charset="0"/>
                        </a:rPr>
                        <a:t>Γερμανία</a:t>
                      </a:r>
                      <a:endParaRPr lang="en-US" dirty="0">
                        <a:effectLst/>
                        <a:latin typeface="Helvetica" pitchFamily="2" charset="0"/>
                      </a:endParaRPr>
                    </a:p>
                  </a:txBody>
                  <a:tcPr marL="47625" marR="47625" marT="0" marB="0"/>
                </a:tc>
                <a:tc>
                  <a:txBody>
                    <a:bodyPr/>
                    <a:lstStyle/>
                    <a:p>
                      <a:r>
                        <a:rPr lang="en-US">
                          <a:effectLst/>
                          <a:latin typeface="Helvetica" pitchFamily="2" charset="0"/>
                        </a:rPr>
                        <a:t>58</a:t>
                      </a:r>
                    </a:p>
                  </a:txBody>
                  <a:tcPr marL="47625" marR="47625" marT="0" marB="0"/>
                </a:tc>
                <a:extLst>
                  <a:ext uri="{0D108BD9-81ED-4DB2-BD59-A6C34878D82A}">
                    <a16:rowId xmlns:a16="http://schemas.microsoft.com/office/drawing/2014/main" val="1147744722"/>
                  </a:ext>
                </a:extLst>
              </a:tr>
              <a:tr h="350548">
                <a:tc>
                  <a:txBody>
                    <a:bodyPr/>
                    <a:lstStyle/>
                    <a:p>
                      <a:r>
                        <a:rPr lang="el-GR" dirty="0">
                          <a:effectLst/>
                          <a:latin typeface="Helvetica" pitchFamily="2" charset="0"/>
                        </a:rPr>
                        <a:t>Αυστραλία</a:t>
                      </a:r>
                      <a:endParaRPr lang="en-US" dirty="0">
                        <a:effectLst/>
                        <a:latin typeface="Helvetica" pitchFamily="2" charset="0"/>
                      </a:endParaRPr>
                    </a:p>
                  </a:txBody>
                  <a:tcPr marL="47625" marR="47625" marT="0" marB="0"/>
                </a:tc>
                <a:tc>
                  <a:txBody>
                    <a:bodyPr/>
                    <a:lstStyle/>
                    <a:p>
                      <a:r>
                        <a:rPr lang="en-US">
                          <a:effectLst/>
                          <a:latin typeface="Helvetica" pitchFamily="2" charset="0"/>
                        </a:rPr>
                        <a:t>60</a:t>
                      </a:r>
                    </a:p>
                  </a:txBody>
                  <a:tcPr marL="47625" marR="47625" marT="0" marB="0"/>
                </a:tc>
                <a:extLst>
                  <a:ext uri="{0D108BD9-81ED-4DB2-BD59-A6C34878D82A}">
                    <a16:rowId xmlns:a16="http://schemas.microsoft.com/office/drawing/2014/main" val="1382845423"/>
                  </a:ext>
                </a:extLst>
              </a:tr>
              <a:tr h="350548">
                <a:tc>
                  <a:txBody>
                    <a:bodyPr/>
                    <a:lstStyle/>
                    <a:p>
                      <a:r>
                        <a:rPr lang="el-GR" dirty="0">
                          <a:effectLst/>
                          <a:latin typeface="Helvetica" pitchFamily="2" charset="0"/>
                        </a:rPr>
                        <a:t>Ισπανία</a:t>
                      </a:r>
                      <a:endParaRPr lang="en-US" dirty="0">
                        <a:effectLst/>
                        <a:latin typeface="Helvetica" pitchFamily="2" charset="0"/>
                      </a:endParaRPr>
                    </a:p>
                  </a:txBody>
                  <a:tcPr marL="47625" marR="47625" marT="0" marB="0"/>
                </a:tc>
                <a:tc>
                  <a:txBody>
                    <a:bodyPr/>
                    <a:lstStyle/>
                    <a:p>
                      <a:r>
                        <a:rPr lang="en-US">
                          <a:effectLst/>
                          <a:latin typeface="Helvetica" pitchFamily="2" charset="0"/>
                        </a:rPr>
                        <a:t>78</a:t>
                      </a:r>
                    </a:p>
                  </a:txBody>
                  <a:tcPr marL="47625" marR="47625" marT="0" marB="0"/>
                </a:tc>
                <a:extLst>
                  <a:ext uri="{0D108BD9-81ED-4DB2-BD59-A6C34878D82A}">
                    <a16:rowId xmlns:a16="http://schemas.microsoft.com/office/drawing/2014/main" val="3840224626"/>
                  </a:ext>
                </a:extLst>
              </a:tr>
              <a:tr h="350548">
                <a:tc>
                  <a:txBody>
                    <a:bodyPr/>
                    <a:lstStyle/>
                    <a:p>
                      <a:r>
                        <a:rPr lang="el-GR" dirty="0">
                          <a:effectLst/>
                          <a:latin typeface="Helvetica" pitchFamily="2" charset="0"/>
                        </a:rPr>
                        <a:t>Ιταλία</a:t>
                      </a:r>
                      <a:endParaRPr lang="en-US" dirty="0">
                        <a:effectLst/>
                        <a:latin typeface="Helvetica" pitchFamily="2" charset="0"/>
                      </a:endParaRPr>
                    </a:p>
                  </a:txBody>
                  <a:tcPr marL="47625" marR="47625" marT="0" marB="0"/>
                </a:tc>
                <a:tc>
                  <a:txBody>
                    <a:bodyPr/>
                    <a:lstStyle/>
                    <a:p>
                      <a:r>
                        <a:rPr lang="en-US">
                          <a:effectLst/>
                          <a:latin typeface="Helvetica" pitchFamily="2" charset="0"/>
                        </a:rPr>
                        <a:t>80</a:t>
                      </a:r>
                    </a:p>
                  </a:txBody>
                  <a:tcPr marL="47625" marR="47625" marT="0" marB="0"/>
                </a:tc>
                <a:extLst>
                  <a:ext uri="{0D108BD9-81ED-4DB2-BD59-A6C34878D82A}">
                    <a16:rowId xmlns:a16="http://schemas.microsoft.com/office/drawing/2014/main" val="3230590969"/>
                  </a:ext>
                </a:extLst>
              </a:tr>
              <a:tr h="350548">
                <a:tc>
                  <a:txBody>
                    <a:bodyPr/>
                    <a:lstStyle/>
                    <a:p>
                      <a:r>
                        <a:rPr lang="el-GR" dirty="0">
                          <a:effectLst/>
                          <a:latin typeface="Helvetica" pitchFamily="2" charset="0"/>
                        </a:rPr>
                        <a:t>Ολλανδία</a:t>
                      </a:r>
                      <a:endParaRPr lang="en-US" dirty="0">
                        <a:effectLst/>
                        <a:latin typeface="Helvetica" pitchFamily="2" charset="0"/>
                      </a:endParaRPr>
                    </a:p>
                  </a:txBody>
                  <a:tcPr marL="47625" marR="47625" marT="0" marB="0"/>
                </a:tc>
                <a:tc>
                  <a:txBody>
                    <a:bodyPr/>
                    <a:lstStyle/>
                    <a:p>
                      <a:r>
                        <a:rPr lang="en-US">
                          <a:effectLst/>
                          <a:latin typeface="Helvetica" pitchFamily="2" charset="0"/>
                        </a:rPr>
                        <a:t>85</a:t>
                      </a:r>
                    </a:p>
                  </a:txBody>
                  <a:tcPr marL="47625" marR="47625" marT="0" marB="0"/>
                </a:tc>
                <a:extLst>
                  <a:ext uri="{0D108BD9-81ED-4DB2-BD59-A6C34878D82A}">
                    <a16:rowId xmlns:a16="http://schemas.microsoft.com/office/drawing/2014/main" val="393023041"/>
                  </a:ext>
                </a:extLst>
              </a:tr>
              <a:tr h="350548">
                <a:tc>
                  <a:txBody>
                    <a:bodyPr/>
                    <a:lstStyle/>
                    <a:p>
                      <a:r>
                        <a:rPr lang="el-GR" dirty="0">
                          <a:effectLst/>
                          <a:latin typeface="Helvetica" pitchFamily="2" charset="0"/>
                        </a:rPr>
                        <a:t>Σουηδία</a:t>
                      </a:r>
                      <a:endParaRPr lang="en-US" dirty="0">
                        <a:effectLst/>
                        <a:latin typeface="Helvetica" pitchFamily="2" charset="0"/>
                      </a:endParaRPr>
                    </a:p>
                  </a:txBody>
                  <a:tcPr marL="47625" marR="47625" marT="0" marB="0"/>
                </a:tc>
                <a:tc>
                  <a:txBody>
                    <a:bodyPr/>
                    <a:lstStyle/>
                    <a:p>
                      <a:r>
                        <a:rPr lang="en-US">
                          <a:effectLst/>
                          <a:latin typeface="Helvetica" pitchFamily="2" charset="0"/>
                        </a:rPr>
                        <a:t>89</a:t>
                      </a:r>
                    </a:p>
                  </a:txBody>
                  <a:tcPr marL="47625" marR="47625" marT="0" marB="0"/>
                </a:tc>
                <a:extLst>
                  <a:ext uri="{0D108BD9-81ED-4DB2-BD59-A6C34878D82A}">
                    <a16:rowId xmlns:a16="http://schemas.microsoft.com/office/drawing/2014/main" val="3077088740"/>
                  </a:ext>
                </a:extLst>
              </a:tr>
              <a:tr h="350548">
                <a:tc>
                  <a:txBody>
                    <a:bodyPr/>
                    <a:lstStyle/>
                    <a:p>
                      <a:r>
                        <a:rPr lang="el-GR" dirty="0">
                          <a:effectLst/>
                          <a:latin typeface="Helvetica" pitchFamily="2" charset="0"/>
                        </a:rPr>
                        <a:t>Βέλγιο</a:t>
                      </a:r>
                      <a:endParaRPr lang="en-US" dirty="0">
                        <a:effectLst/>
                        <a:latin typeface="Helvetica" pitchFamily="2" charset="0"/>
                      </a:endParaRPr>
                    </a:p>
                  </a:txBody>
                  <a:tcPr marL="47625" marR="47625" marT="0" marB="0"/>
                </a:tc>
                <a:tc>
                  <a:txBody>
                    <a:bodyPr/>
                    <a:lstStyle/>
                    <a:p>
                      <a:r>
                        <a:rPr lang="en-US">
                          <a:effectLst/>
                          <a:latin typeface="Helvetica" pitchFamily="2" charset="0"/>
                        </a:rPr>
                        <a:t>96</a:t>
                      </a:r>
                    </a:p>
                  </a:txBody>
                  <a:tcPr marL="47625" marR="47625" marT="0" marB="0"/>
                </a:tc>
                <a:extLst>
                  <a:ext uri="{0D108BD9-81ED-4DB2-BD59-A6C34878D82A}">
                    <a16:rowId xmlns:a16="http://schemas.microsoft.com/office/drawing/2014/main" val="3399477748"/>
                  </a:ext>
                </a:extLst>
              </a:tr>
              <a:tr h="350548">
                <a:tc>
                  <a:txBody>
                    <a:bodyPr/>
                    <a:lstStyle/>
                    <a:p>
                      <a:r>
                        <a:rPr lang="el-GR" dirty="0">
                          <a:effectLst/>
                          <a:latin typeface="Helvetica" pitchFamily="2" charset="0"/>
                        </a:rPr>
                        <a:t>Γαλλία</a:t>
                      </a:r>
                      <a:endParaRPr lang="en-US" dirty="0">
                        <a:effectLst/>
                        <a:latin typeface="Helvetica" pitchFamily="2" charset="0"/>
                      </a:endParaRPr>
                    </a:p>
                  </a:txBody>
                  <a:tcPr marL="47625" marR="47625" marT="0" marB="0"/>
                </a:tc>
                <a:tc>
                  <a:txBody>
                    <a:bodyPr/>
                    <a:lstStyle/>
                    <a:p>
                      <a:r>
                        <a:rPr lang="en-US" dirty="0">
                          <a:effectLst/>
                          <a:latin typeface="Helvetica" pitchFamily="2" charset="0"/>
                        </a:rPr>
                        <a:t>98 </a:t>
                      </a:r>
                    </a:p>
                  </a:txBody>
                  <a:tcPr marL="47625" marR="47625" marT="0" marB="0"/>
                </a:tc>
                <a:extLst>
                  <a:ext uri="{0D108BD9-81ED-4DB2-BD59-A6C34878D82A}">
                    <a16:rowId xmlns:a16="http://schemas.microsoft.com/office/drawing/2014/main" val="3270380446"/>
                  </a:ext>
                </a:extLst>
              </a:tr>
            </a:tbl>
          </a:graphicData>
        </a:graphic>
      </p:graphicFrame>
    </p:spTree>
    <p:extLst>
      <p:ext uri="{BB962C8B-B14F-4D97-AF65-F5344CB8AC3E}">
        <p14:creationId xmlns:p14="http://schemas.microsoft.com/office/powerpoint/2010/main" val="1037539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8B9065-4E4C-4389-A395-90875E71B9EC}"/>
              </a:ext>
            </a:extLst>
          </p:cNvPr>
          <p:cNvSpPr>
            <a:spLocks noGrp="1"/>
          </p:cNvSpPr>
          <p:nvPr>
            <p:ph type="title"/>
          </p:nvPr>
        </p:nvSpPr>
        <p:spPr/>
        <p:txBody>
          <a:bodyPr/>
          <a:lstStyle/>
          <a:p>
            <a:r>
              <a:rPr lang="el-GR" dirty="0"/>
              <a:t>ΠΕΡΙΛΗΨΗ ΚΕΦΑΛΑΙΟΥ, ΜΕΡΟΣ 1</a:t>
            </a:r>
          </a:p>
        </p:txBody>
      </p:sp>
      <p:sp>
        <p:nvSpPr>
          <p:cNvPr id="3" name="Θέση περιεχομένου 2">
            <a:extLst>
              <a:ext uri="{FF2B5EF4-FFF2-40B4-BE49-F238E27FC236}">
                <a16:creationId xmlns:a16="http://schemas.microsoft.com/office/drawing/2014/main" id="{46173901-1D18-45DD-BFD4-F06F13603C03}"/>
              </a:ext>
            </a:extLst>
          </p:cNvPr>
          <p:cNvSpPr>
            <a:spLocks noGrp="1"/>
          </p:cNvSpPr>
          <p:nvPr>
            <p:ph idx="1"/>
          </p:nvPr>
        </p:nvSpPr>
        <p:spPr/>
        <p:txBody>
          <a:bodyPr/>
          <a:lstStyle/>
          <a:p>
            <a:r>
              <a:rPr lang="el-GR" dirty="0"/>
              <a:t>Το φυσικό ποσοστό ανεργίας </a:t>
            </a:r>
          </a:p>
          <a:p>
            <a:pPr lvl="1"/>
            <a:r>
              <a:rPr lang="el-GR" dirty="0"/>
              <a:t>ορισμός: το μακροχρόνιο μέσο ποσοστό ανεργίας, ή η ανεργία «σταθερής κατάστασης»</a:t>
            </a:r>
          </a:p>
          <a:p>
            <a:pPr lvl="1"/>
            <a:r>
              <a:rPr lang="el-GR" dirty="0"/>
              <a:t>Εξαρτάται από τον ρυθμό αποχώρησης από την εργασία και από τον ρυθμό εύρεσης εργασίας </a:t>
            </a:r>
          </a:p>
          <a:p>
            <a:r>
              <a:rPr lang="el-GR" dirty="0"/>
              <a:t>Ανεργία τριβής </a:t>
            </a:r>
          </a:p>
          <a:p>
            <a:pPr lvl="1"/>
            <a:r>
              <a:rPr lang="el-GR" dirty="0"/>
              <a:t>οφείλεται στον χρόνο που είναι αναγκαίος για το συνταίριασμα μεταξύ εργαζομένων και θέσεων εργασίας  </a:t>
            </a:r>
          </a:p>
          <a:p>
            <a:pPr lvl="1"/>
            <a:r>
              <a:rPr lang="el-GR" dirty="0"/>
              <a:t>μπορεί να αυξηθεί με την ασφάλιση έναντι της ανεργίας </a:t>
            </a:r>
          </a:p>
          <a:p>
            <a:endParaRPr lang="el-GR" dirty="0"/>
          </a:p>
        </p:txBody>
      </p:sp>
      <p:sp>
        <p:nvSpPr>
          <p:cNvPr id="4" name="Θέση αριθμού διαφάνειας 3">
            <a:extLst>
              <a:ext uri="{FF2B5EF4-FFF2-40B4-BE49-F238E27FC236}">
                <a16:creationId xmlns:a16="http://schemas.microsoft.com/office/drawing/2014/main" id="{8CE895E9-F045-472C-92C8-7A82FC986172}"/>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20106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CB460A-FD57-4B40-9F01-3682FCBE9017}"/>
              </a:ext>
            </a:extLst>
          </p:cNvPr>
          <p:cNvSpPr>
            <a:spLocks noGrp="1"/>
          </p:cNvSpPr>
          <p:nvPr>
            <p:ph type="title"/>
          </p:nvPr>
        </p:nvSpPr>
        <p:spPr/>
        <p:txBody>
          <a:bodyPr/>
          <a:lstStyle/>
          <a:p>
            <a:r>
              <a:rPr lang="el-GR" dirty="0"/>
              <a:t>ΠΕΡΙΛΗΨΗ ΚΕΦΑΛΑΙΟΥ, ΜΕΡΟΣ 2</a:t>
            </a:r>
          </a:p>
        </p:txBody>
      </p:sp>
      <p:sp>
        <p:nvSpPr>
          <p:cNvPr id="3" name="Θέση περιεχομένου 2">
            <a:extLst>
              <a:ext uri="{FF2B5EF4-FFF2-40B4-BE49-F238E27FC236}">
                <a16:creationId xmlns:a16="http://schemas.microsoft.com/office/drawing/2014/main" id="{272C05C1-07E3-4D4D-9247-85F521634782}"/>
              </a:ext>
            </a:extLst>
          </p:cNvPr>
          <p:cNvSpPr>
            <a:spLocks noGrp="1"/>
          </p:cNvSpPr>
          <p:nvPr>
            <p:ph idx="1"/>
          </p:nvPr>
        </p:nvSpPr>
        <p:spPr>
          <a:xfrm>
            <a:off x="1154954" y="2714625"/>
            <a:ext cx="8761413" cy="3711227"/>
          </a:xfrm>
        </p:spPr>
        <p:txBody>
          <a:bodyPr>
            <a:normAutofit/>
          </a:bodyPr>
          <a:lstStyle/>
          <a:p>
            <a:r>
              <a:rPr lang="el-GR" dirty="0"/>
              <a:t>Διαρθρωτική ανεργία  </a:t>
            </a:r>
          </a:p>
          <a:p>
            <a:pPr lvl="1"/>
            <a:r>
              <a:rPr lang="el-GR" dirty="0"/>
              <a:t>οφείλεται στην ακαμψία των μισθών: ο πραγματικός μισθός παραμένει πάνω από το επίπεδο ισορροπίας </a:t>
            </a:r>
          </a:p>
          <a:p>
            <a:pPr lvl="1"/>
            <a:r>
              <a:rPr lang="el-GR" dirty="0"/>
              <a:t>προκαλείται από τον κατώτατο μισθό, τα εργατικά συνδικάτα, τους μισθούς αποδοτικότητας </a:t>
            </a:r>
          </a:p>
          <a:p>
            <a:r>
              <a:rPr lang="el-GR" dirty="0"/>
              <a:t>Διάρκεια της ανεργίας </a:t>
            </a:r>
          </a:p>
          <a:p>
            <a:pPr lvl="1"/>
            <a:r>
              <a:rPr lang="el-GR" dirty="0"/>
              <a:t>στις περισσότερες περιπτώσεις ανέργων, η διάρκεια της ανεργίας είναι μικρή.  </a:t>
            </a:r>
          </a:p>
          <a:p>
            <a:pPr lvl="1"/>
            <a:r>
              <a:rPr lang="el-GR" dirty="0"/>
              <a:t>οι περισσότερες εβδομάδες ανεργίας μπορούν να αποδοθούν σε έναν μικρό αριθμό μακροχρόνια ανέργων </a:t>
            </a:r>
          </a:p>
          <a:p>
            <a:pPr marL="0" indent="0">
              <a:buNone/>
            </a:pPr>
            <a:endParaRPr lang="el-GR" dirty="0"/>
          </a:p>
        </p:txBody>
      </p:sp>
      <p:sp>
        <p:nvSpPr>
          <p:cNvPr id="4" name="Θέση αριθμού διαφάνειας 3">
            <a:extLst>
              <a:ext uri="{FF2B5EF4-FFF2-40B4-BE49-F238E27FC236}">
                <a16:creationId xmlns:a16="http://schemas.microsoft.com/office/drawing/2014/main" id="{46300107-F8B9-4718-846B-84E2A581AEB3}"/>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593621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17F6E5-C161-45AE-933B-8493F5C2DAD5}"/>
              </a:ext>
            </a:extLst>
          </p:cNvPr>
          <p:cNvSpPr>
            <a:spLocks noGrp="1"/>
          </p:cNvSpPr>
          <p:nvPr>
            <p:ph type="title"/>
          </p:nvPr>
        </p:nvSpPr>
        <p:spPr/>
        <p:txBody>
          <a:bodyPr/>
          <a:lstStyle/>
          <a:p>
            <a:r>
              <a:rPr lang="el-GR" dirty="0"/>
              <a:t>ΠΕΡΙΛΗΨΗ ΚΕΦΑΛΑΙΟΥ, ΜΕΡΟΣ 3</a:t>
            </a:r>
          </a:p>
        </p:txBody>
      </p:sp>
      <p:sp>
        <p:nvSpPr>
          <p:cNvPr id="4" name="Θέση αριθμού διαφάνειας 3">
            <a:extLst>
              <a:ext uri="{FF2B5EF4-FFF2-40B4-BE49-F238E27FC236}">
                <a16:creationId xmlns:a16="http://schemas.microsoft.com/office/drawing/2014/main" id="{D186BD08-5B82-424C-8B70-B36496FE6A97}"/>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6" name="Θέση περιεχομένου 5">
            <a:extLst>
              <a:ext uri="{FF2B5EF4-FFF2-40B4-BE49-F238E27FC236}">
                <a16:creationId xmlns:a16="http://schemas.microsoft.com/office/drawing/2014/main" id="{C6891DD1-01E2-4350-8284-4D0FFAB6B291}"/>
              </a:ext>
            </a:extLst>
          </p:cNvPr>
          <p:cNvSpPr>
            <a:spLocks noGrp="1"/>
          </p:cNvSpPr>
          <p:nvPr>
            <p:ph idx="1"/>
          </p:nvPr>
        </p:nvSpPr>
        <p:spPr>
          <a:xfrm>
            <a:off x="1154954" y="2743200"/>
            <a:ext cx="8761413" cy="3276600"/>
          </a:xfrm>
        </p:spPr>
        <p:txBody>
          <a:bodyPr/>
          <a:lstStyle/>
          <a:p>
            <a:r>
              <a:rPr lang="el-GR" dirty="0"/>
              <a:t>Η ανεργία στις Ηνωμένες Πολιτείες </a:t>
            </a:r>
          </a:p>
          <a:p>
            <a:pPr lvl="1"/>
            <a:r>
              <a:rPr lang="el-GR" dirty="0"/>
              <a:t>Διάφορα μέτρα της ανεργίας: </a:t>
            </a:r>
            <a:r>
              <a:rPr lang="en-US" dirty="0"/>
              <a:t>U</a:t>
            </a:r>
            <a:r>
              <a:rPr lang="el-GR" dirty="0"/>
              <a:t>-3. </a:t>
            </a:r>
            <a:r>
              <a:rPr lang="en-US" dirty="0"/>
              <a:t>U</a:t>
            </a:r>
            <a:r>
              <a:rPr lang="el-GR" dirty="0"/>
              <a:t>-6, κ.λπ. </a:t>
            </a:r>
          </a:p>
          <a:p>
            <a:pPr lvl="1"/>
            <a:r>
              <a:rPr lang="el-GR" dirty="0"/>
              <a:t>μείωση του ποσοστού συμμετοχής στο εργατικό δυναμικό </a:t>
            </a:r>
          </a:p>
          <a:p>
            <a:endParaRPr lang="el-GR" dirty="0"/>
          </a:p>
        </p:txBody>
      </p:sp>
    </p:spTree>
    <p:extLst>
      <p:ext uri="{BB962C8B-B14F-4D97-AF65-F5344CB8AC3E}">
        <p14:creationId xmlns:p14="http://schemas.microsoft.com/office/powerpoint/2010/main" val="1620025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951F34-2E23-45B0-A7B0-EA1AD34B9DD9}"/>
              </a:ext>
            </a:extLst>
          </p:cNvPr>
          <p:cNvSpPr>
            <a:spLocks noGrp="1"/>
          </p:cNvSpPr>
          <p:nvPr>
            <p:ph type="title"/>
          </p:nvPr>
        </p:nvSpPr>
        <p:spPr/>
        <p:txBody>
          <a:bodyPr/>
          <a:lstStyle/>
          <a:p>
            <a:r>
              <a:rPr lang="el-GR" dirty="0"/>
              <a:t>ΠΕΡΙΛΗΨΗ ΚΕΦΑΛΑΙΟΥ, ΜΕΡΟΣ 4</a:t>
            </a:r>
          </a:p>
        </p:txBody>
      </p:sp>
      <p:sp>
        <p:nvSpPr>
          <p:cNvPr id="3" name="Θέση περιεχομένου 2">
            <a:extLst>
              <a:ext uri="{FF2B5EF4-FFF2-40B4-BE49-F238E27FC236}">
                <a16:creationId xmlns:a16="http://schemas.microsoft.com/office/drawing/2014/main" id="{8222BA4A-DD44-46F9-80DA-2F1CC95BA89D}"/>
              </a:ext>
            </a:extLst>
          </p:cNvPr>
          <p:cNvSpPr>
            <a:spLocks noGrp="1"/>
          </p:cNvSpPr>
          <p:nvPr>
            <p:ph idx="1"/>
          </p:nvPr>
        </p:nvSpPr>
        <p:spPr>
          <a:xfrm>
            <a:off x="1154954" y="2800350"/>
            <a:ext cx="8761413" cy="3219450"/>
          </a:xfrm>
        </p:spPr>
        <p:txBody>
          <a:bodyPr/>
          <a:lstStyle/>
          <a:p>
            <a:r>
              <a:rPr lang="el-GR" dirty="0"/>
              <a:t>Η ανεργία στην Ευρώπη </a:t>
            </a:r>
          </a:p>
          <a:p>
            <a:pPr lvl="1"/>
            <a:r>
              <a:rPr lang="el-GR" dirty="0"/>
              <a:t>αυξήθηκε απότομα από τη δεκαετία του 1970 και μετά</a:t>
            </a:r>
          </a:p>
          <a:p>
            <a:pPr lvl="1"/>
            <a:r>
              <a:rPr lang="el-GR" dirty="0"/>
              <a:t>πιθανότατα οφείλεται στα γενναιόδωρα επιδόματα ανεργίας, την ισχυρή παρουσία εργατικών συνδικάτων και μια ωθούμενη από την τεχνολογία μετατόπιση της ζήτησης εργασίας από την ανειδίκευτη στην ειδικευμένη. </a:t>
            </a:r>
          </a:p>
          <a:p>
            <a:endParaRPr lang="el-GR" dirty="0"/>
          </a:p>
        </p:txBody>
      </p:sp>
      <p:sp>
        <p:nvSpPr>
          <p:cNvPr id="4" name="Θέση αριθμού διαφάνειας 3">
            <a:extLst>
              <a:ext uri="{FF2B5EF4-FFF2-40B4-BE49-F238E27FC236}">
                <a16:creationId xmlns:a16="http://schemas.microsoft.com/office/drawing/2014/main" id="{5646D832-5A45-4FCF-A1A9-C36FB649CB97}"/>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42917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AAB8DC92-FDA9-4D5E-A5C7-8E34BC9E8E22}"/>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400" b="0" i="0" kern="1200" dirty="0">
                <a:solidFill>
                  <a:schemeClr val="bg2"/>
                </a:solidFill>
                <a:latin typeface="+mj-lt"/>
                <a:ea typeface="+mj-ea"/>
                <a:cs typeface="+mj-cs"/>
              </a:rPr>
              <a:t>Πραγματικό και φυσικό ποσοστό ανεργίας, ΗΠΑ, 1960-2014</a:t>
            </a:r>
          </a:p>
        </p:txBody>
      </p:sp>
      <p:grpSp>
        <p:nvGrpSpPr>
          <p:cNvPr id="26" name="Group 25">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7" name="Rectangle 26">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9"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Θέση αριθμού διαφάνειας 3">
            <a:extLst>
              <a:ext uri="{FF2B5EF4-FFF2-40B4-BE49-F238E27FC236}">
                <a16:creationId xmlns:a16="http://schemas.microsoft.com/office/drawing/2014/main" id="{12DCE48F-5E30-482A-9555-4036592D2F3D}"/>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z="2800" b="0" i="0" kern="1200" smtClean="0">
                <a:solidFill>
                  <a:schemeClr val="bg1"/>
                </a:solidFill>
                <a:latin typeface="+mn-lt"/>
                <a:ea typeface="+mn-ea"/>
                <a:cs typeface="+mn-cs"/>
              </a:rPr>
              <a:pPr defTabSz="914400">
                <a:spcAft>
                  <a:spcPts val="600"/>
                </a:spcAft>
              </a:pPr>
              <a:t>4</a:t>
            </a:fld>
            <a:endParaRPr lang="en-US" sz="2800" b="0" i="0" kern="1200">
              <a:solidFill>
                <a:schemeClr val="bg1"/>
              </a:solidFill>
              <a:latin typeface="+mn-lt"/>
              <a:ea typeface="+mn-ea"/>
              <a:cs typeface="+mn-cs"/>
            </a:endParaRPr>
          </a:p>
        </p:txBody>
      </p:sp>
      <p:pic>
        <p:nvPicPr>
          <p:cNvPr id="11" name="Content Placeholder 5">
            <a:extLst>
              <a:ext uri="{FF2B5EF4-FFF2-40B4-BE49-F238E27FC236}">
                <a16:creationId xmlns:a16="http://schemas.microsoft.com/office/drawing/2014/main" id="{973EA538-66DE-4E4B-A8E7-EF56DCD06C61}"/>
              </a:ext>
            </a:extLst>
          </p:cNvPr>
          <p:cNvPicPr>
            <a:picLocks noGrp="1" noChangeAspect="1"/>
          </p:cNvPicPr>
          <p:nvPr>
            <p:ph idx="1"/>
          </p:nvPr>
        </p:nvPicPr>
        <p:blipFill>
          <a:blip r:embed="rId3"/>
          <a:stretch>
            <a:fillRect/>
          </a:stretch>
        </p:blipFill>
        <p:spPr>
          <a:xfrm>
            <a:off x="423332" y="801687"/>
            <a:ext cx="7089298" cy="5157464"/>
          </a:xfrm>
          <a:prstGeom prst="rect">
            <a:avLst/>
          </a:prstGeom>
        </p:spPr>
      </p:pic>
    </p:spTree>
    <p:extLst>
      <p:ext uri="{BB962C8B-B14F-4D97-AF65-F5344CB8AC3E}">
        <p14:creationId xmlns:p14="http://schemas.microsoft.com/office/powerpoint/2010/main" val="234423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D12D38-9F22-48AF-A811-5CAC896976C1}"/>
              </a:ext>
            </a:extLst>
          </p:cNvPr>
          <p:cNvSpPr>
            <a:spLocks noGrp="1"/>
          </p:cNvSpPr>
          <p:nvPr>
            <p:ph type="title"/>
          </p:nvPr>
        </p:nvSpPr>
        <p:spPr/>
        <p:txBody>
          <a:bodyPr/>
          <a:lstStyle/>
          <a:p>
            <a:r>
              <a:rPr lang="el-GR" dirty="0"/>
              <a:t>Ένα πρώτο υπόδειγμα του φυσικού ποσοστού ανεργίας</a:t>
            </a:r>
          </a:p>
        </p:txBody>
      </p:sp>
      <p:sp>
        <p:nvSpPr>
          <p:cNvPr id="3" name="Θέση περιεχομένου 2">
            <a:extLst>
              <a:ext uri="{FF2B5EF4-FFF2-40B4-BE49-F238E27FC236}">
                <a16:creationId xmlns:a16="http://schemas.microsoft.com/office/drawing/2014/main" id="{27425903-A3F7-4CF2-BE7A-007E87453E21}"/>
              </a:ext>
            </a:extLst>
          </p:cNvPr>
          <p:cNvSpPr>
            <a:spLocks noGrp="1"/>
          </p:cNvSpPr>
          <p:nvPr>
            <p:ph idx="1"/>
          </p:nvPr>
        </p:nvSpPr>
        <p:spPr/>
        <p:txBody>
          <a:bodyPr>
            <a:normAutofit/>
          </a:bodyPr>
          <a:lstStyle/>
          <a:p>
            <a:pPr marL="0" indent="0">
              <a:buNone/>
            </a:pPr>
            <a:r>
              <a:rPr lang="el-GR" dirty="0"/>
              <a:t>Συμβολισμός:</a:t>
            </a:r>
          </a:p>
          <a:p>
            <a:pPr marL="0" indent="0">
              <a:buNone/>
            </a:pPr>
            <a:r>
              <a:rPr lang="el-GR" dirty="0"/>
              <a:t> </a:t>
            </a:r>
          </a:p>
          <a:p>
            <a:pPr marL="0" indent="0">
              <a:buNone/>
            </a:pPr>
            <a:r>
              <a:rPr lang="en-US" b="1" i="1" dirty="0"/>
              <a:t>L</a:t>
            </a:r>
            <a:r>
              <a:rPr lang="en-US" dirty="0"/>
              <a:t> </a:t>
            </a:r>
            <a:r>
              <a:rPr lang="en-US" dirty="0">
                <a:sym typeface="Symbol" panose="05050102010706020507" pitchFamily="18" charset="2"/>
              </a:rPr>
              <a:t></a:t>
            </a:r>
            <a:r>
              <a:rPr lang="el-GR" dirty="0"/>
              <a:t> αριθμός των εργαζομένων στο εργατικό δυναμικό </a:t>
            </a:r>
          </a:p>
          <a:p>
            <a:pPr marL="0" indent="0">
              <a:buNone/>
            </a:pPr>
            <a:r>
              <a:rPr lang="en-US" b="1" i="1" dirty="0"/>
              <a:t>E</a:t>
            </a:r>
            <a:r>
              <a:rPr lang="en-US" dirty="0"/>
              <a:t> </a:t>
            </a:r>
            <a:r>
              <a:rPr lang="en-US" dirty="0">
                <a:sym typeface="Symbol" panose="05050102010706020507" pitchFamily="18" charset="2"/>
              </a:rPr>
              <a:t></a:t>
            </a:r>
            <a:r>
              <a:rPr lang="el-GR" dirty="0"/>
              <a:t> αριθμός των απασχολούμενων </a:t>
            </a:r>
          </a:p>
          <a:p>
            <a:pPr marL="0" indent="0">
              <a:buNone/>
            </a:pPr>
            <a:r>
              <a:rPr lang="en-US" b="1" i="1" dirty="0"/>
              <a:t>U</a:t>
            </a:r>
            <a:r>
              <a:rPr lang="en-US" dirty="0"/>
              <a:t> </a:t>
            </a:r>
            <a:r>
              <a:rPr lang="en-US" dirty="0">
                <a:sym typeface="Symbol" panose="05050102010706020507" pitchFamily="18" charset="2"/>
              </a:rPr>
              <a:t></a:t>
            </a:r>
            <a:r>
              <a:rPr lang="el-GR" dirty="0"/>
              <a:t> αριθμός των ανέργων </a:t>
            </a:r>
          </a:p>
          <a:p>
            <a:pPr marL="0" indent="0">
              <a:buNone/>
            </a:pPr>
            <a:r>
              <a:rPr lang="en-US" b="1" i="1" dirty="0"/>
              <a:t>U</a:t>
            </a:r>
            <a:r>
              <a:rPr lang="el-GR" b="1" i="1" dirty="0"/>
              <a:t>/</a:t>
            </a:r>
            <a:r>
              <a:rPr lang="en-US" b="1" i="1" dirty="0"/>
              <a:t>L</a:t>
            </a:r>
            <a:r>
              <a:rPr lang="en-US" dirty="0"/>
              <a:t> </a:t>
            </a:r>
            <a:r>
              <a:rPr lang="en-US" dirty="0">
                <a:sym typeface="Symbol" panose="05050102010706020507" pitchFamily="18" charset="2"/>
              </a:rPr>
              <a:t></a:t>
            </a:r>
            <a:r>
              <a:rPr lang="en-US" dirty="0"/>
              <a:t> </a:t>
            </a:r>
            <a:r>
              <a:rPr lang="el-GR" dirty="0"/>
              <a:t>ποσοστό ανεργίας </a:t>
            </a:r>
          </a:p>
          <a:p>
            <a:pPr marL="0" indent="0">
              <a:buNone/>
            </a:pPr>
            <a:endParaRPr lang="el-GR" dirty="0"/>
          </a:p>
        </p:txBody>
      </p:sp>
      <p:sp>
        <p:nvSpPr>
          <p:cNvPr id="4" name="Θέση αριθμού διαφάνειας 3">
            <a:extLst>
              <a:ext uri="{FF2B5EF4-FFF2-40B4-BE49-F238E27FC236}">
                <a16:creationId xmlns:a16="http://schemas.microsoft.com/office/drawing/2014/main" id="{BF05CADE-8237-4D4F-A979-6552CD8810DC}"/>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45356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1D0D06-A450-4288-AAF8-4644038B794C}"/>
              </a:ext>
            </a:extLst>
          </p:cNvPr>
          <p:cNvSpPr>
            <a:spLocks noGrp="1"/>
          </p:cNvSpPr>
          <p:nvPr>
            <p:ph type="title"/>
          </p:nvPr>
        </p:nvSpPr>
        <p:spPr/>
        <p:txBody>
          <a:bodyPr/>
          <a:lstStyle/>
          <a:p>
            <a:r>
              <a:rPr lang="el-GR" dirty="0"/>
              <a:t>Υποθέσεις </a:t>
            </a:r>
          </a:p>
        </p:txBody>
      </p:sp>
      <p:sp>
        <p:nvSpPr>
          <p:cNvPr id="3" name="Θέση περιεχομένου 2">
            <a:extLst>
              <a:ext uri="{FF2B5EF4-FFF2-40B4-BE49-F238E27FC236}">
                <a16:creationId xmlns:a16="http://schemas.microsoft.com/office/drawing/2014/main" id="{43F5B6E5-A167-4C46-B982-895466CE3441}"/>
              </a:ext>
            </a:extLst>
          </p:cNvPr>
          <p:cNvSpPr>
            <a:spLocks noGrp="1"/>
          </p:cNvSpPr>
          <p:nvPr>
            <p:ph idx="1"/>
          </p:nvPr>
        </p:nvSpPr>
        <p:spPr/>
        <p:txBody>
          <a:bodyPr/>
          <a:lstStyle/>
          <a:p>
            <a:pPr marL="0" indent="0">
              <a:buNone/>
            </a:pPr>
            <a:r>
              <a:rPr lang="el-GR" dirty="0"/>
              <a:t>1. Το </a:t>
            </a:r>
            <a:r>
              <a:rPr lang="en-US" b="1" i="1" dirty="0"/>
              <a:t>L </a:t>
            </a:r>
            <a:r>
              <a:rPr lang="el-GR" dirty="0"/>
              <a:t>καθορίζεται εξωγενώς </a:t>
            </a:r>
          </a:p>
          <a:p>
            <a:pPr marL="0" indent="0">
              <a:buNone/>
            </a:pPr>
            <a:r>
              <a:rPr lang="el-GR" dirty="0"/>
              <a:t>2. Στη διάρκεια ενός δεδομένου μήνα, </a:t>
            </a:r>
          </a:p>
          <a:p>
            <a:pPr marL="0" indent="0">
              <a:buNone/>
            </a:pPr>
            <a:r>
              <a:rPr lang="el-GR" b="1" i="1" dirty="0"/>
              <a:t>	</a:t>
            </a:r>
            <a:r>
              <a:rPr lang="en-US" b="1" i="1" dirty="0"/>
              <a:t>s</a:t>
            </a:r>
            <a:r>
              <a:rPr lang="en-US" dirty="0"/>
              <a:t> </a:t>
            </a:r>
            <a:r>
              <a:rPr lang="en-US" dirty="0">
                <a:sym typeface="Symbol" panose="05050102010706020507" pitchFamily="18" charset="2"/>
              </a:rPr>
              <a:t></a:t>
            </a:r>
            <a:r>
              <a:rPr lang="en-US" dirty="0"/>
              <a:t> </a:t>
            </a:r>
            <a:r>
              <a:rPr lang="el-GR" b="1" dirty="0"/>
              <a:t>ρυθμός αποχώρησης από την εργασία</a:t>
            </a:r>
            <a:r>
              <a:rPr lang="el-GR" dirty="0"/>
              <a:t>· το κλάσμα των 	απασχολουμένων που χάνουν τη θέση εργασίας τους </a:t>
            </a:r>
          </a:p>
          <a:p>
            <a:pPr marL="0" indent="0">
              <a:buNone/>
            </a:pPr>
            <a:r>
              <a:rPr lang="el-GR" b="1" i="1" dirty="0"/>
              <a:t>	</a:t>
            </a:r>
            <a:r>
              <a:rPr lang="en-US" b="1" i="1" dirty="0"/>
              <a:t>f</a:t>
            </a:r>
            <a:r>
              <a:rPr lang="en-US" dirty="0"/>
              <a:t> </a:t>
            </a:r>
            <a:r>
              <a:rPr lang="en-US" dirty="0">
                <a:sym typeface="Symbol" panose="05050102010706020507" pitchFamily="18" charset="2"/>
              </a:rPr>
              <a:t></a:t>
            </a:r>
            <a:r>
              <a:rPr lang="en-US" dirty="0"/>
              <a:t> </a:t>
            </a:r>
            <a:r>
              <a:rPr lang="el-GR" b="1" dirty="0"/>
              <a:t>ρυθμός εύρεσης εργασίας</a:t>
            </a:r>
            <a:r>
              <a:rPr lang="el-GR" dirty="0"/>
              <a:t>· το κλάσμα των ανέργων που βρίσκουν 	εργασία</a:t>
            </a:r>
          </a:p>
          <a:p>
            <a:pPr marL="0" indent="0">
              <a:buNone/>
            </a:pPr>
            <a:r>
              <a:rPr lang="el-GR" dirty="0"/>
              <a:t> Τα </a:t>
            </a:r>
            <a:r>
              <a:rPr lang="en-US" b="1" i="1" dirty="0"/>
              <a:t>s</a:t>
            </a:r>
            <a:r>
              <a:rPr lang="el-GR" dirty="0"/>
              <a:t> και </a:t>
            </a:r>
            <a:r>
              <a:rPr lang="en-US" b="1" i="1" dirty="0"/>
              <a:t>f</a:t>
            </a:r>
            <a:r>
              <a:rPr lang="el-GR" dirty="0"/>
              <a:t> καθορίζονται εξωγενώς </a:t>
            </a:r>
            <a:r>
              <a:rPr lang="el-GR" b="1" dirty="0"/>
              <a:t> </a:t>
            </a:r>
            <a:r>
              <a:rPr lang="el-GR" dirty="0"/>
              <a:t> </a:t>
            </a:r>
          </a:p>
          <a:p>
            <a:endParaRPr lang="el-GR" dirty="0"/>
          </a:p>
        </p:txBody>
      </p:sp>
      <p:sp>
        <p:nvSpPr>
          <p:cNvPr id="4" name="Θέση αριθμού διαφάνειας 3">
            <a:extLst>
              <a:ext uri="{FF2B5EF4-FFF2-40B4-BE49-F238E27FC236}">
                <a16:creationId xmlns:a16="http://schemas.microsoft.com/office/drawing/2014/main" id="{1F5FDE89-7D80-44F8-B382-4941A136B61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34942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0" name="Rectangle 29">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30">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9" name="Rectangle 38">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9E96E4B6-2B19-473B-BA2D-6CD78F28BC2E}"/>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2600" b="0" i="0" kern="1200" dirty="0">
                <a:solidFill>
                  <a:schemeClr val="bg2"/>
                </a:solidFill>
                <a:latin typeface="+mj-lt"/>
                <a:ea typeface="+mj-ea"/>
                <a:cs typeface="+mj-cs"/>
              </a:rPr>
              <a:t>Μεταβάσεις από την κατάσταση του απασχολούμενου στην κατάσταση του ανέργου</a:t>
            </a:r>
          </a:p>
        </p:txBody>
      </p:sp>
      <p:grpSp>
        <p:nvGrpSpPr>
          <p:cNvPr id="41" name="Group 40">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42" name="Rectangle 41">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4"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Θέση αριθμού διαφάνειας 3">
            <a:extLst>
              <a:ext uri="{FF2B5EF4-FFF2-40B4-BE49-F238E27FC236}">
                <a16:creationId xmlns:a16="http://schemas.microsoft.com/office/drawing/2014/main" id="{067CC7E8-76E7-4EE9-9248-7BB5C730BCC1}"/>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57F1E4F-1CFF-5643-939E-217C01CDF565}" type="slidenum">
              <a:rPr lang="en-US" sz="2800" b="0" i="0" kern="1200" smtClean="0">
                <a:solidFill>
                  <a:schemeClr val="bg1"/>
                </a:solidFill>
                <a:latin typeface="+mn-lt"/>
                <a:ea typeface="+mn-ea"/>
                <a:cs typeface="+mn-cs"/>
              </a:rPr>
              <a:pPr defTabSz="914400">
                <a:spcAft>
                  <a:spcPts val="600"/>
                </a:spcAft>
              </a:pPr>
              <a:t>7</a:t>
            </a:fld>
            <a:endParaRPr lang="en-US" sz="2800" b="0" i="0" kern="1200">
              <a:solidFill>
                <a:schemeClr val="bg1"/>
              </a:solidFill>
              <a:latin typeface="+mn-lt"/>
              <a:ea typeface="+mn-ea"/>
              <a:cs typeface="+mn-cs"/>
            </a:endParaRPr>
          </a:p>
        </p:txBody>
      </p:sp>
      <p:pic>
        <p:nvPicPr>
          <p:cNvPr id="6" name="Picture 5">
            <a:extLst>
              <a:ext uri="{FF2B5EF4-FFF2-40B4-BE49-F238E27FC236}">
                <a16:creationId xmlns:a16="http://schemas.microsoft.com/office/drawing/2014/main" id="{19FC4E91-27B6-CB46-B4AA-07648FB89EDD}"/>
              </a:ext>
            </a:extLst>
          </p:cNvPr>
          <p:cNvPicPr>
            <a:picLocks noChangeAspect="1"/>
          </p:cNvPicPr>
          <p:nvPr/>
        </p:nvPicPr>
        <p:blipFill>
          <a:blip r:embed="rId3"/>
          <a:stretch>
            <a:fillRect/>
          </a:stretch>
        </p:blipFill>
        <p:spPr>
          <a:xfrm>
            <a:off x="247650" y="1632173"/>
            <a:ext cx="7305293" cy="3214326"/>
          </a:xfrm>
          <a:prstGeom prst="rect">
            <a:avLst/>
          </a:prstGeom>
        </p:spPr>
      </p:pic>
    </p:spTree>
    <p:extLst>
      <p:ext uri="{BB962C8B-B14F-4D97-AF65-F5344CB8AC3E}">
        <p14:creationId xmlns:p14="http://schemas.microsoft.com/office/powerpoint/2010/main" val="154463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B7B49C-62EC-4804-9EBA-73C1CCAED521}"/>
              </a:ext>
            </a:extLst>
          </p:cNvPr>
          <p:cNvSpPr>
            <a:spLocks noGrp="1"/>
          </p:cNvSpPr>
          <p:nvPr>
            <p:ph type="title"/>
          </p:nvPr>
        </p:nvSpPr>
        <p:spPr/>
        <p:txBody>
          <a:bodyPr/>
          <a:lstStyle/>
          <a:p>
            <a:r>
              <a:rPr lang="el-GR" dirty="0"/>
              <a:t>Η συνθήκη της σταθερής κατάστασης </a:t>
            </a:r>
          </a:p>
        </p:txBody>
      </p:sp>
      <p:sp>
        <p:nvSpPr>
          <p:cNvPr id="3" name="Θέση περιεχομένου 2">
            <a:extLst>
              <a:ext uri="{FF2B5EF4-FFF2-40B4-BE49-F238E27FC236}">
                <a16:creationId xmlns:a16="http://schemas.microsoft.com/office/drawing/2014/main" id="{7075725B-E821-4F82-A8E8-776C40ACBED6}"/>
              </a:ext>
            </a:extLst>
          </p:cNvPr>
          <p:cNvSpPr>
            <a:spLocks noGrp="1"/>
          </p:cNvSpPr>
          <p:nvPr>
            <p:ph idx="1"/>
          </p:nvPr>
        </p:nvSpPr>
        <p:spPr/>
        <p:txBody>
          <a:bodyPr>
            <a:normAutofit fontScale="92500" lnSpcReduction="10000"/>
          </a:bodyPr>
          <a:lstStyle/>
          <a:p>
            <a:r>
              <a:rPr lang="el-GR" dirty="0"/>
              <a:t>Ορισμός: η αγορά εργασίας είναι σε </a:t>
            </a:r>
            <a:r>
              <a:rPr lang="el-GR" b="1" dirty="0"/>
              <a:t>σταθερή κατάσταση</a:t>
            </a:r>
            <a:r>
              <a:rPr lang="el-GR" dirty="0"/>
              <a:t>, ή σε μακροχρόνια ισορροπία, εάν το ποσοστό ανεργίας είναι σταθερό. </a:t>
            </a:r>
          </a:p>
          <a:p>
            <a:pPr marL="0" indent="0">
              <a:buNone/>
            </a:pPr>
            <a:endParaRPr lang="el-GR" dirty="0"/>
          </a:p>
          <a:p>
            <a:r>
              <a:rPr lang="el-GR" dirty="0"/>
              <a:t>Η συνθήκη της σταθερής κατάστασης είναι: </a:t>
            </a:r>
          </a:p>
          <a:p>
            <a:pPr marL="0" indent="0">
              <a:buNone/>
            </a:pPr>
            <a:endParaRPr lang="el-GR" dirty="0"/>
          </a:p>
          <a:p>
            <a:pPr marL="0" indent="0">
              <a:buNone/>
            </a:pPr>
            <a:r>
              <a:rPr lang="el-GR" b="1" dirty="0"/>
              <a:t>                             </a:t>
            </a:r>
            <a:r>
              <a:rPr lang="en-US" b="1" i="1" dirty="0"/>
              <a:t>s </a:t>
            </a:r>
            <a:r>
              <a:rPr lang="en-US" b="1" dirty="0">
                <a:sym typeface="Symbol" panose="05050102010706020507" pitchFamily="18" charset="2"/>
              </a:rPr>
              <a:t></a:t>
            </a:r>
            <a:r>
              <a:rPr lang="en-US" b="1" i="1" dirty="0"/>
              <a:t> E </a:t>
            </a:r>
            <a:r>
              <a:rPr lang="en-US" b="1" dirty="0">
                <a:sym typeface="Symbol" panose="05050102010706020507" pitchFamily="18" charset="2"/>
              </a:rPr>
              <a:t></a:t>
            </a:r>
            <a:r>
              <a:rPr lang="el-GR" b="1" i="1" dirty="0"/>
              <a:t>  </a:t>
            </a:r>
            <a:r>
              <a:rPr lang="en-US" b="1" i="1" dirty="0"/>
              <a:t>f </a:t>
            </a:r>
            <a:r>
              <a:rPr lang="en-US" b="1" dirty="0">
                <a:sym typeface="Symbol" panose="05050102010706020507" pitchFamily="18" charset="2"/>
              </a:rPr>
              <a:t></a:t>
            </a:r>
            <a:r>
              <a:rPr lang="en-US" b="1" i="1" dirty="0"/>
              <a:t> U </a:t>
            </a:r>
            <a:endParaRPr lang="el-GR" dirty="0"/>
          </a:p>
          <a:p>
            <a:pPr marL="0" indent="0">
              <a:buNone/>
            </a:pPr>
            <a:r>
              <a:rPr lang="el-GR" dirty="0"/>
              <a:t> </a:t>
            </a:r>
          </a:p>
          <a:p>
            <a:pPr marL="0" indent="0">
              <a:buNone/>
            </a:pPr>
            <a:r>
              <a:rPr lang="el-GR" b="1" dirty="0"/>
              <a:t>Ε: </a:t>
            </a:r>
            <a:r>
              <a:rPr lang="el-GR" dirty="0"/>
              <a:t>αριθμός των απασχολουμένων που χάνουν δουλειά του ή αποχωρούν από αυτήν</a:t>
            </a:r>
          </a:p>
          <a:p>
            <a:pPr marL="0" indent="0">
              <a:buNone/>
            </a:pPr>
            <a:r>
              <a:rPr lang="en-US" b="1" dirty="0"/>
              <a:t>U: </a:t>
            </a:r>
            <a:r>
              <a:rPr lang="el-GR" dirty="0"/>
              <a:t>ρυθμός των ανέργων που βρίσκουν δουλειά</a:t>
            </a:r>
          </a:p>
          <a:p>
            <a:endParaRPr lang="el-GR" dirty="0"/>
          </a:p>
        </p:txBody>
      </p:sp>
      <p:sp>
        <p:nvSpPr>
          <p:cNvPr id="4" name="Θέση αριθμού διαφάνειας 3">
            <a:extLst>
              <a:ext uri="{FF2B5EF4-FFF2-40B4-BE49-F238E27FC236}">
                <a16:creationId xmlns:a16="http://schemas.microsoft.com/office/drawing/2014/main" id="{47F14254-589D-4E8E-BA3E-3FC780A92C96}"/>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619642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F9E85F-C7BE-4B88-8B3E-35725546B09B}"/>
              </a:ext>
            </a:extLst>
          </p:cNvPr>
          <p:cNvSpPr>
            <a:spLocks noGrp="1"/>
          </p:cNvSpPr>
          <p:nvPr>
            <p:ph type="title"/>
          </p:nvPr>
        </p:nvSpPr>
        <p:spPr/>
        <p:txBody>
          <a:bodyPr/>
          <a:lstStyle/>
          <a:p>
            <a:r>
              <a:rPr lang="el-GR" dirty="0"/>
              <a:t>Εύρεση του ποσοστού ανεργίας του «επιπέδου ισορροπίας»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E570C90E-EE62-4EDC-9C66-A9109B628871}"/>
                  </a:ext>
                </a:extLst>
              </p:cNvPr>
              <p:cNvSpPr>
                <a:spLocks noGrp="1"/>
              </p:cNvSpPr>
              <p:nvPr>
                <p:ph idx="1"/>
              </p:nvPr>
            </p:nvSpPr>
            <p:spPr>
              <a:xfrm>
                <a:off x="1154954" y="2392471"/>
                <a:ext cx="8761413" cy="4233797"/>
              </a:xfrm>
            </p:spPr>
            <p:txBody>
              <a:bodyPr>
                <a:normAutofit/>
              </a:bodyPr>
              <a:lstStyle/>
              <a:p>
                <a:pPr marL="0" indent="0">
                  <a:buNone/>
                </a:pPr>
                <a:r>
                  <a:rPr lang="en-US" b="1" i="1" dirty="0"/>
                  <a:t>s </a:t>
                </a:r>
                <a:r>
                  <a:rPr lang="en-US" b="1" dirty="0">
                    <a:sym typeface="Symbol" panose="05050102010706020507" pitchFamily="18" charset="2"/>
                  </a:rPr>
                  <a:t></a:t>
                </a:r>
                <a:r>
                  <a:rPr lang="en-US" b="1" i="1" dirty="0"/>
                  <a:t> E </a:t>
                </a:r>
                <a:r>
                  <a:rPr lang="en-US" b="1" dirty="0">
                    <a:sym typeface="Symbol" panose="05050102010706020507" pitchFamily="18" charset="2"/>
                  </a:rPr>
                  <a:t></a:t>
                </a:r>
                <a:r>
                  <a:rPr lang="en-US" b="1" i="1" dirty="0"/>
                  <a:t>  f </a:t>
                </a:r>
                <a:r>
                  <a:rPr lang="en-US" b="1" dirty="0">
                    <a:sym typeface="Symbol" panose="05050102010706020507" pitchFamily="18" charset="2"/>
                  </a:rPr>
                  <a:t></a:t>
                </a:r>
                <a:r>
                  <a:rPr lang="en-US" b="1" i="1" dirty="0"/>
                  <a:t> U </a:t>
                </a:r>
                <a:endParaRPr lang="el-GR" dirty="0"/>
              </a:p>
              <a:p>
                <a:pPr marL="0" indent="0">
                  <a:buNone/>
                </a:pPr>
                <a:r>
                  <a:rPr lang="en-US" dirty="0"/>
                  <a:t>         </a:t>
                </a:r>
                <a:r>
                  <a:rPr lang="el-GR" dirty="0">
                    <a:sym typeface="Symbol" panose="05050102010706020507" pitchFamily="18" charset="2"/>
                  </a:rPr>
                  <a:t></a:t>
                </a:r>
                <a:r>
                  <a:rPr lang="el-GR" dirty="0"/>
                  <a:t> </a:t>
                </a:r>
                <a:r>
                  <a:rPr lang="en-US" b="1" i="1" dirty="0"/>
                  <a:t>s </a:t>
                </a:r>
                <a:r>
                  <a:rPr lang="en-US" b="1" dirty="0">
                    <a:sym typeface="Symbol" panose="05050102010706020507" pitchFamily="18" charset="2"/>
                  </a:rPr>
                  <a:t></a:t>
                </a:r>
                <a:r>
                  <a:rPr lang="en-US" b="1" dirty="0"/>
                  <a:t> (</a:t>
                </a:r>
                <a:r>
                  <a:rPr lang="en-US" b="1" i="1" dirty="0"/>
                  <a:t>L</a:t>
                </a:r>
                <a:r>
                  <a:rPr lang="en-US" b="1" dirty="0"/>
                  <a:t> – </a:t>
                </a:r>
                <a:r>
                  <a:rPr lang="en-US" b="1" i="1" dirty="0"/>
                  <a:t>U</a:t>
                </a:r>
                <a:r>
                  <a:rPr lang="en-US" b="1" dirty="0"/>
                  <a:t>)</a:t>
                </a:r>
                <a:endParaRPr lang="el-GR" dirty="0"/>
              </a:p>
              <a:p>
                <a:pPr marL="0" indent="0">
                  <a:buNone/>
                </a:pPr>
                <a:r>
                  <a:rPr lang="en-US" dirty="0"/>
                  <a:t>         </a:t>
                </a:r>
                <a:r>
                  <a:rPr lang="el-GR" dirty="0">
                    <a:sym typeface="Symbol" panose="05050102010706020507" pitchFamily="18" charset="2"/>
                  </a:rPr>
                  <a:t></a:t>
                </a:r>
                <a:r>
                  <a:rPr lang="el-GR" dirty="0"/>
                  <a:t> </a:t>
                </a:r>
                <a:r>
                  <a:rPr lang="en-US" b="1" i="1" dirty="0"/>
                  <a:t>s </a:t>
                </a:r>
                <a:r>
                  <a:rPr lang="en-US" b="1" dirty="0">
                    <a:sym typeface="Symbol" panose="05050102010706020507" pitchFamily="18" charset="2"/>
                  </a:rPr>
                  <a:t></a:t>
                </a:r>
                <a:r>
                  <a:rPr lang="en-US" b="1" dirty="0"/>
                  <a:t> </a:t>
                </a:r>
                <a:r>
                  <a:rPr lang="en-US" b="1" i="1" dirty="0"/>
                  <a:t>L</a:t>
                </a:r>
                <a:r>
                  <a:rPr lang="en-US" b="1" dirty="0"/>
                  <a:t> (</a:t>
                </a:r>
                <a:r>
                  <a:rPr lang="en-US" b="1" i="1" dirty="0"/>
                  <a:t>s</a:t>
                </a:r>
                <a:r>
                  <a:rPr lang="en-US" b="1" dirty="0"/>
                  <a:t> – </a:t>
                </a:r>
                <a:r>
                  <a:rPr lang="en-US" b="1" i="1" dirty="0"/>
                  <a:t>U</a:t>
                </a:r>
                <a:r>
                  <a:rPr lang="en-US" b="1" dirty="0"/>
                  <a:t>)</a:t>
                </a:r>
                <a:endParaRPr lang="el-GR" dirty="0"/>
              </a:p>
              <a:p>
                <a:pPr marL="0" indent="0">
                  <a:buNone/>
                </a:pPr>
                <a:r>
                  <a:rPr lang="el-GR" dirty="0"/>
                  <a:t> </a:t>
                </a:r>
              </a:p>
              <a:p>
                <a:pPr marL="0" indent="0">
                  <a:buNone/>
                </a:pPr>
                <a:r>
                  <a:rPr lang="el-GR" dirty="0"/>
                  <a:t>Λύστε ως προς </a:t>
                </a:r>
                <a:r>
                  <a:rPr lang="en-US" b="1" i="1" dirty="0"/>
                  <a:t>U</a:t>
                </a:r>
                <a:r>
                  <a:rPr lang="el-GR" b="1" dirty="0"/>
                  <a:t>/</a:t>
                </a:r>
                <a:r>
                  <a:rPr lang="en-US" b="1" i="1" dirty="0"/>
                  <a:t>L</a:t>
                </a:r>
                <a:r>
                  <a:rPr lang="el-GR" dirty="0"/>
                  <a:t>:  </a:t>
                </a:r>
              </a:p>
              <a:p>
                <a:pPr marL="0" indent="0">
                  <a:buNone/>
                </a:pPr>
                <a:r>
                  <a:rPr lang="el-GR" dirty="0"/>
                  <a:t>(</a:t>
                </a:r>
                <a:r>
                  <a:rPr lang="en-US" b="1" i="1" dirty="0"/>
                  <a:t>f</a:t>
                </a:r>
                <a:r>
                  <a:rPr lang="en-US" dirty="0"/>
                  <a:t> </a:t>
                </a:r>
                <a:r>
                  <a:rPr lang="el-GR" dirty="0">
                    <a:sym typeface="Symbol" panose="05050102010706020507" pitchFamily="18" charset="2"/>
                  </a:rPr>
                  <a:t></a:t>
                </a:r>
                <a:r>
                  <a:rPr lang="el-GR" dirty="0"/>
                  <a:t> </a:t>
                </a:r>
                <a:r>
                  <a:rPr lang="en-US" b="1" i="1" dirty="0"/>
                  <a:t>s</a:t>
                </a:r>
                <a:r>
                  <a:rPr lang="el-GR" b="1" dirty="0"/>
                  <a:t>)</a:t>
                </a:r>
                <a:r>
                  <a:rPr lang="el-GR" b="1" i="1" dirty="0"/>
                  <a:t> </a:t>
                </a:r>
                <a:r>
                  <a:rPr lang="en-US" b="1" dirty="0">
                    <a:sym typeface="Symbol" panose="05050102010706020507" pitchFamily="18" charset="2"/>
                  </a:rPr>
                  <a:t></a:t>
                </a:r>
                <a:r>
                  <a:rPr lang="en-US" b="1" dirty="0"/>
                  <a:t> </a:t>
                </a:r>
                <a:r>
                  <a:rPr lang="en-US" b="1" i="1" dirty="0"/>
                  <a:t>U</a:t>
                </a:r>
                <a:r>
                  <a:rPr lang="en-US" b="1" dirty="0"/>
                  <a:t> </a:t>
                </a:r>
                <a:r>
                  <a:rPr lang="en-US" b="1" dirty="0">
                    <a:sym typeface="Symbol" panose="05050102010706020507" pitchFamily="18" charset="2"/>
                  </a:rPr>
                  <a:t></a:t>
                </a:r>
                <a:r>
                  <a:rPr lang="en-US" b="1" dirty="0"/>
                  <a:t> </a:t>
                </a:r>
                <a:r>
                  <a:rPr lang="en-US" b="1" i="1" dirty="0"/>
                  <a:t>s</a:t>
                </a:r>
                <a:r>
                  <a:rPr lang="en-US" b="1" dirty="0"/>
                  <a:t> </a:t>
                </a:r>
                <a:r>
                  <a:rPr lang="en-US" b="1" dirty="0">
                    <a:sym typeface="Symbol" panose="05050102010706020507" pitchFamily="18" charset="2"/>
                  </a:rPr>
                  <a:t></a:t>
                </a:r>
                <a:r>
                  <a:rPr lang="en-US" b="1" dirty="0"/>
                  <a:t> </a:t>
                </a:r>
                <a:r>
                  <a:rPr lang="en-US" b="1" i="1" dirty="0"/>
                  <a:t>L</a:t>
                </a:r>
                <a:endParaRPr lang="el-GR" dirty="0"/>
              </a:p>
              <a:p>
                <a:pPr marL="0" indent="0">
                  <a:buNone/>
                </a:pPr>
                <a:r>
                  <a:rPr lang="el-GR" dirty="0"/>
                  <a:t>και επομένως,</a:t>
                </a:r>
                <a:endParaRPr lang="en-US" dirty="0"/>
              </a:p>
              <a:p>
                <a:pPr marL="0" indent="0">
                  <a:buNone/>
                </a:pPr>
                <a14:m>
                  <m:oMathPara xmlns:m="http://schemas.openxmlformats.org/officeDocument/2006/math">
                    <m:oMathParaPr>
                      <m:jc m:val="centerGroup"/>
                    </m:oMathParaPr>
                    <m:oMath xmlns:m="http://schemas.openxmlformats.org/officeDocument/2006/math">
                      <m:f>
                        <m:fPr>
                          <m:ctrlPr>
                            <a:rPr lang="el-GR" sz="4000" i="1" smtClean="0">
                              <a:latin typeface="Cambria Math" panose="02040503050406030204" pitchFamily="18" charset="0"/>
                            </a:rPr>
                          </m:ctrlPr>
                        </m:fPr>
                        <m:num>
                          <m:r>
                            <a:rPr lang="en-US" sz="4000" b="0" i="1" smtClean="0">
                              <a:latin typeface="Cambria Math" panose="02040503050406030204" pitchFamily="18" charset="0"/>
                            </a:rPr>
                            <m:t>𝑈</m:t>
                          </m:r>
                        </m:num>
                        <m:den>
                          <m:r>
                            <a:rPr lang="en-US" sz="4000" b="0" i="1" smtClean="0">
                              <a:latin typeface="Cambria Math" panose="02040503050406030204" pitchFamily="18" charset="0"/>
                            </a:rPr>
                            <m:t>𝐿</m:t>
                          </m:r>
                        </m:den>
                      </m:f>
                      <m:r>
                        <a:rPr lang="en-US" sz="4000" b="0" i="1" smtClean="0">
                          <a:latin typeface="Cambria Math" panose="02040503050406030204" pitchFamily="18" charset="0"/>
                        </a:rPr>
                        <m:t>=</m:t>
                      </m:r>
                      <m:f>
                        <m:fPr>
                          <m:ctrlPr>
                            <a:rPr lang="el-GR" sz="4000" i="1">
                              <a:latin typeface="Cambria Math" panose="02040503050406030204" pitchFamily="18" charset="0"/>
                            </a:rPr>
                          </m:ctrlPr>
                        </m:fPr>
                        <m:num>
                          <m:r>
                            <a:rPr lang="en-US" sz="4000" i="1">
                              <a:latin typeface="Cambria Math" panose="02040503050406030204" pitchFamily="18" charset="0"/>
                            </a:rPr>
                            <m:t>𝑠</m:t>
                          </m:r>
                        </m:num>
                        <m:den>
                          <m:r>
                            <a:rPr lang="en-US" sz="4000" i="1">
                              <a:latin typeface="Cambria Math" panose="02040503050406030204" pitchFamily="18" charset="0"/>
                            </a:rPr>
                            <m:t>𝑠</m:t>
                          </m:r>
                          <m:r>
                            <a:rPr lang="en-US" sz="4000" i="1">
                              <a:latin typeface="Cambria Math" panose="02040503050406030204" pitchFamily="18" charset="0"/>
                            </a:rPr>
                            <m:t>+</m:t>
                          </m:r>
                          <m:r>
                            <a:rPr lang="en-US" sz="4000" i="1">
                              <a:latin typeface="Cambria Math" panose="02040503050406030204" pitchFamily="18" charset="0"/>
                            </a:rPr>
                            <m:t>𝑓</m:t>
                          </m:r>
                        </m:den>
                      </m:f>
                    </m:oMath>
                  </m:oMathPara>
                </a14:m>
                <a:endParaRPr lang="el-GR" dirty="0"/>
              </a:p>
            </p:txBody>
          </p:sp>
        </mc:Choice>
        <mc:Fallback xmlns="">
          <p:sp>
            <p:nvSpPr>
              <p:cNvPr id="3" name="Θέση περιεχομένου 2">
                <a:extLst>
                  <a:ext uri="{FF2B5EF4-FFF2-40B4-BE49-F238E27FC236}">
                    <a16:creationId xmlns:a16="http://schemas.microsoft.com/office/drawing/2014/main" id="{E570C90E-EE62-4EDC-9C66-A9109B628871}"/>
                  </a:ext>
                </a:extLst>
              </p:cNvPr>
              <p:cNvSpPr>
                <a:spLocks noGrp="1" noRot="1" noChangeAspect="1" noMove="1" noResize="1" noEditPoints="1" noAdjustHandles="1" noChangeArrowheads="1" noChangeShapeType="1" noTextEdit="1"/>
              </p:cNvSpPr>
              <p:nvPr>
                <p:ph idx="1"/>
              </p:nvPr>
            </p:nvSpPr>
            <p:spPr>
              <a:xfrm>
                <a:off x="1154954" y="2392471"/>
                <a:ext cx="8761413" cy="4233797"/>
              </a:xfrm>
              <a:blipFill>
                <a:blip r:embed="rId2"/>
                <a:stretch>
                  <a:fillRect l="-579" t="-299"/>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7100CC02-64F6-4927-B083-01FC6DDBA68B}"/>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449156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{591DDD3E-659A-8E43-BA66-548E771B5E4B}tf10001076</Template>
  <TotalTime>1551</TotalTime>
  <Words>1632</Words>
  <Application>Microsoft Macintosh PowerPoint</Application>
  <PresentationFormat>Widescreen</PresentationFormat>
  <Paragraphs>314</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Cambria Math</vt:lpstr>
      <vt:lpstr>Century Gothic</vt:lpstr>
      <vt:lpstr>Helvetica</vt:lpstr>
      <vt:lpstr>Symbol</vt:lpstr>
      <vt:lpstr>Wingdings 3</vt:lpstr>
      <vt:lpstr>Ion Boardroom</vt:lpstr>
      <vt:lpstr> ΚΕΦΑΛΑΙΟ 7 Ανεργία και η αγορά εργασίας </vt:lpstr>
      <vt:lpstr>ΣΤΟ ΠΑΡΟΝ ΚΕΦΑΛΑΙΟ ΘΑ ΜΑΘΟΥΜΕ </vt:lpstr>
      <vt:lpstr>Φυσικό ποσοστό ανεργίας </vt:lpstr>
      <vt:lpstr>Πραγματικό και φυσικό ποσοστό ανεργίας, ΗΠΑ, 1960-2014</vt:lpstr>
      <vt:lpstr>Ένα πρώτο υπόδειγμα του φυσικού ποσοστού ανεργίας</vt:lpstr>
      <vt:lpstr>Υποθέσεις </vt:lpstr>
      <vt:lpstr>Μεταβάσεις από την κατάσταση του απασχολούμενου στην κατάσταση του ανέργου</vt:lpstr>
      <vt:lpstr>Η συνθήκη της σταθερής κατάστασης </vt:lpstr>
      <vt:lpstr>Εύρεση του ποσοστού ανεργίας του «επιπέδου ισορροπίας»</vt:lpstr>
      <vt:lpstr>Παράδειγμα: </vt:lpstr>
      <vt:lpstr>Αποτελέσματα της οικονομικής πολιτικής </vt:lpstr>
      <vt:lpstr>Γιατί υπάρχει ανεργία; (1 από 2)</vt:lpstr>
      <vt:lpstr>Αναζήτηση εργασίας και ανεργία τριβής</vt:lpstr>
      <vt:lpstr>Κλαδικές μεταβολές </vt:lpstr>
      <vt:lpstr>Περισσότερα παραδείγματα κλαδικών μεταβολών, Μέρος 1</vt:lpstr>
      <vt:lpstr>Περισσότερα παραδείγματα κλαδικών μεταβολών, Μέρος 2</vt:lpstr>
      <vt:lpstr>Ασφάλιση έναντι της ανεργίας </vt:lpstr>
      <vt:lpstr>Οφέλη της ασφάλισης έναντι της ανεργίας </vt:lpstr>
      <vt:lpstr>Γιατί υπάρχει ανεργία; (2 από 2)</vt:lpstr>
      <vt:lpstr>Ανεργία λόγω ακαμψίας των μισθών,  Μέρος 1</vt:lpstr>
      <vt:lpstr>Ανεργία λόγω ακαμψίας των μισθών, Μέρος 2</vt:lpstr>
      <vt:lpstr>Λόγοι της ακαμψίας των μισθών </vt:lpstr>
      <vt:lpstr>1. Η θέσπιση κατώτατων ημερομισθίων και μισθών </vt:lpstr>
      <vt:lpstr>2. Τα εργατικά συνδικάτα </vt:lpstr>
      <vt:lpstr>Συμμετοχή εργαζομένων στα συνδικάτα ανά κλάδο, 2013 Αναλογία μισθού  100  (μισθός ενταγμένων σε συνδικάτα) / (μισθός μη ενταγμένων σε συνδικάτα)</vt:lpstr>
      <vt:lpstr>3. Οι μισθοί αποδοτικότητας</vt:lpstr>
      <vt:lpstr>ΤΩΡΑ ΠΡΟΣΠΑΘΕΙΣΤΕ  Θέμα για συζήτηση </vt:lpstr>
      <vt:lpstr>Η μέση διάρκεια ανεργίας </vt:lpstr>
      <vt:lpstr>Αποθαρρημένοι εργαζόμενοι </vt:lpstr>
      <vt:lpstr>Εναλλακτικά μέτρα υποαπασχόλησης της εργασίας</vt:lpstr>
      <vt:lpstr>Συμμετοχή στο εργατικό δυναμικό </vt:lpstr>
      <vt:lpstr>Ανεργία την Ευρώπη, 1960-2013 </vt:lpstr>
      <vt:lpstr>Γιατί η ανεργία αυξάνεται στην Ευρώπη, αλλά όχι στις ΗΠΑ</vt:lpstr>
      <vt:lpstr>Ποσοστό εργαζομένων που καλύπτονται από συλλογικές διαπραγματεύσεις, επιλεγμένες χώρες</vt:lpstr>
      <vt:lpstr>ΠΕΡΙΛΗΨΗ ΚΕΦΑΛΑΙΟΥ, ΜΕΡΟΣ 1</vt:lpstr>
      <vt:lpstr>ΠΕΡΙΛΗΨΗ ΚΕΦΑΛΑΙΟΥ, ΜΕΡΟΣ 2</vt:lpstr>
      <vt:lpstr>ΠΕΡΙΛΗΨΗ ΚΕΦΑΛΑΙΟΥ, ΜΕΡΟΣ 3</vt:lpstr>
      <vt:lpstr>ΠΕΡΙΛΗΨΗ ΚΕΦΑΛΑΙΟΥ, ΜΕΡΟΣ 4</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1 Η επιστήμη της Μακροοικονομικής</dc:title>
  <dc:creator>Danae Dardanou</dc:creator>
  <cp:lastModifiedBy>Danae Dardanou</cp:lastModifiedBy>
  <cp:revision>84</cp:revision>
  <dcterms:created xsi:type="dcterms:W3CDTF">2019-09-06T07:23:08Z</dcterms:created>
  <dcterms:modified xsi:type="dcterms:W3CDTF">2019-11-04T09:32:15Z</dcterms:modified>
</cp:coreProperties>
</file>