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99" r:id="rId1"/>
  </p:sldMasterIdLst>
  <p:notesMasterIdLst>
    <p:notesMasterId r:id="rId4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708"/>
    <p:restoredTop sz="94639"/>
  </p:normalViewPr>
  <p:slideViewPr>
    <p:cSldViewPr snapToGrid="0" snapToObjects="1">
      <p:cViewPr varScale="1">
        <p:scale>
          <a:sx n="123" d="100"/>
          <a:sy n="123" d="100"/>
        </p:scale>
        <p:origin x="200" y="8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F82C52-3BF9-1D4E-AD48-8461EE3EBAD6}" type="datetimeFigureOut">
              <a:rPr lang="en-US" smtClean="0"/>
              <a:t>10/9/19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29EC38-0C2D-AF43-8BFD-C215FD072F2F}" type="slidenum">
              <a:rPr lang="en-US" smtClean="0"/>
              <a:t>‹#›</a:t>
            </a:fld>
            <a:endParaRPr lang="en-US"/>
          </a:p>
        </p:txBody>
      </p:sp>
    </p:spTree>
    <p:extLst>
      <p:ext uri="{BB962C8B-B14F-4D97-AF65-F5344CB8AC3E}">
        <p14:creationId xmlns:p14="http://schemas.microsoft.com/office/powerpoint/2010/main" val="3663311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199D0D42-186E-BC42-B7E2-A08CD1964CA4}" type="datetime1">
              <a:rPr lang="en-US" smtClean="0"/>
              <a:t>10/9/19</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US" dirty="0"/>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595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E7E073-96E7-524E-8A85-0E20D1958282}" type="datetime1">
              <a:rPr lang="en-US" smtClean="0"/>
              <a:t>10/9/19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0843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E3927AE-D6AA-D340-9426-CEE3F9142D3D}" type="datetime1">
              <a:rPr lang="en-US" smtClean="0"/>
              <a:t>10/9/19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9105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C48DF06-BC33-B54B-9884-65D16EEA6E20}" type="datetime1">
              <a:rPr lang="en-US" smtClean="0"/>
              <a:t>10/9/19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620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AD8BE8-8990-7240-9689-4A0C01F27034}" type="datetime1">
              <a:rPr lang="en-US" smtClean="0"/>
              <a:t>10/9/19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9919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56315F3-8E50-534A-AB7B-5C437D68CFA7}" type="datetime1">
              <a:rPr lang="en-US" smtClean="0"/>
              <a:t>10/9/19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5403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3C021C2-A967-8C49-BBEC-90FE553DB855}" type="datetime1">
              <a:rPr lang="en-US" smtClean="0"/>
              <a:t>10/9/19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35729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FA3B73-A38A-B144-A6A7-D63497BCC4AE}" type="datetime1">
              <a:rPr lang="en-US" smtClean="0"/>
              <a:t>10/9/19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3957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3321DB-19D2-F440-8A27-04DB1ECE9DA2}" type="datetime1">
              <a:rPr lang="en-US" smtClean="0"/>
              <a:t>10/9/19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2889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51FF4-6E37-1645-9D0D-6ED7B12D5C76}" type="datetime1">
              <a:rPr lang="en-US" smtClean="0"/>
              <a:t>10/9/19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7806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4440E7-1A55-C643-90F9-59FD30EDF52A}" type="datetime1">
              <a:rPr lang="en-US" smtClean="0"/>
              <a:t>10/9/19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3826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DB6A89-8379-084A-90FC-2C0D758BDFF0}" type="datetime1">
              <a:rPr lang="en-US" smtClean="0"/>
              <a:t>10/9/19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063261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FA0572-4F26-F948-A30E-210796AA7A94}" type="datetime1">
              <a:rPr lang="en-US" smtClean="0"/>
              <a:t>10/9/19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206782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3151D9-3A54-454B-BBA4-A365BCB8E432}" type="datetime1">
              <a:rPr lang="en-US" smtClean="0"/>
              <a:t>10/9/19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566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6538B2-56D0-AD40-9565-4AFEF2B85AD0}" type="datetime1">
              <a:rPr lang="en-US" smtClean="0"/>
              <a:t>10/9/19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1375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226E7D-6C78-D94B-A935-CCDE581248E8}" type="datetime1">
              <a:rPr lang="en-US" smtClean="0"/>
              <a:t>10/9/19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026716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298D393-888C-1C4B-A04A-F42B32B4697D}" type="datetime1">
              <a:rPr lang="en-US" smtClean="0"/>
              <a:t>10/9/19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9440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CCA361A-3AC5-C94F-8B05-30608CE930CA}" type="datetime1">
              <a:rPr lang="en-US" smtClean="0"/>
              <a:t>10/9/19</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0714589"/>
      </p:ext>
    </p:extLst>
  </p:cSld>
  <p:clrMap bg1="lt1" tx1="dk1" bg2="lt2" tx2="dk2" accent1="accent1" accent2="accent2" accent3="accent3" accent4="accent4" accent5="accent5" accent6="accent6" hlink="hlink" folHlink="folHlink"/>
  <p:sldLayoutIdLst>
    <p:sldLayoutId id="2147484200" r:id="rId1"/>
    <p:sldLayoutId id="2147484201" r:id="rId2"/>
    <p:sldLayoutId id="2147484202" r:id="rId3"/>
    <p:sldLayoutId id="2147484203" r:id="rId4"/>
    <p:sldLayoutId id="2147484204" r:id="rId5"/>
    <p:sldLayoutId id="2147484205" r:id="rId6"/>
    <p:sldLayoutId id="2147484206" r:id="rId7"/>
    <p:sldLayoutId id="2147484207" r:id="rId8"/>
    <p:sldLayoutId id="2147484208" r:id="rId9"/>
    <p:sldLayoutId id="2147484209" r:id="rId10"/>
    <p:sldLayoutId id="2147484210" r:id="rId11"/>
    <p:sldLayoutId id="2147484211" r:id="rId12"/>
    <p:sldLayoutId id="2147484212" r:id="rId13"/>
    <p:sldLayoutId id="2147484213" r:id="rId14"/>
    <p:sldLayoutId id="2147484214" r:id="rId15"/>
    <p:sldLayoutId id="2147484215" r:id="rId16"/>
    <p:sldLayoutId id="2147484216"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F3081-5631-AC42-852C-FBB735C4BE71}"/>
              </a:ext>
            </a:extLst>
          </p:cNvPr>
          <p:cNvSpPr>
            <a:spLocks noGrp="1"/>
          </p:cNvSpPr>
          <p:nvPr>
            <p:ph type="ctrTitle"/>
          </p:nvPr>
        </p:nvSpPr>
        <p:spPr>
          <a:xfrm>
            <a:off x="1154955" y="2279737"/>
            <a:ext cx="8825658" cy="2497644"/>
          </a:xfrm>
        </p:spPr>
        <p:txBody>
          <a:bodyPr/>
          <a:lstStyle/>
          <a:p>
            <a:br>
              <a:rPr lang="en-US" dirty="0"/>
            </a:br>
            <a:r>
              <a:rPr lang="el-GR" sz="3200" dirty="0"/>
              <a:t>ΚΕΦΑΛΑΙΟ </a:t>
            </a:r>
            <a:r>
              <a:rPr lang="en-US" sz="3200" dirty="0"/>
              <a:t>4</a:t>
            </a:r>
            <a:br>
              <a:rPr lang="en-US" dirty="0"/>
            </a:br>
            <a:r>
              <a:rPr lang="el-GR" dirty="0"/>
              <a:t>Το νομισματικό σύστημα: Τι είναι και πώς λειτουργεί </a:t>
            </a:r>
            <a:endParaRPr lang="en-US" dirty="0"/>
          </a:p>
        </p:txBody>
      </p:sp>
      <p:sp>
        <p:nvSpPr>
          <p:cNvPr id="3" name="Subtitle 2">
            <a:extLst>
              <a:ext uri="{FF2B5EF4-FFF2-40B4-BE49-F238E27FC236}">
                <a16:creationId xmlns:a16="http://schemas.microsoft.com/office/drawing/2014/main" id="{62FA7AD8-EB2D-4646-BDF0-2CA5D06E1099}"/>
              </a:ext>
            </a:extLst>
          </p:cNvPr>
          <p:cNvSpPr>
            <a:spLocks noGrp="1"/>
          </p:cNvSpPr>
          <p:nvPr>
            <p:ph type="subTitle" idx="1"/>
          </p:nvPr>
        </p:nvSpPr>
        <p:spPr/>
        <p:txBody>
          <a:bodyPr/>
          <a:lstStyle/>
          <a:p>
            <a:r>
              <a:rPr lang="el-GR" dirty="0"/>
              <a:t>ΜΑΚΡΟΟΙΚΟΝΟΜΙΚΗ </a:t>
            </a:r>
            <a:r>
              <a:rPr lang="en-US" dirty="0"/>
              <a:t> - N</a:t>
            </a:r>
            <a:r>
              <a:rPr lang="el-GR" dirty="0"/>
              <a:t>. </a:t>
            </a:r>
            <a:r>
              <a:rPr lang="en-US" dirty="0"/>
              <a:t>Gregory Mankiw</a:t>
            </a:r>
          </a:p>
        </p:txBody>
      </p:sp>
      <p:sp>
        <p:nvSpPr>
          <p:cNvPr id="6" name="Slide Number Placeholder 5">
            <a:extLst>
              <a:ext uri="{FF2B5EF4-FFF2-40B4-BE49-F238E27FC236}">
                <a16:creationId xmlns:a16="http://schemas.microsoft.com/office/drawing/2014/main" id="{C2732D6D-E0B4-F447-A6F2-5B808A745A89}"/>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106167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A54DC1-2606-4C6C-8B31-458EF6E46F4F}"/>
              </a:ext>
            </a:extLst>
          </p:cNvPr>
          <p:cNvSpPr>
            <a:spLocks noGrp="1"/>
          </p:cNvSpPr>
          <p:nvPr>
            <p:ph type="title"/>
          </p:nvPr>
        </p:nvSpPr>
        <p:spPr/>
        <p:txBody>
          <a:bodyPr/>
          <a:lstStyle/>
          <a:p>
            <a:r>
              <a:rPr lang="el-GR" dirty="0"/>
              <a:t>Κεντρική τράπεζα και νομισματικός έλεγχος </a:t>
            </a:r>
          </a:p>
        </p:txBody>
      </p:sp>
      <p:sp>
        <p:nvSpPr>
          <p:cNvPr id="3" name="Θέση περιεχομένου 2">
            <a:extLst>
              <a:ext uri="{FF2B5EF4-FFF2-40B4-BE49-F238E27FC236}">
                <a16:creationId xmlns:a16="http://schemas.microsoft.com/office/drawing/2014/main" id="{4CF23AA2-09B8-4F58-AE4E-46F86C164668}"/>
              </a:ext>
            </a:extLst>
          </p:cNvPr>
          <p:cNvSpPr>
            <a:spLocks noGrp="1"/>
          </p:cNvSpPr>
          <p:nvPr>
            <p:ph idx="1"/>
          </p:nvPr>
        </p:nvSpPr>
        <p:spPr/>
        <p:txBody>
          <a:bodyPr/>
          <a:lstStyle/>
          <a:p>
            <a:r>
              <a:rPr lang="el-GR" dirty="0"/>
              <a:t> Η νομισματική πολιτική ασκείται από την </a:t>
            </a:r>
            <a:r>
              <a:rPr lang="el-GR" b="1" dirty="0"/>
              <a:t>κεντρική τράπεζα</a:t>
            </a:r>
            <a:r>
              <a:rPr lang="el-GR" dirty="0"/>
              <a:t> μιας χώρας</a:t>
            </a:r>
            <a:endParaRPr lang="en-US" dirty="0"/>
          </a:p>
          <a:p>
            <a:r>
              <a:rPr lang="el-GR" dirty="0"/>
              <a:t> Η κεντρική τράπεζα των ΗΠΑ ονομάζεται </a:t>
            </a:r>
            <a:r>
              <a:rPr lang="el-GR" b="1" dirty="0"/>
              <a:t>Ομοσπονδιακή Τράπεζα</a:t>
            </a:r>
            <a:r>
              <a:rPr lang="el-GR" dirty="0"/>
              <a:t> (ή «</a:t>
            </a:r>
            <a:r>
              <a:rPr lang="en-US" dirty="0"/>
              <a:t>Fed</a:t>
            </a:r>
            <a:r>
              <a:rPr lang="el-GR" dirty="0"/>
              <a:t>»)</a:t>
            </a:r>
          </a:p>
          <a:p>
            <a:r>
              <a:rPr lang="el-GR" dirty="0"/>
              <a:t>Η κεντρική τράπεζα στην Ζώνη του Ευρώ είναι η </a:t>
            </a:r>
            <a:r>
              <a:rPr lang="el-GR" b="1" dirty="0"/>
              <a:t>ΕΚΤ</a:t>
            </a:r>
            <a:r>
              <a:rPr lang="el-GR" dirty="0"/>
              <a:t> (Ευρωπαϊκή Κεντρική Τράπεζα)</a:t>
            </a:r>
          </a:p>
          <a:p>
            <a:r>
              <a:rPr lang="el-GR" dirty="0"/>
              <a:t>Για να ελέγξει την προσφορά χρήματος, η Ομοσπονδιακή Τράπεζα χρησιμοποιεί τις </a:t>
            </a:r>
            <a:r>
              <a:rPr lang="el-GR" b="1" dirty="0"/>
              <a:t>πράξεις ανοικτής αγοράς</a:t>
            </a:r>
            <a:r>
              <a:rPr lang="el-GR" dirty="0"/>
              <a:t>, δηλαδή την αγορά και πώληση κρατικών ομολόγων </a:t>
            </a:r>
          </a:p>
          <a:p>
            <a:endParaRPr lang="el-GR" dirty="0"/>
          </a:p>
        </p:txBody>
      </p:sp>
      <p:sp>
        <p:nvSpPr>
          <p:cNvPr id="4" name="Θέση αριθμού διαφάνειας 3">
            <a:extLst>
              <a:ext uri="{FF2B5EF4-FFF2-40B4-BE49-F238E27FC236}">
                <a16:creationId xmlns:a16="http://schemas.microsoft.com/office/drawing/2014/main" id="{CD837D16-2102-4750-B8F9-0AE0CED2F53F}"/>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4127420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2FF778-928A-4547-B24F-C641D00AB95D}"/>
              </a:ext>
            </a:extLst>
          </p:cNvPr>
          <p:cNvSpPr>
            <a:spLocks noGrp="1"/>
          </p:cNvSpPr>
          <p:nvPr>
            <p:ph type="title"/>
          </p:nvPr>
        </p:nvSpPr>
        <p:spPr/>
        <p:txBody>
          <a:bodyPr/>
          <a:lstStyle/>
          <a:p>
            <a:r>
              <a:rPr lang="el-GR" dirty="0"/>
              <a:t>Μέτρα της προσφοράς χρήματος, Ιούλιος 2017</a:t>
            </a:r>
          </a:p>
        </p:txBody>
      </p:sp>
      <p:sp>
        <p:nvSpPr>
          <p:cNvPr id="4" name="Θέση αριθμού διαφάνειας 3">
            <a:extLst>
              <a:ext uri="{FF2B5EF4-FFF2-40B4-BE49-F238E27FC236}">
                <a16:creationId xmlns:a16="http://schemas.microsoft.com/office/drawing/2014/main" id="{7B347B8C-EAFA-478E-9535-15B131F02F43}"/>
              </a:ext>
            </a:extLst>
          </p:cNvPr>
          <p:cNvSpPr>
            <a:spLocks noGrp="1"/>
          </p:cNvSpPr>
          <p:nvPr>
            <p:ph type="sldNum" sz="quarter" idx="12"/>
          </p:nvPr>
        </p:nvSpPr>
        <p:spPr/>
        <p:txBody>
          <a:bodyPr/>
          <a:lstStyle/>
          <a:p>
            <a:fld id="{D57F1E4F-1CFF-5643-939E-217C01CDF565}" type="slidenum">
              <a:rPr lang="en-US" smtClean="0"/>
              <a:pPr/>
              <a:t>11</a:t>
            </a:fld>
            <a:endParaRPr lang="en-US" dirty="0"/>
          </a:p>
        </p:txBody>
      </p:sp>
      <p:graphicFrame>
        <p:nvGraphicFramePr>
          <p:cNvPr id="9" name="Πίνακας 9">
            <a:extLst>
              <a:ext uri="{FF2B5EF4-FFF2-40B4-BE49-F238E27FC236}">
                <a16:creationId xmlns:a16="http://schemas.microsoft.com/office/drawing/2014/main" id="{C0004C42-F017-49F6-8D37-A89A3976CA16}"/>
              </a:ext>
            </a:extLst>
          </p:cNvPr>
          <p:cNvGraphicFramePr>
            <a:graphicFrameLocks noGrp="1"/>
          </p:cNvGraphicFramePr>
          <p:nvPr>
            <p:ph idx="1"/>
            <p:extLst>
              <p:ext uri="{D42A27DB-BD31-4B8C-83A1-F6EECF244321}">
                <p14:modId xmlns:p14="http://schemas.microsoft.com/office/powerpoint/2010/main" val="415135612"/>
              </p:ext>
            </p:extLst>
          </p:nvPr>
        </p:nvGraphicFramePr>
        <p:xfrm>
          <a:off x="726510" y="2766390"/>
          <a:ext cx="9626030" cy="3951863"/>
        </p:xfrm>
        <a:graphic>
          <a:graphicData uri="http://schemas.openxmlformats.org/drawingml/2006/table">
            <a:tbl>
              <a:tblPr firstRow="1" bandRow="1">
                <a:tableStyleId>{5C22544A-7EE6-4342-B048-85BDC9FD1C3A}</a:tableStyleId>
              </a:tblPr>
              <a:tblGrid>
                <a:gridCol w="1232361">
                  <a:extLst>
                    <a:ext uri="{9D8B030D-6E8A-4147-A177-3AD203B41FA5}">
                      <a16:colId xmlns:a16="http://schemas.microsoft.com/office/drawing/2014/main" val="1520417201"/>
                    </a:ext>
                  </a:extLst>
                </a:gridCol>
                <a:gridCol w="5193524">
                  <a:extLst>
                    <a:ext uri="{9D8B030D-6E8A-4147-A177-3AD203B41FA5}">
                      <a16:colId xmlns:a16="http://schemas.microsoft.com/office/drawing/2014/main" val="637675915"/>
                    </a:ext>
                  </a:extLst>
                </a:gridCol>
                <a:gridCol w="3200145">
                  <a:extLst>
                    <a:ext uri="{9D8B030D-6E8A-4147-A177-3AD203B41FA5}">
                      <a16:colId xmlns:a16="http://schemas.microsoft.com/office/drawing/2014/main" val="1132258818"/>
                    </a:ext>
                  </a:extLst>
                </a:gridCol>
              </a:tblGrid>
              <a:tr h="604493">
                <a:tc>
                  <a:txBody>
                    <a:bodyPr/>
                    <a:lstStyle/>
                    <a:p>
                      <a:r>
                        <a:rPr lang="el-GR" dirty="0"/>
                        <a:t>Σύμβολο</a:t>
                      </a:r>
                    </a:p>
                  </a:txBody>
                  <a:tcPr/>
                </a:tc>
                <a:tc>
                  <a:txBody>
                    <a:bodyPr/>
                    <a:lstStyle/>
                    <a:p>
                      <a:r>
                        <a:rPr lang="el-GR" dirty="0"/>
                        <a:t>Τι περιλαμβάνει</a:t>
                      </a:r>
                    </a:p>
                  </a:txBody>
                  <a:tcPr/>
                </a:tc>
                <a:tc>
                  <a:txBody>
                    <a:bodyPr/>
                    <a:lstStyle/>
                    <a:p>
                      <a:r>
                        <a:rPr lang="el-GR" dirty="0"/>
                        <a:t>Ποσό τον Ιούλιο του 2017 (δισεκατομμύρια δολάρια)</a:t>
                      </a:r>
                    </a:p>
                  </a:txBody>
                  <a:tcPr/>
                </a:tc>
                <a:extLst>
                  <a:ext uri="{0D108BD9-81ED-4DB2-BD59-A6C34878D82A}">
                    <a16:rowId xmlns:a16="http://schemas.microsoft.com/office/drawing/2014/main" val="564385450"/>
                  </a:ext>
                </a:extLst>
              </a:tr>
              <a:tr h="345424">
                <a:tc>
                  <a:txBody>
                    <a:bodyPr/>
                    <a:lstStyle/>
                    <a:p>
                      <a:r>
                        <a:rPr lang="en-US" dirty="0"/>
                        <a:t>C</a:t>
                      </a:r>
                      <a:endParaRPr lang="el-GR" dirty="0"/>
                    </a:p>
                  </a:txBody>
                  <a:tcPr/>
                </a:tc>
                <a:tc>
                  <a:txBody>
                    <a:bodyPr/>
                    <a:lstStyle/>
                    <a:p>
                      <a:r>
                        <a:rPr lang="el-GR" dirty="0"/>
                        <a:t>Νόμισμα</a:t>
                      </a:r>
                    </a:p>
                  </a:txBody>
                  <a:tcPr/>
                </a:tc>
                <a:tc>
                  <a:txBody>
                    <a:bodyPr/>
                    <a:lstStyle/>
                    <a:p>
                      <a:r>
                        <a:rPr lang="el-GR" dirty="0"/>
                        <a:t>1.486</a:t>
                      </a:r>
                    </a:p>
                  </a:txBody>
                  <a:tcPr/>
                </a:tc>
                <a:extLst>
                  <a:ext uri="{0D108BD9-81ED-4DB2-BD59-A6C34878D82A}">
                    <a16:rowId xmlns:a16="http://schemas.microsoft.com/office/drawing/2014/main" val="2406422586"/>
                  </a:ext>
                </a:extLst>
              </a:tr>
              <a:tr h="381021">
                <a:tc>
                  <a:txBody>
                    <a:bodyPr/>
                    <a:lstStyle/>
                    <a:p>
                      <a:r>
                        <a:rPr lang="en-US" dirty="0"/>
                        <a:t>M1</a:t>
                      </a:r>
                      <a:endParaRPr lang="el-GR" dirty="0"/>
                    </a:p>
                  </a:txBody>
                  <a:tcPr/>
                </a:tc>
                <a:tc>
                  <a:txBody>
                    <a:bodyPr/>
                    <a:lstStyle/>
                    <a:p>
                      <a:r>
                        <a:rPr lang="el-GR" dirty="0"/>
                        <a:t>Νόμισμα (</a:t>
                      </a:r>
                      <a:r>
                        <a:rPr lang="en-US" i="1" dirty="0"/>
                        <a:t>C</a:t>
                      </a:r>
                      <a:r>
                        <a:rPr lang="en-US" dirty="0"/>
                        <a:t>) </a:t>
                      </a:r>
                      <a:r>
                        <a:rPr lang="el-GR" dirty="0"/>
                        <a:t>συν καταθέσεις όψεως, ταξιδιωτικές επιταγές και λοιπούς  λογαριασμούς που κινούνται με επιταγές</a:t>
                      </a:r>
                    </a:p>
                    <a:p>
                      <a:endParaRPr lang="el-GR" dirty="0"/>
                    </a:p>
                  </a:txBody>
                  <a:tcPr/>
                </a:tc>
                <a:tc>
                  <a:txBody>
                    <a:bodyPr/>
                    <a:lstStyle/>
                    <a:p>
                      <a:r>
                        <a:rPr lang="el-GR" dirty="0"/>
                        <a:t>3.528</a:t>
                      </a:r>
                    </a:p>
                    <a:p>
                      <a:endParaRPr lang="el-GR" dirty="0"/>
                    </a:p>
                  </a:txBody>
                  <a:tcPr/>
                </a:tc>
                <a:extLst>
                  <a:ext uri="{0D108BD9-81ED-4DB2-BD59-A6C34878D82A}">
                    <a16:rowId xmlns:a16="http://schemas.microsoft.com/office/drawing/2014/main" val="330223772"/>
                  </a:ext>
                </a:extLst>
              </a:tr>
              <a:tr h="1757303">
                <a:tc>
                  <a:txBody>
                    <a:bodyPr/>
                    <a:lstStyle/>
                    <a:p>
                      <a:r>
                        <a:rPr lang="en-US" dirty="0"/>
                        <a:t>M2</a:t>
                      </a:r>
                      <a:endParaRPr lang="el-GR" dirty="0"/>
                    </a:p>
                  </a:txBody>
                  <a:tcPr/>
                </a:tc>
                <a:tc>
                  <a:txBody>
                    <a:bodyPr/>
                    <a:lstStyle/>
                    <a:p>
                      <a:r>
                        <a:rPr lang="el-GR" dirty="0"/>
                        <a:t>M 1 συν τα αμοιβαία κεφάλαια  στην αγορά λιανικής χρήματος  (καταθέσεις ταμιευτηρίου συμπεριλαμβανομένων των λογαριασμών  καταθέσεων στις χρηματαγορές),  βραχυπρόθεσμες προθεσμιακές  καταθέσεις.</a:t>
                      </a:r>
                    </a:p>
                    <a:p>
                      <a:endParaRPr lang="el-GR" dirty="0"/>
                    </a:p>
                  </a:txBody>
                  <a:tcPr/>
                </a:tc>
                <a:tc>
                  <a:txBody>
                    <a:bodyPr/>
                    <a:lstStyle/>
                    <a:p>
                      <a:r>
                        <a:rPr lang="el-GR" dirty="0"/>
                        <a:t>13.602</a:t>
                      </a:r>
                    </a:p>
                    <a:p>
                      <a:endParaRPr lang="el-GR" dirty="0"/>
                    </a:p>
                  </a:txBody>
                  <a:tcPr/>
                </a:tc>
                <a:extLst>
                  <a:ext uri="{0D108BD9-81ED-4DB2-BD59-A6C34878D82A}">
                    <a16:rowId xmlns:a16="http://schemas.microsoft.com/office/drawing/2014/main" val="1476137095"/>
                  </a:ext>
                </a:extLst>
              </a:tr>
            </a:tbl>
          </a:graphicData>
        </a:graphic>
      </p:graphicFrame>
      <p:sp>
        <p:nvSpPr>
          <p:cNvPr id="11" name="TextBox 10">
            <a:extLst>
              <a:ext uri="{FF2B5EF4-FFF2-40B4-BE49-F238E27FC236}">
                <a16:creationId xmlns:a16="http://schemas.microsoft.com/office/drawing/2014/main" id="{79C1D278-DA8B-435C-BDBF-DF50D4DB47B4}"/>
              </a:ext>
            </a:extLst>
          </p:cNvPr>
          <p:cNvSpPr txBox="1"/>
          <p:nvPr/>
        </p:nvSpPr>
        <p:spPr>
          <a:xfrm>
            <a:off x="889348" y="2192055"/>
            <a:ext cx="9027019" cy="461665"/>
          </a:xfrm>
          <a:prstGeom prst="rect">
            <a:avLst/>
          </a:prstGeom>
          <a:noFill/>
        </p:spPr>
        <p:txBody>
          <a:bodyPr wrap="square" rtlCol="0">
            <a:spAutoFit/>
          </a:bodyPr>
          <a:lstStyle/>
          <a:p>
            <a:r>
              <a:rPr lang="el-GR" sz="2400" b="1" dirty="0"/>
              <a:t>Τα μέτρα του χρήματος</a:t>
            </a:r>
          </a:p>
        </p:txBody>
      </p:sp>
    </p:spTree>
    <p:extLst>
      <p:ext uri="{BB962C8B-B14F-4D97-AF65-F5344CB8AC3E}">
        <p14:creationId xmlns:p14="http://schemas.microsoft.com/office/powerpoint/2010/main" val="2104560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40ED42-6EF2-4ECD-B16E-ABFD658B00C4}"/>
              </a:ext>
            </a:extLst>
          </p:cNvPr>
          <p:cNvSpPr>
            <a:spLocks noGrp="1"/>
          </p:cNvSpPr>
          <p:nvPr>
            <p:ph type="title"/>
          </p:nvPr>
        </p:nvSpPr>
        <p:spPr/>
        <p:txBody>
          <a:bodyPr/>
          <a:lstStyle/>
          <a:p>
            <a:r>
              <a:rPr lang="el-GR" dirty="0"/>
              <a:t>Ο ρόλος των τραπεζών στο νομισματικό σύστημα, Μέρος 1 </a:t>
            </a:r>
          </a:p>
        </p:txBody>
      </p:sp>
      <p:sp>
        <p:nvSpPr>
          <p:cNvPr id="3" name="Θέση περιεχομένου 2">
            <a:extLst>
              <a:ext uri="{FF2B5EF4-FFF2-40B4-BE49-F238E27FC236}">
                <a16:creationId xmlns:a16="http://schemas.microsoft.com/office/drawing/2014/main" id="{63998F1A-3BAC-4591-A2C3-0DD3396322D0}"/>
              </a:ext>
            </a:extLst>
          </p:cNvPr>
          <p:cNvSpPr>
            <a:spLocks noGrp="1"/>
          </p:cNvSpPr>
          <p:nvPr>
            <p:ph idx="1"/>
          </p:nvPr>
        </p:nvSpPr>
        <p:spPr/>
        <p:txBody>
          <a:bodyPr/>
          <a:lstStyle/>
          <a:p>
            <a:r>
              <a:rPr lang="el-GR" dirty="0"/>
              <a:t>Η προσφορά χρήματος (</a:t>
            </a:r>
            <a:r>
              <a:rPr lang="el-GR" b="1" i="1" dirty="0"/>
              <a:t>Μ</a:t>
            </a:r>
            <a:r>
              <a:rPr lang="el-GR" dirty="0"/>
              <a:t>) είναι ίση με το νόμισμα (</a:t>
            </a:r>
            <a:r>
              <a:rPr lang="en-US" b="1" i="1" dirty="0"/>
              <a:t>C</a:t>
            </a:r>
            <a:r>
              <a:rPr lang="el-GR" dirty="0"/>
              <a:t>) συν τις καταθέσεις όψεως  ή τραπεζικούς λογαριασμούς που κινούνται με την έκδοση επιταγών (</a:t>
            </a:r>
            <a:r>
              <a:rPr lang="en-US" b="1" i="1" dirty="0"/>
              <a:t>D</a:t>
            </a:r>
            <a:r>
              <a:rPr lang="el-GR" dirty="0"/>
              <a:t>)</a:t>
            </a:r>
          </a:p>
          <a:p>
            <a:pPr marL="0" indent="0">
              <a:buNone/>
            </a:pPr>
            <a:endParaRPr lang="el-GR" dirty="0"/>
          </a:p>
          <a:p>
            <a:pPr marL="0" indent="0">
              <a:buNone/>
            </a:pPr>
            <a:r>
              <a:rPr lang="el-GR" b="1" i="1" dirty="0"/>
              <a:t>                                                   </a:t>
            </a:r>
            <a:r>
              <a:rPr lang="en-US" b="1" i="1" dirty="0"/>
              <a:t>M</a:t>
            </a:r>
            <a:r>
              <a:rPr lang="en-US" dirty="0"/>
              <a:t> </a:t>
            </a:r>
            <a:r>
              <a:rPr lang="en-US" dirty="0">
                <a:sym typeface="Symbol" panose="05050102010706020507" pitchFamily="18" charset="2"/>
              </a:rPr>
              <a:t></a:t>
            </a:r>
            <a:r>
              <a:rPr lang="en-US" dirty="0"/>
              <a:t> </a:t>
            </a:r>
            <a:r>
              <a:rPr lang="en-US" b="1" i="1" dirty="0"/>
              <a:t>C</a:t>
            </a:r>
            <a:r>
              <a:rPr lang="en-US" dirty="0"/>
              <a:t> </a:t>
            </a:r>
            <a:r>
              <a:rPr lang="en-US" dirty="0">
                <a:sym typeface="Symbol" panose="05050102010706020507" pitchFamily="18" charset="2"/>
              </a:rPr>
              <a:t></a:t>
            </a:r>
            <a:r>
              <a:rPr lang="en-US" dirty="0"/>
              <a:t> </a:t>
            </a:r>
            <a:r>
              <a:rPr lang="en-US" b="1" i="1" dirty="0"/>
              <a:t>D</a:t>
            </a:r>
            <a:endParaRPr lang="el-GR" dirty="0"/>
          </a:p>
          <a:p>
            <a:pPr marL="0" indent="0">
              <a:buNone/>
            </a:pPr>
            <a:r>
              <a:rPr lang="el-GR" dirty="0"/>
              <a:t> </a:t>
            </a:r>
          </a:p>
          <a:p>
            <a:r>
              <a:rPr lang="el-GR" dirty="0"/>
              <a:t>Αφού η προσφορά χρήματος περιλαμβάνει τις καταθέσεις όψεως είναι προφανές ότι το τραπεζικό σύστημα διαδραματίζει σημαντικό ρόλο. </a:t>
            </a:r>
          </a:p>
          <a:p>
            <a:endParaRPr lang="el-GR" dirty="0"/>
          </a:p>
        </p:txBody>
      </p:sp>
      <p:sp>
        <p:nvSpPr>
          <p:cNvPr id="4" name="Θέση αριθμού διαφάνειας 3">
            <a:extLst>
              <a:ext uri="{FF2B5EF4-FFF2-40B4-BE49-F238E27FC236}">
                <a16:creationId xmlns:a16="http://schemas.microsoft.com/office/drawing/2014/main" id="{9362DC20-6D49-474F-86E5-BFA0BF993E5B}"/>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4227900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6512A9-6055-4686-B311-0456ABDA93B2}"/>
              </a:ext>
            </a:extLst>
          </p:cNvPr>
          <p:cNvSpPr>
            <a:spLocks noGrp="1"/>
          </p:cNvSpPr>
          <p:nvPr>
            <p:ph type="title"/>
          </p:nvPr>
        </p:nvSpPr>
        <p:spPr/>
        <p:txBody>
          <a:bodyPr/>
          <a:lstStyle/>
          <a:p>
            <a:r>
              <a:rPr lang="el-GR" dirty="0"/>
              <a:t>Μερικά προκαταρκτικά </a:t>
            </a:r>
          </a:p>
        </p:txBody>
      </p:sp>
      <p:sp>
        <p:nvSpPr>
          <p:cNvPr id="3" name="Θέση περιεχομένου 2">
            <a:extLst>
              <a:ext uri="{FF2B5EF4-FFF2-40B4-BE49-F238E27FC236}">
                <a16:creationId xmlns:a16="http://schemas.microsoft.com/office/drawing/2014/main" id="{A377E5E2-0425-4F78-81AB-75D389BCA6C2}"/>
              </a:ext>
            </a:extLst>
          </p:cNvPr>
          <p:cNvSpPr>
            <a:spLocks noGrp="1"/>
          </p:cNvSpPr>
          <p:nvPr>
            <p:ph idx="1"/>
          </p:nvPr>
        </p:nvSpPr>
        <p:spPr/>
        <p:txBody>
          <a:bodyPr/>
          <a:lstStyle/>
          <a:p>
            <a:r>
              <a:rPr lang="el-GR" b="1" dirty="0"/>
              <a:t>Διαθέσιμα </a:t>
            </a:r>
            <a:r>
              <a:rPr lang="el-GR" dirty="0"/>
              <a:t>(</a:t>
            </a:r>
            <a:r>
              <a:rPr lang="en-US" b="1" i="1" dirty="0"/>
              <a:t>R</a:t>
            </a:r>
            <a:r>
              <a:rPr lang="el-GR" dirty="0"/>
              <a:t>): το μέρος των καταθέσεων (</a:t>
            </a:r>
            <a:r>
              <a:rPr lang="en-US" b="1" i="1" dirty="0"/>
              <a:t>D</a:t>
            </a:r>
            <a:r>
              <a:rPr lang="el-GR" dirty="0"/>
              <a:t>) που οι τράπεζες δεν δανείζουν.</a:t>
            </a:r>
          </a:p>
          <a:p>
            <a:r>
              <a:rPr lang="el-GR" dirty="0"/>
              <a:t>Το παθητικό μιας τράπεζας περιλαμβάνει τις καταθέσεις· το ενεργητικό της περιλαμβάνει τα διαθέσιμα και τα δάνεια που έχει χορηγήσει. </a:t>
            </a:r>
          </a:p>
          <a:p>
            <a:r>
              <a:rPr lang="el-GR" b="1" dirty="0"/>
              <a:t>Τραπεζική υποχρεωτικών διαθεσίμων 100%: </a:t>
            </a:r>
            <a:r>
              <a:rPr lang="el-GR" dirty="0"/>
              <a:t>Ένα σύστημα σύμφωνα με το οποίο η τράπεζα διατηρεί ως διαθέσιμα το σύνολο των καταθέσεων.</a:t>
            </a:r>
          </a:p>
          <a:p>
            <a:r>
              <a:rPr lang="el-GR" b="1" dirty="0"/>
              <a:t>Τραπεζική κλασματικών διαθεσίμων</a:t>
            </a:r>
            <a:r>
              <a:rPr lang="el-GR" dirty="0"/>
              <a:t>: Ένα σύστημα σύμφωνα με το οποίο οι τράπεζες κρατούν ένα ποσοστό των καταθέσεών τους ως διαθέσιμα </a:t>
            </a:r>
          </a:p>
          <a:p>
            <a:endParaRPr lang="el-GR" dirty="0"/>
          </a:p>
        </p:txBody>
      </p:sp>
      <p:sp>
        <p:nvSpPr>
          <p:cNvPr id="4" name="Θέση αριθμού διαφάνειας 3">
            <a:extLst>
              <a:ext uri="{FF2B5EF4-FFF2-40B4-BE49-F238E27FC236}">
                <a16:creationId xmlns:a16="http://schemas.microsoft.com/office/drawing/2014/main" id="{0E1AD4DA-62D8-43FE-A211-3B971EAAC6C5}"/>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394434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4E8509-C935-41D1-BD90-3448CB95A85E}"/>
              </a:ext>
            </a:extLst>
          </p:cNvPr>
          <p:cNvSpPr>
            <a:spLocks noGrp="1"/>
          </p:cNvSpPr>
          <p:nvPr>
            <p:ph type="title"/>
          </p:nvPr>
        </p:nvSpPr>
        <p:spPr/>
        <p:txBody>
          <a:bodyPr/>
          <a:lstStyle/>
          <a:p>
            <a:r>
              <a:rPr lang="el-GR" dirty="0"/>
              <a:t>Ο ρόλος των τραπεζών στο νομισματικό σύστημα, Μέρος 2 </a:t>
            </a:r>
          </a:p>
        </p:txBody>
      </p:sp>
      <p:sp>
        <p:nvSpPr>
          <p:cNvPr id="3" name="Θέση περιεχομένου 2">
            <a:extLst>
              <a:ext uri="{FF2B5EF4-FFF2-40B4-BE49-F238E27FC236}">
                <a16:creationId xmlns:a16="http://schemas.microsoft.com/office/drawing/2014/main" id="{11D5882E-AE00-4B5D-83C2-321E19537D86}"/>
              </a:ext>
            </a:extLst>
          </p:cNvPr>
          <p:cNvSpPr>
            <a:spLocks noGrp="1"/>
          </p:cNvSpPr>
          <p:nvPr>
            <p:ph idx="1"/>
          </p:nvPr>
        </p:nvSpPr>
        <p:spPr>
          <a:xfrm>
            <a:off x="1154955" y="2603500"/>
            <a:ext cx="9197586" cy="3416300"/>
          </a:xfrm>
        </p:spPr>
        <p:txBody>
          <a:bodyPr>
            <a:normAutofit/>
          </a:bodyPr>
          <a:lstStyle/>
          <a:p>
            <a:r>
              <a:rPr lang="el-GR" dirty="0"/>
              <a:t>Για να κατανοήσουμε τον ρόλο των τραπεζών, θα εξετάσουμε τρία σενάρια: </a:t>
            </a:r>
          </a:p>
          <a:p>
            <a:pPr lvl="1">
              <a:buClr>
                <a:schemeClr val="tx2"/>
              </a:buClr>
              <a:buFont typeface="+mj-lt"/>
              <a:buAutoNum type="arabicPeriod"/>
            </a:pPr>
            <a:r>
              <a:rPr lang="el-GR" dirty="0"/>
              <a:t>Δεν υπάρχουν τράπεζες</a:t>
            </a:r>
          </a:p>
          <a:p>
            <a:pPr lvl="1">
              <a:buClr>
                <a:schemeClr val="tx2"/>
              </a:buClr>
              <a:buFont typeface="+mj-lt"/>
              <a:buAutoNum type="arabicPeriod"/>
            </a:pPr>
            <a:r>
              <a:rPr lang="el-GR" dirty="0"/>
              <a:t>Τραπεζική υποχρεωτικών διαθεσίμων 100% (η διατήρηση του 100% των καταθέσεων ως τραπεζικών διαθεσίμων)</a:t>
            </a:r>
          </a:p>
          <a:p>
            <a:pPr lvl="1">
              <a:buClr>
                <a:schemeClr val="tx2"/>
              </a:buClr>
              <a:buFont typeface="+mj-lt"/>
              <a:buAutoNum type="arabicPeriod"/>
            </a:pPr>
            <a:r>
              <a:rPr lang="el-GR" dirty="0"/>
              <a:t>Τραπεζική κλασματικών διαθεσίμων (οι τράπεζες κρατούν ένα ποσοστό των καταθέσεων ως διαθέσιμα και χρησιμοποιούν το υπόλοιπο μέρος των καταθέσεων για να χορηγούν δάνεια)</a:t>
            </a:r>
          </a:p>
          <a:p>
            <a:r>
              <a:rPr lang="el-GR" dirty="0"/>
              <a:t> Σε κάθε σενάριο υποθέτουμε: </a:t>
            </a:r>
            <a:r>
              <a:rPr lang="en-US" b="1" i="1" dirty="0"/>
              <a:t>C</a:t>
            </a:r>
            <a:r>
              <a:rPr lang="en-US" dirty="0"/>
              <a:t> </a:t>
            </a:r>
            <a:r>
              <a:rPr lang="el-GR" dirty="0">
                <a:sym typeface="Symbol" panose="05050102010706020507" pitchFamily="18" charset="2"/>
              </a:rPr>
              <a:t></a:t>
            </a:r>
            <a:r>
              <a:rPr lang="el-GR" dirty="0"/>
              <a:t> 1.000 δολάρια.</a:t>
            </a:r>
          </a:p>
          <a:p>
            <a:endParaRPr lang="el-GR" dirty="0"/>
          </a:p>
        </p:txBody>
      </p:sp>
      <p:sp>
        <p:nvSpPr>
          <p:cNvPr id="4" name="Θέση αριθμού διαφάνειας 3">
            <a:extLst>
              <a:ext uri="{FF2B5EF4-FFF2-40B4-BE49-F238E27FC236}">
                <a16:creationId xmlns:a16="http://schemas.microsoft.com/office/drawing/2014/main" id="{4614E667-3289-4081-B6A4-5288992780FD}"/>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562253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A2333D-1F38-4672-8235-D47A838D2498}"/>
              </a:ext>
            </a:extLst>
          </p:cNvPr>
          <p:cNvSpPr>
            <a:spLocks noGrp="1"/>
          </p:cNvSpPr>
          <p:nvPr>
            <p:ph type="title"/>
          </p:nvPr>
        </p:nvSpPr>
        <p:spPr/>
        <p:txBody>
          <a:bodyPr/>
          <a:lstStyle/>
          <a:p>
            <a:r>
              <a:rPr lang="el-GR" dirty="0"/>
              <a:t>Σενάριο 1: Δεν υπάρχουν τράπεζες </a:t>
            </a:r>
          </a:p>
        </p:txBody>
      </p:sp>
      <p:sp>
        <p:nvSpPr>
          <p:cNvPr id="3" name="Θέση περιεχομένου 2">
            <a:extLst>
              <a:ext uri="{FF2B5EF4-FFF2-40B4-BE49-F238E27FC236}">
                <a16:creationId xmlns:a16="http://schemas.microsoft.com/office/drawing/2014/main" id="{F683EA50-3E50-46C0-896F-1C577623FFB9}"/>
              </a:ext>
            </a:extLst>
          </p:cNvPr>
          <p:cNvSpPr>
            <a:spLocks noGrp="1"/>
          </p:cNvSpPr>
          <p:nvPr>
            <p:ph idx="1"/>
          </p:nvPr>
        </p:nvSpPr>
        <p:spPr/>
        <p:txBody>
          <a:bodyPr/>
          <a:lstStyle/>
          <a:p>
            <a:r>
              <a:rPr lang="el-GR" b="1" i="1" dirty="0"/>
              <a:t>D </a:t>
            </a:r>
            <a:r>
              <a:rPr lang="el-GR" dirty="0">
                <a:sym typeface="Symbol" panose="05050102010706020507" pitchFamily="18" charset="2"/>
              </a:rPr>
              <a:t></a:t>
            </a:r>
            <a:r>
              <a:rPr lang="el-GR" dirty="0"/>
              <a:t> 0 και </a:t>
            </a:r>
            <a:r>
              <a:rPr lang="el-GR" b="1" i="1" dirty="0"/>
              <a:t>M </a:t>
            </a:r>
            <a:r>
              <a:rPr lang="el-GR" dirty="0">
                <a:sym typeface="Symbol" panose="05050102010706020507" pitchFamily="18" charset="2"/>
              </a:rPr>
              <a:t></a:t>
            </a:r>
            <a:r>
              <a:rPr lang="el-GR" dirty="0"/>
              <a:t> </a:t>
            </a:r>
            <a:r>
              <a:rPr lang="el-GR" b="1" i="1" dirty="0"/>
              <a:t>C </a:t>
            </a:r>
            <a:r>
              <a:rPr lang="el-GR" dirty="0">
                <a:sym typeface="Symbol" panose="05050102010706020507" pitchFamily="18" charset="2"/>
              </a:rPr>
              <a:t></a:t>
            </a:r>
            <a:r>
              <a:rPr lang="el-GR" dirty="0"/>
              <a:t> 1.000 δολάρια </a:t>
            </a:r>
          </a:p>
          <a:p>
            <a:pPr marL="0" indent="0">
              <a:buNone/>
            </a:pPr>
            <a:endParaRPr lang="el-GR" dirty="0"/>
          </a:p>
        </p:txBody>
      </p:sp>
      <p:sp>
        <p:nvSpPr>
          <p:cNvPr id="4" name="Θέση αριθμού διαφάνειας 3">
            <a:extLst>
              <a:ext uri="{FF2B5EF4-FFF2-40B4-BE49-F238E27FC236}">
                <a16:creationId xmlns:a16="http://schemas.microsoft.com/office/drawing/2014/main" id="{FB1B8569-80F9-4A62-AAB2-E79AC09224F1}"/>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865086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47DB54-9385-4F0F-824D-66E7BF85D8A6}"/>
              </a:ext>
            </a:extLst>
          </p:cNvPr>
          <p:cNvSpPr>
            <a:spLocks noGrp="1"/>
          </p:cNvSpPr>
          <p:nvPr>
            <p:ph type="title"/>
          </p:nvPr>
        </p:nvSpPr>
        <p:spPr/>
        <p:txBody>
          <a:bodyPr/>
          <a:lstStyle/>
          <a:p>
            <a:r>
              <a:rPr lang="el-GR" sz="2800" dirty="0"/>
              <a:t>Σενάριο 2: Διατήρηση του 100% των καταθέσεων ως τραπεζικών διαθεσίμων</a:t>
            </a:r>
          </a:p>
        </p:txBody>
      </p:sp>
      <p:sp>
        <p:nvSpPr>
          <p:cNvPr id="3" name="Θέση περιεχομένου 2">
            <a:extLst>
              <a:ext uri="{FF2B5EF4-FFF2-40B4-BE49-F238E27FC236}">
                <a16:creationId xmlns:a16="http://schemas.microsoft.com/office/drawing/2014/main" id="{83355F85-EB97-4CFE-96B3-F6B013B53B83}"/>
              </a:ext>
            </a:extLst>
          </p:cNvPr>
          <p:cNvSpPr>
            <a:spLocks noGrp="1"/>
          </p:cNvSpPr>
          <p:nvPr>
            <p:ph idx="1"/>
          </p:nvPr>
        </p:nvSpPr>
        <p:spPr>
          <a:xfrm>
            <a:off x="1030537" y="2354893"/>
            <a:ext cx="9215753" cy="4346532"/>
          </a:xfrm>
        </p:spPr>
        <p:txBody>
          <a:bodyPr>
            <a:normAutofit/>
          </a:bodyPr>
          <a:lstStyle/>
          <a:p>
            <a:r>
              <a:rPr lang="el-GR" dirty="0"/>
              <a:t>Αρχικά </a:t>
            </a:r>
            <a:r>
              <a:rPr lang="en-US" b="1" dirty="0"/>
              <a:t>C</a:t>
            </a:r>
            <a:r>
              <a:rPr lang="en-US" dirty="0"/>
              <a:t> </a:t>
            </a:r>
            <a:r>
              <a:rPr lang="el-GR" dirty="0">
                <a:sym typeface="Symbol" panose="05050102010706020507" pitchFamily="18" charset="2"/>
              </a:rPr>
              <a:t></a:t>
            </a:r>
            <a:r>
              <a:rPr lang="el-GR" dirty="0"/>
              <a:t> 1.000 δολάρια, </a:t>
            </a:r>
            <a:r>
              <a:rPr lang="en-US" b="1" i="1" dirty="0"/>
              <a:t>D</a:t>
            </a:r>
            <a:r>
              <a:rPr lang="en-US" dirty="0"/>
              <a:t> </a:t>
            </a:r>
            <a:r>
              <a:rPr lang="el-GR" dirty="0">
                <a:sym typeface="Symbol" panose="05050102010706020507" pitchFamily="18" charset="2"/>
              </a:rPr>
              <a:t></a:t>
            </a:r>
            <a:r>
              <a:rPr lang="el-GR" dirty="0"/>
              <a:t> 0 δολάρια, </a:t>
            </a:r>
            <a:r>
              <a:rPr lang="en-US" b="1" i="1" dirty="0"/>
              <a:t>M</a:t>
            </a:r>
            <a:r>
              <a:rPr lang="en-US" dirty="0"/>
              <a:t> </a:t>
            </a:r>
            <a:r>
              <a:rPr lang="el-GR" dirty="0">
                <a:sym typeface="Symbol" panose="05050102010706020507" pitchFamily="18" charset="2"/>
              </a:rPr>
              <a:t></a:t>
            </a:r>
            <a:r>
              <a:rPr lang="el-GR" dirty="0"/>
              <a:t> 1.000 δολάρια</a:t>
            </a:r>
          </a:p>
          <a:p>
            <a:r>
              <a:rPr lang="el-GR" dirty="0"/>
              <a:t>Τώρα υποθέστε ότι τα νοικοκυριά καταθέτουν 1.000 δολάρια στην «Πρώτη Τράπεζα».</a:t>
            </a:r>
            <a:endParaRPr lang="en-US" dirty="0"/>
          </a:p>
          <a:p>
            <a:r>
              <a:rPr lang="el-GR" b="1" dirty="0"/>
              <a:t>Ισολογισμός Πρώτης Τράπεζας</a:t>
            </a:r>
          </a:p>
          <a:p>
            <a:endParaRPr lang="el-GR" b="1" dirty="0"/>
          </a:p>
          <a:p>
            <a:endParaRPr lang="el-GR" b="1" dirty="0"/>
          </a:p>
          <a:p>
            <a:endParaRPr lang="el-GR" b="1" dirty="0"/>
          </a:p>
          <a:p>
            <a:pPr marL="0" indent="0">
              <a:buNone/>
            </a:pPr>
            <a:endParaRPr lang="el-GR" b="1" i="1" dirty="0"/>
          </a:p>
          <a:p>
            <a:pPr marL="0" indent="0">
              <a:buNone/>
            </a:pPr>
            <a:r>
              <a:rPr lang="el-GR" i="1" dirty="0"/>
              <a:t>ΣΥΜΠΕΡΑΣΜΑ </a:t>
            </a:r>
          </a:p>
          <a:p>
            <a:pPr marL="0" indent="0">
              <a:buNone/>
            </a:pPr>
            <a:r>
              <a:rPr lang="el-GR" dirty="0"/>
              <a:t>Η τραπεζική των υποχρεωτικών διαθεσίμων 100% δεν έχει καμιά επίπτωση στο μέγεθος της προσφοράς χρήματος </a:t>
            </a:r>
          </a:p>
          <a:p>
            <a:endParaRPr lang="el-GR" dirty="0"/>
          </a:p>
        </p:txBody>
      </p:sp>
      <p:sp>
        <p:nvSpPr>
          <p:cNvPr id="4" name="Θέση αριθμού διαφάνειας 3">
            <a:extLst>
              <a:ext uri="{FF2B5EF4-FFF2-40B4-BE49-F238E27FC236}">
                <a16:creationId xmlns:a16="http://schemas.microsoft.com/office/drawing/2014/main" id="{C038AE0E-345D-4725-8E9F-95D964ABB87D}"/>
              </a:ext>
            </a:extLst>
          </p:cNvPr>
          <p:cNvSpPr>
            <a:spLocks noGrp="1"/>
          </p:cNvSpPr>
          <p:nvPr>
            <p:ph type="sldNum" sz="quarter" idx="12"/>
          </p:nvPr>
        </p:nvSpPr>
        <p:spPr/>
        <p:txBody>
          <a:bodyPr/>
          <a:lstStyle/>
          <a:p>
            <a:fld id="{D57F1E4F-1CFF-5643-939E-217C01CDF565}" type="slidenum">
              <a:rPr lang="en-US" smtClean="0"/>
              <a:pPr/>
              <a:t>16</a:t>
            </a:fld>
            <a:endParaRPr lang="en-US" dirty="0"/>
          </a:p>
        </p:txBody>
      </p:sp>
      <p:graphicFrame>
        <p:nvGraphicFramePr>
          <p:cNvPr id="5" name="Πίνακας 5">
            <a:extLst>
              <a:ext uri="{FF2B5EF4-FFF2-40B4-BE49-F238E27FC236}">
                <a16:creationId xmlns:a16="http://schemas.microsoft.com/office/drawing/2014/main" id="{1A962EE6-58A2-4EAB-BD1B-66D563E6318A}"/>
              </a:ext>
            </a:extLst>
          </p:cNvPr>
          <p:cNvGraphicFramePr>
            <a:graphicFrameLocks noGrp="1"/>
          </p:cNvGraphicFramePr>
          <p:nvPr>
            <p:extLst>
              <p:ext uri="{D42A27DB-BD31-4B8C-83A1-F6EECF244321}">
                <p14:modId xmlns:p14="http://schemas.microsoft.com/office/powerpoint/2010/main" val="1677773685"/>
              </p:ext>
            </p:extLst>
          </p:nvPr>
        </p:nvGraphicFramePr>
        <p:xfrm>
          <a:off x="1297140" y="3864873"/>
          <a:ext cx="4143331" cy="1097861"/>
        </p:xfrm>
        <a:graphic>
          <a:graphicData uri="http://schemas.openxmlformats.org/drawingml/2006/table">
            <a:tbl>
              <a:tblPr firstRow="1" bandRow="1">
                <a:tableStyleId>{5C22544A-7EE6-4342-B048-85BDC9FD1C3A}</a:tableStyleId>
              </a:tblPr>
              <a:tblGrid>
                <a:gridCol w="1750686">
                  <a:extLst>
                    <a:ext uri="{9D8B030D-6E8A-4147-A177-3AD203B41FA5}">
                      <a16:colId xmlns:a16="http://schemas.microsoft.com/office/drawing/2014/main" val="1387911822"/>
                    </a:ext>
                  </a:extLst>
                </a:gridCol>
                <a:gridCol w="2392645">
                  <a:extLst>
                    <a:ext uri="{9D8B030D-6E8A-4147-A177-3AD203B41FA5}">
                      <a16:colId xmlns:a16="http://schemas.microsoft.com/office/drawing/2014/main" val="3603139235"/>
                    </a:ext>
                  </a:extLst>
                </a:gridCol>
              </a:tblGrid>
              <a:tr h="457781">
                <a:tc>
                  <a:txBody>
                    <a:bodyPr/>
                    <a:lstStyle/>
                    <a:p>
                      <a:r>
                        <a:rPr lang="el-GR" sz="1800" b="1" kern="1200" dirty="0">
                          <a:solidFill>
                            <a:schemeClr val="lt1"/>
                          </a:solidFill>
                          <a:effectLst/>
                          <a:latin typeface="+mn-lt"/>
                          <a:ea typeface="+mn-ea"/>
                          <a:cs typeface="+mn-cs"/>
                        </a:rPr>
                        <a:t>Ενεργητικό </a:t>
                      </a:r>
                      <a:endParaRPr lang="el-GR" dirty="0"/>
                    </a:p>
                  </a:txBody>
                  <a:tcPr/>
                </a:tc>
                <a:tc>
                  <a:txBody>
                    <a:bodyPr/>
                    <a:lstStyle/>
                    <a:p>
                      <a:r>
                        <a:rPr lang="el-GR" dirty="0"/>
                        <a:t>Παθητικό</a:t>
                      </a:r>
                    </a:p>
                  </a:txBody>
                  <a:tcPr/>
                </a:tc>
                <a:extLst>
                  <a:ext uri="{0D108BD9-81ED-4DB2-BD59-A6C34878D82A}">
                    <a16:rowId xmlns:a16="http://schemas.microsoft.com/office/drawing/2014/main" val="3028906758"/>
                  </a:ext>
                </a:extLst>
              </a:tr>
              <a:tr h="370840">
                <a:tc>
                  <a:txBody>
                    <a:bodyPr/>
                    <a:lstStyle/>
                    <a:p>
                      <a:r>
                        <a:rPr lang="el-GR" sz="1800" kern="1200" dirty="0">
                          <a:solidFill>
                            <a:schemeClr val="dk1"/>
                          </a:solidFill>
                          <a:effectLst/>
                          <a:latin typeface="+mn-lt"/>
                          <a:ea typeface="+mn-ea"/>
                          <a:cs typeface="+mn-cs"/>
                        </a:rPr>
                        <a:t>Διαθέσιμα 1.000 δολάρια </a:t>
                      </a:r>
                      <a:endParaRPr lang="el-GR" dirty="0"/>
                    </a:p>
                  </a:txBody>
                  <a:tcPr/>
                </a:tc>
                <a:tc>
                  <a:txBody>
                    <a:bodyPr/>
                    <a:lstStyle/>
                    <a:p>
                      <a:r>
                        <a:rPr lang="el-GR" sz="1800" kern="1200" dirty="0">
                          <a:solidFill>
                            <a:schemeClr val="dk1"/>
                          </a:solidFill>
                          <a:effectLst/>
                          <a:latin typeface="+mn-lt"/>
                          <a:ea typeface="+mn-ea"/>
                          <a:cs typeface="+mn-cs"/>
                        </a:rPr>
                        <a:t>Καταθέσεις</a:t>
                      </a:r>
                    </a:p>
                    <a:p>
                      <a:r>
                        <a:rPr lang="el-GR" sz="1800" kern="1200" dirty="0">
                          <a:solidFill>
                            <a:schemeClr val="dk1"/>
                          </a:solidFill>
                          <a:effectLst/>
                          <a:latin typeface="+mn-lt"/>
                          <a:ea typeface="+mn-ea"/>
                          <a:cs typeface="+mn-cs"/>
                        </a:rPr>
                        <a:t>1.000 δολάρια </a:t>
                      </a:r>
                      <a:endParaRPr lang="el-GR" dirty="0"/>
                    </a:p>
                  </a:txBody>
                  <a:tcPr/>
                </a:tc>
                <a:extLst>
                  <a:ext uri="{0D108BD9-81ED-4DB2-BD59-A6C34878D82A}">
                    <a16:rowId xmlns:a16="http://schemas.microsoft.com/office/drawing/2014/main" val="1840270218"/>
                  </a:ext>
                </a:extLst>
              </a:tr>
            </a:tbl>
          </a:graphicData>
        </a:graphic>
      </p:graphicFrame>
      <p:sp>
        <p:nvSpPr>
          <p:cNvPr id="8" name="TextBox 7">
            <a:extLst>
              <a:ext uri="{FF2B5EF4-FFF2-40B4-BE49-F238E27FC236}">
                <a16:creationId xmlns:a16="http://schemas.microsoft.com/office/drawing/2014/main" id="{35237089-8FB1-43C6-942B-9A0BEEF5D71B}"/>
              </a:ext>
            </a:extLst>
          </p:cNvPr>
          <p:cNvSpPr txBox="1"/>
          <p:nvPr/>
        </p:nvSpPr>
        <p:spPr>
          <a:xfrm>
            <a:off x="6425852" y="3744198"/>
            <a:ext cx="2743200" cy="1200329"/>
          </a:xfrm>
          <a:prstGeom prst="rect">
            <a:avLst/>
          </a:prstGeom>
          <a:noFill/>
        </p:spPr>
        <p:txBody>
          <a:bodyPr wrap="square" rtlCol="0">
            <a:spAutoFit/>
          </a:bodyPr>
          <a:lstStyle/>
          <a:p>
            <a:r>
              <a:rPr lang="el-GR" dirty="0"/>
              <a:t>Μετά την κατάθεση:</a:t>
            </a:r>
          </a:p>
          <a:p>
            <a:r>
              <a:rPr lang="el-GR" b="1" i="1" dirty="0"/>
              <a:t>C </a:t>
            </a:r>
            <a:r>
              <a:rPr lang="el-GR" dirty="0">
                <a:sym typeface="Symbol" panose="05050102010706020507" pitchFamily="18" charset="2"/>
              </a:rPr>
              <a:t></a:t>
            </a:r>
            <a:r>
              <a:rPr lang="el-GR" dirty="0"/>
              <a:t> 0 δολάρια,  </a:t>
            </a:r>
          </a:p>
          <a:p>
            <a:r>
              <a:rPr lang="el-GR" b="1" i="1" dirty="0"/>
              <a:t>D </a:t>
            </a:r>
            <a:r>
              <a:rPr lang="el-GR" dirty="0">
                <a:sym typeface="Symbol" panose="05050102010706020507" pitchFamily="18" charset="2"/>
              </a:rPr>
              <a:t></a:t>
            </a:r>
            <a:r>
              <a:rPr lang="el-GR" dirty="0"/>
              <a:t> 1.000 δολάρια, </a:t>
            </a:r>
          </a:p>
          <a:p>
            <a:r>
              <a:rPr lang="el-GR" b="1" i="1" dirty="0"/>
              <a:t>M </a:t>
            </a:r>
            <a:r>
              <a:rPr lang="el-GR" dirty="0">
                <a:sym typeface="Symbol" panose="05050102010706020507" pitchFamily="18" charset="2"/>
              </a:rPr>
              <a:t></a:t>
            </a:r>
            <a:r>
              <a:rPr lang="el-GR" dirty="0"/>
              <a:t> 1.000 δολάρια </a:t>
            </a:r>
          </a:p>
        </p:txBody>
      </p:sp>
    </p:spTree>
    <p:extLst>
      <p:ext uri="{BB962C8B-B14F-4D97-AF65-F5344CB8AC3E}">
        <p14:creationId xmlns:p14="http://schemas.microsoft.com/office/powerpoint/2010/main" val="3190996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109D2D-5EE1-4BC2-8C9C-713A8ADB4DAC}"/>
              </a:ext>
            </a:extLst>
          </p:cNvPr>
          <p:cNvSpPr>
            <a:spLocks noGrp="1"/>
          </p:cNvSpPr>
          <p:nvPr>
            <p:ph type="title"/>
          </p:nvPr>
        </p:nvSpPr>
        <p:spPr/>
        <p:txBody>
          <a:bodyPr/>
          <a:lstStyle/>
          <a:p>
            <a:r>
              <a:rPr lang="el-GR" dirty="0"/>
              <a:t>Σενάριο 3: Τραπεζική κλασματικών διαθεσίμων (1 από 4)</a:t>
            </a:r>
          </a:p>
        </p:txBody>
      </p:sp>
      <p:sp>
        <p:nvSpPr>
          <p:cNvPr id="3" name="Θέση περιεχομένου 2">
            <a:extLst>
              <a:ext uri="{FF2B5EF4-FFF2-40B4-BE49-F238E27FC236}">
                <a16:creationId xmlns:a16="http://schemas.microsoft.com/office/drawing/2014/main" id="{DC0365D4-1FAF-4761-8712-4AE16E4A7C83}"/>
              </a:ext>
            </a:extLst>
          </p:cNvPr>
          <p:cNvSpPr>
            <a:spLocks noGrp="1"/>
          </p:cNvSpPr>
          <p:nvPr>
            <p:ph idx="1"/>
          </p:nvPr>
        </p:nvSpPr>
        <p:spPr>
          <a:xfrm>
            <a:off x="992116" y="2691181"/>
            <a:ext cx="8761413" cy="3972665"/>
          </a:xfrm>
        </p:spPr>
        <p:txBody>
          <a:bodyPr>
            <a:normAutofit/>
          </a:bodyPr>
          <a:lstStyle/>
          <a:p>
            <a:r>
              <a:rPr lang="el-GR" dirty="0"/>
              <a:t>Υποθέστε ότι οι τράπεζες κρατούν ως διαθέσιμα το 20% των καταθέσεων, χορηγώντας δάνεια με το υπόλοιπο. </a:t>
            </a:r>
          </a:p>
          <a:p>
            <a:r>
              <a:rPr lang="el-GR" dirty="0"/>
              <a:t>Η Πρώτη Τράπεζα χορηγεί  </a:t>
            </a:r>
          </a:p>
          <a:p>
            <a:pPr marL="0" indent="0">
              <a:buNone/>
            </a:pPr>
            <a:r>
              <a:rPr lang="el-GR" b="1" dirty="0"/>
              <a:t>     Ισολογισμός Πρώτης Τράπεζας </a:t>
            </a:r>
            <a:endParaRPr lang="el-GR" dirty="0"/>
          </a:p>
          <a:p>
            <a:endParaRPr lang="el-GR" dirty="0"/>
          </a:p>
          <a:p>
            <a:endParaRPr lang="el-GR" dirty="0"/>
          </a:p>
          <a:p>
            <a:endParaRPr lang="el-GR" dirty="0"/>
          </a:p>
          <a:p>
            <a:r>
              <a:rPr lang="el-GR" dirty="0"/>
              <a:t>Η προσφορά χρήματος είναι τώρα 1.800 δολάρια:</a:t>
            </a:r>
          </a:p>
          <a:p>
            <a:pPr lvl="1"/>
            <a:r>
              <a:rPr lang="el-GR" dirty="0"/>
              <a:t>Ο καταθέτης έχει 1.000 δολάρια σε λογαριασμό όψεως </a:t>
            </a:r>
          </a:p>
          <a:p>
            <a:pPr lvl="1"/>
            <a:r>
              <a:rPr lang="el-GR" dirty="0"/>
              <a:t>Ο δανειολήπτης έχει 800 δολάρια σε νόμισμα. </a:t>
            </a:r>
          </a:p>
          <a:p>
            <a:endParaRPr lang="el-GR" dirty="0"/>
          </a:p>
        </p:txBody>
      </p:sp>
      <p:sp>
        <p:nvSpPr>
          <p:cNvPr id="4" name="Θέση αριθμού διαφάνειας 3">
            <a:extLst>
              <a:ext uri="{FF2B5EF4-FFF2-40B4-BE49-F238E27FC236}">
                <a16:creationId xmlns:a16="http://schemas.microsoft.com/office/drawing/2014/main" id="{07E492A7-2CEC-4426-89FE-7B22BEBB5A0B}"/>
              </a:ext>
            </a:extLst>
          </p:cNvPr>
          <p:cNvSpPr>
            <a:spLocks noGrp="1"/>
          </p:cNvSpPr>
          <p:nvPr>
            <p:ph type="sldNum" sz="quarter" idx="12"/>
          </p:nvPr>
        </p:nvSpPr>
        <p:spPr/>
        <p:txBody>
          <a:bodyPr/>
          <a:lstStyle/>
          <a:p>
            <a:fld id="{D57F1E4F-1CFF-5643-939E-217C01CDF565}" type="slidenum">
              <a:rPr lang="en-US" smtClean="0"/>
              <a:pPr/>
              <a:t>17</a:t>
            </a:fld>
            <a:endParaRPr lang="en-US" dirty="0"/>
          </a:p>
        </p:txBody>
      </p:sp>
      <p:graphicFrame>
        <p:nvGraphicFramePr>
          <p:cNvPr id="5" name="Πίνακας 5">
            <a:extLst>
              <a:ext uri="{FF2B5EF4-FFF2-40B4-BE49-F238E27FC236}">
                <a16:creationId xmlns:a16="http://schemas.microsoft.com/office/drawing/2014/main" id="{01124987-AD84-4EB9-891B-83CF68764ECC}"/>
              </a:ext>
            </a:extLst>
          </p:cNvPr>
          <p:cNvGraphicFramePr>
            <a:graphicFrameLocks noGrp="1"/>
          </p:cNvGraphicFramePr>
          <p:nvPr>
            <p:extLst>
              <p:ext uri="{D42A27DB-BD31-4B8C-83A1-F6EECF244321}">
                <p14:modId xmlns:p14="http://schemas.microsoft.com/office/powerpoint/2010/main" val="888509340"/>
              </p:ext>
            </p:extLst>
          </p:nvPr>
        </p:nvGraphicFramePr>
        <p:xfrm>
          <a:off x="992116" y="4214426"/>
          <a:ext cx="6498448" cy="1118820"/>
        </p:xfrm>
        <a:graphic>
          <a:graphicData uri="http://schemas.openxmlformats.org/drawingml/2006/table">
            <a:tbl>
              <a:tblPr firstRow="1" bandRow="1">
                <a:tableStyleId>{5C22544A-7EE6-4342-B048-85BDC9FD1C3A}</a:tableStyleId>
              </a:tblPr>
              <a:tblGrid>
                <a:gridCol w="2826171">
                  <a:extLst>
                    <a:ext uri="{9D8B030D-6E8A-4147-A177-3AD203B41FA5}">
                      <a16:colId xmlns:a16="http://schemas.microsoft.com/office/drawing/2014/main" val="1528683683"/>
                    </a:ext>
                  </a:extLst>
                </a:gridCol>
                <a:gridCol w="3672277">
                  <a:extLst>
                    <a:ext uri="{9D8B030D-6E8A-4147-A177-3AD203B41FA5}">
                      <a16:colId xmlns:a16="http://schemas.microsoft.com/office/drawing/2014/main" val="1493552110"/>
                    </a:ext>
                  </a:extLst>
                </a:gridCol>
              </a:tblGrid>
              <a:tr h="395152">
                <a:tc>
                  <a:txBody>
                    <a:bodyPr/>
                    <a:lstStyle/>
                    <a:p>
                      <a:r>
                        <a:rPr lang="el-GR" dirty="0"/>
                        <a:t>Ενεργητικό </a:t>
                      </a:r>
                    </a:p>
                  </a:txBody>
                  <a:tcPr/>
                </a:tc>
                <a:tc>
                  <a:txBody>
                    <a:bodyPr/>
                    <a:lstStyle/>
                    <a:p>
                      <a:r>
                        <a:rPr lang="el-GR" dirty="0"/>
                        <a:t>Παθητικό </a:t>
                      </a:r>
                    </a:p>
                  </a:txBody>
                  <a:tcPr/>
                </a:tc>
                <a:extLst>
                  <a:ext uri="{0D108BD9-81ED-4DB2-BD59-A6C34878D82A}">
                    <a16:rowId xmlns:a16="http://schemas.microsoft.com/office/drawing/2014/main" val="126936051"/>
                  </a:ext>
                </a:extLst>
              </a:tr>
              <a:tr h="723668">
                <a:tc>
                  <a:txBody>
                    <a:bodyPr/>
                    <a:lstStyle/>
                    <a:p>
                      <a:r>
                        <a:rPr lang="el-GR" dirty="0"/>
                        <a:t>Διαθέσιμα 200 δολάρια</a:t>
                      </a:r>
                    </a:p>
                    <a:p>
                      <a:r>
                        <a:rPr lang="el-GR" dirty="0"/>
                        <a:t>Δάνεια 800 δολάρια</a:t>
                      </a:r>
                    </a:p>
                  </a:txBody>
                  <a:tcPr/>
                </a:tc>
                <a:tc>
                  <a:txBody>
                    <a:bodyPr/>
                    <a:lstStyle/>
                    <a:p>
                      <a:r>
                        <a:rPr lang="el-GR" dirty="0"/>
                        <a:t>Καταθέσεις  1.000 δολάρια </a:t>
                      </a:r>
                    </a:p>
                  </a:txBody>
                  <a:tcPr/>
                </a:tc>
                <a:extLst>
                  <a:ext uri="{0D108BD9-81ED-4DB2-BD59-A6C34878D82A}">
                    <a16:rowId xmlns:a16="http://schemas.microsoft.com/office/drawing/2014/main" val="3760960098"/>
                  </a:ext>
                </a:extLst>
              </a:tr>
            </a:tbl>
          </a:graphicData>
        </a:graphic>
      </p:graphicFrame>
    </p:spTree>
    <p:extLst>
      <p:ext uri="{BB962C8B-B14F-4D97-AF65-F5344CB8AC3E}">
        <p14:creationId xmlns:p14="http://schemas.microsoft.com/office/powerpoint/2010/main" val="1952712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B13FAD-3A7E-415B-A3B0-B9BA18C8FB7F}"/>
              </a:ext>
            </a:extLst>
          </p:cNvPr>
          <p:cNvSpPr>
            <a:spLocks noGrp="1"/>
          </p:cNvSpPr>
          <p:nvPr>
            <p:ph type="title"/>
          </p:nvPr>
        </p:nvSpPr>
        <p:spPr/>
        <p:txBody>
          <a:bodyPr/>
          <a:lstStyle/>
          <a:p>
            <a:r>
              <a:rPr lang="el-GR" dirty="0"/>
              <a:t>Σενάριο 3: Τραπεζική κλασματικών διαθεσίμων (2 από 4)</a:t>
            </a:r>
          </a:p>
        </p:txBody>
      </p:sp>
      <p:sp>
        <p:nvSpPr>
          <p:cNvPr id="3" name="Θέση περιεχομένου 2">
            <a:extLst>
              <a:ext uri="{FF2B5EF4-FFF2-40B4-BE49-F238E27FC236}">
                <a16:creationId xmlns:a16="http://schemas.microsoft.com/office/drawing/2014/main" id="{FC1C690D-5653-45CF-BAC5-424D5B961F53}"/>
              </a:ext>
            </a:extLst>
          </p:cNvPr>
          <p:cNvSpPr>
            <a:spLocks noGrp="1"/>
          </p:cNvSpPr>
          <p:nvPr>
            <p:ph idx="1"/>
          </p:nvPr>
        </p:nvSpPr>
        <p:spPr>
          <a:xfrm>
            <a:off x="1154954" y="2367419"/>
            <a:ext cx="8761413" cy="4490581"/>
          </a:xfrm>
        </p:spPr>
        <p:txBody>
          <a:bodyPr>
            <a:normAutofit lnSpcReduction="10000"/>
          </a:bodyPr>
          <a:lstStyle/>
          <a:p>
            <a:r>
              <a:rPr lang="el-GR" dirty="0"/>
              <a:t>Υποθέστε ότι οι τράπεζες κρατούν ως διαθέσιμα το 20% των καταθέσεων, χορηγώντας δάνεια με το υπόλοιπο. </a:t>
            </a:r>
          </a:p>
          <a:p>
            <a:r>
              <a:rPr lang="el-GR" dirty="0"/>
              <a:t>Η Πρώτη Τράπεζα χορηγεί δάνειο 800 δολαρίων </a:t>
            </a:r>
          </a:p>
          <a:p>
            <a:pPr marL="0" indent="0">
              <a:buNone/>
            </a:pPr>
            <a:r>
              <a:rPr lang="el-GR" b="1" dirty="0"/>
              <a:t>Ισολογισμός Πρώτης Τράπεζας </a:t>
            </a:r>
            <a:endParaRPr lang="el-GR" dirty="0"/>
          </a:p>
          <a:p>
            <a:endParaRPr lang="el-GR" dirty="0"/>
          </a:p>
          <a:p>
            <a:endParaRPr lang="el-GR" dirty="0"/>
          </a:p>
          <a:p>
            <a:endParaRPr lang="el-GR" dirty="0"/>
          </a:p>
          <a:p>
            <a:pPr marL="0" indent="0">
              <a:buNone/>
            </a:pPr>
            <a:r>
              <a:rPr lang="el-GR" dirty="0"/>
              <a:t>Η προσφορά χρήματος είναι τώρα 1.800 δολάρια:</a:t>
            </a:r>
          </a:p>
          <a:p>
            <a:r>
              <a:rPr lang="el-GR" dirty="0"/>
              <a:t>Ο καταθέτης έχει 1.000 δολάρια σε λογαριασμός όψεως </a:t>
            </a:r>
          </a:p>
          <a:p>
            <a:r>
              <a:rPr lang="el-GR" dirty="0"/>
              <a:t>Ο δανειολήπτης έχει 800 δολάρια σε νόμισμα. </a:t>
            </a:r>
          </a:p>
          <a:p>
            <a:pPr marL="0" indent="0">
              <a:buNone/>
            </a:pPr>
            <a:r>
              <a:rPr lang="el-GR" dirty="0"/>
              <a:t>ΣΥΜΠΕΡΑΣΜΑ: Στην τραπεζική των κλασματικών διαθεσίμων, οι τράπεζες δημιουργούν χρήμα. </a:t>
            </a:r>
          </a:p>
          <a:p>
            <a:endParaRPr lang="el-GR" dirty="0"/>
          </a:p>
        </p:txBody>
      </p:sp>
      <p:sp>
        <p:nvSpPr>
          <p:cNvPr id="4" name="Θέση αριθμού διαφάνειας 3">
            <a:extLst>
              <a:ext uri="{FF2B5EF4-FFF2-40B4-BE49-F238E27FC236}">
                <a16:creationId xmlns:a16="http://schemas.microsoft.com/office/drawing/2014/main" id="{7CD96461-F449-4E69-9EF5-A9DB9C75EBE5}"/>
              </a:ext>
            </a:extLst>
          </p:cNvPr>
          <p:cNvSpPr>
            <a:spLocks noGrp="1"/>
          </p:cNvSpPr>
          <p:nvPr>
            <p:ph type="sldNum" sz="quarter" idx="12"/>
          </p:nvPr>
        </p:nvSpPr>
        <p:spPr/>
        <p:txBody>
          <a:bodyPr/>
          <a:lstStyle/>
          <a:p>
            <a:fld id="{D57F1E4F-1CFF-5643-939E-217C01CDF565}" type="slidenum">
              <a:rPr lang="en-US" smtClean="0"/>
              <a:pPr/>
              <a:t>18</a:t>
            </a:fld>
            <a:endParaRPr lang="en-US" dirty="0"/>
          </a:p>
        </p:txBody>
      </p:sp>
      <p:graphicFrame>
        <p:nvGraphicFramePr>
          <p:cNvPr id="5" name="Πίνακας 5">
            <a:extLst>
              <a:ext uri="{FF2B5EF4-FFF2-40B4-BE49-F238E27FC236}">
                <a16:creationId xmlns:a16="http://schemas.microsoft.com/office/drawing/2014/main" id="{0E4C9F0E-07CE-4299-B964-C270F89C9C29}"/>
              </a:ext>
            </a:extLst>
          </p:cNvPr>
          <p:cNvGraphicFramePr>
            <a:graphicFrameLocks noGrp="1"/>
          </p:cNvGraphicFramePr>
          <p:nvPr>
            <p:extLst>
              <p:ext uri="{D42A27DB-BD31-4B8C-83A1-F6EECF244321}">
                <p14:modId xmlns:p14="http://schemas.microsoft.com/office/powerpoint/2010/main" val="3543043166"/>
              </p:ext>
            </p:extLst>
          </p:nvPr>
        </p:nvGraphicFramePr>
        <p:xfrm>
          <a:off x="1154953" y="3680099"/>
          <a:ext cx="6435819" cy="1168774"/>
        </p:xfrm>
        <a:graphic>
          <a:graphicData uri="http://schemas.openxmlformats.org/drawingml/2006/table">
            <a:tbl>
              <a:tblPr firstRow="1" bandRow="1">
                <a:tableStyleId>{5C22544A-7EE6-4342-B048-85BDC9FD1C3A}</a:tableStyleId>
              </a:tblPr>
              <a:tblGrid>
                <a:gridCol w="2798372">
                  <a:extLst>
                    <a:ext uri="{9D8B030D-6E8A-4147-A177-3AD203B41FA5}">
                      <a16:colId xmlns:a16="http://schemas.microsoft.com/office/drawing/2014/main" val="3304281768"/>
                    </a:ext>
                  </a:extLst>
                </a:gridCol>
                <a:gridCol w="3637447">
                  <a:extLst>
                    <a:ext uri="{9D8B030D-6E8A-4147-A177-3AD203B41FA5}">
                      <a16:colId xmlns:a16="http://schemas.microsoft.com/office/drawing/2014/main" val="3781943618"/>
                    </a:ext>
                  </a:extLst>
                </a:gridCol>
              </a:tblGrid>
              <a:tr h="528694">
                <a:tc>
                  <a:txBody>
                    <a:bodyPr/>
                    <a:lstStyle/>
                    <a:p>
                      <a:r>
                        <a:rPr lang="el-GR" dirty="0"/>
                        <a:t>Ενεργητικό </a:t>
                      </a:r>
                    </a:p>
                  </a:txBody>
                  <a:tcPr/>
                </a:tc>
                <a:tc>
                  <a:txBody>
                    <a:bodyPr/>
                    <a:lstStyle/>
                    <a:p>
                      <a:r>
                        <a:rPr lang="el-GR" dirty="0"/>
                        <a:t>Παθητικό </a:t>
                      </a:r>
                    </a:p>
                  </a:txBody>
                  <a:tcPr/>
                </a:tc>
                <a:extLst>
                  <a:ext uri="{0D108BD9-81ED-4DB2-BD59-A6C34878D82A}">
                    <a16:rowId xmlns:a16="http://schemas.microsoft.com/office/drawing/2014/main" val="2263102944"/>
                  </a:ext>
                </a:extLst>
              </a:tr>
              <a:tr h="633841">
                <a:tc>
                  <a:txBody>
                    <a:bodyPr/>
                    <a:lstStyle/>
                    <a:p>
                      <a:r>
                        <a:rPr lang="el-GR" dirty="0"/>
                        <a:t>Διαθέσιμα 200 δολάρια</a:t>
                      </a:r>
                    </a:p>
                    <a:p>
                      <a:r>
                        <a:rPr lang="el-GR" dirty="0"/>
                        <a:t>Δάνεια 800 δολάρια </a:t>
                      </a:r>
                    </a:p>
                  </a:txBody>
                  <a:tcPr/>
                </a:tc>
                <a:tc>
                  <a:txBody>
                    <a:bodyPr/>
                    <a:lstStyle/>
                    <a:p>
                      <a:r>
                        <a:rPr lang="el-GR" dirty="0"/>
                        <a:t>Καταθέσεις  1.000 δολάρια </a:t>
                      </a:r>
                    </a:p>
                  </a:txBody>
                  <a:tcPr/>
                </a:tc>
                <a:extLst>
                  <a:ext uri="{0D108BD9-81ED-4DB2-BD59-A6C34878D82A}">
                    <a16:rowId xmlns:a16="http://schemas.microsoft.com/office/drawing/2014/main" val="3466611129"/>
                  </a:ext>
                </a:extLst>
              </a:tr>
            </a:tbl>
          </a:graphicData>
        </a:graphic>
      </p:graphicFrame>
    </p:spTree>
    <p:extLst>
      <p:ext uri="{BB962C8B-B14F-4D97-AF65-F5344CB8AC3E}">
        <p14:creationId xmlns:p14="http://schemas.microsoft.com/office/powerpoint/2010/main" val="826612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E813B7-826C-484A-BE09-48558C22B091}"/>
              </a:ext>
            </a:extLst>
          </p:cNvPr>
          <p:cNvSpPr>
            <a:spLocks noGrp="1"/>
          </p:cNvSpPr>
          <p:nvPr>
            <p:ph type="title"/>
          </p:nvPr>
        </p:nvSpPr>
        <p:spPr/>
        <p:txBody>
          <a:bodyPr/>
          <a:lstStyle/>
          <a:p>
            <a:r>
              <a:rPr lang="el-GR" dirty="0"/>
              <a:t>Σενάριο 3: Τραπεζική κλασματικών διαθεσίμων (3 από 4)</a:t>
            </a:r>
          </a:p>
        </p:txBody>
      </p:sp>
      <p:sp>
        <p:nvSpPr>
          <p:cNvPr id="3" name="Θέση περιεχομένου 2">
            <a:extLst>
              <a:ext uri="{FF2B5EF4-FFF2-40B4-BE49-F238E27FC236}">
                <a16:creationId xmlns:a16="http://schemas.microsoft.com/office/drawing/2014/main" id="{123ADF1E-029C-46CE-ACC3-C450240D5BE5}"/>
              </a:ext>
            </a:extLst>
          </p:cNvPr>
          <p:cNvSpPr>
            <a:spLocks noGrp="1"/>
          </p:cNvSpPr>
          <p:nvPr>
            <p:ph idx="1"/>
          </p:nvPr>
        </p:nvSpPr>
        <p:spPr>
          <a:xfrm>
            <a:off x="1154954" y="2279737"/>
            <a:ext cx="9197586" cy="4384110"/>
          </a:xfrm>
        </p:spPr>
        <p:txBody>
          <a:bodyPr/>
          <a:lstStyle/>
          <a:p>
            <a:r>
              <a:rPr lang="el-GR" dirty="0"/>
              <a:t>Υποθέστε ότι ο δανειολήπτης καταθέτει 800 δολάρια στη Δεύτερη Τράπεζα.  </a:t>
            </a:r>
          </a:p>
          <a:p>
            <a:r>
              <a:rPr lang="el-GR" dirty="0"/>
              <a:t>Αρχικά, ο ισολογισμός της Δεύτερης Τράπεζας είναι:  </a:t>
            </a:r>
          </a:p>
          <a:p>
            <a:pPr marL="0" indent="0">
              <a:buNone/>
            </a:pPr>
            <a:r>
              <a:rPr lang="el-GR" b="1" dirty="0"/>
              <a:t>Ισολογισμός Δεύτερης Τράπεζας </a:t>
            </a:r>
            <a:endParaRPr lang="el-GR" dirty="0"/>
          </a:p>
          <a:p>
            <a:pPr marL="0" indent="0">
              <a:buNone/>
            </a:pPr>
            <a:endParaRPr lang="el-GR" dirty="0"/>
          </a:p>
          <a:p>
            <a:endParaRPr lang="el-GR" dirty="0"/>
          </a:p>
          <a:p>
            <a:endParaRPr lang="el-GR" dirty="0"/>
          </a:p>
          <a:p>
            <a:endParaRPr lang="el-GR" dirty="0"/>
          </a:p>
          <a:p>
            <a:endParaRPr lang="el-GR" dirty="0"/>
          </a:p>
          <a:p>
            <a:r>
              <a:rPr lang="el-GR" dirty="0"/>
              <a:t>Η Δεύτερη Τράπεζα θα δανείσει το 80% αυτής της κατάθεσης.</a:t>
            </a:r>
          </a:p>
        </p:txBody>
      </p:sp>
      <p:sp>
        <p:nvSpPr>
          <p:cNvPr id="4" name="Θέση αριθμού διαφάνειας 3">
            <a:extLst>
              <a:ext uri="{FF2B5EF4-FFF2-40B4-BE49-F238E27FC236}">
                <a16:creationId xmlns:a16="http://schemas.microsoft.com/office/drawing/2014/main" id="{60AF3F30-3C95-4E7F-BA0D-3F1A303FFAAF}"/>
              </a:ext>
            </a:extLst>
          </p:cNvPr>
          <p:cNvSpPr>
            <a:spLocks noGrp="1"/>
          </p:cNvSpPr>
          <p:nvPr>
            <p:ph type="sldNum" sz="quarter" idx="12"/>
          </p:nvPr>
        </p:nvSpPr>
        <p:spPr/>
        <p:txBody>
          <a:bodyPr/>
          <a:lstStyle/>
          <a:p>
            <a:fld id="{D57F1E4F-1CFF-5643-939E-217C01CDF565}" type="slidenum">
              <a:rPr lang="en-US" smtClean="0"/>
              <a:pPr/>
              <a:t>19</a:t>
            </a:fld>
            <a:endParaRPr lang="en-US" dirty="0"/>
          </a:p>
        </p:txBody>
      </p:sp>
      <p:graphicFrame>
        <p:nvGraphicFramePr>
          <p:cNvPr id="5" name="Πίνακας 5">
            <a:extLst>
              <a:ext uri="{FF2B5EF4-FFF2-40B4-BE49-F238E27FC236}">
                <a16:creationId xmlns:a16="http://schemas.microsoft.com/office/drawing/2014/main" id="{771D50B7-D93F-4F1B-8558-B29A858F1837}"/>
              </a:ext>
            </a:extLst>
          </p:cNvPr>
          <p:cNvGraphicFramePr>
            <a:graphicFrameLocks noGrp="1"/>
          </p:cNvGraphicFramePr>
          <p:nvPr>
            <p:extLst>
              <p:ext uri="{D42A27DB-BD31-4B8C-83A1-F6EECF244321}">
                <p14:modId xmlns:p14="http://schemas.microsoft.com/office/powerpoint/2010/main" val="90259468"/>
              </p:ext>
            </p:extLst>
          </p:nvPr>
        </p:nvGraphicFramePr>
        <p:xfrm>
          <a:off x="1154954" y="3525496"/>
          <a:ext cx="7124750" cy="1010920"/>
        </p:xfrm>
        <a:graphic>
          <a:graphicData uri="http://schemas.openxmlformats.org/drawingml/2006/table">
            <a:tbl>
              <a:tblPr firstRow="1" bandRow="1">
                <a:tableStyleId>{5C22544A-7EE6-4342-B048-85BDC9FD1C3A}</a:tableStyleId>
              </a:tblPr>
              <a:tblGrid>
                <a:gridCol w="3562375">
                  <a:extLst>
                    <a:ext uri="{9D8B030D-6E8A-4147-A177-3AD203B41FA5}">
                      <a16:colId xmlns:a16="http://schemas.microsoft.com/office/drawing/2014/main" val="1922487403"/>
                    </a:ext>
                  </a:extLst>
                </a:gridCol>
                <a:gridCol w="3562375">
                  <a:extLst>
                    <a:ext uri="{9D8B030D-6E8A-4147-A177-3AD203B41FA5}">
                      <a16:colId xmlns:a16="http://schemas.microsoft.com/office/drawing/2014/main" val="1931635682"/>
                    </a:ext>
                  </a:extLst>
                </a:gridCol>
              </a:tblGrid>
              <a:tr h="370840">
                <a:tc>
                  <a:txBody>
                    <a:bodyPr/>
                    <a:lstStyle/>
                    <a:p>
                      <a:r>
                        <a:rPr lang="el-GR" dirty="0"/>
                        <a:t>Ενεργητικό </a:t>
                      </a:r>
                    </a:p>
                  </a:txBody>
                  <a:tcPr/>
                </a:tc>
                <a:tc>
                  <a:txBody>
                    <a:bodyPr/>
                    <a:lstStyle/>
                    <a:p>
                      <a:r>
                        <a:rPr lang="el-GR" dirty="0"/>
                        <a:t> Παθητικό </a:t>
                      </a:r>
                    </a:p>
                  </a:txBody>
                  <a:tcPr/>
                </a:tc>
                <a:extLst>
                  <a:ext uri="{0D108BD9-81ED-4DB2-BD59-A6C34878D82A}">
                    <a16:rowId xmlns:a16="http://schemas.microsoft.com/office/drawing/2014/main" val="2371757562"/>
                  </a:ext>
                </a:extLst>
              </a:tr>
              <a:tr h="370840">
                <a:tc>
                  <a:txBody>
                    <a:bodyPr/>
                    <a:lstStyle/>
                    <a:p>
                      <a:r>
                        <a:rPr lang="el-GR" dirty="0"/>
                        <a:t>Διαθέσιμα 160 δολάρια </a:t>
                      </a:r>
                    </a:p>
                    <a:p>
                      <a:r>
                        <a:rPr lang="el-GR" dirty="0"/>
                        <a:t>Δάνεια  640 δολάρια </a:t>
                      </a:r>
                    </a:p>
                  </a:txBody>
                  <a:tcPr/>
                </a:tc>
                <a:tc>
                  <a:txBody>
                    <a:bodyPr/>
                    <a:lstStyle/>
                    <a:p>
                      <a:r>
                        <a:rPr lang="el-GR" dirty="0"/>
                        <a:t>Καταθέσεις  800 δολάρια </a:t>
                      </a:r>
                    </a:p>
                  </a:txBody>
                  <a:tcPr/>
                </a:tc>
                <a:extLst>
                  <a:ext uri="{0D108BD9-81ED-4DB2-BD59-A6C34878D82A}">
                    <a16:rowId xmlns:a16="http://schemas.microsoft.com/office/drawing/2014/main" val="3204819275"/>
                  </a:ext>
                </a:extLst>
              </a:tr>
            </a:tbl>
          </a:graphicData>
        </a:graphic>
      </p:graphicFrame>
    </p:spTree>
    <p:extLst>
      <p:ext uri="{BB962C8B-B14F-4D97-AF65-F5344CB8AC3E}">
        <p14:creationId xmlns:p14="http://schemas.microsoft.com/office/powerpoint/2010/main" val="1357931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892CA2-78B4-4A0E-8F82-6B05AE8C117C}"/>
              </a:ext>
            </a:extLst>
          </p:cNvPr>
          <p:cNvSpPr>
            <a:spLocks noGrp="1"/>
          </p:cNvSpPr>
          <p:nvPr>
            <p:ph type="title"/>
          </p:nvPr>
        </p:nvSpPr>
        <p:spPr/>
        <p:txBody>
          <a:bodyPr/>
          <a:lstStyle/>
          <a:p>
            <a:r>
              <a:rPr lang="el-GR" dirty="0"/>
              <a:t>ΣΤΟ ΠΑΡΟΝ ΚΕΦΑΛΑΙΟ ΘΑ ΜΑΘΟΥΜΕ </a:t>
            </a:r>
          </a:p>
        </p:txBody>
      </p:sp>
      <p:sp>
        <p:nvSpPr>
          <p:cNvPr id="3" name="Θέση περιεχομένου 2">
            <a:extLst>
              <a:ext uri="{FF2B5EF4-FFF2-40B4-BE49-F238E27FC236}">
                <a16:creationId xmlns:a16="http://schemas.microsoft.com/office/drawing/2014/main" id="{38FF1910-68BA-421D-9103-C1584D50C34A}"/>
              </a:ext>
            </a:extLst>
          </p:cNvPr>
          <p:cNvSpPr>
            <a:spLocks noGrp="1"/>
          </p:cNvSpPr>
          <p:nvPr>
            <p:ph idx="1"/>
          </p:nvPr>
        </p:nvSpPr>
        <p:spPr/>
        <p:txBody>
          <a:bodyPr/>
          <a:lstStyle/>
          <a:p>
            <a:r>
              <a:rPr lang="el-GR" dirty="0"/>
              <a:t>Τον ορισμό, τις λειτουργίες και τους τύπους του χρήματος </a:t>
            </a:r>
          </a:p>
          <a:p>
            <a:endParaRPr lang="el-GR" dirty="0"/>
          </a:p>
          <a:p>
            <a:r>
              <a:rPr lang="el-GR" dirty="0"/>
              <a:t>Πώς οι τράπεζες «δημιουργούν» χρήμα</a:t>
            </a:r>
          </a:p>
          <a:p>
            <a:endParaRPr lang="el-GR" dirty="0"/>
          </a:p>
          <a:p>
            <a:r>
              <a:rPr lang="el-GR" dirty="0"/>
              <a:t>Τι είναι η κεντρική τράπεζα και πώς ελέγχει την προσφορά χρήματος </a:t>
            </a:r>
          </a:p>
          <a:p>
            <a:endParaRPr lang="el-GR" dirty="0"/>
          </a:p>
        </p:txBody>
      </p:sp>
      <p:sp>
        <p:nvSpPr>
          <p:cNvPr id="4" name="Θέση αριθμού διαφάνειας 3">
            <a:extLst>
              <a:ext uri="{FF2B5EF4-FFF2-40B4-BE49-F238E27FC236}">
                <a16:creationId xmlns:a16="http://schemas.microsoft.com/office/drawing/2014/main" id="{28279F38-DE60-4892-A441-7D9F486F1AAA}"/>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4192459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67C31F-802E-4D90-B293-EE568E684B88}"/>
              </a:ext>
            </a:extLst>
          </p:cNvPr>
          <p:cNvSpPr>
            <a:spLocks noGrp="1"/>
          </p:cNvSpPr>
          <p:nvPr>
            <p:ph type="title"/>
          </p:nvPr>
        </p:nvSpPr>
        <p:spPr/>
        <p:txBody>
          <a:bodyPr/>
          <a:lstStyle/>
          <a:p>
            <a:r>
              <a:rPr lang="el-GR" dirty="0"/>
              <a:t>Σενάριο 3: Τραπεζική κλασματικών διαθεσίμων (4 από 4)</a:t>
            </a:r>
          </a:p>
        </p:txBody>
      </p:sp>
      <p:sp>
        <p:nvSpPr>
          <p:cNvPr id="3" name="Θέση περιεχομένου 2">
            <a:extLst>
              <a:ext uri="{FF2B5EF4-FFF2-40B4-BE49-F238E27FC236}">
                <a16:creationId xmlns:a16="http://schemas.microsoft.com/office/drawing/2014/main" id="{D4962362-AC6F-498D-85DD-368FEF204B75}"/>
              </a:ext>
            </a:extLst>
          </p:cNvPr>
          <p:cNvSpPr>
            <a:spLocks noGrp="1"/>
          </p:cNvSpPr>
          <p:nvPr>
            <p:ph idx="1"/>
          </p:nvPr>
        </p:nvSpPr>
        <p:spPr>
          <a:xfrm>
            <a:off x="1154954" y="2304789"/>
            <a:ext cx="8761413" cy="4359057"/>
          </a:xfrm>
        </p:spPr>
        <p:txBody>
          <a:bodyPr/>
          <a:lstStyle/>
          <a:p>
            <a:r>
              <a:rPr lang="el-GR" dirty="0"/>
              <a:t>Αν αυτά τα 640 δολάρια κατατεθούν τελικά στην Τρίτη Τράπεζα,  </a:t>
            </a:r>
          </a:p>
          <a:p>
            <a:pPr lvl="1"/>
            <a:r>
              <a:rPr lang="el-GR" dirty="0"/>
              <a:t>τότε, η Τρίτη Τράπεζα θα κρατήσει ως διαθέσιμα το 20% της κατάθεσης και το υπόλοιπο θα το χορηγήσει ως δάνειο:  </a:t>
            </a:r>
          </a:p>
          <a:p>
            <a:pPr marL="0" indent="0">
              <a:buNone/>
            </a:pPr>
            <a:endParaRPr lang="el-GR" b="1" dirty="0"/>
          </a:p>
          <a:p>
            <a:pPr marL="0" indent="0">
              <a:buNone/>
            </a:pPr>
            <a:r>
              <a:rPr lang="el-GR" b="1" dirty="0"/>
              <a:t>Ισολογισμός Τρίτης Τράπεζας </a:t>
            </a:r>
          </a:p>
          <a:p>
            <a:pPr marL="0" indent="0">
              <a:buNone/>
            </a:pPr>
            <a:endParaRPr lang="el-GR" dirty="0"/>
          </a:p>
          <a:p>
            <a:endParaRPr lang="el-GR" dirty="0"/>
          </a:p>
        </p:txBody>
      </p:sp>
      <p:sp>
        <p:nvSpPr>
          <p:cNvPr id="4" name="Θέση αριθμού διαφάνειας 3">
            <a:extLst>
              <a:ext uri="{FF2B5EF4-FFF2-40B4-BE49-F238E27FC236}">
                <a16:creationId xmlns:a16="http://schemas.microsoft.com/office/drawing/2014/main" id="{10BD1EB4-F3FC-4A93-8C32-FEA100735301}"/>
              </a:ext>
            </a:extLst>
          </p:cNvPr>
          <p:cNvSpPr>
            <a:spLocks noGrp="1"/>
          </p:cNvSpPr>
          <p:nvPr>
            <p:ph type="sldNum" sz="quarter" idx="12"/>
          </p:nvPr>
        </p:nvSpPr>
        <p:spPr/>
        <p:txBody>
          <a:bodyPr/>
          <a:lstStyle/>
          <a:p>
            <a:fld id="{D57F1E4F-1CFF-5643-939E-217C01CDF565}" type="slidenum">
              <a:rPr lang="en-US" smtClean="0"/>
              <a:pPr/>
              <a:t>20</a:t>
            </a:fld>
            <a:endParaRPr lang="en-US" dirty="0"/>
          </a:p>
        </p:txBody>
      </p:sp>
      <p:graphicFrame>
        <p:nvGraphicFramePr>
          <p:cNvPr id="5" name="Πίνακας 5">
            <a:extLst>
              <a:ext uri="{FF2B5EF4-FFF2-40B4-BE49-F238E27FC236}">
                <a16:creationId xmlns:a16="http://schemas.microsoft.com/office/drawing/2014/main" id="{1DC40BFF-413E-445A-A53D-FD4ABEC846B8}"/>
              </a:ext>
            </a:extLst>
          </p:cNvPr>
          <p:cNvGraphicFramePr>
            <a:graphicFrameLocks noGrp="1"/>
          </p:cNvGraphicFramePr>
          <p:nvPr>
            <p:extLst>
              <p:ext uri="{D42A27DB-BD31-4B8C-83A1-F6EECF244321}">
                <p14:modId xmlns:p14="http://schemas.microsoft.com/office/powerpoint/2010/main" val="3930933655"/>
              </p:ext>
            </p:extLst>
          </p:nvPr>
        </p:nvGraphicFramePr>
        <p:xfrm>
          <a:off x="1154954" y="4462976"/>
          <a:ext cx="6824126" cy="1010920"/>
        </p:xfrm>
        <a:graphic>
          <a:graphicData uri="http://schemas.openxmlformats.org/drawingml/2006/table">
            <a:tbl>
              <a:tblPr firstRow="1" bandRow="1">
                <a:tableStyleId>{5C22544A-7EE6-4342-B048-85BDC9FD1C3A}</a:tableStyleId>
              </a:tblPr>
              <a:tblGrid>
                <a:gridCol w="3412063">
                  <a:extLst>
                    <a:ext uri="{9D8B030D-6E8A-4147-A177-3AD203B41FA5}">
                      <a16:colId xmlns:a16="http://schemas.microsoft.com/office/drawing/2014/main" val="2411013423"/>
                    </a:ext>
                  </a:extLst>
                </a:gridCol>
                <a:gridCol w="3412063">
                  <a:extLst>
                    <a:ext uri="{9D8B030D-6E8A-4147-A177-3AD203B41FA5}">
                      <a16:colId xmlns:a16="http://schemas.microsoft.com/office/drawing/2014/main" val="1815187144"/>
                    </a:ext>
                  </a:extLst>
                </a:gridCol>
              </a:tblGrid>
              <a:tr h="370840">
                <a:tc>
                  <a:txBody>
                    <a:bodyPr/>
                    <a:lstStyle/>
                    <a:p>
                      <a:r>
                        <a:rPr lang="el-GR" dirty="0"/>
                        <a:t>Ενεργητικό </a:t>
                      </a:r>
                    </a:p>
                  </a:txBody>
                  <a:tcPr/>
                </a:tc>
                <a:tc>
                  <a:txBody>
                    <a:bodyPr/>
                    <a:lstStyle/>
                    <a:p>
                      <a:r>
                        <a:rPr lang="el-GR" dirty="0"/>
                        <a:t>Παθητικό </a:t>
                      </a:r>
                    </a:p>
                  </a:txBody>
                  <a:tcPr/>
                </a:tc>
                <a:extLst>
                  <a:ext uri="{0D108BD9-81ED-4DB2-BD59-A6C34878D82A}">
                    <a16:rowId xmlns:a16="http://schemas.microsoft.com/office/drawing/2014/main" val="2648153972"/>
                  </a:ext>
                </a:extLst>
              </a:tr>
              <a:tr h="370840">
                <a:tc>
                  <a:txBody>
                    <a:bodyPr/>
                    <a:lstStyle/>
                    <a:p>
                      <a:r>
                        <a:rPr lang="el-GR" dirty="0"/>
                        <a:t>Διαθέσιμα 128 δολάρια</a:t>
                      </a:r>
                    </a:p>
                    <a:p>
                      <a:r>
                        <a:rPr lang="el-GR" dirty="0"/>
                        <a:t>Δάνεια 512 δολάρια </a:t>
                      </a:r>
                    </a:p>
                  </a:txBody>
                  <a:tcPr/>
                </a:tc>
                <a:tc>
                  <a:txBody>
                    <a:bodyPr/>
                    <a:lstStyle/>
                    <a:p>
                      <a:r>
                        <a:rPr lang="el-GR" dirty="0"/>
                        <a:t>Καταθέσεις  640 δολάρια </a:t>
                      </a:r>
                    </a:p>
                  </a:txBody>
                  <a:tcPr/>
                </a:tc>
                <a:extLst>
                  <a:ext uri="{0D108BD9-81ED-4DB2-BD59-A6C34878D82A}">
                    <a16:rowId xmlns:a16="http://schemas.microsoft.com/office/drawing/2014/main" val="1168091840"/>
                  </a:ext>
                </a:extLst>
              </a:tr>
            </a:tbl>
          </a:graphicData>
        </a:graphic>
      </p:graphicFrame>
    </p:spTree>
    <p:extLst>
      <p:ext uri="{BB962C8B-B14F-4D97-AF65-F5344CB8AC3E}">
        <p14:creationId xmlns:p14="http://schemas.microsoft.com/office/powerpoint/2010/main" val="3757006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C8AB0D-0BD4-4D8D-8605-5D8E23736E93}"/>
              </a:ext>
            </a:extLst>
          </p:cNvPr>
          <p:cNvSpPr>
            <a:spLocks noGrp="1"/>
          </p:cNvSpPr>
          <p:nvPr>
            <p:ph type="title"/>
          </p:nvPr>
        </p:nvSpPr>
        <p:spPr/>
        <p:txBody>
          <a:bodyPr/>
          <a:lstStyle/>
          <a:p>
            <a:r>
              <a:rPr lang="el-GR" dirty="0"/>
              <a:t>Εύρεση της συνολικής ποσότητας χρήματος </a:t>
            </a:r>
          </a:p>
        </p:txBody>
      </p:sp>
      <p:sp>
        <p:nvSpPr>
          <p:cNvPr id="3" name="Θέση περιεχομένου 2">
            <a:extLst>
              <a:ext uri="{FF2B5EF4-FFF2-40B4-BE49-F238E27FC236}">
                <a16:creationId xmlns:a16="http://schemas.microsoft.com/office/drawing/2014/main" id="{7A4091DB-FA8F-45F8-A914-FCC6C2CCEF70}"/>
              </a:ext>
            </a:extLst>
          </p:cNvPr>
          <p:cNvSpPr>
            <a:spLocks noGrp="1"/>
          </p:cNvSpPr>
          <p:nvPr>
            <p:ph idx="1"/>
          </p:nvPr>
        </p:nvSpPr>
        <p:spPr/>
        <p:txBody>
          <a:bodyPr/>
          <a:lstStyle/>
          <a:p>
            <a:pPr marL="0" indent="0">
              <a:buNone/>
            </a:pPr>
            <a:r>
              <a:rPr lang="el-GR" dirty="0"/>
              <a:t> Αρχική κατάθεση </a:t>
            </a:r>
            <a:r>
              <a:rPr lang="el-GR" dirty="0">
                <a:sym typeface="Symbol" panose="05050102010706020507" pitchFamily="18" charset="2"/>
              </a:rPr>
              <a:t></a:t>
            </a:r>
            <a:r>
              <a:rPr lang="el-GR" dirty="0"/>
              <a:t> 1.000 δολάρια </a:t>
            </a:r>
          </a:p>
          <a:p>
            <a:pPr marL="0" indent="0">
              <a:buNone/>
            </a:pPr>
            <a:r>
              <a:rPr lang="el-GR" dirty="0"/>
              <a:t>  </a:t>
            </a:r>
            <a:r>
              <a:rPr lang="el-GR" dirty="0">
                <a:sym typeface="Symbol" panose="05050102010706020507" pitchFamily="18" charset="2"/>
              </a:rPr>
              <a:t></a:t>
            </a:r>
            <a:r>
              <a:rPr lang="el-GR" dirty="0"/>
              <a:t> χορηγήσεις δανείων Πρώτης Τράπεζας </a:t>
            </a:r>
            <a:r>
              <a:rPr lang="el-GR" dirty="0">
                <a:sym typeface="Symbol" panose="05050102010706020507" pitchFamily="18" charset="2"/>
              </a:rPr>
              <a:t></a:t>
            </a:r>
            <a:r>
              <a:rPr lang="el-GR" dirty="0"/>
              <a:t> 800 δολάρια </a:t>
            </a:r>
          </a:p>
          <a:p>
            <a:pPr marL="0" indent="0">
              <a:buNone/>
            </a:pPr>
            <a:r>
              <a:rPr lang="el-GR" dirty="0"/>
              <a:t>  </a:t>
            </a:r>
            <a:r>
              <a:rPr lang="el-GR" dirty="0">
                <a:sym typeface="Symbol" panose="05050102010706020507" pitchFamily="18" charset="2"/>
              </a:rPr>
              <a:t></a:t>
            </a:r>
            <a:r>
              <a:rPr lang="el-GR" dirty="0"/>
              <a:t> χορηγήσεις δανείων Δεύτερης Τράπεζας  </a:t>
            </a:r>
            <a:r>
              <a:rPr lang="el-GR" dirty="0">
                <a:sym typeface="Symbol" panose="05050102010706020507" pitchFamily="18" charset="2"/>
              </a:rPr>
              <a:t></a:t>
            </a:r>
            <a:r>
              <a:rPr lang="el-GR" dirty="0"/>
              <a:t> 640 δολάρια</a:t>
            </a:r>
          </a:p>
          <a:p>
            <a:pPr marL="0" indent="0">
              <a:buNone/>
            </a:pPr>
            <a:r>
              <a:rPr lang="el-GR" dirty="0"/>
              <a:t>  </a:t>
            </a:r>
            <a:r>
              <a:rPr lang="el-GR" dirty="0">
                <a:sym typeface="Symbol" panose="05050102010706020507" pitchFamily="18" charset="2"/>
              </a:rPr>
              <a:t></a:t>
            </a:r>
            <a:r>
              <a:rPr lang="el-GR" dirty="0"/>
              <a:t> χορηγήσεις δανείων Τρίτης Τράπεζας </a:t>
            </a:r>
            <a:r>
              <a:rPr lang="el-GR" dirty="0">
                <a:sym typeface="Symbol" panose="05050102010706020507" pitchFamily="18" charset="2"/>
              </a:rPr>
              <a:t></a:t>
            </a:r>
            <a:r>
              <a:rPr lang="el-GR" dirty="0"/>
              <a:t> 512 δολάρια</a:t>
            </a:r>
          </a:p>
          <a:p>
            <a:pPr marL="0" indent="0">
              <a:buNone/>
            </a:pPr>
            <a:r>
              <a:rPr lang="el-GR" dirty="0"/>
              <a:t>  </a:t>
            </a:r>
            <a:r>
              <a:rPr lang="el-GR" dirty="0">
                <a:sym typeface="Symbol" panose="05050102010706020507" pitchFamily="18" charset="2"/>
              </a:rPr>
              <a:t></a:t>
            </a:r>
            <a:r>
              <a:rPr lang="el-GR" dirty="0"/>
              <a:t> λοιπές χορηγήσεις δανείων …</a:t>
            </a:r>
          </a:p>
          <a:p>
            <a:pPr marL="0" indent="0">
              <a:buNone/>
            </a:pPr>
            <a:r>
              <a:rPr lang="el-GR" dirty="0"/>
              <a:t> </a:t>
            </a:r>
          </a:p>
          <a:p>
            <a:pPr marL="0" indent="0">
              <a:buNone/>
            </a:pPr>
            <a:r>
              <a:rPr lang="el-GR" dirty="0"/>
              <a:t>Συνολική προσφορά χρήματος </a:t>
            </a:r>
            <a:r>
              <a:rPr lang="el-GR" dirty="0">
                <a:sym typeface="Symbol" panose="05050102010706020507" pitchFamily="18" charset="2"/>
              </a:rPr>
              <a:t></a:t>
            </a:r>
            <a:r>
              <a:rPr lang="el-GR" dirty="0"/>
              <a:t> (1/</a:t>
            </a:r>
            <a:r>
              <a:rPr lang="en-US" b="1" i="1" dirty="0" err="1"/>
              <a:t>rr</a:t>
            </a:r>
            <a:r>
              <a:rPr lang="el-GR" dirty="0"/>
              <a:t>) </a:t>
            </a:r>
            <a:r>
              <a:rPr lang="en-US" dirty="0">
                <a:sym typeface="Symbol" panose="05050102010706020507" pitchFamily="18" charset="2"/>
              </a:rPr>
              <a:t></a:t>
            </a:r>
            <a:r>
              <a:rPr lang="el-GR" dirty="0"/>
              <a:t> 1.000 δολάρια</a:t>
            </a:r>
          </a:p>
          <a:p>
            <a:pPr marL="0" indent="0">
              <a:buNone/>
            </a:pPr>
            <a:r>
              <a:rPr lang="el-GR" dirty="0"/>
              <a:t>όπου </a:t>
            </a:r>
            <a:r>
              <a:rPr lang="en-US" b="1" i="1" dirty="0" err="1"/>
              <a:t>rr</a:t>
            </a:r>
            <a:r>
              <a:rPr lang="en-US" dirty="0"/>
              <a:t> </a:t>
            </a:r>
            <a:r>
              <a:rPr lang="el-GR" dirty="0">
                <a:sym typeface="Symbol" panose="05050102010706020507" pitchFamily="18" charset="2"/>
              </a:rPr>
              <a:t></a:t>
            </a:r>
            <a:r>
              <a:rPr lang="el-GR" dirty="0"/>
              <a:t> 0,2, και άρα </a:t>
            </a:r>
            <a:r>
              <a:rPr lang="en-US" b="1" i="1" dirty="0"/>
              <a:t>M</a:t>
            </a:r>
            <a:r>
              <a:rPr lang="en-US" dirty="0"/>
              <a:t> </a:t>
            </a:r>
            <a:r>
              <a:rPr lang="el-GR" dirty="0">
                <a:sym typeface="Symbol" panose="05050102010706020507" pitchFamily="18" charset="2"/>
              </a:rPr>
              <a:t></a:t>
            </a:r>
            <a:r>
              <a:rPr lang="el-GR" dirty="0"/>
              <a:t> 5.000 δολάρια </a:t>
            </a:r>
          </a:p>
        </p:txBody>
      </p:sp>
      <p:sp>
        <p:nvSpPr>
          <p:cNvPr id="4" name="Θέση αριθμού διαφάνειας 3">
            <a:extLst>
              <a:ext uri="{FF2B5EF4-FFF2-40B4-BE49-F238E27FC236}">
                <a16:creationId xmlns:a16="http://schemas.microsoft.com/office/drawing/2014/main" id="{133B5949-4172-46A6-9F8D-5678145AD0FD}"/>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3331667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A5B397-2F6F-4379-A3DC-8BA334936CC0}"/>
              </a:ext>
            </a:extLst>
          </p:cNvPr>
          <p:cNvSpPr>
            <a:spLocks noGrp="1"/>
          </p:cNvSpPr>
          <p:nvPr>
            <p:ph type="title"/>
          </p:nvPr>
        </p:nvSpPr>
        <p:spPr/>
        <p:txBody>
          <a:bodyPr/>
          <a:lstStyle/>
          <a:p>
            <a:r>
              <a:rPr lang="el-GR" dirty="0"/>
              <a:t>Δημιουργία χρήματος στο τραπεζικό σύστημα </a:t>
            </a:r>
          </a:p>
        </p:txBody>
      </p:sp>
      <p:sp>
        <p:nvSpPr>
          <p:cNvPr id="3" name="Θέση περιεχομένου 2">
            <a:extLst>
              <a:ext uri="{FF2B5EF4-FFF2-40B4-BE49-F238E27FC236}">
                <a16:creationId xmlns:a16="http://schemas.microsoft.com/office/drawing/2014/main" id="{C0634B69-CDD2-487F-BCFF-75005B632FDB}"/>
              </a:ext>
            </a:extLst>
          </p:cNvPr>
          <p:cNvSpPr>
            <a:spLocks noGrp="1"/>
          </p:cNvSpPr>
          <p:nvPr>
            <p:ph idx="1"/>
          </p:nvPr>
        </p:nvSpPr>
        <p:spPr/>
        <p:txBody>
          <a:bodyPr/>
          <a:lstStyle/>
          <a:p>
            <a:r>
              <a:rPr lang="el-GR" dirty="0"/>
              <a:t>Το σύστημα της τραπεζικής κλασματικών διαθεσίμων δημιουργεί χρήμα, αλλά δεν δημιουργεί πλούτο.</a:t>
            </a:r>
          </a:p>
          <a:p>
            <a:pPr marL="0" indent="0">
              <a:buNone/>
            </a:pPr>
            <a:endParaRPr lang="el-GR" dirty="0"/>
          </a:p>
          <a:p>
            <a:r>
              <a:rPr lang="el-GR" dirty="0"/>
              <a:t>Τα τραπεζικά δάνεια δίνουν στους δανειολήπτες κάποιο νέο χρήμα και ένα ίσο ποσό νέου χρέους. </a:t>
            </a:r>
          </a:p>
          <a:p>
            <a:endParaRPr lang="el-GR" dirty="0"/>
          </a:p>
        </p:txBody>
      </p:sp>
      <p:sp>
        <p:nvSpPr>
          <p:cNvPr id="4" name="Θέση αριθμού διαφάνειας 3">
            <a:extLst>
              <a:ext uri="{FF2B5EF4-FFF2-40B4-BE49-F238E27FC236}">
                <a16:creationId xmlns:a16="http://schemas.microsoft.com/office/drawing/2014/main" id="{82DCC53C-D58B-420B-8BB9-223B67DE43A0}"/>
              </a:ext>
            </a:extLst>
          </p:cNvPr>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3955117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B3FAB3-377E-4641-A69B-CB5D1AF9877A}"/>
              </a:ext>
            </a:extLst>
          </p:cNvPr>
          <p:cNvSpPr>
            <a:spLocks noGrp="1"/>
          </p:cNvSpPr>
          <p:nvPr>
            <p:ph type="title"/>
          </p:nvPr>
        </p:nvSpPr>
        <p:spPr/>
        <p:txBody>
          <a:bodyPr/>
          <a:lstStyle/>
          <a:p>
            <a:r>
              <a:rPr lang="el-GR" dirty="0"/>
              <a:t>Τραπεζικό κεφάλαιο, </a:t>
            </a:r>
            <a:r>
              <a:rPr lang="el-GR" dirty="0" err="1"/>
              <a:t>μόχλευση</a:t>
            </a:r>
            <a:r>
              <a:rPr lang="el-GR" dirty="0"/>
              <a:t> και κεφαλαιακές απαιτήσεις, Μέρος 1</a:t>
            </a:r>
          </a:p>
        </p:txBody>
      </p:sp>
      <p:sp>
        <p:nvSpPr>
          <p:cNvPr id="3" name="Θέση περιεχομένου 2">
            <a:extLst>
              <a:ext uri="{FF2B5EF4-FFF2-40B4-BE49-F238E27FC236}">
                <a16:creationId xmlns:a16="http://schemas.microsoft.com/office/drawing/2014/main" id="{4EC04CC2-CC68-4A07-BCB6-BD00F1283573}"/>
              </a:ext>
            </a:extLst>
          </p:cNvPr>
          <p:cNvSpPr>
            <a:spLocks noGrp="1"/>
          </p:cNvSpPr>
          <p:nvPr>
            <p:ph idx="1"/>
          </p:nvPr>
        </p:nvSpPr>
        <p:spPr/>
        <p:txBody>
          <a:bodyPr/>
          <a:lstStyle/>
          <a:p>
            <a:r>
              <a:rPr lang="el-GR" dirty="0"/>
              <a:t> Τραπεζικό κεφάλαιο: οι χρηματοοικονομικοί πόροι που οι ιδιοκτήτες τοποθετούν στην τράπεζά τους. </a:t>
            </a:r>
          </a:p>
          <a:p>
            <a:r>
              <a:rPr lang="el-GR" dirty="0"/>
              <a:t> Ένας πιο ρεαλιστικός ισολογισμός είναι ο ακόλουθος:</a:t>
            </a:r>
          </a:p>
          <a:p>
            <a:endParaRPr lang="el-GR" dirty="0"/>
          </a:p>
          <a:p>
            <a:endParaRPr lang="el-GR" dirty="0"/>
          </a:p>
        </p:txBody>
      </p:sp>
      <p:sp>
        <p:nvSpPr>
          <p:cNvPr id="4" name="Θέση αριθμού διαφάνειας 3">
            <a:extLst>
              <a:ext uri="{FF2B5EF4-FFF2-40B4-BE49-F238E27FC236}">
                <a16:creationId xmlns:a16="http://schemas.microsoft.com/office/drawing/2014/main" id="{9F63E0E5-B542-46D4-906A-34AAC1A31D34}"/>
              </a:ext>
            </a:extLst>
          </p:cNvPr>
          <p:cNvSpPr>
            <a:spLocks noGrp="1"/>
          </p:cNvSpPr>
          <p:nvPr>
            <p:ph type="sldNum" sz="quarter" idx="12"/>
          </p:nvPr>
        </p:nvSpPr>
        <p:spPr/>
        <p:txBody>
          <a:bodyPr/>
          <a:lstStyle/>
          <a:p>
            <a:fld id="{D57F1E4F-1CFF-5643-939E-217C01CDF565}" type="slidenum">
              <a:rPr lang="en-US" smtClean="0"/>
              <a:pPr/>
              <a:t>23</a:t>
            </a:fld>
            <a:endParaRPr lang="en-US" dirty="0"/>
          </a:p>
        </p:txBody>
      </p:sp>
      <p:graphicFrame>
        <p:nvGraphicFramePr>
          <p:cNvPr id="5" name="Πίνακας 5">
            <a:extLst>
              <a:ext uri="{FF2B5EF4-FFF2-40B4-BE49-F238E27FC236}">
                <a16:creationId xmlns:a16="http://schemas.microsoft.com/office/drawing/2014/main" id="{F1C51157-2229-498E-AF4A-074755D33F83}"/>
              </a:ext>
            </a:extLst>
          </p:cNvPr>
          <p:cNvGraphicFramePr>
            <a:graphicFrameLocks noGrp="1"/>
          </p:cNvGraphicFramePr>
          <p:nvPr>
            <p:extLst>
              <p:ext uri="{D42A27DB-BD31-4B8C-83A1-F6EECF244321}">
                <p14:modId xmlns:p14="http://schemas.microsoft.com/office/powerpoint/2010/main" val="3227773314"/>
              </p:ext>
            </p:extLst>
          </p:nvPr>
        </p:nvGraphicFramePr>
        <p:xfrm>
          <a:off x="1154953" y="3770333"/>
          <a:ext cx="8640400" cy="2981196"/>
        </p:xfrm>
        <a:graphic>
          <a:graphicData uri="http://schemas.openxmlformats.org/drawingml/2006/table">
            <a:tbl>
              <a:tblPr firstRow="1" bandRow="1">
                <a:tableStyleId>{5C22544A-7EE6-4342-B048-85BDC9FD1C3A}</a:tableStyleId>
              </a:tblPr>
              <a:tblGrid>
                <a:gridCol w="2160100">
                  <a:extLst>
                    <a:ext uri="{9D8B030D-6E8A-4147-A177-3AD203B41FA5}">
                      <a16:colId xmlns:a16="http://schemas.microsoft.com/office/drawing/2014/main" val="2820284845"/>
                    </a:ext>
                  </a:extLst>
                </a:gridCol>
                <a:gridCol w="2160100">
                  <a:extLst>
                    <a:ext uri="{9D8B030D-6E8A-4147-A177-3AD203B41FA5}">
                      <a16:colId xmlns:a16="http://schemas.microsoft.com/office/drawing/2014/main" val="2172127669"/>
                    </a:ext>
                  </a:extLst>
                </a:gridCol>
                <a:gridCol w="2160100">
                  <a:extLst>
                    <a:ext uri="{9D8B030D-6E8A-4147-A177-3AD203B41FA5}">
                      <a16:colId xmlns:a16="http://schemas.microsoft.com/office/drawing/2014/main" val="926870653"/>
                    </a:ext>
                  </a:extLst>
                </a:gridCol>
                <a:gridCol w="2160100">
                  <a:extLst>
                    <a:ext uri="{9D8B030D-6E8A-4147-A177-3AD203B41FA5}">
                      <a16:colId xmlns:a16="http://schemas.microsoft.com/office/drawing/2014/main" val="4264822875"/>
                    </a:ext>
                  </a:extLst>
                </a:gridCol>
              </a:tblGrid>
              <a:tr h="83236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l-GR" sz="1800" b="1" kern="1200" dirty="0">
                          <a:solidFill>
                            <a:schemeClr val="lt1"/>
                          </a:solidFill>
                          <a:effectLst/>
                          <a:latin typeface="+mn-lt"/>
                          <a:ea typeface="+mn-ea"/>
                          <a:cs typeface="+mn-cs"/>
                        </a:rPr>
                        <a:t>Ενεργητικό </a:t>
                      </a:r>
                    </a:p>
                    <a:p>
                      <a:endParaRPr lang="el-GR"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l-GR" sz="1800" b="1" kern="1200" dirty="0">
                          <a:solidFill>
                            <a:schemeClr val="lt1"/>
                          </a:solidFill>
                          <a:effectLst/>
                          <a:latin typeface="+mn-lt"/>
                          <a:ea typeface="+mn-ea"/>
                          <a:cs typeface="+mn-cs"/>
                        </a:rPr>
                        <a:t>Ενεργητικό </a:t>
                      </a:r>
                    </a:p>
                    <a:p>
                      <a:endParaRPr lang="el-GR" dirty="0"/>
                    </a:p>
                  </a:txBody>
                  <a:tcPr/>
                </a:tc>
                <a:tc>
                  <a:txBody>
                    <a:bodyPr/>
                    <a:lstStyle/>
                    <a:p>
                      <a:r>
                        <a:rPr lang="el-GR" dirty="0"/>
                        <a:t>Παθητικό και ίδια κεφάλαια</a:t>
                      </a:r>
                    </a:p>
                  </a:txBody>
                  <a:tcPr/>
                </a:tc>
                <a:tc>
                  <a:txBody>
                    <a:bodyPr/>
                    <a:lstStyle/>
                    <a:p>
                      <a:r>
                        <a:rPr lang="el-GR" dirty="0"/>
                        <a:t>Παθητικό και ίδια κεφάλαια</a:t>
                      </a:r>
                    </a:p>
                  </a:txBody>
                  <a:tcPr/>
                </a:tc>
                <a:extLst>
                  <a:ext uri="{0D108BD9-81ED-4DB2-BD59-A6C34878D82A}">
                    <a16:rowId xmlns:a16="http://schemas.microsoft.com/office/drawing/2014/main" val="946103404"/>
                  </a:ext>
                </a:extLst>
              </a:tr>
              <a:tr h="658229">
                <a:tc>
                  <a:txBody>
                    <a:bodyPr/>
                    <a:lstStyle/>
                    <a:p>
                      <a:r>
                        <a:rPr lang="el-GR" dirty="0"/>
                        <a:t>Διαθέσιμα</a:t>
                      </a:r>
                    </a:p>
                  </a:txBody>
                  <a:tcPr/>
                </a:tc>
                <a:tc>
                  <a:txBody>
                    <a:bodyPr/>
                    <a:lstStyle/>
                    <a:p>
                      <a:r>
                        <a:rPr lang="el-GR" dirty="0"/>
                        <a:t>200 δολάρια </a:t>
                      </a:r>
                    </a:p>
                  </a:txBody>
                  <a:tcPr/>
                </a:tc>
                <a:tc>
                  <a:txBody>
                    <a:bodyPr/>
                    <a:lstStyle/>
                    <a:p>
                      <a:r>
                        <a:rPr lang="el-GR" dirty="0"/>
                        <a:t>Καταθέσεις</a:t>
                      </a:r>
                    </a:p>
                  </a:txBody>
                  <a:tcPr/>
                </a:tc>
                <a:tc>
                  <a:txBody>
                    <a:bodyPr/>
                    <a:lstStyle/>
                    <a:p>
                      <a:r>
                        <a:rPr lang="el-GR" dirty="0"/>
                        <a:t>750 δολάρια</a:t>
                      </a:r>
                    </a:p>
                  </a:txBody>
                  <a:tcPr/>
                </a:tc>
                <a:extLst>
                  <a:ext uri="{0D108BD9-81ED-4DB2-BD59-A6C34878D82A}">
                    <a16:rowId xmlns:a16="http://schemas.microsoft.com/office/drawing/2014/main" val="385179114"/>
                  </a:ext>
                </a:extLst>
              </a:tr>
              <a:tr h="658229">
                <a:tc>
                  <a:txBody>
                    <a:bodyPr/>
                    <a:lstStyle/>
                    <a:p>
                      <a:r>
                        <a:rPr lang="el-GR" dirty="0"/>
                        <a:t>Δάνεια </a:t>
                      </a:r>
                    </a:p>
                  </a:txBody>
                  <a:tcPr/>
                </a:tc>
                <a:tc>
                  <a:txBody>
                    <a:bodyPr/>
                    <a:lstStyle/>
                    <a:p>
                      <a:r>
                        <a:rPr lang="el-GR" dirty="0"/>
                        <a:t>500 δολάρια</a:t>
                      </a:r>
                    </a:p>
                  </a:txBody>
                  <a:tcPr/>
                </a:tc>
                <a:tc>
                  <a:txBody>
                    <a:bodyPr/>
                    <a:lstStyle/>
                    <a:p>
                      <a:r>
                        <a:rPr lang="el-GR" dirty="0"/>
                        <a:t>Χρέος </a:t>
                      </a:r>
                    </a:p>
                  </a:txBody>
                  <a:tcPr/>
                </a:tc>
                <a:tc>
                  <a:txBody>
                    <a:bodyPr/>
                    <a:lstStyle/>
                    <a:p>
                      <a:r>
                        <a:rPr lang="el-GR" dirty="0"/>
                        <a:t>200 δολάρια</a:t>
                      </a:r>
                    </a:p>
                  </a:txBody>
                  <a:tcPr/>
                </a:tc>
                <a:extLst>
                  <a:ext uri="{0D108BD9-81ED-4DB2-BD59-A6C34878D82A}">
                    <a16:rowId xmlns:a16="http://schemas.microsoft.com/office/drawing/2014/main" val="649300138"/>
                  </a:ext>
                </a:extLst>
              </a:tr>
              <a:tr h="832369">
                <a:tc>
                  <a:txBody>
                    <a:bodyPr/>
                    <a:lstStyle/>
                    <a:p>
                      <a:r>
                        <a:rPr lang="el-GR" dirty="0"/>
                        <a:t>Χρεόγραφα </a:t>
                      </a:r>
                    </a:p>
                  </a:txBody>
                  <a:tcPr/>
                </a:tc>
                <a:tc>
                  <a:txBody>
                    <a:bodyPr/>
                    <a:lstStyle/>
                    <a:p>
                      <a:r>
                        <a:rPr lang="el-GR" dirty="0"/>
                        <a:t>300 δολάρια</a:t>
                      </a:r>
                    </a:p>
                  </a:txBody>
                  <a:tcPr/>
                </a:tc>
                <a:tc>
                  <a:txBody>
                    <a:bodyPr/>
                    <a:lstStyle/>
                    <a:p>
                      <a:r>
                        <a:rPr lang="el-GR" dirty="0"/>
                        <a:t>Κεφάλαιο (ίδια κεφάλαια) </a:t>
                      </a:r>
                    </a:p>
                  </a:txBody>
                  <a:tcPr/>
                </a:tc>
                <a:tc>
                  <a:txBody>
                    <a:bodyPr/>
                    <a:lstStyle/>
                    <a:p>
                      <a:r>
                        <a:rPr lang="el-GR" dirty="0"/>
                        <a:t>50 δολάρια</a:t>
                      </a:r>
                    </a:p>
                  </a:txBody>
                  <a:tcPr/>
                </a:tc>
                <a:extLst>
                  <a:ext uri="{0D108BD9-81ED-4DB2-BD59-A6C34878D82A}">
                    <a16:rowId xmlns:a16="http://schemas.microsoft.com/office/drawing/2014/main" val="2059389873"/>
                  </a:ext>
                </a:extLst>
              </a:tr>
            </a:tbl>
          </a:graphicData>
        </a:graphic>
      </p:graphicFrame>
    </p:spTree>
    <p:extLst>
      <p:ext uri="{BB962C8B-B14F-4D97-AF65-F5344CB8AC3E}">
        <p14:creationId xmlns:p14="http://schemas.microsoft.com/office/powerpoint/2010/main" val="1776471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DCDE66-ADDB-4EE5-8B4E-3ABCA98E6137}"/>
              </a:ext>
            </a:extLst>
          </p:cNvPr>
          <p:cNvSpPr>
            <a:spLocks noGrp="1"/>
          </p:cNvSpPr>
          <p:nvPr>
            <p:ph type="title"/>
          </p:nvPr>
        </p:nvSpPr>
        <p:spPr/>
        <p:txBody>
          <a:bodyPr/>
          <a:lstStyle/>
          <a:p>
            <a:r>
              <a:rPr lang="el-GR" dirty="0"/>
              <a:t>Τραπεζικό κεφάλαιο, </a:t>
            </a:r>
            <a:r>
              <a:rPr lang="el-GR" dirty="0" err="1"/>
              <a:t>μόχλευση</a:t>
            </a:r>
            <a:r>
              <a:rPr lang="el-GR" dirty="0"/>
              <a:t> και κεφαλαιακές απαιτήσεις, Μέρος 2</a:t>
            </a:r>
          </a:p>
        </p:txBody>
      </p:sp>
      <p:sp>
        <p:nvSpPr>
          <p:cNvPr id="3" name="Θέση περιεχομένου 2">
            <a:extLst>
              <a:ext uri="{FF2B5EF4-FFF2-40B4-BE49-F238E27FC236}">
                <a16:creationId xmlns:a16="http://schemas.microsoft.com/office/drawing/2014/main" id="{C06BD437-ADBE-4185-A3A3-DECC41402A2F}"/>
              </a:ext>
            </a:extLst>
          </p:cNvPr>
          <p:cNvSpPr>
            <a:spLocks noGrp="1"/>
          </p:cNvSpPr>
          <p:nvPr>
            <p:ph idx="1"/>
          </p:nvPr>
        </p:nvSpPr>
        <p:spPr>
          <a:xfrm>
            <a:off x="1154954" y="2342367"/>
            <a:ext cx="8761413" cy="4321480"/>
          </a:xfrm>
        </p:spPr>
        <p:txBody>
          <a:bodyPr/>
          <a:lstStyle/>
          <a:p>
            <a:r>
              <a:rPr lang="el-GR" b="1" dirty="0" err="1"/>
              <a:t>Μόχλευση</a:t>
            </a:r>
            <a:r>
              <a:rPr lang="el-GR" dirty="0"/>
              <a:t>: η χρησιμοποίηση χρήματος που προέρχεται από δανεισμό για τη συμπλήρωση υφιστάμενων κεφαλαίων για επενδυτικούς σκοπούς. </a:t>
            </a:r>
          </a:p>
          <a:p>
            <a:r>
              <a:rPr lang="el-GR" i="1" dirty="0"/>
              <a:t>Δείκτης </a:t>
            </a:r>
            <a:r>
              <a:rPr lang="el-GR" i="1" dirty="0" err="1"/>
              <a:t>μόχλευσης</a:t>
            </a:r>
            <a:r>
              <a:rPr lang="el-GR" i="1" dirty="0"/>
              <a:t> </a:t>
            </a:r>
            <a:r>
              <a:rPr lang="el-GR" i="1" dirty="0">
                <a:sym typeface="Symbol" panose="05050102010706020507" pitchFamily="18" charset="2"/>
              </a:rPr>
              <a:t></a:t>
            </a:r>
            <a:r>
              <a:rPr lang="el-GR" i="1" dirty="0"/>
              <a:t> ενεργητικό / κεφάλαιο </a:t>
            </a:r>
          </a:p>
          <a:p>
            <a:pPr marL="0" indent="0">
              <a:buNone/>
            </a:pPr>
            <a:r>
              <a:rPr lang="el-GR" dirty="0"/>
              <a:t>                   </a:t>
            </a:r>
            <a:r>
              <a:rPr lang="el-GR" dirty="0">
                <a:sym typeface="Symbol" panose="05050102010706020507" pitchFamily="18" charset="2"/>
              </a:rPr>
              <a:t></a:t>
            </a:r>
            <a:r>
              <a:rPr lang="el-GR" dirty="0"/>
              <a:t>  (200 </a:t>
            </a:r>
            <a:r>
              <a:rPr lang="el-GR" dirty="0">
                <a:sym typeface="Symbol" panose="05050102010706020507" pitchFamily="18" charset="2"/>
              </a:rPr>
              <a:t></a:t>
            </a:r>
            <a:r>
              <a:rPr lang="el-GR" dirty="0"/>
              <a:t> 500 </a:t>
            </a:r>
            <a:r>
              <a:rPr lang="el-GR" dirty="0">
                <a:sym typeface="Symbol" panose="05050102010706020507" pitchFamily="18" charset="2"/>
              </a:rPr>
              <a:t></a:t>
            </a:r>
            <a:r>
              <a:rPr lang="el-GR" dirty="0"/>
              <a:t> 300) δολάρια / 50 δολάρια </a:t>
            </a:r>
            <a:r>
              <a:rPr lang="el-GR" dirty="0">
                <a:sym typeface="Symbol" panose="05050102010706020507" pitchFamily="18" charset="2"/>
              </a:rPr>
              <a:t></a:t>
            </a:r>
            <a:r>
              <a:rPr lang="el-GR" dirty="0"/>
              <a:t> </a:t>
            </a:r>
            <a:r>
              <a:rPr lang="el-GR" b="1" dirty="0"/>
              <a:t>20</a:t>
            </a:r>
          </a:p>
          <a:p>
            <a:endParaRPr lang="el-GR" dirty="0"/>
          </a:p>
        </p:txBody>
      </p:sp>
      <p:sp>
        <p:nvSpPr>
          <p:cNvPr id="4" name="Θέση αριθμού διαφάνειας 3">
            <a:extLst>
              <a:ext uri="{FF2B5EF4-FFF2-40B4-BE49-F238E27FC236}">
                <a16:creationId xmlns:a16="http://schemas.microsoft.com/office/drawing/2014/main" id="{A84BB476-0D01-4214-A438-2C52A7060C1D}"/>
              </a:ext>
            </a:extLst>
          </p:cNvPr>
          <p:cNvSpPr>
            <a:spLocks noGrp="1"/>
          </p:cNvSpPr>
          <p:nvPr>
            <p:ph type="sldNum" sz="quarter" idx="12"/>
          </p:nvPr>
        </p:nvSpPr>
        <p:spPr/>
        <p:txBody>
          <a:bodyPr/>
          <a:lstStyle/>
          <a:p>
            <a:fld id="{D57F1E4F-1CFF-5643-939E-217C01CDF565}" type="slidenum">
              <a:rPr lang="en-US" smtClean="0"/>
              <a:pPr/>
              <a:t>24</a:t>
            </a:fld>
            <a:endParaRPr lang="en-US" dirty="0"/>
          </a:p>
        </p:txBody>
      </p:sp>
      <p:graphicFrame>
        <p:nvGraphicFramePr>
          <p:cNvPr id="7" name="Πίνακας 5">
            <a:extLst>
              <a:ext uri="{FF2B5EF4-FFF2-40B4-BE49-F238E27FC236}">
                <a16:creationId xmlns:a16="http://schemas.microsoft.com/office/drawing/2014/main" id="{BE7CE19F-9B20-4648-945D-E6C3AF356931}"/>
              </a:ext>
            </a:extLst>
          </p:cNvPr>
          <p:cNvGraphicFramePr>
            <a:graphicFrameLocks noGrp="1"/>
          </p:cNvGraphicFramePr>
          <p:nvPr>
            <p:extLst>
              <p:ext uri="{D42A27DB-BD31-4B8C-83A1-F6EECF244321}">
                <p14:modId xmlns:p14="http://schemas.microsoft.com/office/powerpoint/2010/main" val="2444559143"/>
              </p:ext>
            </p:extLst>
          </p:nvPr>
        </p:nvGraphicFramePr>
        <p:xfrm>
          <a:off x="1154953" y="3770333"/>
          <a:ext cx="8640400" cy="2981196"/>
        </p:xfrm>
        <a:graphic>
          <a:graphicData uri="http://schemas.openxmlformats.org/drawingml/2006/table">
            <a:tbl>
              <a:tblPr firstRow="1" bandRow="1">
                <a:tableStyleId>{5C22544A-7EE6-4342-B048-85BDC9FD1C3A}</a:tableStyleId>
              </a:tblPr>
              <a:tblGrid>
                <a:gridCol w="2160100">
                  <a:extLst>
                    <a:ext uri="{9D8B030D-6E8A-4147-A177-3AD203B41FA5}">
                      <a16:colId xmlns:a16="http://schemas.microsoft.com/office/drawing/2014/main" val="2820284845"/>
                    </a:ext>
                  </a:extLst>
                </a:gridCol>
                <a:gridCol w="2160100">
                  <a:extLst>
                    <a:ext uri="{9D8B030D-6E8A-4147-A177-3AD203B41FA5}">
                      <a16:colId xmlns:a16="http://schemas.microsoft.com/office/drawing/2014/main" val="2172127669"/>
                    </a:ext>
                  </a:extLst>
                </a:gridCol>
                <a:gridCol w="2160100">
                  <a:extLst>
                    <a:ext uri="{9D8B030D-6E8A-4147-A177-3AD203B41FA5}">
                      <a16:colId xmlns:a16="http://schemas.microsoft.com/office/drawing/2014/main" val="926870653"/>
                    </a:ext>
                  </a:extLst>
                </a:gridCol>
                <a:gridCol w="2160100">
                  <a:extLst>
                    <a:ext uri="{9D8B030D-6E8A-4147-A177-3AD203B41FA5}">
                      <a16:colId xmlns:a16="http://schemas.microsoft.com/office/drawing/2014/main" val="4264822875"/>
                    </a:ext>
                  </a:extLst>
                </a:gridCol>
              </a:tblGrid>
              <a:tr h="83236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l-GR" sz="1800" b="1" kern="1200" dirty="0">
                          <a:solidFill>
                            <a:schemeClr val="lt1"/>
                          </a:solidFill>
                          <a:effectLst/>
                          <a:latin typeface="+mn-lt"/>
                          <a:ea typeface="+mn-ea"/>
                          <a:cs typeface="+mn-cs"/>
                        </a:rPr>
                        <a:t>Ενεργητικό </a:t>
                      </a:r>
                    </a:p>
                    <a:p>
                      <a:endParaRPr lang="el-GR"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l-GR" sz="1800" b="1" kern="1200" dirty="0">
                          <a:solidFill>
                            <a:schemeClr val="lt1"/>
                          </a:solidFill>
                          <a:effectLst/>
                          <a:latin typeface="+mn-lt"/>
                          <a:ea typeface="+mn-ea"/>
                          <a:cs typeface="+mn-cs"/>
                        </a:rPr>
                        <a:t>Ενεργητικό </a:t>
                      </a:r>
                    </a:p>
                    <a:p>
                      <a:endParaRPr lang="el-GR" dirty="0"/>
                    </a:p>
                  </a:txBody>
                  <a:tcPr/>
                </a:tc>
                <a:tc>
                  <a:txBody>
                    <a:bodyPr/>
                    <a:lstStyle/>
                    <a:p>
                      <a:r>
                        <a:rPr lang="el-GR" dirty="0"/>
                        <a:t>Παθητικό και ίδια κεφάλαια</a:t>
                      </a:r>
                    </a:p>
                  </a:txBody>
                  <a:tcPr/>
                </a:tc>
                <a:tc>
                  <a:txBody>
                    <a:bodyPr/>
                    <a:lstStyle/>
                    <a:p>
                      <a:r>
                        <a:rPr lang="el-GR" dirty="0"/>
                        <a:t>Παθητικό και ίδια κεφάλαια</a:t>
                      </a:r>
                    </a:p>
                  </a:txBody>
                  <a:tcPr/>
                </a:tc>
                <a:extLst>
                  <a:ext uri="{0D108BD9-81ED-4DB2-BD59-A6C34878D82A}">
                    <a16:rowId xmlns:a16="http://schemas.microsoft.com/office/drawing/2014/main" val="946103404"/>
                  </a:ext>
                </a:extLst>
              </a:tr>
              <a:tr h="658229">
                <a:tc>
                  <a:txBody>
                    <a:bodyPr/>
                    <a:lstStyle/>
                    <a:p>
                      <a:r>
                        <a:rPr lang="el-GR" dirty="0"/>
                        <a:t>Διαθέσιμα</a:t>
                      </a:r>
                    </a:p>
                  </a:txBody>
                  <a:tcPr/>
                </a:tc>
                <a:tc>
                  <a:txBody>
                    <a:bodyPr/>
                    <a:lstStyle/>
                    <a:p>
                      <a:r>
                        <a:rPr lang="el-GR" dirty="0"/>
                        <a:t>200 δολάρια </a:t>
                      </a:r>
                    </a:p>
                  </a:txBody>
                  <a:tcPr/>
                </a:tc>
                <a:tc>
                  <a:txBody>
                    <a:bodyPr/>
                    <a:lstStyle/>
                    <a:p>
                      <a:r>
                        <a:rPr lang="el-GR" dirty="0"/>
                        <a:t>Καταθέσεις</a:t>
                      </a:r>
                    </a:p>
                  </a:txBody>
                  <a:tcPr/>
                </a:tc>
                <a:tc>
                  <a:txBody>
                    <a:bodyPr/>
                    <a:lstStyle/>
                    <a:p>
                      <a:r>
                        <a:rPr lang="el-GR" dirty="0"/>
                        <a:t>750 δολάρια</a:t>
                      </a:r>
                    </a:p>
                  </a:txBody>
                  <a:tcPr/>
                </a:tc>
                <a:extLst>
                  <a:ext uri="{0D108BD9-81ED-4DB2-BD59-A6C34878D82A}">
                    <a16:rowId xmlns:a16="http://schemas.microsoft.com/office/drawing/2014/main" val="385179114"/>
                  </a:ext>
                </a:extLst>
              </a:tr>
              <a:tr h="658229">
                <a:tc>
                  <a:txBody>
                    <a:bodyPr/>
                    <a:lstStyle/>
                    <a:p>
                      <a:r>
                        <a:rPr lang="el-GR" dirty="0"/>
                        <a:t>Δάνεια </a:t>
                      </a:r>
                    </a:p>
                  </a:txBody>
                  <a:tcPr/>
                </a:tc>
                <a:tc>
                  <a:txBody>
                    <a:bodyPr/>
                    <a:lstStyle/>
                    <a:p>
                      <a:r>
                        <a:rPr lang="el-GR" dirty="0"/>
                        <a:t>500 δολάρια</a:t>
                      </a:r>
                    </a:p>
                  </a:txBody>
                  <a:tcPr/>
                </a:tc>
                <a:tc>
                  <a:txBody>
                    <a:bodyPr/>
                    <a:lstStyle/>
                    <a:p>
                      <a:r>
                        <a:rPr lang="el-GR" dirty="0"/>
                        <a:t>Χρέος </a:t>
                      </a:r>
                    </a:p>
                  </a:txBody>
                  <a:tcPr/>
                </a:tc>
                <a:tc>
                  <a:txBody>
                    <a:bodyPr/>
                    <a:lstStyle/>
                    <a:p>
                      <a:r>
                        <a:rPr lang="el-GR" dirty="0"/>
                        <a:t>200 δολάρια</a:t>
                      </a:r>
                    </a:p>
                  </a:txBody>
                  <a:tcPr/>
                </a:tc>
                <a:extLst>
                  <a:ext uri="{0D108BD9-81ED-4DB2-BD59-A6C34878D82A}">
                    <a16:rowId xmlns:a16="http://schemas.microsoft.com/office/drawing/2014/main" val="649300138"/>
                  </a:ext>
                </a:extLst>
              </a:tr>
              <a:tr h="832369">
                <a:tc>
                  <a:txBody>
                    <a:bodyPr/>
                    <a:lstStyle/>
                    <a:p>
                      <a:r>
                        <a:rPr lang="el-GR" dirty="0"/>
                        <a:t>Χρεόγραφα </a:t>
                      </a:r>
                    </a:p>
                  </a:txBody>
                  <a:tcPr/>
                </a:tc>
                <a:tc>
                  <a:txBody>
                    <a:bodyPr/>
                    <a:lstStyle/>
                    <a:p>
                      <a:r>
                        <a:rPr lang="el-GR" dirty="0"/>
                        <a:t>300 δολάρια</a:t>
                      </a:r>
                    </a:p>
                  </a:txBody>
                  <a:tcPr/>
                </a:tc>
                <a:tc>
                  <a:txBody>
                    <a:bodyPr/>
                    <a:lstStyle/>
                    <a:p>
                      <a:r>
                        <a:rPr lang="el-GR" dirty="0"/>
                        <a:t>Κεφάλαιο (ίδια κεφάλαια) </a:t>
                      </a:r>
                    </a:p>
                  </a:txBody>
                  <a:tcPr/>
                </a:tc>
                <a:tc>
                  <a:txBody>
                    <a:bodyPr/>
                    <a:lstStyle/>
                    <a:p>
                      <a:r>
                        <a:rPr lang="el-GR" dirty="0"/>
                        <a:t>50 δολάρια</a:t>
                      </a:r>
                    </a:p>
                  </a:txBody>
                  <a:tcPr/>
                </a:tc>
                <a:extLst>
                  <a:ext uri="{0D108BD9-81ED-4DB2-BD59-A6C34878D82A}">
                    <a16:rowId xmlns:a16="http://schemas.microsoft.com/office/drawing/2014/main" val="2059389873"/>
                  </a:ext>
                </a:extLst>
              </a:tr>
            </a:tbl>
          </a:graphicData>
        </a:graphic>
      </p:graphicFrame>
    </p:spTree>
    <p:extLst>
      <p:ext uri="{BB962C8B-B14F-4D97-AF65-F5344CB8AC3E}">
        <p14:creationId xmlns:p14="http://schemas.microsoft.com/office/powerpoint/2010/main" val="3015225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98A218-D62E-472F-8706-CF9D3E6EEA64}"/>
              </a:ext>
            </a:extLst>
          </p:cNvPr>
          <p:cNvSpPr>
            <a:spLocks noGrp="1"/>
          </p:cNvSpPr>
          <p:nvPr>
            <p:ph type="title"/>
          </p:nvPr>
        </p:nvSpPr>
        <p:spPr/>
        <p:txBody>
          <a:bodyPr/>
          <a:lstStyle/>
          <a:p>
            <a:r>
              <a:rPr lang="el-GR"/>
              <a:t>Τραπεζικό κεφάλαιο, μόχλευση και κεφαλαιακές απαιτήσεις, Μέρος 3</a:t>
            </a:r>
            <a:endParaRPr lang="el-GR" dirty="0"/>
          </a:p>
        </p:txBody>
      </p:sp>
      <p:pic>
        <p:nvPicPr>
          <p:cNvPr id="5" name="Θέση περιεχομένου 4">
            <a:extLst>
              <a:ext uri="{FF2B5EF4-FFF2-40B4-BE49-F238E27FC236}">
                <a16:creationId xmlns:a16="http://schemas.microsoft.com/office/drawing/2014/main" id="{003C2E10-97C5-432F-8DE3-EFC635137489}"/>
              </a:ext>
            </a:extLst>
          </p:cNvPr>
          <p:cNvPicPr>
            <a:picLocks noGrp="1" noChangeAspect="1"/>
          </p:cNvPicPr>
          <p:nvPr>
            <p:ph idx="1"/>
          </p:nvPr>
        </p:nvPicPr>
        <p:blipFill>
          <a:blip r:embed="rId2"/>
          <a:stretch>
            <a:fillRect/>
          </a:stretch>
        </p:blipFill>
        <p:spPr>
          <a:xfrm>
            <a:off x="1669441" y="4146797"/>
            <a:ext cx="8166970" cy="2558375"/>
          </a:xfrm>
          <a:prstGeom prst="rect">
            <a:avLst/>
          </a:prstGeom>
        </p:spPr>
      </p:pic>
      <p:sp>
        <p:nvSpPr>
          <p:cNvPr id="4" name="Θέση αριθμού διαφάνειας 3">
            <a:extLst>
              <a:ext uri="{FF2B5EF4-FFF2-40B4-BE49-F238E27FC236}">
                <a16:creationId xmlns:a16="http://schemas.microsoft.com/office/drawing/2014/main" id="{46CCAB0C-39EA-454F-8B61-439EDEEB2B35}"/>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
        <p:nvSpPr>
          <p:cNvPr id="6" name="TextBox 5">
            <a:extLst>
              <a:ext uri="{FF2B5EF4-FFF2-40B4-BE49-F238E27FC236}">
                <a16:creationId xmlns:a16="http://schemas.microsoft.com/office/drawing/2014/main" id="{899844C3-5BB7-4D42-9733-55DD1C95B552}"/>
              </a:ext>
            </a:extLst>
          </p:cNvPr>
          <p:cNvSpPr txBox="1"/>
          <p:nvPr/>
        </p:nvSpPr>
        <p:spPr>
          <a:xfrm>
            <a:off x="1154955" y="2392471"/>
            <a:ext cx="8681456" cy="1754326"/>
          </a:xfrm>
          <a:prstGeom prst="rect">
            <a:avLst/>
          </a:prstGeom>
          <a:noFill/>
        </p:spPr>
        <p:txBody>
          <a:bodyPr wrap="square" rtlCol="0">
            <a:spAutoFit/>
          </a:bodyPr>
          <a:lstStyle/>
          <a:p>
            <a:pPr marL="285750" indent="-285750">
              <a:buClr>
                <a:schemeClr val="bg2">
                  <a:lumMod val="25000"/>
                </a:schemeClr>
              </a:buClr>
              <a:buFont typeface="Wingdings" pitchFamily="2" charset="2"/>
              <a:buChar char="Ø"/>
            </a:pPr>
            <a:r>
              <a:rPr lang="el-GR" dirty="0"/>
              <a:t>Όταν ο δείκτης </a:t>
            </a:r>
            <a:r>
              <a:rPr lang="el-GR" dirty="0" err="1"/>
              <a:t>μόχλευσης</a:t>
            </a:r>
            <a:r>
              <a:rPr lang="el-GR" dirty="0"/>
              <a:t> των τραπεζών είναι υψηλός, οι τράπεζες είναι ευάλωτες.</a:t>
            </a:r>
          </a:p>
          <a:p>
            <a:pPr marL="285750" indent="-285750">
              <a:buClr>
                <a:schemeClr val="bg2">
                  <a:lumMod val="25000"/>
                </a:schemeClr>
              </a:buClr>
              <a:buFont typeface="Wingdings" pitchFamily="2" charset="2"/>
              <a:buChar char="Ø"/>
            </a:pPr>
            <a:r>
              <a:rPr lang="el-GR" dirty="0"/>
              <a:t>Παράδειγμα: Υποθέστε ότι μια ύφεση προκαλεί τη μείωση του ενεργητικού της  τράπεζας του παραδείγματός μας κατά 5%, δηλαδή από 1.000 σε 950 δολάρια.</a:t>
            </a:r>
          </a:p>
          <a:p>
            <a:pPr marL="285750" indent="-285750">
              <a:buClr>
                <a:schemeClr val="bg2">
                  <a:lumMod val="25000"/>
                </a:schemeClr>
              </a:buClr>
              <a:buFont typeface="Wingdings" pitchFamily="2" charset="2"/>
              <a:buChar char="Ø"/>
            </a:pPr>
            <a:r>
              <a:rPr lang="el-GR" dirty="0"/>
              <a:t>Τότε, κεφάλαιο </a:t>
            </a:r>
            <a:r>
              <a:rPr lang="el-GR" dirty="0">
                <a:sym typeface="Symbol" panose="05050102010706020507" pitchFamily="18" charset="2"/>
              </a:rPr>
              <a:t></a:t>
            </a:r>
            <a:r>
              <a:rPr lang="el-GR" dirty="0"/>
              <a:t> ενεργητικό </a:t>
            </a:r>
            <a:r>
              <a:rPr lang="el-GR" dirty="0">
                <a:sym typeface="Symbol" panose="05050102010706020507" pitchFamily="18" charset="2"/>
              </a:rPr>
              <a:t></a:t>
            </a:r>
            <a:r>
              <a:rPr lang="el-GR" dirty="0"/>
              <a:t> παθητικό </a:t>
            </a:r>
            <a:r>
              <a:rPr lang="el-GR" dirty="0">
                <a:sym typeface="Symbol" panose="05050102010706020507" pitchFamily="18" charset="2"/>
              </a:rPr>
              <a:t></a:t>
            </a:r>
            <a:r>
              <a:rPr lang="el-GR" dirty="0"/>
              <a:t>  950 </a:t>
            </a:r>
            <a:r>
              <a:rPr lang="el-GR" dirty="0">
                <a:sym typeface="Symbol" panose="05050102010706020507" pitchFamily="18" charset="2"/>
              </a:rPr>
              <a:t></a:t>
            </a:r>
            <a:r>
              <a:rPr lang="el-GR" dirty="0"/>
              <a:t> 950 </a:t>
            </a:r>
            <a:r>
              <a:rPr lang="el-GR" dirty="0">
                <a:sym typeface="Symbol" panose="05050102010706020507" pitchFamily="18" charset="2"/>
              </a:rPr>
              <a:t></a:t>
            </a:r>
            <a:r>
              <a:rPr lang="el-GR" dirty="0"/>
              <a:t> 0</a:t>
            </a:r>
          </a:p>
        </p:txBody>
      </p:sp>
    </p:spTree>
    <p:extLst>
      <p:ext uri="{BB962C8B-B14F-4D97-AF65-F5344CB8AC3E}">
        <p14:creationId xmlns:p14="http://schemas.microsoft.com/office/powerpoint/2010/main" val="3352990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7DDD58-AA10-4A8A-8BCF-FED9074DF8A9}"/>
              </a:ext>
            </a:extLst>
          </p:cNvPr>
          <p:cNvSpPr>
            <a:spLocks noGrp="1"/>
          </p:cNvSpPr>
          <p:nvPr>
            <p:ph type="title"/>
          </p:nvPr>
        </p:nvSpPr>
        <p:spPr/>
        <p:txBody>
          <a:bodyPr/>
          <a:lstStyle/>
          <a:p>
            <a:r>
              <a:rPr lang="el-GR" dirty="0"/>
              <a:t>Τραπεζικό κεφάλαιο, </a:t>
            </a:r>
            <a:r>
              <a:rPr lang="el-GR" dirty="0" err="1"/>
              <a:t>μόχλευση</a:t>
            </a:r>
            <a:r>
              <a:rPr lang="el-GR" dirty="0"/>
              <a:t> και κεφαλαιακές απαιτήσεις, μέρος 4</a:t>
            </a:r>
          </a:p>
        </p:txBody>
      </p:sp>
      <p:sp>
        <p:nvSpPr>
          <p:cNvPr id="3" name="Θέση περιεχομένου 2">
            <a:extLst>
              <a:ext uri="{FF2B5EF4-FFF2-40B4-BE49-F238E27FC236}">
                <a16:creationId xmlns:a16="http://schemas.microsoft.com/office/drawing/2014/main" id="{16B7BA1A-327D-42FC-A416-4B8F21ED8A66}"/>
              </a:ext>
            </a:extLst>
          </p:cNvPr>
          <p:cNvSpPr>
            <a:spLocks noGrp="1"/>
          </p:cNvSpPr>
          <p:nvPr>
            <p:ph idx="1"/>
          </p:nvPr>
        </p:nvSpPr>
        <p:spPr>
          <a:xfrm>
            <a:off x="1154954" y="2354893"/>
            <a:ext cx="10035785" cy="4271375"/>
          </a:xfrm>
        </p:spPr>
        <p:txBody>
          <a:bodyPr>
            <a:normAutofit lnSpcReduction="10000"/>
          </a:bodyPr>
          <a:lstStyle/>
          <a:p>
            <a:pPr marL="0" indent="0">
              <a:buNone/>
            </a:pPr>
            <a:r>
              <a:rPr lang="el-GR" b="1" dirty="0"/>
              <a:t>Κεφαλαιακές απαιτήσεις:</a:t>
            </a:r>
            <a:endParaRPr lang="el-GR" dirty="0"/>
          </a:p>
          <a:p>
            <a:r>
              <a:rPr lang="el-GR" dirty="0"/>
              <a:t>είναι το ελάχιστο ποσό που οι ρυθμιστικές αρχές απαιτούν από τις τράπεζες να </a:t>
            </a:r>
            <a:r>
              <a:rPr lang="el-GR" dirty="0" err="1"/>
              <a:t>διακρατούν</a:t>
            </a:r>
            <a:r>
              <a:rPr lang="el-GR" dirty="0"/>
              <a:t>  </a:t>
            </a:r>
          </a:p>
          <a:p>
            <a:r>
              <a:rPr lang="el-GR" dirty="0"/>
              <a:t>σκοπός τους είναι να διασφαλίζουν ότι οι τράπεζες θα είναι σε θέση να επιστρέψουν τα χρήματα των καταθετών   </a:t>
            </a:r>
          </a:p>
          <a:p>
            <a:r>
              <a:rPr lang="el-GR" dirty="0"/>
              <a:t>είναι υψηλότερες για τις τράπεζες που κρατούν πολλά επισφαλή περιουσιακά στοιχεία </a:t>
            </a:r>
          </a:p>
          <a:p>
            <a:pPr marL="0" indent="0">
              <a:buNone/>
            </a:pPr>
            <a:r>
              <a:rPr lang="el-GR" dirty="0"/>
              <a:t> </a:t>
            </a:r>
          </a:p>
          <a:p>
            <a:pPr marL="0" indent="0">
              <a:buNone/>
            </a:pPr>
            <a:r>
              <a:rPr lang="el-GR" dirty="0"/>
              <a:t>Κρίση του 2008-2009:</a:t>
            </a:r>
          </a:p>
          <a:p>
            <a:r>
              <a:rPr lang="el-GR" dirty="0"/>
              <a:t>οι ζημιές σε ενυπόθηκα δάνεια συρρίκνωσαν το κεφάλαιο των τραπεζών, επιβράδυναν τις χορηγήσεις δανείων και επιδείνωσαν την ύφεση.  </a:t>
            </a:r>
          </a:p>
          <a:p>
            <a:r>
              <a:rPr lang="el-GR" dirty="0"/>
              <a:t>η κυβέρνηση διοχέτευσε δισεκατομμύρια δολάρια στις τράπεζες για να μετριάσει την ύφεση και να ενθαρρύνει τις χορηγήσεις δανείων από τις τράπεζες.     </a:t>
            </a:r>
          </a:p>
        </p:txBody>
      </p:sp>
      <p:sp>
        <p:nvSpPr>
          <p:cNvPr id="4" name="Θέση αριθμού διαφάνειας 3">
            <a:extLst>
              <a:ext uri="{FF2B5EF4-FFF2-40B4-BE49-F238E27FC236}">
                <a16:creationId xmlns:a16="http://schemas.microsoft.com/office/drawing/2014/main" id="{1B93ACA4-33CD-45D3-AE27-29E73DE27823}"/>
              </a:ext>
            </a:extLst>
          </p:cNvPr>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37640475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B500F9-389F-4103-A1EE-522EDB63B793}"/>
              </a:ext>
            </a:extLst>
          </p:cNvPr>
          <p:cNvSpPr>
            <a:spLocks noGrp="1"/>
          </p:cNvSpPr>
          <p:nvPr>
            <p:ph type="title"/>
          </p:nvPr>
        </p:nvSpPr>
        <p:spPr/>
        <p:txBody>
          <a:bodyPr/>
          <a:lstStyle/>
          <a:p>
            <a:r>
              <a:rPr lang="el-GR" dirty="0"/>
              <a:t>Ένα υπόδειγμα της προσφοράς χρήματος </a:t>
            </a:r>
          </a:p>
        </p:txBody>
      </p:sp>
      <p:sp>
        <p:nvSpPr>
          <p:cNvPr id="3" name="Θέση περιεχομένου 2">
            <a:extLst>
              <a:ext uri="{FF2B5EF4-FFF2-40B4-BE49-F238E27FC236}">
                <a16:creationId xmlns:a16="http://schemas.microsoft.com/office/drawing/2014/main" id="{06F12971-4E90-4661-8D91-9E006A5DC254}"/>
              </a:ext>
            </a:extLst>
          </p:cNvPr>
          <p:cNvSpPr>
            <a:spLocks noGrp="1"/>
          </p:cNvSpPr>
          <p:nvPr>
            <p:ph idx="1"/>
          </p:nvPr>
        </p:nvSpPr>
        <p:spPr/>
        <p:txBody>
          <a:bodyPr/>
          <a:lstStyle/>
          <a:p>
            <a:pPr marL="0" indent="0">
              <a:buNone/>
            </a:pPr>
            <a:r>
              <a:rPr lang="el-GR" dirty="0"/>
              <a:t> </a:t>
            </a:r>
            <a:r>
              <a:rPr lang="el-GR" u="sng" dirty="0"/>
              <a:t>Εξωγενείς μεταβλητές</a:t>
            </a:r>
            <a:endParaRPr lang="el-GR" dirty="0"/>
          </a:p>
          <a:p>
            <a:r>
              <a:rPr lang="el-GR" dirty="0"/>
              <a:t>  </a:t>
            </a:r>
            <a:r>
              <a:rPr lang="el-GR" b="1" dirty="0"/>
              <a:t>Νομισματική βάση</a:t>
            </a:r>
            <a:r>
              <a:rPr lang="el-GR" dirty="0"/>
              <a:t>, </a:t>
            </a:r>
            <a:r>
              <a:rPr lang="en-US" b="1" i="1" dirty="0"/>
              <a:t>B</a:t>
            </a:r>
            <a:r>
              <a:rPr lang="en-US" dirty="0"/>
              <a:t> </a:t>
            </a:r>
            <a:r>
              <a:rPr lang="en-US" dirty="0">
                <a:sym typeface="Symbol" panose="05050102010706020507" pitchFamily="18" charset="2"/>
              </a:rPr>
              <a:t></a:t>
            </a:r>
            <a:r>
              <a:rPr lang="en-US" dirty="0"/>
              <a:t> </a:t>
            </a:r>
            <a:r>
              <a:rPr lang="en-US" b="1" i="1" dirty="0"/>
              <a:t>C</a:t>
            </a:r>
            <a:r>
              <a:rPr lang="en-US" dirty="0"/>
              <a:t> </a:t>
            </a:r>
            <a:r>
              <a:rPr lang="en-US" dirty="0">
                <a:sym typeface="Symbol" panose="05050102010706020507" pitchFamily="18" charset="2"/>
              </a:rPr>
              <a:t></a:t>
            </a:r>
            <a:r>
              <a:rPr lang="en-US" dirty="0"/>
              <a:t> </a:t>
            </a:r>
            <a:r>
              <a:rPr lang="en-US" b="1" i="1" dirty="0"/>
              <a:t>R</a:t>
            </a:r>
            <a:endParaRPr lang="el-GR" b="1" i="1" dirty="0"/>
          </a:p>
          <a:p>
            <a:pPr lvl="1"/>
            <a:r>
              <a:rPr lang="el-GR" dirty="0"/>
              <a:t>ελέγχεται από την κεντρική τράπεζα   </a:t>
            </a:r>
          </a:p>
          <a:p>
            <a:r>
              <a:rPr lang="el-GR" dirty="0"/>
              <a:t>  </a:t>
            </a:r>
            <a:r>
              <a:rPr lang="el-GR" b="1" dirty="0"/>
              <a:t>Λόγος των διαθεσίμων προς τις καταθέσεις</a:t>
            </a:r>
            <a:r>
              <a:rPr lang="el-GR" dirty="0"/>
              <a:t>, </a:t>
            </a:r>
            <a:r>
              <a:rPr lang="en-US" b="1" i="1" dirty="0" err="1"/>
              <a:t>rr</a:t>
            </a:r>
            <a:r>
              <a:rPr lang="en-US" dirty="0"/>
              <a:t> </a:t>
            </a:r>
            <a:r>
              <a:rPr lang="el-GR" dirty="0">
                <a:sym typeface="Symbol" panose="05050102010706020507" pitchFamily="18" charset="2"/>
              </a:rPr>
              <a:t></a:t>
            </a:r>
            <a:r>
              <a:rPr lang="el-GR" dirty="0"/>
              <a:t> </a:t>
            </a:r>
            <a:r>
              <a:rPr lang="en-US" b="1" i="1" dirty="0"/>
              <a:t>R</a:t>
            </a:r>
            <a:r>
              <a:rPr lang="el-GR" dirty="0"/>
              <a:t>/</a:t>
            </a:r>
            <a:r>
              <a:rPr lang="en-US" b="1" i="1" dirty="0"/>
              <a:t>D</a:t>
            </a:r>
            <a:endParaRPr lang="el-GR" b="1" i="1" dirty="0"/>
          </a:p>
          <a:p>
            <a:pPr lvl="1"/>
            <a:r>
              <a:rPr lang="el-GR" dirty="0"/>
              <a:t>εξαρτάται από την εμπορική πρακτική των τραπεζών και από τη νομοθεσία που ορίζει τη λειτουργία του τραπεζικού συστήματος </a:t>
            </a:r>
          </a:p>
          <a:p>
            <a:r>
              <a:rPr lang="el-GR" dirty="0"/>
              <a:t>  </a:t>
            </a:r>
            <a:r>
              <a:rPr lang="el-GR" b="1" dirty="0"/>
              <a:t>Λόγος του νομίσματος προς τις καταθέσεις</a:t>
            </a:r>
            <a:r>
              <a:rPr lang="el-GR" dirty="0"/>
              <a:t>, </a:t>
            </a:r>
            <a:r>
              <a:rPr lang="en-US" b="1" i="1" dirty="0" err="1"/>
              <a:t>cr</a:t>
            </a:r>
            <a:r>
              <a:rPr lang="en-US" dirty="0"/>
              <a:t> </a:t>
            </a:r>
            <a:r>
              <a:rPr lang="el-GR" dirty="0">
                <a:sym typeface="Symbol" panose="05050102010706020507" pitchFamily="18" charset="2"/>
              </a:rPr>
              <a:t></a:t>
            </a:r>
            <a:r>
              <a:rPr lang="el-GR" dirty="0"/>
              <a:t> </a:t>
            </a:r>
            <a:r>
              <a:rPr lang="en-US" b="1" i="1" dirty="0"/>
              <a:t>C</a:t>
            </a:r>
            <a:r>
              <a:rPr lang="el-GR" dirty="0"/>
              <a:t>/</a:t>
            </a:r>
            <a:r>
              <a:rPr lang="en-US" b="1" i="1" dirty="0"/>
              <a:t>D</a:t>
            </a:r>
            <a:r>
              <a:rPr lang="en-US" b="1" i="1" u="sng" dirty="0"/>
              <a:t> </a:t>
            </a:r>
            <a:r>
              <a:rPr lang="en-US" dirty="0"/>
              <a:t> </a:t>
            </a:r>
            <a:endParaRPr lang="el-GR" dirty="0"/>
          </a:p>
          <a:p>
            <a:pPr marL="0" indent="0">
              <a:buNone/>
            </a:pPr>
            <a:r>
              <a:rPr lang="el-GR" dirty="0"/>
              <a:t>     εξαρτάται από τις προτιμήσεις των νοικοκυριών </a:t>
            </a:r>
          </a:p>
        </p:txBody>
      </p:sp>
      <p:sp>
        <p:nvSpPr>
          <p:cNvPr id="4" name="Θέση αριθμού διαφάνειας 3">
            <a:extLst>
              <a:ext uri="{FF2B5EF4-FFF2-40B4-BE49-F238E27FC236}">
                <a16:creationId xmlns:a16="http://schemas.microsoft.com/office/drawing/2014/main" id="{3CB8630F-1BA2-4118-8771-8000BAD6D39E}"/>
              </a:ext>
            </a:extLst>
          </p:cNvPr>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1970683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0BF183-57BE-4BA1-910B-D0BC01789B8C}"/>
              </a:ext>
            </a:extLst>
          </p:cNvPr>
          <p:cNvSpPr>
            <a:spLocks noGrp="1"/>
          </p:cNvSpPr>
          <p:nvPr>
            <p:ph type="title"/>
          </p:nvPr>
        </p:nvSpPr>
        <p:spPr/>
        <p:txBody>
          <a:bodyPr/>
          <a:lstStyle/>
          <a:p>
            <a:r>
              <a:rPr lang="el-GR" dirty="0"/>
              <a:t>Επίλυση για την προσφορά χρήματος (1 από 2)</a:t>
            </a:r>
          </a:p>
        </p:txBody>
      </p:sp>
      <mc:AlternateContent xmlns:mc="http://schemas.openxmlformats.org/markup-compatibility/2006" xmlns:a14="http://schemas.microsoft.com/office/drawing/2010/main">
        <mc:Choice Requires="a14">
          <p:sp>
            <p:nvSpPr>
              <p:cNvPr id="3" name="Θέση περιεχομένου 2">
                <a:extLst>
                  <a:ext uri="{FF2B5EF4-FFF2-40B4-BE49-F238E27FC236}">
                    <a16:creationId xmlns:a16="http://schemas.microsoft.com/office/drawing/2014/main" id="{55F91719-DD72-4920-BDED-4CA956886C92}"/>
                  </a:ext>
                </a:extLst>
              </p:cNvPr>
              <p:cNvSpPr>
                <a:spLocks noGrp="1"/>
              </p:cNvSpPr>
              <p:nvPr>
                <p:ph idx="1"/>
              </p:nvPr>
            </p:nvSpPr>
            <p:spPr/>
            <p:txBody>
              <a:bodyPr/>
              <a:lstStyle/>
              <a:p>
                <a14:m>
                  <m:oMath xmlns:m="http://schemas.openxmlformats.org/officeDocument/2006/math">
                    <m:r>
                      <a:rPr lang="en-US" sz="2400" b="0" i="1" smtClean="0">
                        <a:latin typeface="Cambria Math" panose="02040503050406030204" pitchFamily="18" charset="0"/>
                      </a:rPr>
                      <m:t>𝑀</m:t>
                    </m:r>
                    <m:r>
                      <a:rPr lang="en-US" sz="2400" b="0" i="1" smtClean="0">
                        <a:latin typeface="Cambria Math" panose="02040503050406030204" pitchFamily="18" charset="0"/>
                      </a:rPr>
                      <m:t>=</m:t>
                    </m:r>
                    <m:r>
                      <a:rPr lang="en-US" sz="2400" b="0" i="1" smtClean="0">
                        <a:latin typeface="Cambria Math" panose="02040503050406030204" pitchFamily="18" charset="0"/>
                      </a:rPr>
                      <m:t>𝐶</m:t>
                    </m:r>
                    <m:r>
                      <a:rPr lang="en-US" sz="2400" b="0" i="1" smtClean="0">
                        <a:latin typeface="Cambria Math" panose="02040503050406030204" pitchFamily="18" charset="0"/>
                      </a:rPr>
                      <m:t>+</m:t>
                    </m:r>
                    <m:r>
                      <a:rPr lang="en-US" sz="2400" b="0" i="1" smtClean="0">
                        <a:latin typeface="Cambria Math" panose="02040503050406030204" pitchFamily="18" charset="0"/>
                      </a:rPr>
                      <m:t>𝐷</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𝐶</m:t>
                        </m:r>
                        <m:r>
                          <a:rPr lang="en-US" sz="2400" b="0" i="1" smtClean="0">
                            <a:latin typeface="Cambria Math" panose="02040503050406030204" pitchFamily="18" charset="0"/>
                          </a:rPr>
                          <m:t>+</m:t>
                        </m:r>
                        <m:r>
                          <a:rPr lang="en-US" sz="2400" b="0" i="1" smtClean="0">
                            <a:latin typeface="Cambria Math" panose="02040503050406030204" pitchFamily="18" charset="0"/>
                          </a:rPr>
                          <m:t>𝐷</m:t>
                        </m:r>
                      </m:num>
                      <m:den>
                        <m:r>
                          <a:rPr lang="en-US" sz="2400" b="0" i="1" smtClean="0">
                            <a:latin typeface="Cambria Math" panose="02040503050406030204" pitchFamily="18" charset="0"/>
                          </a:rPr>
                          <m:t>𝐵</m:t>
                        </m:r>
                      </m:den>
                    </m:f>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𝐵</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𝑚</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𝐵</m:t>
                    </m:r>
                  </m:oMath>
                </a14:m>
                <a:endParaRPr lang="en-US" sz="2400" b="0" dirty="0">
                  <a:ea typeface="Cambria Math" panose="02040503050406030204" pitchFamily="18" charset="0"/>
                </a:endParaRPr>
              </a:p>
              <a:p>
                <a:pPr marL="0" indent="0">
                  <a:buNone/>
                </a:pPr>
                <a:r>
                  <a:rPr lang="el-GR" dirty="0"/>
                  <a:t>Όπου</a:t>
                </a:r>
                <a:r>
                  <a:rPr lang="en-US" dirty="0"/>
                  <a:t>:</a:t>
                </a:r>
              </a:p>
              <a:p>
                <a14:m>
                  <m:oMath xmlns:m="http://schemas.openxmlformats.org/officeDocument/2006/math">
                    <m:r>
                      <a:rPr lang="en-US" sz="2800" b="0" i="1" smtClean="0">
                        <a:latin typeface="Cambria Math" panose="02040503050406030204" pitchFamily="18" charset="0"/>
                      </a:rPr>
                      <m:t>𝑚</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𝐶</m:t>
                        </m:r>
                        <m:r>
                          <a:rPr lang="en-US" sz="2800" b="0" i="1" smtClean="0">
                            <a:latin typeface="Cambria Math" panose="02040503050406030204" pitchFamily="18" charset="0"/>
                          </a:rPr>
                          <m:t>+</m:t>
                        </m:r>
                        <m:r>
                          <a:rPr lang="en-US" sz="2800" b="0" i="1" smtClean="0">
                            <a:latin typeface="Cambria Math" panose="02040503050406030204" pitchFamily="18" charset="0"/>
                          </a:rPr>
                          <m:t>𝐷</m:t>
                        </m:r>
                      </m:num>
                      <m:den>
                        <m:r>
                          <a:rPr lang="en-US" sz="2800" b="0" i="1" smtClean="0">
                            <a:latin typeface="Cambria Math" panose="02040503050406030204" pitchFamily="18" charset="0"/>
                          </a:rPr>
                          <m:t>𝐵</m:t>
                        </m:r>
                      </m:den>
                    </m:f>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𝐶</m:t>
                        </m:r>
                        <m:r>
                          <a:rPr lang="en-US" sz="2800" b="0" i="1" smtClean="0">
                            <a:latin typeface="Cambria Math" panose="02040503050406030204" pitchFamily="18" charset="0"/>
                          </a:rPr>
                          <m:t>+</m:t>
                        </m:r>
                        <m:r>
                          <a:rPr lang="en-US" sz="2800" b="0" i="1" smtClean="0">
                            <a:latin typeface="Cambria Math" panose="02040503050406030204" pitchFamily="18" charset="0"/>
                          </a:rPr>
                          <m:t>𝐷</m:t>
                        </m:r>
                      </m:num>
                      <m:den>
                        <m:r>
                          <a:rPr lang="en-US" sz="2800" b="0" i="1" smtClean="0">
                            <a:latin typeface="Cambria Math" panose="02040503050406030204" pitchFamily="18" charset="0"/>
                          </a:rPr>
                          <m:t>𝐶</m:t>
                        </m:r>
                        <m:r>
                          <a:rPr lang="en-US" sz="2800" b="0" i="1" smtClean="0">
                            <a:latin typeface="Cambria Math" panose="02040503050406030204" pitchFamily="18" charset="0"/>
                          </a:rPr>
                          <m:t>+</m:t>
                        </m:r>
                        <m:r>
                          <a:rPr lang="en-US" sz="2800" b="0" i="1" smtClean="0">
                            <a:latin typeface="Cambria Math" panose="02040503050406030204" pitchFamily="18" charset="0"/>
                          </a:rPr>
                          <m:t>𝑅</m:t>
                        </m:r>
                      </m:den>
                    </m:f>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d>
                          <m:dPr>
                            <m:ctrlPr>
                              <a:rPr lang="en-US" sz="2800" b="0" i="1" smtClean="0">
                                <a:latin typeface="Cambria Math" panose="02040503050406030204" pitchFamily="18" charset="0"/>
                              </a:rPr>
                            </m:ctrlPr>
                          </m:dPr>
                          <m:e>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𝐶</m:t>
                                </m:r>
                              </m:num>
                              <m:den>
                                <m:r>
                                  <a:rPr lang="en-US" sz="2800" b="0" i="1" smtClean="0">
                                    <a:latin typeface="Cambria Math" panose="02040503050406030204" pitchFamily="18" charset="0"/>
                                  </a:rPr>
                                  <m:t>𝐷</m:t>
                                </m:r>
                              </m:den>
                            </m:f>
                          </m:e>
                        </m:d>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𝐷</m:t>
                            </m:r>
                          </m:num>
                          <m:den>
                            <m:r>
                              <a:rPr lang="en-US" sz="2800" b="0" i="1" smtClean="0">
                                <a:latin typeface="Cambria Math" panose="02040503050406030204" pitchFamily="18" charset="0"/>
                              </a:rPr>
                              <m:t>𝐷</m:t>
                            </m:r>
                          </m:den>
                        </m:f>
                        <m:r>
                          <a:rPr lang="en-US" sz="2800" b="0" i="1" smtClean="0">
                            <a:latin typeface="Cambria Math" panose="02040503050406030204" pitchFamily="18" charset="0"/>
                          </a:rPr>
                          <m:t>)</m:t>
                        </m:r>
                      </m:num>
                      <m:den>
                        <m:d>
                          <m:dPr>
                            <m:ctrlPr>
                              <a:rPr lang="en-US" sz="2800" b="0" i="1" smtClean="0">
                                <a:latin typeface="Cambria Math" panose="02040503050406030204" pitchFamily="18" charset="0"/>
                              </a:rPr>
                            </m:ctrlPr>
                          </m:dPr>
                          <m:e>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𝐶</m:t>
                                </m:r>
                              </m:num>
                              <m:den>
                                <m:r>
                                  <a:rPr lang="en-US" sz="2800" b="0" i="1" smtClean="0">
                                    <a:latin typeface="Cambria Math" panose="02040503050406030204" pitchFamily="18" charset="0"/>
                                  </a:rPr>
                                  <m:t>𝐷</m:t>
                                </m:r>
                              </m:den>
                            </m:f>
                          </m:e>
                        </m:d>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𝑅</m:t>
                            </m:r>
                          </m:num>
                          <m:den>
                            <m:r>
                              <a:rPr lang="en-US" sz="2800" b="0" i="1" smtClean="0">
                                <a:latin typeface="Cambria Math" panose="02040503050406030204" pitchFamily="18" charset="0"/>
                              </a:rPr>
                              <m:t>𝐷</m:t>
                            </m:r>
                          </m:den>
                        </m:f>
                        <m:r>
                          <a:rPr lang="en-US" sz="2800" b="0" i="1" smtClean="0">
                            <a:latin typeface="Cambria Math" panose="02040503050406030204" pitchFamily="18" charset="0"/>
                          </a:rPr>
                          <m:t>)</m:t>
                        </m:r>
                      </m:den>
                    </m:f>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𝑐𝑟</m:t>
                        </m:r>
                        <m:r>
                          <a:rPr lang="en-US" sz="2800" b="0" i="1" smtClean="0">
                            <a:latin typeface="Cambria Math" panose="02040503050406030204" pitchFamily="18" charset="0"/>
                          </a:rPr>
                          <m:t>+1</m:t>
                        </m:r>
                      </m:num>
                      <m:den>
                        <m:r>
                          <a:rPr lang="en-US" sz="2800" b="0" i="1" smtClean="0">
                            <a:latin typeface="Cambria Math" panose="02040503050406030204" pitchFamily="18" charset="0"/>
                          </a:rPr>
                          <m:t>𝑐𝑟</m:t>
                        </m:r>
                        <m:r>
                          <a:rPr lang="en-US" sz="2800" b="0" i="1" smtClean="0">
                            <a:latin typeface="Cambria Math" panose="02040503050406030204" pitchFamily="18" charset="0"/>
                          </a:rPr>
                          <m:t>+</m:t>
                        </m:r>
                        <m:r>
                          <a:rPr lang="en-US" sz="2800" b="0" i="1" smtClean="0">
                            <a:latin typeface="Cambria Math" panose="02040503050406030204" pitchFamily="18" charset="0"/>
                          </a:rPr>
                          <m:t>𝑟𝑟</m:t>
                        </m:r>
                      </m:den>
                    </m:f>
                  </m:oMath>
                </a14:m>
                <a:endParaRPr lang="el-GR" sz="2400" dirty="0"/>
              </a:p>
            </p:txBody>
          </p:sp>
        </mc:Choice>
        <mc:Fallback xmlns="">
          <p:sp>
            <p:nvSpPr>
              <p:cNvPr id="3" name="Θέση περιεχομένου 2">
                <a:extLst>
                  <a:ext uri="{FF2B5EF4-FFF2-40B4-BE49-F238E27FC236}">
                    <a16:creationId xmlns:a16="http://schemas.microsoft.com/office/drawing/2014/main" id="{55F91719-DD72-4920-BDED-4CA956886C92}"/>
                  </a:ext>
                </a:extLst>
              </p:cNvPr>
              <p:cNvSpPr>
                <a:spLocks noGrp="1" noRot="1" noChangeAspect="1" noMove="1" noResize="1" noEditPoints="1" noAdjustHandles="1" noChangeArrowheads="1" noChangeShapeType="1" noTextEdit="1"/>
              </p:cNvSpPr>
              <p:nvPr>
                <p:ph idx="1"/>
              </p:nvPr>
            </p:nvSpPr>
            <p:spPr>
              <a:blipFill>
                <a:blip r:embed="rId2"/>
                <a:stretch>
                  <a:fillRect l="-556"/>
                </a:stretch>
              </a:blipFill>
            </p:spPr>
            <p:txBody>
              <a:bodyPr/>
              <a:lstStyle/>
              <a:p>
                <a:r>
                  <a:rPr lang="el-GR">
                    <a:noFill/>
                  </a:rPr>
                  <a:t> </a:t>
                </a:r>
              </a:p>
            </p:txBody>
          </p:sp>
        </mc:Fallback>
      </mc:AlternateContent>
      <p:sp>
        <p:nvSpPr>
          <p:cNvPr id="4" name="Θέση αριθμού διαφάνειας 3">
            <a:extLst>
              <a:ext uri="{FF2B5EF4-FFF2-40B4-BE49-F238E27FC236}">
                <a16:creationId xmlns:a16="http://schemas.microsoft.com/office/drawing/2014/main" id="{17D8FA07-21FA-489C-8C88-14BAE8276958}"/>
              </a:ext>
            </a:extLst>
          </p:cNvPr>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6380077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1BE9DE-F20D-43EC-B357-7A081F15D992}"/>
              </a:ext>
            </a:extLst>
          </p:cNvPr>
          <p:cNvSpPr>
            <a:spLocks noGrp="1"/>
          </p:cNvSpPr>
          <p:nvPr>
            <p:ph type="title"/>
          </p:nvPr>
        </p:nvSpPr>
        <p:spPr/>
        <p:txBody>
          <a:bodyPr/>
          <a:lstStyle/>
          <a:p>
            <a:r>
              <a:rPr lang="el-GR" dirty="0"/>
              <a:t>Επίλυση για την προσφορά χρήματος (2 από 2)</a:t>
            </a:r>
          </a:p>
        </p:txBody>
      </p:sp>
      <mc:AlternateContent xmlns:mc="http://schemas.openxmlformats.org/markup-compatibility/2006">
        <mc:Choice xmlns:a14="http://schemas.microsoft.com/office/drawing/2010/main" Requires="a14">
          <p:sp>
            <p:nvSpPr>
              <p:cNvPr id="3" name="Θέση περιεχομένου 2">
                <a:extLst>
                  <a:ext uri="{FF2B5EF4-FFF2-40B4-BE49-F238E27FC236}">
                    <a16:creationId xmlns:a16="http://schemas.microsoft.com/office/drawing/2014/main" id="{C6A665DA-9971-4AAC-A59B-E16868FB9453}"/>
                  </a:ext>
                </a:extLst>
              </p:cNvPr>
              <p:cNvSpPr>
                <a:spLocks noGrp="1"/>
              </p:cNvSpPr>
              <p:nvPr>
                <p:ph idx="1"/>
              </p:nvPr>
            </p:nvSpPr>
            <p:spPr/>
            <p:txBody>
              <a:bodyPr>
                <a:normAutofit lnSpcReduction="10000"/>
              </a:bodyPr>
              <a:lstStyle/>
              <a:p>
                <a:pPr marL="0" indent="0">
                  <a:buNone/>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𝑀</m:t>
                      </m:r>
                      <m:r>
                        <a:rPr lang="en-US" sz="2800" b="0" i="1" smtClean="0">
                          <a:latin typeface="Cambria Math" panose="02040503050406030204" pitchFamily="18" charset="0"/>
                        </a:rPr>
                        <m:t>=</m:t>
                      </m:r>
                      <m:r>
                        <a:rPr lang="en-US" sz="2800" b="0" i="1" smtClean="0">
                          <a:latin typeface="Cambria Math" panose="02040503050406030204" pitchFamily="18" charset="0"/>
                        </a:rPr>
                        <m:t>𝑚</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𝐵</m:t>
                      </m:r>
                      <m:r>
                        <a:rPr lang="en-US" sz="2800" b="0" i="1" smtClean="0">
                          <a:latin typeface="Cambria Math" panose="02040503050406030204" pitchFamily="18" charset="0"/>
                          <a:ea typeface="Cambria Math" panose="02040503050406030204" pitchFamily="18" charset="0"/>
                        </a:rPr>
                        <m:t>, </m:t>
                      </m:r>
                      <m:r>
                        <m:rPr>
                          <m:sty m:val="p"/>
                        </m:rPr>
                        <a:rPr lang="el-GR" sz="2800" b="0" i="1" smtClean="0">
                          <a:latin typeface="Cambria Math" panose="02040503050406030204" pitchFamily="18" charset="0"/>
                          <a:ea typeface="Cambria Math" panose="02040503050406030204" pitchFamily="18" charset="0"/>
                        </a:rPr>
                        <m:t>ό</m:t>
                      </m:r>
                      <m:r>
                        <a:rPr lang="el-GR" sz="2800" b="0" i="1" smtClean="0">
                          <a:latin typeface="Cambria Math" panose="02040503050406030204" pitchFamily="18" charset="0"/>
                          <a:ea typeface="Cambria Math" panose="02040503050406030204" pitchFamily="18" charset="0"/>
                        </a:rPr>
                        <m:t>𝜋𝜊𝜐</m:t>
                      </m:r>
                      <m:r>
                        <a:rPr lang="en-US" sz="2800" b="0" i="1" smtClean="0">
                          <a:latin typeface="Cambria Math" panose="02040503050406030204" pitchFamily="18" charset="0"/>
                          <a:ea typeface="Cambria Math" panose="02040503050406030204" pitchFamily="18" charset="0"/>
                        </a:rPr>
                        <m:t> </m:t>
                      </m:r>
                      <m:r>
                        <a:rPr lang="en-US" sz="2800" b="0" i="1" smtClean="0">
                          <a:latin typeface="Cambria Math" panose="02040503050406030204" pitchFamily="18" charset="0"/>
                          <a:ea typeface="Cambria Math" panose="02040503050406030204" pitchFamily="18" charset="0"/>
                        </a:rPr>
                        <m:t>𝑚</m:t>
                      </m:r>
                      <m:r>
                        <a:rPr lang="en-US" sz="2800" b="0" i="1" smtClean="0">
                          <a:latin typeface="Cambria Math" panose="02040503050406030204" pitchFamily="18" charset="0"/>
                          <a:ea typeface="Cambria Math" panose="02040503050406030204" pitchFamily="18" charset="0"/>
                        </a:rPr>
                        <m:t>=</m:t>
                      </m:r>
                      <m:f>
                        <m:fPr>
                          <m:ctrlPr>
                            <a:rPr lang="en-US" sz="2800" b="0" i="1" smtClean="0">
                              <a:latin typeface="Cambria Math" panose="02040503050406030204" pitchFamily="18" charset="0"/>
                              <a:ea typeface="Cambria Math" panose="02040503050406030204" pitchFamily="18" charset="0"/>
                            </a:rPr>
                          </m:ctrlPr>
                        </m:fPr>
                        <m:num>
                          <m:r>
                            <a:rPr lang="en-US" sz="2800" b="0" i="1" smtClean="0">
                              <a:latin typeface="Cambria Math" panose="02040503050406030204" pitchFamily="18" charset="0"/>
                              <a:ea typeface="Cambria Math" panose="02040503050406030204" pitchFamily="18" charset="0"/>
                            </a:rPr>
                            <m:t>𝑐𝑟</m:t>
                          </m:r>
                          <m:r>
                            <a:rPr lang="en-US" sz="2800" b="0" i="1" smtClean="0">
                              <a:latin typeface="Cambria Math" panose="02040503050406030204" pitchFamily="18" charset="0"/>
                              <a:ea typeface="Cambria Math" panose="02040503050406030204" pitchFamily="18" charset="0"/>
                            </a:rPr>
                            <m:t>+1</m:t>
                          </m:r>
                        </m:num>
                        <m:den>
                          <m:r>
                            <a:rPr lang="en-US" sz="2800" b="0" i="1" smtClean="0">
                              <a:latin typeface="Cambria Math" panose="02040503050406030204" pitchFamily="18" charset="0"/>
                              <a:ea typeface="Cambria Math" panose="02040503050406030204" pitchFamily="18" charset="0"/>
                            </a:rPr>
                            <m:t>𝑐𝑟</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𝑟𝑟</m:t>
                          </m:r>
                        </m:den>
                      </m:f>
                    </m:oMath>
                  </m:oMathPara>
                </a14:m>
                <a:endParaRPr lang="en-US" dirty="0"/>
              </a:p>
              <a:p>
                <a:pPr marL="0" indent="0">
                  <a:buNone/>
                </a:pPr>
                <a:endParaRPr lang="en-US" dirty="0"/>
              </a:p>
              <a:p>
                <a:pPr marL="0" indent="0">
                  <a:buNone/>
                </a:pPr>
                <a:endParaRPr lang="en-US" dirty="0"/>
              </a:p>
              <a:p>
                <a:r>
                  <a:rPr lang="el-GR" dirty="0"/>
                  <a:t> Αν </a:t>
                </a:r>
                <a:r>
                  <a:rPr lang="en-US" b="1" i="1" dirty="0" err="1"/>
                  <a:t>rr</a:t>
                </a:r>
                <a:r>
                  <a:rPr lang="en-US" dirty="0"/>
                  <a:t> </a:t>
                </a:r>
                <a:r>
                  <a:rPr lang="el-GR" dirty="0"/>
                  <a:t>&lt; 1, τότε </a:t>
                </a:r>
                <a:r>
                  <a:rPr lang="en-US" b="1" i="1" dirty="0"/>
                  <a:t>m</a:t>
                </a:r>
                <a:r>
                  <a:rPr lang="el-GR" dirty="0"/>
                  <a:t> &gt;1 </a:t>
                </a:r>
              </a:p>
              <a:p>
                <a:r>
                  <a:rPr lang="el-GR" dirty="0"/>
                  <a:t> Αν νομισματική βάση μεταβληθεί κατά Δ</a:t>
                </a:r>
                <a:r>
                  <a:rPr lang="en-US" b="1" i="1" dirty="0"/>
                  <a:t>B</a:t>
                </a:r>
                <a:r>
                  <a:rPr lang="el-GR" dirty="0"/>
                  <a:t>, τότε Δ</a:t>
                </a:r>
                <a:r>
                  <a:rPr lang="en-US" b="1" i="1" dirty="0"/>
                  <a:t>M</a:t>
                </a:r>
                <a:r>
                  <a:rPr lang="en-US" dirty="0"/>
                  <a:t> </a:t>
                </a:r>
                <a:r>
                  <a:rPr lang="el-GR" dirty="0">
                    <a:sym typeface="Symbol" panose="05050102010706020507" pitchFamily="18" charset="2"/>
                  </a:rPr>
                  <a:t></a:t>
                </a:r>
                <a:r>
                  <a:rPr lang="el-GR" dirty="0"/>
                  <a:t> </a:t>
                </a:r>
                <a:r>
                  <a:rPr lang="en-US" b="1" i="1" dirty="0"/>
                  <a:t>m </a:t>
                </a:r>
                <a:r>
                  <a:rPr lang="en-US" b="1" dirty="0">
                    <a:sym typeface="Symbol" panose="05050102010706020507" pitchFamily="18" charset="2"/>
                  </a:rPr>
                  <a:t></a:t>
                </a:r>
                <a:r>
                  <a:rPr lang="en-US" b="1" dirty="0"/>
                  <a:t> </a:t>
                </a:r>
                <a:r>
                  <a:rPr lang="el-GR" dirty="0"/>
                  <a:t>Δ</a:t>
                </a:r>
                <a:r>
                  <a:rPr lang="en-US" b="1" i="1" dirty="0"/>
                  <a:t>B</a:t>
                </a:r>
                <a:endParaRPr lang="el-GR" dirty="0"/>
              </a:p>
              <a:p>
                <a:r>
                  <a:rPr lang="el-GR" dirty="0"/>
                  <a:t> </a:t>
                </a:r>
                <a:r>
                  <a:rPr lang="en-US" b="1" i="1" dirty="0"/>
                  <a:t>m</a:t>
                </a:r>
                <a:r>
                  <a:rPr lang="en-US" b="1" dirty="0"/>
                  <a:t> </a:t>
                </a:r>
                <a:r>
                  <a:rPr lang="el-GR" dirty="0"/>
                  <a:t>είναι ο </a:t>
                </a:r>
                <a:r>
                  <a:rPr lang="el-GR" b="1" dirty="0"/>
                  <a:t>πολλαπλασιαστής χρήματος</a:t>
                </a:r>
                <a:r>
                  <a:rPr lang="el-GR" dirty="0"/>
                  <a:t>, η αύξηση της προσφοράς χρήματος την οποία προκαλεί η αύξηση της νομισματικής βάσης κατά ένα δολάριο. </a:t>
                </a:r>
              </a:p>
              <a:p>
                <a:endParaRPr lang="el-GR" dirty="0"/>
              </a:p>
            </p:txBody>
          </p:sp>
        </mc:Choice>
        <mc:Fallback>
          <p:sp>
            <p:nvSpPr>
              <p:cNvPr id="3" name="Θέση περιεχομένου 2">
                <a:extLst>
                  <a:ext uri="{FF2B5EF4-FFF2-40B4-BE49-F238E27FC236}">
                    <a16:creationId xmlns:a16="http://schemas.microsoft.com/office/drawing/2014/main" id="{C6A665DA-9971-4AAC-A59B-E16868FB9453}"/>
                  </a:ext>
                </a:extLst>
              </p:cNvPr>
              <p:cNvSpPr>
                <a:spLocks noGrp="1" noRot="1" noChangeAspect="1" noMove="1" noResize="1" noEditPoints="1" noAdjustHandles="1" noChangeArrowheads="1" noChangeShapeType="1" noTextEdit="1"/>
              </p:cNvSpPr>
              <p:nvPr>
                <p:ph idx="1"/>
              </p:nvPr>
            </p:nvSpPr>
            <p:spPr>
              <a:blipFill>
                <a:blip r:embed="rId2"/>
                <a:stretch>
                  <a:fillRect l="-145"/>
                </a:stretch>
              </a:blipFill>
            </p:spPr>
            <p:txBody>
              <a:bodyPr/>
              <a:lstStyle/>
              <a:p>
                <a:r>
                  <a:rPr lang="en-US">
                    <a:noFill/>
                  </a:rPr>
                  <a:t> </a:t>
                </a:r>
              </a:p>
            </p:txBody>
          </p:sp>
        </mc:Fallback>
      </mc:AlternateContent>
      <p:sp>
        <p:nvSpPr>
          <p:cNvPr id="4" name="Θέση αριθμού διαφάνειας 3">
            <a:extLst>
              <a:ext uri="{FF2B5EF4-FFF2-40B4-BE49-F238E27FC236}">
                <a16:creationId xmlns:a16="http://schemas.microsoft.com/office/drawing/2014/main" id="{4402235A-7CD7-4B79-8B9C-AF62EB196433}"/>
              </a:ext>
            </a:extLst>
          </p:cNvPr>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1682779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E3F16B-73DE-413F-9842-B6CC9C5D20E1}"/>
              </a:ext>
            </a:extLst>
          </p:cNvPr>
          <p:cNvSpPr>
            <a:spLocks noGrp="1"/>
          </p:cNvSpPr>
          <p:nvPr>
            <p:ph type="title"/>
          </p:nvPr>
        </p:nvSpPr>
        <p:spPr/>
        <p:txBody>
          <a:bodyPr/>
          <a:lstStyle/>
          <a:p>
            <a:r>
              <a:rPr lang="el-GR" dirty="0"/>
              <a:t>Χρήμα: Ορισμός </a:t>
            </a:r>
          </a:p>
        </p:txBody>
      </p:sp>
      <p:sp>
        <p:nvSpPr>
          <p:cNvPr id="3" name="Θέση περιεχομένου 2">
            <a:extLst>
              <a:ext uri="{FF2B5EF4-FFF2-40B4-BE49-F238E27FC236}">
                <a16:creationId xmlns:a16="http://schemas.microsoft.com/office/drawing/2014/main" id="{A4B1B08C-193D-4B5E-9D03-5C18F4BA58CA}"/>
              </a:ext>
            </a:extLst>
          </p:cNvPr>
          <p:cNvSpPr>
            <a:spLocks noGrp="1"/>
          </p:cNvSpPr>
          <p:nvPr>
            <p:ph idx="1"/>
          </p:nvPr>
        </p:nvSpPr>
        <p:spPr/>
        <p:txBody>
          <a:bodyPr/>
          <a:lstStyle/>
          <a:p>
            <a:r>
              <a:rPr lang="el-GR" b="1" dirty="0"/>
              <a:t>Χρήμα</a:t>
            </a:r>
            <a:r>
              <a:rPr lang="el-GR" dirty="0"/>
              <a:t> είναι το απόθεμα περιουσιακών στοιχείων που μπορεί χρησιμοποιηθεί άμεσα για τη διενέργεια συναλλαγών. </a:t>
            </a:r>
          </a:p>
          <a:p>
            <a:endParaRPr lang="el-GR" dirty="0"/>
          </a:p>
        </p:txBody>
      </p:sp>
      <p:sp>
        <p:nvSpPr>
          <p:cNvPr id="4" name="Θέση αριθμού διαφάνειας 3">
            <a:extLst>
              <a:ext uri="{FF2B5EF4-FFF2-40B4-BE49-F238E27FC236}">
                <a16:creationId xmlns:a16="http://schemas.microsoft.com/office/drawing/2014/main" id="{E52E28EB-2F17-4D9C-949D-D6A5FA3AB063}"/>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6610127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056CF6-B385-451F-96A3-AE888C4F8764}"/>
              </a:ext>
            </a:extLst>
          </p:cNvPr>
          <p:cNvSpPr>
            <a:spLocks noGrp="1"/>
          </p:cNvSpPr>
          <p:nvPr>
            <p:ph type="title"/>
          </p:nvPr>
        </p:nvSpPr>
        <p:spPr/>
        <p:txBody>
          <a:bodyPr/>
          <a:lstStyle/>
          <a:p>
            <a:r>
              <a:rPr lang="el-GR" dirty="0"/>
              <a:t>ΤΩΡΑ ΠΡΟΣΠΑΘΗΣΤΕ </a:t>
            </a:r>
            <a:br>
              <a:rPr lang="el-GR" dirty="0"/>
            </a:br>
            <a:r>
              <a:rPr lang="el-GR" dirty="0"/>
              <a:t>Η προσφορά χρήματος </a:t>
            </a:r>
          </a:p>
        </p:txBody>
      </p:sp>
      <mc:AlternateContent xmlns:mc="http://schemas.openxmlformats.org/markup-compatibility/2006" xmlns:a14="http://schemas.microsoft.com/office/drawing/2010/main">
        <mc:Choice Requires="a14">
          <p:sp>
            <p:nvSpPr>
              <p:cNvPr id="3" name="Θέση περιεχομένου 2">
                <a:extLst>
                  <a:ext uri="{FF2B5EF4-FFF2-40B4-BE49-F238E27FC236}">
                    <a16:creationId xmlns:a16="http://schemas.microsoft.com/office/drawing/2014/main" id="{F7F4CBC7-09FD-468B-A388-251DD5E206FE}"/>
                  </a:ext>
                </a:extLst>
              </p:cNvPr>
              <p:cNvSpPr>
                <a:spLocks noGrp="1"/>
              </p:cNvSpPr>
              <p:nvPr>
                <p:ph idx="1"/>
              </p:nvPr>
            </p:nvSpPr>
            <p:spPr>
              <a:xfrm>
                <a:off x="1154954" y="2603499"/>
                <a:ext cx="8761413" cy="4085399"/>
              </a:xfrm>
            </p:spPr>
            <p:txBody>
              <a:bodyPr>
                <a:normAutofit/>
              </a:bodyPr>
              <a:lstStyle/>
              <a:p>
                <a14:m>
                  <m:oMath xmlns:m="http://schemas.openxmlformats.org/officeDocument/2006/math">
                    <m:r>
                      <a:rPr lang="en-US" sz="2400" b="0" i="1" smtClean="0">
                        <a:latin typeface="Cambria Math" panose="02040503050406030204" pitchFamily="18" charset="0"/>
                      </a:rPr>
                      <m:t>𝑀</m:t>
                    </m:r>
                    <m:r>
                      <a:rPr lang="en-US" sz="2400" b="0" i="1" smtClean="0">
                        <a:latin typeface="Cambria Math" panose="02040503050406030204" pitchFamily="18" charset="0"/>
                      </a:rPr>
                      <m:t>=</m:t>
                    </m:r>
                    <m:r>
                      <a:rPr lang="en-US" sz="2400" b="0" i="1" smtClean="0">
                        <a:latin typeface="Cambria Math" panose="02040503050406030204" pitchFamily="18" charset="0"/>
                      </a:rPr>
                      <m:t>𝑚</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𝐵</m:t>
                    </m:r>
                    <m:r>
                      <a:rPr lang="en-US" sz="2400" b="0" i="1" smtClean="0">
                        <a:latin typeface="Cambria Math" panose="02040503050406030204" pitchFamily="18" charset="0"/>
                        <a:ea typeface="Cambria Math" panose="02040503050406030204" pitchFamily="18" charset="0"/>
                      </a:rPr>
                      <m:t>, </m:t>
                    </m:r>
                    <m:r>
                      <m:rPr>
                        <m:sty m:val="p"/>
                      </m:rPr>
                      <a:rPr lang="el-GR" sz="2400" b="0" i="1" smtClean="0">
                        <a:latin typeface="Cambria Math" panose="02040503050406030204" pitchFamily="18" charset="0"/>
                        <a:ea typeface="Cambria Math" panose="02040503050406030204" pitchFamily="18" charset="0"/>
                      </a:rPr>
                      <m:t>ό</m:t>
                    </m:r>
                    <m:r>
                      <a:rPr lang="el-GR" sz="2400" b="0" i="1" smtClean="0">
                        <a:latin typeface="Cambria Math" panose="02040503050406030204" pitchFamily="18" charset="0"/>
                        <a:ea typeface="Cambria Math" panose="02040503050406030204" pitchFamily="18" charset="0"/>
                      </a:rPr>
                      <m:t>𝜋𝜊𝜐</m:t>
                    </m:r>
                    <m:r>
                      <a:rPr lang="el-GR" sz="2400" b="0" i="1" smtClean="0">
                        <a:latin typeface="Cambria Math" panose="02040503050406030204" pitchFamily="18" charset="0"/>
                        <a:ea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𝑚</m:t>
                    </m:r>
                    <m:r>
                      <a:rPr lang="en-US" sz="2400" b="0" i="1" smtClean="0">
                        <a:latin typeface="Cambria Math" panose="02040503050406030204" pitchFamily="18" charset="0"/>
                        <a:ea typeface="Cambria Math" panose="02040503050406030204" pitchFamily="18" charset="0"/>
                      </a:rPr>
                      <m:t>=</m:t>
                    </m:r>
                    <m:f>
                      <m:fPr>
                        <m:ctrlPr>
                          <a:rPr lang="en-US" sz="2400" b="0" i="1" smtClean="0">
                            <a:latin typeface="Cambria Math" panose="02040503050406030204" pitchFamily="18" charset="0"/>
                            <a:ea typeface="Cambria Math" panose="02040503050406030204" pitchFamily="18" charset="0"/>
                          </a:rPr>
                        </m:ctrlPr>
                      </m:fPr>
                      <m:num>
                        <m:r>
                          <a:rPr lang="en-US" sz="2400" b="0" i="1" smtClean="0">
                            <a:latin typeface="Cambria Math" panose="02040503050406030204" pitchFamily="18" charset="0"/>
                            <a:ea typeface="Cambria Math" panose="02040503050406030204" pitchFamily="18" charset="0"/>
                          </a:rPr>
                          <m:t>𝑐𝑟</m:t>
                        </m:r>
                        <m:r>
                          <a:rPr lang="en-US" sz="2400" b="0" i="1" smtClean="0">
                            <a:latin typeface="Cambria Math" panose="02040503050406030204" pitchFamily="18" charset="0"/>
                            <a:ea typeface="Cambria Math" panose="02040503050406030204" pitchFamily="18" charset="0"/>
                          </a:rPr>
                          <m:t>+1</m:t>
                        </m:r>
                      </m:num>
                      <m:den>
                        <m:r>
                          <a:rPr lang="en-US" sz="2400" b="0" i="1" smtClean="0">
                            <a:latin typeface="Cambria Math" panose="02040503050406030204" pitchFamily="18" charset="0"/>
                            <a:ea typeface="Cambria Math" panose="02040503050406030204" pitchFamily="18" charset="0"/>
                          </a:rPr>
                          <m:t>𝑐𝑟</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𝑟𝑟</m:t>
                        </m:r>
                      </m:den>
                    </m:f>
                  </m:oMath>
                </a14:m>
                <a:endParaRPr lang="en-US" sz="2400" dirty="0"/>
              </a:p>
              <a:p>
                <a:endParaRPr lang="en-US" dirty="0"/>
              </a:p>
              <a:p>
                <a:pPr marL="0" indent="0">
                  <a:buNone/>
                </a:pPr>
                <a:endParaRPr lang="en-US" dirty="0"/>
              </a:p>
              <a:p>
                <a:pPr marL="0" indent="0">
                  <a:buNone/>
                </a:pPr>
                <a:endParaRPr lang="en-US" dirty="0"/>
              </a:p>
              <a:p>
                <a:r>
                  <a:rPr lang="el-GR" dirty="0"/>
                  <a:t>Υποθέστε ότι τα νοικοκυριά αποφασίζουν να κρατήσουν μεγαλύτερο μέρος των χρημάτων τους ως μετρητά και λιγότερο με τη μορφή των καταθέσεων όψεως. </a:t>
                </a:r>
              </a:p>
              <a:p>
                <a:r>
                  <a:rPr lang="el-GR" dirty="0"/>
                  <a:t> Προσδιορίστε τον αντίκτυπο στην προσφορά χρήματος.</a:t>
                </a:r>
              </a:p>
              <a:p>
                <a:r>
                  <a:rPr lang="el-GR" dirty="0"/>
                  <a:t> Εξηγήστε, διαισθητικά, το αποτέλεσμά σας. </a:t>
                </a:r>
              </a:p>
              <a:p>
                <a:endParaRPr lang="en-US" dirty="0"/>
              </a:p>
            </p:txBody>
          </p:sp>
        </mc:Choice>
        <mc:Fallback xmlns="">
          <p:sp>
            <p:nvSpPr>
              <p:cNvPr id="3" name="Θέση περιεχομένου 2">
                <a:extLst>
                  <a:ext uri="{FF2B5EF4-FFF2-40B4-BE49-F238E27FC236}">
                    <a16:creationId xmlns:a16="http://schemas.microsoft.com/office/drawing/2014/main" id="{F7F4CBC7-09FD-468B-A388-251DD5E206FE}"/>
                  </a:ext>
                </a:extLst>
              </p:cNvPr>
              <p:cNvSpPr>
                <a:spLocks noGrp="1" noRot="1" noChangeAspect="1" noMove="1" noResize="1" noEditPoints="1" noAdjustHandles="1" noChangeArrowheads="1" noChangeShapeType="1" noTextEdit="1"/>
              </p:cNvSpPr>
              <p:nvPr>
                <p:ph idx="1"/>
              </p:nvPr>
            </p:nvSpPr>
            <p:spPr>
              <a:xfrm>
                <a:off x="1154954" y="2603499"/>
                <a:ext cx="8761413" cy="4085399"/>
              </a:xfrm>
              <a:blipFill>
                <a:blip r:embed="rId2"/>
                <a:stretch>
                  <a:fillRect l="-139"/>
                </a:stretch>
              </a:blipFill>
            </p:spPr>
            <p:txBody>
              <a:bodyPr/>
              <a:lstStyle/>
              <a:p>
                <a:r>
                  <a:rPr lang="el-GR">
                    <a:noFill/>
                  </a:rPr>
                  <a:t> </a:t>
                </a:r>
              </a:p>
            </p:txBody>
          </p:sp>
        </mc:Fallback>
      </mc:AlternateContent>
      <p:sp>
        <p:nvSpPr>
          <p:cNvPr id="4" name="Θέση αριθμού διαφάνειας 3">
            <a:extLst>
              <a:ext uri="{FF2B5EF4-FFF2-40B4-BE49-F238E27FC236}">
                <a16:creationId xmlns:a16="http://schemas.microsoft.com/office/drawing/2014/main" id="{EDEE343D-A3BB-4CA3-A19C-C695FAC35D3E}"/>
              </a:ext>
            </a:extLst>
          </p:cNvPr>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28752970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876CB8-67D5-4787-AE5B-CD5C04272A44}"/>
              </a:ext>
            </a:extLst>
          </p:cNvPr>
          <p:cNvSpPr>
            <a:spLocks noGrp="1"/>
          </p:cNvSpPr>
          <p:nvPr>
            <p:ph type="title"/>
          </p:nvPr>
        </p:nvSpPr>
        <p:spPr/>
        <p:txBody>
          <a:bodyPr/>
          <a:lstStyle/>
          <a:p>
            <a:r>
              <a:rPr lang="el-GR" dirty="0"/>
              <a:t>ΤΩΡΑ ΠΡΟΣΠΑΘΗΣΤΕ </a:t>
            </a:r>
            <a:br>
              <a:rPr lang="el-GR" dirty="0"/>
            </a:br>
            <a:r>
              <a:rPr lang="el-GR" dirty="0"/>
              <a:t>Η προσφορά χρήματος, λύση </a:t>
            </a:r>
          </a:p>
        </p:txBody>
      </p:sp>
      <p:sp>
        <p:nvSpPr>
          <p:cNvPr id="3" name="Θέση περιεχομένου 2">
            <a:extLst>
              <a:ext uri="{FF2B5EF4-FFF2-40B4-BE49-F238E27FC236}">
                <a16:creationId xmlns:a16="http://schemas.microsoft.com/office/drawing/2014/main" id="{C9279B6D-CDD4-4D60-88C2-5E4A59772FF7}"/>
              </a:ext>
            </a:extLst>
          </p:cNvPr>
          <p:cNvSpPr>
            <a:spLocks noGrp="1"/>
          </p:cNvSpPr>
          <p:nvPr>
            <p:ph idx="1"/>
          </p:nvPr>
        </p:nvSpPr>
        <p:spPr/>
        <p:txBody>
          <a:bodyPr/>
          <a:lstStyle/>
          <a:p>
            <a:r>
              <a:rPr lang="el-GR" dirty="0"/>
              <a:t>Ο αντίκτυπος μιας αύξησης του λόγου του νομίσματος προς τις καταθέσεις Δ</a:t>
            </a:r>
            <a:r>
              <a:rPr lang="en-US" b="1" i="1" dirty="0" err="1"/>
              <a:t>cr</a:t>
            </a:r>
            <a:r>
              <a:rPr lang="el-GR" dirty="0"/>
              <a:t> &gt; 0. </a:t>
            </a:r>
          </a:p>
          <a:p>
            <a:pPr>
              <a:buClr>
                <a:schemeClr val="tx2">
                  <a:lumMod val="85000"/>
                  <a:lumOff val="15000"/>
                </a:schemeClr>
              </a:buClr>
              <a:buFont typeface="+mj-lt"/>
              <a:buAutoNum type="arabicPeriod"/>
            </a:pPr>
            <a:r>
              <a:rPr lang="el-GR" dirty="0"/>
              <a:t>Μια αύξηση στο </a:t>
            </a:r>
            <a:r>
              <a:rPr lang="en-US" b="1" i="1" dirty="0" err="1"/>
              <a:t>cr</a:t>
            </a:r>
            <a:r>
              <a:rPr lang="en-US" dirty="0"/>
              <a:t> </a:t>
            </a:r>
            <a:r>
              <a:rPr lang="el-GR" dirty="0"/>
              <a:t>αυξάνει τον παρονομαστή του </a:t>
            </a:r>
            <a:r>
              <a:rPr lang="en-US" b="1" i="1" dirty="0"/>
              <a:t>m</a:t>
            </a:r>
            <a:r>
              <a:rPr lang="en-US" dirty="0"/>
              <a:t> </a:t>
            </a:r>
            <a:r>
              <a:rPr lang="el-GR" dirty="0"/>
              <a:t>αναλογικά περισσότερο από τον αριθμητή. Έτσι, το </a:t>
            </a:r>
            <a:r>
              <a:rPr lang="en-US" b="1" i="1" dirty="0"/>
              <a:t>m</a:t>
            </a:r>
            <a:r>
              <a:rPr lang="en-US" dirty="0"/>
              <a:t> </a:t>
            </a:r>
            <a:r>
              <a:rPr lang="el-GR" dirty="0"/>
              <a:t>μειώνεται, προκαλώντας τη μείωση του </a:t>
            </a:r>
            <a:r>
              <a:rPr lang="en-US" b="1" i="1" dirty="0"/>
              <a:t>M</a:t>
            </a:r>
            <a:r>
              <a:rPr lang="el-GR" dirty="0"/>
              <a:t>.</a:t>
            </a:r>
          </a:p>
          <a:p>
            <a:pPr>
              <a:buClr>
                <a:schemeClr val="tx2">
                  <a:lumMod val="85000"/>
                  <a:lumOff val="15000"/>
                </a:schemeClr>
              </a:buClr>
              <a:buFont typeface="+mj-lt"/>
              <a:buAutoNum type="arabicPeriod"/>
            </a:pPr>
            <a:r>
              <a:rPr lang="el-GR" dirty="0"/>
              <a:t>Αν τα νοικοκυριά καταθέτουν μικρότερο μέρος των χρημάτων τους, τότε οι τράπεζες δεν θα μπορούν να χορηγήσουν τόσο πολλά δάνεια και έτσι το τραπεζικό σύστημα δεν θα είναι ικανό να δημιουργήσει τόσο πολύ χρήμα.  </a:t>
            </a:r>
          </a:p>
          <a:p>
            <a:endParaRPr lang="el-GR" dirty="0"/>
          </a:p>
        </p:txBody>
      </p:sp>
      <p:sp>
        <p:nvSpPr>
          <p:cNvPr id="4" name="Θέση αριθμού διαφάνειας 3">
            <a:extLst>
              <a:ext uri="{FF2B5EF4-FFF2-40B4-BE49-F238E27FC236}">
                <a16:creationId xmlns:a16="http://schemas.microsoft.com/office/drawing/2014/main" id="{6EF85481-8CBB-4194-9113-86C874FAF3DE}"/>
              </a:ext>
            </a:extLst>
          </p:cNvPr>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24946199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442B4F-6C6E-40BD-A5D5-E73430AEB3EA}"/>
              </a:ext>
            </a:extLst>
          </p:cNvPr>
          <p:cNvSpPr>
            <a:spLocks noGrp="1"/>
          </p:cNvSpPr>
          <p:nvPr>
            <p:ph type="title"/>
          </p:nvPr>
        </p:nvSpPr>
        <p:spPr/>
        <p:txBody>
          <a:bodyPr/>
          <a:lstStyle/>
          <a:p>
            <a:r>
              <a:rPr lang="el-GR" dirty="0"/>
              <a:t>Τα μέσα της νομισματικής πολιτικής, Μέρος 1</a:t>
            </a:r>
          </a:p>
        </p:txBody>
      </p:sp>
      <p:sp>
        <p:nvSpPr>
          <p:cNvPr id="3" name="Θέση περιεχομένου 2">
            <a:extLst>
              <a:ext uri="{FF2B5EF4-FFF2-40B4-BE49-F238E27FC236}">
                <a16:creationId xmlns:a16="http://schemas.microsoft.com/office/drawing/2014/main" id="{D33BEA62-E57E-43C0-BB0E-D3C0B677CB47}"/>
              </a:ext>
            </a:extLst>
          </p:cNvPr>
          <p:cNvSpPr>
            <a:spLocks noGrp="1"/>
          </p:cNvSpPr>
          <p:nvPr>
            <p:ph idx="1"/>
          </p:nvPr>
        </p:nvSpPr>
        <p:spPr/>
        <p:txBody>
          <a:bodyPr>
            <a:normAutofit lnSpcReduction="10000"/>
          </a:bodyPr>
          <a:lstStyle/>
          <a:p>
            <a:pPr marL="0" indent="0">
              <a:buNone/>
            </a:pPr>
            <a:r>
              <a:rPr lang="el-GR" dirty="0"/>
              <a:t>Η Ομοσπονδιακή Τράπεζα μπορεί να μεταβάλει τη νομισματική βάση χρησιμοποιώντας: </a:t>
            </a:r>
          </a:p>
          <a:p>
            <a:r>
              <a:rPr lang="el-GR" dirty="0"/>
              <a:t>Τις πράξεις ανοικτής αγοράς (η μέθοδος νομισματικού ελέγχου την οποία προτιμά η Ομοσπονδιακή Τράπεζα).</a:t>
            </a:r>
          </a:p>
          <a:p>
            <a:r>
              <a:rPr lang="el-GR" dirty="0"/>
              <a:t>Για να αυξήσει τη νομισματική βάση, η Ομοσπονδιακή Τράπεζα αγοράζει κρατικά ομόλογα, πληρώνοντας με νέα δολάρια. </a:t>
            </a:r>
          </a:p>
          <a:p>
            <a:r>
              <a:rPr lang="el-GR" dirty="0"/>
              <a:t>Το </a:t>
            </a:r>
            <a:r>
              <a:rPr lang="el-GR" b="1" dirty="0"/>
              <a:t>προεξοφλητικό επιτόκιο</a:t>
            </a:r>
            <a:r>
              <a:rPr lang="el-GR" dirty="0"/>
              <a:t>: το επιτόκιο με το οποίο η Ομοσπονδιακή Τράπεζα δανείζει τις τράπεζες</a:t>
            </a:r>
          </a:p>
          <a:p>
            <a:r>
              <a:rPr lang="el-GR" dirty="0"/>
              <a:t>Για να αυξήσει τη νομισματική βάση, η Ομοσπονδιακή Τράπεζα μπορεί να μειώσει το προεξοφλητικό επιτόκιο, ενθαρρύνοντας τις τράπεζες να δανειστούν περισσότερα διαθέσιμα</a:t>
            </a:r>
          </a:p>
          <a:p>
            <a:endParaRPr lang="el-GR" dirty="0"/>
          </a:p>
        </p:txBody>
      </p:sp>
      <p:sp>
        <p:nvSpPr>
          <p:cNvPr id="4" name="Θέση αριθμού διαφάνειας 3">
            <a:extLst>
              <a:ext uri="{FF2B5EF4-FFF2-40B4-BE49-F238E27FC236}">
                <a16:creationId xmlns:a16="http://schemas.microsoft.com/office/drawing/2014/main" id="{E8283403-D7DD-4D76-A98C-58444D0F0BBC}"/>
              </a:ext>
            </a:extLst>
          </p:cNvPr>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14152131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FA95A4-F98D-4FA5-89A1-604794996A37}"/>
              </a:ext>
            </a:extLst>
          </p:cNvPr>
          <p:cNvSpPr>
            <a:spLocks noGrp="1"/>
          </p:cNvSpPr>
          <p:nvPr>
            <p:ph type="title"/>
          </p:nvPr>
        </p:nvSpPr>
        <p:spPr/>
        <p:txBody>
          <a:bodyPr/>
          <a:lstStyle/>
          <a:p>
            <a:r>
              <a:rPr lang="el-GR" dirty="0"/>
              <a:t>Τα μέσα της νομισματικής πολιτικής, Μέρος 2</a:t>
            </a:r>
          </a:p>
        </p:txBody>
      </p:sp>
      <p:sp>
        <p:nvSpPr>
          <p:cNvPr id="3" name="Θέση περιεχομένου 2">
            <a:extLst>
              <a:ext uri="{FF2B5EF4-FFF2-40B4-BE49-F238E27FC236}">
                <a16:creationId xmlns:a16="http://schemas.microsoft.com/office/drawing/2014/main" id="{5BBB2534-C01B-424E-9C93-43CA58865AC5}"/>
              </a:ext>
            </a:extLst>
          </p:cNvPr>
          <p:cNvSpPr>
            <a:spLocks noGrp="1"/>
          </p:cNvSpPr>
          <p:nvPr>
            <p:ph idx="1"/>
          </p:nvPr>
        </p:nvSpPr>
        <p:spPr/>
        <p:txBody>
          <a:bodyPr/>
          <a:lstStyle/>
          <a:p>
            <a:pPr marL="0" indent="0">
              <a:buNone/>
            </a:pPr>
            <a:r>
              <a:rPr lang="el-GR" dirty="0"/>
              <a:t>Η Ομοσπονδιακή Τράπεζα μπορεί να μεταβάλει τον λόγο των διαθεσίμων προς τις καταθέσεις χρησιμοποιώντας:  </a:t>
            </a:r>
          </a:p>
          <a:p>
            <a:r>
              <a:rPr lang="el-GR" dirty="0"/>
              <a:t>Τις </a:t>
            </a:r>
            <a:r>
              <a:rPr lang="el-GR" b="1" dirty="0"/>
              <a:t>κεφαλαιακές απαιτήσεις: </a:t>
            </a:r>
            <a:r>
              <a:rPr lang="el-GR" dirty="0"/>
              <a:t>Οι ρυθμίσεις της Ομοσπονδιακής Τράπεζας επιβάλλουν έναν ελάχιστο λόγο διαθεσίμων προς καταθέσεις.</a:t>
            </a:r>
          </a:p>
          <a:p>
            <a:r>
              <a:rPr lang="el-GR" dirty="0"/>
              <a:t>Για να μειώσει τον λόγο των διαθεσίμων προς τις καταθέσεις, η Ομοσπονδιακή Τράπεζα μπορεί να μειώσει τις κεφαλαιακές απαιτήσεις. </a:t>
            </a:r>
          </a:p>
          <a:p>
            <a:r>
              <a:rPr lang="el-GR" dirty="0"/>
              <a:t>Τόκος διαθεσίμων: η Ομοσπονδιακή Τράπεζα πληρώνει τόκο στα διαθέσιμα που της έχουν καταθέσει οι τράπεζες. </a:t>
            </a:r>
          </a:p>
          <a:p>
            <a:r>
              <a:rPr lang="el-GR" dirty="0"/>
              <a:t>Για να μειώσει τον λόγο των διαθεσίμων προς τις καταθέσεις, η Ομοσπονδιακή Τράπεζα μπορεί να μειώσει το επιτόκιο των διαθεσίμων.</a:t>
            </a:r>
          </a:p>
          <a:p>
            <a:endParaRPr lang="el-GR" dirty="0"/>
          </a:p>
        </p:txBody>
      </p:sp>
      <p:sp>
        <p:nvSpPr>
          <p:cNvPr id="4" name="Θέση αριθμού διαφάνειας 3">
            <a:extLst>
              <a:ext uri="{FF2B5EF4-FFF2-40B4-BE49-F238E27FC236}">
                <a16:creationId xmlns:a16="http://schemas.microsoft.com/office/drawing/2014/main" id="{1E631C80-DA66-482B-81B5-1B19C40C471B}"/>
              </a:ext>
            </a:extLst>
          </p:cNvPr>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18905062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ABE51D-1A84-4F5A-AA4D-970D14380826}"/>
              </a:ext>
            </a:extLst>
          </p:cNvPr>
          <p:cNvSpPr>
            <a:spLocks noGrp="1"/>
          </p:cNvSpPr>
          <p:nvPr>
            <p:ph type="title"/>
          </p:nvPr>
        </p:nvSpPr>
        <p:spPr/>
        <p:txBody>
          <a:bodyPr/>
          <a:lstStyle/>
          <a:p>
            <a:r>
              <a:rPr lang="el-GR" dirty="0"/>
              <a:t>Γιατί η Ομοσπονδιακή Τράπεζα δεν μπορεί να ελέγξει ακριβώς την Μ</a:t>
            </a:r>
          </a:p>
        </p:txBody>
      </p:sp>
      <mc:AlternateContent xmlns:mc="http://schemas.openxmlformats.org/markup-compatibility/2006" xmlns:a14="http://schemas.microsoft.com/office/drawing/2010/main">
        <mc:Choice Requires="a14">
          <p:sp>
            <p:nvSpPr>
              <p:cNvPr id="3" name="Θέση περιεχομένου 2">
                <a:extLst>
                  <a:ext uri="{FF2B5EF4-FFF2-40B4-BE49-F238E27FC236}">
                    <a16:creationId xmlns:a16="http://schemas.microsoft.com/office/drawing/2014/main" id="{98431C8F-8D1F-407B-9E69-B6741DC14840}"/>
                  </a:ext>
                </a:extLst>
              </p:cNvPr>
              <p:cNvSpPr>
                <a:spLocks noGrp="1"/>
              </p:cNvSpPr>
              <p:nvPr>
                <p:ph idx="1"/>
              </p:nvPr>
            </p:nvSpPr>
            <p:spPr/>
            <p:txBody>
              <a:bodyPr>
                <a:normAutofit/>
              </a:bodyPr>
              <a:lstStyle/>
              <a:p>
                <a14:m>
                  <m:oMath xmlns:m="http://schemas.openxmlformats.org/officeDocument/2006/math">
                    <m:r>
                      <a:rPr lang="en-US" sz="2400" i="1">
                        <a:latin typeface="Cambria Math" panose="02040503050406030204" pitchFamily="18" charset="0"/>
                      </a:rPr>
                      <m:t>𝑀</m:t>
                    </m:r>
                    <m:r>
                      <a:rPr lang="en-US" sz="2400" i="1">
                        <a:latin typeface="Cambria Math" panose="02040503050406030204" pitchFamily="18" charset="0"/>
                      </a:rPr>
                      <m:t>=</m:t>
                    </m:r>
                    <m:r>
                      <a:rPr lang="en-US" sz="2400" i="1">
                        <a:latin typeface="Cambria Math" panose="02040503050406030204" pitchFamily="18" charset="0"/>
                      </a:rPr>
                      <m:t>𝑚</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𝐵</m:t>
                    </m:r>
                    <m:r>
                      <a:rPr lang="en-US" sz="2400" i="1">
                        <a:latin typeface="Cambria Math" panose="02040503050406030204" pitchFamily="18" charset="0"/>
                        <a:ea typeface="Cambria Math" panose="02040503050406030204" pitchFamily="18" charset="0"/>
                      </a:rPr>
                      <m:t>, </m:t>
                    </m:r>
                    <m:r>
                      <m:rPr>
                        <m:sty m:val="p"/>
                      </m:rPr>
                      <a:rPr lang="el-GR" sz="2400" i="1">
                        <a:latin typeface="Cambria Math" panose="02040503050406030204" pitchFamily="18" charset="0"/>
                        <a:ea typeface="Cambria Math" panose="02040503050406030204" pitchFamily="18" charset="0"/>
                      </a:rPr>
                      <m:t>ό</m:t>
                    </m:r>
                    <m:r>
                      <a:rPr lang="el-GR" sz="2400" i="1">
                        <a:latin typeface="Cambria Math" panose="02040503050406030204" pitchFamily="18" charset="0"/>
                        <a:ea typeface="Cambria Math" panose="02040503050406030204" pitchFamily="18" charset="0"/>
                      </a:rPr>
                      <m:t>𝜋𝜊𝜐</m:t>
                    </m:r>
                    <m:r>
                      <a:rPr lang="el-GR" sz="2400" i="1">
                        <a:latin typeface="Cambria Math" panose="02040503050406030204" pitchFamily="18" charset="0"/>
                        <a:ea typeface="Cambria Math" panose="02040503050406030204" pitchFamily="18" charset="0"/>
                      </a:rPr>
                      <m:t> </m:t>
                    </m:r>
                    <m:r>
                      <a:rPr lang="en-US" sz="2400" i="1">
                        <a:latin typeface="Cambria Math" panose="02040503050406030204" pitchFamily="18" charset="0"/>
                        <a:ea typeface="Cambria Math" panose="02040503050406030204" pitchFamily="18" charset="0"/>
                      </a:rPr>
                      <m:t>𝑚</m:t>
                    </m:r>
                    <m:r>
                      <a:rPr lang="en-US" sz="2400" i="1">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ea typeface="Cambria Math" panose="02040503050406030204" pitchFamily="18" charset="0"/>
                          </a:rPr>
                        </m:ctrlPr>
                      </m:fPr>
                      <m:num>
                        <m:r>
                          <a:rPr lang="en-US" sz="2400" i="1">
                            <a:latin typeface="Cambria Math" panose="02040503050406030204" pitchFamily="18" charset="0"/>
                            <a:ea typeface="Cambria Math" panose="02040503050406030204" pitchFamily="18" charset="0"/>
                          </a:rPr>
                          <m:t>𝑐𝑟</m:t>
                        </m:r>
                        <m:r>
                          <a:rPr lang="en-US" sz="2400" i="1">
                            <a:latin typeface="Cambria Math" panose="02040503050406030204" pitchFamily="18" charset="0"/>
                            <a:ea typeface="Cambria Math" panose="02040503050406030204" pitchFamily="18" charset="0"/>
                          </a:rPr>
                          <m:t>+1</m:t>
                        </m:r>
                      </m:num>
                      <m:den>
                        <m:r>
                          <a:rPr lang="en-US" sz="2400" i="1">
                            <a:latin typeface="Cambria Math" panose="02040503050406030204" pitchFamily="18" charset="0"/>
                            <a:ea typeface="Cambria Math" panose="02040503050406030204" pitchFamily="18" charset="0"/>
                          </a:rPr>
                          <m:t>𝑐𝑟</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𝑟𝑟</m:t>
                        </m:r>
                      </m:den>
                    </m:f>
                  </m:oMath>
                </a14:m>
                <a:endParaRPr lang="en-US" sz="2400" dirty="0"/>
              </a:p>
              <a:p>
                <a:endParaRPr lang="en-US" sz="2400" dirty="0"/>
              </a:p>
              <a:p>
                <a:r>
                  <a:rPr lang="el-GR" dirty="0"/>
                  <a:t>Τα νοικοκυριά μπορούν να μεταβάλουν το </a:t>
                </a:r>
                <a:r>
                  <a:rPr lang="en-US" b="1" i="1" dirty="0" err="1"/>
                  <a:t>cr</a:t>
                </a:r>
                <a:r>
                  <a:rPr lang="el-GR" dirty="0"/>
                  <a:t>, προκαλώντας τη μεταβολή του </a:t>
                </a:r>
                <a:r>
                  <a:rPr lang="en-US" b="1" i="1" dirty="0"/>
                  <a:t>m </a:t>
                </a:r>
                <a:r>
                  <a:rPr lang="el-GR" dirty="0"/>
                  <a:t>και του </a:t>
                </a:r>
                <a:r>
                  <a:rPr lang="en-US" b="1" i="1" dirty="0"/>
                  <a:t>M</a:t>
                </a:r>
                <a:r>
                  <a:rPr lang="el-GR" dirty="0"/>
                  <a:t>.</a:t>
                </a:r>
              </a:p>
              <a:p>
                <a:r>
                  <a:rPr lang="el-GR" dirty="0"/>
                  <a:t>Οι τράπεζες συχνά διατηρούν </a:t>
                </a:r>
                <a:r>
                  <a:rPr lang="el-GR" b="1" dirty="0"/>
                  <a:t>υπερβάλλοντα διαθέσιμα</a:t>
                </a:r>
                <a:r>
                  <a:rPr lang="el-GR" dirty="0"/>
                  <a:t> (διαθέσιμα πάνω από εκείνα που επιβάλλονται από τον νόμο, δηλαδή πάνω από τα υποχρεωτικά διαθέσιμα). </a:t>
                </a:r>
              </a:p>
              <a:p>
                <a:pPr marL="0" indent="0">
                  <a:buNone/>
                </a:pPr>
                <a:r>
                  <a:rPr lang="el-GR" dirty="0"/>
                  <a:t>Αν οι τράπεζες μεταβάλουν τα υπερβάλλονται διαθέσιμά τους, τότε θα μεταβάλουν τα </a:t>
                </a:r>
                <a:r>
                  <a:rPr lang="en-US" b="1" i="1" dirty="0" err="1"/>
                  <a:t>rr</a:t>
                </a:r>
                <a:r>
                  <a:rPr lang="el-GR" dirty="0"/>
                  <a:t>, </a:t>
                </a:r>
                <a:r>
                  <a:rPr lang="en-US" b="1" i="1" dirty="0"/>
                  <a:t>m</a:t>
                </a:r>
                <a:r>
                  <a:rPr lang="en-US" i="1" dirty="0"/>
                  <a:t> </a:t>
                </a:r>
                <a:r>
                  <a:rPr lang="el-GR" dirty="0"/>
                  <a:t>και </a:t>
                </a:r>
                <a:r>
                  <a:rPr lang="en-US" b="1" i="1" dirty="0"/>
                  <a:t>M</a:t>
                </a:r>
                <a:r>
                  <a:rPr lang="el-GR" dirty="0"/>
                  <a:t>. </a:t>
                </a:r>
              </a:p>
              <a:p>
                <a:endParaRPr lang="el-GR" sz="2400" dirty="0"/>
              </a:p>
            </p:txBody>
          </p:sp>
        </mc:Choice>
        <mc:Fallback xmlns="">
          <p:sp>
            <p:nvSpPr>
              <p:cNvPr id="3" name="Θέση περιεχομένου 2">
                <a:extLst>
                  <a:ext uri="{FF2B5EF4-FFF2-40B4-BE49-F238E27FC236}">
                    <a16:creationId xmlns:a16="http://schemas.microsoft.com/office/drawing/2014/main" id="{98431C8F-8D1F-407B-9E69-B6741DC14840}"/>
                  </a:ext>
                </a:extLst>
              </p:cNvPr>
              <p:cNvSpPr>
                <a:spLocks noGrp="1" noRot="1" noChangeAspect="1" noMove="1" noResize="1" noEditPoints="1" noAdjustHandles="1" noChangeArrowheads="1" noChangeShapeType="1" noTextEdit="1"/>
              </p:cNvSpPr>
              <p:nvPr>
                <p:ph idx="1"/>
              </p:nvPr>
            </p:nvSpPr>
            <p:spPr>
              <a:blipFill>
                <a:blip r:embed="rId2"/>
                <a:stretch>
                  <a:fillRect l="-556" b="-2317"/>
                </a:stretch>
              </a:blipFill>
            </p:spPr>
            <p:txBody>
              <a:bodyPr/>
              <a:lstStyle/>
              <a:p>
                <a:r>
                  <a:rPr lang="el-GR">
                    <a:noFill/>
                  </a:rPr>
                  <a:t> </a:t>
                </a:r>
              </a:p>
            </p:txBody>
          </p:sp>
        </mc:Fallback>
      </mc:AlternateContent>
      <p:sp>
        <p:nvSpPr>
          <p:cNvPr id="4" name="Θέση αριθμού διαφάνειας 3">
            <a:extLst>
              <a:ext uri="{FF2B5EF4-FFF2-40B4-BE49-F238E27FC236}">
                <a16:creationId xmlns:a16="http://schemas.microsoft.com/office/drawing/2014/main" id="{8BDDD300-EA61-4DD2-B306-3D736EF83061}"/>
              </a:ext>
            </a:extLst>
          </p:cNvPr>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13449176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CF319F-FDBE-42D2-A32C-548A09F98E26}"/>
              </a:ext>
            </a:extLst>
          </p:cNvPr>
          <p:cNvSpPr>
            <a:spLocks noGrp="1"/>
          </p:cNvSpPr>
          <p:nvPr>
            <p:ph type="title"/>
          </p:nvPr>
        </p:nvSpPr>
        <p:spPr/>
        <p:txBody>
          <a:bodyPr/>
          <a:lstStyle/>
          <a:p>
            <a:r>
              <a:rPr lang="el-GR" dirty="0"/>
              <a:t>ΜΕΛΕΤΗ ΠΕΡΙΠΤΩΣΗΣ: Ποσοτική χαλάρωση (1 από 2)</a:t>
            </a:r>
          </a:p>
        </p:txBody>
      </p:sp>
      <p:sp>
        <p:nvSpPr>
          <p:cNvPr id="3" name="Θέση περιεχομένου 2">
            <a:extLst>
              <a:ext uri="{FF2B5EF4-FFF2-40B4-BE49-F238E27FC236}">
                <a16:creationId xmlns:a16="http://schemas.microsoft.com/office/drawing/2014/main" id="{703A786D-E473-436E-B6DB-5C6C1CC2E0E7}"/>
              </a:ext>
            </a:extLst>
          </p:cNvPr>
          <p:cNvSpPr>
            <a:spLocks noGrp="1"/>
          </p:cNvSpPr>
          <p:nvPr>
            <p:ph idx="1"/>
          </p:nvPr>
        </p:nvSpPr>
        <p:spPr/>
        <p:txBody>
          <a:bodyPr>
            <a:normAutofit lnSpcReduction="10000"/>
          </a:bodyPr>
          <a:lstStyle/>
          <a:p>
            <a:endParaRPr lang="el-GR" dirty="0"/>
          </a:p>
          <a:p>
            <a:endParaRPr lang="el-GR" dirty="0"/>
          </a:p>
          <a:p>
            <a:endParaRPr lang="el-GR" dirty="0"/>
          </a:p>
          <a:p>
            <a:endParaRPr lang="el-GR" dirty="0"/>
          </a:p>
          <a:p>
            <a:endParaRPr lang="el-GR" dirty="0"/>
          </a:p>
          <a:p>
            <a:endParaRPr lang="en-US" dirty="0"/>
          </a:p>
          <a:p>
            <a:endParaRPr lang="en-US" dirty="0"/>
          </a:p>
          <a:p>
            <a:r>
              <a:rPr lang="el-GR" dirty="0"/>
              <a:t>Από τον 8ο του 2008 έως τον 8ο του 2011 η νομισματική βάση τριπλασιάστηκε, αλλά το </a:t>
            </a:r>
            <a:r>
              <a:rPr lang="el-GR" i="1" dirty="0"/>
              <a:t>Μ</a:t>
            </a:r>
            <a:r>
              <a:rPr lang="el-GR" dirty="0"/>
              <a:t>1 αυξήθηκε μόνο κατά 40%. </a:t>
            </a:r>
          </a:p>
        </p:txBody>
      </p:sp>
      <p:sp>
        <p:nvSpPr>
          <p:cNvPr id="4" name="Θέση αριθμού διαφάνειας 3">
            <a:extLst>
              <a:ext uri="{FF2B5EF4-FFF2-40B4-BE49-F238E27FC236}">
                <a16:creationId xmlns:a16="http://schemas.microsoft.com/office/drawing/2014/main" id="{3B6D7B34-F49A-4732-9250-343E3C60700D}"/>
              </a:ext>
            </a:extLst>
          </p:cNvPr>
          <p:cNvSpPr>
            <a:spLocks noGrp="1"/>
          </p:cNvSpPr>
          <p:nvPr>
            <p:ph type="sldNum" sz="quarter" idx="12"/>
          </p:nvPr>
        </p:nvSpPr>
        <p:spPr/>
        <p:txBody>
          <a:bodyPr/>
          <a:lstStyle/>
          <a:p>
            <a:fld id="{D57F1E4F-1CFF-5643-939E-217C01CDF565}" type="slidenum">
              <a:rPr lang="en-US" smtClean="0"/>
              <a:pPr/>
              <a:t>35</a:t>
            </a:fld>
            <a:endParaRPr lang="en-US" dirty="0"/>
          </a:p>
        </p:txBody>
      </p:sp>
      <p:pic>
        <p:nvPicPr>
          <p:cNvPr id="5" name="Εικόνα 4">
            <a:extLst>
              <a:ext uri="{FF2B5EF4-FFF2-40B4-BE49-F238E27FC236}">
                <a16:creationId xmlns:a16="http://schemas.microsoft.com/office/drawing/2014/main" id="{7DF7FD00-1411-4E4E-AAF3-7DCCD26C6C1B}"/>
              </a:ext>
            </a:extLst>
          </p:cNvPr>
          <p:cNvPicPr>
            <a:picLocks noChangeAspect="1"/>
          </p:cNvPicPr>
          <p:nvPr/>
        </p:nvPicPr>
        <p:blipFill>
          <a:blip r:embed="rId2"/>
          <a:stretch>
            <a:fillRect/>
          </a:stretch>
        </p:blipFill>
        <p:spPr>
          <a:xfrm>
            <a:off x="1941534" y="2340801"/>
            <a:ext cx="4317309" cy="2857500"/>
          </a:xfrm>
          <a:prstGeom prst="rect">
            <a:avLst/>
          </a:prstGeom>
        </p:spPr>
      </p:pic>
    </p:spTree>
    <p:extLst>
      <p:ext uri="{BB962C8B-B14F-4D97-AF65-F5344CB8AC3E}">
        <p14:creationId xmlns:p14="http://schemas.microsoft.com/office/powerpoint/2010/main" val="16275457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858586-F8BE-44E5-958E-558289370276}"/>
              </a:ext>
            </a:extLst>
          </p:cNvPr>
          <p:cNvSpPr>
            <a:spLocks noGrp="1"/>
          </p:cNvSpPr>
          <p:nvPr>
            <p:ph type="title"/>
          </p:nvPr>
        </p:nvSpPr>
        <p:spPr/>
        <p:txBody>
          <a:bodyPr/>
          <a:lstStyle/>
          <a:p>
            <a:r>
              <a:rPr lang="el-GR" dirty="0"/>
              <a:t>ΜΕΛΕΤΗ ΠΕΡΙΠΤΩΣΗΣ: Ποσοτική χαλάρωση (2 από 2)</a:t>
            </a:r>
          </a:p>
        </p:txBody>
      </p:sp>
      <p:sp>
        <p:nvSpPr>
          <p:cNvPr id="3" name="Θέση περιεχομένου 2">
            <a:extLst>
              <a:ext uri="{FF2B5EF4-FFF2-40B4-BE49-F238E27FC236}">
                <a16:creationId xmlns:a16="http://schemas.microsoft.com/office/drawing/2014/main" id="{B1C83568-78FE-4681-B693-D464F8E98973}"/>
              </a:ext>
            </a:extLst>
          </p:cNvPr>
          <p:cNvSpPr>
            <a:spLocks noGrp="1"/>
          </p:cNvSpPr>
          <p:nvPr>
            <p:ph idx="1"/>
          </p:nvPr>
        </p:nvSpPr>
        <p:spPr>
          <a:xfrm>
            <a:off x="1154954" y="2354893"/>
            <a:ext cx="8761413" cy="4321479"/>
          </a:xfrm>
        </p:spPr>
        <p:txBody>
          <a:bodyPr>
            <a:normAutofit/>
          </a:bodyPr>
          <a:lstStyle/>
          <a:p>
            <a:r>
              <a:rPr lang="el-GR" i="1" dirty="0"/>
              <a:t>Ποσοτική χαλάρωση</a:t>
            </a:r>
            <a:r>
              <a:rPr lang="el-GR" dirty="0"/>
              <a:t>: Η Ομοσπονδιακή Τράπεζα αγοράζει μακροπρόθεσμα κρατικά ομόλογα αντί των έντοκων γραμματίων του Αμερικανικού Δημοσίου για να μειώσει τα μακροπρόθεσμα επιτόκια. </a:t>
            </a:r>
          </a:p>
          <a:p>
            <a:r>
              <a:rPr lang="el-GR" dirty="0"/>
              <a:t>Η Ομοσπονδιακή Τράπεζα αγοράζει επίσης χρεόγραφα εγγυημένα με ενυπόθηκα δάνεια για να βοηθήσει την αγορά κατοικιών. </a:t>
            </a:r>
          </a:p>
          <a:p>
            <a:r>
              <a:rPr lang="el-GR" dirty="0"/>
              <a:t>Ωστόσο, μετά τις ζημιές εξαιτίας επισφαλών δανείων, οι τράπεζες έκαναν αυστηρότερες τις προϋποθέσεις χορήγησης δανείου και αύξησαν τα υπερβάλλονται διαθέσιμά τους, προκαλώντας τη μείωση του πολλαπλασιαστή του χρήματος.</a:t>
            </a:r>
          </a:p>
          <a:p>
            <a:r>
              <a:rPr lang="el-GR" dirty="0"/>
              <a:t>Αν οι τράπεζες αρχίσουν να χορηγούν περισσότερα δάνεια, καθώς η οικονομία θα ανακάμπτει, η γρήγορη αύξηση της προσφοράς χρήματος μπορεί να προκαλέσει άνοδο του πληθωρισμού. Για να αποτρέψει τον κίνδυνο αυτό, η Ομοσπονδιακή Τράπεζα εξετάζει διάφορες «στρατηγικές εξόδου». </a:t>
            </a:r>
          </a:p>
        </p:txBody>
      </p:sp>
      <p:sp>
        <p:nvSpPr>
          <p:cNvPr id="4" name="Θέση αριθμού διαφάνειας 3">
            <a:extLst>
              <a:ext uri="{FF2B5EF4-FFF2-40B4-BE49-F238E27FC236}">
                <a16:creationId xmlns:a16="http://schemas.microsoft.com/office/drawing/2014/main" id="{8400AA69-34CD-40DC-86EA-84163EBC1470}"/>
              </a:ext>
            </a:extLst>
          </p:cNvPr>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1037539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8B9065-4E4C-4389-A395-90875E71B9EC}"/>
              </a:ext>
            </a:extLst>
          </p:cNvPr>
          <p:cNvSpPr>
            <a:spLocks noGrp="1"/>
          </p:cNvSpPr>
          <p:nvPr>
            <p:ph type="title"/>
          </p:nvPr>
        </p:nvSpPr>
        <p:spPr/>
        <p:txBody>
          <a:bodyPr/>
          <a:lstStyle/>
          <a:p>
            <a:r>
              <a:rPr lang="el-GR" sz="3200" dirty="0"/>
              <a:t>ΜΕΛΕΤΗ ΠΕΡΙΠΤΩΣΗΣ: Χρεοκοπίες τραπεζών τη δεκαετία του 1930, Μέρος 1</a:t>
            </a:r>
          </a:p>
        </p:txBody>
      </p:sp>
      <p:sp>
        <p:nvSpPr>
          <p:cNvPr id="3" name="Θέση περιεχομένου 2">
            <a:extLst>
              <a:ext uri="{FF2B5EF4-FFF2-40B4-BE49-F238E27FC236}">
                <a16:creationId xmlns:a16="http://schemas.microsoft.com/office/drawing/2014/main" id="{46173901-1D18-45DD-BFD4-F06F13603C03}"/>
              </a:ext>
            </a:extLst>
          </p:cNvPr>
          <p:cNvSpPr>
            <a:spLocks noGrp="1"/>
          </p:cNvSpPr>
          <p:nvPr>
            <p:ph idx="1"/>
          </p:nvPr>
        </p:nvSpPr>
        <p:spPr/>
        <p:txBody>
          <a:bodyPr/>
          <a:lstStyle/>
          <a:p>
            <a:r>
              <a:rPr lang="el-GR" dirty="0"/>
              <a:t>Από το 1929 έως το 1933:</a:t>
            </a:r>
          </a:p>
          <a:p>
            <a:r>
              <a:rPr lang="el-GR" dirty="0"/>
              <a:t>πάνω από 9.000 τράπεζες έκλεισαν </a:t>
            </a:r>
          </a:p>
          <a:p>
            <a:r>
              <a:rPr lang="el-GR" dirty="0"/>
              <a:t>η προσφορά χρήματος μειώθηκε κατά 28% </a:t>
            </a:r>
          </a:p>
          <a:p>
            <a:r>
              <a:rPr lang="el-GR" dirty="0"/>
              <a:t>Η μείωση αυτή της προσφοράς χρήματος μπορεί να μην ήταν εκείνη που προκάλεσε τη Μεγάλη Κρίση, σίγουρα όμως συνέβαλε στην οξύτητά της. </a:t>
            </a:r>
          </a:p>
          <a:p>
            <a:endParaRPr lang="el-GR" dirty="0"/>
          </a:p>
        </p:txBody>
      </p:sp>
      <p:sp>
        <p:nvSpPr>
          <p:cNvPr id="4" name="Θέση αριθμού διαφάνειας 3">
            <a:extLst>
              <a:ext uri="{FF2B5EF4-FFF2-40B4-BE49-F238E27FC236}">
                <a16:creationId xmlns:a16="http://schemas.microsoft.com/office/drawing/2014/main" id="{8CE895E9-F045-472C-92C8-7A82FC986172}"/>
              </a:ext>
            </a:extLst>
          </p:cNvPr>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1201068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CB460A-FD57-4B40-9F01-3682FCBE9017}"/>
              </a:ext>
            </a:extLst>
          </p:cNvPr>
          <p:cNvSpPr>
            <a:spLocks noGrp="1"/>
          </p:cNvSpPr>
          <p:nvPr>
            <p:ph type="title"/>
          </p:nvPr>
        </p:nvSpPr>
        <p:spPr/>
        <p:txBody>
          <a:bodyPr/>
          <a:lstStyle/>
          <a:p>
            <a:r>
              <a:rPr lang="el-GR" sz="3200" dirty="0"/>
              <a:t>ΜΕΛΕΤΗ ΠΕΡΙΠΤΩΣΗΣ: Χρεοκοπίες τραπεζών τη δεκαετία του 1930, Μέρος 2</a:t>
            </a:r>
          </a:p>
        </p:txBody>
      </p:sp>
      <mc:AlternateContent xmlns:mc="http://schemas.openxmlformats.org/markup-compatibility/2006" xmlns:a14="http://schemas.microsoft.com/office/drawing/2010/main">
        <mc:Choice Requires="a14">
          <p:sp>
            <p:nvSpPr>
              <p:cNvPr id="3" name="Θέση περιεχομένου 2">
                <a:extLst>
                  <a:ext uri="{FF2B5EF4-FFF2-40B4-BE49-F238E27FC236}">
                    <a16:creationId xmlns:a16="http://schemas.microsoft.com/office/drawing/2014/main" id="{272C05C1-07E3-4D4D-9247-85F521634782}"/>
                  </a:ext>
                </a:extLst>
              </p:cNvPr>
              <p:cNvSpPr>
                <a:spLocks noGrp="1"/>
              </p:cNvSpPr>
              <p:nvPr>
                <p:ph idx="1"/>
              </p:nvPr>
            </p:nvSpPr>
            <p:spPr/>
            <p:txBody>
              <a:bodyPr/>
              <a:lstStyle/>
              <a:p>
                <a:endParaRPr lang="el-GR" dirty="0"/>
              </a:p>
              <a:p>
                <a:pPr marL="0" indent="0">
                  <a:buNone/>
                </a:pPr>
                <a14:m>
                  <m:oMathPara xmlns:m="http://schemas.openxmlformats.org/officeDocument/2006/math">
                    <m:oMathParaPr>
                      <m:jc m:val="left"/>
                    </m:oMathParaPr>
                    <m:oMath xmlns:m="http://schemas.openxmlformats.org/officeDocument/2006/math">
                      <m:r>
                        <a:rPr lang="en-US" sz="2000" i="1">
                          <a:latin typeface="Cambria Math" panose="02040503050406030204" pitchFamily="18" charset="0"/>
                        </a:rPr>
                        <m:t>𝑀</m:t>
                      </m:r>
                      <m:r>
                        <a:rPr lang="en-US" sz="2000" i="1">
                          <a:latin typeface="Cambria Math" panose="02040503050406030204" pitchFamily="18" charset="0"/>
                        </a:rPr>
                        <m:t>=</m:t>
                      </m:r>
                      <m:r>
                        <a:rPr lang="en-US" sz="2000" i="1">
                          <a:latin typeface="Cambria Math" panose="02040503050406030204" pitchFamily="18" charset="0"/>
                        </a:rPr>
                        <m:t>𝑚</m:t>
                      </m:r>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𝐵</m:t>
                      </m:r>
                      <m:r>
                        <a:rPr lang="en-US" sz="2000" i="1">
                          <a:latin typeface="Cambria Math" panose="02040503050406030204" pitchFamily="18" charset="0"/>
                          <a:ea typeface="Cambria Math" panose="02040503050406030204" pitchFamily="18" charset="0"/>
                        </a:rPr>
                        <m:t>, </m:t>
                      </m:r>
                      <m:r>
                        <m:rPr>
                          <m:sty m:val="p"/>
                        </m:rPr>
                        <a:rPr lang="el-GR" sz="2000" i="1">
                          <a:latin typeface="Cambria Math" panose="02040503050406030204" pitchFamily="18" charset="0"/>
                          <a:ea typeface="Cambria Math" panose="02040503050406030204" pitchFamily="18" charset="0"/>
                        </a:rPr>
                        <m:t>ό</m:t>
                      </m:r>
                      <m:r>
                        <a:rPr lang="el-GR" sz="2000" i="1">
                          <a:latin typeface="Cambria Math" panose="02040503050406030204" pitchFamily="18" charset="0"/>
                          <a:ea typeface="Cambria Math" panose="02040503050406030204" pitchFamily="18" charset="0"/>
                        </a:rPr>
                        <m:t>𝜋𝜊𝜐</m:t>
                      </m:r>
                      <m:r>
                        <a:rPr lang="el-GR" sz="2000" i="1">
                          <a:latin typeface="Cambria Math" panose="02040503050406030204" pitchFamily="18" charset="0"/>
                          <a:ea typeface="Cambria Math" panose="02040503050406030204" pitchFamily="18" charset="0"/>
                        </a:rPr>
                        <m:t> </m:t>
                      </m:r>
                      <m:r>
                        <a:rPr lang="en-US" sz="2000" i="1">
                          <a:latin typeface="Cambria Math" panose="02040503050406030204" pitchFamily="18" charset="0"/>
                          <a:ea typeface="Cambria Math" panose="02040503050406030204" pitchFamily="18" charset="0"/>
                        </a:rPr>
                        <m:t>𝑚</m:t>
                      </m:r>
                      <m:r>
                        <a:rPr lang="en-US" sz="2000" i="1">
                          <a:latin typeface="Cambria Math" panose="02040503050406030204" pitchFamily="18" charset="0"/>
                          <a:ea typeface="Cambria Math" panose="02040503050406030204" pitchFamily="18" charset="0"/>
                        </a:rPr>
                        <m:t>=</m:t>
                      </m:r>
                      <m:f>
                        <m:fPr>
                          <m:ctrlPr>
                            <a:rPr lang="en-US" sz="2000" i="1">
                              <a:latin typeface="Cambria Math" panose="02040503050406030204" pitchFamily="18" charset="0"/>
                              <a:ea typeface="Cambria Math" panose="02040503050406030204" pitchFamily="18" charset="0"/>
                            </a:rPr>
                          </m:ctrlPr>
                        </m:fPr>
                        <m:num>
                          <m:r>
                            <a:rPr lang="en-US" sz="2000" i="1">
                              <a:latin typeface="Cambria Math" panose="02040503050406030204" pitchFamily="18" charset="0"/>
                              <a:ea typeface="Cambria Math" panose="02040503050406030204" pitchFamily="18" charset="0"/>
                            </a:rPr>
                            <m:t>𝑐𝑟</m:t>
                          </m:r>
                          <m:r>
                            <a:rPr lang="en-US" sz="2000" i="1">
                              <a:latin typeface="Cambria Math" panose="02040503050406030204" pitchFamily="18" charset="0"/>
                              <a:ea typeface="Cambria Math" panose="02040503050406030204" pitchFamily="18" charset="0"/>
                            </a:rPr>
                            <m:t>+1</m:t>
                          </m:r>
                        </m:num>
                        <m:den>
                          <m:r>
                            <a:rPr lang="en-US" sz="2000" i="1">
                              <a:latin typeface="Cambria Math" panose="02040503050406030204" pitchFamily="18" charset="0"/>
                              <a:ea typeface="Cambria Math" panose="02040503050406030204" pitchFamily="18" charset="0"/>
                            </a:rPr>
                            <m:t>𝑐𝑟</m:t>
                          </m:r>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𝑟𝑟</m:t>
                          </m:r>
                        </m:den>
                      </m:f>
                    </m:oMath>
                  </m:oMathPara>
                </a14:m>
                <a:endParaRPr lang="el-GR" dirty="0"/>
              </a:p>
              <a:p>
                <a:pPr marL="0" indent="0">
                  <a:buNone/>
                </a:pPr>
                <a:endParaRPr lang="el-GR" dirty="0"/>
              </a:p>
              <a:p>
                <a:pPr marL="0" indent="0">
                  <a:buNone/>
                </a:pPr>
                <a:endParaRPr lang="el-GR" dirty="0"/>
              </a:p>
              <a:p>
                <a:pPr marL="0" indent="0">
                  <a:buNone/>
                </a:pPr>
                <a:endParaRPr lang="el-GR" dirty="0"/>
              </a:p>
              <a:p>
                <a:pPr marL="0" indent="0">
                  <a:buNone/>
                </a:pPr>
                <a:endParaRPr lang="el-GR" dirty="0"/>
              </a:p>
              <a:p>
                <a:r>
                  <a:rPr lang="el-GR" dirty="0"/>
                  <a:t>Έλλειψη εμπιστοσύνης στις τράπεζες: αυξάνεται το </a:t>
                </a:r>
                <a:r>
                  <a:rPr lang="en-US" b="1" i="1" dirty="0" err="1"/>
                  <a:t>cr</a:t>
                </a:r>
                <a:r>
                  <a:rPr lang="el-GR" dirty="0"/>
                  <a:t>, μειώνεται το </a:t>
                </a:r>
                <a:r>
                  <a:rPr lang="en-US" b="1" i="1" dirty="0"/>
                  <a:t>m</a:t>
                </a:r>
                <a:endParaRPr lang="el-GR" dirty="0"/>
              </a:p>
              <a:p>
                <a:r>
                  <a:rPr lang="el-GR" dirty="0"/>
                  <a:t>Οι τράπεζες γίνονται πιο ευάλωτες: αυξάνεται το </a:t>
                </a:r>
                <a:r>
                  <a:rPr lang="en-US" b="1" i="1" dirty="0" err="1"/>
                  <a:t>rr</a:t>
                </a:r>
                <a:r>
                  <a:rPr lang="el-GR" dirty="0"/>
                  <a:t>, μειώνεται το </a:t>
                </a:r>
                <a:r>
                  <a:rPr lang="en-US" b="1" i="1" dirty="0"/>
                  <a:t>m </a:t>
                </a:r>
                <a:endParaRPr lang="el-GR" dirty="0"/>
              </a:p>
              <a:p>
                <a:pPr marL="0" indent="0">
                  <a:buNone/>
                </a:pPr>
                <a:endParaRPr lang="el-GR" dirty="0"/>
              </a:p>
            </p:txBody>
          </p:sp>
        </mc:Choice>
        <mc:Fallback xmlns="">
          <p:sp>
            <p:nvSpPr>
              <p:cNvPr id="3" name="Θέση περιεχομένου 2">
                <a:extLst>
                  <a:ext uri="{FF2B5EF4-FFF2-40B4-BE49-F238E27FC236}">
                    <a16:creationId xmlns:a16="http://schemas.microsoft.com/office/drawing/2014/main" id="{272C05C1-07E3-4D4D-9247-85F521634782}"/>
                  </a:ext>
                </a:extLst>
              </p:cNvPr>
              <p:cNvSpPr>
                <a:spLocks noGrp="1" noRot="1" noChangeAspect="1" noMove="1" noResize="1" noEditPoints="1" noAdjustHandles="1" noChangeArrowheads="1" noChangeShapeType="1" noTextEdit="1"/>
              </p:cNvSpPr>
              <p:nvPr>
                <p:ph idx="1"/>
              </p:nvPr>
            </p:nvSpPr>
            <p:spPr>
              <a:blipFill>
                <a:blip r:embed="rId2"/>
                <a:stretch>
                  <a:fillRect l="-139" b="-713"/>
                </a:stretch>
              </a:blipFill>
            </p:spPr>
            <p:txBody>
              <a:bodyPr/>
              <a:lstStyle/>
              <a:p>
                <a:r>
                  <a:rPr lang="el-GR">
                    <a:noFill/>
                  </a:rPr>
                  <a:t> </a:t>
                </a:r>
              </a:p>
            </p:txBody>
          </p:sp>
        </mc:Fallback>
      </mc:AlternateContent>
      <p:sp>
        <p:nvSpPr>
          <p:cNvPr id="4" name="Θέση αριθμού διαφάνειας 3">
            <a:extLst>
              <a:ext uri="{FF2B5EF4-FFF2-40B4-BE49-F238E27FC236}">
                <a16:creationId xmlns:a16="http://schemas.microsoft.com/office/drawing/2014/main" id="{46300107-F8B9-4718-846B-84E2A581AEB3}"/>
              </a:ext>
            </a:extLst>
          </p:cNvPr>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5936216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17F6E5-C161-45AE-933B-8493F5C2DAD5}"/>
              </a:ext>
            </a:extLst>
          </p:cNvPr>
          <p:cNvSpPr>
            <a:spLocks noGrp="1"/>
          </p:cNvSpPr>
          <p:nvPr>
            <p:ph type="title"/>
          </p:nvPr>
        </p:nvSpPr>
        <p:spPr/>
        <p:txBody>
          <a:bodyPr/>
          <a:lstStyle/>
          <a:p>
            <a:r>
              <a:rPr lang="el-GR" sz="3200" dirty="0"/>
              <a:t>ΜΕΛΕΤΗ ΠΕΡΙΠΤΩΣΗΣ: Χρεοκοπίες τραπεζών τη δεκαετία του 1930, </a:t>
            </a:r>
            <a:r>
              <a:rPr lang="en-US" sz="3200" dirty="0"/>
              <a:t>M</a:t>
            </a:r>
            <a:r>
              <a:rPr lang="el-GR" sz="3200" dirty="0" err="1"/>
              <a:t>έρος</a:t>
            </a:r>
            <a:r>
              <a:rPr lang="el-GR" sz="3200" dirty="0"/>
              <a:t> 3</a:t>
            </a:r>
          </a:p>
        </p:txBody>
      </p:sp>
      <p:graphicFrame>
        <p:nvGraphicFramePr>
          <p:cNvPr id="5" name="Πίνακας 5">
            <a:extLst>
              <a:ext uri="{FF2B5EF4-FFF2-40B4-BE49-F238E27FC236}">
                <a16:creationId xmlns:a16="http://schemas.microsoft.com/office/drawing/2014/main" id="{1AD47294-E1B6-43C0-9CE5-CECAFB4BACEE}"/>
              </a:ext>
            </a:extLst>
          </p:cNvPr>
          <p:cNvGraphicFramePr>
            <a:graphicFrameLocks noGrp="1"/>
          </p:cNvGraphicFramePr>
          <p:nvPr>
            <p:ph idx="1"/>
            <p:extLst>
              <p:ext uri="{D42A27DB-BD31-4B8C-83A1-F6EECF244321}">
                <p14:modId xmlns:p14="http://schemas.microsoft.com/office/powerpoint/2010/main" val="1622583369"/>
              </p:ext>
            </p:extLst>
          </p:nvPr>
        </p:nvGraphicFramePr>
        <p:xfrm>
          <a:off x="1155700" y="2354893"/>
          <a:ext cx="8761412" cy="4371580"/>
        </p:xfrm>
        <a:graphic>
          <a:graphicData uri="http://schemas.openxmlformats.org/drawingml/2006/table">
            <a:tbl>
              <a:tblPr firstRow="1" bandRow="1">
                <a:tableStyleId>{5C22544A-7EE6-4342-B048-85BDC9FD1C3A}</a:tableStyleId>
              </a:tblPr>
              <a:tblGrid>
                <a:gridCol w="2190353">
                  <a:extLst>
                    <a:ext uri="{9D8B030D-6E8A-4147-A177-3AD203B41FA5}">
                      <a16:colId xmlns:a16="http://schemas.microsoft.com/office/drawing/2014/main" val="1428301035"/>
                    </a:ext>
                  </a:extLst>
                </a:gridCol>
                <a:gridCol w="2190353">
                  <a:extLst>
                    <a:ext uri="{9D8B030D-6E8A-4147-A177-3AD203B41FA5}">
                      <a16:colId xmlns:a16="http://schemas.microsoft.com/office/drawing/2014/main" val="2948630502"/>
                    </a:ext>
                  </a:extLst>
                </a:gridCol>
                <a:gridCol w="2190353">
                  <a:extLst>
                    <a:ext uri="{9D8B030D-6E8A-4147-A177-3AD203B41FA5}">
                      <a16:colId xmlns:a16="http://schemas.microsoft.com/office/drawing/2014/main" val="3689897832"/>
                    </a:ext>
                  </a:extLst>
                </a:gridCol>
                <a:gridCol w="2190353">
                  <a:extLst>
                    <a:ext uri="{9D8B030D-6E8A-4147-A177-3AD203B41FA5}">
                      <a16:colId xmlns:a16="http://schemas.microsoft.com/office/drawing/2014/main" val="520866383"/>
                    </a:ext>
                  </a:extLst>
                </a:gridCol>
              </a:tblGrid>
              <a:tr h="437158">
                <a:tc>
                  <a:txBody>
                    <a:bodyPr/>
                    <a:lstStyle/>
                    <a:p>
                      <a:endParaRPr lang="el-GR"/>
                    </a:p>
                  </a:txBody>
                  <a:tcPr/>
                </a:tc>
                <a:tc>
                  <a:txBody>
                    <a:bodyPr/>
                    <a:lstStyle/>
                    <a:p>
                      <a:r>
                        <a:rPr lang="el-GR" dirty="0"/>
                        <a:t>Αύγουστος</a:t>
                      </a:r>
                      <a:r>
                        <a:rPr lang="en-US" dirty="0"/>
                        <a:t> 1929</a:t>
                      </a:r>
                      <a:endParaRPr lang="el-GR" dirty="0"/>
                    </a:p>
                  </a:txBody>
                  <a:tcPr/>
                </a:tc>
                <a:tc>
                  <a:txBody>
                    <a:bodyPr/>
                    <a:lstStyle/>
                    <a:p>
                      <a:r>
                        <a:rPr lang="el-GR" dirty="0"/>
                        <a:t>Μάρτιος 1933</a:t>
                      </a:r>
                    </a:p>
                  </a:txBody>
                  <a:tcPr/>
                </a:tc>
                <a:tc>
                  <a:txBody>
                    <a:bodyPr/>
                    <a:lstStyle/>
                    <a:p>
                      <a:r>
                        <a:rPr lang="el-GR" dirty="0"/>
                        <a:t>Μεταβολή (%)</a:t>
                      </a:r>
                    </a:p>
                  </a:txBody>
                  <a:tcPr/>
                </a:tc>
                <a:extLst>
                  <a:ext uri="{0D108BD9-81ED-4DB2-BD59-A6C34878D82A}">
                    <a16:rowId xmlns:a16="http://schemas.microsoft.com/office/drawing/2014/main" val="3016362086"/>
                  </a:ext>
                </a:extLst>
              </a:tr>
              <a:tr h="437158">
                <a:tc>
                  <a:txBody>
                    <a:bodyPr/>
                    <a:lstStyle/>
                    <a:p>
                      <a:pPr algn="ctr"/>
                      <a:r>
                        <a:rPr lang="en-US" dirty="0"/>
                        <a:t>M</a:t>
                      </a:r>
                      <a:endParaRPr lang="el-GR" dirty="0"/>
                    </a:p>
                  </a:txBody>
                  <a:tcPr/>
                </a:tc>
                <a:tc>
                  <a:txBody>
                    <a:bodyPr/>
                    <a:lstStyle/>
                    <a:p>
                      <a:pPr algn="ctr"/>
                      <a:r>
                        <a:rPr lang="en-US" dirty="0"/>
                        <a:t>26,5</a:t>
                      </a:r>
                      <a:endParaRPr lang="el-GR" dirty="0"/>
                    </a:p>
                  </a:txBody>
                  <a:tcPr/>
                </a:tc>
                <a:tc>
                  <a:txBody>
                    <a:bodyPr/>
                    <a:lstStyle/>
                    <a:p>
                      <a:pPr algn="ctr"/>
                      <a:r>
                        <a:rPr lang="en-US" dirty="0"/>
                        <a:t>19,0</a:t>
                      </a:r>
                      <a:endParaRPr lang="el-GR" dirty="0"/>
                    </a:p>
                  </a:txBody>
                  <a:tcPr/>
                </a:tc>
                <a:tc>
                  <a:txBody>
                    <a:bodyPr/>
                    <a:lstStyle/>
                    <a:p>
                      <a:pPr algn="ctr"/>
                      <a:r>
                        <a:rPr lang="en-US" dirty="0"/>
                        <a:t>-28,3%</a:t>
                      </a:r>
                      <a:endParaRPr lang="el-GR" dirty="0"/>
                    </a:p>
                  </a:txBody>
                  <a:tcPr/>
                </a:tc>
                <a:extLst>
                  <a:ext uri="{0D108BD9-81ED-4DB2-BD59-A6C34878D82A}">
                    <a16:rowId xmlns:a16="http://schemas.microsoft.com/office/drawing/2014/main" val="3406063946"/>
                  </a:ext>
                </a:extLst>
              </a:tr>
              <a:tr h="437158">
                <a:tc>
                  <a:txBody>
                    <a:bodyPr/>
                    <a:lstStyle/>
                    <a:p>
                      <a:pPr algn="ctr"/>
                      <a:r>
                        <a:rPr lang="en-US" dirty="0"/>
                        <a:t>C</a:t>
                      </a:r>
                      <a:endParaRPr lang="el-GR" dirty="0"/>
                    </a:p>
                  </a:txBody>
                  <a:tcPr/>
                </a:tc>
                <a:tc>
                  <a:txBody>
                    <a:bodyPr/>
                    <a:lstStyle/>
                    <a:p>
                      <a:pPr algn="ctr"/>
                      <a:r>
                        <a:rPr lang="en-US" dirty="0"/>
                        <a:t>3,9</a:t>
                      </a:r>
                      <a:endParaRPr lang="el-GR" dirty="0"/>
                    </a:p>
                  </a:txBody>
                  <a:tcPr/>
                </a:tc>
                <a:tc>
                  <a:txBody>
                    <a:bodyPr/>
                    <a:lstStyle/>
                    <a:p>
                      <a:pPr algn="ctr"/>
                      <a:r>
                        <a:rPr lang="en-US" dirty="0"/>
                        <a:t>5,5</a:t>
                      </a:r>
                      <a:endParaRPr lang="el-GR" dirty="0"/>
                    </a:p>
                  </a:txBody>
                  <a:tcPr/>
                </a:tc>
                <a:tc>
                  <a:txBody>
                    <a:bodyPr/>
                    <a:lstStyle/>
                    <a:p>
                      <a:pPr algn="ctr"/>
                      <a:r>
                        <a:rPr lang="en-US" dirty="0"/>
                        <a:t>41,0</a:t>
                      </a:r>
                      <a:endParaRPr lang="el-GR" dirty="0"/>
                    </a:p>
                  </a:txBody>
                  <a:tcPr/>
                </a:tc>
                <a:extLst>
                  <a:ext uri="{0D108BD9-81ED-4DB2-BD59-A6C34878D82A}">
                    <a16:rowId xmlns:a16="http://schemas.microsoft.com/office/drawing/2014/main" val="929624877"/>
                  </a:ext>
                </a:extLst>
              </a:tr>
              <a:tr h="437158">
                <a:tc>
                  <a:txBody>
                    <a:bodyPr/>
                    <a:lstStyle/>
                    <a:p>
                      <a:pPr algn="ctr"/>
                      <a:r>
                        <a:rPr lang="en-US" dirty="0"/>
                        <a:t>D</a:t>
                      </a:r>
                      <a:endParaRPr lang="el-GR" dirty="0"/>
                    </a:p>
                  </a:txBody>
                  <a:tcPr/>
                </a:tc>
                <a:tc>
                  <a:txBody>
                    <a:bodyPr/>
                    <a:lstStyle/>
                    <a:p>
                      <a:pPr algn="ctr"/>
                      <a:r>
                        <a:rPr lang="en-US" dirty="0"/>
                        <a:t>22,6</a:t>
                      </a:r>
                      <a:endParaRPr lang="el-GR" dirty="0"/>
                    </a:p>
                  </a:txBody>
                  <a:tcPr/>
                </a:tc>
                <a:tc>
                  <a:txBody>
                    <a:bodyPr/>
                    <a:lstStyle/>
                    <a:p>
                      <a:pPr algn="ctr"/>
                      <a:r>
                        <a:rPr lang="en-US" dirty="0"/>
                        <a:t>13,5</a:t>
                      </a:r>
                      <a:endParaRPr lang="el-GR" dirty="0"/>
                    </a:p>
                  </a:txBody>
                  <a:tcPr/>
                </a:tc>
                <a:tc>
                  <a:txBody>
                    <a:bodyPr/>
                    <a:lstStyle/>
                    <a:p>
                      <a:pPr algn="ctr"/>
                      <a:r>
                        <a:rPr lang="en-US" dirty="0"/>
                        <a:t>-40,3</a:t>
                      </a:r>
                      <a:endParaRPr lang="el-GR" dirty="0"/>
                    </a:p>
                  </a:txBody>
                  <a:tcPr/>
                </a:tc>
                <a:extLst>
                  <a:ext uri="{0D108BD9-81ED-4DB2-BD59-A6C34878D82A}">
                    <a16:rowId xmlns:a16="http://schemas.microsoft.com/office/drawing/2014/main" val="669281702"/>
                  </a:ext>
                </a:extLst>
              </a:tr>
              <a:tr h="437158">
                <a:tc>
                  <a:txBody>
                    <a:bodyPr/>
                    <a:lstStyle/>
                    <a:p>
                      <a:pPr algn="ctr"/>
                      <a:r>
                        <a:rPr lang="en-US" dirty="0"/>
                        <a:t>B</a:t>
                      </a:r>
                      <a:endParaRPr lang="el-GR" dirty="0"/>
                    </a:p>
                  </a:txBody>
                  <a:tcPr/>
                </a:tc>
                <a:tc>
                  <a:txBody>
                    <a:bodyPr/>
                    <a:lstStyle/>
                    <a:p>
                      <a:pPr algn="ctr"/>
                      <a:r>
                        <a:rPr lang="en-US" dirty="0"/>
                        <a:t>7,1</a:t>
                      </a:r>
                      <a:endParaRPr lang="el-GR" dirty="0"/>
                    </a:p>
                  </a:txBody>
                  <a:tcPr/>
                </a:tc>
                <a:tc>
                  <a:txBody>
                    <a:bodyPr/>
                    <a:lstStyle/>
                    <a:p>
                      <a:pPr algn="ctr"/>
                      <a:r>
                        <a:rPr lang="en-US" dirty="0"/>
                        <a:t>8,4</a:t>
                      </a:r>
                      <a:endParaRPr lang="el-GR" dirty="0"/>
                    </a:p>
                  </a:txBody>
                  <a:tcPr/>
                </a:tc>
                <a:tc>
                  <a:txBody>
                    <a:bodyPr/>
                    <a:lstStyle/>
                    <a:p>
                      <a:pPr algn="ctr"/>
                      <a:r>
                        <a:rPr lang="en-US" dirty="0"/>
                        <a:t>18,3</a:t>
                      </a:r>
                      <a:endParaRPr lang="el-GR" dirty="0"/>
                    </a:p>
                  </a:txBody>
                  <a:tcPr/>
                </a:tc>
                <a:extLst>
                  <a:ext uri="{0D108BD9-81ED-4DB2-BD59-A6C34878D82A}">
                    <a16:rowId xmlns:a16="http://schemas.microsoft.com/office/drawing/2014/main" val="3403214974"/>
                  </a:ext>
                </a:extLst>
              </a:tr>
              <a:tr h="437158">
                <a:tc>
                  <a:txBody>
                    <a:bodyPr/>
                    <a:lstStyle/>
                    <a:p>
                      <a:pPr algn="ctr"/>
                      <a:r>
                        <a:rPr lang="en-US" dirty="0"/>
                        <a:t>C</a:t>
                      </a:r>
                      <a:endParaRPr lang="el-GR" dirty="0"/>
                    </a:p>
                  </a:txBody>
                  <a:tcPr/>
                </a:tc>
                <a:tc>
                  <a:txBody>
                    <a:bodyPr/>
                    <a:lstStyle/>
                    <a:p>
                      <a:pPr algn="ctr"/>
                      <a:r>
                        <a:rPr lang="en-US" dirty="0"/>
                        <a:t>3,9</a:t>
                      </a:r>
                      <a:endParaRPr lang="el-GR" dirty="0"/>
                    </a:p>
                  </a:txBody>
                  <a:tcPr/>
                </a:tc>
                <a:tc>
                  <a:txBody>
                    <a:bodyPr/>
                    <a:lstStyle/>
                    <a:p>
                      <a:pPr algn="ctr"/>
                      <a:r>
                        <a:rPr lang="en-US" dirty="0"/>
                        <a:t>5,5</a:t>
                      </a:r>
                      <a:endParaRPr lang="el-GR" dirty="0"/>
                    </a:p>
                  </a:txBody>
                  <a:tcPr/>
                </a:tc>
                <a:tc>
                  <a:txBody>
                    <a:bodyPr/>
                    <a:lstStyle/>
                    <a:p>
                      <a:pPr algn="ctr"/>
                      <a:r>
                        <a:rPr lang="en-US" dirty="0"/>
                        <a:t>41,0</a:t>
                      </a:r>
                      <a:endParaRPr lang="el-GR" dirty="0"/>
                    </a:p>
                  </a:txBody>
                  <a:tcPr/>
                </a:tc>
                <a:extLst>
                  <a:ext uri="{0D108BD9-81ED-4DB2-BD59-A6C34878D82A}">
                    <a16:rowId xmlns:a16="http://schemas.microsoft.com/office/drawing/2014/main" val="3293457833"/>
                  </a:ext>
                </a:extLst>
              </a:tr>
              <a:tr h="437158">
                <a:tc>
                  <a:txBody>
                    <a:bodyPr/>
                    <a:lstStyle/>
                    <a:p>
                      <a:pPr algn="ctr"/>
                      <a:r>
                        <a:rPr lang="en-US" dirty="0"/>
                        <a:t>R</a:t>
                      </a:r>
                      <a:endParaRPr lang="el-GR" dirty="0"/>
                    </a:p>
                  </a:txBody>
                  <a:tcPr/>
                </a:tc>
                <a:tc>
                  <a:txBody>
                    <a:bodyPr/>
                    <a:lstStyle/>
                    <a:p>
                      <a:pPr algn="ctr"/>
                      <a:r>
                        <a:rPr lang="en-US" dirty="0"/>
                        <a:t>3,2</a:t>
                      </a:r>
                      <a:endParaRPr lang="el-GR" dirty="0"/>
                    </a:p>
                  </a:txBody>
                  <a:tcPr/>
                </a:tc>
                <a:tc>
                  <a:txBody>
                    <a:bodyPr/>
                    <a:lstStyle/>
                    <a:p>
                      <a:pPr algn="ctr"/>
                      <a:r>
                        <a:rPr lang="en-US" dirty="0"/>
                        <a:t>2,9</a:t>
                      </a:r>
                      <a:endParaRPr lang="el-GR" dirty="0"/>
                    </a:p>
                  </a:txBody>
                  <a:tcPr/>
                </a:tc>
                <a:tc>
                  <a:txBody>
                    <a:bodyPr/>
                    <a:lstStyle/>
                    <a:p>
                      <a:pPr algn="ctr"/>
                      <a:r>
                        <a:rPr lang="en-US" dirty="0"/>
                        <a:t>-9,4</a:t>
                      </a:r>
                      <a:endParaRPr lang="el-GR" dirty="0"/>
                    </a:p>
                  </a:txBody>
                  <a:tcPr/>
                </a:tc>
                <a:extLst>
                  <a:ext uri="{0D108BD9-81ED-4DB2-BD59-A6C34878D82A}">
                    <a16:rowId xmlns:a16="http://schemas.microsoft.com/office/drawing/2014/main" val="2239067241"/>
                  </a:ext>
                </a:extLst>
              </a:tr>
              <a:tr h="437158">
                <a:tc>
                  <a:txBody>
                    <a:bodyPr/>
                    <a:lstStyle/>
                    <a:p>
                      <a:pPr algn="ctr"/>
                      <a:r>
                        <a:rPr lang="en-US" dirty="0"/>
                        <a:t>M</a:t>
                      </a:r>
                      <a:endParaRPr lang="el-GR" dirty="0"/>
                    </a:p>
                  </a:txBody>
                  <a:tcPr/>
                </a:tc>
                <a:tc>
                  <a:txBody>
                    <a:bodyPr/>
                    <a:lstStyle/>
                    <a:p>
                      <a:pPr algn="ctr"/>
                      <a:r>
                        <a:rPr lang="en-US" dirty="0"/>
                        <a:t>3,7</a:t>
                      </a:r>
                      <a:endParaRPr lang="el-GR" dirty="0"/>
                    </a:p>
                  </a:txBody>
                  <a:tcPr/>
                </a:tc>
                <a:tc>
                  <a:txBody>
                    <a:bodyPr/>
                    <a:lstStyle/>
                    <a:p>
                      <a:pPr algn="ctr"/>
                      <a:r>
                        <a:rPr lang="en-US" dirty="0"/>
                        <a:t>2,3</a:t>
                      </a:r>
                      <a:endParaRPr lang="el-GR" dirty="0"/>
                    </a:p>
                  </a:txBody>
                  <a:tcPr/>
                </a:tc>
                <a:tc>
                  <a:txBody>
                    <a:bodyPr/>
                    <a:lstStyle/>
                    <a:p>
                      <a:pPr algn="ctr"/>
                      <a:r>
                        <a:rPr lang="en-US" dirty="0"/>
                        <a:t>-37,8</a:t>
                      </a:r>
                      <a:endParaRPr lang="el-GR" dirty="0"/>
                    </a:p>
                  </a:txBody>
                  <a:tcPr/>
                </a:tc>
                <a:extLst>
                  <a:ext uri="{0D108BD9-81ED-4DB2-BD59-A6C34878D82A}">
                    <a16:rowId xmlns:a16="http://schemas.microsoft.com/office/drawing/2014/main" val="753990515"/>
                  </a:ext>
                </a:extLst>
              </a:tr>
              <a:tr h="437158">
                <a:tc>
                  <a:txBody>
                    <a:bodyPr/>
                    <a:lstStyle/>
                    <a:p>
                      <a:pPr algn="ctr"/>
                      <a:r>
                        <a:rPr lang="en-US" dirty="0" err="1"/>
                        <a:t>rr</a:t>
                      </a:r>
                      <a:endParaRPr lang="el-GR" dirty="0"/>
                    </a:p>
                  </a:txBody>
                  <a:tcPr/>
                </a:tc>
                <a:tc>
                  <a:txBody>
                    <a:bodyPr/>
                    <a:lstStyle/>
                    <a:p>
                      <a:pPr algn="ctr"/>
                      <a:r>
                        <a:rPr lang="en-US" dirty="0"/>
                        <a:t>0,14</a:t>
                      </a:r>
                      <a:endParaRPr lang="el-GR" dirty="0"/>
                    </a:p>
                  </a:txBody>
                  <a:tcPr/>
                </a:tc>
                <a:tc>
                  <a:txBody>
                    <a:bodyPr/>
                    <a:lstStyle/>
                    <a:p>
                      <a:pPr algn="ctr"/>
                      <a:r>
                        <a:rPr lang="en-US" dirty="0"/>
                        <a:t>0,21</a:t>
                      </a:r>
                      <a:endParaRPr lang="el-GR" dirty="0"/>
                    </a:p>
                  </a:txBody>
                  <a:tcPr/>
                </a:tc>
                <a:tc>
                  <a:txBody>
                    <a:bodyPr/>
                    <a:lstStyle/>
                    <a:p>
                      <a:pPr algn="ctr"/>
                      <a:r>
                        <a:rPr lang="en-US" dirty="0"/>
                        <a:t>50,0</a:t>
                      </a:r>
                      <a:endParaRPr lang="el-GR" dirty="0"/>
                    </a:p>
                  </a:txBody>
                  <a:tcPr/>
                </a:tc>
                <a:extLst>
                  <a:ext uri="{0D108BD9-81ED-4DB2-BD59-A6C34878D82A}">
                    <a16:rowId xmlns:a16="http://schemas.microsoft.com/office/drawing/2014/main" val="3466377869"/>
                  </a:ext>
                </a:extLst>
              </a:tr>
              <a:tr h="437158">
                <a:tc>
                  <a:txBody>
                    <a:bodyPr/>
                    <a:lstStyle/>
                    <a:p>
                      <a:pPr algn="ctr"/>
                      <a:r>
                        <a:rPr lang="en-US" dirty="0" err="1"/>
                        <a:t>cr</a:t>
                      </a:r>
                      <a:endParaRPr lang="el-GR" dirty="0"/>
                    </a:p>
                  </a:txBody>
                  <a:tcPr/>
                </a:tc>
                <a:tc>
                  <a:txBody>
                    <a:bodyPr/>
                    <a:lstStyle/>
                    <a:p>
                      <a:pPr algn="ctr"/>
                      <a:r>
                        <a:rPr lang="en-US" dirty="0"/>
                        <a:t>0,17</a:t>
                      </a:r>
                      <a:endParaRPr lang="el-GR" dirty="0"/>
                    </a:p>
                  </a:txBody>
                  <a:tcPr/>
                </a:tc>
                <a:tc>
                  <a:txBody>
                    <a:bodyPr/>
                    <a:lstStyle/>
                    <a:p>
                      <a:pPr algn="ctr"/>
                      <a:r>
                        <a:rPr lang="en-US" dirty="0"/>
                        <a:t>0,41</a:t>
                      </a:r>
                      <a:endParaRPr lang="el-GR" dirty="0"/>
                    </a:p>
                  </a:txBody>
                  <a:tcPr/>
                </a:tc>
                <a:tc>
                  <a:txBody>
                    <a:bodyPr/>
                    <a:lstStyle/>
                    <a:p>
                      <a:pPr algn="ctr"/>
                      <a:r>
                        <a:rPr lang="en-US" dirty="0"/>
                        <a:t>141,2</a:t>
                      </a:r>
                      <a:endParaRPr lang="el-GR" dirty="0"/>
                    </a:p>
                  </a:txBody>
                  <a:tcPr/>
                </a:tc>
                <a:extLst>
                  <a:ext uri="{0D108BD9-81ED-4DB2-BD59-A6C34878D82A}">
                    <a16:rowId xmlns:a16="http://schemas.microsoft.com/office/drawing/2014/main" val="127510082"/>
                  </a:ext>
                </a:extLst>
              </a:tr>
            </a:tbl>
          </a:graphicData>
        </a:graphic>
      </p:graphicFrame>
      <p:sp>
        <p:nvSpPr>
          <p:cNvPr id="4" name="Θέση αριθμού διαφάνειας 3">
            <a:extLst>
              <a:ext uri="{FF2B5EF4-FFF2-40B4-BE49-F238E27FC236}">
                <a16:creationId xmlns:a16="http://schemas.microsoft.com/office/drawing/2014/main" id="{D186BD08-5B82-424C-8B70-B36496FE6A97}"/>
              </a:ext>
            </a:extLst>
          </p:cNvPr>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1620025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B8DC92-FDA9-4D5E-A5C7-8E34BC9E8E22}"/>
              </a:ext>
            </a:extLst>
          </p:cNvPr>
          <p:cNvSpPr>
            <a:spLocks noGrp="1"/>
          </p:cNvSpPr>
          <p:nvPr>
            <p:ph type="title"/>
          </p:nvPr>
        </p:nvSpPr>
        <p:spPr/>
        <p:txBody>
          <a:bodyPr/>
          <a:lstStyle/>
          <a:p>
            <a:r>
              <a:rPr lang="el-GR" dirty="0"/>
              <a:t>Χρήμα: λειτουργίες </a:t>
            </a:r>
          </a:p>
        </p:txBody>
      </p:sp>
      <p:sp>
        <p:nvSpPr>
          <p:cNvPr id="3" name="Θέση περιεχομένου 2">
            <a:extLst>
              <a:ext uri="{FF2B5EF4-FFF2-40B4-BE49-F238E27FC236}">
                <a16:creationId xmlns:a16="http://schemas.microsoft.com/office/drawing/2014/main" id="{DC296F96-EB5B-4DF6-9AE0-3437D217B56C}"/>
              </a:ext>
            </a:extLst>
          </p:cNvPr>
          <p:cNvSpPr>
            <a:spLocks noGrp="1"/>
          </p:cNvSpPr>
          <p:nvPr>
            <p:ph idx="1"/>
          </p:nvPr>
        </p:nvSpPr>
        <p:spPr/>
        <p:txBody>
          <a:bodyPr/>
          <a:lstStyle/>
          <a:p>
            <a:r>
              <a:rPr lang="el-GR" dirty="0"/>
              <a:t> Μέσο συναλλαγών</a:t>
            </a:r>
          </a:p>
          <a:p>
            <a:pPr lvl="1"/>
            <a:r>
              <a:rPr lang="el-GR" dirty="0"/>
              <a:t>Το χρησιμοποιούμε για να αγοράσουμε αγαθά και υπηρεσίες</a:t>
            </a:r>
          </a:p>
          <a:p>
            <a:r>
              <a:rPr lang="el-GR" dirty="0"/>
              <a:t> Μέσο διατήρησης της αξίας</a:t>
            </a:r>
          </a:p>
          <a:p>
            <a:pPr lvl="1"/>
            <a:r>
              <a:rPr lang="el-GR" dirty="0"/>
              <a:t>Μ</a:t>
            </a:r>
            <a:r>
              <a:rPr lang="en-US" dirty="0"/>
              <a:t>a</a:t>
            </a:r>
            <a:r>
              <a:rPr lang="el-GR" dirty="0"/>
              <a:t>ς επιτρέπει να μεταφέρουμε αγοραστική αξία από το παρόν στο μέλλον </a:t>
            </a:r>
          </a:p>
          <a:p>
            <a:r>
              <a:rPr lang="el-GR" dirty="0"/>
              <a:t> Μονάδα υπολογισμού</a:t>
            </a:r>
          </a:p>
          <a:p>
            <a:pPr lvl="1"/>
            <a:r>
              <a:rPr lang="el-GR" dirty="0"/>
              <a:t>Είναι η κοινή μονάδα με την οποία μετράμε τις τιμές και τις αξίες</a:t>
            </a:r>
          </a:p>
          <a:p>
            <a:endParaRPr lang="el-GR" dirty="0"/>
          </a:p>
        </p:txBody>
      </p:sp>
      <p:sp>
        <p:nvSpPr>
          <p:cNvPr id="4" name="Θέση αριθμού διαφάνειας 3">
            <a:extLst>
              <a:ext uri="{FF2B5EF4-FFF2-40B4-BE49-F238E27FC236}">
                <a16:creationId xmlns:a16="http://schemas.microsoft.com/office/drawing/2014/main" id="{12DCE48F-5E30-482A-9555-4036592D2F3D}"/>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3442373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951F34-2E23-45B0-A7B0-EA1AD34B9DD9}"/>
              </a:ext>
            </a:extLst>
          </p:cNvPr>
          <p:cNvSpPr>
            <a:spLocks noGrp="1"/>
          </p:cNvSpPr>
          <p:nvPr>
            <p:ph type="title"/>
          </p:nvPr>
        </p:nvSpPr>
        <p:spPr/>
        <p:txBody>
          <a:bodyPr/>
          <a:lstStyle/>
          <a:p>
            <a:r>
              <a:rPr lang="el-GR" dirty="0"/>
              <a:t>Μπορεί αυτό να συμβεί ξανά; </a:t>
            </a:r>
          </a:p>
        </p:txBody>
      </p:sp>
      <p:sp>
        <p:nvSpPr>
          <p:cNvPr id="3" name="Θέση περιεχομένου 2">
            <a:extLst>
              <a:ext uri="{FF2B5EF4-FFF2-40B4-BE49-F238E27FC236}">
                <a16:creationId xmlns:a16="http://schemas.microsoft.com/office/drawing/2014/main" id="{8222BA4A-DD44-46F9-80DA-2F1CC95BA89D}"/>
              </a:ext>
            </a:extLst>
          </p:cNvPr>
          <p:cNvSpPr>
            <a:spLocks noGrp="1"/>
          </p:cNvSpPr>
          <p:nvPr>
            <p:ph idx="1"/>
          </p:nvPr>
        </p:nvSpPr>
        <p:spPr/>
        <p:txBody>
          <a:bodyPr/>
          <a:lstStyle/>
          <a:p>
            <a:r>
              <a:rPr lang="el-GR" dirty="0"/>
              <a:t>Από τη δεκαετία του 1930 και μετά έχουν εφαρμοστεί πολλά μέτρα οικονομικής πολιτικής για να αποτραπούν τόσο εκτεταμένες χρεοκοπίες τραπεζών. </a:t>
            </a:r>
          </a:p>
          <a:p>
            <a:r>
              <a:rPr lang="el-GR" dirty="0"/>
              <a:t>Ένα παράδειγμα είναι η παρεχόμενη από την Ομοσπονδιακή κυβέρνηση εγγύηση καταθέσεων, που  αποτρέπει χρεοκοπίες τραπεζών και τις μεγάλες διακυμάνσεις στον λόγο του νομίσματος προς τις καταθέσεις. </a:t>
            </a:r>
          </a:p>
          <a:p>
            <a:endParaRPr lang="el-GR" dirty="0"/>
          </a:p>
        </p:txBody>
      </p:sp>
      <p:sp>
        <p:nvSpPr>
          <p:cNvPr id="4" name="Θέση αριθμού διαφάνειας 3">
            <a:extLst>
              <a:ext uri="{FF2B5EF4-FFF2-40B4-BE49-F238E27FC236}">
                <a16:creationId xmlns:a16="http://schemas.microsoft.com/office/drawing/2014/main" id="{5646D832-5A45-4FCF-A1A9-C36FB649CB97}"/>
              </a:ext>
            </a:extLst>
          </p:cNvPr>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val="4291717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BA35BC-1177-4AB1-915D-9807EE27CECC}"/>
              </a:ext>
            </a:extLst>
          </p:cNvPr>
          <p:cNvSpPr>
            <a:spLocks noGrp="1"/>
          </p:cNvSpPr>
          <p:nvPr>
            <p:ph type="title"/>
          </p:nvPr>
        </p:nvSpPr>
        <p:spPr/>
        <p:txBody>
          <a:bodyPr/>
          <a:lstStyle/>
          <a:p>
            <a:r>
              <a:rPr lang="el-GR" dirty="0"/>
              <a:t>ΠΕΡΙΛΗΨΗ ΚΕΦΑΛΑΙΟΥ (1 από 3)</a:t>
            </a:r>
          </a:p>
        </p:txBody>
      </p:sp>
      <p:sp>
        <p:nvSpPr>
          <p:cNvPr id="3" name="Θέση περιεχομένου 2">
            <a:extLst>
              <a:ext uri="{FF2B5EF4-FFF2-40B4-BE49-F238E27FC236}">
                <a16:creationId xmlns:a16="http://schemas.microsoft.com/office/drawing/2014/main" id="{86BA4EA3-E62F-44B5-9873-A09B18856F85}"/>
              </a:ext>
            </a:extLst>
          </p:cNvPr>
          <p:cNvSpPr>
            <a:spLocks noGrp="1"/>
          </p:cNvSpPr>
          <p:nvPr>
            <p:ph idx="1"/>
          </p:nvPr>
        </p:nvSpPr>
        <p:spPr/>
        <p:txBody>
          <a:bodyPr/>
          <a:lstStyle/>
          <a:p>
            <a:pPr marL="0" indent="0">
              <a:buNone/>
            </a:pPr>
            <a:r>
              <a:rPr lang="el-GR" dirty="0"/>
              <a:t>Χρήμα </a:t>
            </a:r>
          </a:p>
          <a:p>
            <a:r>
              <a:rPr lang="el-GR" dirty="0"/>
              <a:t>Ορισμός: το απόθεμα των περιουσιακών στοιχείων που χρησιμοποιούνται για τη διενέργεια συναλλαγών </a:t>
            </a:r>
          </a:p>
          <a:p>
            <a:r>
              <a:rPr lang="el-GR" dirty="0"/>
              <a:t>Λειτουργίες: μέσο συναλλαγών, μέσο διατήρησης της αξίας, μονάδα υπολογισμού </a:t>
            </a:r>
          </a:p>
          <a:p>
            <a:r>
              <a:rPr lang="el-GR" dirty="0"/>
              <a:t>Τύποι: χρήμα-αγαθό (που έχει εσωτερική αξία), παραστατικό χρήμα ή χρήμα αναγκαστικής κυκλοφορίας (που δεν έχει εσωτερική αξία)</a:t>
            </a:r>
          </a:p>
          <a:p>
            <a:r>
              <a:rPr lang="el-GR" dirty="0"/>
              <a:t>Η προσφορά χρήματος ελέγχεται από την κεντρική τράπεζα </a:t>
            </a:r>
          </a:p>
          <a:p>
            <a:endParaRPr lang="el-GR" dirty="0"/>
          </a:p>
        </p:txBody>
      </p:sp>
      <p:sp>
        <p:nvSpPr>
          <p:cNvPr id="4" name="Θέση αριθμού διαφάνειας 3">
            <a:extLst>
              <a:ext uri="{FF2B5EF4-FFF2-40B4-BE49-F238E27FC236}">
                <a16:creationId xmlns:a16="http://schemas.microsoft.com/office/drawing/2014/main" id="{410B2C7E-CC22-424A-AE5B-637FCBF562B3}"/>
              </a:ext>
            </a:extLst>
          </p:cNvPr>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26491252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29D424-A172-494E-8BE0-39A71206E778}"/>
              </a:ext>
            </a:extLst>
          </p:cNvPr>
          <p:cNvSpPr>
            <a:spLocks noGrp="1"/>
          </p:cNvSpPr>
          <p:nvPr>
            <p:ph type="title"/>
          </p:nvPr>
        </p:nvSpPr>
        <p:spPr>
          <a:xfrm>
            <a:off x="1251781" y="924586"/>
            <a:ext cx="8761413" cy="728480"/>
          </a:xfrm>
        </p:spPr>
        <p:txBody>
          <a:bodyPr/>
          <a:lstStyle/>
          <a:p>
            <a:r>
              <a:rPr lang="el-GR" dirty="0"/>
              <a:t>ΠΕΡΙΛΗΨΗ ΚΕΦΑΛΑΙΟΥ (2 από 3)</a:t>
            </a:r>
          </a:p>
        </p:txBody>
      </p:sp>
      <p:sp>
        <p:nvSpPr>
          <p:cNvPr id="3" name="Θέση περιεχομένου 2">
            <a:extLst>
              <a:ext uri="{FF2B5EF4-FFF2-40B4-BE49-F238E27FC236}">
                <a16:creationId xmlns:a16="http://schemas.microsoft.com/office/drawing/2014/main" id="{68D9F04A-EBB9-40EB-9433-9D5C1A2320BE}"/>
              </a:ext>
            </a:extLst>
          </p:cNvPr>
          <p:cNvSpPr>
            <a:spLocks noGrp="1"/>
          </p:cNvSpPr>
          <p:nvPr>
            <p:ph idx="1"/>
          </p:nvPr>
        </p:nvSpPr>
        <p:spPr/>
        <p:txBody>
          <a:bodyPr>
            <a:normAutofit fontScale="92500" lnSpcReduction="20000"/>
          </a:bodyPr>
          <a:lstStyle/>
          <a:p>
            <a:pPr marL="0" indent="0">
              <a:buNone/>
            </a:pPr>
            <a:r>
              <a:rPr lang="el-GR" dirty="0"/>
              <a:t>Η τραπεζική των κλασματικών διαθεσίμων δημιουργεί χρήμα, επειδή κάθε δολάριο διαθεσίμων δημιουργεί πολλά δολάρια καταθέσεων όψεως. </a:t>
            </a:r>
            <a:endParaRPr lang="el-GR" sz="1600" dirty="0"/>
          </a:p>
          <a:p>
            <a:pPr marL="0" indent="0">
              <a:buNone/>
            </a:pPr>
            <a:r>
              <a:rPr lang="el-GR" dirty="0"/>
              <a:t>Η προσφορά χρήματος εξαρτάται από:</a:t>
            </a:r>
            <a:endParaRPr lang="el-GR" sz="1600" dirty="0"/>
          </a:p>
          <a:p>
            <a:pPr lvl="1"/>
            <a:r>
              <a:rPr lang="el-GR" dirty="0"/>
              <a:t> τη νομισματική βάση  </a:t>
            </a:r>
            <a:endParaRPr lang="el-GR" sz="1400" dirty="0"/>
          </a:p>
          <a:p>
            <a:pPr lvl="1"/>
            <a:r>
              <a:rPr lang="el-GR" dirty="0"/>
              <a:t> τον λόγο του νομίσματος προς τις καταθέσεις </a:t>
            </a:r>
            <a:endParaRPr lang="el-GR" sz="1400" dirty="0"/>
          </a:p>
          <a:p>
            <a:pPr lvl="1"/>
            <a:r>
              <a:rPr lang="en-US" dirty="0"/>
              <a:t> </a:t>
            </a:r>
            <a:r>
              <a:rPr lang="el-GR" dirty="0"/>
              <a:t>τον λόγο των διαθεσίμων προς τις καταθέσεις</a:t>
            </a:r>
            <a:endParaRPr lang="el-GR" sz="1400" dirty="0"/>
          </a:p>
          <a:p>
            <a:pPr marL="0" indent="0">
              <a:buNone/>
            </a:pPr>
            <a:r>
              <a:rPr lang="el-GR" dirty="0"/>
              <a:t>Η Ομοσπονδιακή Τράπεζα μπορεί να ελέγξει την προσφορά χρήματος με:</a:t>
            </a:r>
            <a:endParaRPr lang="el-GR" sz="1600" dirty="0"/>
          </a:p>
          <a:p>
            <a:pPr lvl="1"/>
            <a:r>
              <a:rPr lang="en-US" dirty="0"/>
              <a:t> </a:t>
            </a:r>
            <a:r>
              <a:rPr lang="el-GR" dirty="0"/>
              <a:t>πράξεις ανοικτής αγοράς </a:t>
            </a:r>
            <a:endParaRPr lang="el-GR" sz="1400" dirty="0"/>
          </a:p>
          <a:p>
            <a:pPr lvl="1"/>
            <a:r>
              <a:rPr lang="en-US" dirty="0"/>
              <a:t> </a:t>
            </a:r>
            <a:r>
              <a:rPr lang="el-GR" dirty="0"/>
              <a:t>τα υποχρεωτικά διαθέσιμα </a:t>
            </a:r>
            <a:endParaRPr lang="el-GR" sz="1400" dirty="0"/>
          </a:p>
          <a:p>
            <a:pPr lvl="1"/>
            <a:r>
              <a:rPr lang="el-GR" dirty="0"/>
              <a:t> το προεξοφλητικό επιτόκιο </a:t>
            </a:r>
            <a:endParaRPr lang="el-GR" sz="1400" dirty="0"/>
          </a:p>
          <a:p>
            <a:pPr lvl="1"/>
            <a:r>
              <a:rPr lang="en-US" dirty="0"/>
              <a:t> </a:t>
            </a:r>
            <a:r>
              <a:rPr lang="el-GR" dirty="0"/>
              <a:t>τους τόκους στα διαθέσιμα </a:t>
            </a:r>
            <a:endParaRPr lang="el-GR" sz="1400" dirty="0"/>
          </a:p>
          <a:p>
            <a:endParaRPr lang="el-GR" dirty="0"/>
          </a:p>
        </p:txBody>
      </p:sp>
      <p:sp>
        <p:nvSpPr>
          <p:cNvPr id="4" name="Θέση αριθμού διαφάνειας 3">
            <a:extLst>
              <a:ext uri="{FF2B5EF4-FFF2-40B4-BE49-F238E27FC236}">
                <a16:creationId xmlns:a16="http://schemas.microsoft.com/office/drawing/2014/main" id="{649E8948-858F-40FF-83B7-D35E2F58A63E}"/>
              </a:ext>
            </a:extLst>
          </p:cNvPr>
          <p:cNvSpPr>
            <a:spLocks noGrp="1"/>
          </p:cNvSpPr>
          <p:nvPr>
            <p:ph type="sldNum" sz="quarter" idx="12"/>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val="7363243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17B76A-3288-409B-9555-53B7673B200E}"/>
              </a:ext>
            </a:extLst>
          </p:cNvPr>
          <p:cNvSpPr>
            <a:spLocks noGrp="1"/>
          </p:cNvSpPr>
          <p:nvPr>
            <p:ph type="title"/>
          </p:nvPr>
        </p:nvSpPr>
        <p:spPr/>
        <p:txBody>
          <a:bodyPr/>
          <a:lstStyle/>
          <a:p>
            <a:r>
              <a:rPr lang="el-GR" dirty="0"/>
              <a:t>ΠΕΡΙΛΗΨΗ ΚΕΦΑΛΑΙΟΥ (3 από 3)</a:t>
            </a:r>
          </a:p>
        </p:txBody>
      </p:sp>
      <p:sp>
        <p:nvSpPr>
          <p:cNvPr id="3" name="Θέση περιεχομένου 2">
            <a:extLst>
              <a:ext uri="{FF2B5EF4-FFF2-40B4-BE49-F238E27FC236}">
                <a16:creationId xmlns:a16="http://schemas.microsoft.com/office/drawing/2014/main" id="{147FAB38-BC72-4662-BA04-50CC1A8F15F0}"/>
              </a:ext>
            </a:extLst>
          </p:cNvPr>
          <p:cNvSpPr>
            <a:spLocks noGrp="1"/>
          </p:cNvSpPr>
          <p:nvPr>
            <p:ph idx="1"/>
          </p:nvPr>
        </p:nvSpPr>
        <p:spPr/>
        <p:txBody>
          <a:bodyPr/>
          <a:lstStyle/>
          <a:p>
            <a:pPr marL="0" indent="0">
              <a:buNone/>
            </a:pPr>
            <a:r>
              <a:rPr lang="el-GR" dirty="0"/>
              <a:t>Τραπεζικό κεφάλαιο</a:t>
            </a:r>
            <a:r>
              <a:rPr lang="en-US" dirty="0"/>
              <a:t>, </a:t>
            </a:r>
            <a:r>
              <a:rPr lang="el-GR" dirty="0" err="1"/>
              <a:t>μόχλευση</a:t>
            </a:r>
            <a:r>
              <a:rPr lang="en-US" dirty="0"/>
              <a:t>, </a:t>
            </a:r>
            <a:r>
              <a:rPr lang="el-GR" dirty="0"/>
              <a:t>κεφαλαιακές απαιτήσεις </a:t>
            </a:r>
          </a:p>
          <a:p>
            <a:r>
              <a:rPr lang="el-GR" dirty="0"/>
              <a:t>Τραπεζικό κεφάλαιο είναι οι χρηματοοικονομικοί πόροι που οι ιδιοκτήτες τοποθετούν στην τράπεζά τους. </a:t>
            </a:r>
          </a:p>
          <a:p>
            <a:r>
              <a:rPr lang="el-GR" dirty="0"/>
              <a:t>Όταν οι τράπεζες έχουν υψηλό δείκτη </a:t>
            </a:r>
            <a:r>
              <a:rPr lang="el-GR" dirty="0" err="1"/>
              <a:t>μόχλευσης</a:t>
            </a:r>
            <a:r>
              <a:rPr lang="el-GR" dirty="0"/>
              <a:t>, μια μικρή μείωση της αξίας του ενεργητικού της τράπεζας μπορεί να έχει τεράστιο αντίκτυπο στο τραπεζικό κεφάλαιο. </a:t>
            </a:r>
          </a:p>
          <a:p>
            <a:r>
              <a:rPr lang="el-GR"/>
              <a:t>Οι </a:t>
            </a:r>
            <a:r>
              <a:rPr lang="el-GR" dirty="0"/>
              <a:t>ρυθμιστικές αρχές του τραπεζικού συστήματος απαιτούν από τις τράπεζες να διατηρούν επαρκές κεφάλαιο ώστε να διασφαλίζεται ότι οι καταθέτες τους θα πάρουν τα χρήματά τους όταν τα ζητήσουν. </a:t>
            </a:r>
          </a:p>
          <a:p>
            <a:endParaRPr lang="el-GR" dirty="0"/>
          </a:p>
        </p:txBody>
      </p:sp>
      <p:sp>
        <p:nvSpPr>
          <p:cNvPr id="4" name="Θέση αριθμού διαφάνειας 3">
            <a:extLst>
              <a:ext uri="{FF2B5EF4-FFF2-40B4-BE49-F238E27FC236}">
                <a16:creationId xmlns:a16="http://schemas.microsoft.com/office/drawing/2014/main" id="{1256A7EF-FFD3-4273-8B3E-4972B68CC308}"/>
              </a:ext>
            </a:extLst>
          </p:cNvPr>
          <p:cNvSpPr>
            <a:spLocks noGrp="1"/>
          </p:cNvSpPr>
          <p:nvPr>
            <p:ph type="sldNum" sz="quarter" idx="12"/>
          </p:nvPr>
        </p:nvSpPr>
        <p:spPr/>
        <p:txBody>
          <a:bodyPr/>
          <a:lstStyle/>
          <a:p>
            <a:fld id="{D57F1E4F-1CFF-5643-939E-217C01CDF565}" type="slidenum">
              <a:rPr lang="en-US" smtClean="0"/>
              <a:pPr/>
              <a:t>43</a:t>
            </a:fld>
            <a:endParaRPr lang="en-US" dirty="0"/>
          </a:p>
        </p:txBody>
      </p:sp>
    </p:spTree>
    <p:extLst>
      <p:ext uri="{BB962C8B-B14F-4D97-AF65-F5344CB8AC3E}">
        <p14:creationId xmlns:p14="http://schemas.microsoft.com/office/powerpoint/2010/main" val="510618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D12D38-9F22-48AF-A811-5CAC896976C1}"/>
              </a:ext>
            </a:extLst>
          </p:cNvPr>
          <p:cNvSpPr>
            <a:spLocks noGrp="1"/>
          </p:cNvSpPr>
          <p:nvPr>
            <p:ph type="title"/>
          </p:nvPr>
        </p:nvSpPr>
        <p:spPr/>
        <p:txBody>
          <a:bodyPr/>
          <a:lstStyle/>
          <a:p>
            <a:r>
              <a:rPr lang="el-GR" dirty="0"/>
              <a:t>Χρήμα: Τύποι</a:t>
            </a:r>
          </a:p>
        </p:txBody>
      </p:sp>
      <p:sp>
        <p:nvSpPr>
          <p:cNvPr id="3" name="Θέση περιεχομένου 2">
            <a:extLst>
              <a:ext uri="{FF2B5EF4-FFF2-40B4-BE49-F238E27FC236}">
                <a16:creationId xmlns:a16="http://schemas.microsoft.com/office/drawing/2014/main" id="{27425903-A3F7-4CF2-BE7A-007E87453E21}"/>
              </a:ext>
            </a:extLst>
          </p:cNvPr>
          <p:cNvSpPr>
            <a:spLocks noGrp="1"/>
          </p:cNvSpPr>
          <p:nvPr>
            <p:ph idx="1"/>
          </p:nvPr>
        </p:nvSpPr>
        <p:spPr/>
        <p:txBody>
          <a:bodyPr>
            <a:normAutofit lnSpcReduction="10000"/>
          </a:bodyPr>
          <a:lstStyle/>
          <a:p>
            <a:pPr marL="0" indent="0">
              <a:buNone/>
            </a:pPr>
            <a:r>
              <a:rPr lang="el-GR" dirty="0"/>
              <a:t>1. Παραστατικό χρήμα (ή χρήμα αναγκαστικής κυκλοφορίας)</a:t>
            </a:r>
          </a:p>
          <a:p>
            <a:r>
              <a:rPr lang="el-GR" dirty="0"/>
              <a:t> δεν έχει εσωτερική αξία  </a:t>
            </a:r>
          </a:p>
          <a:p>
            <a:r>
              <a:rPr lang="el-GR" dirty="0"/>
              <a:t> Παράδειγμα: τα χαρτονομίσματα που χρησιμοποιούμε  </a:t>
            </a:r>
          </a:p>
          <a:p>
            <a:endParaRPr lang="el-GR" dirty="0"/>
          </a:p>
          <a:p>
            <a:pPr marL="0" indent="0">
              <a:buNone/>
            </a:pPr>
            <a:r>
              <a:rPr lang="el-GR" dirty="0"/>
              <a:t>2. Χρήμα-αγαθό </a:t>
            </a:r>
          </a:p>
          <a:p>
            <a:r>
              <a:rPr lang="el-GR" dirty="0"/>
              <a:t>έχει εσωτερική αξία  </a:t>
            </a:r>
          </a:p>
          <a:p>
            <a:r>
              <a:rPr lang="el-GR" dirty="0"/>
              <a:t>Παράδειγμα: </a:t>
            </a:r>
            <a:endParaRPr lang="en-US" dirty="0"/>
          </a:p>
          <a:p>
            <a:pPr lvl="1"/>
            <a:r>
              <a:rPr lang="el-GR" dirty="0"/>
              <a:t>χρυσά νομίσματα, </a:t>
            </a:r>
            <a:endParaRPr lang="en-US" dirty="0"/>
          </a:p>
          <a:p>
            <a:pPr lvl="1"/>
            <a:r>
              <a:rPr lang="el-GR" dirty="0"/>
              <a:t>τσιγάρα σε στρατόπεδο αιχμαλώτων πολέμου </a:t>
            </a:r>
          </a:p>
          <a:p>
            <a:endParaRPr lang="el-GR" dirty="0"/>
          </a:p>
        </p:txBody>
      </p:sp>
      <p:sp>
        <p:nvSpPr>
          <p:cNvPr id="4" name="Θέση αριθμού διαφάνειας 3">
            <a:extLst>
              <a:ext uri="{FF2B5EF4-FFF2-40B4-BE49-F238E27FC236}">
                <a16:creationId xmlns:a16="http://schemas.microsoft.com/office/drawing/2014/main" id="{BF05CADE-8237-4D4F-A979-6552CD8810DC}"/>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453567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1D0D06-A450-4288-AAF8-4644038B794C}"/>
              </a:ext>
            </a:extLst>
          </p:cNvPr>
          <p:cNvSpPr>
            <a:spLocks noGrp="1"/>
          </p:cNvSpPr>
          <p:nvPr>
            <p:ph type="title"/>
          </p:nvPr>
        </p:nvSpPr>
        <p:spPr/>
        <p:txBody>
          <a:bodyPr/>
          <a:lstStyle/>
          <a:p>
            <a:r>
              <a:rPr lang="el-GR" dirty="0"/>
              <a:t>ΤΩΡΑ ΠΡΟΣΠΑΘΗΣΤΕ  Θέμα συζήτησης </a:t>
            </a:r>
          </a:p>
        </p:txBody>
      </p:sp>
      <p:sp>
        <p:nvSpPr>
          <p:cNvPr id="3" name="Θέση περιεχομένου 2">
            <a:extLst>
              <a:ext uri="{FF2B5EF4-FFF2-40B4-BE49-F238E27FC236}">
                <a16:creationId xmlns:a16="http://schemas.microsoft.com/office/drawing/2014/main" id="{43F5B6E5-A167-4C46-B982-895466CE3441}"/>
              </a:ext>
            </a:extLst>
          </p:cNvPr>
          <p:cNvSpPr>
            <a:spLocks noGrp="1"/>
          </p:cNvSpPr>
          <p:nvPr>
            <p:ph idx="1"/>
          </p:nvPr>
        </p:nvSpPr>
        <p:spPr/>
        <p:txBody>
          <a:bodyPr/>
          <a:lstStyle/>
          <a:p>
            <a:pPr marL="0" indent="0">
              <a:buNone/>
            </a:pPr>
            <a:r>
              <a:rPr lang="el-GR" dirty="0"/>
              <a:t>Ποιο από τα ακόλουθα είναι χρήμα; </a:t>
            </a:r>
          </a:p>
          <a:p>
            <a:pPr marL="0" indent="0">
              <a:buNone/>
            </a:pPr>
            <a:endParaRPr lang="el-GR" dirty="0"/>
          </a:p>
          <a:p>
            <a:pPr marL="0" indent="0">
              <a:buNone/>
            </a:pPr>
            <a:r>
              <a:rPr lang="el-GR" dirty="0"/>
              <a:t>α. Νόμισμα </a:t>
            </a:r>
          </a:p>
          <a:p>
            <a:pPr marL="0" indent="0">
              <a:buNone/>
            </a:pPr>
            <a:r>
              <a:rPr lang="el-GR" dirty="0"/>
              <a:t>β. Επιταγές </a:t>
            </a:r>
          </a:p>
          <a:p>
            <a:pPr marL="0" indent="0">
              <a:buNone/>
            </a:pPr>
            <a:r>
              <a:rPr lang="el-GR" dirty="0"/>
              <a:t>γ. Καταθέσεις σε λογαριασμούς που κινούνται με επιταγές </a:t>
            </a:r>
          </a:p>
          <a:p>
            <a:pPr marL="0" indent="0">
              <a:buNone/>
            </a:pPr>
            <a:r>
              <a:rPr lang="el-GR" dirty="0"/>
              <a:t>δ. Πιστωτικές κάρτες </a:t>
            </a:r>
          </a:p>
          <a:p>
            <a:pPr marL="0" indent="0">
              <a:buNone/>
            </a:pPr>
            <a:r>
              <a:rPr lang="el-GR" dirty="0"/>
              <a:t>ε. Πιστοποιητικά καταθέσεων («προθεσμιακές καταθέσεις»)</a:t>
            </a:r>
          </a:p>
          <a:p>
            <a:endParaRPr lang="el-GR" dirty="0"/>
          </a:p>
        </p:txBody>
      </p:sp>
      <p:sp>
        <p:nvSpPr>
          <p:cNvPr id="4" name="Θέση αριθμού διαφάνειας 3">
            <a:extLst>
              <a:ext uri="{FF2B5EF4-FFF2-40B4-BE49-F238E27FC236}">
                <a16:creationId xmlns:a16="http://schemas.microsoft.com/office/drawing/2014/main" id="{1F5FDE89-7D80-44F8-B382-4941A136B613}"/>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349423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96E4B6-2B19-473B-BA2D-6CD78F28BC2E}"/>
              </a:ext>
            </a:extLst>
          </p:cNvPr>
          <p:cNvSpPr>
            <a:spLocks noGrp="1"/>
          </p:cNvSpPr>
          <p:nvPr>
            <p:ph type="title"/>
          </p:nvPr>
        </p:nvSpPr>
        <p:spPr/>
        <p:txBody>
          <a:bodyPr/>
          <a:lstStyle/>
          <a:p>
            <a:r>
              <a:rPr lang="el-GR" dirty="0"/>
              <a:t>Χρήμα: Παραδείγματα, Μέρος 1</a:t>
            </a:r>
          </a:p>
        </p:txBody>
      </p:sp>
      <p:sp>
        <p:nvSpPr>
          <p:cNvPr id="3" name="Θέση περιεχομένου 2">
            <a:extLst>
              <a:ext uri="{FF2B5EF4-FFF2-40B4-BE49-F238E27FC236}">
                <a16:creationId xmlns:a16="http://schemas.microsoft.com/office/drawing/2014/main" id="{667CC0E8-DEBA-46A5-99C9-9FC0515DA60E}"/>
              </a:ext>
            </a:extLst>
          </p:cNvPr>
          <p:cNvSpPr>
            <a:spLocks noGrp="1"/>
          </p:cNvSpPr>
          <p:nvPr>
            <p:ph idx="1"/>
          </p:nvPr>
        </p:nvSpPr>
        <p:spPr/>
        <p:txBody>
          <a:bodyPr>
            <a:normAutofit lnSpcReduction="10000"/>
          </a:bodyPr>
          <a:lstStyle/>
          <a:p>
            <a:r>
              <a:rPr lang="el-GR" dirty="0"/>
              <a:t>Καταθέσεις σε λογαριασμούς που κινούνται με επιταγές («καταθέσεις όψεως») </a:t>
            </a:r>
          </a:p>
          <a:p>
            <a:pPr lvl="1"/>
            <a:r>
              <a:rPr lang="el-GR" dirty="0"/>
              <a:t>Ναι, τα χρηματικά κεφάλαια που είναι τοποθετημένα σε λογαριασμούς που κινούνται με την έκδοση επιταγών εκπληρώνουν και τις τρεις λειτουργίες του χρήματος  </a:t>
            </a:r>
          </a:p>
          <a:p>
            <a:r>
              <a:rPr lang="el-GR" dirty="0"/>
              <a:t>Επιταγές </a:t>
            </a:r>
          </a:p>
          <a:p>
            <a:pPr lvl="1"/>
            <a:r>
              <a:rPr lang="el-GR" dirty="0"/>
              <a:t>Οι ίδιες οι επιταγές δεν είναι χρήμα, αλλά το χρηματικό κεφάλαιο στον λογαριασμό που κινείται με επιταγές είναι χρήμα  </a:t>
            </a:r>
          </a:p>
          <a:p>
            <a:r>
              <a:rPr lang="el-GR" dirty="0"/>
              <a:t>Νόμισμα</a:t>
            </a:r>
          </a:p>
          <a:p>
            <a:pPr lvl="1"/>
            <a:r>
              <a:rPr lang="el-GR" dirty="0"/>
              <a:t>Ναι, το νόμισμα σε δολάρια ΗΠΑ, σε </a:t>
            </a:r>
            <a:r>
              <a:rPr lang="el-GR" dirty="0" err="1"/>
              <a:t>πέσο</a:t>
            </a:r>
            <a:r>
              <a:rPr lang="el-GR" dirty="0"/>
              <a:t> Μεξικού, σε ευρώ της ΕΕ, κ.λπ. είναι χρήμα </a:t>
            </a:r>
          </a:p>
          <a:p>
            <a:pPr marL="0" indent="0">
              <a:buNone/>
            </a:pPr>
            <a:endParaRPr lang="el-GR" dirty="0"/>
          </a:p>
        </p:txBody>
      </p:sp>
      <p:sp>
        <p:nvSpPr>
          <p:cNvPr id="4" name="Θέση αριθμού διαφάνειας 3">
            <a:extLst>
              <a:ext uri="{FF2B5EF4-FFF2-40B4-BE49-F238E27FC236}">
                <a16:creationId xmlns:a16="http://schemas.microsoft.com/office/drawing/2014/main" id="{067CC7E8-76E7-4EE9-9248-7BB5C730BCC1}"/>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544636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B7B49C-62EC-4804-9EBA-73C1CCAED521}"/>
              </a:ext>
            </a:extLst>
          </p:cNvPr>
          <p:cNvSpPr>
            <a:spLocks noGrp="1"/>
          </p:cNvSpPr>
          <p:nvPr>
            <p:ph type="title"/>
          </p:nvPr>
        </p:nvSpPr>
        <p:spPr/>
        <p:txBody>
          <a:bodyPr/>
          <a:lstStyle/>
          <a:p>
            <a:r>
              <a:rPr lang="el-GR" dirty="0"/>
              <a:t>Χρήμα: Παραδείγματα, Μέρος 2</a:t>
            </a:r>
          </a:p>
        </p:txBody>
      </p:sp>
      <p:sp>
        <p:nvSpPr>
          <p:cNvPr id="3" name="Θέση περιεχομένου 2">
            <a:extLst>
              <a:ext uri="{FF2B5EF4-FFF2-40B4-BE49-F238E27FC236}">
                <a16:creationId xmlns:a16="http://schemas.microsoft.com/office/drawing/2014/main" id="{7075725B-E821-4F82-A8E8-776C40ACBED6}"/>
              </a:ext>
            </a:extLst>
          </p:cNvPr>
          <p:cNvSpPr>
            <a:spLocks noGrp="1"/>
          </p:cNvSpPr>
          <p:nvPr>
            <p:ph idx="1"/>
          </p:nvPr>
        </p:nvSpPr>
        <p:spPr/>
        <p:txBody>
          <a:bodyPr>
            <a:normAutofit/>
          </a:bodyPr>
          <a:lstStyle/>
          <a:p>
            <a:r>
              <a:rPr lang="el-GR" dirty="0"/>
              <a:t>Πιστοποιητικά καταθέσεων («προθεσμιακές καταθέσεις»)</a:t>
            </a:r>
          </a:p>
          <a:p>
            <a:pPr lvl="1"/>
            <a:r>
              <a:rPr lang="el-GR" dirty="0"/>
              <a:t>Εξαρτώνται από τη χρονική διάρκεια· είναι μέσο διατήρησης της αξίας και μετρούνται σε μονάδες χρήματος (π.χ. σε δολάρια ΗΠΑ, σε ευρώ ΕΕ, κ.λπ.), αλλά δεν μπορούν εύκολα να δαπανηθούν (δεν είναι μέσο συναλλαγών)</a:t>
            </a:r>
          </a:p>
          <a:p>
            <a:pPr lvl="1"/>
            <a:r>
              <a:rPr lang="el-GR" dirty="0"/>
              <a:t>Όπως θα δείτε σε πολλές διαφάνειες, υπάρχουν πολλά μέτρα της προσφοράς χρήματος </a:t>
            </a:r>
          </a:p>
          <a:p>
            <a:r>
              <a:rPr lang="el-GR" dirty="0"/>
              <a:t>Πιστωτικές κάρτες </a:t>
            </a:r>
          </a:p>
          <a:p>
            <a:pPr lvl="1"/>
            <a:r>
              <a:rPr lang="el-GR" dirty="0"/>
              <a:t>Όχι, αποτελούν απλώς έναν τρόπο αναβολής της πληρωμής  </a:t>
            </a:r>
          </a:p>
          <a:p>
            <a:pPr lvl="1"/>
            <a:r>
              <a:rPr lang="el-GR" dirty="0"/>
              <a:t>Για τις αγορές σας με πιστωτικές κάρτες, συμφωνείτε να εξοφλήσετε στο μέλλον την οφειλή στο χρηματοπιστωτικό ίδρυμα που σας εξέδωσε την κάρτα. </a:t>
            </a:r>
          </a:p>
          <a:p>
            <a:endParaRPr lang="el-GR" dirty="0"/>
          </a:p>
        </p:txBody>
      </p:sp>
      <p:sp>
        <p:nvSpPr>
          <p:cNvPr id="4" name="Θέση αριθμού διαφάνειας 3">
            <a:extLst>
              <a:ext uri="{FF2B5EF4-FFF2-40B4-BE49-F238E27FC236}">
                <a16:creationId xmlns:a16="http://schemas.microsoft.com/office/drawing/2014/main" id="{47F14254-589D-4E8E-BA3E-3FC780A92C96}"/>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619642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F9E85F-C7BE-4B88-8B3E-35725546B09B}"/>
              </a:ext>
            </a:extLst>
          </p:cNvPr>
          <p:cNvSpPr>
            <a:spLocks noGrp="1"/>
          </p:cNvSpPr>
          <p:nvPr>
            <p:ph type="title"/>
          </p:nvPr>
        </p:nvSpPr>
        <p:spPr/>
        <p:txBody>
          <a:bodyPr/>
          <a:lstStyle/>
          <a:p>
            <a:r>
              <a:rPr lang="el-GR" dirty="0"/>
              <a:t>Δύο ορισμοί </a:t>
            </a:r>
          </a:p>
        </p:txBody>
      </p:sp>
      <p:sp>
        <p:nvSpPr>
          <p:cNvPr id="3" name="Θέση περιεχομένου 2">
            <a:extLst>
              <a:ext uri="{FF2B5EF4-FFF2-40B4-BE49-F238E27FC236}">
                <a16:creationId xmlns:a16="http://schemas.microsoft.com/office/drawing/2014/main" id="{E570C90E-EE62-4EDC-9C66-A9109B628871}"/>
              </a:ext>
            </a:extLst>
          </p:cNvPr>
          <p:cNvSpPr>
            <a:spLocks noGrp="1"/>
          </p:cNvSpPr>
          <p:nvPr>
            <p:ph idx="1"/>
          </p:nvPr>
        </p:nvSpPr>
        <p:spPr/>
        <p:txBody>
          <a:bodyPr/>
          <a:lstStyle/>
          <a:p>
            <a:r>
              <a:rPr lang="el-GR" dirty="0"/>
              <a:t>Η </a:t>
            </a:r>
            <a:r>
              <a:rPr lang="el-GR" b="1" dirty="0"/>
              <a:t>προφορά χρήματος</a:t>
            </a:r>
            <a:r>
              <a:rPr lang="el-GR" dirty="0"/>
              <a:t> είναι η ποσότητα του διαθέσιμου χρήματος στην οικονομία </a:t>
            </a:r>
          </a:p>
          <a:p>
            <a:r>
              <a:rPr lang="el-GR" b="1" dirty="0"/>
              <a:t>Νομισματική πολιτική</a:t>
            </a:r>
            <a:r>
              <a:rPr lang="el-GR" dirty="0"/>
              <a:t> είναι ο έλεγχος στην προσφορά χρήματος </a:t>
            </a:r>
          </a:p>
          <a:p>
            <a:endParaRPr lang="el-GR" dirty="0"/>
          </a:p>
        </p:txBody>
      </p:sp>
      <p:sp>
        <p:nvSpPr>
          <p:cNvPr id="4" name="Θέση αριθμού διαφάνειας 3">
            <a:extLst>
              <a:ext uri="{FF2B5EF4-FFF2-40B4-BE49-F238E27FC236}">
                <a16:creationId xmlns:a16="http://schemas.microsoft.com/office/drawing/2014/main" id="{7100CC02-64F6-4927-B083-01FC6DDBA68B}"/>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4491565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{591DDD3E-659A-8E43-BA66-548E771B5E4B}tf10001076</Template>
  <TotalTime>1156</TotalTime>
  <Words>2654</Words>
  <Application>Microsoft Macintosh PowerPoint</Application>
  <PresentationFormat>Widescreen</PresentationFormat>
  <Paragraphs>415</Paragraphs>
  <Slides>43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Calibri</vt:lpstr>
      <vt:lpstr>Cambria Math</vt:lpstr>
      <vt:lpstr>Century Gothic</vt:lpstr>
      <vt:lpstr>Symbol</vt:lpstr>
      <vt:lpstr>Wingdings</vt:lpstr>
      <vt:lpstr>Wingdings 3</vt:lpstr>
      <vt:lpstr>Ion Boardroom</vt:lpstr>
      <vt:lpstr> ΚΕΦΑΛΑΙΟ 4 Το νομισματικό σύστημα: Τι είναι και πώς λειτουργεί </vt:lpstr>
      <vt:lpstr>ΣΤΟ ΠΑΡΟΝ ΚΕΦΑΛΑΙΟ ΘΑ ΜΑΘΟΥΜΕ </vt:lpstr>
      <vt:lpstr>Χρήμα: Ορισμός </vt:lpstr>
      <vt:lpstr>Χρήμα: λειτουργίες </vt:lpstr>
      <vt:lpstr>Χρήμα: Τύποι</vt:lpstr>
      <vt:lpstr>ΤΩΡΑ ΠΡΟΣΠΑΘΗΣΤΕ  Θέμα συζήτησης </vt:lpstr>
      <vt:lpstr>Χρήμα: Παραδείγματα, Μέρος 1</vt:lpstr>
      <vt:lpstr>Χρήμα: Παραδείγματα, Μέρος 2</vt:lpstr>
      <vt:lpstr>Δύο ορισμοί </vt:lpstr>
      <vt:lpstr>Κεντρική τράπεζα και νομισματικός έλεγχος </vt:lpstr>
      <vt:lpstr>Μέτρα της προσφοράς χρήματος, Ιούλιος 2017</vt:lpstr>
      <vt:lpstr>Ο ρόλος των τραπεζών στο νομισματικό σύστημα, Μέρος 1 </vt:lpstr>
      <vt:lpstr>Μερικά προκαταρκτικά </vt:lpstr>
      <vt:lpstr>Ο ρόλος των τραπεζών στο νομισματικό σύστημα, Μέρος 2 </vt:lpstr>
      <vt:lpstr>Σενάριο 1: Δεν υπάρχουν τράπεζες </vt:lpstr>
      <vt:lpstr>Σενάριο 2: Διατήρηση του 100% των καταθέσεων ως τραπεζικών διαθεσίμων</vt:lpstr>
      <vt:lpstr>Σενάριο 3: Τραπεζική κλασματικών διαθεσίμων (1 από 4)</vt:lpstr>
      <vt:lpstr>Σενάριο 3: Τραπεζική κλασματικών διαθεσίμων (2 από 4)</vt:lpstr>
      <vt:lpstr>Σενάριο 3: Τραπεζική κλασματικών διαθεσίμων (3 από 4)</vt:lpstr>
      <vt:lpstr>Σενάριο 3: Τραπεζική κλασματικών διαθεσίμων (4 από 4)</vt:lpstr>
      <vt:lpstr>Εύρεση της συνολικής ποσότητας χρήματος </vt:lpstr>
      <vt:lpstr>Δημιουργία χρήματος στο τραπεζικό σύστημα </vt:lpstr>
      <vt:lpstr>Τραπεζικό κεφάλαιο, μόχλευση και κεφαλαιακές απαιτήσεις, Μέρος 1</vt:lpstr>
      <vt:lpstr>Τραπεζικό κεφάλαιο, μόχλευση και κεφαλαιακές απαιτήσεις, Μέρος 2</vt:lpstr>
      <vt:lpstr>Τραπεζικό κεφάλαιο, μόχλευση και κεφαλαιακές απαιτήσεις, Μέρος 3</vt:lpstr>
      <vt:lpstr>Τραπεζικό κεφάλαιο, μόχλευση και κεφαλαιακές απαιτήσεις, μέρος 4</vt:lpstr>
      <vt:lpstr>Ένα υπόδειγμα της προσφοράς χρήματος </vt:lpstr>
      <vt:lpstr>Επίλυση για την προσφορά χρήματος (1 από 2)</vt:lpstr>
      <vt:lpstr>Επίλυση για την προσφορά χρήματος (2 από 2)</vt:lpstr>
      <vt:lpstr>ΤΩΡΑ ΠΡΟΣΠΑΘΗΣΤΕ  Η προσφορά χρήματος </vt:lpstr>
      <vt:lpstr>ΤΩΡΑ ΠΡΟΣΠΑΘΗΣΤΕ  Η προσφορά χρήματος, λύση </vt:lpstr>
      <vt:lpstr>Τα μέσα της νομισματικής πολιτικής, Μέρος 1</vt:lpstr>
      <vt:lpstr>Τα μέσα της νομισματικής πολιτικής, Μέρος 2</vt:lpstr>
      <vt:lpstr>Γιατί η Ομοσπονδιακή Τράπεζα δεν μπορεί να ελέγξει ακριβώς την Μ</vt:lpstr>
      <vt:lpstr>ΜΕΛΕΤΗ ΠΕΡΙΠΤΩΣΗΣ: Ποσοτική χαλάρωση (1 από 2)</vt:lpstr>
      <vt:lpstr>ΜΕΛΕΤΗ ΠΕΡΙΠΤΩΣΗΣ: Ποσοτική χαλάρωση (2 από 2)</vt:lpstr>
      <vt:lpstr>ΜΕΛΕΤΗ ΠΕΡΙΠΤΩΣΗΣ: Χρεοκοπίες τραπεζών τη δεκαετία του 1930, Μέρος 1</vt:lpstr>
      <vt:lpstr>ΜΕΛΕΤΗ ΠΕΡΙΠΤΩΣΗΣ: Χρεοκοπίες τραπεζών τη δεκαετία του 1930, Μέρος 2</vt:lpstr>
      <vt:lpstr>ΜΕΛΕΤΗ ΠΕΡΙΠΤΩΣΗΣ: Χρεοκοπίες τραπεζών τη δεκαετία του 1930, Mέρος 3</vt:lpstr>
      <vt:lpstr>Μπορεί αυτό να συμβεί ξανά; </vt:lpstr>
      <vt:lpstr>ΠΕΡΙΛΗΨΗ ΚΕΦΑΛΑΙΟΥ (1 από 3)</vt:lpstr>
      <vt:lpstr>ΠΕΡΙΛΗΨΗ ΚΕΦΑΛΑΙΟΥ (2 από 3)</vt:lpstr>
      <vt:lpstr>ΠΕΡΙΛΗΨΗ ΚΕΦΑΛΑΙΟΥ (3 από 3)</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ΚΕΦΑΛΑΙΟ 1 Η επιστήμη της Μακροοικονομικής</dc:title>
  <dc:creator>Danae Dardanou</dc:creator>
  <cp:lastModifiedBy>Danae Dardanou</cp:lastModifiedBy>
  <cp:revision>71</cp:revision>
  <dcterms:created xsi:type="dcterms:W3CDTF">2019-09-06T07:23:08Z</dcterms:created>
  <dcterms:modified xsi:type="dcterms:W3CDTF">2019-10-09T10:11:54Z</dcterms:modified>
</cp:coreProperties>
</file>