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23"/>
  </p:notesMasterIdLst>
  <p:sldIdLst>
    <p:sldId id="258" r:id="rId2"/>
    <p:sldId id="284" r:id="rId3"/>
    <p:sldId id="273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4" r:id="rId13"/>
    <p:sldId id="293" r:id="rId14"/>
    <p:sldId id="295" r:id="rId15"/>
    <p:sldId id="296" r:id="rId16"/>
    <p:sldId id="297" r:id="rId17"/>
    <p:sldId id="299" r:id="rId18"/>
    <p:sldId id="298" r:id="rId19"/>
    <p:sldId id="300" r:id="rId20"/>
    <p:sldId id="301" r:id="rId21"/>
    <p:sldId id="302" r:id="rId2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18"/>
    <p:restoredTop sz="74167"/>
  </p:normalViewPr>
  <p:slideViewPr>
    <p:cSldViewPr snapToGrid="0" snapToObjects="1">
      <p:cViewPr>
        <p:scale>
          <a:sx n="67" d="100"/>
          <a:sy n="67" d="100"/>
        </p:scale>
        <p:origin x="520" y="51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916F04-8B1F-8340-A04D-DC569CA45B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C2B62B-C5F0-5443-8EC9-46C8966434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08EEED-CACC-7E4C-BEC5-7ACE7AD10037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296C6B-B2AE-AD40-8D49-DC3A4858C1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45F3C7A-1E85-AA47-95E2-5EFE3FED6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86A57-3037-E249-BCD2-5EEF3D091E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BF36F-CE05-584A-ADDB-163B6FFEB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F1AACD3-23A3-1A49-9B1C-74AE7EF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dirty="0"/>
              <a:t>Η </a:t>
            </a:r>
            <a:r>
              <a:rPr lang="el-GR" dirty="0" err="1"/>
              <a:t>διαδικασία</a:t>
            </a:r>
            <a:r>
              <a:rPr lang="el-GR" dirty="0"/>
              <a:t> της </a:t>
            </a:r>
            <a:r>
              <a:rPr lang="el-GR" dirty="0" err="1"/>
              <a:t>πλήρους</a:t>
            </a:r>
            <a:r>
              <a:rPr lang="el-GR" dirty="0"/>
              <a:t> </a:t>
            </a:r>
            <a:r>
              <a:rPr lang="el-GR" dirty="0" err="1"/>
              <a:t>ανάπτυξης</a:t>
            </a:r>
            <a:r>
              <a:rPr lang="el-GR" dirty="0"/>
              <a:t> και </a:t>
            </a:r>
            <a:r>
              <a:rPr lang="el-GR" dirty="0" err="1"/>
              <a:t>παρουσίασης</a:t>
            </a:r>
            <a:r>
              <a:rPr lang="el-GR" dirty="0"/>
              <a:t> </a:t>
            </a:r>
            <a:r>
              <a:rPr lang="el-GR" dirty="0" err="1"/>
              <a:t>όλων</a:t>
            </a:r>
            <a:r>
              <a:rPr lang="el-GR" dirty="0"/>
              <a:t> των </a:t>
            </a:r>
            <a:r>
              <a:rPr lang="el-GR" dirty="0" err="1"/>
              <a:t>συστατικών</a:t>
            </a:r>
            <a:r>
              <a:rPr lang="el-GR" dirty="0"/>
              <a:t> </a:t>
            </a:r>
            <a:r>
              <a:rPr lang="el-GR" dirty="0" err="1"/>
              <a:t>ονομάζεται</a:t>
            </a:r>
            <a:r>
              <a:rPr lang="el-GR" dirty="0"/>
              <a:t> </a:t>
            </a:r>
            <a:r>
              <a:rPr lang="el-GR" dirty="0" err="1"/>
              <a:t>έκρηξη</a:t>
            </a:r>
            <a:r>
              <a:rPr lang="el-GR" dirty="0"/>
              <a:t> ΒΟΜ 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43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Ένα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κέντρο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εργασίας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center)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θέση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τμήμα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μέσα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επιχείρηση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όπου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παράγεται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ένα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τμήμα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ή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ολόκληρο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εκει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όπου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προστίθεται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αξία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στις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πρώτες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ύλες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τα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συστατικα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χρησιμοποιει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επιχείρηση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μέσω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παραγωγικών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διεργασιών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Ένα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κέντρο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εργασίας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μπορει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να αναλύεται σε αντικείμενα όπως αυτά που φαίνονται στην διαφάνεια.  </a:t>
            </a:r>
            <a:endParaRPr lang="el-GR" dirty="0"/>
          </a:p>
          <a:p>
            <a:endParaRPr lang="el-GR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36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έννοια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κέντρου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εργασίας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ιδιαίτερα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σημαντικη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διότι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σχετίζεται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έναν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κατάλογο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εργασιών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list)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όπως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δρομολογήσεις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προϊόντων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εργασίες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συντήρησης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ή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εργασίες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ελέγχου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καθώς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επίσης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με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ένα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σύνολο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εντολών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orders)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οποίες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θα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πρέπει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να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εκτελεστούν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στο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κέντρο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εργασίας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l-GR" dirty="0"/>
              <a:t>Τα </a:t>
            </a:r>
            <a:r>
              <a:rPr lang="el-GR" dirty="0" err="1"/>
              <a:t>δεδομένα</a:t>
            </a:r>
            <a:r>
              <a:rPr lang="el-GR" dirty="0"/>
              <a:t> του </a:t>
            </a:r>
            <a:r>
              <a:rPr lang="el-GR" dirty="0" err="1"/>
              <a:t>κέντρου</a:t>
            </a:r>
            <a:r>
              <a:rPr lang="el-GR" dirty="0"/>
              <a:t> </a:t>
            </a:r>
            <a:r>
              <a:rPr lang="el-GR" dirty="0" err="1"/>
              <a:t>εργασίας</a:t>
            </a:r>
            <a:r>
              <a:rPr lang="el-GR" dirty="0"/>
              <a:t> </a:t>
            </a:r>
            <a:r>
              <a:rPr lang="el-GR" dirty="0" err="1"/>
              <a:t>χρησιμοποιούνται</a:t>
            </a:r>
            <a:r>
              <a:rPr lang="el-GR" dirty="0"/>
              <a:t> για τους λόγους που αναγράφονται στην διαφάνεια.  </a:t>
            </a:r>
          </a:p>
          <a:p>
            <a:endParaRPr lang="el-GR" dirty="0">
              <a:effectLst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16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Το </a:t>
            </a:r>
            <a:r>
              <a:rPr lang="el-GR" dirty="0" err="1"/>
              <a:t>φασεολόγιο</a:t>
            </a:r>
            <a:r>
              <a:rPr lang="el-GR" dirty="0"/>
              <a:t> </a:t>
            </a:r>
            <a:r>
              <a:rPr lang="el-GR" dirty="0" err="1"/>
              <a:t>ενός</a:t>
            </a:r>
            <a:r>
              <a:rPr lang="el-GR" dirty="0"/>
              <a:t> </a:t>
            </a:r>
            <a:r>
              <a:rPr lang="el-GR" dirty="0" err="1"/>
              <a:t>προϊόντος</a:t>
            </a:r>
            <a:r>
              <a:rPr lang="el-GR" dirty="0"/>
              <a:t> (</a:t>
            </a:r>
            <a:r>
              <a:rPr lang="en-US" dirty="0"/>
              <a:t>routing) </a:t>
            </a:r>
            <a:r>
              <a:rPr lang="el-GR" dirty="0" err="1"/>
              <a:t>είναι</a:t>
            </a:r>
            <a:r>
              <a:rPr lang="el-GR" dirty="0"/>
              <a:t> η </a:t>
            </a:r>
            <a:r>
              <a:rPr lang="el-GR" dirty="0" err="1"/>
              <a:t>λίστα</a:t>
            </a:r>
            <a:r>
              <a:rPr lang="el-GR" dirty="0"/>
              <a:t> των </a:t>
            </a:r>
            <a:r>
              <a:rPr lang="el-GR" dirty="0" err="1"/>
              <a:t>ενεργειών</a:t>
            </a:r>
            <a:r>
              <a:rPr lang="el-GR" dirty="0"/>
              <a:t> που </a:t>
            </a:r>
            <a:r>
              <a:rPr lang="el-GR" dirty="0" err="1"/>
              <a:t>απαιτούνται</a:t>
            </a:r>
            <a:r>
              <a:rPr lang="el-GR" dirty="0"/>
              <a:t> για την </a:t>
            </a:r>
            <a:r>
              <a:rPr lang="el-GR" dirty="0" err="1"/>
              <a:t>κατασκευη</a:t>
            </a:r>
            <a:r>
              <a:rPr lang="el-GR" dirty="0"/>
              <a:t>́ του </a:t>
            </a:r>
            <a:r>
              <a:rPr lang="el-GR" dirty="0" err="1"/>
              <a:t>προϊόντος</a:t>
            </a:r>
            <a:r>
              <a:rPr lang="el-GR" dirty="0"/>
              <a:t>. Στο φασεολόγιο συμμετέχουν </a:t>
            </a:r>
            <a:endParaRPr lang="el-GR" dirty="0">
              <a:effectLst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73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Κυρίαρχος λόγος ενσωμάτωσης του φασεολογίου στα συστήματα </a:t>
            </a:r>
            <a:r>
              <a:rPr lang="en-US" dirty="0"/>
              <a:t>ERP </a:t>
            </a:r>
            <a:r>
              <a:rPr lang="el-GR" dirty="0"/>
              <a:t>είναι ο υπολογισμός του χρόνου και κατά επέκταση ο υπολογισμός των οικονομικών πόρων της επιχείρησης Για τον </a:t>
            </a:r>
            <a:r>
              <a:rPr lang="el-GR" dirty="0" err="1"/>
              <a:t>υπολογισμο</a:t>
            </a:r>
            <a:r>
              <a:rPr lang="el-GR" dirty="0"/>
              <a:t>́ των </a:t>
            </a:r>
            <a:r>
              <a:rPr lang="el-GR" dirty="0" err="1"/>
              <a:t>χρόνων</a:t>
            </a:r>
            <a:r>
              <a:rPr lang="el-GR" dirty="0"/>
              <a:t> θα </a:t>
            </a:r>
            <a:r>
              <a:rPr lang="el-GR" dirty="0" err="1"/>
              <a:t>πρέπει</a:t>
            </a:r>
            <a:r>
              <a:rPr lang="el-GR" dirty="0"/>
              <a:t> να </a:t>
            </a:r>
            <a:r>
              <a:rPr lang="el-GR" dirty="0" err="1"/>
              <a:t>λάβουμε</a:t>
            </a:r>
            <a:r>
              <a:rPr lang="el-GR" dirty="0"/>
              <a:t> </a:t>
            </a:r>
            <a:r>
              <a:rPr lang="el-GR" dirty="0" err="1"/>
              <a:t>υπόψη</a:t>
            </a:r>
            <a:r>
              <a:rPr lang="el-GR" dirty="0"/>
              <a:t> μας τους </a:t>
            </a:r>
            <a:r>
              <a:rPr lang="el-GR" dirty="0" err="1"/>
              <a:t>παραγωγικούς</a:t>
            </a:r>
            <a:r>
              <a:rPr lang="el-GR" dirty="0"/>
              <a:t> και μη </a:t>
            </a:r>
            <a:r>
              <a:rPr lang="el-GR" dirty="0" err="1"/>
              <a:t>παραγωγικούς</a:t>
            </a:r>
            <a:r>
              <a:rPr lang="el-GR" dirty="0"/>
              <a:t> </a:t>
            </a:r>
            <a:r>
              <a:rPr lang="el-GR" dirty="0" err="1"/>
              <a:t>χρόνους</a:t>
            </a:r>
            <a:r>
              <a:rPr lang="el-GR" dirty="0"/>
              <a:t> όπως αυτοί που φαίνονται στην παρούσα διαφάνεια. </a:t>
            </a:r>
            <a:endParaRPr lang="el-GR" dirty="0">
              <a:effectLst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54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συγκεντρωτικός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προγραμματισμός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έχει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χρονικο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ορίζοντα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κυμαίνεται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έξι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μήνες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έως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ένα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έτος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Τυπικα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ο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ορίζοντας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προγραμματισμου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ενσωματώνει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τουλάχιστον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επόμενη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εποχιακη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αιχμη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l-GR" dirty="0"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>
              <a:effectLst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8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</a:t>
            </a:r>
            <a:r>
              <a:rPr lang="el-GR" dirty="0"/>
              <a:t> </a:t>
            </a:r>
            <a:r>
              <a:rPr lang="el-GR" dirty="0" err="1"/>
              <a:t>συνολικη</a:t>
            </a:r>
            <a:r>
              <a:rPr lang="el-GR" dirty="0"/>
              <a:t>́ </a:t>
            </a:r>
            <a:r>
              <a:rPr lang="el-GR" dirty="0" err="1"/>
              <a:t>διαδικασία</a:t>
            </a:r>
            <a:r>
              <a:rPr lang="el-GR" dirty="0"/>
              <a:t> του </a:t>
            </a:r>
            <a:r>
              <a:rPr lang="el-GR" dirty="0" err="1"/>
              <a:t>προγραμματισμου</a:t>
            </a:r>
            <a:r>
              <a:rPr lang="el-GR" dirty="0"/>
              <a:t>́ </a:t>
            </a:r>
            <a:r>
              <a:rPr lang="el-GR" dirty="0" err="1"/>
              <a:t>παραγωγής</a:t>
            </a:r>
            <a:r>
              <a:rPr lang="el-GR" dirty="0"/>
              <a:t> σε </a:t>
            </a:r>
            <a:r>
              <a:rPr lang="el-GR" dirty="0" err="1"/>
              <a:t>συνάρτηση</a:t>
            </a:r>
            <a:r>
              <a:rPr lang="el-GR" dirty="0"/>
              <a:t> με τον </a:t>
            </a:r>
            <a:r>
              <a:rPr lang="el-GR" dirty="0" err="1"/>
              <a:t>χρόνο</a:t>
            </a:r>
            <a:r>
              <a:rPr lang="el-GR" dirty="0"/>
              <a:t> </a:t>
            </a:r>
            <a:r>
              <a:rPr lang="el-GR" dirty="0">
                <a:effectLst/>
              </a:rPr>
              <a:t>χωρίζεται σε βραχυπρόθεσμα μεσοπρόθεσμα και μακροπρόθεσμα.</a:t>
            </a:r>
            <a:endParaRPr lang="el-GR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00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πρόβλεψη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πωλήσεων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σχετικα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με τα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παράγει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μια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επιχείρηση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θεμελιώδους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σημασίας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για μια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επιχείρηση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διότι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επηρεάζει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παραγωγικη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δυναμικότητα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τα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αποθέματα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καθώς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το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προσωπικο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Γενικα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οι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μέθοδοι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προβλέψεων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μπορούν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να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χωριστούν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δύο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μεγάλες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κατηγορίες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τις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ποσοτικές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τις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ποιοτικές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 ποσοτικές μέθοδοι συμπεριλαμβάνουν 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αιτιώδη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μοντέλα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causal models)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Δηλαδή αυτά που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βασίζονται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σε μια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ποσοτικη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σχέση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μεταξυ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παρατηρήσεων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(π.χ.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διαφημιστικές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δαπάνες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που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αποτελούν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γνωστη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μεταβλητη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με τη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κάποιου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προϊόντος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Η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κατηγορία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αυτη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των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μοντέλων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περιλαμβάνει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μοντέλα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ανάλυσης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πολλαπλής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παλινδρόμησης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 regression analysis) 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μεταβλητές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υστέρησης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lagged variables),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οικονομετρικα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μοντέλα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econometrics models),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μοντέλα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ανάλυσης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πρόδρομων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δεικτών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leading indicators analysis)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Αλλά και τα μοντέλα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χρονοσειρών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series models), 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που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εξετάζουν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ιστορικα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στοιχεία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της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ενός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προϊόντος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ώστε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να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προβλέψουμε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μελλοντικη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>
              <a:effectLst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84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πρόβλεψη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πωλήσεων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σχετικα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με τα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παράγει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μια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επιχείρηση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θεμελιώδους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σημασίας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για μια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επιχείρηση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διότι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επηρεάζει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παραγωγικη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δυναμικότητα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τα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αποθέματα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καθώς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το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προσωπικο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Γενικα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οι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μέθοδοι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προβλέψεων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μπορούν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να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χωριστούν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δύο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μεγάλες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κατηγορίες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τις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ποσοτικές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τις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ποιοτικές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 ποσοτικές μέθοδοι συμπεριλαμβάνουν 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αιτιώδη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μοντέλα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causal models)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Δηλαδή αυτά που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βασίζονται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σε μια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ποσοτικη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σχέση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μεταξυ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παρατηρήσεων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(π.χ.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διαφημιστικές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δαπάνες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που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αποτελούν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γνωστη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μεταβλητη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με τη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κάποιου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προϊόντος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Η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κατηγορία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αυτη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των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μοντέλων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περιλαμβάνει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μοντέλα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ανάλυσης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πολλαπλής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παλινδρόμησης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 regression analysis) 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μεταβλητές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υστέρησης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lagged variables),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οικονομετρικα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μοντέλα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econometrics models),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μοντέλα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ανάλυσης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πρόδρομων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δεικτών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leading indicators analysis)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Αλλά και τα μοντέλα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χρονοσειρών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series models), 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που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εξετάζουν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ιστορικα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στοιχεία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της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ενός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προϊόντος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ώστε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να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προβλέψουμε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μελλοντικη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</a:t>
            </a:r>
            <a:r>
              <a:rPr lang="el-G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>
              <a:effectLst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65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μέθοδος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Κινητου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Μέσου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Όρου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(ΚΜΟ)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η πιο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απλη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και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βασικη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μέθοδος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πρόβλεψης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χρησιμοποιείται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περιπτώσεις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που 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δεν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παρουσιάζει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διακυμάνσεις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εποχικότητα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δεν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λαμβάνεται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υπόψη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l-GR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5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5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Ας αναλύσουμε όμως π</a:t>
            </a:r>
            <a:r>
              <a:rPr lang="en-US" altLang="en-US" dirty="0" err="1"/>
              <a:t>ρώτ</a:t>
            </a:r>
            <a:r>
              <a:rPr lang="en-US" altLang="en-US" dirty="0"/>
              <a:t>α τον π</a:t>
            </a:r>
            <a:r>
              <a:rPr lang="en-US" altLang="en-US" dirty="0" err="1"/>
              <a:t>ρογρ</a:t>
            </a:r>
            <a:r>
              <a:rPr lang="en-US" altLang="en-US" dirty="0"/>
              <a:t>α</a:t>
            </a:r>
            <a:r>
              <a:rPr lang="en-US" altLang="en-US" dirty="0" err="1"/>
              <a:t>μμ</a:t>
            </a:r>
            <a:r>
              <a:rPr lang="en-US" altLang="en-US" dirty="0"/>
              <a:t>α</a:t>
            </a:r>
            <a:r>
              <a:rPr lang="en-US" altLang="en-US" dirty="0" err="1"/>
              <a:t>τισμό</a:t>
            </a:r>
            <a:r>
              <a:rPr lang="en-US" altLang="en-US" dirty="0"/>
              <a:t> πα</a:t>
            </a:r>
            <a:r>
              <a:rPr lang="en-US" altLang="en-US" dirty="0" err="1"/>
              <a:t>ρ</a:t>
            </a:r>
            <a:r>
              <a:rPr lang="en-US" altLang="en-US" dirty="0"/>
              <a:t>α</a:t>
            </a:r>
            <a:r>
              <a:rPr lang="en-US" altLang="en-US" dirty="0" err="1"/>
              <a:t>γωγής</a:t>
            </a:r>
            <a:r>
              <a:rPr lang="el-GR" altLang="en-US" dirty="0"/>
              <a:t>. Ο προγραμματισμός παραγωγής συνίσταται από πολλές ενότητες εκ των οποίων οι σημαντικότερες πέντε είναι αυτές που αναγράφονται στην διαφάνεια μας. </a:t>
            </a:r>
            <a:endParaRPr lang="en-US" altLang="en-US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40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Και στην εκτέλεση της πα</a:t>
            </a:r>
            <a:r>
              <a:rPr lang="en-US" altLang="en-US" dirty="0" err="1"/>
              <a:t>ρ</a:t>
            </a:r>
            <a:r>
              <a:rPr lang="en-US" altLang="en-US" dirty="0"/>
              <a:t>α</a:t>
            </a:r>
            <a:r>
              <a:rPr lang="en-US" altLang="en-US" dirty="0" err="1"/>
              <a:t>γωγής</a:t>
            </a:r>
            <a:r>
              <a:rPr lang="en-US" altLang="en-US" dirty="0"/>
              <a:t> συνα</a:t>
            </a:r>
            <a:r>
              <a:rPr lang="en-US" altLang="en-US" dirty="0" err="1"/>
              <a:t>ντάμε</a:t>
            </a:r>
            <a:r>
              <a:rPr lang="en-US" altLang="en-US" dirty="0"/>
              <a:t> </a:t>
            </a:r>
            <a:r>
              <a:rPr lang="en-US" altLang="en-US" dirty="0" err="1"/>
              <a:t>ιδι</a:t>
            </a:r>
            <a:r>
              <a:rPr lang="en-US" altLang="en-US" dirty="0"/>
              <a:t>α</a:t>
            </a:r>
            <a:r>
              <a:rPr lang="en-US" altLang="en-US" dirty="0" err="1"/>
              <a:t>ίτερ</a:t>
            </a:r>
            <a:r>
              <a:rPr lang="en-US" altLang="en-US" dirty="0"/>
              <a:t>α μεγάλο π</a:t>
            </a:r>
            <a:r>
              <a:rPr lang="en-US" altLang="en-US" dirty="0" err="1"/>
              <a:t>λήθος</a:t>
            </a:r>
            <a:r>
              <a:rPr lang="en-US" altLang="en-US" dirty="0"/>
              <a:t> </a:t>
            </a:r>
            <a:r>
              <a:rPr lang="en-US" altLang="en-US" dirty="0" err="1"/>
              <a:t>εμ</a:t>
            </a:r>
            <a:r>
              <a:rPr lang="en-US" altLang="en-US" dirty="0"/>
              <a:t>π</a:t>
            </a:r>
            <a:r>
              <a:rPr lang="en-US" altLang="en-US" dirty="0" err="1"/>
              <a:t>λεκομένων</a:t>
            </a:r>
            <a:r>
              <a:rPr lang="en-US" altLang="en-US" dirty="0"/>
              <a:t> ενοτήτων</a:t>
            </a:r>
            <a:r>
              <a:rPr lang="el-GR" altLang="en-US" dirty="0"/>
              <a:t>. Ωστόσο οι σημαντικότερες τρεις είναι η διαχείριση των εντολών παραγωγής, η διαχείριση των παραγωγικών πόρων, και η διαχείριση των κέντρων επεξεργασίας. </a:t>
            </a:r>
            <a:endParaRPr lang="en-US" altLang="en-US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422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Επίσης την διοίκηση πα</a:t>
            </a:r>
            <a:r>
              <a:rPr lang="en-US" altLang="en-US" dirty="0" err="1"/>
              <a:t>ρ</a:t>
            </a:r>
            <a:r>
              <a:rPr lang="en-US" altLang="en-US" dirty="0"/>
              <a:t>α</a:t>
            </a:r>
            <a:r>
              <a:rPr lang="en-US" altLang="en-US" dirty="0" err="1"/>
              <a:t>γωγής</a:t>
            </a:r>
            <a:r>
              <a:rPr lang="en-US" altLang="en-US" dirty="0"/>
              <a:t> π</a:t>
            </a:r>
            <a:r>
              <a:rPr lang="en-US" altLang="en-US" dirty="0" err="1"/>
              <a:t>εριλ</a:t>
            </a:r>
            <a:r>
              <a:rPr lang="en-US" altLang="en-US" dirty="0"/>
              <a:t>αμβ</a:t>
            </a:r>
            <a:r>
              <a:rPr lang="en-US" altLang="en-US" dirty="0" err="1"/>
              <a:t>άνουμε</a:t>
            </a:r>
            <a:r>
              <a:rPr lang="en-US" altLang="en-US" dirty="0"/>
              <a:t> </a:t>
            </a:r>
            <a:r>
              <a:rPr lang="en-US" altLang="en-US" dirty="0" err="1"/>
              <a:t>στ</a:t>
            </a:r>
            <a:r>
              <a:rPr lang="en-US" altLang="en-US" dirty="0"/>
              <a:t>α E R P λειτουργίες που συντελούν στην έκρυθμη </a:t>
            </a:r>
            <a:r>
              <a:rPr lang="en-US" altLang="en-US" dirty="0" err="1"/>
              <a:t>λειτουργί</a:t>
            </a:r>
            <a:r>
              <a:rPr lang="en-US" altLang="en-US" dirty="0"/>
              <a:t>α της επ</a:t>
            </a:r>
            <a:r>
              <a:rPr lang="en-US" altLang="en-US" dirty="0" err="1"/>
              <a:t>ιχείρησης</a:t>
            </a:r>
            <a:r>
              <a:rPr lang="en-US" altLang="en-US" dirty="0"/>
              <a:t>. </a:t>
            </a:r>
            <a:r>
              <a:rPr lang="el-GR" altLang="en-US" dirty="0"/>
              <a:t>Οι λ</a:t>
            </a:r>
            <a:r>
              <a:rPr lang="en-US" altLang="en-US" dirty="0" err="1"/>
              <a:t>ειτουργίες</a:t>
            </a:r>
            <a:r>
              <a:rPr lang="en-US" altLang="en-US" dirty="0"/>
              <a:t> α</a:t>
            </a:r>
            <a:r>
              <a:rPr lang="en-US" altLang="en-US" dirty="0" err="1"/>
              <a:t>υτές</a:t>
            </a:r>
            <a:r>
              <a:rPr lang="en-US" altLang="en-US" dirty="0"/>
              <a:t> </a:t>
            </a:r>
            <a:r>
              <a:rPr lang="en-US" altLang="en-US" dirty="0" err="1"/>
              <a:t>είν</a:t>
            </a:r>
            <a:r>
              <a:rPr lang="en-US" altLang="en-US" dirty="0"/>
              <a:t>αι η </a:t>
            </a:r>
            <a:r>
              <a:rPr lang="en-US" altLang="en-US" dirty="0" err="1"/>
              <a:t>δι</a:t>
            </a:r>
            <a:r>
              <a:rPr lang="en-US" altLang="en-US" dirty="0"/>
              <a:t>α</a:t>
            </a:r>
            <a:r>
              <a:rPr lang="en-US" altLang="en-US" dirty="0" err="1"/>
              <a:t>χείριση</a:t>
            </a:r>
            <a:r>
              <a:rPr lang="en-US" altLang="en-US" dirty="0"/>
              <a:t> της απ</a:t>
            </a:r>
            <a:r>
              <a:rPr lang="en-US" altLang="en-US" dirty="0" err="1"/>
              <a:t>οθήκης</a:t>
            </a:r>
            <a:r>
              <a:rPr lang="en-US" altLang="en-US" dirty="0"/>
              <a:t>, ο π</a:t>
            </a:r>
            <a:r>
              <a:rPr lang="en-US" altLang="en-US" dirty="0" err="1"/>
              <a:t>οιοτικός</a:t>
            </a:r>
            <a:r>
              <a:rPr lang="en-US" altLang="en-US" dirty="0"/>
              <a:t> έλεγχος και η συντήρηση του </a:t>
            </a:r>
            <a:r>
              <a:rPr lang="en-US" altLang="en-US" dirty="0" err="1"/>
              <a:t>εξο</a:t>
            </a:r>
            <a:r>
              <a:rPr lang="en-US" altLang="en-US" dirty="0"/>
              <a:t>π</a:t>
            </a:r>
            <a:r>
              <a:rPr lang="en-US" altLang="en-US" dirty="0" err="1"/>
              <a:t>λισμού</a:t>
            </a:r>
            <a:r>
              <a:rPr lang="en-US" altLang="en-US" dirty="0"/>
              <a:t>. 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90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dirty="0"/>
              <a:t>Η </a:t>
            </a:r>
            <a:r>
              <a:rPr lang="el-GR" dirty="0" err="1"/>
              <a:t>διαδικασία</a:t>
            </a:r>
            <a:r>
              <a:rPr lang="el-GR" dirty="0"/>
              <a:t> </a:t>
            </a:r>
            <a:r>
              <a:rPr lang="el-GR" dirty="0" err="1"/>
              <a:t>παραγωγής</a:t>
            </a:r>
            <a:r>
              <a:rPr lang="el-GR" dirty="0"/>
              <a:t> </a:t>
            </a:r>
            <a:r>
              <a:rPr lang="el-GR" dirty="0" err="1"/>
              <a:t>αποτελείται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</a:t>
            </a:r>
            <a:r>
              <a:rPr lang="el-GR" dirty="0" err="1"/>
              <a:t>μεγάλο</a:t>
            </a:r>
            <a:r>
              <a:rPr lang="el-GR" dirty="0"/>
              <a:t> </a:t>
            </a:r>
            <a:r>
              <a:rPr lang="el-GR" dirty="0" err="1"/>
              <a:t>αριθμο</a:t>
            </a:r>
            <a:r>
              <a:rPr lang="el-GR" dirty="0"/>
              <a:t>́ </a:t>
            </a:r>
            <a:r>
              <a:rPr lang="el-GR" dirty="0" err="1"/>
              <a:t>βημάτων</a:t>
            </a:r>
            <a:r>
              <a:rPr lang="el-GR" dirty="0"/>
              <a:t> και </a:t>
            </a:r>
            <a:r>
              <a:rPr lang="el-GR" dirty="0" err="1"/>
              <a:t>δραστηριοτήτων</a:t>
            </a:r>
            <a:r>
              <a:rPr lang="el-GR" dirty="0"/>
              <a:t> που </a:t>
            </a:r>
            <a:r>
              <a:rPr lang="el-GR" dirty="0" err="1"/>
              <a:t>εμπλέκονται</a:t>
            </a:r>
            <a:r>
              <a:rPr lang="el-GR" dirty="0"/>
              <a:t> με την </a:t>
            </a:r>
            <a:r>
              <a:rPr lang="el-GR" dirty="0" err="1"/>
              <a:t>κατασκευη</a:t>
            </a:r>
            <a:r>
              <a:rPr lang="el-GR" dirty="0"/>
              <a:t>́ </a:t>
            </a:r>
            <a:r>
              <a:rPr lang="el-GR" dirty="0" err="1"/>
              <a:t>προϊόντων</a:t>
            </a:r>
            <a:r>
              <a:rPr lang="el-GR" dirty="0"/>
              <a:t>. Οι </a:t>
            </a:r>
            <a:r>
              <a:rPr lang="el-GR" dirty="0" err="1"/>
              <a:t>επιχειρήσεις</a:t>
            </a:r>
            <a:r>
              <a:rPr lang="el-GR" dirty="0"/>
              <a:t> </a:t>
            </a:r>
            <a:r>
              <a:rPr lang="el-GR" dirty="0" err="1"/>
              <a:t>εφαρμόζουν</a:t>
            </a:r>
            <a:r>
              <a:rPr lang="el-GR" dirty="0"/>
              <a:t> μια </a:t>
            </a:r>
            <a:r>
              <a:rPr lang="el-GR" dirty="0" err="1"/>
              <a:t>μεγάλη</a:t>
            </a:r>
            <a:r>
              <a:rPr lang="el-GR" dirty="0"/>
              <a:t> </a:t>
            </a:r>
            <a:r>
              <a:rPr lang="el-GR" dirty="0" err="1"/>
              <a:t>ποικιλία</a:t>
            </a:r>
            <a:r>
              <a:rPr lang="el-GR" dirty="0"/>
              <a:t> </a:t>
            </a:r>
            <a:r>
              <a:rPr lang="el-GR" dirty="0" err="1"/>
              <a:t>παραγωγικών</a:t>
            </a:r>
            <a:r>
              <a:rPr lang="el-GR" dirty="0"/>
              <a:t> ή </a:t>
            </a:r>
            <a:r>
              <a:rPr lang="el-GR" dirty="0" err="1"/>
              <a:t>κατασκευαστικών</a:t>
            </a:r>
            <a:r>
              <a:rPr lang="el-GR" dirty="0"/>
              <a:t> </a:t>
            </a:r>
            <a:r>
              <a:rPr lang="el-GR" dirty="0" err="1"/>
              <a:t>διαδικασιών</a:t>
            </a:r>
            <a:r>
              <a:rPr lang="el-GR" dirty="0"/>
              <a:t> </a:t>
            </a:r>
            <a:r>
              <a:rPr lang="el-GR" dirty="0" err="1"/>
              <a:t>αναλόγως</a:t>
            </a:r>
            <a:r>
              <a:rPr lang="el-GR" dirty="0"/>
              <a:t> του </a:t>
            </a:r>
            <a:r>
              <a:rPr lang="el-GR" dirty="0" err="1"/>
              <a:t>τύπου</a:t>
            </a:r>
            <a:r>
              <a:rPr lang="el-GR" dirty="0"/>
              <a:t> του </a:t>
            </a:r>
            <a:r>
              <a:rPr lang="el-GR" dirty="0" err="1"/>
              <a:t>προϊόντος</a:t>
            </a:r>
            <a:r>
              <a:rPr lang="el-GR" dirty="0"/>
              <a:t> που </a:t>
            </a:r>
            <a:r>
              <a:rPr lang="el-GR" dirty="0" err="1"/>
              <a:t>παράγεται</a:t>
            </a:r>
            <a:r>
              <a:rPr lang="el-GR" dirty="0"/>
              <a:t> και του </a:t>
            </a:r>
            <a:r>
              <a:rPr lang="el-GR" dirty="0" err="1"/>
              <a:t>τρόπου</a:t>
            </a:r>
            <a:r>
              <a:rPr lang="el-GR" dirty="0"/>
              <a:t> </a:t>
            </a:r>
            <a:r>
              <a:rPr lang="el-GR" dirty="0" err="1"/>
              <a:t>κατασκευής</a:t>
            </a:r>
            <a:r>
              <a:rPr lang="el-GR" dirty="0"/>
              <a:t> που </a:t>
            </a:r>
            <a:r>
              <a:rPr lang="el-GR" dirty="0" err="1"/>
              <a:t>χρησιμοποιείται</a:t>
            </a:r>
            <a:r>
              <a:rPr lang="el-GR" dirty="0"/>
              <a:t> για την </a:t>
            </a:r>
            <a:r>
              <a:rPr lang="el-GR" dirty="0" err="1"/>
              <a:t>παραγωγη</a:t>
            </a:r>
            <a:r>
              <a:rPr lang="el-GR" dirty="0"/>
              <a:t>́</a:t>
            </a:r>
            <a:r>
              <a:rPr lang="en-US" dirty="0"/>
              <a:t>. </a:t>
            </a:r>
            <a:endParaRPr lang="en-US" altLang="en-US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95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στρατηγικη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και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αποθεματοποίηση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χρησιμοποιείται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επιχειρήσεις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επιλέγουν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να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διατηρούν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υψηλο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απόθεμα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προϊόντων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σκοπο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άμεση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ικανοποίηση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Με τον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τρόπο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αυτο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ελαχιστοποιούν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χρόνο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αναμονής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των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πελατών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Βέβαια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αυτη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στρατηγικη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κατάλληλη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όταν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α)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τυποποιημένα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β)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υπάρχει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μαζικη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και γ) 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πρόβλεψη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για τη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ακριβής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στρατηγικη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με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βάση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παραγγελία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κατάλληλη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για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επιχειρήσεις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παράγουν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βάση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τις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προδιαγραφές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πελάτη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μικρές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ποσότητες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στρατηγικη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αυτη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απαιτει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μικρές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γραμμές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δημιουργει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μικρα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αποθέματα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δεν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χρειάζεται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να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γνωστη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ζήτηση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στρατηγικη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συναρμολόγηση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βάση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παραγγελία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παρόμοια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στρατηγικής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make-to-order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 τη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διαφορα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ότι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επιχείρηση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προχωρα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στην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μέρους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προϊόντος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δημιουργώντας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ημιέτοιμα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αφήνοντας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ολοκλήρωση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προϊόντος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να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γίνει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με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βάση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παραγγελία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πελάτη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l-GR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Για τον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προγραμματισμο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και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έλεγχο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της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βασικές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έννοιες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δεδομένα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χρησιμοποιούνται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οι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πίνακες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υλικών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τα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κέντρα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εργασίας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οι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δρομολογήσεις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των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προϊόντων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τα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υλικα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Στις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επόμενες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διαφάνειες θα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παρουσιάσουμε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αυτές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τις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βασικές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έννοιες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l-GR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13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8E4DD9A-9FF6-F14C-A662-614D05209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926AEA09-5473-BB48-BBD8-678E8C1F5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πίνακες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υλικών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 of Material -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ΒΟΜ)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παρουσιάζουν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συστατικα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απαραίτητα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για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ενός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προϊόντος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καθώς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ποσότητα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απαιτείται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για 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κατασκευη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του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προϊόντος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αυτου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Στη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διακριτη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ή στην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επαναλαμβανόμενη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το ΒΟΜ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μια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ολοκληρωμένη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λίστα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όλων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των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υλικών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των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πρώτων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υλών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των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ημιτελών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προϊόντων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χρειάζονται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για να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παραχθει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μια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συγκεκριμένη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ποσότητα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προϊόντος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Στη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συνεχη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παραγωγη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το ΒΟΜ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συχνα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είναι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ένας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τύπος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ή μια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συνταγη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περιλαμβάνει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μια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λίστα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συστατικών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χρειάζονται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για να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δημιουργηθει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μια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συγκεκριμένη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ποσότητα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του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προϊόντος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l-GR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C8F01E6-29C3-CB43-963E-CB88A380A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593D0-B8C2-2548-9E1F-44083D0B12F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9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35C2C-97F1-7B4C-A21A-C10F8F85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75914-3442-574B-8009-062703DA9F59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FBAE8-4252-5644-BFD4-14CA5B2B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829B4-2CE9-EF44-8AB8-8B33E3C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1E81C-2AC0-F44A-A138-101C8A054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9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7875FD-9C1D-9645-A656-30F3F3755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FE26-DB42-F74F-8743-945FA8FB0A60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09991A-DA44-B842-B73E-01B476E0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4AC9C2-D57C-FB41-925E-BDF9D4C1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86D7-6B51-AB4B-A9ED-BCD7291A9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20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8D1DD-433C-CB48-B706-4DCEF6FF4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FFBE4-ED36-F342-B92D-60E70861DC90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0AB64-09A4-894B-96BA-A98FE6B2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D9918-1141-FD4B-9607-FFCD06A4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BD8BE-210F-4B40-B178-7126D7FA0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28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2F0881-18C8-FF4E-9812-5227F14CA1DA}"/>
              </a:ext>
            </a:extLst>
          </p:cNvPr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96202-25A9-7D4B-B7E8-92096F6A0DC2}"/>
              </a:ext>
            </a:extLst>
          </p:cNvPr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6DAB43-AE61-B242-B1A7-0481D09B22D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EAC55-AFFE-BD47-9501-2EFF8EB14CAD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ED2796E-E68E-6D49-819A-46DF26919C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3C22BD8-B537-BF4E-A17C-F1B8DF2C9C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DDA59-D0E5-F348-8076-8831A5999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7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D9579-4968-9346-A4DA-5C61C900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5083D-FAF0-864B-BF1D-988DCD0FB291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ABEC8-D294-2A41-9EE1-999B3AD81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3EA58-689C-AF4F-8192-DC3FC786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A0C03-1062-DC4F-AB86-D8EB9FBF9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3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E4E0CF-D6AD-8243-AAE0-61EEBA92ED15}"/>
              </a:ext>
            </a:extLst>
          </p:cNvPr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3E3B8D-3A3A-7F40-9397-E52F050FBFB6}"/>
              </a:ext>
            </a:extLst>
          </p:cNvPr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0365904-C1AF-4540-9C3C-FAE88C722A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5498-8546-D94C-8939-2C850DE468E4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B9268F3-8881-E24E-8361-7658E7475BA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DF0D4F-EA53-4947-B1DC-0CE7CDC476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9B60C-831B-AA41-BE3E-ABFE8A116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4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3FC2C0-5113-0344-915C-176ADD0107BE}"/>
              </a:ext>
            </a:extLst>
          </p:cNvPr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5F900E-D631-D943-849A-8E1C016DD444}"/>
              </a:ext>
            </a:extLst>
          </p:cNvPr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F0521DE-2F32-D549-80D9-50691AE4673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C057-5E73-6F48-B4A5-839CD5AF9AC5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49ACD8C-3D22-3E4F-AB97-89D9EF24DBE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20C78D4-685E-6644-9897-32183C4A723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264FC-16C3-5F4B-9513-C56C08758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91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48C0D-9596-1A49-A86A-9E8070DD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4F230-AF45-9041-A598-34CDD99BC7E0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5516A-D902-A44A-AE6F-5DBBD8CA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9A6B-05FC-664F-B113-A44B7D11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71E94-E20E-7647-993A-3C01B90EB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4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EF838-6EA6-8449-9F95-8DD9D0EEC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41CC-AA27-5948-B295-BFD6D303C04B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92413-D62F-3040-94B2-4D7347FCC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78A73-AA22-7C4F-A7A2-EBA82E57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7CE40-EF59-7445-98FE-4AE86B616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4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F1E3F-A1A6-5B40-9BF1-FDC147D2C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F37DC-6166-594D-A5F3-16157AE40D96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E6A4E-262B-C24A-BE02-274A6C7C7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3421-ED28-BA47-B947-9C78E5175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9E5A2-611E-744B-A079-D66DB149D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6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169A4-D374-9243-B117-D4CAB798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F580B-F4E2-5949-B35C-D92C07E9F88E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1F6F4-CE79-2141-997E-E7AE4D5A0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298C8-8F86-0447-BA38-B355D86A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CEEAE-0F84-8C4F-B12B-A0501C970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4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7278AB-A701-DF40-B2E6-1F9EA3F7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8428E-25A9-9E4D-9E88-AA91EA17C420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0C2FBF-C866-5A4C-ABCD-C079F2D8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BCCA8B-99CA-0E4D-B5E3-8BAE24B69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52E07-22DA-8143-9241-D3BB97877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6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2F619E-1772-EE41-AE05-38A7AE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C218D-6330-0E40-9BF7-CA7F4B9E3600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1FA599C-87B1-804D-BB42-F67EA3E3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F15366-EBFF-B847-98E8-F5DA07AE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EEED8-F74A-8F48-A3C7-80FEAA0F2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3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9808CA-A985-9E4D-A2C7-9E7B57707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70301-B371-4E4F-B846-E8DF5FADDF7F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715D36C-A76A-AA42-ABE8-18CE1755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91BF253-1807-0A46-99E3-250C913BA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FEC8E-D2BC-314E-B05A-36B1269B9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75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5A5C9D2-8B29-3446-9181-1013510F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6B55C-F366-5F44-92F8-3172BAB0AAD9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58CD03-710E-D449-9C22-D2C4E4F0C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9C01F0-5F6D-DA43-937D-181ABCBE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90AFD-FB29-7142-BFAF-DA01CCD65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7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9651CD-E5F5-E942-9607-526FF9F8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4EAF0-0694-FD4C-A2B1-A16B072294B5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F75F14-EFBC-0544-9DF2-99A83CE12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5EC009-3214-A346-9AB6-FCD8C7D2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1DF9-5CC5-0542-936E-6C54F652A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3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336BD6-226B-474F-8389-0747196DE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A1EC0-3E42-8544-ACF7-55CF29463A39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BD17CC-2810-4743-937A-42BE78975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F9716D-CCFF-D447-BE80-2C4BED6D0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6A654-FC71-EE42-B57A-1A7E5C9B3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3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543D4A4E-87CE-2841-8D17-4E3EDDFE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>
            <a:extLst>
              <a:ext uri="{FF2B5EF4-FFF2-40B4-BE49-F238E27FC236}">
                <a16:creationId xmlns:a16="http://schemas.microsoft.com/office/drawing/2014/main" id="{6D024D3E-7301-3D44-9CAC-8018A2F4D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2722599-1589-1949-AB67-FFE297FF086E}"/>
              </a:ext>
            </a:extLst>
          </p:cNvPr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>
            <a:extLst>
              <a:ext uri="{FF2B5EF4-FFF2-40B4-BE49-F238E27FC236}">
                <a16:creationId xmlns:a16="http://schemas.microsoft.com/office/drawing/2014/main" id="{8FEBBEE7-2CB8-0D4F-A0C8-E2B0A72F7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>
            <a:extLst>
              <a:ext uri="{FF2B5EF4-FFF2-40B4-BE49-F238E27FC236}">
                <a16:creationId xmlns:a16="http://schemas.microsoft.com/office/drawing/2014/main" id="{8979C457-7D18-2146-8FA0-44C8B9BE5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0AC6A5-6E30-D941-854C-FE25E975C22D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>
            <a:extLst>
              <a:ext uri="{FF2B5EF4-FFF2-40B4-BE49-F238E27FC236}">
                <a16:creationId xmlns:a16="http://schemas.microsoft.com/office/drawing/2014/main" id="{9A94F6D9-82D8-164A-9DCE-D18CCA530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35" name="Text Placeholder 2">
            <a:extLst>
              <a:ext uri="{FF2B5EF4-FFF2-40B4-BE49-F238E27FC236}">
                <a16:creationId xmlns:a16="http://schemas.microsoft.com/office/drawing/2014/main" id="{2CC387D5-7F73-4544-AACE-014A4DFD3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C6C8-D331-234E-B6A3-B12C09D758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CA23F6-71C0-9D48-AC30-51654D52291B}" type="datetimeFigureOut">
              <a:rPr lang="en-US"/>
              <a:pPr>
                <a:defRPr/>
              </a:pPr>
              <a:t>4/28/20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16509-5390-F443-9B4F-9A02CEC845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58A1D-C5E4-0645-96C6-408AF8298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E1E35A-E260-0E40-AAAA-32E794780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7" r:id="rId12"/>
    <p:sldLayoutId id="2147483854" r:id="rId13"/>
    <p:sldLayoutId id="2147483858" r:id="rId14"/>
    <p:sldLayoutId id="2147483859" r:id="rId15"/>
    <p:sldLayoutId id="2147483855" r:id="rId16"/>
    <p:sldLayoutId id="2147483856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2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2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2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2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2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em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em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4208D079-02CA-FC48-9206-88079BEA7D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55700" y="1447800"/>
            <a:ext cx="8824913" cy="3328988"/>
          </a:xfrm>
        </p:spPr>
        <p:txBody>
          <a:bodyPr/>
          <a:lstStyle/>
          <a:p>
            <a:pPr eaLnBrk="1" hangingPunct="1"/>
            <a:r>
              <a:rPr lang="en-US" altLang="en-US" dirty="0"/>
              <a:t>ERP 07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1FC28-E8E3-CB44-87FF-78F4ECB1C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4776788"/>
            <a:ext cx="8824913" cy="8620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 err="1"/>
              <a:t>DDr</a:t>
            </a:r>
            <a:r>
              <a:rPr lang="en-US" dirty="0"/>
              <a:t>. </a:t>
            </a:r>
            <a:r>
              <a:rPr lang="en-US" dirty="0" err="1"/>
              <a:t>Damianos</a:t>
            </a:r>
            <a:r>
              <a:rPr lang="en-US" dirty="0"/>
              <a:t> </a:t>
            </a:r>
            <a:r>
              <a:rPr lang="en-US" dirty="0" err="1"/>
              <a:t>Sakas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/>
              <a:t>Προγραμματισμό και έλεγχο της παραγωγής </a:t>
            </a:r>
            <a:endParaRPr lang="el-GR" dirty="0">
              <a:effectLst/>
            </a:endParaRPr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345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endParaRPr lang="el-GR" dirty="0"/>
          </a:p>
          <a:p>
            <a:r>
              <a:rPr lang="el-GR" dirty="0" err="1"/>
              <a:t>πίνακες</a:t>
            </a:r>
            <a:r>
              <a:rPr lang="el-GR" dirty="0"/>
              <a:t> </a:t>
            </a:r>
            <a:r>
              <a:rPr lang="el-GR" dirty="0" err="1"/>
              <a:t>υλικών</a:t>
            </a:r>
            <a:r>
              <a:rPr lang="el-GR" dirty="0"/>
              <a:t> </a:t>
            </a:r>
            <a:r>
              <a:rPr lang="el-GR" dirty="0" err="1"/>
              <a:t>παραγωγής</a:t>
            </a:r>
            <a:r>
              <a:rPr lang="el-GR" dirty="0"/>
              <a:t>, </a:t>
            </a:r>
          </a:p>
          <a:p>
            <a:endParaRPr lang="el-GR" dirty="0"/>
          </a:p>
          <a:p>
            <a:r>
              <a:rPr lang="el-GR" dirty="0"/>
              <a:t>τα </a:t>
            </a:r>
            <a:r>
              <a:rPr lang="el-GR" dirty="0" err="1"/>
              <a:t>κέντρα</a:t>
            </a:r>
            <a:r>
              <a:rPr lang="el-GR" dirty="0"/>
              <a:t> </a:t>
            </a:r>
            <a:r>
              <a:rPr lang="el-GR" dirty="0" err="1"/>
              <a:t>εργασίας</a:t>
            </a:r>
            <a:r>
              <a:rPr lang="el-GR" dirty="0"/>
              <a:t>, </a:t>
            </a:r>
          </a:p>
          <a:p>
            <a:endParaRPr lang="el-GR" dirty="0"/>
          </a:p>
          <a:p>
            <a:r>
              <a:rPr lang="el-GR" dirty="0"/>
              <a:t>οι </a:t>
            </a:r>
            <a:r>
              <a:rPr lang="el-GR" dirty="0" err="1"/>
              <a:t>δρομολογήσεις</a:t>
            </a:r>
            <a:r>
              <a:rPr lang="el-GR" dirty="0"/>
              <a:t> των </a:t>
            </a:r>
            <a:r>
              <a:rPr lang="el-GR" dirty="0" err="1"/>
              <a:t>προϊόντων</a:t>
            </a:r>
            <a:r>
              <a:rPr lang="el-GR" dirty="0"/>
              <a:t> </a:t>
            </a:r>
          </a:p>
          <a:p>
            <a:endParaRPr lang="el-GR" dirty="0"/>
          </a:p>
          <a:p>
            <a:r>
              <a:rPr lang="el-GR" dirty="0"/>
              <a:t>και τα </a:t>
            </a:r>
            <a:r>
              <a:rPr lang="el-GR" dirty="0" err="1"/>
              <a:t>υλικα</a:t>
            </a:r>
            <a:r>
              <a:rPr lang="el-GR" dirty="0"/>
              <a:t>́.</a:t>
            </a:r>
            <a:endParaRPr lang="en-US" dirty="0"/>
          </a:p>
        </p:txBody>
      </p:sp>
      <p:pic>
        <p:nvPicPr>
          <p:cNvPr id="2" name="Online Media 1" descr="0710">
            <a:hlinkClick r:id="" action="ppaction://media"/>
            <a:extLst>
              <a:ext uri="{FF2B5EF4-FFF2-40B4-BE49-F238E27FC236}">
                <a16:creationId xmlns:a16="http://schemas.microsoft.com/office/drawing/2014/main" id="{8358E16A-6D3F-8A46-BEC8-246A8A576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Πίνακες</a:t>
            </a:r>
            <a:r>
              <a:rPr lang="el-GR" b="1" dirty="0"/>
              <a:t> </a:t>
            </a:r>
            <a:r>
              <a:rPr lang="el-GR" b="1" dirty="0" err="1"/>
              <a:t>υλικών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n-US" b="1" dirty="0"/>
              <a:t> </a:t>
            </a:r>
            <a:r>
              <a:rPr lang="el-GR" b="1" dirty="0"/>
              <a:t>στα </a:t>
            </a:r>
            <a:r>
              <a:rPr lang="en-US" b="1" dirty="0"/>
              <a:t>ERP</a:t>
            </a:r>
            <a:r>
              <a:rPr lang="el-GR" b="1" dirty="0"/>
              <a:t> 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670291"/>
            <a:ext cx="113014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l-GR" dirty="0"/>
              <a:t>Στην </a:t>
            </a:r>
            <a:r>
              <a:rPr lang="el-GR" dirty="0" err="1"/>
              <a:t>Εικόνα</a:t>
            </a:r>
            <a:r>
              <a:rPr lang="el-GR" dirty="0"/>
              <a:t> της διαφάνειας, </a:t>
            </a:r>
            <a:r>
              <a:rPr lang="el-GR" dirty="0" err="1"/>
              <a:t>παρουσιάζονται</a:t>
            </a:r>
            <a:r>
              <a:rPr lang="el-GR" dirty="0"/>
              <a:t> </a:t>
            </a:r>
            <a:r>
              <a:rPr lang="el-GR" dirty="0" err="1"/>
              <a:t>όλα</a:t>
            </a:r>
            <a:r>
              <a:rPr lang="el-GR" dirty="0"/>
              <a:t> τα </a:t>
            </a:r>
            <a:r>
              <a:rPr lang="el-GR" dirty="0" err="1"/>
              <a:t>απαιτούμενα</a:t>
            </a:r>
            <a:r>
              <a:rPr lang="el-GR" dirty="0"/>
              <a:t> </a:t>
            </a:r>
            <a:r>
              <a:rPr lang="el-GR" dirty="0" err="1"/>
              <a:t>συστατικα</a:t>
            </a:r>
            <a:r>
              <a:rPr lang="el-GR" dirty="0"/>
              <a:t>́ για την </a:t>
            </a:r>
            <a:r>
              <a:rPr lang="el-GR" dirty="0" err="1"/>
              <a:t>κατασκευη</a:t>
            </a:r>
            <a:r>
              <a:rPr lang="el-GR" dirty="0"/>
              <a:t>́ </a:t>
            </a:r>
            <a:r>
              <a:rPr lang="el-GR" dirty="0" err="1"/>
              <a:t>ενός</a:t>
            </a:r>
            <a:r>
              <a:rPr lang="el-GR" dirty="0"/>
              <a:t> </a:t>
            </a:r>
            <a:r>
              <a:rPr lang="el-GR" dirty="0" err="1"/>
              <a:t>ποδηλάτου</a:t>
            </a:r>
            <a:r>
              <a:rPr lang="el-GR" dirty="0"/>
              <a:t>. Η </a:t>
            </a:r>
            <a:r>
              <a:rPr lang="el-GR" dirty="0" err="1"/>
              <a:t>διαδικασία</a:t>
            </a:r>
            <a:r>
              <a:rPr lang="el-GR" dirty="0"/>
              <a:t> της </a:t>
            </a:r>
            <a:r>
              <a:rPr lang="el-GR" dirty="0" err="1"/>
              <a:t>πλήρους</a:t>
            </a:r>
            <a:r>
              <a:rPr lang="el-GR" dirty="0"/>
              <a:t> </a:t>
            </a:r>
            <a:r>
              <a:rPr lang="el-GR" dirty="0" err="1"/>
              <a:t>ανάπτυξης</a:t>
            </a:r>
            <a:r>
              <a:rPr lang="el-GR" dirty="0"/>
              <a:t> και </a:t>
            </a:r>
            <a:r>
              <a:rPr lang="el-GR" dirty="0" err="1"/>
              <a:t>παρουσίασης</a:t>
            </a:r>
            <a:r>
              <a:rPr lang="el-GR" dirty="0"/>
              <a:t> </a:t>
            </a:r>
            <a:r>
              <a:rPr lang="el-GR" dirty="0" err="1"/>
              <a:t>όλων</a:t>
            </a:r>
            <a:r>
              <a:rPr lang="el-GR" dirty="0"/>
              <a:t> των </a:t>
            </a:r>
            <a:r>
              <a:rPr lang="el-GR" dirty="0" err="1"/>
              <a:t>συστατικών</a:t>
            </a:r>
            <a:r>
              <a:rPr lang="el-GR" dirty="0"/>
              <a:t> </a:t>
            </a:r>
            <a:r>
              <a:rPr lang="el-GR" dirty="0" err="1"/>
              <a:t>ονομάζεται</a:t>
            </a:r>
            <a:r>
              <a:rPr lang="el-GR" dirty="0"/>
              <a:t> </a:t>
            </a:r>
            <a:r>
              <a:rPr lang="el-GR" dirty="0" err="1"/>
              <a:t>έκρηξη</a:t>
            </a:r>
            <a:r>
              <a:rPr lang="el-GR" dirty="0"/>
              <a:t> ΒΟΜ (ΒΟΜ </a:t>
            </a:r>
            <a:r>
              <a:rPr lang="en-US" dirty="0"/>
              <a:t>explosion).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69068-4680-4F45-9F8D-A5C4837DE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517" y="2828546"/>
            <a:ext cx="5080965" cy="4029454"/>
          </a:xfrm>
          <a:prstGeom prst="rect">
            <a:avLst/>
          </a:prstGeom>
        </p:spPr>
      </p:pic>
      <p:pic>
        <p:nvPicPr>
          <p:cNvPr id="2" name="Online Media 1" descr="0711">
            <a:hlinkClick r:id="" action="ppaction://media"/>
            <a:extLst>
              <a:ext uri="{FF2B5EF4-FFF2-40B4-BE49-F238E27FC236}">
                <a16:creationId xmlns:a16="http://schemas.microsoft.com/office/drawing/2014/main" id="{7FFF1AE9-1051-0440-BBE7-FAE7A1A28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Πίνακες</a:t>
            </a:r>
            <a:r>
              <a:rPr lang="el-GR" b="1" dirty="0"/>
              <a:t> </a:t>
            </a:r>
            <a:r>
              <a:rPr lang="el-GR" b="1" dirty="0" err="1"/>
              <a:t>υλικών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στα </a:t>
            </a:r>
            <a:r>
              <a:rPr lang="en-US" b="1" dirty="0"/>
              <a:t>ERP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670291"/>
            <a:ext cx="11301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l-GR" dirty="0"/>
              <a:t>Η </a:t>
            </a:r>
            <a:r>
              <a:rPr lang="el-GR" dirty="0" err="1"/>
              <a:t>διαδικασία</a:t>
            </a:r>
            <a:r>
              <a:rPr lang="el-GR" dirty="0"/>
              <a:t> της </a:t>
            </a:r>
            <a:r>
              <a:rPr lang="el-GR" dirty="0" err="1"/>
              <a:t>πλήρους</a:t>
            </a:r>
            <a:r>
              <a:rPr lang="el-GR" dirty="0"/>
              <a:t> </a:t>
            </a:r>
            <a:r>
              <a:rPr lang="el-GR" dirty="0" err="1"/>
              <a:t>ανάπτυξης</a:t>
            </a:r>
            <a:r>
              <a:rPr lang="el-GR" dirty="0"/>
              <a:t> και </a:t>
            </a:r>
            <a:r>
              <a:rPr lang="el-GR" dirty="0" err="1"/>
              <a:t>παρουσίασης</a:t>
            </a:r>
            <a:r>
              <a:rPr lang="el-GR" dirty="0"/>
              <a:t> </a:t>
            </a:r>
            <a:r>
              <a:rPr lang="el-GR" dirty="0" err="1"/>
              <a:t>όλων</a:t>
            </a:r>
            <a:r>
              <a:rPr lang="el-GR" dirty="0"/>
              <a:t> των </a:t>
            </a:r>
            <a:r>
              <a:rPr lang="el-GR" dirty="0" err="1"/>
              <a:t>συστατικών</a:t>
            </a:r>
            <a:r>
              <a:rPr lang="el-GR" dirty="0"/>
              <a:t> </a:t>
            </a:r>
            <a:r>
              <a:rPr lang="el-GR" dirty="0" err="1"/>
              <a:t>ονομάζεται</a:t>
            </a:r>
            <a:r>
              <a:rPr lang="el-GR" dirty="0"/>
              <a:t> </a:t>
            </a:r>
            <a:r>
              <a:rPr lang="el-GR" dirty="0" err="1"/>
              <a:t>έκρηξη</a:t>
            </a:r>
            <a:r>
              <a:rPr lang="el-GR" dirty="0"/>
              <a:t> ΒΟΜ (ΒΟΜ </a:t>
            </a:r>
            <a:r>
              <a:rPr lang="en-US" dirty="0"/>
              <a:t>explosion).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59BD8-ED4B-C84B-9C53-862974843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840" y="2519770"/>
            <a:ext cx="5011420" cy="4146460"/>
          </a:xfrm>
          <a:prstGeom prst="rect">
            <a:avLst/>
          </a:prstGeom>
        </p:spPr>
      </p:pic>
      <p:pic>
        <p:nvPicPr>
          <p:cNvPr id="2" name="Online Media 1" descr="0712">
            <a:hlinkClick r:id="" action="ppaction://media"/>
            <a:extLst>
              <a:ext uri="{FF2B5EF4-FFF2-40B4-BE49-F238E27FC236}">
                <a16:creationId xmlns:a16="http://schemas.microsoft.com/office/drawing/2014/main" id="{5D5D436E-B413-2B46-BD59-8AD6793FF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Κέντρο</a:t>
            </a:r>
            <a:r>
              <a:rPr lang="el-GR" b="1" dirty="0"/>
              <a:t> </a:t>
            </a:r>
            <a:r>
              <a:rPr lang="el-GR" b="1" dirty="0" err="1"/>
              <a:t>εργασίας</a:t>
            </a:r>
            <a:r>
              <a:rPr lang="el-GR" b="1" dirty="0"/>
              <a:t> στα </a:t>
            </a:r>
            <a:r>
              <a:rPr lang="en-US" b="1" dirty="0"/>
              <a:t>ERP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319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None/>
            </a:pPr>
            <a:r>
              <a:rPr lang="el-GR" dirty="0"/>
              <a:t>Κέντρο εργασίας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εκει</a:t>
            </a:r>
            <a:r>
              <a:rPr lang="el-GR" dirty="0"/>
              <a:t>́ </a:t>
            </a:r>
            <a:r>
              <a:rPr lang="el-GR" dirty="0" err="1"/>
              <a:t>όπου</a:t>
            </a:r>
            <a:r>
              <a:rPr lang="el-GR" dirty="0"/>
              <a:t> </a:t>
            </a:r>
            <a:r>
              <a:rPr lang="el-GR" dirty="0" err="1"/>
              <a:t>προστίθεται</a:t>
            </a:r>
            <a:r>
              <a:rPr lang="el-GR" dirty="0"/>
              <a:t> </a:t>
            </a:r>
            <a:r>
              <a:rPr lang="el-GR" dirty="0" err="1"/>
              <a:t>αξία</a:t>
            </a:r>
            <a:r>
              <a:rPr lang="el-GR" dirty="0"/>
              <a:t> στις </a:t>
            </a:r>
            <a:r>
              <a:rPr lang="el-GR" dirty="0" err="1"/>
              <a:t>πρώτες</a:t>
            </a:r>
            <a:r>
              <a:rPr lang="el-GR" dirty="0"/>
              <a:t> </a:t>
            </a:r>
            <a:r>
              <a:rPr lang="el-GR" dirty="0" err="1"/>
              <a:t>ύλες</a:t>
            </a:r>
            <a:r>
              <a:rPr lang="el-GR" dirty="0"/>
              <a:t> και τα </a:t>
            </a:r>
            <a:r>
              <a:rPr lang="el-GR" dirty="0" err="1"/>
              <a:t>συστατικα</a:t>
            </a:r>
            <a:r>
              <a:rPr lang="el-GR" dirty="0"/>
              <a:t>́ που </a:t>
            </a:r>
            <a:r>
              <a:rPr lang="el-GR" dirty="0" err="1"/>
              <a:t>χρησιμοποιει</a:t>
            </a:r>
            <a:r>
              <a:rPr lang="el-GR" dirty="0"/>
              <a:t>́ η </a:t>
            </a:r>
            <a:r>
              <a:rPr lang="el-GR" dirty="0" err="1"/>
              <a:t>επιχείρηση</a:t>
            </a:r>
            <a:r>
              <a:rPr lang="el-GR" dirty="0"/>
              <a:t> </a:t>
            </a:r>
            <a:r>
              <a:rPr lang="el-GR" dirty="0" err="1"/>
              <a:t>μέσω</a:t>
            </a:r>
            <a:r>
              <a:rPr lang="el-GR" dirty="0"/>
              <a:t> </a:t>
            </a:r>
            <a:r>
              <a:rPr lang="el-GR" dirty="0" err="1"/>
              <a:t>παραγωγικών</a:t>
            </a:r>
            <a:r>
              <a:rPr lang="el-GR" dirty="0"/>
              <a:t> </a:t>
            </a:r>
            <a:r>
              <a:rPr lang="el-GR" dirty="0" err="1"/>
              <a:t>διεργασιών</a:t>
            </a:r>
            <a:r>
              <a:rPr lang="el-GR" dirty="0"/>
              <a:t>. </a:t>
            </a:r>
            <a:r>
              <a:rPr lang="el-GR" dirty="0" err="1"/>
              <a:t>Ένα</a:t>
            </a:r>
            <a:r>
              <a:rPr lang="el-GR" dirty="0"/>
              <a:t> </a:t>
            </a:r>
            <a:r>
              <a:rPr lang="el-GR" dirty="0" err="1"/>
              <a:t>κέντρο</a:t>
            </a:r>
            <a:r>
              <a:rPr lang="el-GR" dirty="0"/>
              <a:t> </a:t>
            </a:r>
            <a:r>
              <a:rPr lang="el-GR" dirty="0" err="1"/>
              <a:t>εργασίας</a:t>
            </a:r>
            <a:r>
              <a:rPr lang="el-GR" dirty="0"/>
              <a:t> </a:t>
            </a:r>
            <a:r>
              <a:rPr lang="el-GR" dirty="0" err="1"/>
              <a:t>μπορει</a:t>
            </a:r>
            <a:r>
              <a:rPr lang="el-GR" dirty="0"/>
              <a:t>́ να </a:t>
            </a:r>
            <a:r>
              <a:rPr lang="el-GR" dirty="0" err="1"/>
              <a:t>είναι</a:t>
            </a:r>
            <a:r>
              <a:rPr lang="el-GR" dirty="0"/>
              <a:t>: </a:t>
            </a:r>
          </a:p>
          <a:p>
            <a:pPr>
              <a:buNone/>
            </a:pPr>
            <a:endParaRPr lang="el-GR" dirty="0"/>
          </a:p>
          <a:p>
            <a:r>
              <a:rPr lang="el-GR" b="1" dirty="0" err="1"/>
              <a:t>Ένα</a:t>
            </a:r>
            <a:r>
              <a:rPr lang="el-GR" b="1" dirty="0"/>
              <a:t> </a:t>
            </a:r>
            <a:r>
              <a:rPr lang="el-GR" b="1" dirty="0" err="1"/>
              <a:t>μηχάνημα</a:t>
            </a:r>
            <a:r>
              <a:rPr lang="el-GR" b="1" dirty="0"/>
              <a:t>, </a:t>
            </a:r>
          </a:p>
          <a:p>
            <a:r>
              <a:rPr lang="el-GR" b="1" dirty="0" err="1"/>
              <a:t>Ένα</a:t>
            </a:r>
            <a:r>
              <a:rPr lang="el-GR" b="1" dirty="0"/>
              <a:t> </a:t>
            </a:r>
            <a:r>
              <a:rPr lang="el-GR" b="1" dirty="0" err="1"/>
              <a:t>σύνολο</a:t>
            </a:r>
            <a:r>
              <a:rPr lang="el-GR" b="1" dirty="0"/>
              <a:t> </a:t>
            </a:r>
            <a:r>
              <a:rPr lang="el-GR" b="1" dirty="0" err="1"/>
              <a:t>μηχανημάτων</a:t>
            </a:r>
            <a:r>
              <a:rPr lang="el-GR" b="1" dirty="0"/>
              <a:t>, </a:t>
            </a:r>
          </a:p>
          <a:p>
            <a:r>
              <a:rPr lang="el-GR" b="1" dirty="0"/>
              <a:t>Μια </a:t>
            </a:r>
            <a:r>
              <a:rPr lang="el-GR" b="1" dirty="0" err="1"/>
              <a:t>γραμμη</a:t>
            </a:r>
            <a:r>
              <a:rPr lang="el-GR" b="1" dirty="0"/>
              <a:t>́ </a:t>
            </a:r>
            <a:r>
              <a:rPr lang="el-GR" b="1" dirty="0" err="1"/>
              <a:t>παραγωγής</a:t>
            </a:r>
            <a:r>
              <a:rPr lang="el-GR" b="1" dirty="0"/>
              <a:t> ή </a:t>
            </a:r>
          </a:p>
          <a:p>
            <a:r>
              <a:rPr lang="el-GR" b="1" dirty="0"/>
              <a:t>Μια </a:t>
            </a:r>
            <a:r>
              <a:rPr lang="el-GR" b="1" dirty="0" err="1"/>
              <a:t>ομάδα</a:t>
            </a:r>
            <a:r>
              <a:rPr lang="el-GR" b="1" dirty="0"/>
              <a:t> </a:t>
            </a:r>
            <a:r>
              <a:rPr lang="el-GR" b="1" dirty="0" err="1"/>
              <a:t>ατόμων</a:t>
            </a:r>
            <a:r>
              <a:rPr lang="el-GR" b="1" dirty="0"/>
              <a:t> που </a:t>
            </a:r>
            <a:r>
              <a:rPr lang="el-GR" b="1" dirty="0" err="1"/>
              <a:t>είναι</a:t>
            </a:r>
            <a:r>
              <a:rPr lang="el-GR" b="1" dirty="0"/>
              <a:t> </a:t>
            </a:r>
            <a:r>
              <a:rPr lang="el-GR" b="1" dirty="0" err="1"/>
              <a:t>υπεύθυνη</a:t>
            </a:r>
            <a:r>
              <a:rPr lang="el-GR" b="1" dirty="0"/>
              <a:t> για την </a:t>
            </a:r>
            <a:r>
              <a:rPr lang="el-GR" b="1" dirty="0" err="1"/>
              <a:t>εκτέλεση</a:t>
            </a:r>
            <a:r>
              <a:rPr lang="el-GR" b="1" dirty="0"/>
              <a:t> </a:t>
            </a:r>
            <a:r>
              <a:rPr lang="el-GR" b="1" dirty="0" err="1"/>
              <a:t>δραστηριοτήτων</a:t>
            </a:r>
            <a:r>
              <a:rPr lang="el-GR" b="1" dirty="0"/>
              <a:t>. </a:t>
            </a:r>
          </a:p>
        </p:txBody>
      </p:sp>
      <p:pic>
        <p:nvPicPr>
          <p:cNvPr id="2" name="Online Media 1" descr="0713">
            <a:hlinkClick r:id="" action="ppaction://media"/>
            <a:extLst>
              <a:ext uri="{FF2B5EF4-FFF2-40B4-BE49-F238E27FC236}">
                <a16:creationId xmlns:a16="http://schemas.microsoft.com/office/drawing/2014/main" id="{A23E42BF-DA7C-504F-AD95-E2D205A88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Κέντρο</a:t>
            </a:r>
            <a:r>
              <a:rPr lang="el-GR" b="1" dirty="0"/>
              <a:t> </a:t>
            </a:r>
            <a:r>
              <a:rPr lang="el-GR" b="1" dirty="0" err="1"/>
              <a:t>εργασίας</a:t>
            </a:r>
            <a:r>
              <a:rPr lang="el-GR" b="1" dirty="0"/>
              <a:t> στα </a:t>
            </a:r>
            <a:r>
              <a:rPr lang="en-US" b="1" dirty="0"/>
              <a:t>ERP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34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l-GR" dirty="0"/>
              <a:t>Τα </a:t>
            </a:r>
            <a:r>
              <a:rPr lang="el-GR" dirty="0" err="1"/>
              <a:t>δεδομένα</a:t>
            </a:r>
            <a:r>
              <a:rPr lang="el-GR" dirty="0"/>
              <a:t> του </a:t>
            </a:r>
            <a:r>
              <a:rPr lang="el-GR" dirty="0" err="1"/>
              <a:t>κέντρου</a:t>
            </a:r>
            <a:r>
              <a:rPr lang="el-GR" dirty="0"/>
              <a:t> </a:t>
            </a:r>
            <a:r>
              <a:rPr lang="el-GR" dirty="0" err="1"/>
              <a:t>εργασίας</a:t>
            </a:r>
            <a:r>
              <a:rPr lang="el-GR" dirty="0"/>
              <a:t> </a:t>
            </a:r>
            <a:r>
              <a:rPr lang="el-GR" dirty="0" err="1"/>
              <a:t>χρησιμοποιούνται</a:t>
            </a:r>
            <a:r>
              <a:rPr lang="el-GR" dirty="0"/>
              <a:t>: </a:t>
            </a:r>
          </a:p>
          <a:p>
            <a:pPr lvl="1"/>
            <a:r>
              <a:rPr lang="el-GR" b="1" dirty="0"/>
              <a:t>Για </a:t>
            </a:r>
            <a:r>
              <a:rPr lang="el-GR" b="1" dirty="0" err="1"/>
              <a:t>χρονοδρομολόγηση</a:t>
            </a:r>
            <a:r>
              <a:rPr lang="el-GR" b="1" dirty="0"/>
              <a:t> </a:t>
            </a:r>
            <a:r>
              <a:rPr lang="el-GR" b="1" dirty="0" err="1"/>
              <a:t>εργασιών</a:t>
            </a:r>
            <a:r>
              <a:rPr lang="el-GR" b="1" dirty="0"/>
              <a:t>, </a:t>
            </a:r>
            <a:r>
              <a:rPr lang="el-GR" b="1" dirty="0" err="1"/>
              <a:t>αφου</a:t>
            </a:r>
            <a:r>
              <a:rPr lang="el-GR" b="1" dirty="0"/>
              <a:t>́ για </a:t>
            </a:r>
            <a:r>
              <a:rPr lang="el-GR" b="1" dirty="0" err="1"/>
              <a:t>κάθε</a:t>
            </a:r>
            <a:r>
              <a:rPr lang="el-GR" b="1" dirty="0"/>
              <a:t> </a:t>
            </a:r>
            <a:r>
              <a:rPr lang="el-GR" b="1" dirty="0" err="1"/>
              <a:t>μηχανη</a:t>
            </a:r>
            <a:r>
              <a:rPr lang="el-GR" b="1" dirty="0"/>
              <a:t>́ </a:t>
            </a:r>
            <a:r>
              <a:rPr lang="el-GR" b="1" dirty="0" err="1"/>
              <a:t>αλλα</a:t>
            </a:r>
            <a:r>
              <a:rPr lang="el-GR" b="1" dirty="0"/>
              <a:t>́ και </a:t>
            </a:r>
            <a:r>
              <a:rPr lang="el-GR" b="1" dirty="0" err="1"/>
              <a:t>κάθε</a:t>
            </a:r>
            <a:r>
              <a:rPr lang="el-GR" b="1" dirty="0"/>
              <a:t> </a:t>
            </a:r>
            <a:r>
              <a:rPr lang="el-GR" b="1" dirty="0" err="1"/>
              <a:t>εργασία</a:t>
            </a:r>
            <a:r>
              <a:rPr lang="el-GR" b="1" dirty="0"/>
              <a:t> </a:t>
            </a:r>
            <a:r>
              <a:rPr lang="el-GR" b="1" dirty="0" err="1"/>
              <a:t>είναι</a:t>
            </a:r>
            <a:r>
              <a:rPr lang="el-GR" b="1" dirty="0"/>
              <a:t> </a:t>
            </a:r>
            <a:r>
              <a:rPr lang="el-GR" b="1" dirty="0" err="1"/>
              <a:t>γνωστός</a:t>
            </a:r>
            <a:r>
              <a:rPr lang="el-GR" b="1" dirty="0"/>
              <a:t> ο </a:t>
            </a:r>
            <a:r>
              <a:rPr lang="el-GR" b="1" dirty="0" err="1"/>
              <a:t>απαι</a:t>
            </a:r>
            <a:r>
              <a:rPr lang="el-GR" b="1" dirty="0"/>
              <a:t>- </a:t>
            </a:r>
            <a:r>
              <a:rPr lang="el-GR" b="1" dirty="0" err="1"/>
              <a:t>τούμενος</a:t>
            </a:r>
            <a:r>
              <a:rPr lang="el-GR" b="1" dirty="0"/>
              <a:t> </a:t>
            </a:r>
            <a:r>
              <a:rPr lang="el-GR" b="1" dirty="0" err="1"/>
              <a:t>χρόνος</a:t>
            </a:r>
            <a:r>
              <a:rPr lang="el-GR" b="1" dirty="0"/>
              <a:t>. </a:t>
            </a:r>
            <a:endParaRPr lang="el-GR" sz="2400" b="1" dirty="0"/>
          </a:p>
          <a:p>
            <a:pPr lvl="1"/>
            <a:r>
              <a:rPr lang="el-GR" b="1" dirty="0"/>
              <a:t>Για </a:t>
            </a:r>
            <a:r>
              <a:rPr lang="el-GR" b="1" dirty="0" err="1"/>
              <a:t>κοστολόγηση</a:t>
            </a:r>
            <a:r>
              <a:rPr lang="el-GR" b="1" dirty="0"/>
              <a:t> των </a:t>
            </a:r>
            <a:r>
              <a:rPr lang="el-GR" b="1" dirty="0" err="1"/>
              <a:t>εργασιών</a:t>
            </a:r>
            <a:r>
              <a:rPr lang="el-GR" b="1" dirty="0"/>
              <a:t>, </a:t>
            </a:r>
            <a:r>
              <a:rPr lang="el-GR" b="1" dirty="0" err="1"/>
              <a:t>αφου</a:t>
            </a:r>
            <a:r>
              <a:rPr lang="el-GR" b="1" dirty="0"/>
              <a:t>́ </a:t>
            </a:r>
            <a:r>
              <a:rPr lang="el-GR" b="1" dirty="0" err="1"/>
              <a:t>κάθε</a:t>
            </a:r>
            <a:r>
              <a:rPr lang="el-GR" b="1" dirty="0"/>
              <a:t> </a:t>
            </a:r>
            <a:r>
              <a:rPr lang="el-GR" b="1" dirty="0" err="1"/>
              <a:t>βήμα</a:t>
            </a:r>
            <a:r>
              <a:rPr lang="el-GR" b="1" dirty="0"/>
              <a:t> </a:t>
            </a:r>
            <a:r>
              <a:rPr lang="el-GR" b="1" dirty="0" err="1"/>
              <a:t>απαιτει</a:t>
            </a:r>
            <a:r>
              <a:rPr lang="el-GR" b="1" dirty="0"/>
              <a:t>́ </a:t>
            </a:r>
            <a:r>
              <a:rPr lang="el-GR" b="1" dirty="0" err="1"/>
              <a:t>πόρους</a:t>
            </a:r>
            <a:r>
              <a:rPr lang="el-GR" b="1" dirty="0"/>
              <a:t> οι </a:t>
            </a:r>
            <a:r>
              <a:rPr lang="el-GR" b="1" dirty="0" err="1"/>
              <a:t>οποίοι</a:t>
            </a:r>
            <a:r>
              <a:rPr lang="el-GR" b="1" dirty="0"/>
              <a:t> </a:t>
            </a:r>
            <a:r>
              <a:rPr lang="el-GR" b="1" dirty="0" err="1"/>
              <a:t>έχουν</a:t>
            </a:r>
            <a:r>
              <a:rPr lang="el-GR" b="1" dirty="0"/>
              <a:t> </a:t>
            </a:r>
            <a:r>
              <a:rPr lang="el-GR" b="1" dirty="0" err="1"/>
              <a:t>κόστος</a:t>
            </a:r>
            <a:r>
              <a:rPr lang="el-GR" b="1" dirty="0"/>
              <a:t>. </a:t>
            </a:r>
            <a:endParaRPr lang="el-GR" sz="2400" b="1" dirty="0"/>
          </a:p>
          <a:p>
            <a:pPr lvl="1"/>
            <a:r>
              <a:rPr lang="el-GR" b="1" dirty="0"/>
              <a:t>Για τον </a:t>
            </a:r>
            <a:r>
              <a:rPr lang="el-GR" b="1" dirty="0" err="1"/>
              <a:t>υπολογισμο</a:t>
            </a:r>
            <a:r>
              <a:rPr lang="el-GR" b="1" dirty="0"/>
              <a:t>́ της </a:t>
            </a:r>
            <a:r>
              <a:rPr lang="el-GR" b="1" dirty="0" err="1"/>
              <a:t>απαιτούμενης</a:t>
            </a:r>
            <a:r>
              <a:rPr lang="el-GR" b="1" dirty="0"/>
              <a:t> </a:t>
            </a:r>
            <a:r>
              <a:rPr lang="el-GR" b="1" dirty="0" err="1"/>
              <a:t>δυναμικότητας</a:t>
            </a:r>
            <a:r>
              <a:rPr lang="el-GR" b="1" dirty="0"/>
              <a:t> (</a:t>
            </a:r>
            <a:r>
              <a:rPr lang="en-US" b="1" dirty="0"/>
              <a:t>capacity planning), </a:t>
            </a:r>
            <a:r>
              <a:rPr lang="el-GR" b="1" dirty="0" err="1"/>
              <a:t>εφόσον</a:t>
            </a:r>
            <a:r>
              <a:rPr lang="el-GR" b="1" dirty="0"/>
              <a:t> </a:t>
            </a:r>
            <a:r>
              <a:rPr lang="el-GR" b="1" dirty="0" err="1"/>
              <a:t>είναι</a:t>
            </a:r>
            <a:r>
              <a:rPr lang="el-GR" b="1" dirty="0"/>
              <a:t> </a:t>
            </a:r>
            <a:r>
              <a:rPr lang="el-GR" b="1" dirty="0" err="1"/>
              <a:t>γνωστη</a:t>
            </a:r>
            <a:r>
              <a:rPr lang="el-GR" b="1" dirty="0"/>
              <a:t>́ η </a:t>
            </a:r>
            <a:r>
              <a:rPr lang="el-GR" b="1" dirty="0" err="1"/>
              <a:t>δυναμικότητα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</a:t>
            </a:r>
            <a:r>
              <a:rPr lang="el-GR" b="1" dirty="0" err="1"/>
              <a:t>τόσο</a:t>
            </a:r>
            <a:r>
              <a:rPr lang="el-GR" b="1" dirty="0"/>
              <a:t> των </a:t>
            </a:r>
            <a:r>
              <a:rPr lang="el-GR" b="1" dirty="0" err="1"/>
              <a:t>μηχανών</a:t>
            </a:r>
            <a:r>
              <a:rPr lang="el-GR" b="1" dirty="0"/>
              <a:t> </a:t>
            </a:r>
            <a:r>
              <a:rPr lang="el-GR" b="1" dirty="0" err="1"/>
              <a:t>όσο</a:t>
            </a:r>
            <a:r>
              <a:rPr lang="el-GR" b="1" dirty="0"/>
              <a:t> και των </a:t>
            </a:r>
            <a:r>
              <a:rPr lang="el-GR" b="1" dirty="0" err="1"/>
              <a:t>εργαζόμενων</a:t>
            </a:r>
            <a:r>
              <a:rPr lang="el-GR" b="1" dirty="0"/>
              <a:t> για </a:t>
            </a:r>
            <a:r>
              <a:rPr lang="el-GR" b="1" dirty="0" err="1"/>
              <a:t>κάθε</a:t>
            </a:r>
            <a:r>
              <a:rPr lang="el-GR" b="1" dirty="0"/>
              <a:t> </a:t>
            </a:r>
            <a:r>
              <a:rPr lang="el-GR" b="1" dirty="0" err="1"/>
              <a:t>κέντρο</a:t>
            </a:r>
            <a:r>
              <a:rPr lang="el-GR" b="1" dirty="0"/>
              <a:t> </a:t>
            </a:r>
            <a:r>
              <a:rPr lang="el-GR" b="1" dirty="0" err="1"/>
              <a:t>εργασίας</a:t>
            </a:r>
            <a:r>
              <a:rPr lang="el-GR" b="1" dirty="0"/>
              <a:t>. </a:t>
            </a:r>
            <a:endParaRPr lang="el-GR" sz="2400" b="1" dirty="0"/>
          </a:p>
          <a:p>
            <a:pPr lvl="1"/>
            <a:r>
              <a:rPr lang="el-GR" b="1" dirty="0"/>
              <a:t>Για τη </a:t>
            </a:r>
            <a:r>
              <a:rPr lang="el-GR" b="1" dirty="0" err="1"/>
              <a:t>συντήρηση</a:t>
            </a:r>
            <a:r>
              <a:rPr lang="el-GR" b="1" dirty="0"/>
              <a:t> του </a:t>
            </a:r>
            <a:r>
              <a:rPr lang="el-GR" b="1" dirty="0" err="1"/>
              <a:t>εξοπλισμου</a:t>
            </a:r>
            <a:r>
              <a:rPr lang="el-GR" b="1" dirty="0"/>
              <a:t>́, </a:t>
            </a:r>
            <a:r>
              <a:rPr lang="el-GR" b="1" dirty="0" err="1"/>
              <a:t>δεδομένου</a:t>
            </a:r>
            <a:r>
              <a:rPr lang="el-GR" b="1" dirty="0"/>
              <a:t> </a:t>
            </a:r>
            <a:r>
              <a:rPr lang="el-GR" b="1" dirty="0" err="1"/>
              <a:t>ότι</a:t>
            </a:r>
            <a:r>
              <a:rPr lang="el-GR" b="1" dirty="0"/>
              <a:t> οι </a:t>
            </a:r>
            <a:r>
              <a:rPr lang="el-GR" b="1" dirty="0" err="1"/>
              <a:t>εργασίες</a:t>
            </a:r>
            <a:r>
              <a:rPr lang="el-GR" b="1" dirty="0"/>
              <a:t> </a:t>
            </a:r>
            <a:r>
              <a:rPr lang="el-GR" b="1" dirty="0" err="1"/>
              <a:t>συντήρησης</a:t>
            </a:r>
            <a:r>
              <a:rPr lang="el-GR" b="1" dirty="0"/>
              <a:t> </a:t>
            </a:r>
            <a:r>
              <a:rPr lang="el-GR" b="1" dirty="0" err="1"/>
              <a:t>αρκετές</a:t>
            </a:r>
            <a:r>
              <a:rPr lang="el-GR" b="1" dirty="0"/>
              <a:t> </a:t>
            </a:r>
            <a:r>
              <a:rPr lang="el-GR" b="1" dirty="0" err="1"/>
              <a:t>φορές</a:t>
            </a:r>
            <a:r>
              <a:rPr lang="el-GR" b="1" dirty="0"/>
              <a:t> </a:t>
            </a:r>
            <a:r>
              <a:rPr lang="el-GR" b="1" dirty="0" err="1"/>
              <a:t>διακόπτουν</a:t>
            </a:r>
            <a:r>
              <a:rPr lang="el-GR" b="1" dirty="0"/>
              <a:t> την </a:t>
            </a:r>
            <a:r>
              <a:rPr lang="el-GR" b="1" dirty="0" err="1"/>
              <a:t>ομαλη</a:t>
            </a:r>
            <a:r>
              <a:rPr lang="el-GR" b="1" dirty="0"/>
              <a:t>́ </a:t>
            </a:r>
            <a:r>
              <a:rPr lang="el-GR" b="1" dirty="0" err="1"/>
              <a:t>λειτουργία</a:t>
            </a:r>
            <a:r>
              <a:rPr lang="el-GR" b="1" dirty="0"/>
              <a:t> του </a:t>
            </a:r>
            <a:r>
              <a:rPr lang="el-GR" b="1" dirty="0" err="1"/>
              <a:t>κέντρου</a:t>
            </a:r>
            <a:r>
              <a:rPr lang="el-GR" b="1" dirty="0"/>
              <a:t> </a:t>
            </a:r>
            <a:r>
              <a:rPr lang="el-GR" b="1" dirty="0" err="1"/>
              <a:t>εργασίας</a:t>
            </a:r>
            <a:r>
              <a:rPr lang="el-GR" b="1" dirty="0"/>
              <a:t>. </a:t>
            </a:r>
            <a:endParaRPr lang="el-GR" sz="2400" b="1" dirty="0"/>
          </a:p>
        </p:txBody>
      </p:sp>
      <p:pic>
        <p:nvPicPr>
          <p:cNvPr id="2" name="Online Media 1" descr="0714">
            <a:hlinkClick r:id="" action="ppaction://media"/>
            <a:extLst>
              <a:ext uri="{FF2B5EF4-FFF2-40B4-BE49-F238E27FC236}">
                <a16:creationId xmlns:a16="http://schemas.microsoft.com/office/drawing/2014/main" id="{E6123C50-CF3D-C248-A7D9-EB5DAC90A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Φασεολόγιο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και </a:t>
            </a:r>
            <a:r>
              <a:rPr lang="en-US" b="1" dirty="0"/>
              <a:t>ERP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None/>
            </a:pPr>
            <a:r>
              <a:rPr lang="el-GR" dirty="0" err="1"/>
              <a:t>Ενα</a:t>
            </a:r>
            <a:r>
              <a:rPr lang="el-GR" dirty="0"/>
              <a:t> </a:t>
            </a:r>
            <a:r>
              <a:rPr lang="el-GR" dirty="0" err="1"/>
              <a:t>φασεολόγιο</a:t>
            </a:r>
            <a:r>
              <a:rPr lang="el-GR" dirty="0"/>
              <a:t> </a:t>
            </a:r>
            <a:r>
              <a:rPr lang="el-GR" dirty="0" err="1"/>
              <a:t>προσδιορίζει</a:t>
            </a:r>
            <a:r>
              <a:rPr lang="el-GR" dirty="0"/>
              <a:t>: </a:t>
            </a:r>
          </a:p>
          <a:p>
            <a:endParaRPr lang="el-GR" b="1" dirty="0"/>
          </a:p>
          <a:p>
            <a:r>
              <a:rPr lang="el-GR" b="1" dirty="0"/>
              <a:t>Το </a:t>
            </a:r>
            <a:r>
              <a:rPr lang="el-GR" b="1" dirty="0" err="1"/>
              <a:t>κέντρο</a:t>
            </a:r>
            <a:r>
              <a:rPr lang="el-GR" b="1" dirty="0"/>
              <a:t> </a:t>
            </a:r>
            <a:r>
              <a:rPr lang="el-GR" b="1" dirty="0" err="1"/>
              <a:t>εργασίας</a:t>
            </a:r>
            <a:r>
              <a:rPr lang="el-GR" b="1" dirty="0"/>
              <a:t> στο </a:t>
            </a:r>
            <a:r>
              <a:rPr lang="el-GR" b="1" dirty="0" err="1"/>
              <a:t>οποίο</a:t>
            </a:r>
            <a:r>
              <a:rPr lang="el-GR" b="1" dirty="0"/>
              <a:t> </a:t>
            </a:r>
            <a:r>
              <a:rPr lang="el-GR" b="1" dirty="0" err="1"/>
              <a:t>πραγματοποιείται</a:t>
            </a:r>
            <a:r>
              <a:rPr lang="el-GR" b="1" dirty="0"/>
              <a:t> η </a:t>
            </a:r>
            <a:r>
              <a:rPr lang="el-GR" b="1" dirty="0" err="1"/>
              <a:t>εργασία</a:t>
            </a:r>
            <a:r>
              <a:rPr lang="el-GR" b="1" dirty="0"/>
              <a:t>, </a:t>
            </a:r>
          </a:p>
          <a:p>
            <a:endParaRPr lang="el-GR" b="1" dirty="0"/>
          </a:p>
          <a:p>
            <a:r>
              <a:rPr lang="el-GR" b="1" dirty="0"/>
              <a:t>Τα </a:t>
            </a:r>
            <a:r>
              <a:rPr lang="el-GR" b="1" dirty="0" err="1"/>
              <a:t>υλικα</a:t>
            </a:r>
            <a:r>
              <a:rPr lang="el-GR" b="1" dirty="0"/>
              <a:t>́ που </a:t>
            </a:r>
            <a:r>
              <a:rPr lang="el-GR" b="1" dirty="0" err="1"/>
              <a:t>απαιτούνται</a:t>
            </a:r>
            <a:r>
              <a:rPr lang="el-GR" b="1" dirty="0"/>
              <a:t> για την </a:t>
            </a:r>
            <a:r>
              <a:rPr lang="el-GR" b="1" dirty="0" err="1"/>
              <a:t>κατασκευη</a:t>
            </a:r>
            <a:r>
              <a:rPr lang="el-GR" b="1" dirty="0"/>
              <a:t>́ του </a:t>
            </a:r>
            <a:r>
              <a:rPr lang="el-GR" b="1" dirty="0" err="1"/>
              <a:t>προϊόντος</a:t>
            </a:r>
            <a:r>
              <a:rPr lang="el-GR" b="1" dirty="0"/>
              <a:t>, </a:t>
            </a:r>
          </a:p>
          <a:p>
            <a:endParaRPr lang="el-GR" b="1" dirty="0"/>
          </a:p>
          <a:p>
            <a:r>
              <a:rPr lang="el-GR" b="1" dirty="0"/>
              <a:t>Τις </a:t>
            </a:r>
            <a:r>
              <a:rPr lang="el-GR" b="1" dirty="0" err="1"/>
              <a:t>προκαθορισμένες</a:t>
            </a:r>
            <a:r>
              <a:rPr lang="el-GR" b="1" dirty="0"/>
              <a:t> </a:t>
            </a:r>
            <a:r>
              <a:rPr lang="el-GR" b="1" dirty="0" err="1"/>
              <a:t>τιμές</a:t>
            </a:r>
            <a:r>
              <a:rPr lang="el-GR" b="1" dirty="0"/>
              <a:t> για τον </a:t>
            </a:r>
            <a:r>
              <a:rPr lang="el-GR" b="1" dirty="0" err="1"/>
              <a:t>υπολογισμο</a:t>
            </a:r>
            <a:r>
              <a:rPr lang="el-GR" b="1" dirty="0"/>
              <a:t>́ των </a:t>
            </a:r>
            <a:r>
              <a:rPr lang="el-GR" b="1" dirty="0" err="1"/>
              <a:t>χρόνων</a:t>
            </a:r>
            <a:r>
              <a:rPr lang="el-GR" b="1" dirty="0"/>
              <a:t>. </a:t>
            </a:r>
          </a:p>
        </p:txBody>
      </p:sp>
      <p:pic>
        <p:nvPicPr>
          <p:cNvPr id="2" name="Online Media 1" descr="0715">
            <a:hlinkClick r:id="" action="ppaction://media"/>
            <a:extLst>
              <a:ext uri="{FF2B5EF4-FFF2-40B4-BE49-F238E27FC236}">
                <a16:creationId xmlns:a16="http://schemas.microsoft.com/office/drawing/2014/main" id="{DAE9D86D-0F38-1248-97E4-A2C04EED5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8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Φασεολόγιο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και </a:t>
            </a:r>
            <a:r>
              <a:rPr lang="en-US" b="1" dirty="0"/>
              <a:t>ERP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345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l-GR" dirty="0"/>
              <a:t>Οι </a:t>
            </a:r>
            <a:r>
              <a:rPr lang="el-GR" dirty="0" err="1"/>
              <a:t>παραγωγικοι</a:t>
            </a:r>
            <a:r>
              <a:rPr lang="el-GR" dirty="0"/>
              <a:t>́ και μη παραγωγικοί </a:t>
            </a:r>
            <a:r>
              <a:rPr lang="el-GR" dirty="0" err="1"/>
              <a:t>χρόνοι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:</a:t>
            </a:r>
          </a:p>
          <a:p>
            <a:endParaRPr lang="el-GR" dirty="0"/>
          </a:p>
          <a:p>
            <a:r>
              <a:rPr lang="el-GR" b="1" dirty="0" err="1"/>
              <a:t>Χρόνος</a:t>
            </a:r>
            <a:r>
              <a:rPr lang="el-GR" b="1" dirty="0"/>
              <a:t> </a:t>
            </a:r>
            <a:r>
              <a:rPr lang="el-GR" b="1" dirty="0" err="1"/>
              <a:t>προετοιμασίας</a:t>
            </a:r>
            <a:r>
              <a:rPr lang="el-GR" b="1" dirty="0"/>
              <a:t> (</a:t>
            </a:r>
            <a:r>
              <a:rPr lang="en-US" b="1" dirty="0"/>
              <a:t>Setup time) </a:t>
            </a:r>
          </a:p>
          <a:p>
            <a:r>
              <a:rPr lang="el-GR" b="1" dirty="0" err="1"/>
              <a:t>Χρόνος</a:t>
            </a:r>
            <a:r>
              <a:rPr lang="el-GR" b="1" dirty="0"/>
              <a:t> </a:t>
            </a:r>
            <a:r>
              <a:rPr lang="el-GR" b="1" dirty="0" err="1"/>
              <a:t>επεξεργασίας</a:t>
            </a:r>
            <a:r>
              <a:rPr lang="el-GR" b="1" dirty="0"/>
              <a:t> (</a:t>
            </a:r>
            <a:r>
              <a:rPr lang="en-US" b="1" dirty="0"/>
              <a:t>Run time) </a:t>
            </a:r>
          </a:p>
          <a:p>
            <a:r>
              <a:rPr lang="el-GR" b="1" dirty="0"/>
              <a:t>Οι μη-</a:t>
            </a:r>
            <a:r>
              <a:rPr lang="el-GR" b="1" dirty="0" err="1"/>
              <a:t>παραγωγικοι</a:t>
            </a:r>
            <a:r>
              <a:rPr lang="el-GR" b="1" dirty="0"/>
              <a:t>́ </a:t>
            </a:r>
            <a:r>
              <a:rPr lang="el-GR" b="1" dirty="0" err="1"/>
              <a:t>χρόνοι</a:t>
            </a:r>
            <a:r>
              <a:rPr lang="el-GR" b="1" dirty="0"/>
              <a:t> (</a:t>
            </a:r>
            <a:r>
              <a:rPr lang="en-US" b="1" dirty="0"/>
              <a:t>Non-productive time) </a:t>
            </a:r>
          </a:p>
          <a:p>
            <a:r>
              <a:rPr lang="el-GR" b="1" dirty="0" err="1"/>
              <a:t>Χρόνος</a:t>
            </a:r>
            <a:r>
              <a:rPr lang="el-GR" b="1" dirty="0"/>
              <a:t> </a:t>
            </a:r>
            <a:r>
              <a:rPr lang="el-GR" b="1" dirty="0" err="1"/>
              <a:t>αναμονής</a:t>
            </a:r>
            <a:r>
              <a:rPr lang="el-GR" b="1" dirty="0"/>
              <a:t> (</a:t>
            </a:r>
            <a:r>
              <a:rPr lang="en-US" b="1" dirty="0"/>
              <a:t>Wait time) </a:t>
            </a:r>
          </a:p>
          <a:p>
            <a:r>
              <a:rPr lang="el-GR" b="1" dirty="0" err="1"/>
              <a:t>Χρόνος</a:t>
            </a:r>
            <a:r>
              <a:rPr lang="el-GR" b="1" dirty="0"/>
              <a:t> </a:t>
            </a:r>
            <a:r>
              <a:rPr lang="el-GR" b="1" dirty="0" err="1"/>
              <a:t>μεταφοράς</a:t>
            </a:r>
            <a:r>
              <a:rPr lang="el-GR" b="1" dirty="0"/>
              <a:t> (</a:t>
            </a:r>
            <a:r>
              <a:rPr lang="en-US" b="1" dirty="0"/>
              <a:t>Move time) </a:t>
            </a:r>
          </a:p>
          <a:p>
            <a:r>
              <a:rPr lang="el-GR" b="1" dirty="0" err="1"/>
              <a:t>Χρόνος</a:t>
            </a:r>
            <a:r>
              <a:rPr lang="el-GR" b="1" dirty="0"/>
              <a:t> στην </a:t>
            </a:r>
            <a:r>
              <a:rPr lang="el-GR" b="1" dirty="0" err="1"/>
              <a:t>ουρα</a:t>
            </a:r>
            <a:r>
              <a:rPr lang="el-GR" b="1" dirty="0"/>
              <a:t>́ (</a:t>
            </a:r>
            <a:r>
              <a:rPr lang="en-US" b="1" dirty="0"/>
              <a:t>Queue time) </a:t>
            </a:r>
          </a:p>
        </p:txBody>
      </p:sp>
      <p:pic>
        <p:nvPicPr>
          <p:cNvPr id="2" name="Online Media 1" descr="0716">
            <a:hlinkClick r:id="" action="ppaction://media"/>
            <a:extLst>
              <a:ext uri="{FF2B5EF4-FFF2-40B4-BE49-F238E27FC236}">
                <a16:creationId xmlns:a16="http://schemas.microsoft.com/office/drawing/2014/main" id="{07450FE6-E9BE-0242-B956-A8A78CA6A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Φασεολόγιο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και </a:t>
            </a:r>
            <a:r>
              <a:rPr lang="en-US" b="1" dirty="0"/>
              <a:t>ERP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450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None/>
            </a:pPr>
            <a:r>
              <a:rPr lang="el-GR" dirty="0"/>
              <a:t>Ο </a:t>
            </a:r>
            <a:r>
              <a:rPr lang="el-GR" dirty="0" err="1"/>
              <a:t>συγκεντρωτικός</a:t>
            </a:r>
            <a:r>
              <a:rPr lang="el-GR" dirty="0"/>
              <a:t> </a:t>
            </a:r>
            <a:r>
              <a:rPr lang="el-GR" dirty="0" err="1"/>
              <a:t>προγραμματισμός</a:t>
            </a:r>
            <a:r>
              <a:rPr lang="el-GR" dirty="0"/>
              <a:t> </a:t>
            </a:r>
            <a:r>
              <a:rPr lang="el-GR" dirty="0" err="1"/>
              <a:t>παραγωγής</a:t>
            </a:r>
            <a:r>
              <a:rPr lang="el-GR" dirty="0"/>
              <a:t> (</a:t>
            </a:r>
            <a:r>
              <a:rPr lang="en-US" dirty="0"/>
              <a:t>Aggregate Production Planning) </a:t>
            </a:r>
            <a:r>
              <a:rPr lang="el-GR" dirty="0" err="1"/>
              <a:t>έχει</a:t>
            </a:r>
            <a:r>
              <a:rPr lang="el-GR" dirty="0"/>
              <a:t> ως </a:t>
            </a:r>
            <a:r>
              <a:rPr lang="el-GR" dirty="0" err="1"/>
              <a:t>στόχο</a:t>
            </a:r>
            <a:r>
              <a:rPr lang="el-GR" dirty="0"/>
              <a:t> να </a:t>
            </a:r>
            <a:r>
              <a:rPr lang="el-GR" dirty="0" err="1"/>
              <a:t>προσδιορίσει</a:t>
            </a:r>
            <a:r>
              <a:rPr lang="el-GR" dirty="0"/>
              <a:t>: </a:t>
            </a:r>
          </a:p>
          <a:p>
            <a:endParaRPr lang="en-US" b="1" dirty="0"/>
          </a:p>
          <a:p>
            <a:r>
              <a:rPr lang="el-GR" b="1" dirty="0"/>
              <a:t>Το </a:t>
            </a:r>
            <a:r>
              <a:rPr lang="el-GR" b="1" dirty="0" err="1"/>
              <a:t>επίπεδο</a:t>
            </a:r>
            <a:r>
              <a:rPr lang="el-GR" b="1" dirty="0"/>
              <a:t> της </a:t>
            </a:r>
            <a:r>
              <a:rPr lang="el-GR" b="1" dirty="0" err="1"/>
              <a:t>παραγωγής</a:t>
            </a:r>
            <a:r>
              <a:rPr lang="el-GR" b="1" dirty="0"/>
              <a:t>, </a:t>
            </a:r>
          </a:p>
          <a:p>
            <a:endParaRPr lang="en-US" b="1" dirty="0"/>
          </a:p>
          <a:p>
            <a:r>
              <a:rPr lang="el-GR" b="1" dirty="0"/>
              <a:t>Το </a:t>
            </a:r>
            <a:r>
              <a:rPr lang="el-GR" b="1" dirty="0" err="1"/>
              <a:t>βέλτιστο</a:t>
            </a:r>
            <a:r>
              <a:rPr lang="el-GR" b="1" dirty="0"/>
              <a:t> </a:t>
            </a:r>
            <a:r>
              <a:rPr lang="el-GR" b="1" dirty="0" err="1"/>
              <a:t>μίγμα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προς </a:t>
            </a:r>
            <a:r>
              <a:rPr lang="el-GR" b="1" dirty="0" err="1"/>
              <a:t>παραγωγη</a:t>
            </a:r>
            <a:r>
              <a:rPr lang="el-GR" b="1" dirty="0"/>
              <a:t>́ με </a:t>
            </a:r>
            <a:r>
              <a:rPr lang="el-GR" b="1" dirty="0" err="1"/>
              <a:t>σκοπο</a:t>
            </a:r>
            <a:r>
              <a:rPr lang="el-GR" b="1" dirty="0"/>
              <a:t>́ την </a:t>
            </a:r>
            <a:r>
              <a:rPr lang="el-GR" b="1" dirty="0" err="1"/>
              <a:t>καλύτερη</a:t>
            </a:r>
            <a:r>
              <a:rPr lang="el-GR" b="1" dirty="0"/>
              <a:t> </a:t>
            </a:r>
            <a:r>
              <a:rPr lang="el-GR" b="1" dirty="0" err="1"/>
              <a:t>ικανοποίηση</a:t>
            </a:r>
            <a:r>
              <a:rPr lang="el-GR" b="1" dirty="0"/>
              <a:t> της </a:t>
            </a:r>
            <a:r>
              <a:rPr lang="el-GR" b="1" dirty="0" err="1"/>
              <a:t>ζήτησης</a:t>
            </a:r>
            <a:r>
              <a:rPr lang="el-GR" b="1" dirty="0"/>
              <a:t>, </a:t>
            </a:r>
          </a:p>
          <a:p>
            <a:endParaRPr lang="en-US" b="1" dirty="0"/>
          </a:p>
          <a:p>
            <a:r>
              <a:rPr lang="el-GR" b="1" dirty="0"/>
              <a:t>Τις </a:t>
            </a:r>
            <a:r>
              <a:rPr lang="el-GR" b="1" dirty="0" err="1"/>
              <a:t>απαιτήσεις</a:t>
            </a:r>
            <a:r>
              <a:rPr lang="el-GR" b="1" dirty="0"/>
              <a:t> σε </a:t>
            </a:r>
            <a:r>
              <a:rPr lang="el-GR" b="1" dirty="0" err="1"/>
              <a:t>προσωπικο</a:t>
            </a:r>
            <a:r>
              <a:rPr lang="el-GR" b="1" dirty="0"/>
              <a:t>́, </a:t>
            </a:r>
          </a:p>
          <a:p>
            <a:endParaRPr lang="en-US" b="1" dirty="0"/>
          </a:p>
          <a:p>
            <a:r>
              <a:rPr lang="el-GR" b="1" dirty="0"/>
              <a:t>Τις </a:t>
            </a:r>
            <a:r>
              <a:rPr lang="el-GR" b="1" dirty="0" err="1"/>
              <a:t>απαιτήσεις</a:t>
            </a:r>
            <a:r>
              <a:rPr lang="el-GR" b="1" dirty="0"/>
              <a:t> σε </a:t>
            </a:r>
            <a:r>
              <a:rPr lang="el-GR" b="1" dirty="0" err="1"/>
              <a:t>πρώτες</a:t>
            </a:r>
            <a:r>
              <a:rPr lang="el-GR" b="1" dirty="0"/>
              <a:t> </a:t>
            </a:r>
            <a:r>
              <a:rPr lang="el-GR" b="1" dirty="0" err="1"/>
              <a:t>ύλες</a:t>
            </a:r>
            <a:r>
              <a:rPr lang="el-GR" b="1" dirty="0"/>
              <a:t>. </a:t>
            </a:r>
          </a:p>
        </p:txBody>
      </p:sp>
      <p:pic>
        <p:nvPicPr>
          <p:cNvPr id="2" name="Online Media 1" descr="0717">
            <a:hlinkClick r:id="" action="ppaction://media"/>
            <a:extLst>
              <a:ext uri="{FF2B5EF4-FFF2-40B4-BE49-F238E27FC236}">
                <a16:creationId xmlns:a16="http://schemas.microsoft.com/office/drawing/2014/main" id="{AF40FB9B-081D-2144-B91A-E49503B15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Φασεολόγιο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και </a:t>
            </a:r>
            <a:r>
              <a:rPr lang="en-US" b="1" dirty="0"/>
              <a:t>ERP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dirty="0"/>
              <a:t>H</a:t>
            </a:r>
            <a:r>
              <a:rPr lang="el-GR" dirty="0"/>
              <a:t> </a:t>
            </a:r>
            <a:r>
              <a:rPr lang="el-GR" dirty="0" err="1"/>
              <a:t>συνολικη</a:t>
            </a:r>
            <a:r>
              <a:rPr lang="el-GR" dirty="0"/>
              <a:t>́ </a:t>
            </a:r>
            <a:r>
              <a:rPr lang="el-GR" dirty="0" err="1"/>
              <a:t>διαδικασία</a:t>
            </a:r>
            <a:r>
              <a:rPr lang="el-GR" dirty="0"/>
              <a:t> του </a:t>
            </a:r>
            <a:r>
              <a:rPr lang="el-GR" dirty="0" err="1"/>
              <a:t>προγραμματισμου</a:t>
            </a:r>
            <a:r>
              <a:rPr lang="el-GR" dirty="0"/>
              <a:t>́ </a:t>
            </a:r>
            <a:r>
              <a:rPr lang="el-GR" dirty="0" err="1"/>
              <a:t>παραγωγής</a:t>
            </a:r>
            <a:r>
              <a:rPr lang="el-GR" dirty="0"/>
              <a:t> σε </a:t>
            </a:r>
            <a:r>
              <a:rPr lang="el-GR" dirty="0" err="1"/>
              <a:t>συνάρτηση</a:t>
            </a:r>
            <a:r>
              <a:rPr lang="el-GR" dirty="0"/>
              <a:t> με τον </a:t>
            </a:r>
            <a:r>
              <a:rPr lang="el-GR" dirty="0" err="1"/>
              <a:t>χρόνο</a:t>
            </a:r>
            <a:r>
              <a:rPr lang="el-GR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E5ADC-20AD-664A-ABB6-4406C13E9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374" y="2395796"/>
            <a:ext cx="4441190" cy="4342934"/>
          </a:xfrm>
          <a:prstGeom prst="rect">
            <a:avLst/>
          </a:prstGeom>
        </p:spPr>
      </p:pic>
      <p:pic>
        <p:nvPicPr>
          <p:cNvPr id="2" name="Online Media 1" descr="0718">
            <a:hlinkClick r:id="" action="ppaction://media"/>
            <a:extLst>
              <a:ext uri="{FF2B5EF4-FFF2-40B4-BE49-F238E27FC236}">
                <a16:creationId xmlns:a16="http://schemas.microsoft.com/office/drawing/2014/main" id="{28E82727-6459-8649-A618-811BAD289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Πρόβλεψη</a:t>
            </a:r>
            <a:r>
              <a:rPr lang="el-GR" b="1" dirty="0"/>
              <a:t> </a:t>
            </a:r>
            <a:r>
              <a:rPr lang="el-GR" b="1" dirty="0" err="1"/>
              <a:t>πωλήσεων</a:t>
            </a:r>
            <a:r>
              <a:rPr lang="el-GR" b="1" dirty="0"/>
              <a:t> και </a:t>
            </a:r>
            <a:r>
              <a:rPr lang="el-GR" b="1" dirty="0" err="1"/>
              <a:t>παραγωγής</a:t>
            </a:r>
            <a:r>
              <a:rPr lang="el-GR" b="1" dirty="0"/>
              <a:t> </a:t>
            </a:r>
            <a:br>
              <a:rPr lang="el-GR" dirty="0"/>
            </a:br>
            <a:r>
              <a:rPr lang="el-GR" b="1" dirty="0"/>
              <a:t>στα </a:t>
            </a:r>
            <a:r>
              <a:rPr lang="en-US" b="1" dirty="0"/>
              <a:t>ERP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41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l-GR" dirty="0" err="1"/>
              <a:t>Γενικα</a:t>
            </a:r>
            <a:r>
              <a:rPr lang="el-GR" dirty="0"/>
              <a:t>́ οι </a:t>
            </a:r>
            <a:r>
              <a:rPr lang="el-GR" dirty="0" err="1"/>
              <a:t>μέθοδοι</a:t>
            </a:r>
            <a:r>
              <a:rPr lang="el-GR" dirty="0"/>
              <a:t> </a:t>
            </a:r>
            <a:r>
              <a:rPr lang="el-GR" dirty="0" err="1"/>
              <a:t>προβλέψεων</a:t>
            </a:r>
            <a:r>
              <a:rPr lang="el-GR" dirty="0"/>
              <a:t> </a:t>
            </a:r>
            <a:r>
              <a:rPr lang="el-GR" dirty="0" err="1"/>
              <a:t>μπορούν</a:t>
            </a:r>
            <a:r>
              <a:rPr lang="el-GR" dirty="0"/>
              <a:t> να </a:t>
            </a:r>
            <a:r>
              <a:rPr lang="el-GR" dirty="0" err="1"/>
              <a:t>χωριστούν</a:t>
            </a:r>
            <a:r>
              <a:rPr lang="el-GR" dirty="0"/>
              <a:t> σε </a:t>
            </a:r>
            <a:r>
              <a:rPr lang="el-GR" dirty="0" err="1"/>
              <a:t>δύο</a:t>
            </a:r>
            <a:r>
              <a:rPr lang="el-GR" dirty="0"/>
              <a:t> </a:t>
            </a:r>
            <a:r>
              <a:rPr lang="el-GR" dirty="0" err="1"/>
              <a:t>μεγάλες</a:t>
            </a:r>
            <a:r>
              <a:rPr lang="el-GR" dirty="0"/>
              <a:t> </a:t>
            </a:r>
            <a:r>
              <a:rPr lang="el-GR" dirty="0" err="1"/>
              <a:t>κατηγορίες</a:t>
            </a:r>
            <a:r>
              <a:rPr lang="el-GR" dirty="0"/>
              <a:t>: τις </a:t>
            </a:r>
            <a:r>
              <a:rPr lang="el-GR" dirty="0" err="1"/>
              <a:t>ποσοτικές</a:t>
            </a:r>
            <a:r>
              <a:rPr lang="el-GR" dirty="0"/>
              <a:t> και τις </a:t>
            </a:r>
            <a:r>
              <a:rPr lang="el-GR" dirty="0" err="1"/>
              <a:t>ποιοτικές</a:t>
            </a:r>
            <a:r>
              <a:rPr lang="el-GR" dirty="0"/>
              <a:t>. </a:t>
            </a:r>
          </a:p>
          <a:p>
            <a:endParaRPr lang="el-GR" dirty="0"/>
          </a:p>
          <a:p>
            <a:r>
              <a:rPr lang="el-GR" dirty="0"/>
              <a:t>Ποσοτικές </a:t>
            </a:r>
          </a:p>
          <a:p>
            <a:endParaRPr lang="el-GR" b="1" dirty="0"/>
          </a:p>
          <a:p>
            <a:r>
              <a:rPr lang="el-GR" b="1" dirty="0"/>
              <a:t>Τα </a:t>
            </a:r>
            <a:r>
              <a:rPr lang="el-GR" b="1" dirty="0" err="1"/>
              <a:t>αιτιώδη</a:t>
            </a:r>
            <a:r>
              <a:rPr lang="el-GR" b="1" dirty="0"/>
              <a:t> </a:t>
            </a:r>
            <a:r>
              <a:rPr lang="el-GR" b="1" dirty="0" err="1"/>
              <a:t>μοντέλα</a:t>
            </a:r>
            <a:r>
              <a:rPr lang="el-GR" b="1" dirty="0"/>
              <a:t> (</a:t>
            </a:r>
            <a:r>
              <a:rPr lang="en-US" b="1" dirty="0"/>
              <a:t>causal models) </a:t>
            </a:r>
            <a:endParaRPr lang="el-GR" b="1" dirty="0"/>
          </a:p>
          <a:p>
            <a:endParaRPr lang="el-GR" b="1" dirty="0"/>
          </a:p>
          <a:p>
            <a:r>
              <a:rPr lang="el-GR" b="1" dirty="0"/>
              <a:t>Τα </a:t>
            </a:r>
            <a:r>
              <a:rPr lang="el-GR" b="1" dirty="0" err="1"/>
              <a:t>μοντέλα</a:t>
            </a:r>
            <a:r>
              <a:rPr lang="el-GR" b="1" dirty="0"/>
              <a:t> </a:t>
            </a:r>
            <a:r>
              <a:rPr lang="el-GR" b="1" dirty="0" err="1"/>
              <a:t>χρονοσειρών</a:t>
            </a:r>
            <a:r>
              <a:rPr lang="el-GR" b="1" dirty="0"/>
              <a:t> (</a:t>
            </a:r>
            <a:r>
              <a:rPr lang="en-US" b="1" dirty="0"/>
              <a:t>time series models) </a:t>
            </a:r>
          </a:p>
          <a:p>
            <a:endParaRPr lang="en-US" b="1" dirty="0"/>
          </a:p>
          <a:p>
            <a:endParaRPr lang="el-GR" dirty="0"/>
          </a:p>
        </p:txBody>
      </p:sp>
      <p:pic>
        <p:nvPicPr>
          <p:cNvPr id="2" name="Online Media 1" descr="0719">
            <a:hlinkClick r:id="" action="ppaction://media"/>
            <a:extLst>
              <a:ext uri="{FF2B5EF4-FFF2-40B4-BE49-F238E27FC236}">
                <a16:creationId xmlns:a16="http://schemas.microsoft.com/office/drawing/2014/main" id="{1EC0FE54-ABBC-6E4D-93F1-1C6EA4CB6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41E6FFE-671B-CD44-BAA2-D4913A50C2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55700" y="369888"/>
            <a:ext cx="8824913" cy="3328987"/>
          </a:xfrm>
        </p:spPr>
        <p:txBody>
          <a:bodyPr/>
          <a:lstStyle/>
          <a:p>
            <a:pPr eaLnBrk="1" hangingPunct="1"/>
            <a:r>
              <a:rPr lang="en-US" altLang="en-US"/>
              <a:t>ERP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87122-8B69-D34A-BA37-E85FE7896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4776788"/>
            <a:ext cx="8824913" cy="86201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l-GR" dirty="0"/>
              <a:t>Διδαςκοντας </a:t>
            </a:r>
            <a:r>
              <a:rPr lang="el-GR" dirty="0" err="1"/>
              <a:t>ΔΔρ</a:t>
            </a:r>
            <a:r>
              <a:rPr lang="el-GR" dirty="0"/>
              <a:t>. Δαμιανος </a:t>
            </a:r>
            <a:r>
              <a:rPr lang="el-GR" dirty="0" err="1"/>
              <a:t>Σακας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l-GR" dirty="0"/>
              <a:t>Η </a:t>
            </a:r>
            <a:r>
              <a:rPr lang="el-GR" dirty="0" err="1"/>
              <a:t>παρουςιαςη</a:t>
            </a:r>
            <a:r>
              <a:rPr lang="el-GR" dirty="0"/>
              <a:t> ειναι απο το βιβλιο </a:t>
            </a:r>
            <a:r>
              <a:rPr lang="el-GR" dirty="0" err="1"/>
              <a:t>Συγχρονα</a:t>
            </a:r>
            <a:r>
              <a:rPr lang="el-GR" dirty="0"/>
              <a:t> </a:t>
            </a:r>
            <a:r>
              <a:rPr lang="el-GR" dirty="0" err="1"/>
              <a:t>Πληροφοριακα</a:t>
            </a:r>
            <a:r>
              <a:rPr lang="el-GR" dirty="0"/>
              <a:t> </a:t>
            </a:r>
            <a:r>
              <a:rPr lang="el-GR" dirty="0" err="1"/>
              <a:t>Συςτηματα</a:t>
            </a:r>
            <a:r>
              <a:rPr lang="el-GR" dirty="0"/>
              <a:t> </a:t>
            </a:r>
            <a:r>
              <a:rPr lang="el-GR" dirty="0" err="1"/>
              <a:t>Επιχειρήςεων</a:t>
            </a:r>
            <a:r>
              <a:rPr lang="el-GR" dirty="0"/>
              <a:t> του </a:t>
            </a:r>
            <a:r>
              <a:rPr lang="el-GR" dirty="0" err="1"/>
              <a:t>Πανου</a:t>
            </a:r>
            <a:r>
              <a:rPr lang="el-GR" dirty="0"/>
              <a:t> </a:t>
            </a:r>
            <a:r>
              <a:rPr lang="el-GR" dirty="0" err="1"/>
              <a:t>φιτςιλη</a:t>
            </a:r>
            <a:r>
              <a:rPr lang="el-GR" dirty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Πρόβλεψη</a:t>
            </a:r>
            <a:r>
              <a:rPr lang="el-GR" b="1" dirty="0"/>
              <a:t> </a:t>
            </a:r>
            <a:r>
              <a:rPr lang="el-GR" b="1" dirty="0" err="1"/>
              <a:t>πωλήσεων</a:t>
            </a:r>
            <a:r>
              <a:rPr lang="el-GR" b="1" dirty="0"/>
              <a:t> και </a:t>
            </a:r>
            <a:r>
              <a:rPr lang="el-GR" b="1" dirty="0" err="1"/>
              <a:t>παραγωγής</a:t>
            </a:r>
            <a:r>
              <a:rPr lang="el-GR" b="1" dirty="0"/>
              <a:t> </a:t>
            </a:r>
            <a:br>
              <a:rPr lang="el-GR" dirty="0"/>
            </a:br>
            <a:r>
              <a:rPr lang="el-GR" b="1" dirty="0"/>
              <a:t>στα </a:t>
            </a:r>
            <a:r>
              <a:rPr lang="en-US" b="1" dirty="0"/>
              <a:t>ERP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51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l-GR" dirty="0"/>
              <a:t>Για τη </a:t>
            </a:r>
            <a:r>
              <a:rPr lang="el-GR" dirty="0" err="1"/>
              <a:t>δημιουργία</a:t>
            </a:r>
            <a:r>
              <a:rPr lang="el-GR" dirty="0"/>
              <a:t> της </a:t>
            </a:r>
            <a:r>
              <a:rPr lang="el-GR" dirty="0" err="1"/>
              <a:t>πρόβλεψης</a:t>
            </a:r>
            <a:r>
              <a:rPr lang="el-GR" dirty="0"/>
              <a:t> θα </a:t>
            </a:r>
            <a:r>
              <a:rPr lang="el-GR" dirty="0" err="1"/>
              <a:t>πρέπει</a:t>
            </a:r>
            <a:r>
              <a:rPr lang="el-GR" dirty="0"/>
              <a:t> να </a:t>
            </a:r>
            <a:r>
              <a:rPr lang="el-GR" dirty="0" err="1"/>
              <a:t>επιλέξουμε</a:t>
            </a:r>
            <a:r>
              <a:rPr lang="el-GR" dirty="0"/>
              <a:t> το </a:t>
            </a:r>
            <a:r>
              <a:rPr lang="el-GR" dirty="0" err="1"/>
              <a:t>μοντέλο</a:t>
            </a:r>
            <a:r>
              <a:rPr lang="el-GR" dirty="0"/>
              <a:t> που θα </a:t>
            </a:r>
            <a:r>
              <a:rPr lang="el-GR" dirty="0" err="1"/>
              <a:t>χρησιμοποιήσουμε</a:t>
            </a:r>
            <a:r>
              <a:rPr lang="el-GR" dirty="0"/>
              <a:t> ή τη </a:t>
            </a:r>
            <a:r>
              <a:rPr lang="el-GR" dirty="0" err="1"/>
              <a:t>στρατηγικη</a:t>
            </a:r>
            <a:r>
              <a:rPr lang="el-GR" dirty="0"/>
              <a:t>́ </a:t>
            </a:r>
            <a:r>
              <a:rPr lang="el-GR" dirty="0" err="1"/>
              <a:t>πρόβλεψης</a:t>
            </a:r>
            <a:r>
              <a:rPr lang="el-GR" dirty="0"/>
              <a:t>, το </a:t>
            </a:r>
            <a:r>
              <a:rPr lang="el-GR" dirty="0" err="1"/>
              <a:t>εύρος</a:t>
            </a:r>
            <a:r>
              <a:rPr lang="el-GR" dirty="0"/>
              <a:t> των </a:t>
            </a:r>
            <a:r>
              <a:rPr lang="el-GR" dirty="0" err="1"/>
              <a:t>ιστορικών</a:t>
            </a:r>
            <a:r>
              <a:rPr lang="el-GR" dirty="0"/>
              <a:t> </a:t>
            </a:r>
            <a:r>
              <a:rPr lang="el-GR" dirty="0" err="1"/>
              <a:t>στοιχείων</a:t>
            </a:r>
            <a:r>
              <a:rPr lang="el-GR" dirty="0"/>
              <a:t> που θα </a:t>
            </a:r>
            <a:r>
              <a:rPr lang="el-GR" dirty="0" err="1"/>
              <a:t>χρησιμοποιηθούν</a:t>
            </a:r>
            <a:r>
              <a:rPr lang="el-GR" dirty="0"/>
              <a:t> </a:t>
            </a:r>
            <a:r>
              <a:rPr lang="el-GR" dirty="0" err="1"/>
              <a:t>καθώς</a:t>
            </a:r>
            <a:r>
              <a:rPr lang="el-GR" dirty="0"/>
              <a:t> και </a:t>
            </a:r>
            <a:r>
              <a:rPr lang="el-GR" dirty="0" err="1"/>
              <a:t>έναν</a:t>
            </a:r>
            <a:r>
              <a:rPr lang="el-GR" dirty="0"/>
              <a:t> </a:t>
            </a:r>
            <a:r>
              <a:rPr lang="el-GR" dirty="0" err="1"/>
              <a:t>άλλο</a:t>
            </a:r>
            <a:r>
              <a:rPr lang="el-GR" dirty="0"/>
              <a:t> </a:t>
            </a:r>
            <a:r>
              <a:rPr lang="el-GR" dirty="0" err="1"/>
              <a:t>αριθμο</a:t>
            </a:r>
            <a:r>
              <a:rPr lang="el-GR" dirty="0"/>
              <a:t>́ </a:t>
            </a:r>
            <a:r>
              <a:rPr lang="el-GR" dirty="0" err="1"/>
              <a:t>παραμέτρων</a:t>
            </a:r>
            <a:r>
              <a:rPr lang="el-GR" dirty="0"/>
              <a:t>. Τα </a:t>
            </a:r>
            <a:r>
              <a:rPr lang="el-GR" dirty="0" err="1"/>
              <a:t>διαθέσιμα</a:t>
            </a:r>
            <a:r>
              <a:rPr lang="el-GR" dirty="0"/>
              <a:t> </a:t>
            </a:r>
            <a:r>
              <a:rPr lang="el-GR" dirty="0" err="1"/>
              <a:t>μοντέλα</a:t>
            </a:r>
            <a:r>
              <a:rPr lang="el-GR" dirty="0"/>
              <a:t> τα </a:t>
            </a:r>
            <a:r>
              <a:rPr lang="el-GR" dirty="0" err="1"/>
              <a:t>οποία</a:t>
            </a:r>
            <a:r>
              <a:rPr lang="el-GR" dirty="0"/>
              <a:t> </a:t>
            </a:r>
            <a:r>
              <a:rPr lang="el-GR" dirty="0" err="1"/>
              <a:t>μπορούν</a:t>
            </a:r>
            <a:r>
              <a:rPr lang="el-GR" dirty="0"/>
              <a:t> να </a:t>
            </a:r>
            <a:r>
              <a:rPr lang="el-GR" dirty="0" err="1"/>
              <a:t>χρησιμοποιηθούν</a:t>
            </a:r>
            <a:r>
              <a:rPr lang="el-GR" dirty="0"/>
              <a:t> για να </a:t>
            </a:r>
            <a:r>
              <a:rPr lang="el-GR" dirty="0" err="1"/>
              <a:t>γίνει</a:t>
            </a:r>
            <a:r>
              <a:rPr lang="el-GR" dirty="0"/>
              <a:t> η </a:t>
            </a:r>
            <a:r>
              <a:rPr lang="el-GR" dirty="0" err="1"/>
              <a:t>πρόβλεψη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: </a:t>
            </a:r>
          </a:p>
          <a:p>
            <a:r>
              <a:rPr lang="el-GR" b="1" dirty="0"/>
              <a:t>Το </a:t>
            </a:r>
            <a:r>
              <a:rPr lang="el-GR" b="1" dirty="0" err="1"/>
              <a:t>σταθερο</a:t>
            </a:r>
            <a:r>
              <a:rPr lang="el-GR" b="1" dirty="0"/>
              <a:t>́ </a:t>
            </a:r>
            <a:r>
              <a:rPr lang="el-GR" b="1" dirty="0" err="1"/>
              <a:t>μοντέλο</a:t>
            </a:r>
            <a:r>
              <a:rPr lang="el-GR" b="1" dirty="0"/>
              <a:t> (</a:t>
            </a:r>
            <a:r>
              <a:rPr lang="en-US" b="1" dirty="0"/>
              <a:t>constant model), </a:t>
            </a:r>
          </a:p>
          <a:p>
            <a:r>
              <a:rPr lang="en-US" b="1" dirty="0"/>
              <a:t>To </a:t>
            </a:r>
            <a:r>
              <a:rPr lang="el-GR" b="1" dirty="0" err="1"/>
              <a:t>μοντέλο</a:t>
            </a:r>
            <a:r>
              <a:rPr lang="el-GR" b="1" dirty="0"/>
              <a:t> των </a:t>
            </a:r>
            <a:r>
              <a:rPr lang="el-GR" b="1" dirty="0" err="1"/>
              <a:t>κινούμενων</a:t>
            </a:r>
            <a:r>
              <a:rPr lang="el-GR" b="1" dirty="0"/>
              <a:t> </a:t>
            </a:r>
            <a:r>
              <a:rPr lang="el-GR" b="1" dirty="0" err="1"/>
              <a:t>μέσων</a:t>
            </a:r>
            <a:r>
              <a:rPr lang="el-GR" b="1" dirty="0"/>
              <a:t> </a:t>
            </a:r>
            <a:r>
              <a:rPr lang="el-GR" b="1" dirty="0" err="1"/>
              <a:t>όρων</a:t>
            </a:r>
            <a:r>
              <a:rPr lang="el-GR" b="1" dirty="0"/>
              <a:t> (</a:t>
            </a:r>
            <a:r>
              <a:rPr lang="en-US" b="1" dirty="0"/>
              <a:t>Moving average model), </a:t>
            </a:r>
          </a:p>
          <a:p>
            <a:r>
              <a:rPr lang="en-US" b="1" dirty="0"/>
              <a:t>To </a:t>
            </a:r>
            <a:r>
              <a:rPr lang="el-GR" b="1" dirty="0" err="1"/>
              <a:t>μοντέλο</a:t>
            </a:r>
            <a:r>
              <a:rPr lang="el-GR" b="1" dirty="0"/>
              <a:t> των </a:t>
            </a:r>
            <a:r>
              <a:rPr lang="el-GR" b="1" dirty="0" err="1"/>
              <a:t>σταθμισμένων</a:t>
            </a:r>
            <a:r>
              <a:rPr lang="el-GR" b="1" dirty="0"/>
              <a:t> </a:t>
            </a:r>
            <a:r>
              <a:rPr lang="el-GR" b="1" dirty="0" err="1"/>
              <a:t>κινούμενων</a:t>
            </a:r>
            <a:r>
              <a:rPr lang="el-GR" b="1" dirty="0"/>
              <a:t> </a:t>
            </a:r>
            <a:r>
              <a:rPr lang="el-GR" b="1" dirty="0" err="1"/>
              <a:t>μέσων</a:t>
            </a:r>
            <a:r>
              <a:rPr lang="el-GR" b="1" dirty="0"/>
              <a:t> </a:t>
            </a:r>
            <a:r>
              <a:rPr lang="el-GR" b="1" dirty="0" err="1"/>
              <a:t>όρων</a:t>
            </a:r>
            <a:r>
              <a:rPr lang="el-GR" b="1" dirty="0"/>
              <a:t> (</a:t>
            </a:r>
            <a:r>
              <a:rPr lang="en-US" b="1" dirty="0"/>
              <a:t>Weighted moving average model), </a:t>
            </a:r>
          </a:p>
          <a:p>
            <a:r>
              <a:rPr lang="en-US" b="1" dirty="0"/>
              <a:t>To </a:t>
            </a:r>
            <a:r>
              <a:rPr lang="el-GR" b="1" dirty="0" err="1"/>
              <a:t>μοντέλο</a:t>
            </a:r>
            <a:r>
              <a:rPr lang="el-GR" b="1" dirty="0"/>
              <a:t> της </a:t>
            </a:r>
            <a:r>
              <a:rPr lang="el-GR" b="1" dirty="0" err="1"/>
              <a:t>τάσης</a:t>
            </a:r>
            <a:r>
              <a:rPr lang="el-GR" b="1" dirty="0"/>
              <a:t> (</a:t>
            </a:r>
            <a:r>
              <a:rPr lang="en-US" b="1" dirty="0"/>
              <a:t>trend model), </a:t>
            </a:r>
          </a:p>
          <a:p>
            <a:r>
              <a:rPr lang="en-US" b="1" dirty="0"/>
              <a:t>To </a:t>
            </a:r>
            <a:r>
              <a:rPr lang="el-GR" b="1" dirty="0" err="1"/>
              <a:t>εποχικο</a:t>
            </a:r>
            <a:r>
              <a:rPr lang="el-GR" b="1" dirty="0"/>
              <a:t>́ </a:t>
            </a:r>
            <a:r>
              <a:rPr lang="el-GR" b="1" dirty="0" err="1"/>
              <a:t>μοντέλο</a:t>
            </a:r>
            <a:r>
              <a:rPr lang="el-GR" b="1" dirty="0"/>
              <a:t> (</a:t>
            </a:r>
            <a:r>
              <a:rPr lang="en-US" b="1" dirty="0"/>
              <a:t>seasonal model), </a:t>
            </a:r>
          </a:p>
          <a:p>
            <a:r>
              <a:rPr lang="en-US" b="1" dirty="0"/>
              <a:t>To </a:t>
            </a:r>
            <a:r>
              <a:rPr lang="el-GR" b="1" dirty="0" err="1"/>
              <a:t>εποχικο</a:t>
            </a:r>
            <a:r>
              <a:rPr lang="el-GR" b="1" dirty="0"/>
              <a:t>́ </a:t>
            </a:r>
            <a:r>
              <a:rPr lang="el-GR" b="1" dirty="0" err="1"/>
              <a:t>μοντέλο</a:t>
            </a:r>
            <a:r>
              <a:rPr lang="el-GR" b="1" dirty="0"/>
              <a:t> με </a:t>
            </a:r>
            <a:r>
              <a:rPr lang="el-GR" b="1" dirty="0" err="1"/>
              <a:t>τάση</a:t>
            </a:r>
            <a:r>
              <a:rPr lang="el-GR" b="1" dirty="0"/>
              <a:t> (</a:t>
            </a:r>
            <a:r>
              <a:rPr lang="en-US" b="1" dirty="0"/>
              <a:t>seasonal with trend), </a:t>
            </a:r>
          </a:p>
          <a:p>
            <a:r>
              <a:rPr lang="el-GR" b="1" dirty="0"/>
              <a:t>Το </a:t>
            </a:r>
            <a:r>
              <a:rPr lang="el-GR" b="1" dirty="0" err="1"/>
              <a:t>ιστορικο</a:t>
            </a:r>
            <a:r>
              <a:rPr lang="el-GR" b="1" dirty="0"/>
              <a:t>́ </a:t>
            </a:r>
            <a:r>
              <a:rPr lang="el-GR" b="1" dirty="0" err="1"/>
              <a:t>μοντέλο</a:t>
            </a:r>
            <a:r>
              <a:rPr lang="el-GR" b="1" dirty="0"/>
              <a:t> (</a:t>
            </a:r>
            <a:r>
              <a:rPr lang="en-US" b="1" dirty="0"/>
              <a:t>historical). </a:t>
            </a:r>
          </a:p>
          <a:p>
            <a:endParaRPr lang="el-GR" dirty="0"/>
          </a:p>
        </p:txBody>
      </p:sp>
      <p:pic>
        <p:nvPicPr>
          <p:cNvPr id="2" name="Online Media 1" descr="0720">
            <a:hlinkClick r:id="" action="ppaction://media"/>
            <a:extLst>
              <a:ext uri="{FF2B5EF4-FFF2-40B4-BE49-F238E27FC236}">
                <a16:creationId xmlns:a16="http://schemas.microsoft.com/office/drawing/2014/main" id="{1DB72137-12D9-C143-B8BB-7081945FF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Πρόβλεψη</a:t>
            </a:r>
            <a:r>
              <a:rPr lang="el-GR" b="1" dirty="0"/>
              <a:t> </a:t>
            </a:r>
            <a:r>
              <a:rPr lang="el-GR" b="1" dirty="0" err="1"/>
              <a:t>πωλήσεων</a:t>
            </a:r>
            <a:r>
              <a:rPr lang="el-GR" b="1" dirty="0"/>
              <a:t> και </a:t>
            </a:r>
            <a:r>
              <a:rPr lang="el-GR" b="1" dirty="0" err="1"/>
              <a:t>παραγωγής</a:t>
            </a:r>
            <a:r>
              <a:rPr lang="el-GR" b="1" dirty="0"/>
              <a:t> </a:t>
            </a:r>
            <a:br>
              <a:rPr lang="el-GR" dirty="0"/>
            </a:br>
            <a:r>
              <a:rPr lang="el-GR" b="1" dirty="0"/>
              <a:t>στα </a:t>
            </a:r>
            <a:r>
              <a:rPr lang="en-US" b="1" dirty="0"/>
              <a:t>ERP</a:t>
            </a:r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69541B-EC96-D340-A0B7-FB67444B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437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endParaRPr lang="en-US" dirty="0"/>
          </a:p>
          <a:p>
            <a:r>
              <a:rPr lang="el-GR" dirty="0" err="1"/>
              <a:t>Μοντέλο</a:t>
            </a:r>
            <a:r>
              <a:rPr lang="el-GR" dirty="0"/>
              <a:t> με </a:t>
            </a:r>
            <a:r>
              <a:rPr lang="el-GR" dirty="0" err="1"/>
              <a:t>Κινητούς</a:t>
            </a:r>
            <a:r>
              <a:rPr lang="el-GR" dirty="0"/>
              <a:t> </a:t>
            </a:r>
            <a:r>
              <a:rPr lang="el-GR" dirty="0" err="1"/>
              <a:t>Μέσους</a:t>
            </a:r>
            <a:r>
              <a:rPr lang="el-GR" dirty="0"/>
              <a:t> </a:t>
            </a:r>
            <a:r>
              <a:rPr lang="el-GR" dirty="0" err="1"/>
              <a:t>Όρους</a:t>
            </a:r>
            <a:r>
              <a:rPr lang="el-GR" dirty="0"/>
              <a:t> </a:t>
            </a:r>
          </a:p>
          <a:p>
            <a:pPr>
              <a:buNone/>
            </a:pPr>
            <a:endParaRPr lang="el-GR" i="1" dirty="0"/>
          </a:p>
          <a:p>
            <a:r>
              <a:rPr lang="en-US" i="1" dirty="0"/>
              <a:t>Gt</a:t>
            </a:r>
            <a:r>
              <a:rPr lang="en-US" dirty="0"/>
              <a:t>+1 </a:t>
            </a:r>
            <a:r>
              <a:rPr lang="el-GR" dirty="0"/>
              <a:t>= </a:t>
            </a:r>
            <a:r>
              <a:rPr lang="en-US" i="1" dirty="0"/>
              <a:t>V</a:t>
            </a:r>
            <a:r>
              <a:rPr lang="en-US" dirty="0"/>
              <a:t>t +</a:t>
            </a:r>
            <a:r>
              <a:rPr lang="en-US" i="1" dirty="0"/>
              <a:t>Vt</a:t>
            </a:r>
            <a:r>
              <a:rPr lang="en-US" dirty="0"/>
              <a:t>-1 +...+</a:t>
            </a:r>
            <a:r>
              <a:rPr lang="en-US" i="1" dirty="0"/>
              <a:t>Vt</a:t>
            </a:r>
            <a:r>
              <a:rPr lang="en-US" dirty="0"/>
              <a:t>-</a:t>
            </a:r>
            <a:r>
              <a:rPr lang="en-US" i="1" dirty="0"/>
              <a:t>n</a:t>
            </a:r>
            <a:r>
              <a:rPr lang="en-US" dirty="0"/>
              <a:t>+1</a:t>
            </a:r>
            <a:r>
              <a:rPr lang="el-GR" dirty="0"/>
              <a:t> /</a:t>
            </a:r>
            <a:r>
              <a:rPr lang="en-US" dirty="0"/>
              <a:t> </a:t>
            </a:r>
            <a:r>
              <a:rPr lang="en-US" i="1" dirty="0"/>
              <a:t>n , </a:t>
            </a:r>
          </a:p>
          <a:p>
            <a:endParaRPr lang="en-US" i="1" dirty="0"/>
          </a:p>
          <a:p>
            <a:r>
              <a:rPr lang="el-GR" dirty="0" err="1"/>
              <a:t>Άρχικα</a:t>
            </a:r>
            <a:r>
              <a:rPr lang="el-GR" dirty="0"/>
              <a:t>́ </a:t>
            </a:r>
            <a:r>
              <a:rPr lang="el-GR" dirty="0" err="1"/>
              <a:t>υπολογίζεται</a:t>
            </a:r>
            <a:r>
              <a:rPr lang="el-GR" dirty="0"/>
              <a:t> ο </a:t>
            </a:r>
            <a:r>
              <a:rPr lang="el-GR" dirty="0" err="1"/>
              <a:t>μέσος</a:t>
            </a:r>
            <a:r>
              <a:rPr lang="el-GR" dirty="0"/>
              <a:t> </a:t>
            </a:r>
            <a:r>
              <a:rPr lang="el-GR" dirty="0" err="1"/>
              <a:t>όρος</a:t>
            </a:r>
            <a:r>
              <a:rPr lang="el-GR" dirty="0"/>
              <a:t> της </a:t>
            </a:r>
            <a:r>
              <a:rPr lang="el-GR" dirty="0" err="1"/>
              <a:t>ζήτησης</a:t>
            </a:r>
            <a:r>
              <a:rPr lang="el-GR" dirty="0"/>
              <a:t> για </a:t>
            </a:r>
            <a:r>
              <a:rPr lang="el-GR" dirty="0" err="1"/>
              <a:t>έναν</a:t>
            </a:r>
            <a:r>
              <a:rPr lang="el-GR" dirty="0"/>
              <a:t> </a:t>
            </a:r>
            <a:r>
              <a:rPr lang="el-GR" dirty="0" err="1"/>
              <a:t>συγκεκριμένο</a:t>
            </a:r>
            <a:r>
              <a:rPr lang="el-GR" dirty="0"/>
              <a:t> </a:t>
            </a:r>
            <a:r>
              <a:rPr lang="el-GR" dirty="0" err="1"/>
              <a:t>αριθμο</a:t>
            </a:r>
            <a:r>
              <a:rPr lang="el-GR" dirty="0"/>
              <a:t>́ </a:t>
            </a:r>
            <a:r>
              <a:rPr lang="el-GR" dirty="0" err="1"/>
              <a:t>περιόδων</a:t>
            </a:r>
            <a:r>
              <a:rPr lang="el-GR" dirty="0"/>
              <a:t> </a:t>
            </a:r>
            <a:r>
              <a:rPr lang="en-US" i="1" dirty="0"/>
              <a:t>t</a:t>
            </a:r>
            <a:r>
              <a:rPr lang="en-US" dirty="0"/>
              <a:t>. </a:t>
            </a:r>
            <a:r>
              <a:rPr lang="el-GR" dirty="0" err="1"/>
              <a:t>Άυτός</a:t>
            </a:r>
            <a:r>
              <a:rPr lang="el-GR" dirty="0"/>
              <a:t> ο ΜΟ </a:t>
            </a:r>
            <a:r>
              <a:rPr lang="el-GR" dirty="0" err="1"/>
              <a:t>χρησιμοποιείται</a:t>
            </a:r>
            <a:r>
              <a:rPr lang="el-GR" dirty="0"/>
              <a:t> για την </a:t>
            </a:r>
            <a:r>
              <a:rPr lang="el-GR" dirty="0" err="1"/>
              <a:t>πρόβλεψη</a:t>
            </a:r>
            <a:r>
              <a:rPr lang="el-GR" dirty="0"/>
              <a:t> της </a:t>
            </a:r>
            <a:r>
              <a:rPr lang="el-GR" dirty="0" err="1"/>
              <a:t>ζήτησης</a:t>
            </a:r>
            <a:r>
              <a:rPr lang="el-GR" dirty="0"/>
              <a:t> της </a:t>
            </a:r>
            <a:r>
              <a:rPr lang="el-GR" dirty="0" err="1"/>
              <a:t>αμέσως</a:t>
            </a:r>
            <a:r>
              <a:rPr lang="el-GR" dirty="0"/>
              <a:t> </a:t>
            </a:r>
            <a:r>
              <a:rPr lang="el-GR" dirty="0" err="1"/>
              <a:t>επομένης</a:t>
            </a:r>
            <a:r>
              <a:rPr lang="el-GR" dirty="0"/>
              <a:t> </a:t>
            </a:r>
            <a:r>
              <a:rPr lang="el-GR" dirty="0" err="1"/>
              <a:t>περιόδου</a:t>
            </a:r>
            <a:r>
              <a:rPr lang="el-GR" dirty="0"/>
              <a:t> </a:t>
            </a:r>
            <a:r>
              <a:rPr lang="en-US" i="1" dirty="0"/>
              <a:t>t</a:t>
            </a:r>
            <a:r>
              <a:rPr lang="en-US" dirty="0"/>
              <a:t>+1. </a:t>
            </a:r>
            <a:r>
              <a:rPr lang="el-GR" dirty="0" err="1"/>
              <a:t>Άντίστοιχα</a:t>
            </a:r>
            <a:r>
              <a:rPr lang="el-GR" dirty="0"/>
              <a:t>, ο </a:t>
            </a:r>
            <a:r>
              <a:rPr lang="el-GR" dirty="0" err="1"/>
              <a:t>υπολογισμός</a:t>
            </a:r>
            <a:r>
              <a:rPr lang="el-GR" dirty="0"/>
              <a:t> της </a:t>
            </a:r>
            <a:r>
              <a:rPr lang="el-GR" dirty="0" err="1"/>
              <a:t>ζήτησης</a:t>
            </a:r>
            <a:r>
              <a:rPr lang="el-GR" dirty="0"/>
              <a:t> για την </a:t>
            </a:r>
            <a:r>
              <a:rPr lang="el-GR" dirty="0" err="1"/>
              <a:t>επόμενη</a:t>
            </a:r>
            <a:r>
              <a:rPr lang="el-GR" dirty="0"/>
              <a:t> </a:t>
            </a:r>
            <a:r>
              <a:rPr lang="el-GR" dirty="0" err="1"/>
              <a:t>περίοδο</a:t>
            </a:r>
            <a:r>
              <a:rPr lang="el-GR" dirty="0"/>
              <a:t> </a:t>
            </a:r>
            <a:r>
              <a:rPr lang="el-GR" dirty="0" err="1"/>
              <a:t>υπολογίζεται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τον ΜΟ της </a:t>
            </a:r>
            <a:r>
              <a:rPr lang="el-GR" dirty="0" err="1"/>
              <a:t>ζήτησης</a:t>
            </a:r>
            <a:r>
              <a:rPr lang="el-GR" dirty="0"/>
              <a:t> των </a:t>
            </a:r>
            <a:r>
              <a:rPr lang="el-GR" dirty="0" err="1"/>
              <a:t>προηγούμενων</a:t>
            </a:r>
            <a:r>
              <a:rPr lang="el-GR" dirty="0"/>
              <a:t> </a:t>
            </a:r>
            <a:r>
              <a:rPr lang="en-US" i="1" dirty="0"/>
              <a:t>t </a:t>
            </a:r>
            <a:r>
              <a:rPr lang="el-GR" dirty="0" err="1"/>
              <a:t>περιόδων</a:t>
            </a:r>
            <a:r>
              <a:rPr lang="el-GR" dirty="0"/>
              <a:t>. </a:t>
            </a:r>
          </a:p>
          <a:p>
            <a:endParaRPr lang="en-US" dirty="0"/>
          </a:p>
          <a:p>
            <a:endParaRPr lang="el-GR" dirty="0"/>
          </a:p>
        </p:txBody>
      </p:sp>
      <p:pic>
        <p:nvPicPr>
          <p:cNvPr id="2" name="Online Media 1" descr="0721">
            <a:hlinkClick r:id="" action="ppaction://media"/>
            <a:extLst>
              <a:ext uri="{FF2B5EF4-FFF2-40B4-BE49-F238E27FC236}">
                <a16:creationId xmlns:a16="http://schemas.microsoft.com/office/drawing/2014/main" id="{9321705A-2E86-D447-852A-27467CE91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7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n-US" b="1" dirty="0"/>
              <a:t>ERP </a:t>
            </a:r>
            <a:r>
              <a:rPr lang="el-GR" b="1" dirty="0"/>
              <a:t>και </a:t>
            </a:r>
            <a:r>
              <a:rPr lang="el-GR" b="1" dirty="0" err="1"/>
              <a:t>Διοίκηση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</a:t>
            </a:r>
            <a:endParaRPr lang="en-US" dirty="0"/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162CB4D2-64BB-AE41-A3ED-D67514523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3125788"/>
            <a:ext cx="113014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l-GR" dirty="0"/>
              <a:t>Η </a:t>
            </a:r>
            <a:r>
              <a:rPr lang="el-GR" dirty="0" err="1"/>
              <a:t>διοίκηση</a:t>
            </a:r>
            <a:r>
              <a:rPr lang="el-GR" dirty="0"/>
              <a:t> </a:t>
            </a:r>
            <a:r>
              <a:rPr lang="el-GR" dirty="0" err="1"/>
              <a:t>παραγωγής</a:t>
            </a:r>
            <a:r>
              <a:rPr lang="el-GR" dirty="0"/>
              <a:t> </a:t>
            </a:r>
            <a:r>
              <a:rPr lang="el-GR" dirty="0" err="1"/>
              <a:t>περιλαμβάνει</a:t>
            </a:r>
            <a:r>
              <a:rPr lang="el-GR" dirty="0"/>
              <a:t> </a:t>
            </a:r>
            <a:r>
              <a:rPr lang="el-GR" dirty="0" err="1"/>
              <a:t>όλες</a:t>
            </a:r>
            <a:r>
              <a:rPr lang="el-GR" dirty="0"/>
              <a:t> τις </a:t>
            </a:r>
            <a:r>
              <a:rPr lang="el-GR" dirty="0" err="1"/>
              <a:t>διαδικασίες</a:t>
            </a:r>
            <a:r>
              <a:rPr lang="el-GR" dirty="0"/>
              <a:t> που </a:t>
            </a:r>
            <a:r>
              <a:rPr lang="el-GR" dirty="0" err="1"/>
              <a:t>απαιτούνται</a:t>
            </a:r>
            <a:r>
              <a:rPr lang="el-GR" dirty="0"/>
              <a:t> για την </a:t>
            </a:r>
            <a:r>
              <a:rPr lang="el-GR" dirty="0" err="1"/>
              <a:t>παραγωγη</a:t>
            </a:r>
            <a:r>
              <a:rPr lang="el-GR" dirty="0"/>
              <a:t>́ </a:t>
            </a:r>
            <a:r>
              <a:rPr lang="el-GR" dirty="0" err="1"/>
              <a:t>προϊόντων</a:t>
            </a:r>
            <a:r>
              <a:rPr lang="el-GR" dirty="0"/>
              <a:t> ή </a:t>
            </a:r>
            <a:r>
              <a:rPr lang="el-GR" dirty="0" err="1"/>
              <a:t>παροχη</a:t>
            </a:r>
            <a:r>
              <a:rPr lang="el-GR" dirty="0"/>
              <a:t>́ </a:t>
            </a:r>
            <a:r>
              <a:rPr lang="el-GR" dirty="0" err="1"/>
              <a:t>υπηρεσιών</a:t>
            </a:r>
            <a:r>
              <a:rPr lang="el-GR" dirty="0"/>
              <a:t>. Η </a:t>
            </a:r>
            <a:r>
              <a:rPr lang="el-GR" dirty="0" err="1"/>
              <a:t>διοίκηση</a:t>
            </a:r>
            <a:r>
              <a:rPr lang="el-GR" dirty="0"/>
              <a:t> </a:t>
            </a:r>
            <a:r>
              <a:rPr lang="el-GR" dirty="0" err="1"/>
              <a:t>παραγωγής</a:t>
            </a:r>
            <a:r>
              <a:rPr lang="el-GR" dirty="0"/>
              <a:t> σε </a:t>
            </a:r>
            <a:r>
              <a:rPr lang="el-GR" dirty="0" err="1"/>
              <a:t>ένα</a:t>
            </a:r>
            <a:r>
              <a:rPr lang="el-GR" dirty="0"/>
              <a:t> </a:t>
            </a:r>
            <a:r>
              <a:rPr lang="el-GR" dirty="0" err="1"/>
              <a:t>σύστημα</a:t>
            </a:r>
            <a:r>
              <a:rPr lang="el-GR" dirty="0"/>
              <a:t> </a:t>
            </a:r>
            <a:r>
              <a:rPr lang="en-US" dirty="0"/>
              <a:t>ERP </a:t>
            </a:r>
            <a:r>
              <a:rPr lang="el-GR" dirty="0" err="1"/>
              <a:t>γίνεται</a:t>
            </a:r>
            <a:r>
              <a:rPr lang="el-GR" dirty="0"/>
              <a:t> σε </a:t>
            </a:r>
            <a:r>
              <a:rPr lang="el-GR" dirty="0" err="1"/>
              <a:t>δύο</a:t>
            </a:r>
            <a:r>
              <a:rPr lang="el-GR" dirty="0"/>
              <a:t> </a:t>
            </a:r>
            <a:r>
              <a:rPr lang="el-GR" dirty="0" err="1"/>
              <a:t>φάσεις</a:t>
            </a:r>
            <a:r>
              <a:rPr lang="el-GR" dirty="0"/>
              <a:t>: </a:t>
            </a:r>
            <a:endParaRPr lang="el-GR" dirty="0">
              <a:effectLst/>
            </a:endParaRPr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nline Media 1" descr="0703">
            <a:hlinkClick r:id="" action="ppaction://media"/>
            <a:extLst>
              <a:ext uri="{FF2B5EF4-FFF2-40B4-BE49-F238E27FC236}">
                <a16:creationId xmlns:a16="http://schemas.microsoft.com/office/drawing/2014/main" id="{D67E73CE-3AE5-614A-860E-5C48BFB6A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/>
              <a:t>Φ</a:t>
            </a:r>
            <a:r>
              <a:rPr lang="en-US" b="1" dirty="0" err="1"/>
              <a:t>ά</a:t>
            </a:r>
            <a:r>
              <a:rPr lang="el-GR" b="1" dirty="0"/>
              <a:t>σεις της </a:t>
            </a:r>
            <a:r>
              <a:rPr lang="el-GR" b="1" dirty="0" err="1"/>
              <a:t>Διοίκησης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endParaRPr lang="el-GR" dirty="0">
              <a:effectLst/>
            </a:endParaRPr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162CB4D2-64BB-AE41-A3ED-D67514523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69" y="2226885"/>
            <a:ext cx="11301412" cy="11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l-GR" b="1" dirty="0" err="1"/>
              <a:t>Προγραμματισμός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(</a:t>
            </a:r>
            <a:r>
              <a:rPr lang="en-US" b="1" dirty="0"/>
              <a:t>production planning), </a:t>
            </a:r>
          </a:p>
          <a:p>
            <a:r>
              <a:rPr lang="el-GR" b="1" dirty="0" err="1"/>
              <a:t>Εκτέλεση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(</a:t>
            </a:r>
            <a:r>
              <a:rPr lang="en-US" b="1" dirty="0"/>
              <a:t>production execution).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nline Media 1" descr="0704">
            <a:hlinkClick r:id="" action="ppaction://media"/>
            <a:extLst>
              <a:ext uri="{FF2B5EF4-FFF2-40B4-BE49-F238E27FC236}">
                <a16:creationId xmlns:a16="http://schemas.microsoft.com/office/drawing/2014/main" id="{87054285-115D-F94D-BCCB-610A6A07F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/>
              <a:t>Φ</a:t>
            </a:r>
            <a:r>
              <a:rPr lang="en-US" b="1" dirty="0" err="1"/>
              <a:t>ά</a:t>
            </a:r>
            <a:r>
              <a:rPr lang="el-GR" b="1" dirty="0"/>
              <a:t>σεις της </a:t>
            </a:r>
            <a:r>
              <a:rPr lang="el-GR" b="1" dirty="0" err="1"/>
              <a:t>Διοίκησης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endParaRPr lang="el-GR" dirty="0">
              <a:effectLst/>
            </a:endParaRPr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162CB4D2-64BB-AE41-A3ED-D67514523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69" y="1531145"/>
            <a:ext cx="11301412" cy="506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None/>
            </a:pPr>
            <a:r>
              <a:rPr lang="el-GR" b="1" dirty="0"/>
              <a:t>Ο </a:t>
            </a:r>
            <a:r>
              <a:rPr lang="el-GR" b="1" dirty="0" err="1"/>
              <a:t>προγραμματισμός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</a:t>
            </a:r>
            <a:r>
              <a:rPr lang="el-GR" b="1" dirty="0" err="1"/>
              <a:t>συνίσταται</a:t>
            </a:r>
            <a:r>
              <a:rPr lang="el-GR" b="1" dirty="0"/>
              <a:t> στον </a:t>
            </a:r>
            <a:r>
              <a:rPr lang="el-GR" b="1" dirty="0" err="1"/>
              <a:t>ορισμο</a:t>
            </a:r>
            <a:r>
              <a:rPr lang="el-GR" b="1" dirty="0"/>
              <a:t>́: </a:t>
            </a:r>
          </a:p>
          <a:p>
            <a:endParaRPr lang="el-GR" b="1" dirty="0"/>
          </a:p>
          <a:p>
            <a:r>
              <a:rPr lang="el-GR" b="1" dirty="0"/>
              <a:t>Των </a:t>
            </a:r>
            <a:r>
              <a:rPr lang="el-GR" b="1" dirty="0" err="1"/>
              <a:t>προδιαγραφών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, </a:t>
            </a:r>
          </a:p>
          <a:p>
            <a:endParaRPr lang="el-GR" b="1" dirty="0"/>
          </a:p>
          <a:p>
            <a:r>
              <a:rPr lang="el-GR" b="1" dirty="0"/>
              <a:t>Της </a:t>
            </a:r>
            <a:r>
              <a:rPr lang="el-GR" b="1" dirty="0" err="1"/>
              <a:t>διαθεσιμότητας</a:t>
            </a:r>
            <a:r>
              <a:rPr lang="el-GR" b="1" dirty="0"/>
              <a:t> των </a:t>
            </a:r>
            <a:r>
              <a:rPr lang="el-GR" b="1" dirty="0" err="1"/>
              <a:t>κέντρων</a:t>
            </a:r>
            <a:r>
              <a:rPr lang="el-GR" b="1" dirty="0"/>
              <a:t> </a:t>
            </a:r>
            <a:r>
              <a:rPr lang="el-GR" b="1" dirty="0" err="1"/>
              <a:t>επεξεργασίας</a:t>
            </a:r>
            <a:r>
              <a:rPr lang="el-GR" b="1" dirty="0"/>
              <a:t> (</a:t>
            </a:r>
            <a:r>
              <a:rPr lang="en-US" b="1" dirty="0"/>
              <a:t>work centers), </a:t>
            </a:r>
          </a:p>
          <a:p>
            <a:endParaRPr lang="el-GR" b="1" dirty="0"/>
          </a:p>
          <a:p>
            <a:r>
              <a:rPr lang="el-GR" b="1" dirty="0"/>
              <a:t>Τον </a:t>
            </a:r>
            <a:r>
              <a:rPr lang="el-GR" b="1" dirty="0" err="1"/>
              <a:t>προγραμματισμο</a:t>
            </a:r>
            <a:r>
              <a:rPr lang="el-GR" b="1" dirty="0"/>
              <a:t>́ της </a:t>
            </a:r>
            <a:r>
              <a:rPr lang="el-GR" b="1" dirty="0" err="1"/>
              <a:t>παραγωγικής</a:t>
            </a:r>
            <a:r>
              <a:rPr lang="el-GR" b="1" dirty="0"/>
              <a:t> </a:t>
            </a:r>
            <a:r>
              <a:rPr lang="el-GR" b="1" dirty="0" err="1"/>
              <a:t>δυναμικότητας</a:t>
            </a:r>
            <a:r>
              <a:rPr lang="el-GR" b="1" dirty="0"/>
              <a:t> (</a:t>
            </a:r>
            <a:r>
              <a:rPr lang="en-US" b="1" dirty="0"/>
              <a:t>capacity planning), </a:t>
            </a:r>
          </a:p>
          <a:p>
            <a:endParaRPr lang="el-GR" b="1" dirty="0"/>
          </a:p>
          <a:p>
            <a:r>
              <a:rPr lang="el-GR" b="1" dirty="0"/>
              <a:t>Τον </a:t>
            </a:r>
            <a:r>
              <a:rPr lang="el-GR" b="1" dirty="0" err="1"/>
              <a:t>προγραμματισμο</a:t>
            </a:r>
            <a:r>
              <a:rPr lang="el-GR" b="1" dirty="0"/>
              <a:t>́ </a:t>
            </a:r>
            <a:r>
              <a:rPr lang="el-GR" b="1" dirty="0" err="1"/>
              <a:t>απαιτήσεων</a:t>
            </a:r>
            <a:r>
              <a:rPr lang="el-GR" b="1" dirty="0"/>
              <a:t> σε </a:t>
            </a:r>
            <a:r>
              <a:rPr lang="el-GR" b="1" dirty="0" err="1"/>
              <a:t>υλικα</a:t>
            </a:r>
            <a:r>
              <a:rPr lang="el-GR" b="1" dirty="0"/>
              <a:t>́ (</a:t>
            </a:r>
            <a:r>
              <a:rPr lang="en-US" b="1" dirty="0"/>
              <a:t>material requirements planning – </a:t>
            </a:r>
            <a:r>
              <a:rPr lang="en-US" b="1" dirty="0" err="1"/>
              <a:t>mrp</a:t>
            </a:r>
            <a:r>
              <a:rPr lang="en-US" b="1" dirty="0"/>
              <a:t>), </a:t>
            </a:r>
          </a:p>
          <a:p>
            <a:endParaRPr lang="el-GR" b="1" dirty="0"/>
          </a:p>
          <a:p>
            <a:r>
              <a:rPr lang="el-GR" b="1" dirty="0"/>
              <a:t>Τον </a:t>
            </a:r>
            <a:r>
              <a:rPr lang="el-GR" b="1" dirty="0" err="1"/>
              <a:t>προγραμματισμο</a:t>
            </a:r>
            <a:r>
              <a:rPr lang="el-GR" b="1" dirty="0"/>
              <a:t>́ του </a:t>
            </a:r>
            <a:r>
              <a:rPr lang="el-GR" b="1" dirty="0" err="1"/>
              <a:t>συνολικου</a:t>
            </a:r>
            <a:r>
              <a:rPr lang="el-GR" b="1" dirty="0"/>
              <a:t>́ </a:t>
            </a:r>
            <a:r>
              <a:rPr lang="el-GR" b="1" dirty="0" err="1"/>
              <a:t>προγράμματος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(</a:t>
            </a:r>
            <a:r>
              <a:rPr lang="en-US" b="1" dirty="0"/>
              <a:t>aggregate planning) </a:t>
            </a:r>
            <a:r>
              <a:rPr lang="el-GR" b="1" dirty="0"/>
              <a:t>κ.λπ. </a:t>
            </a:r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nline Media 1" descr="0705">
            <a:hlinkClick r:id="" action="ppaction://media"/>
            <a:extLst>
              <a:ext uri="{FF2B5EF4-FFF2-40B4-BE49-F238E27FC236}">
                <a16:creationId xmlns:a16="http://schemas.microsoft.com/office/drawing/2014/main" id="{C03E3D63-CB30-6D44-AB04-2DE4C5010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2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/>
              <a:t>Φ</a:t>
            </a:r>
            <a:r>
              <a:rPr lang="en-US" b="1" dirty="0" err="1"/>
              <a:t>ά</a:t>
            </a:r>
            <a:r>
              <a:rPr lang="el-GR" b="1" dirty="0"/>
              <a:t>σεις της </a:t>
            </a:r>
            <a:r>
              <a:rPr lang="el-GR" b="1" dirty="0" err="1"/>
              <a:t>Διοίκησης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endParaRPr lang="el-GR" dirty="0">
              <a:effectLst/>
            </a:endParaRPr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162CB4D2-64BB-AE41-A3ED-D67514523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69" y="1531145"/>
            <a:ext cx="1130141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None/>
            </a:pPr>
            <a:r>
              <a:rPr lang="el-GR" dirty="0"/>
              <a:t>Η </a:t>
            </a:r>
            <a:r>
              <a:rPr lang="el-GR" dirty="0" err="1"/>
              <a:t>εκτέλεση</a:t>
            </a:r>
            <a:r>
              <a:rPr lang="el-GR" dirty="0"/>
              <a:t> της </a:t>
            </a:r>
            <a:r>
              <a:rPr lang="el-GR" dirty="0" err="1"/>
              <a:t>παραγωγής</a:t>
            </a:r>
            <a:r>
              <a:rPr lang="el-GR" dirty="0"/>
              <a:t> </a:t>
            </a:r>
            <a:r>
              <a:rPr lang="el-GR" dirty="0" err="1"/>
              <a:t>συνίσταται</a:t>
            </a:r>
            <a:r>
              <a:rPr lang="el-GR" dirty="0"/>
              <a:t> στη: </a:t>
            </a:r>
          </a:p>
          <a:p>
            <a:pPr>
              <a:buNone/>
            </a:pPr>
            <a:endParaRPr lang="el-GR" dirty="0"/>
          </a:p>
          <a:p>
            <a:pPr lvl="1"/>
            <a:r>
              <a:rPr lang="el-GR" b="1" dirty="0" err="1"/>
              <a:t>Διαχείριση</a:t>
            </a:r>
            <a:r>
              <a:rPr lang="el-GR" b="1" dirty="0"/>
              <a:t> </a:t>
            </a:r>
            <a:r>
              <a:rPr lang="el-GR" b="1" dirty="0" err="1"/>
              <a:t>εντολών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(</a:t>
            </a:r>
            <a:r>
              <a:rPr lang="en-US" b="1" dirty="0"/>
              <a:t>production orders), </a:t>
            </a:r>
            <a:endParaRPr lang="en-US" sz="2400" b="1" dirty="0"/>
          </a:p>
          <a:p>
            <a:pPr lvl="1"/>
            <a:endParaRPr lang="el-GR" b="1" dirty="0"/>
          </a:p>
          <a:p>
            <a:pPr lvl="1"/>
            <a:r>
              <a:rPr lang="el-GR" b="1" dirty="0" err="1"/>
              <a:t>Διαχείριση</a:t>
            </a:r>
            <a:r>
              <a:rPr lang="el-GR" b="1" dirty="0"/>
              <a:t> </a:t>
            </a:r>
            <a:r>
              <a:rPr lang="el-GR" b="1" dirty="0" err="1"/>
              <a:t>παραγωγικών</a:t>
            </a:r>
            <a:r>
              <a:rPr lang="el-GR" b="1" dirty="0"/>
              <a:t> </a:t>
            </a:r>
            <a:r>
              <a:rPr lang="el-GR" b="1" dirty="0" err="1"/>
              <a:t>πόρων</a:t>
            </a:r>
            <a:r>
              <a:rPr lang="el-GR" b="1" dirty="0"/>
              <a:t>, </a:t>
            </a:r>
            <a:endParaRPr lang="el-GR" sz="2400" b="1" dirty="0"/>
          </a:p>
          <a:p>
            <a:pPr lvl="1"/>
            <a:endParaRPr lang="el-GR" b="1" dirty="0"/>
          </a:p>
          <a:p>
            <a:pPr lvl="1"/>
            <a:r>
              <a:rPr lang="el-GR" b="1" dirty="0" err="1"/>
              <a:t>Διαχείριση</a:t>
            </a:r>
            <a:r>
              <a:rPr lang="el-GR" b="1" dirty="0"/>
              <a:t> </a:t>
            </a:r>
            <a:r>
              <a:rPr lang="el-GR" b="1" dirty="0" err="1"/>
              <a:t>κέντρων</a:t>
            </a:r>
            <a:r>
              <a:rPr lang="el-GR" b="1" dirty="0"/>
              <a:t> </a:t>
            </a:r>
            <a:r>
              <a:rPr lang="el-GR" b="1" dirty="0" err="1"/>
              <a:t>επεξεργασίας</a:t>
            </a:r>
            <a:r>
              <a:rPr lang="el-GR" b="1" dirty="0"/>
              <a:t> κ.λπ. </a:t>
            </a:r>
            <a:endParaRPr lang="el-GR" sz="2400" b="1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nline Media 1" descr="0706">
            <a:hlinkClick r:id="" action="ppaction://media"/>
            <a:extLst>
              <a:ext uri="{FF2B5EF4-FFF2-40B4-BE49-F238E27FC236}">
                <a16:creationId xmlns:a16="http://schemas.microsoft.com/office/drawing/2014/main" id="{DEA33107-272F-AC40-893D-ED231AF57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1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/>
              <a:t>Φ</a:t>
            </a:r>
            <a:r>
              <a:rPr lang="en-US" b="1" dirty="0" err="1"/>
              <a:t>ά</a:t>
            </a:r>
            <a:r>
              <a:rPr lang="el-GR" b="1" dirty="0"/>
              <a:t>σεις της </a:t>
            </a:r>
            <a:r>
              <a:rPr lang="el-GR" b="1" dirty="0" err="1"/>
              <a:t>Διοίκησης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endParaRPr lang="el-GR" dirty="0">
              <a:effectLst/>
            </a:endParaRPr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162CB4D2-64BB-AE41-A3ED-D67514523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69" y="1531145"/>
            <a:ext cx="1130141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l-GR" dirty="0" err="1"/>
              <a:t>Εκτός</a:t>
            </a:r>
            <a:r>
              <a:rPr lang="el-GR" dirty="0"/>
              <a:t> των </a:t>
            </a:r>
            <a:r>
              <a:rPr lang="el-GR" dirty="0" err="1"/>
              <a:t>παραπάνω</a:t>
            </a:r>
            <a:r>
              <a:rPr lang="el-GR" dirty="0"/>
              <a:t>, η </a:t>
            </a:r>
            <a:r>
              <a:rPr lang="el-GR" dirty="0" err="1"/>
              <a:t>διοίκησης</a:t>
            </a:r>
            <a:r>
              <a:rPr lang="el-GR" dirty="0"/>
              <a:t> </a:t>
            </a:r>
            <a:r>
              <a:rPr lang="el-GR" dirty="0" err="1"/>
              <a:t>παραγωγής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εξαιρετικα</a:t>
            </a:r>
            <a:r>
              <a:rPr lang="el-GR" dirty="0"/>
              <a:t>́ </a:t>
            </a:r>
            <a:r>
              <a:rPr lang="el-GR" dirty="0" err="1"/>
              <a:t>ευρεία</a:t>
            </a:r>
            <a:r>
              <a:rPr lang="el-GR" dirty="0"/>
              <a:t> </a:t>
            </a:r>
            <a:r>
              <a:rPr lang="el-GR" dirty="0" err="1"/>
              <a:t>έννοια</a:t>
            </a:r>
            <a:r>
              <a:rPr lang="el-GR" dirty="0"/>
              <a:t> και </a:t>
            </a:r>
            <a:r>
              <a:rPr lang="el-GR" dirty="0" err="1"/>
              <a:t>περιλαμβάνει</a:t>
            </a:r>
            <a:r>
              <a:rPr lang="el-GR" dirty="0"/>
              <a:t> </a:t>
            </a:r>
            <a:r>
              <a:rPr lang="el-GR" dirty="0" err="1"/>
              <a:t>λειτουργίες</a:t>
            </a:r>
            <a:r>
              <a:rPr lang="el-GR" dirty="0"/>
              <a:t> που </a:t>
            </a:r>
            <a:r>
              <a:rPr lang="el-GR" dirty="0" err="1"/>
              <a:t>σχετίζονται</a:t>
            </a:r>
            <a:r>
              <a:rPr lang="el-GR" dirty="0"/>
              <a:t> με: </a:t>
            </a:r>
          </a:p>
          <a:p>
            <a:pPr lvl="1"/>
            <a:endParaRPr lang="el-GR" b="1" dirty="0"/>
          </a:p>
          <a:p>
            <a:pPr lvl="1"/>
            <a:r>
              <a:rPr lang="el-GR" b="1" dirty="0"/>
              <a:t>Τη </a:t>
            </a:r>
            <a:r>
              <a:rPr lang="el-GR" b="1" dirty="0" err="1"/>
              <a:t>διαχείριση</a:t>
            </a:r>
            <a:r>
              <a:rPr lang="el-GR" b="1" dirty="0"/>
              <a:t> της </a:t>
            </a:r>
            <a:r>
              <a:rPr lang="el-GR" b="1" dirty="0" err="1"/>
              <a:t>αποθήκης</a:t>
            </a:r>
            <a:r>
              <a:rPr lang="el-GR" b="1" dirty="0"/>
              <a:t> (</a:t>
            </a:r>
            <a:r>
              <a:rPr lang="en-US" b="1" dirty="0"/>
              <a:t>warehouse management), </a:t>
            </a:r>
            <a:endParaRPr lang="en-US" sz="2400" b="1" dirty="0"/>
          </a:p>
          <a:p>
            <a:pPr lvl="1"/>
            <a:endParaRPr lang="el-GR" b="1" dirty="0"/>
          </a:p>
          <a:p>
            <a:pPr lvl="1"/>
            <a:r>
              <a:rPr lang="el-GR" b="1" dirty="0"/>
              <a:t>Τον </a:t>
            </a:r>
            <a:r>
              <a:rPr lang="el-GR" b="1" dirty="0" err="1"/>
              <a:t>ποιοτικο</a:t>
            </a:r>
            <a:r>
              <a:rPr lang="el-GR" b="1" dirty="0"/>
              <a:t>́ </a:t>
            </a:r>
            <a:r>
              <a:rPr lang="el-GR" b="1" dirty="0" err="1"/>
              <a:t>έλεγχο</a:t>
            </a:r>
            <a:r>
              <a:rPr lang="el-GR" b="1" dirty="0"/>
              <a:t> (</a:t>
            </a:r>
            <a:r>
              <a:rPr lang="en-US" b="1" dirty="0"/>
              <a:t>quality management), </a:t>
            </a:r>
            <a:endParaRPr lang="en-US" sz="2400" b="1" dirty="0"/>
          </a:p>
          <a:p>
            <a:pPr lvl="1"/>
            <a:endParaRPr lang="el-GR" b="1" dirty="0"/>
          </a:p>
          <a:p>
            <a:pPr lvl="1"/>
            <a:r>
              <a:rPr lang="el-GR" b="1" dirty="0"/>
              <a:t>Τη </a:t>
            </a:r>
            <a:r>
              <a:rPr lang="el-GR" b="1" dirty="0" err="1"/>
              <a:t>συντήρηση</a:t>
            </a:r>
            <a:r>
              <a:rPr lang="el-GR" b="1" dirty="0"/>
              <a:t> του </a:t>
            </a:r>
            <a:r>
              <a:rPr lang="el-GR" b="1" dirty="0" err="1"/>
              <a:t>εξοπλισμου</a:t>
            </a:r>
            <a:r>
              <a:rPr lang="el-GR" b="1" dirty="0"/>
              <a:t>́ (</a:t>
            </a:r>
            <a:r>
              <a:rPr lang="en-US" b="1" dirty="0"/>
              <a:t>plant maintenance).</a:t>
            </a:r>
            <a:br>
              <a:rPr lang="en-US" b="1" dirty="0"/>
            </a:br>
            <a:endParaRPr lang="en-US" sz="2400" b="1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2778F-BEDA-9C41-9707-2D5C666D2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3ACE1A-FFFD-1E4B-A118-F19FC80D4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nline Media 3" descr="0707">
            <a:hlinkClick r:id="" action="ppaction://media"/>
            <a:extLst>
              <a:ext uri="{FF2B5EF4-FFF2-40B4-BE49-F238E27FC236}">
                <a16:creationId xmlns:a16="http://schemas.microsoft.com/office/drawing/2014/main" id="{AB103967-6B8F-6A46-8FBE-CEA04BD10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5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 err="1"/>
              <a:t>Προγραμματισμός</a:t>
            </a:r>
            <a:r>
              <a:rPr lang="el-GR" b="1" dirty="0"/>
              <a:t> και </a:t>
            </a:r>
            <a:r>
              <a:rPr lang="el-GR" b="1" dirty="0" err="1"/>
              <a:t>έλεγχος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</a:t>
            </a:r>
            <a:endParaRPr lang="el-GR" dirty="0">
              <a:effectLst/>
            </a:endParaRPr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162CB4D2-64BB-AE41-A3ED-D67514523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13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None/>
            </a:pPr>
            <a:r>
              <a:rPr lang="el-GR" dirty="0" err="1"/>
              <a:t>Δύο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οι πιο </a:t>
            </a:r>
            <a:r>
              <a:rPr lang="el-GR" dirty="0" err="1"/>
              <a:t>κοινές</a:t>
            </a:r>
            <a:r>
              <a:rPr lang="el-GR" dirty="0"/>
              <a:t> </a:t>
            </a:r>
            <a:r>
              <a:rPr lang="el-GR" dirty="0" err="1"/>
              <a:t>διαδικασίες</a:t>
            </a:r>
            <a:r>
              <a:rPr lang="el-GR" dirty="0"/>
              <a:t> </a:t>
            </a:r>
            <a:r>
              <a:rPr lang="el-GR" dirty="0" err="1"/>
              <a:t>παραγωγής</a:t>
            </a:r>
            <a:r>
              <a:rPr lang="el-GR" dirty="0"/>
              <a:t>: </a:t>
            </a:r>
            <a:endParaRPr lang="en-US" b="1" dirty="0"/>
          </a:p>
          <a:p>
            <a:pPr lvl="1"/>
            <a:r>
              <a:rPr lang="el-GR" b="1" dirty="0"/>
              <a:t>Οι </a:t>
            </a:r>
            <a:r>
              <a:rPr lang="el-GR" b="1" dirty="0" err="1"/>
              <a:t>διαδικασίες</a:t>
            </a:r>
            <a:r>
              <a:rPr lang="el-GR" b="1" dirty="0"/>
              <a:t> </a:t>
            </a:r>
            <a:r>
              <a:rPr lang="el-GR" b="1" dirty="0" err="1"/>
              <a:t>διακριτής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(</a:t>
            </a:r>
            <a:r>
              <a:rPr lang="en-US" b="1" dirty="0"/>
              <a:t>discrete manufacturing), </a:t>
            </a:r>
          </a:p>
          <a:p>
            <a:pPr lvl="1"/>
            <a:r>
              <a:rPr lang="el-GR" b="1" dirty="0"/>
              <a:t>Οι </a:t>
            </a:r>
            <a:r>
              <a:rPr lang="el-GR" b="1" dirty="0" err="1"/>
              <a:t>διαδικασίες</a:t>
            </a:r>
            <a:r>
              <a:rPr lang="el-GR" b="1" dirty="0"/>
              <a:t> </a:t>
            </a:r>
            <a:r>
              <a:rPr lang="el-GR" b="1" dirty="0" err="1"/>
              <a:t>επαναληπτικής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(</a:t>
            </a:r>
            <a:r>
              <a:rPr lang="en-US" b="1" dirty="0"/>
              <a:t>repetitive manufacturing). </a:t>
            </a:r>
            <a:endParaRPr lang="en-US" sz="2400" b="1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EDD98-E17A-4747-918F-55D334641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382" y="3429000"/>
            <a:ext cx="2981235" cy="3439886"/>
          </a:xfrm>
          <a:prstGeom prst="rect">
            <a:avLst/>
          </a:prstGeom>
        </p:spPr>
      </p:pic>
      <p:pic>
        <p:nvPicPr>
          <p:cNvPr id="2" name="Online Media 1" descr="0708">
            <a:hlinkClick r:id="" action="ppaction://media"/>
            <a:extLst>
              <a:ext uri="{FF2B5EF4-FFF2-40B4-BE49-F238E27FC236}">
                <a16:creationId xmlns:a16="http://schemas.microsoft.com/office/drawing/2014/main" id="{5F8907E9-6D4B-D94B-BAB6-C426722FA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DCDCA9C-A7C3-D54E-BB82-573CCB811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3" y="452438"/>
            <a:ext cx="10482804" cy="711200"/>
          </a:xfrm>
        </p:spPr>
        <p:txBody>
          <a:bodyPr/>
          <a:lstStyle/>
          <a:p>
            <a:r>
              <a:rPr lang="el-GR" b="1" dirty="0"/>
              <a:t>Στρατηγικές </a:t>
            </a:r>
            <a:r>
              <a:rPr lang="el-GR" b="1" dirty="0" err="1"/>
              <a:t>παραγωγής</a:t>
            </a:r>
            <a:r>
              <a:rPr lang="el-GR" b="1" dirty="0"/>
              <a:t> </a:t>
            </a:r>
            <a:endParaRPr lang="el-GR" dirty="0">
              <a:effectLst/>
            </a:endParaRPr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162CB4D2-64BB-AE41-A3ED-D67514523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7" y="1869071"/>
            <a:ext cx="11301412" cy="258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l-GR" dirty="0"/>
              <a:t>Η </a:t>
            </a:r>
            <a:r>
              <a:rPr lang="el-GR" dirty="0" err="1"/>
              <a:t>στρατηγικη</a:t>
            </a:r>
            <a:r>
              <a:rPr lang="el-GR" dirty="0"/>
              <a:t>́ </a:t>
            </a:r>
            <a:r>
              <a:rPr lang="en-US" b="1" dirty="0"/>
              <a:t>make-to-stock </a:t>
            </a:r>
            <a:r>
              <a:rPr lang="en-US" dirty="0"/>
              <a:t>(</a:t>
            </a:r>
            <a:r>
              <a:rPr lang="el-GR" dirty="0" err="1"/>
              <a:t>παραγωγη</a:t>
            </a:r>
            <a:r>
              <a:rPr lang="el-GR" dirty="0"/>
              <a:t>́ και </a:t>
            </a:r>
            <a:r>
              <a:rPr lang="el-GR" dirty="0" err="1"/>
              <a:t>αποθεματοποίηση</a:t>
            </a:r>
            <a:r>
              <a:rPr lang="el-GR" dirty="0"/>
              <a:t>)</a:t>
            </a:r>
            <a:endParaRPr lang="en-US" dirty="0"/>
          </a:p>
          <a:p>
            <a:endParaRPr lang="el-GR" dirty="0"/>
          </a:p>
          <a:p>
            <a:r>
              <a:rPr lang="el-GR" dirty="0"/>
              <a:t>Η </a:t>
            </a:r>
            <a:r>
              <a:rPr lang="el-GR" dirty="0" err="1"/>
              <a:t>στρατηγικη</a:t>
            </a:r>
            <a:r>
              <a:rPr lang="el-GR" dirty="0"/>
              <a:t>́ </a:t>
            </a:r>
            <a:r>
              <a:rPr lang="en-US" b="1" dirty="0"/>
              <a:t>make-to-order </a:t>
            </a:r>
            <a:r>
              <a:rPr lang="en-US" dirty="0"/>
              <a:t>(</a:t>
            </a:r>
            <a:r>
              <a:rPr lang="el-GR" dirty="0" err="1"/>
              <a:t>παραγωγη</a:t>
            </a:r>
            <a:r>
              <a:rPr lang="el-GR" dirty="0"/>
              <a:t>́ με </a:t>
            </a:r>
            <a:r>
              <a:rPr lang="el-GR" dirty="0" err="1"/>
              <a:t>βάση</a:t>
            </a:r>
            <a:r>
              <a:rPr lang="el-GR" dirty="0"/>
              <a:t> την </a:t>
            </a:r>
            <a:r>
              <a:rPr lang="el-GR" dirty="0" err="1"/>
              <a:t>παραγγελία</a:t>
            </a:r>
            <a:r>
              <a:rPr lang="el-GR" dirty="0"/>
              <a:t>) </a:t>
            </a:r>
          </a:p>
          <a:p>
            <a:endParaRPr lang="el-GR" dirty="0"/>
          </a:p>
          <a:p>
            <a:r>
              <a:rPr lang="el-GR" dirty="0"/>
              <a:t>Η </a:t>
            </a:r>
            <a:r>
              <a:rPr lang="el-GR" dirty="0" err="1"/>
              <a:t>στρατηγικη</a:t>
            </a:r>
            <a:r>
              <a:rPr lang="el-GR" dirty="0"/>
              <a:t>́ </a:t>
            </a:r>
            <a:r>
              <a:rPr lang="en-US" b="1" dirty="0"/>
              <a:t>assemble-to-order </a:t>
            </a:r>
            <a:r>
              <a:rPr lang="en-US" dirty="0"/>
              <a:t>(</a:t>
            </a:r>
            <a:r>
              <a:rPr lang="el-GR" dirty="0" err="1"/>
              <a:t>συναρμολόγηση</a:t>
            </a:r>
            <a:r>
              <a:rPr lang="el-GR" dirty="0"/>
              <a:t> με </a:t>
            </a:r>
            <a:r>
              <a:rPr lang="el-GR" dirty="0" err="1"/>
              <a:t>βάση</a:t>
            </a:r>
            <a:r>
              <a:rPr lang="el-GR" dirty="0"/>
              <a:t> την </a:t>
            </a:r>
            <a:r>
              <a:rPr lang="el-GR" dirty="0" err="1"/>
              <a:t>παραγγελία</a:t>
            </a:r>
            <a:r>
              <a:rPr lang="el-GR" dirty="0"/>
              <a:t>) </a:t>
            </a:r>
          </a:p>
          <a:p>
            <a:endParaRPr lang="el-GR" dirty="0"/>
          </a:p>
        </p:txBody>
      </p:sp>
      <p:pic>
        <p:nvPicPr>
          <p:cNvPr id="22531" name="Picture 2" descr="page21image36042432">
            <a:extLst>
              <a:ext uri="{FF2B5EF4-FFF2-40B4-BE49-F238E27FC236}">
                <a16:creationId xmlns:a16="http://schemas.microsoft.com/office/drawing/2014/main" id="{22B07ECB-F47B-5E4B-A618-DB794087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nline Media 1" descr="0709">
            <a:hlinkClick r:id="" action="ppaction://media"/>
            <a:extLst>
              <a:ext uri="{FF2B5EF4-FFF2-40B4-BE49-F238E27FC236}">
                <a16:creationId xmlns:a16="http://schemas.microsoft.com/office/drawing/2014/main" id="{B83B011D-08FB-4B4E-8E5D-30F64C209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7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{F575372A-6978-2C49-8294-7BE590C3ECFB}tf16401369</Template>
  <TotalTime>31953</TotalTime>
  <Words>2016</Words>
  <Application>Microsoft Macintosh PowerPoint</Application>
  <PresentationFormat>Widescreen</PresentationFormat>
  <Paragraphs>177</Paragraphs>
  <Slides>21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Wingdings 3</vt:lpstr>
      <vt:lpstr>Ion</vt:lpstr>
      <vt:lpstr>ERP 07</vt:lpstr>
      <vt:lpstr>ERP</vt:lpstr>
      <vt:lpstr>ERP και Διοίκηση παραγωγής </vt:lpstr>
      <vt:lpstr>Φάσεις της Διοίκησης παραγωγής</vt:lpstr>
      <vt:lpstr>Φάσεις της Διοίκησης παραγωγής</vt:lpstr>
      <vt:lpstr>Φάσεις της Διοίκησης παραγωγής</vt:lpstr>
      <vt:lpstr>Φάσεις της Διοίκησης παραγωγής</vt:lpstr>
      <vt:lpstr>Προγραμματισμός και έλεγχος παραγωγής </vt:lpstr>
      <vt:lpstr>Στρατηγικές παραγωγής </vt:lpstr>
      <vt:lpstr>Προγραμματισμό και έλεγχο της παραγωγής </vt:lpstr>
      <vt:lpstr>Πίνακες υλικών παραγωγής στα ERP </vt:lpstr>
      <vt:lpstr>Πίνακες υλικών παραγωγής στα ERP</vt:lpstr>
      <vt:lpstr>Κέντρο εργασίας στα ERP</vt:lpstr>
      <vt:lpstr>Κέντρο εργασίας στα ERP</vt:lpstr>
      <vt:lpstr>Φασεολόγιο προϊόντων και ERP</vt:lpstr>
      <vt:lpstr>Φασεολόγιο προϊόντων και ERP</vt:lpstr>
      <vt:lpstr>Φασεολόγιο προϊόντων και ERP</vt:lpstr>
      <vt:lpstr>Φασεολόγιο προϊόντων και ERP</vt:lpstr>
      <vt:lpstr>Πρόβλεψη πωλήσεων και παραγωγής  στα ERP</vt:lpstr>
      <vt:lpstr>Πρόβλεψη πωλήσεων και παραγωγής  στα ERP</vt:lpstr>
      <vt:lpstr>Πρόβλεψη πωλήσεων και παραγωγής  στα ERP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03</dc:title>
  <dc:creator>Microsoft Office User</dc:creator>
  <cp:lastModifiedBy>Microsoft Office User</cp:lastModifiedBy>
  <cp:revision>115</cp:revision>
  <dcterms:created xsi:type="dcterms:W3CDTF">2020-03-14T08:26:53Z</dcterms:created>
  <dcterms:modified xsi:type="dcterms:W3CDTF">2020-04-29T10:59:01Z</dcterms:modified>
</cp:coreProperties>
</file>