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3"/>
  </p:notesMasterIdLst>
  <p:sldIdLst>
    <p:sldId id="376" r:id="rId2"/>
    <p:sldId id="378" r:id="rId3"/>
    <p:sldId id="379" r:id="rId4"/>
    <p:sldId id="380" r:id="rId5"/>
    <p:sldId id="381" r:id="rId6"/>
    <p:sldId id="385" r:id="rId7"/>
    <p:sldId id="396" r:id="rId8"/>
    <p:sldId id="397" r:id="rId9"/>
    <p:sldId id="398" r:id="rId10"/>
    <p:sldId id="399" r:id="rId11"/>
    <p:sldId id="408" r:id="rId12"/>
    <p:sldId id="400" r:id="rId13"/>
    <p:sldId id="401" r:id="rId14"/>
    <p:sldId id="402" r:id="rId15"/>
    <p:sldId id="403" r:id="rId16"/>
    <p:sldId id="404" r:id="rId17"/>
    <p:sldId id="405" r:id="rId18"/>
    <p:sldId id="382" r:id="rId19"/>
    <p:sldId id="406" r:id="rId20"/>
    <p:sldId id="407" r:id="rId21"/>
    <p:sldId id="34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602DE1-7241-4F9A-B5B0-8DCD8A4AB8EA}">
          <p14:sldIdLst>
            <p14:sldId id="376"/>
            <p14:sldId id="378"/>
            <p14:sldId id="379"/>
            <p14:sldId id="380"/>
            <p14:sldId id="381"/>
            <p14:sldId id="385"/>
            <p14:sldId id="396"/>
            <p14:sldId id="397"/>
            <p14:sldId id="398"/>
            <p14:sldId id="399"/>
            <p14:sldId id="408"/>
            <p14:sldId id="400"/>
            <p14:sldId id="401"/>
            <p14:sldId id="402"/>
            <p14:sldId id="403"/>
            <p14:sldId id="404"/>
            <p14:sldId id="405"/>
            <p14:sldId id="382"/>
            <p14:sldId id="406"/>
            <p14:sldId id="407"/>
            <p14:sldId id="34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2B808-03F1-4D00-81E8-0616E6221CD1}" v="1" dt="2022-01-21T10:01:12.6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6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Σωτήριος Τρίγκας" userId="22ce5e8c-e2fb-4960-a7e2-a48c6d2761ea" providerId="ADAL" clId="{F18A1AB5-0365-4F61-AC78-01BEE414DFC3}"/>
    <pc:docChg chg="modSld">
      <pc:chgData name="Σωτήριος Τρίγκας" userId="22ce5e8c-e2fb-4960-a7e2-a48c6d2761ea" providerId="ADAL" clId="{F18A1AB5-0365-4F61-AC78-01BEE414DFC3}" dt="2021-10-22T15:01:01.560" v="50"/>
      <pc:docMkLst>
        <pc:docMk/>
      </pc:docMkLst>
      <pc:sldChg chg="delSp modSp mod">
        <pc:chgData name="Σωτήριος Τρίγκας" userId="22ce5e8c-e2fb-4960-a7e2-a48c6d2761ea" providerId="ADAL" clId="{F18A1AB5-0365-4F61-AC78-01BEE414DFC3}" dt="2021-10-22T15:01:01.560" v="50"/>
        <pc:sldMkLst>
          <pc:docMk/>
          <pc:sldMk cId="2573340631" sldId="376"/>
        </pc:sldMkLst>
        <pc:spChg chg="del mod">
          <ac:chgData name="Σωτήριος Τρίγκας" userId="22ce5e8c-e2fb-4960-a7e2-a48c6d2761ea" providerId="ADAL" clId="{F18A1AB5-0365-4F61-AC78-01BEE414DFC3}" dt="2021-10-22T15:01:01.560" v="50"/>
          <ac:spMkLst>
            <pc:docMk/>
            <pc:sldMk cId="2573340631" sldId="376"/>
            <ac:spMk id="4" creationId="{00000000-0000-0000-0000-000000000000}"/>
          </ac:spMkLst>
        </pc:spChg>
      </pc:sldChg>
    </pc:docChg>
  </pc:docChgLst>
  <pc:docChgLst>
    <pc:chgData name="Σωτήριος Τρίγκας" userId="22ce5e8c-e2fb-4960-a7e2-a48c6d2761ea" providerId="ADAL" clId="{A422B808-03F1-4D00-81E8-0616E6221CD1}"/>
    <pc:docChg chg="modSld">
      <pc:chgData name="Σωτήριος Τρίγκας" userId="22ce5e8c-e2fb-4960-a7e2-a48c6d2761ea" providerId="ADAL" clId="{A422B808-03F1-4D00-81E8-0616E6221CD1}" dt="2022-01-21T10:03:10.874" v="20" actId="20577"/>
      <pc:docMkLst>
        <pc:docMk/>
      </pc:docMkLst>
      <pc:sldChg chg="modSp mod">
        <pc:chgData name="Σωτήριος Τρίγκας" userId="22ce5e8c-e2fb-4960-a7e2-a48c6d2761ea" providerId="ADAL" clId="{A422B808-03F1-4D00-81E8-0616E6221CD1}" dt="2022-01-21T10:02:15.981" v="7" actId="20577"/>
        <pc:sldMkLst>
          <pc:docMk/>
          <pc:sldMk cId="4011065616" sldId="397"/>
        </pc:sldMkLst>
        <pc:spChg chg="mod">
          <ac:chgData name="Σωτήριος Τρίγκας" userId="22ce5e8c-e2fb-4960-a7e2-a48c6d2761ea" providerId="ADAL" clId="{A422B808-03F1-4D00-81E8-0616E6221CD1}" dt="2022-01-21T10:02:15.981" v="7" actId="20577"/>
          <ac:spMkLst>
            <pc:docMk/>
            <pc:sldMk cId="4011065616" sldId="397"/>
            <ac:spMk id="3" creationId="{00000000-0000-0000-0000-000000000000}"/>
          </ac:spMkLst>
        </pc:spChg>
        <pc:graphicFrameChg chg="modGraphic">
          <ac:chgData name="Σωτήριος Τρίγκας" userId="22ce5e8c-e2fb-4960-a7e2-a48c6d2761ea" providerId="ADAL" clId="{A422B808-03F1-4D00-81E8-0616E6221CD1}" dt="2022-01-21T10:02:13.019" v="5" actId="20577"/>
          <ac:graphicFrameMkLst>
            <pc:docMk/>
            <pc:sldMk cId="4011065616" sldId="397"/>
            <ac:graphicFrameMk id="4" creationId="{00000000-0000-0000-0000-000000000000}"/>
          </ac:graphicFrameMkLst>
        </pc:graphicFrameChg>
      </pc:sldChg>
      <pc:sldChg chg="modSp mod">
        <pc:chgData name="Σωτήριος Τρίγκας" userId="22ce5e8c-e2fb-4960-a7e2-a48c6d2761ea" providerId="ADAL" clId="{A422B808-03F1-4D00-81E8-0616E6221CD1}" dt="2022-01-21T10:02:30.949" v="13" actId="20577"/>
        <pc:sldMkLst>
          <pc:docMk/>
          <pc:sldMk cId="3222863874" sldId="399"/>
        </pc:sldMkLst>
        <pc:spChg chg="mod">
          <ac:chgData name="Σωτήριος Τρίγκας" userId="22ce5e8c-e2fb-4960-a7e2-a48c6d2761ea" providerId="ADAL" clId="{A422B808-03F1-4D00-81E8-0616E6221CD1}" dt="2022-01-21T10:02:24.747" v="9" actId="20577"/>
          <ac:spMkLst>
            <pc:docMk/>
            <pc:sldMk cId="3222863874" sldId="399"/>
            <ac:spMk id="3" creationId="{00000000-0000-0000-0000-000000000000}"/>
          </ac:spMkLst>
        </pc:spChg>
        <pc:graphicFrameChg chg="modGraphic">
          <ac:chgData name="Σωτήριος Τρίγκας" userId="22ce5e8c-e2fb-4960-a7e2-a48c6d2761ea" providerId="ADAL" clId="{A422B808-03F1-4D00-81E8-0616E6221CD1}" dt="2022-01-21T10:02:30.949" v="13" actId="20577"/>
          <ac:graphicFrameMkLst>
            <pc:docMk/>
            <pc:sldMk cId="3222863874" sldId="399"/>
            <ac:graphicFrameMk id="4" creationId="{00000000-0000-0000-0000-000000000000}"/>
          </ac:graphicFrameMkLst>
        </pc:graphicFrameChg>
      </pc:sldChg>
      <pc:sldChg chg="modSp mod">
        <pc:chgData name="Σωτήριος Τρίγκας" userId="22ce5e8c-e2fb-4960-a7e2-a48c6d2761ea" providerId="ADAL" clId="{A422B808-03F1-4D00-81E8-0616E6221CD1}" dt="2022-01-21T10:02:55" v="18" actId="14734"/>
        <pc:sldMkLst>
          <pc:docMk/>
          <pc:sldMk cId="924698557" sldId="400"/>
        </pc:sldMkLst>
        <pc:spChg chg="mod">
          <ac:chgData name="Σωτήριος Τρίγκας" userId="22ce5e8c-e2fb-4960-a7e2-a48c6d2761ea" providerId="ADAL" clId="{A422B808-03F1-4D00-81E8-0616E6221CD1}" dt="2022-01-21T10:02:50.042" v="17" actId="20577"/>
          <ac:spMkLst>
            <pc:docMk/>
            <pc:sldMk cId="924698557" sldId="400"/>
            <ac:spMk id="3" creationId="{00000000-0000-0000-0000-000000000000}"/>
          </ac:spMkLst>
        </pc:spChg>
        <pc:graphicFrameChg chg="modGraphic">
          <ac:chgData name="Σωτήριος Τρίγκας" userId="22ce5e8c-e2fb-4960-a7e2-a48c6d2761ea" providerId="ADAL" clId="{A422B808-03F1-4D00-81E8-0616E6221CD1}" dt="2022-01-21T10:02:55" v="18" actId="14734"/>
          <ac:graphicFrameMkLst>
            <pc:docMk/>
            <pc:sldMk cId="924698557" sldId="400"/>
            <ac:graphicFrameMk id="4" creationId="{00000000-0000-0000-0000-000000000000}"/>
          </ac:graphicFrameMkLst>
        </pc:graphicFrameChg>
      </pc:sldChg>
      <pc:sldChg chg="modSp mod">
        <pc:chgData name="Σωτήριος Τρίγκας" userId="22ce5e8c-e2fb-4960-a7e2-a48c6d2761ea" providerId="ADAL" clId="{A422B808-03F1-4D00-81E8-0616E6221CD1}" dt="2022-01-21T10:03:10.874" v="20" actId="20577"/>
        <pc:sldMkLst>
          <pc:docMk/>
          <pc:sldMk cId="2954533517" sldId="402"/>
        </pc:sldMkLst>
        <pc:spChg chg="mod">
          <ac:chgData name="Σωτήριος Τρίγκας" userId="22ce5e8c-e2fb-4960-a7e2-a48c6d2761ea" providerId="ADAL" clId="{A422B808-03F1-4D00-81E8-0616E6221CD1}" dt="2022-01-21T10:03:10.874" v="20" actId="20577"/>
          <ac:spMkLst>
            <pc:docMk/>
            <pc:sldMk cId="2954533517" sldId="402"/>
            <ac:spMk id="3" creationId="{00000000-0000-0000-0000-000000000000}"/>
          </ac:spMkLst>
        </pc:spChg>
      </pc:sldChg>
    </pc:docChg>
  </pc:docChgLst>
  <pc:docChgLst>
    <pc:chgData name="Σωτήριος Τρίγκας" userId="22ce5e8c-e2fb-4960-a7e2-a48c6d2761ea" providerId="ADAL" clId="{0F8B2DD0-9A94-47E4-AC84-F89FC23DF63E}"/>
    <pc:docChg chg="undo custSel modSld">
      <pc:chgData name="Σωτήριος Τρίγκας" userId="22ce5e8c-e2fb-4960-a7e2-a48c6d2761ea" providerId="ADAL" clId="{0F8B2DD0-9A94-47E4-AC84-F89FC23DF63E}" dt="2021-11-23T20:13:32.539" v="227" actId="6549"/>
      <pc:docMkLst>
        <pc:docMk/>
      </pc:docMkLst>
      <pc:sldChg chg="modSp mod">
        <pc:chgData name="Σωτήριος Τρίγκας" userId="22ce5e8c-e2fb-4960-a7e2-a48c6d2761ea" providerId="ADAL" clId="{0F8B2DD0-9A94-47E4-AC84-F89FC23DF63E}" dt="2021-11-23T20:13:32.539" v="227" actId="6549"/>
        <pc:sldMkLst>
          <pc:docMk/>
          <pc:sldMk cId="1570866779" sldId="340"/>
        </pc:sldMkLst>
        <pc:spChg chg="mod">
          <ac:chgData name="Σωτήριος Τρίγκας" userId="22ce5e8c-e2fb-4960-a7e2-a48c6d2761ea" providerId="ADAL" clId="{0F8B2DD0-9A94-47E4-AC84-F89FC23DF63E}" dt="2021-11-23T20:11:40.775" v="173" actId="14100"/>
          <ac:spMkLst>
            <pc:docMk/>
            <pc:sldMk cId="1570866779" sldId="340"/>
            <ac:spMk id="2" creationId="{00000000-0000-0000-0000-000000000000}"/>
          </ac:spMkLst>
        </pc:spChg>
        <pc:graphicFrameChg chg="modGraphic">
          <ac:chgData name="Σωτήριος Τρίγκας" userId="22ce5e8c-e2fb-4960-a7e2-a48c6d2761ea" providerId="ADAL" clId="{0F8B2DD0-9A94-47E4-AC84-F89FC23DF63E}" dt="2021-11-23T20:13:32.539" v="227" actId="6549"/>
          <ac:graphicFrameMkLst>
            <pc:docMk/>
            <pc:sldMk cId="1570866779" sldId="340"/>
            <ac:graphicFrameMk id="4" creationId="{00000000-0000-0000-0000-000000000000}"/>
          </ac:graphicFrameMkLst>
        </pc:graphicFrameChg>
      </pc:sldChg>
      <pc:sldChg chg="addSp delSp mod">
        <pc:chgData name="Σωτήριος Τρίγκας" userId="22ce5e8c-e2fb-4960-a7e2-a48c6d2761ea" providerId="ADAL" clId="{0F8B2DD0-9A94-47E4-AC84-F89FC23DF63E}" dt="2021-11-23T19:47:02.540" v="134" actId="478"/>
        <pc:sldMkLst>
          <pc:docMk/>
          <pc:sldMk cId="269461406" sldId="378"/>
        </pc:sldMkLst>
        <pc:inkChg chg="add del">
          <ac:chgData name="Σωτήριος Τρίγκας" userId="22ce5e8c-e2fb-4960-a7e2-a48c6d2761ea" providerId="ADAL" clId="{0F8B2DD0-9A94-47E4-AC84-F89FC23DF63E}" dt="2021-11-23T19:47:02.540" v="134" actId="478"/>
          <ac:inkMkLst>
            <pc:docMk/>
            <pc:sldMk cId="269461406" sldId="378"/>
            <ac:inkMk id="4" creationId="{F28B43DE-129E-42AE-9972-FCEB4211E323}"/>
          </ac:inkMkLst>
        </pc:inkChg>
      </pc:sldChg>
      <pc:sldChg chg="modSp mod">
        <pc:chgData name="Σωτήριος Τρίγκας" userId="22ce5e8c-e2fb-4960-a7e2-a48c6d2761ea" providerId="ADAL" clId="{0F8B2DD0-9A94-47E4-AC84-F89FC23DF63E}" dt="2021-11-23T16:25:38.835" v="87" actId="6549"/>
        <pc:sldMkLst>
          <pc:docMk/>
          <pc:sldMk cId="147796900" sldId="379"/>
        </pc:sldMkLst>
        <pc:spChg chg="mod">
          <ac:chgData name="Σωτήριος Τρίγκας" userId="22ce5e8c-e2fb-4960-a7e2-a48c6d2761ea" providerId="ADAL" clId="{0F8B2DD0-9A94-47E4-AC84-F89FC23DF63E}" dt="2021-11-23T16:25:38.835" v="87" actId="6549"/>
          <ac:spMkLst>
            <pc:docMk/>
            <pc:sldMk cId="147796900" sldId="379"/>
            <ac:spMk id="3" creationId="{00000000-0000-0000-0000-000000000000}"/>
          </ac:spMkLst>
        </pc:spChg>
      </pc:sldChg>
      <pc:sldChg chg="modSp mod">
        <pc:chgData name="Σωτήριος Τρίγκας" userId="22ce5e8c-e2fb-4960-a7e2-a48c6d2761ea" providerId="ADAL" clId="{0F8B2DD0-9A94-47E4-AC84-F89FC23DF63E}" dt="2021-11-23T19:51:55.462" v="135" actId="368"/>
        <pc:sldMkLst>
          <pc:docMk/>
          <pc:sldMk cId="4178593640" sldId="380"/>
        </pc:sldMkLst>
        <pc:spChg chg="mod">
          <ac:chgData name="Σωτήριος Τρίγκας" userId="22ce5e8c-e2fb-4960-a7e2-a48c6d2761ea" providerId="ADAL" clId="{0F8B2DD0-9A94-47E4-AC84-F89FC23DF63E}" dt="2021-11-23T19:51:55.462" v="135" actId="368"/>
          <ac:spMkLst>
            <pc:docMk/>
            <pc:sldMk cId="4178593640" sldId="380"/>
            <ac:spMk id="3" creationId="{00000000-0000-0000-0000-000000000000}"/>
          </ac:spMkLst>
        </pc:spChg>
      </pc:sldChg>
      <pc:sldChg chg="modSp mod">
        <pc:chgData name="Σωτήριος Τρίγκας" userId="22ce5e8c-e2fb-4960-a7e2-a48c6d2761ea" providerId="ADAL" clId="{0F8B2DD0-9A94-47E4-AC84-F89FC23DF63E}" dt="2021-11-23T16:36:28.349" v="106" actId="20577"/>
        <pc:sldMkLst>
          <pc:docMk/>
          <pc:sldMk cId="40980418" sldId="381"/>
        </pc:sldMkLst>
        <pc:spChg chg="mod">
          <ac:chgData name="Σωτήριος Τρίγκας" userId="22ce5e8c-e2fb-4960-a7e2-a48c6d2761ea" providerId="ADAL" clId="{0F8B2DD0-9A94-47E4-AC84-F89FC23DF63E}" dt="2021-11-23T16:36:28.349" v="106" actId="20577"/>
          <ac:spMkLst>
            <pc:docMk/>
            <pc:sldMk cId="40980418" sldId="381"/>
            <ac:spMk id="3" creationId="{00000000-0000-0000-0000-000000000000}"/>
          </ac:spMkLst>
        </pc:spChg>
      </pc:sldChg>
      <pc:sldChg chg="modSp mod">
        <pc:chgData name="Σωτήριος Τρίγκας" userId="22ce5e8c-e2fb-4960-a7e2-a48c6d2761ea" providerId="ADAL" clId="{0F8B2DD0-9A94-47E4-AC84-F89FC23DF63E}" dt="2021-11-23T17:10:55.804" v="118" actId="20577"/>
        <pc:sldMkLst>
          <pc:docMk/>
          <pc:sldMk cId="704392090" sldId="396"/>
        </pc:sldMkLst>
        <pc:graphicFrameChg chg="modGraphic">
          <ac:chgData name="Σωτήριος Τρίγκας" userId="22ce5e8c-e2fb-4960-a7e2-a48c6d2761ea" providerId="ADAL" clId="{0F8B2DD0-9A94-47E4-AC84-F89FC23DF63E}" dt="2021-11-23T17:10:55.804" v="118" actId="20577"/>
          <ac:graphicFrameMkLst>
            <pc:docMk/>
            <pc:sldMk cId="704392090" sldId="396"/>
            <ac:graphicFrameMk id="4" creationId="{00000000-0000-0000-0000-000000000000}"/>
          </ac:graphicFrameMkLst>
        </pc:graphicFrameChg>
      </pc:sldChg>
      <pc:sldChg chg="modSp mod">
        <pc:chgData name="Σωτήριος Τρίγκας" userId="22ce5e8c-e2fb-4960-a7e2-a48c6d2761ea" providerId="ADAL" clId="{0F8B2DD0-9A94-47E4-AC84-F89FC23DF63E}" dt="2021-11-23T20:02:11.125" v="147" actId="20577"/>
        <pc:sldMkLst>
          <pc:docMk/>
          <pc:sldMk cId="924698557" sldId="400"/>
        </pc:sldMkLst>
        <pc:graphicFrameChg chg="mod modGraphic">
          <ac:chgData name="Σωτήριος Τρίγκας" userId="22ce5e8c-e2fb-4960-a7e2-a48c6d2761ea" providerId="ADAL" clId="{0F8B2DD0-9A94-47E4-AC84-F89FC23DF63E}" dt="2021-11-23T20:02:11.125" v="147" actId="20577"/>
          <ac:graphicFrameMkLst>
            <pc:docMk/>
            <pc:sldMk cId="924698557" sldId="400"/>
            <ac:graphicFrameMk id="4" creationId="{00000000-0000-0000-0000-000000000000}"/>
          </ac:graphicFrameMkLst>
        </pc:graphicFrameChg>
      </pc:sldChg>
      <pc:sldChg chg="modSp">
        <pc:chgData name="Σωτήριος Τρίγκας" userId="22ce5e8c-e2fb-4960-a7e2-a48c6d2761ea" providerId="ADAL" clId="{0F8B2DD0-9A94-47E4-AC84-F89FC23DF63E}" dt="2021-11-23T20:03:08.484" v="148"/>
        <pc:sldMkLst>
          <pc:docMk/>
          <pc:sldMk cId="1581436917" sldId="401"/>
        </pc:sldMkLst>
        <pc:spChg chg="mod">
          <ac:chgData name="Σωτήριος Τρίγκας" userId="22ce5e8c-e2fb-4960-a7e2-a48c6d2761ea" providerId="ADAL" clId="{0F8B2DD0-9A94-47E4-AC84-F89FC23DF63E}" dt="2021-11-23T20:03:08.484" v="148"/>
          <ac:spMkLst>
            <pc:docMk/>
            <pc:sldMk cId="1581436917" sldId="401"/>
            <ac:spMk id="3" creationId="{00000000-0000-0000-0000-000000000000}"/>
          </ac:spMkLst>
        </pc:spChg>
      </pc:sldChg>
      <pc:sldChg chg="modSp mod">
        <pc:chgData name="Σωτήριος Τρίγκας" userId="22ce5e8c-e2fb-4960-a7e2-a48c6d2761ea" providerId="ADAL" clId="{0F8B2DD0-9A94-47E4-AC84-F89FC23DF63E}" dt="2021-11-23T20:04:57.266" v="154" actId="20577"/>
        <pc:sldMkLst>
          <pc:docMk/>
          <pc:sldMk cId="2954533517" sldId="402"/>
        </pc:sldMkLst>
        <pc:graphicFrameChg chg="modGraphic">
          <ac:chgData name="Σωτήριος Τρίγκας" userId="22ce5e8c-e2fb-4960-a7e2-a48c6d2761ea" providerId="ADAL" clId="{0F8B2DD0-9A94-47E4-AC84-F89FC23DF63E}" dt="2021-11-23T20:04:57.266" v="154" actId="20577"/>
          <ac:graphicFrameMkLst>
            <pc:docMk/>
            <pc:sldMk cId="2954533517" sldId="402"/>
            <ac:graphicFrameMk id="4" creationId="{00000000-0000-0000-0000-000000000000}"/>
          </ac:graphicFrameMkLst>
        </pc:graphicFrameChg>
      </pc:sldChg>
      <pc:sldChg chg="modSp mod">
        <pc:chgData name="Σωτήριος Τρίγκας" userId="22ce5e8c-e2fb-4960-a7e2-a48c6d2761ea" providerId="ADAL" clId="{0F8B2DD0-9A94-47E4-AC84-F89FC23DF63E}" dt="2021-11-23T20:06:35.528" v="161" actId="20577"/>
        <pc:sldMkLst>
          <pc:docMk/>
          <pc:sldMk cId="2522820563" sldId="403"/>
        </pc:sldMkLst>
        <pc:graphicFrameChg chg="modGraphic">
          <ac:chgData name="Σωτήριος Τρίγκας" userId="22ce5e8c-e2fb-4960-a7e2-a48c6d2761ea" providerId="ADAL" clId="{0F8B2DD0-9A94-47E4-AC84-F89FC23DF63E}" dt="2021-11-23T20:06:35.528" v="161" actId="20577"/>
          <ac:graphicFrameMkLst>
            <pc:docMk/>
            <pc:sldMk cId="2522820563" sldId="403"/>
            <ac:graphicFrameMk id="5" creationId="{00000000-0000-0000-0000-000000000000}"/>
          </ac:graphicFrameMkLst>
        </pc:graphicFrameChg>
      </pc:sldChg>
      <pc:sldChg chg="modSp mod">
        <pc:chgData name="Σωτήριος Τρίγκας" userId="22ce5e8c-e2fb-4960-a7e2-a48c6d2761ea" providerId="ADAL" clId="{0F8B2DD0-9A94-47E4-AC84-F89FC23DF63E}" dt="2021-11-23T20:08:03.977" v="166" actId="20577"/>
        <pc:sldMkLst>
          <pc:docMk/>
          <pc:sldMk cId="761133959" sldId="404"/>
        </pc:sldMkLst>
        <pc:graphicFrameChg chg="modGraphic">
          <ac:chgData name="Σωτήριος Τρίγκας" userId="22ce5e8c-e2fb-4960-a7e2-a48c6d2761ea" providerId="ADAL" clId="{0F8B2DD0-9A94-47E4-AC84-F89FC23DF63E}" dt="2021-11-23T20:08:03.977" v="166" actId="20577"/>
          <ac:graphicFrameMkLst>
            <pc:docMk/>
            <pc:sldMk cId="761133959" sldId="404"/>
            <ac:graphicFrameMk id="4" creationId="{00000000-0000-0000-0000-000000000000}"/>
          </ac:graphicFrameMkLst>
        </pc:graphicFrameChg>
      </pc:sldChg>
      <pc:sldChg chg="modSp mod">
        <pc:chgData name="Σωτήριος Τρίγκας" userId="22ce5e8c-e2fb-4960-a7e2-a48c6d2761ea" providerId="ADAL" clId="{0F8B2DD0-9A94-47E4-AC84-F89FC23DF63E}" dt="2021-11-23T20:09:12.191" v="172" actId="20577"/>
        <pc:sldMkLst>
          <pc:docMk/>
          <pc:sldMk cId="3405613444" sldId="405"/>
        </pc:sldMkLst>
        <pc:graphicFrameChg chg="modGraphic">
          <ac:chgData name="Σωτήριος Τρίγκας" userId="22ce5e8c-e2fb-4960-a7e2-a48c6d2761ea" providerId="ADAL" clId="{0F8B2DD0-9A94-47E4-AC84-F89FC23DF63E}" dt="2021-11-23T20:09:12.191" v="172" actId="20577"/>
          <ac:graphicFrameMkLst>
            <pc:docMk/>
            <pc:sldMk cId="3405613444" sldId="405"/>
            <ac:graphicFrameMk id="4" creationId="{00000000-0000-0000-0000-000000000000}"/>
          </ac:graphicFrameMkLst>
        </pc:graphicFrameChg>
      </pc:sldChg>
      <pc:sldChg chg="modSp mod">
        <pc:chgData name="Σωτήριος Τρίγκας" userId="22ce5e8c-e2fb-4960-a7e2-a48c6d2761ea" providerId="ADAL" clId="{0F8B2DD0-9A94-47E4-AC84-F89FC23DF63E}" dt="2021-11-23T20:00:07.964" v="136" actId="6549"/>
        <pc:sldMkLst>
          <pc:docMk/>
          <pc:sldMk cId="3470066465" sldId="408"/>
        </pc:sldMkLst>
        <pc:spChg chg="mod">
          <ac:chgData name="Σωτήριος Τρίγκας" userId="22ce5e8c-e2fb-4960-a7e2-a48c6d2761ea" providerId="ADAL" clId="{0F8B2DD0-9A94-47E4-AC84-F89FC23DF63E}" dt="2021-11-23T20:00:07.964" v="136" actId="6549"/>
          <ac:spMkLst>
            <pc:docMk/>
            <pc:sldMk cId="3470066465" sldId="408"/>
            <ac:spMk id="3" creationId="{A3F3E66B-D7C4-48EC-B0CC-0413D8EF098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48758-04F8-44D9-81AE-458ACAAF2F7B}" type="datetimeFigureOut">
              <a:rPr lang="el-GR" smtClean="0"/>
              <a:t>21/1/2022</a:t>
            </a:fld>
            <a:endParaRPr lang="el-GR"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B5E23-4744-4377-A7A1-EB81169183A8}" type="slidenum">
              <a:rPr lang="el-GR" smtClean="0"/>
              <a:t>‹#›</a:t>
            </a:fld>
            <a:endParaRPr lang="el-GR" dirty="0"/>
          </a:p>
        </p:txBody>
      </p:sp>
    </p:spTree>
    <p:extLst>
      <p:ext uri="{BB962C8B-B14F-4D97-AF65-F5344CB8AC3E}">
        <p14:creationId xmlns:p14="http://schemas.microsoft.com/office/powerpoint/2010/main" val="3910926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7478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09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08731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775074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78C8C6D7-CB85-4F2D-ACAB-179059F34FDD}" type="slidenum">
              <a:rPr lang="el-GR" smtClean="0"/>
              <a:t>‹#›</a:t>
            </a:fld>
            <a:endParaRPr lang="el-GR"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018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823549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1188328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24579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dirty="0"/>
          </a:p>
        </p:txBody>
      </p:sp>
      <p:sp>
        <p:nvSpPr>
          <p:cNvPr id="9" name="Slide Number Placeholder 8"/>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3286921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3C58C63-A824-403B-A26A-A90A40E28CDB}" type="datetimeFigureOut">
              <a:rPr lang="el-GR" smtClean="0"/>
              <a:t>21/1/2022</a:t>
            </a:fld>
            <a:endParaRPr lang="el-GR"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8C8C6D7-CB85-4F2D-ACAB-179059F34FDD}" type="slidenum">
              <a:rPr lang="el-GR" smtClean="0"/>
              <a:t>‹#›</a:t>
            </a:fld>
            <a:endParaRPr lang="el-GR" dirty="0"/>
          </a:p>
        </p:txBody>
      </p:sp>
    </p:spTree>
    <p:extLst>
      <p:ext uri="{BB962C8B-B14F-4D97-AF65-F5344CB8AC3E}">
        <p14:creationId xmlns:p14="http://schemas.microsoft.com/office/powerpoint/2010/main" val="180435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C58C63-A824-403B-A26A-A90A40E28CDB}" type="datetimeFigureOut">
              <a:rPr lang="el-GR" smtClean="0"/>
              <a:t>21/1/2022</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78C8C6D7-CB85-4F2D-ACAB-179059F34FDD}" type="slidenum">
              <a:rPr lang="el-GR" smtClean="0"/>
              <a:t>‹#›</a:t>
            </a:fld>
            <a:endParaRPr lang="el-GR" dirty="0"/>
          </a:p>
        </p:txBody>
      </p:sp>
    </p:spTree>
    <p:extLst>
      <p:ext uri="{BB962C8B-B14F-4D97-AF65-F5344CB8AC3E}">
        <p14:creationId xmlns:p14="http://schemas.microsoft.com/office/powerpoint/2010/main" val="56577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3C58C63-A824-403B-A26A-A90A40E28CDB}" type="datetimeFigureOut">
              <a:rPr lang="el-GR" smtClean="0"/>
              <a:t>21/1/2022</a:t>
            </a:fld>
            <a:endParaRPr lang="el-GR"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8C8C6D7-CB85-4F2D-ACAB-179059F34FDD}" type="slidenum">
              <a:rPr lang="el-GR" smtClean="0"/>
              <a:t>‹#›</a:t>
            </a:fld>
            <a:endParaRPr lang="el-GR"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635763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051048"/>
          </a:xfrm>
        </p:spPr>
        <p:txBody>
          <a:bodyPr>
            <a:normAutofit/>
          </a:bodyPr>
          <a:lstStyle/>
          <a:p>
            <a:r>
              <a:rPr lang="el-GR" dirty="0"/>
              <a:t>Μετοχικό Κεφάλαιο</a:t>
            </a:r>
            <a:br>
              <a:rPr lang="el-GR" dirty="0"/>
            </a:br>
            <a:endParaRPr lang="el-GR" sz="2000" dirty="0"/>
          </a:p>
        </p:txBody>
      </p:sp>
    </p:spTree>
    <p:extLst>
      <p:ext uri="{BB962C8B-B14F-4D97-AF65-F5344CB8AC3E}">
        <p14:creationId xmlns:p14="http://schemas.microsoft.com/office/powerpoint/2010/main" val="2573340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Έκδοση Κοινού Μετοχικού Κεφαλαίου για Περιουσιακά στοιχεία</a:t>
            </a:r>
          </a:p>
        </p:txBody>
      </p:sp>
      <p:sp>
        <p:nvSpPr>
          <p:cNvPr id="3" name="Content Placeholder 2"/>
          <p:cNvSpPr>
            <a:spLocks noGrp="1"/>
          </p:cNvSpPr>
          <p:nvPr>
            <p:ph idx="1"/>
          </p:nvPr>
        </p:nvSpPr>
        <p:spPr/>
        <p:txBody>
          <a:bodyPr/>
          <a:lstStyle/>
          <a:p>
            <a:pPr marL="0" indent="0">
              <a:buNone/>
            </a:pPr>
            <a:r>
              <a:rPr lang="el-GR" dirty="0"/>
              <a:t>Μια εταιρία εκδίδει 15,000 μετοχές με ονομαστική αξία 1 ευρώ ανά μετοχή, οι οποίες διατίθενται έναντι επίπλων αξίας 15.000 ευρώ</a:t>
            </a:r>
          </a:p>
        </p:txBody>
      </p:sp>
      <p:graphicFrame>
        <p:nvGraphicFramePr>
          <p:cNvPr id="4" name="Table 3"/>
          <p:cNvGraphicFramePr>
            <a:graphicFrameLocks noGrp="1"/>
          </p:cNvGraphicFramePr>
          <p:nvPr>
            <p:extLst>
              <p:ext uri="{D42A27DB-BD31-4B8C-83A1-F6EECF244321}">
                <p14:modId xmlns:p14="http://schemas.microsoft.com/office/powerpoint/2010/main" val="1780968464"/>
              </p:ext>
            </p:extLst>
          </p:nvPr>
        </p:nvGraphicFramePr>
        <p:xfrm>
          <a:off x="822959" y="2590800"/>
          <a:ext cx="7178040" cy="202668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r>
                        <a:rPr lang="el-GR" dirty="0"/>
                        <a:t>Έπιπλα</a:t>
                      </a:r>
                    </a:p>
                    <a:p>
                      <a:pPr lvl="1"/>
                      <a:r>
                        <a:rPr lang="el-GR" dirty="0"/>
                        <a:t>Κοινές Μετοχές – 1 ευρώ</a:t>
                      </a:r>
                      <a:r>
                        <a:rPr lang="el-GR" baseline="0" dirty="0"/>
                        <a:t> ονομαστική αξία (1 ευρώ Χ 15,000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15.000</a:t>
                      </a:r>
                    </a:p>
                  </a:txBody>
                  <a:tcPr/>
                </a:tc>
                <a:tc>
                  <a:txBody>
                    <a:bodyPr/>
                    <a:lstStyle/>
                    <a:p>
                      <a:endParaRPr lang="el-GR" dirty="0"/>
                    </a:p>
                    <a:p>
                      <a:r>
                        <a:rPr lang="el-GR" dirty="0"/>
                        <a:t>15.000</a:t>
                      </a:r>
                    </a:p>
                    <a:p>
                      <a:endParaRPr lang="el-GR" dirty="0"/>
                    </a:p>
                    <a:p>
                      <a:endParaRPr lang="el-G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22863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7C66-171F-41EF-BF31-6F9858F64C7E}"/>
              </a:ext>
            </a:extLst>
          </p:cNvPr>
          <p:cNvSpPr>
            <a:spLocks noGrp="1"/>
          </p:cNvSpPr>
          <p:nvPr>
            <p:ph type="title"/>
          </p:nvPr>
        </p:nvSpPr>
        <p:spPr/>
        <p:txBody>
          <a:bodyPr/>
          <a:lstStyle/>
          <a:p>
            <a:r>
              <a:rPr lang="el-GR" dirty="0"/>
              <a:t>Προνομιούχες Μετοχές</a:t>
            </a:r>
            <a:endParaRPr lang="en-150" dirty="0"/>
          </a:p>
        </p:txBody>
      </p:sp>
      <p:sp>
        <p:nvSpPr>
          <p:cNvPr id="3" name="Content Placeholder 2">
            <a:extLst>
              <a:ext uri="{FF2B5EF4-FFF2-40B4-BE49-F238E27FC236}">
                <a16:creationId xmlns:a16="http://schemas.microsoft.com/office/drawing/2014/main" id="{A3F3E66B-D7C4-48EC-B0CC-0413D8EF0984}"/>
              </a:ext>
            </a:extLst>
          </p:cNvPr>
          <p:cNvSpPr>
            <a:spLocks noGrp="1"/>
          </p:cNvSpPr>
          <p:nvPr>
            <p:ph idx="1"/>
          </p:nvPr>
        </p:nvSpPr>
        <p:spPr/>
        <p:txBody>
          <a:bodyPr>
            <a:normAutofit/>
          </a:bodyPr>
          <a:lstStyle/>
          <a:p>
            <a:pPr algn="just" fontAlgn="t"/>
            <a:r>
              <a:rPr lang="el-GR" dirty="0"/>
              <a:t>Εάν μια επιχείρηση εκδώσει προνομιούχες μετοχές που καταβάλλουν σταθερό επιτόκιο μερίσματος και οι οποίες έχουν υποχρεωτική δυνατότητα εξαργύρωσης σε μελλοντική ημερομηνία, η ουσία είναι ότι πρόκειται για συμβατική υποχρέωση να παραδίδουν μετρητά και συνεπώς πρέπει να αναγνωρίζονται ως υποχρέωση . </a:t>
            </a:r>
          </a:p>
          <a:p>
            <a:pPr algn="just" fontAlgn="t"/>
            <a:r>
              <a:rPr lang="el-GR" dirty="0"/>
              <a:t>Αντίθετα, οι προνομιούχες μετοχές που δεν έχουν καθορισμένη λήξη και στις οποίες ο εκδότης δεν έχει συμβατική υποχρέωση να πραγματοποιήσει οποιαδήποτε πληρωμή κατατάσσονται στα ίδια κεφάλαια. Σε αυτό το παράδειγμα, παρόλο που και οι δύο ορίζονται νόμιμα ως προνομιούχες μετοχές, έχουν διαφορετικούς συμβατικούς όρους και το ένα είναι χρηματοοικονομική υποχρέωση ενώ το άλλο είναι ίδια κεφάλαια.</a:t>
            </a:r>
          </a:p>
          <a:p>
            <a:endParaRPr lang="en-150" dirty="0"/>
          </a:p>
        </p:txBody>
      </p:sp>
    </p:spTree>
    <p:extLst>
      <p:ext uri="{BB962C8B-B14F-4D97-AF65-F5344CB8AC3E}">
        <p14:creationId xmlns:p14="http://schemas.microsoft.com/office/powerpoint/2010/main" val="3470066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Έκδοση Προνομιούχων Μετοχών</a:t>
            </a:r>
          </a:p>
        </p:txBody>
      </p:sp>
      <p:sp>
        <p:nvSpPr>
          <p:cNvPr id="3" name="Content Placeholder 2"/>
          <p:cNvSpPr>
            <a:spLocks noGrp="1"/>
          </p:cNvSpPr>
          <p:nvPr>
            <p:ph idx="1"/>
          </p:nvPr>
        </p:nvSpPr>
        <p:spPr/>
        <p:txBody>
          <a:bodyPr/>
          <a:lstStyle/>
          <a:p>
            <a:pPr marL="0" indent="0" algn="just">
              <a:buNone/>
            </a:pPr>
            <a:r>
              <a:rPr lang="el-GR" dirty="0"/>
              <a:t>Μια εταιρία εκδίδει 5.000 μετοχές με ονομαστική αξία 1 ευρώ ανά μετοχή και 10.000 προνομιούχες μετοχές αξίας 5 ευρώ και με απόδοση 6%</a:t>
            </a:r>
          </a:p>
        </p:txBody>
      </p:sp>
      <p:graphicFrame>
        <p:nvGraphicFramePr>
          <p:cNvPr id="4" name="Table 3"/>
          <p:cNvGraphicFramePr>
            <a:graphicFrameLocks noGrp="1"/>
          </p:cNvGraphicFramePr>
          <p:nvPr>
            <p:extLst>
              <p:ext uri="{D42A27DB-BD31-4B8C-83A1-F6EECF244321}">
                <p14:modId xmlns:p14="http://schemas.microsoft.com/office/powerpoint/2010/main" val="534226696"/>
              </p:ext>
            </p:extLst>
          </p:nvPr>
        </p:nvGraphicFramePr>
        <p:xfrm>
          <a:off x="1005839" y="2744098"/>
          <a:ext cx="7178040" cy="3474720"/>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21246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2582265">
                <a:tc>
                  <a:txBody>
                    <a:bodyPr/>
                    <a:lstStyle/>
                    <a:p>
                      <a:r>
                        <a:rPr lang="el-GR" dirty="0"/>
                        <a:t>01 Ιανουαρίου</a:t>
                      </a:r>
                    </a:p>
                  </a:txBody>
                  <a:tcPr/>
                </a:tc>
                <a:tc>
                  <a:txBody>
                    <a:bodyPr/>
                    <a:lstStyle/>
                    <a:p>
                      <a:r>
                        <a:rPr lang="el-GR" dirty="0"/>
                        <a:t>Ταμείο</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dirty="0"/>
                        <a:t>Προνομιούχες Μετοχές – 5 ευρώ</a:t>
                      </a:r>
                      <a:r>
                        <a:rPr lang="el-GR" baseline="0" dirty="0"/>
                        <a:t> ονομαστική αξία (5 ευρώ Χ 10.000 μετοχές)</a:t>
                      </a:r>
                      <a:r>
                        <a:rPr lang="el-GR" dirty="0"/>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dirty="0"/>
                        <a:t>Κοινές Μετοχές – 1 ευρώ</a:t>
                      </a:r>
                      <a:r>
                        <a:rPr lang="el-GR" baseline="0" dirty="0"/>
                        <a:t> ονομαστική αξία (1 ευρώ Χ 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l-GR" baseline="0" dirty="0"/>
                    </a:p>
                    <a:p>
                      <a:pPr lvl="1"/>
                      <a:endParaRPr lang="el-GR"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55.000</a:t>
                      </a:r>
                    </a:p>
                  </a:txBody>
                  <a:tcPr/>
                </a:tc>
                <a:tc>
                  <a:txBody>
                    <a:bodyPr/>
                    <a:lstStyle/>
                    <a:p>
                      <a:endParaRPr lang="el-GR" dirty="0"/>
                    </a:p>
                    <a:p>
                      <a:r>
                        <a:rPr lang="el-GR" dirty="0"/>
                        <a:t>50.000</a:t>
                      </a:r>
                    </a:p>
                    <a:p>
                      <a:endParaRPr lang="el-GR" dirty="0"/>
                    </a:p>
                    <a:p>
                      <a:endParaRPr lang="el-GR" dirty="0"/>
                    </a:p>
                    <a:p>
                      <a:endParaRPr lang="el-GR" dirty="0"/>
                    </a:p>
                    <a:p>
                      <a:r>
                        <a:rPr lang="el-GR" dirty="0"/>
                        <a:t>5.000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24698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Μετοχές Θησαυροφυλακίου</a:t>
            </a:r>
          </a:p>
        </p:txBody>
      </p:sp>
      <p:sp>
        <p:nvSpPr>
          <p:cNvPr id="3" name="Content Placeholder 2"/>
          <p:cNvSpPr>
            <a:spLocks noGrp="1"/>
          </p:cNvSpPr>
          <p:nvPr>
            <p:ph idx="1"/>
          </p:nvPr>
        </p:nvSpPr>
        <p:spPr/>
        <p:txBody>
          <a:bodyPr/>
          <a:lstStyle/>
          <a:p>
            <a:pPr algn="just"/>
            <a:r>
              <a:rPr lang="el-GR" dirty="0"/>
              <a:t>Οι μετοχές μιας εταιρίας, οι οποίες έχουν προηγουμένως εκδοθεί και αργότερα επανακτηθεί, ονομάζονται μετοχές θησαυροφυλακίου. Οι εταιρίες προβαίνουν στην αγορά των μετοχών τους για τους εξής λόγους:</a:t>
            </a:r>
          </a:p>
          <a:p>
            <a:pPr algn="just">
              <a:buFont typeface="Wingdings" panose="05000000000000000000" pitchFamily="2" charset="2"/>
              <a:buChar char="q"/>
            </a:pPr>
            <a:r>
              <a:rPr lang="el-GR" dirty="0"/>
              <a:t>Η εταιρία θεωρεί ότι η τιμή της μετοχής είναι χαμηλή και θέλει να αυξήσει τα περιουσιακά στοιχεία της</a:t>
            </a:r>
          </a:p>
          <a:p>
            <a:pPr algn="just">
              <a:buFont typeface="Wingdings" panose="05000000000000000000" pitchFamily="2" charset="2"/>
              <a:buChar char="q"/>
            </a:pPr>
            <a:r>
              <a:rPr lang="el-GR" dirty="0"/>
              <a:t>Όταν η εταιρία θέλει να στηρίξει την τιμή της μετοχής στο χρηματιστήριο</a:t>
            </a:r>
          </a:p>
          <a:p>
            <a:pPr algn="just">
              <a:buFont typeface="Wingdings" panose="05000000000000000000" pitchFamily="2" charset="2"/>
              <a:buChar char="q"/>
            </a:pPr>
            <a:r>
              <a:rPr lang="el-GR" dirty="0"/>
              <a:t>Όταν η εταιρία θέλει να ανακόψει επιθετική εξαγορά</a:t>
            </a:r>
          </a:p>
          <a:p>
            <a:pPr algn="just">
              <a:buFont typeface="Wingdings" panose="05000000000000000000" pitchFamily="2" charset="2"/>
              <a:buChar char="q"/>
            </a:pPr>
            <a:r>
              <a:rPr lang="el-GR" dirty="0"/>
              <a:t>Όταν η εταιρία θέλει να ανταμείψει τους υπαλλήλους με  μετοχές</a:t>
            </a:r>
          </a:p>
        </p:txBody>
      </p:sp>
    </p:spTree>
    <p:extLst>
      <p:ext uri="{BB962C8B-B14F-4D97-AF65-F5344CB8AC3E}">
        <p14:creationId xmlns:p14="http://schemas.microsoft.com/office/powerpoint/2010/main" val="1581436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Αγορά Μετοχών Θησαυροφυλακίου</a:t>
            </a:r>
          </a:p>
        </p:txBody>
      </p:sp>
      <p:sp>
        <p:nvSpPr>
          <p:cNvPr id="3" name="Content Placeholder 2"/>
          <p:cNvSpPr>
            <a:spLocks noGrp="1"/>
          </p:cNvSpPr>
          <p:nvPr>
            <p:ph idx="1"/>
          </p:nvPr>
        </p:nvSpPr>
        <p:spPr/>
        <p:txBody>
          <a:bodyPr/>
          <a:lstStyle/>
          <a:p>
            <a:r>
              <a:rPr lang="el-GR" dirty="0"/>
              <a:t>Μια εταιρία </a:t>
            </a:r>
            <a:r>
              <a:rPr lang="el-GR"/>
              <a:t>αγόρασε 5.000 </a:t>
            </a:r>
            <a:r>
              <a:rPr lang="el-GR" dirty="0"/>
              <a:t>κοινές μετοχές ονομαστικής αξίας 1 ευρώ με κόστος 3 ευρώ ανά μετοχή.</a:t>
            </a:r>
          </a:p>
        </p:txBody>
      </p:sp>
      <p:graphicFrame>
        <p:nvGraphicFramePr>
          <p:cNvPr id="4" name="Table 3"/>
          <p:cNvGraphicFramePr>
            <a:graphicFrameLocks noGrp="1"/>
          </p:cNvGraphicFramePr>
          <p:nvPr>
            <p:extLst>
              <p:ext uri="{D42A27DB-BD31-4B8C-83A1-F6EECF244321}">
                <p14:modId xmlns:p14="http://schemas.microsoft.com/office/powerpoint/2010/main" val="1968443986"/>
              </p:ext>
            </p:extLst>
          </p:nvPr>
        </p:nvGraphicFramePr>
        <p:xfrm>
          <a:off x="822959" y="2514600"/>
          <a:ext cx="7178040" cy="202668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pPr lvl="0"/>
                      <a:r>
                        <a:rPr lang="el-GR" dirty="0"/>
                        <a:t>Μετοχές Θησαυροφυλακίου– 1 ευρώ</a:t>
                      </a:r>
                      <a:r>
                        <a:rPr lang="el-GR" baseline="0" dirty="0"/>
                        <a:t> ονομαστική αξία (1 ευρώ Χ 5.000 μετοχές)</a:t>
                      </a:r>
                    </a:p>
                    <a:p>
                      <a:pPr lvl="1"/>
                      <a:r>
                        <a:rPr lang="el-GR" baseline="0" dirty="0"/>
                        <a:t>Ταμείο</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15.000</a:t>
                      </a:r>
                    </a:p>
                    <a:p>
                      <a:endParaRPr lang="el-GR" dirty="0"/>
                    </a:p>
                    <a:p>
                      <a:endParaRPr lang="el-GR" dirty="0"/>
                    </a:p>
                  </a:txBody>
                  <a:tcPr/>
                </a:tc>
                <a:tc>
                  <a:txBody>
                    <a:bodyPr/>
                    <a:lstStyle/>
                    <a:p>
                      <a:endParaRPr lang="el-GR" dirty="0"/>
                    </a:p>
                    <a:p>
                      <a:endParaRPr lang="el-GR" dirty="0"/>
                    </a:p>
                    <a:p>
                      <a:endParaRPr lang="el-GR" dirty="0"/>
                    </a:p>
                    <a:p>
                      <a:r>
                        <a:rPr lang="el-GR" dirty="0"/>
                        <a:t>15.000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5453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Ιδία Κεφάλαια</a:t>
            </a:r>
          </a:p>
        </p:txBody>
      </p:sp>
      <p:sp>
        <p:nvSpPr>
          <p:cNvPr id="3" name="Content Placeholder 2"/>
          <p:cNvSpPr>
            <a:spLocks noGrp="1"/>
          </p:cNvSpPr>
          <p:nvPr>
            <p:ph idx="1"/>
          </p:nvPr>
        </p:nvSpPr>
        <p:spPr/>
        <p:txBody>
          <a:bodyPr/>
          <a:lstStyle/>
          <a:p>
            <a:endParaRPr lang="el-GR" dirty="0"/>
          </a:p>
        </p:txBody>
      </p:sp>
      <p:graphicFrame>
        <p:nvGraphicFramePr>
          <p:cNvPr id="5" name="Table 4"/>
          <p:cNvGraphicFramePr>
            <a:graphicFrameLocks noGrp="1"/>
          </p:cNvGraphicFramePr>
          <p:nvPr>
            <p:extLst>
              <p:ext uri="{D42A27DB-BD31-4B8C-83A1-F6EECF244321}">
                <p14:modId xmlns:p14="http://schemas.microsoft.com/office/powerpoint/2010/main" val="2194447000"/>
              </p:ext>
            </p:extLst>
          </p:nvPr>
        </p:nvGraphicFramePr>
        <p:xfrm>
          <a:off x="914400" y="1845734"/>
          <a:ext cx="7178040" cy="422124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endParaRPr lang="el-GR" dirty="0"/>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endParaRPr lang="el-GR" dirty="0"/>
                    </a:p>
                  </a:txBody>
                  <a:tcPr/>
                </a:tc>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l-GR" dirty="0"/>
                        <a:t>Προνομιούχες Μετοχές – 5 ευρώ</a:t>
                      </a:r>
                      <a:r>
                        <a:rPr lang="el-GR" baseline="0" dirty="0"/>
                        <a:t> ονομαστική αξία (5 ευρώ Χ 10.000 μετοχές)</a:t>
                      </a:r>
                      <a:r>
                        <a:rPr lang="el-GR" dirty="0"/>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dirty="0"/>
                        <a:t>Κοινές Μετοχές – 1 ευρώ</a:t>
                      </a:r>
                      <a:r>
                        <a:rPr lang="el-GR" baseline="0" dirty="0"/>
                        <a:t> ονομαστική αξία (1 ευρώ Χ 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Κέρδη εις νέος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dirty="0"/>
                        <a:t>Μετοχές Θησαυροφυλακίου– 1 ευρώ</a:t>
                      </a:r>
                      <a:r>
                        <a:rPr lang="el-GR" baseline="0" dirty="0"/>
                        <a:t> ονομαστική αξία (1 ευρώ Χ 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a:t>
                      </a:r>
                    </a:p>
                    <a:p>
                      <a:endParaRPr lang="el-GR" dirty="0"/>
                    </a:p>
                    <a:p>
                      <a:endParaRPr lang="el-GR" dirty="0"/>
                    </a:p>
                    <a:p>
                      <a:endParaRPr lang="el-GR" dirty="0"/>
                    </a:p>
                    <a:p>
                      <a:endParaRPr lang="el-GR" dirty="0"/>
                    </a:p>
                    <a:p>
                      <a:endParaRPr lang="el-GR" dirty="0"/>
                    </a:p>
                    <a:p>
                      <a:endParaRPr lang="el-GR" dirty="0"/>
                    </a:p>
                    <a:p>
                      <a:endParaRPr lang="el-GR" dirty="0"/>
                    </a:p>
                    <a:p>
                      <a:endParaRPr lang="el-GR" dirty="0"/>
                    </a:p>
                    <a:p>
                      <a:r>
                        <a:rPr lang="el-GR" dirty="0"/>
                        <a:t>15.000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50.000</a:t>
                      </a:r>
                    </a:p>
                    <a:p>
                      <a:endParaRPr lang="el-GR" dirty="0"/>
                    </a:p>
                    <a:p>
                      <a:endParaRPr lang="el-GR" dirty="0"/>
                    </a:p>
                    <a:p>
                      <a:endParaRPr lang="el-GR" dirty="0"/>
                    </a:p>
                    <a:p>
                      <a:r>
                        <a:rPr lang="el-GR" dirty="0"/>
                        <a:t> 5.000</a:t>
                      </a:r>
                    </a:p>
                    <a:p>
                      <a:endParaRPr lang="el-GR" dirty="0"/>
                    </a:p>
                    <a:p>
                      <a:endParaRPr lang="el-GR" dirty="0"/>
                    </a:p>
                    <a:p>
                      <a:r>
                        <a:rPr lang="el-GR" dirty="0"/>
                        <a:t>10.000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22820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Πώληση Μετοχών Θησαυροφυλακίου πάνω από το κόστος</a:t>
            </a:r>
          </a:p>
        </p:txBody>
      </p:sp>
      <p:sp>
        <p:nvSpPr>
          <p:cNvPr id="3" name="Content Placeholder 2"/>
          <p:cNvSpPr>
            <a:spLocks noGrp="1"/>
          </p:cNvSpPr>
          <p:nvPr>
            <p:ph idx="1"/>
          </p:nvPr>
        </p:nvSpPr>
        <p:spPr/>
        <p:txBody>
          <a:bodyPr>
            <a:normAutofit/>
          </a:bodyPr>
          <a:lstStyle/>
          <a:p>
            <a:r>
              <a:rPr lang="el-GR" dirty="0"/>
              <a:t>Πώληση 5,000 μετοχών θησαυροφυλακίου(αξίας κτήσης 3 ευρώ) στα 5 ευρώ</a:t>
            </a:r>
          </a:p>
        </p:txBody>
      </p:sp>
      <p:graphicFrame>
        <p:nvGraphicFramePr>
          <p:cNvPr id="4" name="Table 3"/>
          <p:cNvGraphicFramePr>
            <a:graphicFrameLocks noGrp="1"/>
          </p:cNvGraphicFramePr>
          <p:nvPr>
            <p:extLst>
              <p:ext uri="{D42A27DB-BD31-4B8C-83A1-F6EECF244321}">
                <p14:modId xmlns:p14="http://schemas.microsoft.com/office/powerpoint/2010/main" val="327940770"/>
              </p:ext>
            </p:extLst>
          </p:nvPr>
        </p:nvGraphicFramePr>
        <p:xfrm>
          <a:off x="822959" y="2579185"/>
          <a:ext cx="7178040" cy="339828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pPr lvl="0"/>
                      <a:r>
                        <a:rPr lang="el-GR" dirty="0"/>
                        <a:t>Ταμείο</a:t>
                      </a:r>
                    </a:p>
                    <a:p>
                      <a:pPr lvl="0"/>
                      <a:r>
                        <a:rPr lang="el-GR" dirty="0"/>
                        <a:t>Καταβληθέν</a:t>
                      </a:r>
                      <a:r>
                        <a:rPr lang="el-GR" baseline="0" dirty="0"/>
                        <a:t> Κεφάλαιο από Συναλλαγές Μετοχών Θησαυροφυλακίου (2 ευρώ Χ 5.000 μετοχές)</a:t>
                      </a:r>
                      <a:endParaRPr lang="el-GR" dirty="0"/>
                    </a:p>
                    <a:p>
                      <a:pPr lvl="0"/>
                      <a:endParaRPr lang="el-GR" dirty="0"/>
                    </a:p>
                    <a:p>
                      <a:pPr lvl="0"/>
                      <a:r>
                        <a:rPr lang="el-GR" dirty="0"/>
                        <a:t>Μετοχές Θησαυροφυλακίου– 3 ευρώ</a:t>
                      </a:r>
                      <a:r>
                        <a:rPr lang="el-GR" baseline="0" dirty="0"/>
                        <a:t> ονομαστική αξία (3 ευρώ Χ 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25.000</a:t>
                      </a:r>
                    </a:p>
                    <a:p>
                      <a:endParaRPr lang="el-GR" dirty="0"/>
                    </a:p>
                  </a:txBody>
                  <a:tcPr/>
                </a:tc>
                <a:tc>
                  <a:txBody>
                    <a:bodyPr/>
                    <a:lstStyle/>
                    <a:p>
                      <a:endParaRPr lang="el-GR" dirty="0"/>
                    </a:p>
                    <a:p>
                      <a:r>
                        <a:rPr lang="el-GR" dirty="0"/>
                        <a:t>10.000</a:t>
                      </a:r>
                    </a:p>
                    <a:p>
                      <a:endParaRPr lang="el-GR" dirty="0"/>
                    </a:p>
                    <a:p>
                      <a:endParaRPr lang="el-GR" dirty="0"/>
                    </a:p>
                    <a:p>
                      <a:endParaRPr lang="el-GR" dirty="0"/>
                    </a:p>
                    <a:p>
                      <a:endParaRPr lang="el-GR" dirty="0"/>
                    </a:p>
                    <a:p>
                      <a:r>
                        <a:rPr lang="el-GR" dirty="0"/>
                        <a:t>15.000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61133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Πώληση Μετοχών Θησαυροφυλακίου κάτω από το κόστος</a:t>
            </a:r>
          </a:p>
        </p:txBody>
      </p:sp>
      <p:sp>
        <p:nvSpPr>
          <p:cNvPr id="3" name="Content Placeholder 2"/>
          <p:cNvSpPr>
            <a:spLocks noGrp="1"/>
          </p:cNvSpPr>
          <p:nvPr>
            <p:ph idx="1"/>
          </p:nvPr>
        </p:nvSpPr>
        <p:spPr/>
        <p:txBody>
          <a:bodyPr>
            <a:normAutofit/>
          </a:bodyPr>
          <a:lstStyle/>
          <a:p>
            <a:r>
              <a:rPr lang="el-GR" dirty="0"/>
              <a:t>Πώληση 5,000 μετοχών θησαυροφυλακίου(αξίας κτήσης 3 ευρώ) στα 2 ευρώ</a:t>
            </a:r>
          </a:p>
        </p:txBody>
      </p:sp>
      <p:graphicFrame>
        <p:nvGraphicFramePr>
          <p:cNvPr id="4" name="Table 3"/>
          <p:cNvGraphicFramePr>
            <a:graphicFrameLocks noGrp="1"/>
          </p:cNvGraphicFramePr>
          <p:nvPr>
            <p:extLst>
              <p:ext uri="{D42A27DB-BD31-4B8C-83A1-F6EECF244321}">
                <p14:modId xmlns:p14="http://schemas.microsoft.com/office/powerpoint/2010/main" val="2952818812"/>
              </p:ext>
            </p:extLst>
          </p:nvPr>
        </p:nvGraphicFramePr>
        <p:xfrm>
          <a:off x="822959" y="2579185"/>
          <a:ext cx="7178040" cy="339828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pPr lvl="0"/>
                      <a:r>
                        <a:rPr lang="el-GR" dirty="0"/>
                        <a:t>Ταμείο</a:t>
                      </a:r>
                    </a:p>
                    <a:p>
                      <a:pPr lvl="0"/>
                      <a:r>
                        <a:rPr lang="el-GR" dirty="0"/>
                        <a:t>Καταβληθέν</a:t>
                      </a:r>
                      <a:r>
                        <a:rPr lang="el-GR" baseline="0" dirty="0"/>
                        <a:t> Κεφάλαιο από Συναλλαγές Μετοχών Θησαυροφυλακίου (1 ευρώ Χ 5.000 μετοχές)</a:t>
                      </a:r>
                      <a:endParaRPr lang="el-GR" dirty="0"/>
                    </a:p>
                    <a:p>
                      <a:pPr lvl="0"/>
                      <a:endParaRPr lang="el-GR" dirty="0"/>
                    </a:p>
                    <a:p>
                      <a:pPr lvl="0"/>
                      <a:r>
                        <a:rPr lang="el-GR" dirty="0"/>
                        <a:t>Μετοχές Θησαυροφυλακίου– 1 ευρώ</a:t>
                      </a:r>
                      <a:r>
                        <a:rPr lang="el-GR" baseline="0" dirty="0"/>
                        <a:t> ονομαστική αξία (1 ευρώ Χ 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10.000</a:t>
                      </a:r>
                    </a:p>
                    <a:p>
                      <a:r>
                        <a:rPr lang="el-GR" dirty="0"/>
                        <a:t>  5.000</a:t>
                      </a:r>
                    </a:p>
                  </a:txBody>
                  <a:tcPr/>
                </a:tc>
                <a:tc>
                  <a:txBody>
                    <a:bodyPr/>
                    <a:lstStyle/>
                    <a:p>
                      <a:endParaRPr lang="el-GR" dirty="0"/>
                    </a:p>
                    <a:p>
                      <a:endParaRPr lang="el-GR" dirty="0"/>
                    </a:p>
                    <a:p>
                      <a:endParaRPr lang="el-GR" dirty="0"/>
                    </a:p>
                    <a:p>
                      <a:endParaRPr lang="el-GR" dirty="0"/>
                    </a:p>
                    <a:p>
                      <a:endParaRPr lang="el-GR" dirty="0"/>
                    </a:p>
                    <a:p>
                      <a:endParaRPr lang="el-GR" dirty="0"/>
                    </a:p>
                    <a:p>
                      <a:r>
                        <a:rPr lang="el-GR" dirty="0"/>
                        <a:t>15.000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405613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Μερίσματα				</a:t>
            </a:r>
            <a:endParaRPr lang="en-US" dirty="0"/>
          </a:p>
        </p:txBody>
      </p:sp>
      <p:sp>
        <p:nvSpPr>
          <p:cNvPr id="3" name="Content Placeholder 2"/>
          <p:cNvSpPr>
            <a:spLocks noGrp="1"/>
          </p:cNvSpPr>
          <p:nvPr>
            <p:ph idx="1"/>
          </p:nvPr>
        </p:nvSpPr>
        <p:spPr/>
        <p:txBody>
          <a:bodyPr>
            <a:normAutofit/>
          </a:bodyPr>
          <a:lstStyle/>
          <a:p>
            <a:pPr algn="just"/>
            <a:r>
              <a:rPr lang="el-GR" dirty="0"/>
              <a:t>Από τα καθαρά κέρδη μιας εταιρίας, η γενική συνέλευση ψηφίζει τη διανομή ενός μέρους ή του συνόλου των κερδών της μιας περιόδου ή συσσωρευμένων κερδών.</a:t>
            </a:r>
          </a:p>
          <a:p>
            <a:pPr algn="just"/>
            <a:r>
              <a:rPr lang="el-GR" dirty="0"/>
              <a:t>Οι κάτοχοι προνομιούχων μετοχών είναι οι πρώτοι, οι οποίοι λαμβάνουν μέρισμα.</a:t>
            </a:r>
          </a:p>
          <a:p>
            <a:pPr algn="just"/>
            <a:r>
              <a:rPr lang="el-GR" dirty="0"/>
              <a:t>Οι κάτοχοι των κοινών μετοχών λαμβάνουν το υπόλοιπο του ποσού προς διανομή.</a:t>
            </a:r>
          </a:p>
          <a:p>
            <a:pPr algn="just"/>
            <a:endParaRPr lang="el-GR" dirty="0"/>
          </a:p>
          <a:p>
            <a:pPr algn="just"/>
            <a:r>
              <a:rPr lang="el-GR" dirty="0"/>
              <a:t>Παράδειγμα</a:t>
            </a:r>
          </a:p>
          <a:p>
            <a:pPr algn="just"/>
            <a:r>
              <a:rPr lang="el-GR" dirty="0"/>
              <a:t>Η εταιρία Α αποφασίζει την διανομής μερίσματος 5 ευρώ ανά μετοχή. Ο Κώστας που έχει 100 κοινές μετοχές θα λάβει 500 ευρώ.</a:t>
            </a:r>
          </a:p>
          <a:p>
            <a:endParaRPr lang="el-GR" dirty="0"/>
          </a:p>
          <a:p>
            <a:endParaRPr lang="en-US" dirty="0"/>
          </a:p>
        </p:txBody>
      </p:sp>
    </p:spTree>
    <p:extLst>
      <p:ext uri="{BB962C8B-B14F-4D97-AF65-F5344CB8AC3E}">
        <p14:creationId xmlns:p14="http://schemas.microsoft.com/office/powerpoint/2010/main" val="227836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Ημερομηνίες</a:t>
            </a:r>
          </a:p>
        </p:txBody>
      </p:sp>
      <p:sp>
        <p:nvSpPr>
          <p:cNvPr id="3" name="Content Placeholder 2"/>
          <p:cNvSpPr>
            <a:spLocks noGrp="1"/>
          </p:cNvSpPr>
          <p:nvPr>
            <p:ph idx="1"/>
          </p:nvPr>
        </p:nvSpPr>
        <p:spPr/>
        <p:txBody>
          <a:bodyPr/>
          <a:lstStyle/>
          <a:p>
            <a:pPr algn="just"/>
            <a:r>
              <a:rPr lang="el-GR" dirty="0"/>
              <a:t>Μια εταιρία δηλώνει ένα μέρισμα πριν το καταβάλει. Τρεις ημερομηνίες σχετίζονται με τα μερίσματα</a:t>
            </a:r>
          </a:p>
          <a:p>
            <a:pPr algn="just">
              <a:buFont typeface="Wingdings" panose="05000000000000000000" pitchFamily="2" charset="2"/>
              <a:buChar char="q"/>
            </a:pPr>
            <a:r>
              <a:rPr lang="el-GR" dirty="0"/>
              <a:t>Ημερομηνία δήλωσης: Το Διοικητικό Συμβούλιο ανακοινώνει την πρόθεση καταβολής μερίσματος. Η δήλωση μερίσματος με μετρητά δημιουργεί μια υποχρέωση για την εταιρία.</a:t>
            </a:r>
          </a:p>
          <a:p>
            <a:pPr algn="just">
              <a:buFont typeface="Wingdings" panose="05000000000000000000" pitchFamily="2" charset="2"/>
              <a:buChar char="q"/>
            </a:pPr>
            <a:r>
              <a:rPr lang="el-GR" dirty="0"/>
              <a:t>Ημερομηνία εγγραφής: Κατά την ημερομηνία της δήλωσης δίνεται μια προθεσμία για την καταγραφή των μετόχων που δικαιούνται το μέρισμα. Στο τέλος της προθεσμίας καταγράφεται και η υποχρέωση για καταβολή</a:t>
            </a:r>
          </a:p>
          <a:p>
            <a:pPr algn="just">
              <a:buFont typeface="Wingdings" panose="05000000000000000000" pitchFamily="2" charset="2"/>
              <a:buChar char="q"/>
            </a:pPr>
            <a:r>
              <a:rPr lang="el-GR" dirty="0"/>
              <a:t>Ημερομηνία πληρωμής: Η ημερομηνία πληρωμής του μερίσματος</a:t>
            </a:r>
          </a:p>
        </p:txBody>
      </p:sp>
    </p:spTree>
    <p:extLst>
      <p:ext uri="{BB962C8B-B14F-4D97-AF65-F5344CB8AC3E}">
        <p14:creationId xmlns:p14="http://schemas.microsoft.com/office/powerpoint/2010/main" val="3608122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Γενικά							</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l-GR" sz="2400" dirty="0"/>
              <a:t>Η χρηματοδότηση των επιχειρήσεων μπορεί να γίνει με</a:t>
            </a:r>
          </a:p>
          <a:p>
            <a:pPr algn="just">
              <a:buFont typeface="Wingdings" panose="05000000000000000000" pitchFamily="2" charset="2"/>
              <a:buChar char="q"/>
            </a:pPr>
            <a:endParaRPr lang="el-GR" sz="2400" dirty="0"/>
          </a:p>
          <a:p>
            <a:pPr algn="just">
              <a:buFont typeface="Wingdings" panose="05000000000000000000" pitchFamily="2" charset="2"/>
              <a:buChar char="v"/>
            </a:pPr>
            <a:r>
              <a:rPr lang="el-GR" sz="2400" dirty="0"/>
              <a:t>Ιδία Κεφάλαια</a:t>
            </a:r>
          </a:p>
          <a:p>
            <a:pPr algn="just">
              <a:buFont typeface="Wingdings" panose="05000000000000000000" pitchFamily="2" charset="2"/>
              <a:buChar char="v"/>
            </a:pPr>
            <a:r>
              <a:rPr lang="el-GR" sz="2400" dirty="0"/>
              <a:t>Δανειακά Κεφάλαια</a:t>
            </a:r>
          </a:p>
        </p:txBody>
      </p:sp>
    </p:spTree>
    <p:extLst>
      <p:ext uri="{BB962C8B-B14F-4D97-AF65-F5344CB8AC3E}">
        <p14:creationId xmlns:p14="http://schemas.microsoft.com/office/powerpoint/2010/main" val="269461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Δηλώσεις μερισμάτων</a:t>
            </a:r>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l-GR" dirty="0"/>
              <a:t>Στην περίπτωση των κοινών μετοχών δεν εμφανίζεται τίποτα στην κατάσταση μεταβολών των ιδίων κεφαλαίων</a:t>
            </a:r>
          </a:p>
          <a:p>
            <a:pPr algn="just">
              <a:buFont typeface="Wingdings" panose="05000000000000000000" pitchFamily="2" charset="2"/>
              <a:buChar char="q"/>
            </a:pPr>
            <a:r>
              <a:rPr lang="el-GR" dirty="0"/>
              <a:t>Το μέρισμα για προνομιούχες μετοχές γίνεται πρόβλεψη και οποιοδήποτε απλήρωτο μέρισμα εμφανίζεται στις υποχρεώσεις.</a:t>
            </a:r>
            <a:endParaRPr lang="en-US" dirty="0"/>
          </a:p>
          <a:p>
            <a:pPr algn="just">
              <a:buFont typeface="Wingdings" panose="05000000000000000000" pitchFamily="2" charset="2"/>
              <a:buChar char="q"/>
            </a:pPr>
            <a:r>
              <a:rPr lang="el-GR" dirty="0"/>
              <a:t>Στην περίπτωση των προνομιούχων μετοχών με </a:t>
            </a:r>
            <a:r>
              <a:rPr lang="en-US" dirty="0"/>
              <a:t>option </a:t>
            </a:r>
            <a:r>
              <a:rPr lang="el-GR" dirty="0"/>
              <a:t>επαναγοράς, το μέρισμα εμφανίζεται σαν τόκος, οποιοδήποτε απλήρωτο μέρισμα εμφανίζεται στις υποχρεώσεις</a:t>
            </a:r>
          </a:p>
        </p:txBody>
      </p:sp>
    </p:spTree>
    <p:extLst>
      <p:ext uri="{BB962C8B-B14F-4D97-AF65-F5344CB8AC3E}">
        <p14:creationId xmlns:p14="http://schemas.microsoft.com/office/powerpoint/2010/main" val="937536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1"/>
            <a:ext cx="8305800" cy="838200"/>
          </a:xfrm>
        </p:spPr>
        <p:txBody>
          <a:bodyPr>
            <a:normAutofit fontScale="92500" lnSpcReduction="10000"/>
          </a:bodyPr>
          <a:lstStyle/>
          <a:p>
            <a:r>
              <a:rPr lang="el-GR" sz="3200" dirty="0"/>
              <a:t>Καθαρά Θέση</a:t>
            </a:r>
            <a:r>
              <a:rPr lang="en-US" sz="3200" dirty="0"/>
              <a:t> - </a:t>
            </a:r>
            <a:r>
              <a:rPr lang="el-GR" sz="3200" dirty="0"/>
              <a:t>Κατάσταση Πηγών και διαθέσεως Κεφαλαίου</a:t>
            </a:r>
          </a:p>
        </p:txBody>
      </p:sp>
      <p:sp>
        <p:nvSpPr>
          <p:cNvPr id="6" name="Title 2"/>
          <p:cNvSpPr txBox="1">
            <a:spLocks/>
          </p:cNvSpPr>
          <p:nvPr/>
        </p:nvSpPr>
        <p:spPr>
          <a:xfrm>
            <a:off x="642257" y="1600200"/>
            <a:ext cx="7924800" cy="3810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l-GR" sz="2400" dirty="0"/>
          </a:p>
          <a:p>
            <a:pPr algn="l"/>
            <a:endParaRPr lang="el-GR" sz="2400" dirty="0"/>
          </a:p>
        </p:txBody>
      </p:sp>
      <p:sp>
        <p:nvSpPr>
          <p:cNvPr id="8" name="Title 2"/>
          <p:cNvSpPr txBox="1">
            <a:spLocks/>
          </p:cNvSpPr>
          <p:nvPr/>
        </p:nvSpPr>
        <p:spPr>
          <a:xfrm>
            <a:off x="685800" y="1752600"/>
            <a:ext cx="7924800" cy="45720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endParaRPr lang="en-US" sz="2400" dirty="0"/>
          </a:p>
          <a:p>
            <a:pPr algn="l"/>
            <a:endParaRPr lang="el-GR" sz="2400" dirty="0"/>
          </a:p>
          <a:p>
            <a:pPr algn="l"/>
            <a:endParaRPr lang="el-GR" sz="2400" dirty="0"/>
          </a:p>
          <a:p>
            <a:pPr algn="l"/>
            <a:endParaRPr lang="el-GR" sz="2400" dirty="0"/>
          </a:p>
        </p:txBody>
      </p:sp>
      <p:graphicFrame>
        <p:nvGraphicFramePr>
          <p:cNvPr id="4" name="Table 3"/>
          <p:cNvGraphicFramePr>
            <a:graphicFrameLocks noGrp="1"/>
          </p:cNvGraphicFramePr>
          <p:nvPr>
            <p:extLst>
              <p:ext uri="{D42A27DB-BD31-4B8C-83A1-F6EECF244321}">
                <p14:modId xmlns:p14="http://schemas.microsoft.com/office/powerpoint/2010/main" val="1322397800"/>
              </p:ext>
            </p:extLst>
          </p:nvPr>
        </p:nvGraphicFramePr>
        <p:xfrm>
          <a:off x="381000" y="1295399"/>
          <a:ext cx="8382000" cy="4595033"/>
        </p:xfrm>
        <a:graphic>
          <a:graphicData uri="http://schemas.openxmlformats.org/drawingml/2006/table">
            <a:tbl>
              <a:tblPr>
                <a:tableStyleId>{5C22544A-7EE6-4342-B048-85BDC9FD1C3A}</a:tableStyleId>
              </a:tblPr>
              <a:tblGrid>
                <a:gridCol w="2214113">
                  <a:extLst>
                    <a:ext uri="{9D8B030D-6E8A-4147-A177-3AD203B41FA5}">
                      <a16:colId xmlns:a16="http://schemas.microsoft.com/office/drawing/2014/main" val="20000"/>
                    </a:ext>
                  </a:extLst>
                </a:gridCol>
                <a:gridCol w="948906">
                  <a:extLst>
                    <a:ext uri="{9D8B030D-6E8A-4147-A177-3AD203B41FA5}">
                      <a16:colId xmlns:a16="http://schemas.microsoft.com/office/drawing/2014/main" val="20001"/>
                    </a:ext>
                  </a:extLst>
                </a:gridCol>
                <a:gridCol w="792824">
                  <a:extLst>
                    <a:ext uri="{9D8B030D-6E8A-4147-A177-3AD203B41FA5}">
                      <a16:colId xmlns:a16="http://schemas.microsoft.com/office/drawing/2014/main" val="20002"/>
                    </a:ext>
                  </a:extLst>
                </a:gridCol>
                <a:gridCol w="112411">
                  <a:extLst>
                    <a:ext uri="{9D8B030D-6E8A-4147-A177-3AD203B41FA5}">
                      <a16:colId xmlns:a16="http://schemas.microsoft.com/office/drawing/2014/main" val="20003"/>
                    </a:ext>
                  </a:extLst>
                </a:gridCol>
                <a:gridCol w="913334">
                  <a:extLst>
                    <a:ext uri="{9D8B030D-6E8A-4147-A177-3AD203B41FA5}">
                      <a16:colId xmlns:a16="http://schemas.microsoft.com/office/drawing/2014/main" val="20004"/>
                    </a:ext>
                  </a:extLst>
                </a:gridCol>
                <a:gridCol w="969539">
                  <a:extLst>
                    <a:ext uri="{9D8B030D-6E8A-4147-A177-3AD203B41FA5}">
                      <a16:colId xmlns:a16="http://schemas.microsoft.com/office/drawing/2014/main" val="20005"/>
                    </a:ext>
                  </a:extLst>
                </a:gridCol>
                <a:gridCol w="928439">
                  <a:extLst>
                    <a:ext uri="{9D8B030D-6E8A-4147-A177-3AD203B41FA5}">
                      <a16:colId xmlns:a16="http://schemas.microsoft.com/office/drawing/2014/main" val="20007"/>
                    </a:ext>
                  </a:extLst>
                </a:gridCol>
                <a:gridCol w="757715">
                  <a:extLst>
                    <a:ext uri="{9D8B030D-6E8A-4147-A177-3AD203B41FA5}">
                      <a16:colId xmlns:a16="http://schemas.microsoft.com/office/drawing/2014/main" val="20008"/>
                    </a:ext>
                  </a:extLst>
                </a:gridCol>
                <a:gridCol w="744719">
                  <a:extLst>
                    <a:ext uri="{9D8B030D-6E8A-4147-A177-3AD203B41FA5}">
                      <a16:colId xmlns:a16="http://schemas.microsoft.com/office/drawing/2014/main" val="20009"/>
                    </a:ext>
                  </a:extLst>
                </a:gridCol>
              </a:tblGrid>
              <a:tr h="177608">
                <a:tc gridSpan="3">
                  <a:txBody>
                    <a:bodyPr/>
                    <a:lstStyle/>
                    <a:p>
                      <a:pPr algn="l" fontAlgn="b"/>
                      <a:r>
                        <a:rPr lang="el-GR" sz="1200" b="1" i="0" u="none" strike="noStrike" dirty="0">
                          <a:effectLst/>
                          <a:latin typeface="+mj-lt"/>
                        </a:rPr>
                        <a:t>ΤΡΙΓΚΑΣ Α.Ε</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l-GR"/>
                    </a:p>
                  </a:txBody>
                  <a:tcPr/>
                </a:tc>
                <a:tc hMerge="1">
                  <a:txBody>
                    <a:bodyPr/>
                    <a:lstStyle/>
                    <a:p>
                      <a:endParaRPr lang="el-GR"/>
                    </a:p>
                  </a:txBody>
                  <a:tcPr/>
                </a:tc>
                <a:tc gridSpan="2">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hMerge="1">
                  <a:txBody>
                    <a:bodyPr/>
                    <a:lstStyle/>
                    <a:p>
                      <a:endParaRPr lang="el-GR"/>
                    </a:p>
                  </a:txBody>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186779">
                <a:tc gridSpan="3">
                  <a:txBody>
                    <a:bodyPr/>
                    <a:lstStyle/>
                    <a:p>
                      <a:pPr algn="l" fontAlgn="b"/>
                      <a:r>
                        <a:rPr lang="el-GR" sz="1200" b="1" i="0" u="none" strike="noStrike" dirty="0">
                          <a:effectLst/>
                          <a:latin typeface="+mj-lt"/>
                        </a:rPr>
                        <a:t>Κατάσταση Πηγών και διαθέσεως Κεφαλαίου</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hMerge="1">
                  <a:txBody>
                    <a:bodyPr/>
                    <a:lstStyle/>
                    <a:p>
                      <a:endParaRPr lang="el-GR"/>
                    </a:p>
                  </a:txBody>
                  <a:tcPr/>
                </a:tc>
                <a:tc hMerge="1">
                  <a:txBody>
                    <a:bodyPr/>
                    <a:lstStyle/>
                    <a:p>
                      <a:endParaRPr lang="el-GR"/>
                    </a:p>
                  </a:txBody>
                  <a:tcPr/>
                </a:tc>
                <a:tc gridSpan="2">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tc>
                <a:tc hMerge="1">
                  <a:txBody>
                    <a:bodyPr/>
                    <a:lstStyle/>
                    <a:p>
                      <a:endParaRPr lang="el-GR"/>
                    </a:p>
                  </a:txBody>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177608">
                <a:tc gridSpan="3">
                  <a:txBody>
                    <a:bodyPr/>
                    <a:lstStyle/>
                    <a:p>
                      <a:pPr algn="l" fontAlgn="b"/>
                      <a:r>
                        <a:rPr lang="el-GR" sz="1200" b="1" i="0" u="none" strike="noStrike" dirty="0">
                          <a:effectLst/>
                          <a:latin typeface="+mj-lt"/>
                        </a:rPr>
                        <a:t>31 Δεκεμβρίου 2020</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hMerge="1">
                  <a:txBody>
                    <a:bodyPr/>
                    <a:lstStyle/>
                    <a:p>
                      <a:endParaRPr lang="el-GR"/>
                    </a:p>
                  </a:txBody>
                  <a:tcPr/>
                </a:tc>
                <a:tc hMerge="1">
                  <a:txBody>
                    <a:bodyPr/>
                    <a:lstStyle/>
                    <a:p>
                      <a:endParaRPr lang="el-GR"/>
                    </a:p>
                  </a:txBody>
                  <a:tcPr/>
                </a:tc>
                <a:tc gridSpan="2">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tc>
                <a:tc hMerge="1">
                  <a:txBody>
                    <a:bodyPr/>
                    <a:lstStyle/>
                    <a:p>
                      <a:endParaRPr lang="el-GR"/>
                    </a:p>
                  </a:txBody>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177608">
                <a:tc gridSpan="3">
                  <a:txBody>
                    <a:bodyPr/>
                    <a:lstStyle/>
                    <a:p>
                      <a:pPr algn="l" fontAlgn="b"/>
                      <a:r>
                        <a:rPr lang="en-US" sz="1200" u="none" strike="noStrike" dirty="0">
                          <a:effectLst/>
                          <a:latin typeface="+mj-lt"/>
                        </a:rPr>
                        <a:t>(</a:t>
                      </a:r>
                      <a:r>
                        <a:rPr lang="el-GR" sz="1200" u="none" strike="noStrike" dirty="0">
                          <a:effectLst/>
                          <a:latin typeface="+mj-lt"/>
                        </a:rPr>
                        <a:t>‘000 Ευρώ</a:t>
                      </a:r>
                      <a:r>
                        <a:rPr lang="en-US" sz="1200" u="none" strike="noStrike" dirty="0">
                          <a:effectLst/>
                          <a:latin typeface="+mj-lt"/>
                        </a:rPr>
                        <a:t>)</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hMerge="1">
                  <a:txBody>
                    <a:bodyPr/>
                    <a:lstStyle/>
                    <a:p>
                      <a:endParaRPr lang="el-GR"/>
                    </a:p>
                  </a:txBody>
                  <a:tcPr/>
                </a:tc>
                <a:tc hMerge="1">
                  <a:txBody>
                    <a:bodyPr/>
                    <a:lstStyle/>
                    <a:p>
                      <a:endParaRPr lang="el-GR"/>
                    </a:p>
                  </a:txBody>
                  <a:tcPr/>
                </a:tc>
                <a:tc gridSpan="2">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tc>
                <a:tc hMerge="1">
                  <a:txBody>
                    <a:bodyPr/>
                    <a:lstStyle/>
                    <a:p>
                      <a:endParaRPr lang="el-GR"/>
                    </a:p>
                  </a:txBody>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177608">
                <a:tc rowSpan="3">
                  <a:txBody>
                    <a:bodyPr/>
                    <a:lstStyle/>
                    <a:p>
                      <a:pPr algn="ctr" fontAlgn="t"/>
                      <a:r>
                        <a:rPr lang="en-US" sz="1200" u="none" strike="noStrike">
                          <a:effectLst/>
                          <a:latin typeface="+mj-lt"/>
                        </a:rPr>
                        <a:t> </a:t>
                      </a:r>
                      <a:endParaRPr lang="en-US" sz="1200" b="1" i="1" u="none" strike="noStrike">
                        <a:effectLst/>
                        <a:latin typeface="+mj-lt"/>
                      </a:endParaRPr>
                    </a:p>
                  </a:txBody>
                  <a:tcPr marL="4396" marR="4396" marT="4396" marB="0">
                    <a:lnL w="12700" cap="flat" cmpd="sng" algn="ctr">
                      <a:solidFill>
                        <a:schemeClr val="tx1"/>
                      </a:solidFill>
                      <a:prstDash val="solid"/>
                      <a:round/>
                      <a:headEnd type="none" w="med" len="med"/>
                      <a:tailEnd type="none" w="med" len="med"/>
                    </a:lnL>
                  </a:tcPr>
                </a:tc>
                <a:tc>
                  <a:txBody>
                    <a:bodyPr/>
                    <a:lstStyle/>
                    <a:p>
                      <a:pPr algn="ctr" fontAlgn="t"/>
                      <a:r>
                        <a:rPr lang="en-US" sz="1200" u="none" strike="noStrike">
                          <a:effectLst/>
                          <a:latin typeface="+mj-lt"/>
                        </a:rPr>
                        <a:t> </a:t>
                      </a:r>
                      <a:endParaRPr lang="en-US" sz="1200" b="1" i="0" u="none" strike="noStrike">
                        <a:effectLst/>
                        <a:latin typeface="+mj-lt"/>
                      </a:endParaRPr>
                    </a:p>
                  </a:txBody>
                  <a:tcPr marL="4396" marR="4396" marT="4396" marB="0"/>
                </a:tc>
                <a:tc>
                  <a:txBody>
                    <a:bodyPr/>
                    <a:lstStyle/>
                    <a:p>
                      <a:pPr algn="ctr" fontAlgn="t"/>
                      <a:r>
                        <a:rPr lang="en-US" sz="1200" u="none" strike="noStrike">
                          <a:effectLst/>
                          <a:latin typeface="+mj-lt"/>
                        </a:rPr>
                        <a:t> </a:t>
                      </a:r>
                      <a:endParaRPr lang="en-US" sz="1200" b="1" i="0" u="none" strike="noStrike">
                        <a:effectLst/>
                        <a:latin typeface="+mj-lt"/>
                      </a:endParaRPr>
                    </a:p>
                  </a:txBody>
                  <a:tcPr marL="4396" marR="4396" marT="4396" marB="0"/>
                </a:tc>
                <a:tc rowSpan="3">
                  <a:txBody>
                    <a:bodyPr/>
                    <a:lstStyle/>
                    <a:p>
                      <a:pPr algn="ctr" fontAlgn="t"/>
                      <a:endParaRPr lang="en-US" sz="1200" b="1" i="0" u="none" strike="noStrike">
                        <a:effectLst/>
                        <a:latin typeface="+mj-lt"/>
                      </a:endParaRPr>
                    </a:p>
                  </a:txBody>
                  <a:tcPr marL="4396" marR="4396" marT="4396" marB="0"/>
                </a:tc>
                <a:tc>
                  <a:txBody>
                    <a:bodyPr/>
                    <a:lstStyle/>
                    <a:p>
                      <a:pPr algn="l" fontAlgn="t"/>
                      <a:r>
                        <a:rPr lang="en-US" sz="1200" u="none" strike="noStrike">
                          <a:effectLst/>
                          <a:latin typeface="+mj-lt"/>
                        </a:rPr>
                        <a:t> </a:t>
                      </a:r>
                      <a:endParaRPr lang="en-US" sz="1200" b="1" i="0" u="none" strike="noStrike">
                        <a:effectLst/>
                        <a:latin typeface="+mj-lt"/>
                      </a:endParaRPr>
                    </a:p>
                  </a:txBody>
                  <a:tcPr marL="4396" marR="4396" marT="4396" marB="0"/>
                </a:tc>
                <a:tc>
                  <a:txBody>
                    <a:bodyPr/>
                    <a:lstStyle/>
                    <a:p>
                      <a:pPr algn="ctr" fontAlgn="t"/>
                      <a:r>
                        <a:rPr lang="en-US" sz="1200" u="none" strike="noStrike">
                          <a:effectLst/>
                          <a:latin typeface="+mj-lt"/>
                        </a:rPr>
                        <a:t> </a:t>
                      </a:r>
                      <a:endParaRPr lang="en-US" sz="1200" b="1" i="0" u="none" strike="noStrike">
                        <a:effectLst/>
                        <a:latin typeface="+mj-lt"/>
                      </a:endParaRPr>
                    </a:p>
                  </a:txBody>
                  <a:tcPr marL="4396" marR="4396" marT="4396" marB="0"/>
                </a:tc>
                <a:tc>
                  <a:txBody>
                    <a:bodyPr/>
                    <a:lstStyle/>
                    <a:p>
                      <a:pPr algn="l" fontAlgn="t"/>
                      <a:r>
                        <a:rPr lang="en-US" sz="1200" u="none" strike="noStrike" dirty="0">
                          <a:effectLst/>
                          <a:latin typeface="+mj-lt"/>
                        </a:rPr>
                        <a:t> </a:t>
                      </a:r>
                      <a:endParaRPr lang="en-US" sz="1200" b="1" i="0" u="none" strike="noStrike" dirty="0">
                        <a:effectLst/>
                        <a:latin typeface="+mj-lt"/>
                      </a:endParaRPr>
                    </a:p>
                  </a:txBody>
                  <a:tcPr marL="4396" marR="4396" marT="4396" marB="0"/>
                </a:tc>
                <a:tc>
                  <a:txBody>
                    <a:bodyPr/>
                    <a:lstStyle/>
                    <a:p>
                      <a:pPr algn="ctr" fontAlgn="t"/>
                      <a:r>
                        <a:rPr lang="en-US" sz="1200" u="none" strike="noStrike">
                          <a:effectLst/>
                          <a:latin typeface="+mj-lt"/>
                        </a:rPr>
                        <a:t> </a:t>
                      </a:r>
                      <a:endParaRPr lang="en-US" sz="1200" b="1" i="0" u="none" strike="noStrike">
                        <a:effectLst/>
                        <a:latin typeface="+mj-lt"/>
                      </a:endParaRPr>
                    </a:p>
                  </a:txBody>
                  <a:tcPr marL="4396" marR="4396" marT="4396" marB="0"/>
                </a:tc>
                <a:tc>
                  <a:txBody>
                    <a:bodyPr/>
                    <a:lstStyle/>
                    <a:p>
                      <a:pPr algn="ctr" fontAlgn="t"/>
                      <a:r>
                        <a:rPr lang="en-US" sz="1200" u="none" strike="noStrike" dirty="0">
                          <a:effectLst/>
                          <a:latin typeface="+mj-lt"/>
                        </a:rPr>
                        <a:t> </a:t>
                      </a:r>
                      <a:endParaRPr lang="en-US" sz="1200" b="1" i="0" u="none" strike="noStrike" dirty="0">
                        <a:effectLst/>
                        <a:latin typeface="+mj-lt"/>
                      </a:endParaRPr>
                    </a:p>
                  </a:txBody>
                  <a:tcPr marL="4396" marR="4396" marT="4396"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9"/>
                  </a:ext>
                </a:extLst>
              </a:tr>
              <a:tr h="524485">
                <a:tc vMerge="1">
                  <a:txBody>
                    <a:bodyPr/>
                    <a:lstStyle/>
                    <a:p>
                      <a:endParaRPr lang="el-GR"/>
                    </a:p>
                  </a:txBody>
                  <a:tcPr/>
                </a:tc>
                <a:tc>
                  <a:txBody>
                    <a:bodyPr/>
                    <a:lstStyle/>
                    <a:p>
                      <a:pPr algn="ctr" fontAlgn="t"/>
                      <a:r>
                        <a:rPr lang="el-GR" sz="1200" u="none" strike="noStrike" dirty="0">
                          <a:effectLst/>
                          <a:latin typeface="+mj-lt"/>
                        </a:rPr>
                        <a:t>Αριθμός Μετοχών</a:t>
                      </a:r>
                      <a:endParaRPr lang="en-US" sz="1200" b="1" i="0" u="none" strike="noStrike" dirty="0">
                        <a:effectLst/>
                        <a:latin typeface="+mj-lt"/>
                      </a:endParaRPr>
                    </a:p>
                  </a:txBody>
                  <a:tcPr marL="4396" marR="4396" marT="4396" marB="0"/>
                </a:tc>
                <a:tc>
                  <a:txBody>
                    <a:bodyPr/>
                    <a:lstStyle/>
                    <a:p>
                      <a:pPr algn="ctr" fontAlgn="t"/>
                      <a:r>
                        <a:rPr lang="el-GR" sz="1200" u="none" strike="noStrike" dirty="0">
                          <a:effectLst/>
                          <a:latin typeface="+mj-lt"/>
                        </a:rPr>
                        <a:t>Νομική Αξία Μετοχής</a:t>
                      </a:r>
                      <a:endParaRPr lang="en-US" sz="1200" b="1" i="0" u="none" strike="noStrike" dirty="0">
                        <a:effectLst/>
                        <a:latin typeface="+mj-lt"/>
                      </a:endParaRPr>
                    </a:p>
                  </a:txBody>
                  <a:tcPr marL="4396" marR="4396" marT="4396" marB="0"/>
                </a:tc>
                <a:tc vMerge="1">
                  <a:txBody>
                    <a:bodyPr/>
                    <a:lstStyle/>
                    <a:p>
                      <a:endParaRPr lang="el-GR"/>
                    </a:p>
                  </a:txBody>
                  <a:tcPr/>
                </a:tc>
                <a:tc>
                  <a:txBody>
                    <a:bodyPr/>
                    <a:lstStyle/>
                    <a:p>
                      <a:pPr algn="ctr" fontAlgn="t"/>
                      <a:r>
                        <a:rPr lang="el-GR" sz="1200" u="none" strike="noStrike" dirty="0">
                          <a:effectLst/>
                          <a:latin typeface="+mj-lt"/>
                        </a:rPr>
                        <a:t>Μετοχικό κεφάλαιο</a:t>
                      </a:r>
                    </a:p>
                    <a:p>
                      <a:pPr algn="ctr" fontAlgn="t"/>
                      <a:r>
                        <a:rPr lang="en-US" sz="1200" u="none" strike="noStrike" dirty="0">
                          <a:effectLst/>
                          <a:latin typeface="+mj-lt"/>
                        </a:rPr>
                        <a:t>‘000</a:t>
                      </a:r>
                      <a:r>
                        <a:rPr lang="el-GR" sz="1200" u="none" strike="noStrike" dirty="0">
                          <a:effectLst/>
                          <a:latin typeface="+mj-lt"/>
                        </a:rPr>
                        <a:t> Ευρώ</a:t>
                      </a:r>
                      <a:endParaRPr lang="en-US" sz="1200" b="1" i="0" u="none" strike="noStrike" dirty="0">
                        <a:effectLst/>
                        <a:latin typeface="+mj-lt"/>
                      </a:endParaRPr>
                    </a:p>
                  </a:txBody>
                  <a:tcPr marL="4396" marR="4396" marT="4396" marB="0"/>
                </a:tc>
                <a:tc>
                  <a:txBody>
                    <a:bodyPr/>
                    <a:lstStyle/>
                    <a:p>
                      <a:pPr algn="ctr" fontAlgn="t"/>
                      <a:r>
                        <a:rPr lang="el-GR" sz="1200" dirty="0">
                          <a:latin typeface="+mj-lt"/>
                        </a:rPr>
                        <a:t>Διαφορά από έκδοση </a:t>
                      </a:r>
                      <a:r>
                        <a:rPr lang="el-GR" sz="1200" dirty="0" err="1">
                          <a:latin typeface="+mj-lt"/>
                        </a:rPr>
                        <a:t>μτχ</a:t>
                      </a:r>
                      <a:r>
                        <a:rPr lang="el-GR" sz="1200" dirty="0">
                          <a:latin typeface="+mj-lt"/>
                        </a:rPr>
                        <a:t> υπέρ το άρτιο </a:t>
                      </a:r>
                    </a:p>
                    <a:p>
                      <a:pPr algn="ctr" fontAlgn="t"/>
                      <a:r>
                        <a:rPr lang="en-US" sz="1200" u="none" strike="noStrike" kern="1200" dirty="0">
                          <a:solidFill>
                            <a:schemeClr val="dk1"/>
                          </a:solidFill>
                          <a:effectLst/>
                          <a:latin typeface="+mn-lt"/>
                          <a:ea typeface="+mn-ea"/>
                          <a:cs typeface="+mn-cs"/>
                        </a:rPr>
                        <a:t>‘000</a:t>
                      </a:r>
                      <a:r>
                        <a:rPr lang="el-GR" sz="1200" u="none" strike="noStrike" kern="1200" dirty="0">
                          <a:solidFill>
                            <a:schemeClr val="dk1"/>
                          </a:solidFill>
                          <a:effectLst/>
                          <a:latin typeface="+mn-lt"/>
                          <a:ea typeface="+mn-ea"/>
                          <a:cs typeface="+mn-cs"/>
                        </a:rPr>
                        <a:t> Ευρώ</a:t>
                      </a:r>
                      <a:endParaRPr lang="en-US" sz="1200" b="1" i="0" u="none" strike="noStrike" dirty="0">
                        <a:effectLst/>
                        <a:latin typeface="+mj-lt"/>
                      </a:endParaRPr>
                    </a:p>
                  </a:txBody>
                  <a:tcPr marL="4396" marR="4396" marT="4396" marB="0"/>
                </a:tc>
                <a:tc>
                  <a:txBody>
                    <a:bodyPr/>
                    <a:lstStyle/>
                    <a:p>
                      <a:pPr algn="ctr" fontAlgn="t"/>
                      <a:r>
                        <a:rPr lang="el-GR" sz="1200" b="0" i="0" u="none" strike="noStrike" dirty="0">
                          <a:effectLst/>
                          <a:latin typeface="+mj-lt"/>
                        </a:rPr>
                        <a:t>Αποθεματικά</a:t>
                      </a:r>
                      <a:endParaRPr lang="en-US" sz="1200" b="0" i="0" u="none" strike="noStrike" dirty="0">
                        <a:effectLst/>
                        <a:latin typeface="+mj-lt"/>
                      </a:endParaRPr>
                    </a:p>
                  </a:txBody>
                  <a:tcPr marL="4396" marR="4396" marT="4396"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l-GR" sz="1200" u="none" strike="noStrike" dirty="0" err="1">
                          <a:effectLst/>
                          <a:latin typeface="+mj-lt"/>
                        </a:rPr>
                        <a:t>Παρακρατηθέντα</a:t>
                      </a:r>
                      <a:r>
                        <a:rPr lang="el-GR" sz="1200" u="none" strike="noStrike" dirty="0">
                          <a:effectLst/>
                          <a:latin typeface="+mj-lt"/>
                        </a:rPr>
                        <a:t> κέρδη </a:t>
                      </a:r>
                      <a:r>
                        <a:rPr lang="en-US" sz="1200" u="none" strike="noStrike" kern="1200" dirty="0">
                          <a:solidFill>
                            <a:schemeClr val="dk1"/>
                          </a:solidFill>
                          <a:effectLst/>
                          <a:latin typeface="+mn-lt"/>
                          <a:ea typeface="+mn-ea"/>
                          <a:cs typeface="+mn-cs"/>
                        </a:rPr>
                        <a:t>‘000</a:t>
                      </a:r>
                      <a:r>
                        <a:rPr lang="el-GR" sz="1200" u="none" strike="noStrike" kern="1200" dirty="0">
                          <a:solidFill>
                            <a:schemeClr val="dk1"/>
                          </a:solidFill>
                          <a:effectLst/>
                          <a:latin typeface="+mn-lt"/>
                          <a:ea typeface="+mn-ea"/>
                          <a:cs typeface="+mn-cs"/>
                        </a:rPr>
                        <a:t> Ευρώ</a:t>
                      </a:r>
                      <a:endParaRPr lang="en-US" sz="1200" b="1" i="0" u="none" strike="noStrike" kern="1200" dirty="0">
                        <a:solidFill>
                          <a:schemeClr val="dk1"/>
                        </a:solidFill>
                        <a:effectLst/>
                        <a:latin typeface="+mn-lt"/>
                        <a:ea typeface="+mn-ea"/>
                        <a:cs typeface="+mn-cs"/>
                      </a:endParaRPr>
                    </a:p>
                    <a:p>
                      <a:pPr algn="ctr" fontAlgn="t"/>
                      <a:endParaRPr lang="en-US" sz="1200" b="1" i="0" u="none" strike="noStrike" dirty="0">
                        <a:effectLst/>
                        <a:latin typeface="+mj-lt"/>
                      </a:endParaRPr>
                    </a:p>
                  </a:txBody>
                  <a:tcPr marL="4396" marR="4396" marT="4396"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l-GR" sz="1200" u="none" strike="noStrike" dirty="0">
                          <a:effectLst/>
                          <a:latin typeface="+mj-lt"/>
                        </a:rPr>
                        <a:t>Συνολικό Κεφάλαιο</a:t>
                      </a:r>
                    </a:p>
                    <a:p>
                      <a:pPr marL="0" marR="0" lvl="0" indent="0" algn="ctr" defTabSz="914400" rtl="0" eaLnBrk="1" fontAlgn="t" latinLnBrk="0" hangingPunct="1">
                        <a:lnSpc>
                          <a:spcPct val="100000"/>
                        </a:lnSpc>
                        <a:spcBef>
                          <a:spcPts val="0"/>
                        </a:spcBef>
                        <a:spcAft>
                          <a:spcPts val="0"/>
                        </a:spcAft>
                        <a:buClrTx/>
                        <a:buSzTx/>
                        <a:buFontTx/>
                        <a:buNone/>
                        <a:tabLst/>
                        <a:defRPr/>
                      </a:pPr>
                      <a:r>
                        <a:rPr lang="en-US" sz="1200" u="none" strike="noStrike" kern="1200" dirty="0">
                          <a:solidFill>
                            <a:schemeClr val="dk1"/>
                          </a:solidFill>
                          <a:effectLst/>
                          <a:latin typeface="+mn-lt"/>
                          <a:ea typeface="+mn-ea"/>
                          <a:cs typeface="+mn-cs"/>
                        </a:rPr>
                        <a:t>‘000</a:t>
                      </a:r>
                      <a:r>
                        <a:rPr lang="el-GR" sz="1200" u="none" strike="noStrike" kern="1200" dirty="0">
                          <a:solidFill>
                            <a:schemeClr val="dk1"/>
                          </a:solidFill>
                          <a:effectLst/>
                          <a:latin typeface="+mn-lt"/>
                          <a:ea typeface="+mn-ea"/>
                          <a:cs typeface="+mn-cs"/>
                        </a:rPr>
                        <a:t> Ευρώ</a:t>
                      </a:r>
                      <a:endParaRPr lang="en-US" sz="1200" b="1" i="0" u="none" strike="noStrike" kern="1200" dirty="0">
                        <a:solidFill>
                          <a:schemeClr val="dk1"/>
                        </a:solidFill>
                        <a:effectLst/>
                        <a:latin typeface="+mn-lt"/>
                        <a:ea typeface="+mn-ea"/>
                        <a:cs typeface="+mn-cs"/>
                      </a:endParaRPr>
                    </a:p>
                    <a:p>
                      <a:pPr algn="ctr" fontAlgn="t"/>
                      <a:endParaRPr lang="en-US" sz="1200" b="1" i="0" u="none" strike="noStrike" dirty="0">
                        <a:effectLst/>
                        <a:latin typeface="+mj-lt"/>
                      </a:endParaRPr>
                    </a:p>
                  </a:txBody>
                  <a:tcPr marL="4396" marR="4396" marT="4396"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0"/>
                  </a:ext>
                </a:extLst>
              </a:tr>
              <a:tr h="177608">
                <a:tc vMerge="1">
                  <a:txBody>
                    <a:bodyPr/>
                    <a:lstStyle/>
                    <a:p>
                      <a:endParaRPr lang="el-GR"/>
                    </a:p>
                  </a:txBody>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t"/>
                      <a:r>
                        <a:rPr lang="en-US" sz="1200" u="none" strike="noStrike">
                          <a:effectLst/>
                          <a:latin typeface="+mj-lt"/>
                        </a:rPr>
                        <a:t> </a:t>
                      </a:r>
                      <a:endParaRPr lang="en-US" sz="1200" b="0" i="0" u="none" strike="noStrike">
                        <a:effectLst/>
                        <a:latin typeface="+mj-lt"/>
                      </a:endParaRPr>
                    </a:p>
                  </a:txBody>
                  <a:tcPr marL="4396" marR="4396" marT="4396" marB="0"/>
                </a:tc>
                <a:tc vMerge="1">
                  <a:txBody>
                    <a:bodyPr/>
                    <a:lstStyle/>
                    <a:p>
                      <a:endParaRPr lang="el-GR"/>
                    </a:p>
                  </a:txBody>
                  <a:tcPr/>
                </a:tc>
                <a:tc>
                  <a:txBody>
                    <a:bodyPr/>
                    <a:lstStyle/>
                    <a:p>
                      <a:pPr algn="l" fontAlgn="t"/>
                      <a:r>
                        <a:rPr lang="en-US" sz="1200" u="none" strike="noStrike">
                          <a:effectLst/>
                          <a:latin typeface="+mj-lt"/>
                        </a:rPr>
                        <a:t> </a:t>
                      </a:r>
                      <a:endParaRPr lang="en-US" sz="1200" b="1" i="0" u="none" strike="noStrike">
                        <a:effectLst/>
                        <a:latin typeface="+mj-lt"/>
                      </a:endParaRPr>
                    </a:p>
                  </a:txBody>
                  <a:tcPr marL="4396" marR="4396" marT="4396" marB="0"/>
                </a:tc>
                <a:tc>
                  <a:txBody>
                    <a:bodyPr/>
                    <a:lstStyle/>
                    <a:p>
                      <a:pPr algn="l" fontAlgn="t"/>
                      <a:r>
                        <a:rPr lang="en-US" sz="1200" u="none" strike="noStrike">
                          <a:effectLst/>
                          <a:latin typeface="+mj-lt"/>
                        </a:rPr>
                        <a:t> </a:t>
                      </a:r>
                      <a:endParaRPr lang="en-US" sz="1200" b="0" i="0" u="none" strike="noStrike">
                        <a:effectLst/>
                        <a:latin typeface="+mj-lt"/>
                      </a:endParaRPr>
                    </a:p>
                  </a:txBody>
                  <a:tcPr marL="4396" marR="4396" marT="4396" marB="0"/>
                </a:tc>
                <a:tc>
                  <a:txBody>
                    <a:bodyPr/>
                    <a:lstStyle/>
                    <a:p>
                      <a:pPr algn="l" fontAlgn="t"/>
                      <a:r>
                        <a:rPr lang="en-US" sz="1200" u="none" strike="noStrike">
                          <a:effectLst/>
                          <a:latin typeface="+mj-lt"/>
                        </a:rPr>
                        <a:t> </a:t>
                      </a:r>
                      <a:endParaRPr lang="en-US" sz="1200" b="1" i="0" u="none" strike="noStrike">
                        <a:effectLst/>
                        <a:latin typeface="+mj-lt"/>
                      </a:endParaRPr>
                    </a:p>
                  </a:txBody>
                  <a:tcPr marL="4396" marR="4396" marT="4396" marB="0"/>
                </a:tc>
                <a:tc>
                  <a:txBody>
                    <a:bodyPr/>
                    <a:lstStyle/>
                    <a:p>
                      <a:pPr algn="l" fontAlgn="t"/>
                      <a:r>
                        <a:rPr lang="en-US" sz="1200" u="none" strike="noStrike" dirty="0">
                          <a:effectLst/>
                          <a:latin typeface="+mj-lt"/>
                        </a:rPr>
                        <a:t> </a:t>
                      </a:r>
                      <a:endParaRPr lang="en-US" sz="1200" b="0" i="0" u="none" strike="noStrike" dirty="0">
                        <a:effectLst/>
                        <a:latin typeface="+mj-lt"/>
                      </a:endParaRPr>
                    </a:p>
                  </a:txBody>
                  <a:tcPr marL="4396" marR="4396" marT="4396" marB="0"/>
                </a:tc>
                <a:tc>
                  <a:txBody>
                    <a:bodyPr/>
                    <a:lstStyle/>
                    <a:p>
                      <a:pPr algn="l" fontAlgn="t"/>
                      <a:r>
                        <a:rPr lang="en-US" sz="1200" u="none" strike="noStrike">
                          <a:effectLst/>
                          <a:latin typeface="+mj-lt"/>
                        </a:rPr>
                        <a:t> </a:t>
                      </a:r>
                      <a:endParaRPr lang="en-US" sz="1200" b="0" i="0" u="none" strike="noStrike">
                        <a:effectLst/>
                        <a:latin typeface="+mj-lt"/>
                      </a:endParaRPr>
                    </a:p>
                  </a:txBody>
                  <a:tcPr marL="4396" marR="4396" marT="4396"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1"/>
                  </a:ext>
                </a:extLst>
              </a:tr>
              <a:tr h="177608">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r"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r" fontAlgn="t"/>
                      <a:endParaRPr lang="en-US" sz="1200" b="0" i="0" u="none" strike="noStrike">
                        <a:effectLst/>
                        <a:latin typeface="+mj-lt"/>
                      </a:endParaRPr>
                    </a:p>
                  </a:txBody>
                  <a:tcPr marL="4396" marR="4396" marT="4396" marB="0"/>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2"/>
                  </a:ext>
                </a:extLst>
              </a:tr>
              <a:tr h="341963">
                <a:tc>
                  <a:txBody>
                    <a:bodyPr/>
                    <a:lstStyle/>
                    <a:p>
                      <a:pPr algn="l" fontAlgn="b"/>
                      <a:r>
                        <a:rPr lang="el-GR" sz="1200" u="none" strike="noStrike" dirty="0">
                          <a:effectLst/>
                          <a:latin typeface="+mj-lt"/>
                        </a:rPr>
                        <a:t>1 Ιανουαρίου 2020</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a:txBody>
                    <a:bodyPr/>
                    <a:lstStyle/>
                    <a:p>
                      <a:pPr algn="r" fontAlgn="b"/>
                      <a:r>
                        <a:rPr lang="en-US" sz="1200" u="none" strike="noStrike" dirty="0">
                          <a:effectLst/>
                          <a:latin typeface="+mj-lt"/>
                        </a:rPr>
                        <a:t>10</a:t>
                      </a:r>
                      <a:r>
                        <a:rPr lang="el-GR" sz="1200" u="none" strike="noStrike" dirty="0">
                          <a:effectLst/>
                          <a:latin typeface="+mj-lt"/>
                        </a:rPr>
                        <a:t>.</a:t>
                      </a:r>
                      <a:r>
                        <a:rPr lang="en-US" sz="1200" u="none" strike="noStrike" dirty="0">
                          <a:effectLst/>
                          <a:latin typeface="+mj-lt"/>
                        </a:rPr>
                        <a:t>000</a:t>
                      </a:r>
                      <a:r>
                        <a:rPr lang="el-GR" sz="1200" u="none" strike="noStrike" dirty="0">
                          <a:effectLst/>
                          <a:latin typeface="+mj-lt"/>
                        </a:rPr>
                        <a:t>.</a:t>
                      </a:r>
                      <a:r>
                        <a:rPr lang="en-US" sz="1200" u="none" strike="noStrike" dirty="0">
                          <a:effectLst/>
                          <a:latin typeface="+mj-lt"/>
                        </a:rPr>
                        <a:t>000</a:t>
                      </a:r>
                      <a:endParaRPr lang="en-US" sz="1200" b="1" i="0" u="none" strike="noStrike" dirty="0">
                        <a:effectLst/>
                        <a:latin typeface="+mj-lt"/>
                      </a:endParaRPr>
                    </a:p>
                  </a:txBody>
                  <a:tcPr marL="4396" marR="4396" marT="4396" marB="0" anchor="b"/>
                </a:tc>
                <a:tc>
                  <a:txBody>
                    <a:bodyPr/>
                    <a:lstStyle/>
                    <a:p>
                      <a:pPr algn="r" fontAlgn="b"/>
                      <a:r>
                        <a:rPr lang="en-US" sz="1200" u="none" strike="noStrike" dirty="0">
                          <a:effectLst/>
                          <a:latin typeface="+mj-lt"/>
                        </a:rPr>
                        <a:t>0</a:t>
                      </a:r>
                      <a:r>
                        <a:rPr lang="el-GR" sz="1200" u="none" strike="noStrike" dirty="0">
                          <a:effectLst/>
                          <a:latin typeface="+mj-lt"/>
                        </a:rPr>
                        <a:t>,</a:t>
                      </a:r>
                      <a:r>
                        <a:rPr lang="en-US" sz="1200" u="none" strike="noStrike" dirty="0">
                          <a:effectLst/>
                          <a:latin typeface="+mj-lt"/>
                        </a:rPr>
                        <a:t>001</a:t>
                      </a:r>
                      <a:endParaRPr lang="en-US" sz="1200" b="1" i="0" u="none" strike="noStrike" dirty="0">
                        <a:effectLst/>
                        <a:latin typeface="+mj-lt"/>
                      </a:endParaRPr>
                    </a:p>
                  </a:txBody>
                  <a:tcPr marL="4396" marR="4396" marT="4396" marB="0" anchor="b"/>
                </a:tc>
                <a:tc>
                  <a:txBody>
                    <a:bodyPr/>
                    <a:lstStyle/>
                    <a:p>
                      <a:pPr algn="r" fontAlgn="t"/>
                      <a:endParaRPr lang="en-US" sz="1200" b="1" i="0" u="none" strike="noStrike" dirty="0">
                        <a:effectLst/>
                        <a:latin typeface="+mj-lt"/>
                      </a:endParaRPr>
                    </a:p>
                  </a:txBody>
                  <a:tcPr marL="4396" marR="4396" marT="4396" marB="0"/>
                </a:tc>
                <a:tc>
                  <a:txBody>
                    <a:bodyPr/>
                    <a:lstStyle/>
                    <a:p>
                      <a:pPr algn="l" fontAlgn="b"/>
                      <a:r>
                        <a:rPr lang="en-US" sz="1200" u="none" strike="noStrike" dirty="0">
                          <a:effectLst/>
                          <a:latin typeface="+mj-lt"/>
                        </a:rPr>
                        <a:t>             10</a:t>
                      </a:r>
                      <a:r>
                        <a:rPr lang="el-GR" sz="1200" u="none" strike="noStrike" dirty="0">
                          <a:effectLst/>
                          <a:latin typeface="+mj-lt"/>
                        </a:rPr>
                        <a:t>.</a:t>
                      </a:r>
                      <a:r>
                        <a:rPr lang="en-US" sz="1200" u="none" strike="noStrike" dirty="0">
                          <a:effectLst/>
                          <a:latin typeface="+mj-lt"/>
                        </a:rPr>
                        <a:t>000 </a:t>
                      </a:r>
                      <a:endParaRPr lang="en-US" sz="1200" b="1" i="0" u="none" strike="noStrike" dirty="0">
                        <a:effectLst/>
                        <a:latin typeface="+mj-lt"/>
                      </a:endParaRPr>
                    </a:p>
                  </a:txBody>
                  <a:tcPr marL="4396" marR="4396" marT="4396" marB="0" anchor="b"/>
                </a:tc>
                <a:tc>
                  <a:txBody>
                    <a:bodyPr/>
                    <a:lstStyle/>
                    <a:p>
                      <a:pPr algn="l" fontAlgn="b"/>
                      <a:r>
                        <a:rPr lang="en-US" sz="1200" u="none" strike="noStrike" dirty="0">
                          <a:effectLst/>
                          <a:latin typeface="+mj-lt"/>
                        </a:rPr>
                        <a:t>       50</a:t>
                      </a:r>
                      <a:r>
                        <a:rPr lang="el-GR" sz="1200" u="none" strike="noStrike" dirty="0">
                          <a:effectLst/>
                          <a:latin typeface="+mj-lt"/>
                        </a:rPr>
                        <a:t>.</a:t>
                      </a:r>
                      <a:r>
                        <a:rPr lang="en-US" sz="1200" u="none" strike="noStrike" dirty="0">
                          <a:effectLst/>
                          <a:latin typeface="+mj-lt"/>
                        </a:rPr>
                        <a:t>000 </a:t>
                      </a:r>
                      <a:endParaRPr lang="en-US" sz="1200" b="1" i="0" u="none" strike="noStrike" dirty="0">
                        <a:effectLst/>
                        <a:latin typeface="+mj-lt"/>
                      </a:endParaRPr>
                    </a:p>
                  </a:txBody>
                  <a:tcPr marL="4396" marR="4396" marT="4396" marB="0" anchor="b"/>
                </a:tc>
                <a:tc>
                  <a:txBody>
                    <a:bodyPr/>
                    <a:lstStyle/>
                    <a:p>
                      <a:pPr algn="l" fontAlgn="b"/>
                      <a:r>
                        <a:rPr lang="en-US" sz="1200" u="none" strike="noStrike" dirty="0">
                          <a:effectLst/>
                          <a:latin typeface="+mj-lt"/>
                        </a:rPr>
                        <a:t> </a:t>
                      </a:r>
                      <a:endParaRPr lang="en-US" sz="1200" b="1" i="0" u="none" strike="noStrike" dirty="0">
                        <a:effectLst/>
                        <a:latin typeface="+mj-lt"/>
                      </a:endParaRPr>
                    </a:p>
                  </a:txBody>
                  <a:tcPr marL="4396" marR="4396" marT="4396" marB="0" anchor="b"/>
                </a:tc>
                <a:tc>
                  <a:txBody>
                    <a:bodyPr/>
                    <a:lstStyle/>
                    <a:p>
                      <a:pPr algn="l" fontAlgn="b"/>
                      <a:r>
                        <a:rPr lang="en-US" sz="1200" u="none" strike="noStrike" dirty="0">
                          <a:effectLst/>
                          <a:latin typeface="+mj-lt"/>
                        </a:rPr>
                        <a:t>                      </a:t>
                      </a:r>
                      <a:endParaRPr lang="en-US" sz="1200" b="1" i="0" u="none" strike="noStrike" dirty="0">
                        <a:effectLst/>
                        <a:latin typeface="+mj-lt"/>
                      </a:endParaRPr>
                    </a:p>
                  </a:txBody>
                  <a:tcPr marL="4396" marR="4396" marT="4396" marB="0" anchor="b"/>
                </a:tc>
                <a:tc>
                  <a:txBody>
                    <a:bodyPr/>
                    <a:lstStyle/>
                    <a:p>
                      <a:pPr algn="l" fontAlgn="b"/>
                      <a:r>
                        <a:rPr lang="en-US" sz="1200" u="none" strike="noStrike" dirty="0">
                          <a:effectLst/>
                          <a:latin typeface="+mj-lt"/>
                        </a:rPr>
                        <a:t>        </a:t>
                      </a:r>
                      <a:r>
                        <a:rPr lang="el-GR" sz="1200" u="none" strike="noStrike" dirty="0">
                          <a:effectLst/>
                          <a:latin typeface="+mj-lt"/>
                        </a:rPr>
                        <a:t>60.</a:t>
                      </a:r>
                      <a:r>
                        <a:rPr lang="en-US" sz="1200" u="none" strike="noStrike" dirty="0">
                          <a:effectLst/>
                          <a:latin typeface="+mj-lt"/>
                        </a:rPr>
                        <a:t>000 </a:t>
                      </a:r>
                      <a:endParaRPr lang="en-US" sz="1200" b="1"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3"/>
                  </a:ext>
                </a:extLst>
              </a:tr>
              <a:tr h="177608">
                <a:tc>
                  <a:txBody>
                    <a:bodyPr/>
                    <a:lstStyle/>
                    <a:p>
                      <a:pPr algn="l" fontAlgn="b"/>
                      <a:r>
                        <a:rPr lang="en-US" sz="1200" u="none" strike="noStrike" dirty="0">
                          <a:effectLst/>
                          <a:latin typeface="+mj-lt"/>
                        </a:rPr>
                        <a:t> </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r" fontAlgn="t"/>
                      <a:endParaRPr lang="en-US" sz="1200" b="1" i="0" u="none" strike="noStrike">
                        <a:effectLst/>
                        <a:latin typeface="+mj-lt"/>
                      </a:endParaRPr>
                    </a:p>
                  </a:txBody>
                  <a:tcPr marL="4396" marR="4396" marT="4396" marB="0"/>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tc>
                <a:tc>
                  <a:txBody>
                    <a:bodyPr/>
                    <a:lstStyle/>
                    <a:p>
                      <a:pPr algn="r" fontAlgn="b"/>
                      <a:r>
                        <a:rPr lang="en-US" sz="1200" u="none" strike="noStrike" dirty="0">
                          <a:effectLst/>
                          <a:latin typeface="+mj-lt"/>
                        </a:rPr>
                        <a:t> </a:t>
                      </a:r>
                      <a:endParaRPr lang="en-US" sz="1200" b="1"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4"/>
                  </a:ext>
                </a:extLst>
              </a:tr>
              <a:tr h="177608">
                <a:tc>
                  <a:txBody>
                    <a:bodyPr/>
                    <a:lstStyle/>
                    <a:p>
                      <a:pPr algn="l" fontAlgn="b"/>
                      <a:r>
                        <a:rPr lang="el-GR" sz="1200" u="none" strike="noStrike" dirty="0">
                          <a:effectLst/>
                          <a:latin typeface="+mj-lt"/>
                        </a:rPr>
                        <a:t>Αποτέλεσμα Περιόδου</a:t>
                      </a:r>
                      <a:endParaRPr lang="en-US" sz="1200" b="0"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r"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r" fontAlgn="t"/>
                      <a:endParaRPr lang="en-US" sz="1200" b="0" i="0" u="none" strike="noStrike">
                        <a:effectLst/>
                        <a:latin typeface="+mj-lt"/>
                      </a:endParaRPr>
                    </a:p>
                  </a:txBody>
                  <a:tcPr marL="4396" marR="4396" marT="4396" marB="0"/>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tc>
                <a:tc>
                  <a:txBody>
                    <a:bodyPr/>
                    <a:lstStyle/>
                    <a:p>
                      <a:pPr algn="r" fontAlgn="b"/>
                      <a:r>
                        <a:rPr lang="en-US" sz="1200" u="none" strike="noStrike" dirty="0">
                          <a:effectLst/>
                          <a:latin typeface="+mj-lt"/>
                        </a:rPr>
                        <a:t>27</a:t>
                      </a:r>
                      <a:r>
                        <a:rPr lang="el-GR" sz="1200" u="none" strike="noStrike" dirty="0">
                          <a:effectLst/>
                          <a:latin typeface="+mj-lt"/>
                        </a:rPr>
                        <a:t>.</a:t>
                      </a:r>
                      <a:r>
                        <a:rPr lang="en-US" sz="1200" u="none" strike="noStrike" dirty="0">
                          <a:effectLst/>
                          <a:latin typeface="+mj-lt"/>
                        </a:rPr>
                        <a:t>536</a:t>
                      </a:r>
                      <a:endParaRPr lang="en-US" sz="1200" b="0" i="0" u="none" strike="noStrike" dirty="0">
                        <a:effectLst/>
                        <a:latin typeface="+mj-lt"/>
                      </a:endParaRPr>
                    </a:p>
                  </a:txBody>
                  <a:tcPr marL="4396" marR="4396" marT="4396" marB="0" anchor="b"/>
                </a:tc>
                <a:tc>
                  <a:txBody>
                    <a:bodyPr/>
                    <a:lstStyle/>
                    <a:p>
                      <a:pPr algn="r" fontAlgn="b"/>
                      <a:r>
                        <a:rPr lang="en-US" sz="1200" u="none" strike="noStrike" dirty="0">
                          <a:effectLst/>
                          <a:latin typeface="+mj-lt"/>
                        </a:rPr>
                        <a:t>27</a:t>
                      </a:r>
                      <a:r>
                        <a:rPr lang="el-GR" sz="1200" u="none" strike="noStrike" dirty="0">
                          <a:effectLst/>
                          <a:latin typeface="+mj-lt"/>
                        </a:rPr>
                        <a:t>.</a:t>
                      </a:r>
                      <a:r>
                        <a:rPr lang="en-US" sz="1200" u="none" strike="noStrike" dirty="0">
                          <a:effectLst/>
                          <a:latin typeface="+mj-lt"/>
                        </a:rPr>
                        <a:t>536</a:t>
                      </a:r>
                      <a:endParaRPr lang="en-US" sz="1200" b="0"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5"/>
                  </a:ext>
                </a:extLst>
              </a:tr>
              <a:tr h="351046">
                <a:tc>
                  <a:txBody>
                    <a:bodyPr/>
                    <a:lstStyle/>
                    <a:p>
                      <a:pPr algn="l" fontAlgn="b"/>
                      <a:r>
                        <a:rPr lang="el-GR" sz="1200" u="none" strike="noStrike" dirty="0">
                          <a:effectLst/>
                          <a:latin typeface="+mj-lt"/>
                        </a:rPr>
                        <a:t>Λοιπά συνολικά έσοδα</a:t>
                      </a:r>
                      <a:endParaRPr lang="en-US" sz="1200" b="0"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r"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r" fontAlgn="t"/>
                      <a:endParaRPr lang="en-US" sz="1200" b="0" i="0" u="none" strike="noStrike" dirty="0">
                        <a:effectLst/>
                        <a:latin typeface="+mj-lt"/>
                      </a:endParaRPr>
                    </a:p>
                  </a:txBody>
                  <a:tcPr marL="4396" marR="4396" marT="4396" marB="0">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351046">
                <a:tc>
                  <a:txBody>
                    <a:bodyPr/>
                    <a:lstStyle/>
                    <a:p>
                      <a:pPr algn="l" fontAlgn="b"/>
                      <a:r>
                        <a:rPr lang="el-GR" sz="1200" u="none" strike="noStrike" dirty="0">
                          <a:effectLst/>
                          <a:latin typeface="+mj-lt"/>
                        </a:rPr>
                        <a:t>Συγκεντρωτικά συνολικά έσοδα</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r" fontAlgn="b"/>
                      <a:r>
                        <a:rPr lang="en-US" sz="1200" u="none" strike="noStrike">
                          <a:effectLst/>
                          <a:latin typeface="+mj-lt"/>
                        </a:rPr>
                        <a:t> </a:t>
                      </a:r>
                      <a:endParaRPr lang="en-US" sz="1200" b="1"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r" fontAlgn="t"/>
                      <a:endParaRPr lang="en-US" sz="1200" b="1" i="0" u="none" strike="noStrike">
                        <a:effectLst/>
                        <a:latin typeface="+mj-lt"/>
                      </a:endParaRPr>
                    </a:p>
                  </a:txBody>
                  <a:tcPr marL="4396" marR="4396" marT="4396" marB="0">
                    <a:lnT w="12700" cap="flat" cmpd="sng" algn="ctr">
                      <a:solidFill>
                        <a:schemeClr val="tx1"/>
                      </a:solidFill>
                      <a:prstDash val="solid"/>
                      <a:round/>
                      <a:headEnd type="none" w="med" len="med"/>
                      <a:tailEnd type="none" w="med" len="med"/>
                    </a:lnT>
                  </a:tcPr>
                </a:tc>
                <a:tc>
                  <a:txBody>
                    <a:bodyPr/>
                    <a:lstStyle/>
                    <a:p>
                      <a:pPr algn="l" fontAlgn="b"/>
                      <a:r>
                        <a:rPr lang="en-US" sz="1200" u="none" strike="noStrike">
                          <a:effectLst/>
                          <a:latin typeface="+mj-lt"/>
                        </a:rPr>
                        <a:t> </a:t>
                      </a:r>
                      <a:endParaRPr lang="en-US" sz="1200" b="1" i="0" u="none" strike="noStrike">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dirty="0">
                          <a:effectLst/>
                          <a:latin typeface="+mj-lt"/>
                        </a:rPr>
                        <a:t>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dirty="0">
                          <a:effectLst/>
                          <a:latin typeface="+mj-lt"/>
                        </a:rPr>
                        <a:t>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dirty="0">
                          <a:effectLst/>
                          <a:latin typeface="+mj-lt"/>
                        </a:rPr>
                        <a:t>           27</a:t>
                      </a:r>
                      <a:r>
                        <a:rPr lang="el-GR" sz="1200" u="none" strike="noStrike" dirty="0">
                          <a:effectLst/>
                          <a:latin typeface="+mj-lt"/>
                        </a:rPr>
                        <a:t>.</a:t>
                      </a:r>
                      <a:r>
                        <a:rPr lang="en-US" sz="1200" u="none" strike="noStrike" dirty="0">
                          <a:effectLst/>
                          <a:latin typeface="+mj-lt"/>
                        </a:rPr>
                        <a:t>536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tcPr>
                </a:tc>
                <a:tc>
                  <a:txBody>
                    <a:bodyPr/>
                    <a:lstStyle/>
                    <a:p>
                      <a:pPr algn="l" fontAlgn="b"/>
                      <a:r>
                        <a:rPr lang="en-US" sz="1200" u="none" strike="noStrike" dirty="0">
                          <a:effectLst/>
                          <a:latin typeface="+mj-lt"/>
                        </a:rPr>
                        <a:t>        27</a:t>
                      </a:r>
                      <a:r>
                        <a:rPr lang="el-GR" sz="1200" u="none" strike="noStrike" dirty="0">
                          <a:effectLst/>
                          <a:latin typeface="+mj-lt"/>
                        </a:rPr>
                        <a:t>.</a:t>
                      </a:r>
                      <a:r>
                        <a:rPr lang="en-US" sz="1200" u="none" strike="noStrike" dirty="0">
                          <a:effectLst/>
                          <a:latin typeface="+mj-lt"/>
                        </a:rPr>
                        <a:t>536 </a:t>
                      </a:r>
                      <a:endParaRPr lang="en-US" sz="1200" b="1"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17"/>
                  </a:ext>
                </a:extLst>
              </a:tr>
              <a:tr h="351046">
                <a:tc>
                  <a:txBody>
                    <a:bodyPr/>
                    <a:lstStyle/>
                    <a:p>
                      <a:pPr algn="l" fontAlgn="b"/>
                      <a:r>
                        <a:rPr lang="el-GR" sz="1200" u="none" strike="noStrike" dirty="0">
                          <a:effectLst/>
                          <a:latin typeface="+mj-lt"/>
                        </a:rPr>
                        <a:t>Μερίσματα Κοινές Μετοχές</a:t>
                      </a:r>
                      <a:endParaRPr lang="en-US" sz="1200" b="0"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tc>
                <a:tc>
                  <a:txBody>
                    <a:bodyPr/>
                    <a:lstStyle/>
                    <a:p>
                      <a:pPr algn="r"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r" fontAlgn="t"/>
                      <a:endParaRPr lang="en-US" sz="1200" b="0" i="0" u="none" strike="noStrike">
                        <a:effectLst/>
                        <a:latin typeface="+mj-lt"/>
                      </a:endParaRPr>
                    </a:p>
                  </a:txBody>
                  <a:tcPr marL="4396" marR="4396" marT="4396" marB="0"/>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tc>
                <a:tc>
                  <a:txBody>
                    <a:bodyPr/>
                    <a:lstStyle/>
                    <a:p>
                      <a:pPr algn="l" fontAlgn="b"/>
                      <a:r>
                        <a:rPr lang="en-US" sz="1200" u="none" strike="noStrike" dirty="0">
                          <a:effectLst/>
                          <a:latin typeface="+mj-lt"/>
                        </a:rPr>
                        <a:t>           (10</a:t>
                      </a:r>
                      <a:r>
                        <a:rPr lang="el-GR" sz="1200" u="none" strike="noStrike" dirty="0">
                          <a:effectLst/>
                          <a:latin typeface="+mj-lt"/>
                        </a:rPr>
                        <a:t>.</a:t>
                      </a:r>
                      <a:r>
                        <a:rPr lang="en-US" sz="1200" u="none" strike="noStrike" dirty="0">
                          <a:effectLst/>
                          <a:latin typeface="+mj-lt"/>
                        </a:rPr>
                        <a:t>000)</a:t>
                      </a:r>
                      <a:endParaRPr lang="en-US" sz="1200" b="0" i="0" u="none" strike="noStrike" dirty="0">
                        <a:effectLst/>
                        <a:latin typeface="+mj-lt"/>
                      </a:endParaRPr>
                    </a:p>
                  </a:txBody>
                  <a:tcPr marL="4396" marR="4396" marT="4396" marB="0" anchor="b"/>
                </a:tc>
                <a:tc>
                  <a:txBody>
                    <a:bodyPr/>
                    <a:lstStyle/>
                    <a:p>
                      <a:pPr algn="l" fontAlgn="b"/>
                      <a:r>
                        <a:rPr lang="en-US" sz="1200" u="none" strike="noStrike" dirty="0">
                          <a:effectLst/>
                          <a:latin typeface="+mj-lt"/>
                        </a:rPr>
                        <a:t>        (10</a:t>
                      </a:r>
                      <a:r>
                        <a:rPr lang="el-GR" sz="1200" u="none" strike="noStrike" dirty="0">
                          <a:effectLst/>
                          <a:latin typeface="+mj-lt"/>
                        </a:rPr>
                        <a:t>.</a:t>
                      </a:r>
                      <a:r>
                        <a:rPr lang="en-US" sz="1200" u="none" strike="noStrike" dirty="0">
                          <a:effectLst/>
                          <a:latin typeface="+mj-lt"/>
                        </a:rPr>
                        <a:t>000)</a:t>
                      </a:r>
                      <a:endParaRPr lang="en-US" sz="1200" b="0"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18"/>
                  </a:ext>
                </a:extLst>
              </a:tr>
              <a:tr h="177608">
                <a:tc>
                  <a:txBody>
                    <a:bodyPr/>
                    <a:lstStyle/>
                    <a:p>
                      <a:pPr algn="l" fontAlgn="b"/>
                      <a:r>
                        <a:rPr lang="el-GR" sz="1200" u="none" strike="noStrike" dirty="0">
                          <a:effectLst/>
                          <a:latin typeface="+mj-lt"/>
                        </a:rPr>
                        <a:t>Μερίσματα Προνομιούχες Μετοχές</a:t>
                      </a:r>
                      <a:endParaRPr lang="en-US" sz="1200" b="0"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r"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r" fontAlgn="t"/>
                      <a:endParaRPr lang="en-US" sz="1200" b="0" i="0" u="none" strike="noStrike">
                        <a:effectLst/>
                        <a:latin typeface="+mj-lt"/>
                      </a:endParaRPr>
                    </a:p>
                  </a:txBody>
                  <a:tcPr marL="4396" marR="4396" marT="4396" marB="0">
                    <a:lnB w="12700" cap="flat" cmpd="sng" algn="ctr">
                      <a:solidFill>
                        <a:schemeClr val="tx1"/>
                      </a:solidFill>
                      <a:prstDash val="solid"/>
                      <a:round/>
                      <a:headEnd type="none" w="med" len="med"/>
                      <a:tailEnd type="none" w="med" len="med"/>
                    </a:lnB>
                  </a:tcPr>
                </a:tc>
                <a:tc>
                  <a:txBody>
                    <a:bodyPr/>
                    <a:lstStyle/>
                    <a:p>
                      <a:pPr algn="l" fontAlgn="b"/>
                      <a:r>
                        <a:rPr lang="en-US" sz="1200" u="none" strike="noStrike">
                          <a:effectLst/>
                          <a:latin typeface="+mj-lt"/>
                        </a:rPr>
                        <a:t> </a:t>
                      </a:r>
                      <a:endParaRPr lang="en-US" sz="1200" b="0" i="0" u="none" strike="noStrike">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0"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351046">
                <a:tc>
                  <a:txBody>
                    <a:bodyPr/>
                    <a:lstStyle/>
                    <a:p>
                      <a:pPr algn="l" fontAlgn="b"/>
                      <a:r>
                        <a:rPr lang="el-GR" sz="1200" u="none" strike="noStrike" dirty="0">
                          <a:effectLst/>
                          <a:latin typeface="+mj-lt"/>
                        </a:rPr>
                        <a:t>31 Δεκεμβρίου 2020</a:t>
                      </a:r>
                      <a:endParaRPr lang="en-US" sz="1200" b="1" i="0" u="none" strike="noStrike" dirty="0">
                        <a:effectLst/>
                        <a:latin typeface="+mj-lt"/>
                      </a:endParaRPr>
                    </a:p>
                  </a:txBody>
                  <a:tcPr marL="4396" marR="4396" marT="4396"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10</a:t>
                      </a:r>
                      <a:r>
                        <a:rPr lang="el-GR" sz="1200" u="none" strike="noStrike" dirty="0">
                          <a:effectLst/>
                          <a:latin typeface="+mj-lt"/>
                        </a:rPr>
                        <a:t>.</a:t>
                      </a:r>
                      <a:r>
                        <a:rPr lang="en-US" sz="1200" u="none" strike="noStrike" dirty="0">
                          <a:effectLst/>
                          <a:latin typeface="+mj-lt"/>
                        </a:rPr>
                        <a:t>000</a:t>
                      </a:r>
                      <a:r>
                        <a:rPr lang="el-GR" sz="1200" u="none" strike="noStrike" dirty="0">
                          <a:effectLst/>
                          <a:latin typeface="+mj-lt"/>
                        </a:rPr>
                        <a:t>.</a:t>
                      </a:r>
                      <a:r>
                        <a:rPr lang="en-US" sz="1200" u="none" strike="noStrike" dirty="0">
                          <a:effectLst/>
                          <a:latin typeface="+mj-lt"/>
                        </a:rPr>
                        <a:t>000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0</a:t>
                      </a:r>
                      <a:r>
                        <a:rPr lang="el-GR" sz="1200" u="none" strike="noStrike" dirty="0">
                          <a:effectLst/>
                          <a:latin typeface="+mj-lt"/>
                        </a:rPr>
                        <a:t>,</a:t>
                      </a:r>
                      <a:r>
                        <a:rPr lang="en-US" sz="1200" u="none" strike="noStrike" dirty="0">
                          <a:effectLst/>
                          <a:latin typeface="+mj-lt"/>
                        </a:rPr>
                        <a:t>001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endParaRPr lang="en-US" sz="1200" b="1" i="0" u="none" strike="noStrike">
                        <a:effectLst/>
                        <a:latin typeface="+mj-lt"/>
                      </a:endParaRPr>
                    </a:p>
                  </a:txBody>
                  <a:tcPr marL="4396" marR="4396" marT="4396"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10</a:t>
                      </a:r>
                      <a:r>
                        <a:rPr lang="el-GR" sz="1200" u="none" strike="noStrike" dirty="0">
                          <a:effectLst/>
                          <a:latin typeface="+mj-lt"/>
                        </a:rPr>
                        <a:t>.</a:t>
                      </a:r>
                      <a:r>
                        <a:rPr lang="en-US" sz="1200" u="none" strike="noStrike" dirty="0">
                          <a:effectLst/>
                          <a:latin typeface="+mj-lt"/>
                        </a:rPr>
                        <a:t>000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50</a:t>
                      </a:r>
                      <a:r>
                        <a:rPr lang="el-GR" sz="1200" u="none" strike="noStrike" dirty="0">
                          <a:effectLst/>
                          <a:latin typeface="+mj-lt"/>
                        </a:rPr>
                        <a:t>.</a:t>
                      </a:r>
                      <a:r>
                        <a:rPr lang="en-US" sz="1200" u="none" strike="noStrike" dirty="0">
                          <a:effectLst/>
                          <a:latin typeface="+mj-lt"/>
                        </a:rPr>
                        <a:t>000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17</a:t>
                      </a:r>
                      <a:r>
                        <a:rPr lang="el-GR" sz="1200" u="none" strike="noStrike" dirty="0">
                          <a:effectLst/>
                          <a:latin typeface="+mj-lt"/>
                        </a:rPr>
                        <a:t>.</a:t>
                      </a:r>
                      <a:r>
                        <a:rPr lang="en-US" sz="1200" u="none" strike="noStrike" dirty="0">
                          <a:effectLst/>
                          <a:latin typeface="+mj-lt"/>
                        </a:rPr>
                        <a:t>536 </a:t>
                      </a:r>
                      <a:endParaRPr lang="en-US" sz="1200" b="1" i="0" u="none" strike="noStrike" dirty="0">
                        <a:effectLst/>
                        <a:latin typeface="+mj-lt"/>
                      </a:endParaRPr>
                    </a:p>
                  </a:txBody>
                  <a:tcPr marL="4396" marR="4396" marT="4396"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200" u="none" strike="noStrike" dirty="0">
                          <a:effectLst/>
                          <a:latin typeface="+mj-lt"/>
                        </a:rPr>
                        <a:t>        </a:t>
                      </a:r>
                      <a:r>
                        <a:rPr lang="el-GR" sz="1200" u="none" strike="noStrike" dirty="0">
                          <a:effectLst/>
                          <a:latin typeface="+mj-lt"/>
                        </a:rPr>
                        <a:t>77.</a:t>
                      </a:r>
                      <a:r>
                        <a:rPr lang="en-US" sz="1200" u="none" strike="noStrike" dirty="0">
                          <a:effectLst/>
                          <a:latin typeface="+mj-lt"/>
                        </a:rPr>
                        <a:t>536 </a:t>
                      </a:r>
                      <a:endParaRPr lang="en-US" sz="1200" b="1" i="0" u="none" strike="noStrike" dirty="0">
                        <a:effectLst/>
                        <a:latin typeface="+mj-lt"/>
                      </a:endParaRPr>
                    </a:p>
                  </a:txBody>
                  <a:tcPr marL="4396" marR="4396" marT="4396"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1570866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Ιδία Κεφάλαια					</a:t>
            </a:r>
            <a:endParaRPr lang="en-US"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l-GR" sz="2400" dirty="0"/>
              <a:t>Στην περίπτωση των ΑΕ το κεφάλαιο διαιρείται σε μικρότερα ίσα μερίδια που ονομάζονται μετοχές (</a:t>
            </a:r>
            <a:r>
              <a:rPr lang="en-US" sz="2400" dirty="0"/>
              <a:t>shares)</a:t>
            </a:r>
            <a:r>
              <a:rPr lang="el-GR" sz="2400" dirty="0"/>
              <a:t>.</a:t>
            </a:r>
          </a:p>
          <a:p>
            <a:pPr algn="just">
              <a:buFont typeface="Wingdings" panose="05000000000000000000" pitchFamily="2" charset="2"/>
              <a:buChar char="q"/>
            </a:pPr>
            <a:r>
              <a:rPr lang="el-GR" sz="2400" dirty="0"/>
              <a:t>Μετοχή είναι μια αποτυπωμένη και έγγραφη βεβαίωση που δηλώνει ή αποδεικνύει ότι ο κάτοχος της, που καλείται μέτοχος, είναι συμμέτοχος στην επιχείρηση.</a:t>
            </a:r>
          </a:p>
          <a:p>
            <a:pPr algn="just">
              <a:buFont typeface="Wingdings" panose="05000000000000000000" pitchFamily="2" charset="2"/>
              <a:buChar char="q"/>
            </a:pPr>
            <a:r>
              <a:rPr lang="el-GR" sz="2400" dirty="0"/>
              <a:t>Οι μετοχές εκδίδονται απλές(μια μετοχής) ή πολλαπλές (των πέντε, των δέκα </a:t>
            </a:r>
            <a:r>
              <a:rPr lang="el-GR" sz="2400" dirty="0" err="1"/>
              <a:t>κτλ</a:t>
            </a:r>
            <a:r>
              <a:rPr lang="el-GR" sz="2400" dirty="0"/>
              <a:t>), όπου αναγράφεται το μετοχικό κεφάλαιο της εταιρίας, ο αριθμός των μετοχών στις οποίες διαιρείται το μετοχικό κεφάλαιο και η ονομαστική αξία της μετοχής</a:t>
            </a:r>
          </a:p>
        </p:txBody>
      </p:sp>
    </p:spTree>
    <p:extLst>
      <p:ext uri="{BB962C8B-B14F-4D97-AF65-F5344CB8AC3E}">
        <p14:creationId xmlns:p14="http://schemas.microsoft.com/office/powerpoint/2010/main" val="147796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Είδη Μετοχών		</a:t>
            </a:r>
            <a:endParaRPr lang="en-US" dirty="0"/>
          </a:p>
        </p:txBody>
      </p:sp>
      <p:sp>
        <p:nvSpPr>
          <p:cNvPr id="3" name="Content Placeholder 2"/>
          <p:cNvSpPr>
            <a:spLocks noGrp="1"/>
          </p:cNvSpPr>
          <p:nvPr>
            <p:ph idx="1"/>
          </p:nvPr>
        </p:nvSpPr>
        <p:spPr/>
        <p:txBody>
          <a:bodyPr/>
          <a:lstStyle/>
          <a:p>
            <a:r>
              <a:rPr lang="el-GR" dirty="0"/>
              <a:t>Τα είδη μετοχών είναι:</a:t>
            </a:r>
          </a:p>
          <a:p>
            <a:pPr>
              <a:buFont typeface="Wingdings" panose="05000000000000000000" pitchFamily="2" charset="2"/>
              <a:buChar char="q"/>
            </a:pPr>
            <a:r>
              <a:rPr lang="el-GR" dirty="0"/>
              <a:t>Κοινές μετοχές </a:t>
            </a:r>
            <a:r>
              <a:rPr lang="el-GR" dirty="0" err="1"/>
              <a:t>μετα</a:t>
            </a:r>
            <a:r>
              <a:rPr lang="el-GR" dirty="0"/>
              <a:t> ψήφου (</a:t>
            </a:r>
            <a:r>
              <a:rPr lang="en-US" dirty="0"/>
              <a:t>Common Stocks)</a:t>
            </a:r>
            <a:r>
              <a:rPr lang="el-GR" dirty="0"/>
              <a:t>: Οι μέτοχοι έχουν δικαίωμα ψήφου και δικαίωμα </a:t>
            </a:r>
            <a:r>
              <a:rPr lang="el-GR" dirty="0" err="1"/>
              <a:t>επι</a:t>
            </a:r>
            <a:r>
              <a:rPr lang="el-GR" dirty="0"/>
              <a:t> του μερισμάτων που διανέμει η επιχείρηση.</a:t>
            </a:r>
          </a:p>
          <a:p>
            <a:pPr>
              <a:buFont typeface="Wingdings" panose="05000000000000000000" pitchFamily="2" charset="2"/>
              <a:buChar char="q"/>
            </a:pPr>
            <a:r>
              <a:rPr lang="el-GR" dirty="0"/>
              <a:t>Προνομιούχες μετοχές (</a:t>
            </a:r>
            <a:r>
              <a:rPr lang="en-US" dirty="0"/>
              <a:t>Preferred Stocks- IAS32 applies) : </a:t>
            </a:r>
            <a:r>
              <a:rPr lang="el-GR" dirty="0"/>
              <a:t>Οι μέτοχοι δεν έχουν δικαίωμα ψήφου αλλά έχουν εγγυημένο μέρισμα.</a:t>
            </a:r>
            <a:endParaRPr lang="en-US" dirty="0"/>
          </a:p>
        </p:txBody>
      </p:sp>
    </p:spTree>
    <p:extLst>
      <p:ext uri="{BB962C8B-B14F-4D97-AF65-F5344CB8AC3E}">
        <p14:creationId xmlns:p14="http://schemas.microsoft.com/office/powerpoint/2010/main" val="4178593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Διάφορες τιμές των μετοχών</a:t>
            </a:r>
            <a:endParaRPr lang="en-US" dirty="0"/>
          </a:p>
        </p:txBody>
      </p:sp>
      <p:sp>
        <p:nvSpPr>
          <p:cNvPr id="3" name="Content Placeholder 2"/>
          <p:cNvSpPr>
            <a:spLocks noGrp="1"/>
          </p:cNvSpPr>
          <p:nvPr>
            <p:ph idx="1"/>
          </p:nvPr>
        </p:nvSpPr>
        <p:spPr/>
        <p:txBody>
          <a:bodyPr>
            <a:normAutofit fontScale="92500" lnSpcReduction="20000"/>
          </a:bodyPr>
          <a:lstStyle/>
          <a:p>
            <a:pPr algn="just">
              <a:buFont typeface="Wingdings" panose="05000000000000000000" pitchFamily="2" charset="2"/>
              <a:buChar char="q"/>
            </a:pPr>
            <a:r>
              <a:rPr lang="el-GR" dirty="0"/>
              <a:t>Ονομαστική τιμή</a:t>
            </a:r>
            <a:r>
              <a:rPr lang="en-US" dirty="0"/>
              <a:t> (nominal value)</a:t>
            </a:r>
            <a:r>
              <a:rPr lang="el-GR" dirty="0"/>
              <a:t>: Ονομάζεται η αξία της μετοχής η οποία </a:t>
            </a:r>
            <a:r>
              <a:rPr lang="el-GR" u="sng" dirty="0"/>
              <a:t>αναγράφεται στο καταστατικό της επιχείρησης </a:t>
            </a:r>
            <a:r>
              <a:rPr lang="el-GR" dirty="0"/>
              <a:t>και στην μετοχή</a:t>
            </a:r>
          </a:p>
          <a:p>
            <a:pPr algn="just">
              <a:buFont typeface="Wingdings" panose="05000000000000000000" pitchFamily="2" charset="2"/>
              <a:buChar char="q"/>
            </a:pPr>
            <a:r>
              <a:rPr lang="el-GR" u="sng" dirty="0"/>
              <a:t>Τιμή έκδοσης </a:t>
            </a:r>
            <a:r>
              <a:rPr lang="el-GR" dirty="0"/>
              <a:t>στο άρτιο (</a:t>
            </a:r>
            <a:r>
              <a:rPr lang="en-US" dirty="0"/>
              <a:t>par value):</a:t>
            </a:r>
            <a:r>
              <a:rPr lang="el-GR" dirty="0"/>
              <a:t> Είναι η τιμή που καταβάλλουν οι μέτοχοι για να αποκτήσουν μια μετοχή, της οποίας η τιμή είναι ίση με την ονομαστική της αξία.</a:t>
            </a:r>
          </a:p>
          <a:p>
            <a:pPr algn="just">
              <a:buFont typeface="Wingdings" panose="05000000000000000000" pitchFamily="2" charset="2"/>
              <a:buChar char="q"/>
            </a:pPr>
            <a:r>
              <a:rPr lang="el-GR" u="sng" dirty="0"/>
              <a:t>Τιμής έκδοσης </a:t>
            </a:r>
            <a:r>
              <a:rPr lang="el-GR" dirty="0"/>
              <a:t>υπέρ / υπό το άρτιο (</a:t>
            </a:r>
            <a:r>
              <a:rPr lang="en-US" dirty="0"/>
              <a:t>price above/below par)</a:t>
            </a:r>
            <a:r>
              <a:rPr lang="el-GR" dirty="0"/>
              <a:t>: είναι η τιμή που καταβάλουν οι μέτοχοι για να αποκτήσουν μια μετοχή, της οποίας η τιμή είναι υψηλότεροι από την ονομαστική της αξία.</a:t>
            </a:r>
          </a:p>
          <a:p>
            <a:pPr algn="just">
              <a:buFont typeface="Wingdings" panose="05000000000000000000" pitchFamily="2" charset="2"/>
              <a:buChar char="q"/>
            </a:pPr>
            <a:r>
              <a:rPr lang="el-GR" u="sng" dirty="0"/>
              <a:t>Λογιστική τιμή ή εσωτερική αξία</a:t>
            </a:r>
            <a:r>
              <a:rPr lang="el-GR" dirty="0"/>
              <a:t> της μετοχής (</a:t>
            </a:r>
            <a:r>
              <a:rPr lang="en-US" dirty="0"/>
              <a:t>book value)</a:t>
            </a:r>
            <a:r>
              <a:rPr lang="el-GR" dirty="0"/>
              <a:t>: Η λογιστική τιμή προκύπτει από την αφαίρεση των υποχρεώσεων της εταιρίας από το ενεργητικό της, το οποίο διαιρείται εν συνέχεια με τον αριθμό των μετοχών της.</a:t>
            </a:r>
          </a:p>
          <a:p>
            <a:pPr algn="just">
              <a:buFont typeface="Wingdings" panose="05000000000000000000" pitchFamily="2" charset="2"/>
              <a:buChar char="q"/>
            </a:pPr>
            <a:r>
              <a:rPr lang="el-GR" u="sng" dirty="0"/>
              <a:t>Χρηματιστηριακή τιμή (</a:t>
            </a:r>
            <a:r>
              <a:rPr lang="en-US" u="sng" dirty="0"/>
              <a:t>share price): </a:t>
            </a:r>
            <a:r>
              <a:rPr lang="el-GR" dirty="0"/>
              <a:t>Η τιμή με την οποία διαπραγματεύεται η εταιρία στο χρηματιστήριο</a:t>
            </a:r>
          </a:p>
        </p:txBody>
      </p:sp>
    </p:spTree>
    <p:extLst>
      <p:ext uri="{BB962C8B-B14F-4D97-AF65-F5344CB8AC3E}">
        <p14:creationId xmlns:p14="http://schemas.microsoft.com/office/powerpoint/2010/main" val="4098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Αξία </a:t>
            </a:r>
            <a:r>
              <a:rPr lang="el-GR" dirty="0" err="1"/>
              <a:t>υπερ</a:t>
            </a:r>
            <a:r>
              <a:rPr lang="el-GR" dirty="0"/>
              <a:t> το άρτιο, αγοραία αξία, μερίσματα και </a:t>
            </a:r>
            <a:r>
              <a:rPr lang="el-GR" dirty="0" err="1"/>
              <a:t>παρακρατηθέντα</a:t>
            </a:r>
            <a:r>
              <a:rPr lang="el-GR" dirty="0"/>
              <a:t> κέρδη</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l-GR" dirty="0"/>
              <a:t>Το καταστατικό της επιχείρησης μπορεί να εγκρίνει την διαίρεση του μετοχικού κεφαλαίου της επιχείρησης σε έναν αριθμό μετοχών με μια ονομαστική τιμή.</a:t>
            </a:r>
          </a:p>
          <a:p>
            <a:pPr algn="just">
              <a:buFont typeface="Wingdings" panose="05000000000000000000" pitchFamily="2" charset="2"/>
              <a:buChar char="q"/>
            </a:pPr>
            <a:r>
              <a:rPr lang="el-GR" dirty="0"/>
              <a:t>Η εταιρία δεν είναι υποχρεωμένη να προχωρήσει στην έκδοση το σύνολο των μετοχών.</a:t>
            </a:r>
          </a:p>
          <a:p>
            <a:pPr algn="just">
              <a:buFont typeface="Wingdings" panose="05000000000000000000" pitchFamily="2" charset="2"/>
              <a:buChar char="q"/>
            </a:pPr>
            <a:r>
              <a:rPr lang="el-GR" dirty="0"/>
              <a:t>Η τιμή της μετοχής διανέμεται σε αξία μεγαλύτερη (αγοραία αξία) της ονομαστικής αξίας (αξία </a:t>
            </a:r>
            <a:r>
              <a:rPr lang="el-GR" dirty="0" err="1"/>
              <a:t>υπερ</a:t>
            </a:r>
            <a:r>
              <a:rPr lang="el-GR" dirty="0"/>
              <a:t> το άρτιο)</a:t>
            </a:r>
          </a:p>
          <a:p>
            <a:pPr algn="just">
              <a:buFont typeface="Wingdings" panose="05000000000000000000" pitchFamily="2" charset="2"/>
              <a:buChar char="q"/>
            </a:pPr>
            <a:r>
              <a:rPr lang="el-GR" dirty="0"/>
              <a:t>Η επιχείρηση μπορεί να </a:t>
            </a:r>
            <a:r>
              <a:rPr lang="el-GR" dirty="0" err="1"/>
              <a:t>επαναγοράσει</a:t>
            </a:r>
            <a:r>
              <a:rPr lang="el-GR" dirty="0"/>
              <a:t> μετοχές από το χρηματιστήριο( </a:t>
            </a:r>
            <a:r>
              <a:rPr lang="en-US" dirty="0"/>
              <a:t>treasury stocks)</a:t>
            </a:r>
          </a:p>
        </p:txBody>
      </p:sp>
    </p:spTree>
    <p:extLst>
      <p:ext uri="{BB962C8B-B14F-4D97-AF65-F5344CB8AC3E}">
        <p14:creationId xmlns:p14="http://schemas.microsoft.com/office/powerpoint/2010/main" val="3766444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Έκδοση Κοινού Μετοχικού Κεφαλαίου με Ονομαστική αξία</a:t>
            </a:r>
          </a:p>
        </p:txBody>
      </p:sp>
      <p:sp>
        <p:nvSpPr>
          <p:cNvPr id="3" name="Content Placeholder 2"/>
          <p:cNvSpPr>
            <a:spLocks noGrp="1"/>
          </p:cNvSpPr>
          <p:nvPr>
            <p:ph idx="1"/>
          </p:nvPr>
        </p:nvSpPr>
        <p:spPr/>
        <p:txBody>
          <a:bodyPr/>
          <a:lstStyle/>
          <a:p>
            <a:pPr marL="0" indent="0">
              <a:buNone/>
            </a:pPr>
            <a:r>
              <a:rPr lang="el-GR" dirty="0"/>
              <a:t>Μια εταιρία εκδίδει 15,000 μετοχές με ονομαστική αξία 1 ευρώ ανά μετοχή.</a:t>
            </a:r>
          </a:p>
        </p:txBody>
      </p:sp>
      <p:graphicFrame>
        <p:nvGraphicFramePr>
          <p:cNvPr id="4" name="Table 3"/>
          <p:cNvGraphicFramePr>
            <a:graphicFrameLocks noGrp="1"/>
          </p:cNvGraphicFramePr>
          <p:nvPr>
            <p:extLst>
              <p:ext uri="{D42A27DB-BD31-4B8C-83A1-F6EECF244321}">
                <p14:modId xmlns:p14="http://schemas.microsoft.com/office/powerpoint/2010/main" val="678047114"/>
              </p:ext>
            </p:extLst>
          </p:nvPr>
        </p:nvGraphicFramePr>
        <p:xfrm>
          <a:off x="822959" y="3486574"/>
          <a:ext cx="7178040" cy="202668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r>
                        <a:rPr lang="el-GR" dirty="0"/>
                        <a:t>Ταμείο</a:t>
                      </a:r>
                    </a:p>
                    <a:p>
                      <a:pPr lvl="1"/>
                      <a:r>
                        <a:rPr lang="el-GR" dirty="0"/>
                        <a:t>Κοινές Μετοχές – 1 ευρώ</a:t>
                      </a:r>
                      <a:r>
                        <a:rPr lang="el-GR" baseline="0" dirty="0"/>
                        <a:t> ονομαστική αξία (1 ευρώ Χ 15,000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15,000</a:t>
                      </a:r>
                    </a:p>
                  </a:txBody>
                  <a:tcPr/>
                </a:tc>
                <a:tc>
                  <a:txBody>
                    <a:bodyPr/>
                    <a:lstStyle/>
                    <a:p>
                      <a:endParaRPr lang="el-GR" dirty="0"/>
                    </a:p>
                    <a:p>
                      <a:r>
                        <a:rPr lang="el-GR" dirty="0"/>
                        <a:t>15,000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04392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Έκδοση Κοινού Μετοχικού Κεφαλαίου με Υπεραξία</a:t>
            </a:r>
          </a:p>
        </p:txBody>
      </p:sp>
      <p:sp>
        <p:nvSpPr>
          <p:cNvPr id="3" name="Content Placeholder 2"/>
          <p:cNvSpPr>
            <a:spLocks noGrp="1"/>
          </p:cNvSpPr>
          <p:nvPr>
            <p:ph idx="1"/>
          </p:nvPr>
        </p:nvSpPr>
        <p:spPr/>
        <p:txBody>
          <a:bodyPr/>
          <a:lstStyle/>
          <a:p>
            <a:pPr marL="0" indent="0">
              <a:buNone/>
            </a:pPr>
            <a:r>
              <a:rPr lang="el-GR" dirty="0"/>
              <a:t>Μια εταιρία εκδίδει 3.000 μετοχές με ονομαστική αξία 1 ευρώ ανά μετοχή, οι οποίες διατίθενται στην τιμή των 5 ευρώ</a:t>
            </a:r>
          </a:p>
        </p:txBody>
      </p:sp>
      <p:graphicFrame>
        <p:nvGraphicFramePr>
          <p:cNvPr id="4" name="Table 3"/>
          <p:cNvGraphicFramePr>
            <a:graphicFrameLocks noGrp="1"/>
          </p:cNvGraphicFramePr>
          <p:nvPr>
            <p:extLst>
              <p:ext uri="{D42A27DB-BD31-4B8C-83A1-F6EECF244321}">
                <p14:modId xmlns:p14="http://schemas.microsoft.com/office/powerpoint/2010/main" val="3022148056"/>
              </p:ext>
            </p:extLst>
          </p:nvPr>
        </p:nvGraphicFramePr>
        <p:xfrm>
          <a:off x="822959" y="2971800"/>
          <a:ext cx="7178040" cy="312396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r>
                        <a:rPr lang="el-GR" dirty="0"/>
                        <a:t>Ταμείο</a:t>
                      </a:r>
                    </a:p>
                    <a:p>
                      <a:pPr lvl="1"/>
                      <a:r>
                        <a:rPr lang="el-GR" dirty="0"/>
                        <a:t>Κοινές Μετοχές – 1 ευρώ</a:t>
                      </a:r>
                      <a:r>
                        <a:rPr lang="el-GR" baseline="0" dirty="0"/>
                        <a:t> ονομαστική αξία (1 ευρώ Χ 3,000 μετοχές)</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Καταβληθέν κεφάλαιο Υπερ. το Άρτιο(4 ευρώ Χ 3,000 μετοχές)</a:t>
                      </a:r>
                    </a:p>
                    <a:p>
                      <a:pPr lvl="1"/>
                      <a:endParaRPr lang="el-GR"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15.000</a:t>
                      </a:r>
                    </a:p>
                  </a:txBody>
                  <a:tcPr/>
                </a:tc>
                <a:tc>
                  <a:txBody>
                    <a:bodyPr/>
                    <a:lstStyle/>
                    <a:p>
                      <a:endParaRPr lang="el-GR" dirty="0"/>
                    </a:p>
                    <a:p>
                      <a:r>
                        <a:rPr lang="el-GR" dirty="0"/>
                        <a:t>3.000</a:t>
                      </a:r>
                    </a:p>
                    <a:p>
                      <a:endParaRPr lang="el-GR" dirty="0"/>
                    </a:p>
                    <a:p>
                      <a:endParaRPr lang="el-GR" dirty="0"/>
                    </a:p>
                    <a:p>
                      <a:r>
                        <a:rPr lang="el-GR" dirty="0"/>
                        <a:t>12.000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11065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Έκδοση Κοινού Μετοχικού Κεφαλαίου χωρίς Ονομαστική Αξία</a:t>
            </a:r>
          </a:p>
        </p:txBody>
      </p:sp>
      <p:sp>
        <p:nvSpPr>
          <p:cNvPr id="3" name="Content Placeholder 2"/>
          <p:cNvSpPr>
            <a:spLocks noGrp="1"/>
          </p:cNvSpPr>
          <p:nvPr>
            <p:ph idx="1"/>
          </p:nvPr>
        </p:nvSpPr>
        <p:spPr/>
        <p:txBody>
          <a:bodyPr/>
          <a:lstStyle/>
          <a:p>
            <a:pPr marL="0" indent="0">
              <a:buNone/>
            </a:pPr>
            <a:r>
              <a:rPr lang="el-GR" dirty="0"/>
              <a:t>Μια εταιρία εκδίδει 3,000 μετοχές με ονομαστική αξία 0 ευρώ ανά μετοχή, οι οποίες διατίθενται στην τιμή των 5 ευρώ</a:t>
            </a:r>
          </a:p>
        </p:txBody>
      </p:sp>
      <p:graphicFrame>
        <p:nvGraphicFramePr>
          <p:cNvPr id="4" name="Table 3"/>
          <p:cNvGraphicFramePr>
            <a:graphicFrameLocks noGrp="1"/>
          </p:cNvGraphicFramePr>
          <p:nvPr>
            <p:extLst>
              <p:ext uri="{D42A27DB-BD31-4B8C-83A1-F6EECF244321}">
                <p14:modId xmlns:p14="http://schemas.microsoft.com/office/powerpoint/2010/main" val="3285939156"/>
              </p:ext>
            </p:extLst>
          </p:nvPr>
        </p:nvGraphicFramePr>
        <p:xfrm>
          <a:off x="822959" y="2590800"/>
          <a:ext cx="7178040" cy="1752362"/>
        </p:xfrm>
        <a:graphic>
          <a:graphicData uri="http://schemas.openxmlformats.org/drawingml/2006/table">
            <a:tbl>
              <a:tblPr firstRow="1" bandRow="1">
                <a:tableStyleId>{22838BEF-8BB2-4498-84A7-C5851F593DF1}</a:tableStyleId>
              </a:tblPr>
              <a:tblGrid>
                <a:gridCol w="1691641">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199">
                  <a:extLst>
                    <a:ext uri="{9D8B030D-6E8A-4147-A177-3AD203B41FA5}">
                      <a16:colId xmlns:a16="http://schemas.microsoft.com/office/drawing/2014/main" val="20003"/>
                    </a:ext>
                  </a:extLst>
                </a:gridCol>
              </a:tblGrid>
              <a:tr h="563642">
                <a:tc>
                  <a:txBody>
                    <a:bodyPr/>
                    <a:lstStyle/>
                    <a:p>
                      <a:r>
                        <a:rPr lang="el-GR" dirty="0"/>
                        <a:t>Ημερομηνία</a:t>
                      </a:r>
                    </a:p>
                  </a:txBody>
                  <a:tcPr/>
                </a:tc>
                <a:tc>
                  <a:txBody>
                    <a:bodyPr/>
                    <a:lstStyle/>
                    <a:p>
                      <a:r>
                        <a:rPr lang="el-GR" dirty="0"/>
                        <a:t>Λογαριασμοί</a:t>
                      </a:r>
                      <a:r>
                        <a:rPr lang="el-GR" baseline="0" dirty="0"/>
                        <a:t> και Επεξήγηση</a:t>
                      </a:r>
                      <a:endParaRPr lang="el-GR" dirty="0"/>
                    </a:p>
                  </a:txBody>
                  <a:tcPr/>
                </a:tc>
                <a:tc>
                  <a:txBody>
                    <a:bodyPr/>
                    <a:lstStyle/>
                    <a:p>
                      <a:r>
                        <a:rPr lang="el-GR" dirty="0"/>
                        <a:t>Χρέωση</a:t>
                      </a:r>
                    </a:p>
                  </a:txBody>
                  <a:tcPr/>
                </a:tc>
                <a:tc>
                  <a:txBody>
                    <a:bodyPr/>
                    <a:lstStyle/>
                    <a:p>
                      <a:r>
                        <a:rPr lang="el-GR" dirty="0"/>
                        <a:t>Πίστωση</a:t>
                      </a:r>
                    </a:p>
                  </a:txBody>
                  <a:tcPr/>
                </a:tc>
                <a:extLst>
                  <a:ext uri="{0D108BD9-81ED-4DB2-BD59-A6C34878D82A}">
                    <a16:rowId xmlns:a16="http://schemas.microsoft.com/office/drawing/2014/main" val="10000"/>
                  </a:ext>
                </a:extLst>
              </a:tr>
              <a:tr h="902784">
                <a:tc>
                  <a:txBody>
                    <a:bodyPr/>
                    <a:lstStyle/>
                    <a:p>
                      <a:r>
                        <a:rPr lang="el-GR" dirty="0"/>
                        <a:t>01 Ιανουαρίου</a:t>
                      </a:r>
                    </a:p>
                  </a:txBody>
                  <a:tcPr/>
                </a:tc>
                <a:tc>
                  <a:txBody>
                    <a:bodyPr/>
                    <a:lstStyle/>
                    <a:p>
                      <a:r>
                        <a:rPr lang="el-GR" dirty="0"/>
                        <a:t>Ταμείο</a:t>
                      </a:r>
                    </a:p>
                    <a:p>
                      <a:pPr lvl="1"/>
                      <a:r>
                        <a:rPr lang="el-GR" dirty="0"/>
                        <a:t>Κοινές Μετοχές χωρίς </a:t>
                      </a:r>
                      <a:r>
                        <a:rPr lang="el-GR" baseline="0" dirty="0"/>
                        <a:t>ονομαστική αξία</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l-GR" baseline="0" dirty="0"/>
                        <a:t>   </a:t>
                      </a:r>
                      <a:endParaRPr lang="el-GR" dirty="0"/>
                    </a:p>
                  </a:txBody>
                  <a:tcPr/>
                </a:tc>
                <a:tc>
                  <a:txBody>
                    <a:bodyPr/>
                    <a:lstStyle/>
                    <a:p>
                      <a:r>
                        <a:rPr lang="el-GR" dirty="0"/>
                        <a:t> 15,000</a:t>
                      </a:r>
                    </a:p>
                  </a:txBody>
                  <a:tcPr/>
                </a:tc>
                <a:tc>
                  <a:txBody>
                    <a:bodyPr/>
                    <a:lstStyle/>
                    <a:p>
                      <a:endParaRPr lang="el-GR" dirty="0"/>
                    </a:p>
                    <a:p>
                      <a:r>
                        <a:rPr lang="el-GR" dirty="0"/>
                        <a:t>15,000</a:t>
                      </a:r>
                    </a:p>
                    <a:p>
                      <a:endParaRPr lang="el-GR" dirty="0"/>
                    </a:p>
                    <a:p>
                      <a:endParaRPr lang="el-GR"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9894504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5553</TotalTime>
  <Words>1546</Words>
  <Application>Microsoft Office PowerPoint</Application>
  <PresentationFormat>Προβολή στην οθόνη (4:3)</PresentationFormat>
  <Paragraphs>334</Paragraphs>
  <Slides>21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21</vt:i4>
      </vt:variant>
    </vt:vector>
  </HeadingPairs>
  <TitlesOfParts>
    <vt:vector size="25" baseType="lpstr">
      <vt:lpstr>Calibri</vt:lpstr>
      <vt:lpstr>Calibri Light</vt:lpstr>
      <vt:lpstr>Wingdings</vt:lpstr>
      <vt:lpstr>Retrospect</vt:lpstr>
      <vt:lpstr>Μετοχικό Κεφάλαιο </vt:lpstr>
      <vt:lpstr>Γενικά       </vt:lpstr>
      <vt:lpstr>Ιδία Κεφάλαια     </vt:lpstr>
      <vt:lpstr>Είδη Μετοχών  </vt:lpstr>
      <vt:lpstr>Διάφορες τιμές των μετοχών</vt:lpstr>
      <vt:lpstr>Αξία υπερ το άρτιο, αγοραία αξία, μερίσματα και παρακρατηθέντα κέρδη</vt:lpstr>
      <vt:lpstr>Έκδοση Κοινού Μετοχικού Κεφαλαίου με Ονομαστική αξία</vt:lpstr>
      <vt:lpstr>Έκδοση Κοινού Μετοχικού Κεφαλαίου με Υπεραξία</vt:lpstr>
      <vt:lpstr>Έκδοση Κοινού Μετοχικού Κεφαλαίου χωρίς Ονομαστική Αξία</vt:lpstr>
      <vt:lpstr>Έκδοση Κοινού Μετοχικού Κεφαλαίου για Περιουσιακά στοιχεία</vt:lpstr>
      <vt:lpstr>Προνομιούχες Μετοχές</vt:lpstr>
      <vt:lpstr>Έκδοση Προνομιούχων Μετοχών</vt:lpstr>
      <vt:lpstr>Μετοχές Θησαυροφυλακίου</vt:lpstr>
      <vt:lpstr>Αγορά Μετοχών Θησαυροφυλακίου</vt:lpstr>
      <vt:lpstr>Ιδία Κεφάλαια</vt:lpstr>
      <vt:lpstr>Πώληση Μετοχών Θησαυροφυλακίου πάνω από το κόστος</vt:lpstr>
      <vt:lpstr>Πώληση Μετοχών Θησαυροφυλακίου κάτω από το κόστος</vt:lpstr>
      <vt:lpstr>Μερίσματα    </vt:lpstr>
      <vt:lpstr>Ημερομηνίες</vt:lpstr>
      <vt:lpstr>Δηλώσεις μερισμάτων</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Είδη Επιχειρήσεων</dc:title>
  <dc:creator/>
  <cp:lastModifiedBy>Σωτήριος Τρίγκας</cp:lastModifiedBy>
  <cp:revision>306</cp:revision>
  <dcterms:created xsi:type="dcterms:W3CDTF">2014-10-11T13:52:38Z</dcterms:created>
  <dcterms:modified xsi:type="dcterms:W3CDTF">2022-01-21T10:03:29Z</dcterms:modified>
</cp:coreProperties>
</file>