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62" r:id="rId4"/>
    <p:sldId id="259" r:id="rId5"/>
    <p:sldId id="260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2F9184-DD22-4178-82D1-26284757DEA7}" type="datetimeFigureOut">
              <a:rPr lang="el-GR" smtClean="0"/>
              <a:t>26/10/2017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926445-2308-493B-B373-A402AE2014EA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926445-2308-493B-B373-A402AE2014EA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3227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26/10/2017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26/10/2017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26/10/2017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26/10/2017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26/10/2017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26/10/2017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26/10/2017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26/10/2017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26/10/2017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26/10/2017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26/10/2017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26/10/2017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ykta.gr/istoria/video-gallery/youtubegallery?videoid=GBG6lJHN7n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ebmineral.com/data/Kaolinite.shtml" TargetMode="External"/><Relationship Id="rId2" Type="http://schemas.openxmlformats.org/officeDocument/2006/relationships/hyperlink" Target="http://slideplayer.gr/slide/2307551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orykta.gr/oryktes-protes-yles-tis-ellados/latomika-orykta/biomihanika-orykta/58-kaolinitis" TargetMode="External"/><Relationship Id="rId4" Type="http://schemas.openxmlformats.org/officeDocument/2006/relationships/hyperlink" Target="https://www.mindat.org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/>
            </a:gs>
            <a:gs pos="100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ΚΑΟΛΙΝΙΤΗΣ </a:t>
            </a:r>
            <a:r>
              <a:rPr lang="en-US" dirty="0"/>
              <a:t>Al</a:t>
            </a:r>
            <a:r>
              <a:rPr lang="en-US" sz="2400" dirty="0"/>
              <a:t>2</a:t>
            </a:r>
            <a:r>
              <a:rPr lang="en-US" dirty="0"/>
              <a:t>Si</a:t>
            </a:r>
            <a:r>
              <a:rPr lang="en-US" sz="2400" dirty="0"/>
              <a:t>2</a:t>
            </a:r>
            <a:r>
              <a:rPr lang="en-US" dirty="0"/>
              <a:t>O</a:t>
            </a:r>
            <a:r>
              <a:rPr lang="en-US" sz="2400" dirty="0"/>
              <a:t>5</a:t>
            </a:r>
            <a:r>
              <a:rPr lang="en-US" dirty="0"/>
              <a:t>(OH)</a:t>
            </a:r>
            <a:r>
              <a:rPr lang="en-US" sz="2400" dirty="0"/>
              <a:t>4</a:t>
            </a:r>
            <a:endParaRPr lang="el-GR" sz="2400" dirty="0"/>
          </a:p>
        </p:txBody>
      </p:sp>
      <p:pic>
        <p:nvPicPr>
          <p:cNvPr id="4" name="3 - Θέση περιεχομένου" descr="kaolinite_0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580506"/>
            <a:ext cx="7560840" cy="480082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Δομή και ομάδα ορυκτών 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sz="2000" dirty="0"/>
              <a:t> </a:t>
            </a:r>
            <a:r>
              <a:rPr lang="el-GR" sz="2800" dirty="0"/>
              <a:t>Ο </a:t>
            </a:r>
            <a:r>
              <a:rPr lang="el-GR" sz="2800" dirty="0" err="1"/>
              <a:t>καολινίτης</a:t>
            </a:r>
            <a:r>
              <a:rPr lang="el-GR" sz="2800" dirty="0"/>
              <a:t> ανήκει στην ομάδα των</a:t>
            </a:r>
            <a:r>
              <a:rPr lang="el-GR" sz="2800" u="sng" dirty="0"/>
              <a:t> αργιλικών ορυκτών</a:t>
            </a:r>
            <a:r>
              <a:rPr lang="el-GR" sz="2800" dirty="0"/>
              <a:t>, με δομή 1:1, δηλαδή ένα φύλλο τετραέδρων πυριτίου εναλλάσσεται με ένα φύλλο οκταέδρων αργιλίου.</a:t>
            </a:r>
          </a:p>
          <a:p>
            <a:r>
              <a:rPr lang="el-GR" sz="3100" dirty="0"/>
              <a:t>Μικρά, λεπτά ρομβικά ή </a:t>
            </a:r>
            <a:r>
              <a:rPr lang="el-GR" sz="3100" dirty="0" err="1"/>
              <a:t>ψευδοεξαγωνικά</a:t>
            </a:r>
            <a:r>
              <a:rPr lang="el-GR" sz="3100" dirty="0"/>
              <a:t> πλακίδια ορατά με το μικροσκόπιο. Συνήθως όμως βρίσκεται σε συμπαγή ή εύθρυπτα συσσωματώματα. Ο </a:t>
            </a:r>
            <a:r>
              <a:rPr lang="el-GR" sz="3100" dirty="0" err="1"/>
              <a:t>καολινίτης</a:t>
            </a:r>
            <a:r>
              <a:rPr lang="el-GR" sz="3100" dirty="0"/>
              <a:t> αποτελεί το κύριο ορυκτό συστατικό του καολίνη και της αργίλου. Είναι πάντοτε δευτερογενές ορυκτό, προϊόν αλλοίωσης άλλων </a:t>
            </a:r>
            <a:r>
              <a:rPr lang="el-GR" sz="3100" dirty="0" err="1"/>
              <a:t>αργιλοπυριτικών</a:t>
            </a:r>
            <a:r>
              <a:rPr lang="el-GR" sz="3100" dirty="0"/>
              <a:t> ορυκτών, κυρίως αστρίων, είτε με αποσάθρωση είτε με υδροθερμική δραστηριότητα (</a:t>
            </a:r>
            <a:r>
              <a:rPr lang="el-GR" sz="3100" i="1" dirty="0" err="1"/>
              <a:t>καολινίωση</a:t>
            </a:r>
            <a:r>
              <a:rPr lang="el-GR" sz="3100" i="1" dirty="0"/>
              <a:t> αστρίων</a:t>
            </a:r>
            <a:r>
              <a:rPr lang="el-GR" sz="3100" dirty="0"/>
              <a:t>). Ο καολίνης έχει λιπαρή αφή, κολλά στη γλώσσα, γίνεται πλαστικός όταν υγρανθεί, μυρίζει άργιλο όταν εκπνεύσουμε πάνω του.</a:t>
            </a:r>
            <a:r>
              <a:rPr lang="el-GR" dirty="0"/>
              <a:t> 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01B415E-0A07-4A38-9F38-6E21C0177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l-GR" dirty="0"/>
              <a:t>ΑΡΓΙΛΙΚΑ ΟΡΥΚΤΑ</a:t>
            </a:r>
          </a:p>
        </p:txBody>
      </p:sp>
      <p:sp>
        <p:nvSpPr>
          <p:cNvPr id="7" name="Θέση περιεχομένου 6">
            <a:extLst>
              <a:ext uri="{FF2B5EF4-FFF2-40B4-BE49-F238E27FC236}">
                <a16:creationId xmlns:a16="http://schemas.microsoft.com/office/drawing/2014/main" id="{23A16BB3-E24F-4763-AD52-6EE9D110D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90465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l-GR" sz="2600" dirty="0"/>
              <a:t>Στην γεωλογία γενικότερα ως άργιλος χαρακτηρίζεται κάθε ιζηματογενές πέτρωμα με μεγάλα ποσοστά υλικού που έχουν διάμετρο κόκκων δ&lt;2μ</a:t>
            </a:r>
            <a:r>
              <a:rPr lang="en-US" sz="2600" dirty="0"/>
              <a:t>m</a:t>
            </a:r>
            <a:r>
              <a:rPr lang="el-GR" sz="2600" dirty="0"/>
              <a:t>, ενώ στην κεραμική άργιλοι λέγονται όλα τα </a:t>
            </a:r>
            <a:r>
              <a:rPr lang="el-GR" sz="2600" dirty="0" err="1"/>
              <a:t>αργιλοχρώματα</a:t>
            </a:r>
            <a:r>
              <a:rPr lang="el-GR" sz="2600" dirty="0"/>
              <a:t> που χρησιμοποιούνται, ως πρώτες ύλες , για κατασκευή κεραμικών </a:t>
            </a:r>
            <a:r>
              <a:rPr lang="el-GR" sz="2600" dirty="0" err="1"/>
              <a:t>προιόντων</a:t>
            </a:r>
            <a:r>
              <a:rPr lang="el-GR" sz="2600" dirty="0"/>
              <a:t> και τα </a:t>
            </a:r>
            <a:r>
              <a:rPr lang="el-GR" sz="2600" dirty="0" err="1"/>
              <a:t>οπία</a:t>
            </a:r>
            <a:r>
              <a:rPr lang="el-GR" sz="2600" dirty="0"/>
              <a:t> έχουν, τουλάχιστον δύο από τις ιδιότητες:</a:t>
            </a:r>
          </a:p>
          <a:p>
            <a:pPr marL="0" indent="0">
              <a:buNone/>
            </a:pPr>
            <a:r>
              <a:rPr lang="el-GR" sz="2600" dirty="0"/>
              <a:t>α)μεγάλη πλαστικότητα β) μικρό μέγεθος κόκκων γ) </a:t>
            </a:r>
            <a:r>
              <a:rPr lang="el-GR" sz="2600" dirty="0" err="1"/>
              <a:t>σκληρυνση</a:t>
            </a:r>
            <a:r>
              <a:rPr lang="el-GR" sz="2600" dirty="0"/>
              <a:t> στο ψήσιμο.</a:t>
            </a:r>
          </a:p>
          <a:p>
            <a:pPr marL="0" indent="0">
              <a:buNone/>
            </a:pPr>
            <a:r>
              <a:rPr lang="el-GR" sz="2600" u="sng" dirty="0"/>
              <a:t>Τα αργιλικά ορυκτά και η </a:t>
            </a:r>
            <a:r>
              <a:rPr lang="el-GR" sz="2600" u="sng" dirty="0" err="1"/>
              <a:t>κρυσταλική</a:t>
            </a:r>
            <a:r>
              <a:rPr lang="el-GR" sz="2600" u="sng" dirty="0"/>
              <a:t> τους δομή</a:t>
            </a:r>
          </a:p>
          <a:p>
            <a:pPr marL="0" indent="0">
              <a:buNone/>
            </a:pPr>
            <a:r>
              <a:rPr lang="el-GR" dirty="0"/>
              <a:t>Τα αργιλικά ορυκτά υποδιαιρούνται στις παρακάτω κατηγορίες:</a:t>
            </a:r>
          </a:p>
          <a:p>
            <a:r>
              <a:rPr lang="el-GR" dirty="0"/>
              <a:t>Την ομάδα του </a:t>
            </a:r>
            <a:r>
              <a:rPr lang="el-GR" dirty="0" err="1"/>
              <a:t>καολινίτη</a:t>
            </a:r>
            <a:r>
              <a:rPr lang="el-GR" dirty="0"/>
              <a:t> [</a:t>
            </a:r>
            <a:r>
              <a:rPr lang="en-US" dirty="0"/>
              <a:t>Al</a:t>
            </a:r>
            <a:r>
              <a:rPr lang="en-US" sz="1700" dirty="0"/>
              <a:t>2</a:t>
            </a:r>
            <a:r>
              <a:rPr lang="en-US" dirty="0"/>
              <a:t>Si</a:t>
            </a:r>
            <a:r>
              <a:rPr lang="en-US" sz="1700" dirty="0"/>
              <a:t>2</a:t>
            </a:r>
            <a:r>
              <a:rPr lang="en-US" dirty="0"/>
              <a:t>O</a:t>
            </a:r>
            <a:r>
              <a:rPr lang="en-US" sz="1700" dirty="0"/>
              <a:t>5</a:t>
            </a:r>
            <a:r>
              <a:rPr lang="en-US" dirty="0"/>
              <a:t>(OH)</a:t>
            </a:r>
            <a:r>
              <a:rPr lang="en-US" sz="1700" dirty="0"/>
              <a:t>4</a:t>
            </a:r>
            <a:r>
              <a:rPr lang="el-GR" sz="1700" dirty="0"/>
              <a:t> </a:t>
            </a:r>
            <a:r>
              <a:rPr lang="el-GR" sz="3000" dirty="0"/>
              <a:t>ή </a:t>
            </a:r>
            <a:r>
              <a:rPr lang="en-US" sz="3000" dirty="0"/>
              <a:t>Al</a:t>
            </a:r>
            <a:r>
              <a:rPr lang="en-US" sz="1700" dirty="0"/>
              <a:t>2</a:t>
            </a:r>
            <a:r>
              <a:rPr lang="en-US" sz="3000" dirty="0"/>
              <a:t>O</a:t>
            </a:r>
            <a:r>
              <a:rPr lang="en-US" sz="1700" dirty="0"/>
              <a:t>3.</a:t>
            </a:r>
            <a:r>
              <a:rPr lang="en-US" sz="3000" dirty="0"/>
              <a:t>2SiO</a:t>
            </a:r>
            <a:r>
              <a:rPr lang="en-US" sz="1700" dirty="0"/>
              <a:t>2</a:t>
            </a:r>
            <a:r>
              <a:rPr lang="en-US" sz="3000" dirty="0"/>
              <a:t>2H</a:t>
            </a:r>
            <a:r>
              <a:rPr lang="en-US" sz="1700" dirty="0"/>
              <a:t>2</a:t>
            </a:r>
            <a:r>
              <a:rPr lang="en-US" sz="3000" dirty="0"/>
              <a:t>O</a:t>
            </a:r>
            <a:r>
              <a:rPr lang="el-GR" dirty="0"/>
              <a:t>]</a:t>
            </a:r>
          </a:p>
          <a:p>
            <a:r>
              <a:rPr lang="el-GR" dirty="0"/>
              <a:t>Την ομάδα του </a:t>
            </a:r>
            <a:r>
              <a:rPr lang="el-GR" dirty="0" err="1"/>
              <a:t>ιλλίτη</a:t>
            </a:r>
            <a:r>
              <a:rPr lang="el-GR" dirty="0"/>
              <a:t> [</a:t>
            </a:r>
            <a:r>
              <a:rPr lang="en-US" dirty="0"/>
              <a:t>K</a:t>
            </a:r>
            <a:r>
              <a:rPr lang="en-US" sz="1700" dirty="0"/>
              <a:t>y</a:t>
            </a:r>
            <a:r>
              <a:rPr lang="en-US" sz="3000" dirty="0"/>
              <a:t>Al</a:t>
            </a:r>
            <a:r>
              <a:rPr lang="en-US" sz="1700" dirty="0"/>
              <a:t>4</a:t>
            </a:r>
            <a:r>
              <a:rPr lang="en-US" sz="3000" dirty="0"/>
              <a:t>(Si</a:t>
            </a:r>
            <a:r>
              <a:rPr lang="el-GR" sz="1700" dirty="0"/>
              <a:t>8-</a:t>
            </a:r>
            <a:r>
              <a:rPr lang="en-US" sz="1700" dirty="0"/>
              <a:t>y</a:t>
            </a:r>
            <a:r>
              <a:rPr lang="en-US" sz="3000" dirty="0"/>
              <a:t>)O</a:t>
            </a:r>
            <a:r>
              <a:rPr lang="en-US" sz="1700" dirty="0"/>
              <a:t>20</a:t>
            </a:r>
            <a:r>
              <a:rPr lang="en-US" sz="3000" dirty="0"/>
              <a:t>(OH</a:t>
            </a:r>
            <a:r>
              <a:rPr lang="en-US" sz="1700" dirty="0"/>
              <a:t>4</a:t>
            </a:r>
            <a:r>
              <a:rPr lang="en-US" sz="3000" dirty="0"/>
              <a:t>) </a:t>
            </a:r>
            <a:r>
              <a:rPr lang="el-GR" sz="3000" dirty="0"/>
              <a:t>ή Κ</a:t>
            </a:r>
            <a:r>
              <a:rPr lang="en-US" sz="1700" dirty="0"/>
              <a:t>2</a:t>
            </a:r>
            <a:r>
              <a:rPr lang="el-GR" sz="3000" dirty="0"/>
              <a:t>Ο.3</a:t>
            </a:r>
            <a:r>
              <a:rPr lang="en-US" sz="3000" dirty="0"/>
              <a:t>Al</a:t>
            </a:r>
            <a:r>
              <a:rPr lang="en-US" sz="1700" dirty="0"/>
              <a:t>2</a:t>
            </a:r>
            <a:r>
              <a:rPr lang="en-US" sz="3000" dirty="0"/>
              <a:t>O</a:t>
            </a:r>
            <a:r>
              <a:rPr lang="en-US" sz="1700" dirty="0"/>
              <a:t>3</a:t>
            </a:r>
            <a:r>
              <a:rPr lang="en-US" sz="3000" dirty="0"/>
              <a:t>.6SiO</a:t>
            </a:r>
            <a:r>
              <a:rPr lang="en-US" sz="1700" dirty="0"/>
              <a:t>2</a:t>
            </a:r>
            <a:r>
              <a:rPr lang="en-US" sz="3000" dirty="0"/>
              <a:t>.2H</a:t>
            </a:r>
            <a:r>
              <a:rPr lang="en-US" sz="1700" dirty="0"/>
              <a:t>2</a:t>
            </a:r>
            <a:r>
              <a:rPr lang="en-US" sz="3000" dirty="0"/>
              <a:t>O</a:t>
            </a:r>
            <a:r>
              <a:rPr lang="el-GR" dirty="0"/>
              <a:t>]</a:t>
            </a:r>
          </a:p>
          <a:p>
            <a:r>
              <a:rPr lang="el-GR" dirty="0"/>
              <a:t>Την ομάδα του </a:t>
            </a:r>
            <a:r>
              <a:rPr lang="el-GR" dirty="0" err="1"/>
              <a:t>μοντμοριλλονίτη</a:t>
            </a:r>
            <a:r>
              <a:rPr lang="el-GR" dirty="0"/>
              <a:t> ή των </a:t>
            </a:r>
            <a:r>
              <a:rPr lang="el-GR" dirty="0" err="1"/>
              <a:t>σμεκτικών</a:t>
            </a:r>
            <a:r>
              <a:rPr lang="en-US" dirty="0"/>
              <a:t> [Al</a:t>
            </a:r>
            <a:r>
              <a:rPr lang="en-US" sz="1900" dirty="0"/>
              <a:t>4</a:t>
            </a:r>
            <a:r>
              <a:rPr lang="en-US" dirty="0"/>
              <a:t>Si</a:t>
            </a:r>
            <a:r>
              <a:rPr lang="en-US" sz="1900" dirty="0"/>
              <a:t>8</a:t>
            </a:r>
            <a:r>
              <a:rPr lang="en-US" dirty="0"/>
              <a:t>O</a:t>
            </a:r>
            <a:r>
              <a:rPr lang="en-US" sz="1900" dirty="0"/>
              <a:t>20</a:t>
            </a:r>
            <a:r>
              <a:rPr lang="en-US" dirty="0"/>
              <a:t>(OH)</a:t>
            </a:r>
            <a:r>
              <a:rPr lang="en-US" sz="1900" dirty="0"/>
              <a:t>4</a:t>
            </a:r>
            <a:r>
              <a:rPr lang="en-US" dirty="0"/>
              <a:t>.nH</a:t>
            </a:r>
            <a:r>
              <a:rPr lang="en-US" sz="1900" dirty="0"/>
              <a:t>2</a:t>
            </a:r>
            <a:r>
              <a:rPr lang="en-US" dirty="0"/>
              <a:t>O]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55040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/>
          <a:lstStyle/>
          <a:p>
            <a:r>
              <a:rPr lang="el-GR" dirty="0"/>
              <a:t>ΚΟΙΤΑΣΜΑΤΑ ΣΤΗΝ ΕΛΛΑΔΑ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908721"/>
            <a:ext cx="8229600" cy="5544615"/>
          </a:xfrm>
          <a:noFill/>
        </p:spPr>
        <p:txBody>
          <a:bodyPr>
            <a:normAutofit lnSpcReduction="10000"/>
          </a:bodyPr>
          <a:lstStyle/>
          <a:p>
            <a:pPr marL="0" indent="0">
              <a:buNone/>
            </a:pPr>
            <a:br>
              <a:rPr lang="el-GR" sz="2800" dirty="0"/>
            </a:br>
            <a:r>
              <a:rPr lang="el-GR" sz="2800" dirty="0"/>
              <a:t>Αποθέσεις καολίνη υπάρχουν στη Λέσβο (Πέτρα, </a:t>
            </a:r>
            <a:r>
              <a:rPr lang="el-GR" sz="2800" dirty="0" err="1"/>
              <a:t>Μεσότοπος</a:t>
            </a:r>
            <a:r>
              <a:rPr lang="el-GR" sz="2800" dirty="0"/>
              <a:t>), Κίμωλο, Κω, Θήρα, Ροδόπη (Σάπες), Κιλκίς (Γρίβα), Μήλο (</a:t>
            </a:r>
            <a:r>
              <a:rPr lang="el-GR" sz="2800" dirty="0" err="1"/>
              <a:t>Παλιόχωρα</a:t>
            </a:r>
            <a:r>
              <a:rPr lang="el-GR" sz="2800" dirty="0"/>
              <a:t>, </a:t>
            </a:r>
            <a:r>
              <a:rPr lang="el-GR" sz="2800" dirty="0" err="1"/>
              <a:t>Εμποριό,Χάλακας</a:t>
            </a:r>
            <a:r>
              <a:rPr lang="el-GR" sz="2800" dirty="0"/>
              <a:t>, </a:t>
            </a:r>
            <a:r>
              <a:rPr lang="el-GR" sz="2800" dirty="0" err="1"/>
              <a:t>Κόνταρος</a:t>
            </a:r>
            <a:r>
              <a:rPr lang="el-GR" sz="2800" dirty="0"/>
              <a:t>, τρία πηγάδια) και Δράμα (</a:t>
            </a:r>
            <a:r>
              <a:rPr lang="el-GR" sz="2800" dirty="0" err="1"/>
              <a:t>Λευκόγεια</a:t>
            </a:r>
            <a:r>
              <a:rPr lang="el-GR" sz="2800" dirty="0"/>
              <a:t>). Ο καολίνης εξορύσσεται περιοδικά μόνο από τα κοιτάσματα της </a:t>
            </a:r>
            <a:r>
              <a:rPr lang="el-GR" sz="2800" dirty="0" err="1">
                <a:hlinkClick r:id="rId3"/>
              </a:rPr>
              <a:t>Μήλου</a:t>
            </a:r>
            <a:r>
              <a:rPr lang="el-GR" sz="2800" dirty="0" err="1"/>
              <a:t>και</a:t>
            </a:r>
            <a:r>
              <a:rPr lang="el-GR" sz="2800" dirty="0"/>
              <a:t> της Δράμας, που όμως η ποιότητα του είναι χαμηλή διότι, ο μεν καολίνης της Μήλου (13-20% Al</a:t>
            </a:r>
            <a:r>
              <a:rPr lang="el-GR" sz="2800" baseline="-25000" dirty="0"/>
              <a:t>2</a:t>
            </a:r>
            <a:r>
              <a:rPr lang="el-GR" sz="2800" dirty="0"/>
              <a:t>O</a:t>
            </a:r>
            <a:r>
              <a:rPr lang="el-GR" sz="2800" baseline="-25000" dirty="0"/>
              <a:t>3</a:t>
            </a:r>
            <a:r>
              <a:rPr lang="el-GR" sz="2800" dirty="0"/>
              <a:t> και 0,3 – 0,6 Fe</a:t>
            </a:r>
            <a:r>
              <a:rPr lang="el-GR" sz="2800" baseline="-25000" dirty="0"/>
              <a:t>2</a:t>
            </a:r>
            <a:r>
              <a:rPr lang="el-GR" sz="2800" dirty="0"/>
              <a:t>O</a:t>
            </a:r>
            <a:r>
              <a:rPr lang="el-GR" sz="2800" baseline="-25000" dirty="0"/>
              <a:t>3</a:t>
            </a:r>
            <a:r>
              <a:rPr lang="el-GR" sz="2800" dirty="0"/>
              <a:t>) περιέχει οπαλιοειδή SiO</a:t>
            </a:r>
            <a:r>
              <a:rPr lang="el-GR" sz="2800" baseline="-25000" dirty="0"/>
              <a:t>2</a:t>
            </a:r>
            <a:r>
              <a:rPr lang="el-GR" sz="2800" dirty="0"/>
              <a:t> και </a:t>
            </a:r>
            <a:r>
              <a:rPr lang="el-GR" sz="2800" dirty="0" err="1"/>
              <a:t>αλουνίτη</a:t>
            </a:r>
            <a:r>
              <a:rPr lang="el-GR" sz="2800" dirty="0"/>
              <a:t> (θειούχο ορυκτό), ο δε καολίνης της Δράμας (18% Al</a:t>
            </a:r>
            <a:r>
              <a:rPr lang="el-GR" sz="2800" baseline="-25000" dirty="0"/>
              <a:t>2</a:t>
            </a:r>
            <a:r>
              <a:rPr lang="el-GR" sz="2800" dirty="0"/>
              <a:t>O</a:t>
            </a:r>
            <a:r>
              <a:rPr lang="el-GR" sz="2800" baseline="-25000" dirty="0"/>
              <a:t>3</a:t>
            </a:r>
            <a:r>
              <a:rPr lang="el-GR" sz="2800" dirty="0"/>
              <a:t> και 2,5% Fe</a:t>
            </a:r>
            <a:r>
              <a:rPr lang="el-GR" sz="2800" baseline="-25000" dirty="0"/>
              <a:t>2</a:t>
            </a:r>
            <a:r>
              <a:rPr lang="el-GR" sz="2800" dirty="0"/>
              <a:t>O</a:t>
            </a:r>
            <a:r>
              <a:rPr lang="el-GR" sz="2800" baseline="-25000" dirty="0"/>
              <a:t>3</a:t>
            </a:r>
            <a:r>
              <a:rPr lang="el-GR" sz="2800" dirty="0"/>
              <a:t>) περιέχει χαλαζία, αστρίους και μαρμαρυγίες.</a:t>
            </a:r>
          </a:p>
          <a:p>
            <a:pPr marL="0" indent="0">
              <a:buNone/>
            </a:pPr>
            <a:r>
              <a:rPr lang="el-GR" sz="2800" dirty="0"/>
              <a:t> </a:t>
            </a:r>
          </a:p>
          <a:p>
            <a:pPr marL="0" indent="0">
              <a:buNone/>
            </a:pPr>
            <a:endParaRPr lang="el-GR" sz="2800" dirty="0"/>
          </a:p>
          <a:p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ΧΑΡΤΗΣ ΚΟΙΤΑΣΜΑΤΩΝ</a:t>
            </a:r>
          </a:p>
        </p:txBody>
      </p:sp>
      <p:pic>
        <p:nvPicPr>
          <p:cNvPr id="9" name="Θέση περιεχομένου 8">
            <a:extLst>
              <a:ext uri="{FF2B5EF4-FFF2-40B4-BE49-F238E27FC236}">
                <a16:creationId xmlns:a16="http://schemas.microsoft.com/office/drawing/2014/main" id="{DAD4AC29-DC77-4BD3-A156-E04375F599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1163" y="1600200"/>
            <a:ext cx="4281673" cy="4525963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ΧΡΗΣΕΙΣ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Κυρίως στα χρώματα, κεραμικά, τσιμέντο, στο χαρτί, στην πορσελάνη, στα ελαστικά μελάνια, πλαστικά, εντομοκτόνα, πυρίμαχα τούβλα, σαπούνια, στις οδοντόπαστες ως </a:t>
            </a:r>
            <a:r>
              <a:rPr lang="el-GR" sz="2400" dirty="0" err="1"/>
              <a:t>αποξεστική</a:t>
            </a:r>
            <a:r>
              <a:rPr lang="el-GR" sz="2400" dirty="0"/>
              <a:t> ύλη και ως σκληρυντικό στα υφάσματα. </a:t>
            </a:r>
            <a:br>
              <a:rPr lang="el-GR" sz="2400" dirty="0"/>
            </a:br>
            <a:r>
              <a:rPr lang="el-GR" sz="2400" dirty="0"/>
              <a:t>Επίσης στη φαρμακοβιομηχανία και στην κατασκευή καλλυντικών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/>
            </a:gs>
            <a:gs pos="100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15C62A3-A0B5-48C6-82AD-148E8A258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ΒΙΒΛΙΟΓΡΑΦΙΑ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490F179-84E2-40B0-B633-3A78E9FB58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http://slideplayer.gr/slide/2307551/</a:t>
            </a:r>
            <a:endParaRPr lang="en-US" dirty="0"/>
          </a:p>
          <a:p>
            <a:r>
              <a:rPr lang="en-US" dirty="0">
                <a:hlinkClick r:id="rId3"/>
              </a:rPr>
              <a:t>http://webmineral.com/data/Kaolinite.shtml</a:t>
            </a:r>
            <a:endParaRPr lang="en-US" dirty="0"/>
          </a:p>
          <a:p>
            <a:r>
              <a:rPr lang="en-US" dirty="0">
                <a:hlinkClick r:id="rId4"/>
              </a:rPr>
              <a:t>https://www.mindat.org/</a:t>
            </a:r>
            <a:endParaRPr lang="en-US" dirty="0"/>
          </a:p>
          <a:p>
            <a:r>
              <a:rPr lang="en-US" dirty="0">
                <a:hlinkClick r:id="rId5"/>
              </a:rPr>
              <a:t>http://www.orykta.gr/oryktes-protes-yles-tis-ellados/latomika-orykta/biomihanika-orykta/58-kaolinitis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660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/>
            </a:gs>
            <a:gs pos="100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6D6D5A1-35C1-46F7-BE56-23CC6354E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81128"/>
          </a:xfrm>
        </p:spPr>
        <p:txBody>
          <a:bodyPr>
            <a:normAutofit/>
          </a:bodyPr>
          <a:lstStyle/>
          <a:p>
            <a:pPr algn="l"/>
            <a:r>
              <a:rPr lang="el-GR" dirty="0"/>
              <a:t>Λευτέρης </a:t>
            </a:r>
            <a:r>
              <a:rPr lang="el-GR" dirty="0" err="1"/>
              <a:t>Ταμπακάκης</a:t>
            </a:r>
            <a:br>
              <a:rPr lang="el-GR" dirty="0"/>
            </a:br>
            <a:r>
              <a:rPr lang="el-GR" dirty="0" err="1"/>
              <a:t>Νώντας</a:t>
            </a:r>
            <a:r>
              <a:rPr lang="el-GR" dirty="0"/>
              <a:t> Διαμαντόπουλος</a:t>
            </a:r>
            <a:br>
              <a:rPr lang="el-GR" dirty="0"/>
            </a:br>
            <a:r>
              <a:rPr lang="el-GR" dirty="0"/>
              <a:t>Δημοσθένης </a:t>
            </a:r>
            <a:r>
              <a:rPr lang="el-GR" dirty="0" err="1"/>
              <a:t>Γώγουλος</a:t>
            </a:r>
            <a:br>
              <a:rPr lang="el-GR" dirty="0"/>
            </a:br>
            <a:r>
              <a:rPr lang="el-GR" dirty="0"/>
              <a:t>Ανδρέας </a:t>
            </a:r>
            <a:r>
              <a:rPr lang="el-GR" dirty="0" err="1"/>
              <a:t>Σεργιάδης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4E2E990-4DC3-4F75-A542-B72010694E64}"/>
              </a:ext>
            </a:extLst>
          </p:cNvPr>
          <p:cNvSpPr>
            <a:spLocks noGrp="1"/>
          </p:cNvSpPr>
          <p:nvPr>
            <p:ph idx="1"/>
          </p:nvPr>
        </p:nvSpPr>
        <p:spPr>
          <a:xfrm flipV="1">
            <a:off x="1115616" y="6126163"/>
            <a:ext cx="7571184" cy="45719"/>
          </a:xfrm>
        </p:spPr>
        <p:txBody>
          <a:bodyPr>
            <a:normAutofit fontScale="25000" lnSpcReduction="20000"/>
          </a:bodyPr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251415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195</TotalTime>
  <Words>239</Words>
  <Application>Microsoft Office PowerPoint</Application>
  <PresentationFormat>Προβολή στην οθόνη (4:3)</PresentationFormat>
  <Paragraphs>25</Paragraphs>
  <Slides>8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1" baseType="lpstr">
      <vt:lpstr>Arial</vt:lpstr>
      <vt:lpstr>Calibri</vt:lpstr>
      <vt:lpstr>Θέμα του Office</vt:lpstr>
      <vt:lpstr>ΚΑΟΛΙΝΙΤΗΣ Al2Si2O5(OH)4</vt:lpstr>
      <vt:lpstr>Δομή και ομάδα ορυκτών  </vt:lpstr>
      <vt:lpstr>ΑΡΓΙΛΙΚΑ ΟΡΥΚΤΑ</vt:lpstr>
      <vt:lpstr>ΚΟΙΤΑΣΜΑΤΑ ΣΤΗΝ ΕΛΛΑΔΑ</vt:lpstr>
      <vt:lpstr>ΧΑΡΤΗΣ ΚΟΙΤΑΣΜΑΤΩΝ</vt:lpstr>
      <vt:lpstr>ΧΡΗΣΕΙΣ</vt:lpstr>
      <vt:lpstr>ΒΙΒΛΙΟΓΡΑΦΙΑ</vt:lpstr>
      <vt:lpstr>Λευτέρης Ταμπακάκης Νώντας Διαμαντόπουλος Δημοσθένης Γώγουλος Ανδρέας Σεργιάδης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ΚΑΟΛΙΝΙΤΗΣ</dc:title>
  <dc:creator>lefteris</dc:creator>
  <cp:lastModifiedBy>Student</cp:lastModifiedBy>
  <cp:revision>32</cp:revision>
  <dcterms:created xsi:type="dcterms:W3CDTF">2017-10-20T11:59:01Z</dcterms:created>
  <dcterms:modified xsi:type="dcterms:W3CDTF">2017-10-26T08:04:59Z</dcterms:modified>
</cp:coreProperties>
</file>