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sldIdLst>
    <p:sldId id="256" r:id="rId2"/>
    <p:sldId id="284" r:id="rId3"/>
    <p:sldId id="285" r:id="rId4"/>
    <p:sldId id="286" r:id="rId5"/>
    <p:sldId id="328" r:id="rId6"/>
    <p:sldId id="287" r:id="rId7"/>
    <p:sldId id="288" r:id="rId8"/>
    <p:sldId id="289" r:id="rId9"/>
    <p:sldId id="329" r:id="rId10"/>
    <p:sldId id="290" r:id="rId11"/>
    <p:sldId id="292" r:id="rId12"/>
    <p:sldId id="333" r:id="rId13"/>
    <p:sldId id="330" r:id="rId14"/>
    <p:sldId id="293" r:id="rId15"/>
    <p:sldId id="294" r:id="rId16"/>
    <p:sldId id="335" r:id="rId17"/>
    <p:sldId id="334" r:id="rId18"/>
    <p:sldId id="336" r:id="rId19"/>
    <p:sldId id="296" r:id="rId20"/>
    <p:sldId id="301" r:id="rId21"/>
    <p:sldId id="337" r:id="rId22"/>
    <p:sldId id="340" r:id="rId23"/>
    <p:sldId id="338" r:id="rId24"/>
    <p:sldId id="307" r:id="rId25"/>
    <p:sldId id="341" r:id="rId26"/>
    <p:sldId id="306" r:id="rId27"/>
    <p:sldId id="308" r:id="rId28"/>
    <p:sldId id="309" r:id="rId29"/>
    <p:sldId id="343" r:id="rId30"/>
    <p:sldId id="312" r:id="rId31"/>
    <p:sldId id="311" r:id="rId32"/>
    <p:sldId id="314" r:id="rId33"/>
    <p:sldId id="344" r:id="rId34"/>
    <p:sldId id="345" r:id="rId35"/>
    <p:sldId id="346" r:id="rId36"/>
    <p:sldId id="347" r:id="rId37"/>
    <p:sldId id="348" r:id="rId38"/>
    <p:sldId id="315" r:id="rId39"/>
    <p:sldId id="349" r:id="rId40"/>
    <p:sldId id="350" r:id="rId41"/>
    <p:sldId id="323" r:id="rId42"/>
    <p:sldId id="351" r:id="rId43"/>
    <p:sldId id="352" r:id="rId44"/>
    <p:sldId id="319" r:id="rId45"/>
    <p:sldId id="353" r:id="rId46"/>
    <p:sldId id="354" r:id="rId47"/>
    <p:sldId id="355" r:id="rId48"/>
    <p:sldId id="356" r:id="rId49"/>
    <p:sldId id="316" r:id="rId50"/>
    <p:sldId id="357" r:id="rId51"/>
    <p:sldId id="358" r:id="rId52"/>
    <p:sldId id="359" r:id="rId53"/>
    <p:sldId id="360" r:id="rId54"/>
    <p:sldId id="317" r:id="rId5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660"/>
  </p:normalViewPr>
  <p:slideViewPr>
    <p:cSldViewPr>
      <p:cViewPr varScale="1">
        <p:scale>
          <a:sx n="105" d="100"/>
          <a:sy n="105" d="100"/>
        </p:scale>
        <p:origin x="18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1A34E-4A7D-4252-B97E-1B011BC936DA}" type="datetimeFigureOut">
              <a:rPr lang="el-GR" smtClean="0"/>
              <a:pPr/>
              <a:t>27/3/2020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BDE91-E401-402E-9F5C-42892356D14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75" y="4267200"/>
            <a:ext cx="9140825" cy="2590800"/>
            <a:chOff x="2" y="2688"/>
            <a:chExt cx="5758" cy="1632"/>
          </a:xfrm>
        </p:grpSpPr>
        <p:sp>
          <p:nvSpPr>
            <p:cNvPr id="51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grpSp>
          <p:nvGrpSpPr>
            <p:cNvPr id="5124" name="Group 4"/>
            <p:cNvGrpSpPr>
              <a:grpSpLocks/>
            </p:cNvGrpSpPr>
            <p:nvPr userDrawn="1"/>
          </p:nvGrpSpPr>
          <p:grpSpPr bwMode="auto">
            <a:xfrm>
              <a:off x="3528" y="3715"/>
              <a:ext cx="792" cy="521"/>
              <a:chOff x="3527" y="3715"/>
              <a:chExt cx="792" cy="521"/>
            </a:xfrm>
          </p:grpSpPr>
          <p:sp>
            <p:nvSpPr>
              <p:cNvPr id="5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l-GR"/>
              </a:p>
            </p:txBody>
          </p:sp>
          <p:sp>
            <p:nvSpPr>
              <p:cNvPr id="5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l-GR"/>
              </a:p>
            </p:txBody>
          </p:sp>
          <p:sp>
            <p:nvSpPr>
              <p:cNvPr id="5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5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l-GR"/>
              </a:p>
            </p:txBody>
          </p:sp>
          <p:sp>
            <p:nvSpPr>
              <p:cNvPr id="5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5130"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l-GR"/>
              </a:p>
            </p:txBody>
          </p:sp>
          <p:sp>
            <p:nvSpPr>
              <p:cNvPr id="5131"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l-GR"/>
              </a:p>
            </p:txBody>
          </p:sp>
          <p:sp>
            <p:nvSpPr>
              <p:cNvPr id="5132"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5133"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l-GR"/>
              </a:p>
            </p:txBody>
          </p:sp>
          <p:sp>
            <p:nvSpPr>
              <p:cNvPr id="5134"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l-GR"/>
              </a:p>
            </p:txBody>
          </p:sp>
          <p:sp>
            <p:nvSpPr>
              <p:cNvPr id="5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l-GR"/>
              </a:p>
            </p:txBody>
          </p:sp>
        </p:grpSp>
        <p:grpSp>
          <p:nvGrpSpPr>
            <p:cNvPr id="5136" name="Group 16"/>
            <p:cNvGrpSpPr>
              <a:grpSpLocks/>
            </p:cNvGrpSpPr>
            <p:nvPr userDrawn="1"/>
          </p:nvGrpSpPr>
          <p:grpSpPr bwMode="auto">
            <a:xfrm>
              <a:off x="1776" y="3631"/>
              <a:ext cx="1626" cy="683"/>
              <a:chOff x="1776" y="3631"/>
              <a:chExt cx="1626" cy="683"/>
            </a:xfrm>
          </p:grpSpPr>
          <p:sp>
            <p:nvSpPr>
              <p:cNvPr id="513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l-GR"/>
              </a:p>
            </p:txBody>
          </p:sp>
          <p:sp>
            <p:nvSpPr>
              <p:cNvPr id="513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l-GR"/>
              </a:p>
            </p:txBody>
          </p:sp>
          <p:sp>
            <p:nvSpPr>
              <p:cNvPr id="513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l-GR"/>
              </a:p>
            </p:txBody>
          </p:sp>
          <p:sp>
            <p:nvSpPr>
              <p:cNvPr id="514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l-GR"/>
              </a:p>
            </p:txBody>
          </p:sp>
          <p:sp>
            <p:nvSpPr>
              <p:cNvPr id="514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l-GR"/>
              </a:p>
            </p:txBody>
          </p:sp>
          <p:sp>
            <p:nvSpPr>
              <p:cNvPr id="514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l-GR"/>
              </a:p>
            </p:txBody>
          </p:sp>
          <p:sp>
            <p:nvSpPr>
              <p:cNvPr id="514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l-GR"/>
              </a:p>
            </p:txBody>
          </p:sp>
          <p:sp>
            <p:nvSpPr>
              <p:cNvPr id="514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l-GR"/>
              </a:p>
            </p:txBody>
          </p:sp>
          <p:sp>
            <p:nvSpPr>
              <p:cNvPr id="51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l-GR"/>
              </a:p>
            </p:txBody>
          </p:sp>
          <p:sp>
            <p:nvSpPr>
              <p:cNvPr id="51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l-GR"/>
              </a:p>
            </p:txBody>
          </p:sp>
          <p:sp>
            <p:nvSpPr>
              <p:cNvPr id="51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l-GR"/>
              </a:p>
            </p:txBody>
          </p:sp>
          <p:sp>
            <p:nvSpPr>
              <p:cNvPr id="51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l-GR"/>
              </a:p>
            </p:txBody>
          </p:sp>
          <p:sp>
            <p:nvSpPr>
              <p:cNvPr id="51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l-GR"/>
              </a:p>
            </p:txBody>
          </p:sp>
          <p:sp>
            <p:nvSpPr>
              <p:cNvPr id="51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l-GR"/>
              </a:p>
            </p:txBody>
          </p:sp>
          <p:sp>
            <p:nvSpPr>
              <p:cNvPr id="51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51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51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51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l-GR"/>
              </a:p>
            </p:txBody>
          </p:sp>
        </p:grpSp>
        <p:grpSp>
          <p:nvGrpSpPr>
            <p:cNvPr id="5155" name="Group 35"/>
            <p:cNvGrpSpPr>
              <a:grpSpLocks/>
            </p:cNvGrpSpPr>
            <p:nvPr userDrawn="1"/>
          </p:nvGrpSpPr>
          <p:grpSpPr bwMode="auto">
            <a:xfrm>
              <a:off x="4128" y="3360"/>
              <a:ext cx="1351" cy="821"/>
              <a:chOff x="4128" y="3360"/>
              <a:chExt cx="1351" cy="821"/>
            </a:xfrm>
          </p:grpSpPr>
          <p:sp>
            <p:nvSpPr>
              <p:cNvPr id="5156"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5157"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5158"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l-GR"/>
              </a:p>
            </p:txBody>
          </p:sp>
          <p:sp>
            <p:nvSpPr>
              <p:cNvPr id="5159"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5160"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5161"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5162"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5163"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l-GR"/>
              </a:p>
            </p:txBody>
          </p:sp>
          <p:sp>
            <p:nvSpPr>
              <p:cNvPr id="5164"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l-GR"/>
              </a:p>
            </p:txBody>
          </p:sp>
          <p:sp>
            <p:nvSpPr>
              <p:cNvPr id="5165"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5166"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5167"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l-GR"/>
              </a:p>
            </p:txBody>
          </p:sp>
          <p:sp>
            <p:nvSpPr>
              <p:cNvPr id="5168"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l-GR"/>
              </a:p>
            </p:txBody>
          </p:sp>
          <p:sp>
            <p:nvSpPr>
              <p:cNvPr id="5169"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5170"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l-GR"/>
              </a:p>
            </p:txBody>
          </p:sp>
          <p:sp>
            <p:nvSpPr>
              <p:cNvPr id="5171"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5172"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l-GR"/>
              </a:p>
            </p:txBody>
          </p:sp>
        </p:grpSp>
        <p:grpSp>
          <p:nvGrpSpPr>
            <p:cNvPr id="5173" name="Group 53"/>
            <p:cNvGrpSpPr>
              <a:grpSpLocks/>
            </p:cNvGrpSpPr>
            <p:nvPr userDrawn="1"/>
          </p:nvGrpSpPr>
          <p:grpSpPr bwMode="auto">
            <a:xfrm>
              <a:off x="5280" y="3024"/>
              <a:ext cx="425" cy="258"/>
              <a:chOff x="5280" y="3024"/>
              <a:chExt cx="425" cy="258"/>
            </a:xfrm>
          </p:grpSpPr>
          <p:sp>
            <p:nvSpPr>
              <p:cNvPr id="5174"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5175"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5176"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5177"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5178"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sp>
            <p:nvSpPr>
              <p:cNvPr id="5179"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sp>
            <p:nvSpPr>
              <p:cNvPr id="5180"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grpSp>
            <p:nvGrpSpPr>
              <p:cNvPr id="5181" name="Group 61"/>
              <p:cNvGrpSpPr>
                <a:grpSpLocks/>
              </p:cNvGrpSpPr>
              <p:nvPr/>
            </p:nvGrpSpPr>
            <p:grpSpPr bwMode="auto">
              <a:xfrm>
                <a:off x="5381" y="3085"/>
                <a:ext cx="227" cy="132"/>
                <a:chOff x="5381" y="3085"/>
                <a:chExt cx="227" cy="132"/>
              </a:xfrm>
            </p:grpSpPr>
            <p:sp>
              <p:nvSpPr>
                <p:cNvPr id="518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l-GR"/>
                </a:p>
              </p:txBody>
            </p:sp>
            <p:sp>
              <p:nvSpPr>
                <p:cNvPr id="5183"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l-GR"/>
                </a:p>
              </p:txBody>
            </p:sp>
            <p:sp>
              <p:nvSpPr>
                <p:cNvPr id="518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l-GR"/>
                </a:p>
              </p:txBody>
            </p:sp>
            <p:sp>
              <p:nvSpPr>
                <p:cNvPr id="5185"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l-GR"/>
                </a:p>
              </p:txBody>
            </p:sp>
          </p:grpSp>
        </p:grpSp>
      </p:grpSp>
      <p:sp>
        <p:nvSpPr>
          <p:cNvPr id="518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l-GR"/>
              <a:t>Click to edit Master title style</a:t>
            </a:r>
          </a:p>
        </p:txBody>
      </p:sp>
      <p:sp>
        <p:nvSpPr>
          <p:cNvPr id="51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Click to edit Master subtitle style</a:t>
            </a:r>
          </a:p>
        </p:txBody>
      </p:sp>
      <p:sp>
        <p:nvSpPr>
          <p:cNvPr id="5188" name="Rectangle 68"/>
          <p:cNvSpPr>
            <a:spLocks noGrp="1" noChangeArrowheads="1"/>
          </p:cNvSpPr>
          <p:nvPr>
            <p:ph type="dt" sz="quarter" idx="2"/>
          </p:nvPr>
        </p:nvSpPr>
        <p:spPr>
          <a:xfrm>
            <a:off x="457200" y="6248400"/>
            <a:ext cx="2133600" cy="457200"/>
          </a:xfrm>
        </p:spPr>
        <p:txBody>
          <a:bodyPr/>
          <a:lstStyle>
            <a:lvl1pPr>
              <a:defRPr/>
            </a:lvl1pPr>
          </a:lstStyle>
          <a:p>
            <a:endParaRPr lang="el-GR"/>
          </a:p>
        </p:txBody>
      </p:sp>
      <p:sp>
        <p:nvSpPr>
          <p:cNvPr id="5189" name="Rectangle 69"/>
          <p:cNvSpPr>
            <a:spLocks noGrp="1" noChangeArrowheads="1"/>
          </p:cNvSpPr>
          <p:nvPr>
            <p:ph type="ftr" sz="quarter" idx="3"/>
          </p:nvPr>
        </p:nvSpPr>
        <p:spPr>
          <a:xfrm>
            <a:off x="3124200" y="6248400"/>
            <a:ext cx="2895600" cy="457200"/>
          </a:xfrm>
        </p:spPr>
        <p:txBody>
          <a:bodyPr/>
          <a:lstStyle>
            <a:lvl1pPr>
              <a:defRPr/>
            </a:lvl1pPr>
          </a:lstStyle>
          <a:p>
            <a:endParaRPr lang="el-GR"/>
          </a:p>
        </p:txBody>
      </p:sp>
      <p:sp>
        <p:nvSpPr>
          <p:cNvPr id="5190" name="Rectangle 70"/>
          <p:cNvSpPr>
            <a:spLocks noGrp="1" noChangeArrowheads="1"/>
          </p:cNvSpPr>
          <p:nvPr>
            <p:ph type="sldNum" sz="quarter" idx="4"/>
          </p:nvPr>
        </p:nvSpPr>
        <p:spPr>
          <a:xfrm>
            <a:off x="6553200" y="6248400"/>
            <a:ext cx="2133600" cy="457200"/>
          </a:xfrm>
        </p:spPr>
        <p:txBody>
          <a:bodyPr/>
          <a:lstStyle>
            <a:lvl1pPr>
              <a:defRPr/>
            </a:lvl1pPr>
          </a:lstStyle>
          <a:p>
            <a:fld id="{8CB90E57-5B64-4CE7-8D23-3A59AF8A2E20}" type="slidenum">
              <a:rPr lang="el-GR"/>
              <a:pPr/>
              <a:t>‹#›</a:t>
            </a:fld>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82375419-5B2F-4CB3-B49E-2011DA5FE918}"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937BFF90-405A-4302-840D-66C141BA9961}"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FCD3E816-74C9-4E1B-B3B7-97DE94C935F6}"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E37F38C4-0CC2-4949-990A-6B309514B865}"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B14C3364-20F6-41F2-A7FA-F2D88CAEE5C9}"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9AE192D9-C226-4C30-BD03-CAABF09CF812}"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8AEB3B89-9C2E-4688-8066-BAF4B4BF02A7}"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815322BD-ED6B-4FCF-9846-4427567D5740}"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0AE9CA7D-FF29-4DEA-A2BD-DB688D941CFD}"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F785FC35-C1CC-4AF7-A060-3E1D90B3AC07}"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l-GR"/>
          </a:p>
        </p:txBody>
      </p:sp>
      <p:grpSp>
        <p:nvGrpSpPr>
          <p:cNvPr id="4099" name="Group 3"/>
          <p:cNvGrpSpPr>
            <a:grpSpLocks/>
          </p:cNvGrpSpPr>
          <p:nvPr/>
        </p:nvGrpSpPr>
        <p:grpSpPr bwMode="auto">
          <a:xfrm>
            <a:off x="3175" y="4267200"/>
            <a:ext cx="9140825" cy="2590800"/>
            <a:chOff x="2" y="2688"/>
            <a:chExt cx="5758" cy="1632"/>
          </a:xfrm>
        </p:grpSpPr>
        <p:sp>
          <p:nvSpPr>
            <p:cNvPr id="410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grpSp>
          <p:nvGrpSpPr>
            <p:cNvPr id="4101"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l-GR"/>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l-GR"/>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l-GR"/>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41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l-GR"/>
              </a:p>
            </p:txBody>
          </p:sp>
          <p:sp>
            <p:nvSpPr>
              <p:cNvPr id="41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l-GR"/>
              </a:p>
            </p:txBody>
          </p:sp>
          <p:sp>
            <p:nvSpPr>
              <p:cNvPr id="41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41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l-GR"/>
              </a:p>
            </p:txBody>
          </p:sp>
          <p:sp>
            <p:nvSpPr>
              <p:cNvPr id="41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l-GR"/>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l-GR"/>
              </a:p>
            </p:txBody>
          </p:sp>
        </p:grpSp>
        <p:grpSp>
          <p:nvGrpSpPr>
            <p:cNvPr id="4113"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l-GR"/>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l-GR"/>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l-GR"/>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l-GR"/>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l-GR"/>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l-GR"/>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l-GR"/>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l-GR"/>
              </a:p>
            </p:txBody>
          </p:sp>
          <p:sp>
            <p:nvSpPr>
              <p:cNvPr id="41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l-GR"/>
              </a:p>
            </p:txBody>
          </p:sp>
          <p:sp>
            <p:nvSpPr>
              <p:cNvPr id="41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l-GR"/>
              </a:p>
            </p:txBody>
          </p:sp>
          <p:sp>
            <p:nvSpPr>
              <p:cNvPr id="41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l-GR"/>
              </a:p>
            </p:txBody>
          </p:sp>
          <p:sp>
            <p:nvSpPr>
              <p:cNvPr id="41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l-GR"/>
              </a:p>
            </p:txBody>
          </p:sp>
          <p:sp>
            <p:nvSpPr>
              <p:cNvPr id="412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l-GR"/>
              </a:p>
            </p:txBody>
          </p:sp>
          <p:sp>
            <p:nvSpPr>
              <p:cNvPr id="412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l-GR"/>
              </a:p>
            </p:txBody>
          </p:sp>
          <p:sp>
            <p:nvSpPr>
              <p:cNvPr id="41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41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41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413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l-GR"/>
              </a:p>
            </p:txBody>
          </p:sp>
        </p:grpSp>
        <p:grpSp>
          <p:nvGrpSpPr>
            <p:cNvPr id="4132"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41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41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l-GR"/>
              </a:p>
            </p:txBody>
          </p:sp>
          <p:sp>
            <p:nvSpPr>
              <p:cNvPr id="41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41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41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41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414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l-GR"/>
              </a:p>
            </p:txBody>
          </p:sp>
          <p:sp>
            <p:nvSpPr>
              <p:cNvPr id="41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l-GR"/>
              </a:p>
            </p:txBody>
          </p:sp>
          <p:sp>
            <p:nvSpPr>
              <p:cNvPr id="41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41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l-GR"/>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l-GR"/>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l-GR"/>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l-GR"/>
              </a:p>
            </p:txBody>
          </p:sp>
        </p:grpSp>
        <p:grpSp>
          <p:nvGrpSpPr>
            <p:cNvPr id="4150" name="Group 54"/>
            <p:cNvGrpSpPr>
              <a:grpSpLocks/>
            </p:cNvGrpSpPr>
            <p:nvPr userDrawn="1"/>
          </p:nvGrpSpPr>
          <p:grpSpPr bwMode="auto">
            <a:xfrm>
              <a:off x="5280" y="3024"/>
              <a:ext cx="425" cy="258"/>
              <a:chOff x="5280" y="3024"/>
              <a:chExt cx="425" cy="258"/>
            </a:xfrm>
          </p:grpSpPr>
          <p:sp>
            <p:nvSpPr>
              <p:cNvPr id="415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415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415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415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415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sp>
            <p:nvSpPr>
              <p:cNvPr id="415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sp>
            <p:nvSpPr>
              <p:cNvPr id="415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grpSp>
            <p:nvGrpSpPr>
              <p:cNvPr id="4158" name="Group 62"/>
              <p:cNvGrpSpPr>
                <a:grpSpLocks/>
              </p:cNvGrpSpPr>
              <p:nvPr/>
            </p:nvGrpSpPr>
            <p:grpSpPr bwMode="auto">
              <a:xfrm>
                <a:off x="5381" y="3085"/>
                <a:ext cx="227" cy="132"/>
                <a:chOff x="5381" y="3085"/>
                <a:chExt cx="227" cy="132"/>
              </a:xfrm>
            </p:grpSpPr>
            <p:sp>
              <p:nvSpPr>
                <p:cNvPr id="415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l-GR"/>
                </a:p>
              </p:txBody>
            </p:sp>
            <p:sp>
              <p:nvSpPr>
                <p:cNvPr id="416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l-GR"/>
                </a:p>
              </p:txBody>
            </p:sp>
            <p:sp>
              <p:nvSpPr>
                <p:cNvPr id="416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l-GR"/>
                </a:p>
              </p:txBody>
            </p:sp>
            <p:sp>
              <p:nvSpPr>
                <p:cNvPr id="416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l-GR"/>
                </a:p>
              </p:txBody>
            </p:sp>
          </p:grpSp>
        </p:grpSp>
      </p:grpSp>
      <p:sp>
        <p:nvSpPr>
          <p:cNvPr id="416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l-GR" smtClean="0"/>
              <a:t>Click to edit Master title style</a:t>
            </a:r>
          </a:p>
        </p:txBody>
      </p:sp>
      <p:sp>
        <p:nvSpPr>
          <p:cNvPr id="416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416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l-GR"/>
          </a:p>
        </p:txBody>
      </p:sp>
      <p:sp>
        <p:nvSpPr>
          <p:cNvPr id="416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l-GR"/>
          </a:p>
        </p:txBody>
      </p:sp>
      <p:sp>
        <p:nvSpPr>
          <p:cNvPr id="41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AAA3C84D-D97E-4C2B-9251-63F2AFC90076}" type="slidenum">
              <a:rPr lang="el-GR"/>
              <a:pPr/>
              <a:t>‹#›</a:t>
            </a:fld>
            <a:endParaRPr lang="el-GR"/>
          </a:p>
        </p:txBody>
      </p:sp>
    </p:spTree>
  </p:cSld>
  <p:clrMap bg1="dk2" tx1="lt1" bg2="dk1"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6491"/>
            <a:ext cx="7772400" cy="1736725"/>
          </a:xfrm>
        </p:spPr>
        <p:txBody>
          <a:bodyPr/>
          <a:lstStyle/>
          <a:p>
            <a:r>
              <a:rPr lang="el-GR" sz="2400" b="1" dirty="0" smtClean="0"/>
              <a:t>Κεφάλαιο 2</a:t>
            </a:r>
            <a:r>
              <a:rPr lang="el-GR" sz="2400" b="1" baseline="30000" dirty="0" smtClean="0"/>
              <a:t>ο</a:t>
            </a:r>
            <a:r>
              <a:rPr lang="el-GR" sz="2400" b="1" dirty="0" smtClean="0"/>
              <a:t> </a:t>
            </a:r>
            <a:br>
              <a:rPr lang="el-GR" sz="2400" b="1" dirty="0" smtClean="0"/>
            </a:br>
            <a:r>
              <a:rPr lang="el-GR" sz="2400" b="1" dirty="0" smtClean="0"/>
              <a:t>Η </a:t>
            </a:r>
            <a:r>
              <a:rPr lang="el-GR" sz="2400" b="1" dirty="0" smtClean="0"/>
              <a:t>Φωτοσύνθεση</a:t>
            </a:r>
            <a:r>
              <a:rPr lang="en-US" sz="2400" b="1" dirty="0" smtClean="0"/>
              <a:t/>
            </a:r>
            <a:br>
              <a:rPr lang="en-US" sz="2400" b="1" dirty="0" smtClean="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l-GR" sz="2400" b="1" dirty="0" smtClean="0"/>
              <a:t>Για απορίες στο συγκεκριμένο κεφάλαιο σας παρακαλούμε να επικοινωνείτε με τον διδάσκων Γ. </a:t>
            </a:r>
            <a:r>
              <a:rPr lang="el-GR" sz="2400" b="1" dirty="0" err="1" smtClean="0"/>
              <a:t>Καραμπουρνιώτη</a:t>
            </a:r>
            <a:r>
              <a:rPr lang="el-GR" sz="2400" b="1" dirty="0" smtClean="0"/>
              <a:t> (</a:t>
            </a:r>
            <a:r>
              <a:rPr lang="en-US" sz="2400" b="1" dirty="0" smtClean="0"/>
              <a:t>karab@aua.gr)</a:t>
            </a:r>
            <a:endParaRPr lang="el-G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1139825"/>
          </a:xfrm>
        </p:spPr>
        <p:txBody>
          <a:bodyPr/>
          <a:lstStyle/>
          <a:p>
            <a:r>
              <a:rPr lang="el-GR" sz="2000" i="1" u="sng" dirty="0">
                <a:solidFill>
                  <a:srgbClr val="FF0000"/>
                </a:solidFill>
              </a:rPr>
              <a:t>Γιατί μόνο φωτόνια με καθορισμένο ενεργειακό περιεχόμενο μπορούν  να προκαλέσουν διέγερση ενός μορίου</a:t>
            </a:r>
            <a:r>
              <a:rPr lang="el-GR" sz="2000" i="1" u="sng" dirty="0" smtClean="0">
                <a:solidFill>
                  <a:srgbClr val="FF0000"/>
                </a:solidFill>
              </a:rPr>
              <a:t>;</a:t>
            </a:r>
            <a:br>
              <a:rPr lang="el-GR" sz="2000" i="1" u="sng" dirty="0" smtClean="0">
                <a:solidFill>
                  <a:srgbClr val="FF0000"/>
                </a:solidFill>
              </a:rPr>
            </a:br>
            <a:r>
              <a:rPr lang="el-GR" sz="2000" dirty="0" smtClean="0">
                <a:solidFill>
                  <a:schemeClr val="tx1"/>
                </a:solidFill>
              </a:rPr>
              <a:t>Γιατί η ενέργεια που απαιτείται για να αλλάξει στοιβάδα </a:t>
            </a:r>
            <a:r>
              <a:rPr lang="en-US" sz="2000" dirty="0" smtClean="0">
                <a:solidFill>
                  <a:schemeClr val="tx1"/>
                </a:solidFill>
              </a:rPr>
              <a:t>(</a:t>
            </a:r>
            <a:r>
              <a:rPr lang="el-GR" sz="2000" dirty="0" smtClean="0">
                <a:solidFill>
                  <a:schemeClr val="tx1"/>
                </a:solidFill>
              </a:rPr>
              <a:t>ή</a:t>
            </a:r>
            <a:r>
              <a:rPr lang="en-US" sz="2000" dirty="0" smtClean="0">
                <a:solidFill>
                  <a:schemeClr val="tx1"/>
                </a:solidFill>
              </a:rPr>
              <a:t> </a:t>
            </a:r>
            <a:r>
              <a:rPr lang="el-GR" sz="2000" dirty="0" smtClean="0">
                <a:solidFill>
                  <a:schemeClr val="tx1"/>
                </a:solidFill>
              </a:rPr>
              <a:t>να μετακινηθεί σε άλλο μόριο</a:t>
            </a:r>
            <a:r>
              <a:rPr lang="en-US" sz="2000" dirty="0" smtClean="0">
                <a:solidFill>
                  <a:schemeClr val="tx1"/>
                </a:solidFill>
              </a:rPr>
              <a:t>)</a:t>
            </a:r>
            <a:r>
              <a:rPr lang="el-GR" sz="2000" dirty="0" smtClean="0">
                <a:solidFill>
                  <a:schemeClr val="tx1"/>
                </a:solidFill>
              </a:rPr>
              <a:t> ένα ηλεκτρόνιο δεν είναι ίδια για όλα τα μόρια. Κάθε μόριο απαιτεί ποσό ενέργειας για να διεγερθεί που είναι και χαρακτηριστικό του. Επομένως κάθε μόριο χρωστικής απορροφά μόνο φωτόνια ορισμένων περιοχών μήκους κύματος, δηλ. φωτόνια με ενέργεια που «ταιριάζει» στην ενέργεια που απαιτεί η αλλαγή στοιβάδας ή μορίου του ηλεκτρονίου. Προσέξτε το φάσμα απορρόφησης των χρωστικών στην εικόνα. Οι χρωστικές απορροφούν πολύ λίγο στην πράσινη περιοχή</a:t>
            </a:r>
            <a:endParaRPr lang="el-GR" sz="2000" dirty="0">
              <a:solidFill>
                <a:srgbClr val="FF0000"/>
              </a:solidFill>
            </a:endParaRPr>
          </a:p>
        </p:txBody>
      </p:sp>
      <p:pic>
        <p:nvPicPr>
          <p:cNvPr id="72706" name="Picture 2" descr="Z:\Karabou\biblia\physiology\Figures\Chapter 2\2_3.jpg"/>
          <p:cNvPicPr>
            <a:picLocks noGrp="1" noChangeAspect="1" noChangeArrowheads="1"/>
          </p:cNvPicPr>
          <p:nvPr>
            <p:ph idx="1"/>
          </p:nvPr>
        </p:nvPicPr>
        <p:blipFill>
          <a:blip r:embed="rId2" cstate="print"/>
          <a:srcRect/>
          <a:stretch>
            <a:fillRect/>
          </a:stretch>
        </p:blipFill>
        <p:spPr bwMode="auto">
          <a:xfrm>
            <a:off x="1115616" y="3442877"/>
            <a:ext cx="6192688" cy="337049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386"/>
            <a:ext cx="8229600" cy="1139825"/>
          </a:xfrm>
        </p:spPr>
        <p:txBody>
          <a:bodyPr/>
          <a:lstStyle/>
          <a:p>
            <a:r>
              <a:rPr lang="el-GR" sz="2000" dirty="0" smtClean="0">
                <a:solidFill>
                  <a:srgbClr val="FFFF00"/>
                </a:solidFill>
              </a:rPr>
              <a:t>Για να μεταφερθεί η ενέργεια ενός φωτονίου από την ακτινοβολία σε μια χρωστική θα πρέπει σύμφωνα με αυτά που έχουν ειπωθεί να συμβεί απορρόφηση και να γίνει μια χημική αντίδραση (φωτοχημική αντίδραση). Πότε όμως </a:t>
            </a:r>
            <a:r>
              <a:rPr lang="el-GR" sz="2000" dirty="0">
                <a:solidFill>
                  <a:srgbClr val="FFFF00"/>
                </a:solidFill>
              </a:rPr>
              <a:t>η </a:t>
            </a:r>
            <a:r>
              <a:rPr lang="el-GR" sz="2000" dirty="0" smtClean="0">
                <a:solidFill>
                  <a:srgbClr val="FFFF00"/>
                </a:solidFill>
              </a:rPr>
              <a:t>απορρόφηση </a:t>
            </a:r>
            <a:r>
              <a:rPr lang="el-GR" sz="2000" dirty="0">
                <a:solidFill>
                  <a:srgbClr val="FFFF00"/>
                </a:solidFill>
              </a:rPr>
              <a:t>ενός φωτονίου μπορεί να προκαλέσει μια φωτοχημική αντίδραση;</a:t>
            </a:r>
            <a:br>
              <a:rPr lang="el-GR" sz="2000" dirty="0">
                <a:solidFill>
                  <a:srgbClr val="FFFF00"/>
                </a:solidFill>
              </a:rPr>
            </a:br>
            <a:endParaRPr lang="el-GR" sz="2000" dirty="0">
              <a:solidFill>
                <a:srgbClr val="FFFF00"/>
              </a:solidFill>
            </a:endParaRPr>
          </a:p>
        </p:txBody>
      </p:sp>
      <p:sp>
        <p:nvSpPr>
          <p:cNvPr id="3" name="Content Placeholder 2"/>
          <p:cNvSpPr>
            <a:spLocks noGrp="1"/>
          </p:cNvSpPr>
          <p:nvPr>
            <p:ph idx="1"/>
          </p:nvPr>
        </p:nvSpPr>
        <p:spPr>
          <a:xfrm>
            <a:off x="467544" y="1855365"/>
            <a:ext cx="8229600" cy="4525963"/>
          </a:xfrm>
        </p:spPr>
        <p:txBody>
          <a:bodyPr/>
          <a:lstStyle/>
          <a:p>
            <a:pPr>
              <a:buNone/>
            </a:pPr>
            <a:r>
              <a:rPr lang="el-GR" sz="2000" b="1" dirty="0"/>
              <a:t>1</a:t>
            </a:r>
            <a:r>
              <a:rPr lang="el-GR" sz="2000" dirty="0"/>
              <a:t>. Εάν </a:t>
            </a:r>
            <a:r>
              <a:rPr lang="el-GR" sz="2000" dirty="0" smtClean="0"/>
              <a:t>η ενέργεια </a:t>
            </a:r>
            <a:r>
              <a:rPr lang="el-GR" sz="2000" dirty="0"/>
              <a:t>του φωτονίου είναι </a:t>
            </a:r>
            <a:r>
              <a:rPr lang="el-GR" sz="2000" dirty="0" smtClean="0"/>
              <a:t>υψηλή (περιοχή αριστερά του ορατού) το </a:t>
            </a:r>
            <a:r>
              <a:rPr lang="el-GR" sz="2000" dirty="0"/>
              <a:t>διεγερμένο ηλεκτρόνιο αποσπάται άμεσα από το μόριο στόχο, γεγονός που συνιστά μια φωτοχημική αντίδραση. </a:t>
            </a:r>
            <a:endParaRPr lang="en-US" sz="2000" dirty="0" smtClean="0"/>
          </a:p>
          <a:p>
            <a:pPr>
              <a:buNone/>
            </a:pPr>
            <a:r>
              <a:rPr lang="el-GR" sz="2000" b="1" dirty="0"/>
              <a:t>2</a:t>
            </a:r>
            <a:r>
              <a:rPr lang="el-GR" sz="2000" dirty="0"/>
              <a:t>. Εάν </a:t>
            </a:r>
            <a:r>
              <a:rPr lang="el-GR" sz="2000" dirty="0" smtClean="0"/>
              <a:t>η ενέργεια </a:t>
            </a:r>
            <a:r>
              <a:rPr lang="el-GR" sz="2000" dirty="0"/>
              <a:t>του </a:t>
            </a:r>
            <a:r>
              <a:rPr lang="el-GR" sz="2000" dirty="0" smtClean="0"/>
              <a:t>φωτονίου είναι χαμηλότερη (περιοχή ορατής ακτινοβολίας) επαρκεί μόνο για </a:t>
            </a:r>
            <a:r>
              <a:rPr lang="el-GR" sz="2000" dirty="0"/>
              <a:t>να προκαλέσει διέγερση </a:t>
            </a:r>
            <a:r>
              <a:rPr lang="el-GR" sz="2000" dirty="0" smtClean="0"/>
              <a:t>μιας χρωστικής. Στη περίπτωση της φωτοσύνθεσης η διέγερση αυτή μπορεί να μεταφερθεί σε διπλανά μόρια λόγω κατάλληλης δομής και τοποθέτησής τους, όπως θα δούμε παρακάτω. Το μόριο που διεγείρεται τελευταίο μπορεί να χάσει το ηλεκτρόνιο που διεγέρθηκε και έτσι να συμβεί </a:t>
            </a:r>
            <a:r>
              <a:rPr lang="el-GR" sz="2000" b="1" u="sng" dirty="0" smtClean="0">
                <a:solidFill>
                  <a:srgbClr val="FFFF00"/>
                </a:solidFill>
              </a:rPr>
              <a:t>διαχωρισμός </a:t>
            </a:r>
            <a:r>
              <a:rPr lang="el-GR" sz="2000" b="1" u="sng" dirty="0">
                <a:solidFill>
                  <a:srgbClr val="FFFF00"/>
                </a:solidFill>
              </a:rPr>
              <a:t>φορτίου</a:t>
            </a:r>
            <a:r>
              <a:rPr lang="el-GR" sz="2000" b="1" dirty="0"/>
              <a:t> </a:t>
            </a:r>
            <a:endParaRPr lang="el-GR" sz="2000" dirty="0"/>
          </a:p>
          <a:p>
            <a:pPr>
              <a:buNone/>
            </a:pPr>
            <a:r>
              <a:rPr lang="el-GR" sz="2000" i="1" u="sng" dirty="0">
                <a:solidFill>
                  <a:srgbClr val="FFFF00"/>
                </a:solidFill>
              </a:rPr>
              <a:t>Ο διαχωρισμός φορτίου αντιπροσωπεύει μια οξειδοαναγωγική αντίδραση;</a:t>
            </a:r>
            <a:endParaRPr lang="el-GR" sz="2000" dirty="0">
              <a:solidFill>
                <a:srgbClr val="FFFF00"/>
              </a:solidFill>
            </a:endParaRPr>
          </a:p>
          <a:p>
            <a:r>
              <a:rPr lang="el-GR" sz="2000" dirty="0" smtClean="0"/>
              <a:t>Ναι, το μόριο φορτίζεται θετικά (διότι έχασε ένα ηλεκτρόνιο) και έχει οξειδωθεί, άρα έχει συμβεί μια οξειδοαναγωγική αντίδραση</a:t>
            </a:r>
            <a:endParaRPr lang="el-G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buNone/>
            </a:pPr>
            <a:r>
              <a:rPr lang="el-GR" sz="2400" dirty="0" smtClean="0"/>
              <a:t>Συμβαίνουν λοιπόν τα εξής:</a:t>
            </a:r>
          </a:p>
          <a:p>
            <a:pPr>
              <a:buNone/>
            </a:pPr>
            <a:r>
              <a:rPr lang="el-GR" sz="2400" dirty="0" smtClean="0"/>
              <a:t>Η πρώτη χρωστική (ένα καροτένιο) απορροφά φωτόνιο και διεγείρεται:</a:t>
            </a:r>
          </a:p>
          <a:p>
            <a:pPr>
              <a:buNone/>
            </a:pPr>
            <a:r>
              <a:rPr lang="en-US" sz="2400" dirty="0" err="1" smtClean="0"/>
              <a:t>Car+h</a:t>
            </a:r>
            <a:r>
              <a:rPr lang="en-US" sz="2400" dirty="0" err="1" smtClean="0">
                <a:sym typeface="Wingdings"/>
              </a:rPr>
              <a:t></a:t>
            </a:r>
            <a:r>
              <a:rPr lang="en-US" sz="2400" dirty="0" err="1" smtClean="0"/>
              <a:t>v</a:t>
            </a:r>
            <a:r>
              <a:rPr lang="en-US" sz="2400" dirty="0" smtClean="0">
                <a:sym typeface="Symbol"/>
              </a:rPr>
              <a:t>  Car*</a:t>
            </a:r>
          </a:p>
          <a:p>
            <a:pPr>
              <a:buNone/>
            </a:pPr>
            <a:r>
              <a:rPr lang="el-GR" sz="2400" dirty="0" smtClean="0"/>
              <a:t>Το καροτένιο μεταφέρει τη διέγερση στη δεύτερη χρωστική (χλωροφύλλη </a:t>
            </a:r>
            <a:r>
              <a:rPr lang="en-US" sz="2400" dirty="0" smtClean="0"/>
              <a:t>b</a:t>
            </a:r>
            <a:r>
              <a:rPr lang="el-GR" sz="2400" dirty="0" smtClean="0"/>
              <a:t>)</a:t>
            </a:r>
          </a:p>
          <a:p>
            <a:pPr>
              <a:buNone/>
            </a:pPr>
            <a:r>
              <a:rPr lang="en-US" sz="2400" dirty="0" smtClean="0"/>
              <a:t>Car*</a:t>
            </a:r>
            <a:r>
              <a:rPr lang="el-GR" sz="2400" dirty="0" smtClean="0"/>
              <a:t> + </a:t>
            </a:r>
            <a:r>
              <a:rPr lang="en-US" sz="2400" dirty="0" err="1" smtClean="0"/>
              <a:t>Chlb</a:t>
            </a:r>
            <a:r>
              <a:rPr lang="el-GR" sz="2400" dirty="0" smtClean="0"/>
              <a:t> </a:t>
            </a:r>
            <a:r>
              <a:rPr lang="en-US" sz="2400" dirty="0" smtClean="0">
                <a:sym typeface="Symbol"/>
              </a:rPr>
              <a:t></a:t>
            </a:r>
            <a:r>
              <a:rPr lang="en-US" sz="2400" dirty="0" smtClean="0"/>
              <a:t> </a:t>
            </a:r>
            <a:r>
              <a:rPr lang="en-US" sz="2400" dirty="0" err="1" smtClean="0"/>
              <a:t>Car+Chlb</a:t>
            </a:r>
            <a:r>
              <a:rPr lang="el-GR" sz="2400" dirty="0" smtClean="0"/>
              <a:t>* </a:t>
            </a:r>
            <a:endParaRPr lang="en-US" sz="2400" dirty="0" smtClean="0"/>
          </a:p>
          <a:p>
            <a:pPr>
              <a:buNone/>
            </a:pPr>
            <a:r>
              <a:rPr lang="el-GR" sz="2400" dirty="0" smtClean="0"/>
              <a:t>Τελικά διεγείρεται η τρίτη χρωστική (χλωροφύλλη </a:t>
            </a:r>
            <a:r>
              <a:rPr lang="en-US" sz="2400" dirty="0" smtClean="0"/>
              <a:t>a</a:t>
            </a:r>
            <a:r>
              <a:rPr lang="el-GR" sz="2400" dirty="0" smtClean="0"/>
              <a:t>) ειδικής μορφής στην οποία συμβαίνει και διαχωρισμός φορτίου</a:t>
            </a:r>
            <a:r>
              <a:rPr lang="en-US" sz="2400" dirty="0" smtClean="0"/>
              <a:t> (</a:t>
            </a:r>
            <a:r>
              <a:rPr lang="el-GR" sz="2400" dirty="0" smtClean="0"/>
              <a:t>χάνει ένα ηλεκτρόνιο και φορτίζεται θετικά)</a:t>
            </a:r>
          </a:p>
          <a:p>
            <a:pPr>
              <a:buNone/>
            </a:pPr>
            <a:r>
              <a:rPr lang="en-US" sz="2400" dirty="0" err="1" smtClean="0"/>
              <a:t>Chlb</a:t>
            </a:r>
            <a:r>
              <a:rPr lang="en-US" sz="2400" dirty="0" smtClean="0"/>
              <a:t>*+</a:t>
            </a:r>
            <a:r>
              <a:rPr lang="en-US" sz="2400" dirty="0" err="1" smtClean="0"/>
              <a:t>Chla</a:t>
            </a:r>
            <a:r>
              <a:rPr lang="en-US" sz="2400" dirty="0" smtClean="0">
                <a:sym typeface="Symbol"/>
              </a:rPr>
              <a:t> </a:t>
            </a:r>
            <a:r>
              <a:rPr lang="en-US" sz="2400" dirty="0" err="1" smtClean="0">
                <a:sym typeface="Symbol"/>
              </a:rPr>
              <a:t>Chlb+Chla</a:t>
            </a:r>
            <a:r>
              <a:rPr lang="en-US" sz="2400" dirty="0" smtClean="0">
                <a:sym typeface="Symbol"/>
              </a:rPr>
              <a:t>* </a:t>
            </a:r>
            <a:r>
              <a:rPr lang="en-US" sz="2400" dirty="0" err="1" smtClean="0">
                <a:sym typeface="Symbol"/>
              </a:rPr>
              <a:t>Chlb+Chla</a:t>
            </a:r>
            <a:r>
              <a:rPr lang="en-US" sz="2400" baseline="30000" dirty="0" smtClean="0">
                <a:sym typeface="Symbol"/>
              </a:rPr>
              <a:t>+</a:t>
            </a:r>
            <a:r>
              <a:rPr lang="en-US" sz="2400" dirty="0" smtClean="0"/>
              <a:t>+e</a:t>
            </a:r>
            <a:r>
              <a:rPr lang="en-US" sz="2400" baseline="30000" dirty="0" smtClean="0"/>
              <a:t>-</a:t>
            </a:r>
            <a:endParaRPr lang="el-GR" sz="2400" baseline="30000" dirty="0" smtClean="0"/>
          </a:p>
          <a:p>
            <a:pPr>
              <a:buNone/>
            </a:pPr>
            <a:r>
              <a:rPr lang="el-GR" sz="2400" dirty="0" smtClean="0">
                <a:solidFill>
                  <a:srgbClr val="FFFF00"/>
                </a:solidFill>
              </a:rPr>
              <a:t>Για τη δομή των χρωστικών δες μεθεπόμενο </a:t>
            </a:r>
            <a:r>
              <a:rPr lang="en-US" sz="2400" dirty="0" smtClean="0">
                <a:solidFill>
                  <a:srgbClr val="FFFF00"/>
                </a:solidFill>
              </a:rPr>
              <a:t>slide</a:t>
            </a:r>
            <a:endParaRPr lang="el-GR" sz="2400" baseline="30000" dirty="0" smtClean="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sz="2400" dirty="0" smtClean="0"/>
              <a:t>Συνοψίζοντας: Εάν μόρια που ονομάζονται χρωστικές απορροφήσουν φωτόνια ορισμένου μήκους κύματος μπορεί κάτω από ορισμένες συνθήκες να μεταφέρουν διέγερση σε άλλα μόρια και τελικά να συμβεί μια οξειδοαναγωγική αντίδραση. Αυτό συμβαίνει στις φωτεινές αντιδράσεις της φωτοσύνθεσης, δηλ η ενέργεια των φωτονίων μετατρέπεται σε χημική.</a:t>
            </a:r>
          </a:p>
          <a:p>
            <a:endParaRPr lang="el-GR" sz="2400" dirty="0" smtClean="0"/>
          </a:p>
          <a:p>
            <a:r>
              <a:rPr lang="el-GR" sz="2400" dirty="0" smtClean="0"/>
              <a:t>Αλλά ας δούμε που συμβαίνουν όλα αυτά και πια είναι η χημική δομή των χρωστικών</a:t>
            </a:r>
            <a:endParaRPr lang="el-G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39825"/>
          </a:xfrm>
        </p:spPr>
        <p:txBody>
          <a:bodyPr/>
          <a:lstStyle/>
          <a:p>
            <a:r>
              <a:rPr lang="en-US" sz="2000" dirty="0" err="1">
                <a:solidFill>
                  <a:srgbClr val="FFC000"/>
                </a:solidFill>
              </a:rPr>
              <a:t>Οι</a:t>
            </a:r>
            <a:r>
              <a:rPr lang="en-US" sz="2000" dirty="0">
                <a:solidFill>
                  <a:srgbClr val="FFC000"/>
                </a:solidFill>
              </a:rPr>
              <a:t> </a:t>
            </a:r>
            <a:r>
              <a:rPr lang="en-US" sz="2000" dirty="0" err="1">
                <a:solidFill>
                  <a:srgbClr val="FFC000"/>
                </a:solidFill>
              </a:rPr>
              <a:t>χλωροπλάστες</a:t>
            </a:r>
            <a:r>
              <a:rPr lang="en-US" sz="2000" dirty="0">
                <a:solidFill>
                  <a:srgbClr val="FFC000"/>
                </a:solidFill>
              </a:rPr>
              <a:t> </a:t>
            </a:r>
            <a:r>
              <a:rPr lang="en-US" sz="2000" dirty="0" err="1">
                <a:solidFill>
                  <a:srgbClr val="FFC000"/>
                </a:solidFill>
              </a:rPr>
              <a:t>είναι</a:t>
            </a:r>
            <a:r>
              <a:rPr lang="en-US" sz="2000" dirty="0">
                <a:solidFill>
                  <a:srgbClr val="FFC000"/>
                </a:solidFill>
              </a:rPr>
              <a:t> </a:t>
            </a:r>
            <a:r>
              <a:rPr lang="en-US" sz="2000" dirty="0" err="1">
                <a:solidFill>
                  <a:srgbClr val="FFC000"/>
                </a:solidFill>
              </a:rPr>
              <a:t>τα</a:t>
            </a:r>
            <a:r>
              <a:rPr lang="en-US" sz="2000" dirty="0">
                <a:solidFill>
                  <a:srgbClr val="FFC000"/>
                </a:solidFill>
              </a:rPr>
              <a:t> </a:t>
            </a:r>
            <a:r>
              <a:rPr lang="en-US" sz="2000" dirty="0" err="1">
                <a:solidFill>
                  <a:srgbClr val="FFC000"/>
                </a:solidFill>
              </a:rPr>
              <a:t>υποκυτταρικά</a:t>
            </a:r>
            <a:r>
              <a:rPr lang="en-US" sz="2000" dirty="0">
                <a:solidFill>
                  <a:srgbClr val="FFC000"/>
                </a:solidFill>
              </a:rPr>
              <a:t> </a:t>
            </a:r>
            <a:r>
              <a:rPr lang="en-US" sz="2000" dirty="0" err="1">
                <a:solidFill>
                  <a:srgbClr val="FFC000"/>
                </a:solidFill>
              </a:rPr>
              <a:t>οργανίδια</a:t>
            </a:r>
            <a:r>
              <a:rPr lang="en-US" sz="2000" dirty="0">
                <a:solidFill>
                  <a:srgbClr val="FFC000"/>
                </a:solidFill>
              </a:rPr>
              <a:t> </a:t>
            </a:r>
            <a:r>
              <a:rPr lang="en-US" sz="2000" dirty="0" err="1">
                <a:solidFill>
                  <a:srgbClr val="FFC000"/>
                </a:solidFill>
              </a:rPr>
              <a:t>στα</a:t>
            </a:r>
            <a:r>
              <a:rPr lang="en-US" sz="2000" dirty="0">
                <a:solidFill>
                  <a:srgbClr val="FFC000"/>
                </a:solidFill>
              </a:rPr>
              <a:t> </a:t>
            </a:r>
            <a:r>
              <a:rPr lang="en-US" sz="2000" dirty="0" err="1">
                <a:solidFill>
                  <a:srgbClr val="FFC000"/>
                </a:solidFill>
              </a:rPr>
              <a:t>οποία</a:t>
            </a:r>
            <a:r>
              <a:rPr lang="en-US" sz="2000" dirty="0">
                <a:solidFill>
                  <a:srgbClr val="FFC000"/>
                </a:solidFill>
              </a:rPr>
              <a:t> </a:t>
            </a:r>
            <a:r>
              <a:rPr lang="en-US" sz="2000" dirty="0" err="1">
                <a:solidFill>
                  <a:srgbClr val="FFC000"/>
                </a:solidFill>
              </a:rPr>
              <a:t>διεξάγεται</a:t>
            </a:r>
            <a:r>
              <a:rPr lang="en-US" sz="2000" dirty="0">
                <a:solidFill>
                  <a:srgbClr val="FFC000"/>
                </a:solidFill>
              </a:rPr>
              <a:t> η </a:t>
            </a:r>
            <a:r>
              <a:rPr lang="en-US" sz="2000" dirty="0" err="1" smtClean="0">
                <a:solidFill>
                  <a:srgbClr val="FFC000"/>
                </a:solidFill>
              </a:rPr>
              <a:t>φωτοσύνθεση</a:t>
            </a:r>
            <a:r>
              <a:rPr lang="el-GR" sz="2000" dirty="0" smtClean="0">
                <a:solidFill>
                  <a:srgbClr val="FFC000"/>
                </a:solidFill>
              </a:rPr>
              <a:t/>
            </a:r>
            <a:br>
              <a:rPr lang="el-GR" sz="2000" dirty="0" smtClean="0">
                <a:solidFill>
                  <a:srgbClr val="FFC000"/>
                </a:solidFill>
              </a:rPr>
            </a:br>
            <a:r>
              <a:rPr lang="el-GR" sz="2000" dirty="0" smtClean="0"/>
              <a:t>Οι χλωροπλάστες έχουν διπλή εξωτερική μεμβράνη και ένα πλήθος εσωτερικών μεμβρανών που ονομάζονται </a:t>
            </a:r>
            <a:r>
              <a:rPr lang="el-GR" sz="2000" u="sng" dirty="0" smtClean="0"/>
              <a:t>θυλακοειδή</a:t>
            </a:r>
            <a:br>
              <a:rPr lang="el-GR" sz="2000" u="sng" dirty="0" smtClean="0"/>
            </a:br>
            <a:r>
              <a:rPr lang="el-GR" sz="2000" dirty="0" smtClean="0"/>
              <a:t>Οι χρωστικές (που είναι λιπόφιλα μόρια) εντοπίζονται στις μεμβράνες των θυλακοειδών (δηλ σε λιπόφιλο περιβάλλον). Το στρώμα περιέχει υδατοδιαλυτά μόρια, όπως οι πρωτεϊνες</a:t>
            </a:r>
            <a:endParaRPr lang="el-GR" sz="2000" dirty="0"/>
          </a:p>
        </p:txBody>
      </p:sp>
      <p:pic>
        <p:nvPicPr>
          <p:cNvPr id="74754" name="Picture 2" descr="Z:\Karabou\biblia\physiology\Figures\Chapter 2\2_5.jpg"/>
          <p:cNvPicPr>
            <a:picLocks noGrp="1" noChangeAspect="1" noChangeArrowheads="1"/>
          </p:cNvPicPr>
          <p:nvPr>
            <p:ph idx="1"/>
          </p:nvPr>
        </p:nvPicPr>
        <p:blipFill>
          <a:blip r:embed="rId2" cstate="print"/>
          <a:srcRect/>
          <a:stretch>
            <a:fillRect/>
          </a:stretch>
        </p:blipFill>
        <p:spPr bwMode="auto">
          <a:xfrm>
            <a:off x="1907704" y="2332037"/>
            <a:ext cx="5043359" cy="45259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944"/>
            <a:ext cx="3851920" cy="1139825"/>
          </a:xfrm>
        </p:spPr>
        <p:txBody>
          <a:bodyPr/>
          <a:lstStyle/>
          <a:p>
            <a:r>
              <a:rPr lang="en-US" sz="2400" dirty="0" err="1">
                <a:solidFill>
                  <a:srgbClr val="FFC000"/>
                </a:solidFill>
              </a:rPr>
              <a:t>Οι</a:t>
            </a:r>
            <a:r>
              <a:rPr lang="en-US" sz="2400" dirty="0">
                <a:solidFill>
                  <a:srgbClr val="FFC000"/>
                </a:solidFill>
              </a:rPr>
              <a:t> </a:t>
            </a:r>
            <a:r>
              <a:rPr lang="en-US" sz="2400" dirty="0" err="1">
                <a:solidFill>
                  <a:srgbClr val="FFC000"/>
                </a:solidFill>
              </a:rPr>
              <a:t>φωτοσυνθετικές</a:t>
            </a:r>
            <a:r>
              <a:rPr lang="en-US" sz="2400" dirty="0">
                <a:solidFill>
                  <a:srgbClr val="FFC000"/>
                </a:solidFill>
              </a:rPr>
              <a:t> </a:t>
            </a:r>
            <a:r>
              <a:rPr lang="en-US" sz="2400" dirty="0" err="1">
                <a:solidFill>
                  <a:srgbClr val="FFC000"/>
                </a:solidFill>
              </a:rPr>
              <a:t>χρωστικές</a:t>
            </a:r>
            <a:r>
              <a:rPr lang="en-US" sz="2400" dirty="0">
                <a:solidFill>
                  <a:srgbClr val="FFC000"/>
                </a:solidFill>
              </a:rPr>
              <a:t> </a:t>
            </a:r>
            <a:r>
              <a:rPr lang="el-GR" sz="2400" dirty="0" smtClean="0">
                <a:solidFill>
                  <a:srgbClr val="FFC000"/>
                </a:solidFill>
              </a:rPr>
              <a:t>βρίσκονται </a:t>
            </a:r>
            <a:r>
              <a:rPr lang="en-US" sz="2400" dirty="0" err="1" smtClean="0">
                <a:solidFill>
                  <a:srgbClr val="FFC000"/>
                </a:solidFill>
              </a:rPr>
              <a:t>στις</a:t>
            </a:r>
            <a:r>
              <a:rPr lang="en-US" sz="2400" dirty="0" smtClean="0">
                <a:solidFill>
                  <a:srgbClr val="FFC000"/>
                </a:solidFill>
              </a:rPr>
              <a:t>  </a:t>
            </a:r>
            <a:r>
              <a:rPr lang="en-US" sz="2400" dirty="0" err="1">
                <a:solidFill>
                  <a:srgbClr val="FFC000"/>
                </a:solidFill>
              </a:rPr>
              <a:t>μεμβράνες</a:t>
            </a:r>
            <a:r>
              <a:rPr lang="en-US" sz="2400" dirty="0">
                <a:solidFill>
                  <a:srgbClr val="FFC000"/>
                </a:solidFill>
              </a:rPr>
              <a:t> </a:t>
            </a:r>
            <a:r>
              <a:rPr lang="en-US" sz="2400" dirty="0" err="1">
                <a:solidFill>
                  <a:srgbClr val="FFC000"/>
                </a:solidFill>
              </a:rPr>
              <a:t>των</a:t>
            </a:r>
            <a:r>
              <a:rPr lang="en-US" sz="2400" dirty="0">
                <a:solidFill>
                  <a:srgbClr val="FFC000"/>
                </a:solidFill>
              </a:rPr>
              <a:t> </a:t>
            </a:r>
            <a:r>
              <a:rPr lang="en-US" sz="2400" dirty="0" err="1">
                <a:solidFill>
                  <a:srgbClr val="FFC000"/>
                </a:solidFill>
              </a:rPr>
              <a:t>θυλακοειδών</a:t>
            </a:r>
            <a:r>
              <a:rPr lang="en-US" sz="2400" dirty="0">
                <a:solidFill>
                  <a:srgbClr val="FFC000"/>
                </a:solidFill>
              </a:rPr>
              <a:t> </a:t>
            </a:r>
            <a:r>
              <a:rPr lang="en-US" sz="2400" dirty="0" err="1">
                <a:solidFill>
                  <a:srgbClr val="FFC000"/>
                </a:solidFill>
              </a:rPr>
              <a:t>των</a:t>
            </a:r>
            <a:r>
              <a:rPr lang="en-US" sz="2400" dirty="0">
                <a:solidFill>
                  <a:srgbClr val="FFC000"/>
                </a:solidFill>
              </a:rPr>
              <a:t> </a:t>
            </a:r>
            <a:r>
              <a:rPr lang="en-US" sz="2400" dirty="0" err="1">
                <a:solidFill>
                  <a:srgbClr val="FFC000"/>
                </a:solidFill>
              </a:rPr>
              <a:t>χλωροπλαστών</a:t>
            </a:r>
            <a:r>
              <a:rPr lang="en-US" sz="2400" dirty="0" smtClean="0">
                <a:solidFill>
                  <a:srgbClr val="FFC000"/>
                </a:solidFill>
              </a:rPr>
              <a:t>.</a:t>
            </a:r>
            <a:r>
              <a:rPr lang="el-GR" sz="2400" dirty="0" smtClean="0">
                <a:solidFill>
                  <a:srgbClr val="FFC000"/>
                </a:solidFill>
              </a:rPr>
              <a:t/>
            </a:r>
            <a:br>
              <a:rPr lang="el-GR" sz="2400" dirty="0" smtClean="0">
                <a:solidFill>
                  <a:srgbClr val="FFC000"/>
                </a:solidFill>
              </a:rPr>
            </a:br>
            <a:r>
              <a:rPr lang="el-GR" sz="2000" dirty="0" smtClean="0"/>
              <a:t>Χαρακτηριστικό των χλωροφυλλών είναι οι πυρολικοί δακτύλιοι (με λατινικά νούμερα) που στο κέντρο τους συγκρατούν ένα άτομο μαγνησίου. Η ζεαξανθίνη είναι μια ξανθοφύλλη, δηλ. μια οξυγονωμένη μορφή καροτενοειδούς</a:t>
            </a:r>
            <a:endParaRPr lang="el-GR" sz="2000" dirty="0"/>
          </a:p>
        </p:txBody>
      </p:sp>
      <p:pic>
        <p:nvPicPr>
          <p:cNvPr id="75780" name="Picture 4" descr="Z:\Karabou\biblia\physiology\Figures\Chapter 2\2_6.jpg"/>
          <p:cNvPicPr>
            <a:picLocks noChangeAspect="1" noChangeArrowheads="1"/>
          </p:cNvPicPr>
          <p:nvPr/>
        </p:nvPicPr>
        <p:blipFill>
          <a:blip r:embed="rId2" cstate="print"/>
          <a:srcRect/>
          <a:stretch>
            <a:fillRect/>
          </a:stretch>
        </p:blipFill>
        <p:spPr bwMode="auto">
          <a:xfrm>
            <a:off x="3876469" y="908720"/>
            <a:ext cx="5267531" cy="532628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b="1" dirty="0" smtClean="0">
                <a:solidFill>
                  <a:srgbClr val="FFFF00"/>
                </a:solidFill>
              </a:rPr>
              <a:t>Στη φωτοσύνθεση συνεργάζονται δύο φωτοσυστήματα καθώς και άλλοι βιοχημικοί παράγοντες προκειμένου η ενέργεια των φωτονίων να μετατραπεί σε χημική και να αποθηκευτεί σε κατάλληλα μόρια</a:t>
            </a:r>
            <a:endParaRPr lang="el-GR" sz="2400" dirty="0">
              <a:solidFill>
                <a:srgbClr val="FFFF00"/>
              </a:solidFill>
            </a:endParaRPr>
          </a:p>
        </p:txBody>
      </p:sp>
      <p:sp>
        <p:nvSpPr>
          <p:cNvPr id="3" name="Content Placeholder 2"/>
          <p:cNvSpPr>
            <a:spLocks noGrp="1"/>
          </p:cNvSpPr>
          <p:nvPr>
            <p:ph idx="1"/>
          </p:nvPr>
        </p:nvSpPr>
        <p:spPr/>
        <p:txBody>
          <a:bodyPr/>
          <a:lstStyle/>
          <a:p>
            <a:r>
              <a:rPr lang="el-GR" sz="2400" dirty="0" smtClean="0"/>
              <a:t>Κάθε φωτοσύστημα αποτελείται από δύο μέρη:</a:t>
            </a:r>
          </a:p>
          <a:p>
            <a:pPr>
              <a:buNone/>
            </a:pPr>
            <a:r>
              <a:rPr lang="el-GR" sz="2400" dirty="0" smtClean="0"/>
              <a:t>1. Χρωστικές που συλλέγουν φωτόνια και είναι οργανωμένες σε μια περιοχή που ονομάζεται </a:t>
            </a:r>
            <a:r>
              <a:rPr lang="el-GR" sz="2400" u="sng" dirty="0" smtClean="0"/>
              <a:t>φωτοσυλλεκτικός μηχανισμός</a:t>
            </a:r>
          </a:p>
          <a:p>
            <a:pPr>
              <a:buNone/>
            </a:pPr>
            <a:r>
              <a:rPr lang="el-GR" sz="2400" dirty="0" smtClean="0"/>
              <a:t>2. Μια περιοχή που περιλαμβάνει ειδικής μορφήςχλωροφύλλη </a:t>
            </a:r>
            <a:r>
              <a:rPr lang="en-US" sz="2400" dirty="0" smtClean="0"/>
              <a:t>a</a:t>
            </a:r>
            <a:r>
              <a:rPr lang="el-GR" sz="2400" dirty="0" smtClean="0"/>
              <a:t> στην οποία γίνεται ο διαχωρισμός φορτίου. Η περιοχή αυτή ονομάζεται </a:t>
            </a:r>
            <a:r>
              <a:rPr lang="el-GR" sz="2400" u="sng" dirty="0" smtClean="0"/>
              <a:t>φωτοχημικό κέντρο</a:t>
            </a:r>
          </a:p>
          <a:p>
            <a:r>
              <a:rPr lang="el-GR" sz="2400" dirty="0" smtClean="0"/>
              <a:t>Οι χρωστικές του φωτοσυλλεκτικού μηχανισμού διεγείρονται και μεταφέρουν τελικά τη διέγερση στο φωτοχημικό κέντρο στο οποίο τελικά συμβαίνει μια φωτοχημική αντίδραση</a:t>
            </a:r>
            <a:endParaRPr lang="el-G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144000" cy="1139825"/>
          </a:xfrm>
        </p:spPr>
        <p:txBody>
          <a:bodyPr/>
          <a:lstStyle/>
          <a:p>
            <a:r>
              <a:rPr lang="el-GR" sz="2000" dirty="0" smtClean="0">
                <a:solidFill>
                  <a:srgbClr val="FFFF00"/>
                </a:solidFill>
                <a:effectLst/>
              </a:rPr>
              <a:t>Στο πάνω μέρος του σχήματος παρουσιάζονται δύο  εκδοχές της δομής του φωτοσυλλεκτικού μηχανισμού (Α και Β), για το πως τα φωτόνια αποροφώνται  από καροτένια (πορτοκαλί χρώμα) τα οποία διεγείρονται και μεταφέρουν τη διέγερση σε  χλωροφύλλες </a:t>
            </a:r>
            <a:r>
              <a:rPr lang="en-US" sz="2000" dirty="0" smtClean="0">
                <a:solidFill>
                  <a:srgbClr val="FFFF00"/>
                </a:solidFill>
                <a:effectLst/>
              </a:rPr>
              <a:t>b</a:t>
            </a:r>
            <a:r>
              <a:rPr lang="el-GR" sz="2000" dirty="0" smtClean="0">
                <a:solidFill>
                  <a:srgbClr val="FFFF00"/>
                </a:solidFill>
                <a:effectLst/>
              </a:rPr>
              <a:t> (πράσινο χρώμα) και αυτές με τη σειρά τους σε χλωροφύλλες </a:t>
            </a:r>
            <a:r>
              <a:rPr lang="en-US" sz="2000" dirty="0" smtClean="0">
                <a:solidFill>
                  <a:srgbClr val="FFFF00"/>
                </a:solidFill>
                <a:effectLst/>
              </a:rPr>
              <a:t>a</a:t>
            </a:r>
            <a:r>
              <a:rPr lang="el-GR" sz="2000" dirty="0" smtClean="0">
                <a:solidFill>
                  <a:srgbClr val="FFFF00"/>
                </a:solidFill>
                <a:effectLst/>
              </a:rPr>
              <a:t> (ανοικτό πράσινο χρώμα) και αυτές σε ειδικής μορφής χλωροφύλλη </a:t>
            </a:r>
            <a:r>
              <a:rPr lang="en-US" sz="2000" dirty="0" smtClean="0">
                <a:solidFill>
                  <a:srgbClr val="FFFF00"/>
                </a:solidFill>
                <a:effectLst/>
              </a:rPr>
              <a:t>a</a:t>
            </a:r>
            <a:r>
              <a:rPr lang="el-GR" sz="2000" dirty="0" smtClean="0">
                <a:solidFill>
                  <a:srgbClr val="FFFF00"/>
                </a:solidFill>
                <a:effectLst/>
              </a:rPr>
              <a:t> στο φωτοχημικό κέντρο (λαδί χρώμα). Στο Γ παρουσιάζεται ο ίδιος μηχανισμός  με άλλη απεικόνιση. </a:t>
            </a:r>
            <a:r>
              <a:rPr lang="en-US" sz="2000" dirty="0" smtClean="0">
                <a:solidFill>
                  <a:srgbClr val="FFFF00"/>
                </a:solidFill>
                <a:effectLst/>
              </a:rPr>
              <a:t>RC</a:t>
            </a:r>
            <a:r>
              <a:rPr lang="el-GR" sz="2000" dirty="0" smtClean="0">
                <a:solidFill>
                  <a:srgbClr val="FFFF00"/>
                </a:solidFill>
                <a:effectLst/>
              </a:rPr>
              <a:t> σημαίνει φωτοχημικό κέντρο</a:t>
            </a:r>
            <a:endParaRPr lang="el-GR" sz="2000" dirty="0">
              <a:solidFill>
                <a:srgbClr val="FFFF00"/>
              </a:solidFill>
              <a:effectLst/>
            </a:endParaRPr>
          </a:p>
        </p:txBody>
      </p:sp>
      <p:pic>
        <p:nvPicPr>
          <p:cNvPr id="80898" name="Picture 2" descr="Z:\Karabou\biblia\physiology\Figures\Chapter 2\2_9.jpg"/>
          <p:cNvPicPr>
            <a:picLocks noGrp="1" noChangeAspect="1" noChangeArrowheads="1"/>
          </p:cNvPicPr>
          <p:nvPr>
            <p:ph idx="1"/>
          </p:nvPr>
        </p:nvPicPr>
        <p:blipFill>
          <a:blip r:embed="rId2" cstate="print"/>
          <a:srcRect/>
          <a:stretch>
            <a:fillRect/>
          </a:stretch>
        </p:blipFill>
        <p:spPr bwMode="auto">
          <a:xfrm>
            <a:off x="2051720" y="2332037"/>
            <a:ext cx="4993480"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39825"/>
          </a:xfrm>
        </p:spPr>
        <p:txBody>
          <a:bodyPr/>
          <a:lstStyle/>
          <a:p>
            <a:r>
              <a:rPr lang="el-GR" sz="2000" dirty="0" smtClean="0"/>
              <a:t>Στο φωτοχημικό κέντρο συμβαίνει ο διαχωρισμός φορτίου, δηλ η χλωροφύλλη </a:t>
            </a:r>
            <a:r>
              <a:rPr lang="en-US" sz="2000" dirty="0" smtClean="0"/>
              <a:t>a</a:t>
            </a:r>
            <a:r>
              <a:rPr lang="el-GR" sz="2000" dirty="0" smtClean="0"/>
              <a:t> του φωτοχημικού κέντρου χάνει ένα ηλεκτρόνιο και φορτίζεται θετικά (οξειδώνεται). Η χλωροφύλλη αυτή, προκειμένου να συνεχιστεί η διαδικασία, δεν μπορεί να παραμείνει οξειδωμένη και  δέχεται ένα ηλεκτρόνιο το οποίο παρέχεται από το σύμπλοκο που διασπά το νερό (σύμπλοκο φωτόλυσης νερού):</a:t>
            </a:r>
            <a:br>
              <a:rPr lang="el-GR" sz="2000" dirty="0" smtClean="0"/>
            </a:br>
            <a:endParaRPr lang="el-GR" sz="2000" dirty="0"/>
          </a:p>
        </p:txBody>
      </p:sp>
      <p:sp>
        <p:nvSpPr>
          <p:cNvPr id="3" name="Content Placeholder 2"/>
          <p:cNvSpPr>
            <a:spLocks noGrp="1"/>
          </p:cNvSpPr>
          <p:nvPr>
            <p:ph idx="1"/>
          </p:nvPr>
        </p:nvSpPr>
        <p:spPr>
          <a:xfrm>
            <a:off x="539552" y="2332037"/>
            <a:ext cx="8229600" cy="4525963"/>
          </a:xfrm>
        </p:spPr>
        <p:txBody>
          <a:bodyPr/>
          <a:lstStyle/>
          <a:p>
            <a:endParaRPr lang="en-US" sz="2400" dirty="0" smtClean="0">
              <a:solidFill>
                <a:srgbClr val="FFC000"/>
              </a:solidFill>
            </a:endParaRPr>
          </a:p>
          <a:p>
            <a:pPr>
              <a:buNone/>
            </a:pPr>
            <a:r>
              <a:rPr lang="el-GR" sz="2400" dirty="0" smtClean="0">
                <a:solidFill>
                  <a:srgbClr val="FFC000"/>
                </a:solidFill>
              </a:rPr>
              <a:t>2Η</a:t>
            </a:r>
            <a:r>
              <a:rPr lang="el-GR" sz="2400" baseline="-25000" dirty="0" smtClean="0">
                <a:solidFill>
                  <a:srgbClr val="FFC000"/>
                </a:solidFill>
              </a:rPr>
              <a:t>2</a:t>
            </a:r>
            <a:r>
              <a:rPr lang="el-GR" sz="2400" dirty="0" smtClean="0">
                <a:solidFill>
                  <a:srgbClr val="FFC000"/>
                </a:solidFill>
              </a:rPr>
              <a:t>Ο</a:t>
            </a:r>
            <a:r>
              <a:rPr lang="en-US" sz="2400" dirty="0" smtClean="0">
                <a:solidFill>
                  <a:srgbClr val="FFC000"/>
                </a:solidFill>
                <a:sym typeface="Symbol"/>
              </a:rPr>
              <a:t> </a:t>
            </a:r>
            <a:r>
              <a:rPr lang="el-GR" sz="2400" dirty="0" smtClean="0">
                <a:solidFill>
                  <a:srgbClr val="FFC000"/>
                </a:solidFill>
                <a:sym typeface="Symbol"/>
              </a:rPr>
              <a:t> 4Η</a:t>
            </a:r>
            <a:r>
              <a:rPr lang="el-GR" sz="2400" baseline="30000" dirty="0" smtClean="0">
                <a:solidFill>
                  <a:srgbClr val="FFC000"/>
                </a:solidFill>
                <a:sym typeface="Symbol"/>
              </a:rPr>
              <a:t>+</a:t>
            </a:r>
            <a:r>
              <a:rPr lang="en-US" sz="2400" baseline="30000" dirty="0" smtClean="0">
                <a:solidFill>
                  <a:srgbClr val="FFC000"/>
                </a:solidFill>
                <a:sym typeface="Symbol"/>
              </a:rPr>
              <a:t> </a:t>
            </a:r>
            <a:r>
              <a:rPr lang="el-GR" sz="2400" dirty="0" smtClean="0">
                <a:solidFill>
                  <a:srgbClr val="FFC000"/>
                </a:solidFill>
                <a:sym typeface="Symbol"/>
              </a:rPr>
              <a:t>+</a:t>
            </a:r>
            <a:r>
              <a:rPr lang="en-US" sz="2400" dirty="0" smtClean="0">
                <a:solidFill>
                  <a:srgbClr val="FFC000"/>
                </a:solidFill>
                <a:sym typeface="Symbol"/>
              </a:rPr>
              <a:t> </a:t>
            </a:r>
            <a:r>
              <a:rPr lang="el-GR" sz="2400" dirty="0" smtClean="0">
                <a:solidFill>
                  <a:srgbClr val="FFC000"/>
                </a:solidFill>
                <a:sym typeface="Symbol"/>
              </a:rPr>
              <a:t>4</a:t>
            </a:r>
            <a:r>
              <a:rPr lang="en-US" sz="2400" dirty="0" smtClean="0">
                <a:solidFill>
                  <a:srgbClr val="FFC000"/>
                </a:solidFill>
              </a:rPr>
              <a:t>e</a:t>
            </a:r>
            <a:r>
              <a:rPr lang="en-US" sz="2400" baseline="30000" dirty="0" smtClean="0">
                <a:solidFill>
                  <a:srgbClr val="FFC000"/>
                </a:solidFill>
              </a:rPr>
              <a:t>-  </a:t>
            </a:r>
            <a:r>
              <a:rPr lang="el-GR" sz="2400" dirty="0" smtClean="0">
                <a:solidFill>
                  <a:srgbClr val="FFC000"/>
                </a:solidFill>
                <a:sym typeface="Symbol"/>
              </a:rPr>
              <a:t>+</a:t>
            </a:r>
            <a:r>
              <a:rPr lang="en-US" sz="2400" dirty="0" smtClean="0">
                <a:solidFill>
                  <a:srgbClr val="FFC000"/>
                </a:solidFill>
                <a:sym typeface="Symbol"/>
              </a:rPr>
              <a:t> </a:t>
            </a:r>
            <a:r>
              <a:rPr lang="el-GR" sz="2400" dirty="0" smtClean="0">
                <a:solidFill>
                  <a:srgbClr val="FFC000"/>
                </a:solidFill>
                <a:sym typeface="Symbol"/>
              </a:rPr>
              <a:t>Ο</a:t>
            </a:r>
            <a:r>
              <a:rPr lang="el-GR" sz="2400" baseline="-25000" dirty="0" smtClean="0">
                <a:solidFill>
                  <a:srgbClr val="FFC000"/>
                </a:solidFill>
                <a:sym typeface="Symbol"/>
              </a:rPr>
              <a:t>2   </a:t>
            </a:r>
            <a:r>
              <a:rPr lang="el-GR" sz="2400" dirty="0" smtClean="0"/>
              <a:t>διάσπαση νερού</a:t>
            </a:r>
            <a:endParaRPr lang="en-US" sz="2400" dirty="0" smtClean="0"/>
          </a:p>
          <a:p>
            <a:pPr>
              <a:buNone/>
            </a:pPr>
            <a:r>
              <a:rPr lang="en-US" sz="2400" dirty="0" err="1" smtClean="0">
                <a:solidFill>
                  <a:srgbClr val="FFC000"/>
                </a:solidFill>
              </a:rPr>
              <a:t>Chla</a:t>
            </a:r>
            <a:r>
              <a:rPr lang="en-US" sz="2400" baseline="30000" dirty="0" smtClean="0">
                <a:solidFill>
                  <a:srgbClr val="FFC000"/>
                </a:solidFill>
              </a:rPr>
              <a:t>+ </a:t>
            </a:r>
            <a:r>
              <a:rPr lang="en-US" sz="2400" dirty="0" smtClean="0">
                <a:solidFill>
                  <a:srgbClr val="FFC000"/>
                </a:solidFill>
              </a:rPr>
              <a:t>+ e</a:t>
            </a:r>
            <a:r>
              <a:rPr lang="en-US" sz="2400" baseline="30000" dirty="0" smtClean="0">
                <a:solidFill>
                  <a:srgbClr val="FFC000"/>
                </a:solidFill>
              </a:rPr>
              <a:t>-</a:t>
            </a:r>
            <a:r>
              <a:rPr lang="en-US" sz="2400" dirty="0" smtClean="0">
                <a:solidFill>
                  <a:srgbClr val="FFC000"/>
                </a:solidFill>
                <a:sym typeface="Symbol"/>
              </a:rPr>
              <a:t> </a:t>
            </a:r>
            <a:r>
              <a:rPr lang="el-GR" sz="2400" dirty="0" smtClean="0">
                <a:solidFill>
                  <a:srgbClr val="FFC000"/>
                </a:solidFill>
                <a:sym typeface="Symbol"/>
              </a:rPr>
              <a:t> </a:t>
            </a:r>
            <a:r>
              <a:rPr lang="en-US" sz="2400" dirty="0" err="1" smtClean="0">
                <a:solidFill>
                  <a:srgbClr val="FFC000"/>
                </a:solidFill>
                <a:sym typeface="Symbol"/>
              </a:rPr>
              <a:t>Chla</a:t>
            </a:r>
            <a:r>
              <a:rPr lang="en-US" sz="2400" dirty="0" smtClean="0">
                <a:solidFill>
                  <a:srgbClr val="FFC000"/>
                </a:solidFill>
                <a:sym typeface="Symbol"/>
              </a:rPr>
              <a:t>    </a:t>
            </a:r>
            <a:r>
              <a:rPr lang="el-GR" sz="2400" dirty="0" smtClean="0">
                <a:sym typeface="Symbol"/>
              </a:rPr>
              <a:t>επαναφορά (αναγωγή) της </a:t>
            </a:r>
            <a:r>
              <a:rPr lang="en-US" sz="2400" dirty="0" err="1" smtClean="0">
                <a:sym typeface="Symbol"/>
              </a:rPr>
              <a:t>Chla</a:t>
            </a:r>
            <a:endParaRPr lang="el-GR" sz="2400" dirty="0" smtClean="0"/>
          </a:p>
          <a:p>
            <a:r>
              <a:rPr lang="el-GR" baseline="-25000" dirty="0" smtClean="0">
                <a:solidFill>
                  <a:srgbClr val="FFC000"/>
                </a:solidFill>
                <a:sym typeface="Symbol"/>
              </a:rPr>
              <a:t>Προσέξετε ότι στο σημείο αυτό απελευθερώνεται οξυγόνο σαν υποπροΪόν. </a:t>
            </a:r>
            <a:endParaRPr lang="el-GR" baseline="-25000" dirty="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dirty="0" smtClean="0"/>
              <a:t/>
            </a:r>
            <a:br>
              <a:rPr lang="el-GR" sz="2000" dirty="0" smtClean="0"/>
            </a:br>
            <a:r>
              <a:rPr lang="el-GR" sz="2000" dirty="0" smtClean="0"/>
              <a:t>Από τη στιγμή που συμβεί διαχωρισμός φορτίου έχουμε να κάνουμε ουσιαστικά με μια μπαταρία, με τον ένα της πόλο θετικά φορτισμένο (η </a:t>
            </a:r>
            <a:r>
              <a:rPr lang="en-US" sz="2000" dirty="0" err="1" smtClean="0"/>
              <a:t>Chla</a:t>
            </a:r>
            <a:r>
              <a:rPr lang="el-GR" sz="2000" dirty="0" smtClean="0"/>
              <a:t> που έχασε το ηλεκτρόνιο) και τον άλλο της πόλο αρνητικά φορτισμένο (το μόριο που απέκτησε το ηλεκτρόνιο). Το ηλεκτρικό ρεύμα δεν μεταφέρεται όμως απο καλώδια αλλά από </a:t>
            </a:r>
            <a:r>
              <a:rPr lang="el-GR" sz="2000" i="1" u="sng" dirty="0" smtClean="0">
                <a:solidFill>
                  <a:srgbClr val="FF0000"/>
                </a:solidFill>
              </a:rPr>
              <a:t>αλυσίδες μεταφοράς ηλεκτρονίων</a:t>
            </a:r>
            <a:r>
              <a:rPr lang="el-GR" sz="2000" dirty="0" smtClean="0"/>
              <a:t> </a:t>
            </a:r>
            <a:endParaRPr lang="el-GR" sz="2000" dirty="0"/>
          </a:p>
        </p:txBody>
      </p:sp>
      <p:pic>
        <p:nvPicPr>
          <p:cNvPr id="77827" name="Picture 3" descr="Z:\Karabou\biblia\physiology\Figures\Chapter 2\2_10.jpg"/>
          <p:cNvPicPr>
            <a:picLocks noChangeAspect="1" noChangeArrowheads="1"/>
          </p:cNvPicPr>
          <p:nvPr/>
        </p:nvPicPr>
        <p:blipFill>
          <a:blip r:embed="rId2" cstate="print"/>
          <a:srcRect/>
          <a:stretch>
            <a:fillRect/>
          </a:stretch>
        </p:blipFill>
        <p:spPr bwMode="auto">
          <a:xfrm>
            <a:off x="1259632" y="1988840"/>
            <a:ext cx="6119813" cy="2743200"/>
          </a:xfrm>
          <a:prstGeom prst="rect">
            <a:avLst/>
          </a:prstGeom>
          <a:noFill/>
        </p:spPr>
      </p:pic>
      <p:sp>
        <p:nvSpPr>
          <p:cNvPr id="5" name="Content Placeholder 4"/>
          <p:cNvSpPr>
            <a:spLocks noGrp="1"/>
          </p:cNvSpPr>
          <p:nvPr>
            <p:ph idx="1"/>
          </p:nvPr>
        </p:nvSpPr>
        <p:spPr>
          <a:xfrm>
            <a:off x="0" y="4941168"/>
            <a:ext cx="9144000" cy="1184995"/>
          </a:xfrm>
        </p:spPr>
        <p:txBody>
          <a:bodyPr/>
          <a:lstStyle/>
          <a:p>
            <a:pPr>
              <a:buNone/>
            </a:pPr>
            <a:r>
              <a:rPr lang="el-GR" sz="2000" dirty="0" smtClean="0"/>
              <a:t>Στο σχήμα φαίνεται ότι το Α που έχει ένα ηλεκτρόνιο παραπάνω το μεταφέρει στο μόριο Β κοκ μέχρι το τελικό μόριο της αλυσίδας, το Ε που φορτίζεται αρνητικά. Προσέξτε ότι τελικά συμβαίνει ροή ηλεκτρικού ρεύματος (ηλεκτρονίων) αυθόρμητα, απελευθερώνοντας ενέργεια. Το ψηλό επίπεδο ενέργειας του μορίου Α (δηλ της χλωροφύλλης </a:t>
            </a:r>
            <a:r>
              <a:rPr lang="en-US" sz="2000" dirty="0" smtClean="0"/>
              <a:t>a</a:t>
            </a:r>
            <a:r>
              <a:rPr lang="el-GR" sz="2000" dirty="0" smtClean="0"/>
              <a:t> του φωτοχημικού κέντρου) οφείλεται στην απορρόφηση των φωτονίων.</a:t>
            </a:r>
            <a:endParaRPr lang="el-G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2818656" cy="4879379"/>
          </a:xfrm>
        </p:spPr>
        <p:txBody>
          <a:bodyPr/>
          <a:lstStyle/>
          <a:p>
            <a:r>
              <a:rPr lang="el-GR" sz="1600" dirty="0" smtClean="0"/>
              <a:t>Μία υπενθύμιση για τις κύριες λειτουργίες των φυτών (από το πρώτο μάθημα): Η φωτοσύνθεση αποτελεί μια κεντρική λειτουργία</a:t>
            </a:r>
            <a:r>
              <a:rPr lang="en-US" sz="1600" dirty="0" smtClean="0"/>
              <a:t/>
            </a:r>
            <a:br>
              <a:rPr lang="en-US" sz="1600" dirty="0" smtClean="0"/>
            </a:br>
            <a:r>
              <a:rPr lang="en-US" sz="1100" dirty="0" smtClean="0"/>
              <a:t/>
            </a:r>
            <a:br>
              <a:rPr lang="en-US" sz="1100" dirty="0" smtClean="0"/>
            </a:br>
            <a:r>
              <a:rPr lang="el-GR" sz="1100" dirty="0" smtClean="0"/>
              <a:t>Οι </a:t>
            </a:r>
            <a:r>
              <a:rPr lang="el-GR" sz="1100" dirty="0"/>
              <a:t>κύριες λειτουργίες ενός αγγειόσπερμου και τα ισοζύγια νερού (διαθέσιμο νερό/νερό που χάνεται) και άνθρακα (άνθρακας που αφομοιώνεται / άνθρακας που χάνεται). Το ισοζύγιο ενέργειας αφορά την ενέργεια που αποκτά το φυτό μέσω της απορρόφησης φωτεινής ακτινοβολίας (στο πάνω μέρος του σχήματος) / την ενέργεια που δαπανά για συντήρηση και ανάπτυξη (στο κάτω μέρος του σχήματος).</a:t>
            </a:r>
            <a:br>
              <a:rPr lang="el-GR" sz="1100" dirty="0"/>
            </a:br>
            <a:endParaRPr lang="el-GR" sz="1100" dirty="0"/>
          </a:p>
        </p:txBody>
      </p:sp>
      <p:pic>
        <p:nvPicPr>
          <p:cNvPr id="50178" name="Picture 2" descr="Z:\Karabou\biblia\physiology\Figures\Chapter 1\1_1.jpg"/>
          <p:cNvPicPr>
            <a:picLocks noGrp="1" noChangeAspect="1" noChangeArrowheads="1"/>
          </p:cNvPicPr>
          <p:nvPr>
            <p:ph idx="1"/>
          </p:nvPr>
        </p:nvPicPr>
        <p:blipFill>
          <a:blip r:embed="rId2" cstate="print"/>
          <a:srcRect/>
          <a:stretch>
            <a:fillRect/>
          </a:stretch>
        </p:blipFill>
        <p:spPr bwMode="auto">
          <a:xfrm>
            <a:off x="3779912" y="280774"/>
            <a:ext cx="4248472" cy="614283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29600" cy="1139825"/>
          </a:xfrm>
        </p:spPr>
        <p:txBody>
          <a:bodyPr/>
          <a:lstStyle/>
          <a:p>
            <a:pPr fontAlgn="auto"/>
            <a:r>
              <a:rPr lang="el-GR" sz="2000" dirty="0" smtClean="0">
                <a:solidFill>
                  <a:schemeClr val="bg2">
                    <a:lumMod val="20000"/>
                    <a:lumOff val="80000"/>
                  </a:schemeClr>
                </a:solidFill>
              </a:rPr>
              <a:t>Στις φωτεινές αντιδράσεις της φωτοσύνθεσης η ενέργεια των φωτονίων προκαλεί ροή ηλεκτρονίων από το νερό που διασπάται προς τη </a:t>
            </a:r>
            <a:r>
              <a:rPr lang="en-US" sz="2000" dirty="0" err="1" smtClean="0">
                <a:solidFill>
                  <a:schemeClr val="bg2">
                    <a:lumMod val="20000"/>
                    <a:lumOff val="80000"/>
                  </a:schemeClr>
                </a:solidFill>
              </a:rPr>
              <a:t>Chla</a:t>
            </a:r>
            <a:r>
              <a:rPr lang="el-GR" sz="2000" dirty="0" smtClean="0">
                <a:solidFill>
                  <a:schemeClr val="bg2">
                    <a:lumMod val="20000"/>
                    <a:lumOff val="80000"/>
                  </a:schemeClr>
                </a:solidFill>
              </a:rPr>
              <a:t> του φωτοχημικού κέντρου και στη συνέχεια μέσω ενδιάμεσων φορέων καταλήγουν στον τελικό αποδέκτη, το μόριο </a:t>
            </a:r>
            <a:r>
              <a:rPr lang="en-US" sz="2000" dirty="0" smtClean="0">
                <a:solidFill>
                  <a:schemeClr val="bg2">
                    <a:lumMod val="20000"/>
                    <a:lumOff val="80000"/>
                  </a:schemeClr>
                </a:solidFill>
              </a:rPr>
              <a:t>NADP</a:t>
            </a:r>
            <a:r>
              <a:rPr lang="en-US" sz="2000" baseline="30000" dirty="0" smtClean="0">
                <a:solidFill>
                  <a:schemeClr val="bg2">
                    <a:lumMod val="20000"/>
                    <a:lumOff val="80000"/>
                  </a:schemeClr>
                </a:solidFill>
              </a:rPr>
              <a:t>+</a:t>
            </a:r>
            <a:r>
              <a:rPr lang="en-US" sz="2000" dirty="0" smtClean="0">
                <a:solidFill>
                  <a:schemeClr val="bg2">
                    <a:lumMod val="20000"/>
                    <a:lumOff val="80000"/>
                  </a:schemeClr>
                </a:solidFill>
              </a:rPr>
              <a:t> </a:t>
            </a:r>
            <a:r>
              <a:rPr lang="el-GR" sz="2000" dirty="0" smtClean="0">
                <a:solidFill>
                  <a:schemeClr val="bg2">
                    <a:lumMod val="20000"/>
                    <a:lumOff val="80000"/>
                  </a:schemeClr>
                </a:solidFill>
              </a:rPr>
              <a:t>το οποίο είναι οξειδωμένο και ανάγεται σε </a:t>
            </a:r>
            <a:r>
              <a:rPr lang="en-US" sz="2000" dirty="0" smtClean="0">
                <a:solidFill>
                  <a:schemeClr val="bg2">
                    <a:lumMod val="20000"/>
                    <a:lumOff val="80000"/>
                  </a:schemeClr>
                </a:solidFill>
              </a:rPr>
              <a:t>NADPH</a:t>
            </a:r>
            <a:r>
              <a:rPr lang="el-GR" sz="2000" baseline="-25000" dirty="0" smtClean="0">
                <a:solidFill>
                  <a:schemeClr val="bg2">
                    <a:lumMod val="20000"/>
                    <a:lumOff val="80000"/>
                  </a:schemeClr>
                </a:solidFill>
              </a:rPr>
              <a:t>2</a:t>
            </a:r>
            <a:r>
              <a:rPr lang="en-US" sz="2000" dirty="0" smtClean="0">
                <a:solidFill>
                  <a:schemeClr val="bg2">
                    <a:lumMod val="20000"/>
                    <a:lumOff val="80000"/>
                  </a:schemeClr>
                </a:solidFill>
              </a:rPr>
              <a:t>. </a:t>
            </a:r>
            <a:br>
              <a:rPr lang="en-US" sz="2000" dirty="0" smtClean="0">
                <a:solidFill>
                  <a:schemeClr val="bg2">
                    <a:lumMod val="20000"/>
                    <a:lumOff val="80000"/>
                  </a:schemeClr>
                </a:solidFill>
              </a:rPr>
            </a:br>
            <a:r>
              <a:rPr lang="en-US" sz="2000" dirty="0" smtClean="0">
                <a:solidFill>
                  <a:schemeClr val="bg2">
                    <a:lumMod val="20000"/>
                    <a:lumOff val="80000"/>
                  </a:schemeClr>
                </a:solidFill>
              </a:rPr>
              <a:t>NADP</a:t>
            </a:r>
            <a:r>
              <a:rPr lang="en-US" sz="2000" baseline="30000" dirty="0" smtClean="0">
                <a:solidFill>
                  <a:schemeClr val="bg2">
                    <a:lumMod val="20000"/>
                    <a:lumOff val="80000"/>
                  </a:schemeClr>
                </a:solidFill>
              </a:rPr>
              <a:t>+ </a:t>
            </a:r>
            <a:r>
              <a:rPr lang="en-US" sz="2000" dirty="0" smtClean="0">
                <a:solidFill>
                  <a:schemeClr val="bg2">
                    <a:lumMod val="20000"/>
                    <a:lumOff val="80000"/>
                  </a:schemeClr>
                </a:solidFill>
              </a:rPr>
              <a:t>+ 2H</a:t>
            </a:r>
            <a:r>
              <a:rPr lang="en-US" sz="2000" baseline="30000" dirty="0" smtClean="0">
                <a:solidFill>
                  <a:schemeClr val="bg2">
                    <a:lumMod val="20000"/>
                    <a:lumOff val="80000"/>
                  </a:schemeClr>
                </a:solidFill>
              </a:rPr>
              <a:t>+ </a:t>
            </a:r>
            <a:r>
              <a:rPr lang="en-US" sz="2000" dirty="0" smtClean="0">
                <a:solidFill>
                  <a:schemeClr val="bg2">
                    <a:lumMod val="20000"/>
                    <a:lumOff val="80000"/>
                  </a:schemeClr>
                </a:solidFill>
              </a:rPr>
              <a:t>+ 2e</a:t>
            </a:r>
            <a:r>
              <a:rPr lang="en-US" sz="2000" baseline="30000" dirty="0" smtClean="0">
                <a:solidFill>
                  <a:schemeClr val="bg2">
                    <a:lumMod val="20000"/>
                    <a:lumOff val="80000"/>
                  </a:schemeClr>
                </a:solidFill>
              </a:rPr>
              <a:t>-</a:t>
            </a:r>
            <a:r>
              <a:rPr lang="en-US" sz="2000" dirty="0" smtClean="0">
                <a:solidFill>
                  <a:schemeClr val="bg2">
                    <a:lumMod val="20000"/>
                    <a:lumOff val="80000"/>
                  </a:schemeClr>
                </a:solidFill>
              </a:rPr>
              <a:t> </a:t>
            </a:r>
            <a:r>
              <a:rPr lang="en-US" sz="2000" dirty="0" smtClean="0">
                <a:sym typeface="Symbol"/>
              </a:rPr>
              <a:t> </a:t>
            </a:r>
            <a:r>
              <a:rPr lang="en-US" sz="2000" dirty="0" smtClean="0">
                <a:solidFill>
                  <a:schemeClr val="bg2">
                    <a:lumMod val="20000"/>
                    <a:lumOff val="80000"/>
                  </a:schemeClr>
                </a:solidFill>
              </a:rPr>
              <a:t>NADPH</a:t>
            </a:r>
            <a:r>
              <a:rPr lang="en-US" sz="2000" baseline="-25000" dirty="0" smtClean="0">
                <a:solidFill>
                  <a:schemeClr val="bg2">
                    <a:lumMod val="20000"/>
                    <a:lumOff val="80000"/>
                  </a:schemeClr>
                </a:solidFill>
              </a:rPr>
              <a:t>2</a:t>
            </a:r>
            <a:r>
              <a:rPr lang="en-US" sz="2000" dirty="0" smtClean="0">
                <a:solidFill>
                  <a:schemeClr val="bg2">
                    <a:lumMod val="20000"/>
                    <a:lumOff val="80000"/>
                  </a:schemeClr>
                </a:solidFill>
              </a:rPr>
              <a:t/>
            </a:r>
            <a:br>
              <a:rPr lang="en-US" sz="2000" dirty="0" smtClean="0">
                <a:solidFill>
                  <a:schemeClr val="bg2">
                    <a:lumMod val="20000"/>
                    <a:lumOff val="80000"/>
                  </a:schemeClr>
                </a:solidFill>
              </a:rPr>
            </a:br>
            <a:r>
              <a:rPr lang="en-US" sz="2000" dirty="0" smtClean="0">
                <a:solidFill>
                  <a:schemeClr val="bg2">
                    <a:lumMod val="20000"/>
                    <a:lumOff val="80000"/>
                  </a:schemeClr>
                </a:solidFill>
              </a:rPr>
              <a:t>To NADPH</a:t>
            </a:r>
            <a:r>
              <a:rPr lang="en-US" sz="2000" baseline="-25000" dirty="0" smtClean="0">
                <a:solidFill>
                  <a:schemeClr val="bg2">
                    <a:lumMod val="20000"/>
                    <a:lumOff val="80000"/>
                  </a:schemeClr>
                </a:solidFill>
              </a:rPr>
              <a:t>2</a:t>
            </a:r>
            <a:r>
              <a:rPr lang="en-US" sz="2000" dirty="0" smtClean="0">
                <a:solidFill>
                  <a:schemeClr val="bg2">
                    <a:lumMod val="20000"/>
                    <a:lumOff val="80000"/>
                  </a:schemeClr>
                </a:solidFill>
              </a:rPr>
              <a:t> </a:t>
            </a:r>
            <a:r>
              <a:rPr lang="el-GR" sz="2000" dirty="0" smtClean="0">
                <a:solidFill>
                  <a:schemeClr val="bg2">
                    <a:lumMod val="20000"/>
                    <a:lumOff val="80000"/>
                  </a:schemeClr>
                </a:solidFill>
              </a:rPr>
              <a:t>ονομάζεται </a:t>
            </a:r>
            <a:r>
              <a:rPr lang="el-GR" sz="2000" dirty="0" smtClean="0"/>
              <a:t>φορέας αναγωγικής δύναμης ή αναγωγικό ισοδύναμο και όπως θα δούμε παρακάτω η ενέργεια που περικλείει καταναλώνεται για να γίνει σύνθεση οργανικών ενώσεων και παραγωγή βιομάζας.</a:t>
            </a:r>
            <a:br>
              <a:rPr lang="el-GR" sz="2000" dirty="0" smtClean="0"/>
            </a:br>
            <a:endParaRPr lang="el-GR" sz="2000" dirty="0">
              <a:solidFill>
                <a:schemeClr val="bg2">
                  <a:lumMod val="20000"/>
                  <a:lumOff val="80000"/>
                </a:schemeClr>
              </a:solidFill>
            </a:endParaRPr>
          </a:p>
        </p:txBody>
      </p:sp>
      <p:pic>
        <p:nvPicPr>
          <p:cNvPr id="79874" name="Picture 2" descr="Z:\Karabou\biblia\physiology\Figures\Chapter 2\2_energy_flow_in_photosynthesis.jpg"/>
          <p:cNvPicPr>
            <a:picLocks noGrp="1" noChangeAspect="1" noChangeArrowheads="1"/>
          </p:cNvPicPr>
          <p:nvPr>
            <p:ph idx="1"/>
          </p:nvPr>
        </p:nvPicPr>
        <p:blipFill>
          <a:blip r:embed="rId2" cstate="print"/>
          <a:srcRect/>
          <a:stretch>
            <a:fillRect/>
          </a:stretch>
        </p:blipFill>
        <p:spPr bwMode="auto">
          <a:xfrm>
            <a:off x="755576" y="3429000"/>
            <a:ext cx="7516847" cy="3429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sz="2400" dirty="0" smtClean="0"/>
              <a:t>Κατά τη διάρκεια της ροής των ηλεκτρονίων παράγεται επίσης ΑΤΡ, το μόριο που ονομάζεται και «ενεργειακό νόμισμα», διότι περικλείει μεγάλα ποσά ενέργειας. Οταν το ΑΤΡ διασπάται η ενέργεια που παράγεται χρησιμεύει και αυτή για τη σύνθεση οργανικών ενώσεων. Η διαδικασία αυτή της σύνθεσης δηλ. ΑΤΡ, ονομάζεται φωτοφωσφωρυλίωση</a:t>
            </a:r>
            <a:br>
              <a:rPr lang="el-GR" sz="2400" dirty="0" smtClean="0"/>
            </a:br>
            <a:endParaRPr lang="el-G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4525963"/>
          </a:xfrm>
        </p:spPr>
        <p:txBody>
          <a:bodyPr/>
          <a:lstStyle/>
          <a:p>
            <a:pPr>
              <a:buNone/>
            </a:pPr>
            <a:r>
              <a:rPr lang="el-GR" sz="2000" i="1" u="sng" dirty="0"/>
              <a:t>Γιατί η σύνθεση ΑΤΡ είναι τόσο </a:t>
            </a:r>
            <a:r>
              <a:rPr lang="el-GR" sz="2000" i="1" u="sng" dirty="0" smtClean="0"/>
              <a:t>σημαντική</a:t>
            </a:r>
            <a:r>
              <a:rPr lang="en-US" sz="2000" i="1" u="sng" dirty="0" smtClean="0"/>
              <a:t>;</a:t>
            </a:r>
            <a:endParaRPr lang="el-GR" sz="2000" i="1" u="sng" dirty="0" smtClean="0"/>
          </a:p>
          <a:p>
            <a:pPr>
              <a:buNone/>
            </a:pPr>
            <a:r>
              <a:rPr lang="el-GR" sz="2000" i="1" dirty="0" smtClean="0">
                <a:solidFill>
                  <a:srgbClr val="FFFF00"/>
                </a:solidFill>
              </a:rPr>
              <a:t>Το ΑΤΡ είναι η τριφωσφορική αδενοσίνη. Η ενέργεια που περικλείει κρύβεται στους φωσφορικούς δεσμούς: Κάθε φορά που αφαιρείται μια φωσφορική ομάδα, απελευθερώνονται μεγάλα ποσά ενέργειας </a:t>
            </a:r>
            <a:endParaRPr lang="el-GR" sz="2000" i="1" dirty="0">
              <a:solidFill>
                <a:srgbClr val="FFFF00"/>
              </a:solidFill>
            </a:endParaRPr>
          </a:p>
        </p:txBody>
      </p:sp>
      <p:pic>
        <p:nvPicPr>
          <p:cNvPr id="78851" name="Picture 3" descr="Z:\Karabou\biblia\physiology\Figures\Chapter 2\2_12.jpg"/>
          <p:cNvPicPr>
            <a:picLocks noChangeAspect="1" noChangeArrowheads="1"/>
          </p:cNvPicPr>
          <p:nvPr/>
        </p:nvPicPr>
        <p:blipFill>
          <a:blip r:embed="rId2" cstate="print"/>
          <a:srcRect/>
          <a:stretch>
            <a:fillRect/>
          </a:stretch>
        </p:blipFill>
        <p:spPr bwMode="auto">
          <a:xfrm>
            <a:off x="2411760" y="2420888"/>
            <a:ext cx="4681537" cy="38703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sz="2400" dirty="0" smtClean="0"/>
              <a:t>Συνοψίζοντας:</a:t>
            </a:r>
          </a:p>
          <a:p>
            <a:pPr>
              <a:buNone/>
            </a:pPr>
            <a:r>
              <a:rPr lang="el-GR" sz="2400" dirty="0" smtClean="0"/>
              <a:t>Στις φωτεινές αντιδράσεις της φωτοσύνθεσης η ενέργεια των φωτονίων χρησιμοποιείται ώστε να προκαλέσει διαχωρισμό φορτίου και στη συνέχεια ροή ηλεκτρονίων από έναν δότη (το νερό που διασπάται</a:t>
            </a:r>
            <a:r>
              <a:rPr lang="en-US" sz="2400" dirty="0" smtClean="0"/>
              <a:t> </a:t>
            </a:r>
            <a:r>
              <a:rPr lang="el-GR" sz="2400" dirty="0" smtClean="0"/>
              <a:t>και απελευθερώνεται οξυγόνο στην ατμόσφαιρα)</a:t>
            </a:r>
            <a:r>
              <a:rPr lang="en-US" sz="2400" dirty="0" smtClean="0"/>
              <a:t> </a:t>
            </a:r>
            <a:r>
              <a:rPr lang="el-GR" sz="2400" dirty="0" smtClean="0"/>
              <a:t> σε έναν τελικό δέκτη (το </a:t>
            </a:r>
            <a:r>
              <a:rPr lang="en-US" sz="2400" dirty="0" smtClean="0"/>
              <a:t>NADPH</a:t>
            </a:r>
            <a:r>
              <a:rPr lang="en-US" sz="2400" baseline="-25000" dirty="0" smtClean="0"/>
              <a:t>2</a:t>
            </a:r>
            <a:r>
              <a:rPr lang="en-US" sz="2400" dirty="0" smtClean="0"/>
              <a:t>)</a:t>
            </a:r>
            <a:r>
              <a:rPr lang="el-GR" sz="2400" dirty="0" smtClean="0"/>
              <a:t> και παράλληλα γίνεται σύνθεση ΑΤΡ</a:t>
            </a:r>
            <a:r>
              <a:rPr lang="en-US" sz="2400" dirty="0" smtClean="0"/>
              <a:t>.</a:t>
            </a:r>
            <a:endParaRPr lang="el-GR" sz="2400" dirty="0" smtClean="0"/>
          </a:p>
          <a:p>
            <a:pPr>
              <a:buNone/>
            </a:pPr>
            <a:r>
              <a:rPr lang="el-GR" sz="2400" b="1" dirty="0" smtClean="0">
                <a:solidFill>
                  <a:srgbClr val="FFFF00"/>
                </a:solidFill>
              </a:rPr>
              <a:t>Επομένως τα προϊόντα των φωτεινών αντιδράσεων της φωτοσύνθεσης είναι το ανηγμένο </a:t>
            </a:r>
            <a:r>
              <a:rPr lang="en-US" sz="2400" b="1" dirty="0" smtClean="0">
                <a:solidFill>
                  <a:srgbClr val="FFFF00"/>
                </a:solidFill>
              </a:rPr>
              <a:t>NADPH</a:t>
            </a:r>
            <a:r>
              <a:rPr lang="el-GR" sz="2400" b="1" dirty="0" smtClean="0">
                <a:solidFill>
                  <a:srgbClr val="FFFF00"/>
                </a:solidFill>
              </a:rPr>
              <a:t>, το ΑΤΡ και το οξυγόνο σαν παραπροϊόν</a:t>
            </a:r>
            <a:endParaRPr lang="el-GR" sz="2400" b="1"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t>Ερωτήματα που πρέπει να απαντηθούν προκειμένου να γίνει κατανοητή η φάση των βιοχημικών αντιδράσεων της φωτοσύνθεσης</a:t>
            </a:r>
            <a:endParaRPr lang="el-GR" sz="2800" dirty="0"/>
          </a:p>
        </p:txBody>
      </p:sp>
      <p:sp>
        <p:nvSpPr>
          <p:cNvPr id="3" name="Content Placeholder 2"/>
          <p:cNvSpPr>
            <a:spLocks noGrp="1"/>
          </p:cNvSpPr>
          <p:nvPr>
            <p:ph idx="1"/>
          </p:nvPr>
        </p:nvSpPr>
        <p:spPr/>
        <p:txBody>
          <a:bodyPr/>
          <a:lstStyle/>
          <a:p>
            <a:pPr>
              <a:buNone/>
            </a:pPr>
            <a:r>
              <a:rPr lang="el-GR" sz="2000" dirty="0">
                <a:solidFill>
                  <a:srgbClr val="FFFF00"/>
                </a:solidFill>
              </a:rPr>
              <a:t>Τι είναι οι  βιοχημικές αντιδράσεις</a:t>
            </a:r>
            <a:r>
              <a:rPr lang="el-GR" sz="2000" dirty="0" smtClean="0">
                <a:solidFill>
                  <a:srgbClr val="FFFF00"/>
                </a:solidFill>
              </a:rPr>
              <a:t>;</a:t>
            </a:r>
            <a:endParaRPr lang="en-US" sz="2000" dirty="0" smtClean="0">
              <a:solidFill>
                <a:srgbClr val="FFFF00"/>
              </a:solidFill>
            </a:endParaRPr>
          </a:p>
          <a:p>
            <a:pPr>
              <a:buNone/>
            </a:pPr>
            <a:r>
              <a:rPr lang="el-GR" sz="2000" i="1" dirty="0" smtClean="0"/>
              <a:t>Είναι αντιδράσεις που συμβαίνουν στα κύτταρα και καταλύονται από ένζυμα (βλ. Παρακάτω)</a:t>
            </a:r>
            <a:endParaRPr lang="el-GR" sz="2000" dirty="0"/>
          </a:p>
          <a:p>
            <a:pPr>
              <a:buNone/>
            </a:pPr>
            <a:r>
              <a:rPr lang="el-GR" sz="2000" dirty="0">
                <a:solidFill>
                  <a:srgbClr val="FFFF00"/>
                </a:solidFill>
              </a:rPr>
              <a:t>Τι σημαίνει ο όρος βιοχημικός κύκλος</a:t>
            </a:r>
            <a:r>
              <a:rPr lang="el-GR" sz="2000" dirty="0" smtClean="0">
                <a:solidFill>
                  <a:srgbClr val="FFFF00"/>
                </a:solidFill>
              </a:rPr>
              <a:t>;</a:t>
            </a:r>
          </a:p>
          <a:p>
            <a:pPr>
              <a:buNone/>
            </a:pPr>
            <a:r>
              <a:rPr lang="el-GR" sz="2000" i="1" dirty="0" smtClean="0"/>
              <a:t>Μια σειρά αντιδράσεων που κάθε μια καταλύεται από διαφορετικό ένζυμο. Διεξάγονται διαδοχικά έτσι ώστε μέρος των προϊόντων της τελευταίας να αποτελούν υποστρώματα για την πρώτη αντίδραση. Παριστάνεται σαν ένας κύκλος που ξεκινά από την πρώτη αντίδραση και καταλήγει (μέσω πολλών άλλων αντιδράσεων) πάλι σε αυτήν. </a:t>
            </a:r>
            <a:endParaRPr lang="el-GR" sz="2000" dirty="0"/>
          </a:p>
          <a:p>
            <a:endParaRPr lang="el-GR"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67544" y="1052736"/>
            <a:ext cx="8229600" cy="4525963"/>
          </a:xfrm>
        </p:spPr>
        <p:txBody>
          <a:bodyPr/>
          <a:lstStyle/>
          <a:p>
            <a:pPr>
              <a:buNone/>
            </a:pPr>
            <a:r>
              <a:rPr lang="el-GR" sz="2400" b="1" dirty="0" smtClean="0">
                <a:solidFill>
                  <a:srgbClr val="FFC000"/>
                </a:solidFill>
              </a:rPr>
              <a:t>Ποια η διαφορά αναβολισμού και καταβολισμού;</a:t>
            </a:r>
          </a:p>
          <a:p>
            <a:pPr>
              <a:buNone/>
            </a:pPr>
            <a:r>
              <a:rPr lang="el-GR" sz="2400" dirty="0" smtClean="0">
                <a:solidFill>
                  <a:srgbClr val="FFFF00"/>
                </a:solidFill>
              </a:rPr>
              <a:t>Αναβολισμός</a:t>
            </a:r>
            <a:r>
              <a:rPr lang="el-GR" sz="2400" dirty="0" smtClean="0"/>
              <a:t>: Μια σειρά  βιοχημικών αντιδράσεων (αναβολικές αντιδράσεις) που έχουν ως αποτέλεσμα τη σύνθεση πολύπλοκων μορίων από άλλα απλούστερα και συνήθως απαιτούν κατανάλωση ενέργειας (οι περισσότερες είναι </a:t>
            </a:r>
            <a:r>
              <a:rPr lang="el-GR" sz="2400" dirty="0" smtClean="0">
                <a:solidFill>
                  <a:srgbClr val="FFFF00"/>
                </a:solidFill>
              </a:rPr>
              <a:t>ενδεργονικές</a:t>
            </a:r>
            <a:r>
              <a:rPr lang="el-GR" sz="2400" dirty="0" smtClean="0"/>
              <a:t>)</a:t>
            </a:r>
          </a:p>
          <a:p>
            <a:pPr>
              <a:buNone/>
            </a:pPr>
            <a:r>
              <a:rPr lang="el-GR" sz="2400" dirty="0" smtClean="0">
                <a:solidFill>
                  <a:srgbClr val="FFFF00"/>
                </a:solidFill>
              </a:rPr>
              <a:t>Καταβολισμός</a:t>
            </a:r>
            <a:r>
              <a:rPr lang="el-GR" sz="2400" dirty="0" smtClean="0"/>
              <a:t>: Η αντίστροφη πορεία, Δημιουργία απλούστερων μορίων από τη διάσπαση πολυπλοκότερων και συνήθως απελευθερώνεται ενέργεια (οι αντιδράσεις αυτές είναι </a:t>
            </a:r>
            <a:r>
              <a:rPr lang="el-GR" sz="2400" dirty="0" smtClean="0">
                <a:solidFill>
                  <a:srgbClr val="FFFF00"/>
                </a:solidFill>
              </a:rPr>
              <a:t>εξεργονικές</a:t>
            </a:r>
            <a:r>
              <a:rPr lang="el-GR" sz="2400" dirty="0" smtClean="0"/>
              <a:t>)</a:t>
            </a:r>
          </a:p>
          <a:p>
            <a:endParaRPr lang="el-G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u="sng" dirty="0" smtClean="0"/>
              <a:t>Τι είναι τα ένζυμα</a:t>
            </a:r>
            <a:r>
              <a:rPr lang="en-US" i="1" u="sng" dirty="0" smtClean="0"/>
              <a:t>;</a:t>
            </a:r>
            <a:r>
              <a:rPr lang="el-GR" i="1" u="sng" dirty="0" smtClean="0"/>
              <a:t/>
            </a:r>
            <a:br>
              <a:rPr lang="el-GR" i="1" u="sng" dirty="0" smtClean="0"/>
            </a:br>
            <a:endParaRPr lang="el-GR" dirty="0"/>
          </a:p>
        </p:txBody>
      </p:sp>
      <p:sp>
        <p:nvSpPr>
          <p:cNvPr id="3" name="Content Placeholder 2"/>
          <p:cNvSpPr>
            <a:spLocks noGrp="1"/>
          </p:cNvSpPr>
          <p:nvPr>
            <p:ph idx="1"/>
          </p:nvPr>
        </p:nvSpPr>
        <p:spPr/>
        <p:txBody>
          <a:bodyPr/>
          <a:lstStyle/>
          <a:p>
            <a:pPr>
              <a:buNone/>
            </a:pPr>
            <a:r>
              <a:rPr lang="el-GR" sz="2000" dirty="0" smtClean="0"/>
              <a:t>Είναι πρωτεϊνες που καταλύουν βιοχημικές αντιδράσεις. Τα ένζυμα δεσμεύουν παροδικά τα μόρια των αντιδρώντων (υποστρωμάτων)</a:t>
            </a:r>
          </a:p>
          <a:p>
            <a:pPr>
              <a:buNone/>
            </a:pPr>
            <a:r>
              <a:rPr lang="el-GR" sz="2000" dirty="0" smtClean="0"/>
              <a:t> και διευκολύνουν να γίνει η αντίδραση. Άρα οι ενζυμικές αντιδράσεις περιλαμβάνουν ένα επί πλέον στάδιο, αυτό του σχηματισμού του ενδιάμεσου συμπλόκου ενζύμου-υποστρώματος:</a:t>
            </a:r>
          </a:p>
          <a:p>
            <a:r>
              <a:rPr lang="el-GR" sz="2000" b="1" dirty="0" smtClean="0"/>
              <a:t>Ε + </a:t>
            </a:r>
            <a:r>
              <a:rPr lang="de-DE" sz="2000" b="1" dirty="0" smtClean="0"/>
              <a:t>S </a:t>
            </a:r>
            <a:r>
              <a:rPr lang="el-GR" sz="2000" b="1" dirty="0" smtClean="0"/>
              <a:t>⇄  </a:t>
            </a:r>
            <a:r>
              <a:rPr lang="de-DE" sz="2000" b="1" dirty="0" smtClean="0"/>
              <a:t>ES </a:t>
            </a:r>
            <a:r>
              <a:rPr lang="el-GR" sz="2000" b="1" dirty="0" smtClean="0"/>
              <a:t>⇄   </a:t>
            </a:r>
            <a:r>
              <a:rPr lang="de-DE" sz="2000" b="1" dirty="0" smtClean="0"/>
              <a:t>E</a:t>
            </a:r>
            <a:r>
              <a:rPr lang="el-GR" sz="2000" b="1" dirty="0" smtClean="0"/>
              <a:t> + </a:t>
            </a:r>
            <a:r>
              <a:rPr lang="de-DE" sz="2000" b="1" dirty="0" smtClean="0"/>
              <a:t>P</a:t>
            </a:r>
            <a:endParaRPr lang="el-GR" sz="2000" b="1" dirty="0" smtClean="0"/>
          </a:p>
          <a:p>
            <a:r>
              <a:rPr lang="el-GR" sz="2000" b="1" dirty="0" smtClean="0"/>
              <a:t>Ε, ένζυμο.  </a:t>
            </a:r>
            <a:r>
              <a:rPr lang="en-US" sz="2000" b="1" dirty="0" smtClean="0"/>
              <a:t>S</a:t>
            </a:r>
            <a:r>
              <a:rPr lang="el-GR" sz="2000" b="1" dirty="0" smtClean="0"/>
              <a:t>, υπόστρωμα. </a:t>
            </a:r>
            <a:r>
              <a:rPr lang="en-US" sz="2000" b="1" dirty="0" smtClean="0"/>
              <a:t>ES</a:t>
            </a:r>
            <a:r>
              <a:rPr lang="el-GR" sz="2000" b="1" dirty="0" smtClean="0"/>
              <a:t>, σύμλποκο ενζύμου –υποστρώματος (ων). </a:t>
            </a:r>
            <a:r>
              <a:rPr lang="en-US" sz="2000" b="1" dirty="0" smtClean="0"/>
              <a:t>P</a:t>
            </a:r>
            <a:r>
              <a:rPr lang="el-GR" sz="2000" b="1" dirty="0" smtClean="0"/>
              <a:t>, προϊόν (ή προΙόντα)</a:t>
            </a:r>
            <a:endParaRPr lang="el-GR" sz="2000" dirty="0"/>
          </a:p>
        </p:txBody>
      </p:sp>
      <p:pic>
        <p:nvPicPr>
          <p:cNvPr id="83970" name="Picture 2" descr="Z:\Karabou\biblia\physiology\Figures\Chapter 2\2_enzymatic_reaction.jpg"/>
          <p:cNvPicPr>
            <a:picLocks noChangeAspect="1" noChangeArrowheads="1"/>
          </p:cNvPicPr>
          <p:nvPr/>
        </p:nvPicPr>
        <p:blipFill>
          <a:blip r:embed="rId2" cstate="print"/>
          <a:srcRect/>
          <a:stretch>
            <a:fillRect/>
          </a:stretch>
        </p:blipFill>
        <p:spPr bwMode="auto">
          <a:xfrm>
            <a:off x="611560" y="4293096"/>
            <a:ext cx="7775425" cy="202907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59431"/>
            <a:ext cx="8219256" cy="1877070"/>
          </a:xfrm>
        </p:spPr>
        <p:txBody>
          <a:bodyPr/>
          <a:lstStyle/>
          <a:p>
            <a:r>
              <a:rPr lang="el-GR" sz="2000" i="1" u="sng" dirty="0">
                <a:solidFill>
                  <a:srgbClr val="FF0000"/>
                </a:solidFill>
              </a:rPr>
              <a:t>Ποια είναι τα χαρακτηριστικά των ενζύμων που τα καθιστούν απαραίτητα στα κύτταρα</a:t>
            </a:r>
            <a:r>
              <a:rPr lang="el-GR" sz="2000" i="1" u="sng" dirty="0" smtClean="0">
                <a:solidFill>
                  <a:srgbClr val="FF0000"/>
                </a:solidFill>
              </a:rPr>
              <a:t>;</a:t>
            </a:r>
            <a:endParaRPr lang="el-GR" sz="2000" dirty="0">
              <a:solidFill>
                <a:srgbClr val="FF0000"/>
              </a:solidFill>
            </a:endParaRPr>
          </a:p>
        </p:txBody>
      </p:sp>
      <p:sp>
        <p:nvSpPr>
          <p:cNvPr id="3" name="Content Placeholder 2"/>
          <p:cNvSpPr>
            <a:spLocks noGrp="1"/>
          </p:cNvSpPr>
          <p:nvPr>
            <p:ph idx="1"/>
          </p:nvPr>
        </p:nvSpPr>
        <p:spPr>
          <a:xfrm>
            <a:off x="467544" y="692696"/>
            <a:ext cx="8229600" cy="4525963"/>
          </a:xfrm>
        </p:spPr>
        <p:txBody>
          <a:bodyPr/>
          <a:lstStyle/>
          <a:p>
            <a:pPr>
              <a:buNone/>
            </a:pPr>
            <a:r>
              <a:rPr lang="el-GR" sz="2000" b="1" dirty="0">
                <a:solidFill>
                  <a:srgbClr val="FFFF00"/>
                </a:solidFill>
              </a:rPr>
              <a:t>τρία βασικά πλεονεκτήματα:</a:t>
            </a:r>
            <a:r>
              <a:rPr lang="el-GR" sz="2000" dirty="0">
                <a:solidFill>
                  <a:srgbClr val="FFFF00"/>
                </a:solidFill>
              </a:rPr>
              <a:t> </a:t>
            </a:r>
            <a:endParaRPr lang="el-GR" sz="2000" dirty="0" smtClean="0">
              <a:solidFill>
                <a:srgbClr val="FFFF00"/>
              </a:solidFill>
            </a:endParaRPr>
          </a:p>
          <a:p>
            <a:pPr algn="just">
              <a:buNone/>
            </a:pPr>
            <a:r>
              <a:rPr lang="el-GR" sz="2000" b="1" u="sng" dirty="0" smtClean="0"/>
              <a:t>1. Αυξάνουν </a:t>
            </a:r>
            <a:r>
              <a:rPr lang="el-GR" sz="2000" b="1" u="sng" dirty="0"/>
              <a:t>εντυπωσιακά την ταχύτητα της αντίδρασης</a:t>
            </a:r>
            <a:r>
              <a:rPr lang="el-GR" sz="2000" b="1" u="sng" dirty="0" smtClean="0"/>
              <a:t>, </a:t>
            </a:r>
            <a:r>
              <a:rPr lang="el-GR" sz="2000" dirty="0" smtClean="0"/>
              <a:t>Σαν καταλύτες τα ένζυμα ελαττώνουν την ενέργεια ενεργοποίησης των αντιδρώντων επειδή τα φέρνουν σε επαφή μεταξύ τους</a:t>
            </a:r>
            <a:r>
              <a:rPr lang="en-US" sz="2000" dirty="0" smtClean="0"/>
              <a:t>. </a:t>
            </a:r>
            <a:r>
              <a:rPr lang="el-GR" sz="2000" dirty="0" smtClean="0"/>
              <a:t>Παράδειγμα: Η βενζίνη είναι εύλεκτη, αλλά δεν παίρνει φωτιά από μόνη της. Η φωτιά ενός σπίρτου προσφέρει την ενέργεια ενεργοποίησης για να πάρει φωτιά η βενζίνη. </a:t>
            </a:r>
          </a:p>
          <a:p>
            <a:pPr algn="just">
              <a:buNone/>
            </a:pPr>
            <a:r>
              <a:rPr lang="el-GR" sz="2000" dirty="0" smtClean="0"/>
              <a:t>Επίσης σαν καταλύτες τα ένζυμα δεν καταστρέφονται στη διάρκεια της κατάλυσης. Επομένως ένα και μόνο μόριο ενζύμου μπορεί να καταλύσει την αντίδραση πολυάριθμων μορίων υποστρώματος.</a:t>
            </a:r>
          </a:p>
          <a:p>
            <a:pPr algn="just">
              <a:buNone/>
            </a:pPr>
            <a:endParaRPr lang="el-GR" sz="2000" b="1" dirty="0" smtClean="0"/>
          </a:p>
        </p:txBody>
      </p:sp>
      <p:pic>
        <p:nvPicPr>
          <p:cNvPr id="5" name="Picture 2" descr="Z:\Karabou\biblia\physiology\Figures\Chapter 2\2_enzyme_energy.jpg"/>
          <p:cNvPicPr>
            <a:picLocks noChangeAspect="1" noChangeArrowheads="1"/>
          </p:cNvPicPr>
          <p:nvPr/>
        </p:nvPicPr>
        <p:blipFill>
          <a:blip r:embed="rId2" cstate="print"/>
          <a:srcRect/>
          <a:stretch>
            <a:fillRect/>
          </a:stretch>
        </p:blipFill>
        <p:spPr bwMode="auto">
          <a:xfrm>
            <a:off x="2411760" y="4005064"/>
            <a:ext cx="4681728" cy="2621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140968"/>
            <a:ext cx="8229600" cy="1139825"/>
          </a:xfrm>
        </p:spPr>
        <p:txBody>
          <a:bodyPr/>
          <a:lstStyle/>
          <a:p>
            <a:r>
              <a:rPr lang="el-GR" sz="2000" b="1" u="sng" dirty="0" smtClean="0"/>
              <a:t>2. Παρουσιάζουν υψηλή εξειδίκευση.</a:t>
            </a:r>
            <a:r>
              <a:rPr lang="el-GR" sz="2000" dirty="0" smtClean="0"/>
              <a:t> Αυτό σημαίνει ότι κάθε ένζυμο καταλύει μια μόνο αντίδραση ή μόνο μια κατηγορία αντιδράσεων με παρόμοια υποστρώματα </a:t>
            </a:r>
            <a:br>
              <a:rPr lang="el-GR" sz="2000" dirty="0" smtClean="0"/>
            </a:br>
            <a:r>
              <a:rPr lang="el-GR" sz="2000" b="1" dirty="0" smtClean="0"/>
              <a:t/>
            </a:r>
            <a:br>
              <a:rPr lang="el-GR" sz="2000" b="1" dirty="0" smtClean="0"/>
            </a:br>
            <a:r>
              <a:rPr lang="el-GR" sz="2000" b="1" u="sng" dirty="0" smtClean="0"/>
              <a:t>3. Επιδέχονται ρύθμιση. </a:t>
            </a:r>
            <a:r>
              <a:rPr lang="el-GR" sz="2000" dirty="0" smtClean="0"/>
              <a:t>Η ρύθμιση μπορεί να γίνει μέσω της σύνθεσης καινούργιων μορίων ενζύμων ή της καταστροφής των υπαρχόντων, ή μέσω του εντοπισμού τους σε διαφορετικά διαμερίσματα του κυττάρου (π.χ. Άλλα ένζυμα εντοπίζονται στον χλωροπλάστη και άλλα στα μιτοχόνδρια). Επίσης μέσω τροποποίησης της καταλυτικής τους δράσης από μόρια που τα παρεμποδίζουν (παρεμποδιστές) ή τα ενεργοποιούν (ενεργοποιητές)</a:t>
            </a:r>
            <a:br>
              <a:rPr lang="el-GR" sz="2000" dirty="0" smtClean="0"/>
            </a:br>
            <a:endParaRPr lang="el-G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dirty="0"/>
              <a:t/>
            </a:r>
            <a:br>
              <a:rPr lang="el-GR" sz="2000" dirty="0"/>
            </a:br>
            <a:r>
              <a:rPr lang="el-GR" sz="2000" i="1" u="sng" dirty="0"/>
              <a:t>Με ποιον τρόπο οι ενζυμικές αντιδράσεις </a:t>
            </a:r>
            <a:r>
              <a:rPr lang="el-GR" sz="2000" i="1" u="sng" dirty="0" smtClean="0"/>
              <a:t>ρυθμίζουν το μεταβολισμό</a:t>
            </a:r>
            <a:r>
              <a:rPr lang="en-US" sz="2000" i="1" u="sng" dirty="0" smtClean="0"/>
              <a:t>;</a:t>
            </a:r>
            <a:r>
              <a:rPr lang="el-GR" sz="2000" dirty="0"/>
              <a:t/>
            </a:r>
            <a:br>
              <a:rPr lang="el-GR" sz="2000" dirty="0"/>
            </a:br>
            <a:endParaRPr lang="el-GR" sz="2000" dirty="0"/>
          </a:p>
        </p:txBody>
      </p:sp>
      <p:sp>
        <p:nvSpPr>
          <p:cNvPr id="3" name="Content Placeholder 2"/>
          <p:cNvSpPr>
            <a:spLocks noGrp="1"/>
          </p:cNvSpPr>
          <p:nvPr>
            <p:ph idx="1"/>
          </p:nvPr>
        </p:nvSpPr>
        <p:spPr>
          <a:xfrm>
            <a:off x="-180528" y="1600200"/>
            <a:ext cx="3384376" cy="4525963"/>
          </a:xfrm>
        </p:spPr>
        <p:txBody>
          <a:bodyPr/>
          <a:lstStyle/>
          <a:p>
            <a:pPr algn="ctr">
              <a:buNone/>
            </a:pPr>
            <a:r>
              <a:rPr lang="el-GR" sz="1600" b="1" i="1" dirty="0" smtClean="0"/>
              <a:t>      Χαρακτηριστικό παράδειγμα είναι </a:t>
            </a:r>
            <a:r>
              <a:rPr lang="el-GR" sz="1600" b="1" i="1" dirty="0" smtClean="0">
                <a:solidFill>
                  <a:srgbClr val="FFFF00"/>
                </a:solidFill>
              </a:rPr>
              <a:t>ανάδρομη παρεμπόδιση</a:t>
            </a:r>
            <a:r>
              <a:rPr lang="el-GR" sz="1600" b="1" i="1" dirty="0" smtClean="0"/>
              <a:t> μιας μεταβολικής πορείας. Το τελικό προϊόν της πορείας εάν συσσωρευτεί, παρεμποδίζει τη δραστηριότητα του ενζύμου Α στην αρχή της αλυσίδας των αντιδράσεων. Εάν καταναλωθεί η πορεία συνεχίζεται</a:t>
            </a:r>
            <a:endParaRPr lang="el-GR" sz="1600" dirty="0"/>
          </a:p>
        </p:txBody>
      </p:sp>
      <p:pic>
        <p:nvPicPr>
          <p:cNvPr id="86018" name="Picture 2" descr="Z:\Karabou\biblia\physiology\Figures\Chapter 2\2_enzyme_inhibition_rev1.jpg"/>
          <p:cNvPicPr>
            <a:picLocks noChangeAspect="1" noChangeArrowheads="1"/>
          </p:cNvPicPr>
          <p:nvPr/>
        </p:nvPicPr>
        <p:blipFill>
          <a:blip r:embed="rId2" cstate="print"/>
          <a:srcRect/>
          <a:stretch>
            <a:fillRect/>
          </a:stretch>
        </p:blipFill>
        <p:spPr bwMode="auto">
          <a:xfrm>
            <a:off x="3419872" y="1316578"/>
            <a:ext cx="5400600" cy="554142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b="1" dirty="0"/>
              <a:t> </a:t>
            </a:r>
            <a:r>
              <a:rPr lang="el-GR" sz="2000" dirty="0"/>
              <a:t/>
            </a:r>
            <a:br>
              <a:rPr lang="el-GR" sz="2000" dirty="0"/>
            </a:br>
            <a:r>
              <a:rPr lang="el-GR" sz="2000" b="1" dirty="0"/>
              <a:t>Φωτοσύνθεση: </a:t>
            </a:r>
            <a:r>
              <a:rPr lang="el-GR" sz="2000" b="1" dirty="0" smtClean="0"/>
              <a:t>Γιατί είναι σημαντική</a:t>
            </a:r>
            <a:r>
              <a:rPr lang="en-US" sz="2000" b="1" dirty="0" smtClean="0"/>
              <a:t>; </a:t>
            </a:r>
            <a:r>
              <a:rPr lang="el-GR" sz="2000" b="1" dirty="0" smtClean="0"/>
              <a:t/>
            </a:r>
            <a:br>
              <a:rPr lang="el-GR" sz="2000" b="1" dirty="0" smtClean="0"/>
            </a:br>
            <a:r>
              <a:rPr lang="el-GR" sz="2000" b="1" dirty="0" smtClean="0"/>
              <a:t>-Διότι είναι ο </a:t>
            </a:r>
            <a:r>
              <a:rPr lang="el-GR" sz="2000" b="1" dirty="0"/>
              <a:t>ενεργειακός τροφοδότης της Βιόσφαιρας</a:t>
            </a:r>
            <a:br>
              <a:rPr lang="el-GR" sz="2000" b="1" dirty="0"/>
            </a:br>
            <a:endParaRPr lang="el-GR" sz="2000" dirty="0"/>
          </a:p>
        </p:txBody>
      </p:sp>
      <p:sp>
        <p:nvSpPr>
          <p:cNvPr id="3" name="Content Placeholder 2"/>
          <p:cNvSpPr>
            <a:spLocks noGrp="1"/>
          </p:cNvSpPr>
          <p:nvPr>
            <p:ph idx="1"/>
          </p:nvPr>
        </p:nvSpPr>
        <p:spPr/>
        <p:txBody>
          <a:bodyPr/>
          <a:lstStyle/>
          <a:p>
            <a:r>
              <a:rPr lang="el-GR" sz="1800" dirty="0"/>
              <a:t>Υπολογίζεται ότι σε επίπεδο βιόσφαιρας οι φωτοσυνθετικοί οργανισμοί δεσμεύουν 120×10</a:t>
            </a:r>
            <a:r>
              <a:rPr lang="el-GR" sz="1800" baseline="30000" dirty="0"/>
              <a:t>9</a:t>
            </a:r>
            <a:r>
              <a:rPr lang="el-GR" sz="1800" dirty="0"/>
              <a:t> τόνους </a:t>
            </a:r>
            <a:r>
              <a:rPr lang="en-US" sz="1800" dirty="0"/>
              <a:t>C</a:t>
            </a:r>
            <a:r>
              <a:rPr lang="el-GR" sz="1800" dirty="0"/>
              <a:t> </a:t>
            </a:r>
            <a:r>
              <a:rPr lang="el-GR" sz="1800" dirty="0" smtClean="0"/>
              <a:t>ετησίως</a:t>
            </a:r>
            <a:r>
              <a:rPr lang="en-US" sz="1800" dirty="0" smtClean="0"/>
              <a:t> </a:t>
            </a:r>
            <a:r>
              <a:rPr lang="el-GR" sz="1800" dirty="0" smtClean="0"/>
              <a:t> </a:t>
            </a:r>
            <a:r>
              <a:rPr lang="el-GR" sz="1800" dirty="0"/>
              <a:t>ή 440×10</a:t>
            </a:r>
            <a:r>
              <a:rPr lang="el-GR" sz="1800" baseline="30000" dirty="0"/>
              <a:t>9</a:t>
            </a:r>
            <a:r>
              <a:rPr lang="el-GR" sz="1800" dirty="0"/>
              <a:t> τόνους </a:t>
            </a:r>
            <a:r>
              <a:rPr lang="en-US" sz="1800" dirty="0"/>
              <a:t>CO</a:t>
            </a:r>
            <a:r>
              <a:rPr lang="el-GR" sz="1800" baseline="-25000" dirty="0" smtClean="0"/>
              <a:t>2</a:t>
            </a:r>
            <a:r>
              <a:rPr lang="en-US" sz="1800" baseline="-25000" dirty="0" smtClean="0"/>
              <a:t> </a:t>
            </a:r>
            <a:r>
              <a:rPr lang="el-GR" sz="1800" dirty="0" smtClean="0"/>
              <a:t>(η </a:t>
            </a:r>
            <a:r>
              <a:rPr lang="el-GR" sz="1800" dirty="0"/>
              <a:t>ατμόσφαιρα του πλανήτη υπολογίζεται ότι περιέχει 730×10</a:t>
            </a:r>
            <a:r>
              <a:rPr lang="el-GR" sz="1800" baseline="30000" dirty="0"/>
              <a:t>9</a:t>
            </a:r>
            <a:r>
              <a:rPr lang="el-GR" sz="1800" dirty="0"/>
              <a:t> τόνους </a:t>
            </a:r>
            <a:r>
              <a:rPr lang="en-US" sz="1800" dirty="0"/>
              <a:t>C</a:t>
            </a:r>
            <a:r>
              <a:rPr lang="el-GR" sz="1800" dirty="0" smtClean="0"/>
              <a:t>)</a:t>
            </a:r>
            <a:r>
              <a:rPr lang="en-US" sz="1800" dirty="0" smtClean="0"/>
              <a:t>.</a:t>
            </a:r>
          </a:p>
          <a:p>
            <a:r>
              <a:rPr lang="el-GR" sz="1800" dirty="0" smtClean="0"/>
              <a:t> </a:t>
            </a:r>
            <a:r>
              <a:rPr lang="en-US" sz="1800" dirty="0" smtClean="0"/>
              <a:t>A</a:t>
            </a:r>
            <a:r>
              <a:rPr lang="el-GR" sz="1800" dirty="0"/>
              <a:t>ς σημειωθεί ότι η παραγωγή </a:t>
            </a:r>
            <a:r>
              <a:rPr lang="en-US" sz="1800" dirty="0"/>
              <a:t>C</a:t>
            </a:r>
            <a:r>
              <a:rPr lang="el-GR" sz="1800" dirty="0"/>
              <a:t>Ο</a:t>
            </a:r>
            <a:r>
              <a:rPr lang="el-GR" sz="1800" baseline="-25000" dirty="0"/>
              <a:t>2</a:t>
            </a:r>
            <a:r>
              <a:rPr lang="el-GR" sz="1800" dirty="0"/>
              <a:t> από ανθρωπογενείς δραστηριότητες (κυρίως λόγω της καύσης ορυκτών καυσίμων) ανήλθε το 2013 σε 36×10</a:t>
            </a:r>
            <a:r>
              <a:rPr lang="el-GR" sz="1800" baseline="30000" dirty="0"/>
              <a:t>9</a:t>
            </a:r>
            <a:r>
              <a:rPr lang="el-GR" sz="1800" dirty="0"/>
              <a:t> τόνους, δηλ. το 1/12 περίπου της φωτοσυνθετικής δραστηριότητας του πλανήτη</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1139825"/>
          </a:xfrm>
        </p:spPr>
        <p:txBody>
          <a:bodyPr/>
          <a:lstStyle/>
          <a:p>
            <a:r>
              <a:rPr lang="el-GR" sz="2000" i="1" u="sng" dirty="0" smtClean="0"/>
              <a:t>Ποιοι παράγοντες επηρεάζουν τις ενζυμικές αντιδράσεις;</a:t>
            </a:r>
            <a:br>
              <a:rPr lang="el-GR" sz="2000" i="1" u="sng" dirty="0" smtClean="0"/>
            </a:br>
            <a:r>
              <a:rPr lang="el-GR" sz="2000" dirty="0" smtClean="0">
                <a:solidFill>
                  <a:srgbClr val="FFFF00"/>
                </a:solidFill>
              </a:rPr>
              <a:t>1. Η συγκέντρωση του υποστρώματος:</a:t>
            </a:r>
            <a:r>
              <a:rPr lang="el-GR" sz="2000" dirty="0" smtClean="0"/>
              <a:t> Η ταχύτητα της αντίδρασης αυξάνεται όταν αυξάνετα η σγκέντρωση του υποστρώματος στην αρχή γραμμικά και στη συνέχεια τείνει σε ένα όριο, τη μέγιστη ταχύτητα (</a:t>
            </a:r>
            <a:r>
              <a:rPr lang="en-US" sz="2000" dirty="0" err="1" smtClean="0"/>
              <a:t>Vmax</a:t>
            </a:r>
            <a:r>
              <a:rPr lang="en-US" sz="2000" dirty="0" smtClean="0"/>
              <a:t>). To Km</a:t>
            </a:r>
            <a:r>
              <a:rPr lang="el-GR" sz="2000" dirty="0" smtClean="0"/>
              <a:t> ονομάζεται σταθερά </a:t>
            </a:r>
            <a:r>
              <a:rPr lang="en-US" sz="2000" dirty="0" err="1" smtClean="0"/>
              <a:t>Mich</a:t>
            </a:r>
            <a:r>
              <a:rPr lang="el-GR" sz="2000" dirty="0" smtClean="0"/>
              <a:t>α</a:t>
            </a:r>
            <a:r>
              <a:rPr lang="en-US" sz="2000" dirty="0" err="1" smtClean="0"/>
              <a:t>eliis</a:t>
            </a:r>
            <a:r>
              <a:rPr lang="el-GR" sz="2000" dirty="0" smtClean="0"/>
              <a:t> και μας δείχνει τη συγκέντρωση του υποστρώματος με την οποία επιτυγχάνεται το μισό της μέγιστης ταχύτητας. Μας δείχνει ουσιαστικά τη συγκένεια ενζύμου-υποστρώματος. </a:t>
            </a:r>
            <a:br>
              <a:rPr lang="el-GR" sz="2000" dirty="0" smtClean="0"/>
            </a:br>
            <a:endParaRPr lang="el-GR" sz="2000" dirty="0"/>
          </a:p>
        </p:txBody>
      </p:sp>
      <p:pic>
        <p:nvPicPr>
          <p:cNvPr id="3074" name="Picture 2" descr="Z:\Karabou\biblia\physiology\Figures\Chapter 2\2_enzyme_kinetics.jpg"/>
          <p:cNvPicPr>
            <a:picLocks noGrp="1" noChangeAspect="1" noChangeArrowheads="1"/>
          </p:cNvPicPr>
          <p:nvPr>
            <p:ph idx="1"/>
          </p:nvPr>
        </p:nvPicPr>
        <p:blipFill>
          <a:blip r:embed="rId2" cstate="print"/>
          <a:srcRect/>
          <a:stretch>
            <a:fillRect/>
          </a:stretch>
        </p:blipFill>
        <p:spPr bwMode="auto">
          <a:xfrm>
            <a:off x="2123728" y="3573016"/>
            <a:ext cx="4681728" cy="2621280"/>
          </a:xfrm>
          <a:prstGeom prst="rect">
            <a:avLst/>
          </a:prstGeom>
          <a:noFill/>
        </p:spPr>
      </p:pic>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i="1" u="sng" dirty="0"/>
              <a:t>Ποιοι παράγοντες επηρεάζουν τις ενζυμικές αντιδράσεις</a:t>
            </a:r>
            <a:r>
              <a:rPr lang="el-GR" sz="2000" i="1" u="sng" dirty="0" smtClean="0"/>
              <a:t>; </a:t>
            </a:r>
            <a:r>
              <a:rPr lang="el-GR" sz="2000" dirty="0" smtClean="0"/>
              <a:t/>
            </a:r>
            <a:br>
              <a:rPr lang="el-GR" sz="2000" dirty="0" smtClean="0"/>
            </a:br>
            <a:r>
              <a:rPr lang="en-US" sz="2000" dirty="0" smtClean="0"/>
              <a:t/>
            </a:r>
            <a:br>
              <a:rPr lang="en-US" sz="2000" dirty="0" smtClean="0"/>
            </a:br>
            <a:r>
              <a:rPr lang="en-US" sz="2000" dirty="0" smtClean="0"/>
              <a:t/>
            </a:r>
            <a:br>
              <a:rPr lang="en-US" sz="2000" dirty="0" smtClean="0"/>
            </a:br>
            <a:r>
              <a:rPr lang="el-GR" sz="2000" dirty="0" smtClean="0">
                <a:solidFill>
                  <a:srgbClr val="FFFF00"/>
                </a:solidFill>
              </a:rPr>
              <a:t>2. Η θερμοκρασία και το </a:t>
            </a:r>
            <a:r>
              <a:rPr lang="en-US" sz="2000" dirty="0" smtClean="0">
                <a:solidFill>
                  <a:srgbClr val="FFFF00"/>
                </a:solidFill>
              </a:rPr>
              <a:t>pH</a:t>
            </a:r>
            <a:endParaRPr lang="el-GR" sz="2000" dirty="0">
              <a:solidFill>
                <a:srgbClr val="FFFF00"/>
              </a:solidFill>
            </a:endParaRPr>
          </a:p>
        </p:txBody>
      </p:sp>
      <p:pic>
        <p:nvPicPr>
          <p:cNvPr id="1026" name="Picture 2" descr="Z:\Karabou\biblia\physiology\Figures\Chapter 2\2_enzyme_dependence_T-pH.jpg"/>
          <p:cNvPicPr>
            <a:picLocks noGrp="1" noChangeAspect="1" noChangeArrowheads="1"/>
          </p:cNvPicPr>
          <p:nvPr>
            <p:ph idx="1"/>
          </p:nvPr>
        </p:nvPicPr>
        <p:blipFill>
          <a:blip r:embed="rId2" cstate="print"/>
          <a:srcRect/>
          <a:stretch>
            <a:fillRect/>
          </a:stretch>
        </p:blipFill>
        <p:spPr bwMode="auto">
          <a:xfrm>
            <a:off x="2231136" y="2552541"/>
            <a:ext cx="4681728" cy="262128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13111"/>
            <a:ext cx="8229600" cy="1139825"/>
          </a:xfrm>
        </p:spPr>
        <p:txBody>
          <a:bodyPr/>
          <a:lstStyle/>
          <a:p>
            <a:r>
              <a:rPr lang="el-GR" sz="2400" dirty="0" smtClean="0">
                <a:solidFill>
                  <a:srgbClr val="FFFF00"/>
                </a:solidFill>
              </a:rPr>
              <a:t>Η σύδεση μεταξύ των φωτεινών αντιδράσεων και των βιοχημικών (ή σκοτεινών) αντιδράσεων της φωτοσύνθεσης:</a:t>
            </a:r>
            <a:r>
              <a:rPr lang="el-GR" sz="2400" dirty="0" smtClean="0"/>
              <a:t/>
            </a:r>
            <a:br>
              <a:rPr lang="el-GR" sz="2400" dirty="0" smtClean="0"/>
            </a:br>
            <a:r>
              <a:rPr lang="el-GR" sz="2400" dirty="0" smtClean="0"/>
              <a:t/>
            </a:r>
            <a:br>
              <a:rPr lang="el-GR" sz="2400" dirty="0" smtClean="0"/>
            </a:br>
            <a:r>
              <a:rPr lang="el-GR" sz="2400" dirty="0" smtClean="0"/>
              <a:t>Κατά τη διάρκεια των φωτεινών αντιδράσεων παράγονται δύο προϊόντα, τα ΑΤΡ και </a:t>
            </a:r>
            <a:r>
              <a:rPr lang="en-US" sz="2400" dirty="0" smtClean="0"/>
              <a:t>NADPH</a:t>
            </a:r>
            <a:r>
              <a:rPr lang="en-US" sz="2400" baseline="-25000" dirty="0" smtClean="0"/>
              <a:t>2</a:t>
            </a:r>
            <a:r>
              <a:rPr lang="el-GR" sz="2400" dirty="0" smtClean="0"/>
              <a:t> των οποίων η αποθηκευμένη ενέργεια χρησιμοποιείται για τη δέσμευση του </a:t>
            </a:r>
            <a:r>
              <a:rPr lang="en-US" sz="2400" dirty="0" smtClean="0"/>
              <a:t>CO</a:t>
            </a:r>
            <a:r>
              <a:rPr lang="en-US" sz="2400" baseline="-25000" dirty="0" smtClean="0"/>
              <a:t>2</a:t>
            </a:r>
            <a:r>
              <a:rPr lang="el-GR" sz="2400" dirty="0" smtClean="0"/>
              <a:t> της ατμόσφαιρας και τη μετατροπή του σε υδατάνθρακες (σάκχαρα). Με τον τρόπο αυτό ο στόχος έχει επιτευχθεί: Η ενέργεια των φωτονίων έχει τελικά μετατραπεί σε βιομάζα</a:t>
            </a:r>
            <a:br>
              <a:rPr lang="el-GR" sz="2400" dirty="0" smtClean="0"/>
            </a:br>
            <a:r>
              <a:rPr lang="el-GR" sz="2400" dirty="0" smtClean="0"/>
              <a:t>Οι φωτεινές αντιδράσεις γίνονται στα θυλακοειδή, ενώ οι βιοχημικές στο στρώμα του χλωροπλάστη</a:t>
            </a:r>
            <a:endParaRPr lang="el-GR" sz="2400" dirty="0"/>
          </a:p>
        </p:txBody>
      </p:sp>
      <p:pic>
        <p:nvPicPr>
          <p:cNvPr id="49154" name="Picture 2" descr="Z:\Karabou\biblia\physiology\Figures\Chapter 2\2_light_dark_reactions_connection.jpg"/>
          <p:cNvPicPr>
            <a:picLocks noGrp="1" noChangeAspect="1" noChangeArrowheads="1"/>
          </p:cNvPicPr>
          <p:nvPr>
            <p:ph idx="1"/>
          </p:nvPr>
        </p:nvPicPr>
        <p:blipFill>
          <a:blip r:embed="rId2" cstate="print"/>
          <a:srcRect/>
          <a:stretch>
            <a:fillRect/>
          </a:stretch>
        </p:blipFill>
        <p:spPr bwMode="auto">
          <a:xfrm>
            <a:off x="179512" y="4581128"/>
            <a:ext cx="8761335" cy="191108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39825"/>
          </a:xfrm>
        </p:spPr>
        <p:txBody>
          <a:bodyPr/>
          <a:lstStyle/>
          <a:p>
            <a:r>
              <a:rPr lang="el-GR" sz="2400" dirty="0" smtClean="0">
                <a:solidFill>
                  <a:srgbClr val="FFFF00"/>
                </a:solidFill>
              </a:rPr>
              <a:t>Ο φωτοσυνθετικός μεταβολισμός του άνθρακα (η δέσμευση του </a:t>
            </a:r>
            <a:r>
              <a:rPr lang="en-US" sz="2400" dirty="0" smtClean="0">
                <a:solidFill>
                  <a:srgbClr val="FFFF00"/>
                </a:solidFill>
              </a:rPr>
              <a:t>CO</a:t>
            </a:r>
            <a:r>
              <a:rPr lang="en-US" sz="2400" baseline="-25000" dirty="0" smtClean="0">
                <a:solidFill>
                  <a:srgbClr val="FFFF00"/>
                </a:solidFill>
              </a:rPr>
              <a:t>2</a:t>
            </a:r>
            <a:r>
              <a:rPr lang="el-GR" sz="2400" dirty="0" smtClean="0">
                <a:solidFill>
                  <a:srgbClr val="FFFF00"/>
                </a:solidFill>
              </a:rPr>
              <a:t> της ατμόσφαιρας και η μετατροπή του σε υδατάνθρακες ) παρουσιάζεται με τρεις παραλλαγές στα φυτά:</a:t>
            </a:r>
            <a:br>
              <a:rPr lang="el-GR" sz="2400" dirty="0" smtClean="0">
                <a:solidFill>
                  <a:srgbClr val="FFFF00"/>
                </a:solidFill>
              </a:rPr>
            </a:br>
            <a:endParaRPr lang="el-GR" sz="2400" dirty="0">
              <a:solidFill>
                <a:srgbClr val="FFFF00"/>
              </a:solidFill>
            </a:endParaRPr>
          </a:p>
        </p:txBody>
      </p:sp>
      <p:sp>
        <p:nvSpPr>
          <p:cNvPr id="3" name="Content Placeholder 2"/>
          <p:cNvSpPr>
            <a:spLocks noGrp="1"/>
          </p:cNvSpPr>
          <p:nvPr>
            <p:ph idx="1"/>
          </p:nvPr>
        </p:nvSpPr>
        <p:spPr/>
        <p:txBody>
          <a:bodyPr/>
          <a:lstStyle/>
          <a:p>
            <a:r>
              <a:rPr lang="el-GR" sz="2400" u="sng" dirty="0" smtClean="0"/>
              <a:t>1. </a:t>
            </a:r>
            <a:r>
              <a:rPr lang="en-US" sz="2400" u="sng" dirty="0" smtClean="0"/>
              <a:t>C</a:t>
            </a:r>
            <a:r>
              <a:rPr lang="en-US" sz="2400" u="sng" baseline="-25000" dirty="0" smtClean="0"/>
              <a:t>3</a:t>
            </a:r>
            <a:r>
              <a:rPr lang="el-GR" sz="2400" u="sng" dirty="0" smtClean="0"/>
              <a:t> φωτοσύνθεση</a:t>
            </a:r>
            <a:r>
              <a:rPr lang="el-GR" sz="2400" dirty="0" smtClean="0"/>
              <a:t> (το πρώτο προϊόν της δέσμευσης είναι μια ένωση με τρία άτομα άνθρακα, το 3-φωσφογλυκερινικό οξύ)</a:t>
            </a:r>
            <a:endParaRPr lang="en-US" sz="2400" dirty="0" smtClean="0"/>
          </a:p>
          <a:p>
            <a:r>
              <a:rPr lang="el-GR" sz="2400" u="sng" dirty="0" smtClean="0"/>
              <a:t>2. </a:t>
            </a:r>
            <a:r>
              <a:rPr lang="en-US" sz="2400" u="sng" dirty="0" smtClean="0"/>
              <a:t>C</a:t>
            </a:r>
            <a:r>
              <a:rPr lang="en-US" sz="2400" u="sng" baseline="-25000" dirty="0" smtClean="0"/>
              <a:t>4</a:t>
            </a:r>
            <a:r>
              <a:rPr lang="el-GR" sz="2400" u="sng" dirty="0" smtClean="0"/>
              <a:t> φωτοσύνθεση</a:t>
            </a:r>
            <a:r>
              <a:rPr lang="el-GR" sz="2400" dirty="0" smtClean="0"/>
              <a:t> (το πρώτο προϊόν της δέσμευσης είναι μια ένωση με τέσσερα άτομα άνθρακα, το οξαλοξικό οξύ)</a:t>
            </a:r>
            <a:endParaRPr lang="en-US" sz="2400" dirty="0" smtClean="0"/>
          </a:p>
          <a:p>
            <a:r>
              <a:rPr lang="el-GR" sz="2400" u="sng" dirty="0" smtClean="0"/>
              <a:t>3. Ο μεταβολισμός οξέων τύπου </a:t>
            </a:r>
            <a:r>
              <a:rPr lang="en-US" sz="2400" u="sng" dirty="0" err="1" smtClean="0"/>
              <a:t>Crassulaceae</a:t>
            </a:r>
            <a:r>
              <a:rPr lang="en-US" sz="2400" u="sng" dirty="0" smtClean="0"/>
              <a:t> (CAM)</a:t>
            </a:r>
            <a:endParaRPr lang="el-GR" sz="2400" u="sn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39825"/>
          </a:xfrm>
        </p:spPr>
        <p:txBody>
          <a:bodyPr/>
          <a:lstStyle/>
          <a:p>
            <a:r>
              <a:rPr lang="en-US" u="sng" dirty="0" smtClean="0"/>
              <a:t>H C</a:t>
            </a:r>
            <a:r>
              <a:rPr lang="en-US" u="sng" baseline="-25000" dirty="0" smtClean="0"/>
              <a:t>3</a:t>
            </a:r>
            <a:r>
              <a:rPr lang="el-GR" u="sng" dirty="0" smtClean="0"/>
              <a:t> φωτοσύνθεση</a:t>
            </a:r>
            <a:br>
              <a:rPr lang="el-GR" u="sng" dirty="0" smtClean="0"/>
            </a:br>
            <a:r>
              <a:rPr lang="el-GR" dirty="0" smtClean="0">
                <a:solidFill>
                  <a:schemeClr val="accent1">
                    <a:lumMod val="50000"/>
                  </a:schemeClr>
                </a:solidFill>
              </a:rPr>
              <a:t> </a:t>
            </a:r>
            <a:r>
              <a:rPr lang="el-GR" sz="1800" dirty="0" smtClean="0">
                <a:solidFill>
                  <a:schemeClr val="accent1">
                    <a:lumMod val="50000"/>
                  </a:schemeClr>
                </a:solidFill>
              </a:rPr>
              <a:t>το διάγραμμα είναι τέσσερα </a:t>
            </a:r>
            <a:r>
              <a:rPr lang="en-US" sz="1800" dirty="0" smtClean="0">
                <a:solidFill>
                  <a:schemeClr val="accent1">
                    <a:lumMod val="50000"/>
                  </a:schemeClr>
                </a:solidFill>
              </a:rPr>
              <a:t>slides</a:t>
            </a:r>
            <a:r>
              <a:rPr lang="el-GR" sz="1800" dirty="0" smtClean="0">
                <a:solidFill>
                  <a:schemeClr val="accent1">
                    <a:lumMod val="50000"/>
                  </a:schemeClr>
                </a:solidFill>
              </a:rPr>
              <a:t> μετά</a:t>
            </a:r>
            <a:endParaRPr lang="el-GR" sz="1800" dirty="0"/>
          </a:p>
        </p:txBody>
      </p:sp>
      <p:sp>
        <p:nvSpPr>
          <p:cNvPr id="3" name="Content Placeholder 2"/>
          <p:cNvSpPr>
            <a:spLocks noGrp="1"/>
          </p:cNvSpPr>
          <p:nvPr>
            <p:ph idx="1"/>
          </p:nvPr>
        </p:nvSpPr>
        <p:spPr/>
        <p:txBody>
          <a:bodyPr/>
          <a:lstStyle/>
          <a:p>
            <a:pPr>
              <a:buNone/>
            </a:pPr>
            <a:r>
              <a:rPr lang="en-US" sz="2400" dirty="0" smtClean="0"/>
              <a:t>1. </a:t>
            </a:r>
            <a:r>
              <a:rPr lang="el-GR" sz="2400" dirty="0" smtClean="0"/>
              <a:t>Λειτουργεί σε όλα τα φυτά. Τα φυτά που λειτουργούν μόνο με αυτη τη βιοχημική πορεία ονομάζονται </a:t>
            </a:r>
            <a:r>
              <a:rPr lang="en-US" sz="2400" dirty="0" smtClean="0"/>
              <a:t>C</a:t>
            </a:r>
            <a:r>
              <a:rPr lang="en-US" sz="2400" baseline="-25000" dirty="0" smtClean="0"/>
              <a:t>3</a:t>
            </a:r>
            <a:r>
              <a:rPr lang="el-GR" sz="2400" dirty="0" smtClean="0"/>
              <a:t> φυτά. Σε αυτά ανήκουν  τα περισσότερα καλλιεργούμενα</a:t>
            </a:r>
          </a:p>
          <a:p>
            <a:pPr>
              <a:buNone/>
            </a:pPr>
            <a:r>
              <a:rPr lang="el-GR" sz="2400" dirty="0" smtClean="0"/>
              <a:t>2. Το </a:t>
            </a:r>
            <a:r>
              <a:rPr lang="en-US" sz="2400" dirty="0" smtClean="0"/>
              <a:t>CO</a:t>
            </a:r>
            <a:r>
              <a:rPr lang="en-US" sz="2400" baseline="-25000" dirty="0" smtClean="0"/>
              <a:t>2</a:t>
            </a:r>
            <a:r>
              <a:rPr lang="el-GR" sz="2400" dirty="0" smtClean="0"/>
              <a:t> δεσμεύεται με τη μορφή μιας καρβοξυλομάδας  (-</a:t>
            </a:r>
            <a:r>
              <a:rPr lang="en-US" sz="2400" dirty="0" smtClean="0"/>
              <a:t>COOH) </a:t>
            </a:r>
            <a:r>
              <a:rPr lang="el-GR" sz="2400" dirty="0" smtClean="0"/>
              <a:t>και στη συνέχεια ανάγεται έως το επίπεδο των υδατανθράκων μέσω ενός βιοχημικού κύκλου που ονομάζεται </a:t>
            </a:r>
            <a:r>
              <a:rPr lang="el-GR" sz="2400" dirty="0" smtClean="0">
                <a:solidFill>
                  <a:srgbClr val="FFFF00"/>
                </a:solidFill>
              </a:rPr>
              <a:t>κύκλος </a:t>
            </a:r>
            <a:r>
              <a:rPr lang="en-US" sz="2400" dirty="0" smtClean="0">
                <a:solidFill>
                  <a:srgbClr val="FFFF00"/>
                </a:solidFill>
              </a:rPr>
              <a:t>Calvin</a:t>
            </a:r>
            <a:r>
              <a:rPr lang="el-GR" sz="2400" dirty="0" smtClean="0"/>
              <a:t>.</a:t>
            </a:r>
          </a:p>
          <a:p>
            <a:pPr>
              <a:buNone/>
            </a:pPr>
            <a:r>
              <a:rPr lang="el-GR" sz="2400" dirty="0" smtClean="0"/>
              <a:t>3. Τα ένζυμα που καταλύουν τις αντιδράσεις του κύκλου εντοπίζονται στο στρώμα των χλωροπλαστών</a:t>
            </a:r>
          </a:p>
          <a:p>
            <a:pPr>
              <a:buNone/>
            </a:pPr>
            <a:r>
              <a:rPr lang="el-GR" sz="2400" dirty="0" smtClean="0"/>
              <a:t>4. Ο κύκλος περιλαμβάνει τρία επί μέρους στάδια: </a:t>
            </a:r>
            <a:r>
              <a:rPr lang="el-GR" sz="2400" dirty="0" smtClean="0">
                <a:solidFill>
                  <a:srgbClr val="FFFF00"/>
                </a:solidFill>
              </a:rPr>
              <a:t>καρβοξυλίωση, αναγωγή και αναγέννηση του δέκτη</a:t>
            </a:r>
            <a:endParaRPr lang="el-GR" sz="2400"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39825"/>
          </a:xfrm>
        </p:spPr>
        <p:txBody>
          <a:bodyPr/>
          <a:lstStyle/>
          <a:p>
            <a:r>
              <a:rPr lang="el-GR" dirty="0" smtClean="0"/>
              <a:t>καρβοξυλίωση</a:t>
            </a:r>
            <a:endParaRPr lang="el-GR" dirty="0"/>
          </a:p>
        </p:txBody>
      </p:sp>
      <p:sp>
        <p:nvSpPr>
          <p:cNvPr id="3" name="Content Placeholder 2"/>
          <p:cNvSpPr>
            <a:spLocks noGrp="1"/>
          </p:cNvSpPr>
          <p:nvPr>
            <p:ph idx="1"/>
          </p:nvPr>
        </p:nvSpPr>
        <p:spPr>
          <a:xfrm>
            <a:off x="395536" y="1124744"/>
            <a:ext cx="8229600" cy="4525963"/>
          </a:xfrm>
        </p:spPr>
        <p:txBody>
          <a:bodyPr/>
          <a:lstStyle/>
          <a:p>
            <a:pPr algn="ctr"/>
            <a:r>
              <a:rPr lang="el-GR" sz="2400" dirty="0" smtClean="0"/>
              <a:t>Το </a:t>
            </a:r>
            <a:r>
              <a:rPr lang="en-US" sz="2400" dirty="0" smtClean="0"/>
              <a:t>CO</a:t>
            </a:r>
            <a:r>
              <a:rPr lang="en-US" sz="2400" baseline="-25000" dirty="0" smtClean="0"/>
              <a:t>2</a:t>
            </a:r>
            <a:r>
              <a:rPr lang="en-US" sz="2400" dirty="0" smtClean="0"/>
              <a:t> </a:t>
            </a:r>
            <a:r>
              <a:rPr lang="el-GR" sz="2400" dirty="0" smtClean="0"/>
              <a:t>ενσωματώνεται με τη μορφή μιας</a:t>
            </a:r>
            <a:r>
              <a:rPr lang="en-US" sz="2400" dirty="0" smtClean="0"/>
              <a:t> </a:t>
            </a:r>
            <a:r>
              <a:rPr lang="el-GR" sz="2400" dirty="0" smtClean="0"/>
              <a:t>καρβοξυλομάδας (</a:t>
            </a:r>
            <a:r>
              <a:rPr lang="en-US" sz="2400" dirty="0" smtClean="0"/>
              <a:t>-COOH)</a:t>
            </a:r>
            <a:r>
              <a:rPr lang="el-GR" sz="2400" dirty="0" smtClean="0"/>
              <a:t> στο μόριο-δέκτη, την 1,5-διφωσφοριβουλόζη (</a:t>
            </a:r>
            <a:r>
              <a:rPr lang="en-US" sz="2400" dirty="0" err="1" smtClean="0"/>
              <a:t>RudP</a:t>
            </a:r>
            <a:r>
              <a:rPr lang="en-US" sz="2400" dirty="0" smtClean="0"/>
              <a:t>) </a:t>
            </a:r>
            <a:r>
              <a:rPr lang="el-GR" sz="2400" dirty="0" smtClean="0"/>
              <a:t>και παράγονται δύο μόρια </a:t>
            </a:r>
            <a:r>
              <a:rPr lang="en-US" sz="2400" dirty="0" smtClean="0"/>
              <a:t> 3</a:t>
            </a:r>
            <a:r>
              <a:rPr lang="el-GR" sz="2400" dirty="0" smtClean="0"/>
              <a:t>–φωσφογλυκερινικού οξέος </a:t>
            </a:r>
            <a:r>
              <a:rPr lang="en-US" sz="2400" dirty="0" smtClean="0"/>
              <a:t>(3-PGA)</a:t>
            </a:r>
            <a:r>
              <a:rPr lang="el-GR" sz="2400" dirty="0" smtClean="0"/>
              <a:t>. Επομένως από ένα μόριο με 5 άτομα άνθρακα προκύπτουν δύο μόρια των τριών ατόμων άνθρακα, δηλ. έχουμε κέρδος ένα άτομο άνθρακα (μια υδατανθρακική μονάδα) και αν η διαδικασία επαναληφθεί 3 φορές έχουμε κέρδος μια</a:t>
            </a:r>
            <a:r>
              <a:rPr lang="en-US" sz="2400" dirty="0" smtClean="0"/>
              <a:t> </a:t>
            </a:r>
            <a:r>
              <a:rPr lang="el-GR" sz="2400" dirty="0" smtClean="0"/>
              <a:t>τριόζη (γλυκεριναλδεϋδη- υδατάνθρακας με 3 άτομα </a:t>
            </a:r>
            <a:r>
              <a:rPr lang="en-US" sz="2400" dirty="0" smtClean="0"/>
              <a:t>C</a:t>
            </a:r>
            <a:r>
              <a:rPr lang="el-GR" sz="2400" dirty="0" smtClean="0"/>
              <a:t>) και αν επαναληφθεί 6 φορές παράγεται γλυκόζη (υδατάνθρακας με 6 άτομα </a:t>
            </a:r>
            <a:r>
              <a:rPr lang="en-US" sz="2400" dirty="0" smtClean="0"/>
              <a:t>C)</a:t>
            </a:r>
            <a:r>
              <a:rPr lang="el-GR" sz="2400" dirty="0" smtClean="0"/>
              <a:t>. </a:t>
            </a:r>
          </a:p>
          <a:p>
            <a:pPr algn="ctr"/>
            <a:r>
              <a:rPr lang="el-GR" sz="2400" dirty="0" smtClean="0"/>
              <a:t>Το καθοριστικό αυτό στάδιο το καταλύει το ένζυμο </a:t>
            </a:r>
            <a:r>
              <a:rPr lang="el-GR" sz="2400" dirty="0" smtClean="0">
                <a:solidFill>
                  <a:srgbClr val="FFFF00"/>
                </a:solidFill>
              </a:rPr>
              <a:t>καρβοξυλάση-οξυγενάση της  διφωσφοριβουλόζης</a:t>
            </a:r>
            <a:r>
              <a:rPr lang="en-US" sz="2400" dirty="0" smtClean="0">
                <a:solidFill>
                  <a:srgbClr val="FFFF00"/>
                </a:solidFill>
              </a:rPr>
              <a:t> (</a:t>
            </a:r>
            <a:r>
              <a:rPr lang="en-US" sz="2400" dirty="0" err="1" smtClean="0">
                <a:solidFill>
                  <a:srgbClr val="FFFF00"/>
                </a:solidFill>
              </a:rPr>
              <a:t>RubisCO</a:t>
            </a:r>
            <a:r>
              <a:rPr lang="en-US" sz="2400" dirty="0" smtClean="0">
                <a:solidFill>
                  <a:srgbClr val="FFFF00"/>
                </a:solidFill>
              </a:rPr>
              <a:t>)</a:t>
            </a:r>
            <a:endParaRPr lang="el-GR" sz="2400"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Αναγωγή</a:t>
            </a:r>
            <a:endParaRPr lang="el-GR" dirty="0"/>
          </a:p>
        </p:txBody>
      </p:sp>
      <p:sp>
        <p:nvSpPr>
          <p:cNvPr id="3" name="Content Placeholder 2"/>
          <p:cNvSpPr>
            <a:spLocks noGrp="1"/>
          </p:cNvSpPr>
          <p:nvPr>
            <p:ph idx="1"/>
          </p:nvPr>
        </p:nvSpPr>
        <p:spPr/>
        <p:txBody>
          <a:bodyPr/>
          <a:lstStyle/>
          <a:p>
            <a:pPr algn="ctr"/>
            <a:r>
              <a:rPr lang="el-GR" sz="2400" dirty="0" smtClean="0"/>
              <a:t>Στο στάδιο αυτό το </a:t>
            </a:r>
            <a:r>
              <a:rPr lang="en-US" sz="2400" dirty="0" smtClean="0"/>
              <a:t>3-PGA </a:t>
            </a:r>
            <a:r>
              <a:rPr lang="el-GR" sz="2400" dirty="0" smtClean="0"/>
              <a:t>ανάγεται προς 3-φωσφογλυκεριναλδεϋδη </a:t>
            </a:r>
            <a:r>
              <a:rPr lang="el-GR" sz="2400" u="sng" dirty="0" smtClean="0"/>
              <a:t>με κατανάλωση ενέργειας</a:t>
            </a:r>
            <a:r>
              <a:rPr lang="el-GR" sz="2400" dirty="0" smtClean="0"/>
              <a:t>, ΑΤΡ και </a:t>
            </a:r>
            <a:r>
              <a:rPr lang="en-US" sz="2400" dirty="0" smtClean="0"/>
              <a:t>NADPH</a:t>
            </a:r>
            <a:r>
              <a:rPr lang="en-US" sz="2400" baseline="-25000" dirty="0" smtClean="0"/>
              <a:t>2</a:t>
            </a:r>
            <a:r>
              <a:rPr lang="en-US" sz="2400" dirty="0" smtClean="0"/>
              <a:t>. </a:t>
            </a:r>
            <a:r>
              <a:rPr lang="el-GR" sz="2400" dirty="0" smtClean="0"/>
              <a:t>Επομένως με την ολοκλήρωση του σταδίου αυτού το </a:t>
            </a:r>
            <a:r>
              <a:rPr lang="en-US" sz="2400" dirty="0" smtClean="0"/>
              <a:t>CO</a:t>
            </a:r>
            <a:r>
              <a:rPr lang="en-US" sz="2400" baseline="-25000" dirty="0" smtClean="0"/>
              <a:t>2</a:t>
            </a:r>
            <a:r>
              <a:rPr lang="el-GR" sz="2400" dirty="0" smtClean="0"/>
              <a:t> έχει μετατραπεί σε υδατάνθρακα</a:t>
            </a:r>
            <a:endParaRPr lang="el-G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Αναγέννηση του δέκτη</a:t>
            </a:r>
            <a:endParaRPr lang="el-GR" dirty="0"/>
          </a:p>
        </p:txBody>
      </p:sp>
      <p:sp>
        <p:nvSpPr>
          <p:cNvPr id="3" name="Content Placeholder 2"/>
          <p:cNvSpPr>
            <a:spLocks noGrp="1"/>
          </p:cNvSpPr>
          <p:nvPr>
            <p:ph idx="1"/>
          </p:nvPr>
        </p:nvSpPr>
        <p:spPr/>
        <p:txBody>
          <a:bodyPr/>
          <a:lstStyle/>
          <a:p>
            <a:pPr algn="ctr"/>
            <a:r>
              <a:rPr lang="el-GR" sz="2400" dirty="0" smtClean="0"/>
              <a:t>Στο τρίτο στάδιο γίνονται μια σειρά από αντιδράσεις μέσω των οποίων αναγεννάται το μόριο δέκτης 1,5-διφωσφοριβουλόζη με κατανάλωση ενέργειας, ΑΤΡ. Με την ολοκλήρωση του σταδίου αυτού ο κύκλος </a:t>
            </a:r>
            <a:r>
              <a:rPr lang="en-US" sz="2400" dirty="0" smtClean="0"/>
              <a:t>Calvin</a:t>
            </a:r>
            <a:r>
              <a:rPr lang="el-GR" sz="2400" dirty="0" smtClean="0"/>
              <a:t> έχει ολοκληρωθεί και η 1,5-διφωσφοριβουλόζη είναι διαθέσιμη και πάλι ως υπόστρωμα της </a:t>
            </a:r>
            <a:r>
              <a:rPr lang="en-US" sz="2400" dirty="0" err="1" smtClean="0"/>
              <a:t>RubisCO</a:t>
            </a:r>
            <a:r>
              <a:rPr lang="en-US" sz="2400" dirty="0" smtClean="0"/>
              <a:t> </a:t>
            </a:r>
            <a:endParaRPr lang="el-GR"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3250704" cy="1139825"/>
          </a:xfrm>
        </p:spPr>
        <p:txBody>
          <a:bodyPr/>
          <a:lstStyle/>
          <a:p>
            <a:r>
              <a:rPr lang="en-US" sz="2000" dirty="0" smtClean="0"/>
              <a:t>H </a:t>
            </a:r>
            <a:r>
              <a:rPr lang="el-GR" sz="2000" dirty="0" smtClean="0"/>
              <a:t>πορεία των βιοχημικών αντιδράσεων του κύκλου του </a:t>
            </a:r>
            <a:r>
              <a:rPr lang="en-US" sz="2000" dirty="0" smtClean="0"/>
              <a:t>Calvin</a:t>
            </a:r>
            <a:endParaRPr lang="el-GR" sz="2000" dirty="0"/>
          </a:p>
        </p:txBody>
      </p:sp>
      <p:pic>
        <p:nvPicPr>
          <p:cNvPr id="50178" name="Picture 2" descr="Z:\Karabou\biblia\physiology\Figures\Chapter 2\2_calvin_cycle.jpg"/>
          <p:cNvPicPr>
            <a:picLocks noGrp="1" noChangeAspect="1" noChangeArrowheads="1"/>
          </p:cNvPicPr>
          <p:nvPr>
            <p:ph idx="1"/>
          </p:nvPr>
        </p:nvPicPr>
        <p:blipFill>
          <a:blip r:embed="rId2" cstate="print"/>
          <a:srcRect/>
          <a:stretch>
            <a:fillRect/>
          </a:stretch>
        </p:blipFill>
        <p:spPr bwMode="auto">
          <a:xfrm>
            <a:off x="3851920" y="42162"/>
            <a:ext cx="4958769" cy="681583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φωτοαναπνοή</a:t>
            </a:r>
            <a:br>
              <a:rPr lang="el-GR" dirty="0" smtClean="0"/>
            </a:br>
            <a:r>
              <a:rPr lang="el-GR" sz="1800" dirty="0" smtClean="0">
                <a:solidFill>
                  <a:schemeClr val="accent1">
                    <a:lumMod val="50000"/>
                  </a:schemeClr>
                </a:solidFill>
              </a:rPr>
              <a:t>το διάγραμμα είναι δύο </a:t>
            </a:r>
            <a:r>
              <a:rPr lang="en-US" sz="1800" dirty="0" smtClean="0">
                <a:solidFill>
                  <a:schemeClr val="accent1">
                    <a:lumMod val="50000"/>
                  </a:schemeClr>
                </a:solidFill>
              </a:rPr>
              <a:t>slides</a:t>
            </a:r>
            <a:r>
              <a:rPr lang="el-GR" sz="1800" dirty="0" smtClean="0">
                <a:solidFill>
                  <a:schemeClr val="accent1">
                    <a:lumMod val="50000"/>
                  </a:schemeClr>
                </a:solidFill>
              </a:rPr>
              <a:t> μετά</a:t>
            </a:r>
            <a:endParaRPr lang="el-GR" sz="1800" dirty="0">
              <a:solidFill>
                <a:schemeClr val="accent1">
                  <a:lumMod val="50000"/>
                </a:schemeClr>
              </a:solidFill>
            </a:endParaRPr>
          </a:p>
        </p:txBody>
      </p:sp>
      <p:sp>
        <p:nvSpPr>
          <p:cNvPr id="3" name="Content Placeholder 2"/>
          <p:cNvSpPr>
            <a:spLocks noGrp="1"/>
          </p:cNvSpPr>
          <p:nvPr>
            <p:ph idx="1"/>
          </p:nvPr>
        </p:nvSpPr>
        <p:spPr/>
        <p:txBody>
          <a:bodyPr/>
          <a:lstStyle/>
          <a:p>
            <a:r>
              <a:rPr lang="el-GR" sz="2000" dirty="0" smtClean="0"/>
              <a:t>Είναι ένας βιοχημικός κύκλος που ξεκινά από τη δραστηριότητα της </a:t>
            </a:r>
            <a:r>
              <a:rPr lang="en-US" sz="2000" dirty="0" err="1" smtClean="0"/>
              <a:t>RubisCO</a:t>
            </a:r>
            <a:r>
              <a:rPr lang="el-GR" sz="2000" dirty="0" smtClean="0"/>
              <a:t> όχι ως καρβοξυλάσης, αλλά ως οξυγενάσης. Αντί να προσθέσει μια καρβοξυλομάδα στην 1,5-διφωσφοριβουλόζη, την οξειδώνει (προσθέτει οξυγόνο), οπότε δεν υπάρχει κέρδος σε άνθρακα. Αυτό συμβαίνει γιατί η </a:t>
            </a:r>
            <a:r>
              <a:rPr lang="en-US" sz="2000" dirty="0" err="1" smtClean="0"/>
              <a:t>RubisCO</a:t>
            </a:r>
            <a:r>
              <a:rPr lang="el-GR" sz="2000" dirty="0" smtClean="0"/>
              <a:t> δεν διακρίνει απόλυτα τις διαφορές μεταξύ </a:t>
            </a:r>
            <a:r>
              <a:rPr lang="en-US" sz="2000" dirty="0" smtClean="0"/>
              <a:t>CO</a:t>
            </a:r>
            <a:r>
              <a:rPr lang="en-US" sz="2000" baseline="-25000" dirty="0" smtClean="0"/>
              <a:t>2</a:t>
            </a:r>
            <a:r>
              <a:rPr lang="en-US" sz="2000" dirty="0" smtClean="0"/>
              <a:t> </a:t>
            </a:r>
            <a:r>
              <a:rPr lang="el-GR" sz="2000" dirty="0" smtClean="0"/>
              <a:t>και</a:t>
            </a:r>
            <a:r>
              <a:rPr lang="en-US" sz="2000" dirty="0" smtClean="0"/>
              <a:t> O</a:t>
            </a:r>
            <a:r>
              <a:rPr lang="en-US" sz="2000" baseline="-25000" dirty="0" smtClean="0"/>
              <a:t>2</a:t>
            </a:r>
            <a:endParaRPr lang="el-GR" sz="2000" baseline="-25000" dirty="0" smtClean="0"/>
          </a:p>
          <a:p>
            <a:r>
              <a:rPr lang="el-GR" sz="2000" dirty="0" smtClean="0"/>
              <a:t>Η οξείδωση της 1,5-διφωσφοριβουλόζης συνοδεύεται και από διάσπασή της οπότε παράγεται ένα μόριο 3-φωσφογλυκερινικού οξέος και ένα μόριο φωσφογλυκολικού οξέος με δύο άτομα </a:t>
            </a:r>
            <a:r>
              <a:rPr lang="en-US" sz="2000" dirty="0" smtClean="0"/>
              <a:t>C</a:t>
            </a:r>
            <a:r>
              <a:rPr lang="el-GR" sz="2000" dirty="0" smtClean="0"/>
              <a:t>. Το  3-φωσφογλυκερινικό ξαναμπαίνει στον κύκλο του </a:t>
            </a:r>
            <a:r>
              <a:rPr lang="en-US" sz="2000" dirty="0" smtClean="0"/>
              <a:t>Calvin</a:t>
            </a:r>
            <a:r>
              <a:rPr lang="el-GR" sz="2000" dirty="0" smtClean="0"/>
              <a:t>, αλλά το φωσφογλυκολικό  μετατρέπεται και αυτό σε 3-φωσφογλυκερινικό με μια σειρά αντιδράσεων που συμβαίνουν στους χλωροπλάστες, τα μιτοχόνδρια και τα υπεροξυσώματα.</a:t>
            </a:r>
            <a:endParaRPr lang="el-GR" sz="2000" baseline="-25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39825"/>
          </a:xfrm>
        </p:spPr>
        <p:txBody>
          <a:bodyPr/>
          <a:lstStyle/>
          <a:p>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l-GR" sz="2000" b="1" dirty="0" smtClean="0">
                <a:solidFill>
                  <a:srgbClr val="FFFF00"/>
                </a:solidFill>
              </a:rPr>
              <a:t>Επισημάνσεις </a:t>
            </a:r>
            <a:r>
              <a:rPr lang="el-GR" sz="2000" b="1" dirty="0">
                <a:solidFill>
                  <a:srgbClr val="FFFF00"/>
                </a:solidFill>
              </a:rPr>
              <a:t>προκειμένου να γίνει κατανοητή η λειτουργία της </a:t>
            </a:r>
            <a:r>
              <a:rPr lang="el-GR" sz="2000" b="1" dirty="0" smtClean="0">
                <a:solidFill>
                  <a:srgbClr val="FFFF00"/>
                </a:solidFill>
              </a:rPr>
              <a:t>φωτοσύνθεσης:</a:t>
            </a:r>
            <a:br>
              <a:rPr lang="el-GR" sz="2000" b="1" dirty="0" smtClean="0">
                <a:solidFill>
                  <a:srgbClr val="FFFF00"/>
                </a:solidFill>
              </a:rPr>
            </a:br>
            <a:r>
              <a:rPr lang="el-GR" sz="2000" b="1" dirty="0" smtClean="0"/>
              <a:t>-Πρώτα από όλα: Το φως παρέχει την ενέργεια για να γίνει η φωτοσύνθεση</a:t>
            </a:r>
            <a:br>
              <a:rPr lang="el-GR" sz="2000" b="1" dirty="0" smtClean="0"/>
            </a:br>
            <a:r>
              <a:rPr lang="el-GR" sz="2000" b="1" dirty="0" smtClean="0"/>
              <a:t>-Δεύτερο: Η φωτοσύνθεση ολοκληρώνεται σε δύο στάδια: </a:t>
            </a:r>
            <a:br>
              <a:rPr lang="el-GR" sz="2000" b="1" dirty="0" smtClean="0"/>
            </a:br>
            <a:r>
              <a:rPr lang="el-GR" sz="2000" b="1" dirty="0" smtClean="0"/>
              <a:t>Στο πρώτο συμβαίνουν οι </a:t>
            </a:r>
            <a:r>
              <a:rPr lang="el-GR" sz="2000" b="1" dirty="0" smtClean="0">
                <a:solidFill>
                  <a:srgbClr val="FFFF00"/>
                </a:solidFill>
              </a:rPr>
              <a:t>φωτεινές αντιδράσεις</a:t>
            </a:r>
            <a:r>
              <a:rPr lang="el-GR" sz="2000" b="1" dirty="0" smtClean="0"/>
              <a:t> που απαιτούν οπωσδήποτε την παρουσία φωτός, και στο δεύτερο συμβαίνουν οι </a:t>
            </a:r>
            <a:r>
              <a:rPr lang="el-GR" sz="2000" b="1" dirty="0" smtClean="0">
                <a:solidFill>
                  <a:srgbClr val="FFFF00"/>
                </a:solidFill>
              </a:rPr>
              <a:t>βιοχημικές αντιδράσεις</a:t>
            </a:r>
            <a:r>
              <a:rPr lang="el-GR" sz="2000" b="1" dirty="0" smtClean="0"/>
              <a:t>. Στο πρώτο στάδιο παράγεται χημική ενέργεια που χρησιμοποιείται στο δεύτερο στάδιο για να γίνει σύνθεση οργανικών ενώσεων και παραγωγή βιομάζας</a:t>
            </a:r>
            <a:r>
              <a:rPr lang="el-GR" sz="2000" b="1" dirty="0"/>
              <a:t/>
            </a:r>
            <a:br>
              <a:rPr lang="el-GR" sz="2000" b="1" dirty="0"/>
            </a:br>
            <a:endParaRPr lang="el-GR" sz="2000" dirty="0"/>
          </a:p>
        </p:txBody>
      </p:sp>
      <p:sp>
        <p:nvSpPr>
          <p:cNvPr id="3" name="Content Placeholder 2"/>
          <p:cNvSpPr>
            <a:spLocks noGrp="1"/>
          </p:cNvSpPr>
          <p:nvPr>
            <p:ph idx="1"/>
          </p:nvPr>
        </p:nvSpPr>
        <p:spPr>
          <a:xfrm>
            <a:off x="457200" y="3789040"/>
            <a:ext cx="8229600" cy="2337123"/>
          </a:xfrm>
        </p:spPr>
        <p:txBody>
          <a:bodyPr/>
          <a:lstStyle/>
          <a:p>
            <a:endParaRPr lang="en-US" sz="2000" i="1" u="sng" dirty="0" smtClean="0">
              <a:solidFill>
                <a:srgbClr val="FF0000"/>
              </a:solidFill>
            </a:endParaRPr>
          </a:p>
          <a:p>
            <a:endParaRPr lang="en-US" sz="2000" i="1" u="sng" dirty="0" smtClean="0">
              <a:solidFill>
                <a:srgbClr val="FF0000"/>
              </a:solidFill>
            </a:endParaRPr>
          </a:p>
          <a:p>
            <a:r>
              <a:rPr lang="el-GR" sz="2000" i="1" u="sng" dirty="0" smtClean="0">
                <a:solidFill>
                  <a:srgbClr val="FF0000"/>
                </a:solidFill>
              </a:rPr>
              <a:t>Γιατί </a:t>
            </a:r>
            <a:r>
              <a:rPr lang="el-GR" sz="2000" i="1" u="sng" dirty="0">
                <a:solidFill>
                  <a:srgbClr val="FF0000"/>
                </a:solidFill>
              </a:rPr>
              <a:t>το φως έχει </a:t>
            </a:r>
            <a:r>
              <a:rPr lang="el-GR" sz="2000" i="1" u="sng" dirty="0" smtClean="0">
                <a:solidFill>
                  <a:srgbClr val="FF0000"/>
                </a:solidFill>
              </a:rPr>
              <a:t>ενέργεια</a:t>
            </a:r>
            <a:r>
              <a:rPr lang="el-GR" sz="2000" i="1" u="sng" dirty="0">
                <a:solidFill>
                  <a:srgbClr val="FF0000"/>
                </a:solidFill>
              </a:rPr>
              <a:t>;</a:t>
            </a:r>
            <a:endParaRPr lang="el-GR" sz="20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προσφέρει η φωτοαναπνοή</a:t>
            </a:r>
            <a:r>
              <a:rPr lang="en-US" dirty="0" smtClean="0"/>
              <a:t>;</a:t>
            </a:r>
            <a:endParaRPr lang="el-GR" dirty="0"/>
          </a:p>
        </p:txBody>
      </p:sp>
      <p:sp>
        <p:nvSpPr>
          <p:cNvPr id="3" name="Content Placeholder 2"/>
          <p:cNvSpPr>
            <a:spLocks noGrp="1"/>
          </p:cNvSpPr>
          <p:nvPr>
            <p:ph idx="1"/>
          </p:nvPr>
        </p:nvSpPr>
        <p:spPr/>
        <p:txBody>
          <a:bodyPr/>
          <a:lstStyle/>
          <a:p>
            <a:r>
              <a:rPr lang="el-GR" sz="2000" dirty="0" smtClean="0"/>
              <a:t>Λόγω της αδυναμίας της </a:t>
            </a:r>
            <a:r>
              <a:rPr lang="en-US" sz="2000" dirty="0" err="1" smtClean="0"/>
              <a:t>RubisCO</a:t>
            </a:r>
            <a:r>
              <a:rPr lang="el-GR" sz="2000" dirty="0" smtClean="0"/>
              <a:t> να διακρίνει τα δύο αέρια (</a:t>
            </a:r>
            <a:r>
              <a:rPr lang="en-US" sz="2000" dirty="0" smtClean="0"/>
              <a:t>CO</a:t>
            </a:r>
            <a:r>
              <a:rPr lang="en-US" sz="2000" baseline="-25000" dirty="0" smtClean="0"/>
              <a:t>2</a:t>
            </a:r>
            <a:r>
              <a:rPr lang="el-GR" sz="2000" dirty="0" smtClean="0"/>
              <a:t> και Ο</a:t>
            </a:r>
            <a:r>
              <a:rPr lang="el-GR" sz="2000" baseline="-25000" dirty="0" smtClean="0"/>
              <a:t>2</a:t>
            </a:r>
            <a:r>
              <a:rPr lang="el-GR" sz="2000" dirty="0" smtClean="0"/>
              <a:t>) μεταξύ τους</a:t>
            </a:r>
            <a:r>
              <a:rPr lang="en-US" sz="2000" dirty="0" smtClean="0"/>
              <a:t>,</a:t>
            </a:r>
            <a:r>
              <a:rPr lang="el-GR" sz="2000" dirty="0" smtClean="0"/>
              <a:t> δημιουργείται ένας επί πλέον βιοχημικός κύκλος</a:t>
            </a:r>
            <a:r>
              <a:rPr lang="en-US" sz="2000" dirty="0" smtClean="0"/>
              <a:t> </a:t>
            </a:r>
            <a:r>
              <a:rPr lang="el-GR" sz="2000" dirty="0" smtClean="0"/>
              <a:t>στα </a:t>
            </a:r>
            <a:r>
              <a:rPr lang="en-US" sz="2000" dirty="0" smtClean="0"/>
              <a:t>C</a:t>
            </a:r>
            <a:r>
              <a:rPr lang="en-US" sz="2000" baseline="-25000" dirty="0" smtClean="0"/>
              <a:t>3</a:t>
            </a:r>
            <a:r>
              <a:rPr lang="el-GR" sz="2000" dirty="0" smtClean="0"/>
              <a:t> φυτά που σκοπό έχει να επαναφέρει το φωσφογλυκολικό στον κύκλο του </a:t>
            </a:r>
            <a:r>
              <a:rPr lang="en-US" sz="2000" dirty="0" smtClean="0"/>
              <a:t>Calvin</a:t>
            </a:r>
            <a:r>
              <a:rPr lang="el-GR" sz="2000" dirty="0" smtClean="0"/>
              <a:t>. Φαίνεται ότι η αδυναμία αυτή προέκυψε στη διάρκεια της εξέλιξης, όταν τα φυτά χαμήλωσαν υπερβολικά την συγκέντρωση του </a:t>
            </a:r>
            <a:r>
              <a:rPr lang="en-US" sz="2000" dirty="0" smtClean="0"/>
              <a:t>CO</a:t>
            </a:r>
            <a:r>
              <a:rPr lang="en-US" sz="2000" baseline="-25000" dirty="0" smtClean="0"/>
              <a:t>2</a:t>
            </a:r>
            <a:r>
              <a:rPr lang="el-GR" sz="2000" dirty="0" smtClean="0"/>
              <a:t> στην ατμόσφαιρα (βλ. 1</a:t>
            </a:r>
            <a:r>
              <a:rPr lang="el-GR" sz="2000" baseline="30000" dirty="0" smtClean="0"/>
              <a:t>ο</a:t>
            </a:r>
            <a:r>
              <a:rPr lang="el-GR" sz="2000" dirty="0" smtClean="0"/>
              <a:t> Κεφάλαιο). Στη διαδικασία της φωτοαναπνοής δαπανάται ενέργεια και χάνεται πολύτιμος άνθρακας. Παίζει όμως σημαντικό ρόλο σε συνθήκες καταπόνησης όταν οι φωτεινές αντιδράσεις παράγουν ενέργεια που δεν μπορεί να δαπανηθεί στον κύκλο του </a:t>
            </a:r>
            <a:r>
              <a:rPr lang="en-US" sz="2000" dirty="0" smtClean="0"/>
              <a:t>Calvin. </a:t>
            </a:r>
            <a:r>
              <a:rPr lang="el-GR" sz="2000" dirty="0" smtClean="0"/>
              <a:t> Τότε η φωτοαναπνοή λειτουργεί σαν μια βαλβίδα εκτόνωσης της περίσσειας ενέργειας.</a:t>
            </a:r>
            <a:endParaRPr lang="el-GR"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πορεία της φωτοαναπνοής</a:t>
            </a:r>
            <a:endParaRPr lang="el-GR" dirty="0"/>
          </a:p>
        </p:txBody>
      </p:sp>
      <p:pic>
        <p:nvPicPr>
          <p:cNvPr id="57346" name="Picture 2" descr="Z:\Karabou\biblia\physiology\Figures\Chapter 2\2_photorespiration.jpg"/>
          <p:cNvPicPr>
            <a:picLocks noGrp="1" noChangeAspect="1" noChangeArrowheads="1"/>
          </p:cNvPicPr>
          <p:nvPr>
            <p:ph idx="1"/>
          </p:nvPr>
        </p:nvPicPr>
        <p:blipFill>
          <a:blip r:embed="rId2" cstate="print"/>
          <a:srcRect/>
          <a:stretch>
            <a:fillRect/>
          </a:stretch>
        </p:blipFill>
        <p:spPr bwMode="auto">
          <a:xfrm>
            <a:off x="323528" y="1844824"/>
            <a:ext cx="8496944" cy="411306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a:t>
            </a:r>
            <a:r>
              <a:rPr lang="en-US" dirty="0" smtClean="0"/>
              <a:t>C4</a:t>
            </a:r>
            <a:r>
              <a:rPr lang="el-GR" dirty="0" smtClean="0"/>
              <a:t> φωτοσύνθεση</a:t>
            </a:r>
            <a:endParaRPr lang="el-GR" dirty="0"/>
          </a:p>
        </p:txBody>
      </p:sp>
      <p:sp>
        <p:nvSpPr>
          <p:cNvPr id="3" name="Content Placeholder 2"/>
          <p:cNvSpPr>
            <a:spLocks noGrp="1"/>
          </p:cNvSpPr>
          <p:nvPr>
            <p:ph idx="1"/>
          </p:nvPr>
        </p:nvSpPr>
        <p:spPr/>
        <p:txBody>
          <a:bodyPr/>
          <a:lstStyle/>
          <a:p>
            <a:r>
              <a:rPr lang="el-GR" sz="2400" dirty="0" smtClean="0"/>
              <a:t>Αποτελεί ουσιαστικά ένα μηχανισμό άντλησης </a:t>
            </a:r>
            <a:r>
              <a:rPr lang="en-US" sz="2400" dirty="0" smtClean="0"/>
              <a:t>CO</a:t>
            </a:r>
            <a:r>
              <a:rPr lang="en-US" sz="2400" baseline="-25000" dirty="0" smtClean="0"/>
              <a:t>2</a:t>
            </a:r>
            <a:r>
              <a:rPr lang="el-GR" sz="2400" dirty="0" smtClean="0"/>
              <a:t> από την ατμόσφαιρα ώστε να δεσμεύεται αποτελεσματικότερα από τη </a:t>
            </a:r>
            <a:r>
              <a:rPr lang="en-US" sz="2400" dirty="0" err="1" smtClean="0"/>
              <a:t>RubisCO</a:t>
            </a:r>
            <a:r>
              <a:rPr lang="el-GR" sz="2400" dirty="0" smtClean="0"/>
              <a:t> και να μην υπάρχουν οι απώλειες της φωτοαναπνοής. Τα φυτά που διαθέτουν αυτή τη μεταβολική πορεία ονομάζονται </a:t>
            </a:r>
            <a:r>
              <a:rPr lang="en-US" sz="2400" dirty="0" smtClean="0"/>
              <a:t>C</a:t>
            </a:r>
            <a:r>
              <a:rPr lang="en-US" sz="2400" baseline="-25000" dirty="0" smtClean="0"/>
              <a:t>4</a:t>
            </a:r>
            <a:r>
              <a:rPr lang="el-GR" sz="2400" dirty="0" smtClean="0"/>
              <a:t> φυτά και στην ομάδα αυτή ανήκουν τα πιο αποδοτικά καλλιεργούμενα (Καλαμπόκι, σόργο) και τα πιο δυσεξόντοτα ζιζάνια (αγριάδα, βλήτο, κύπερη)</a:t>
            </a:r>
          </a:p>
          <a:p>
            <a:r>
              <a:rPr lang="el-GR" sz="2400" dirty="0" smtClean="0"/>
              <a:t>Λειτουργεί σαν ένα βιοχημικό εξάρτημα του κύκλου του </a:t>
            </a:r>
            <a:r>
              <a:rPr lang="en-US" sz="2400" dirty="0" smtClean="0"/>
              <a:t>Calvin</a:t>
            </a:r>
            <a:r>
              <a:rPr lang="el-GR" sz="2400" dirty="0" smtClean="0"/>
              <a:t> το οποίο δεσμεύει, μεταφέρει και συσσωρεύει ατμοσφαιρικό </a:t>
            </a:r>
            <a:r>
              <a:rPr lang="en-US" sz="2400" dirty="0" smtClean="0"/>
              <a:t>CO</a:t>
            </a:r>
            <a:r>
              <a:rPr lang="en-US" sz="2400" baseline="-25000" dirty="0" smtClean="0"/>
              <a:t>2</a:t>
            </a:r>
            <a:r>
              <a:rPr lang="el-GR" sz="2400" dirty="0" smtClean="0"/>
              <a:t> στα κύτταρα που λειτουργεί ο κύκλος </a:t>
            </a:r>
            <a:r>
              <a:rPr lang="en-US" sz="2400" dirty="0" smtClean="0"/>
              <a:t>Calvin</a:t>
            </a:r>
            <a:r>
              <a:rPr lang="el-GR" sz="2400" dirty="0" smtClean="0"/>
              <a:t>.</a:t>
            </a:r>
            <a:endParaRPr lang="el-G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Ανατομία τύπου </a:t>
            </a:r>
            <a:r>
              <a:rPr lang="en-US" dirty="0" err="1" smtClean="0"/>
              <a:t>Kranz</a:t>
            </a:r>
            <a:r>
              <a:rPr lang="en-US" dirty="0" smtClean="0"/>
              <a:t> </a:t>
            </a:r>
            <a:r>
              <a:rPr lang="el-GR" dirty="0" smtClean="0"/>
              <a:t>(στεφάνης)</a:t>
            </a:r>
            <a:endParaRPr lang="el-GR" dirty="0"/>
          </a:p>
        </p:txBody>
      </p:sp>
      <p:sp>
        <p:nvSpPr>
          <p:cNvPr id="3" name="Content Placeholder 2"/>
          <p:cNvSpPr>
            <a:spLocks noGrp="1"/>
          </p:cNvSpPr>
          <p:nvPr>
            <p:ph idx="1"/>
          </p:nvPr>
        </p:nvSpPr>
        <p:spPr/>
        <p:txBody>
          <a:bodyPr/>
          <a:lstStyle/>
          <a:p>
            <a:r>
              <a:rPr lang="el-GR" sz="2400" dirty="0" smtClean="0"/>
              <a:t>Η </a:t>
            </a:r>
            <a:r>
              <a:rPr lang="en-US" sz="2400" dirty="0" smtClean="0"/>
              <a:t>C</a:t>
            </a:r>
            <a:r>
              <a:rPr lang="en-US" sz="2400" baseline="-25000" dirty="0" smtClean="0"/>
              <a:t>4</a:t>
            </a:r>
            <a:r>
              <a:rPr lang="el-GR" sz="2400" dirty="0" smtClean="0"/>
              <a:t> φωτοσύνθεση είναι συνήθως συνδεδεμένη με μια εξειδικευμένη ανατομία των φύλλων των </a:t>
            </a:r>
            <a:r>
              <a:rPr lang="en-US" sz="2400" dirty="0" smtClean="0"/>
              <a:t>C</a:t>
            </a:r>
            <a:r>
              <a:rPr lang="en-US" sz="2400" baseline="-25000" dirty="0" smtClean="0"/>
              <a:t>4</a:t>
            </a:r>
            <a:r>
              <a:rPr lang="el-GR" sz="2400" dirty="0" smtClean="0"/>
              <a:t> φυτών. Τα φύλλα των </a:t>
            </a:r>
            <a:r>
              <a:rPr lang="en-US" sz="2400" dirty="0" smtClean="0"/>
              <a:t>C</a:t>
            </a:r>
            <a:r>
              <a:rPr lang="en-US" sz="2400" baseline="-25000" dirty="0" smtClean="0"/>
              <a:t>4</a:t>
            </a:r>
            <a:r>
              <a:rPr lang="el-GR" sz="2400" dirty="0" smtClean="0"/>
              <a:t> φυτών έχουν δύο τύπους φωτοσυνθετικών κυττάρων, τα κύτταρα του μεσοφύλλου και τα κύτταρα του κολεού (στεφάνης) της ηθμαγγειώδους δεσμίδας. Τα κύτταρα του κολεού είναι μεγαλύτερα, με παχύτερα κυτταρικά τοιχώματα και πολλούς και μεγάλους χλωροπλάστες.</a:t>
            </a:r>
            <a:endParaRPr lang="el-GR"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smtClean="0"/>
              <a:t>Εγκάρσια τομή φύλλου αγριάδας (</a:t>
            </a:r>
            <a:r>
              <a:rPr lang="en-US" sz="2800" dirty="0" smtClean="0"/>
              <a:t>C4</a:t>
            </a:r>
            <a:r>
              <a:rPr lang="el-GR" sz="2800" dirty="0" smtClean="0"/>
              <a:t> φυτό) με χαρακτηριστική ανατομία </a:t>
            </a:r>
            <a:r>
              <a:rPr lang="en-US" sz="2800" dirty="0" err="1" smtClean="0"/>
              <a:t>Kranz</a:t>
            </a:r>
            <a:r>
              <a:rPr lang="el-GR" sz="2800" dirty="0" smtClean="0"/>
              <a:t>. </a:t>
            </a:r>
            <a:endParaRPr lang="el-GR" sz="2800" dirty="0"/>
          </a:p>
        </p:txBody>
      </p:sp>
      <p:pic>
        <p:nvPicPr>
          <p:cNvPr id="53250" name="Picture 2" descr="Z:\Karabou\biblia\physiology\Figures\Chapter 2\2_kranz_anatomy.jpg"/>
          <p:cNvPicPr>
            <a:picLocks noGrp="1" noChangeAspect="1" noChangeArrowheads="1"/>
          </p:cNvPicPr>
          <p:nvPr>
            <p:ph idx="1"/>
          </p:nvPr>
        </p:nvPicPr>
        <p:blipFill>
          <a:blip r:embed="rId2" cstate="print"/>
          <a:srcRect/>
          <a:stretch>
            <a:fillRect/>
          </a:stretch>
        </p:blipFill>
        <p:spPr bwMode="auto">
          <a:xfrm>
            <a:off x="1043608" y="1700355"/>
            <a:ext cx="6912864" cy="515764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16832"/>
            <a:ext cx="8229600" cy="1139825"/>
          </a:xfrm>
        </p:spPr>
        <p:txBody>
          <a:bodyPr/>
          <a:lstStyle/>
          <a:p>
            <a:r>
              <a:rPr lang="el-GR" sz="2400" dirty="0" smtClean="0"/>
              <a:t/>
            </a:r>
            <a:br>
              <a:rPr lang="el-GR" sz="2400" dirty="0" smtClean="0"/>
            </a:br>
            <a:r>
              <a:rPr lang="el-GR" sz="2400" dirty="0" smtClean="0">
                <a:solidFill>
                  <a:schemeClr val="accent1">
                    <a:lumMod val="50000"/>
                  </a:schemeClr>
                </a:solidFill>
              </a:rPr>
              <a:t> το διάγραμμα είναι τέσσερα </a:t>
            </a:r>
            <a:r>
              <a:rPr lang="en-US" sz="2400" dirty="0" smtClean="0">
                <a:solidFill>
                  <a:schemeClr val="accent1">
                    <a:lumMod val="50000"/>
                  </a:schemeClr>
                </a:solidFill>
              </a:rPr>
              <a:t>slides</a:t>
            </a:r>
            <a:r>
              <a:rPr lang="el-GR" sz="2400" dirty="0" smtClean="0">
                <a:solidFill>
                  <a:schemeClr val="accent1">
                    <a:lumMod val="50000"/>
                  </a:schemeClr>
                </a:solidFill>
              </a:rPr>
              <a:t> μετά </a:t>
            </a:r>
            <a:r>
              <a:rPr lang="el-GR" sz="2400" dirty="0" smtClean="0"/>
              <a:t/>
            </a:r>
            <a:br>
              <a:rPr lang="el-GR" sz="2400" dirty="0" smtClean="0"/>
            </a:br>
            <a:r>
              <a:rPr lang="en-US" sz="2400" dirty="0" smtClean="0"/>
              <a:t>H C</a:t>
            </a:r>
            <a:r>
              <a:rPr lang="en-US" sz="2400" baseline="-25000" dirty="0" smtClean="0"/>
              <a:t>4</a:t>
            </a:r>
            <a:r>
              <a:rPr lang="el-GR" sz="2400" dirty="0" smtClean="0"/>
              <a:t> φωτοσύνθεση λειτουργεί σαν ένας βιοχημικός κύκλος που έχει τέσσερα στάδια: Καρβοξυλίωση, μεταφορά μεταβολιτών, αποκαρβοξυλίωση και επαναδέσμευση του </a:t>
            </a:r>
            <a:r>
              <a:rPr lang="en-US" sz="2400" dirty="0" smtClean="0"/>
              <a:t>CO</a:t>
            </a:r>
            <a:r>
              <a:rPr lang="en-US" sz="2400" baseline="-25000" dirty="0" smtClean="0"/>
              <a:t>2</a:t>
            </a:r>
            <a:r>
              <a:rPr lang="el-GR" sz="2400" dirty="0" smtClean="0"/>
              <a:t> στον κύκλο </a:t>
            </a:r>
            <a:r>
              <a:rPr lang="en-US" sz="2400" dirty="0" smtClean="0"/>
              <a:t>Calvin, </a:t>
            </a:r>
            <a:r>
              <a:rPr lang="el-GR" sz="2400" dirty="0" smtClean="0"/>
              <a:t>και αναγέννηση του αρχικού δέκτη</a:t>
            </a:r>
            <a:endParaRPr lang="el-GR"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καρβοξυλίωση</a:t>
            </a:r>
            <a:endParaRPr lang="el-GR" dirty="0"/>
          </a:p>
        </p:txBody>
      </p:sp>
      <p:sp>
        <p:nvSpPr>
          <p:cNvPr id="3" name="Content Placeholder 2"/>
          <p:cNvSpPr>
            <a:spLocks noGrp="1"/>
          </p:cNvSpPr>
          <p:nvPr>
            <p:ph idx="1"/>
          </p:nvPr>
        </p:nvSpPr>
        <p:spPr/>
        <p:txBody>
          <a:bodyPr/>
          <a:lstStyle/>
          <a:p>
            <a:r>
              <a:rPr lang="el-GR" sz="2000" dirty="0" smtClean="0"/>
              <a:t>Το </a:t>
            </a:r>
            <a:r>
              <a:rPr lang="en-US" sz="2000" dirty="0" smtClean="0"/>
              <a:t>CO</a:t>
            </a:r>
            <a:r>
              <a:rPr lang="en-US" sz="2000" baseline="-25000" dirty="0" smtClean="0"/>
              <a:t>2</a:t>
            </a:r>
            <a:r>
              <a:rPr lang="el-GR" sz="2000" dirty="0" smtClean="0"/>
              <a:t> ενσωματώνεται με τη μορφή μιας καρβοξυλομάδας στο μόριο –δέκτη, το φωσφοενόλπυροσταφυλικό οξύ (ΡΕΡ) και παράγεται το πρώτο προϊόν, το οξαλοξικό οξύ (ΟΑΑ). Επομένως από ένα μόριο τριών ατόμων άνθρακα προκύπτει ένα μόριο τεσσάρων ατόμων άνθρακα, έχουμε και πάλι κέρδος ένα άτομο άνθρακα. Η καρβοξυλίωση γίνεται στα κύτταρα του μεσοφύλλου.</a:t>
            </a:r>
          </a:p>
          <a:p>
            <a:r>
              <a:rPr lang="el-GR" sz="2000" dirty="0" smtClean="0"/>
              <a:t>Την αντίδραση στα φυτά αυτά δεν την καταλύει η </a:t>
            </a:r>
            <a:r>
              <a:rPr lang="en-US" sz="2000" dirty="0" err="1" smtClean="0"/>
              <a:t>RubisCO</a:t>
            </a:r>
            <a:r>
              <a:rPr lang="en-US" sz="2000" dirty="0" smtClean="0"/>
              <a:t>,</a:t>
            </a:r>
            <a:r>
              <a:rPr lang="el-GR" sz="2000" dirty="0" smtClean="0"/>
              <a:t> αλλά η </a:t>
            </a:r>
            <a:r>
              <a:rPr lang="el-GR" sz="2000" dirty="0" smtClean="0">
                <a:solidFill>
                  <a:srgbClr val="FFFF00"/>
                </a:solidFill>
              </a:rPr>
              <a:t>καρβοξυλάση του φωσφοενόλπυροσταφυλικού (</a:t>
            </a:r>
            <a:r>
              <a:rPr lang="en-US" sz="2000" dirty="0" err="1" smtClean="0">
                <a:solidFill>
                  <a:srgbClr val="FFFF00"/>
                </a:solidFill>
              </a:rPr>
              <a:t>PEPCase</a:t>
            </a:r>
            <a:r>
              <a:rPr lang="en-US" sz="2000" dirty="0" smtClean="0">
                <a:solidFill>
                  <a:srgbClr val="FFFF00"/>
                </a:solidFill>
              </a:rPr>
              <a:t>)</a:t>
            </a:r>
            <a:r>
              <a:rPr lang="en-US" sz="2000" dirty="0" smtClean="0"/>
              <a:t>. To </a:t>
            </a:r>
            <a:r>
              <a:rPr lang="el-GR" sz="2000" dirty="0" smtClean="0"/>
              <a:t>ένζυμο αυτό χρησιμοποιεί ως υπόστρωμα τα υδρογονοανθρακικά ιόντα  και όχι το </a:t>
            </a:r>
            <a:r>
              <a:rPr lang="en-US" sz="2000" dirty="0" smtClean="0"/>
              <a:t>CO</a:t>
            </a:r>
            <a:r>
              <a:rPr lang="en-US" sz="2000" baseline="-25000" dirty="0" smtClean="0"/>
              <a:t>2 </a:t>
            </a:r>
            <a:r>
              <a:rPr lang="el-GR" sz="2000" dirty="0" smtClean="0"/>
              <a:t>και επομένως δεν έχει δράση οξυγενάσης  όπως η </a:t>
            </a:r>
            <a:r>
              <a:rPr lang="en-US" sz="2000" dirty="0" err="1" smtClean="0"/>
              <a:t>RubisCO</a:t>
            </a:r>
            <a:r>
              <a:rPr lang="el-GR" sz="2000" dirty="0" smtClean="0"/>
              <a:t>. Τα υδρογονοανθρακικά ιόντα είναι η ενυδατωμένη μορφή του </a:t>
            </a:r>
            <a:r>
              <a:rPr lang="en-US" sz="2000" dirty="0" smtClean="0"/>
              <a:t>CO</a:t>
            </a:r>
            <a:r>
              <a:rPr lang="en-US" sz="2000" baseline="-25000" dirty="0" smtClean="0"/>
              <a:t>2</a:t>
            </a:r>
            <a:r>
              <a:rPr lang="el-GR" sz="2000" dirty="0" smtClean="0"/>
              <a:t> και η ενυδάτωση αυτή καταλύεται από το ένζυμο αφυδατάση των ανθρακικών</a:t>
            </a:r>
          </a:p>
          <a:p>
            <a:endParaRPr lang="el-GR"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Μεταφορά μεταβολιτών</a:t>
            </a:r>
            <a:endParaRPr lang="el-GR" dirty="0"/>
          </a:p>
        </p:txBody>
      </p:sp>
      <p:sp>
        <p:nvSpPr>
          <p:cNvPr id="3" name="Content Placeholder 2"/>
          <p:cNvSpPr>
            <a:spLocks noGrp="1"/>
          </p:cNvSpPr>
          <p:nvPr>
            <p:ph idx="1"/>
          </p:nvPr>
        </p:nvSpPr>
        <p:spPr/>
        <p:txBody>
          <a:bodyPr/>
          <a:lstStyle/>
          <a:p>
            <a:r>
              <a:rPr lang="el-GR" dirty="0" smtClean="0"/>
              <a:t>Το ΟΑΑ μετατρέπεται σε μηλικό οξύ το οποίο μεταφέρεται μέσω πλασμοδεσμών στα κύτταρα του κολεού</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αποκαρβοξυλίωση και επαναδέσμευση του </a:t>
            </a:r>
            <a:r>
              <a:rPr lang="en-US" sz="3200" dirty="0" smtClean="0"/>
              <a:t>CO</a:t>
            </a:r>
            <a:r>
              <a:rPr lang="en-US" sz="3200" baseline="-25000" dirty="0" smtClean="0"/>
              <a:t>2</a:t>
            </a:r>
            <a:r>
              <a:rPr lang="el-GR" sz="3200" dirty="0" smtClean="0"/>
              <a:t> στον κύκλο </a:t>
            </a:r>
            <a:r>
              <a:rPr lang="en-US" sz="3200" dirty="0" smtClean="0"/>
              <a:t>Calvin</a:t>
            </a:r>
            <a:r>
              <a:rPr lang="el-GR" sz="3200" dirty="0" smtClean="0"/>
              <a:t>- αναγέννηση του αρχικού δέκτη</a:t>
            </a:r>
            <a:endParaRPr lang="el-GR" sz="3200" dirty="0"/>
          </a:p>
        </p:txBody>
      </p:sp>
      <p:sp>
        <p:nvSpPr>
          <p:cNvPr id="3" name="Content Placeholder 2"/>
          <p:cNvSpPr>
            <a:spLocks noGrp="1"/>
          </p:cNvSpPr>
          <p:nvPr>
            <p:ph idx="1"/>
          </p:nvPr>
        </p:nvSpPr>
        <p:spPr/>
        <p:txBody>
          <a:bodyPr/>
          <a:lstStyle/>
          <a:p>
            <a:r>
              <a:rPr lang="el-GR" sz="2400" dirty="0" smtClean="0"/>
              <a:t>Το μηλικό στα κύτταρα του κολεού αποκαρβοξυλιώνεται , (δηλ. χάνει την καρβοξυλομάδα η οποία μετατρέπεται και πάλι σε </a:t>
            </a:r>
            <a:r>
              <a:rPr lang="en-US" sz="2400" dirty="0" smtClean="0"/>
              <a:t>CO</a:t>
            </a:r>
            <a:r>
              <a:rPr lang="en-US" sz="2400" baseline="-25000" dirty="0" smtClean="0"/>
              <a:t>2</a:t>
            </a:r>
            <a:r>
              <a:rPr lang="el-GR" sz="2400" dirty="0" smtClean="0"/>
              <a:t>) και γίνεται πυροσταφυλικό οξύ. Το πυροσταφυλικό οξύ επιστρέφει στα κύτταρα του μεσοφύλλου και μετατρέπεται σε ΡΕΡ με κατανάλωση ενέργειας, ΑΤΡ. Το </a:t>
            </a:r>
            <a:r>
              <a:rPr lang="en-US" sz="2400" dirty="0" smtClean="0"/>
              <a:t>CO</a:t>
            </a:r>
            <a:r>
              <a:rPr lang="en-US" sz="2400" baseline="-25000" dirty="0" smtClean="0"/>
              <a:t>2</a:t>
            </a:r>
            <a:r>
              <a:rPr lang="el-GR" sz="2400" dirty="0" smtClean="0"/>
              <a:t> επαναδεσμεύεται από τη </a:t>
            </a:r>
            <a:r>
              <a:rPr lang="en-US" sz="2400" dirty="0" err="1" smtClean="0"/>
              <a:t>RubisCO</a:t>
            </a:r>
            <a:r>
              <a:rPr lang="en-US" sz="2400" dirty="0" smtClean="0"/>
              <a:t> </a:t>
            </a:r>
            <a:r>
              <a:rPr lang="el-GR" sz="2400" dirty="0" smtClean="0"/>
              <a:t>και λειτουργεί ο κύκλος </a:t>
            </a:r>
            <a:r>
              <a:rPr lang="en-US" sz="2400" dirty="0" smtClean="0"/>
              <a:t>Calvin</a:t>
            </a:r>
            <a:r>
              <a:rPr lang="el-GR" sz="2400" dirty="0" smtClean="0"/>
              <a:t>.</a:t>
            </a:r>
          </a:p>
          <a:p>
            <a:r>
              <a:rPr lang="el-GR" sz="2400" dirty="0" smtClean="0"/>
              <a:t>Προσέξτε την αυστηρή διαμερισματοποίηση όλων των ενζύμων που συμμετέχουν στη </a:t>
            </a:r>
            <a:r>
              <a:rPr lang="en-US" sz="2400" dirty="0" smtClean="0"/>
              <a:t>C</a:t>
            </a:r>
            <a:r>
              <a:rPr lang="en-US" sz="2400" baseline="-25000" dirty="0" smtClean="0"/>
              <a:t>4</a:t>
            </a:r>
            <a:r>
              <a:rPr lang="el-GR" sz="2400" dirty="0" smtClean="0"/>
              <a:t> φωτοσύνθεση. Π.χ. Η </a:t>
            </a:r>
            <a:r>
              <a:rPr lang="en-US" sz="2400" dirty="0" err="1" smtClean="0"/>
              <a:t>PEPCase</a:t>
            </a:r>
            <a:r>
              <a:rPr lang="el-GR" sz="2400" dirty="0" smtClean="0"/>
              <a:t> εντοπίζεται στα κύτταρα του μεσοφύλλου, ενώ η</a:t>
            </a:r>
            <a:r>
              <a:rPr lang="en-US" sz="2400" dirty="0" smtClean="0"/>
              <a:t> </a:t>
            </a:r>
            <a:r>
              <a:rPr lang="en-US" sz="2400" dirty="0" err="1" smtClean="0"/>
              <a:t>RubisCO</a:t>
            </a:r>
            <a:r>
              <a:rPr lang="el-GR" sz="2400" dirty="0" smtClean="0"/>
              <a:t> στα κύτταρα του κολεού</a:t>
            </a:r>
            <a:endParaRPr lang="el-G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πορεία της </a:t>
            </a:r>
            <a:r>
              <a:rPr lang="en-US" dirty="0" smtClean="0"/>
              <a:t>C4</a:t>
            </a:r>
            <a:r>
              <a:rPr lang="el-GR" dirty="0" smtClean="0"/>
              <a:t> φωτοσύνθεσης</a:t>
            </a:r>
            <a:endParaRPr lang="el-GR" dirty="0"/>
          </a:p>
        </p:txBody>
      </p:sp>
      <p:pic>
        <p:nvPicPr>
          <p:cNvPr id="51202" name="Picture 2" descr="Z:\Karabou\biblia\physiology\Figures\Chapter 2\2_C4 path.jpg"/>
          <p:cNvPicPr>
            <a:picLocks noGrp="1" noChangeAspect="1" noChangeArrowheads="1"/>
          </p:cNvPicPr>
          <p:nvPr>
            <p:ph idx="1"/>
          </p:nvPr>
        </p:nvPicPr>
        <p:blipFill>
          <a:blip r:embed="rId2" cstate="print"/>
          <a:srcRect/>
          <a:stretch>
            <a:fillRect/>
          </a:stretch>
        </p:blipFill>
        <p:spPr bwMode="auto">
          <a:xfrm>
            <a:off x="467544" y="1340204"/>
            <a:ext cx="8166664" cy="55177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3682752" cy="5815483"/>
          </a:xfrm>
        </p:spPr>
        <p:txBody>
          <a:bodyPr/>
          <a:lstStyle/>
          <a:p>
            <a:r>
              <a:rPr lang="el-GR" sz="2000" dirty="0" smtClean="0"/>
              <a:t>Το «φως» είναι ηλεκτρομαγνητική ακτινοβολία. Η ακτινοβολία αυτή αποτελείται από φωτόνια που έχουν ιδιότητες κύματος και ύλης. Σαν </a:t>
            </a:r>
            <a:r>
              <a:rPr lang="el-GR" sz="2000" u="sng" dirty="0" smtClean="0"/>
              <a:t>κύμα</a:t>
            </a:r>
            <a:r>
              <a:rPr lang="el-GR" sz="2000" dirty="0" smtClean="0"/>
              <a:t> τα φωτόνια πάλλονται και έχουν μήκος κύματος λ (απόσταση μεταξύ μεγίστων), συχνότητα ν (το αντίστροφο του λ) και ταχύτητα, </a:t>
            </a:r>
            <a:r>
              <a:rPr lang="en-US" sz="2000" dirty="0" smtClean="0"/>
              <a:t>c</a:t>
            </a:r>
            <a:r>
              <a:rPr lang="el-GR" sz="2000" dirty="0" smtClean="0"/>
              <a:t/>
            </a:r>
            <a:br>
              <a:rPr lang="el-GR" sz="2000" dirty="0" smtClean="0"/>
            </a:br>
            <a:r>
              <a:rPr lang="el-GR" sz="2000" dirty="0" smtClean="0"/>
              <a:t>Σαν </a:t>
            </a:r>
            <a:r>
              <a:rPr lang="el-GR" sz="2000" u="sng" dirty="0" smtClean="0"/>
              <a:t>σωματίδια</a:t>
            </a:r>
            <a:r>
              <a:rPr lang="el-GR" sz="2000" dirty="0" smtClean="0"/>
              <a:t> τα φωτόνια έχουν ενέργεια</a:t>
            </a:r>
            <a:br>
              <a:rPr lang="el-GR" sz="2000" dirty="0" smtClean="0"/>
            </a:br>
            <a:r>
              <a:rPr lang="el-GR" sz="2000" dirty="0" smtClean="0"/>
              <a:t>Ε= </a:t>
            </a:r>
            <a:r>
              <a:rPr lang="en-US" sz="2000" dirty="0" err="1" smtClean="0"/>
              <a:t>h</a:t>
            </a:r>
            <a:r>
              <a:rPr lang="en-US" sz="2000" dirty="0" err="1" smtClean="0">
                <a:sym typeface="Wingdings"/>
              </a:rPr>
              <a:t></a:t>
            </a:r>
            <a:r>
              <a:rPr lang="en-US" sz="2000" dirty="0" err="1" smtClean="0"/>
              <a:t>v</a:t>
            </a:r>
            <a:r>
              <a:rPr lang="el-GR" sz="2000" dirty="0" smtClean="0"/>
              <a:t/>
            </a:r>
            <a:br>
              <a:rPr lang="el-GR" sz="2000" dirty="0" smtClean="0"/>
            </a:br>
            <a:r>
              <a:rPr lang="el-GR" sz="2000" dirty="0" smtClean="0"/>
              <a:t>όπου </a:t>
            </a:r>
            <a:r>
              <a:rPr lang="en-US" sz="2000" dirty="0" smtClean="0"/>
              <a:t>h</a:t>
            </a:r>
            <a:r>
              <a:rPr lang="el-GR" sz="2000" dirty="0" smtClean="0"/>
              <a:t> είναι μία σταθερά και ν είναι η συχνότητα</a:t>
            </a:r>
            <a:br>
              <a:rPr lang="el-GR" sz="2000" dirty="0" smtClean="0"/>
            </a:br>
            <a:r>
              <a:rPr lang="el-GR" sz="2000" dirty="0" smtClean="0">
                <a:solidFill>
                  <a:srgbClr val="FFFF00"/>
                </a:solidFill>
              </a:rPr>
              <a:t>Άρα η ενέργεια ενός φωτονίου είναι αντίστροφη του λ και ανάλογη του ν</a:t>
            </a:r>
            <a:endParaRPr lang="el-GR" sz="2000" dirty="0">
              <a:solidFill>
                <a:srgbClr val="FFFF00"/>
              </a:solidFill>
            </a:endParaRPr>
          </a:p>
        </p:txBody>
      </p:sp>
      <p:pic>
        <p:nvPicPr>
          <p:cNvPr id="4" name="Content Placeholder 3" descr="2_1 copy"/>
          <p:cNvPicPr>
            <a:picLocks noGrp="1"/>
          </p:cNvPicPr>
          <p:nvPr>
            <p:ph idx="1"/>
          </p:nvPr>
        </p:nvPicPr>
        <p:blipFill>
          <a:blip r:embed="rId2" cstate="print"/>
          <a:srcRect/>
          <a:stretch>
            <a:fillRect/>
          </a:stretch>
        </p:blipFill>
        <p:spPr bwMode="auto">
          <a:xfrm>
            <a:off x="4214272" y="404664"/>
            <a:ext cx="4929728"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κερδίζουν τα </a:t>
            </a:r>
            <a:r>
              <a:rPr lang="en-US" dirty="0" smtClean="0"/>
              <a:t>C</a:t>
            </a:r>
            <a:r>
              <a:rPr lang="en-US" baseline="-25000" dirty="0" smtClean="0"/>
              <a:t>4</a:t>
            </a:r>
            <a:r>
              <a:rPr lang="el-GR" dirty="0" smtClean="0"/>
              <a:t> φυτά</a:t>
            </a:r>
            <a:r>
              <a:rPr lang="en-US" dirty="0" smtClean="0"/>
              <a:t>;</a:t>
            </a:r>
            <a:endParaRPr lang="el-GR" dirty="0"/>
          </a:p>
        </p:txBody>
      </p:sp>
      <p:sp>
        <p:nvSpPr>
          <p:cNvPr id="3" name="Content Placeholder 2"/>
          <p:cNvSpPr>
            <a:spLocks noGrp="1"/>
          </p:cNvSpPr>
          <p:nvPr>
            <p:ph idx="1"/>
          </p:nvPr>
        </p:nvSpPr>
        <p:spPr/>
        <p:txBody>
          <a:bodyPr/>
          <a:lstStyle/>
          <a:p>
            <a:r>
              <a:rPr lang="el-GR" sz="2400" dirty="0" smtClean="0"/>
              <a:t>Τα φυτά αυτά δαπανούν επί πλέον ενέργεια για να ολοκληρώσουν τη φωτοσύνθεση. Όμως:</a:t>
            </a:r>
          </a:p>
          <a:p>
            <a:r>
              <a:rPr lang="el-GR" sz="2400" dirty="0" smtClean="0"/>
              <a:t>1. Οι υψηλές συγκεντρώσεις </a:t>
            </a:r>
            <a:r>
              <a:rPr lang="en-US" sz="2400" dirty="0" smtClean="0"/>
              <a:t>CO</a:t>
            </a:r>
            <a:r>
              <a:rPr lang="en-US" sz="2400" baseline="-25000" dirty="0" smtClean="0"/>
              <a:t>2</a:t>
            </a:r>
            <a:r>
              <a:rPr lang="el-GR" sz="2400" dirty="0" smtClean="0"/>
              <a:t> που δημιουργούνται στα κύτταρα του κολεού εξασφαλίζουν υψηλές ταχύτητες καρβοξυλίωσης από τη </a:t>
            </a:r>
            <a:r>
              <a:rPr lang="en-US" sz="2400" dirty="0" err="1" smtClean="0"/>
              <a:t>RubisCO</a:t>
            </a:r>
            <a:r>
              <a:rPr lang="el-GR" sz="2400" dirty="0" smtClean="0"/>
              <a:t>.</a:t>
            </a:r>
          </a:p>
          <a:p>
            <a:r>
              <a:rPr lang="el-GR" sz="2400" dirty="0" smtClean="0"/>
              <a:t> 2. Οι υψηλές συγκεντρώσεις </a:t>
            </a:r>
            <a:r>
              <a:rPr lang="en-US" sz="2400" dirty="0" smtClean="0"/>
              <a:t>CO</a:t>
            </a:r>
            <a:r>
              <a:rPr lang="en-US" sz="2400" baseline="-25000" dirty="0" smtClean="0"/>
              <a:t>2</a:t>
            </a:r>
            <a:r>
              <a:rPr lang="el-GR" sz="2400" dirty="0" smtClean="0"/>
              <a:t> που δημιουργούνται στα κύτταρα του κολεού παρεμποδίζουν τη δραστηριότητα της </a:t>
            </a:r>
            <a:r>
              <a:rPr lang="en-US" sz="2400" dirty="0" err="1" smtClean="0"/>
              <a:t>RubisCO</a:t>
            </a:r>
            <a:r>
              <a:rPr lang="el-GR" sz="2400" dirty="0" smtClean="0"/>
              <a:t> ως οξυγενάσης και επομένως δεν λειτουργεί η φωτοαναπνοή και δεν συμβαίνουν απώλειες άνθρακα και ενέργειας.</a:t>
            </a:r>
          </a:p>
          <a:p>
            <a:r>
              <a:rPr lang="el-GR" sz="2400" dirty="0" smtClean="0"/>
              <a:t>3. Τα χαρακτηριστικά αυτά επιτρέπουν υψηλές ταχύτητες φωτοσύνθεσης ακόμη και αν τα στόματα δεν είναι πλήρως ανοικτά, περιορίζοντας τις απώλειες νερού.</a:t>
            </a:r>
            <a:endParaRPr lang="el-GR"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u="sng" dirty="0" smtClean="0"/>
              <a:t>Ο μεταβολισμός οξέων τύπου </a:t>
            </a:r>
            <a:r>
              <a:rPr lang="en-US" sz="3200" u="sng" dirty="0" err="1" smtClean="0"/>
              <a:t>Crassulaceae</a:t>
            </a:r>
            <a:r>
              <a:rPr lang="en-US" sz="3200" u="sng" dirty="0" smtClean="0"/>
              <a:t> (CAM)</a:t>
            </a:r>
            <a:r>
              <a:rPr lang="el-GR" sz="3200" u="sng" dirty="0" smtClean="0"/>
              <a:t/>
            </a:r>
            <a:br>
              <a:rPr lang="el-GR" sz="3200" u="sng" dirty="0" smtClean="0"/>
            </a:br>
            <a:r>
              <a:rPr lang="el-GR" sz="3200" dirty="0" smtClean="0">
                <a:solidFill>
                  <a:schemeClr val="accent1">
                    <a:lumMod val="50000"/>
                  </a:schemeClr>
                </a:solidFill>
              </a:rPr>
              <a:t> </a:t>
            </a:r>
            <a:r>
              <a:rPr lang="el-GR" sz="2000" dirty="0" smtClean="0">
                <a:solidFill>
                  <a:schemeClr val="accent1">
                    <a:lumMod val="50000"/>
                  </a:schemeClr>
                </a:solidFill>
              </a:rPr>
              <a:t>το διάγραμμα είναι δύο </a:t>
            </a:r>
            <a:r>
              <a:rPr lang="en-US" sz="2000" dirty="0" smtClean="0">
                <a:solidFill>
                  <a:schemeClr val="accent1">
                    <a:lumMod val="50000"/>
                  </a:schemeClr>
                </a:solidFill>
              </a:rPr>
              <a:t>slides</a:t>
            </a:r>
            <a:r>
              <a:rPr lang="el-GR" sz="2000" dirty="0" smtClean="0">
                <a:solidFill>
                  <a:schemeClr val="accent1">
                    <a:lumMod val="50000"/>
                  </a:schemeClr>
                </a:solidFill>
              </a:rPr>
              <a:t> μετά</a:t>
            </a:r>
            <a:endParaRPr lang="el-GR" sz="2000" dirty="0"/>
          </a:p>
        </p:txBody>
      </p:sp>
      <p:sp>
        <p:nvSpPr>
          <p:cNvPr id="3" name="Content Placeholder 2"/>
          <p:cNvSpPr>
            <a:spLocks noGrp="1"/>
          </p:cNvSpPr>
          <p:nvPr>
            <p:ph idx="1"/>
          </p:nvPr>
        </p:nvSpPr>
        <p:spPr/>
        <p:txBody>
          <a:bodyPr/>
          <a:lstStyle/>
          <a:p>
            <a:r>
              <a:rPr lang="el-GR" sz="2400" dirty="0" smtClean="0"/>
              <a:t>Ορισμένα φυτικά είδη που αναπτύσσονται σε ερημικά περιβάλλοντα (παχύφυτα, κάκτοι) διαθέτουν ιδιόμορφο φωτοσυνθετικό μεταβολισμό που είναι προσαρμοσμένος σε συνθήκες ερήμου. Το άνοιγμα των στομάτων ώστε να δεσμεύσουν </a:t>
            </a:r>
            <a:r>
              <a:rPr lang="en-US" sz="2400" dirty="0" smtClean="0"/>
              <a:t>CO</a:t>
            </a:r>
            <a:r>
              <a:rPr lang="en-US" sz="2400" baseline="-25000" dirty="0" smtClean="0"/>
              <a:t>2</a:t>
            </a:r>
            <a:r>
              <a:rPr lang="el-GR" sz="2400" dirty="0" smtClean="0"/>
              <a:t> της ατμόσφαιρας είναι απαγορευτικό στη διάρκεια της μέρας γιατί θα οδηγούσε στο θάνατο μέσα σε λίγα λεπτά λόγω αφυδάτωσης.  Τα φυτά αυτά αφομοιώνουν </a:t>
            </a:r>
            <a:r>
              <a:rPr lang="en-US" sz="2400" dirty="0" smtClean="0"/>
              <a:t>CO</a:t>
            </a:r>
            <a:r>
              <a:rPr lang="el-GR" sz="2400" dirty="0" smtClean="0"/>
              <a:t>2 στη διάρκεια της νύκτας που επικρατεί υψηλότερη σχετική υγρασία και χαμηλότερη θερμοκρασία και επομένως οι απώλειες νερού είναι οι μικρότερες δυνατές. Ωστόσο τη νύκτα δεν υπάρχει φως, άρα οι φωτεινές αντιδράσεις δεν λειτουγούν και άρα δεν υπάρχει ενέργεια για να συνεχιστεί η διαδικασία και να παραχθούν υδατάνθρακες.</a:t>
            </a:r>
            <a:endParaRPr lang="el-GR"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sz="2400" dirty="0" smtClean="0"/>
              <a:t>Το πρόβλημα λύθηκε ως εξής:</a:t>
            </a:r>
          </a:p>
          <a:p>
            <a:r>
              <a:rPr lang="el-GR" sz="2400" dirty="0" smtClean="0"/>
              <a:t>Το </a:t>
            </a:r>
            <a:r>
              <a:rPr lang="en-US" sz="2400" dirty="0" smtClean="0"/>
              <a:t>CO</a:t>
            </a:r>
            <a:r>
              <a:rPr lang="en-US" sz="2400" baseline="-25000" dirty="0" smtClean="0"/>
              <a:t>2</a:t>
            </a:r>
            <a:r>
              <a:rPr lang="en-US" sz="2400" dirty="0" smtClean="0"/>
              <a:t> </a:t>
            </a:r>
            <a:r>
              <a:rPr lang="el-GR" sz="2400" dirty="0" smtClean="0"/>
              <a:t>δεσμεύεται στη διάρκεια της νύκτας από το ένζυμο καρβοξυλάση του φωσφοενόλπυροσταφυλικού, όπως και στα </a:t>
            </a:r>
            <a:r>
              <a:rPr lang="en-US" sz="2400" dirty="0" smtClean="0"/>
              <a:t>C</a:t>
            </a:r>
            <a:r>
              <a:rPr lang="en-US" sz="2400" baseline="-25000" dirty="0" smtClean="0"/>
              <a:t>4</a:t>
            </a:r>
            <a:r>
              <a:rPr lang="el-GR" sz="2400" dirty="0" smtClean="0"/>
              <a:t> φυτά.  Το φωσφοενόλπυροσταφυλικό προέρχεται από τη διάσπαση του αμύλου. Στη συνέχεια παράγεται μηλικό οξύ, όπως και στα </a:t>
            </a:r>
            <a:r>
              <a:rPr lang="en-US" sz="2400" dirty="0" smtClean="0"/>
              <a:t>C4</a:t>
            </a:r>
            <a:r>
              <a:rPr lang="el-GR" sz="2400" dirty="0" smtClean="0"/>
              <a:t> φυτά, αλλά η πορεία δεν συνεχίζεται λόγω έλλειψης ενέργειας. Το μηλικό αποθηκεύεται στα τεράστια χυμοτόπια και στη διιάρκεια της ημέρας πλέον μεταφέρεται στο κυτταρόπλασμα όπου και αποκαρβοξυλιώνεται. Το </a:t>
            </a:r>
            <a:r>
              <a:rPr lang="en-US" sz="2400" dirty="0" smtClean="0"/>
              <a:t>CO</a:t>
            </a:r>
            <a:r>
              <a:rPr lang="en-US" sz="2400" baseline="-25000" dirty="0" smtClean="0"/>
              <a:t>2</a:t>
            </a:r>
            <a:r>
              <a:rPr lang="el-GR" sz="2400" dirty="0" smtClean="0"/>
              <a:t> που απελευθερώνεται δεσμεύεται από τη </a:t>
            </a:r>
            <a:r>
              <a:rPr lang="en-US" sz="2400" dirty="0" err="1" smtClean="0"/>
              <a:t>RubisCO</a:t>
            </a:r>
            <a:r>
              <a:rPr lang="en-US" sz="2400" dirty="0" smtClean="0"/>
              <a:t>, </a:t>
            </a:r>
            <a:r>
              <a:rPr lang="el-GR" sz="2400" dirty="0" smtClean="0"/>
              <a:t>λειτουργεί ο κύκλος </a:t>
            </a:r>
            <a:r>
              <a:rPr lang="en-US" sz="2400" dirty="0" smtClean="0"/>
              <a:t>Calvin</a:t>
            </a:r>
            <a:r>
              <a:rPr lang="el-GR" sz="2400" dirty="0" smtClean="0"/>
              <a:t> και παράγονται υδατάνθρακες.</a:t>
            </a:r>
            <a:endParaRPr lang="el-GR"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u="sng" dirty="0" smtClean="0"/>
              <a:t>Ο μεταβολισμός οξέων τύπου </a:t>
            </a:r>
            <a:r>
              <a:rPr lang="en-US" sz="2800" u="sng" dirty="0" err="1" smtClean="0"/>
              <a:t>Crassulaceae</a:t>
            </a:r>
            <a:r>
              <a:rPr lang="el-GR" sz="2800" u="sng" dirty="0" smtClean="0"/>
              <a:t> έχει ομοιότητες αλλά και διαφορές με τη </a:t>
            </a:r>
            <a:r>
              <a:rPr lang="en-US" sz="2800" u="sng" dirty="0" smtClean="0"/>
              <a:t>C</a:t>
            </a:r>
            <a:r>
              <a:rPr lang="en-US" sz="2800" u="sng" baseline="-25000" dirty="0" smtClean="0"/>
              <a:t>4</a:t>
            </a:r>
            <a:r>
              <a:rPr lang="el-GR" sz="2800" u="sng" dirty="0" smtClean="0"/>
              <a:t> φωτοσύνθεση</a:t>
            </a:r>
            <a:endParaRPr lang="el-GR" sz="2800" dirty="0"/>
          </a:p>
        </p:txBody>
      </p:sp>
      <p:sp>
        <p:nvSpPr>
          <p:cNvPr id="3" name="Content Placeholder 2"/>
          <p:cNvSpPr>
            <a:spLocks noGrp="1"/>
          </p:cNvSpPr>
          <p:nvPr>
            <p:ph idx="1"/>
          </p:nvPr>
        </p:nvSpPr>
        <p:spPr/>
        <p:txBody>
          <a:bodyPr/>
          <a:lstStyle/>
          <a:p>
            <a:pPr>
              <a:buNone/>
            </a:pPr>
            <a:r>
              <a:rPr lang="el-GR" sz="2400" dirty="0" smtClean="0"/>
              <a:t>Η πιο σημαντική ομοιότητα: Και στις δύο περιπτώσεις λειτουργούν δύο καρβοξυλιώσεις από δύο διαφορετικά ένζυμα: τη </a:t>
            </a:r>
            <a:r>
              <a:rPr lang="en-US" sz="2400" dirty="0" err="1" smtClean="0"/>
              <a:t>PEPCase</a:t>
            </a:r>
            <a:r>
              <a:rPr lang="en-US" sz="2400" dirty="0" smtClean="0"/>
              <a:t> </a:t>
            </a:r>
            <a:r>
              <a:rPr lang="el-GR" sz="2400" smtClean="0"/>
              <a:t>και τη </a:t>
            </a:r>
            <a:r>
              <a:rPr lang="en-US" sz="2400" smtClean="0"/>
              <a:t>RubisCO</a:t>
            </a:r>
            <a:endParaRPr lang="el-GR" sz="2400" dirty="0" smtClean="0"/>
          </a:p>
          <a:p>
            <a:pPr>
              <a:buNone/>
            </a:pPr>
            <a:r>
              <a:rPr lang="el-GR" sz="2400" dirty="0" smtClean="0"/>
              <a:t>Η πιο σημαντική διαφορά: Στα </a:t>
            </a:r>
            <a:r>
              <a:rPr lang="en-US" sz="2400" dirty="0" smtClean="0"/>
              <a:t>C</a:t>
            </a:r>
            <a:r>
              <a:rPr lang="en-US" sz="2400" baseline="-25000" dirty="0" smtClean="0"/>
              <a:t>4</a:t>
            </a:r>
            <a:r>
              <a:rPr lang="en-US" sz="2400" dirty="0" smtClean="0"/>
              <a:t> </a:t>
            </a:r>
            <a:r>
              <a:rPr lang="el-GR" sz="2400" dirty="0" smtClean="0"/>
              <a:t>οι δύο καρβοξυλιώσεις λειτουργούν ταυτόχρονα, αλλά σε διαφορετικά κύτταρα. Στα φυτά </a:t>
            </a:r>
            <a:r>
              <a:rPr lang="en-US" sz="2400" dirty="0" smtClean="0"/>
              <a:t>CAM</a:t>
            </a:r>
            <a:r>
              <a:rPr lang="el-GR" sz="2400" dirty="0" smtClean="0"/>
              <a:t> οι δύο καρβοξυλιώσεις γίνονται στο ίδιο κύτταρο αλλά σε διαφορετική ώρα. Τα στόματα επίσης των φυτών αυτών παραμένουν ανοικτά στη διάρκεια της νύκτας, και όχι της ημέρας, όπως συμβαίνει στα υπόλοιπα φυτά</a:t>
            </a:r>
            <a:endParaRPr lang="el-GR"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36912"/>
            <a:ext cx="3682752" cy="1139825"/>
          </a:xfrm>
        </p:spPr>
        <p:txBody>
          <a:bodyPr/>
          <a:lstStyle/>
          <a:p>
            <a:r>
              <a:rPr lang="el-GR" sz="2400" dirty="0" smtClean="0"/>
              <a:t>Οι βιοχημικές αντιδράσεις που γίνονται στη διάρκεια της μέρας (κίτρινα βέλη) και της νύκτας (μαύρα βέλη) στα φυτά </a:t>
            </a:r>
            <a:r>
              <a:rPr lang="en-US" sz="2400" dirty="0" smtClean="0"/>
              <a:t>CAM</a:t>
            </a:r>
            <a:r>
              <a:rPr lang="el-GR" sz="2400" dirty="0" smtClean="0"/>
              <a:t>. Το </a:t>
            </a:r>
            <a:r>
              <a:rPr lang="en-US" sz="2400" dirty="0" smtClean="0"/>
              <a:t>CO</a:t>
            </a:r>
            <a:r>
              <a:rPr lang="en-US" sz="2400" baseline="-25000" dirty="0" smtClean="0"/>
              <a:t>2</a:t>
            </a:r>
            <a:r>
              <a:rPr lang="en-US" sz="2400" dirty="0" smtClean="0"/>
              <a:t> </a:t>
            </a:r>
            <a:r>
              <a:rPr lang="el-GR" sz="2400" dirty="0" smtClean="0"/>
              <a:t>μπαίνει μέσα στο φύλλο μόνο στη διάρκεια της νύκτας (πάνω) που τα στόματα είναι ανοικτά</a:t>
            </a:r>
            <a:endParaRPr lang="el-GR" sz="2400" dirty="0"/>
          </a:p>
        </p:txBody>
      </p:sp>
      <p:pic>
        <p:nvPicPr>
          <p:cNvPr id="52226" name="Picture 2" descr="Z:\Karabou\biblia\physiology\Figures\Chapter 2\2_CAM path.jpg"/>
          <p:cNvPicPr>
            <a:picLocks noGrp="1" noChangeAspect="1" noChangeArrowheads="1"/>
          </p:cNvPicPr>
          <p:nvPr>
            <p:ph idx="1"/>
          </p:nvPr>
        </p:nvPicPr>
        <p:blipFill>
          <a:blip r:embed="rId2" cstate="print"/>
          <a:srcRect/>
          <a:stretch>
            <a:fillRect/>
          </a:stretch>
        </p:blipFill>
        <p:spPr bwMode="auto">
          <a:xfrm>
            <a:off x="4139952" y="212035"/>
            <a:ext cx="4752528" cy="664596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dirty="0" smtClean="0"/>
              <a:t>Για να ξεκινήσει η φωτοσύνθεση πρέπει η ενέργεια του «φωτός», δηλ. της ηλεκτρομαγνητικής ακτινοβολίας, δηλ. των φωτονίων να μεταφερθεί σε χημικά μόρια που βρίσκονται στα φύλλα.</a:t>
            </a:r>
            <a:endParaRPr lang="el-GR" sz="2000" dirty="0"/>
          </a:p>
        </p:txBody>
      </p:sp>
      <p:sp>
        <p:nvSpPr>
          <p:cNvPr id="3" name="Content Placeholder 2"/>
          <p:cNvSpPr>
            <a:spLocks noGrp="1"/>
          </p:cNvSpPr>
          <p:nvPr>
            <p:ph idx="1"/>
          </p:nvPr>
        </p:nvSpPr>
        <p:spPr/>
        <p:txBody>
          <a:bodyPr/>
          <a:lstStyle/>
          <a:p>
            <a:r>
              <a:rPr lang="el-GR" sz="2000" i="1" u="sng" dirty="0">
                <a:solidFill>
                  <a:srgbClr val="FF0000"/>
                </a:solidFill>
              </a:rPr>
              <a:t>Μπορεί η ενέργεια των φωτονίων να μεταφερθεί σε μόρια</a:t>
            </a:r>
            <a:r>
              <a:rPr lang="el-GR" sz="2000" i="1" u="sng" dirty="0" smtClean="0">
                <a:solidFill>
                  <a:srgbClr val="FF0000"/>
                </a:solidFill>
              </a:rPr>
              <a:t>;</a:t>
            </a:r>
            <a:endParaRPr lang="en-US" sz="2000" i="1" u="sng" dirty="0" smtClean="0">
              <a:solidFill>
                <a:srgbClr val="FF0000"/>
              </a:solidFill>
            </a:endParaRPr>
          </a:p>
          <a:p>
            <a:r>
              <a:rPr lang="el-GR" sz="2000" b="1" dirty="0" smtClean="0"/>
              <a:t>Ναί, το φαινόμενο ονομάζεται </a:t>
            </a:r>
            <a:r>
              <a:rPr lang="el-GR" sz="2000" b="1" u="sng" dirty="0" smtClean="0"/>
              <a:t>Απορρόφηση</a:t>
            </a:r>
            <a:endParaRPr lang="en-US" sz="2000" b="1" u="sng" dirty="0" smtClean="0"/>
          </a:p>
          <a:p>
            <a:r>
              <a:rPr lang="el-GR" sz="2000" b="1" dirty="0" smtClean="0"/>
              <a:t>Τα μόρια που απορροφούν φωτόνια ονομάζονται </a:t>
            </a:r>
            <a:r>
              <a:rPr lang="el-GR" sz="2000" b="1" u="sng" dirty="0" smtClean="0"/>
              <a:t>Χρωστικές</a:t>
            </a:r>
            <a:r>
              <a:rPr lang="el-GR" sz="2000" b="1" dirty="0" smtClean="0"/>
              <a:t> (στα φύλλα είναι οι χλωροφύλλες και τα καροτενοειδή)</a:t>
            </a:r>
          </a:p>
          <a:p>
            <a:r>
              <a:rPr lang="el-GR" sz="2000" b="1" u="sng" dirty="0" smtClean="0"/>
              <a:t>Εκπομπή</a:t>
            </a:r>
            <a:r>
              <a:rPr lang="el-GR" sz="2000" b="1" dirty="0" smtClean="0"/>
              <a:t> ονομάζεται το αντίστροφο φαινόμενο της απορρόφησης, δηλ. ένα μέρος από την ενέργεια ενός μορίου να μετατραπεί σε φωτόνιο, δηλ. σε ακτινοβολία.</a:t>
            </a:r>
            <a:endParaRPr lang="en-US" sz="2000" b="1" dirty="0" smtClean="0"/>
          </a:p>
          <a:p>
            <a:endParaRPr lang="el-G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39825"/>
          </a:xfrm>
        </p:spPr>
        <p:txBody>
          <a:bodyPr/>
          <a:lstStyle/>
          <a:p>
            <a:r>
              <a:rPr lang="el-GR" sz="2000" i="1" u="sng" dirty="0">
                <a:solidFill>
                  <a:srgbClr val="FF0000"/>
                </a:solidFill>
              </a:rPr>
              <a:t>Η ακτινοβολία που εκπέμπει ο ήλιος αποτελείται από φωτόνια με ίδια χαρακτηριστικά</a:t>
            </a:r>
            <a:r>
              <a:rPr lang="el-GR" sz="2000" i="1" u="sng" dirty="0" smtClean="0">
                <a:solidFill>
                  <a:srgbClr val="FF0000"/>
                </a:solidFill>
              </a:rPr>
              <a:t>;</a:t>
            </a:r>
            <a:br>
              <a:rPr lang="el-GR" sz="2000" i="1" u="sng" dirty="0" smtClean="0">
                <a:solidFill>
                  <a:srgbClr val="FF0000"/>
                </a:solidFill>
              </a:rPr>
            </a:br>
            <a:r>
              <a:rPr lang="el-GR" sz="2000" i="1" u="sng" dirty="0" smtClean="0">
                <a:solidFill>
                  <a:schemeClr val="tx1"/>
                </a:solidFill>
              </a:rPr>
              <a:t>Οχι, διότι έχουν διαφορετικό μήκος κύματος, και άρα διαφορετική ενέργεια. Η περιοχή του ορατού (δηλ. το φως που βλέπουμε) είναι μόνο ένα μικρό τμήμα από την ακτινοβολία που εκπέμπει ο ήλιος. Πρόσεξε στο κάτω μέρος της εικόνας ότι τα μπλε φωτόνια έχουν σχεδόν διπλάσσια ενέργεια από τα κόκκινα</a:t>
            </a:r>
            <a:endParaRPr lang="el-GR" sz="2000" dirty="0">
              <a:solidFill>
                <a:srgbClr val="FF0000"/>
              </a:solidFill>
            </a:endParaRPr>
          </a:p>
        </p:txBody>
      </p:sp>
      <p:pic>
        <p:nvPicPr>
          <p:cNvPr id="71682" name="Picture 2" descr="Z:\Karabou\biblia\physiology\Figures\Chapter 2\2_2.jpg"/>
          <p:cNvPicPr>
            <a:picLocks noGrp="1" noChangeAspect="1" noChangeArrowheads="1"/>
          </p:cNvPicPr>
          <p:nvPr>
            <p:ph idx="1"/>
          </p:nvPr>
        </p:nvPicPr>
        <p:blipFill>
          <a:blip r:embed="rId2" cstate="print"/>
          <a:srcRect/>
          <a:stretch>
            <a:fillRect/>
          </a:stretch>
        </p:blipFill>
        <p:spPr bwMode="auto">
          <a:xfrm>
            <a:off x="755576" y="2459163"/>
            <a:ext cx="7460190" cy="43988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i="1" u="sng" dirty="0">
                <a:solidFill>
                  <a:srgbClr val="FF0000"/>
                </a:solidFill>
              </a:rPr>
              <a:t>Ολα τα φωτόνια προκαλούν το ίδιο αποτέλεσμα αν αποροφηθούν από ένα υλικό;</a:t>
            </a:r>
            <a:endParaRPr lang="el-GR" sz="2000" dirty="0">
              <a:solidFill>
                <a:srgbClr val="FF0000"/>
              </a:solidFill>
            </a:endParaRPr>
          </a:p>
        </p:txBody>
      </p:sp>
      <p:sp>
        <p:nvSpPr>
          <p:cNvPr id="3" name="Content Placeholder 2"/>
          <p:cNvSpPr>
            <a:spLocks noGrp="1"/>
          </p:cNvSpPr>
          <p:nvPr>
            <p:ph idx="1"/>
          </p:nvPr>
        </p:nvSpPr>
        <p:spPr/>
        <p:txBody>
          <a:bodyPr/>
          <a:lstStyle/>
          <a:p>
            <a:r>
              <a:rPr lang="el-GR" sz="2000" b="1" dirty="0" smtClean="0"/>
              <a:t>Οχι, αν κοιτάξεις το πάνω μέρος της προηγούμενης εικόνας, η ενέργεια των φωτονίων της περιοχής του υπερύθρου και δεξιότερα έχουν χαμηλή ενέργεια και προκαλούν μόνο αλλαγές στη δόνηση των μορίων των υλικών. Οι αλλαγές αυτές προκαλούν θέρμανση των υλικών αυτών</a:t>
            </a:r>
          </a:p>
          <a:p>
            <a:r>
              <a:rPr lang="el-GR" sz="2000" b="1" dirty="0" smtClean="0"/>
              <a:t>Η μικρή περιοχή του ορατού έχει ενέργεια ώστε να προκαλέσει διέγερση μορίων, δηλ. ένα ηλεκτρόνιο του μορίου να ενεργοποιηθεί και να μετακινηθεί σε μια εξωτερική στοιβάδα. Κάτω από ορισμένες συνθήκες η διέγερση αυτή μπορεί να προκαλέσει μια φωτοχημική αντίδραση, δηλ. το διηγερμένο ηλεκτρόνιο να αποσπαστεί πλεόν από το μόριο </a:t>
            </a:r>
          </a:p>
          <a:p>
            <a:r>
              <a:rPr lang="el-GR" sz="2000" b="1" dirty="0" smtClean="0"/>
              <a:t>Χαρακτηριστικό παράδειγμα είναι η διέγερση του μορίου της χλωροφύλλης </a:t>
            </a:r>
          </a:p>
          <a:p>
            <a:r>
              <a:rPr lang="en-US" sz="2000" dirty="0" err="1" smtClean="0"/>
              <a:t>Chl</a:t>
            </a:r>
            <a:r>
              <a:rPr lang="el-GR" sz="2000" dirty="0" smtClean="0"/>
              <a:t> </a:t>
            </a:r>
            <a:r>
              <a:rPr lang="el-GR" sz="2000" dirty="0"/>
              <a:t>+ </a:t>
            </a:r>
            <a:r>
              <a:rPr lang="en-US" sz="2000" dirty="0" err="1"/>
              <a:t>h</a:t>
            </a:r>
            <a:r>
              <a:rPr lang="en-US" sz="2000" dirty="0" err="1">
                <a:sym typeface="Wingdings"/>
              </a:rPr>
              <a:t></a:t>
            </a:r>
            <a:r>
              <a:rPr lang="en-US" sz="2000" dirty="0" err="1"/>
              <a:t>v</a:t>
            </a:r>
            <a:r>
              <a:rPr lang="en-US" sz="2000" dirty="0"/>
              <a:t> </a:t>
            </a:r>
            <a:r>
              <a:rPr lang="en-US" sz="2000" dirty="0">
                <a:sym typeface="Symbol"/>
              </a:rPr>
              <a:t></a:t>
            </a:r>
            <a:r>
              <a:rPr lang="en-US" sz="2000" dirty="0"/>
              <a:t> </a:t>
            </a:r>
            <a:r>
              <a:rPr lang="en-US" sz="2000" dirty="0" err="1"/>
              <a:t>Chl</a:t>
            </a:r>
            <a:r>
              <a:rPr lang="el-GR" sz="2000" dirty="0" smtClean="0"/>
              <a:t>*, όπου  </a:t>
            </a:r>
            <a:r>
              <a:rPr lang="en-US" sz="2000" dirty="0" err="1" smtClean="0"/>
              <a:t>h</a:t>
            </a:r>
            <a:r>
              <a:rPr lang="en-US" sz="2000" dirty="0" err="1" smtClean="0">
                <a:sym typeface="Wingdings"/>
              </a:rPr>
              <a:t></a:t>
            </a:r>
            <a:r>
              <a:rPr lang="en-US" sz="2000" dirty="0" err="1" smtClean="0"/>
              <a:t>v</a:t>
            </a:r>
            <a:r>
              <a:rPr lang="el-GR" sz="2000" dirty="0" smtClean="0"/>
              <a:t> η ενέργεια ενός φωτονίου και το αστεράκι δείχνει διέγερση.</a:t>
            </a:r>
            <a:endParaRPr lang="el-G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sz="2400" dirty="0" smtClean="0"/>
              <a:t>Η περιοχή αριστερά του ορατού αφορά σε ακτινοβολίες με υψηλή ενέργεια των φωτονίων που προκαλούν φωτοχημικές αντιδράσεις και έντονες χημικές αλλαγές στα βιομόρια (πχ </a:t>
            </a:r>
            <a:r>
              <a:rPr lang="en-US" sz="2400" dirty="0" smtClean="0"/>
              <a:t>DNA) </a:t>
            </a:r>
            <a:r>
              <a:rPr lang="el-GR" sz="2400" dirty="0" smtClean="0"/>
              <a:t>και γιαυτό είναι επικίνδυνες.  Προσέξετε επίσης στην προηγούμενη εικόνα ότι οι ακτινοβολίες αυτές ευτυχώς απορροφώνται από την ατμόσφαιρα και δεν φτάνουν στην επιφάνεια της γης, όπως επίσης και τμήματα των περιοχών δεξιότερα του ορατού</a:t>
            </a:r>
            <a:endParaRPr lang="el-G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1226</TotalTime>
  <Words>4110</Words>
  <Application>Microsoft Office PowerPoint</Application>
  <PresentationFormat>On-screen Show (4:3)</PresentationFormat>
  <Paragraphs>136</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Symbol</vt:lpstr>
      <vt:lpstr>Wingdings</vt:lpstr>
      <vt:lpstr>Ripple</vt:lpstr>
      <vt:lpstr>Κεφάλαιο 2ο  Η Φωτοσύνθεση     Για απορίες στο συγκεκριμένο κεφάλαιο σας παρακαλούμε να επικοινωνείτε με τον διδάσκων Γ. Καραμπουρνιώτη (karab@aua.gr)</vt:lpstr>
      <vt:lpstr>Μία υπενθύμιση για τις κύριες λειτουργίες των φυτών (από το πρώτο μάθημα): Η φωτοσύνθεση αποτελεί μια κεντρική λειτουργία  Οι κύριες λειτουργίες ενός αγγειόσπερμου και τα ισοζύγια νερού (διαθέσιμο νερό/νερό που χάνεται) και άνθρακα (άνθρακας που αφομοιώνεται / άνθρακας που χάνεται). Το ισοζύγιο ενέργειας αφορά την ενέργεια που αποκτά το φυτό μέσω της απορρόφησης φωτεινής ακτινοβολίας (στο πάνω μέρος του σχήματος) / την ενέργεια που δαπανά για συντήρηση και ανάπτυξη (στο κάτω μέρος του σχήματος). </vt:lpstr>
      <vt:lpstr>  Φωτοσύνθεση: Γιατί είναι σημαντική;  -Διότι είναι ο ενεργειακός τροφοδότης της Βιόσφαιρας </vt:lpstr>
      <vt:lpstr>           Επισημάνσεις προκειμένου να γίνει κατανοητή η λειτουργία της φωτοσύνθεσης: -Πρώτα από όλα: Το φως παρέχει την ενέργεια για να γίνει η φωτοσύνθεση -Δεύτερο: Η φωτοσύνθεση ολοκληρώνεται σε δύο στάδια:  Στο πρώτο συμβαίνουν οι φωτεινές αντιδράσεις που απαιτούν οπωσδήποτε την παρουσία φωτός, και στο δεύτερο συμβαίνουν οι βιοχημικές αντιδράσεις. Στο πρώτο στάδιο παράγεται χημική ενέργεια που χρησιμοποιείται στο δεύτερο στάδιο για να γίνει σύνθεση οργανικών ενώσεων και παραγωγή βιομάζας </vt:lpstr>
      <vt:lpstr>Το «φως» είναι ηλεκτρομαγνητική ακτινοβολία. Η ακτινοβολία αυτή αποτελείται από φωτόνια που έχουν ιδιότητες κύματος και ύλης. Σαν κύμα τα φωτόνια πάλλονται και έχουν μήκος κύματος λ (απόσταση μεταξύ μεγίστων), συχνότητα ν (το αντίστροφο του λ) και ταχύτητα, c Σαν σωματίδια τα φωτόνια έχουν ενέργεια Ε= hv όπου h είναι μία σταθερά και ν είναι η συχνότητα Άρα η ενέργεια ενός φωτονίου είναι αντίστροφη του λ και ανάλογη του ν</vt:lpstr>
      <vt:lpstr>Για να ξεκινήσει η φωτοσύνθεση πρέπει η ενέργεια του «φωτός», δηλ. της ηλεκτρομαγνητικής ακτινοβολίας, δηλ. των φωτονίων να μεταφερθεί σε χημικά μόρια που βρίσκονται στα φύλλα.</vt:lpstr>
      <vt:lpstr>Η ακτινοβολία που εκπέμπει ο ήλιος αποτελείται από φωτόνια με ίδια χαρακτηριστικά; Οχι, διότι έχουν διαφορετικό μήκος κύματος, και άρα διαφορετική ενέργεια. Η περιοχή του ορατού (δηλ. το φως που βλέπουμε) είναι μόνο ένα μικρό τμήμα από την ακτινοβολία που εκπέμπει ο ήλιος. Πρόσεξε στο κάτω μέρος της εικόνας ότι τα μπλε φωτόνια έχουν σχεδόν διπλάσσια ενέργεια από τα κόκκινα</vt:lpstr>
      <vt:lpstr>Ολα τα φωτόνια προκαλούν το ίδιο αποτέλεσμα αν αποροφηθούν από ένα υλικό;</vt:lpstr>
      <vt:lpstr>PowerPoint Presentation</vt:lpstr>
      <vt:lpstr>Γιατί μόνο φωτόνια με καθορισμένο ενεργειακό περιεχόμενο μπορούν  να προκαλέσουν διέγερση ενός μορίου; Γιατί η ενέργεια που απαιτείται για να αλλάξει στοιβάδα (ή να μετακινηθεί σε άλλο μόριο) ένα ηλεκτρόνιο δεν είναι ίδια για όλα τα μόρια. Κάθε μόριο απαιτεί ποσό ενέργειας για να διεγερθεί που είναι και χαρακτηριστικό του. Επομένως κάθε μόριο χρωστικής απορροφά μόνο φωτόνια ορισμένων περιοχών μήκους κύματος, δηλ. φωτόνια με ενέργεια που «ταιριάζει» στην ενέργεια που απαιτεί η αλλαγή στοιβάδας ή μορίου του ηλεκτρονίου. Προσέξτε το φάσμα απορρόφησης των χρωστικών στην εικόνα. Οι χρωστικές απορροφούν πολύ λίγο στην πράσινη περιοχή</vt:lpstr>
      <vt:lpstr>Για να μεταφερθεί η ενέργεια ενός φωτονίου από την ακτινοβολία σε μια χρωστική θα πρέπει σύμφωνα με αυτά που έχουν ειπωθεί να συμβεί απορρόφηση και να γίνει μια χημική αντίδραση (φωτοχημική αντίδραση). Πότε όμως η απορρόφηση ενός φωτονίου μπορεί να προκαλέσει μια φωτοχημική αντίδραση; </vt:lpstr>
      <vt:lpstr>PowerPoint Presentation</vt:lpstr>
      <vt:lpstr>PowerPoint Presentation</vt:lpstr>
      <vt:lpstr>Οι χλωροπλάστες είναι τα υποκυτταρικά οργανίδια στα οποία διεξάγεται η φωτοσύνθεση Οι χλωροπλάστες έχουν διπλή εξωτερική μεμβράνη και ένα πλήθος εσωτερικών μεμβρανών που ονομάζονται θυλακοειδή Οι χρωστικές (που είναι λιπόφιλα μόρια) εντοπίζονται στις μεμβράνες των θυλακοειδών (δηλ σε λιπόφιλο περιβάλλον). Το στρώμα περιέχει υδατοδιαλυτά μόρια, όπως οι πρωτεϊνες</vt:lpstr>
      <vt:lpstr>Οι φωτοσυνθετικές χρωστικές βρίσκονται στις  μεμβράνες των θυλακοειδών των χλωροπλαστών. Χαρακτηριστικό των χλωροφυλλών είναι οι πυρολικοί δακτύλιοι (με λατινικά νούμερα) που στο κέντρο τους συγκρατούν ένα άτομο μαγνησίου. Η ζεαξανθίνη είναι μια ξανθοφύλλη, δηλ. μια οξυγονωμένη μορφή καροτενοειδούς</vt:lpstr>
      <vt:lpstr>Στη φωτοσύνθεση συνεργάζονται δύο φωτοσυστήματα καθώς και άλλοι βιοχημικοί παράγοντες προκειμένου η ενέργεια των φωτονίων να μετατραπεί σε χημική και να αποθηκευτεί σε κατάλληλα μόρια</vt:lpstr>
      <vt:lpstr>Στο πάνω μέρος του σχήματος παρουσιάζονται δύο  εκδοχές της δομής του φωτοσυλλεκτικού μηχανισμού (Α και Β), για το πως τα φωτόνια αποροφώνται  από καροτένια (πορτοκαλί χρώμα) τα οποία διεγείρονται και μεταφέρουν τη διέγερση σε  χλωροφύλλες b (πράσινο χρώμα) και αυτές με τη σειρά τους σε χλωροφύλλες a (ανοικτό πράσινο χρώμα) και αυτές σε ειδικής μορφής χλωροφύλλη a στο φωτοχημικό κέντρο (λαδί χρώμα). Στο Γ παρουσιάζεται ο ίδιος μηχανισμός  με άλλη απεικόνιση. RC σημαίνει φωτοχημικό κέντρο</vt:lpstr>
      <vt:lpstr>Στο φωτοχημικό κέντρο συμβαίνει ο διαχωρισμός φορτίου, δηλ η χλωροφύλλη a του φωτοχημικού κέντρου χάνει ένα ηλεκτρόνιο και φορτίζεται θετικά (οξειδώνεται). Η χλωροφύλλη αυτή, προκειμένου να συνεχιστεί η διαδικασία, δεν μπορεί να παραμείνει οξειδωμένη και  δέχεται ένα ηλεκτρόνιο το οποίο παρέχεται από το σύμπλοκο που διασπά το νερό (σύμπλοκο φωτόλυσης νερού): </vt:lpstr>
      <vt:lpstr> Από τη στιγμή που συμβεί διαχωρισμός φορτίου έχουμε να κάνουμε ουσιαστικά με μια μπαταρία, με τον ένα της πόλο θετικά φορτισμένο (η Chla που έχασε το ηλεκτρόνιο) και τον άλλο της πόλο αρνητικά φορτισμένο (το μόριο που απέκτησε το ηλεκτρόνιο). Το ηλεκτρικό ρεύμα δεν μεταφέρεται όμως απο καλώδια αλλά από αλυσίδες μεταφοράς ηλεκτρονίων </vt:lpstr>
      <vt:lpstr>Στις φωτεινές αντιδράσεις της φωτοσύνθεσης η ενέργεια των φωτονίων προκαλεί ροή ηλεκτρονίων από το νερό που διασπάται προς τη Chla του φωτοχημικού κέντρου και στη συνέχεια μέσω ενδιάμεσων φορέων καταλήγουν στον τελικό αποδέκτη, το μόριο NADP+ το οποίο είναι οξειδωμένο και ανάγεται σε NADPH2.  NADP+ + 2H+ + 2e-  NADPH2 To NADPH2 ονομάζεται φορέας αναγωγικής δύναμης ή αναγωγικό ισοδύναμο και όπως θα δούμε παρακάτω η ενέργεια που περικλείει καταναλώνεται για να γίνει σύνθεση οργανικών ενώσεων και παραγωγή βιομάζας. </vt:lpstr>
      <vt:lpstr>PowerPoint Presentation</vt:lpstr>
      <vt:lpstr>PowerPoint Presentation</vt:lpstr>
      <vt:lpstr>PowerPoint Presentation</vt:lpstr>
      <vt:lpstr>Ερωτήματα που πρέπει να απαντηθούν προκειμένου να γίνει κατανοητή η φάση των βιοχημικών αντιδράσεων της φωτοσύνθεσης</vt:lpstr>
      <vt:lpstr>PowerPoint Presentation</vt:lpstr>
      <vt:lpstr>Τι είναι τα ένζυμα; </vt:lpstr>
      <vt:lpstr>Ποια είναι τα χαρακτηριστικά των ενζύμων που τα καθιστούν απαραίτητα στα κύτταρα;</vt:lpstr>
      <vt:lpstr>2. Παρουσιάζουν υψηλή εξειδίκευση. Αυτό σημαίνει ότι κάθε ένζυμο καταλύει μια μόνο αντίδραση ή μόνο μια κατηγορία αντιδράσεων με παρόμοια υποστρώματα   3. Επιδέχονται ρύθμιση. Η ρύθμιση μπορεί να γίνει μέσω της σύνθεσης καινούργιων μορίων ενζύμων ή της καταστροφής των υπαρχόντων, ή μέσω του εντοπισμού τους σε διαφορετικά διαμερίσματα του κυττάρου (π.χ. Άλλα ένζυμα εντοπίζονται στον χλωροπλάστη και άλλα στα μιτοχόνδρια). Επίσης μέσω τροποποίησης της καταλυτικής τους δράσης από μόρια που τα παρεμποδίζουν (παρεμποδιστές) ή τα ενεργοποιούν (ενεργοποιητές) </vt:lpstr>
      <vt:lpstr> Με ποιον τρόπο οι ενζυμικές αντιδράσεις ρυθμίζουν το μεταβολισμό; </vt:lpstr>
      <vt:lpstr>Ποιοι παράγοντες επηρεάζουν τις ενζυμικές αντιδράσεις; 1. Η συγκέντρωση του υποστρώματος: Η ταχύτητα της αντίδρασης αυξάνεται όταν αυξάνετα η σγκέντρωση του υποστρώματος στην αρχή γραμμικά και στη συνέχεια τείνει σε ένα όριο, τη μέγιστη ταχύτητα (Vmax). To Km ονομάζεται σταθερά Michαeliis και μας δείχνει τη συγκέντρωση του υποστρώματος με την οποία επιτυγχάνεται το μισό της μέγιστης ταχύτητας. Μας δείχνει ουσιαστικά τη συγκένεια ενζύμου-υποστρώματος.  </vt:lpstr>
      <vt:lpstr>Ποιοι παράγοντες επηρεάζουν τις ενζυμικές αντιδράσεις;    2. Η θερμοκρασία και το pH</vt:lpstr>
      <vt:lpstr>Η σύδεση μεταξύ των φωτεινών αντιδράσεων και των βιοχημικών (ή σκοτεινών) αντιδράσεων της φωτοσύνθεσης:  Κατά τη διάρκεια των φωτεινών αντιδράσεων παράγονται δύο προϊόντα, τα ΑΤΡ και NADPH2 των οποίων η αποθηκευμένη ενέργεια χρησιμοποιείται για τη δέσμευση του CO2 της ατμόσφαιρας και τη μετατροπή του σε υδατάνθρακες (σάκχαρα). Με τον τρόπο αυτό ο στόχος έχει επιτευχθεί: Η ενέργεια των φωτονίων έχει τελικά μετατραπεί σε βιομάζα Οι φωτεινές αντιδράσεις γίνονται στα θυλακοειδή, ενώ οι βιοχημικές στο στρώμα του χλωροπλάστη</vt:lpstr>
      <vt:lpstr>Ο φωτοσυνθετικός μεταβολισμός του άνθρακα (η δέσμευση του CO2 της ατμόσφαιρας και η μετατροπή του σε υδατάνθρακες ) παρουσιάζεται με τρεις παραλλαγές στα φυτά: </vt:lpstr>
      <vt:lpstr>H C3 φωτοσύνθεση  το διάγραμμα είναι τέσσερα slides μετά</vt:lpstr>
      <vt:lpstr>καρβοξυλίωση</vt:lpstr>
      <vt:lpstr>Αναγωγή</vt:lpstr>
      <vt:lpstr>Αναγέννηση του δέκτη</vt:lpstr>
      <vt:lpstr>H πορεία των βιοχημικών αντιδράσεων του κύκλου του Calvin</vt:lpstr>
      <vt:lpstr>Η φωτοαναπνοή το διάγραμμα είναι δύο slides μετά</vt:lpstr>
      <vt:lpstr>Τι προσφέρει η φωτοαναπνοή;</vt:lpstr>
      <vt:lpstr>Η πορεία της φωτοαναπνοής</vt:lpstr>
      <vt:lpstr>Η C4 φωτοσύνθεση</vt:lpstr>
      <vt:lpstr>Ανατομία τύπου Kranz (στεφάνης)</vt:lpstr>
      <vt:lpstr>Εγκάρσια τομή φύλλου αγριάδας (C4 φυτό) με χαρακτηριστική ανατομία Kranz. </vt:lpstr>
      <vt:lpstr>  το διάγραμμα είναι τέσσερα slides μετά  H C4 φωτοσύνθεση λειτουργεί σαν ένας βιοχημικός κύκλος που έχει τέσσερα στάδια: Καρβοξυλίωση, μεταφορά μεταβολιτών, αποκαρβοξυλίωση και επαναδέσμευση του CO2 στον κύκλο Calvin, και αναγέννηση του αρχικού δέκτη</vt:lpstr>
      <vt:lpstr>καρβοξυλίωση</vt:lpstr>
      <vt:lpstr>Μεταφορά μεταβολιτών</vt:lpstr>
      <vt:lpstr>αποκαρβοξυλίωση και επαναδέσμευση του CO2 στον κύκλο Calvin- αναγέννηση του αρχικού δέκτη</vt:lpstr>
      <vt:lpstr>Η πορεία της C4 φωτοσύνθεσης</vt:lpstr>
      <vt:lpstr>Τι κερδίζουν τα C4 φυτά;</vt:lpstr>
      <vt:lpstr>Ο μεταβολισμός οξέων τύπου Crassulaceae (CAM)  το διάγραμμα είναι δύο slides μετά</vt:lpstr>
      <vt:lpstr>PowerPoint Presentation</vt:lpstr>
      <vt:lpstr>Ο μεταβολισμός οξέων τύπου Crassulaceae έχει ομοιότητες αλλά και διαφορές με τη C4 φωτοσύνθεση</vt:lpstr>
      <vt:lpstr>Οι βιοχημικές αντιδράσεις που γίνονται στη διάρκεια της μέρας (κίτρινα βέλη) και της νύκτας (μαύρα βέλη) στα φυτά CAM. Το CO2 μπαίνει μέσα στο φύλλο μόνο στη διάρκεια της νύκτας (πάνω) που τα στόματα είναι ανοικτά</vt:lpstr>
    </vt:vector>
  </TitlesOfParts>
  <Company>Lab of Plant Physiology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ΚΕΦΑΛΑΙΟ 11 Η ΑΜΥΝΑ ΤΩΝ ΦΥΤΩΝ ΕΝΑΝΤΙ ΒΙΟΤΙΚΩΝ ΠΑΡΑΓΟΝΤΩΝ ΚΑΤΑΠΟΝΗΣΗΣ</dc:title>
  <dc:creator>LabUser</dc:creator>
  <cp:lastModifiedBy>Georgios Liakopoulos</cp:lastModifiedBy>
  <cp:revision>112</cp:revision>
  <dcterms:created xsi:type="dcterms:W3CDTF">2003-06-05T12:38:37Z</dcterms:created>
  <dcterms:modified xsi:type="dcterms:W3CDTF">2020-03-27T10:37:20Z</dcterms:modified>
</cp:coreProperties>
</file>