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4" r:id="rId1"/>
  </p:sldMasterIdLst>
  <p:notesMasterIdLst>
    <p:notesMasterId r:id="rId17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87" r:id="rId11"/>
    <p:sldId id="284" r:id="rId12"/>
    <p:sldId id="288" r:id="rId13"/>
    <p:sldId id="285" r:id="rId14"/>
    <p:sldId id="289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EA611-4388-4731-81CF-0AA57A279BD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94B5C-FF17-43C8-8B1A-7D15873930D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/>
            <a:t>Προσδιορίστε τον Σκοπό σας</a:t>
          </a:r>
          <a:endParaRPr lang="en-US" b="1" dirty="0"/>
        </a:p>
      </dgm:t>
    </dgm:pt>
    <dgm:pt modelId="{31D3F117-CD28-46B0-929D-681575FFB330}" type="parTrans" cxnId="{B4C5ABD6-79D7-40BB-9A53-3F210912BE6C}">
      <dgm:prSet/>
      <dgm:spPr/>
      <dgm:t>
        <a:bodyPr/>
        <a:lstStyle/>
        <a:p>
          <a:endParaRPr lang="en-US"/>
        </a:p>
      </dgm:t>
    </dgm:pt>
    <dgm:pt modelId="{A4211FBC-CE04-47ED-B703-744D5D2CCCAF}" type="sibTrans" cxnId="{B4C5ABD6-79D7-40BB-9A53-3F210912BE6C}">
      <dgm:prSet/>
      <dgm:spPr/>
      <dgm:t>
        <a:bodyPr/>
        <a:lstStyle/>
        <a:p>
          <a:endParaRPr lang="en-US"/>
        </a:p>
      </dgm:t>
    </dgm:pt>
    <dgm:pt modelId="{E06365BB-A665-4ECD-A391-E90A2FCC204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/>
            <a:t>Διαμορφώστε το Μήνυμα σας</a:t>
          </a:r>
          <a:endParaRPr lang="en-US" b="1" dirty="0"/>
        </a:p>
      </dgm:t>
    </dgm:pt>
    <dgm:pt modelId="{E6815914-AA12-4A0F-BC86-85CFAE844B08}" type="sibTrans" cxnId="{1A9A8DF1-EE56-4CC4-BBC7-B869C062FCFA}">
      <dgm:prSet/>
      <dgm:spPr/>
      <dgm:t>
        <a:bodyPr/>
        <a:lstStyle/>
        <a:p>
          <a:endParaRPr lang="en-US"/>
        </a:p>
      </dgm:t>
    </dgm:pt>
    <dgm:pt modelId="{3E76DC48-A719-47BF-AEF3-756E638ACFCB}" type="parTrans" cxnId="{1A9A8DF1-EE56-4CC4-BBC7-B869C062FCFA}">
      <dgm:prSet/>
      <dgm:spPr/>
      <dgm:t>
        <a:bodyPr/>
        <a:lstStyle/>
        <a:p>
          <a:endParaRPr lang="en-US"/>
        </a:p>
      </dgm:t>
    </dgm:pt>
    <dgm:pt modelId="{908DC16E-B23B-4433-8180-1D7D05C25F8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/>
            <a:t>Συλλέξετε όλες τις σχετικές πληροφορίες</a:t>
          </a:r>
          <a:endParaRPr lang="en-US" b="1" dirty="0"/>
        </a:p>
      </dgm:t>
    </dgm:pt>
    <dgm:pt modelId="{4C3DD93B-3762-4BE0-A9CE-2F2BD6C82E5F}" type="sibTrans" cxnId="{EA8F3F89-054E-47D5-BAB9-38146A709394}">
      <dgm:prSet/>
      <dgm:spPr/>
      <dgm:t>
        <a:bodyPr/>
        <a:lstStyle/>
        <a:p>
          <a:endParaRPr lang="en-US"/>
        </a:p>
      </dgm:t>
    </dgm:pt>
    <dgm:pt modelId="{214A9E47-B435-4330-94C9-61FEA8957A54}" type="parTrans" cxnId="{EA8F3F89-054E-47D5-BAB9-38146A709394}">
      <dgm:prSet/>
      <dgm:spPr/>
      <dgm:t>
        <a:bodyPr/>
        <a:lstStyle/>
        <a:p>
          <a:endParaRPr lang="en-US"/>
        </a:p>
      </dgm:t>
    </dgm:pt>
    <dgm:pt modelId="{38E21DA8-7F62-4C84-A5CC-E39E7EF4876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/>
            <a:t>Κατανοήστε / αναλύστε το Ακροατήριο</a:t>
          </a:r>
          <a:endParaRPr lang="en-US" b="1" dirty="0"/>
        </a:p>
      </dgm:t>
    </dgm:pt>
    <dgm:pt modelId="{8A3FE522-B41F-4F28-B06A-F3E741B024DD}" type="sibTrans" cxnId="{386BBCBA-BC89-4DDB-852E-D170FA109818}">
      <dgm:prSet/>
      <dgm:spPr/>
      <dgm:t>
        <a:bodyPr/>
        <a:lstStyle/>
        <a:p>
          <a:endParaRPr lang="en-US"/>
        </a:p>
      </dgm:t>
    </dgm:pt>
    <dgm:pt modelId="{CCEDF073-8A8A-4D7B-9B9E-83B33F1D5A7B}" type="parTrans" cxnId="{386BBCBA-BC89-4DDB-852E-D170FA109818}">
      <dgm:prSet/>
      <dgm:spPr/>
      <dgm:t>
        <a:bodyPr/>
        <a:lstStyle/>
        <a:p>
          <a:endParaRPr lang="en-US"/>
        </a:p>
      </dgm:t>
    </dgm:pt>
    <dgm:pt modelId="{55D4BC8E-3F57-4826-99AE-B1C322FB111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b="1" dirty="0" smtClean="0"/>
            <a:t>Επιλέξετε τις ιδέες σας</a:t>
          </a:r>
          <a:endParaRPr lang="en-US" b="1" dirty="0"/>
        </a:p>
      </dgm:t>
    </dgm:pt>
    <dgm:pt modelId="{AA919F52-7266-4F59-97DC-562647952A2C}" type="sibTrans" cxnId="{BAB90D08-20E8-48D3-AE54-7ADC66B525C9}">
      <dgm:prSet/>
      <dgm:spPr/>
      <dgm:t>
        <a:bodyPr/>
        <a:lstStyle/>
        <a:p>
          <a:endParaRPr lang="en-US"/>
        </a:p>
      </dgm:t>
    </dgm:pt>
    <dgm:pt modelId="{15FE092D-3895-4654-9825-BC8B324AB85E}" type="parTrans" cxnId="{BAB90D08-20E8-48D3-AE54-7ADC66B525C9}">
      <dgm:prSet/>
      <dgm:spPr/>
      <dgm:t>
        <a:bodyPr/>
        <a:lstStyle/>
        <a:p>
          <a:endParaRPr lang="en-US"/>
        </a:p>
      </dgm:t>
    </dgm:pt>
    <dgm:pt modelId="{DCE7139B-DFD5-4040-8996-C16FE6CCC42A}" type="pres">
      <dgm:prSet presAssocID="{788EA611-4388-4731-81CF-0AA57A279B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79ED72-C1E8-4EB5-B025-D1B4FE7B9590}" type="pres">
      <dgm:prSet presAssocID="{E06365BB-A665-4ECD-A391-E90A2FCC204C}" presName="boxAndChildren" presStyleCnt="0"/>
      <dgm:spPr/>
    </dgm:pt>
    <dgm:pt modelId="{439707C0-3A4E-4E6F-AD17-7B37BFF55A2C}" type="pres">
      <dgm:prSet presAssocID="{E06365BB-A665-4ECD-A391-E90A2FCC204C}" presName="parentTextBox" presStyleLbl="node1" presStyleIdx="0" presStyleCnt="5"/>
      <dgm:spPr/>
      <dgm:t>
        <a:bodyPr/>
        <a:lstStyle/>
        <a:p>
          <a:endParaRPr lang="en-US"/>
        </a:p>
      </dgm:t>
    </dgm:pt>
    <dgm:pt modelId="{3A2A749B-F595-48B6-A71A-9A34011DA39D}" type="pres">
      <dgm:prSet presAssocID="{4C3DD93B-3762-4BE0-A9CE-2F2BD6C82E5F}" presName="sp" presStyleCnt="0"/>
      <dgm:spPr/>
    </dgm:pt>
    <dgm:pt modelId="{3EB28EAC-9E5C-42BB-B77E-E77BA1B30F88}" type="pres">
      <dgm:prSet presAssocID="{908DC16E-B23B-4433-8180-1D7D05C25F8C}" presName="arrowAndChildren" presStyleCnt="0"/>
      <dgm:spPr/>
    </dgm:pt>
    <dgm:pt modelId="{4123EE3B-52CE-433A-85EF-9B96EA73BEF8}" type="pres">
      <dgm:prSet presAssocID="{908DC16E-B23B-4433-8180-1D7D05C25F8C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2AE78213-D2FC-46F1-A71F-1AD3AD864B96}" type="pres">
      <dgm:prSet presAssocID="{AA919F52-7266-4F59-97DC-562647952A2C}" presName="sp" presStyleCnt="0"/>
      <dgm:spPr/>
    </dgm:pt>
    <dgm:pt modelId="{1B02B8F4-4EAD-46AD-84E5-FAA387BC6DD9}" type="pres">
      <dgm:prSet presAssocID="{55D4BC8E-3F57-4826-99AE-B1C322FB1115}" presName="arrowAndChildren" presStyleCnt="0"/>
      <dgm:spPr/>
    </dgm:pt>
    <dgm:pt modelId="{163ABAD5-D9F6-48FD-8471-C8E4891D1F2E}" type="pres">
      <dgm:prSet presAssocID="{55D4BC8E-3F57-4826-99AE-B1C322FB1115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19B3B42B-9C6E-422E-82DB-084EAF94D2AA}" type="pres">
      <dgm:prSet presAssocID="{8A3FE522-B41F-4F28-B06A-F3E741B024DD}" presName="sp" presStyleCnt="0"/>
      <dgm:spPr/>
    </dgm:pt>
    <dgm:pt modelId="{BE21E19A-627A-4052-B8B2-9FA58245421D}" type="pres">
      <dgm:prSet presAssocID="{38E21DA8-7F62-4C84-A5CC-E39E7EF4876A}" presName="arrowAndChildren" presStyleCnt="0"/>
      <dgm:spPr/>
    </dgm:pt>
    <dgm:pt modelId="{62B60A00-4B39-481C-9EDB-521F356C217F}" type="pres">
      <dgm:prSet presAssocID="{38E21DA8-7F62-4C84-A5CC-E39E7EF4876A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5675DFA2-87F7-421F-8437-8890398A6891}" type="pres">
      <dgm:prSet presAssocID="{A4211FBC-CE04-47ED-B703-744D5D2CCCAF}" presName="sp" presStyleCnt="0"/>
      <dgm:spPr/>
    </dgm:pt>
    <dgm:pt modelId="{E827492E-715B-4A0E-8BE2-0A7BDA5A7AAE}" type="pres">
      <dgm:prSet presAssocID="{A6B94B5C-FF17-43C8-8B1A-7D15873930D7}" presName="arrowAndChildren" presStyleCnt="0"/>
      <dgm:spPr/>
    </dgm:pt>
    <dgm:pt modelId="{E3DA9183-0275-4727-9EE3-43B89CAC001E}" type="pres">
      <dgm:prSet presAssocID="{A6B94B5C-FF17-43C8-8B1A-7D15873930D7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EA8F3F89-054E-47D5-BAB9-38146A709394}" srcId="{788EA611-4388-4731-81CF-0AA57A279BDE}" destId="{908DC16E-B23B-4433-8180-1D7D05C25F8C}" srcOrd="3" destOrd="0" parTransId="{214A9E47-B435-4330-94C9-61FEA8957A54}" sibTransId="{4C3DD93B-3762-4BE0-A9CE-2F2BD6C82E5F}"/>
    <dgm:cxn modelId="{386BBCBA-BC89-4DDB-852E-D170FA109818}" srcId="{788EA611-4388-4731-81CF-0AA57A279BDE}" destId="{38E21DA8-7F62-4C84-A5CC-E39E7EF4876A}" srcOrd="1" destOrd="0" parTransId="{CCEDF073-8A8A-4D7B-9B9E-83B33F1D5A7B}" sibTransId="{8A3FE522-B41F-4F28-B06A-F3E741B024DD}"/>
    <dgm:cxn modelId="{BAB90D08-20E8-48D3-AE54-7ADC66B525C9}" srcId="{788EA611-4388-4731-81CF-0AA57A279BDE}" destId="{55D4BC8E-3F57-4826-99AE-B1C322FB1115}" srcOrd="2" destOrd="0" parTransId="{15FE092D-3895-4654-9825-BC8B324AB85E}" sibTransId="{AA919F52-7266-4F59-97DC-562647952A2C}"/>
    <dgm:cxn modelId="{AA3AA8E8-2826-4BBC-B203-C2B7C7CF872E}" type="presOf" srcId="{38E21DA8-7F62-4C84-A5CC-E39E7EF4876A}" destId="{62B60A00-4B39-481C-9EDB-521F356C217F}" srcOrd="0" destOrd="0" presId="urn:microsoft.com/office/officeart/2005/8/layout/process4"/>
    <dgm:cxn modelId="{1A9A8DF1-EE56-4CC4-BBC7-B869C062FCFA}" srcId="{788EA611-4388-4731-81CF-0AA57A279BDE}" destId="{E06365BB-A665-4ECD-A391-E90A2FCC204C}" srcOrd="4" destOrd="0" parTransId="{3E76DC48-A719-47BF-AEF3-756E638ACFCB}" sibTransId="{E6815914-AA12-4A0F-BC86-85CFAE844B08}"/>
    <dgm:cxn modelId="{1C89A2EF-D4F6-4E0B-A33E-E095F692EAB6}" type="presOf" srcId="{908DC16E-B23B-4433-8180-1D7D05C25F8C}" destId="{4123EE3B-52CE-433A-85EF-9B96EA73BEF8}" srcOrd="0" destOrd="0" presId="urn:microsoft.com/office/officeart/2005/8/layout/process4"/>
    <dgm:cxn modelId="{26E260B4-840D-4D12-BB22-E34F3B07968B}" type="presOf" srcId="{E06365BB-A665-4ECD-A391-E90A2FCC204C}" destId="{439707C0-3A4E-4E6F-AD17-7B37BFF55A2C}" srcOrd="0" destOrd="0" presId="urn:microsoft.com/office/officeart/2005/8/layout/process4"/>
    <dgm:cxn modelId="{5AFF27F1-4B44-4B3D-87D5-4F6EBCBFC1DD}" type="presOf" srcId="{55D4BC8E-3F57-4826-99AE-B1C322FB1115}" destId="{163ABAD5-D9F6-48FD-8471-C8E4891D1F2E}" srcOrd="0" destOrd="0" presId="urn:microsoft.com/office/officeart/2005/8/layout/process4"/>
    <dgm:cxn modelId="{F1BCFFAF-6C1C-472B-B051-045CD27A8A2D}" type="presOf" srcId="{A6B94B5C-FF17-43C8-8B1A-7D15873930D7}" destId="{E3DA9183-0275-4727-9EE3-43B89CAC001E}" srcOrd="0" destOrd="0" presId="urn:microsoft.com/office/officeart/2005/8/layout/process4"/>
    <dgm:cxn modelId="{B4C5ABD6-79D7-40BB-9A53-3F210912BE6C}" srcId="{788EA611-4388-4731-81CF-0AA57A279BDE}" destId="{A6B94B5C-FF17-43C8-8B1A-7D15873930D7}" srcOrd="0" destOrd="0" parTransId="{31D3F117-CD28-46B0-929D-681575FFB330}" sibTransId="{A4211FBC-CE04-47ED-B703-744D5D2CCCAF}"/>
    <dgm:cxn modelId="{0F34E671-CA7D-4BC6-8A68-874750F63800}" type="presOf" srcId="{788EA611-4388-4731-81CF-0AA57A279BDE}" destId="{DCE7139B-DFD5-4040-8996-C16FE6CCC42A}" srcOrd="0" destOrd="0" presId="urn:microsoft.com/office/officeart/2005/8/layout/process4"/>
    <dgm:cxn modelId="{F7063E5E-4C86-4C66-ACF5-BBFCDD7E1B8C}" type="presParOf" srcId="{DCE7139B-DFD5-4040-8996-C16FE6CCC42A}" destId="{E979ED72-C1E8-4EB5-B025-D1B4FE7B9590}" srcOrd="0" destOrd="0" presId="urn:microsoft.com/office/officeart/2005/8/layout/process4"/>
    <dgm:cxn modelId="{69505C4C-F110-4A1A-B8A7-251762E9A96C}" type="presParOf" srcId="{E979ED72-C1E8-4EB5-B025-D1B4FE7B9590}" destId="{439707C0-3A4E-4E6F-AD17-7B37BFF55A2C}" srcOrd="0" destOrd="0" presId="urn:microsoft.com/office/officeart/2005/8/layout/process4"/>
    <dgm:cxn modelId="{CDD5A6D1-99AA-47C8-9F3C-C1F6A39C2291}" type="presParOf" srcId="{DCE7139B-DFD5-4040-8996-C16FE6CCC42A}" destId="{3A2A749B-F595-48B6-A71A-9A34011DA39D}" srcOrd="1" destOrd="0" presId="urn:microsoft.com/office/officeart/2005/8/layout/process4"/>
    <dgm:cxn modelId="{7F20B428-5369-4883-9EAB-28E521F11247}" type="presParOf" srcId="{DCE7139B-DFD5-4040-8996-C16FE6CCC42A}" destId="{3EB28EAC-9E5C-42BB-B77E-E77BA1B30F88}" srcOrd="2" destOrd="0" presId="urn:microsoft.com/office/officeart/2005/8/layout/process4"/>
    <dgm:cxn modelId="{4B480C5F-7369-49E5-BE20-F9A2456B47DD}" type="presParOf" srcId="{3EB28EAC-9E5C-42BB-B77E-E77BA1B30F88}" destId="{4123EE3B-52CE-433A-85EF-9B96EA73BEF8}" srcOrd="0" destOrd="0" presId="urn:microsoft.com/office/officeart/2005/8/layout/process4"/>
    <dgm:cxn modelId="{408461F6-BD41-4AA7-AE24-72AB2E07DA20}" type="presParOf" srcId="{DCE7139B-DFD5-4040-8996-C16FE6CCC42A}" destId="{2AE78213-D2FC-46F1-A71F-1AD3AD864B96}" srcOrd="3" destOrd="0" presId="urn:microsoft.com/office/officeart/2005/8/layout/process4"/>
    <dgm:cxn modelId="{ACDC1DEF-A7C3-47B9-BB9C-8610B95313F9}" type="presParOf" srcId="{DCE7139B-DFD5-4040-8996-C16FE6CCC42A}" destId="{1B02B8F4-4EAD-46AD-84E5-FAA387BC6DD9}" srcOrd="4" destOrd="0" presId="urn:microsoft.com/office/officeart/2005/8/layout/process4"/>
    <dgm:cxn modelId="{6C5918A0-1CE7-4715-8E13-7D4D41BD122B}" type="presParOf" srcId="{1B02B8F4-4EAD-46AD-84E5-FAA387BC6DD9}" destId="{163ABAD5-D9F6-48FD-8471-C8E4891D1F2E}" srcOrd="0" destOrd="0" presId="urn:microsoft.com/office/officeart/2005/8/layout/process4"/>
    <dgm:cxn modelId="{6C2A4BB1-DAE6-489E-89B9-502E10EF8911}" type="presParOf" srcId="{DCE7139B-DFD5-4040-8996-C16FE6CCC42A}" destId="{19B3B42B-9C6E-422E-82DB-084EAF94D2AA}" srcOrd="5" destOrd="0" presId="urn:microsoft.com/office/officeart/2005/8/layout/process4"/>
    <dgm:cxn modelId="{41BA6E7F-AC57-4F43-8B95-174949348534}" type="presParOf" srcId="{DCE7139B-DFD5-4040-8996-C16FE6CCC42A}" destId="{BE21E19A-627A-4052-B8B2-9FA58245421D}" srcOrd="6" destOrd="0" presId="urn:microsoft.com/office/officeart/2005/8/layout/process4"/>
    <dgm:cxn modelId="{245D3913-14AD-46D3-937A-A9F75E64E18F}" type="presParOf" srcId="{BE21E19A-627A-4052-B8B2-9FA58245421D}" destId="{62B60A00-4B39-481C-9EDB-521F356C217F}" srcOrd="0" destOrd="0" presId="urn:microsoft.com/office/officeart/2005/8/layout/process4"/>
    <dgm:cxn modelId="{31756842-00A4-4D58-AEA7-F77E9BEB4008}" type="presParOf" srcId="{DCE7139B-DFD5-4040-8996-C16FE6CCC42A}" destId="{5675DFA2-87F7-421F-8437-8890398A6891}" srcOrd="7" destOrd="0" presId="urn:microsoft.com/office/officeart/2005/8/layout/process4"/>
    <dgm:cxn modelId="{A01C76D1-73AC-453F-94F6-90FE04028A63}" type="presParOf" srcId="{DCE7139B-DFD5-4040-8996-C16FE6CCC42A}" destId="{E827492E-715B-4A0E-8BE2-0A7BDA5A7AAE}" srcOrd="8" destOrd="0" presId="urn:microsoft.com/office/officeart/2005/8/layout/process4"/>
    <dgm:cxn modelId="{6790E619-0130-4441-B737-B76CC15EC444}" type="presParOf" srcId="{E827492E-715B-4A0E-8BE2-0A7BDA5A7AAE}" destId="{E3DA9183-0275-4727-9EE3-43B89CAC001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707C0-3A4E-4E6F-AD17-7B37BFF55A2C}">
      <dsp:nvSpPr>
        <dsp:cNvPr id="0" name=""/>
        <dsp:cNvSpPr/>
      </dsp:nvSpPr>
      <dsp:spPr>
        <a:xfrm>
          <a:off x="0" y="4034127"/>
          <a:ext cx="9144000" cy="661832"/>
        </a:xfrm>
        <a:prstGeom prst="rect">
          <a:avLst/>
        </a:prstGeom>
        <a:gradFill rotWithShape="1">
          <a:gsLst>
            <a:gs pos="0">
              <a:schemeClr val="accent2">
                <a:tint val="83000"/>
                <a:satMod val="100000"/>
                <a:lumMod val="100000"/>
              </a:schemeClr>
            </a:gs>
            <a:gs pos="100000">
              <a:schemeClr val="accent2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Διαμορφώστε το Μήνυμα σας</a:t>
          </a:r>
          <a:endParaRPr lang="en-US" sz="2300" b="1" kern="1200" dirty="0"/>
        </a:p>
      </dsp:txBody>
      <dsp:txXfrm>
        <a:off x="0" y="4034127"/>
        <a:ext cx="9144000" cy="661832"/>
      </dsp:txXfrm>
    </dsp:sp>
    <dsp:sp modelId="{4123EE3B-52CE-433A-85EF-9B96EA73BEF8}">
      <dsp:nvSpPr>
        <dsp:cNvPr id="0" name=""/>
        <dsp:cNvSpPr/>
      </dsp:nvSpPr>
      <dsp:spPr>
        <a:xfrm rot="10800000">
          <a:off x="0" y="3026157"/>
          <a:ext cx="9144000" cy="1017897"/>
        </a:xfrm>
        <a:prstGeom prst="upArrowCallout">
          <a:avLst/>
        </a:prstGeom>
        <a:gradFill rotWithShape="1">
          <a:gsLst>
            <a:gs pos="0">
              <a:schemeClr val="accent2">
                <a:tint val="83000"/>
                <a:satMod val="100000"/>
                <a:lumMod val="100000"/>
              </a:schemeClr>
            </a:gs>
            <a:gs pos="100000">
              <a:schemeClr val="accent2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Συλλέξετε όλες τις σχετικές πληροφορίες</a:t>
          </a:r>
          <a:endParaRPr lang="en-US" sz="2300" b="1" kern="1200" dirty="0"/>
        </a:p>
      </dsp:txBody>
      <dsp:txXfrm rot="10800000">
        <a:off x="0" y="3026157"/>
        <a:ext cx="9144000" cy="661399"/>
      </dsp:txXfrm>
    </dsp:sp>
    <dsp:sp modelId="{163ABAD5-D9F6-48FD-8471-C8E4891D1F2E}">
      <dsp:nvSpPr>
        <dsp:cNvPr id="0" name=""/>
        <dsp:cNvSpPr/>
      </dsp:nvSpPr>
      <dsp:spPr>
        <a:xfrm rot="10800000">
          <a:off x="0" y="2018186"/>
          <a:ext cx="9144000" cy="1017897"/>
        </a:xfrm>
        <a:prstGeom prst="upArrowCallout">
          <a:avLst/>
        </a:prstGeom>
        <a:gradFill rotWithShape="1">
          <a:gsLst>
            <a:gs pos="0">
              <a:schemeClr val="accent2">
                <a:tint val="83000"/>
                <a:satMod val="100000"/>
                <a:lumMod val="100000"/>
              </a:schemeClr>
            </a:gs>
            <a:gs pos="100000">
              <a:schemeClr val="accent2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Επιλέξετε τις ιδέες σας</a:t>
          </a:r>
          <a:endParaRPr lang="en-US" sz="2300" b="1" kern="1200" dirty="0"/>
        </a:p>
      </dsp:txBody>
      <dsp:txXfrm rot="10800000">
        <a:off x="0" y="2018186"/>
        <a:ext cx="9144000" cy="661399"/>
      </dsp:txXfrm>
    </dsp:sp>
    <dsp:sp modelId="{62B60A00-4B39-481C-9EDB-521F356C217F}">
      <dsp:nvSpPr>
        <dsp:cNvPr id="0" name=""/>
        <dsp:cNvSpPr/>
      </dsp:nvSpPr>
      <dsp:spPr>
        <a:xfrm rot="10800000">
          <a:off x="0" y="1010216"/>
          <a:ext cx="9144000" cy="1017897"/>
        </a:xfrm>
        <a:prstGeom prst="upArrowCallout">
          <a:avLst/>
        </a:prstGeom>
        <a:gradFill rotWithShape="1">
          <a:gsLst>
            <a:gs pos="0">
              <a:schemeClr val="accent2">
                <a:tint val="83000"/>
                <a:satMod val="100000"/>
                <a:lumMod val="100000"/>
              </a:schemeClr>
            </a:gs>
            <a:gs pos="100000">
              <a:schemeClr val="accent2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Κατανοήστε / αναλύστε το Ακροατήριο</a:t>
          </a:r>
          <a:endParaRPr lang="en-US" sz="2300" b="1" kern="1200" dirty="0"/>
        </a:p>
      </dsp:txBody>
      <dsp:txXfrm rot="10800000">
        <a:off x="0" y="1010216"/>
        <a:ext cx="9144000" cy="661399"/>
      </dsp:txXfrm>
    </dsp:sp>
    <dsp:sp modelId="{E3DA9183-0275-4727-9EE3-43B89CAC001E}">
      <dsp:nvSpPr>
        <dsp:cNvPr id="0" name=""/>
        <dsp:cNvSpPr/>
      </dsp:nvSpPr>
      <dsp:spPr>
        <a:xfrm rot="10800000">
          <a:off x="0" y="2245"/>
          <a:ext cx="9144000" cy="1017897"/>
        </a:xfrm>
        <a:prstGeom prst="upArrowCallout">
          <a:avLst/>
        </a:prstGeom>
        <a:gradFill rotWithShape="1">
          <a:gsLst>
            <a:gs pos="0">
              <a:schemeClr val="accent2">
                <a:tint val="83000"/>
                <a:satMod val="100000"/>
                <a:lumMod val="100000"/>
              </a:schemeClr>
            </a:gs>
            <a:gs pos="100000">
              <a:schemeClr val="accent2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/>
            <a:t>Προσδιορίστε τον Σκοπό σας</a:t>
          </a:r>
          <a:endParaRPr lang="en-US" sz="2300" b="1" kern="1200" dirty="0"/>
        </a:p>
      </dsp:txBody>
      <dsp:txXfrm rot="10800000">
        <a:off x="0" y="2245"/>
        <a:ext cx="9144000" cy="661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6CEBA90-67F8-4565-B542-3EA2E0963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12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B49390-8232-43AC-8C50-D71812B59513}" type="slidenum">
              <a:rPr lang="en-US" smtClean="0">
                <a:latin typeface="Times New Roman" panose="02020603050405020304" pitchFamily="18" charset="0"/>
              </a:rPr>
              <a:pPr/>
              <a:t>2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545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475FE-C587-44D9-8495-37A9BFEF0FD8}" type="slidenum">
              <a:rPr lang="en-US" smtClean="0">
                <a:latin typeface="Times New Roman" panose="02020603050405020304" pitchFamily="18" charset="0"/>
              </a:rPr>
              <a:pPr/>
              <a:t>3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0237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C6F62E-0A98-4782-8B5C-453730EFA4ED}" type="slidenum">
              <a:rPr lang="en-US" smtClean="0">
                <a:latin typeface="Times New Roman" panose="02020603050405020304" pitchFamily="18" charset="0"/>
              </a:rPr>
              <a:pPr/>
              <a:t>4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2393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C9E04E-8836-4D52-A6C2-AAB4F2EA74C0}" type="slidenum">
              <a:rPr lang="en-US" smtClean="0">
                <a:latin typeface="Times New Roman" panose="02020603050405020304" pitchFamily="18" charset="0"/>
              </a:rPr>
              <a:pPr/>
              <a:t>5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6277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E8E1A-EA10-449D-9E5F-3636ACDD4B95}" type="slidenum">
              <a:rPr lang="en-US" smtClean="0">
                <a:latin typeface="Times New Roman" panose="02020603050405020304" pitchFamily="18" charset="0"/>
              </a:rPr>
              <a:pPr/>
              <a:t>6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7018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CFAF92-D07A-4CCC-9238-5F77128E62DE}" type="slidenum">
              <a:rPr lang="en-US" smtClean="0">
                <a:latin typeface="Times New Roman" panose="02020603050405020304" pitchFamily="18" charset="0"/>
              </a:rPr>
              <a:pPr/>
              <a:t>7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8486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776757-3C44-4F51-A03C-02F616285F7D}" type="slidenum">
              <a:rPr lang="en-US" smtClean="0">
                <a:latin typeface="Times New Roman" panose="02020603050405020304" pitchFamily="18" charset="0"/>
              </a:rPr>
              <a:pPr/>
              <a:t>8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8062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EB5464-3358-4124-AF08-BA01DB24E18C}" type="slidenum">
              <a:rPr lang="en-US" smtClean="0">
                <a:latin typeface="Times New Roman" panose="02020603050405020304" pitchFamily="18" charset="0"/>
              </a:rPr>
              <a:pPr/>
              <a:t>9</a:t>
            </a:fld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6613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40283-92AB-4A25-A407-7C639F61EE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23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48E7B-28C8-44CC-A22A-7427A4CB7B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4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EA5B6-D865-42A4-A96A-27856DE9EA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53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4E4C4-A922-4B04-8EA2-A41623178B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2BECB-C261-48B4-9917-8B57A79A8B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0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7259E-D4B9-441A-8867-BDACE7664E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A61AE-8EB8-469D-921F-5A6381DD87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2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08466-B8A1-4B5A-8058-1B37EF4B41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7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EEE01-9F42-4675-84C8-1B90C14CA3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9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10376-9EB5-440D-81CC-7F16378276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18797-82D8-46E2-AA98-C06D6F2E60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93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7189B4E-1196-41BC-8559-7A4D7646CD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73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ns.usda.gov/core-nutrition/core-nutrition-messages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trition.org.uk/healthyliving/healthydiet/fruit-and-vegetables.html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tritionproconsulting.com/single-post/2017/02/17/Fear-Sells-Avoiding-False-Food-Claims-in-the-Culture-of-Alarmism" TargetMode="External"/><Relationship Id="rId2" Type="http://schemas.openxmlformats.org/officeDocument/2006/relationships/hyperlink" Target="http://www.realmomnutrition.com/why-im-tired-of-foods-you-should-never-eat-lis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odpsychology.cornell.edu/research/mindless-eating-200-daily-food-decisions-we-overlook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people.bu.edu/salge/" TargetMode="External"/><Relationship Id="rId3" Type="http://schemas.openxmlformats.org/officeDocument/2006/relationships/hyperlink" Target="http://neilyonnutrition.com/" TargetMode="External"/><Relationship Id="rId7" Type="http://schemas.openxmlformats.org/officeDocument/2006/relationships/hyperlink" Target="http://www.clancyharrison.com/" TargetMode="External"/><Relationship Id="rId2" Type="http://schemas.openxmlformats.org/officeDocument/2006/relationships/hyperlink" Target="http://wnep.com/2017/06/06/fixated-on-foo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tteristhenewperfect.com/" TargetMode="External"/><Relationship Id="rId5" Type="http://schemas.openxmlformats.org/officeDocument/2006/relationships/hyperlink" Target="http://www.soundbitesrd.com/" TargetMode="External"/><Relationship Id="rId10" Type="http://schemas.openxmlformats.org/officeDocument/2006/relationships/hyperlink" Target="http://www.salubriousrd.com/" TargetMode="External"/><Relationship Id="rId4" Type="http://schemas.openxmlformats.org/officeDocument/2006/relationships/hyperlink" Target="http://www.livebest.info/" TargetMode="External"/><Relationship Id="rId9" Type="http://schemas.openxmlformats.org/officeDocument/2006/relationships/hyperlink" Target="http://www.wholesome365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tritionbe.com/" TargetMode="External"/><Relationship Id="rId7" Type="http://schemas.openxmlformats.org/officeDocument/2006/relationships/hyperlink" Target="http://clancyharrison.com/hunger-is-365-days-a-year-not-just-holidays/" TargetMode="External"/><Relationship Id="rId2" Type="http://schemas.openxmlformats.org/officeDocument/2006/relationships/hyperlink" Target="http://www.gowellnessc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aspooncomm.com/teaspoonofspice/" TargetMode="External"/><Relationship Id="rId5" Type="http://schemas.openxmlformats.org/officeDocument/2006/relationships/hyperlink" Target="http://teaspoonofspice.com/teaspoonofspice/" TargetMode="External"/><Relationship Id="rId4" Type="http://schemas.openxmlformats.org/officeDocument/2006/relationships/hyperlink" Target="http://amydgorin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Αποτελεσματικα</a:t>
            </a:r>
            <a:r>
              <a:rPr lang="el-GR" dirty="0" smtClean="0"/>
              <a:t> </a:t>
            </a:r>
            <a:r>
              <a:rPr lang="el-GR" dirty="0" err="1" smtClean="0"/>
              <a:t>μηνυματα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5597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ΠΑΡΑΔΕΙΓΜΑΤΑ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794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20260" cy="1400175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www.fns.usda.gov/core-nutrition/core-nutrition-messages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cap="all" dirty="0"/>
          </a:p>
        </p:txBody>
      </p:sp>
    </p:spTree>
    <p:extLst>
      <p:ext uri="{BB962C8B-B14F-4D97-AF65-F5344CB8AC3E}">
        <p14:creationId xmlns:p14="http://schemas.microsoft.com/office/powerpoint/2010/main" val="2204441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https://www.nutrition.org.uk/healthyliving/healthydiet/fruit-and-vegetables.html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392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52438"/>
            <a:ext cx="8048252" cy="1400175"/>
          </a:xfrm>
        </p:spPr>
        <p:txBody>
          <a:bodyPr>
            <a:normAutofit fontScale="90000"/>
          </a:bodyPr>
          <a:lstStyle/>
          <a:p>
            <a:r>
              <a:rPr lang="en-US" cap="all" dirty="0" smtClean="0"/>
              <a:t>Eatright.org</a:t>
            </a:r>
            <a:br>
              <a:rPr lang="en-US" cap="all" dirty="0" smtClean="0"/>
            </a:br>
            <a:r>
              <a:rPr lang="en-US" cap="all" dirty="0" smtClean="0"/>
              <a:t>FOOD </a:t>
            </a:r>
            <a:r>
              <a:rPr lang="en-US" cap="all" dirty="0"/>
              <a:t>SHOULD BE FUN, NOT COMPLICATED OR STRESSFUL.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52638"/>
            <a:ext cx="8424936" cy="4195762"/>
          </a:xfrm>
        </p:spPr>
        <p:txBody>
          <a:bodyPr/>
          <a:lstStyle/>
          <a:p>
            <a:r>
              <a:rPr lang="en-US" dirty="0"/>
              <a:t>Every week you can find the latest </a:t>
            </a:r>
            <a:r>
              <a:rPr lang="en-US" dirty="0">
                <a:hlinkClick r:id="rId2"/>
              </a:rPr>
              <a:t>list of foods you should never eat</a:t>
            </a:r>
            <a:r>
              <a:rPr lang="en-US" dirty="0"/>
              <a:t>; the next hot superfood trend to prevent disease; the promotion of a new diet for radical weight loss; or a </a:t>
            </a:r>
            <a:r>
              <a:rPr lang="en-US" dirty="0">
                <a:hlinkClick r:id="rId3"/>
              </a:rPr>
              <a:t>social media food scare</a:t>
            </a:r>
            <a:r>
              <a:rPr lang="en-US" dirty="0"/>
              <a:t> calling a particular food poisonous. If you are caught in a whirlwind of mixed nutritional messages, you are not alone.  Unfortunately, sensational headlines increase the nutrition hype surrounding wacky food trends and create food confusion.</a:t>
            </a:r>
          </a:p>
          <a:p>
            <a:r>
              <a:rPr lang="en-US" dirty="0"/>
              <a:t>Each day a person makes over </a:t>
            </a:r>
            <a:r>
              <a:rPr lang="en-US" dirty="0">
                <a:hlinkClick r:id="rId4"/>
              </a:rPr>
              <a:t>200 food decisions</a:t>
            </a:r>
            <a:r>
              <a:rPr lang="en-US" dirty="0"/>
              <a:t>! To help guide your daily food choices and lead a healthier life, we asked 14 Registered Dietitians {food and nutrition experts} to share their favorite nutritional messages.</a:t>
            </a:r>
          </a:p>
        </p:txBody>
      </p:sp>
    </p:spTree>
    <p:extLst>
      <p:ext uri="{BB962C8B-B14F-4D97-AF65-F5344CB8AC3E}">
        <p14:creationId xmlns:p14="http://schemas.microsoft.com/office/powerpoint/2010/main" val="2422092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 NUTRITION MESSAGES TO INSPIRE YOU TO LIVE A HEALTHY LIFE</a:t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48464" cy="402336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“People can have an unhealthy obsession with healthy eating.” </a:t>
            </a:r>
            <a:r>
              <a:rPr lang="en-US" sz="1800" dirty="0">
                <a:hlinkClick r:id="rId2"/>
              </a:rPr>
              <a:t>Jessica Bachman PhD, RD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“There are only 2 foods you </a:t>
            </a:r>
            <a:r>
              <a:rPr lang="en-US" sz="1800" b="1" i="1" dirty="0"/>
              <a:t>shouldn’t</a:t>
            </a:r>
            <a:r>
              <a:rPr lang="en-US" sz="1800" dirty="0"/>
              <a:t> eat – a food that’s rotten or a food that’s stolen.” </a:t>
            </a:r>
            <a:r>
              <a:rPr lang="en-US" sz="1800" dirty="0">
                <a:hlinkClick r:id="rId3"/>
              </a:rPr>
              <a:t>Jennifer </a:t>
            </a:r>
            <a:r>
              <a:rPr lang="en-US" sz="1800" dirty="0" err="1">
                <a:hlinkClick r:id="rId3"/>
              </a:rPr>
              <a:t>Neily</a:t>
            </a:r>
            <a:r>
              <a:rPr lang="en-US" sz="1800" dirty="0">
                <a:hlinkClick r:id="rId3"/>
              </a:rPr>
              <a:t>, MS, RDN, FAND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“More doesn’t taste better, it’s just more.” </a:t>
            </a:r>
            <a:r>
              <a:rPr lang="en-US" sz="1800" dirty="0">
                <a:hlinkClick r:id="rId4"/>
              </a:rPr>
              <a:t>Judy </a:t>
            </a:r>
            <a:r>
              <a:rPr lang="en-US" sz="1800" dirty="0" err="1">
                <a:hlinkClick r:id="rId4"/>
              </a:rPr>
              <a:t>Barbe</a:t>
            </a:r>
            <a:r>
              <a:rPr lang="en-US" sz="1800" dirty="0">
                <a:hlinkClick r:id="rId4"/>
              </a:rPr>
              <a:t> MS, RD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“Enjoy your food with health in mind.” </a:t>
            </a:r>
            <a:r>
              <a:rPr lang="en-US" sz="1800" dirty="0">
                <a:hlinkClick r:id="rId5"/>
              </a:rPr>
              <a:t>Melissa Joy Dobbins MS, RDN, CDE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“Food shouldn’t make you feel bad.” </a:t>
            </a:r>
            <a:r>
              <a:rPr lang="en-US" sz="1800" dirty="0">
                <a:hlinkClick r:id="rId5"/>
              </a:rPr>
              <a:t>Melissa Joy Dobbins MS, RDN, CDE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“Don’t exercise to eat. You</a:t>
            </a:r>
            <a:r>
              <a:rPr lang="en-US" sz="1800" b="1" i="1" dirty="0"/>
              <a:t> cannot</a:t>
            </a:r>
            <a:r>
              <a:rPr lang="en-US" sz="1800" dirty="0"/>
              <a:t> outrun a poor diet.” </a:t>
            </a:r>
            <a:r>
              <a:rPr lang="en-US" sz="1800" dirty="0">
                <a:hlinkClick r:id="rId6"/>
              </a:rPr>
              <a:t>Elizabeth Ward, MS, RD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“You </a:t>
            </a:r>
            <a:r>
              <a:rPr lang="en-US" sz="1800" b="1" i="1" dirty="0"/>
              <a:t>Can</a:t>
            </a:r>
            <a:r>
              <a:rPr lang="en-US" sz="1800" dirty="0"/>
              <a:t> Eat Clean Crap!” </a:t>
            </a:r>
            <a:r>
              <a:rPr lang="en-US" sz="1800" dirty="0">
                <a:hlinkClick r:id="rId7"/>
              </a:rPr>
              <a:t>Clancy Cash Harrison MS, RDN, FAND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“Fiber will fill you up, not fill you out.” </a:t>
            </a:r>
            <a:r>
              <a:rPr lang="en-US" sz="1800" dirty="0">
                <a:hlinkClick r:id="rId8"/>
              </a:rPr>
              <a:t>Joan </a:t>
            </a:r>
            <a:r>
              <a:rPr lang="en-US" sz="1800" dirty="0" err="1">
                <a:hlinkClick r:id="rId8"/>
              </a:rPr>
              <a:t>Salge</a:t>
            </a:r>
            <a:r>
              <a:rPr lang="en-US" sz="1800" dirty="0">
                <a:hlinkClick r:id="rId8"/>
              </a:rPr>
              <a:t> Blake MS, RD, LDN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“Mindful eating is about trusting your body, not a calculator.” </a:t>
            </a:r>
            <a:r>
              <a:rPr lang="en-US" sz="1800" dirty="0" err="1">
                <a:hlinkClick r:id="rId9"/>
              </a:rPr>
              <a:t>Malorie</a:t>
            </a:r>
            <a:r>
              <a:rPr lang="en-US" sz="1800" dirty="0">
                <a:hlinkClick r:id="rId9"/>
              </a:rPr>
              <a:t> Blake, MS, RDN, LDN, CLT</a:t>
            </a:r>
            <a:endParaRPr lang="en-US" sz="18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“Don’t drink your calories” (instead of soda choose water). </a:t>
            </a:r>
            <a:r>
              <a:rPr lang="en-US" sz="1800" dirty="0">
                <a:hlinkClick r:id="rId10"/>
              </a:rPr>
              <a:t>Sarah </a:t>
            </a:r>
            <a:r>
              <a:rPr lang="en-US" sz="1800" dirty="0" err="1">
                <a:hlinkClick r:id="rId10"/>
              </a:rPr>
              <a:t>Pflugradt</a:t>
            </a:r>
            <a:r>
              <a:rPr lang="en-US" sz="1800" dirty="0">
                <a:hlinkClick r:id="rId10"/>
              </a:rPr>
              <a:t>, MS, RDN, LDN</a:t>
            </a: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98259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06984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en-US" dirty="0"/>
              <a:t>20 NUTRITION MESSAGES TO INSPIRE YOU TO LIVE A HEALTHY LIFE</a:t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88840"/>
            <a:ext cx="9036496" cy="4023360"/>
          </a:xfrm>
        </p:spPr>
        <p:txBody>
          <a:bodyPr>
            <a:noAutofit/>
          </a:bodyPr>
          <a:lstStyle/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 smtClean="0"/>
              <a:t>“</a:t>
            </a:r>
            <a:r>
              <a:rPr lang="en-US" sz="1800" dirty="0"/>
              <a:t>Practice healthier behaviors and the weight will follow.” </a:t>
            </a:r>
            <a:r>
              <a:rPr lang="en-US" sz="1800" dirty="0">
                <a:hlinkClick r:id="rId2"/>
              </a:rPr>
              <a:t>Michelle Loy MPH, MS, RDN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“A fork and your brain are your best tools for weight loss. Go slow- it may take 20 minutes to realize you are full.”  </a:t>
            </a:r>
            <a:r>
              <a:rPr lang="en-US" sz="1800" dirty="0" err="1">
                <a:hlinkClick r:id="rId3"/>
              </a:rPr>
              <a:t>Basheerah</a:t>
            </a:r>
            <a:r>
              <a:rPr lang="en-US" sz="1800" dirty="0">
                <a:hlinkClick r:id="rId3"/>
              </a:rPr>
              <a:t> </a:t>
            </a:r>
            <a:r>
              <a:rPr lang="en-US" sz="1800" dirty="0" err="1">
                <a:hlinkClick r:id="rId3"/>
              </a:rPr>
              <a:t>Enahora</a:t>
            </a:r>
            <a:r>
              <a:rPr lang="en-US" sz="1800" dirty="0">
                <a:hlinkClick r:id="rId3"/>
              </a:rPr>
              <a:t>, MS, MBA, RD, LDN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“Nutrition isn’t one size fits all. What works for ONE, doesn’t work for </a:t>
            </a:r>
            <a:r>
              <a:rPr lang="en-US" sz="1800" dirty="0" err="1"/>
              <a:t>everyBODY</a:t>
            </a:r>
            <a:r>
              <a:rPr lang="en-US" sz="1800" dirty="0"/>
              <a:t>.” </a:t>
            </a:r>
            <a:r>
              <a:rPr lang="en-US" sz="1800" dirty="0" err="1">
                <a:hlinkClick r:id="rId3"/>
              </a:rPr>
              <a:t>Basheerah</a:t>
            </a:r>
            <a:r>
              <a:rPr lang="en-US" sz="1800" dirty="0">
                <a:hlinkClick r:id="rId3"/>
              </a:rPr>
              <a:t> </a:t>
            </a:r>
            <a:r>
              <a:rPr lang="en-US" sz="1800" dirty="0" err="1">
                <a:hlinkClick r:id="rId3"/>
              </a:rPr>
              <a:t>Enahora</a:t>
            </a:r>
            <a:r>
              <a:rPr lang="en-US" sz="1800" dirty="0">
                <a:hlinkClick r:id="rId3"/>
              </a:rPr>
              <a:t>, MBA, MS, RD, LDN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“If you are thirsty, you are already dehydrated.” </a:t>
            </a:r>
            <a:r>
              <a:rPr lang="en-US" sz="1800" dirty="0">
                <a:hlinkClick r:id="rId4"/>
              </a:rPr>
              <a:t>Amy </a:t>
            </a:r>
            <a:r>
              <a:rPr lang="en-US" sz="1800" dirty="0" err="1">
                <a:hlinkClick r:id="rId4"/>
              </a:rPr>
              <a:t>Gorin</a:t>
            </a:r>
            <a:r>
              <a:rPr lang="en-US" sz="1800" dirty="0">
                <a:hlinkClick r:id="rId4"/>
              </a:rPr>
              <a:t>, MS, RDN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“Drink a glass of water first….then see if you are hungry.” Susan Adams MS, RD, LDN, FAND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“Fruit is nature’s fast food.” Clancy Cash Harrison MS, RDN, FAND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“Eat dessert because you enjoy it, not because it is available.” Clancy Cash Harrison MS, RDN, FAND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“Don’t yuck someone’s yum.” </a:t>
            </a:r>
            <a:r>
              <a:rPr lang="en-US" sz="1800" dirty="0">
                <a:hlinkClick r:id="rId5"/>
              </a:rPr>
              <a:t>Deanna </a:t>
            </a:r>
            <a:r>
              <a:rPr lang="en-US" sz="1800" dirty="0" err="1">
                <a:hlinkClick r:id="rId5"/>
              </a:rPr>
              <a:t>Segrave</a:t>
            </a:r>
            <a:r>
              <a:rPr lang="en-US" sz="1800" dirty="0">
                <a:hlinkClick r:id="rId5"/>
              </a:rPr>
              <a:t>-Daly, RD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“If you think you don’t like a certain vegetable, try it roasted.” </a:t>
            </a:r>
            <a:r>
              <a:rPr lang="en-US" sz="1800" b="1" dirty="0">
                <a:hlinkClick r:id="rId6"/>
              </a:rPr>
              <a:t>Deanna </a:t>
            </a:r>
            <a:r>
              <a:rPr lang="en-US" sz="1800" b="1" dirty="0" err="1">
                <a:hlinkClick r:id="rId6"/>
              </a:rPr>
              <a:t>Segrave</a:t>
            </a:r>
            <a:r>
              <a:rPr lang="en-US" sz="1800" b="1" dirty="0">
                <a:hlinkClick r:id="rId6"/>
              </a:rPr>
              <a:t>-Daly, RD</a:t>
            </a:r>
            <a:r>
              <a:rPr lang="en-US" sz="1800" b="1" dirty="0"/>
              <a:t> </a:t>
            </a:r>
            <a:endParaRPr lang="en-US" sz="1800" dirty="0"/>
          </a:p>
          <a:p>
            <a:pPr marL="342900" indent="-342900">
              <a:lnSpc>
                <a:spcPct val="70000"/>
              </a:lnSpc>
              <a:buFont typeface="+mj-lt"/>
              <a:buAutoNum type="arabicPeriod" startAt="11"/>
            </a:pPr>
            <a:r>
              <a:rPr lang="en-US" sz="1800" dirty="0"/>
              <a:t>“</a:t>
            </a:r>
            <a:r>
              <a:rPr lang="en-US" sz="1800" dirty="0">
                <a:hlinkClick r:id="rId7"/>
              </a:rPr>
              <a:t>Hunger is 365 days a year</a:t>
            </a:r>
            <a:r>
              <a:rPr lang="en-US" sz="1800" dirty="0"/>
              <a:t> and doesn’t take a summer vacation.” Clancy Cash Harrison MS, RDN, FAND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If a message inspires you, write it down and hang it up in a special place to keep you motivated.</a:t>
            </a:r>
          </a:p>
        </p:txBody>
      </p:sp>
    </p:spTree>
    <p:extLst>
      <p:ext uri="{BB962C8B-B14F-4D97-AF65-F5344CB8AC3E}">
        <p14:creationId xmlns:p14="http://schemas.microsoft.com/office/powerpoint/2010/main" val="349720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7316" y="764704"/>
            <a:ext cx="7971147" cy="1071562"/>
          </a:xfrm>
        </p:spPr>
        <p:txBody>
          <a:bodyPr/>
          <a:lstStyle/>
          <a:p>
            <a:pPr algn="ctr" eaLnBrk="1" hangingPunct="1"/>
            <a:r>
              <a:rPr lang="el-GR" sz="3200" b="1" cap="none" dirty="0" smtClean="0"/>
              <a:t>Η ΔΙΑΔΙΚΑΣΙΑ ΔΗΜΙΟΥΡΓΙΑΣ ΑΠΟΤΕΛΕΜΑΤΙΚΟΥ ΜΗΝΥΜΑΤΟΣ</a:t>
            </a:r>
            <a:endParaRPr lang="en-US" sz="3200" b="1" cap="none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9553" y="1988840"/>
            <a:ext cx="8136904" cy="40233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sz="2400" b="1" dirty="0" smtClean="0"/>
              <a:t>Χρειάζεται προετοιμασία? </a:t>
            </a:r>
            <a:endParaRPr lang="el-GR" sz="2400" b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/>
              <a:t>Είτε </a:t>
            </a:r>
            <a:r>
              <a:rPr lang="el-GR" dirty="0"/>
              <a:t>ετοιμάζουμε </a:t>
            </a:r>
            <a:r>
              <a:rPr lang="el-GR" dirty="0" smtClean="0"/>
              <a:t> γραπτό </a:t>
            </a:r>
            <a:r>
              <a:rPr lang="el-GR" dirty="0"/>
              <a:t>ή </a:t>
            </a:r>
            <a:r>
              <a:rPr lang="el-GR" dirty="0" smtClean="0"/>
              <a:t>προφορικό </a:t>
            </a:r>
            <a:r>
              <a:rPr lang="el-GR" dirty="0"/>
              <a:t>μήνυμα, για να είναι </a:t>
            </a:r>
            <a:r>
              <a:rPr lang="el-GR" dirty="0" smtClean="0"/>
              <a:t>αποτελεσματικό </a:t>
            </a:r>
            <a:r>
              <a:rPr lang="el-GR" dirty="0"/>
              <a:t>θα πρέπει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dirty="0"/>
              <a:t>να σχεδιάζεται, να γίνεται επεξεργασία, </a:t>
            </a:r>
            <a:r>
              <a:rPr lang="el-GR" dirty="0"/>
              <a:t>να </a:t>
            </a:r>
            <a:r>
              <a:rPr lang="el-GR" dirty="0"/>
              <a:t>οργανώνεται, να επανεξετάζεται, να αναθεωρείται, και </a:t>
            </a:r>
            <a:r>
              <a:rPr lang="el-GR" dirty="0"/>
              <a:t>να </a:t>
            </a:r>
            <a:r>
              <a:rPr lang="el-GR" dirty="0"/>
              <a:t>διορθώνεται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b="1" dirty="0" smtClean="0"/>
              <a:t>Απαραίτητα στοιχεία : 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dirty="0" smtClean="0"/>
              <a:t>Νομικά θέματα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dirty="0" smtClean="0"/>
              <a:t>Ηθικά , πολιτισμικά,  κοινωνικά θέματα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i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42731115"/>
              </p:ext>
            </p:extLst>
          </p:nvPr>
        </p:nvGraphicFramePr>
        <p:xfrm>
          <a:off x="0" y="2159794"/>
          <a:ext cx="9144000" cy="4698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357562"/>
            <a:ext cx="7290054" cy="1499616"/>
          </a:xfrm>
        </p:spPr>
        <p:txBody>
          <a:bodyPr/>
          <a:lstStyle/>
          <a:p>
            <a:r>
              <a:rPr lang="el-GR" dirty="0" smtClean="0"/>
              <a:t>Τα 5 </a:t>
            </a:r>
            <a:r>
              <a:rPr lang="el-GR" dirty="0" err="1" smtClean="0"/>
              <a:t>βηματα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53551"/>
            <a:ext cx="7290054" cy="1499616"/>
          </a:xfrm>
        </p:spPr>
        <p:txBody>
          <a:bodyPr>
            <a:normAutofit/>
          </a:bodyPr>
          <a:lstStyle/>
          <a:p>
            <a:r>
              <a:rPr lang="el-GR" sz="3400" b="1" cap="none" dirty="0" smtClean="0">
                <a:solidFill>
                  <a:schemeClr val="accent5"/>
                </a:solidFill>
              </a:rPr>
              <a:t>ΒΗΜΑ</a:t>
            </a:r>
            <a:r>
              <a:rPr lang="en-US" sz="3400" b="1" cap="none" dirty="0" smtClean="0">
                <a:solidFill>
                  <a:schemeClr val="accent5"/>
                </a:solidFill>
              </a:rPr>
              <a:t> 1:</a:t>
            </a:r>
            <a:r>
              <a:rPr lang="el-GR" sz="3400" b="1" cap="none" dirty="0" smtClean="0">
                <a:solidFill>
                  <a:schemeClr val="accent5"/>
                </a:solidFill>
              </a:rPr>
              <a:t/>
            </a:r>
            <a:br>
              <a:rPr lang="el-GR" sz="3400" b="1" cap="none" dirty="0" smtClean="0">
                <a:solidFill>
                  <a:schemeClr val="accent5"/>
                </a:solidFill>
              </a:rPr>
            </a:br>
            <a:r>
              <a:rPr lang="el-GR" sz="3400" b="1" cap="none" dirty="0" smtClean="0"/>
              <a:t>ΠΡΟΣΔΙΟΡΙΣΤΕ ΤΟΝ ΣΚΟΠΟ ΣΑΣ</a:t>
            </a:r>
            <a:r>
              <a:rPr lang="en-US" sz="3400" b="1" dirty="0"/>
              <a:t/>
            </a:r>
            <a:br>
              <a:rPr lang="en-US" sz="3400" b="1" dirty="0"/>
            </a:br>
            <a:endParaRPr lang="en-US" sz="34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2683" y="2184590"/>
            <a:ext cx="7920880" cy="4696370"/>
          </a:xfrm>
        </p:spPr>
        <p:txBody>
          <a:bodyPr rtlCol="0">
            <a:normAutofit/>
          </a:bodyPr>
          <a:lstStyle/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l-GR" sz="2400" dirty="0" smtClean="0"/>
              <a:t>Μπορεί </a:t>
            </a:r>
            <a:r>
              <a:rPr lang="el-GR" sz="2400" dirty="0" smtClean="0"/>
              <a:t>να ετοιμάζετε ένα </a:t>
            </a:r>
            <a:r>
              <a:rPr lang="el-GR" sz="2400" dirty="0" smtClean="0"/>
              <a:t>μήνυμα </a:t>
            </a:r>
            <a:r>
              <a:rPr lang="el-GR" sz="2400" dirty="0" smtClean="0"/>
              <a:t>για πολλούς λόγους </a:t>
            </a:r>
            <a:r>
              <a:rPr lang="el-GR" sz="2400" dirty="0" err="1" smtClean="0"/>
              <a:t>π.χ</a:t>
            </a:r>
            <a:endParaRPr lang="el-GR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2400" u="sng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/>
              <a:t>Ενημέρωση</a:t>
            </a:r>
            <a:r>
              <a:rPr lang="el-GR" sz="2400" dirty="0" smtClean="0"/>
              <a:t> </a:t>
            </a:r>
            <a:r>
              <a:rPr lang="en-US" sz="2400" dirty="0" smtClean="0"/>
              <a:t>  (</a:t>
            </a:r>
            <a:r>
              <a:rPr lang="el-GR" sz="2400" dirty="0" smtClean="0"/>
              <a:t> αναγγελία μιας </a:t>
            </a:r>
            <a:r>
              <a:rPr lang="el-GR" sz="2400" dirty="0" err="1" smtClean="0"/>
              <a:t>νεας</a:t>
            </a:r>
            <a:r>
              <a:rPr lang="el-GR" sz="2400" dirty="0" smtClean="0"/>
              <a:t> διατροφικής οδηγίας</a:t>
            </a:r>
            <a:r>
              <a:rPr lang="en-US" sz="2400" dirty="0" smtClean="0"/>
              <a:t>) </a:t>
            </a:r>
            <a:r>
              <a:rPr lang="el-GR" sz="2400" dirty="0" err="1" smtClean="0"/>
              <a:t>κλπ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800100" lvl="1" indent="-342900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/>
              <a:t>Παρακίνηση (προσπάθεια να πείσετε)</a:t>
            </a:r>
            <a:r>
              <a:rPr lang="en-US" sz="2400" dirty="0" smtClean="0"/>
              <a:t>, (</a:t>
            </a:r>
            <a:r>
              <a:rPr lang="el-GR" sz="2400" dirty="0" smtClean="0"/>
              <a:t>προβολή μιας οδηγίας ή ενός υγιεινού τροφίμου</a:t>
            </a:r>
            <a:r>
              <a:rPr lang="en-US" sz="2400" dirty="0" smtClean="0"/>
              <a:t>), </a:t>
            </a:r>
            <a:r>
              <a:rPr lang="el-GR" sz="2400" dirty="0" err="1" smtClean="0"/>
              <a:t>κλπ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800100" lvl="1" indent="-342900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/>
              <a:t>Διαπραγμάτευση</a:t>
            </a:r>
            <a:r>
              <a:rPr lang="en-US" sz="2400" i="1" dirty="0" smtClean="0"/>
              <a:t>, </a:t>
            </a:r>
            <a:r>
              <a:rPr lang="en-US" sz="2400" dirty="0" smtClean="0"/>
              <a:t>{</a:t>
            </a:r>
            <a:r>
              <a:rPr lang="el-GR" sz="2400" dirty="0" smtClean="0"/>
              <a:t> συμφωνία</a:t>
            </a:r>
            <a:r>
              <a:rPr lang="en-US" sz="2400" dirty="0" smtClean="0"/>
              <a:t>,</a:t>
            </a:r>
            <a:r>
              <a:rPr lang="el-GR" sz="2400" dirty="0" smtClean="0"/>
              <a:t> υιοθέτηση οδηγιών </a:t>
            </a:r>
            <a:r>
              <a:rPr lang="el-GR" sz="2400" dirty="0" err="1" smtClean="0"/>
              <a:t>κλπ</a:t>
            </a:r>
            <a:r>
              <a:rPr lang="en-US" sz="2400" dirty="0" smtClean="0"/>
              <a:t>}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53022"/>
            <a:ext cx="8208912" cy="1499616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defRPr/>
            </a:pPr>
            <a:r>
              <a:rPr lang="el-GR" sz="3400" b="1" cap="none" dirty="0" smtClean="0">
                <a:solidFill>
                  <a:schemeClr val="accent5"/>
                </a:solidFill>
              </a:rPr>
              <a:t>ΒΗΜΑ</a:t>
            </a:r>
            <a:r>
              <a:rPr lang="en-US" sz="3400" b="1" cap="none" dirty="0" smtClean="0">
                <a:solidFill>
                  <a:schemeClr val="accent5"/>
                </a:solidFill>
              </a:rPr>
              <a:t> 2:</a:t>
            </a:r>
            <a:r>
              <a:rPr lang="en-US" sz="3400" b="1" cap="none" dirty="0" smtClean="0"/>
              <a:t>     </a:t>
            </a:r>
            <a:r>
              <a:rPr lang="el-GR" sz="3400" b="1" cap="none" dirty="0" smtClean="0"/>
              <a:t/>
            </a:r>
            <a:br>
              <a:rPr lang="el-GR" sz="3400" b="1" cap="none" dirty="0" smtClean="0"/>
            </a:br>
            <a:r>
              <a:rPr lang="el-GR" sz="3400" b="1" cap="none" dirty="0" smtClean="0"/>
              <a:t>ΚΑΤΑΝΟΗΣΤΕ / ΑΝΑΛΥΣΤΕ ΤΟ ΑΚΡΟΑΤΗΡΙΟ</a:t>
            </a:r>
            <a:endParaRPr lang="en-US" sz="3400" b="1" cap="none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2638"/>
            <a:ext cx="8534400" cy="4652962"/>
          </a:xfrm>
        </p:spPr>
        <p:txBody>
          <a:bodyPr rtlCol="0">
            <a:normAutofit/>
          </a:bodyPr>
          <a:lstStyle/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3000" b="1" dirty="0" smtClean="0">
                <a:solidFill>
                  <a:schemeClr val="accent5"/>
                </a:solidFill>
              </a:rPr>
              <a:t>  </a:t>
            </a:r>
            <a:endParaRPr lang="el-GR" sz="1800" b="1" dirty="0" smtClean="0"/>
          </a:p>
          <a:p>
            <a:pPr marL="45720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1600" b="1" dirty="0" smtClean="0"/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dirty="0" smtClean="0"/>
              <a:t>Επιστήμονες, Επαγγελματίες, Εργαζόμενοι, </a:t>
            </a:r>
            <a:r>
              <a:rPr lang="el-GR" sz="2400" dirty="0" err="1" smtClean="0"/>
              <a:t>Συναδελφοι</a:t>
            </a:r>
            <a:r>
              <a:rPr lang="el-GR" sz="2400" dirty="0" smtClean="0"/>
              <a:t>, 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dirty="0" smtClean="0"/>
              <a:t>Άνδρες </a:t>
            </a:r>
            <a:r>
              <a:rPr lang="el-GR" sz="2400" dirty="0" smtClean="0"/>
              <a:t>ή </a:t>
            </a:r>
            <a:r>
              <a:rPr lang="el-GR" sz="2400" dirty="0" smtClean="0"/>
              <a:t>γυναίκες </a:t>
            </a:r>
            <a:endParaRPr lang="el-GR" sz="2400" dirty="0" smtClean="0"/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dirty="0" smtClean="0"/>
              <a:t>Ηλικία</a:t>
            </a:r>
            <a:endParaRPr lang="en-US" sz="2400" dirty="0" smtClean="0"/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dirty="0" smtClean="0"/>
              <a:t>Μορφωτικό επίπεδο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400" dirty="0" smtClean="0"/>
              <a:t>Κοινωνικές συνήθειες , αξίες, κουλτούρα του τόπου ή των ακροατών (</a:t>
            </a:r>
            <a:r>
              <a:rPr lang="el-GR" sz="2400" dirty="0" smtClean="0"/>
              <a:t>π.χ. </a:t>
            </a:r>
            <a:r>
              <a:rPr lang="el-GR" sz="2400" dirty="0" smtClean="0"/>
              <a:t>θρησκεία και διατροφή </a:t>
            </a:r>
            <a:r>
              <a:rPr lang="el-GR" sz="2400" dirty="0" err="1" smtClean="0"/>
              <a:t>κλπ</a:t>
            </a:r>
            <a:r>
              <a:rPr lang="el-GR" sz="2400" dirty="0" smtClean="0"/>
              <a:t>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b="1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i="1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b="1" i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32681"/>
            <a:ext cx="7056438" cy="1400175"/>
          </a:xfrm>
        </p:spPr>
        <p:txBody>
          <a:bodyPr>
            <a:normAutofit/>
          </a:bodyPr>
          <a:lstStyle/>
          <a:p>
            <a:r>
              <a:rPr lang="el-GR" sz="3200" b="1" cap="none" dirty="0">
                <a:solidFill>
                  <a:schemeClr val="accent5"/>
                </a:solidFill>
              </a:rPr>
              <a:t>ΒΗΜΑ </a:t>
            </a:r>
            <a:r>
              <a:rPr lang="en-US" sz="3200" b="1" cap="none" dirty="0">
                <a:solidFill>
                  <a:schemeClr val="accent5"/>
                </a:solidFill>
              </a:rPr>
              <a:t> 3</a:t>
            </a:r>
            <a:r>
              <a:rPr lang="en-US" sz="3200" b="1" cap="none" dirty="0" smtClean="0">
                <a:solidFill>
                  <a:schemeClr val="tx1"/>
                </a:solidFill>
              </a:rPr>
              <a:t>:</a:t>
            </a:r>
            <a:r>
              <a:rPr lang="el-GR" sz="3200" b="1" cap="none" dirty="0" smtClean="0">
                <a:solidFill>
                  <a:schemeClr val="tx1"/>
                </a:solidFill>
              </a:rPr>
              <a:t> </a:t>
            </a:r>
            <a:br>
              <a:rPr lang="el-GR" sz="3200" b="1" cap="none" dirty="0" smtClean="0">
                <a:solidFill>
                  <a:schemeClr val="tx1"/>
                </a:solidFill>
              </a:rPr>
            </a:br>
            <a:r>
              <a:rPr lang="el-GR" sz="3200" b="1" cap="none" dirty="0" smtClean="0">
                <a:solidFill>
                  <a:schemeClr val="tx1"/>
                </a:solidFill>
              </a:rPr>
              <a:t>ΕΠΙΛΕΞΤΕ ΤΙΣ ΙΔΕΕΣ ΣΑΣ</a:t>
            </a:r>
            <a:br>
              <a:rPr lang="el-GR" sz="3200" b="1" cap="none" dirty="0" smtClean="0">
                <a:solidFill>
                  <a:schemeClr val="tx1"/>
                </a:solidFill>
              </a:rPr>
            </a:br>
            <a:endParaRPr lang="en-US" sz="3200" b="1" cap="none" dirty="0" smtClean="0">
              <a:solidFill>
                <a:schemeClr val="tx1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45307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sz="12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 b="1" dirty="0" smtClean="0"/>
              <a:t>   </a:t>
            </a:r>
            <a:r>
              <a:rPr lang="el-GR" sz="2400" dirty="0" smtClean="0"/>
              <a:t>Γνωρίζοντας  </a:t>
            </a:r>
            <a:r>
              <a:rPr lang="el-GR" sz="2400" dirty="0"/>
              <a:t>το σκοπό </a:t>
            </a:r>
            <a:r>
              <a:rPr lang="el-GR" sz="2400" dirty="0" smtClean="0"/>
              <a:t>μας και τους αποδέκτες μας, </a:t>
            </a:r>
          </a:p>
          <a:p>
            <a:pPr marL="0" indent="0" eaLnBrk="1" hangingPunct="1">
              <a:buNone/>
            </a:pPr>
            <a:r>
              <a:rPr lang="el-GR" sz="2400" dirty="0" smtClean="0"/>
              <a:t>το </a:t>
            </a:r>
            <a:r>
              <a:rPr lang="el-GR" sz="2400" dirty="0"/>
              <a:t>επόμενο βήμα είναι να </a:t>
            </a:r>
            <a:r>
              <a:rPr lang="el-GR" sz="2400" dirty="0" smtClean="0"/>
              <a:t>επιλέξουμε  </a:t>
            </a:r>
            <a:r>
              <a:rPr lang="el-GR" sz="2400" dirty="0"/>
              <a:t>την ιδέα για το μήνυμα.</a:t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      Η ιδέα </a:t>
            </a:r>
            <a:r>
              <a:rPr lang="el-GR" sz="2400" dirty="0" smtClean="0"/>
              <a:t>της καταγραφής / έκφρασης  ενός  μηνύματος  </a:t>
            </a:r>
            <a:r>
              <a:rPr lang="el-GR" sz="2400" dirty="0"/>
              <a:t>εξαρτάται από </a:t>
            </a:r>
            <a:endParaRPr lang="el-GR" sz="2400" dirty="0" smtClean="0"/>
          </a:p>
          <a:p>
            <a:pPr>
              <a:buSzPct val="98000"/>
              <a:buFont typeface="Wingdings" panose="05000000000000000000" pitchFamily="2" charset="2"/>
              <a:buChar char="§"/>
            </a:pPr>
            <a:r>
              <a:rPr lang="el-GR" sz="2400" dirty="0"/>
              <a:t>Τ</a:t>
            </a:r>
            <a:r>
              <a:rPr lang="el-GR" sz="2400" dirty="0" smtClean="0"/>
              <a:t>ο </a:t>
            </a:r>
            <a:r>
              <a:rPr lang="el-GR" sz="2400" dirty="0"/>
              <a:t>ιστορικό, </a:t>
            </a:r>
          </a:p>
          <a:p>
            <a:pPr>
              <a:buSzPct val="98000"/>
              <a:buFont typeface="Wingdings" panose="05000000000000000000" pitchFamily="2" charset="2"/>
              <a:buChar char="§"/>
            </a:pPr>
            <a:r>
              <a:rPr lang="el-GR" sz="2400" dirty="0" smtClean="0"/>
              <a:t>Την </a:t>
            </a:r>
            <a:r>
              <a:rPr lang="el-GR" sz="2400" dirty="0" smtClean="0"/>
              <a:t>κατάσταση του πληθυσμού όπου απευθυνόμαστε, </a:t>
            </a:r>
          </a:p>
          <a:p>
            <a:pPr>
              <a:buSzPct val="98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πολιτισμικό </a:t>
            </a:r>
            <a:r>
              <a:rPr lang="el-GR" sz="2400" dirty="0"/>
              <a:t>πλαίσιο και </a:t>
            </a:r>
            <a:endParaRPr lang="el-GR" sz="2400" dirty="0" smtClean="0"/>
          </a:p>
          <a:p>
            <a:pPr>
              <a:buSzPct val="98000"/>
              <a:buFont typeface="Wingdings" panose="05000000000000000000" pitchFamily="2" charset="2"/>
              <a:buChar char="§"/>
            </a:pPr>
            <a:r>
              <a:rPr lang="el-GR" sz="2400" dirty="0" smtClean="0"/>
              <a:t>Την  γεωγραφική απόσταση από τον αποδέκτη  </a:t>
            </a:r>
            <a:r>
              <a:rPr lang="el-GR" sz="2400" dirty="0"/>
              <a:t>(εθνικό ή διεθνές)</a:t>
            </a:r>
            <a:r>
              <a:rPr lang="en-US" sz="2400" b="1" dirty="0" smtClean="0"/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 b="1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3200" b="1" cap="none" dirty="0" smtClean="0">
                <a:solidFill>
                  <a:schemeClr val="accent5"/>
                </a:solidFill>
              </a:rPr>
              <a:t>ΒΗΜΑ 4</a:t>
            </a:r>
            <a:r>
              <a:rPr lang="el-GR" sz="3200" b="1" cap="none" dirty="0" smtClean="0"/>
              <a:t>: </a:t>
            </a:r>
            <a:br>
              <a:rPr lang="el-GR" sz="3200" b="1" cap="none" dirty="0" smtClean="0"/>
            </a:br>
            <a:r>
              <a:rPr lang="el-GR" sz="3200" b="1" cap="none" dirty="0" smtClean="0"/>
              <a:t>ΣΥΛΛΕΞΤΕ ΠΛΗΡΟΦΟΡΙΕΣ</a:t>
            </a:r>
            <a:endParaRPr lang="en-US" sz="3200" b="1" cap="non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6711950" cy="4652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sz="2400" dirty="0" smtClean="0"/>
              <a:t>Οι </a:t>
            </a:r>
            <a:r>
              <a:rPr lang="el-GR" sz="2400" dirty="0" smtClean="0"/>
              <a:t>πληροφορίες πρέπει να είναι :</a:t>
            </a:r>
            <a:endParaRPr lang="en-US" sz="2400" dirty="0" smtClean="0"/>
          </a:p>
          <a:p>
            <a:pPr lvl="3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000" dirty="0" smtClean="0"/>
              <a:t>Λογικές</a:t>
            </a:r>
            <a:r>
              <a:rPr lang="en-US" sz="2000" dirty="0" smtClean="0"/>
              <a:t>, </a:t>
            </a:r>
          </a:p>
          <a:p>
            <a:pPr lvl="3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000" dirty="0" smtClean="0"/>
              <a:t>Πραγματικές</a:t>
            </a:r>
            <a:endParaRPr lang="en-US" sz="2000" dirty="0" smtClean="0"/>
          </a:p>
          <a:p>
            <a:pPr lvl="3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000" dirty="0" smtClean="0"/>
              <a:t>Βασισμένες σε επιστημονικά δεδομένα</a:t>
            </a:r>
            <a:endParaRPr lang="en-US" sz="20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 </a:t>
            </a:r>
            <a:r>
              <a:rPr lang="el-GR" sz="2000" dirty="0" smtClean="0"/>
              <a:t>Εάν μιλάτε για ένα </a:t>
            </a:r>
            <a:r>
              <a:rPr lang="el-GR" sz="2000" dirty="0" smtClean="0"/>
              <a:t>καινοτόμο προϊόν κάποιου </a:t>
            </a:r>
            <a:r>
              <a:rPr lang="el-GR" sz="2000" dirty="0" smtClean="0"/>
              <a:t>επιστημονικού δημοσίου ή ιδιωτικού χώρου </a:t>
            </a:r>
            <a:r>
              <a:rPr lang="el-GR" sz="2000" dirty="0" smtClean="0"/>
              <a:t>π.χ. </a:t>
            </a:r>
            <a:r>
              <a:rPr lang="el-GR" sz="2000" dirty="0" smtClean="0"/>
              <a:t>πρέπει να </a:t>
            </a:r>
            <a:r>
              <a:rPr lang="el-GR" sz="2000" dirty="0" smtClean="0"/>
              <a:t>γνωρίζετε </a:t>
            </a:r>
            <a:r>
              <a:rPr lang="el-GR" sz="2000" dirty="0" smtClean="0"/>
              <a:t>την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-Πολιτική του χώρου </a:t>
            </a:r>
            <a:r>
              <a:rPr lang="el-GR" sz="2000" dirty="0" smtClean="0"/>
              <a:t>όπου </a:t>
            </a:r>
            <a:r>
              <a:rPr lang="el-GR" sz="2000" dirty="0" smtClean="0"/>
              <a:t>έγινε η καινοτομία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-Τις διαδικασίες του, και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-Λεπτομέρειες για το </a:t>
            </a:r>
            <a:r>
              <a:rPr lang="el-GR" sz="2000" dirty="0" smtClean="0"/>
              <a:t>προϊόν</a:t>
            </a:r>
            <a:endParaRPr lang="el-GR" sz="20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Στην περίπτωση αυτή ίσως </a:t>
            </a:r>
            <a:r>
              <a:rPr lang="el-GR" sz="2000" dirty="0" smtClean="0"/>
              <a:t>χρειάζεται δείγμα </a:t>
            </a:r>
            <a:r>
              <a:rPr lang="el-GR" sz="2000" dirty="0" smtClean="0"/>
              <a:t>προϊόντος ή φυλλάδιο, φωτογραφίες κλπ..]</a:t>
            </a: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800" b="1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200" dirty="0" smtClean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7056437" cy="1400175"/>
          </a:xfrm>
        </p:spPr>
        <p:txBody>
          <a:bodyPr/>
          <a:lstStyle/>
          <a:p>
            <a:pPr lvl="0"/>
            <a:r>
              <a:rPr lang="el-GR" sz="3200" b="1" cap="none" dirty="0">
                <a:solidFill>
                  <a:schemeClr val="accent5"/>
                </a:solidFill>
              </a:rPr>
              <a:t>ΒΗΜΑ 5</a:t>
            </a:r>
            <a:r>
              <a:rPr lang="en-US" sz="3200" b="1" cap="none" dirty="0">
                <a:solidFill>
                  <a:schemeClr val="accent5"/>
                </a:solidFill>
              </a:rPr>
              <a:t>: </a:t>
            </a:r>
            <a:r>
              <a:rPr lang="el-GR" sz="3200" b="1" cap="none" dirty="0" smtClean="0"/>
              <a:t/>
            </a:r>
            <a:br>
              <a:rPr lang="el-GR" sz="3200" b="1" cap="none" dirty="0" smtClean="0"/>
            </a:br>
            <a:r>
              <a:rPr lang="el-GR" sz="3200" b="1" cap="none" dirty="0" smtClean="0"/>
              <a:t>ΔΙΑΜΟΡΦΩΣΤΕ ΤΟ ΜΗΝΥΜΑ ΣΑΣ</a:t>
            </a:r>
            <a:endParaRPr lang="en-US" sz="3200" b="1" cap="none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6711950" cy="47767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sz="2400" dirty="0" smtClean="0"/>
              <a:t>Επιλέξτε </a:t>
            </a:r>
            <a:r>
              <a:rPr lang="el-GR" sz="2400" dirty="0" smtClean="0"/>
              <a:t>απλές λέξεις που φανερώνουν </a:t>
            </a:r>
            <a:r>
              <a:rPr lang="el-GR" sz="2400" dirty="0" smtClean="0"/>
              <a:t>εύκολα </a:t>
            </a:r>
            <a:r>
              <a:rPr lang="el-GR" sz="2400" dirty="0" smtClean="0"/>
              <a:t>και γρήγορα </a:t>
            </a:r>
            <a:r>
              <a:rPr lang="el-GR" sz="2400" dirty="0" smtClean="0"/>
              <a:t>την αξία </a:t>
            </a:r>
            <a:r>
              <a:rPr lang="el-GR" sz="2400" dirty="0" smtClean="0"/>
              <a:t>του </a:t>
            </a:r>
            <a:r>
              <a:rPr lang="el-GR" sz="2400" dirty="0" smtClean="0"/>
              <a:t>μηνύματος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Ασαφή, πολύπλοκα, μη κατανοητά και «δύσκολα» </a:t>
            </a:r>
            <a:r>
              <a:rPr lang="el-GR" sz="2400" dirty="0"/>
              <a:t>μηνύματα συχνά 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φαίνονται πρόχειρα ή και ασήμαντα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δημιουργούν σύγχυση</a:t>
            </a:r>
          </a:p>
          <a:p>
            <a:pPr marL="0" indent="0">
              <a:buNone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sz="2400" b="1" dirty="0" smtClean="0"/>
              <a:t>    </a:t>
            </a:r>
            <a:r>
              <a:rPr lang="el-GR" sz="2400" b="1" dirty="0" smtClean="0"/>
              <a:t>Θυμηθείτε </a:t>
            </a:r>
            <a:r>
              <a:rPr lang="el-GR" sz="2400" b="1" dirty="0" smtClean="0"/>
              <a:t>: κάθε πολιτισμικός χώρος απαιτεί ξεχωριστή προσέγγιση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200" b="1" dirty="0" smtClean="0"/>
              <a:t>ΒΗΜΑ 6</a:t>
            </a:r>
            <a:br>
              <a:rPr lang="el-GR" sz="3200" b="1" dirty="0" smtClean="0"/>
            </a:br>
            <a:r>
              <a:rPr lang="el-GR" sz="3200" b="1" cap="none" dirty="0" smtClean="0">
                <a:solidFill>
                  <a:schemeClr val="tx1"/>
                </a:solidFill>
              </a:rPr>
              <a:t>ΕΛΕΓΞΤΕ ΚΑΙ ΑΞΙΟΛΟΓΗΣΤΕ </a:t>
            </a:r>
            <a:br>
              <a:rPr lang="el-GR" sz="3200" b="1" cap="none" dirty="0" smtClean="0">
                <a:solidFill>
                  <a:schemeClr val="tx1"/>
                </a:solidFill>
              </a:rPr>
            </a:br>
            <a:r>
              <a:rPr lang="el-GR" sz="3200" b="1" cap="none" dirty="0" smtClean="0">
                <a:solidFill>
                  <a:schemeClr val="tx1"/>
                </a:solidFill>
              </a:rPr>
              <a:t>ΤΟ ΤΕΛΙΚΟ ΜΗΝΥΜΑ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420888"/>
            <a:ext cx="8229600" cy="2304256"/>
          </a:xfrm>
        </p:spPr>
        <p:txBody>
          <a:bodyPr rtlCol="0">
            <a:noAutofit/>
          </a:bodyPr>
          <a:lstStyle/>
          <a:p>
            <a:pPr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400" dirty="0"/>
              <a:t>Εκπληρώνει τον στόχο σας (τον σκοπό σας</a:t>
            </a:r>
            <a:r>
              <a:rPr lang="el-GR" sz="2400" dirty="0" smtClean="0"/>
              <a:t>);</a:t>
            </a:r>
            <a:endParaRPr lang="en-US" sz="2400" dirty="0"/>
          </a:p>
          <a:p>
            <a:pPr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400" dirty="0"/>
              <a:t>Οι «υποστηρικτικές πληροφορίες» είναι οι κατάλληλες για τον σκοπό σας και το κοινό </a:t>
            </a:r>
            <a:r>
              <a:rPr lang="el-GR" sz="2400" dirty="0" smtClean="0"/>
              <a:t>σας;</a:t>
            </a:r>
            <a:endParaRPr lang="el-GR" sz="2400" dirty="0"/>
          </a:p>
          <a:p>
            <a:pPr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400" dirty="0"/>
              <a:t>Είναι η γλώσσα σας  </a:t>
            </a:r>
            <a:r>
              <a:rPr lang="el-GR" sz="2400" dirty="0"/>
              <a:t>απλή, περιεκτική, συγκεκριμένη, σαφής, </a:t>
            </a:r>
            <a:r>
              <a:rPr lang="el-GR" sz="2400" dirty="0"/>
              <a:t>ευγενική, και </a:t>
            </a:r>
            <a:r>
              <a:rPr lang="el-GR" sz="2400" dirty="0" smtClean="0"/>
              <a:t>σωστή;</a:t>
            </a:r>
            <a:endParaRPr lang="el-GR" sz="2400" dirty="0"/>
          </a:p>
          <a:p>
            <a:pPr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400" dirty="0"/>
              <a:t>Έχετε μελετήσει τους αποδέκτες </a:t>
            </a:r>
            <a:r>
              <a:rPr lang="el-GR" sz="2400" dirty="0" smtClean="0"/>
              <a:t>σας;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b="1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rgbClr val="246171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1281</TotalTime>
  <Words>1064</Words>
  <Application>Microsoft Office PowerPoint</Application>
  <PresentationFormat>On-screen Show (4:3)</PresentationFormat>
  <Paragraphs>107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Αποτελεσματικα μηνυματα</vt:lpstr>
      <vt:lpstr>Η ΔΙΑΔΙΚΑΣΙΑ ΔΗΜΙΟΥΡΓΙΑΣ ΑΠΟΤΕΛΕΜΑΤΙΚΟΥ ΜΗΝΥΜΑΤΟΣ</vt:lpstr>
      <vt:lpstr>Τα 5 βηματα</vt:lpstr>
      <vt:lpstr>ΒΗΜΑ 1: ΠΡΟΣΔΙΟΡΙΣΤΕ ΤΟΝ ΣΚΟΠΟ ΣΑΣ </vt:lpstr>
      <vt:lpstr>ΒΗΜΑ 2:      ΚΑΤΑΝΟΗΣΤΕ / ΑΝΑΛΥΣΤΕ ΤΟ ΑΚΡΟΑΤΗΡΙΟ</vt:lpstr>
      <vt:lpstr>ΒΗΜΑ  3:  ΕΠΙΛΕΞΤΕ ΤΙΣ ΙΔΕΕΣ ΣΑΣ </vt:lpstr>
      <vt:lpstr>ΒΗΜΑ 4:  ΣΥΛΛΕΞΤΕ ΠΛΗΡΟΦΟΡΙΕΣ</vt:lpstr>
      <vt:lpstr>ΒΗΜΑ 5:  ΔΙΑΜΟΡΦΩΣΤΕ ΤΟ ΜΗΝΥΜΑ ΣΑΣ</vt:lpstr>
      <vt:lpstr>ΒΗΜΑ 6 ΕΛΕΓΞΤΕ ΚΑΙ ΑΞΙΟΛΟΓΗΣΤΕ  ΤΟ ΤΕΛΙΚΟ ΜΗΝΥΜΑ</vt:lpstr>
      <vt:lpstr>ΠΑΡΑΔΕΙΓΜΑΤΑ</vt:lpstr>
      <vt:lpstr>https://www.fns.usda.gov/core-nutrition/core-nutrition-messages </vt:lpstr>
      <vt:lpstr>https://www.nutrition.org.uk/healthyliving/healthydiet/fruit-and-vegetables.html</vt:lpstr>
      <vt:lpstr>Eatright.org FOOD SHOULD BE FUN, NOT COMPLICATED OR STRESSFUL.</vt:lpstr>
      <vt:lpstr>20 NUTRITION MESSAGES TO INSPIRE YOU TO LIVE A HEALTHY LIFE </vt:lpstr>
      <vt:lpstr>20 NUTRITION MESSAGES TO INSPIRE YOU TO LIVE A HEALTHY LIFE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Zakaria Ali</dc:creator>
  <cp:lastModifiedBy>ΜΑΡΙΑ ΚΑΨΟΚΕΦΑΛΟΥ</cp:lastModifiedBy>
  <cp:revision>222</cp:revision>
  <dcterms:created xsi:type="dcterms:W3CDTF">1601-01-01T00:00:00Z</dcterms:created>
  <dcterms:modified xsi:type="dcterms:W3CDTF">2020-03-31T14:40:35Z</dcterms:modified>
</cp:coreProperties>
</file>