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350" r:id="rId2"/>
    <p:sldId id="277" r:id="rId3"/>
    <p:sldId id="301" r:id="rId4"/>
    <p:sldId id="263" r:id="rId5"/>
    <p:sldId id="287" r:id="rId6"/>
    <p:sldId id="288" r:id="rId7"/>
    <p:sldId id="262" r:id="rId8"/>
    <p:sldId id="289" r:id="rId9"/>
    <p:sldId id="271" r:id="rId10"/>
    <p:sldId id="290" r:id="rId11"/>
    <p:sldId id="349" r:id="rId12"/>
    <p:sldId id="266" r:id="rId13"/>
  </p:sldIdLst>
  <p:sldSz cx="9144000" cy="6858000" type="screen4x3"/>
  <p:notesSz cx="6858000" cy="9144000"/>
  <p:photoAlbum layout="1pic"/>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303" autoAdjust="0"/>
    <p:restoredTop sz="70411" autoAdjust="0"/>
  </p:normalViewPr>
  <p:slideViewPr>
    <p:cSldViewPr snapToGrid="0">
      <p:cViewPr varScale="1">
        <p:scale>
          <a:sx n="56" d="100"/>
          <a:sy n="56" d="100"/>
        </p:scale>
        <p:origin x="366" y="78"/>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64248D-FF89-4B4D-9EC4-192904F7FD94}" type="datetimeFigureOut">
              <a:rPr lang="el-GR" smtClean="0"/>
              <a:pPr/>
              <a:t>2/4/2020</a:t>
            </a:fld>
            <a:endParaRPr lang="el-GR"/>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A242FE-DD22-4E78-8C00-2B9F4317E874}" type="slidenum">
              <a:rPr lang="el-GR" smtClean="0"/>
              <a:pPr/>
              <a:t>‹#›</a:t>
            </a:fld>
            <a:endParaRPr lang="el-GR"/>
          </a:p>
        </p:txBody>
      </p:sp>
    </p:spTree>
    <p:extLst>
      <p:ext uri="{BB962C8B-B14F-4D97-AF65-F5344CB8AC3E}">
        <p14:creationId xmlns:p14="http://schemas.microsoft.com/office/powerpoint/2010/main" val="1990741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0DA242FE-DD22-4E78-8C00-2B9F4317E874}" type="slidenum">
              <a:rPr lang="el-GR" smtClean="0"/>
              <a:pPr/>
              <a:t>2</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0DA242FE-DD22-4E78-8C00-2B9F4317E874}" type="slidenum">
              <a:rPr lang="el-GR" smtClean="0"/>
              <a:pPr/>
              <a:t>4</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7E33CA3-D8BB-455B-A32F-4389953BB919}" type="datetimeFigureOut">
              <a:rPr lang="el-GR" smtClean="0"/>
              <a:pPr/>
              <a:t>2/4/2020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7FC0F3DF-B8ED-4A93-9F9E-83BD84D00773}" type="slidenum">
              <a:rPr lang="el-GR" smtClean="0"/>
              <a:pPr/>
              <a:t>‹#›</a:t>
            </a:fld>
            <a:endParaRPr lang="el-GR"/>
          </a:p>
        </p:txBody>
      </p:sp>
    </p:spTree>
    <p:extLst>
      <p:ext uri="{BB962C8B-B14F-4D97-AF65-F5344CB8AC3E}">
        <p14:creationId xmlns:p14="http://schemas.microsoft.com/office/powerpoint/2010/main" val="13679603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7E33CA3-D8BB-455B-A32F-4389953BB919}" type="datetimeFigureOut">
              <a:rPr lang="el-GR" smtClean="0"/>
              <a:pPr/>
              <a:t>2/4/2020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7FC0F3DF-B8ED-4A93-9F9E-83BD84D00773}" type="slidenum">
              <a:rPr lang="el-GR" smtClean="0"/>
              <a:pPr/>
              <a:t>‹#›</a:t>
            </a:fld>
            <a:endParaRPr lang="el-GR"/>
          </a:p>
        </p:txBody>
      </p:sp>
    </p:spTree>
    <p:extLst>
      <p:ext uri="{BB962C8B-B14F-4D97-AF65-F5344CB8AC3E}">
        <p14:creationId xmlns:p14="http://schemas.microsoft.com/office/powerpoint/2010/main" val="2092553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7E33CA3-D8BB-455B-A32F-4389953BB919}" type="datetimeFigureOut">
              <a:rPr lang="el-GR" smtClean="0"/>
              <a:pPr/>
              <a:t>2/4/2020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7FC0F3DF-B8ED-4A93-9F9E-83BD84D00773}" type="slidenum">
              <a:rPr lang="el-GR" smtClean="0"/>
              <a:pPr/>
              <a:t>‹#›</a:t>
            </a:fld>
            <a:endParaRPr lang="el-GR"/>
          </a:p>
        </p:txBody>
      </p:sp>
    </p:spTree>
    <p:extLst>
      <p:ext uri="{BB962C8B-B14F-4D97-AF65-F5344CB8AC3E}">
        <p14:creationId xmlns:p14="http://schemas.microsoft.com/office/powerpoint/2010/main" val="3226037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7E33CA3-D8BB-455B-A32F-4389953BB919}" type="datetimeFigureOut">
              <a:rPr lang="el-GR" smtClean="0"/>
              <a:pPr/>
              <a:t>2/4/2020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7FC0F3DF-B8ED-4A93-9F9E-83BD84D00773}" type="slidenum">
              <a:rPr lang="el-GR" smtClean="0"/>
              <a:pPr/>
              <a:t>‹#›</a:t>
            </a:fld>
            <a:endParaRPr lang="el-GR"/>
          </a:p>
        </p:txBody>
      </p:sp>
    </p:spTree>
    <p:extLst>
      <p:ext uri="{BB962C8B-B14F-4D97-AF65-F5344CB8AC3E}">
        <p14:creationId xmlns:p14="http://schemas.microsoft.com/office/powerpoint/2010/main" val="2639646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7E33CA3-D8BB-455B-A32F-4389953BB919}" type="datetimeFigureOut">
              <a:rPr lang="el-GR" smtClean="0"/>
              <a:pPr/>
              <a:t>2/4/2020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7FC0F3DF-B8ED-4A93-9F9E-83BD84D00773}" type="slidenum">
              <a:rPr lang="el-GR" smtClean="0"/>
              <a:pPr/>
              <a:t>‹#›</a:t>
            </a:fld>
            <a:endParaRPr lang="el-GR"/>
          </a:p>
        </p:txBody>
      </p:sp>
    </p:spTree>
    <p:extLst>
      <p:ext uri="{BB962C8B-B14F-4D97-AF65-F5344CB8AC3E}">
        <p14:creationId xmlns:p14="http://schemas.microsoft.com/office/powerpoint/2010/main" val="3501873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7E33CA3-D8BB-455B-A32F-4389953BB919}" type="datetimeFigureOut">
              <a:rPr lang="el-GR" smtClean="0"/>
              <a:pPr/>
              <a:t>2/4/2020</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7FC0F3DF-B8ED-4A93-9F9E-83BD84D00773}" type="slidenum">
              <a:rPr lang="el-GR" smtClean="0"/>
              <a:pPr/>
              <a:t>‹#›</a:t>
            </a:fld>
            <a:endParaRPr lang="el-GR"/>
          </a:p>
        </p:txBody>
      </p:sp>
    </p:spTree>
    <p:extLst>
      <p:ext uri="{BB962C8B-B14F-4D97-AF65-F5344CB8AC3E}">
        <p14:creationId xmlns:p14="http://schemas.microsoft.com/office/powerpoint/2010/main" val="3547624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7E33CA3-D8BB-455B-A32F-4389953BB919}" type="datetimeFigureOut">
              <a:rPr lang="el-GR" smtClean="0"/>
              <a:pPr/>
              <a:t>2/4/2020</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7FC0F3DF-B8ED-4A93-9F9E-83BD84D00773}" type="slidenum">
              <a:rPr lang="el-GR" smtClean="0"/>
              <a:pPr/>
              <a:t>‹#›</a:t>
            </a:fld>
            <a:endParaRPr lang="el-GR"/>
          </a:p>
        </p:txBody>
      </p:sp>
    </p:spTree>
    <p:extLst>
      <p:ext uri="{BB962C8B-B14F-4D97-AF65-F5344CB8AC3E}">
        <p14:creationId xmlns:p14="http://schemas.microsoft.com/office/powerpoint/2010/main" val="2972929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7E33CA3-D8BB-455B-A32F-4389953BB919}" type="datetimeFigureOut">
              <a:rPr lang="el-GR" smtClean="0"/>
              <a:pPr/>
              <a:t>2/4/2020</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7FC0F3DF-B8ED-4A93-9F9E-83BD84D00773}" type="slidenum">
              <a:rPr lang="el-GR" smtClean="0"/>
              <a:pPr/>
              <a:t>‹#›</a:t>
            </a:fld>
            <a:endParaRPr lang="el-GR"/>
          </a:p>
        </p:txBody>
      </p:sp>
    </p:spTree>
    <p:extLst>
      <p:ext uri="{BB962C8B-B14F-4D97-AF65-F5344CB8AC3E}">
        <p14:creationId xmlns:p14="http://schemas.microsoft.com/office/powerpoint/2010/main" val="4090932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E33CA3-D8BB-455B-A32F-4389953BB919}" type="datetimeFigureOut">
              <a:rPr lang="el-GR" smtClean="0"/>
              <a:pPr/>
              <a:t>2/4/2020</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7FC0F3DF-B8ED-4A93-9F9E-83BD84D00773}" type="slidenum">
              <a:rPr lang="el-GR" smtClean="0"/>
              <a:pPr/>
              <a:t>‹#›</a:t>
            </a:fld>
            <a:endParaRPr lang="el-GR"/>
          </a:p>
        </p:txBody>
      </p:sp>
    </p:spTree>
    <p:extLst>
      <p:ext uri="{BB962C8B-B14F-4D97-AF65-F5344CB8AC3E}">
        <p14:creationId xmlns:p14="http://schemas.microsoft.com/office/powerpoint/2010/main" val="1784176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7E33CA3-D8BB-455B-A32F-4389953BB919}" type="datetimeFigureOut">
              <a:rPr lang="el-GR" smtClean="0"/>
              <a:pPr/>
              <a:t>2/4/2020</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7FC0F3DF-B8ED-4A93-9F9E-83BD84D00773}" type="slidenum">
              <a:rPr lang="el-GR" smtClean="0"/>
              <a:pPr/>
              <a:t>‹#›</a:t>
            </a:fld>
            <a:endParaRPr lang="el-GR"/>
          </a:p>
        </p:txBody>
      </p:sp>
    </p:spTree>
    <p:extLst>
      <p:ext uri="{BB962C8B-B14F-4D97-AF65-F5344CB8AC3E}">
        <p14:creationId xmlns:p14="http://schemas.microsoft.com/office/powerpoint/2010/main" val="4172605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7E33CA3-D8BB-455B-A32F-4389953BB919}" type="datetimeFigureOut">
              <a:rPr lang="el-GR" smtClean="0"/>
              <a:pPr/>
              <a:t>2/4/2020</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7FC0F3DF-B8ED-4A93-9F9E-83BD84D00773}" type="slidenum">
              <a:rPr lang="el-GR" smtClean="0"/>
              <a:pPr/>
              <a:t>‹#›</a:t>
            </a:fld>
            <a:endParaRPr lang="el-GR"/>
          </a:p>
        </p:txBody>
      </p:sp>
    </p:spTree>
    <p:extLst>
      <p:ext uri="{BB962C8B-B14F-4D97-AF65-F5344CB8AC3E}">
        <p14:creationId xmlns:p14="http://schemas.microsoft.com/office/powerpoint/2010/main" val="18227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E33CA3-D8BB-455B-A32F-4389953BB919}" type="datetimeFigureOut">
              <a:rPr lang="el-GR" smtClean="0"/>
              <a:pPr/>
              <a:t>2/4/2020</a:t>
            </a:fld>
            <a:endParaRPr lang="el-G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C0F3DF-B8ED-4A93-9F9E-83BD84D00773}" type="slidenum">
              <a:rPr lang="el-GR" smtClean="0"/>
              <a:pPr/>
              <a:t>‹#›</a:t>
            </a:fld>
            <a:endParaRPr lang="el-GR"/>
          </a:p>
        </p:txBody>
      </p:sp>
    </p:spTree>
    <p:extLst>
      <p:ext uri="{BB962C8B-B14F-4D97-AF65-F5344CB8AC3E}">
        <p14:creationId xmlns:p14="http://schemas.microsoft.com/office/powerpoint/2010/main" val="42698079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image" Target="../media/image8.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685800" y="2115031"/>
            <a:ext cx="7772400" cy="17367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l-GR" sz="2400" b="1" dirty="0" smtClean="0"/>
          </a:p>
          <a:p>
            <a:r>
              <a:rPr lang="el-GR" sz="2400" b="1" dirty="0" smtClean="0"/>
              <a:t>ΚΕΦΑΛΑΙΟ 6 – </a:t>
            </a:r>
            <a:r>
              <a:rPr lang="el-GR" sz="2400" b="1" smtClean="0"/>
              <a:t>Μέρος Α</a:t>
            </a:r>
            <a:r>
              <a:rPr lang="en-US" sz="2400" b="1" dirty="0" smtClean="0"/>
              <a:t/>
            </a:r>
            <a:br>
              <a:rPr lang="en-US" sz="2400" b="1" dirty="0" smtClean="0"/>
            </a:br>
            <a:r>
              <a:rPr lang="el-GR" sz="2400" dirty="0" smtClean="0"/>
              <a:t/>
            </a:r>
            <a:br>
              <a:rPr lang="el-GR" sz="2400" dirty="0" smtClean="0"/>
            </a:br>
            <a:r>
              <a:rPr lang="el-GR" sz="2400" dirty="0" smtClean="0"/>
              <a:t>Η μεταφορά νερού, ανόργανων θρεπτικών στοιχείων και φωτοσυνθετικών προϊόντων</a:t>
            </a:r>
            <a:endParaRPr lang="el-GR" sz="2400" dirty="0"/>
          </a:p>
        </p:txBody>
      </p:sp>
      <p:sp>
        <p:nvSpPr>
          <p:cNvPr id="5" name="TextBox 4"/>
          <p:cNvSpPr txBox="1"/>
          <p:nvPr/>
        </p:nvSpPr>
        <p:spPr>
          <a:xfrm>
            <a:off x="683568" y="5879466"/>
            <a:ext cx="7488832" cy="523220"/>
          </a:xfrm>
          <a:prstGeom prst="rect">
            <a:avLst/>
          </a:prstGeom>
          <a:noFill/>
        </p:spPr>
        <p:txBody>
          <a:bodyPr wrap="square" rtlCol="0">
            <a:spAutoFit/>
          </a:bodyPr>
          <a:lstStyle/>
          <a:p>
            <a:r>
              <a:rPr lang="el-GR" sz="1400" dirty="0" smtClean="0"/>
              <a:t>Για απορίες στο συγκεκριμένο κεφάλαιο σας παρακαλούμε να επικοινωνείτε με τον διδάσκων </a:t>
            </a:r>
            <a:br>
              <a:rPr lang="el-GR" sz="1400" dirty="0" smtClean="0"/>
            </a:br>
            <a:r>
              <a:rPr lang="el-GR" sz="1400" dirty="0" smtClean="0"/>
              <a:t>Γ. </a:t>
            </a:r>
            <a:r>
              <a:rPr lang="el-GR" sz="1400" dirty="0" err="1" smtClean="0"/>
              <a:t>Λιακόπουλο</a:t>
            </a:r>
            <a:r>
              <a:rPr lang="el-GR" sz="1400" dirty="0" smtClean="0"/>
              <a:t> (</a:t>
            </a:r>
            <a:r>
              <a:rPr lang="en-US" sz="1400" dirty="0" err="1" smtClean="0"/>
              <a:t>gliak</a:t>
            </a:r>
            <a:r>
              <a:rPr lang="el-GR" sz="1400" dirty="0" smtClean="0"/>
              <a:t>@</a:t>
            </a:r>
            <a:r>
              <a:rPr lang="el-GR" sz="1400" dirty="0" err="1" smtClean="0"/>
              <a:t>aua.gr</a:t>
            </a:r>
            <a:r>
              <a:rPr lang="el-GR" sz="1400" dirty="0" smtClean="0"/>
              <a:t>)</a:t>
            </a:r>
          </a:p>
        </p:txBody>
      </p:sp>
      <p:sp>
        <p:nvSpPr>
          <p:cNvPr id="7" name="Rectangle 2"/>
          <p:cNvSpPr txBox="1">
            <a:spLocks noChangeArrowheads="1"/>
          </p:cNvSpPr>
          <p:nvPr/>
        </p:nvSpPr>
        <p:spPr>
          <a:xfrm>
            <a:off x="683568" y="180107"/>
            <a:ext cx="7772400" cy="17367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1800" dirty="0" smtClean="0"/>
              <a:t>Εργαστήριο Φυσιολογίας και Μορφολογίας Φυτών</a:t>
            </a:r>
          </a:p>
          <a:p>
            <a:pPr algn="ctr"/>
            <a:r>
              <a:rPr lang="el-GR" sz="1800" dirty="0" smtClean="0"/>
              <a:t>Τμήμα Επιστήμης Φυτικής Παραγωγής</a:t>
            </a:r>
          </a:p>
          <a:p>
            <a:pPr algn="ctr"/>
            <a:r>
              <a:rPr lang="el-GR" sz="1800" dirty="0" smtClean="0"/>
              <a:t>Γεωπονικό Πανεπιστήμιο Αθηνών</a:t>
            </a:r>
          </a:p>
          <a:p>
            <a:pPr algn="ctr"/>
            <a:endParaRPr lang="el-GR" sz="2000" dirty="0" smtClean="0"/>
          </a:p>
          <a:p>
            <a:pPr algn="ctr"/>
            <a:r>
              <a:rPr lang="el-GR" sz="2400" b="1" dirty="0" smtClean="0"/>
              <a:t>Φυσιολογία των Φυτών </a:t>
            </a:r>
          </a:p>
          <a:p>
            <a:pPr algn="ctr"/>
            <a:r>
              <a:rPr lang="el-GR" sz="1800" dirty="0" smtClean="0"/>
              <a:t>(2</a:t>
            </a:r>
            <a:r>
              <a:rPr lang="el-GR" sz="1800" baseline="30000" dirty="0" smtClean="0"/>
              <a:t>ο</a:t>
            </a:r>
            <a:r>
              <a:rPr lang="el-GR" sz="1800" dirty="0" smtClean="0"/>
              <a:t> Εξάμηνο ΑΦΜ&amp;ΓΜ και 6</a:t>
            </a:r>
            <a:r>
              <a:rPr lang="el-GR" sz="1800" baseline="30000" dirty="0" smtClean="0"/>
              <a:t>ο</a:t>
            </a:r>
            <a:r>
              <a:rPr lang="el-GR" sz="1800" dirty="0" smtClean="0"/>
              <a:t> εξάμηνο ΑΟΑ)</a:t>
            </a:r>
            <a:endParaRPr lang="el-GR" sz="2000" dirty="0"/>
          </a:p>
        </p:txBody>
      </p:sp>
    </p:spTree>
    <p:extLst>
      <p:ext uri="{BB962C8B-B14F-4D97-AF65-F5344CB8AC3E}">
        <p14:creationId xmlns:p14="http://schemas.microsoft.com/office/powerpoint/2010/main" val="41104849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60654" y="840660"/>
            <a:ext cx="7937656" cy="1200329"/>
          </a:xfrm>
          <a:prstGeom prst="rect">
            <a:avLst/>
          </a:prstGeom>
        </p:spPr>
        <p:txBody>
          <a:bodyPr wrap="square">
            <a:spAutoFit/>
          </a:bodyPr>
          <a:lstStyle/>
          <a:p>
            <a:r>
              <a:rPr lang="el-GR" sz="2400" b="1" dirty="0" smtClean="0">
                <a:solidFill>
                  <a:srgbClr val="000000"/>
                </a:solidFill>
                <a:latin typeface="Verdana" panose="020B0604030504040204" pitchFamily="34" charset="0"/>
              </a:rPr>
              <a:t>Η σχετική συνεισφορά κάθε οδού κίνησης εξαρτάται από τις συνθήκες και την ηλικία της ρίζας</a:t>
            </a:r>
            <a:endParaRPr lang="el-GR" sz="2400" b="1" dirty="0"/>
          </a:p>
        </p:txBody>
      </p:sp>
      <p:sp>
        <p:nvSpPr>
          <p:cNvPr id="5" name="Rectangle 4"/>
          <p:cNvSpPr/>
          <p:nvPr/>
        </p:nvSpPr>
        <p:spPr>
          <a:xfrm>
            <a:off x="1681316" y="2246671"/>
            <a:ext cx="6921914" cy="4093428"/>
          </a:xfrm>
          <a:prstGeom prst="rect">
            <a:avLst/>
          </a:prstGeom>
        </p:spPr>
        <p:txBody>
          <a:bodyPr wrap="square">
            <a:spAutoFit/>
          </a:bodyPr>
          <a:lstStyle/>
          <a:p>
            <a:r>
              <a:rPr lang="el-GR" sz="2000" dirty="0" smtClean="0">
                <a:solidFill>
                  <a:srgbClr val="000000"/>
                </a:solidFill>
                <a:latin typeface="Verdana" panose="020B0604030504040204" pitchFamily="34" charset="0"/>
              </a:rPr>
              <a:t>-Σε </a:t>
            </a:r>
            <a:r>
              <a:rPr lang="el-GR" sz="2000" dirty="0">
                <a:solidFill>
                  <a:srgbClr val="000000"/>
                </a:solidFill>
                <a:latin typeface="Verdana" panose="020B0604030504040204" pitchFamily="34" charset="0"/>
              </a:rPr>
              <a:t>φυτά που </a:t>
            </a:r>
            <a:r>
              <a:rPr lang="el-GR" sz="2000" b="1" dirty="0">
                <a:solidFill>
                  <a:srgbClr val="000000"/>
                </a:solidFill>
                <a:latin typeface="Verdana" panose="020B0604030504040204" pitchFamily="34" charset="0"/>
              </a:rPr>
              <a:t>διαπνέουν</a:t>
            </a:r>
            <a:r>
              <a:rPr lang="el-GR" sz="2000" dirty="0">
                <a:solidFill>
                  <a:srgbClr val="000000"/>
                </a:solidFill>
                <a:latin typeface="Verdana" panose="020B0604030504040204" pitchFamily="34" charset="0"/>
              </a:rPr>
              <a:t> έντονα η αποπλασμική οδός υπερισχύει, ενώ οι άλλες δύο εναλλακτικές οδοί υπερισχύουν όταν η ταχύτητα της διαπνοής παραμένει χαμηλή ή σταματά.</a:t>
            </a:r>
          </a:p>
          <a:p>
            <a:r>
              <a:rPr lang="el-GR" sz="2000" dirty="0">
                <a:solidFill>
                  <a:srgbClr val="000000"/>
                </a:solidFill>
                <a:latin typeface="Verdana" panose="020B0604030504040204" pitchFamily="34" charset="0"/>
              </a:rPr>
              <a:t>-Όταν η ρίζα είναι πολύ νεαρή (οι ιστοί μεταφοράς είναι ακόμα αδιαφοροποίητοι) η </a:t>
            </a:r>
            <a:r>
              <a:rPr lang="el-GR" sz="2000" b="1" dirty="0">
                <a:solidFill>
                  <a:srgbClr val="000000"/>
                </a:solidFill>
                <a:latin typeface="Verdana" panose="020B0604030504040204" pitchFamily="34" charset="0"/>
              </a:rPr>
              <a:t>ενδοδερμίδα</a:t>
            </a:r>
            <a:r>
              <a:rPr lang="el-GR" sz="2000" dirty="0">
                <a:solidFill>
                  <a:srgbClr val="000000"/>
                </a:solidFill>
                <a:latin typeface="Verdana" panose="020B0604030504040204" pitchFamily="34" charset="0"/>
              </a:rPr>
              <a:t> είναι πλήρως περατή στο νερό και τα θρεπτικά στοιχεία</a:t>
            </a:r>
            <a:r>
              <a:rPr lang="el-GR" sz="2000" dirty="0" smtClean="0">
                <a:solidFill>
                  <a:srgbClr val="000000"/>
                </a:solidFill>
                <a:latin typeface="Verdana" panose="020B0604030504040204" pitchFamily="34" charset="0"/>
              </a:rPr>
              <a:t>.</a:t>
            </a:r>
          </a:p>
          <a:p>
            <a:r>
              <a:rPr lang="el-GR" sz="2000" dirty="0">
                <a:solidFill>
                  <a:srgbClr val="000000"/>
                </a:solidFill>
                <a:latin typeface="Verdana" panose="020B0604030504040204" pitchFamily="34" charset="0"/>
              </a:rPr>
              <a:t>-Σε ένα δεύτερο στάδιο, τα αντικλινή </a:t>
            </a:r>
            <a:r>
              <a:rPr lang="el-GR" sz="2000" dirty="0" smtClean="0">
                <a:solidFill>
                  <a:srgbClr val="000000"/>
                </a:solidFill>
                <a:latin typeface="Verdana" panose="020B0604030504040204" pitchFamily="34" charset="0"/>
              </a:rPr>
              <a:t>κυτταρικά </a:t>
            </a:r>
            <a:r>
              <a:rPr lang="el-GR" sz="2000" dirty="0">
                <a:solidFill>
                  <a:srgbClr val="000000"/>
                </a:solidFill>
                <a:latin typeface="Verdana" panose="020B0604030504040204" pitchFamily="34" charset="0"/>
              </a:rPr>
              <a:t>τοιχώματα των κυττάρων της ενδοδερμίδας αποκτούν </a:t>
            </a:r>
            <a:r>
              <a:rPr lang="el-GR" sz="2000" dirty="0" smtClean="0">
                <a:solidFill>
                  <a:srgbClr val="000000"/>
                </a:solidFill>
                <a:latin typeface="Verdana" panose="020B0604030504040204" pitchFamily="34" charset="0"/>
              </a:rPr>
              <a:t>την </a:t>
            </a:r>
            <a:r>
              <a:rPr lang="el-GR" sz="2000" b="1" dirty="0" smtClean="0">
                <a:solidFill>
                  <a:srgbClr val="000000"/>
                </a:solidFill>
                <a:latin typeface="Verdana" panose="020B0604030504040204" pitchFamily="34" charset="0"/>
              </a:rPr>
              <a:t>κασπαρική λωρίδα</a:t>
            </a:r>
            <a:r>
              <a:rPr lang="el-GR" sz="2000" dirty="0" smtClean="0">
                <a:solidFill>
                  <a:srgbClr val="000000"/>
                </a:solidFill>
                <a:latin typeface="Verdana" panose="020B0604030504040204" pitchFamily="34" charset="0"/>
              </a:rPr>
              <a:t>.</a:t>
            </a:r>
            <a:endParaRPr lang="el-GR" sz="2000" b="1" dirty="0" smtClean="0">
              <a:solidFill>
                <a:srgbClr val="000000"/>
              </a:solidFill>
              <a:latin typeface="Verdana" panose="020B0604030504040204" pitchFamily="34" charset="0"/>
            </a:endParaRPr>
          </a:p>
          <a:p>
            <a:r>
              <a:rPr lang="el-GR" sz="2000" dirty="0">
                <a:solidFill>
                  <a:srgbClr val="000000"/>
                </a:solidFill>
                <a:latin typeface="Verdana" panose="020B0604030504040204" pitchFamily="34" charset="0"/>
              </a:rPr>
              <a:t>-Στο τελικό στάδιο διαφοροποίησης της </a:t>
            </a:r>
            <a:r>
              <a:rPr lang="el-GR" sz="2000" dirty="0" err="1" smtClean="0">
                <a:solidFill>
                  <a:srgbClr val="000000"/>
                </a:solidFill>
                <a:latin typeface="Verdana" panose="020B0604030504040204" pitchFamily="34" charset="0"/>
              </a:rPr>
              <a:t>ενδο-δερμίδας</a:t>
            </a:r>
            <a:r>
              <a:rPr lang="el-GR" sz="2000" dirty="0">
                <a:solidFill>
                  <a:srgbClr val="000000"/>
                </a:solidFill>
                <a:latin typeface="Verdana" panose="020B0604030504040204" pitchFamily="34" charset="0"/>
              </a:rPr>
              <a:t>, τα κυτταρικά τοιχώματα </a:t>
            </a:r>
            <a:r>
              <a:rPr lang="el-GR" sz="2000" b="1" dirty="0" err="1" smtClean="0">
                <a:solidFill>
                  <a:srgbClr val="000000"/>
                </a:solidFill>
                <a:latin typeface="Verdana" panose="020B0604030504040204" pitchFamily="34" charset="0"/>
              </a:rPr>
              <a:t>αποφελ-λώνονται</a:t>
            </a:r>
            <a:r>
              <a:rPr lang="el-GR" sz="2000" dirty="0" smtClean="0">
                <a:solidFill>
                  <a:srgbClr val="000000"/>
                </a:solidFill>
                <a:latin typeface="Verdana" panose="020B0604030504040204" pitchFamily="34" charset="0"/>
              </a:rPr>
              <a:t> </a:t>
            </a:r>
            <a:r>
              <a:rPr lang="el-GR" sz="2000" dirty="0">
                <a:solidFill>
                  <a:srgbClr val="000000"/>
                </a:solidFill>
                <a:latin typeface="Verdana" panose="020B0604030504040204" pitchFamily="34" charset="0"/>
              </a:rPr>
              <a:t>καθ’ όλη την έκτασή </a:t>
            </a:r>
            <a:r>
              <a:rPr lang="el-GR" sz="2000" dirty="0" smtClean="0">
                <a:solidFill>
                  <a:srgbClr val="000000"/>
                </a:solidFill>
                <a:latin typeface="Verdana" panose="020B0604030504040204" pitchFamily="34" charset="0"/>
              </a:rPr>
              <a:t>τους.</a:t>
            </a:r>
            <a:endParaRPr lang="el-GR" sz="2000" dirty="0">
              <a:solidFill>
                <a:srgbClr val="000000"/>
              </a:solidFill>
              <a:latin typeface="Verdana" panose="020B0604030504040204" pitchFamily="34" charset="0"/>
            </a:endParaRPr>
          </a:p>
        </p:txBody>
      </p:sp>
      <p:pic>
        <p:nvPicPr>
          <p:cNvPr id="2" name="slide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34400" y="128219"/>
            <a:ext cx="609600" cy="609600"/>
          </a:xfrm>
          <a:prstGeom prst="rect">
            <a:avLst/>
          </a:prstGeom>
        </p:spPr>
      </p:pic>
    </p:spTree>
    <p:extLst>
      <p:ext uri="{BB962C8B-B14F-4D97-AF65-F5344CB8AC3E}">
        <p14:creationId xmlns:p14="http://schemas.microsoft.com/office/powerpoint/2010/main" val="18491445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6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_root_soil_symplastic_apoplastic_route_3a"/>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514350" y="1953816"/>
            <a:ext cx="8115300" cy="2950369"/>
          </a:xfrm>
          <a:prstGeom prst="rect">
            <a:avLst/>
          </a:prstGeom>
        </p:spPr>
      </p:pic>
      <p:sp>
        <p:nvSpPr>
          <p:cNvPr id="3" name="Rectangle 2"/>
          <p:cNvSpPr/>
          <p:nvPr/>
        </p:nvSpPr>
        <p:spPr>
          <a:xfrm>
            <a:off x="660654" y="294972"/>
            <a:ext cx="7937656" cy="707886"/>
          </a:xfrm>
          <a:prstGeom prst="rect">
            <a:avLst/>
          </a:prstGeom>
        </p:spPr>
        <p:txBody>
          <a:bodyPr wrap="square">
            <a:spAutoFit/>
          </a:bodyPr>
          <a:lstStyle/>
          <a:p>
            <a:r>
              <a:rPr lang="el-GR" sz="2000" dirty="0">
                <a:solidFill>
                  <a:srgbClr val="000000"/>
                </a:solidFill>
                <a:latin typeface="Verdana" panose="020B0604030504040204" pitchFamily="34" charset="0"/>
              </a:rPr>
              <a:t>Η κίνηση του νερού από το εδαφικό διάλυμα κατά την ακτίνα της ρίζας και μέχρι τα αγγεία του ξύλου </a:t>
            </a:r>
            <a:endParaRPr lang="el-GR" sz="2000" dirty="0"/>
          </a:p>
        </p:txBody>
      </p:sp>
      <p:cxnSp>
        <p:nvCxnSpPr>
          <p:cNvPr id="4" name="Straight Connector 3"/>
          <p:cNvCxnSpPr/>
          <p:nvPr/>
        </p:nvCxnSpPr>
        <p:spPr>
          <a:xfrm>
            <a:off x="766916" y="990042"/>
            <a:ext cx="771524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slide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0"/>
            <a:ext cx="609600" cy="609600"/>
          </a:xfrm>
          <a:prstGeom prst="rect">
            <a:avLst/>
          </a:prstGeom>
        </p:spPr>
      </p:pic>
    </p:spTree>
    <p:extLst>
      <p:ext uri="{BB962C8B-B14F-4D97-AF65-F5344CB8AC3E}">
        <p14:creationId xmlns:p14="http://schemas.microsoft.com/office/powerpoint/2010/main" val="29718150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21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_transpiration_root_pressure_decapitation"/>
          <p:cNvPicPr>
            <a:picLocks noGrp="1" noChangeAspect="1"/>
          </p:cNvPicPr>
          <p:nvPr isPhoto="1"/>
        </p:nvPicPr>
        <p:blipFill rotWithShape="1">
          <a:blip r:embed="rId4" cstate="print">
            <a:lum/>
            <a:extLst>
              <a:ext uri="{28A0092B-C50C-407E-A947-70E740481C1C}">
                <a14:useLocalDpi xmlns:a14="http://schemas.microsoft.com/office/drawing/2010/main" val="0"/>
              </a:ext>
            </a:extLst>
          </a:blip>
          <a:srcRect b="48467"/>
          <a:stretch/>
        </p:blipFill>
        <p:spPr>
          <a:xfrm>
            <a:off x="854844" y="1684287"/>
            <a:ext cx="7433122" cy="5070133"/>
          </a:xfrm>
          <a:prstGeom prst="rect">
            <a:avLst/>
          </a:prstGeom>
        </p:spPr>
      </p:pic>
      <p:sp>
        <p:nvSpPr>
          <p:cNvPr id="3" name="Rectangle 2"/>
          <p:cNvSpPr/>
          <p:nvPr/>
        </p:nvSpPr>
        <p:spPr>
          <a:xfrm>
            <a:off x="854844" y="5944858"/>
            <a:ext cx="604305" cy="836579"/>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l-GR"/>
          </a:p>
        </p:txBody>
      </p:sp>
      <p:sp>
        <p:nvSpPr>
          <p:cNvPr id="4" name="Rectangle 3"/>
          <p:cNvSpPr/>
          <p:nvPr/>
        </p:nvSpPr>
        <p:spPr>
          <a:xfrm>
            <a:off x="823875" y="1514533"/>
            <a:ext cx="7775376" cy="256776"/>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l-GR"/>
          </a:p>
        </p:txBody>
      </p:sp>
      <p:sp>
        <p:nvSpPr>
          <p:cNvPr id="5" name="Rectangle 4"/>
          <p:cNvSpPr/>
          <p:nvPr/>
        </p:nvSpPr>
        <p:spPr>
          <a:xfrm>
            <a:off x="660654" y="294972"/>
            <a:ext cx="7937656" cy="1323439"/>
          </a:xfrm>
          <a:prstGeom prst="rect">
            <a:avLst/>
          </a:prstGeom>
        </p:spPr>
        <p:txBody>
          <a:bodyPr wrap="square">
            <a:spAutoFit/>
          </a:bodyPr>
          <a:lstStyle/>
          <a:p>
            <a:r>
              <a:rPr lang="el-GR" sz="2000" dirty="0">
                <a:solidFill>
                  <a:srgbClr val="000000"/>
                </a:solidFill>
                <a:latin typeface="Verdana" panose="020B0604030504040204" pitchFamily="34" charset="0"/>
              </a:rPr>
              <a:t>Η κίνηση του νερού στα αγγεία του ξύλου συμβαίνει μέσω μαζικής ροής που οφείλεται είτε σε αρνητική πίεση (τάση) που αναπτύσσεται στο υπέργειο τμήμα είτε σε θετική πίεση που αναπτύσσεται στη ρίζα </a:t>
            </a:r>
            <a:endParaRPr lang="el-GR" sz="2000" dirty="0"/>
          </a:p>
        </p:txBody>
      </p:sp>
      <p:cxnSp>
        <p:nvCxnSpPr>
          <p:cNvPr id="6" name="Straight Connector 5"/>
          <p:cNvCxnSpPr/>
          <p:nvPr/>
        </p:nvCxnSpPr>
        <p:spPr>
          <a:xfrm>
            <a:off x="766916" y="1579986"/>
            <a:ext cx="771524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slide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82158" y="23079"/>
            <a:ext cx="609600" cy="609600"/>
          </a:xfrm>
          <a:prstGeom prst="rect">
            <a:avLst/>
          </a:prstGeom>
        </p:spPr>
      </p:pic>
    </p:spTree>
    <p:extLst>
      <p:ext uri="{BB962C8B-B14F-4D97-AF65-F5344CB8AC3E}">
        <p14:creationId xmlns:p14="http://schemas.microsoft.com/office/powerpoint/2010/main" val="29260874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122"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_tomato_xylem_phloem_cross_section"/>
          <p:cNvPicPr>
            <a:picLocks noGrp="1" noChangeAspect="1"/>
          </p:cNvPicPr>
          <p:nvPr isPhoto="1"/>
        </p:nvPicPr>
        <p:blipFill>
          <a:blip r:embed="rId5" cstate="print">
            <a:lum/>
            <a:extLst>
              <a:ext uri="{28A0092B-C50C-407E-A947-70E740481C1C}">
                <a14:useLocalDpi xmlns:a14="http://schemas.microsoft.com/office/drawing/2010/main" val="0"/>
              </a:ext>
            </a:extLst>
          </a:blip>
          <a:stretch>
            <a:fillRect/>
          </a:stretch>
        </p:blipFill>
        <p:spPr>
          <a:xfrm>
            <a:off x="660654" y="1123073"/>
            <a:ext cx="7821504" cy="5437762"/>
          </a:xfrm>
          <a:prstGeom prst="rect">
            <a:avLst/>
          </a:prstGeom>
        </p:spPr>
      </p:pic>
      <p:sp>
        <p:nvSpPr>
          <p:cNvPr id="3" name="Rectangle 2"/>
          <p:cNvSpPr/>
          <p:nvPr/>
        </p:nvSpPr>
        <p:spPr>
          <a:xfrm>
            <a:off x="660654" y="294972"/>
            <a:ext cx="7937656" cy="400110"/>
          </a:xfrm>
          <a:prstGeom prst="rect">
            <a:avLst/>
          </a:prstGeom>
        </p:spPr>
        <p:txBody>
          <a:bodyPr wrap="square">
            <a:spAutoFit/>
          </a:bodyPr>
          <a:lstStyle/>
          <a:p>
            <a:r>
              <a:rPr lang="el-GR" sz="2000" dirty="0">
                <a:solidFill>
                  <a:srgbClr val="000000"/>
                </a:solidFill>
                <a:latin typeface="Verdana" panose="020B0604030504040204" pitchFamily="34" charset="0"/>
              </a:rPr>
              <a:t>Οι οδοί μεταφοράς συστατικών στο φυτικό σώμα </a:t>
            </a:r>
            <a:endParaRPr lang="el-GR" sz="2000" dirty="0"/>
          </a:p>
        </p:txBody>
      </p:sp>
      <p:cxnSp>
        <p:nvCxnSpPr>
          <p:cNvPr id="5" name="Straight Connector 4"/>
          <p:cNvCxnSpPr/>
          <p:nvPr/>
        </p:nvCxnSpPr>
        <p:spPr>
          <a:xfrm>
            <a:off x="766916" y="695082"/>
            <a:ext cx="771524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6" cstate="print"/>
          <a:stretch>
            <a:fillRect/>
          </a:stretch>
        </p:blipFill>
        <p:spPr>
          <a:xfrm>
            <a:off x="5384800" y="1356401"/>
            <a:ext cx="1022350" cy="839490"/>
          </a:xfrm>
          <a:prstGeom prst="rect">
            <a:avLst/>
          </a:prstGeom>
        </p:spPr>
      </p:pic>
      <p:pic>
        <p:nvPicPr>
          <p:cNvPr id="6" name="slide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82158" y="85482"/>
            <a:ext cx="609600" cy="609600"/>
          </a:xfrm>
          <a:prstGeom prst="rect">
            <a:avLst/>
          </a:prstGeom>
        </p:spPr>
      </p:pic>
    </p:spTree>
    <p:extLst>
      <p:ext uri="{BB962C8B-B14F-4D97-AF65-F5344CB8AC3E}">
        <p14:creationId xmlns:p14="http://schemas.microsoft.com/office/powerpoint/2010/main" val="11991927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379"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685800" y="1692275"/>
            <a:ext cx="7772400" cy="17367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smtClean="0">
                <a:latin typeface="Verdana" panose="020B0604030504040204" pitchFamily="34" charset="0"/>
                <a:ea typeface="Verdana" panose="020B0604030504040204" pitchFamily="34" charset="0"/>
                <a:cs typeface="Verdana" panose="020B0604030504040204" pitchFamily="34" charset="0"/>
              </a:rPr>
              <a:t/>
            </a:r>
            <a:br>
              <a:rPr lang="en-US" sz="2000" b="1" dirty="0" smtClean="0">
                <a:latin typeface="Verdana" panose="020B0604030504040204" pitchFamily="34" charset="0"/>
                <a:ea typeface="Verdana" panose="020B0604030504040204" pitchFamily="34" charset="0"/>
                <a:cs typeface="Verdana" panose="020B0604030504040204" pitchFamily="34" charset="0"/>
              </a:rPr>
            </a:br>
            <a:r>
              <a:rPr lang="el-GR" sz="2000" b="1" dirty="0">
                <a:latin typeface="Verdana" panose="020B0604030504040204" pitchFamily="34" charset="0"/>
                <a:ea typeface="Verdana" panose="020B0604030504040204" pitchFamily="34" charset="0"/>
                <a:cs typeface="Verdana" panose="020B0604030504040204" pitchFamily="34" charset="0"/>
              </a:rPr>
              <a:t>Ενότητα Α: Η μεταφορά νερού από το έδαφος προς την ατμόσφαιρα μέσω του φυτού </a:t>
            </a:r>
            <a:endParaRPr lang="el-GR" sz="20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0410714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_soil_water_status_3"/>
          <p:cNvPicPr>
            <a:picLocks noGrp="1" noChangeAspect="1"/>
          </p:cNvPicPr>
          <p:nvPr isPhoto="1"/>
        </p:nvPicPr>
        <p:blipFill rotWithShape="1">
          <a:blip r:embed="rId5" cstate="print">
            <a:lum/>
            <a:extLst>
              <a:ext uri="{28A0092B-C50C-407E-A947-70E740481C1C}">
                <a14:useLocalDpi xmlns:a14="http://schemas.microsoft.com/office/drawing/2010/main" val="0"/>
              </a:ext>
            </a:extLst>
          </a:blip>
          <a:srcRect b="3516"/>
          <a:stretch/>
        </p:blipFill>
        <p:spPr>
          <a:xfrm>
            <a:off x="1873045" y="961159"/>
            <a:ext cx="5397910" cy="5710428"/>
          </a:xfrm>
          <a:prstGeom prst="rect">
            <a:avLst/>
          </a:prstGeom>
        </p:spPr>
      </p:pic>
      <p:sp>
        <p:nvSpPr>
          <p:cNvPr id="3" name="Rectangle 2"/>
          <p:cNvSpPr/>
          <p:nvPr/>
        </p:nvSpPr>
        <p:spPr>
          <a:xfrm>
            <a:off x="660654" y="294972"/>
            <a:ext cx="7937656" cy="400110"/>
          </a:xfrm>
          <a:prstGeom prst="rect">
            <a:avLst/>
          </a:prstGeom>
        </p:spPr>
        <p:txBody>
          <a:bodyPr wrap="square">
            <a:spAutoFit/>
          </a:bodyPr>
          <a:lstStyle/>
          <a:p>
            <a:r>
              <a:rPr lang="el-GR" sz="2000" dirty="0" smtClean="0">
                <a:solidFill>
                  <a:srgbClr val="000000"/>
                </a:solidFill>
                <a:latin typeface="Verdana" panose="020B0604030504040204" pitchFamily="34" charset="0"/>
              </a:rPr>
              <a:t>Μορφές εδαφικού νερού και απορρόφησή του από τα φυτά </a:t>
            </a:r>
            <a:endParaRPr lang="el-GR" sz="2000" dirty="0"/>
          </a:p>
        </p:txBody>
      </p:sp>
      <p:cxnSp>
        <p:nvCxnSpPr>
          <p:cNvPr id="4" name="Straight Connector 3"/>
          <p:cNvCxnSpPr/>
          <p:nvPr/>
        </p:nvCxnSpPr>
        <p:spPr>
          <a:xfrm>
            <a:off x="766916" y="695082"/>
            <a:ext cx="771524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slide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82158" y="85482"/>
            <a:ext cx="609600" cy="609600"/>
          </a:xfrm>
          <a:prstGeom prst="rect">
            <a:avLst/>
          </a:prstGeom>
        </p:spPr>
      </p:pic>
    </p:spTree>
    <p:extLst>
      <p:ext uri="{BB962C8B-B14F-4D97-AF65-F5344CB8AC3E}">
        <p14:creationId xmlns:p14="http://schemas.microsoft.com/office/powerpoint/2010/main" val="7166769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440"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60654" y="840660"/>
            <a:ext cx="7937656" cy="1200329"/>
          </a:xfrm>
          <a:prstGeom prst="rect">
            <a:avLst/>
          </a:prstGeom>
        </p:spPr>
        <p:txBody>
          <a:bodyPr wrap="square">
            <a:spAutoFit/>
          </a:bodyPr>
          <a:lstStyle/>
          <a:p>
            <a:r>
              <a:rPr lang="el-GR" sz="2400" b="1" dirty="0" smtClean="0">
                <a:solidFill>
                  <a:srgbClr val="000000"/>
                </a:solidFill>
                <a:latin typeface="Verdana" panose="020B0604030504040204" pitchFamily="34" charset="0"/>
              </a:rPr>
              <a:t>Οι ρίζες αλλά και η εξάτμιση προκαλούν τοπικές ανομοιομορφίες στην εδαφική υγρασία</a:t>
            </a:r>
            <a:endParaRPr lang="el-GR" sz="2400" b="1" dirty="0"/>
          </a:p>
        </p:txBody>
      </p:sp>
      <p:sp>
        <p:nvSpPr>
          <p:cNvPr id="5" name="Rectangle 4"/>
          <p:cNvSpPr/>
          <p:nvPr/>
        </p:nvSpPr>
        <p:spPr>
          <a:xfrm>
            <a:off x="1681316" y="2290914"/>
            <a:ext cx="6921914" cy="1015663"/>
          </a:xfrm>
          <a:prstGeom prst="rect">
            <a:avLst/>
          </a:prstGeom>
        </p:spPr>
        <p:txBody>
          <a:bodyPr wrap="square">
            <a:spAutoFit/>
          </a:bodyPr>
          <a:lstStyle/>
          <a:p>
            <a:r>
              <a:rPr lang="el-GR" sz="2000" dirty="0" smtClean="0">
                <a:solidFill>
                  <a:srgbClr val="000000"/>
                </a:solidFill>
                <a:latin typeface="Verdana" panose="020B0604030504040204" pitchFamily="34" charset="0"/>
              </a:rPr>
              <a:t>Το νερό του εδάφους κινείται μέσω διάχυσης και μαζικής ροής από περιοχές υψηλής προς περιοχές χαμηλής εδαφικής υγρασίας.</a:t>
            </a:r>
            <a:endParaRPr lang="el-GR" sz="2000" dirty="0"/>
          </a:p>
        </p:txBody>
      </p:sp>
      <p:sp>
        <p:nvSpPr>
          <p:cNvPr id="6" name="Rectangle 5"/>
          <p:cNvSpPr/>
          <p:nvPr/>
        </p:nvSpPr>
        <p:spPr>
          <a:xfrm>
            <a:off x="665572" y="3588779"/>
            <a:ext cx="7937656" cy="1200329"/>
          </a:xfrm>
          <a:prstGeom prst="rect">
            <a:avLst/>
          </a:prstGeom>
        </p:spPr>
        <p:txBody>
          <a:bodyPr wrap="square">
            <a:spAutoFit/>
          </a:bodyPr>
          <a:lstStyle/>
          <a:p>
            <a:r>
              <a:rPr lang="el-GR" sz="2400" b="1" dirty="0" smtClean="0">
                <a:solidFill>
                  <a:srgbClr val="000000"/>
                </a:solidFill>
                <a:latin typeface="Verdana" panose="020B0604030504040204" pitchFamily="34" charset="0"/>
              </a:rPr>
              <a:t>Οι </a:t>
            </a:r>
            <a:r>
              <a:rPr lang="el-GR" sz="2400" b="1" dirty="0">
                <a:solidFill>
                  <a:srgbClr val="000000"/>
                </a:solidFill>
                <a:latin typeface="Verdana" panose="020B0604030504040204" pitchFamily="34" charset="0"/>
              </a:rPr>
              <a:t>ρίζες τροποποιούν τα χαρακτηριστικά τους ώστε να αυξήσουν την απορροφητική τους ικανότητα</a:t>
            </a:r>
            <a:endParaRPr lang="el-GR" sz="2400" b="1" dirty="0"/>
          </a:p>
        </p:txBody>
      </p:sp>
      <p:sp>
        <p:nvSpPr>
          <p:cNvPr id="7" name="Rectangle 6"/>
          <p:cNvSpPr/>
          <p:nvPr/>
        </p:nvSpPr>
        <p:spPr>
          <a:xfrm>
            <a:off x="1686234" y="5039033"/>
            <a:ext cx="6921914" cy="1015663"/>
          </a:xfrm>
          <a:prstGeom prst="rect">
            <a:avLst/>
          </a:prstGeom>
        </p:spPr>
        <p:txBody>
          <a:bodyPr wrap="square">
            <a:spAutoFit/>
          </a:bodyPr>
          <a:lstStyle/>
          <a:p>
            <a:r>
              <a:rPr lang="en-US" sz="2000" dirty="0" smtClean="0">
                <a:solidFill>
                  <a:srgbClr val="000000"/>
                </a:solidFill>
                <a:latin typeface="Verdana" panose="020B0604030504040204" pitchFamily="34" charset="0"/>
              </a:rPr>
              <a:t>-</a:t>
            </a:r>
            <a:r>
              <a:rPr lang="el-GR" sz="2000" dirty="0" smtClean="0">
                <a:solidFill>
                  <a:srgbClr val="000000"/>
                </a:solidFill>
                <a:latin typeface="Verdana" panose="020B0604030504040204" pitchFamily="34" charset="0"/>
              </a:rPr>
              <a:t>Με </a:t>
            </a:r>
            <a:r>
              <a:rPr lang="el-GR" sz="2000" dirty="0">
                <a:solidFill>
                  <a:srgbClr val="000000"/>
                </a:solidFill>
                <a:latin typeface="Verdana" panose="020B0604030504040204" pitchFamily="34" charset="0"/>
              </a:rPr>
              <a:t>την εξάπλωση σε νέες περιοχές του </a:t>
            </a:r>
            <a:r>
              <a:rPr lang="el-GR" sz="2000" dirty="0" smtClean="0">
                <a:solidFill>
                  <a:srgbClr val="000000"/>
                </a:solidFill>
                <a:latin typeface="Verdana" panose="020B0604030504040204" pitchFamily="34" charset="0"/>
              </a:rPr>
              <a:t>εδάφους. </a:t>
            </a:r>
          </a:p>
          <a:p>
            <a:r>
              <a:rPr lang="en-US" sz="2000" dirty="0" smtClean="0">
                <a:latin typeface="Verdana" panose="020B0604030504040204" pitchFamily="34" charset="0"/>
                <a:ea typeface="Verdana" panose="020B0604030504040204" pitchFamily="34" charset="0"/>
                <a:cs typeface="Verdana" panose="020B0604030504040204" pitchFamily="34" charset="0"/>
              </a:rPr>
              <a:t>-</a:t>
            </a:r>
            <a:r>
              <a:rPr lang="el-GR" sz="2000" dirty="0" smtClean="0">
                <a:latin typeface="Verdana" panose="020B0604030504040204" pitchFamily="34" charset="0"/>
                <a:ea typeface="Verdana" panose="020B0604030504040204" pitchFamily="34" charset="0"/>
                <a:cs typeface="Verdana" panose="020B0604030504040204" pitchFamily="34" charset="0"/>
              </a:rPr>
              <a:t>Με </a:t>
            </a:r>
            <a:r>
              <a:rPr lang="el-GR" sz="2000" dirty="0">
                <a:latin typeface="Verdana" panose="020B0604030504040204" pitchFamily="34" charset="0"/>
                <a:ea typeface="Verdana" panose="020B0604030504040204" pitchFamily="34" charset="0"/>
                <a:cs typeface="Verdana" panose="020B0604030504040204" pitchFamily="34" charset="0"/>
              </a:rPr>
              <a:t>την ελάττωση του δυναμικού του νερού των ριζικών </a:t>
            </a:r>
            <a:r>
              <a:rPr lang="el-GR" sz="2000" dirty="0" smtClean="0">
                <a:latin typeface="Verdana" panose="020B0604030504040204" pitchFamily="34" charset="0"/>
                <a:ea typeface="Verdana" panose="020B0604030504040204" pitchFamily="34" charset="0"/>
                <a:cs typeface="Verdana" panose="020B0604030504040204" pitchFamily="34" charset="0"/>
              </a:rPr>
              <a:t>τριχιδίων.</a:t>
            </a:r>
            <a:endParaRPr lang="el-GR" sz="2000" dirty="0">
              <a:latin typeface="Verdana" panose="020B0604030504040204" pitchFamily="34" charset="0"/>
              <a:ea typeface="Verdana" panose="020B0604030504040204" pitchFamily="34" charset="0"/>
              <a:cs typeface="Verdana" panose="020B0604030504040204" pitchFamily="34" charset="0"/>
            </a:endParaRPr>
          </a:p>
        </p:txBody>
      </p:sp>
      <p:pic>
        <p:nvPicPr>
          <p:cNvPr id="2" name="slide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34400" y="89959"/>
            <a:ext cx="609600" cy="609600"/>
          </a:xfrm>
          <a:prstGeom prst="rect">
            <a:avLst/>
          </a:prstGeom>
        </p:spPr>
      </p:pic>
    </p:spTree>
    <p:extLst>
      <p:ext uri="{BB962C8B-B14F-4D97-AF65-F5344CB8AC3E}">
        <p14:creationId xmlns:p14="http://schemas.microsoft.com/office/powerpoint/2010/main" val="6665518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94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60654" y="840660"/>
            <a:ext cx="7937656" cy="830997"/>
          </a:xfrm>
          <a:prstGeom prst="rect">
            <a:avLst/>
          </a:prstGeom>
        </p:spPr>
        <p:txBody>
          <a:bodyPr wrap="square">
            <a:spAutoFit/>
          </a:bodyPr>
          <a:lstStyle/>
          <a:p>
            <a:r>
              <a:rPr lang="el-GR" sz="2400" b="1" dirty="0">
                <a:solidFill>
                  <a:srgbClr val="000000"/>
                </a:solidFill>
                <a:latin typeface="Verdana" panose="020B0604030504040204" pitchFamily="34" charset="0"/>
              </a:rPr>
              <a:t>Μετά την είσοδό του στη ρίζα, το νερό θα πρέπει να κατευθυνθεί στα αγγεία του ξύλου</a:t>
            </a:r>
            <a:endParaRPr lang="el-GR" sz="2400" b="1" dirty="0"/>
          </a:p>
        </p:txBody>
      </p:sp>
      <p:sp>
        <p:nvSpPr>
          <p:cNvPr id="5" name="Rectangle 4"/>
          <p:cNvSpPr/>
          <p:nvPr/>
        </p:nvSpPr>
        <p:spPr>
          <a:xfrm>
            <a:off x="1681316" y="2069693"/>
            <a:ext cx="6921914" cy="1015663"/>
          </a:xfrm>
          <a:prstGeom prst="rect">
            <a:avLst/>
          </a:prstGeom>
        </p:spPr>
        <p:txBody>
          <a:bodyPr wrap="square">
            <a:spAutoFit/>
          </a:bodyPr>
          <a:lstStyle/>
          <a:p>
            <a:r>
              <a:rPr lang="el-GR" sz="2000" dirty="0">
                <a:solidFill>
                  <a:srgbClr val="000000"/>
                </a:solidFill>
                <a:latin typeface="Verdana" panose="020B0604030504040204" pitchFamily="34" charset="0"/>
              </a:rPr>
              <a:t>Η κίνηση αυτή του νερού μπορεί να ακολουθήσει τρεις εναλλακτικές οδούς: την </a:t>
            </a:r>
            <a:r>
              <a:rPr lang="el-GR" sz="2000" b="1" dirty="0">
                <a:solidFill>
                  <a:srgbClr val="000000"/>
                </a:solidFill>
                <a:latin typeface="Verdana" panose="020B0604030504040204" pitchFamily="34" charset="0"/>
              </a:rPr>
              <a:t>αποπλασμική</a:t>
            </a:r>
            <a:r>
              <a:rPr lang="el-GR" sz="2000" dirty="0">
                <a:solidFill>
                  <a:srgbClr val="000000"/>
                </a:solidFill>
                <a:latin typeface="Verdana" panose="020B0604030504040204" pitchFamily="34" charset="0"/>
              </a:rPr>
              <a:t>, τη </a:t>
            </a:r>
            <a:r>
              <a:rPr lang="el-GR" sz="2000" b="1" dirty="0" smtClean="0">
                <a:solidFill>
                  <a:srgbClr val="000000"/>
                </a:solidFill>
                <a:latin typeface="Verdana" panose="020B0604030504040204" pitchFamily="34" charset="0"/>
              </a:rPr>
              <a:t>συμπλασμική</a:t>
            </a:r>
            <a:r>
              <a:rPr lang="en-US" sz="2000" dirty="0" smtClean="0">
                <a:solidFill>
                  <a:srgbClr val="000000"/>
                </a:solidFill>
                <a:latin typeface="Verdana" panose="020B0604030504040204" pitchFamily="34" charset="0"/>
              </a:rPr>
              <a:t> </a:t>
            </a:r>
            <a:r>
              <a:rPr lang="el-GR" sz="2000" dirty="0" smtClean="0">
                <a:solidFill>
                  <a:srgbClr val="000000"/>
                </a:solidFill>
                <a:latin typeface="Verdana" panose="020B0604030504040204" pitchFamily="34" charset="0"/>
              </a:rPr>
              <a:t>και </a:t>
            </a:r>
            <a:r>
              <a:rPr lang="el-GR" sz="2000" dirty="0">
                <a:solidFill>
                  <a:srgbClr val="000000"/>
                </a:solidFill>
                <a:latin typeface="Verdana" panose="020B0604030504040204" pitchFamily="34" charset="0"/>
              </a:rPr>
              <a:t>τη </a:t>
            </a:r>
            <a:r>
              <a:rPr lang="el-GR" sz="2000" b="1" dirty="0">
                <a:solidFill>
                  <a:srgbClr val="000000"/>
                </a:solidFill>
                <a:latin typeface="Verdana" panose="020B0604030504040204" pitchFamily="34" charset="0"/>
              </a:rPr>
              <a:t>διαμεμβρανική</a:t>
            </a:r>
            <a:r>
              <a:rPr lang="el-GR" sz="2000" dirty="0">
                <a:solidFill>
                  <a:srgbClr val="000000"/>
                </a:solidFill>
                <a:latin typeface="Verdana" panose="020B0604030504040204" pitchFamily="34" charset="0"/>
              </a:rPr>
              <a:t> </a:t>
            </a:r>
            <a:r>
              <a:rPr lang="el-GR" sz="2000" dirty="0" smtClean="0">
                <a:solidFill>
                  <a:srgbClr val="000000"/>
                </a:solidFill>
                <a:latin typeface="Verdana" panose="020B0604030504040204" pitchFamily="34" charset="0"/>
              </a:rPr>
              <a:t>οδό.</a:t>
            </a:r>
            <a:endParaRPr lang="el-GR" sz="2000" dirty="0"/>
          </a:p>
        </p:txBody>
      </p:sp>
      <p:sp>
        <p:nvSpPr>
          <p:cNvPr id="7" name="Rectangle 6"/>
          <p:cNvSpPr/>
          <p:nvPr/>
        </p:nvSpPr>
        <p:spPr>
          <a:xfrm>
            <a:off x="1686234" y="3107003"/>
            <a:ext cx="6921914" cy="2246769"/>
          </a:xfrm>
          <a:prstGeom prst="rect">
            <a:avLst/>
          </a:prstGeom>
        </p:spPr>
        <p:txBody>
          <a:bodyPr wrap="square">
            <a:spAutoFit/>
          </a:bodyPr>
          <a:lstStyle/>
          <a:p>
            <a:r>
              <a:rPr lang="en-US" sz="20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a:t>
            </a:r>
            <a:r>
              <a:rPr lang="el-GR" sz="2000" dirty="0">
                <a:latin typeface="Verdana" panose="020B0604030504040204" pitchFamily="34" charset="0"/>
                <a:ea typeface="Verdana" panose="020B0604030504040204" pitchFamily="34" charset="0"/>
                <a:cs typeface="Verdana" panose="020B0604030504040204" pitchFamily="34" charset="0"/>
              </a:rPr>
              <a:t>Η </a:t>
            </a:r>
            <a:r>
              <a:rPr lang="el-GR" sz="2000" b="1" dirty="0">
                <a:latin typeface="Verdana" panose="020B0604030504040204" pitchFamily="34" charset="0"/>
                <a:ea typeface="Verdana" panose="020B0604030504040204" pitchFamily="34" charset="0"/>
                <a:cs typeface="Verdana" panose="020B0604030504040204" pitchFamily="34" charset="0"/>
              </a:rPr>
              <a:t>αποπλασμική</a:t>
            </a:r>
            <a:r>
              <a:rPr lang="el-GR" sz="2000" dirty="0">
                <a:latin typeface="Verdana" panose="020B0604030504040204" pitchFamily="34" charset="0"/>
                <a:ea typeface="Verdana" panose="020B0604030504040204" pitchFamily="34" charset="0"/>
                <a:cs typeface="Verdana" panose="020B0604030504040204" pitchFamily="34" charset="0"/>
              </a:rPr>
              <a:t> οδός περιλαμβάνει την κίνηση του νερού μέσω του αποπλάστη, δηλ. των κυτταρικών τοιχωμάτων. </a:t>
            </a:r>
            <a:endParaRPr lang="el-GR" sz="2000" dirty="0" smtClean="0">
              <a:solidFill>
                <a:srgbClr val="000000"/>
              </a:solidFill>
              <a:latin typeface="Verdana" panose="020B0604030504040204" pitchFamily="34" charset="0"/>
              <a:ea typeface="Verdana" panose="020B0604030504040204" pitchFamily="34" charset="0"/>
              <a:cs typeface="Verdana" panose="020B0604030504040204" pitchFamily="34" charset="0"/>
            </a:endParaRPr>
          </a:p>
          <a:p>
            <a:r>
              <a:rPr lang="en-US" sz="2000" dirty="0" smtClean="0">
                <a:latin typeface="Verdana" panose="020B0604030504040204" pitchFamily="34" charset="0"/>
                <a:ea typeface="Verdana" panose="020B0604030504040204" pitchFamily="34" charset="0"/>
                <a:cs typeface="Verdana" panose="020B0604030504040204" pitchFamily="34" charset="0"/>
              </a:rPr>
              <a:t>-</a:t>
            </a:r>
            <a:r>
              <a:rPr lang="el-GR" sz="2000" dirty="0" smtClean="0">
                <a:latin typeface="Verdana" panose="020B0604030504040204" pitchFamily="34" charset="0"/>
                <a:ea typeface="Verdana" panose="020B0604030504040204" pitchFamily="34" charset="0"/>
                <a:cs typeface="Verdana" panose="020B0604030504040204" pitchFamily="34" charset="0"/>
              </a:rPr>
              <a:t>Η </a:t>
            </a:r>
            <a:r>
              <a:rPr lang="el-GR" sz="2000" b="1" dirty="0">
                <a:latin typeface="Verdana" panose="020B0604030504040204" pitchFamily="34" charset="0"/>
                <a:ea typeface="Verdana" panose="020B0604030504040204" pitchFamily="34" charset="0"/>
                <a:cs typeface="Verdana" panose="020B0604030504040204" pitchFamily="34" charset="0"/>
              </a:rPr>
              <a:t>συμπλασμική</a:t>
            </a:r>
            <a:r>
              <a:rPr lang="el-GR" sz="2000" dirty="0">
                <a:latin typeface="Verdana" panose="020B0604030504040204" pitchFamily="34" charset="0"/>
                <a:ea typeface="Verdana" panose="020B0604030504040204" pitchFamily="34" charset="0"/>
                <a:cs typeface="Verdana" panose="020B0604030504040204" pitchFamily="34" charset="0"/>
              </a:rPr>
              <a:t> οδός περιλαμβάνει τη κίνηση του νερού μέσω του συμπλάστη, δηλ. του κυτταροπλάσματος γειτονικών κυττάρων της ρίζας και πραγματοποιείται μέσω των </a:t>
            </a:r>
            <a:r>
              <a:rPr lang="el-GR" sz="2000" i="1" dirty="0" err="1">
                <a:latin typeface="Verdana" panose="020B0604030504040204" pitchFamily="34" charset="0"/>
                <a:ea typeface="Verdana" panose="020B0604030504040204" pitchFamily="34" charset="0"/>
                <a:cs typeface="Verdana" panose="020B0604030504040204" pitchFamily="34" charset="0"/>
              </a:rPr>
              <a:t>πλασμοδεσμάτων</a:t>
            </a:r>
            <a:r>
              <a:rPr lang="el-GR" sz="2000" dirty="0">
                <a:latin typeface="Verdana" panose="020B0604030504040204" pitchFamily="34" charset="0"/>
                <a:ea typeface="Verdana" panose="020B0604030504040204" pitchFamily="34" charset="0"/>
                <a:cs typeface="Verdana" panose="020B0604030504040204" pitchFamily="34" charset="0"/>
              </a:rPr>
              <a:t>. </a:t>
            </a:r>
            <a:endParaRPr lang="el-GR" sz="2000" dirty="0" smtClean="0">
              <a:latin typeface="Verdana" panose="020B0604030504040204" pitchFamily="34" charset="0"/>
              <a:ea typeface="Verdana" panose="020B0604030504040204" pitchFamily="34" charset="0"/>
              <a:cs typeface="Verdana" panose="020B0604030504040204" pitchFamily="34" charset="0"/>
            </a:endParaRPr>
          </a:p>
        </p:txBody>
      </p:sp>
      <p:pic>
        <p:nvPicPr>
          <p:cNvPr id="1026" name="Picture 2" descr="Î£ÏÎµÏÎ¹ÎºÎ® ÎµÎ¹ÎºÏÎ½Î±"/>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38387" y="1693304"/>
            <a:ext cx="1819275" cy="1809751"/>
          </a:xfrm>
          <a:prstGeom prst="rect">
            <a:avLst/>
          </a:prstGeom>
          <a:noFill/>
          <a:extLst>
            <a:ext uri="{909E8E84-426E-40DD-AFC4-6F175D3DCCD1}">
              <a14:hiddenFill xmlns:a14="http://schemas.microsoft.com/office/drawing/2010/main">
                <a:solidFill>
                  <a:srgbClr val="FFFFFF"/>
                </a:solidFill>
              </a14:hiddenFill>
            </a:ext>
          </a:extLst>
        </p:spPr>
      </p:pic>
      <p:pic>
        <p:nvPicPr>
          <p:cNvPr id="2" name="slide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29777"/>
            <a:ext cx="609600" cy="609600"/>
          </a:xfrm>
          <a:prstGeom prst="rect">
            <a:avLst/>
          </a:prstGeom>
        </p:spPr>
      </p:pic>
    </p:spTree>
    <p:extLst>
      <p:ext uri="{BB962C8B-B14F-4D97-AF65-F5344CB8AC3E}">
        <p14:creationId xmlns:p14="http://schemas.microsoft.com/office/powerpoint/2010/main" val="2920477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3600"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_root_soil_symplastic_apoplastic_route_3a"/>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514350" y="1953816"/>
            <a:ext cx="8115300" cy="2950369"/>
          </a:xfrm>
          <a:prstGeom prst="rect">
            <a:avLst/>
          </a:prstGeom>
        </p:spPr>
      </p:pic>
      <p:sp>
        <p:nvSpPr>
          <p:cNvPr id="3" name="Rectangle 2"/>
          <p:cNvSpPr/>
          <p:nvPr/>
        </p:nvSpPr>
        <p:spPr>
          <a:xfrm>
            <a:off x="660654" y="294972"/>
            <a:ext cx="7937656" cy="707886"/>
          </a:xfrm>
          <a:prstGeom prst="rect">
            <a:avLst/>
          </a:prstGeom>
        </p:spPr>
        <p:txBody>
          <a:bodyPr wrap="square">
            <a:spAutoFit/>
          </a:bodyPr>
          <a:lstStyle/>
          <a:p>
            <a:r>
              <a:rPr lang="el-GR" sz="2000" dirty="0">
                <a:solidFill>
                  <a:srgbClr val="000000"/>
                </a:solidFill>
                <a:latin typeface="Verdana" panose="020B0604030504040204" pitchFamily="34" charset="0"/>
              </a:rPr>
              <a:t>Η κίνηση του νερού από το εδαφικό διάλυμα κατά την ακτίνα της ρίζας και μέχρι τα αγγεία του ξύλου </a:t>
            </a:r>
            <a:endParaRPr lang="el-GR" sz="2000" dirty="0"/>
          </a:p>
        </p:txBody>
      </p:sp>
      <p:cxnSp>
        <p:nvCxnSpPr>
          <p:cNvPr id="4" name="Straight Connector 3"/>
          <p:cNvCxnSpPr/>
          <p:nvPr/>
        </p:nvCxnSpPr>
        <p:spPr>
          <a:xfrm>
            <a:off x="766916" y="990042"/>
            <a:ext cx="771524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slide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82158" y="155309"/>
            <a:ext cx="609600" cy="609600"/>
          </a:xfrm>
          <a:prstGeom prst="rect">
            <a:avLst/>
          </a:prstGeom>
        </p:spPr>
      </p:pic>
    </p:spTree>
    <p:extLst>
      <p:ext uri="{BB962C8B-B14F-4D97-AF65-F5344CB8AC3E}">
        <p14:creationId xmlns:p14="http://schemas.microsoft.com/office/powerpoint/2010/main" val="9274941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62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60654" y="840660"/>
            <a:ext cx="7937656" cy="830997"/>
          </a:xfrm>
          <a:prstGeom prst="rect">
            <a:avLst/>
          </a:prstGeom>
        </p:spPr>
        <p:txBody>
          <a:bodyPr wrap="square">
            <a:spAutoFit/>
          </a:bodyPr>
          <a:lstStyle/>
          <a:p>
            <a:r>
              <a:rPr lang="el-GR" sz="2400" b="1" dirty="0">
                <a:solidFill>
                  <a:srgbClr val="000000"/>
                </a:solidFill>
                <a:latin typeface="Verdana" panose="020B0604030504040204" pitchFamily="34" charset="0"/>
              </a:rPr>
              <a:t>Μετά την είσοδό του στη ρίζα, το νερό θα πρέπει να κατευθυνθεί στα αγγεία του ξύλου</a:t>
            </a:r>
            <a:endParaRPr lang="el-GR" sz="2400" b="1" dirty="0"/>
          </a:p>
        </p:txBody>
      </p:sp>
      <p:sp>
        <p:nvSpPr>
          <p:cNvPr id="5" name="Rectangle 4"/>
          <p:cNvSpPr/>
          <p:nvPr/>
        </p:nvSpPr>
        <p:spPr>
          <a:xfrm>
            <a:off x="1681316" y="2069693"/>
            <a:ext cx="6921914" cy="1015663"/>
          </a:xfrm>
          <a:prstGeom prst="rect">
            <a:avLst/>
          </a:prstGeom>
        </p:spPr>
        <p:txBody>
          <a:bodyPr wrap="square">
            <a:spAutoFit/>
          </a:bodyPr>
          <a:lstStyle/>
          <a:p>
            <a:r>
              <a:rPr lang="el-GR" sz="2000" dirty="0">
                <a:solidFill>
                  <a:schemeClr val="bg1">
                    <a:lumMod val="65000"/>
                  </a:schemeClr>
                </a:solidFill>
                <a:latin typeface="Verdana" panose="020B0604030504040204" pitchFamily="34" charset="0"/>
              </a:rPr>
              <a:t>Η κίνηση αυτή του νερού μπορεί να ακολουθήσει τρεις εναλλακτικές οδούς: την </a:t>
            </a:r>
            <a:r>
              <a:rPr lang="el-GR" sz="2000" b="1" dirty="0">
                <a:solidFill>
                  <a:schemeClr val="bg1">
                    <a:lumMod val="65000"/>
                  </a:schemeClr>
                </a:solidFill>
                <a:latin typeface="Verdana" panose="020B0604030504040204" pitchFamily="34" charset="0"/>
              </a:rPr>
              <a:t>αποπλασμική</a:t>
            </a:r>
            <a:r>
              <a:rPr lang="el-GR" sz="2000" dirty="0">
                <a:solidFill>
                  <a:schemeClr val="bg1">
                    <a:lumMod val="65000"/>
                  </a:schemeClr>
                </a:solidFill>
                <a:latin typeface="Verdana" panose="020B0604030504040204" pitchFamily="34" charset="0"/>
              </a:rPr>
              <a:t>, τη </a:t>
            </a:r>
            <a:r>
              <a:rPr lang="el-GR" sz="2000" b="1" dirty="0" smtClean="0">
                <a:solidFill>
                  <a:schemeClr val="bg1">
                    <a:lumMod val="65000"/>
                  </a:schemeClr>
                </a:solidFill>
                <a:latin typeface="Verdana" panose="020B0604030504040204" pitchFamily="34" charset="0"/>
              </a:rPr>
              <a:t>συμπλασμική</a:t>
            </a:r>
            <a:r>
              <a:rPr lang="en-US" sz="2000" dirty="0" smtClean="0">
                <a:solidFill>
                  <a:schemeClr val="bg1">
                    <a:lumMod val="65000"/>
                  </a:schemeClr>
                </a:solidFill>
                <a:latin typeface="Verdana" panose="020B0604030504040204" pitchFamily="34" charset="0"/>
              </a:rPr>
              <a:t> </a:t>
            </a:r>
            <a:r>
              <a:rPr lang="el-GR" sz="2000" dirty="0" smtClean="0">
                <a:solidFill>
                  <a:schemeClr val="bg1">
                    <a:lumMod val="65000"/>
                  </a:schemeClr>
                </a:solidFill>
                <a:latin typeface="Verdana" panose="020B0604030504040204" pitchFamily="34" charset="0"/>
              </a:rPr>
              <a:t>και </a:t>
            </a:r>
            <a:r>
              <a:rPr lang="el-GR" sz="2000" dirty="0">
                <a:solidFill>
                  <a:schemeClr val="bg1">
                    <a:lumMod val="65000"/>
                  </a:schemeClr>
                </a:solidFill>
                <a:latin typeface="Verdana" panose="020B0604030504040204" pitchFamily="34" charset="0"/>
              </a:rPr>
              <a:t>τη </a:t>
            </a:r>
            <a:r>
              <a:rPr lang="el-GR" sz="2000" b="1" dirty="0">
                <a:solidFill>
                  <a:schemeClr val="bg1">
                    <a:lumMod val="65000"/>
                  </a:schemeClr>
                </a:solidFill>
                <a:latin typeface="Verdana" panose="020B0604030504040204" pitchFamily="34" charset="0"/>
              </a:rPr>
              <a:t>διαμεμβρανική</a:t>
            </a:r>
            <a:r>
              <a:rPr lang="el-GR" sz="2000" dirty="0">
                <a:solidFill>
                  <a:schemeClr val="bg1">
                    <a:lumMod val="65000"/>
                  </a:schemeClr>
                </a:solidFill>
                <a:latin typeface="Verdana" panose="020B0604030504040204" pitchFamily="34" charset="0"/>
              </a:rPr>
              <a:t> </a:t>
            </a:r>
            <a:r>
              <a:rPr lang="el-GR" sz="2000" dirty="0" smtClean="0">
                <a:solidFill>
                  <a:schemeClr val="bg1">
                    <a:lumMod val="65000"/>
                  </a:schemeClr>
                </a:solidFill>
                <a:latin typeface="Verdana" panose="020B0604030504040204" pitchFamily="34" charset="0"/>
              </a:rPr>
              <a:t>οδό.</a:t>
            </a:r>
            <a:endParaRPr lang="el-GR" sz="2000" dirty="0">
              <a:solidFill>
                <a:schemeClr val="bg1">
                  <a:lumMod val="65000"/>
                </a:schemeClr>
              </a:solidFill>
            </a:endParaRPr>
          </a:p>
        </p:txBody>
      </p:sp>
      <p:sp>
        <p:nvSpPr>
          <p:cNvPr id="7" name="Rectangle 6"/>
          <p:cNvSpPr/>
          <p:nvPr/>
        </p:nvSpPr>
        <p:spPr>
          <a:xfrm>
            <a:off x="1686234" y="3107003"/>
            <a:ext cx="6921914" cy="3477875"/>
          </a:xfrm>
          <a:prstGeom prst="rect">
            <a:avLst/>
          </a:prstGeom>
        </p:spPr>
        <p:txBody>
          <a:bodyPr wrap="square">
            <a:spAutoFit/>
          </a:bodyPr>
          <a:lstStyle/>
          <a:p>
            <a:r>
              <a:rPr lang="en-US" sz="2000" dirty="0" smtClean="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rPr>
              <a:t>-</a:t>
            </a:r>
            <a:r>
              <a:rPr lang="el-GR" sz="2000"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rPr>
              <a:t>Η </a:t>
            </a:r>
            <a:r>
              <a:rPr lang="el-GR" sz="2000" b="1"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rPr>
              <a:t>αποπλασμική</a:t>
            </a:r>
            <a:r>
              <a:rPr lang="el-GR" sz="2000"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rPr>
              <a:t> οδός περιλαμβάνει την κίνηση του νερού μέσω του αποπλάστη, δηλ. των κυτταρικών τοιχωμάτων. </a:t>
            </a:r>
            <a:endParaRPr lang="el-GR" sz="2000" dirty="0" smtClean="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endParaRPr>
          </a:p>
          <a:p>
            <a:r>
              <a:rPr lang="en-US" sz="2000" dirty="0" smtClean="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rPr>
              <a:t>-</a:t>
            </a:r>
            <a:r>
              <a:rPr lang="el-GR" sz="2000" dirty="0" smtClean="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rPr>
              <a:t>Η </a:t>
            </a:r>
            <a:r>
              <a:rPr lang="el-GR" sz="2000" b="1"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rPr>
              <a:t>συμπλασμική</a:t>
            </a:r>
            <a:r>
              <a:rPr lang="el-GR" sz="2000"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rPr>
              <a:t> οδός περιλαμβάνει τη κίνηση του νερού μέσω του συμπλάστη, δηλ. του κυτταροπλάσματος γειτονικών κυττάρων της ρίζας και πραγματοποιείται μέσω των </a:t>
            </a:r>
            <a:r>
              <a:rPr lang="el-GR" sz="2000" i="1" dirty="0" err="1">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rPr>
              <a:t>πλασμοδεσμάτων</a:t>
            </a:r>
            <a:r>
              <a:rPr lang="el-GR" sz="2000"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rPr>
              <a:t>. </a:t>
            </a:r>
            <a:endParaRPr lang="el-GR" sz="2000" dirty="0" smtClean="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endParaRPr>
          </a:p>
          <a:p>
            <a:r>
              <a:rPr lang="el-GR" sz="2000" dirty="0" smtClean="0">
                <a:latin typeface="Verdana" panose="020B0604030504040204" pitchFamily="34" charset="0"/>
                <a:ea typeface="Verdana" panose="020B0604030504040204" pitchFamily="34" charset="0"/>
                <a:cs typeface="Verdana" panose="020B0604030504040204" pitchFamily="34" charset="0"/>
              </a:rPr>
              <a:t>-Η </a:t>
            </a:r>
            <a:r>
              <a:rPr lang="el-GR" sz="2000" b="1" dirty="0">
                <a:latin typeface="Verdana" panose="020B0604030504040204" pitchFamily="34" charset="0"/>
                <a:ea typeface="Verdana" panose="020B0604030504040204" pitchFamily="34" charset="0"/>
                <a:cs typeface="Verdana" panose="020B0604030504040204" pitchFamily="34" charset="0"/>
              </a:rPr>
              <a:t>διαμεμβρανική</a:t>
            </a:r>
            <a:r>
              <a:rPr lang="el-GR" sz="2000" dirty="0">
                <a:latin typeface="Verdana" panose="020B0604030504040204" pitchFamily="34" charset="0"/>
                <a:ea typeface="Verdana" panose="020B0604030504040204" pitchFamily="34" charset="0"/>
                <a:cs typeface="Verdana" panose="020B0604030504040204" pitchFamily="34" charset="0"/>
              </a:rPr>
              <a:t> οδός περιλαμβάνει την κίνηση του νερού από κύτταρο σε κύτταρο μέσω της κυτταροπλασματικής μεμβράνης ή/και του τονοπλάστη</a:t>
            </a:r>
            <a:r>
              <a:rPr lang="el-GR" sz="2000" dirty="0" smtClean="0">
                <a:latin typeface="Verdana" panose="020B0604030504040204" pitchFamily="34" charset="0"/>
                <a:ea typeface="Verdana" panose="020B0604030504040204" pitchFamily="34" charset="0"/>
                <a:cs typeface="Verdana" panose="020B0604030504040204" pitchFamily="34" charset="0"/>
              </a:rPr>
              <a:t>. </a:t>
            </a:r>
            <a:endParaRPr lang="el-GR" sz="2000" dirty="0">
              <a:latin typeface="Verdana" panose="020B0604030504040204" pitchFamily="34" charset="0"/>
              <a:ea typeface="Verdana" panose="020B0604030504040204" pitchFamily="34" charset="0"/>
              <a:cs typeface="Verdana" panose="020B0604030504040204" pitchFamily="34" charset="0"/>
            </a:endParaRPr>
          </a:p>
        </p:txBody>
      </p:sp>
      <p:pic>
        <p:nvPicPr>
          <p:cNvPr id="2" name="slide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65389" y="137824"/>
            <a:ext cx="609600" cy="609600"/>
          </a:xfrm>
          <a:prstGeom prst="rect">
            <a:avLst/>
          </a:prstGeom>
        </p:spPr>
      </p:pic>
    </p:spTree>
    <p:extLst>
      <p:ext uri="{BB962C8B-B14F-4D97-AF65-F5344CB8AC3E}">
        <p14:creationId xmlns:p14="http://schemas.microsoft.com/office/powerpoint/2010/main" val="11489267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77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quaporin"/>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829637" y="1010100"/>
            <a:ext cx="7484728" cy="5457218"/>
          </a:xfrm>
          <a:prstGeom prst="rect">
            <a:avLst/>
          </a:prstGeom>
        </p:spPr>
      </p:pic>
      <p:sp>
        <p:nvSpPr>
          <p:cNvPr id="3" name="Rectangle 2"/>
          <p:cNvSpPr/>
          <p:nvPr/>
        </p:nvSpPr>
        <p:spPr>
          <a:xfrm>
            <a:off x="660654" y="294972"/>
            <a:ext cx="7937656" cy="707886"/>
          </a:xfrm>
          <a:prstGeom prst="rect">
            <a:avLst/>
          </a:prstGeom>
        </p:spPr>
        <p:txBody>
          <a:bodyPr wrap="square">
            <a:spAutoFit/>
          </a:bodyPr>
          <a:lstStyle/>
          <a:p>
            <a:r>
              <a:rPr lang="el-GR" sz="2000" dirty="0">
                <a:solidFill>
                  <a:srgbClr val="000000"/>
                </a:solidFill>
                <a:latin typeface="Verdana" panose="020B0604030504040204" pitchFamily="34" charset="0"/>
              </a:rPr>
              <a:t>Οι υδατοπορίνες είναι </a:t>
            </a:r>
            <a:r>
              <a:rPr lang="el-GR" sz="2000" dirty="0" smtClean="0">
                <a:solidFill>
                  <a:srgbClr val="000000"/>
                </a:solidFill>
                <a:latin typeface="Verdana" panose="020B0604030504040204" pitchFamily="34" charset="0"/>
              </a:rPr>
              <a:t>μεμβρανικές πρωτεΐνες-δίαυλοι μέσω </a:t>
            </a:r>
            <a:r>
              <a:rPr lang="el-GR" sz="2000" dirty="0">
                <a:solidFill>
                  <a:srgbClr val="000000"/>
                </a:solidFill>
                <a:latin typeface="Verdana" panose="020B0604030504040204" pitchFamily="34" charset="0"/>
              </a:rPr>
              <a:t>των οποίων διευκολύνεται η κίνηση των μορίων του νερού </a:t>
            </a:r>
            <a:endParaRPr lang="el-GR" sz="2000" dirty="0"/>
          </a:p>
        </p:txBody>
      </p:sp>
      <p:cxnSp>
        <p:nvCxnSpPr>
          <p:cNvPr id="5" name="Straight Connector 4"/>
          <p:cNvCxnSpPr/>
          <p:nvPr/>
        </p:nvCxnSpPr>
        <p:spPr>
          <a:xfrm>
            <a:off x="766916" y="990042"/>
            <a:ext cx="771524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slide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82158" y="92079"/>
            <a:ext cx="609600" cy="609600"/>
          </a:xfrm>
          <a:prstGeom prst="rect">
            <a:avLst/>
          </a:prstGeom>
        </p:spPr>
      </p:pic>
    </p:spTree>
    <p:extLst>
      <p:ext uri="{BB962C8B-B14F-4D97-AF65-F5344CB8AC3E}">
        <p14:creationId xmlns:p14="http://schemas.microsoft.com/office/powerpoint/2010/main" val="25101477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98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3603</TotalTime>
  <Words>547</Words>
  <Application>Microsoft Office PowerPoint</Application>
  <PresentationFormat>On-screen Show (4:3)</PresentationFormat>
  <Paragraphs>37</Paragraphs>
  <Slides>12</Slides>
  <Notes>2</Notes>
  <HiddenSlides>0</HiddenSlides>
  <MMClips>10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Grizli777</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Georgios Liakopoulos</dc:creator>
  <cp:lastModifiedBy>Georgios Liakopoulos</cp:lastModifiedBy>
  <cp:revision>109</cp:revision>
  <dcterms:created xsi:type="dcterms:W3CDTF">2018-04-15T12:48:54Z</dcterms:created>
  <dcterms:modified xsi:type="dcterms:W3CDTF">2020-04-02T11:38:45Z</dcterms:modified>
</cp:coreProperties>
</file>