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3" r:id="rId5"/>
    <p:sldId id="265" r:id="rId6"/>
    <p:sldId id="266" r:id="rId7"/>
    <p:sldId id="267" r:id="rId8"/>
    <p:sldId id="268" r:id="rId9"/>
    <p:sldId id="277"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1E452-047D-4323-8B33-13B9FD785352}"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1F1E452-047D-4323-8B33-13B9FD785352}"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1F1E452-047D-4323-8B33-13B9FD785352}" type="datetimeFigureOut">
              <a:rPr lang="el-GR" smtClean="0"/>
              <a:pPr/>
              <a:t>23/2/2016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1F1E452-047D-4323-8B33-13B9FD785352}" type="datetimeFigureOut">
              <a:rPr lang="el-GR" smtClean="0"/>
              <a:pPr/>
              <a:t>23/2/2016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1E452-047D-4323-8B33-13B9FD785352}" type="datetimeFigureOut">
              <a:rPr lang="el-GR" smtClean="0"/>
              <a:pPr/>
              <a:t>23/2/2016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1E452-047D-4323-8B33-13B9FD785352}"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1E452-047D-4323-8B33-13B9FD785352}"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1E452-047D-4323-8B33-13B9FD785352}" type="datetimeFigureOut">
              <a:rPr lang="el-GR" smtClean="0"/>
              <a:pPr/>
              <a:t>23/2/2016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6DFCD-2035-4BFC-A9DB-F3D2EFDD3B4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Εισαγωγή στη Γεωργική Οικονομική</a:t>
            </a:r>
            <a:endParaRPr lang="el-GR" dirty="0"/>
          </a:p>
        </p:txBody>
      </p:sp>
      <p:sp>
        <p:nvSpPr>
          <p:cNvPr id="3" name="Subtitle 2"/>
          <p:cNvSpPr>
            <a:spLocks noGrp="1"/>
          </p:cNvSpPr>
          <p:nvPr>
            <p:ph type="subTitle" idx="1"/>
          </p:nvPr>
        </p:nvSpPr>
        <p:spPr/>
        <p:txBody>
          <a:bodyPr/>
          <a:lstStyle/>
          <a:p>
            <a:r>
              <a:rPr lang="el-GR" dirty="0" smtClean="0"/>
              <a:t>Κώστας Τσιμπούκας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51520" y="62698"/>
            <a:ext cx="871296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strike="noStrike" cap="none" normalizeH="0" baseline="0" dirty="0" smtClean="0">
                <a:ln>
                  <a:noFill/>
                </a:ln>
                <a:solidFill>
                  <a:schemeClr val="tx1"/>
                </a:solidFill>
                <a:effectLst/>
                <a:ea typeface="Calibri" pitchFamily="34" charset="0"/>
                <a:cs typeface="Times New Roman" pitchFamily="18" charset="0"/>
              </a:rPr>
              <a:t>ΒΑΣΙΚΕΣ ΠΑΡΑΓΩΓΙΚΕΣ ΔΑΠΑΝΕΣ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b="0" i="0"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ΕΝΟΙΚΙΟ ΕΔΑΦΟΥΣ</a:t>
            </a:r>
            <a:endParaRPr kumimoji="0" lang="en-US"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ΑΞΙΑ Η ΑΜΟΙΒΗ ΕΡΓΑΣΙΑΣ</a:t>
            </a:r>
            <a:endParaRPr kumimoji="0" lang="en-US"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ΔΑΠΑΝΗ ΕΡΓΟΥ ΜΗΧΑΝΗΜΑΤΩΝ</a:t>
            </a:r>
            <a:endParaRPr kumimoji="0" lang="en-US"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ΑΞΙΑ ΑΝΑΛΙΣΚΟΜΕΝΩΝ ΥΛΙΚΩΝ ΚΑΙ ΥΠΗΡΕΣΙΩΝ</a:t>
            </a:r>
            <a:r>
              <a:rPr kumimoji="0" lang="el-GR" b="1" i="0" u="none" strike="noStrike" cap="none" normalizeH="0" baseline="0" dirty="0" smtClean="0">
                <a:ln>
                  <a:noFill/>
                </a:ln>
                <a:solidFill>
                  <a:schemeClr val="tx1"/>
                </a:solidFill>
                <a:effectLst/>
                <a:ea typeface="Calibri" pitchFamily="34" charset="0"/>
                <a:cs typeface="Times New Roman" pitchFamily="18" charset="0"/>
              </a:rPr>
              <a:t>.</a:t>
            </a:r>
            <a:endParaRPr kumimoji="0" lang="el-GR" b="1"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528" y="33447"/>
            <a:ext cx="8496944" cy="6663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 typeface="Wingdings" pitchFamily="2" charset="2"/>
              <a:buChar char="§"/>
              <a:tabLst/>
            </a:pPr>
            <a:r>
              <a:rPr kumimoji="0" lang="el-GR" sz="2000" b="1" i="0" u="sng" strike="noStrike" cap="none" normalizeH="0" baseline="0" dirty="0" smtClean="0">
                <a:ln>
                  <a:noFill/>
                </a:ln>
                <a:solidFill>
                  <a:schemeClr val="tx1"/>
                </a:solidFill>
                <a:effectLst/>
                <a:ea typeface="Calibri" pitchFamily="34" charset="0"/>
                <a:cs typeface="Times New Roman" pitchFamily="18" charset="0"/>
              </a:rPr>
              <a:t>ΑΠΟΣΒΕΣΗ ΚΕΦΑΛΑΙΩΝ</a:t>
            </a:r>
            <a:endParaRPr kumimoji="0" lang="el-GR" sz="20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Οι συντελεστές παραγωγής που υπάγονται στο </a:t>
            </a:r>
            <a:r>
              <a:rPr kumimoji="0" lang="el-GR" b="1" i="0" u="none" strike="noStrike" cap="none" normalizeH="0" baseline="0" dirty="0" smtClean="0">
                <a:ln>
                  <a:noFill/>
                </a:ln>
                <a:solidFill>
                  <a:schemeClr val="tx1"/>
                </a:solidFill>
                <a:effectLst/>
                <a:ea typeface="Calibri" pitchFamily="34" charset="0"/>
                <a:cs typeface="Times New Roman" pitchFamily="18" charset="0"/>
              </a:rPr>
              <a:t>μόνιμο και </a:t>
            </a:r>
            <a:r>
              <a:rPr kumimoji="0" lang="el-GR" b="1" i="0" u="none" strike="noStrike" cap="none" normalizeH="0" baseline="0" dirty="0" err="1" smtClean="0">
                <a:ln>
                  <a:noFill/>
                </a:ln>
                <a:solidFill>
                  <a:schemeClr val="tx1"/>
                </a:solidFill>
                <a:effectLst/>
                <a:ea typeface="Calibri" pitchFamily="34" charset="0"/>
                <a:cs typeface="Times New Roman" pitchFamily="18" charset="0"/>
              </a:rPr>
              <a:t>ημιμόνιμο</a:t>
            </a:r>
            <a:r>
              <a:rPr kumimoji="0" lang="el-GR" b="1" i="0" u="none" strike="noStrike" cap="none" normalizeH="0" baseline="0" dirty="0" smtClean="0">
                <a:ln>
                  <a:noFill/>
                </a:ln>
                <a:solidFill>
                  <a:schemeClr val="tx1"/>
                </a:solidFill>
                <a:effectLst/>
                <a:ea typeface="Calibri" pitchFamily="34" charset="0"/>
                <a:cs typeface="Times New Roman" pitchFamily="18" charset="0"/>
              </a:rPr>
              <a:t> κεφάλαιο </a:t>
            </a: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 στο σταθερό κεφάλαιο) της γεωργικής επιχείρησης φθείρονται σταδιακά, αφού η διάρκεια ζωής τους οπωσδήποτε ξεπερνά το έτος. Στα παραπάνω, </a:t>
            </a:r>
            <a:r>
              <a:rPr kumimoji="0" lang="el-GR" b="1" i="0" u="none" strike="noStrike" cap="none" normalizeH="0" baseline="0" dirty="0" smtClean="0">
                <a:ln>
                  <a:noFill/>
                </a:ln>
                <a:solidFill>
                  <a:schemeClr val="tx1"/>
                </a:solidFill>
                <a:effectLst/>
                <a:ea typeface="Calibri" pitchFamily="34" charset="0"/>
                <a:cs typeface="Times New Roman" pitchFamily="18" charset="0"/>
              </a:rPr>
              <a:t>εξαίρεση αποτελεί το έδαφος </a:t>
            </a:r>
            <a:r>
              <a:rPr kumimoji="0" lang="el-GR" b="0" i="0" u="none" strike="noStrike" cap="none" normalizeH="0" baseline="0" dirty="0" smtClean="0">
                <a:ln>
                  <a:noFill/>
                </a:ln>
                <a:solidFill>
                  <a:schemeClr val="tx1"/>
                </a:solidFill>
                <a:effectLst/>
                <a:ea typeface="Calibri" pitchFamily="34" charset="0"/>
                <a:cs typeface="Times New Roman" pitchFamily="18" charset="0"/>
              </a:rPr>
              <a:t>το οποίο δεν φθείρεται. Η σταδιακή φθορά των μονίμων και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ημιμονίμων</a:t>
            </a:r>
            <a:r>
              <a:rPr kumimoji="0" lang="el-GR" b="0" i="0" u="none" strike="noStrike" cap="none" normalizeH="0" baseline="0" dirty="0" smtClean="0">
                <a:ln>
                  <a:noFill/>
                </a:ln>
                <a:solidFill>
                  <a:schemeClr val="tx1"/>
                </a:solidFill>
                <a:effectLst/>
                <a:ea typeface="Calibri" pitchFamily="34" charset="0"/>
                <a:cs typeface="Times New Roman" pitchFamily="18" charset="0"/>
              </a:rPr>
              <a:t> κεφαλαίων της γεωργικής επιχείρησης προκαλεί και προοδευτική μείωση της αξίας τους. Η μείωση αυτή, όπως είναι λογικό, επιβαρύνει τα γεωργικά προϊόντα, τα οποία παράγονται με τη χρήση αυτών των κεφαλαίων</a:t>
            </a:r>
            <a:r>
              <a:rPr kumimoji="0" lang="en-US" b="0" i="0" u="none" strike="noStrike" cap="none" normalizeH="0" baseline="0" dirty="0" smtClean="0">
                <a:ln>
                  <a:noFill/>
                </a:ln>
                <a:solidFill>
                  <a:schemeClr val="tx1"/>
                </a:solidFill>
                <a:effectLst/>
                <a:ea typeface="Calibri" pitchFamily="34" charset="0"/>
                <a:cs typeface="Times New Roman" pitchFamily="18" charset="0"/>
              </a:rPr>
              <a:t> (</a:t>
            </a: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a:t>
            </a:r>
            <a:r>
              <a:rPr kumimoji="0" lang="el-GR" b="0" i="0" u="none" strike="noStrike" cap="none" normalizeH="0" dirty="0" smtClean="0">
                <a:ln>
                  <a:noFill/>
                </a:ln>
                <a:solidFill>
                  <a:schemeClr val="tx1"/>
                </a:solidFill>
                <a:effectLst/>
                <a:ea typeface="Calibri" pitchFamily="34" charset="0"/>
                <a:cs typeface="Times New Roman" pitchFamily="18" charset="0"/>
              </a:rPr>
              <a:t> υπολογίζεται ως παραγωγική δαπάνη)</a:t>
            </a:r>
            <a:r>
              <a:rPr kumimoji="0" lang="el-GR"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indent="457200" algn="just" eaLnBrk="0" fontAlgn="base" hangingPunct="0">
              <a:spcBef>
                <a:spcPct val="0"/>
              </a:spcBef>
              <a:spcAft>
                <a:spcPct val="0"/>
              </a:spcAft>
            </a:pPr>
            <a:r>
              <a:rPr lang="el-GR" b="1" dirty="0" smtClean="0"/>
              <a:t>Η παραγωγική δαπάνη της απόσβεσης ορίζεται ως χρηματικό ποσό ίσο με την εκτιμώμενη ετήσια μείωση της αξίας των κεφαλαίων</a:t>
            </a:r>
            <a:r>
              <a:rPr lang="el-GR" dirty="0" smtClean="0"/>
              <a:t>.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Για την εκτίμηση του ύψους της δαπάνης της απόσβεσης κεφαλαίων μιας γεωργικής επιχείρησης είναι δυνατόν να χρησιμοποιηθούν αρκετές μέθοδοι Οι κυριότερες είναι :</a:t>
            </a: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1" u="none" strike="noStrike" cap="none" normalizeH="0" baseline="0" dirty="0" smtClean="0">
                <a:ln>
                  <a:noFill/>
                </a:ln>
                <a:solidFill>
                  <a:schemeClr val="tx1"/>
                </a:solidFill>
                <a:effectLst/>
                <a:ea typeface="Calibri" pitchFamily="34" charset="0"/>
                <a:cs typeface="Times New Roman" pitchFamily="18" charset="0"/>
              </a:rPr>
              <a:t>α) της σταθερής (ή ευθύγραμμης) απόσβεσης</a:t>
            </a:r>
            <a:endParaRPr kumimoji="0" lang="en-US" b="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1"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1" u="none" strike="noStrike" cap="none" normalizeH="0" baseline="0" dirty="0" smtClean="0">
                <a:ln>
                  <a:noFill/>
                </a:ln>
                <a:solidFill>
                  <a:schemeClr val="tx1"/>
                </a:solidFill>
                <a:effectLst/>
                <a:ea typeface="Calibri" pitchFamily="34" charset="0"/>
                <a:cs typeface="Times New Roman" pitchFamily="18" charset="0"/>
              </a:rPr>
              <a:t>β) της μεταβλητής (ή ανάλογα με τη χρήση) απόσβεσης </a:t>
            </a:r>
            <a:endParaRPr kumimoji="0" lang="en-US" b="0" i="1"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1"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1" u="none" strike="noStrike" cap="none" normalizeH="0" baseline="0" dirty="0" smtClean="0">
                <a:ln>
                  <a:noFill/>
                </a:ln>
                <a:solidFill>
                  <a:schemeClr val="tx1"/>
                </a:solidFill>
                <a:effectLst/>
                <a:ea typeface="Calibri" pitchFamily="34" charset="0"/>
                <a:cs typeface="Times New Roman" pitchFamily="18" charset="0"/>
              </a:rPr>
              <a:t>γ) της φθίνουσας (συναρτήσει του αθροίσματος των ετών) απόσβεσης</a:t>
            </a:r>
            <a:endParaRPr kumimoji="0" lang="el-GR" b="0" i="1"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043608" y="1287014"/>
            <a:ext cx="7200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ΣΥΝΤΗΡΗΣΗ ΚΕΦΑΛΑΙΩΝ – ΕΠΙΣΚΕΥΕΣ</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ΑΣΦΑΛΙΣΤΡΑ</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ΤΟΚΟΙ ΚΕΦΑΛΑΙΟΥ</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95536" y="20812"/>
            <a:ext cx="8352928" cy="6771084"/>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rgbClr val="000000"/>
                </a:solidFill>
                <a:effectLst/>
                <a:ea typeface="Times New Roman" pitchFamily="18" charset="0"/>
              </a:rPr>
              <a:t>ΠΙΝΑΚΑΣ ΤΑΞΙΝΟΜΗΣΗΣ ΠΑΡΑΓΩΓΙΚΩΝ ΔΑΠΑΝΩΝ ΚΑΤΑ ΒΑΣΙΚΟΥΣ ΣΥΝΤΕΛΕΣΤΕΣ ΠΑΡΑΓΩΓΗΣ</a:t>
            </a: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l-GR"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I.	</a:t>
            </a:r>
            <a:r>
              <a:rPr kumimoji="0" lang="el-GR" sz="1600" b="1" i="0" u="sng" strike="noStrike" cap="none" normalizeH="0" baseline="0" dirty="0" smtClean="0">
                <a:ln>
                  <a:noFill/>
                </a:ln>
                <a:solidFill>
                  <a:schemeClr val="tx1"/>
                </a:solidFill>
                <a:effectLst/>
                <a:ea typeface="Calibri" pitchFamily="34" charset="0"/>
                <a:cs typeface="Times New Roman" pitchFamily="18" charset="0"/>
              </a:rPr>
              <a:t>Δαπάνες εδάφους</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Ενοίκιο εδάφους (ιδιόκτητου και ξένου)</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ΙΙ.	Δαπάνες εργασίας</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Αξία εργασίας προσωπικού (αμοιβή, ασφαλιστικές εισφορές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Αξία εργασίας μη μονίμου προσωπικού  (αμοιβή, ασφαλιστικές εισφορές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Τόκοι αξίας εργασίας</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ΙΙΙ	 Δαπάνες κεφαλαίου</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Δαπάνες μονίμου και </a:t>
            </a:r>
            <a:r>
              <a:rPr kumimoji="0" lang="el-GR" sz="1600" b="0" i="1" u="sng"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6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 Τόκοι κεφαλαίων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β) Απόσβεση</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γ) Συντήρηση </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δ) Ασφάλιστρα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 Τόκοι συντήρησης και ασφαλίστρων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600" b="0" i="1" u="sng" strike="noStrike" cap="none" normalizeH="0" baseline="0" dirty="0" smtClean="0">
                <a:ln>
                  <a:noFill/>
                </a:ln>
                <a:solidFill>
                  <a:schemeClr val="tx1"/>
                </a:solidFill>
                <a:effectLst/>
                <a:ea typeface="Calibri" pitchFamily="34" charset="0"/>
                <a:cs typeface="Times New Roman" pitchFamily="18" charset="0"/>
              </a:rPr>
              <a:t>Δαπάνες κυκλοφοριακού κεφαλαίου</a:t>
            </a:r>
            <a:endParaRPr kumimoji="0" lang="el-GR" sz="16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α)  Αξία αναλώσιμων υλικών (σπόροι, λιπάσματα, ζωοτροφές, καύσιμα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β)  Υπηρεσίες τρίτων (μηχανικό έργο, μεταφορικά κλπ)</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γ)  Τέλη, δικαιώματα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δ)  Διάφορα γενικά έξοδα</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ε)  Ασφάλιστρα ειδών κυκλοφοριακού κεφαλαίου</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στ) Τόκοι όλων των ανωτέρω δαπανών</a:t>
            </a: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ΣΥΝΟΛΟ ΠΑΡΑΓΩΓΙΚΩΝ ΔΑΠΑΝΩΝ ( Ι. + ΙΙ. + ΙΙΙ)</a:t>
            </a: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410633"/>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ea typeface="Calibri" pitchFamily="34" charset="0"/>
                <a:cs typeface="Times New Roman" pitchFamily="18" charset="0"/>
              </a:rPr>
              <a:t> Διάκριση σε σταθερές – μεταβλητές δαπάνες παραγωγής</a:t>
            </a:r>
            <a:endParaRPr kumimoji="0" lang="el-GR" sz="1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11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1" i="0" u="sng" strike="noStrike" cap="none" normalizeH="0" baseline="0" dirty="0" smtClean="0">
                <a:ln>
                  <a:noFill/>
                </a:ln>
                <a:solidFill>
                  <a:schemeClr val="tx1"/>
                </a:solidFill>
                <a:effectLst/>
                <a:ea typeface="Calibri" pitchFamily="34" charset="0"/>
                <a:cs typeface="Times New Roman" pitchFamily="18" charset="0"/>
              </a:rPr>
              <a:t>Ι.	 Σταθερές Δαπάνες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Ενοίκιο εδάφους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μονίμου προσωπικού (οικογενειακού και μη)</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Απόσβεση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(πλην τυχόν λειτουργικής φθοράς)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4.</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 Συντήρηση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(πλην τυχόν λειτουργικής φθοράς)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5.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Ασφάλιστρα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6.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Τέλη, δικαιώματα, γενικά έξοδα (σταθερά-</a:t>
            </a:r>
            <a:r>
              <a:rPr kumimoji="0" lang="el-GR" sz="1200" b="0" i="1" u="none" strike="noStrike" cap="none" normalizeH="0" baseline="0" dirty="0" err="1" smtClean="0">
                <a:ln>
                  <a:noFill/>
                </a:ln>
                <a:solidFill>
                  <a:schemeClr val="tx1"/>
                </a:solidFill>
                <a:effectLst/>
                <a:ea typeface="Calibri" pitchFamily="34" charset="0"/>
                <a:cs typeface="Times New Roman" pitchFamily="18" charset="0"/>
              </a:rPr>
              <a:t>ανεξάρτητ</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 του ύψους παραγωγής του προϊόντος)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7.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Τόκοι </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α)  Μονίμου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γ)  Αμοιβής μονίμου προσωπικού</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δ)  Συντήρησης κεφαλαίων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ε)  Ασφάλιστρα μονίμου και </a:t>
            </a:r>
            <a:r>
              <a:rPr kumimoji="0" lang="el-GR" sz="1200" b="0" i="0" u="none" strike="noStrike" cap="none" normalizeH="0" baseline="0" dirty="0" err="1" smtClean="0">
                <a:ln>
                  <a:noFill/>
                </a:ln>
                <a:solidFill>
                  <a:schemeClr val="tx1"/>
                </a:solidFill>
                <a:effectLst/>
                <a:ea typeface="Calibri" pitchFamily="34" charset="0"/>
                <a:cs typeface="Times New Roman" pitchFamily="18" charset="0"/>
              </a:rPr>
              <a:t>ημιμονίμου</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στ)Τελών, δικαιωμάτων κλπ</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ΣΥΝΟΛΟ ΣΤΑΘΕΡΩΝ ΔΑΠΑΝΩΝ (Ι.)</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1200" b="1" i="0" u="sng"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1" i="0" u="sng" strike="noStrike" cap="none" normalizeH="0" baseline="0" dirty="0" smtClean="0">
                <a:ln>
                  <a:noFill/>
                </a:ln>
                <a:solidFill>
                  <a:schemeClr val="tx1"/>
                </a:solidFill>
                <a:effectLst/>
                <a:ea typeface="Calibri" pitchFamily="34" charset="0"/>
                <a:cs typeface="Times New Roman" pitchFamily="18" charset="0"/>
              </a:rPr>
              <a:t>ΙΙ.	  Μεταβλητές Δαπάνες</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1.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εργασίας μη μονίμου προσωπικού(ημερομίσθιου και εποχικού)</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2.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Αξία αναλώσιμων  υλικών (λιπάσματα, φάρμακα, καύσιμα, λιπαντικά, ζωοτροφές κλπ</a:t>
            </a:r>
            <a:r>
              <a:rPr kumimoji="0" lang="el-GR" sz="1200"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Αμοιβή υπηρεσιών τρίτων (μηχανικό έργο, μεταφορικά, τέλη, δικαιώματα, κλπ εξαρτώμενα από το ύψος </a:t>
            </a:r>
            <a:r>
              <a:rPr kumimoji="0" lang="el-GR" sz="1200" b="0" i="1" u="none" strike="noStrike" cap="none" normalizeH="0" baseline="0" dirty="0" err="1" smtClean="0">
                <a:ln>
                  <a:noFill/>
                </a:ln>
                <a:solidFill>
                  <a:schemeClr val="tx1"/>
                </a:solidFill>
                <a:effectLst/>
                <a:ea typeface="Calibri" pitchFamily="34" charset="0"/>
                <a:cs typeface="Times New Roman" pitchFamily="18" charset="0"/>
              </a:rPr>
              <a:t>παραγωγης</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4. </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Συντήρηση της λειτουργικής φθοράς κεφαλαίων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5.</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Τόκοι των ανωτέρω μεταβλητών δαπανών</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6.</a:t>
            </a:r>
            <a:r>
              <a:rPr kumimoji="0" lang="el-GR" sz="1200" b="0" i="1" u="none" strike="noStrike" cap="none" normalizeH="0" baseline="0" dirty="0" smtClean="0">
                <a:ln>
                  <a:noFill/>
                </a:ln>
                <a:solidFill>
                  <a:schemeClr val="tx1"/>
                </a:solidFill>
                <a:effectLst/>
                <a:ea typeface="Calibri" pitchFamily="34" charset="0"/>
                <a:cs typeface="Times New Roman" pitchFamily="18" charset="0"/>
              </a:rPr>
              <a:t> Αποσβέσεις τυχόν λειτουργικής φθοράς κεφαλαίων </a:t>
            </a:r>
            <a:r>
              <a:rPr kumimoji="0" lang="el-GR" sz="1200" b="1" i="0" u="none" strike="noStrike" cap="none" normalizeH="0" baseline="0" dirty="0" smtClean="0">
                <a:ln>
                  <a:noFill/>
                </a:ln>
                <a:solidFill>
                  <a:schemeClr val="tx1"/>
                </a:solidFill>
                <a:effectLst/>
                <a:ea typeface="Calibri" pitchFamily="34" charset="0"/>
                <a:cs typeface="Times New Roman" pitchFamily="18" charset="0"/>
              </a:rPr>
              <a:t>(1)</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ea typeface="Calibri" pitchFamily="34" charset="0"/>
                <a:cs typeface="Times New Roman" pitchFamily="18" charset="0"/>
              </a:rPr>
              <a:t> ΣΥΝΟΛΟ ΜΕΤΑΒΛΗΤΩΝ ΔΑΠΑΝΩΝ (ΙΙ.)</a:t>
            </a:r>
            <a:endParaRPr kumimoji="0" lang="el-GR" sz="12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9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ea typeface="Calibri" pitchFamily="34" charset="0"/>
                <a:cs typeface="Times New Roman" pitchFamily="18" charset="0"/>
              </a:rPr>
              <a:t>ΣΥΝΟΛΟ ΠΑΡΑΓΩΓΙΚΩΝ ΔΑΠΑΝΩΝ ( Ι. + ΙΙ.)</a:t>
            </a:r>
            <a:endParaRPr kumimoji="0" lang="el-GR" sz="1400" b="0" i="0" u="none" strike="noStrike" cap="none" normalizeH="0" baseline="0" dirty="0" smtClean="0">
              <a:ln>
                <a:noFill/>
              </a:ln>
              <a:solidFill>
                <a:schemeClr val="tx1"/>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95536" y="-4836"/>
            <a:ext cx="842493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Διάκριση  καταβαλλόμενων - μη καταβαλλόμενων δαπανών  και εμφανών - μη εμφανών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(ή τεκμαρτών) δαπανών</a:t>
            </a:r>
            <a:endParaRPr kumimoji="0" lang="el-GR" sz="1600" b="0" i="0" u="none" strike="noStrike" cap="none" normalizeH="0" baseline="0" dirty="0" smtClean="0">
              <a:ln>
                <a:noFill/>
              </a:ln>
              <a:solidFill>
                <a:schemeClr val="tx1"/>
              </a:solidFill>
              <a:effectLst/>
              <a:latin typeface="Arial" pitchFamily="34" charset="0"/>
            </a:endParaRPr>
          </a:p>
        </p:txBody>
      </p:sp>
      <p:sp>
        <p:nvSpPr>
          <p:cNvPr id="4098" name="Rectangle 2"/>
          <p:cNvSpPr>
            <a:spLocks noChangeArrowheads="1"/>
          </p:cNvSpPr>
          <p:nvPr/>
        </p:nvSpPr>
        <p:spPr bwMode="auto">
          <a:xfrm>
            <a:off x="539552" y="576459"/>
            <a:ext cx="7632848" cy="682198"/>
          </a:xfrm>
          <a:prstGeom prst="rect">
            <a:avLst/>
          </a:prstGeom>
          <a:solidFill>
            <a:schemeClr val="tx2">
              <a:lumMod val="20000"/>
              <a:lumOff val="80000"/>
            </a:schemeClr>
          </a:solidFill>
          <a:ln w="9525">
            <a:solidFill>
              <a:srgbClr val="92D050"/>
            </a:solid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Εμφανείς δαπάνες = Καταβαλλόμενες δαπάνες + Αποσβέσεις + </a:t>
            </a:r>
            <a:r>
              <a:rPr kumimoji="0" lang="el-GR" b="1" i="1"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Αυτασφάλιστρα</a:t>
            </a:r>
            <a:endParaRPr kumimoji="0" lang="el-GR" sz="1800" b="0" i="0" u="none" strike="noStrike" cap="none" normalizeH="0" baseline="0" dirty="0" smtClean="0">
              <a:ln>
                <a:noFill/>
              </a:ln>
              <a:solidFill>
                <a:schemeClr val="tx1"/>
              </a:solidFill>
              <a:effectLst/>
              <a:latin typeface="Arial" pitchFamily="34" charset="0"/>
            </a:endParaRPr>
          </a:p>
        </p:txBody>
      </p:sp>
      <p:sp>
        <p:nvSpPr>
          <p:cNvPr id="4099" name="Rectangle 3"/>
          <p:cNvSpPr>
            <a:spLocks noChangeArrowheads="1"/>
          </p:cNvSpPr>
          <p:nvPr/>
        </p:nvSpPr>
        <p:spPr bwMode="auto">
          <a:xfrm>
            <a:off x="0" y="1260146"/>
            <a:ext cx="9144000" cy="5678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ea typeface="Calibri" pitchFamily="34" charset="0"/>
                <a:cs typeface="Times New Roman" pitchFamily="18" charset="0"/>
              </a:rPr>
              <a:t>Εμφανείς Δαπάνες </a:t>
            </a:r>
            <a:endParaRPr kumimoji="0" lang="el-GR" sz="16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Καταβαλλόμενο ενοίκιο εδάφους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2.</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Καταβαλλόμενη αμοιβή εργασίας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ξένου προσωπικού</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μη μόνιμου (εποχικού) ξένου προσωπικού</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3. </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Αξία αγοραζομένων και αναλώσιμων υλικών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λιπασμάτων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φυτοφαρμάκων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καυσίμων </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δ) ζωοτροφών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κτηνιατρικών φαρμάκων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συντήρησης κεφαλαίων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4.</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Αμοιβή υπηρεσιών τρίτων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μηχανικού έργου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μεταφορικών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γεωπόνου, κτηνιάτρου, τεχνιτών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δ) καταβαλλομένων ασφαλίστρων</a:t>
            </a:r>
            <a:r>
              <a:rPr kumimoji="0" lang="en-US" sz="1400" b="0" i="0" u="none" strike="noStrike" cap="none" normalizeH="0" baseline="0" dirty="0" smtClean="0">
                <a:ln>
                  <a:noFill/>
                </a:ln>
                <a:solidFill>
                  <a:schemeClr val="tx1"/>
                </a:solidFill>
                <a:effectLst/>
                <a:ea typeface="Calibri" pitchFamily="34" charset="0"/>
                <a:cs typeface="Times New Roman" pitchFamily="18" charset="0"/>
              </a:rPr>
              <a:t> </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και</a:t>
            </a:r>
            <a:r>
              <a:rPr kumimoji="0" lang="el-GR" sz="1400" b="0" i="0" u="none" strike="noStrike" cap="none" normalizeH="0" dirty="0" smtClean="0">
                <a:ln>
                  <a:noFill/>
                </a:ln>
                <a:solidFill>
                  <a:schemeClr val="tx1"/>
                </a:solidFill>
                <a:effectLst/>
                <a:ea typeface="Calibri" pitchFamily="34" charset="0"/>
                <a:cs typeface="Times New Roman" pitchFamily="18" charset="0"/>
              </a:rPr>
              <a:t> </a:t>
            </a:r>
            <a:r>
              <a:rPr kumimoji="0" lang="el-GR" sz="1400" b="0" i="0" u="none" strike="noStrike" cap="none" normalizeH="0" dirty="0" err="1" smtClean="0">
                <a:ln>
                  <a:noFill/>
                </a:ln>
                <a:solidFill>
                  <a:schemeClr val="tx1"/>
                </a:solidFill>
                <a:effectLst/>
                <a:ea typeface="Calibri" pitchFamily="34" charset="0"/>
                <a:cs typeface="Times New Roman" pitchFamily="18" charset="0"/>
              </a:rPr>
              <a:t>αυτασφαλίστρων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ε) τελών, δικαιωμάτων κλπ</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5.</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 Αποσβέσεις κεφαλαίων</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ημιμόνιμου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6.</a:t>
            </a:r>
            <a:r>
              <a:rPr kumimoji="0" lang="el-GR" sz="1400" b="0" i="1" u="none" strike="noStrike" cap="none" normalizeH="0" baseline="0" dirty="0" smtClean="0">
                <a:ln>
                  <a:noFill/>
                </a:ln>
                <a:solidFill>
                  <a:schemeClr val="tx1"/>
                </a:solidFill>
                <a:effectLst/>
                <a:ea typeface="Calibri" pitchFamily="34" charset="0"/>
                <a:cs typeface="Times New Roman" pitchFamily="18" charset="0"/>
              </a:rPr>
              <a:t>Καταβαλλόμενοι τόκοι</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α) μόνιμου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ημιμόνιμου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κεφαλαίου</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γ) κυκλοφοριακού κεφαλαίου και εργασίας</a:t>
            </a:r>
            <a:endParaRPr kumimoji="0" lang="el-GR" sz="1400" b="0" i="0" u="none" strike="noStrike" cap="none" normalizeH="0" baseline="0" dirty="0" smtClean="0">
              <a:ln>
                <a:noFill/>
              </a:ln>
              <a:solidFill>
                <a:schemeClr val="tx1"/>
              </a:solidFill>
              <a:effectLst/>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el-GR"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ΣΥΝΟΛΟ ΕΜΦΑΝΩΝ ΔΑΠΑΝΩΝ ( Ι.)</a:t>
            </a:r>
            <a:endParaRPr kumimoji="0" lang="el-GR" sz="1800" b="0" i="1"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134540"/>
            <a:ext cx="9144000" cy="11233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Calibri" pitchFamily="34" charset="0"/>
                <a:cs typeface="Times New Roman" pitchFamily="18" charset="0"/>
              </a:rPr>
              <a:t>ΚΟΣΤΟΣ ΠΑΡΑΓΩΓΗΣ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sz="1100" dirty="0" smtClean="0">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Κόστος προϊόντος  </a:t>
            </a:r>
            <a:r>
              <a:rPr kumimoji="0" lang="el-GR" sz="1600" b="0" i="0" u="none" strike="noStrike" cap="none" normalizeH="0" baseline="0" dirty="0" smtClean="0">
                <a:ln>
                  <a:noFill/>
                </a:ln>
                <a:solidFill>
                  <a:schemeClr val="tx1"/>
                </a:solidFill>
                <a:effectLst/>
                <a:ea typeface="Calibri" pitchFamily="34" charset="0"/>
                <a:cs typeface="Times New Roman" pitchFamily="18" charset="0"/>
                <a:sym typeface="Symbol" pitchFamily="18" charset="2"/>
              </a:rPr>
              <a:t></a:t>
            </a:r>
            <a:r>
              <a:rPr kumimoji="0" lang="el-GR" sz="1600" b="0" i="0" u="none" strike="noStrike" cap="none" normalizeH="0" baseline="0" dirty="0" smtClean="0">
                <a:ln>
                  <a:noFill/>
                </a:ln>
                <a:solidFill>
                  <a:srgbClr val="808080"/>
                </a:solidFill>
                <a:effectLst/>
                <a:ea typeface="Calibri" pitchFamily="34" charset="0"/>
                <a:cs typeface="Times New Roman" pitchFamily="18" charset="0"/>
              </a:rPr>
              <a:t>   </a:t>
            </a:r>
            <a:endParaRPr kumimoji="0" lang="el-GR" sz="1600" b="0" i="0" u="none" strike="noStrike" cap="none" normalizeH="0" baseline="0" dirty="0" smtClean="0">
              <a:ln>
                <a:noFill/>
              </a:ln>
              <a:solidFill>
                <a:schemeClr val="tx1"/>
              </a:solidFill>
              <a:effectLst/>
              <a:ea typeface="Calibri" pitchFamily="34" charset="0"/>
              <a:cs typeface="Times New Roman" pitchFamily="18" charset="0"/>
              <a:sym typeface="Symbol" pitchFamily="18" charset="2"/>
            </a:endParaRPr>
          </a:p>
        </p:txBody>
      </p:sp>
      <p:graphicFrame>
        <p:nvGraphicFramePr>
          <p:cNvPr id="3073" name="Object 1"/>
          <p:cNvGraphicFramePr>
            <a:graphicFrameLocks noChangeAspect="1"/>
          </p:cNvGraphicFramePr>
          <p:nvPr/>
        </p:nvGraphicFramePr>
        <p:xfrm>
          <a:off x="1835696" y="1844824"/>
          <a:ext cx="3600400" cy="504056"/>
        </p:xfrm>
        <a:graphic>
          <a:graphicData uri="http://schemas.openxmlformats.org/presentationml/2006/ole">
            <p:oleObj spid="_x0000_s3073" name="Equation" r:id="rId3" imgW="3060700" imgH="419100" progId="Equation.3">
              <p:embed/>
            </p:oleObj>
          </a:graphicData>
        </a:graphic>
      </p:graphicFrame>
      <p:sp>
        <p:nvSpPr>
          <p:cNvPr id="3075"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872207"/>
          </a:xfrm>
        </p:spPr>
        <p:txBody>
          <a:bodyPr/>
          <a:lstStyle/>
          <a:p>
            <a:r>
              <a:rPr lang="el-GR" dirty="0" smtClean="0"/>
              <a:t>Συντελεστές γεωργικής παραγωγής</a:t>
            </a:r>
            <a:endParaRPr lang="el-GR" dirty="0"/>
          </a:p>
        </p:txBody>
      </p:sp>
      <p:sp>
        <p:nvSpPr>
          <p:cNvPr id="3" name="Subtitle 2"/>
          <p:cNvSpPr>
            <a:spLocks noGrp="1"/>
          </p:cNvSpPr>
          <p:nvPr>
            <p:ph type="subTitle" idx="1"/>
          </p:nvPr>
        </p:nvSpPr>
        <p:spPr>
          <a:xfrm>
            <a:off x="1371600" y="2996952"/>
            <a:ext cx="6400800" cy="3312368"/>
          </a:xfrm>
        </p:spPr>
        <p:txBody>
          <a:bodyPr/>
          <a:lstStyle/>
          <a:p>
            <a:pPr marL="514350" indent="-514350">
              <a:buAutoNum type="arabicPeriod"/>
            </a:pPr>
            <a:r>
              <a:rPr lang="el-GR" b="1" dirty="0" smtClean="0"/>
              <a:t>Έδαφος</a:t>
            </a:r>
          </a:p>
          <a:p>
            <a:pPr marL="514350" indent="-514350">
              <a:buAutoNum type="arabicPeriod"/>
            </a:pPr>
            <a:endParaRPr lang="el-GR" b="1" dirty="0" smtClean="0"/>
          </a:p>
          <a:p>
            <a:pPr marL="514350" indent="-514350">
              <a:buAutoNum type="arabicPeriod"/>
            </a:pPr>
            <a:r>
              <a:rPr lang="el-GR" b="1" dirty="0" smtClean="0"/>
              <a:t>Εργασία</a:t>
            </a:r>
          </a:p>
          <a:p>
            <a:pPr marL="514350" indent="-514350">
              <a:buAutoNum type="arabicPeriod"/>
            </a:pPr>
            <a:endParaRPr lang="el-GR" b="1" dirty="0" smtClean="0"/>
          </a:p>
          <a:p>
            <a:pPr marL="514350" indent="-514350">
              <a:buAutoNum type="arabicPeriod"/>
            </a:pPr>
            <a:r>
              <a:rPr lang="el-GR" b="1" dirty="0" smtClean="0"/>
              <a:t>Κεφάλαιο</a:t>
            </a:r>
            <a:endParaRPr lang="el-GR" b="1" dirty="0"/>
          </a:p>
          <a:p>
            <a:pPr marL="514350" indent="-514350">
              <a:buAutoNum type="arabicPeriod"/>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51340"/>
            <a:ext cx="864096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ctr" fontAlgn="base">
              <a:spcBef>
                <a:spcPct val="0"/>
              </a:spcBef>
              <a:spcAft>
                <a:spcPct val="0"/>
              </a:spcAft>
            </a:pPr>
            <a:r>
              <a:rPr kumimoji="0" lang="el-GR" sz="2000" b="1" i="0" u="none" strike="noStrike" cap="none" normalizeH="0" baseline="0" dirty="0" smtClean="0">
                <a:ln>
                  <a:noFill/>
                </a:ln>
                <a:solidFill>
                  <a:schemeClr val="tx1"/>
                </a:solidFill>
                <a:effectLst/>
                <a:ea typeface="Calibri" pitchFamily="34" charset="0"/>
                <a:cs typeface="Times New Roman" pitchFamily="18" charset="0"/>
              </a:rPr>
              <a:t>ΕΔΑΦΟΣ</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Σαν γενικές χαρακτηριστικές ιδιότητες του εδάφους με τις οποίες ασχολείται η αγροτική οικονομία είναι:</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α) Το αμετακίνητο γεωγραφικά.</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β) Το άφθαρτο.</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γ) Το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ανεπαύξητο</a:t>
            </a:r>
            <a:r>
              <a:rPr kumimoji="0" lang="el-GR"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51520" y="296083"/>
            <a:ext cx="864096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ctr" fontAlgn="base">
              <a:lnSpc>
                <a:spcPct val="150000"/>
              </a:lnSpc>
              <a:spcBef>
                <a:spcPct val="0"/>
              </a:spcBef>
              <a:spcAft>
                <a:spcPct val="0"/>
              </a:spcAft>
            </a:pPr>
            <a:r>
              <a:rPr lang="el-GR" sz="2000" b="1" cap="all" dirty="0" err="1" smtClean="0"/>
              <a:t>ΕργασΙα</a:t>
            </a:r>
            <a:endParaRPr lang="el-GR" sz="2000" dirty="0" smtClean="0"/>
          </a:p>
          <a:p>
            <a:pPr marL="0" marR="0" lvl="0" indent="45720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χρησιμοποίηση της εργασίας στη γεωργία χαρακτηρίζεται από την </a:t>
            </a:r>
            <a:r>
              <a:rPr kumimoji="0" lang="el-GR" b="0" i="1" u="sng" strike="noStrike" cap="none" normalizeH="0" baseline="0" dirty="0" smtClean="0">
                <a:ln>
                  <a:noFill/>
                </a:ln>
                <a:solidFill>
                  <a:schemeClr val="tx1"/>
                </a:solidFill>
                <a:effectLst/>
                <a:ea typeface="Calibri" pitchFamily="34" charset="0"/>
                <a:cs typeface="Times New Roman" pitchFamily="18" charset="0"/>
              </a:rPr>
              <a:t>άνιση και εποχιακή</a:t>
            </a:r>
            <a:r>
              <a:rPr kumimoji="0" lang="el-GR" b="0" i="0" u="none" strike="noStrike" cap="none" normalizeH="0" baseline="0" dirty="0" smtClean="0">
                <a:ln>
                  <a:noFill/>
                </a:ln>
                <a:solidFill>
                  <a:schemeClr val="tx1"/>
                </a:solidFill>
                <a:effectLst/>
                <a:ea typeface="Calibri" pitchFamily="34" charset="0"/>
                <a:cs typeface="Times New Roman" pitchFamily="18" charset="0"/>
              </a:rPr>
              <a:t> </a:t>
            </a:r>
            <a:r>
              <a:rPr kumimoji="0" lang="el-GR" b="0" i="1" u="sng" strike="noStrike" cap="none" normalizeH="0" baseline="0" dirty="0" smtClean="0">
                <a:ln>
                  <a:noFill/>
                </a:ln>
                <a:solidFill>
                  <a:schemeClr val="tx1"/>
                </a:solidFill>
                <a:effectLst/>
                <a:ea typeface="Calibri" pitchFamily="34" charset="0"/>
                <a:cs typeface="Times New Roman" pitchFamily="18" charset="0"/>
              </a:rPr>
              <a:t>κατανομή</a:t>
            </a:r>
            <a:r>
              <a:rPr kumimoji="0" lang="el-GR" b="0" i="0" u="none" strike="noStrike" cap="none" normalizeH="0" baseline="0" dirty="0" smtClean="0">
                <a:ln>
                  <a:noFill/>
                </a:ln>
                <a:solidFill>
                  <a:schemeClr val="tx1"/>
                </a:solidFill>
                <a:effectLst/>
                <a:ea typeface="Calibri" pitchFamily="34" charset="0"/>
                <a:cs typeface="Times New Roman" pitchFamily="18" charset="0"/>
              </a:rPr>
              <a:t> των απαιτούμενων ωρών εργασίας. Το φαινόμενο αυτό παρουσιάζεται ιδιαίτερα στις φυτικές καλλιέργειες και λιγότερο στην κτηνοτροφία και είναι αποτέλεσμα του βιολογικού χαρακτήρα της γεωργικής παραγωγής, της φθαρτότητας πολλών γεωργικών προϊόντων και της εξάρτησης πολλών γεωργικών εργασιών από τους κλιματολογικούς παράγοντες.</a:t>
            </a:r>
            <a:endParaRPr kumimoji="0" lang="el-GR"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εργασία υπολογίζεται σε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ανθρωποημέρες</a:t>
            </a:r>
            <a:r>
              <a:rPr kumimoji="0" lang="el-GR" b="0" i="0" u="none" strike="noStrike" cap="none" normalizeH="0" baseline="0" dirty="0" smtClean="0">
                <a:ln>
                  <a:noFill/>
                </a:ln>
                <a:solidFill>
                  <a:schemeClr val="tx1"/>
                </a:solidFill>
                <a:effectLst/>
                <a:ea typeface="Calibri" pitchFamily="34" charset="0"/>
                <a:cs typeface="Times New Roman" pitchFamily="18" charset="0"/>
              </a:rPr>
              <a:t> ή ανθρωποώρες ενός κανονικού ενήλικα ανθρώπου που απαιτούνται συνολικά για όλες τις καλλιεργητικές εργασίες σε μια γεωργικής επιχείρηση στη διάρκεια ενός έτους. Ο δείκτης εκφράζεται σε Ετήσιες Μονάδες Εργασίες (Ε.Μ.Ε.) ή Μονάδες Ανθρώπινης Εργασίας.  Μία (1) Ε.Μ.Ε. ή Μ.Α.Ε. αφορά την εργασία  ενός ικανού για εργασία ανθρώπου, ηλικίας 18-64 ετών που δουλεύει 280 ημερομίσθια ετησίως ή 2.240 ώρες.  </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5733256"/>
            <a:ext cx="8424936" cy="923330"/>
          </a:xfrm>
          <a:prstGeom prst="rect">
            <a:avLst/>
          </a:prstGeom>
        </p:spPr>
        <p:txBody>
          <a:bodyPr wrap="square">
            <a:spAutoFit/>
          </a:bodyPr>
          <a:lstStyle/>
          <a:p>
            <a:pPr algn="just">
              <a:lnSpc>
                <a:spcPct val="150000"/>
              </a:lnSpc>
            </a:pPr>
            <a:r>
              <a:rPr lang="el-GR" dirty="0"/>
              <a:t>Σημαντικός δείκτης είναι το </a:t>
            </a:r>
            <a:r>
              <a:rPr lang="el-GR" i="1" u="sng" dirty="0"/>
              <a:t>ισοζύγιο εργασίας της γεωργικής επιχείρησης</a:t>
            </a:r>
            <a:r>
              <a:rPr lang="el-GR" dirty="0"/>
              <a:t> ή ο </a:t>
            </a:r>
            <a:r>
              <a:rPr lang="el-GR" i="1" u="sng" dirty="0"/>
              <a:t>βαθμός απασχόλησης</a:t>
            </a:r>
            <a:r>
              <a:rPr lang="el-GR" dirty="0"/>
              <a:t> του υπάρχοντος εργατικού δυναμικού μιας γεωργικής επιχείρησης.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81984"/>
            <a:ext cx="878497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tabLst/>
            </a:pPr>
            <a:r>
              <a:rPr kumimoji="0" lang="el-GR" sz="2000" b="1" i="0" u="none" strike="noStrike" cap="none" normalizeH="0" baseline="0" dirty="0" smtClean="0">
                <a:ln>
                  <a:noFill/>
                </a:ln>
                <a:solidFill>
                  <a:schemeClr val="tx1"/>
                </a:solidFill>
                <a:effectLst/>
                <a:ea typeface="Calibri" pitchFamily="34" charset="0"/>
                <a:cs typeface="Times New Roman" pitchFamily="18" charset="0"/>
              </a:rPr>
              <a:t>ΚΕΦΑΛΑΙΟ</a:t>
            </a:r>
            <a:endParaRPr kumimoji="0" lang="el-GR" sz="20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Κεφάλαιο ή κεφαλαιουχικά αγαθά εννοούμε συντελεστές παραγωγής μη ανθρώπινους και μη φυσικούς, δηλαδή άλλους εκτός του εδάφους και της εργασίας. Οι συντελεστές αυτοί παραγωγής </a:t>
            </a:r>
            <a:r>
              <a:rPr kumimoji="0" lang="el-GR" sz="1600" b="0" i="0" u="sng" strike="noStrike" cap="none" normalizeH="0" baseline="0" dirty="0" smtClean="0">
                <a:ln>
                  <a:noFill/>
                </a:ln>
                <a:solidFill>
                  <a:schemeClr val="tx1"/>
                </a:solidFill>
                <a:effectLst/>
                <a:ea typeface="Calibri" pitchFamily="34" charset="0"/>
                <a:cs typeface="Times New Roman" pitchFamily="18" charset="0"/>
              </a:rPr>
              <a:t>είναι αποτέλεσμα προηγούμενης παραγωγικής δραστηριότητας του ανθρώπου </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χρησιμοποιώντας εργασία, φυσικούς πόρους και άλλα κεφαλαιουχικά αγαθά.</a:t>
            </a:r>
          </a:p>
          <a:p>
            <a:pPr marL="0" marR="0" lvl="0" indent="457200" algn="l" defTabSz="914400" rtl="0" eaLnBrk="0" fontAlgn="base" latinLnBrk="0" hangingPunct="0">
              <a:lnSpc>
                <a:spcPct val="15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Βασικό χαρακτηριστικό των κεφαλαιουχικών αγαθών είναι ότι αυτοί οι συντελεστές παραγωγής είναι </a:t>
            </a:r>
            <a:r>
              <a:rPr kumimoji="0" lang="el-GR" sz="1600" b="1" i="0" u="none" strike="noStrike" cap="none" normalizeH="0" baseline="0" dirty="0" smtClean="0">
                <a:ln>
                  <a:noFill/>
                </a:ln>
                <a:solidFill>
                  <a:schemeClr val="tx1"/>
                </a:solidFill>
                <a:effectLst/>
                <a:ea typeface="Calibri" pitchFamily="34" charset="0"/>
                <a:cs typeface="Times New Roman" pitchFamily="18" charset="0"/>
              </a:rPr>
              <a:t>φθαρτοί</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 έχουν δηλαδή περιορισμένη διάρκεια χρήσεως στην παραγωγική διαδικασία. Ορισμένοι </a:t>
            </a:r>
            <a:r>
              <a:rPr kumimoji="0" lang="el-GR" sz="1600" b="0" i="0" u="none" strike="noStrike" cap="none" normalizeH="0" baseline="0" dirty="0" err="1" smtClean="0">
                <a:ln>
                  <a:noFill/>
                </a:ln>
                <a:solidFill>
                  <a:schemeClr val="tx1"/>
                </a:solidFill>
                <a:effectLst/>
                <a:ea typeface="Calibri" pitchFamily="34" charset="0"/>
                <a:cs typeface="Times New Roman" pitchFamily="18" charset="0"/>
              </a:rPr>
              <a:t>απ’αυτούς</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 μπορούν να χρησιμοποιηθούν </a:t>
            </a:r>
            <a:r>
              <a:rPr kumimoji="0" lang="el-GR" sz="1600" b="1" i="0" u="none" strike="noStrike" cap="none" normalizeH="0" baseline="0" dirty="0" smtClean="0">
                <a:ln>
                  <a:noFill/>
                </a:ln>
                <a:solidFill>
                  <a:schemeClr val="tx1"/>
                </a:solidFill>
                <a:effectLst/>
                <a:ea typeface="Calibri" pitchFamily="34" charset="0"/>
                <a:cs typeface="Times New Roman" pitchFamily="18" charset="0"/>
              </a:rPr>
              <a:t>μόνο μία φορά </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(σπόροι, λιπάσματα κλπ ), ενώ άλλα </a:t>
            </a:r>
            <a:r>
              <a:rPr kumimoji="0" lang="el-GR" sz="1600" b="1" i="0" u="none" strike="noStrike" cap="none" normalizeH="0" baseline="0" dirty="0" smtClean="0">
                <a:ln>
                  <a:noFill/>
                </a:ln>
                <a:solidFill>
                  <a:schemeClr val="tx1"/>
                </a:solidFill>
                <a:effectLst/>
                <a:ea typeface="Calibri" pitchFamily="34" charset="0"/>
                <a:cs typeface="Times New Roman" pitchFamily="18" charset="0"/>
              </a:rPr>
              <a:t>καταναλώνονται σταδιακά</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 στην διάρκεια πολλών χρήσεων (κτίσματα, ζώα κλπ ), οπότε αντικαθίστανται. </a:t>
            </a:r>
          </a:p>
          <a:p>
            <a:pPr marL="0" marR="0" lvl="0" indent="457200" algn="l" defTabSz="914400" rtl="0" eaLnBrk="0" fontAlgn="base" latinLnBrk="0" hangingPunct="0">
              <a:lnSpc>
                <a:spcPct val="15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Για τα κεφαλαιουχικά αγαθά που καταναλώνονται σταδιακά (σε μεγαλύτερο χρονικό διάστημα από μία ετήσια χρήση) επιβλήθηκε η πρόβλεψη της δαπάνης </a:t>
            </a:r>
            <a:r>
              <a:rPr kumimoji="0" lang="el-GR" sz="1600" b="0" i="0" u="sng" strike="noStrike" cap="none" normalizeH="0" baseline="0" dirty="0" smtClean="0">
                <a:ln>
                  <a:noFill/>
                </a:ln>
                <a:solidFill>
                  <a:schemeClr val="tx1"/>
                </a:solidFill>
                <a:effectLst/>
                <a:ea typeface="Calibri" pitchFamily="34" charset="0"/>
                <a:cs typeface="Times New Roman" pitchFamily="18" charset="0"/>
              </a:rPr>
              <a:t>απόσβεσής</a:t>
            </a:r>
            <a:r>
              <a:rPr kumimoji="0" lang="el-GR" sz="1600" b="0" i="0" u="none" strike="noStrike" cap="none" normalizeH="0" baseline="0" dirty="0" smtClean="0">
                <a:ln>
                  <a:noFill/>
                </a:ln>
                <a:solidFill>
                  <a:schemeClr val="tx1"/>
                </a:solidFill>
                <a:effectLst/>
                <a:ea typeface="Calibri" pitchFamily="34" charset="0"/>
                <a:cs typeface="Times New Roman" pitchFamily="18" charset="0"/>
              </a:rPr>
              <a:t> τους</a:t>
            </a:r>
            <a:endParaRPr kumimoji="0" lang="el-GR" sz="1600" b="0" i="0" u="none" strike="noStrike" cap="none" normalizeH="0" baseline="0" dirty="0" smtClean="0">
              <a:ln>
                <a:noFill/>
              </a:ln>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79512" y="0"/>
            <a:ext cx="8784976" cy="61653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1" i="1" u="none" strike="noStrike" cap="none" normalizeH="0" baseline="0" dirty="0" smtClean="0">
                <a:ln>
                  <a:noFill/>
                </a:ln>
                <a:solidFill>
                  <a:schemeClr val="tx1"/>
                </a:solidFill>
                <a:effectLst/>
                <a:ea typeface="Calibri" pitchFamily="34" charset="0"/>
                <a:cs typeface="Times New Roman" pitchFamily="18" charset="0"/>
              </a:rPr>
              <a:t>Διάκριση -Ταξινόμηση Κεφαλαίου</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Η διάρκεια ζωής των διάφορων κεφαλαιουχικών αγαθών και η προσάρτησή τους ή όχι στο έδαφος χρησιμοποιείται για την διάκρισή τους στις παρακάτω τρεις κατηγορίες: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κυκλοφοριακό ή αναλώσιμο</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Στην κατηγορία αυτή εντάσσονται τα μέσα παραγωγής η διάρκεια χρήσεως των οποίων είναι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πολύ μικρή</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(είναι κυρίως μιας χρήσεως) και γενικότερα καταναλώνονται εντός  μίας μόνον οικονομικής χρήσης των γεωργικών επιχειρήσεων, δηλαδή σε ένα έτος.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a:t>
            </a:r>
            <a:r>
              <a:rPr kumimoji="0" lang="el-GR" sz="2000" b="0" i="1" u="sng" strike="noStrike" cap="none" normalizeH="0" baseline="0" dirty="0" err="1" smtClean="0">
                <a:ln>
                  <a:noFill/>
                </a:ln>
                <a:solidFill>
                  <a:schemeClr val="tx1"/>
                </a:solidFill>
                <a:effectLst/>
                <a:ea typeface="Calibri" pitchFamily="34" charset="0"/>
                <a:cs typeface="Times New Roman" pitchFamily="18" charset="0"/>
              </a:rPr>
              <a:t>ημιμόνιμο</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 ή </a:t>
            </a:r>
            <a:r>
              <a:rPr kumimoji="0" lang="el-GR" sz="2000" b="0" i="1" u="sng" strike="noStrike" cap="none" normalizeH="0" baseline="0" dirty="0" err="1" smtClean="0">
                <a:ln>
                  <a:noFill/>
                </a:ln>
                <a:solidFill>
                  <a:schemeClr val="tx1"/>
                </a:solidFill>
                <a:effectLst/>
                <a:ea typeface="Calibri" pitchFamily="34" charset="0"/>
                <a:cs typeface="Times New Roman" pitchFamily="18" charset="0"/>
              </a:rPr>
              <a:t>ημιπάγιο</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Αναφέρεται στα κεφαλαιουχικά αγαθά που έχουν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μέση διάρκεια</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χρήσεως (οπωσδήποτε μεγαλύτερη του ενός έτους) και δεν είναι προσαρτημένα στο έδαφος.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μόνιμο ή πάγιο ή κτηματικό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Στην κατηγορία αυτή εντάσσονται τα μέσα παραγωγής που έχουν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μεγάλη διάρκεια</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χρήσεως και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είναι προσαρτημένα στο έδαφος</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sz="2000" b="0" i="0" u="none" strike="noStrike" cap="none" normalizeH="0" baseline="0" dirty="0" smtClean="0">
              <a:ln>
                <a:noFill/>
              </a:ln>
              <a:solidFill>
                <a:schemeClr val="tx1"/>
              </a:solidFill>
              <a:effectLst/>
            </a:endParaRPr>
          </a:p>
        </p:txBody>
      </p:sp>
      <p:sp>
        <p:nvSpPr>
          <p:cNvPr id="3" name="Rectangle 2"/>
          <p:cNvSpPr/>
          <p:nvPr/>
        </p:nvSpPr>
        <p:spPr>
          <a:xfrm>
            <a:off x="251520" y="6165304"/>
            <a:ext cx="8568952" cy="646331"/>
          </a:xfrm>
          <a:prstGeom prst="rect">
            <a:avLst/>
          </a:prstGeom>
        </p:spPr>
        <p:txBody>
          <a:bodyPr wrap="square">
            <a:spAutoFit/>
          </a:bodyPr>
          <a:lstStyle/>
          <a:p>
            <a:r>
              <a:rPr lang="el-GR" dirty="0"/>
              <a:t>Στην τελευταία κατηγορία κατατάσσουμε το έδαφος, ως κεφάλαιο με απεριόριστη διάρκεια χρήσεως.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520" y="156492"/>
            <a:ext cx="856895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Αναλυτικότερα σε κάθε βασική κατηγορία κεφαλαίου περιλαμβάνονται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1.    </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Μόνιμο ή πάγιο ή κτηματικό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-Το έδαφος</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-Οι έγγειες βελτιώσεις (που υπόκεινται σε απόσβεση)</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κτίσματα (αποθήκες,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σταύλοι</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-Οι πολυετείς φυτείες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δενδρώνες</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αμπελώνες, πολυετείς θάμνοι κλπ).</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2.   </a:t>
            </a:r>
            <a:r>
              <a:rPr kumimoji="0" lang="el-GR" sz="1500" b="1" i="1" u="none" strike="noStrike" cap="none" normalizeH="0" baseline="0" dirty="0" err="1" smtClean="0">
                <a:ln>
                  <a:noFill/>
                </a:ln>
                <a:solidFill>
                  <a:schemeClr val="tx1"/>
                </a:solidFill>
                <a:effectLst/>
                <a:ea typeface="Calibri" pitchFamily="34" charset="0"/>
                <a:cs typeface="Times New Roman" pitchFamily="18" charset="0"/>
              </a:rPr>
              <a:t>Ημιμόνιμο</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 ή </a:t>
            </a:r>
            <a:r>
              <a:rPr kumimoji="0" lang="el-GR" sz="1500" b="1" i="1" u="none" strike="noStrike" cap="none" normalizeH="0" baseline="0" dirty="0" err="1" smtClean="0">
                <a:ln>
                  <a:noFill/>
                </a:ln>
                <a:solidFill>
                  <a:schemeClr val="tx1"/>
                </a:solidFill>
                <a:effectLst/>
                <a:ea typeface="Calibri" pitchFamily="34" charset="0"/>
                <a:cs typeface="Times New Roman" pitchFamily="18" charset="0"/>
              </a:rPr>
              <a:t>ημιπάγιο</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-Το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ζωϊκό</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κεφάλαιο, δηλαδή τα ζώα παραγωγής και εργασίας (αγελάδες, πρόβατα, χοίροι,   άλογα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 γεωργικός εξοπλισμός, δηλαδή μηχανήματα και εργαλεία (ελκυστήρες,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αντλητικά</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και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ψεκαστικά</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μηχανήματα, κλαδευτήρια κ.α.)</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-Σκεύη και υλικά διαρκείας (κιβώτια, πλαστικά καλύμματα θερμοκηπίων πολλών χρήσεων, ξυλεία, έπιπλα γραφείου κλπ).</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3</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    Κυκλοφοριακό ή αναλώσιμο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-Εφόδια, αποθέματα, υλικά (σπόροι, λιπάσματα, φάρμακα, ζωοτροφές, υλικά συσκευασίας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παχυνόμενα</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ζώα (μόσχοι, χοιρίδια, αρνιά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-Την </a:t>
            </a:r>
            <a:r>
              <a:rPr kumimoji="0" lang="el-GR" sz="1500" b="0" i="0" u="none" strike="noStrike" cap="none" normalizeH="0" baseline="0" dirty="0" err="1" smtClean="0">
                <a:ln>
                  <a:noFill/>
                </a:ln>
                <a:solidFill>
                  <a:schemeClr val="tx1"/>
                </a:solidFill>
                <a:effectLst/>
                <a:ea typeface="Calibri" pitchFamily="34" charset="0"/>
                <a:cs typeface="Times New Roman" pitchFamily="18" charset="0"/>
              </a:rPr>
              <a:t>ηρτημένη</a:t>
            </a:r>
            <a:r>
              <a:rPr kumimoji="0" lang="el-GR" sz="1500" b="0" i="0" u="none" strike="noStrike" cap="none" normalizeH="0" baseline="0" dirty="0" smtClean="0">
                <a:ln>
                  <a:noFill/>
                </a:ln>
                <a:solidFill>
                  <a:schemeClr val="tx1"/>
                </a:solidFill>
                <a:effectLst/>
                <a:ea typeface="Calibri" pitchFamily="34" charset="0"/>
                <a:cs typeface="Times New Roman" pitchFamily="18" charset="0"/>
              </a:rPr>
              <a:t> εσοδεία, δηλαδή προϊόντα που δεν έχουν ωριμάσει και δεν συγκομίσθηκαν ακόμη από τα φυτά  μονοετών ή πολυετών καλλιεργειών (προς το τέλος της παραγωγικής περιόδου).</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-Τις προκαταβολές καλλιεργειών, που αφορούν στις περιπτώσεις απογραφής,  συντελεστές παραγωγής (λιπάσματα, φάρμακα κλπ) που ήδη χρησιμοποιήθηκαν πριν την ημέρα απογραφής των περιουσιακών στοιχείων της γεωργικής επιχείρησης, για την παραγωγή προϊόντων που θα πραγματοποιηθεί μετά την ημέρα απογραφής (στην αρχή της παραγωγικής περιόδου). </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μετρητά που βρίσκονται στο ταμείο της επιχείρησης, τις καταθέσεις, τις απαιτήσεις έναντι τρίτων (γραμμάτια, επιταγές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αδιάθετα προϊόντα της γεωργικής επιχείρησης</a:t>
            </a:r>
            <a:endParaRPr kumimoji="0" lang="el-GR" sz="1500" b="0" i="0" u="none" strike="noStrike" cap="none" normalizeH="0" baseline="0" dirty="0" smtClean="0">
              <a:ln>
                <a:noFill/>
              </a:ln>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2"/>
            <a:ext cx="8424936" cy="5909310"/>
          </a:xfrm>
          <a:prstGeom prst="rect">
            <a:avLst/>
          </a:prstGeom>
        </p:spPr>
        <p:txBody>
          <a:bodyPr wrap="square">
            <a:spAutoFit/>
          </a:bodyPr>
          <a:lstStyle/>
          <a:p>
            <a:r>
              <a:rPr lang="el-GR" dirty="0"/>
              <a:t>Οι διάφοροι μέθοδοι εκτίμησης των κεφαλαιουχικών αγαθών της γεωργικής επιχείρησης  αναφέρονται συνοπτικά</a:t>
            </a:r>
            <a:r>
              <a:rPr lang="el-GR" dirty="0" smtClean="0"/>
              <a:t>:</a:t>
            </a:r>
          </a:p>
          <a:p>
            <a:endParaRPr lang="el-GR" dirty="0"/>
          </a:p>
          <a:p>
            <a:pPr lvl="0"/>
            <a:r>
              <a:rPr lang="el-GR" i="1" u="sng" dirty="0"/>
              <a:t>Εκτίμηση με βάση την τρέχουσα τιμή αγοράς ή πώλησης του αγα</a:t>
            </a:r>
            <a:r>
              <a:rPr lang="el-GR" i="1" dirty="0"/>
              <a:t>θού </a:t>
            </a:r>
            <a:r>
              <a:rPr lang="el-GR" dirty="0"/>
              <a:t>(γεωργικά προϊόντα και εφόδια, γεωργικά εδάφη, ζώα, δενδρύλλια, γεωργικά μηχανήματα, κλπ</a:t>
            </a:r>
          </a:p>
          <a:p>
            <a:pPr lvl="0"/>
            <a:endParaRPr lang="el-GR" i="1" dirty="0" smtClean="0"/>
          </a:p>
          <a:p>
            <a:pPr lvl="0"/>
            <a:r>
              <a:rPr lang="el-GR" i="1" u="sng" dirty="0" smtClean="0"/>
              <a:t>Εκτίμηση </a:t>
            </a:r>
            <a:r>
              <a:rPr lang="el-GR" i="1" u="sng" dirty="0"/>
              <a:t>με βάση το κόστος κατασκευής ή ανακατασκευής ή αντικατάστασης του αγαθού</a:t>
            </a:r>
            <a:r>
              <a:rPr lang="el-GR" dirty="0"/>
              <a:t> (κτίσματα, γεωργικές κατασκευές και έγγειες βελτιώσεις, προμήθειες και προϊόντα που παράγονται στην εκμετάλλευση -εάν δεν μπορεί να χρησιμοποιηθεί η μέθοδος της τρέχουσας τιμής αγοράς ή πώλησης-, προκαταβολές καλλιεργειών).</a:t>
            </a:r>
          </a:p>
          <a:p>
            <a:pPr lvl="0"/>
            <a:endParaRPr lang="el-GR" i="1" dirty="0" smtClean="0"/>
          </a:p>
          <a:p>
            <a:pPr lvl="0"/>
            <a:r>
              <a:rPr lang="el-GR" i="1" u="sng" dirty="0" smtClean="0"/>
              <a:t>Εκτίμηση </a:t>
            </a:r>
            <a:r>
              <a:rPr lang="el-GR" i="1" u="sng" dirty="0"/>
              <a:t>με βάση την κεφαλαιοποίηση των αναμενόμενων προσόδων </a:t>
            </a:r>
            <a:r>
              <a:rPr lang="el-GR" dirty="0"/>
              <a:t>(γεωργικά εδάφη και ζώα -εάν δεν μπορεί να χρησιμοποιηθεί η μέθοδος της τρέχουσας τιμής αγοράς ή πώλησης-,  έγγειες βελτιώσεις, μόνιμες φυτείες</a:t>
            </a:r>
            <a:r>
              <a:rPr lang="el-GR" dirty="0" smtClean="0"/>
              <a:t>).</a:t>
            </a:r>
          </a:p>
          <a:p>
            <a:pPr lvl="0"/>
            <a:endParaRPr lang="el-GR" dirty="0"/>
          </a:p>
          <a:p>
            <a:r>
              <a:rPr lang="el-GR" dirty="0"/>
              <a:t>Η μέθοδος αυτή βασίζεται στην κεφαλαιοποίηση των μελλοντικών προσόδων (ενοικίων, ωφελημάτων κλπ.) που αναμένεται να αποφέρει το εκτιμώμενο κεφαλαιουχικό αγαθό.</a:t>
            </a:r>
          </a:p>
          <a:p>
            <a:r>
              <a:rPr lang="el-GR" i="1" dirty="0"/>
              <a:t>Κεφαλαιοποίηση</a:t>
            </a:r>
            <a:r>
              <a:rPr lang="el-GR" dirty="0"/>
              <a:t> είναι η τεχνική εκείνη που ανάγει (μετατρέπει) την αναμενόμενη ετήσια πρόσοδο που αποφέρει ένα κεφαλαιουχικό αγαθό υπό κανονικές συνθήκες, στην αντίστοιχη συνολική αξία του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51520" y="422623"/>
            <a:ext cx="86409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 η εκτίμηση της αξίας ενός κεφαλαιουχικού αγαθού  πραγματοποιείται με τη χρήση των υπολογιζόμενων μελλοντικών προσόδων του. Συνεπώς η μέθοδος της κεφαλαιοποίησης εφαρμόζεται στην εκτίμηση κεφαλαιουχικών αγαθών της γεωργικής εκμετάλλευσης, των οποίων είναι δυνατός ο υπολογισμός της προσδοκώμενης ωφέλειας (προσόδου), με αρκετή ακρίβεια.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Ο τύπος της κεφαλαιοποίησης είναι : K</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 </a:t>
            </a:r>
            <a:endParaRPr kumimoji="0" lang="el-GR" b="0" i="0" u="none" strike="noStrike" cap="none" normalizeH="0" baseline="0" dirty="0" smtClean="0">
              <a:ln>
                <a:noFill/>
              </a:ln>
              <a:solidFill>
                <a:schemeClr val="tx1"/>
              </a:solidFill>
              <a:effectLst/>
            </a:endParaRPr>
          </a:p>
        </p:txBody>
      </p:sp>
      <p:sp>
        <p:nvSpPr>
          <p:cNvPr id="1027" name="Rectangle 3"/>
          <p:cNvSpPr>
            <a:spLocks noChangeArrowheads="1"/>
          </p:cNvSpPr>
          <p:nvPr/>
        </p:nvSpPr>
        <p:spPr bwMode="auto">
          <a:xfrm>
            <a:off x="323528" y="2412659"/>
            <a:ext cx="849694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όπου: K</a:t>
            </a:r>
            <a:r>
              <a:rPr kumimoji="0" lang="el-GR" sz="1600" b="0" i="1"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0</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η σημερινή εκτιμώμενη αξία του κεφαλαιουχικού αγαθού</a:t>
            </a:r>
            <a:endParaRPr kumimoji="0" lang="el-GR" sz="16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 </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είναι η υπολογιζόμενη ετήσια πρόσοδος του κεφαλαιουχικού αγαθού</a:t>
            </a:r>
            <a:endParaRPr kumimoji="0" lang="el-GR" sz="16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το επικρατούν επιτόκιο εκφραζόμενο ως δεκαδικός αριθμός (π.χ. εάν το χρησιμοποιούμενο επιτόκιο είναι 5%, τότε το </a:t>
            </a: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 </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0,05) </a:t>
            </a:r>
            <a:endParaRPr kumimoji="0" lang="el-GR" sz="1600" b="0" i="1" u="none" strike="noStrike" cap="none" normalizeH="0" baseline="0" dirty="0" smtClean="0">
              <a:ln>
                <a:noFill/>
              </a:ln>
              <a:solidFill>
                <a:schemeClr val="tx1"/>
              </a:solidFill>
              <a:effectLst/>
              <a:latin typeface="Arial" pitchFamily="34" charset="0"/>
            </a:endParaRPr>
          </a:p>
        </p:txBody>
      </p:sp>
      <p:graphicFrame>
        <p:nvGraphicFramePr>
          <p:cNvPr id="1028" name="Object 4"/>
          <p:cNvGraphicFramePr>
            <a:graphicFrameLocks noChangeAspect="1"/>
          </p:cNvGraphicFramePr>
          <p:nvPr/>
        </p:nvGraphicFramePr>
        <p:xfrm>
          <a:off x="4283968" y="1628800"/>
          <a:ext cx="288032" cy="660029"/>
        </p:xfrm>
        <a:graphic>
          <a:graphicData uri="http://schemas.openxmlformats.org/presentationml/2006/ole">
            <p:oleObj spid="_x0000_s1028" name="Equation" r:id="rId3" imgW="164957" imgH="393359" progId="Equation.3">
              <p:embed/>
            </p:oleObj>
          </a:graphicData>
        </a:graphic>
      </p:graphicFrame>
      <p:sp>
        <p:nvSpPr>
          <p:cNvPr id="1034" name="Rectangle 10"/>
          <p:cNvSpPr>
            <a:spLocks noChangeArrowheads="1"/>
          </p:cNvSpPr>
          <p:nvPr/>
        </p:nvSpPr>
        <p:spPr bwMode="auto">
          <a:xfrm>
            <a:off x="251520" y="3590236"/>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Παραλλαγή της μεθόδου αυτής είναι και η μέθοδος της </a:t>
            </a:r>
            <a:r>
              <a:rPr kumimoji="0" lang="el-GR" b="0" i="0" u="sng" strike="noStrike" cap="none" normalizeH="0" baseline="0" dirty="0" smtClean="0">
                <a:ln>
                  <a:noFill/>
                </a:ln>
                <a:solidFill>
                  <a:schemeClr val="tx1"/>
                </a:solidFill>
                <a:effectLst/>
                <a:ea typeface="Calibri" pitchFamily="34" charset="0"/>
                <a:cs typeface="Times New Roman" pitchFamily="18" charset="0"/>
              </a:rPr>
              <a:t>προεξόφλησης</a:t>
            </a:r>
            <a:r>
              <a:rPr kumimoji="0" lang="el-GR" b="0" i="0" u="none" strike="noStrike" cap="none" normalizeH="0" baseline="0" dirty="0" smtClean="0">
                <a:ln>
                  <a:noFill/>
                </a:ln>
                <a:solidFill>
                  <a:schemeClr val="tx1"/>
                </a:solidFill>
                <a:effectLst/>
                <a:ea typeface="Calibri" pitchFamily="34" charset="0"/>
                <a:cs typeface="Times New Roman" pitchFamily="18" charset="0"/>
              </a:rPr>
              <a:t> των εσόδων (προσόδων) από ένα περιουσιακό στοιχείο. Η μέθοδος αυτή στηρίζεται στην αρχή ότι η αξία ενός κεφαλαιουχικού αγαθού είναι ίση με το σύνολο των μελλοντικών εσόδων από το αγαθό αυτό, τα οποία προεξοφλούνται (δηλαδή υπολογίζεται η τωρινή-παρούσα αξία του αγαθού), με ορισμένο επιτόκιο κατά το χρόνο εκτίμησης.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Ειδικότερα  η σημερινή αξία  (Κ</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ενός κεφαλαίου που ανατοκίζεται για (ν) έτη και με επιτόκιο (ε), υπολογίζεται από τον τύπο:</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K</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 </a:t>
            </a:r>
            <a:endParaRPr kumimoji="0" lang="el-GR" b="0" i="0" u="none" strike="noStrike" cap="none" normalizeH="0" baseline="0" dirty="0" smtClean="0">
              <a:ln>
                <a:noFill/>
              </a:ln>
              <a:solidFill>
                <a:schemeClr val="tx1"/>
              </a:solidFill>
              <a:effectLst/>
            </a:endParaRPr>
          </a:p>
        </p:txBody>
      </p:sp>
      <p:graphicFrame>
        <p:nvGraphicFramePr>
          <p:cNvPr id="1033" name="Object 9"/>
          <p:cNvGraphicFramePr>
            <a:graphicFrameLocks noChangeAspect="1"/>
          </p:cNvGraphicFramePr>
          <p:nvPr/>
        </p:nvGraphicFramePr>
        <p:xfrm>
          <a:off x="827584" y="5517232"/>
          <a:ext cx="790575" cy="447675"/>
        </p:xfrm>
        <a:graphic>
          <a:graphicData uri="http://schemas.openxmlformats.org/presentationml/2006/ole">
            <p:oleObj spid="_x0000_s1033" name="Equation" r:id="rId4" imgW="787058" imgH="444307" progId="Equation.3">
              <p:embed/>
            </p:oleObj>
          </a:graphicData>
        </a:graphic>
      </p:graphicFrame>
      <p:sp>
        <p:nvSpPr>
          <p:cNvPr id="1035" name="Rectangle 11"/>
          <p:cNvSpPr>
            <a:spLocks noChangeArrowheads="1"/>
          </p:cNvSpPr>
          <p:nvPr/>
        </p:nvSpPr>
        <p:spPr bwMode="auto">
          <a:xfrm>
            <a:off x="179512" y="6038635"/>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όπου που </a:t>
            </a:r>
            <a:r>
              <a:rPr kumimoji="0" lang="el-GR" sz="16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Π</a:t>
            </a:r>
            <a:r>
              <a:rPr kumimoji="0" lang="el-GR" sz="1600" b="0" i="1" u="none" strike="noStrike" cap="none" normalizeH="0" baseline="-30000" dirty="0" err="1" smtClean="0">
                <a:ln>
                  <a:noFill/>
                </a:ln>
                <a:solidFill>
                  <a:schemeClr val="tx1"/>
                </a:solidFill>
                <a:effectLst/>
                <a:latin typeface="Calibri" pitchFamily="34" charset="0"/>
                <a:ea typeface="Calibri" pitchFamily="34" charset="0"/>
                <a:cs typeface="Times New Roman" pitchFamily="18" charset="0"/>
              </a:rPr>
              <a:t>ν</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η μελλοντική αξία των κεφαλαίων ύστερα από (ν) έτη. </a:t>
            </a:r>
            <a:endParaRPr kumimoji="0" lang="el-GR" sz="16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1476</Words>
  <Application>Microsoft Office PowerPoint</Application>
  <PresentationFormat>On-screen Show (4:3)</PresentationFormat>
  <Paragraphs>203</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Εισαγωγή στη Γεωργική Οικονομική</vt:lpstr>
      <vt:lpstr>Συντελεστές γεωργικής παραγωγής</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kostasT</cp:lastModifiedBy>
  <cp:revision>20</cp:revision>
  <dcterms:created xsi:type="dcterms:W3CDTF">2015-02-19T20:47:46Z</dcterms:created>
  <dcterms:modified xsi:type="dcterms:W3CDTF">2016-02-23T17:20:52Z</dcterms:modified>
</cp:coreProperties>
</file>