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6858000" cy="9144000" type="screen4x3"/>
  <p:notesSz cx="6858000" cy="9144000"/>
  <p:custDataLst>
    <p:tags r:id="rId1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82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E2070-2558-4ED1-BE6F-0C3C783992E3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3465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D7834-5C89-4E21-852B-6AFF645FFFF2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205F6-8466-48CC-B58B-D879CB94FE6F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AB261-566C-434F-828F-249F7D82AEA4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D429-D834-4804-892E-485E1DBF2441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1C2E9-D6FB-4A32-B1B4-746C3338B8C5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18D56-84FD-46D1-8FDA-C76C4687641B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55668-C6E8-483F-A11F-92663396CFBF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EB24-785E-4EBC-94E9-1D25CA79F1D5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6DDC7-ED7A-4AD9-AE4D-F27CEC4CE372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F71A3-4139-49C1-A778-A43453411F89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C4F27-E31C-43FE-8D24-602E2EAFAD96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592E2C-D910-4B7A-9A79-160BDC874F93}" type="slidenum">
              <a:rPr lang="el-GR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9.wmf"/><Relationship Id="rId3" Type="http://schemas.openxmlformats.org/officeDocument/2006/relationships/image" Target="../media/image20.jpeg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8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9125" y="547688"/>
            <a:ext cx="28686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l-GR" b="1" dirty="0"/>
              <a:t>ΑΠΟΤΥΧΙΑ ΤΗΣ ΑΓΟΡΑΣ</a:t>
            </a:r>
          </a:p>
          <a:p>
            <a:pPr algn="ctr"/>
            <a:endParaRPr lang="en-US" dirty="0"/>
          </a:p>
          <a:p>
            <a:pPr algn="ctr"/>
            <a:r>
              <a:rPr lang="el-GR" dirty="0"/>
              <a:t>ΑΛΛΑ ΤΙ ΕΙΝΑΙ ΑΓΟΡΑ?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20713" y="2700338"/>
            <a:ext cx="5635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Όταν η αγορά λειτουργεί απρόσκοπτα</a:t>
            </a:r>
            <a:endParaRPr lang="en-US" dirty="0"/>
          </a:p>
          <a:p>
            <a:r>
              <a:rPr lang="el-GR" dirty="0"/>
              <a:t>τότε η κατά </a:t>
            </a:r>
            <a:r>
              <a:rPr lang="el-GR" dirty="0" err="1"/>
              <a:t>Pareto</a:t>
            </a:r>
            <a:r>
              <a:rPr lang="el-GR" dirty="0"/>
              <a:t> ισορροπία της αγοράς </a:t>
            </a:r>
            <a:endParaRPr lang="en-US" dirty="0"/>
          </a:p>
          <a:p>
            <a:r>
              <a:rPr lang="el-GR" dirty="0"/>
              <a:t>οδηγεί στην παραγωγή μέγιστου κοινωνικού</a:t>
            </a:r>
            <a:endParaRPr lang="en-US" dirty="0"/>
          </a:p>
          <a:p>
            <a:r>
              <a:rPr lang="el-GR" dirty="0"/>
              <a:t> πλεονάσματος (</a:t>
            </a:r>
            <a:r>
              <a:rPr lang="el-GR" dirty="0" err="1"/>
              <a:t>Social</a:t>
            </a:r>
            <a:r>
              <a:rPr lang="el-GR" dirty="0"/>
              <a:t> </a:t>
            </a:r>
            <a:r>
              <a:rPr lang="el-GR" dirty="0" err="1"/>
              <a:t>Surplus</a:t>
            </a:r>
            <a:r>
              <a:rPr lang="el-GR" dirty="0"/>
              <a:t>).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0075" y="4375150"/>
            <a:ext cx="3976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ΤΙ ΕΙΝΑΙ ΚΟΝΩΝΙΚΟ ΠΛΕΟΝΑΣΜΑ?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73100" y="5383213"/>
            <a:ext cx="5122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η διαφορά της ακαθάριστης κοινωνικής ωφέλειας</a:t>
            </a:r>
          </a:p>
          <a:p>
            <a:r>
              <a:rPr lang="el-GR"/>
              <a:t> και του κοινωνικού κόστους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8913" y="6948488"/>
            <a:ext cx="2820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την καμπύλη της ζήτησης 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141663" y="71643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437063" y="6659563"/>
            <a:ext cx="14636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ακαθάριστη </a:t>
            </a:r>
          </a:p>
          <a:p>
            <a:r>
              <a:rPr lang="el-GR"/>
              <a:t>ωφέλεια της </a:t>
            </a:r>
          </a:p>
          <a:p>
            <a:r>
              <a:rPr lang="el-GR"/>
              <a:t>παραγωγής 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15975" y="8335963"/>
            <a:ext cx="855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ΓΙΑΤΙ?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1773238" y="7740650"/>
            <a:ext cx="21605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76250" y="1619250"/>
            <a:ext cx="597693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Θεσμικός μηχανισμός κατανομής των πόρων (σπάνιων)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88" y="1208088"/>
            <a:ext cx="4899025" cy="672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916832" y="539552"/>
            <a:ext cx="2832100" cy="366712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dirty="0"/>
              <a:t>1) αφομοιωτική ικανότητα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48880" y="2051720"/>
            <a:ext cx="192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Αρχική ικανότητα</a:t>
            </a:r>
            <a:endParaRPr lang="el-GR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24944" y="2411760"/>
            <a:ext cx="0" cy="7200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2087563"/>
            <a:ext cx="56165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76672" y="827584"/>
            <a:ext cx="576064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b="1" dirty="0" smtClean="0"/>
              <a:t>2) Προβλήματα εκτίμησης του εξωτερικού κόστους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56792" y="611560"/>
            <a:ext cx="390145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b="1" dirty="0" smtClean="0"/>
              <a:t>αλλαγή κοινωνικών προτιμήσεων</a:t>
            </a:r>
            <a:endParaRPr lang="el-GR" b="1" dirty="0"/>
          </a:p>
        </p:txBody>
      </p:sp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88" y="1619672"/>
            <a:ext cx="55403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64250" y="28162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28162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64200" y="2806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806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64200" y="2806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806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56792" y="6588224"/>
          <a:ext cx="3603084" cy="49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8" imgW="2031840" imgH="279360" progId="Equation.DSMT4">
                  <p:embed/>
                </p:oleObj>
              </mc:Choice>
              <mc:Fallback>
                <p:oleObj name="Equation" r:id="rId8" imgW="203184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792" y="6588224"/>
                        <a:ext cx="3603084" cy="495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877888" y="7308850"/>
          <a:ext cx="48164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10" imgW="2717640" imgH="279360" progId="Equation.DSMT4">
                  <p:embed/>
                </p:oleObj>
              </mc:Choice>
              <mc:Fallback>
                <p:oleObj name="Equation" r:id="rId10" imgW="2717640" imgH="2793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7308850"/>
                        <a:ext cx="48164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124744" y="8149866"/>
          <a:ext cx="4320480" cy="517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12" imgW="2831760" imgH="279360" progId="Equation.DSMT4">
                  <p:embed/>
                </p:oleObj>
              </mc:Choice>
              <mc:Fallback>
                <p:oleObj name="Equation" r:id="rId12" imgW="2831760" imgH="2793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744" y="8149866"/>
                        <a:ext cx="4320480" cy="517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8638" y="919163"/>
            <a:ext cx="2805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καμπύλη της προσφοράς 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357563" y="111601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81525" y="755650"/>
            <a:ext cx="1831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το κόστος </a:t>
            </a:r>
          </a:p>
          <a:p>
            <a:r>
              <a:rPr lang="el-GR"/>
              <a:t>της παραγωγής 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275" y="1579563"/>
            <a:ext cx="547211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844675" y="6659563"/>
          <a:ext cx="28575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4" imgW="1269449" imgH="304668" progId="Equation.DSMT4">
                  <p:embed/>
                </p:oleObj>
              </mc:Choice>
              <mc:Fallback>
                <p:oleObj name="Equation" r:id="rId4" imgW="1269449" imgH="304668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6659563"/>
                        <a:ext cx="28575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20713" y="6084888"/>
            <a:ext cx="565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ΠΡΟΒΛΗΜΑ : ΜΑΧ ΚΟΙΝΩΝΙΚΟΥ ΠΛΕΟΝΑΣΜΑΤΟΣ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35133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133600" y="7893050"/>
          <a:ext cx="244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6" imgW="1269449" imgH="444307" progId="Equation.DSMT4">
                  <p:embed/>
                </p:oleObj>
              </mc:Choice>
              <mc:Fallback>
                <p:oleObj name="Equation" r:id="rId6" imgW="1269449" imgH="444307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7893050"/>
                        <a:ext cx="24479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924175" y="73088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435133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92150" y="1116013"/>
          <a:ext cx="4978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2527300" imgH="444500" progId="Equation.DSMT4">
                  <p:embed/>
                </p:oleObj>
              </mc:Choice>
              <mc:Fallback>
                <p:oleObj name="Equation" r:id="rId3" imgW="2527300" imgH="4445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116013"/>
                        <a:ext cx="49784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35133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52513" y="2700338"/>
          <a:ext cx="45339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5" imgW="2692400" imgH="444500" progId="Equation.DSMT4">
                  <p:embed/>
                </p:oleObj>
              </mc:Choice>
              <mc:Fallback>
                <p:oleObj name="Equation" r:id="rId5" imgW="2692400" imgH="4445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2700338"/>
                        <a:ext cx="45339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0075" y="4159250"/>
            <a:ext cx="85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ΓΙΑΤΙ?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3624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836613" y="4932363"/>
          <a:ext cx="547211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7" imgW="2717800" imgH="419100" progId="Equation.DSMT4">
                  <p:embed/>
                </p:oleObj>
              </mc:Choice>
              <mc:Fallback>
                <p:oleObj name="Equation" r:id="rId7" imgW="2717800" imgH="4191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4932363"/>
                        <a:ext cx="5472112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677988" y="4140200"/>
            <a:ext cx="5180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Από τον ορισμό του ολοκληρώματος γνωρίζουμε 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443071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765175" y="6877050"/>
          <a:ext cx="52943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9" imgW="2425680" imgH="279360" progId="Equation.DSMT4">
                  <p:embed/>
                </p:oleObj>
              </mc:Choice>
              <mc:Fallback>
                <p:oleObj name="Equation" r:id="rId9" imgW="2425680" imgH="2793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6877050"/>
                        <a:ext cx="529431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033463" y="60325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ΑΡΑ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549275" y="4716463"/>
            <a:ext cx="5975350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341438" y="468313"/>
            <a:ext cx="3997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Η αποτυχία της αγοράς παρατηρείται </a:t>
            </a:r>
          </a:p>
          <a:p>
            <a:r>
              <a:rPr lang="el-GR"/>
              <a:t>στις παρακάτω περιπτώσεις: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/>
        </p:nvGraphicFramePr>
        <p:xfrm>
          <a:off x="620713" y="2195513"/>
          <a:ext cx="5410200" cy="1584326"/>
        </p:xfrm>
        <a:graphic>
          <a:graphicData uri="http://schemas.openxmlformats.org/drawingml/2006/table">
            <a:tbl>
              <a:tblPr/>
              <a:tblGrid>
                <a:gridCol w="2705100"/>
                <a:gridCol w="27051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Δημόσια αγαθά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Φυσικά μονοπώλια 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Εξωτερικές Οικονομίες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Ατελής πληροφόρηση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Line 31"/>
          <p:cNvSpPr>
            <a:spLocks noChangeShapeType="1"/>
          </p:cNvSpPr>
          <p:nvPr/>
        </p:nvSpPr>
        <p:spPr bwMode="auto">
          <a:xfrm flipV="1">
            <a:off x="3357563" y="3851275"/>
            <a:ext cx="0" cy="1728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772816" y="5940152"/>
            <a:ext cx="3273425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dirty="0"/>
              <a:t>ΠΑΡΕΜΒΑΣΗ ΤΟΥ ΚΡΑΤΟΥΣ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04813" y="7740650"/>
            <a:ext cx="233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θεωρία του δημόσιου</a:t>
            </a:r>
          </a:p>
          <a:p>
            <a:r>
              <a:rPr lang="el-GR"/>
              <a:t> συμφέροντος 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292600" y="7667625"/>
            <a:ext cx="2366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θεωρία της δημόσιας </a:t>
            </a:r>
          </a:p>
          <a:p>
            <a:r>
              <a:rPr lang="el-GR"/>
              <a:t>επιλογής 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V="1">
            <a:off x="1125538" y="6516688"/>
            <a:ext cx="1727200" cy="1295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H="1" flipV="1">
            <a:off x="3573463" y="6516688"/>
            <a:ext cx="1727200" cy="11509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84175" y="8480425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(normative theory). 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489450" y="848042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(positive theory)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81075" y="1042988"/>
            <a:ext cx="22352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dirty="0"/>
              <a:t>ΔΙΑΚΡΙΣΗ ΑΓΑΘΩΝ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3357563" y="611188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21250" y="415925"/>
            <a:ext cx="1143000" cy="3667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dirty="0"/>
              <a:t>ΙΔΙΩΤΙΚΑ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357563" y="1331913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992688" y="1711325"/>
            <a:ext cx="1227137" cy="3667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dirty="0"/>
              <a:t>ΔΗΜΟΣΙΑ</a:t>
            </a:r>
          </a:p>
        </p:txBody>
      </p:sp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86088"/>
            <a:ext cx="6597650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own Arrow 13"/>
          <p:cNvSpPr/>
          <p:nvPr/>
        </p:nvSpPr>
        <p:spPr>
          <a:xfrm rot="10800000">
            <a:off x="2852936" y="6372200"/>
            <a:ext cx="432048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56792" y="8244408"/>
            <a:ext cx="3445623" cy="36933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ΠΕΡΙΒΑΛΛΟΝΤΙΚΗ ΠΟΙΟΤΗΤΑ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487363"/>
            <a:ext cx="535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Εξωτερικές Οικονομίες και Κοινωνική Ευημερία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042988"/>
            <a:ext cx="56896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95300" y="3659188"/>
            <a:ext cx="293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95300" y="3659188"/>
            <a:ext cx="293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95300" y="3659188"/>
            <a:ext cx="293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7227" name="Picture 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5292725"/>
            <a:ext cx="5870575" cy="1311275"/>
          </a:xfrm>
          <a:prstGeom prst="rect">
            <a:avLst/>
          </a:prstGeom>
          <a:noFill/>
        </p:spPr>
      </p:pic>
      <p:pic>
        <p:nvPicPr>
          <p:cNvPr id="7228" name="Picture 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275" y="6804025"/>
            <a:ext cx="5870575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89000" y="703263"/>
            <a:ext cx="528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Άριστο επίπεδο περιβαλλοντικής προστασίας</a:t>
            </a:r>
            <a:r>
              <a:rPr lang="el-GR"/>
              <a:t> 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1835150"/>
            <a:ext cx="5275263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299" y="922743"/>
            <a:ext cx="6308045" cy="530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60438" y="6535738"/>
            <a:ext cx="391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Τι συμβολίζει? Και τι δεν συμβολίζει?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33463" y="7616825"/>
            <a:ext cx="4594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εν δυνάμει Pareto βελτίωση  (</a:t>
            </a:r>
            <a:r>
              <a:rPr lang="en-US"/>
              <a:t>Quasi Pareto)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44824" y="611560"/>
            <a:ext cx="336092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dirty="0"/>
              <a:t>ΠΡΟΒΛΗΜΑΤΑ </a:t>
            </a:r>
            <a:r>
              <a:rPr lang="el-GR" dirty="0" smtClean="0"/>
              <a:t>ΤΟΥ ΑΡΙΣΤΟΥ </a:t>
            </a:r>
          </a:p>
          <a:p>
            <a:r>
              <a:rPr lang="el-GR" dirty="0" smtClean="0"/>
              <a:t>ΕΠΙΠΕΔΟΥ ΡΥΠΑΝΣΗΣ</a:t>
            </a:r>
            <a:endParaRPr lang="el-GR" dirty="0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1412776" y="1331640"/>
            <a:ext cx="1872208" cy="266429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68334" y="3707904"/>
            <a:ext cx="28888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b="1" dirty="0"/>
              <a:t>ΤΕΧΝΙΚΑ</a:t>
            </a:r>
          </a:p>
          <a:p>
            <a:pPr marL="342900" indent="-342900">
              <a:buAutoNum type="arabicParenR"/>
            </a:pPr>
            <a:r>
              <a:rPr lang="el-GR" dirty="0" smtClean="0"/>
              <a:t>Αφομοιωτική ικανότητα</a:t>
            </a:r>
          </a:p>
          <a:p>
            <a:pPr marL="342900" indent="-342900">
              <a:buAutoNum type="arabicParenR"/>
            </a:pPr>
            <a:r>
              <a:rPr lang="el-GR" dirty="0" smtClean="0"/>
              <a:t>Προβλήματα εκτίμησης</a:t>
            </a:r>
            <a:endParaRPr lang="en-US" dirty="0" smtClean="0"/>
          </a:p>
          <a:p>
            <a:pPr marL="342900" indent="-342900"/>
            <a:r>
              <a:rPr lang="el-GR" dirty="0" smtClean="0"/>
              <a:t> </a:t>
            </a:r>
            <a:r>
              <a:rPr lang="el-GR" dirty="0"/>
              <a:t>του </a:t>
            </a:r>
            <a:r>
              <a:rPr lang="el-GR" dirty="0" smtClean="0"/>
              <a:t>εξωτερικού κόστους</a:t>
            </a:r>
          </a:p>
          <a:p>
            <a:r>
              <a:rPr lang="el-GR" dirty="0" smtClean="0"/>
              <a:t>3) Κοινωνικές Προτιμήσεις</a:t>
            </a:r>
            <a:endParaRPr lang="el-GR" dirty="0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38991" y="3995936"/>
            <a:ext cx="20614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dirty="0"/>
              <a:t>ΟΥΣΙΑΣΤΙΚΑ:</a:t>
            </a:r>
          </a:p>
          <a:p>
            <a:pPr algn="ctr">
              <a:lnSpc>
                <a:spcPct val="200000"/>
              </a:lnSpc>
            </a:pPr>
            <a:r>
              <a:rPr lang="el-GR" sz="1400" dirty="0" smtClean="0"/>
              <a:t>ανυπαρξία θεωρήματος</a:t>
            </a:r>
          </a:p>
          <a:p>
            <a:pPr algn="ctr"/>
            <a:r>
              <a:rPr lang="el-GR" sz="1400" dirty="0" smtClean="0"/>
              <a:t>οικολογικής ισορροπίας</a:t>
            </a:r>
            <a:endParaRPr lang="el-GR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780928" y="1835696"/>
            <a:ext cx="237626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198</Words>
  <Application>Microsoft Office PowerPoint</Application>
  <PresentationFormat>Προβολή στην οθόνη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5" baseType="lpstr">
      <vt:lpstr>Default Design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28</cp:revision>
  <dcterms:created xsi:type="dcterms:W3CDTF">2009-02-17T16:38:23Z</dcterms:created>
  <dcterms:modified xsi:type="dcterms:W3CDTF">2013-09-13T09:28:13Z</dcterms:modified>
</cp:coreProperties>
</file>