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9" r:id="rId6"/>
    <p:sldId id="268" r:id="rId7"/>
    <p:sldId id="275" r:id="rId8"/>
    <p:sldId id="270" r:id="rId9"/>
    <p:sldId id="272" r:id="rId10"/>
    <p:sldId id="273" r:id="rId11"/>
    <p:sldId id="271" r:id="rId12"/>
    <p:sldId id="276"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68" autoAdjust="0"/>
    <p:restoredTop sz="94660"/>
  </p:normalViewPr>
  <p:slideViewPr>
    <p:cSldViewPr snapToGrid="0">
      <p:cViewPr varScale="1">
        <p:scale>
          <a:sx n="115" d="100"/>
          <a:sy n="115" d="100"/>
        </p:scale>
        <p:origin x="7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6064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116557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128896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271646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78007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150930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8" name="Θέση υποσέλιδου 7"/>
          <p:cNvSpPr>
            <a:spLocks noGrp="1"/>
          </p:cNvSpPr>
          <p:nvPr>
            <p:ph type="ftr" sz="quarter" idx="11"/>
          </p:nvPr>
        </p:nvSpPr>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427151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300692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312140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3212140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E2CD1801-8B59-4F53-A72D-E4FA6A8E54C2}" type="datetimeFigureOut">
              <a:rPr lang="el-GR" smtClean="0"/>
              <a:t>19/10/2023</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3308FB29-4412-4288-9F23-2F7C39BB44FB}" type="slidenum">
              <a:rPr lang="el-GR" smtClean="0"/>
              <a:t>‹#›</a:t>
            </a:fld>
            <a:endParaRPr lang="el-GR" dirty="0"/>
          </a:p>
        </p:txBody>
      </p:sp>
    </p:spTree>
    <p:extLst>
      <p:ext uri="{BB962C8B-B14F-4D97-AF65-F5344CB8AC3E}">
        <p14:creationId xmlns:p14="http://schemas.microsoft.com/office/powerpoint/2010/main" val="388617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965">
              <a:srgbClr val="B8D1E7"/>
            </a:gs>
            <a:gs pos="36296">
              <a:srgbClr val="BBCFE1"/>
            </a:gs>
            <a:gs pos="0">
              <a:schemeClr val="accent3">
                <a:lumMod val="60000"/>
                <a:lumOff val="40000"/>
              </a:schemeClr>
            </a:gs>
            <a:gs pos="61381">
              <a:srgbClr val="B5D2EC"/>
            </a:gs>
            <a:gs pos="54000">
              <a:schemeClr val="accent1">
                <a:lumMod val="45000"/>
                <a:lumOff val="55000"/>
              </a:schemeClr>
            </a:gs>
            <a:gs pos="75000">
              <a:srgbClr val="B7D3ED"/>
            </a:gs>
            <a:gs pos="65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D1801-8B59-4F53-A72D-E4FA6A8E54C2}" type="datetimeFigureOut">
              <a:rPr lang="el-GR" smtClean="0"/>
              <a:t>19/10/2023</a:t>
            </a:fld>
            <a:endParaRPr lang="el-GR" dirty="0"/>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8FB29-4412-4288-9F23-2F7C39BB44FB}" type="slidenum">
              <a:rPr lang="el-GR" smtClean="0"/>
              <a:t>‹#›</a:t>
            </a:fld>
            <a:endParaRPr lang="el-GR" dirty="0"/>
          </a:p>
        </p:txBody>
      </p:sp>
    </p:spTree>
    <p:extLst>
      <p:ext uri="{BB962C8B-B14F-4D97-AF65-F5344CB8AC3E}">
        <p14:creationId xmlns:p14="http://schemas.microsoft.com/office/powerpoint/2010/main" val="1483176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pPr algn="l"/>
            <a:r>
              <a:rPr lang="el-GR" b="1" dirty="0">
                <a:solidFill>
                  <a:schemeClr val="accent6">
                    <a:lumMod val="50000"/>
                  </a:schemeClr>
                </a:solidFill>
                <a:effectLst>
                  <a:outerShdw blurRad="38100" dist="38100" dir="2700000" algn="tl">
                    <a:srgbClr val="000000">
                      <a:alpha val="43137"/>
                    </a:srgbClr>
                  </a:outerShdw>
                </a:effectLst>
              </a:rPr>
              <a:t>Ράντες και Απόσβεση Δανείου</a:t>
            </a:r>
          </a:p>
        </p:txBody>
      </p:sp>
      <p:sp>
        <p:nvSpPr>
          <p:cNvPr id="3" name="Υπότιτλος 2"/>
          <p:cNvSpPr>
            <a:spLocks noGrp="1"/>
          </p:cNvSpPr>
          <p:nvPr>
            <p:ph type="subTitle" idx="1"/>
          </p:nvPr>
        </p:nvSpPr>
        <p:spPr>
          <a:xfrm>
            <a:off x="2797323" y="5202238"/>
            <a:ext cx="9144000" cy="1655762"/>
          </a:xfrm>
        </p:spPr>
        <p:txBody>
          <a:bodyPr/>
          <a:lstStyle/>
          <a:p>
            <a:pPr algn="r"/>
            <a:r>
              <a:rPr lang="el-GR" dirty="0">
                <a:solidFill>
                  <a:schemeClr val="accent6">
                    <a:lumMod val="50000"/>
                  </a:schemeClr>
                </a:solidFill>
              </a:rPr>
              <a:t>Γούσιος Ιωάννης – Ε.ΔΙ.Π. Γ.Π.Α.</a:t>
            </a:r>
          </a:p>
          <a:p>
            <a:pPr algn="r"/>
            <a:r>
              <a:rPr lang="el-GR" dirty="0">
                <a:solidFill>
                  <a:schemeClr val="accent6">
                    <a:lumMod val="50000"/>
                  </a:schemeClr>
                </a:solidFill>
              </a:rPr>
              <a:t>Παρασκευή </a:t>
            </a:r>
            <a:r>
              <a:rPr lang="el-GR" dirty="0" smtClean="0">
                <a:solidFill>
                  <a:schemeClr val="accent6">
                    <a:lumMod val="50000"/>
                  </a:schemeClr>
                </a:solidFill>
              </a:rPr>
              <a:t>19 </a:t>
            </a:r>
            <a:r>
              <a:rPr lang="el-GR" dirty="0">
                <a:solidFill>
                  <a:schemeClr val="accent6">
                    <a:lumMod val="50000"/>
                  </a:schemeClr>
                </a:solidFill>
              </a:rPr>
              <a:t>Οκτωβρίου </a:t>
            </a:r>
            <a:r>
              <a:rPr lang="el-GR" dirty="0" smtClean="0">
                <a:solidFill>
                  <a:schemeClr val="accent6">
                    <a:lumMod val="50000"/>
                  </a:schemeClr>
                </a:solidFill>
              </a:rPr>
              <a:t>2023</a:t>
            </a:r>
            <a:endParaRPr lang="el-GR" dirty="0">
              <a:solidFill>
                <a:schemeClr val="accent6">
                  <a:lumMod val="50000"/>
                </a:schemeClr>
              </a:solidFill>
            </a:endParaRPr>
          </a:p>
        </p:txBody>
      </p:sp>
    </p:spTree>
    <p:extLst>
      <p:ext uri="{BB962C8B-B14F-4D97-AF65-F5344CB8AC3E}">
        <p14:creationId xmlns:p14="http://schemas.microsoft.com/office/powerpoint/2010/main" val="25850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2633" y="711646"/>
            <a:ext cx="11812385" cy="5465318"/>
          </a:xfrm>
        </p:spPr>
        <p:txBody>
          <a:bodyPr>
            <a:normAutofit/>
          </a:bodyPr>
          <a:lstStyle/>
          <a:p>
            <a:pPr algn="just">
              <a:lnSpc>
                <a:spcPct val="150000"/>
              </a:lnSpc>
            </a:pPr>
            <a:r>
              <a:rPr lang="el-GR" dirty="0">
                <a:solidFill>
                  <a:schemeClr val="accent6">
                    <a:lumMod val="50000"/>
                  </a:schemeClr>
                </a:solidFill>
                <a:effectLst>
                  <a:outerShdw blurRad="38100" dist="38100" dir="2700000" algn="tl">
                    <a:srgbClr val="000000">
                      <a:alpha val="43137"/>
                    </a:srgbClr>
                  </a:outerShdw>
                </a:effectLst>
              </a:rPr>
              <a:t>Απλός τόκος</a:t>
            </a:r>
            <a:r>
              <a:rPr lang="en-US" dirty="0">
                <a:solidFill>
                  <a:schemeClr val="accent6">
                    <a:lumMod val="50000"/>
                  </a:schemeClr>
                </a:solidFill>
                <a:effectLst>
                  <a:outerShdw blurRad="38100" dist="38100" dir="2700000" algn="tl">
                    <a:srgbClr val="000000">
                      <a:alpha val="43137"/>
                    </a:srgbClr>
                  </a:outerShdw>
                </a:effectLst>
              </a:rPr>
              <a:t>:</a:t>
            </a:r>
            <a:endParaRPr lang="el-GR" dirty="0">
              <a:effectLst>
                <a:outerShdw blurRad="38100" dist="38100" dir="2700000" algn="tl">
                  <a:srgbClr val="000000">
                    <a:alpha val="43137"/>
                  </a:srgbClr>
                </a:outerShdw>
              </a:effectLst>
            </a:endParaRPr>
          </a:p>
          <a:p>
            <a:pPr algn="just">
              <a:lnSpc>
                <a:spcPct val="150000"/>
              </a:lnSpc>
            </a:pPr>
            <a:r>
              <a:rPr lang="el-GR" dirty="0" smtClean="0">
                <a:solidFill>
                  <a:schemeClr val="accent6">
                    <a:lumMod val="50000"/>
                  </a:schemeClr>
                </a:solidFill>
                <a:effectLst>
                  <a:outerShdw blurRad="38100" dist="38100" dir="2700000" algn="tl">
                    <a:srgbClr val="000000">
                      <a:alpha val="43137"/>
                    </a:srgbClr>
                  </a:outerShdw>
                </a:effectLst>
              </a:rPr>
              <a:t>Ανατοκισμός </a:t>
            </a:r>
            <a:r>
              <a:rPr lang="el-GR" dirty="0">
                <a:solidFill>
                  <a:schemeClr val="accent6">
                    <a:lumMod val="50000"/>
                  </a:schemeClr>
                </a:solidFill>
                <a:effectLst>
                  <a:outerShdw blurRad="38100" dist="38100" dir="2700000" algn="tl">
                    <a:srgbClr val="000000">
                      <a:alpha val="43137"/>
                    </a:srgbClr>
                  </a:outerShdw>
                </a:effectLst>
              </a:rPr>
              <a:t>ή σύνθετος τόκος</a:t>
            </a:r>
            <a:r>
              <a:rPr lang="en-US" dirty="0">
                <a:solidFill>
                  <a:schemeClr val="accent6">
                    <a:lumMod val="50000"/>
                  </a:schemeClr>
                </a:solidFill>
                <a:effectLst>
                  <a:outerShdw blurRad="38100" dist="38100" dir="2700000" algn="tl">
                    <a:srgbClr val="000000">
                      <a:alpha val="43137"/>
                    </a:srgbClr>
                  </a:outerShdw>
                </a:effectLst>
              </a:rPr>
              <a:t>:</a:t>
            </a:r>
          </a:p>
          <a:p>
            <a:pPr algn="just">
              <a:lnSpc>
                <a:spcPct val="150000"/>
              </a:lnSpc>
            </a:pPr>
            <a:endParaRPr lang="el-GR" dirty="0" smtClean="0">
              <a:solidFill>
                <a:schemeClr val="accent6">
                  <a:lumMod val="50000"/>
                </a:schemeClr>
              </a:solidFill>
              <a:effectLst>
                <a:outerShdw blurRad="38100" dist="38100" dir="2700000" algn="tl">
                  <a:srgbClr val="000000">
                    <a:alpha val="43137"/>
                  </a:srgbClr>
                </a:outerShdw>
              </a:effectLst>
            </a:endParaRPr>
          </a:p>
          <a:p>
            <a:pPr algn="just">
              <a:lnSpc>
                <a:spcPct val="150000"/>
              </a:lnSpc>
            </a:pPr>
            <a:r>
              <a:rPr lang="el-GR" dirty="0" smtClean="0">
                <a:solidFill>
                  <a:schemeClr val="accent6">
                    <a:lumMod val="50000"/>
                  </a:schemeClr>
                </a:solidFill>
                <a:effectLst>
                  <a:outerShdw blurRad="38100" dist="38100" dir="2700000" algn="tl">
                    <a:srgbClr val="000000">
                      <a:alpha val="43137"/>
                    </a:srgbClr>
                  </a:outerShdw>
                </a:effectLst>
              </a:rPr>
              <a:t>Ανατοκισμός </a:t>
            </a:r>
            <a:r>
              <a:rPr lang="el-GR" dirty="0">
                <a:solidFill>
                  <a:schemeClr val="accent6">
                    <a:lumMod val="50000"/>
                  </a:schemeClr>
                </a:solidFill>
                <a:effectLst>
                  <a:outerShdw blurRad="38100" dist="38100" dir="2700000" algn="tl">
                    <a:srgbClr val="000000">
                      <a:alpha val="43137"/>
                    </a:srgbClr>
                  </a:outerShdw>
                </a:effectLst>
              </a:rPr>
              <a:t>με μεγαλύτερη από την ετήσια συχνότητα</a:t>
            </a:r>
            <a:r>
              <a:rPr lang="en-US" dirty="0">
                <a:solidFill>
                  <a:schemeClr val="accent6">
                    <a:lumMod val="50000"/>
                  </a:schemeClr>
                </a:solidFill>
                <a:effectLst>
                  <a:outerShdw blurRad="38100" dist="38100" dir="2700000" algn="tl">
                    <a:srgbClr val="000000">
                      <a:alpha val="43137"/>
                    </a:srgbClr>
                  </a:outerShdw>
                </a:effectLst>
              </a:rPr>
              <a:t>:</a:t>
            </a:r>
          </a:p>
          <a:p>
            <a:pPr algn="just">
              <a:lnSpc>
                <a:spcPct val="150000"/>
              </a:lnSpc>
            </a:pPr>
            <a:r>
              <a:rPr lang="el-GR" dirty="0">
                <a:solidFill>
                  <a:schemeClr val="accent6">
                    <a:lumMod val="50000"/>
                  </a:schemeClr>
                </a:solidFill>
                <a:effectLst>
                  <a:outerShdw blurRad="38100" dist="38100" dir="2700000" algn="tl">
                    <a:srgbClr val="000000">
                      <a:alpha val="43137"/>
                    </a:srgbClr>
                  </a:outerShdw>
                </a:effectLst>
              </a:rPr>
              <a:t>Εύρεση του αρχικού κεφαλαίου (παρούσας αξίας)</a:t>
            </a:r>
            <a:r>
              <a:rPr lang="en-US" dirty="0">
                <a:solidFill>
                  <a:schemeClr val="accent6">
                    <a:lumMod val="50000"/>
                  </a:schemeClr>
                </a:solidFill>
                <a:effectLst>
                  <a:outerShdw blurRad="38100" dist="38100" dir="2700000" algn="tl">
                    <a:srgbClr val="000000">
                      <a:alpha val="43137"/>
                    </a:srgbClr>
                  </a:outerShdw>
                </a:effectLst>
              </a:rPr>
              <a:t>:</a:t>
            </a:r>
          </a:p>
          <a:p>
            <a:pPr algn="just">
              <a:lnSpc>
                <a:spcPct val="150000"/>
              </a:lnSpc>
            </a:pPr>
            <a:endParaRPr lang="el-GR" dirty="0" smtClean="0">
              <a:solidFill>
                <a:schemeClr val="accent6">
                  <a:lumMod val="50000"/>
                </a:schemeClr>
              </a:solidFill>
              <a:effectLst>
                <a:outerShdw blurRad="38100" dist="38100" dir="2700000" algn="tl">
                  <a:srgbClr val="000000">
                    <a:alpha val="43137"/>
                  </a:srgbClr>
                </a:outerShdw>
              </a:effectLst>
            </a:endParaRPr>
          </a:p>
          <a:p>
            <a:pPr algn="just">
              <a:lnSpc>
                <a:spcPct val="150000"/>
              </a:lnSpc>
            </a:pPr>
            <a:r>
              <a:rPr lang="el-GR" dirty="0" smtClean="0">
                <a:solidFill>
                  <a:schemeClr val="accent6">
                    <a:lumMod val="50000"/>
                  </a:schemeClr>
                </a:solidFill>
                <a:effectLst>
                  <a:outerShdw blurRad="38100" dist="38100" dir="2700000" algn="tl">
                    <a:srgbClr val="000000">
                      <a:alpha val="43137"/>
                    </a:srgbClr>
                  </a:outerShdw>
                </a:effectLst>
              </a:rPr>
              <a:t>Συνεχής </a:t>
            </a:r>
            <a:r>
              <a:rPr lang="el-GR" dirty="0">
                <a:solidFill>
                  <a:schemeClr val="accent6">
                    <a:lumMod val="50000"/>
                  </a:schemeClr>
                </a:solidFill>
                <a:effectLst>
                  <a:outerShdw blurRad="38100" dist="38100" dir="2700000" algn="tl">
                    <a:srgbClr val="000000">
                      <a:alpha val="43137"/>
                    </a:srgbClr>
                  </a:outerShdw>
                </a:effectLst>
              </a:rPr>
              <a:t>Ανατοκισμός</a:t>
            </a:r>
            <a:r>
              <a:rPr lang="en-US" dirty="0">
                <a:solidFill>
                  <a:schemeClr val="accent6">
                    <a:lumMod val="50000"/>
                  </a:schemeClr>
                </a:solidFill>
                <a:effectLst>
                  <a:outerShdw blurRad="38100" dist="38100" dir="2700000" algn="tl">
                    <a:srgbClr val="000000">
                      <a:alpha val="43137"/>
                    </a:srgbClr>
                  </a:outerShdw>
                </a:effectLst>
              </a:rPr>
              <a:t>:</a:t>
            </a:r>
          </a:p>
          <a:p>
            <a:pPr algn="just">
              <a:lnSpc>
                <a:spcPct val="110000"/>
              </a:lnSpc>
            </a:pPr>
            <a:endParaRPr lang="en-US" dirty="0">
              <a:solidFill>
                <a:schemeClr val="accent6">
                  <a:lumMod val="50000"/>
                </a:schemeClr>
              </a:solidFill>
              <a:effectLst>
                <a:outerShdw blurRad="38100" dist="38100" dir="2700000" algn="tl">
                  <a:srgbClr val="000000">
                    <a:alpha val="43137"/>
                  </a:srgbClr>
                </a:outerShdw>
              </a:effectLst>
            </a:endParaRPr>
          </a:p>
          <a:p>
            <a:pPr marL="0" indent="0" algn="just">
              <a:lnSpc>
                <a:spcPct val="110000"/>
              </a:lnSpc>
              <a:buNone/>
            </a:pPr>
            <a:endParaRPr lang="en-US" dirty="0">
              <a:solidFill>
                <a:schemeClr val="accent6">
                  <a:lumMod val="50000"/>
                </a:schemeClr>
              </a:solidFill>
              <a:effectLst>
                <a:outerShdw blurRad="38100" dist="38100" dir="2700000" algn="tl">
                  <a:srgbClr val="000000">
                    <a:alpha val="43137"/>
                  </a:srgbClr>
                </a:outerShdw>
              </a:effectLst>
            </a:endParaRPr>
          </a:p>
          <a:p>
            <a:pPr algn="just">
              <a:lnSpc>
                <a:spcPct val="110000"/>
              </a:lnSpc>
            </a:pPr>
            <a:endParaRPr lang="el-GR" dirty="0">
              <a:solidFill>
                <a:schemeClr val="accent6">
                  <a:lumMod val="50000"/>
                </a:schemeClr>
              </a:solidFill>
            </a:endParaRPr>
          </a:p>
        </p:txBody>
      </p:sp>
      <p:graphicFrame>
        <p:nvGraphicFramePr>
          <p:cNvPr id="5" name="Πίνακας 4"/>
          <p:cNvGraphicFramePr>
            <a:graphicFrameLocks noGrp="1"/>
          </p:cNvGraphicFramePr>
          <p:nvPr>
            <p:extLst>
              <p:ext uri="{D42A27DB-BD31-4B8C-83A1-F6EECF244321}">
                <p14:modId xmlns:p14="http://schemas.microsoft.com/office/powerpoint/2010/main" val="434724915"/>
              </p:ext>
            </p:extLst>
          </p:nvPr>
        </p:nvGraphicFramePr>
        <p:xfrm>
          <a:off x="9149392" y="1009189"/>
          <a:ext cx="2674075" cy="485291"/>
        </p:xfrm>
        <a:graphic>
          <a:graphicData uri="http://schemas.openxmlformats.org/drawingml/2006/table">
            <a:tbl>
              <a:tblPr firstRow="1" bandRow="1">
                <a:tableStyleId>{5C22544A-7EE6-4342-B048-85BDC9FD1C3A}</a:tableStyleId>
              </a:tblPr>
              <a:tblGrid>
                <a:gridCol w="2674075">
                  <a:extLst>
                    <a:ext uri="{9D8B030D-6E8A-4147-A177-3AD203B41FA5}">
                      <a16:colId xmlns:a16="http://schemas.microsoft.com/office/drawing/2014/main" val="663481517"/>
                    </a:ext>
                  </a:extLst>
                </a:gridCol>
              </a:tblGrid>
              <a:tr h="485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000" dirty="0">
                          <a:solidFill>
                            <a:schemeClr val="accent6">
                              <a:lumMod val="50000"/>
                            </a:schemeClr>
                          </a:solidFill>
                        </a:rPr>
                        <a:t>Μ</a:t>
                      </a:r>
                      <a:r>
                        <a:rPr lang="el-GR" sz="2000" dirty="0" smtClean="0">
                          <a:solidFill>
                            <a:schemeClr val="accent6">
                              <a:lumMod val="50000"/>
                            </a:schemeClr>
                          </a:solidFill>
                        </a:rPr>
                        <a:t>Α</a:t>
                      </a:r>
                      <a:r>
                        <a:rPr lang="en-US" sz="2000" baseline="-25000" dirty="0">
                          <a:solidFill>
                            <a:schemeClr val="accent6">
                              <a:lumMod val="50000"/>
                            </a:schemeClr>
                          </a:solidFill>
                        </a:rPr>
                        <a:t>n</a:t>
                      </a:r>
                      <a:r>
                        <a:rPr lang="en-US" sz="2000" dirty="0">
                          <a:solidFill>
                            <a:schemeClr val="accent6">
                              <a:lumMod val="50000"/>
                            </a:schemeClr>
                          </a:solidFill>
                        </a:rPr>
                        <a:t> = AA</a:t>
                      </a:r>
                      <a:r>
                        <a:rPr lang="en-US" sz="2000" baseline="-25000" dirty="0">
                          <a:solidFill>
                            <a:schemeClr val="accent6">
                              <a:lumMod val="50000"/>
                            </a:schemeClr>
                          </a:solidFill>
                        </a:rPr>
                        <a:t>0</a:t>
                      </a:r>
                      <a:r>
                        <a:rPr lang="en-US" sz="2000" dirty="0">
                          <a:solidFill>
                            <a:schemeClr val="accent6">
                              <a:lumMod val="50000"/>
                            </a:schemeClr>
                          </a:solidFill>
                        </a:rPr>
                        <a:t> </a:t>
                      </a:r>
                      <a:r>
                        <a:rPr lang="el-GR" sz="2000" dirty="0">
                          <a:solidFill>
                            <a:schemeClr val="accent6">
                              <a:lumMod val="50000"/>
                            </a:schemeClr>
                          </a:solidFill>
                        </a:rPr>
                        <a:t>* (1 + </a:t>
                      </a:r>
                      <a:r>
                        <a:rPr lang="en-US" sz="2000" dirty="0">
                          <a:solidFill>
                            <a:schemeClr val="accent6">
                              <a:lumMod val="50000"/>
                            </a:schemeClr>
                          </a:solidFill>
                        </a:rPr>
                        <a:t>n * r</a:t>
                      </a:r>
                      <a:r>
                        <a:rPr lang="el-GR" sz="2000" dirty="0">
                          <a:solidFill>
                            <a:schemeClr val="accent6">
                              <a:lumMod val="50000"/>
                            </a:schemeClr>
                          </a:solidFill>
                        </a:rPr>
                        <a:t>)</a:t>
                      </a:r>
                      <a:endParaRPr lang="el-GR" sz="2000" baseline="30000" dirty="0">
                        <a:solidFill>
                          <a:schemeClr val="accent6">
                            <a:lumMod val="50000"/>
                          </a:schemeClr>
                        </a:solidFill>
                      </a:endParaRPr>
                    </a:p>
                  </a:txBody>
                  <a:tcPr>
                    <a:noFill/>
                  </a:tcPr>
                </a:tc>
                <a:extLst>
                  <a:ext uri="{0D108BD9-81ED-4DB2-BD59-A6C34878D82A}">
                    <a16:rowId xmlns:a16="http://schemas.microsoft.com/office/drawing/2014/main" val="191664798"/>
                  </a:ext>
                </a:extLst>
              </a:tr>
            </a:tbl>
          </a:graphicData>
        </a:graphic>
      </p:graphicFrame>
      <p:graphicFrame>
        <p:nvGraphicFramePr>
          <p:cNvPr id="6" name="Πίνακας 5"/>
          <p:cNvGraphicFramePr>
            <a:graphicFrameLocks noGrp="1"/>
          </p:cNvGraphicFramePr>
          <p:nvPr>
            <p:extLst>
              <p:ext uri="{D42A27DB-BD31-4B8C-83A1-F6EECF244321}">
                <p14:modId xmlns:p14="http://schemas.microsoft.com/office/powerpoint/2010/main" val="702326790"/>
              </p:ext>
            </p:extLst>
          </p:nvPr>
        </p:nvGraphicFramePr>
        <p:xfrm>
          <a:off x="9249898" y="1788553"/>
          <a:ext cx="2387566" cy="420341"/>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387566">
                  <a:extLst>
                    <a:ext uri="{9D8B030D-6E8A-4147-A177-3AD203B41FA5}">
                      <a16:colId xmlns:a16="http://schemas.microsoft.com/office/drawing/2014/main" val="1143906667"/>
                    </a:ext>
                  </a:extLst>
                </a:gridCol>
              </a:tblGrid>
              <a:tr h="420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000" dirty="0">
                          <a:solidFill>
                            <a:schemeClr val="accent6">
                              <a:lumMod val="50000"/>
                            </a:schemeClr>
                          </a:solidFill>
                        </a:rPr>
                        <a:t>Μ</a:t>
                      </a:r>
                      <a:r>
                        <a:rPr lang="el-GR" sz="2000" dirty="0" smtClean="0">
                          <a:solidFill>
                            <a:schemeClr val="accent6">
                              <a:lumMod val="50000"/>
                            </a:schemeClr>
                          </a:solidFill>
                        </a:rPr>
                        <a:t>Α</a:t>
                      </a:r>
                      <a:r>
                        <a:rPr lang="en-US" sz="2000" baseline="-25000" dirty="0">
                          <a:solidFill>
                            <a:schemeClr val="accent6">
                              <a:lumMod val="50000"/>
                            </a:schemeClr>
                          </a:solidFill>
                        </a:rPr>
                        <a:t>n</a:t>
                      </a:r>
                      <a:r>
                        <a:rPr lang="en-US" sz="2000" dirty="0">
                          <a:solidFill>
                            <a:schemeClr val="accent6">
                              <a:lumMod val="50000"/>
                            </a:schemeClr>
                          </a:solidFill>
                        </a:rPr>
                        <a:t> = AA</a:t>
                      </a:r>
                      <a:r>
                        <a:rPr lang="en-US" sz="2000" baseline="-25000" dirty="0">
                          <a:solidFill>
                            <a:schemeClr val="accent6">
                              <a:lumMod val="50000"/>
                            </a:schemeClr>
                          </a:solidFill>
                        </a:rPr>
                        <a:t>0</a:t>
                      </a:r>
                      <a:r>
                        <a:rPr lang="en-US" sz="2000" dirty="0">
                          <a:solidFill>
                            <a:schemeClr val="accent6">
                              <a:lumMod val="50000"/>
                            </a:schemeClr>
                          </a:solidFill>
                        </a:rPr>
                        <a:t> </a:t>
                      </a:r>
                      <a:r>
                        <a:rPr lang="el-GR" sz="2000" dirty="0">
                          <a:solidFill>
                            <a:schemeClr val="accent6">
                              <a:lumMod val="50000"/>
                            </a:schemeClr>
                          </a:solidFill>
                        </a:rPr>
                        <a:t>* (1 + </a:t>
                      </a:r>
                      <a:r>
                        <a:rPr lang="en-US" sz="2000" dirty="0">
                          <a:solidFill>
                            <a:schemeClr val="accent6">
                              <a:lumMod val="50000"/>
                            </a:schemeClr>
                          </a:solidFill>
                        </a:rPr>
                        <a:t>r</a:t>
                      </a:r>
                      <a:r>
                        <a:rPr lang="el-GR" sz="2000" dirty="0">
                          <a:solidFill>
                            <a:schemeClr val="accent6">
                              <a:lumMod val="50000"/>
                            </a:schemeClr>
                          </a:solidFill>
                        </a:rPr>
                        <a:t>)</a:t>
                      </a:r>
                      <a:r>
                        <a:rPr lang="en-US" sz="2000" baseline="30000" dirty="0">
                          <a:solidFill>
                            <a:schemeClr val="accent6">
                              <a:lumMod val="50000"/>
                            </a:schemeClr>
                          </a:solidFill>
                        </a:rPr>
                        <a:t>n</a:t>
                      </a:r>
                      <a:endParaRPr lang="el-GR" sz="2000" baseline="30000" dirty="0">
                        <a:solidFill>
                          <a:schemeClr val="accent6">
                            <a:lumMod val="50000"/>
                          </a:schemeClr>
                        </a:solidFill>
                      </a:endParaRPr>
                    </a:p>
                  </a:txBody>
                  <a:tcPr>
                    <a:noFill/>
                  </a:tcPr>
                </a:tc>
                <a:extLst>
                  <a:ext uri="{0D108BD9-81ED-4DB2-BD59-A6C34878D82A}">
                    <a16:rowId xmlns:a16="http://schemas.microsoft.com/office/drawing/2014/main" val="4121603788"/>
                  </a:ext>
                </a:extLst>
              </a:tr>
            </a:tbl>
          </a:graphicData>
        </a:graphic>
      </p:graphicFrame>
      <p:graphicFrame>
        <p:nvGraphicFramePr>
          <p:cNvPr id="7" name="Πίνακας 6"/>
          <p:cNvGraphicFramePr>
            <a:graphicFrameLocks noGrp="1"/>
          </p:cNvGraphicFramePr>
          <p:nvPr>
            <p:extLst>
              <p:ext uri="{D42A27DB-BD31-4B8C-83A1-F6EECF244321}">
                <p14:modId xmlns:p14="http://schemas.microsoft.com/office/powerpoint/2010/main" val="2742715098"/>
              </p:ext>
            </p:extLst>
          </p:nvPr>
        </p:nvGraphicFramePr>
        <p:xfrm>
          <a:off x="9074414" y="3267739"/>
          <a:ext cx="2674241" cy="43151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674241">
                  <a:extLst>
                    <a:ext uri="{9D8B030D-6E8A-4147-A177-3AD203B41FA5}">
                      <a16:colId xmlns:a16="http://schemas.microsoft.com/office/drawing/2014/main" val="1143906667"/>
                    </a:ext>
                  </a:extLst>
                </a:gridCol>
              </a:tblGrid>
              <a:tr h="43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000" dirty="0" smtClean="0">
                          <a:solidFill>
                            <a:schemeClr val="accent6">
                              <a:lumMod val="50000"/>
                            </a:schemeClr>
                          </a:solidFill>
                        </a:rPr>
                        <a:t>ΜΑ</a:t>
                      </a:r>
                      <a:r>
                        <a:rPr lang="en-US" sz="2000" baseline="-25000" dirty="0" smtClean="0">
                          <a:solidFill>
                            <a:schemeClr val="accent6">
                              <a:lumMod val="50000"/>
                            </a:schemeClr>
                          </a:solidFill>
                        </a:rPr>
                        <a:t>n</a:t>
                      </a:r>
                      <a:r>
                        <a:rPr lang="en-US" sz="2000" dirty="0" smtClean="0">
                          <a:solidFill>
                            <a:schemeClr val="accent6">
                              <a:lumMod val="50000"/>
                            </a:schemeClr>
                          </a:solidFill>
                        </a:rPr>
                        <a:t> = </a:t>
                      </a:r>
                      <a:r>
                        <a:rPr lang="el-GR" sz="2000" baseline="0" dirty="0">
                          <a:solidFill>
                            <a:schemeClr val="accent6">
                              <a:lumMod val="50000"/>
                            </a:schemeClr>
                          </a:solidFill>
                        </a:rPr>
                        <a:t>ΑΑ *[1+</a:t>
                      </a:r>
                      <a:r>
                        <a:rPr lang="el-GR" sz="2000" dirty="0">
                          <a:solidFill>
                            <a:schemeClr val="accent6">
                              <a:lumMod val="50000"/>
                            </a:schemeClr>
                          </a:solidFill>
                        </a:rPr>
                        <a:t> (</a:t>
                      </a:r>
                      <a:r>
                        <a:rPr lang="en-US" sz="2000" dirty="0">
                          <a:solidFill>
                            <a:schemeClr val="accent6">
                              <a:lumMod val="50000"/>
                            </a:schemeClr>
                          </a:solidFill>
                        </a:rPr>
                        <a:t>r</a:t>
                      </a:r>
                      <a:r>
                        <a:rPr lang="el-GR" sz="2000" dirty="0">
                          <a:solidFill>
                            <a:schemeClr val="accent6">
                              <a:lumMod val="50000"/>
                            </a:schemeClr>
                          </a:solidFill>
                        </a:rPr>
                        <a:t>/</a:t>
                      </a:r>
                      <a:r>
                        <a:rPr lang="en-US" sz="2000" dirty="0">
                          <a:solidFill>
                            <a:schemeClr val="accent6">
                              <a:lumMod val="50000"/>
                            </a:schemeClr>
                          </a:solidFill>
                        </a:rPr>
                        <a:t>m</a:t>
                      </a:r>
                      <a:r>
                        <a:rPr lang="el-GR" sz="2000" dirty="0">
                          <a:solidFill>
                            <a:schemeClr val="accent6">
                              <a:lumMod val="50000"/>
                            </a:schemeClr>
                          </a:solidFill>
                        </a:rPr>
                        <a:t>)</a:t>
                      </a:r>
                      <a:r>
                        <a:rPr lang="en-US" sz="2000" baseline="30000" dirty="0" smtClean="0">
                          <a:solidFill>
                            <a:schemeClr val="accent6">
                              <a:lumMod val="50000"/>
                            </a:schemeClr>
                          </a:solidFill>
                        </a:rPr>
                        <a:t>nm</a:t>
                      </a:r>
                      <a:r>
                        <a:rPr lang="en-US" sz="2000" baseline="0" dirty="0" smtClean="0">
                          <a:solidFill>
                            <a:schemeClr val="accent6">
                              <a:lumMod val="50000"/>
                            </a:schemeClr>
                          </a:solidFill>
                        </a:rPr>
                        <a:t>]</a:t>
                      </a:r>
                      <a:endParaRPr lang="el-GR" sz="2000" baseline="0" dirty="0">
                        <a:solidFill>
                          <a:schemeClr val="accent6">
                            <a:lumMod val="50000"/>
                          </a:schemeClr>
                        </a:solidFill>
                      </a:endParaRPr>
                    </a:p>
                  </a:txBody>
                  <a:tcPr>
                    <a:noFill/>
                  </a:tcPr>
                </a:tc>
                <a:extLst>
                  <a:ext uri="{0D108BD9-81ED-4DB2-BD59-A6C34878D82A}">
                    <a16:rowId xmlns:a16="http://schemas.microsoft.com/office/drawing/2014/main" val="4121603788"/>
                  </a:ext>
                </a:extLst>
              </a:tr>
            </a:tbl>
          </a:graphicData>
        </a:graphic>
      </p:graphicFrame>
      <p:graphicFrame>
        <p:nvGraphicFramePr>
          <p:cNvPr id="8" name="Πίνακας 7"/>
          <p:cNvGraphicFramePr>
            <a:graphicFrameLocks noGrp="1"/>
          </p:cNvGraphicFramePr>
          <p:nvPr>
            <p:extLst>
              <p:ext uri="{D42A27DB-BD31-4B8C-83A1-F6EECF244321}">
                <p14:modId xmlns:p14="http://schemas.microsoft.com/office/powerpoint/2010/main" val="3959376777"/>
              </p:ext>
            </p:extLst>
          </p:nvPr>
        </p:nvGraphicFramePr>
        <p:xfrm>
          <a:off x="9528843" y="3993322"/>
          <a:ext cx="2294625" cy="43151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294625">
                  <a:extLst>
                    <a:ext uri="{9D8B030D-6E8A-4147-A177-3AD203B41FA5}">
                      <a16:colId xmlns:a16="http://schemas.microsoft.com/office/drawing/2014/main" val="1143906667"/>
                    </a:ext>
                  </a:extLst>
                </a:gridCol>
              </a:tblGrid>
              <a:tr h="43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accent6">
                              <a:lumMod val="50000"/>
                            </a:schemeClr>
                          </a:solidFill>
                        </a:rPr>
                        <a:t>Π</a:t>
                      </a:r>
                      <a:r>
                        <a:rPr lang="el-GR" sz="2000" baseline="0" dirty="0" smtClean="0">
                          <a:solidFill>
                            <a:schemeClr val="accent6">
                              <a:lumMod val="50000"/>
                            </a:schemeClr>
                          </a:solidFill>
                        </a:rPr>
                        <a:t>Α</a:t>
                      </a:r>
                      <a:r>
                        <a:rPr lang="en-US" sz="2000" dirty="0" smtClean="0">
                          <a:solidFill>
                            <a:schemeClr val="accent6">
                              <a:lumMod val="50000"/>
                            </a:schemeClr>
                          </a:solidFill>
                        </a:rPr>
                        <a:t> </a:t>
                      </a:r>
                      <a:r>
                        <a:rPr lang="en-US" sz="2000" dirty="0">
                          <a:solidFill>
                            <a:schemeClr val="accent6">
                              <a:lumMod val="50000"/>
                            </a:schemeClr>
                          </a:solidFill>
                        </a:rPr>
                        <a:t>= </a:t>
                      </a:r>
                      <a:r>
                        <a:rPr lang="el-GR" sz="2000" dirty="0" smtClean="0">
                          <a:solidFill>
                            <a:schemeClr val="accent6">
                              <a:lumMod val="50000"/>
                            </a:schemeClr>
                          </a:solidFill>
                        </a:rPr>
                        <a:t>ΜΑ</a:t>
                      </a:r>
                      <a:r>
                        <a:rPr lang="en-US" sz="2000" baseline="-25000" dirty="0" smtClean="0">
                          <a:solidFill>
                            <a:schemeClr val="accent6">
                              <a:lumMod val="50000"/>
                            </a:schemeClr>
                          </a:solidFill>
                        </a:rPr>
                        <a:t>n</a:t>
                      </a:r>
                      <a:r>
                        <a:rPr lang="en-US" sz="2000" dirty="0" smtClean="0">
                          <a:solidFill>
                            <a:schemeClr val="accent6">
                              <a:lumMod val="50000"/>
                            </a:schemeClr>
                          </a:solidFill>
                        </a:rPr>
                        <a:t>  </a:t>
                      </a:r>
                      <a:r>
                        <a:rPr lang="el-GR" sz="2000" dirty="0">
                          <a:solidFill>
                            <a:schemeClr val="accent6">
                              <a:lumMod val="50000"/>
                            </a:schemeClr>
                          </a:solidFill>
                        </a:rPr>
                        <a:t>/ (1 + </a:t>
                      </a:r>
                      <a:r>
                        <a:rPr lang="en-US" sz="2000" dirty="0">
                          <a:solidFill>
                            <a:schemeClr val="accent6">
                              <a:lumMod val="50000"/>
                            </a:schemeClr>
                          </a:solidFill>
                        </a:rPr>
                        <a:t>r</a:t>
                      </a:r>
                      <a:r>
                        <a:rPr lang="el-GR" sz="2000" dirty="0">
                          <a:solidFill>
                            <a:schemeClr val="accent6">
                              <a:lumMod val="50000"/>
                            </a:schemeClr>
                          </a:solidFill>
                        </a:rPr>
                        <a:t>)</a:t>
                      </a:r>
                      <a:r>
                        <a:rPr lang="en-US" sz="2000" baseline="30000" dirty="0">
                          <a:solidFill>
                            <a:schemeClr val="accent6">
                              <a:lumMod val="50000"/>
                            </a:schemeClr>
                          </a:solidFill>
                        </a:rPr>
                        <a:t>n</a:t>
                      </a:r>
                      <a:endParaRPr lang="el-GR" sz="2000" baseline="30000" dirty="0">
                        <a:solidFill>
                          <a:schemeClr val="accent6">
                            <a:lumMod val="50000"/>
                          </a:schemeClr>
                        </a:solidFill>
                      </a:endParaRPr>
                    </a:p>
                  </a:txBody>
                  <a:tcPr>
                    <a:noFill/>
                  </a:tcPr>
                </a:tc>
                <a:extLst>
                  <a:ext uri="{0D108BD9-81ED-4DB2-BD59-A6C34878D82A}">
                    <a16:rowId xmlns:a16="http://schemas.microsoft.com/office/drawing/2014/main" val="4121603788"/>
                  </a:ext>
                </a:extLst>
              </a:tr>
            </a:tbl>
          </a:graphicData>
        </a:graphic>
      </p:graphicFrame>
      <p:graphicFrame>
        <p:nvGraphicFramePr>
          <p:cNvPr id="9" name="Πίνακας 8"/>
          <p:cNvGraphicFramePr>
            <a:graphicFrameLocks noGrp="1"/>
          </p:cNvGraphicFramePr>
          <p:nvPr>
            <p:extLst>
              <p:ext uri="{D42A27DB-BD31-4B8C-83A1-F6EECF244321}">
                <p14:modId xmlns:p14="http://schemas.microsoft.com/office/powerpoint/2010/main" val="4196957189"/>
              </p:ext>
            </p:extLst>
          </p:nvPr>
        </p:nvGraphicFramePr>
        <p:xfrm>
          <a:off x="9594887" y="5503995"/>
          <a:ext cx="1862363" cy="43151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1862363">
                  <a:extLst>
                    <a:ext uri="{9D8B030D-6E8A-4147-A177-3AD203B41FA5}">
                      <a16:colId xmlns:a16="http://schemas.microsoft.com/office/drawing/2014/main" val="1143906667"/>
                    </a:ext>
                  </a:extLst>
                </a:gridCol>
              </a:tblGrid>
              <a:tr h="43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000" dirty="0" smtClean="0">
                          <a:solidFill>
                            <a:schemeClr val="accent6">
                              <a:lumMod val="50000"/>
                            </a:schemeClr>
                          </a:solidFill>
                        </a:rPr>
                        <a:t>ΜΑ</a:t>
                      </a:r>
                      <a:r>
                        <a:rPr lang="en-US" sz="2000" baseline="-25000" dirty="0" smtClean="0">
                          <a:solidFill>
                            <a:schemeClr val="accent6">
                              <a:lumMod val="50000"/>
                            </a:schemeClr>
                          </a:solidFill>
                        </a:rPr>
                        <a:t>n</a:t>
                      </a:r>
                      <a:r>
                        <a:rPr lang="en-US" sz="2000" dirty="0" smtClean="0">
                          <a:solidFill>
                            <a:schemeClr val="accent6">
                              <a:lumMod val="50000"/>
                            </a:schemeClr>
                          </a:solidFill>
                        </a:rPr>
                        <a:t> = </a:t>
                      </a:r>
                      <a:r>
                        <a:rPr lang="el-GR" sz="2000" baseline="0" dirty="0">
                          <a:solidFill>
                            <a:schemeClr val="accent6">
                              <a:lumMod val="50000"/>
                            </a:schemeClr>
                          </a:solidFill>
                        </a:rPr>
                        <a:t>ΑΑ *</a:t>
                      </a:r>
                      <a:r>
                        <a:rPr lang="en-US" sz="2000" baseline="0" dirty="0">
                          <a:solidFill>
                            <a:schemeClr val="accent6">
                              <a:lumMod val="50000"/>
                            </a:schemeClr>
                          </a:solidFill>
                        </a:rPr>
                        <a:t>e </a:t>
                      </a:r>
                      <a:r>
                        <a:rPr lang="en-US" sz="2000" baseline="30000" dirty="0" err="1">
                          <a:solidFill>
                            <a:schemeClr val="accent6">
                              <a:lumMod val="50000"/>
                            </a:schemeClr>
                          </a:solidFill>
                        </a:rPr>
                        <a:t>rn</a:t>
                      </a:r>
                      <a:endParaRPr lang="el-GR" sz="2000" baseline="30000" dirty="0">
                        <a:solidFill>
                          <a:schemeClr val="accent6">
                            <a:lumMod val="50000"/>
                          </a:schemeClr>
                        </a:solidFill>
                      </a:endParaRPr>
                    </a:p>
                  </a:txBody>
                  <a:tcPr>
                    <a:noFill/>
                  </a:tcPr>
                </a:tc>
                <a:extLst>
                  <a:ext uri="{0D108BD9-81ED-4DB2-BD59-A6C34878D82A}">
                    <a16:rowId xmlns:a16="http://schemas.microsoft.com/office/drawing/2014/main" val="4121603788"/>
                  </a:ext>
                </a:extLst>
              </a:tr>
            </a:tbl>
          </a:graphicData>
        </a:graphic>
      </p:graphicFrame>
      <p:sp>
        <p:nvSpPr>
          <p:cNvPr id="10" name="Οβάλ 9"/>
          <p:cNvSpPr/>
          <p:nvPr/>
        </p:nvSpPr>
        <p:spPr>
          <a:xfrm>
            <a:off x="10628289" y="1699492"/>
            <a:ext cx="944873" cy="577270"/>
          </a:xfrm>
          <a:prstGeom prst="ellipse">
            <a:avLst/>
          </a:prstGeom>
          <a:noFill/>
          <a:ln w="444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TextBox 12"/>
          <p:cNvSpPr txBox="1"/>
          <p:nvPr/>
        </p:nvSpPr>
        <p:spPr>
          <a:xfrm>
            <a:off x="9144000" y="2318328"/>
            <a:ext cx="3048000" cy="646331"/>
          </a:xfrm>
          <a:prstGeom prst="rect">
            <a:avLst/>
          </a:prstGeom>
          <a:noFill/>
        </p:spPr>
        <p:txBody>
          <a:bodyPr wrap="square" rtlCol="0">
            <a:spAutoFit/>
          </a:bodyPr>
          <a:lstStyle/>
          <a:p>
            <a:r>
              <a:rPr lang="el-GR" b="1" i="1" dirty="0">
                <a:solidFill>
                  <a:schemeClr val="accent6">
                    <a:lumMod val="50000"/>
                  </a:schemeClr>
                </a:solidFill>
              </a:rPr>
              <a:t>συντελεστής ανατοκισμού ή κεφαλαιοποίησης</a:t>
            </a:r>
            <a:endParaRPr lang="el-GR" i="1" dirty="0"/>
          </a:p>
        </p:txBody>
      </p:sp>
      <p:sp>
        <p:nvSpPr>
          <p:cNvPr id="15" name="Ορθογώνιο 14"/>
          <p:cNvSpPr/>
          <p:nvPr/>
        </p:nvSpPr>
        <p:spPr>
          <a:xfrm>
            <a:off x="10107730" y="4727912"/>
            <a:ext cx="1154483" cy="369332"/>
          </a:xfrm>
          <a:prstGeom prst="rect">
            <a:avLst/>
          </a:prstGeom>
        </p:spPr>
        <p:txBody>
          <a:bodyPr wrap="none">
            <a:spAutoFit/>
          </a:bodyPr>
          <a:lstStyle/>
          <a:p>
            <a:pPr lvl="0">
              <a:defRPr/>
            </a:pPr>
            <a:r>
              <a:rPr lang="el-GR" b="1" dirty="0" smtClean="0">
                <a:solidFill>
                  <a:schemeClr val="accent6">
                    <a:lumMod val="50000"/>
                  </a:schemeClr>
                </a:solidFill>
              </a:rPr>
              <a:t>1 / </a:t>
            </a:r>
            <a:r>
              <a:rPr lang="el-GR" b="1" dirty="0">
                <a:solidFill>
                  <a:schemeClr val="accent6">
                    <a:lumMod val="50000"/>
                  </a:schemeClr>
                </a:solidFill>
              </a:rPr>
              <a:t>(1 + </a:t>
            </a:r>
            <a:r>
              <a:rPr lang="en-US" b="1" dirty="0">
                <a:solidFill>
                  <a:schemeClr val="accent6">
                    <a:lumMod val="50000"/>
                  </a:schemeClr>
                </a:solidFill>
              </a:rPr>
              <a:t>r</a:t>
            </a:r>
            <a:r>
              <a:rPr lang="el-GR" b="1" dirty="0">
                <a:solidFill>
                  <a:schemeClr val="accent6">
                    <a:lumMod val="50000"/>
                  </a:schemeClr>
                </a:solidFill>
              </a:rPr>
              <a:t>)</a:t>
            </a:r>
            <a:r>
              <a:rPr lang="en-US" b="1" baseline="30000" dirty="0">
                <a:solidFill>
                  <a:schemeClr val="accent6">
                    <a:lumMod val="50000"/>
                  </a:schemeClr>
                </a:solidFill>
              </a:rPr>
              <a:t>n</a:t>
            </a:r>
            <a:endParaRPr lang="el-GR" b="1" baseline="30000" dirty="0">
              <a:solidFill>
                <a:schemeClr val="accent6">
                  <a:lumMod val="50000"/>
                </a:schemeClr>
              </a:solidFill>
            </a:endParaRPr>
          </a:p>
        </p:txBody>
      </p:sp>
      <p:sp>
        <p:nvSpPr>
          <p:cNvPr id="16" name="Οβάλ 15"/>
          <p:cNvSpPr/>
          <p:nvPr/>
        </p:nvSpPr>
        <p:spPr>
          <a:xfrm>
            <a:off x="10032548" y="4613564"/>
            <a:ext cx="1309705" cy="602791"/>
          </a:xfrm>
          <a:prstGeom prst="ellipse">
            <a:avLst/>
          </a:prstGeom>
          <a:noFill/>
          <a:ln w="444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TextBox 16"/>
          <p:cNvSpPr txBox="1"/>
          <p:nvPr/>
        </p:nvSpPr>
        <p:spPr>
          <a:xfrm>
            <a:off x="7146636" y="4713844"/>
            <a:ext cx="3048000" cy="369332"/>
          </a:xfrm>
          <a:prstGeom prst="rect">
            <a:avLst/>
          </a:prstGeom>
          <a:noFill/>
        </p:spPr>
        <p:txBody>
          <a:bodyPr wrap="square" rtlCol="0">
            <a:spAutoFit/>
          </a:bodyPr>
          <a:lstStyle/>
          <a:p>
            <a:r>
              <a:rPr lang="el-GR" b="1" i="1" dirty="0">
                <a:solidFill>
                  <a:schemeClr val="accent6">
                    <a:lumMod val="50000"/>
                  </a:schemeClr>
                </a:solidFill>
              </a:rPr>
              <a:t>συντελεστής </a:t>
            </a:r>
            <a:r>
              <a:rPr lang="el-GR" b="1" i="1" dirty="0" smtClean="0">
                <a:solidFill>
                  <a:schemeClr val="accent6">
                    <a:lumMod val="50000"/>
                  </a:schemeClr>
                </a:solidFill>
              </a:rPr>
              <a:t>προεξόφλησης</a:t>
            </a:r>
            <a:endParaRPr lang="el-GR" i="1" dirty="0"/>
          </a:p>
        </p:txBody>
      </p:sp>
    </p:spTree>
    <p:extLst>
      <p:ext uri="{BB962C8B-B14F-4D97-AF65-F5344CB8AC3E}">
        <p14:creationId xmlns:p14="http://schemas.microsoft.com/office/powerpoint/2010/main" val="402859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385157" y="404075"/>
                <a:ext cx="11549340" cy="5465318"/>
              </a:xfrm>
            </p:spPr>
            <p:txBody>
              <a:bodyPr>
                <a:normAutofit/>
              </a:bodyPr>
              <a:lstStyle/>
              <a:p>
                <a:pPr marL="0" indent="0" algn="ctr">
                  <a:lnSpc>
                    <a:spcPct val="110000"/>
                  </a:lnSpc>
                  <a:buNone/>
                </a:pPr>
                <a:r>
                  <a:rPr lang="el-GR" dirty="0" smtClean="0">
                    <a:solidFill>
                      <a:schemeClr val="accent6">
                        <a:lumMod val="50000"/>
                      </a:schemeClr>
                    </a:solidFill>
                    <a:effectLst>
                      <a:outerShdw blurRad="38100" dist="38100" dir="2700000" algn="tl">
                        <a:srgbClr val="000000">
                          <a:alpha val="43137"/>
                        </a:srgbClr>
                      </a:outerShdw>
                    </a:effectLst>
                  </a:rPr>
                  <a:t>Ράντες = σειρές ταμειακών ροών που καταβάλλονται ή εισπράττονται σε ίσα χρονικά διαστήματα</a:t>
                </a:r>
              </a:p>
              <a:p>
                <a:pPr marL="0" indent="0" algn="just">
                  <a:lnSpc>
                    <a:spcPct val="110000"/>
                  </a:lnSpc>
                  <a:buNone/>
                </a:pPr>
                <a:endParaRPr lang="el-GR" dirty="0">
                  <a:solidFill>
                    <a:schemeClr val="accent6">
                      <a:lumMod val="50000"/>
                    </a:schemeClr>
                  </a:solidFill>
                  <a:effectLst>
                    <a:outerShdw blurRad="38100" dist="38100" dir="2700000" algn="tl">
                      <a:srgbClr val="000000">
                        <a:alpha val="43137"/>
                      </a:srgbClr>
                    </a:outerShdw>
                  </a:effectLst>
                </a:endParaRPr>
              </a:p>
              <a:p>
                <a:pPr marL="0" indent="0" algn="ctr">
                  <a:lnSpc>
                    <a:spcPct val="110000"/>
                  </a:lnSpc>
                  <a:buNone/>
                </a:pPr>
                <a:r>
                  <a:rPr lang="el-GR" dirty="0">
                    <a:solidFill>
                      <a:schemeClr val="accent6">
                        <a:lumMod val="50000"/>
                      </a:schemeClr>
                    </a:solidFill>
                  </a:rPr>
                  <a:t>ΠΑ = </a:t>
                </a:r>
                <a14:m>
                  <m:oMath xmlns:m="http://schemas.openxmlformats.org/officeDocument/2006/math">
                    <m:f>
                      <m:fPr>
                        <m:ctrlPr>
                          <a:rPr lang="el-GR" i="1" smtClean="0">
                            <a:solidFill>
                              <a:schemeClr val="accent6">
                                <a:lumMod val="50000"/>
                              </a:schemeClr>
                            </a:solidFill>
                            <a:latin typeface="Cambria Math" panose="02040503050406030204" pitchFamily="18" charset="0"/>
                          </a:rPr>
                        </m:ctrlPr>
                      </m:fPr>
                      <m:num>
                        <m:r>
                          <m:rPr>
                            <m:sty m:val="p"/>
                          </m:rPr>
                          <a:rPr lang="el-GR" b="0" i="0" smtClean="0">
                            <a:solidFill>
                              <a:schemeClr val="accent6">
                                <a:lumMod val="50000"/>
                              </a:schemeClr>
                            </a:solidFill>
                            <a:latin typeface="Cambria Math" panose="02040503050406030204" pitchFamily="18" charset="0"/>
                          </a:rPr>
                          <m:t>Α</m:t>
                        </m:r>
                        <m:r>
                          <a:rPr lang="el-GR" b="0" i="0" baseline="-25000" smtClean="0">
                            <a:solidFill>
                              <a:schemeClr val="accent6">
                                <a:lumMod val="50000"/>
                              </a:schemeClr>
                            </a:solidFill>
                            <a:latin typeface="Cambria Math" panose="02040503050406030204" pitchFamily="18" charset="0"/>
                          </a:rPr>
                          <m:t>1</m:t>
                        </m:r>
                      </m:num>
                      <m:den>
                        <m:r>
                          <a:rPr lang="el-GR" b="0" i="1" smtClean="0">
                            <a:solidFill>
                              <a:schemeClr val="accent6">
                                <a:lumMod val="50000"/>
                              </a:schemeClr>
                            </a:solidFill>
                            <a:latin typeface="Cambria Math" panose="02040503050406030204" pitchFamily="18" charset="0"/>
                          </a:rPr>
                          <m:t>1+</m:t>
                        </m:r>
                        <m:r>
                          <a:rPr lang="en-US" b="0" i="1" smtClean="0">
                            <a:solidFill>
                              <a:schemeClr val="accent6">
                                <a:lumMod val="50000"/>
                              </a:schemeClr>
                            </a:solidFill>
                            <a:latin typeface="Cambria Math" panose="02040503050406030204" pitchFamily="18" charset="0"/>
                          </a:rPr>
                          <m:t> </m:t>
                        </m:r>
                        <m:r>
                          <a:rPr lang="en-US" b="0" i="1" smtClean="0">
                            <a:solidFill>
                              <a:schemeClr val="accent6">
                                <a:lumMod val="50000"/>
                              </a:schemeClr>
                            </a:solidFill>
                            <a:latin typeface="Cambria Math" panose="02040503050406030204" pitchFamily="18" charset="0"/>
                          </a:rPr>
                          <m:t>𝑟</m:t>
                        </m:r>
                      </m:den>
                    </m:f>
                  </m:oMath>
                </a14:m>
                <a:r>
                  <a:rPr lang="en-US" dirty="0">
                    <a:solidFill>
                      <a:schemeClr val="accent6">
                        <a:lumMod val="50000"/>
                      </a:schemeClr>
                    </a:solidFill>
                  </a:rPr>
                  <a:t> + </a:t>
                </a:r>
                <a:r>
                  <a:rPr lang="el-GR" dirty="0">
                    <a:solidFill>
                      <a:schemeClr val="accent6">
                        <a:lumMod val="50000"/>
                      </a:schemeClr>
                    </a:solidFill>
                  </a:rPr>
                  <a:t> </a:t>
                </a:r>
                <a14:m>
                  <m:oMath xmlns:m="http://schemas.openxmlformats.org/officeDocument/2006/math">
                    <m:f>
                      <m:fPr>
                        <m:ctrlPr>
                          <a:rPr lang="el-GR" i="1">
                            <a:solidFill>
                              <a:schemeClr val="accent6">
                                <a:lumMod val="50000"/>
                              </a:schemeClr>
                            </a:solidFill>
                            <a:latin typeface="Cambria Math" panose="02040503050406030204" pitchFamily="18" charset="0"/>
                          </a:rPr>
                        </m:ctrlPr>
                      </m:fPr>
                      <m:num>
                        <m:r>
                          <m:rPr>
                            <m:sty m:val="p"/>
                          </m:rPr>
                          <a:rPr lang="el-GR">
                            <a:solidFill>
                              <a:schemeClr val="accent6">
                                <a:lumMod val="50000"/>
                              </a:schemeClr>
                            </a:solidFill>
                            <a:latin typeface="Cambria Math" panose="02040503050406030204" pitchFamily="18" charset="0"/>
                          </a:rPr>
                          <m:t>Α</m:t>
                        </m:r>
                        <m:r>
                          <a:rPr lang="el-GR" b="0" i="0" baseline="-25000" smtClean="0">
                            <a:solidFill>
                              <a:schemeClr val="accent6">
                                <a:lumMod val="50000"/>
                              </a:schemeClr>
                            </a:solidFill>
                            <a:latin typeface="Cambria Math" panose="02040503050406030204" pitchFamily="18" charset="0"/>
                          </a:rPr>
                          <m:t>2</m:t>
                        </m:r>
                      </m:num>
                      <m:den>
                        <m:d>
                          <m:dPr>
                            <m:ctrlPr>
                              <a:rPr lang="en-US" b="0" i="1" smtClean="0">
                                <a:solidFill>
                                  <a:schemeClr val="accent6">
                                    <a:lumMod val="50000"/>
                                  </a:schemeClr>
                                </a:solidFill>
                                <a:latin typeface="Cambria Math" panose="02040503050406030204" pitchFamily="18" charset="0"/>
                              </a:rPr>
                            </m:ctrlPr>
                          </m:dPr>
                          <m:e>
                            <m:r>
                              <a:rPr lang="el-GR" i="1">
                                <a:solidFill>
                                  <a:schemeClr val="accent6">
                                    <a:lumMod val="50000"/>
                                  </a:schemeClr>
                                </a:solidFill>
                                <a:latin typeface="Cambria Math" panose="02040503050406030204" pitchFamily="18" charset="0"/>
                              </a:rPr>
                              <m:t>1+</m:t>
                            </m:r>
                            <m:r>
                              <a:rPr lang="en-US" i="1">
                                <a:solidFill>
                                  <a:schemeClr val="accent6">
                                    <a:lumMod val="50000"/>
                                  </a:schemeClr>
                                </a:solidFill>
                                <a:latin typeface="Cambria Math" panose="02040503050406030204" pitchFamily="18" charset="0"/>
                              </a:rPr>
                              <m:t> </m:t>
                            </m:r>
                            <m:r>
                              <a:rPr lang="en-US" i="1">
                                <a:solidFill>
                                  <a:schemeClr val="accent6">
                                    <a:lumMod val="50000"/>
                                  </a:schemeClr>
                                </a:solidFill>
                                <a:latin typeface="Cambria Math" panose="02040503050406030204" pitchFamily="18" charset="0"/>
                              </a:rPr>
                              <m:t>𝑟</m:t>
                            </m:r>
                          </m:e>
                        </m:d>
                        <m:r>
                          <a:rPr lang="en-US" b="0" i="1" baseline="30000" smtClean="0">
                            <a:solidFill>
                              <a:schemeClr val="accent6">
                                <a:lumMod val="50000"/>
                              </a:schemeClr>
                            </a:solidFill>
                            <a:latin typeface="Cambria Math" panose="02040503050406030204" pitchFamily="18" charset="0"/>
                          </a:rPr>
                          <m:t>2</m:t>
                        </m:r>
                      </m:den>
                    </m:f>
                  </m:oMath>
                </a14:m>
                <a:r>
                  <a:rPr lang="el-GR" dirty="0">
                    <a:solidFill>
                      <a:schemeClr val="accent6">
                        <a:lumMod val="50000"/>
                      </a:schemeClr>
                    </a:solidFill>
                  </a:rPr>
                  <a:t> </a:t>
                </a:r>
                <a:r>
                  <a:rPr lang="en-US" dirty="0">
                    <a:solidFill>
                      <a:schemeClr val="accent6">
                        <a:lumMod val="50000"/>
                      </a:schemeClr>
                    </a:solidFill>
                  </a:rPr>
                  <a:t>+ </a:t>
                </a:r>
                <a14:m>
                  <m:oMath xmlns:m="http://schemas.openxmlformats.org/officeDocument/2006/math">
                    <m:f>
                      <m:fPr>
                        <m:ctrlPr>
                          <a:rPr lang="el-GR" i="1">
                            <a:solidFill>
                              <a:schemeClr val="accent6">
                                <a:lumMod val="50000"/>
                              </a:schemeClr>
                            </a:solidFill>
                            <a:latin typeface="Cambria Math" panose="02040503050406030204" pitchFamily="18" charset="0"/>
                          </a:rPr>
                        </m:ctrlPr>
                      </m:fPr>
                      <m:num>
                        <m:r>
                          <m:rPr>
                            <m:sty m:val="p"/>
                          </m:rPr>
                          <a:rPr lang="el-GR">
                            <a:solidFill>
                              <a:schemeClr val="accent6">
                                <a:lumMod val="50000"/>
                              </a:schemeClr>
                            </a:solidFill>
                            <a:latin typeface="Cambria Math" panose="02040503050406030204" pitchFamily="18" charset="0"/>
                          </a:rPr>
                          <m:t>Α</m:t>
                        </m:r>
                        <m:r>
                          <a:rPr lang="el-GR" b="0" i="0" baseline="-25000" smtClean="0">
                            <a:solidFill>
                              <a:schemeClr val="accent6">
                                <a:lumMod val="50000"/>
                              </a:schemeClr>
                            </a:solidFill>
                            <a:latin typeface="Cambria Math" panose="02040503050406030204" pitchFamily="18" charset="0"/>
                          </a:rPr>
                          <m:t>3</m:t>
                        </m:r>
                      </m:num>
                      <m:den>
                        <m:d>
                          <m:dPr>
                            <m:ctrlPr>
                              <a:rPr lang="en-US" b="0" i="1" smtClean="0">
                                <a:solidFill>
                                  <a:schemeClr val="accent6">
                                    <a:lumMod val="50000"/>
                                  </a:schemeClr>
                                </a:solidFill>
                                <a:latin typeface="Cambria Math" panose="02040503050406030204" pitchFamily="18" charset="0"/>
                              </a:rPr>
                            </m:ctrlPr>
                          </m:dPr>
                          <m:e>
                            <m:r>
                              <a:rPr lang="el-GR" i="1">
                                <a:solidFill>
                                  <a:schemeClr val="accent6">
                                    <a:lumMod val="50000"/>
                                  </a:schemeClr>
                                </a:solidFill>
                                <a:latin typeface="Cambria Math" panose="02040503050406030204" pitchFamily="18" charset="0"/>
                              </a:rPr>
                              <m:t>1+</m:t>
                            </m:r>
                            <m:r>
                              <a:rPr lang="en-US" i="1">
                                <a:solidFill>
                                  <a:schemeClr val="accent6">
                                    <a:lumMod val="50000"/>
                                  </a:schemeClr>
                                </a:solidFill>
                                <a:latin typeface="Cambria Math" panose="02040503050406030204" pitchFamily="18" charset="0"/>
                              </a:rPr>
                              <m:t> </m:t>
                            </m:r>
                            <m:r>
                              <a:rPr lang="en-US" i="1">
                                <a:solidFill>
                                  <a:schemeClr val="accent6">
                                    <a:lumMod val="50000"/>
                                  </a:schemeClr>
                                </a:solidFill>
                                <a:latin typeface="Cambria Math" panose="02040503050406030204" pitchFamily="18" charset="0"/>
                              </a:rPr>
                              <m:t>𝑟</m:t>
                            </m:r>
                          </m:e>
                        </m:d>
                        <m:r>
                          <a:rPr lang="en-US" b="0" i="1" baseline="30000" smtClean="0">
                            <a:solidFill>
                              <a:schemeClr val="accent6">
                                <a:lumMod val="50000"/>
                              </a:schemeClr>
                            </a:solidFill>
                            <a:latin typeface="Cambria Math" panose="02040503050406030204" pitchFamily="18" charset="0"/>
                          </a:rPr>
                          <m:t>3</m:t>
                        </m:r>
                      </m:den>
                    </m:f>
                  </m:oMath>
                </a14:m>
                <a:r>
                  <a:rPr lang="el-GR" dirty="0">
                    <a:solidFill>
                      <a:schemeClr val="accent6">
                        <a:lumMod val="50000"/>
                      </a:schemeClr>
                    </a:solidFill>
                  </a:rPr>
                  <a:t> </a:t>
                </a:r>
                <a:r>
                  <a:rPr lang="en-US" dirty="0">
                    <a:solidFill>
                      <a:schemeClr val="accent6">
                        <a:lumMod val="50000"/>
                      </a:schemeClr>
                    </a:solidFill>
                  </a:rPr>
                  <a:t>+ </a:t>
                </a:r>
                <a14:m>
                  <m:oMath xmlns:m="http://schemas.openxmlformats.org/officeDocument/2006/math">
                    <m:f>
                      <m:fPr>
                        <m:ctrlPr>
                          <a:rPr lang="el-GR" i="1">
                            <a:solidFill>
                              <a:schemeClr val="accent6">
                                <a:lumMod val="50000"/>
                              </a:schemeClr>
                            </a:solidFill>
                            <a:latin typeface="Cambria Math" panose="02040503050406030204" pitchFamily="18" charset="0"/>
                          </a:rPr>
                        </m:ctrlPr>
                      </m:fPr>
                      <m:num>
                        <m:r>
                          <m:rPr>
                            <m:sty m:val="p"/>
                          </m:rPr>
                          <a:rPr lang="el-GR">
                            <a:solidFill>
                              <a:schemeClr val="accent6">
                                <a:lumMod val="50000"/>
                              </a:schemeClr>
                            </a:solidFill>
                            <a:latin typeface="Cambria Math" panose="02040503050406030204" pitchFamily="18" charset="0"/>
                          </a:rPr>
                          <m:t>Α</m:t>
                        </m:r>
                        <m:r>
                          <a:rPr lang="el-GR" b="0" i="0" baseline="-25000" smtClean="0">
                            <a:solidFill>
                              <a:schemeClr val="accent6">
                                <a:lumMod val="50000"/>
                              </a:schemeClr>
                            </a:solidFill>
                            <a:latin typeface="Cambria Math" panose="02040503050406030204" pitchFamily="18" charset="0"/>
                          </a:rPr>
                          <m:t>4</m:t>
                        </m:r>
                      </m:num>
                      <m:den>
                        <m:d>
                          <m:dPr>
                            <m:ctrlPr>
                              <a:rPr lang="en-US" b="0" i="1" smtClean="0">
                                <a:solidFill>
                                  <a:schemeClr val="accent6">
                                    <a:lumMod val="50000"/>
                                  </a:schemeClr>
                                </a:solidFill>
                                <a:latin typeface="Cambria Math" panose="02040503050406030204" pitchFamily="18" charset="0"/>
                              </a:rPr>
                            </m:ctrlPr>
                          </m:dPr>
                          <m:e>
                            <m:r>
                              <a:rPr lang="el-GR" i="1">
                                <a:solidFill>
                                  <a:schemeClr val="accent6">
                                    <a:lumMod val="50000"/>
                                  </a:schemeClr>
                                </a:solidFill>
                                <a:latin typeface="Cambria Math" panose="02040503050406030204" pitchFamily="18" charset="0"/>
                              </a:rPr>
                              <m:t>1+</m:t>
                            </m:r>
                            <m:r>
                              <a:rPr lang="en-US" i="1">
                                <a:solidFill>
                                  <a:schemeClr val="accent6">
                                    <a:lumMod val="50000"/>
                                  </a:schemeClr>
                                </a:solidFill>
                                <a:latin typeface="Cambria Math" panose="02040503050406030204" pitchFamily="18" charset="0"/>
                              </a:rPr>
                              <m:t> </m:t>
                            </m:r>
                            <m:r>
                              <a:rPr lang="en-US" i="1">
                                <a:solidFill>
                                  <a:schemeClr val="accent6">
                                    <a:lumMod val="50000"/>
                                  </a:schemeClr>
                                </a:solidFill>
                                <a:latin typeface="Cambria Math" panose="02040503050406030204" pitchFamily="18" charset="0"/>
                              </a:rPr>
                              <m:t>𝑟</m:t>
                            </m:r>
                          </m:e>
                        </m:d>
                        <m:r>
                          <a:rPr lang="en-US" b="0" i="1" baseline="30000" smtClean="0">
                            <a:solidFill>
                              <a:schemeClr val="accent6">
                                <a:lumMod val="50000"/>
                              </a:schemeClr>
                            </a:solidFill>
                            <a:latin typeface="Cambria Math" panose="02040503050406030204" pitchFamily="18" charset="0"/>
                          </a:rPr>
                          <m:t>4</m:t>
                        </m:r>
                      </m:den>
                    </m:f>
                  </m:oMath>
                </a14:m>
                <a:r>
                  <a:rPr lang="en-US" dirty="0">
                    <a:solidFill>
                      <a:schemeClr val="accent6">
                        <a:lumMod val="50000"/>
                      </a:schemeClr>
                    </a:solidFill>
                  </a:rPr>
                  <a:t> + …+ </a:t>
                </a:r>
                <a14:m>
                  <m:oMath xmlns:m="http://schemas.openxmlformats.org/officeDocument/2006/math">
                    <m:f>
                      <m:fPr>
                        <m:ctrlPr>
                          <a:rPr lang="el-GR" i="1">
                            <a:solidFill>
                              <a:schemeClr val="accent6">
                                <a:lumMod val="50000"/>
                              </a:schemeClr>
                            </a:solidFill>
                            <a:latin typeface="Cambria Math" panose="02040503050406030204" pitchFamily="18" charset="0"/>
                          </a:rPr>
                        </m:ctrlPr>
                      </m:fPr>
                      <m:num>
                        <m:r>
                          <m:rPr>
                            <m:sty m:val="p"/>
                          </m:rPr>
                          <a:rPr lang="el-GR">
                            <a:solidFill>
                              <a:schemeClr val="accent6">
                                <a:lumMod val="50000"/>
                              </a:schemeClr>
                            </a:solidFill>
                            <a:latin typeface="Cambria Math" panose="02040503050406030204" pitchFamily="18" charset="0"/>
                          </a:rPr>
                          <m:t>Α</m:t>
                        </m:r>
                        <m:r>
                          <m:rPr>
                            <m:sty m:val="p"/>
                          </m:rPr>
                          <a:rPr lang="el-GR" b="0" i="0" baseline="-25000" smtClean="0">
                            <a:solidFill>
                              <a:schemeClr val="accent6">
                                <a:lumMod val="50000"/>
                              </a:schemeClr>
                            </a:solidFill>
                            <a:latin typeface="Cambria Math" panose="02040503050406030204" pitchFamily="18" charset="0"/>
                          </a:rPr>
                          <m:t>Τ</m:t>
                        </m:r>
                      </m:num>
                      <m:den>
                        <m:d>
                          <m:dPr>
                            <m:ctrlPr>
                              <a:rPr lang="en-US" i="1">
                                <a:solidFill>
                                  <a:schemeClr val="accent6">
                                    <a:lumMod val="50000"/>
                                  </a:schemeClr>
                                </a:solidFill>
                                <a:latin typeface="Cambria Math" panose="02040503050406030204" pitchFamily="18" charset="0"/>
                              </a:rPr>
                            </m:ctrlPr>
                          </m:dPr>
                          <m:e>
                            <m:r>
                              <a:rPr lang="el-GR" i="1">
                                <a:solidFill>
                                  <a:schemeClr val="accent6">
                                    <a:lumMod val="50000"/>
                                  </a:schemeClr>
                                </a:solidFill>
                                <a:latin typeface="Cambria Math" panose="02040503050406030204" pitchFamily="18" charset="0"/>
                              </a:rPr>
                              <m:t>1+</m:t>
                            </m:r>
                            <m:r>
                              <a:rPr lang="en-US" i="1">
                                <a:solidFill>
                                  <a:schemeClr val="accent6">
                                    <a:lumMod val="50000"/>
                                  </a:schemeClr>
                                </a:solidFill>
                                <a:latin typeface="Cambria Math" panose="02040503050406030204" pitchFamily="18" charset="0"/>
                              </a:rPr>
                              <m:t> </m:t>
                            </m:r>
                            <m:r>
                              <a:rPr lang="en-US" i="1">
                                <a:solidFill>
                                  <a:schemeClr val="accent6">
                                    <a:lumMod val="50000"/>
                                  </a:schemeClr>
                                </a:solidFill>
                                <a:latin typeface="Cambria Math" panose="02040503050406030204" pitchFamily="18" charset="0"/>
                              </a:rPr>
                              <m:t>𝑟</m:t>
                            </m:r>
                          </m:e>
                        </m:d>
                        <m:r>
                          <a:rPr lang="en-US" b="0" i="1" baseline="30000" smtClean="0">
                            <a:solidFill>
                              <a:schemeClr val="accent6">
                                <a:lumMod val="50000"/>
                              </a:schemeClr>
                            </a:solidFill>
                            <a:latin typeface="Cambria Math" panose="02040503050406030204" pitchFamily="18" charset="0"/>
                          </a:rPr>
                          <m:t>𝑇</m:t>
                        </m:r>
                      </m:den>
                    </m:f>
                  </m:oMath>
                </a14:m>
                <a:endParaRPr lang="el-GR" dirty="0">
                  <a:solidFill>
                    <a:schemeClr val="accent6">
                      <a:lumMod val="50000"/>
                    </a:schemeClr>
                  </a:solidFill>
                </a:endParaRPr>
              </a:p>
              <a:p>
                <a:pPr algn="just">
                  <a:lnSpc>
                    <a:spcPct val="110000"/>
                  </a:lnSpc>
                </a:pPr>
                <a:endParaRPr lang="el-GR" sz="2400" dirty="0" smtClean="0">
                  <a:solidFill>
                    <a:schemeClr val="accent6">
                      <a:lumMod val="50000"/>
                    </a:schemeClr>
                  </a:solidFill>
                  <a:effectLst>
                    <a:outerShdw blurRad="38100" dist="38100" dir="2700000" algn="tl">
                      <a:srgbClr val="000000">
                        <a:alpha val="43137"/>
                      </a:srgbClr>
                    </a:outerShdw>
                  </a:effectLst>
                </a:endParaRPr>
              </a:p>
              <a:p>
                <a:pPr algn="just">
                  <a:lnSpc>
                    <a:spcPct val="110000"/>
                  </a:lnSpc>
                </a:pPr>
                <a:r>
                  <a:rPr lang="el-GR" sz="2400" dirty="0" smtClean="0">
                    <a:solidFill>
                      <a:schemeClr val="accent6">
                        <a:lumMod val="50000"/>
                      </a:schemeClr>
                    </a:solidFill>
                    <a:effectLst>
                      <a:outerShdw blurRad="38100" dist="38100" dir="2700000" algn="tl">
                        <a:srgbClr val="000000">
                          <a:alpha val="43137"/>
                        </a:srgbClr>
                      </a:outerShdw>
                    </a:effectLst>
                  </a:rPr>
                  <a:t>Περίοδος : </a:t>
                </a:r>
                <a:r>
                  <a:rPr lang="el-GR" sz="2400" dirty="0" smtClean="0">
                    <a:solidFill>
                      <a:schemeClr val="accent6">
                        <a:lumMod val="50000"/>
                      </a:schemeClr>
                    </a:solidFill>
                  </a:rPr>
                  <a:t>ο χρόνος μεταξύ δυο διαδοχικών όρων (ροών) (π.χ. ετήσια, εξαμηνιαία κ.λπ.)</a:t>
                </a:r>
              </a:p>
              <a:p>
                <a:pPr algn="just">
                  <a:lnSpc>
                    <a:spcPct val="110000"/>
                  </a:lnSpc>
                </a:pPr>
                <a:r>
                  <a:rPr lang="el-GR" sz="2400" dirty="0" smtClean="0">
                    <a:solidFill>
                      <a:schemeClr val="accent6">
                        <a:lumMod val="50000"/>
                      </a:schemeClr>
                    </a:solidFill>
                    <a:effectLst>
                      <a:outerShdw blurRad="38100" dist="38100" dir="2700000" algn="tl">
                        <a:srgbClr val="000000">
                          <a:alpha val="43137"/>
                        </a:srgbClr>
                      </a:outerShdw>
                    </a:effectLst>
                  </a:rPr>
                  <a:t>Διάρκεια: </a:t>
                </a:r>
                <a:r>
                  <a:rPr lang="el-GR" sz="2400" i="1" dirty="0" smtClean="0">
                    <a:solidFill>
                      <a:schemeClr val="accent6">
                        <a:lumMod val="50000"/>
                      </a:schemeClr>
                    </a:solidFill>
                  </a:rPr>
                  <a:t>πρόσκαιρη</a:t>
                </a:r>
                <a:r>
                  <a:rPr lang="el-GR" sz="2400" dirty="0" smtClean="0">
                    <a:solidFill>
                      <a:schemeClr val="accent6">
                        <a:lumMod val="50000"/>
                      </a:schemeClr>
                    </a:solidFill>
                  </a:rPr>
                  <a:t> (πεπερασμένες ροές) ή </a:t>
                </a:r>
                <a:r>
                  <a:rPr lang="el-GR" sz="2400" i="1" dirty="0" smtClean="0">
                    <a:solidFill>
                      <a:schemeClr val="accent6">
                        <a:lumMod val="50000"/>
                      </a:schemeClr>
                    </a:solidFill>
                  </a:rPr>
                  <a:t>διηνεκής</a:t>
                </a:r>
                <a:r>
                  <a:rPr lang="el-GR" sz="2400" dirty="0" smtClean="0">
                    <a:solidFill>
                      <a:schemeClr val="accent6">
                        <a:lumMod val="50000"/>
                      </a:schemeClr>
                    </a:solidFill>
                  </a:rPr>
                  <a:t> (άπειρες ροές)</a:t>
                </a:r>
              </a:p>
              <a:p>
                <a:pPr algn="just">
                  <a:lnSpc>
                    <a:spcPct val="110000"/>
                  </a:lnSpc>
                </a:pPr>
                <a:r>
                  <a:rPr lang="el-GR" sz="2400" dirty="0" smtClean="0">
                    <a:solidFill>
                      <a:schemeClr val="accent6">
                        <a:lumMod val="50000"/>
                      </a:schemeClr>
                    </a:solidFill>
                    <a:effectLst>
                      <a:outerShdw blurRad="38100" dist="38100" dir="2700000" algn="tl">
                        <a:srgbClr val="000000">
                          <a:alpha val="43137"/>
                        </a:srgbClr>
                      </a:outerShdw>
                    </a:effectLst>
                  </a:rPr>
                  <a:t>Μέγεθος των όρων</a:t>
                </a:r>
                <a:r>
                  <a:rPr lang="el-GR" sz="2400" dirty="0" smtClean="0">
                    <a:solidFill>
                      <a:schemeClr val="accent6">
                        <a:lumMod val="50000"/>
                      </a:schemeClr>
                    </a:solidFill>
                  </a:rPr>
                  <a:t>: </a:t>
                </a:r>
                <a:r>
                  <a:rPr lang="el-GR" sz="2400" i="1" dirty="0" smtClean="0">
                    <a:solidFill>
                      <a:schemeClr val="accent6">
                        <a:lumMod val="50000"/>
                      </a:schemeClr>
                    </a:solidFill>
                  </a:rPr>
                  <a:t>σταθερή</a:t>
                </a:r>
                <a:r>
                  <a:rPr lang="el-GR" sz="2400" dirty="0" smtClean="0">
                    <a:solidFill>
                      <a:schemeClr val="accent6">
                        <a:lumMod val="50000"/>
                      </a:schemeClr>
                    </a:solidFill>
                  </a:rPr>
                  <a:t> (ίσες ροές) ή </a:t>
                </a:r>
                <a:r>
                  <a:rPr lang="el-GR" sz="2400" i="1" dirty="0" smtClean="0">
                    <a:solidFill>
                      <a:schemeClr val="accent6">
                        <a:lumMod val="50000"/>
                      </a:schemeClr>
                    </a:solidFill>
                  </a:rPr>
                  <a:t>μεταβλητή</a:t>
                </a:r>
                <a:r>
                  <a:rPr lang="el-GR" sz="2400" dirty="0" smtClean="0">
                    <a:solidFill>
                      <a:schemeClr val="accent6">
                        <a:lumMod val="50000"/>
                      </a:schemeClr>
                    </a:solidFill>
                  </a:rPr>
                  <a:t> (μεταβλητοί όροι)</a:t>
                </a:r>
              </a:p>
              <a:p>
                <a:pPr marL="0" indent="0" algn="just">
                  <a:lnSpc>
                    <a:spcPct val="110000"/>
                  </a:lnSpc>
                  <a:buNone/>
                </a:pPr>
                <a:endParaRPr lang="en-US" dirty="0">
                  <a:solidFill>
                    <a:schemeClr val="accent6">
                      <a:lumMod val="50000"/>
                    </a:schemeClr>
                  </a:solidFill>
                  <a:effectLst>
                    <a:outerShdw blurRad="38100" dist="38100" dir="2700000" algn="tl">
                      <a:srgbClr val="000000">
                        <a:alpha val="43137"/>
                      </a:srgbClr>
                    </a:outerShdw>
                  </a:effectLst>
                </a:endParaRPr>
              </a:p>
              <a:p>
                <a:pPr marL="0" indent="0" algn="just">
                  <a:lnSpc>
                    <a:spcPct val="150000"/>
                  </a:lnSpc>
                  <a:buNone/>
                </a:pPr>
                <a:endParaRPr lang="el-GR" dirty="0">
                  <a:solidFill>
                    <a:schemeClr val="accent6">
                      <a:lumMod val="50000"/>
                    </a:schemeClr>
                  </a:solidFill>
                </a:endParaRPr>
              </a:p>
              <a:p>
                <a:pPr marL="0" indent="0" algn="just">
                  <a:lnSpc>
                    <a:spcPct val="150000"/>
                  </a:lnSpc>
                  <a:buNone/>
                </a:pPr>
                <a:endParaRPr lang="el-GR" dirty="0">
                  <a:solidFill>
                    <a:schemeClr val="accent6">
                      <a:lumMod val="50000"/>
                    </a:schemeClr>
                  </a:solidFill>
                </a:endParaRPr>
              </a:p>
              <a:p>
                <a:pPr marL="0" indent="0" algn="just">
                  <a:lnSpc>
                    <a:spcPct val="150000"/>
                  </a:lnSpc>
                  <a:buNone/>
                </a:pPr>
                <a:endParaRPr lang="el-GR" dirty="0">
                  <a:solidFill>
                    <a:schemeClr val="accent6">
                      <a:lumMod val="50000"/>
                    </a:schemeClr>
                  </a:solidFill>
                  <a:effectLst>
                    <a:outerShdw blurRad="38100" dist="38100" dir="2700000" algn="tl">
                      <a:srgbClr val="000000">
                        <a:alpha val="43137"/>
                      </a:srgbClr>
                    </a:outerShdw>
                  </a:effectLst>
                </a:endParaRPr>
              </a:p>
              <a:p>
                <a:pPr marL="0" indent="0" algn="just">
                  <a:lnSpc>
                    <a:spcPct val="110000"/>
                  </a:lnSpc>
                  <a:buNone/>
                </a:pPr>
                <a:endParaRPr lang="en-US" dirty="0">
                  <a:solidFill>
                    <a:schemeClr val="accent6">
                      <a:lumMod val="50000"/>
                    </a:schemeClr>
                  </a:solidFill>
                  <a:effectLst>
                    <a:outerShdw blurRad="38100" dist="38100" dir="2700000" algn="tl">
                      <a:srgbClr val="000000">
                        <a:alpha val="43137"/>
                      </a:srgbClr>
                    </a:outerShdw>
                  </a:effectLst>
                </a:endParaRPr>
              </a:p>
              <a:p>
                <a:pPr algn="just">
                  <a:lnSpc>
                    <a:spcPct val="110000"/>
                  </a:lnSpc>
                </a:pPr>
                <a:endParaRPr lang="el-GR" dirty="0">
                  <a:solidFill>
                    <a:schemeClr val="accent6">
                      <a:lumMod val="50000"/>
                    </a:schemeClr>
                  </a:solidFill>
                </a:endParaRPr>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385157" y="404075"/>
                <a:ext cx="11549340" cy="5465318"/>
              </a:xfrm>
              <a:blipFill>
                <a:blip r:embed="rId2"/>
                <a:stretch>
                  <a:fillRect l="-739" t="-780" r="-1055"/>
                </a:stretch>
              </a:blipFill>
            </p:spPr>
            <p:txBody>
              <a:bodyPr/>
              <a:lstStyle/>
              <a:p>
                <a:r>
                  <a:rPr lang="el-GR">
                    <a:noFill/>
                  </a:rPr>
                  <a:t> </a:t>
                </a:r>
              </a:p>
            </p:txBody>
          </p:sp>
        </mc:Fallback>
      </mc:AlternateContent>
    </p:spTree>
    <p:extLst>
      <p:ext uri="{BB962C8B-B14F-4D97-AF65-F5344CB8AC3E}">
        <p14:creationId xmlns:p14="http://schemas.microsoft.com/office/powerpoint/2010/main" val="354312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85157" y="404075"/>
            <a:ext cx="11256818" cy="5465318"/>
          </a:xfrm>
        </p:spPr>
        <p:txBody>
          <a:bodyPr>
            <a:normAutofit/>
          </a:bodyPr>
          <a:lstStyle/>
          <a:p>
            <a:r>
              <a:rPr lang="el-GR" dirty="0" smtClean="0">
                <a:solidFill>
                  <a:schemeClr val="accent6">
                    <a:lumMod val="50000"/>
                  </a:schemeClr>
                </a:solidFill>
              </a:rPr>
              <a:t>Διηνεκής σταθερή Ράντα </a:t>
            </a:r>
            <a:r>
              <a:rPr lang="el-GR" dirty="0">
                <a:solidFill>
                  <a:schemeClr val="accent6">
                    <a:lumMod val="50000"/>
                  </a:schemeClr>
                </a:solidFill>
              </a:rPr>
              <a:t>= Σταθερή ροή ταμειακών ροών χωρίς τέλος.</a:t>
            </a:r>
          </a:p>
          <a:p>
            <a:pPr marL="0" indent="0" algn="just">
              <a:lnSpc>
                <a:spcPct val="150000"/>
              </a:lnSpc>
              <a:buNone/>
            </a:pPr>
            <a:endParaRPr lang="el-GR" dirty="0">
              <a:solidFill>
                <a:schemeClr val="accent6">
                  <a:lumMod val="50000"/>
                </a:schemeClr>
              </a:solidFill>
            </a:endParaRPr>
          </a:p>
          <a:p>
            <a:pPr marL="0" indent="0" algn="just">
              <a:lnSpc>
                <a:spcPct val="150000"/>
              </a:lnSpc>
              <a:buNone/>
            </a:pPr>
            <a:endParaRPr lang="el-GR" dirty="0">
              <a:solidFill>
                <a:schemeClr val="accent6">
                  <a:lumMod val="50000"/>
                </a:schemeClr>
              </a:solidFill>
            </a:endParaRPr>
          </a:p>
          <a:p>
            <a:pPr marL="0" indent="0" algn="just">
              <a:lnSpc>
                <a:spcPct val="150000"/>
              </a:lnSpc>
              <a:buNone/>
            </a:pPr>
            <a:r>
              <a:rPr lang="el-GR" dirty="0">
                <a:solidFill>
                  <a:schemeClr val="accent6">
                    <a:lumMod val="50000"/>
                  </a:schemeClr>
                </a:solidFill>
              </a:rPr>
              <a:t>Διηνεκή Βρετανικά ομόλογα (</a:t>
            </a:r>
            <a:r>
              <a:rPr lang="en-US" dirty="0" err="1">
                <a:solidFill>
                  <a:schemeClr val="accent6">
                    <a:lumMod val="50000"/>
                  </a:schemeClr>
                </a:solidFill>
              </a:rPr>
              <a:t>Consols</a:t>
            </a:r>
            <a:r>
              <a:rPr lang="el-GR" dirty="0">
                <a:solidFill>
                  <a:schemeClr val="accent6">
                    <a:lumMod val="50000"/>
                  </a:schemeClr>
                </a:solidFill>
              </a:rPr>
              <a:t>)</a:t>
            </a:r>
            <a:endParaRPr lang="el-GR" dirty="0">
              <a:solidFill>
                <a:schemeClr val="accent6">
                  <a:lumMod val="50000"/>
                </a:schemeClr>
              </a:solidFill>
              <a:effectLst>
                <a:outerShdw blurRad="38100" dist="38100" dir="2700000" algn="tl">
                  <a:srgbClr val="000000">
                    <a:alpha val="43137"/>
                  </a:srgbClr>
                </a:outerShdw>
              </a:effectLst>
            </a:endParaRPr>
          </a:p>
          <a:p>
            <a:pPr marL="0" indent="0" algn="just">
              <a:lnSpc>
                <a:spcPct val="150000"/>
              </a:lnSpc>
              <a:buNone/>
            </a:pPr>
            <a:endParaRPr lang="el-GR" dirty="0">
              <a:solidFill>
                <a:schemeClr val="accent6">
                  <a:lumMod val="50000"/>
                </a:schemeClr>
              </a:solidFill>
              <a:effectLst>
                <a:outerShdw blurRad="38100" dist="38100" dir="2700000" algn="tl">
                  <a:srgbClr val="000000">
                    <a:alpha val="43137"/>
                  </a:srgbClr>
                </a:outerShdw>
              </a:effectLst>
            </a:endParaRPr>
          </a:p>
          <a:p>
            <a:pPr marL="0" indent="0" algn="just">
              <a:lnSpc>
                <a:spcPct val="110000"/>
              </a:lnSpc>
              <a:buNone/>
            </a:pPr>
            <a:endParaRPr lang="en-US" dirty="0">
              <a:solidFill>
                <a:schemeClr val="accent6">
                  <a:lumMod val="50000"/>
                </a:schemeClr>
              </a:solidFill>
              <a:effectLst>
                <a:outerShdw blurRad="38100" dist="38100" dir="2700000" algn="tl">
                  <a:srgbClr val="000000">
                    <a:alpha val="43137"/>
                  </a:srgbClr>
                </a:outerShdw>
              </a:effectLst>
            </a:endParaRPr>
          </a:p>
          <a:p>
            <a:pPr algn="just">
              <a:lnSpc>
                <a:spcPct val="110000"/>
              </a:lnSpc>
            </a:pPr>
            <a:endParaRPr lang="el-GR" dirty="0">
              <a:solidFill>
                <a:schemeClr val="accent6">
                  <a:lumMod val="50000"/>
                </a:schemeClr>
              </a:solidFill>
            </a:endParaRPr>
          </a:p>
        </p:txBody>
      </p:sp>
      <mc:AlternateContent xmlns:mc="http://schemas.openxmlformats.org/markup-compatibility/2006" xmlns:a14="http://schemas.microsoft.com/office/drawing/2010/main">
        <mc:Choice Requires="a14">
          <p:graphicFrame>
            <p:nvGraphicFramePr>
              <p:cNvPr id="12" name="Πίνακας 11"/>
              <p:cNvGraphicFramePr>
                <a:graphicFrameLocks noGrp="1"/>
              </p:cNvGraphicFramePr>
              <p:nvPr>
                <p:extLst>
                  <p:ext uri="{D42A27DB-BD31-4B8C-83A1-F6EECF244321}">
                    <p14:modId xmlns:p14="http://schemas.microsoft.com/office/powerpoint/2010/main" val="417668809"/>
                  </p:ext>
                </p:extLst>
              </p:nvPr>
            </p:nvGraphicFramePr>
            <p:xfrm>
              <a:off x="6490194" y="1366175"/>
              <a:ext cx="2259668" cy="825232"/>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259668">
                      <a:extLst>
                        <a:ext uri="{9D8B030D-6E8A-4147-A177-3AD203B41FA5}">
                          <a16:colId xmlns:a16="http://schemas.microsoft.com/office/drawing/2014/main" val="1143906667"/>
                        </a:ext>
                      </a:extLst>
                    </a:gridCol>
                  </a:tblGrid>
                  <a:tr h="825232">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l-GR" sz="2000" dirty="0">
                              <a:solidFill>
                                <a:schemeClr val="accent6">
                                  <a:lumMod val="50000"/>
                                </a:schemeClr>
                              </a:solidFill>
                            </a:rPr>
                            <a:t>Π</a:t>
                          </a:r>
                          <a:r>
                            <a:rPr lang="en-US" sz="2000" dirty="0">
                              <a:solidFill>
                                <a:schemeClr val="accent6">
                                  <a:lumMod val="50000"/>
                                </a:schemeClr>
                              </a:solidFill>
                            </a:rPr>
                            <a:t>A = </a:t>
                          </a:r>
                          <a:r>
                            <a:rPr lang="el-GR" sz="2000" baseline="0" dirty="0">
                              <a:solidFill>
                                <a:schemeClr val="accent6">
                                  <a:lumMod val="50000"/>
                                </a:schemeClr>
                              </a:solidFill>
                            </a:rPr>
                            <a:t> </a:t>
                          </a:r>
                          <a14:m>
                            <m:oMath xmlns:m="http://schemas.openxmlformats.org/officeDocument/2006/math">
                              <m:f>
                                <m:fPr>
                                  <m:ctrlPr>
                                    <a:rPr lang="el-GR" sz="2800" i="1" baseline="0" smtClean="0">
                                      <a:solidFill>
                                        <a:schemeClr val="accent6">
                                          <a:lumMod val="50000"/>
                                        </a:schemeClr>
                                      </a:solidFill>
                                      <a:latin typeface="Cambria Math" panose="02040503050406030204" pitchFamily="18" charset="0"/>
                                    </a:rPr>
                                  </m:ctrlPr>
                                </m:fPr>
                                <m:num>
                                  <m:r>
                                    <a:rPr lang="el-GR" sz="2800" b="1" i="0" baseline="0" smtClean="0">
                                      <a:solidFill>
                                        <a:schemeClr val="accent6">
                                          <a:lumMod val="50000"/>
                                        </a:schemeClr>
                                      </a:solidFill>
                                      <a:latin typeface="Cambria Math" panose="02040503050406030204" pitchFamily="18" charset="0"/>
                                    </a:rPr>
                                    <m:t>𝚨</m:t>
                                  </m:r>
                                </m:num>
                                <m:den>
                                  <m:r>
                                    <a:rPr lang="en-US" sz="2800" b="1" i="1" baseline="0" smtClean="0">
                                      <a:solidFill>
                                        <a:schemeClr val="accent6">
                                          <a:lumMod val="50000"/>
                                        </a:schemeClr>
                                      </a:solidFill>
                                      <a:latin typeface="Cambria Math" panose="02040503050406030204" pitchFamily="18" charset="0"/>
                                    </a:rPr>
                                    <m:t>𝒓</m:t>
                                  </m:r>
                                </m:den>
                              </m:f>
                            </m:oMath>
                          </a14:m>
                          <a:endParaRPr lang="el-GR" sz="2800" baseline="30000" dirty="0">
                            <a:solidFill>
                              <a:schemeClr val="accent6">
                                <a:lumMod val="50000"/>
                              </a:schemeClr>
                            </a:solidFill>
                          </a:endParaRPr>
                        </a:p>
                      </a:txBody>
                      <a:tcPr>
                        <a:noFill/>
                      </a:tcPr>
                    </a:tc>
                    <a:extLst>
                      <a:ext uri="{0D108BD9-81ED-4DB2-BD59-A6C34878D82A}">
                        <a16:rowId xmlns:a16="http://schemas.microsoft.com/office/drawing/2014/main" val="4121603788"/>
                      </a:ext>
                    </a:extLst>
                  </a:tr>
                </a:tbl>
              </a:graphicData>
            </a:graphic>
          </p:graphicFrame>
        </mc:Choice>
        <mc:Fallback xmlns="">
          <p:graphicFrame>
            <p:nvGraphicFramePr>
              <p:cNvPr id="12" name="Πίνακας 11"/>
              <p:cNvGraphicFramePr>
                <a:graphicFrameLocks noGrp="1"/>
              </p:cNvGraphicFramePr>
              <p:nvPr>
                <p:extLst>
                  <p:ext uri="{D42A27DB-BD31-4B8C-83A1-F6EECF244321}">
                    <p14:modId xmlns:p14="http://schemas.microsoft.com/office/powerpoint/2010/main" val="417668809"/>
                  </p:ext>
                </p:extLst>
              </p:nvPr>
            </p:nvGraphicFramePr>
            <p:xfrm>
              <a:off x="6490194" y="1366175"/>
              <a:ext cx="2259668" cy="825232"/>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259668">
                      <a:extLst>
                        <a:ext uri="{9D8B030D-6E8A-4147-A177-3AD203B41FA5}">
                          <a16:colId xmlns:a16="http://schemas.microsoft.com/office/drawing/2014/main" val="1143906667"/>
                        </a:ext>
                      </a:extLst>
                    </a:gridCol>
                  </a:tblGrid>
                  <a:tr h="825232">
                    <a:tc>
                      <a:txBody>
                        <a:bodyPr/>
                        <a:lstStyle/>
                        <a:p>
                          <a:endParaRPr lang="el-GR"/>
                        </a:p>
                      </a:txBody>
                      <a:tcPr>
                        <a:blipFill>
                          <a:blip r:embed="rId2"/>
                          <a:stretch>
                            <a:fillRect l="-3763" t="-3676" r="-2151" b="-12500"/>
                          </a:stretch>
                        </a:blipFill>
                      </a:tcPr>
                    </a:tc>
                    <a:extLst>
                      <a:ext uri="{0D108BD9-81ED-4DB2-BD59-A6C34878D82A}">
                        <a16:rowId xmlns:a16="http://schemas.microsoft.com/office/drawing/2014/main" val="4121603788"/>
                      </a:ext>
                    </a:extLst>
                  </a:tr>
                </a:tbl>
              </a:graphicData>
            </a:graphic>
          </p:graphicFrame>
        </mc:Fallback>
      </mc:AlternateContent>
    </p:spTree>
    <p:extLst>
      <p:ext uri="{BB962C8B-B14F-4D97-AF65-F5344CB8AC3E}">
        <p14:creationId xmlns:p14="http://schemas.microsoft.com/office/powerpoint/2010/main" val="64864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81826" y="757401"/>
            <a:ext cx="10515600" cy="4351338"/>
          </a:xfrm>
        </p:spPr>
        <p:txBody>
          <a:bodyPr>
            <a:normAutofit fontScale="92500"/>
          </a:bodyPr>
          <a:lstStyle/>
          <a:p>
            <a:pPr algn="just">
              <a:lnSpc>
                <a:spcPct val="150000"/>
              </a:lnSpc>
            </a:pPr>
            <a:r>
              <a:rPr lang="el-GR" i="1" dirty="0" smtClean="0">
                <a:solidFill>
                  <a:schemeClr val="accent6">
                    <a:lumMod val="50000"/>
                  </a:schemeClr>
                </a:solidFill>
                <a:effectLst>
                  <a:outerShdw blurRad="38100" dist="38100" dir="2700000" algn="tl">
                    <a:srgbClr val="000000">
                      <a:alpha val="43137"/>
                    </a:srgbClr>
                  </a:outerShdw>
                </a:effectLst>
              </a:rPr>
              <a:t>Ληξιπρόθεσμη </a:t>
            </a:r>
            <a:r>
              <a:rPr lang="el-GR" i="1" dirty="0">
                <a:solidFill>
                  <a:schemeClr val="accent6">
                    <a:lumMod val="50000"/>
                  </a:schemeClr>
                </a:solidFill>
                <a:effectLst>
                  <a:outerShdw blurRad="38100" dist="38100" dir="2700000" algn="tl">
                    <a:srgbClr val="000000">
                      <a:alpha val="43137"/>
                    </a:srgbClr>
                  </a:outerShdw>
                </a:effectLst>
              </a:rPr>
              <a:t>Ράντα </a:t>
            </a:r>
            <a:r>
              <a:rPr lang="el-GR" dirty="0">
                <a:solidFill>
                  <a:schemeClr val="accent6">
                    <a:lumMod val="50000"/>
                  </a:schemeClr>
                </a:solidFill>
              </a:rPr>
              <a:t>= Η παρούσα αξία των ταμειακών ροών για Τ έτη είναι η παρούσα αξία ενός διηνεκούς ομολόγου μείον την παρούσα αξία ενός διηνεκούς ομολόγου με πρώτη πληρωμή στην ημερομηνία Τ+1.</a:t>
            </a:r>
          </a:p>
          <a:p>
            <a:pPr algn="just">
              <a:lnSpc>
                <a:spcPct val="150000"/>
              </a:lnSpc>
            </a:pPr>
            <a:endParaRPr lang="el-GR" dirty="0">
              <a:solidFill>
                <a:schemeClr val="accent6">
                  <a:lumMod val="50000"/>
                </a:schemeClr>
              </a:solidFill>
            </a:endParaRPr>
          </a:p>
          <a:p>
            <a:pPr marL="0" indent="0" algn="just">
              <a:lnSpc>
                <a:spcPct val="150000"/>
              </a:lnSpc>
              <a:buNone/>
            </a:pPr>
            <a:endParaRPr lang="en-US" dirty="0">
              <a:solidFill>
                <a:schemeClr val="accent6">
                  <a:lumMod val="50000"/>
                </a:schemeClr>
              </a:solidFill>
            </a:endParaRPr>
          </a:p>
          <a:p>
            <a:pPr marL="0" indent="0" algn="just">
              <a:lnSpc>
                <a:spcPct val="150000"/>
              </a:lnSpc>
              <a:buNone/>
            </a:pPr>
            <a:r>
              <a:rPr lang="el-GR" dirty="0">
                <a:solidFill>
                  <a:schemeClr val="accent6">
                    <a:lumMod val="50000"/>
                  </a:schemeClr>
                </a:solidFill>
              </a:rPr>
              <a:t>Η μελλοντική αξία ληξιπρόθεσμων </a:t>
            </a:r>
            <a:r>
              <a:rPr lang="el-GR" dirty="0" smtClean="0">
                <a:solidFill>
                  <a:schemeClr val="accent6">
                    <a:lumMod val="50000"/>
                  </a:schemeClr>
                </a:solidFill>
              </a:rPr>
              <a:t>σταθερών ταμειακών </a:t>
            </a:r>
            <a:r>
              <a:rPr lang="el-GR" dirty="0">
                <a:solidFill>
                  <a:schemeClr val="accent6">
                    <a:lumMod val="50000"/>
                  </a:schemeClr>
                </a:solidFill>
              </a:rPr>
              <a:t>ροών</a:t>
            </a:r>
            <a:r>
              <a:rPr lang="en-US" dirty="0">
                <a:solidFill>
                  <a:schemeClr val="accent6">
                    <a:lumMod val="50000"/>
                  </a:schemeClr>
                </a:solidFill>
              </a:rPr>
              <a:t>:</a:t>
            </a:r>
            <a:endParaRPr lang="el-GR" dirty="0">
              <a:solidFill>
                <a:schemeClr val="accent6">
                  <a:lumMod val="50000"/>
                </a:schemeClr>
              </a:solidFill>
            </a:endParaRPr>
          </a:p>
          <a:p>
            <a:pPr algn="just">
              <a:lnSpc>
                <a:spcPct val="150000"/>
              </a:lnSpc>
            </a:pPr>
            <a:endParaRPr lang="el-GR" dirty="0">
              <a:solidFill>
                <a:schemeClr val="accent6">
                  <a:lumMod val="50000"/>
                </a:schemeClr>
              </a:solidFill>
            </a:endParaRPr>
          </a:p>
        </p:txBody>
      </p:sp>
      <mc:AlternateContent xmlns:mc="http://schemas.openxmlformats.org/markup-compatibility/2006" xmlns:a14="http://schemas.microsoft.com/office/drawing/2010/main">
        <mc:Choice Requires="a14">
          <p:graphicFrame>
            <p:nvGraphicFramePr>
              <p:cNvPr id="4" name="Πίνακας 3"/>
              <p:cNvGraphicFramePr>
                <a:graphicFrameLocks noGrp="1"/>
              </p:cNvGraphicFramePr>
              <p:nvPr>
                <p:extLst>
                  <p:ext uri="{D42A27DB-BD31-4B8C-83A1-F6EECF244321}">
                    <p14:modId xmlns:p14="http://schemas.microsoft.com/office/powerpoint/2010/main" val="3084935534"/>
                  </p:ext>
                </p:extLst>
              </p:nvPr>
            </p:nvGraphicFramePr>
            <p:xfrm>
              <a:off x="4194055" y="2710078"/>
              <a:ext cx="4231178" cy="762389"/>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4231178">
                      <a:extLst>
                        <a:ext uri="{9D8B030D-6E8A-4147-A177-3AD203B41FA5}">
                          <a16:colId xmlns:a16="http://schemas.microsoft.com/office/drawing/2014/main" val="1143906667"/>
                        </a:ext>
                      </a:extLst>
                    </a:gridCol>
                  </a:tblGrid>
                  <a:tr h="7623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000" dirty="0">
                              <a:solidFill>
                                <a:schemeClr val="accent6">
                                  <a:lumMod val="50000"/>
                                </a:schemeClr>
                              </a:solidFill>
                            </a:rPr>
                            <a:t>Π</a:t>
                          </a:r>
                          <a:r>
                            <a:rPr lang="en-US" sz="2000" dirty="0">
                              <a:solidFill>
                                <a:schemeClr val="accent6">
                                  <a:lumMod val="50000"/>
                                </a:schemeClr>
                              </a:solidFill>
                            </a:rPr>
                            <a:t>A = </a:t>
                          </a:r>
                          <a14:m>
                            <m:oMath xmlns:m="http://schemas.openxmlformats.org/officeDocument/2006/math">
                              <m:f>
                                <m:fPr>
                                  <m:ctrlPr>
                                    <a:rPr lang="en-US" sz="2000" i="1" dirty="0" smtClean="0">
                                      <a:solidFill>
                                        <a:schemeClr val="accent6">
                                          <a:lumMod val="50000"/>
                                        </a:schemeClr>
                                      </a:solidFill>
                                      <a:latin typeface="Cambria Math" panose="02040503050406030204" pitchFamily="18" charset="0"/>
                                    </a:rPr>
                                  </m:ctrlPr>
                                </m:fPr>
                                <m:num>
                                  <m:r>
                                    <a:rPr lang="el-GR" sz="2000" b="1" i="0" dirty="0" smtClean="0">
                                      <a:solidFill>
                                        <a:schemeClr val="accent6">
                                          <a:lumMod val="50000"/>
                                        </a:schemeClr>
                                      </a:solidFill>
                                      <a:latin typeface="Cambria Math" panose="02040503050406030204" pitchFamily="18" charset="0"/>
                                    </a:rPr>
                                    <m:t>𝚨</m:t>
                                  </m:r>
                                </m:num>
                                <m:den>
                                  <m:r>
                                    <a:rPr lang="en-US" sz="2000" b="1" i="1" dirty="0" smtClean="0">
                                      <a:solidFill>
                                        <a:schemeClr val="accent6">
                                          <a:lumMod val="50000"/>
                                        </a:schemeClr>
                                      </a:solidFill>
                                      <a:latin typeface="Cambria Math" panose="02040503050406030204" pitchFamily="18" charset="0"/>
                                    </a:rPr>
                                    <m:t>𝒓</m:t>
                                  </m:r>
                                </m:den>
                              </m:f>
                              <m:r>
                                <a:rPr lang="en-US" sz="2000" i="1" dirty="0" smtClean="0">
                                  <a:solidFill>
                                    <a:schemeClr val="accent6">
                                      <a:lumMod val="50000"/>
                                    </a:schemeClr>
                                  </a:solidFill>
                                  <a:latin typeface="Cambria Math" panose="02040503050406030204" pitchFamily="18" charset="0"/>
                                </a:rPr>
                                <m:t> </m:t>
                              </m:r>
                            </m:oMath>
                          </a14:m>
                          <a:r>
                            <a:rPr lang="en-US" sz="2000" baseline="0" dirty="0" smtClean="0">
                              <a:solidFill>
                                <a:schemeClr val="accent6">
                                  <a:lumMod val="50000"/>
                                </a:schemeClr>
                              </a:solidFill>
                            </a:rPr>
                            <a:t>- </a:t>
                          </a:r>
                          <a14:m>
                            <m:oMath xmlns:m="http://schemas.openxmlformats.org/officeDocument/2006/math">
                              <m:f>
                                <m:fPr>
                                  <m:ctrlPr>
                                    <a:rPr lang="el-GR" sz="2000" i="1" baseline="0" dirty="0" smtClean="0">
                                      <a:solidFill>
                                        <a:schemeClr val="accent6">
                                          <a:lumMod val="50000"/>
                                        </a:schemeClr>
                                      </a:solidFill>
                                      <a:latin typeface="Cambria Math" panose="02040503050406030204" pitchFamily="18" charset="0"/>
                                    </a:rPr>
                                  </m:ctrlPr>
                                </m:fPr>
                                <m:num>
                                  <m:r>
                                    <a:rPr lang="en-US" sz="2000" b="1" i="1" baseline="0" dirty="0" smtClean="0">
                                      <a:solidFill>
                                        <a:schemeClr val="accent6">
                                          <a:lumMod val="50000"/>
                                        </a:schemeClr>
                                      </a:solidFill>
                                      <a:latin typeface="Cambria Math" panose="02040503050406030204" pitchFamily="18" charset="0"/>
                                    </a:rPr>
                                    <m:t> </m:t>
                                  </m:r>
                                  <m:r>
                                    <a:rPr lang="en-US" sz="2000" b="1" i="0" baseline="0" dirty="0" smtClean="0">
                                      <a:solidFill>
                                        <a:schemeClr val="accent6">
                                          <a:lumMod val="50000"/>
                                        </a:schemeClr>
                                      </a:solidFill>
                                      <a:latin typeface="Cambria Math" panose="02040503050406030204" pitchFamily="18" charset="0"/>
                                    </a:rPr>
                                    <m:t>𝐀</m:t>
                                  </m:r>
                                </m:num>
                                <m:den>
                                  <m:r>
                                    <a:rPr lang="en-US" sz="2000" b="1" i="1" baseline="0" dirty="0" smtClean="0">
                                      <a:solidFill>
                                        <a:schemeClr val="accent6">
                                          <a:lumMod val="50000"/>
                                        </a:schemeClr>
                                      </a:solidFill>
                                      <a:latin typeface="Cambria Math" panose="02040503050406030204" pitchFamily="18" charset="0"/>
                                    </a:rPr>
                                    <m:t>𝒓</m:t>
                                  </m:r>
                                </m:den>
                              </m:f>
                            </m:oMath>
                          </a14:m>
                          <a:r>
                            <a:rPr lang="en-US" sz="2000" baseline="0" dirty="0">
                              <a:solidFill>
                                <a:schemeClr val="accent6">
                                  <a:lumMod val="50000"/>
                                </a:schemeClr>
                              </a:solidFill>
                            </a:rPr>
                            <a:t> </a:t>
                          </a:r>
                          <a:r>
                            <a:rPr lang="el-GR" sz="2000" baseline="0" dirty="0">
                              <a:solidFill>
                                <a:schemeClr val="accent6">
                                  <a:lumMod val="50000"/>
                                </a:schemeClr>
                              </a:solidFill>
                            </a:rPr>
                            <a:t> </a:t>
                          </a:r>
                          <a:r>
                            <a:rPr lang="en-US" sz="2000" baseline="0" dirty="0">
                              <a:solidFill>
                                <a:schemeClr val="accent6">
                                  <a:lumMod val="50000"/>
                                </a:schemeClr>
                              </a:solidFill>
                            </a:rPr>
                            <a:t>[</a:t>
                          </a:r>
                          <a14:m>
                            <m:oMath xmlns:m="http://schemas.openxmlformats.org/officeDocument/2006/math">
                              <m:f>
                                <m:fPr>
                                  <m:ctrlPr>
                                    <a:rPr lang="en-US" sz="2000" i="1" baseline="0" dirty="0" smtClean="0">
                                      <a:solidFill>
                                        <a:schemeClr val="accent6">
                                          <a:lumMod val="50000"/>
                                        </a:schemeClr>
                                      </a:solidFill>
                                      <a:latin typeface="Cambria Math" panose="02040503050406030204" pitchFamily="18" charset="0"/>
                                    </a:rPr>
                                  </m:ctrlPr>
                                </m:fPr>
                                <m:num>
                                  <m:r>
                                    <a:rPr lang="en-US" sz="2000" b="1" i="1" baseline="0" dirty="0" smtClean="0">
                                      <a:solidFill>
                                        <a:schemeClr val="accent6">
                                          <a:lumMod val="50000"/>
                                        </a:schemeClr>
                                      </a:solidFill>
                                      <a:latin typeface="Cambria Math" panose="02040503050406030204" pitchFamily="18" charset="0"/>
                                    </a:rPr>
                                    <m:t>𝟏</m:t>
                                  </m:r>
                                </m:num>
                                <m:den>
                                  <m:d>
                                    <m:dPr>
                                      <m:ctrlPr>
                                        <a:rPr lang="en-US" sz="2000" b="1" i="1" baseline="0" dirty="0" smtClean="0">
                                          <a:solidFill>
                                            <a:schemeClr val="accent6">
                                              <a:lumMod val="50000"/>
                                            </a:schemeClr>
                                          </a:solidFill>
                                          <a:latin typeface="Cambria Math" panose="02040503050406030204" pitchFamily="18" charset="0"/>
                                        </a:rPr>
                                      </m:ctrlPr>
                                    </m:dPr>
                                    <m:e>
                                      <m:r>
                                        <a:rPr lang="en-US" sz="2000" b="1" i="1" baseline="0" dirty="0" smtClean="0">
                                          <a:solidFill>
                                            <a:schemeClr val="accent6">
                                              <a:lumMod val="50000"/>
                                            </a:schemeClr>
                                          </a:solidFill>
                                          <a:latin typeface="Cambria Math" panose="02040503050406030204" pitchFamily="18" charset="0"/>
                                        </a:rPr>
                                        <m:t>𝟏</m:t>
                                      </m:r>
                                      <m:r>
                                        <a:rPr lang="en-US" sz="2000" b="1" i="1" baseline="0" dirty="0" smtClean="0">
                                          <a:solidFill>
                                            <a:schemeClr val="accent6">
                                              <a:lumMod val="50000"/>
                                            </a:schemeClr>
                                          </a:solidFill>
                                          <a:latin typeface="Cambria Math" panose="02040503050406030204" pitchFamily="18" charset="0"/>
                                        </a:rPr>
                                        <m:t>+</m:t>
                                      </m:r>
                                      <m:r>
                                        <a:rPr lang="en-US" sz="2000" b="1" i="1" baseline="0" dirty="0" smtClean="0">
                                          <a:solidFill>
                                            <a:schemeClr val="accent6">
                                              <a:lumMod val="50000"/>
                                            </a:schemeClr>
                                          </a:solidFill>
                                          <a:latin typeface="Cambria Math" panose="02040503050406030204" pitchFamily="18" charset="0"/>
                                        </a:rPr>
                                        <m:t>𝒓</m:t>
                                      </m:r>
                                    </m:e>
                                  </m:d>
                                  <m:r>
                                    <a:rPr lang="en-US" sz="2000" b="1" i="1" baseline="30000" dirty="0" smtClean="0">
                                      <a:solidFill>
                                        <a:schemeClr val="accent6">
                                          <a:lumMod val="50000"/>
                                        </a:schemeClr>
                                      </a:solidFill>
                                      <a:latin typeface="Cambria Math" panose="02040503050406030204" pitchFamily="18" charset="0"/>
                                    </a:rPr>
                                    <m:t>𝑻</m:t>
                                  </m:r>
                                </m:den>
                              </m:f>
                              <m:r>
                                <a:rPr lang="en-US" sz="2000" b="1" i="1" baseline="0" dirty="0" smtClean="0">
                                  <a:solidFill>
                                    <a:schemeClr val="accent6">
                                      <a:lumMod val="50000"/>
                                    </a:schemeClr>
                                  </a:solidFill>
                                  <a:latin typeface="Cambria Math" panose="02040503050406030204" pitchFamily="18" charset="0"/>
                                </a:rPr>
                                <m:t>]=</m:t>
                              </m:r>
                              <m:r>
                                <a:rPr lang="en-US" sz="2000" b="1" i="0" baseline="0" dirty="0" smtClean="0">
                                  <a:solidFill>
                                    <a:schemeClr val="accent6">
                                      <a:lumMod val="50000"/>
                                    </a:schemeClr>
                                  </a:solidFill>
                                  <a:latin typeface="Cambria Math" panose="02040503050406030204" pitchFamily="18" charset="0"/>
                                </a:rPr>
                                <m:t>𝐀</m:t>
                              </m:r>
                              <m:r>
                                <a:rPr lang="en-US" sz="2000" b="1" i="1" baseline="0" dirty="0" smtClean="0">
                                  <a:solidFill>
                                    <a:schemeClr val="accent6">
                                      <a:lumMod val="50000"/>
                                    </a:schemeClr>
                                  </a:solidFill>
                                  <a:latin typeface="Cambria Math" panose="02040503050406030204" pitchFamily="18" charset="0"/>
                                </a:rPr>
                                <m:t> ∗ </m:t>
                              </m:r>
                            </m:oMath>
                          </a14:m>
                          <a:r>
                            <a:rPr lang="en-US" sz="2000" baseline="0" dirty="0">
                              <a:solidFill>
                                <a:schemeClr val="accent6">
                                  <a:lumMod val="50000"/>
                                </a:schemeClr>
                              </a:solidFill>
                            </a:rPr>
                            <a:t>[ </a:t>
                          </a:r>
                          <a14:m>
                            <m:oMath xmlns:m="http://schemas.openxmlformats.org/officeDocument/2006/math">
                              <m:f>
                                <m:fPr>
                                  <m:ctrlPr>
                                    <a:rPr lang="el-GR" sz="2000" i="1" baseline="0" smtClean="0">
                                      <a:solidFill>
                                        <a:schemeClr val="accent6">
                                          <a:lumMod val="50000"/>
                                        </a:schemeClr>
                                      </a:solidFill>
                                      <a:latin typeface="Cambria Math" panose="02040503050406030204" pitchFamily="18" charset="0"/>
                                    </a:rPr>
                                  </m:ctrlPr>
                                </m:fPr>
                                <m:num>
                                  <m:r>
                                    <a:rPr lang="el-GR" sz="2000" b="1" i="1" baseline="0" smtClean="0">
                                      <a:solidFill>
                                        <a:schemeClr val="accent6">
                                          <a:lumMod val="50000"/>
                                        </a:schemeClr>
                                      </a:solidFill>
                                      <a:latin typeface="Cambria Math" panose="02040503050406030204" pitchFamily="18" charset="0"/>
                                    </a:rPr>
                                    <m:t>𝟏</m:t>
                                  </m:r>
                                  <m:r>
                                    <a:rPr lang="el-GR" sz="2000" b="1" i="1" baseline="0" smtClean="0">
                                      <a:solidFill>
                                        <a:schemeClr val="accent6">
                                          <a:lumMod val="50000"/>
                                        </a:schemeClr>
                                      </a:solidFill>
                                      <a:latin typeface="Cambria Math" panose="02040503050406030204" pitchFamily="18" charset="0"/>
                                    </a:rPr>
                                    <m:t> − </m:t>
                                  </m:r>
                                  <m:f>
                                    <m:fPr>
                                      <m:ctrlPr>
                                        <a:rPr lang="el-GR" sz="2000" i="1" baseline="0" smtClean="0">
                                          <a:solidFill>
                                            <a:schemeClr val="accent6">
                                              <a:lumMod val="50000"/>
                                            </a:schemeClr>
                                          </a:solidFill>
                                          <a:latin typeface="Cambria Math" panose="02040503050406030204" pitchFamily="18" charset="0"/>
                                        </a:rPr>
                                      </m:ctrlPr>
                                    </m:fPr>
                                    <m:num>
                                      <m:r>
                                        <a:rPr lang="el-GR" sz="2000" b="1" i="1" baseline="0" smtClean="0">
                                          <a:solidFill>
                                            <a:schemeClr val="accent6">
                                              <a:lumMod val="50000"/>
                                            </a:schemeClr>
                                          </a:solidFill>
                                          <a:latin typeface="Cambria Math" panose="02040503050406030204" pitchFamily="18" charset="0"/>
                                        </a:rPr>
                                        <m:t>𝟏</m:t>
                                      </m:r>
                                    </m:num>
                                    <m:den>
                                      <m:d>
                                        <m:dPr>
                                          <m:ctrlPr>
                                            <a:rPr lang="el-GR" sz="2000" b="1" i="1" baseline="0" smtClean="0">
                                              <a:solidFill>
                                                <a:schemeClr val="accent6">
                                                  <a:lumMod val="50000"/>
                                                </a:schemeClr>
                                              </a:solidFill>
                                              <a:latin typeface="Cambria Math" panose="02040503050406030204" pitchFamily="18" charset="0"/>
                                            </a:rPr>
                                          </m:ctrlPr>
                                        </m:dPr>
                                        <m:e>
                                          <m:r>
                                            <a:rPr lang="el-GR" sz="2000" b="1" i="1" baseline="0" smtClean="0">
                                              <a:solidFill>
                                                <a:schemeClr val="accent6">
                                                  <a:lumMod val="50000"/>
                                                </a:schemeClr>
                                              </a:solidFill>
                                              <a:latin typeface="Cambria Math" panose="02040503050406030204" pitchFamily="18" charset="0"/>
                                            </a:rPr>
                                            <m:t>𝟏</m:t>
                                          </m:r>
                                          <m:r>
                                            <a:rPr lang="el-GR" sz="2000" b="1" i="1" baseline="0" smtClean="0">
                                              <a:solidFill>
                                                <a:schemeClr val="accent6">
                                                  <a:lumMod val="50000"/>
                                                </a:schemeClr>
                                              </a:solidFill>
                                              <a:latin typeface="Cambria Math" panose="02040503050406030204" pitchFamily="18" charset="0"/>
                                            </a:rPr>
                                            <m:t>+</m:t>
                                          </m:r>
                                          <m:r>
                                            <a:rPr lang="en-US" sz="2000" b="1" i="1" baseline="0" smtClean="0">
                                              <a:solidFill>
                                                <a:schemeClr val="accent6">
                                                  <a:lumMod val="50000"/>
                                                </a:schemeClr>
                                              </a:solidFill>
                                              <a:latin typeface="Cambria Math" panose="02040503050406030204" pitchFamily="18" charset="0"/>
                                            </a:rPr>
                                            <m:t>𝒓</m:t>
                                          </m:r>
                                        </m:e>
                                      </m:d>
                                      <m:r>
                                        <a:rPr lang="en-US" sz="2000" b="1" i="1" baseline="30000" smtClean="0">
                                          <a:solidFill>
                                            <a:schemeClr val="accent6">
                                              <a:lumMod val="50000"/>
                                            </a:schemeClr>
                                          </a:solidFill>
                                          <a:latin typeface="Cambria Math" panose="02040503050406030204" pitchFamily="18" charset="0"/>
                                        </a:rPr>
                                        <m:t>𝑻</m:t>
                                      </m:r>
                                    </m:den>
                                  </m:f>
                                </m:num>
                                <m:den>
                                  <m:r>
                                    <a:rPr lang="en-US" sz="2000" b="1" i="1" baseline="0" smtClean="0">
                                      <a:solidFill>
                                        <a:schemeClr val="accent6">
                                          <a:lumMod val="50000"/>
                                        </a:schemeClr>
                                      </a:solidFill>
                                      <a:latin typeface="Cambria Math" panose="02040503050406030204" pitchFamily="18" charset="0"/>
                                    </a:rPr>
                                    <m:t>𝒓</m:t>
                                  </m:r>
                                </m:den>
                              </m:f>
                            </m:oMath>
                          </a14:m>
                          <a:r>
                            <a:rPr lang="en-US" sz="2000" baseline="0" dirty="0">
                              <a:solidFill>
                                <a:schemeClr val="accent6">
                                  <a:lumMod val="50000"/>
                                </a:schemeClr>
                              </a:solidFill>
                            </a:rPr>
                            <a:t> ]</a:t>
                          </a:r>
                          <a:endParaRPr lang="el-GR" sz="2000" baseline="30000" dirty="0">
                            <a:solidFill>
                              <a:schemeClr val="accent6">
                                <a:lumMod val="50000"/>
                              </a:schemeClr>
                            </a:solidFill>
                          </a:endParaRPr>
                        </a:p>
                      </a:txBody>
                      <a:tcPr>
                        <a:noFill/>
                      </a:tcPr>
                    </a:tc>
                    <a:extLst>
                      <a:ext uri="{0D108BD9-81ED-4DB2-BD59-A6C34878D82A}">
                        <a16:rowId xmlns:a16="http://schemas.microsoft.com/office/drawing/2014/main" val="4121603788"/>
                      </a:ext>
                    </a:extLst>
                  </a:tr>
                </a:tbl>
              </a:graphicData>
            </a:graphic>
          </p:graphicFrame>
        </mc:Choice>
        <mc:Fallback xmlns="">
          <p:graphicFrame>
            <p:nvGraphicFramePr>
              <p:cNvPr id="4" name="Πίνακας 3"/>
              <p:cNvGraphicFramePr>
                <a:graphicFrameLocks noGrp="1"/>
              </p:cNvGraphicFramePr>
              <p:nvPr>
                <p:extLst>
                  <p:ext uri="{D42A27DB-BD31-4B8C-83A1-F6EECF244321}">
                    <p14:modId xmlns:p14="http://schemas.microsoft.com/office/powerpoint/2010/main" val="3084935534"/>
                  </p:ext>
                </p:extLst>
              </p:nvPr>
            </p:nvGraphicFramePr>
            <p:xfrm>
              <a:off x="4194055" y="2710078"/>
              <a:ext cx="4231178" cy="762389"/>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4231178">
                      <a:extLst>
                        <a:ext uri="{9D8B030D-6E8A-4147-A177-3AD203B41FA5}">
                          <a16:colId xmlns:a16="http://schemas.microsoft.com/office/drawing/2014/main" val="1143906667"/>
                        </a:ext>
                      </a:extLst>
                    </a:gridCol>
                  </a:tblGrid>
                  <a:tr h="762389">
                    <a:tc>
                      <a:txBody>
                        <a:bodyPr/>
                        <a:lstStyle/>
                        <a:p>
                          <a:endParaRPr lang="el-GR"/>
                        </a:p>
                      </a:txBody>
                      <a:tcPr>
                        <a:blipFill>
                          <a:blip r:embed="rId2"/>
                          <a:stretch>
                            <a:fillRect l="-2014" t="-3968" r="-1151" b="-13492"/>
                          </a:stretch>
                        </a:blipFill>
                      </a:tcPr>
                    </a:tc>
                    <a:extLst>
                      <a:ext uri="{0D108BD9-81ED-4DB2-BD59-A6C34878D82A}">
                        <a16:rowId xmlns:a16="http://schemas.microsoft.com/office/drawing/2014/main" val="4121603788"/>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5" name="Πίνακας 4"/>
              <p:cNvGraphicFramePr>
                <a:graphicFrameLocks noGrp="1"/>
              </p:cNvGraphicFramePr>
              <p:nvPr>
                <p:extLst>
                  <p:ext uri="{D42A27DB-BD31-4B8C-83A1-F6EECF244321}">
                    <p14:modId xmlns:p14="http://schemas.microsoft.com/office/powerpoint/2010/main" val="2027586914"/>
                  </p:ext>
                </p:extLst>
              </p:nvPr>
            </p:nvGraphicFramePr>
            <p:xfrm>
              <a:off x="9420162" y="4218945"/>
              <a:ext cx="2275531" cy="610011"/>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275531">
                      <a:extLst>
                        <a:ext uri="{9D8B030D-6E8A-4147-A177-3AD203B41FA5}">
                          <a16:colId xmlns:a16="http://schemas.microsoft.com/office/drawing/2014/main" val="1143906667"/>
                        </a:ext>
                      </a:extLst>
                    </a:gridCol>
                  </a:tblGrid>
                  <a:tr h="610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000" dirty="0">
                              <a:solidFill>
                                <a:schemeClr val="accent6">
                                  <a:lumMod val="50000"/>
                                </a:schemeClr>
                              </a:solidFill>
                            </a:rPr>
                            <a:t>Μ</a:t>
                          </a:r>
                          <a:r>
                            <a:rPr lang="en-US" sz="2000" dirty="0">
                              <a:solidFill>
                                <a:schemeClr val="accent6">
                                  <a:lumMod val="50000"/>
                                </a:schemeClr>
                              </a:solidFill>
                            </a:rPr>
                            <a:t>A = </a:t>
                          </a:r>
                          <a:r>
                            <a:rPr lang="el-GR" sz="2000" baseline="0" dirty="0">
                              <a:solidFill>
                                <a:schemeClr val="accent6">
                                  <a:lumMod val="50000"/>
                                </a:schemeClr>
                              </a:solidFill>
                            </a:rPr>
                            <a:t>Α * </a:t>
                          </a:r>
                          <a14:m>
                            <m:oMath xmlns:m="http://schemas.openxmlformats.org/officeDocument/2006/math">
                              <m:f>
                                <m:fPr>
                                  <m:ctrlPr>
                                    <a:rPr lang="el-GR" sz="2000" i="1" baseline="0" smtClean="0">
                                      <a:solidFill>
                                        <a:schemeClr val="accent6">
                                          <a:lumMod val="50000"/>
                                        </a:schemeClr>
                                      </a:solidFill>
                                      <a:latin typeface="Cambria Math" panose="02040503050406030204" pitchFamily="18" charset="0"/>
                                    </a:rPr>
                                  </m:ctrlPr>
                                </m:fPr>
                                <m:num>
                                  <m:d>
                                    <m:dPr>
                                      <m:ctrlPr>
                                        <a:rPr lang="el-GR" sz="2000" b="1" i="1" baseline="0" smtClean="0">
                                          <a:solidFill>
                                            <a:schemeClr val="accent6">
                                              <a:lumMod val="50000"/>
                                            </a:schemeClr>
                                          </a:solidFill>
                                          <a:latin typeface="Cambria Math" panose="02040503050406030204" pitchFamily="18" charset="0"/>
                                        </a:rPr>
                                      </m:ctrlPr>
                                    </m:dPr>
                                    <m:e>
                                      <m:r>
                                        <a:rPr lang="el-GR" sz="2000" b="1" i="1" baseline="0" smtClean="0">
                                          <a:solidFill>
                                            <a:schemeClr val="accent6">
                                              <a:lumMod val="50000"/>
                                            </a:schemeClr>
                                          </a:solidFill>
                                          <a:latin typeface="Cambria Math" panose="02040503050406030204" pitchFamily="18" charset="0"/>
                                        </a:rPr>
                                        <m:t>𝟏</m:t>
                                      </m:r>
                                      <m:r>
                                        <a:rPr lang="el-GR" sz="2000" b="1" i="1" baseline="0" smtClean="0">
                                          <a:solidFill>
                                            <a:schemeClr val="accent6">
                                              <a:lumMod val="50000"/>
                                            </a:schemeClr>
                                          </a:solidFill>
                                          <a:latin typeface="Cambria Math" panose="02040503050406030204" pitchFamily="18" charset="0"/>
                                        </a:rPr>
                                        <m:t>+ </m:t>
                                      </m:r>
                                      <m:r>
                                        <a:rPr lang="en-US" sz="2000" b="1" i="1" baseline="0" smtClean="0">
                                          <a:solidFill>
                                            <a:schemeClr val="accent6">
                                              <a:lumMod val="50000"/>
                                            </a:schemeClr>
                                          </a:solidFill>
                                          <a:latin typeface="Cambria Math" panose="02040503050406030204" pitchFamily="18" charset="0"/>
                                        </a:rPr>
                                        <m:t>𝒓</m:t>
                                      </m:r>
                                    </m:e>
                                  </m:d>
                                  <m:r>
                                    <a:rPr lang="en-US" sz="2000" b="1" i="1" baseline="30000" smtClean="0">
                                      <a:solidFill>
                                        <a:schemeClr val="accent6">
                                          <a:lumMod val="50000"/>
                                        </a:schemeClr>
                                      </a:solidFill>
                                      <a:latin typeface="Cambria Math" panose="02040503050406030204" pitchFamily="18" charset="0"/>
                                    </a:rPr>
                                    <m:t>𝑻</m:t>
                                  </m:r>
                                  <m:r>
                                    <a:rPr lang="en-US" sz="2000" b="1" i="1" baseline="0" smtClean="0">
                                      <a:solidFill>
                                        <a:schemeClr val="accent6">
                                          <a:lumMod val="50000"/>
                                        </a:schemeClr>
                                      </a:solidFill>
                                      <a:latin typeface="Cambria Math" panose="02040503050406030204" pitchFamily="18" charset="0"/>
                                    </a:rPr>
                                    <m:t> −</m:t>
                                  </m:r>
                                  <m:r>
                                    <a:rPr lang="en-US" sz="2000" b="1" i="1" baseline="0" smtClean="0">
                                      <a:solidFill>
                                        <a:schemeClr val="accent6">
                                          <a:lumMod val="50000"/>
                                        </a:schemeClr>
                                      </a:solidFill>
                                      <a:latin typeface="Cambria Math" panose="02040503050406030204" pitchFamily="18" charset="0"/>
                                    </a:rPr>
                                    <m:t>𝟏</m:t>
                                  </m:r>
                                </m:num>
                                <m:den>
                                  <m:r>
                                    <a:rPr lang="en-US" sz="2000" b="1" i="1" baseline="0" smtClean="0">
                                      <a:solidFill>
                                        <a:schemeClr val="accent6">
                                          <a:lumMod val="50000"/>
                                        </a:schemeClr>
                                      </a:solidFill>
                                      <a:latin typeface="Cambria Math" panose="02040503050406030204" pitchFamily="18" charset="0"/>
                                    </a:rPr>
                                    <m:t>𝒓</m:t>
                                  </m:r>
                                </m:den>
                              </m:f>
                            </m:oMath>
                          </a14:m>
                          <a:endParaRPr lang="el-GR" sz="2000" baseline="30000" dirty="0">
                            <a:solidFill>
                              <a:schemeClr val="accent6">
                                <a:lumMod val="50000"/>
                              </a:schemeClr>
                            </a:solidFill>
                          </a:endParaRPr>
                        </a:p>
                      </a:txBody>
                      <a:tcPr>
                        <a:noFill/>
                      </a:tcPr>
                    </a:tc>
                    <a:extLst>
                      <a:ext uri="{0D108BD9-81ED-4DB2-BD59-A6C34878D82A}">
                        <a16:rowId xmlns:a16="http://schemas.microsoft.com/office/drawing/2014/main" val="4121603788"/>
                      </a:ext>
                    </a:extLst>
                  </a:tr>
                </a:tbl>
              </a:graphicData>
            </a:graphic>
          </p:graphicFrame>
        </mc:Choice>
        <mc:Fallback xmlns="">
          <p:graphicFrame>
            <p:nvGraphicFramePr>
              <p:cNvPr id="5" name="Πίνακας 4"/>
              <p:cNvGraphicFramePr>
                <a:graphicFrameLocks noGrp="1"/>
              </p:cNvGraphicFramePr>
              <p:nvPr>
                <p:extLst>
                  <p:ext uri="{D42A27DB-BD31-4B8C-83A1-F6EECF244321}">
                    <p14:modId xmlns:p14="http://schemas.microsoft.com/office/powerpoint/2010/main" val="2027586914"/>
                  </p:ext>
                </p:extLst>
              </p:nvPr>
            </p:nvGraphicFramePr>
            <p:xfrm>
              <a:off x="9420162" y="4218945"/>
              <a:ext cx="2275531" cy="610011"/>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275531">
                      <a:extLst>
                        <a:ext uri="{9D8B030D-6E8A-4147-A177-3AD203B41FA5}">
                          <a16:colId xmlns:a16="http://schemas.microsoft.com/office/drawing/2014/main" val="1143906667"/>
                        </a:ext>
                      </a:extLst>
                    </a:gridCol>
                  </a:tblGrid>
                  <a:tr h="610011">
                    <a:tc>
                      <a:txBody>
                        <a:bodyPr/>
                        <a:lstStyle/>
                        <a:p>
                          <a:endParaRPr lang="el-GR"/>
                        </a:p>
                      </a:txBody>
                      <a:tcPr>
                        <a:blipFill>
                          <a:blip r:embed="rId3"/>
                          <a:stretch>
                            <a:fillRect l="-3743" t="-4950" r="-2139" b="-16832"/>
                          </a:stretch>
                        </a:blipFill>
                      </a:tcPr>
                    </a:tc>
                    <a:extLst>
                      <a:ext uri="{0D108BD9-81ED-4DB2-BD59-A6C34878D82A}">
                        <a16:rowId xmlns:a16="http://schemas.microsoft.com/office/drawing/2014/main" val="4121603788"/>
                      </a:ext>
                    </a:extLst>
                  </a:tr>
                </a:tbl>
              </a:graphicData>
            </a:graphic>
          </p:graphicFrame>
        </mc:Fallback>
      </mc:AlternateContent>
    </p:spTree>
    <p:extLst>
      <p:ext uri="{BB962C8B-B14F-4D97-AF65-F5344CB8AC3E}">
        <p14:creationId xmlns:p14="http://schemas.microsoft.com/office/powerpoint/2010/main" val="239872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solidFill>
                  <a:schemeClr val="accent6">
                    <a:lumMod val="50000"/>
                  </a:schemeClr>
                </a:solidFill>
                <a:effectLst>
                  <a:outerShdw blurRad="38100" dist="38100" dir="2700000" algn="tl">
                    <a:srgbClr val="000000">
                      <a:alpha val="43137"/>
                    </a:srgbClr>
                  </a:outerShdw>
                </a:effectLst>
              </a:rPr>
              <a:t>Άσκηση 1</a:t>
            </a:r>
          </a:p>
        </p:txBody>
      </p:sp>
      <p:sp>
        <p:nvSpPr>
          <p:cNvPr id="3" name="Θέση περιεχομένου 2"/>
          <p:cNvSpPr>
            <a:spLocks noGrp="1"/>
          </p:cNvSpPr>
          <p:nvPr>
            <p:ph idx="1"/>
          </p:nvPr>
        </p:nvSpPr>
        <p:spPr>
          <a:xfrm>
            <a:off x="838200" y="1825625"/>
            <a:ext cx="10784080" cy="4351338"/>
          </a:xfrm>
        </p:spPr>
        <p:txBody>
          <a:bodyPr/>
          <a:lstStyle/>
          <a:p>
            <a:pPr algn="just">
              <a:lnSpc>
                <a:spcPct val="150000"/>
              </a:lnSpc>
            </a:pPr>
            <a:r>
              <a:rPr lang="el-GR" dirty="0">
                <a:solidFill>
                  <a:schemeClr val="accent6">
                    <a:lumMod val="50000"/>
                  </a:schemeClr>
                </a:solidFill>
              </a:rPr>
              <a:t>Ας υποθέσουμε ότι έχετε ένα αποταμιευτικό ασφαλιστήριο και καταβάλλεται 3.000 € ανά έτος με εξασφαλισμένο επιτόκιο 9%. Πόσα χρήματα θα έχετε μετά από 30 </a:t>
            </a:r>
            <a:r>
              <a:rPr lang="el-GR" dirty="0" smtClean="0">
                <a:solidFill>
                  <a:schemeClr val="accent6">
                    <a:lumMod val="50000"/>
                  </a:schemeClr>
                </a:solidFill>
              </a:rPr>
              <a:t>χρόνια και ποια είναι η σημερινή τους αξία;</a:t>
            </a:r>
            <a:endParaRPr lang="el-GR" dirty="0">
              <a:solidFill>
                <a:schemeClr val="accent6">
                  <a:lumMod val="50000"/>
                </a:schemeClr>
              </a:solidFill>
            </a:endParaRPr>
          </a:p>
        </p:txBody>
      </p:sp>
    </p:spTree>
    <p:extLst>
      <p:ext uri="{BB962C8B-B14F-4D97-AF65-F5344CB8AC3E}">
        <p14:creationId xmlns:p14="http://schemas.microsoft.com/office/powerpoint/2010/main" val="3444409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solidFill>
                  <a:schemeClr val="accent6">
                    <a:lumMod val="50000"/>
                  </a:schemeClr>
                </a:solidFill>
                <a:effectLst>
                  <a:outerShdw blurRad="38100" dist="38100" dir="2700000" algn="tl">
                    <a:srgbClr val="000000">
                      <a:alpha val="43137"/>
                    </a:srgbClr>
                  </a:outerShdw>
                </a:effectLst>
              </a:rPr>
              <a:t>Άσκηση 2</a:t>
            </a:r>
          </a:p>
        </p:txBody>
      </p:sp>
      <p:sp>
        <p:nvSpPr>
          <p:cNvPr id="3" name="Θέση περιεχομένου 2"/>
          <p:cNvSpPr>
            <a:spLocks noGrp="1"/>
          </p:cNvSpPr>
          <p:nvPr>
            <p:ph idx="1"/>
          </p:nvPr>
        </p:nvSpPr>
        <p:spPr>
          <a:xfrm>
            <a:off x="838200" y="1825625"/>
            <a:ext cx="10784080" cy="4351338"/>
          </a:xfrm>
        </p:spPr>
        <p:txBody>
          <a:bodyPr/>
          <a:lstStyle/>
          <a:p>
            <a:pPr algn="just">
              <a:lnSpc>
                <a:spcPct val="150000"/>
              </a:lnSpc>
            </a:pPr>
            <a:r>
              <a:rPr lang="el-GR" dirty="0">
                <a:solidFill>
                  <a:schemeClr val="accent6">
                    <a:lumMod val="50000"/>
                  </a:schemeClr>
                </a:solidFill>
              </a:rPr>
              <a:t>Ας υποθέσουμε ότι θα λάβετε μια 4ετή ταμειακή ροή 500 € ανά έτος μετά από 5 χρόνια. Εάν το επιτόκιο είναι 5% ποια είναι η παρούσα αξία των συνολικών ταμειακών ροών;</a:t>
            </a:r>
          </a:p>
        </p:txBody>
      </p:sp>
    </p:spTree>
    <p:extLst>
      <p:ext uri="{BB962C8B-B14F-4D97-AF65-F5344CB8AC3E}">
        <p14:creationId xmlns:p14="http://schemas.microsoft.com/office/powerpoint/2010/main" val="326025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9834" y="0"/>
            <a:ext cx="10515600" cy="626187"/>
          </a:xfrm>
        </p:spPr>
        <p:txBody>
          <a:bodyPr>
            <a:normAutofit/>
          </a:bodyPr>
          <a:lstStyle/>
          <a:p>
            <a:pPr algn="ctr"/>
            <a:r>
              <a:rPr lang="el-GR" sz="3600" dirty="0">
                <a:solidFill>
                  <a:schemeClr val="accent6">
                    <a:lumMod val="50000"/>
                  </a:schemeClr>
                </a:solidFill>
                <a:effectLst>
                  <a:outerShdw blurRad="38100" dist="38100" dir="2700000" algn="tl">
                    <a:srgbClr val="000000">
                      <a:alpha val="43137"/>
                    </a:srgbClr>
                  </a:outerShdw>
                </a:effectLst>
              </a:rPr>
              <a:t>Απόσβεση δανείων</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831212310"/>
              </p:ext>
            </p:extLst>
          </p:nvPr>
        </p:nvGraphicFramePr>
        <p:xfrm>
          <a:off x="1059764" y="1690688"/>
          <a:ext cx="5537590" cy="2136864"/>
        </p:xfrm>
        <a:graphic>
          <a:graphicData uri="http://schemas.openxmlformats.org/drawingml/2006/table">
            <a:tbl>
              <a:tblPr>
                <a:tableStyleId>{5C22544A-7EE6-4342-B048-85BDC9FD1C3A}</a:tableStyleId>
              </a:tblPr>
              <a:tblGrid>
                <a:gridCol w="917495">
                  <a:extLst>
                    <a:ext uri="{9D8B030D-6E8A-4147-A177-3AD203B41FA5}">
                      <a16:colId xmlns:a16="http://schemas.microsoft.com/office/drawing/2014/main" val="3975981933"/>
                    </a:ext>
                  </a:extLst>
                </a:gridCol>
                <a:gridCol w="880795">
                  <a:extLst>
                    <a:ext uri="{9D8B030D-6E8A-4147-A177-3AD203B41FA5}">
                      <a16:colId xmlns:a16="http://schemas.microsoft.com/office/drawing/2014/main" val="3487880222"/>
                    </a:ext>
                  </a:extLst>
                </a:gridCol>
                <a:gridCol w="1060216">
                  <a:extLst>
                    <a:ext uri="{9D8B030D-6E8A-4147-A177-3AD203B41FA5}">
                      <a16:colId xmlns:a16="http://schemas.microsoft.com/office/drawing/2014/main" val="863633782"/>
                    </a:ext>
                  </a:extLst>
                </a:gridCol>
                <a:gridCol w="1419058">
                  <a:extLst>
                    <a:ext uri="{9D8B030D-6E8A-4147-A177-3AD203B41FA5}">
                      <a16:colId xmlns:a16="http://schemas.microsoft.com/office/drawing/2014/main" val="83388766"/>
                    </a:ext>
                  </a:extLst>
                </a:gridCol>
                <a:gridCol w="1260026">
                  <a:extLst>
                    <a:ext uri="{9D8B030D-6E8A-4147-A177-3AD203B41FA5}">
                      <a16:colId xmlns:a16="http://schemas.microsoft.com/office/drawing/2014/main" val="2460066795"/>
                    </a:ext>
                  </a:extLst>
                </a:gridCol>
              </a:tblGrid>
              <a:tr h="616674">
                <a:tc>
                  <a:txBody>
                    <a:bodyPr/>
                    <a:lstStyle/>
                    <a:p>
                      <a:pPr algn="l" fontAlgn="b"/>
                      <a:r>
                        <a:rPr lang="el-GR" sz="1600" u="none" strike="noStrike" dirty="0">
                          <a:effectLst/>
                        </a:rPr>
                        <a:t> </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Αρχικό υπόλοιπο</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rgbClr val="FFFF00"/>
                    </a:solidFill>
                  </a:tcPr>
                </a:tc>
                <a:tc>
                  <a:txBody>
                    <a:bodyPr/>
                    <a:lstStyle/>
                    <a:p>
                      <a:pPr algn="ctr" fontAlgn="b"/>
                      <a:r>
                        <a:rPr lang="el-GR" sz="1600" u="none" strike="noStrike" dirty="0">
                          <a:effectLst/>
                        </a:rPr>
                        <a:t>Καταβολή κεφαλαίου</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rgbClr val="FFFF00"/>
                    </a:solidFill>
                  </a:tcPr>
                </a:tc>
                <a:tc>
                  <a:txBody>
                    <a:bodyPr/>
                    <a:lstStyle/>
                    <a:p>
                      <a:pPr algn="ctr" fontAlgn="b"/>
                      <a:r>
                        <a:rPr lang="el-GR" sz="1600" u="none" strike="noStrike" dirty="0">
                          <a:effectLst/>
                        </a:rPr>
                        <a:t>Καταβαλλόμενοι τόκοι</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rgbClr val="FFFF00"/>
                    </a:solidFill>
                  </a:tcPr>
                </a:tc>
                <a:tc>
                  <a:txBody>
                    <a:bodyPr/>
                    <a:lstStyle/>
                    <a:p>
                      <a:pPr algn="ctr" fontAlgn="b"/>
                      <a:r>
                        <a:rPr lang="el-GR" sz="1600" u="none" strike="noStrike" dirty="0">
                          <a:effectLst/>
                        </a:rPr>
                        <a:t>Συνολική Πληρωμή</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rgbClr val="FFFF00"/>
                    </a:solidFill>
                  </a:tcPr>
                </a:tc>
                <a:extLst>
                  <a:ext uri="{0D108BD9-81ED-4DB2-BD59-A6C34878D82A}">
                    <a16:rowId xmlns:a16="http://schemas.microsoft.com/office/drawing/2014/main" val="471558044"/>
                  </a:ext>
                </a:extLst>
              </a:tr>
              <a:tr h="249335">
                <a:tc>
                  <a:txBody>
                    <a:bodyPr/>
                    <a:lstStyle/>
                    <a:p>
                      <a:pPr algn="ctr" fontAlgn="b"/>
                      <a:r>
                        <a:rPr lang="el-GR" sz="1600" u="none" strike="noStrike" dirty="0">
                          <a:effectLst/>
                        </a:rPr>
                        <a:t>1</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chemeClr val="accent6">
                        <a:lumMod val="20000"/>
                        <a:lumOff val="80000"/>
                      </a:schemeClr>
                    </a:solidFill>
                  </a:tcPr>
                </a:tc>
                <a:tc>
                  <a:txBody>
                    <a:bodyPr/>
                    <a:lstStyle/>
                    <a:p>
                      <a:pPr algn="ctr" fontAlgn="b"/>
                      <a:r>
                        <a:rPr lang="el-GR" sz="1600" u="none" strike="noStrike" dirty="0">
                          <a:effectLst/>
                        </a:rPr>
                        <a:t>5.000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450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1.450</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30920885"/>
                  </a:ext>
                </a:extLst>
              </a:tr>
              <a:tr h="249335">
                <a:tc>
                  <a:txBody>
                    <a:bodyPr/>
                    <a:lstStyle/>
                    <a:p>
                      <a:pPr algn="ctr" fontAlgn="b"/>
                      <a:r>
                        <a:rPr lang="el-GR" sz="1600" u="none" strike="noStrike" dirty="0">
                          <a:effectLst/>
                        </a:rPr>
                        <a:t>2</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chemeClr val="accent6">
                        <a:lumMod val="20000"/>
                        <a:lumOff val="80000"/>
                      </a:schemeClr>
                    </a:solidFill>
                  </a:tcPr>
                </a:tc>
                <a:tc>
                  <a:txBody>
                    <a:bodyPr/>
                    <a:lstStyle/>
                    <a:p>
                      <a:pPr algn="ctr" fontAlgn="b"/>
                      <a:r>
                        <a:rPr lang="el-GR" sz="1600" u="none" strike="noStrike">
                          <a:effectLst/>
                        </a:rPr>
                        <a:t>4.000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1.000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360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1.360</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400444106"/>
                  </a:ext>
                </a:extLst>
              </a:tr>
              <a:tr h="249335">
                <a:tc>
                  <a:txBody>
                    <a:bodyPr/>
                    <a:lstStyle/>
                    <a:p>
                      <a:pPr algn="ctr" fontAlgn="b"/>
                      <a:r>
                        <a:rPr lang="el-GR" sz="1600" u="none" strike="noStrike" dirty="0">
                          <a:effectLst/>
                        </a:rPr>
                        <a:t>3</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chemeClr val="accent6">
                        <a:lumMod val="20000"/>
                        <a:lumOff val="80000"/>
                      </a:schemeClr>
                    </a:solidFill>
                  </a:tcPr>
                </a:tc>
                <a:tc>
                  <a:txBody>
                    <a:bodyPr/>
                    <a:lstStyle/>
                    <a:p>
                      <a:pPr algn="ctr" fontAlgn="b"/>
                      <a:r>
                        <a:rPr lang="el-GR" sz="1600" u="none" strike="noStrike">
                          <a:effectLst/>
                        </a:rPr>
                        <a:t>3.000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1.000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270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1.270</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816273443"/>
                  </a:ext>
                </a:extLst>
              </a:tr>
              <a:tr h="249335">
                <a:tc>
                  <a:txBody>
                    <a:bodyPr/>
                    <a:lstStyle/>
                    <a:p>
                      <a:pPr algn="ctr" fontAlgn="b"/>
                      <a:r>
                        <a:rPr lang="el-GR" sz="1600" u="none" strike="noStrike" dirty="0">
                          <a:effectLst/>
                        </a:rPr>
                        <a:t>4</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chemeClr val="accent6">
                        <a:lumMod val="20000"/>
                        <a:lumOff val="80000"/>
                      </a:schemeClr>
                    </a:solidFill>
                  </a:tcPr>
                </a:tc>
                <a:tc>
                  <a:txBody>
                    <a:bodyPr/>
                    <a:lstStyle/>
                    <a:p>
                      <a:pPr algn="ctr" fontAlgn="b"/>
                      <a:r>
                        <a:rPr lang="el-GR" sz="1600" u="none" strike="noStrike">
                          <a:effectLst/>
                        </a:rPr>
                        <a:t>2.000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180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1.180</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66424691"/>
                  </a:ext>
                </a:extLst>
              </a:tr>
              <a:tr h="249335">
                <a:tc>
                  <a:txBody>
                    <a:bodyPr/>
                    <a:lstStyle/>
                    <a:p>
                      <a:pPr algn="ctr" fontAlgn="b"/>
                      <a:r>
                        <a:rPr lang="el-GR" sz="1600" u="none" strike="noStrike" dirty="0">
                          <a:effectLst/>
                        </a:rPr>
                        <a:t>5</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chemeClr val="accent6">
                        <a:lumMod val="20000"/>
                        <a:lumOff val="80000"/>
                      </a:schemeClr>
                    </a:solidFill>
                  </a:tcPr>
                </a:tc>
                <a:tc>
                  <a:txBody>
                    <a:bodyPr/>
                    <a:lstStyle/>
                    <a:p>
                      <a:pPr algn="ctr" fontAlgn="b"/>
                      <a:r>
                        <a:rPr lang="el-GR" sz="1600" u="none" strike="noStrike">
                          <a:effectLst/>
                        </a:rPr>
                        <a:t>1.000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90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1.090</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651485003"/>
                  </a:ext>
                </a:extLst>
              </a:tr>
              <a:tr h="168869">
                <a:tc>
                  <a:txBody>
                    <a:bodyPr/>
                    <a:lstStyle/>
                    <a:p>
                      <a:pPr algn="l" fontAlgn="b"/>
                      <a:r>
                        <a:rPr lang="el-GR" sz="1600" u="none" strike="noStrike" dirty="0">
                          <a:effectLst/>
                        </a:rPr>
                        <a:t>ΣΥΝΟΛΟ</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chemeClr val="accent6">
                        <a:lumMod val="20000"/>
                        <a:lumOff val="80000"/>
                      </a:schemeClr>
                    </a:solidFill>
                  </a:tcPr>
                </a:tc>
                <a:tc>
                  <a:txBody>
                    <a:bodyPr/>
                    <a:lstStyle/>
                    <a:p>
                      <a:pPr algn="ctr" fontAlgn="b"/>
                      <a:r>
                        <a:rPr lang="el-GR" sz="1600" u="none" strike="noStrike" dirty="0">
                          <a:effectLst/>
                        </a:rPr>
                        <a:t> </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5.000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1.350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6.350</a:t>
                      </a:r>
                      <a:endParaRPr lang="el-GR" sz="16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026520101"/>
                  </a:ext>
                </a:extLst>
              </a:tr>
            </a:tbl>
          </a:graphicData>
        </a:graphic>
      </p:graphicFrame>
      <p:graphicFrame>
        <p:nvGraphicFramePr>
          <p:cNvPr id="5" name="Πίνακας 4"/>
          <p:cNvGraphicFramePr>
            <a:graphicFrameLocks noGrp="1"/>
          </p:cNvGraphicFramePr>
          <p:nvPr>
            <p:extLst>
              <p:ext uri="{D42A27DB-BD31-4B8C-83A1-F6EECF244321}">
                <p14:modId xmlns:p14="http://schemas.microsoft.com/office/powerpoint/2010/main" val="2908850315"/>
              </p:ext>
            </p:extLst>
          </p:nvPr>
        </p:nvGraphicFramePr>
        <p:xfrm>
          <a:off x="6731678" y="1690688"/>
          <a:ext cx="5324030" cy="2167603"/>
        </p:xfrm>
        <a:graphic>
          <a:graphicData uri="http://schemas.openxmlformats.org/drawingml/2006/table">
            <a:tbl>
              <a:tblPr>
                <a:tableStyleId>{5C22544A-7EE6-4342-B048-85BDC9FD1C3A}</a:tableStyleId>
              </a:tblPr>
              <a:tblGrid>
                <a:gridCol w="882111">
                  <a:extLst>
                    <a:ext uri="{9D8B030D-6E8A-4147-A177-3AD203B41FA5}">
                      <a16:colId xmlns:a16="http://schemas.microsoft.com/office/drawing/2014/main" val="1090432337"/>
                    </a:ext>
                  </a:extLst>
                </a:gridCol>
                <a:gridCol w="846826">
                  <a:extLst>
                    <a:ext uri="{9D8B030D-6E8A-4147-A177-3AD203B41FA5}">
                      <a16:colId xmlns:a16="http://schemas.microsoft.com/office/drawing/2014/main" val="3736573678"/>
                    </a:ext>
                  </a:extLst>
                </a:gridCol>
                <a:gridCol w="1019328">
                  <a:extLst>
                    <a:ext uri="{9D8B030D-6E8A-4147-A177-3AD203B41FA5}">
                      <a16:colId xmlns:a16="http://schemas.microsoft.com/office/drawing/2014/main" val="3270684800"/>
                    </a:ext>
                  </a:extLst>
                </a:gridCol>
                <a:gridCol w="1422082">
                  <a:extLst>
                    <a:ext uri="{9D8B030D-6E8A-4147-A177-3AD203B41FA5}">
                      <a16:colId xmlns:a16="http://schemas.microsoft.com/office/drawing/2014/main" val="1639130341"/>
                    </a:ext>
                  </a:extLst>
                </a:gridCol>
                <a:gridCol w="1153683">
                  <a:extLst>
                    <a:ext uri="{9D8B030D-6E8A-4147-A177-3AD203B41FA5}">
                      <a16:colId xmlns:a16="http://schemas.microsoft.com/office/drawing/2014/main" val="3013464437"/>
                    </a:ext>
                  </a:extLst>
                </a:gridCol>
              </a:tblGrid>
              <a:tr h="535446">
                <a:tc>
                  <a:txBody>
                    <a:bodyPr/>
                    <a:lstStyle/>
                    <a:p>
                      <a:pPr algn="l" fontAlgn="b"/>
                      <a:r>
                        <a:rPr lang="el-GR" sz="1600" u="none" strike="noStrike" dirty="0">
                          <a:effectLst/>
                        </a:rPr>
                        <a:t> </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Αρχικό υπόλοιπο</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rgbClr val="FFFF00"/>
                    </a:solidFill>
                  </a:tcPr>
                </a:tc>
                <a:tc>
                  <a:txBody>
                    <a:bodyPr/>
                    <a:lstStyle/>
                    <a:p>
                      <a:pPr algn="ctr" fontAlgn="b"/>
                      <a:r>
                        <a:rPr lang="el-GR" sz="1600" u="none" strike="noStrike" dirty="0">
                          <a:effectLst/>
                        </a:rPr>
                        <a:t>Καταβολή κεφαλαίου</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rgbClr val="FFFF00"/>
                    </a:solidFill>
                  </a:tcPr>
                </a:tc>
                <a:tc>
                  <a:txBody>
                    <a:bodyPr/>
                    <a:lstStyle/>
                    <a:p>
                      <a:pPr algn="ctr" fontAlgn="b"/>
                      <a:r>
                        <a:rPr lang="el-GR" sz="1600" u="none" strike="noStrike" dirty="0">
                          <a:effectLst/>
                        </a:rPr>
                        <a:t>Καταβαλλόμενοι τόκοι</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rgbClr val="FFFF00"/>
                    </a:solidFill>
                  </a:tcPr>
                </a:tc>
                <a:tc>
                  <a:txBody>
                    <a:bodyPr/>
                    <a:lstStyle/>
                    <a:p>
                      <a:pPr algn="ctr" fontAlgn="b"/>
                      <a:r>
                        <a:rPr lang="el-GR" sz="1600" u="none" strike="noStrike" dirty="0">
                          <a:effectLst/>
                        </a:rPr>
                        <a:t>Συνολική Πληρωμή</a:t>
                      </a:r>
                      <a:endParaRPr lang="el-GR" sz="1600" b="0" i="0" u="none" strike="noStrike" dirty="0">
                        <a:solidFill>
                          <a:srgbClr val="000000"/>
                        </a:solidFill>
                        <a:effectLst/>
                        <a:latin typeface="Times New Roman" panose="02020603050405020304" pitchFamily="18" charset="0"/>
                      </a:endParaRPr>
                    </a:p>
                  </a:txBody>
                  <a:tcPr marL="9525" marR="9525" marT="9525" marB="0" anchor="b">
                    <a:solidFill>
                      <a:srgbClr val="FFFF00"/>
                    </a:solidFill>
                  </a:tcPr>
                </a:tc>
                <a:extLst>
                  <a:ext uri="{0D108BD9-81ED-4DB2-BD59-A6C34878D82A}">
                    <a16:rowId xmlns:a16="http://schemas.microsoft.com/office/drawing/2014/main" val="2644675074"/>
                  </a:ext>
                </a:extLst>
              </a:tr>
              <a:tr h="244230">
                <a:tc>
                  <a:txBody>
                    <a:bodyPr/>
                    <a:lstStyle/>
                    <a:p>
                      <a:pPr algn="ctr" fontAlgn="b"/>
                      <a:r>
                        <a:rPr lang="el-GR" sz="1600" u="none" strike="noStrike">
                          <a:effectLst/>
                        </a:rPr>
                        <a:t>1</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5.000,00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835,46</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450,00</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1.285,46</a:t>
                      </a:r>
                      <a:endParaRPr lang="el-GR" sz="16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221805048"/>
                  </a:ext>
                </a:extLst>
              </a:tr>
              <a:tr h="250031">
                <a:tc>
                  <a:txBody>
                    <a:bodyPr/>
                    <a:lstStyle/>
                    <a:p>
                      <a:pPr algn="ctr" fontAlgn="b"/>
                      <a:r>
                        <a:rPr lang="el-GR" sz="1600" u="none" strike="noStrike">
                          <a:effectLst/>
                        </a:rPr>
                        <a:t>2</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4.164,54</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910,65</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374,81</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1.285,46</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204203320"/>
                  </a:ext>
                </a:extLst>
              </a:tr>
              <a:tr h="255369">
                <a:tc>
                  <a:txBody>
                    <a:bodyPr/>
                    <a:lstStyle/>
                    <a:p>
                      <a:pPr algn="ctr" fontAlgn="b"/>
                      <a:r>
                        <a:rPr lang="el-GR" sz="1600" u="none" strike="noStrike">
                          <a:effectLst/>
                        </a:rPr>
                        <a:t>3</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3.253,89</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992,61</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292,85</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1.285,46</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869135787"/>
                  </a:ext>
                </a:extLst>
              </a:tr>
              <a:tr h="244230">
                <a:tc>
                  <a:txBody>
                    <a:bodyPr/>
                    <a:lstStyle/>
                    <a:p>
                      <a:pPr algn="ctr" fontAlgn="b"/>
                      <a:r>
                        <a:rPr lang="el-GR" sz="1600" u="none" strike="noStrike">
                          <a:effectLst/>
                        </a:rPr>
                        <a:t>4</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2.261,28</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1.081,94</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203,52</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1.285,46</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247871193"/>
                  </a:ext>
                </a:extLst>
              </a:tr>
              <a:tr h="244230">
                <a:tc>
                  <a:txBody>
                    <a:bodyPr/>
                    <a:lstStyle/>
                    <a:p>
                      <a:pPr algn="ctr" fontAlgn="b"/>
                      <a:r>
                        <a:rPr lang="el-GR" sz="1600" u="none" strike="noStrike">
                          <a:effectLst/>
                        </a:rPr>
                        <a:t>5</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1.179,33</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1.179,33</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106,14</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a:effectLst/>
                        </a:rPr>
                        <a:t>1.285,47</a:t>
                      </a:r>
                      <a:endParaRPr lang="el-GR" sz="16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53221100"/>
                  </a:ext>
                </a:extLst>
              </a:tr>
              <a:tr h="363328">
                <a:tc>
                  <a:txBody>
                    <a:bodyPr/>
                    <a:lstStyle/>
                    <a:p>
                      <a:pPr algn="l" fontAlgn="b"/>
                      <a:r>
                        <a:rPr lang="el-GR" sz="1600" u="none" strike="noStrike" dirty="0">
                          <a:effectLst/>
                        </a:rPr>
                        <a:t>ΣΥΝΟΛΟ</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 </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5.000,00</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1.427,31</a:t>
                      </a:r>
                      <a:endParaRPr lang="el-GR"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l-GR" sz="1600" u="none" strike="noStrike" dirty="0">
                          <a:effectLst/>
                        </a:rPr>
                        <a:t>6.427,31</a:t>
                      </a:r>
                      <a:endParaRPr lang="el-GR" sz="16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269930875"/>
                  </a:ext>
                </a:extLst>
              </a:tr>
            </a:tbl>
          </a:graphicData>
        </a:graphic>
      </p:graphicFrame>
      <p:sp>
        <p:nvSpPr>
          <p:cNvPr id="6" name="Τίτλος 1"/>
          <p:cNvSpPr txBox="1">
            <a:spLocks/>
          </p:cNvSpPr>
          <p:nvPr/>
        </p:nvSpPr>
        <p:spPr>
          <a:xfrm>
            <a:off x="116378" y="626187"/>
            <a:ext cx="12075622" cy="602244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400" dirty="0">
                <a:solidFill>
                  <a:schemeClr val="accent6">
                    <a:lumMod val="50000"/>
                  </a:schemeClr>
                </a:solidFill>
              </a:rPr>
              <a:t>5ετές δάνειο ύψους 5.000 € με επιτόκιο 9%.</a:t>
            </a:r>
          </a:p>
          <a:p>
            <a:endParaRPr lang="el-GR" sz="2400" dirty="0">
              <a:solidFill>
                <a:schemeClr val="accent6">
                  <a:lumMod val="50000"/>
                </a:schemeClr>
              </a:solidFill>
            </a:endParaRPr>
          </a:p>
          <a:p>
            <a:r>
              <a:rPr lang="el-GR" sz="2400" dirty="0">
                <a:solidFill>
                  <a:schemeClr val="accent6">
                    <a:lumMod val="50000"/>
                  </a:schemeClr>
                </a:solidFill>
              </a:rPr>
              <a:t>Α) Καταβολή τόκων + σταθερό ποσό </a:t>
            </a:r>
            <a:r>
              <a:rPr lang="el-GR" sz="2400" dirty="0" smtClean="0">
                <a:solidFill>
                  <a:schemeClr val="accent6">
                    <a:lumMod val="50000"/>
                  </a:schemeClr>
                </a:solidFill>
              </a:rPr>
              <a:t>κεφαλαίου		Β</a:t>
            </a:r>
            <a:r>
              <a:rPr lang="el-GR" sz="2400" dirty="0">
                <a:solidFill>
                  <a:schemeClr val="accent6">
                    <a:lumMod val="50000"/>
                  </a:schemeClr>
                </a:solidFill>
              </a:rPr>
              <a:t>) Καταβολή σταθερής </a:t>
            </a:r>
            <a:r>
              <a:rPr lang="el-GR" sz="2400" dirty="0" smtClean="0">
                <a:solidFill>
                  <a:schemeClr val="accent6">
                    <a:lumMod val="50000"/>
                  </a:schemeClr>
                </a:solidFill>
              </a:rPr>
              <a:t>δόσης</a:t>
            </a:r>
          </a:p>
          <a:p>
            <a:endParaRPr lang="el-GR" sz="2400" dirty="0">
              <a:solidFill>
                <a:schemeClr val="accent6">
                  <a:lumMod val="50000"/>
                </a:schemeClr>
              </a:solidFill>
            </a:endParaRPr>
          </a:p>
          <a:p>
            <a:endParaRPr lang="el-GR" sz="2400" dirty="0" smtClean="0">
              <a:solidFill>
                <a:schemeClr val="accent6">
                  <a:lumMod val="50000"/>
                </a:schemeClr>
              </a:solidFill>
            </a:endParaRPr>
          </a:p>
          <a:p>
            <a:endParaRPr lang="el-GR" sz="2400" dirty="0">
              <a:solidFill>
                <a:schemeClr val="accent6">
                  <a:lumMod val="50000"/>
                </a:schemeClr>
              </a:solidFill>
            </a:endParaRPr>
          </a:p>
          <a:p>
            <a:endParaRPr lang="el-GR" sz="2400" dirty="0" smtClean="0">
              <a:solidFill>
                <a:schemeClr val="accent6">
                  <a:lumMod val="50000"/>
                </a:schemeClr>
              </a:solidFill>
            </a:endParaRPr>
          </a:p>
          <a:p>
            <a:endParaRPr lang="el-GR" sz="2400" dirty="0">
              <a:solidFill>
                <a:schemeClr val="accent6">
                  <a:lumMod val="50000"/>
                </a:schemeClr>
              </a:solidFill>
            </a:endParaRPr>
          </a:p>
          <a:p>
            <a:endParaRPr lang="el-GR" sz="2400" dirty="0" smtClean="0">
              <a:solidFill>
                <a:schemeClr val="accent6">
                  <a:lumMod val="50000"/>
                </a:schemeClr>
              </a:solidFill>
            </a:endParaRPr>
          </a:p>
          <a:p>
            <a:endParaRPr lang="el-GR" sz="2400" dirty="0">
              <a:solidFill>
                <a:schemeClr val="accent6">
                  <a:lumMod val="50000"/>
                </a:schemeClr>
              </a:solidFill>
            </a:endParaRPr>
          </a:p>
          <a:p>
            <a:endParaRPr lang="el-GR" sz="2400" dirty="0" smtClean="0">
              <a:solidFill>
                <a:schemeClr val="accent6">
                  <a:lumMod val="50000"/>
                </a:schemeClr>
              </a:solidFill>
            </a:endParaRPr>
          </a:p>
          <a:p>
            <a:r>
              <a:rPr lang="el-GR" sz="2400" dirty="0" smtClean="0">
                <a:solidFill>
                  <a:schemeClr val="accent6">
                    <a:lumMod val="50000"/>
                  </a:schemeClr>
                </a:solidFill>
              </a:rPr>
              <a:t>Γ) Δάνειο Ομολογιακού Τύπου</a:t>
            </a:r>
            <a:endParaRPr lang="el-GR" sz="2400" dirty="0">
              <a:solidFill>
                <a:schemeClr val="accent6">
                  <a:lumMod val="50000"/>
                </a:schemeClr>
              </a:solidFill>
            </a:endParaRPr>
          </a:p>
          <a:p>
            <a:endParaRPr lang="el-GR" sz="2400" dirty="0">
              <a:solidFill>
                <a:schemeClr val="accent6">
                  <a:lumMod val="50000"/>
                </a:schemeClr>
              </a:solidFill>
            </a:endParaRPr>
          </a:p>
          <a:p>
            <a:pPr algn="ctr"/>
            <a:endParaRPr lang="el-GR" sz="3600" dirty="0">
              <a:solidFill>
                <a:schemeClr val="accent6">
                  <a:lumMod val="50000"/>
                </a:schemeClr>
              </a:solidFill>
            </a:endParaRPr>
          </a:p>
        </p:txBody>
      </p:sp>
    </p:spTree>
    <p:extLst>
      <p:ext uri="{BB962C8B-B14F-4D97-AF65-F5344CB8AC3E}">
        <p14:creationId xmlns:p14="http://schemas.microsoft.com/office/powerpoint/2010/main" val="55720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49135" y="274321"/>
            <a:ext cx="11080865" cy="5644342"/>
          </a:xfrm>
        </p:spPr>
        <p:txBody>
          <a:bodyPr>
            <a:noAutofit/>
          </a:bodyPr>
          <a:lstStyle/>
          <a:p>
            <a:pPr algn="just"/>
            <a:r>
              <a:rPr lang="el-GR" sz="2400" dirty="0">
                <a:solidFill>
                  <a:schemeClr val="accent6">
                    <a:lumMod val="50000"/>
                  </a:schemeClr>
                </a:solidFill>
                <a:latin typeface="+mn-lt"/>
              </a:rPr>
              <a:t>Με </a:t>
            </a:r>
            <a:r>
              <a:rPr lang="el-GR" sz="2400" b="1" dirty="0">
                <a:solidFill>
                  <a:schemeClr val="accent6">
                    <a:lumMod val="50000"/>
                  </a:schemeClr>
                </a:solidFill>
                <a:latin typeface="+mn-lt"/>
              </a:rPr>
              <a:t>σταθερό </a:t>
            </a:r>
            <a:r>
              <a:rPr lang="el-GR" sz="2400" b="1" dirty="0" smtClean="0">
                <a:solidFill>
                  <a:schemeClr val="accent6">
                    <a:lumMod val="50000"/>
                  </a:schemeClr>
                </a:solidFill>
                <a:latin typeface="+mn-lt"/>
              </a:rPr>
              <a:t>Χρεολύσιο</a:t>
            </a:r>
            <a:r>
              <a:rPr lang="el-GR" sz="2400" dirty="0" smtClean="0">
                <a:solidFill>
                  <a:schemeClr val="accent6">
                    <a:lumMod val="50000"/>
                  </a:schemeClr>
                </a:solidFill>
                <a:latin typeface="+mn-lt"/>
              </a:rPr>
              <a:t>: </a:t>
            </a:r>
            <a:r>
              <a:rPr lang="el-GR" sz="2400" dirty="0">
                <a:solidFill>
                  <a:schemeClr val="accent6">
                    <a:lumMod val="50000"/>
                  </a:schemeClr>
                </a:solidFill>
                <a:latin typeface="+mn-lt"/>
              </a:rPr>
              <a:t>Το χρεολύσιο κάθε χρόνο είναι σταθερό και υπολογίζεται διαιρώντας το δάνειο με το χρόνο αποπληρωμής. Ο τόκος κάθε χρόνο υπολογίζεται επί του εναπομείναντος κεφαλαίου και προφανώς μειώνεται καθώς το κεφάλαιο μειώνεται κάθε χρόνο. Με αυτόν τον τρόπο καταλήγουμε σε ένα μεταβλητό τοκοχρεολύσιο (δόση), αρκετά υψηλό στην αρχή και χαμηλό στο τέλος  </a:t>
            </a:r>
            <a:r>
              <a:rPr lang="el-GR" sz="2400" dirty="0" smtClean="0">
                <a:solidFill>
                  <a:schemeClr val="accent6">
                    <a:lumMod val="50000"/>
                  </a:schemeClr>
                </a:solidFill>
                <a:latin typeface="+mn-lt"/>
              </a:rPr>
              <a:t>της αποπληρωμής.</a:t>
            </a:r>
            <a:br>
              <a:rPr lang="el-GR" sz="2400" dirty="0" smtClean="0">
                <a:solidFill>
                  <a:schemeClr val="accent6">
                    <a:lumMod val="50000"/>
                  </a:schemeClr>
                </a:solidFill>
                <a:latin typeface="+mn-lt"/>
              </a:rPr>
            </a:br>
            <a:r>
              <a:rPr lang="el-GR" sz="2400" dirty="0">
                <a:solidFill>
                  <a:schemeClr val="accent6">
                    <a:lumMod val="50000"/>
                  </a:schemeClr>
                </a:solidFill>
                <a:latin typeface="+mn-lt"/>
              </a:rPr>
              <a:t/>
            </a:r>
            <a:br>
              <a:rPr lang="el-GR" sz="2400" dirty="0">
                <a:solidFill>
                  <a:schemeClr val="accent6">
                    <a:lumMod val="50000"/>
                  </a:schemeClr>
                </a:solidFill>
                <a:latin typeface="+mn-lt"/>
              </a:rPr>
            </a:br>
            <a:r>
              <a:rPr lang="el-GR" sz="2400" dirty="0">
                <a:solidFill>
                  <a:schemeClr val="accent6">
                    <a:lumMod val="50000"/>
                  </a:schemeClr>
                </a:solidFill>
                <a:latin typeface="+mn-lt"/>
              </a:rPr>
              <a:t>Με </a:t>
            </a:r>
            <a:r>
              <a:rPr lang="el-GR" sz="2400" b="1" dirty="0">
                <a:solidFill>
                  <a:schemeClr val="accent6">
                    <a:lumMod val="50000"/>
                  </a:schemeClr>
                </a:solidFill>
                <a:latin typeface="+mn-lt"/>
              </a:rPr>
              <a:t>σταθερό </a:t>
            </a:r>
            <a:r>
              <a:rPr lang="el-GR" sz="2400" b="1" dirty="0" smtClean="0">
                <a:solidFill>
                  <a:schemeClr val="accent6">
                    <a:lumMod val="50000"/>
                  </a:schemeClr>
                </a:solidFill>
                <a:latin typeface="+mn-lt"/>
              </a:rPr>
              <a:t>Τοκοχρεολύσιο</a:t>
            </a:r>
            <a:r>
              <a:rPr lang="el-GR" sz="2400" dirty="0" smtClean="0">
                <a:solidFill>
                  <a:schemeClr val="accent6">
                    <a:lumMod val="50000"/>
                  </a:schemeClr>
                </a:solidFill>
                <a:latin typeface="+mn-lt"/>
              </a:rPr>
              <a:t>: </a:t>
            </a:r>
            <a:r>
              <a:rPr lang="el-GR" sz="2400" dirty="0">
                <a:solidFill>
                  <a:schemeClr val="accent6">
                    <a:lumMod val="50000"/>
                  </a:schemeClr>
                </a:solidFill>
                <a:latin typeface="+mn-lt"/>
              </a:rPr>
              <a:t>Το άθροισμα τόκου &amp; χρεολυσίου (τοκοχρεολύσιο) διατηρείται σταθερό για όλο το διάστημα της αποπληρωμής (σταθερή δόση). Για να διατηρηθεί σταθερό το άθροισμα, στην αρχή της περιόδου αποπληρώνεται περισσότερο τόκος και λιγότερο κεφάλαιο και στο τέλος της περιόδου το αντίστροφο.</a:t>
            </a:r>
            <a:br>
              <a:rPr lang="el-GR" sz="2400" dirty="0">
                <a:solidFill>
                  <a:schemeClr val="accent6">
                    <a:lumMod val="50000"/>
                  </a:schemeClr>
                </a:solidFill>
                <a:latin typeface="+mn-lt"/>
              </a:rPr>
            </a:br>
            <a:endParaRPr lang="el-GR" sz="2400" dirty="0">
              <a:solidFill>
                <a:schemeClr val="accent6">
                  <a:lumMod val="50000"/>
                </a:schemeClr>
              </a:solidFill>
              <a:latin typeface="+mn-lt"/>
            </a:endParaRPr>
          </a:p>
        </p:txBody>
      </p:sp>
    </p:spTree>
    <p:extLst>
      <p:ext uri="{BB962C8B-B14F-4D97-AF65-F5344CB8AC3E}">
        <p14:creationId xmlns:p14="http://schemas.microsoft.com/office/powerpoint/2010/main" val="48755011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CD2AB61DC821FE4EA903FB80526F095E" ma:contentTypeVersion="2" ma:contentTypeDescription="Δημιουργία νέου εγγράφου" ma:contentTypeScope="" ma:versionID="6e46d0a7d168f2f186a529da80df45ec">
  <xsd:schema xmlns:xsd="http://www.w3.org/2001/XMLSchema" xmlns:xs="http://www.w3.org/2001/XMLSchema" xmlns:p="http://schemas.microsoft.com/office/2006/metadata/properties" xmlns:ns2="c6609068-2e13-4ef7-a7d4-94ff98fd5877" targetNamespace="http://schemas.microsoft.com/office/2006/metadata/properties" ma:root="true" ma:fieldsID="2c504f9a2c3839dd9bd0b7ec488bc40e" ns2:_="">
    <xsd:import namespace="c6609068-2e13-4ef7-a7d4-94ff98fd587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609068-2e13-4ef7-a7d4-94ff98fd58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70E7A7-9C99-4D7A-A934-4EF69472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609068-2e13-4ef7-a7d4-94ff98fd58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651996-845A-4224-BD89-7A3104D74326}">
  <ds:schemaRefs>
    <ds:schemaRef ds:uri="http://schemas.microsoft.com/sharepoint/v3/contenttype/forms"/>
  </ds:schemaRefs>
</ds:datastoreItem>
</file>

<file path=customXml/itemProps3.xml><?xml version="1.0" encoding="utf-8"?>
<ds:datastoreItem xmlns:ds="http://schemas.openxmlformats.org/officeDocument/2006/customXml" ds:itemID="{1CCDD3AE-DEB8-4992-A332-A70746F1F50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c6609068-2e13-4ef7-a7d4-94ff98fd587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1171</TotalTime>
  <Words>659</Words>
  <Application>Microsoft Office PowerPoint</Application>
  <PresentationFormat>Ευρεία οθόνη</PresentationFormat>
  <Paragraphs>130</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Calibri Light</vt:lpstr>
      <vt:lpstr>Cambria Math</vt:lpstr>
      <vt:lpstr>Times New Roman</vt:lpstr>
      <vt:lpstr>Θέμα του Office</vt:lpstr>
      <vt:lpstr>Ράντες και Απόσβεση Δανείου</vt:lpstr>
      <vt:lpstr>Παρουσίαση του PowerPoint</vt:lpstr>
      <vt:lpstr>Παρουσίαση του PowerPoint</vt:lpstr>
      <vt:lpstr>Παρουσίαση του PowerPoint</vt:lpstr>
      <vt:lpstr>Παρουσίαση του PowerPoint</vt:lpstr>
      <vt:lpstr>Άσκηση 1</vt:lpstr>
      <vt:lpstr>Άσκηση 2</vt:lpstr>
      <vt:lpstr>Απόσβεση δανείων</vt:lpstr>
      <vt:lpstr>Με σταθερό Χρεολύσιο: Το χρεολύσιο κάθε χρόνο είναι σταθερό και υπολογίζεται διαιρώντας το δάνειο με το χρόνο αποπληρωμής. Ο τόκος κάθε χρόνο υπολογίζεται επί του εναπομείναντος κεφαλαίου και προφανώς μειώνεται καθώς το κεφάλαιο μειώνεται κάθε χρόνο. Με αυτόν τον τρόπο καταλήγουμε σε ένα μεταβλητό τοκοχρεολύσιο (δόση), αρκετά υψηλό στην αρχή και χαμηλό στο τέλος  της αποπληρωμής.  Με σταθερό Τοκοχρεολύσιο: Το άθροισμα τόκου &amp; χρεολυσίου (τοκοχρεολύσιο) διατηρείται σταθερό για όλο το διάστημα της αποπληρωμής (σταθερή δόση). Για να διατηρηθεί σταθερό το άθροισμα, στην αρχή της περιόδου αποπληρώνεται περισσότερο τόκος και λιγότερο κεφάλαιο και στο τέλος της περιόδου το αντίστροφο.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Μεγάλη επένδυση €1 δισ. της Microsoft στην Ελλάδα</dc:title>
  <dc:creator>Windows User</dc:creator>
  <cp:lastModifiedBy>Windows User</cp:lastModifiedBy>
  <cp:revision>84</cp:revision>
  <dcterms:created xsi:type="dcterms:W3CDTF">2020-10-05T09:48:53Z</dcterms:created>
  <dcterms:modified xsi:type="dcterms:W3CDTF">2023-10-19T08:46:16Z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0x010100CD2AB61DC821FE4EA903FB80526F095E</vt:lpwstr>
  </property>
</Properties>
</file>