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30"/>
  </p:notesMasterIdLst>
  <p:sldIdLst>
    <p:sldId id="258" r:id="rId2"/>
    <p:sldId id="256" r:id="rId3"/>
    <p:sldId id="257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80"/>
    <p:restoredTop sz="76964"/>
  </p:normalViewPr>
  <p:slideViewPr>
    <p:cSldViewPr snapToGrid="0" snapToObjects="1">
      <p:cViewPr varScale="1">
        <p:scale>
          <a:sx n="86" d="100"/>
          <a:sy n="86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01129-2E49-4445-9630-8F57AF9DFA7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6B4C7-F352-4149-8340-BE679E0C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6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6B4C7-F352-4149-8340-BE679E0C0B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0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5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4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921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8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76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89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5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9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4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4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9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0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6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3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861E155-D587-2D45-8622-2F758591A5C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EF87C-4C5A-2C4A-9D65-FC6D07177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62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CA41-435B-6E41-AE4D-4A6BE0E74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ERP 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80846-52F6-BA41-8BBB-57C803B58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DDr</a:t>
            </a:r>
            <a:r>
              <a:rPr lang="en-US" dirty="0"/>
              <a:t>. </a:t>
            </a:r>
            <a:r>
              <a:rPr lang="en-US" dirty="0" err="1"/>
              <a:t>Damianos</a:t>
            </a:r>
            <a:r>
              <a:rPr lang="en-US" dirty="0"/>
              <a:t> </a:t>
            </a:r>
            <a:r>
              <a:rPr lang="en-US" dirty="0" err="1"/>
              <a:t>Sakas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7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b="1" dirty="0"/>
              <a:t>Η </a:t>
            </a:r>
            <a:r>
              <a:rPr lang="el-GR" b="1" dirty="0" err="1"/>
              <a:t>εξέλιξη</a:t>
            </a:r>
            <a:r>
              <a:rPr lang="el-GR" b="1" dirty="0"/>
              <a:t> των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</a:t>
            </a:r>
            <a:r>
              <a:rPr lang="el-GR" dirty="0" err="1"/>
              <a:t>εταιρεία</a:t>
            </a:r>
            <a:r>
              <a:rPr lang="el-GR" dirty="0"/>
              <a:t> </a:t>
            </a:r>
            <a:r>
              <a:rPr lang="en-US" dirty="0"/>
              <a:t>SAP </a:t>
            </a:r>
            <a:r>
              <a:rPr lang="el-GR" dirty="0"/>
              <a:t>στο </a:t>
            </a:r>
            <a:r>
              <a:rPr lang="el-GR" dirty="0" err="1"/>
              <a:t>προϊόν</a:t>
            </a:r>
            <a:r>
              <a:rPr lang="el-GR" dirty="0"/>
              <a:t> της </a:t>
            </a:r>
            <a:r>
              <a:rPr lang="en-US" dirty="0"/>
              <a:t>SAP Business Suite </a:t>
            </a:r>
            <a:r>
              <a:rPr lang="el-GR" dirty="0" err="1"/>
              <a:t>παρουσιάζει</a:t>
            </a:r>
            <a:r>
              <a:rPr lang="el-GR" dirty="0"/>
              <a:t>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Επιχειρηματικο</a:t>
            </a:r>
            <a:r>
              <a:rPr lang="el-GR" dirty="0"/>
              <a:t>́ </a:t>
            </a:r>
            <a:r>
              <a:rPr lang="el-GR" dirty="0" err="1"/>
              <a:t>Πλαίσιο</a:t>
            </a:r>
            <a:r>
              <a:rPr lang="el-GR" dirty="0"/>
              <a:t> </a:t>
            </a:r>
            <a:r>
              <a:rPr lang="el-GR" dirty="0" err="1"/>
              <a:t>Εφαρμογής</a:t>
            </a:r>
            <a:r>
              <a:rPr lang="el-GR" dirty="0"/>
              <a:t>, το </a:t>
            </a:r>
            <a:r>
              <a:rPr lang="el-GR" dirty="0" err="1"/>
              <a:t>οποίο</a:t>
            </a:r>
            <a:r>
              <a:rPr lang="el-GR" dirty="0"/>
              <a:t> </a:t>
            </a:r>
            <a:r>
              <a:rPr lang="el-GR" dirty="0" err="1"/>
              <a:t>ολοκληρώνει</a:t>
            </a:r>
            <a:r>
              <a:rPr lang="el-GR" dirty="0"/>
              <a:t> σε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ενιαίο</a:t>
            </a:r>
            <a:r>
              <a:rPr lang="el-GR" dirty="0"/>
              <a:t> </a:t>
            </a:r>
            <a:r>
              <a:rPr lang="el-GR" dirty="0" err="1"/>
              <a:t>σύνολο</a:t>
            </a:r>
            <a:r>
              <a:rPr lang="el-GR" dirty="0"/>
              <a:t> τα </a:t>
            </a:r>
            <a:r>
              <a:rPr lang="el-GR" dirty="0" err="1"/>
              <a:t>παρακάτω</a:t>
            </a:r>
            <a:r>
              <a:rPr lang="el-GR" dirty="0"/>
              <a:t> </a:t>
            </a:r>
            <a:r>
              <a:rPr lang="el-GR" dirty="0" err="1"/>
              <a:t>συστήματα</a:t>
            </a:r>
            <a:r>
              <a:rPr lang="el-GR" dirty="0"/>
              <a:t>: </a:t>
            </a:r>
          </a:p>
          <a:p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 err="1"/>
              <a:t>Σύστημα</a:t>
            </a:r>
            <a:r>
              <a:rPr lang="el-GR" b="1" dirty="0"/>
              <a:t> </a:t>
            </a:r>
            <a:r>
              <a:rPr lang="el-GR" b="1" dirty="0" err="1"/>
              <a:t>Προγραμματισμου</a:t>
            </a:r>
            <a:r>
              <a:rPr lang="el-GR" b="1" dirty="0"/>
              <a:t>́ </a:t>
            </a:r>
            <a:r>
              <a:rPr lang="el-GR" b="1" dirty="0" err="1"/>
              <a:t>Επιχειρησιακών</a:t>
            </a:r>
            <a:r>
              <a:rPr lang="el-GR" b="1" dirty="0"/>
              <a:t> </a:t>
            </a:r>
            <a:r>
              <a:rPr lang="el-GR" b="1" dirty="0" err="1"/>
              <a:t>Πόρων</a:t>
            </a:r>
            <a:r>
              <a:rPr lang="el-GR" b="1" dirty="0"/>
              <a:t> - </a:t>
            </a:r>
            <a:r>
              <a:rPr lang="en-US" b="1" dirty="0"/>
              <a:t>Enterprise Resource Planning (ERP), 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 err="1"/>
              <a:t>Σύστημα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Πελατειακών</a:t>
            </a:r>
            <a:r>
              <a:rPr lang="el-GR" b="1" dirty="0"/>
              <a:t> </a:t>
            </a:r>
            <a:r>
              <a:rPr lang="el-GR" b="1" dirty="0" err="1"/>
              <a:t>Σχέσεων</a:t>
            </a:r>
            <a:r>
              <a:rPr lang="el-GR" b="1" dirty="0"/>
              <a:t> - </a:t>
            </a:r>
            <a:r>
              <a:rPr lang="en-US" b="1" dirty="0"/>
              <a:t>Customer Relationship Management (CRM), 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 err="1"/>
              <a:t>Σύστημα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Εφοδιαστικής</a:t>
            </a:r>
            <a:r>
              <a:rPr lang="el-GR" b="1" dirty="0"/>
              <a:t> </a:t>
            </a:r>
            <a:r>
              <a:rPr lang="el-GR" b="1" dirty="0" err="1"/>
              <a:t>Άλυσίδας</a:t>
            </a:r>
            <a:r>
              <a:rPr lang="el-GR" b="1" dirty="0"/>
              <a:t> - </a:t>
            </a:r>
            <a:r>
              <a:rPr lang="en-US" b="1" dirty="0"/>
              <a:t>Supply Chain Management (SCM), 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 err="1"/>
              <a:t>Σύστημα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Κύκλου</a:t>
            </a:r>
            <a:r>
              <a:rPr lang="el-GR" b="1" dirty="0"/>
              <a:t> </a:t>
            </a:r>
            <a:r>
              <a:rPr lang="el-GR" b="1" dirty="0" err="1"/>
              <a:t>Ζωής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- </a:t>
            </a:r>
            <a:r>
              <a:rPr lang="en-US" b="1" dirty="0"/>
              <a:t>Product Lifecycle Management (PLM) </a:t>
            </a:r>
            <a:r>
              <a:rPr lang="el-GR" b="1" dirty="0"/>
              <a:t>και 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 err="1"/>
              <a:t>Σύστημα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Προμηθευτών</a:t>
            </a:r>
            <a:r>
              <a:rPr lang="el-GR" b="1" dirty="0"/>
              <a:t> - </a:t>
            </a:r>
            <a:r>
              <a:rPr lang="en-US" b="1" dirty="0"/>
              <a:t>Supplier Relationship Management (SRM).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282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b="1" dirty="0"/>
              <a:t>Το παρών των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 </a:t>
            </a:r>
            <a:r>
              <a:rPr lang="el-GR" dirty="0" err="1"/>
              <a:t>επιχειρηματικο</a:t>
            </a:r>
            <a:r>
              <a:rPr lang="el-GR" dirty="0"/>
              <a:t>́ </a:t>
            </a:r>
            <a:r>
              <a:rPr lang="el-GR" dirty="0" err="1"/>
              <a:t>πλαίσιο</a:t>
            </a:r>
            <a:r>
              <a:rPr lang="el-GR" dirty="0"/>
              <a:t> </a:t>
            </a:r>
            <a:r>
              <a:rPr lang="el-GR" dirty="0" err="1"/>
              <a:t>εφαρμογών</a:t>
            </a:r>
            <a:r>
              <a:rPr lang="el-GR" dirty="0"/>
              <a:t> του </a:t>
            </a:r>
            <a:r>
              <a:rPr lang="el-GR" dirty="0" err="1"/>
              <a:t>συστήματος</a:t>
            </a:r>
            <a:r>
              <a:rPr lang="el-GR" dirty="0"/>
              <a:t> </a:t>
            </a:r>
            <a:r>
              <a:rPr lang="en-US" dirty="0"/>
              <a:t>SAP </a:t>
            </a:r>
            <a:endParaRPr lang="el-GR" dirty="0"/>
          </a:p>
          <a:p>
            <a:endParaRPr lang="el-GR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TimesNewRomanPSMT"/>
              </a:rPr>
              <a:t>Η </a:t>
            </a:r>
            <a:r>
              <a:rPr lang="en-US" altLang="en-US" dirty="0" err="1">
                <a:latin typeface="TimesNewRomanPSMT"/>
              </a:rPr>
              <a:t>Δι</a:t>
            </a:r>
            <a:r>
              <a:rPr lang="en-US" altLang="en-US" dirty="0">
                <a:latin typeface="TimesNewRomanPSMT"/>
              </a:rPr>
              <a:t>α</a:t>
            </a:r>
            <a:r>
              <a:rPr lang="en-US" altLang="en-US" dirty="0" err="1">
                <a:latin typeface="TimesNewRomanPSMT"/>
              </a:rPr>
              <a:t>χείριση</a:t>
            </a:r>
            <a:r>
              <a:rPr lang="en-US" altLang="en-US" dirty="0">
                <a:latin typeface="TimesNewRomanPSMT"/>
              </a:rPr>
              <a:t> </a:t>
            </a:r>
            <a:r>
              <a:rPr lang="en-US" altLang="en-US" dirty="0" err="1">
                <a:latin typeface="TimesNewRomanPSMT"/>
              </a:rPr>
              <a:t>Πελ</a:t>
            </a:r>
            <a:r>
              <a:rPr lang="en-US" altLang="en-US" dirty="0">
                <a:latin typeface="TimesNewRomanPSMT"/>
              </a:rPr>
              <a:t>α</a:t>
            </a:r>
            <a:r>
              <a:rPr lang="en-US" altLang="en-US" dirty="0" err="1">
                <a:latin typeface="TimesNewRomanPSMT"/>
              </a:rPr>
              <a:t>τει</a:t>
            </a:r>
            <a:r>
              <a:rPr lang="en-US" altLang="en-US" dirty="0">
                <a:latin typeface="TimesNewRomanPSMT"/>
              </a:rPr>
              <a:t>α</a:t>
            </a:r>
            <a:r>
              <a:rPr lang="en-US" altLang="en-US" dirty="0" err="1">
                <a:latin typeface="TimesNewRomanPSMT"/>
              </a:rPr>
              <a:t>κών</a:t>
            </a:r>
            <a:r>
              <a:rPr lang="en-US" altLang="en-US" dirty="0">
                <a:latin typeface="TimesNewRomanPSMT"/>
              </a:rPr>
              <a:t> </a:t>
            </a:r>
            <a:r>
              <a:rPr lang="en-US" altLang="en-US" dirty="0" err="1">
                <a:latin typeface="TimesNewRomanPSMT"/>
              </a:rPr>
              <a:t>Σχέσεων</a:t>
            </a:r>
            <a:r>
              <a:rPr lang="en-US" altLang="en-US" dirty="0">
                <a:latin typeface="TimesNewRomanPSMT"/>
              </a:rPr>
              <a:t> </a:t>
            </a:r>
            <a:r>
              <a:rPr lang="en-US" altLang="en-US" b="1" dirty="0">
                <a:latin typeface="TimesNewRomanPS"/>
              </a:rPr>
              <a:t>- Customer Relationship Management (CRM) </a:t>
            </a:r>
            <a:r>
              <a:rPr lang="en-US" altLang="en-US" dirty="0" err="1">
                <a:latin typeface="TimesNewRomanPSMT"/>
              </a:rPr>
              <a:t>είν</a:t>
            </a:r>
            <a:r>
              <a:rPr lang="en-US" altLang="en-US" dirty="0">
                <a:latin typeface="TimesNewRomanPSMT"/>
              </a:rPr>
              <a:t>αι η </a:t>
            </a:r>
            <a:r>
              <a:rPr lang="en-US" altLang="en-US" dirty="0" err="1">
                <a:latin typeface="TimesNewRomanPSMT"/>
              </a:rPr>
              <a:t>διεργ</a:t>
            </a:r>
            <a:r>
              <a:rPr lang="en-US" altLang="en-US" dirty="0">
                <a:latin typeface="TimesNewRomanPSMT"/>
              </a:rPr>
              <a:t>ασία </a:t>
            </a:r>
            <a:r>
              <a:rPr lang="en-US" altLang="en-US" dirty="0" err="1">
                <a:latin typeface="TimesNewRomanPSMT"/>
              </a:rPr>
              <a:t>δι</a:t>
            </a:r>
            <a:r>
              <a:rPr lang="en-US" altLang="en-US" dirty="0">
                <a:latin typeface="TimesNewRomanPSMT"/>
              </a:rPr>
              <a:t>α</a:t>
            </a:r>
            <a:r>
              <a:rPr lang="en-US" altLang="en-US" dirty="0" err="1">
                <a:latin typeface="TimesNewRomanPSMT"/>
              </a:rPr>
              <a:t>χείρισης</a:t>
            </a:r>
            <a:r>
              <a:rPr lang="en-US" altLang="en-US" dirty="0">
                <a:latin typeface="TimesNewRomanPSMT"/>
              </a:rPr>
              <a:t> της α</a:t>
            </a:r>
            <a:r>
              <a:rPr lang="en-US" altLang="en-US" dirty="0" err="1">
                <a:latin typeface="TimesNewRomanPSMT"/>
              </a:rPr>
              <a:t>λληλε</a:t>
            </a:r>
            <a:r>
              <a:rPr lang="en-US" altLang="en-US" dirty="0">
                <a:latin typeface="TimesNewRomanPSMT"/>
              </a:rPr>
              <a:t>π</a:t>
            </a:r>
            <a:r>
              <a:rPr lang="en-US" altLang="en-US" dirty="0" err="1">
                <a:latin typeface="TimesNewRomanPSMT"/>
              </a:rPr>
              <a:t>ίδρ</a:t>
            </a:r>
            <a:r>
              <a:rPr lang="en-US" altLang="en-US" dirty="0">
                <a:latin typeface="TimesNewRomanPSMT"/>
              </a:rPr>
              <a:t>α</a:t>
            </a:r>
            <a:r>
              <a:rPr lang="en-US" altLang="en-US" dirty="0" err="1">
                <a:latin typeface="TimesNewRomanPSMT"/>
              </a:rPr>
              <a:t>σης</a:t>
            </a:r>
            <a:r>
              <a:rPr lang="en-US" altLang="en-US" dirty="0">
                <a:latin typeface="TimesNewRomanPSMT"/>
              </a:rPr>
              <a:t> μια</a:t>
            </a:r>
            <a:r>
              <a:rPr lang="en-US" altLang="en-US" dirty="0" err="1">
                <a:latin typeface="TimesNewRomanPSMT"/>
              </a:rPr>
              <a:t>ς</a:t>
            </a:r>
            <a:r>
              <a:rPr lang="en-US" altLang="en-US" dirty="0">
                <a:latin typeface="TimesNewRomanPSMT"/>
              </a:rPr>
              <a:t> επ</a:t>
            </a:r>
            <a:r>
              <a:rPr lang="en-US" altLang="en-US" dirty="0" err="1">
                <a:latin typeface="TimesNewRomanPSMT"/>
              </a:rPr>
              <a:t>ιχείρησης</a:t>
            </a:r>
            <a:r>
              <a:rPr lang="en-US" altLang="en-US" dirty="0">
                <a:latin typeface="TimesNewRomanPSMT"/>
              </a:rPr>
              <a:t> με τους </a:t>
            </a:r>
            <a:r>
              <a:rPr lang="en-US" altLang="en-US" dirty="0" err="1">
                <a:latin typeface="TimesNewRomanPSMT"/>
              </a:rPr>
              <a:t>τρέχοντες</a:t>
            </a:r>
            <a:r>
              <a:rPr lang="en-US" altLang="en-US" dirty="0">
                <a:latin typeface="TimesNewRomanPSMT"/>
              </a:rPr>
              <a:t> και </a:t>
            </a:r>
            <a:r>
              <a:rPr lang="en-US" altLang="en-US" dirty="0" err="1">
                <a:latin typeface="TimesNewRomanPSMT"/>
              </a:rPr>
              <a:t>μελλοντικούς</a:t>
            </a:r>
            <a:r>
              <a:rPr lang="en-US" altLang="en-US" dirty="0">
                <a:latin typeface="TimesNewRomanPSMT"/>
              </a:rPr>
              <a:t> π</a:t>
            </a:r>
            <a:r>
              <a:rPr lang="en-US" altLang="en-US" dirty="0" err="1">
                <a:latin typeface="TimesNewRomanPSMT"/>
              </a:rPr>
              <a:t>ελ</a:t>
            </a:r>
            <a:r>
              <a:rPr lang="en-US" altLang="en-US" dirty="0">
                <a:latin typeface="TimesNewRomanPSMT"/>
              </a:rPr>
              <a:t>άτες της. </a:t>
            </a:r>
            <a:endParaRPr lang="el-GR" altLang="en-US" dirty="0">
              <a:latin typeface="TimesNewRomanPSM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n-US" dirty="0">
              <a:latin typeface="TimesNewRomanPSM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TimesNewRomanPSMT"/>
              </a:rPr>
              <a:t>Η </a:t>
            </a:r>
            <a:r>
              <a:rPr lang="en-US" altLang="en-US" dirty="0" err="1">
                <a:latin typeface="TimesNewRomanPSMT"/>
              </a:rPr>
              <a:t>διεργ</a:t>
            </a:r>
            <a:r>
              <a:rPr lang="en-US" altLang="en-US" dirty="0">
                <a:latin typeface="TimesNewRomanPSMT"/>
              </a:rPr>
              <a:t>ασία α</a:t>
            </a:r>
            <a:r>
              <a:rPr lang="en-US" altLang="en-US" dirty="0" err="1">
                <a:latin typeface="TimesNewRomanPSMT"/>
              </a:rPr>
              <a:t>υτη</a:t>
            </a:r>
            <a:r>
              <a:rPr lang="en-US" altLang="en-US" dirty="0">
                <a:latin typeface="TimesNewRomanPSMT"/>
              </a:rPr>
              <a:t>́ α</a:t>
            </a:r>
            <a:r>
              <a:rPr lang="en-US" altLang="en-US" dirty="0" err="1">
                <a:latin typeface="TimesNewRomanPSMT"/>
              </a:rPr>
              <a:t>υτομ</a:t>
            </a:r>
            <a:r>
              <a:rPr lang="en-US" altLang="en-US" dirty="0">
                <a:latin typeface="TimesNewRomanPSMT"/>
              </a:rPr>
              <a:t>ατοπ</a:t>
            </a:r>
            <a:r>
              <a:rPr lang="en-US" altLang="en-US" dirty="0" err="1">
                <a:latin typeface="TimesNewRomanPSMT"/>
              </a:rPr>
              <a:t>οιείτ</a:t>
            </a:r>
            <a:r>
              <a:rPr lang="en-US" altLang="en-US" dirty="0">
                <a:latin typeface="TimesNewRomanPSMT"/>
              </a:rPr>
              <a:t>αι με τη </a:t>
            </a:r>
            <a:r>
              <a:rPr lang="en-US" altLang="en-US" dirty="0" err="1">
                <a:latin typeface="TimesNewRomanPSMT"/>
              </a:rPr>
              <a:t>χρήση</a:t>
            </a:r>
            <a:r>
              <a:rPr lang="en-US" altLang="en-US" dirty="0">
                <a:latin typeface="TimesNewRomanPSMT"/>
              </a:rPr>
              <a:t> π</a:t>
            </a:r>
            <a:r>
              <a:rPr lang="en-US" altLang="en-US" dirty="0" err="1">
                <a:latin typeface="TimesNewRomanPSMT"/>
              </a:rPr>
              <a:t>ληροφορι</a:t>
            </a:r>
            <a:r>
              <a:rPr lang="en-US" altLang="en-US" dirty="0">
                <a:latin typeface="TimesNewRomanPSMT"/>
              </a:rPr>
              <a:t>α</a:t>
            </a:r>
            <a:r>
              <a:rPr lang="en-US" altLang="en-US" dirty="0" err="1">
                <a:latin typeface="TimesNewRomanPSMT"/>
              </a:rPr>
              <a:t>κών</a:t>
            </a:r>
            <a:r>
              <a:rPr lang="en-US" altLang="en-US" dirty="0">
                <a:latin typeface="TimesNewRomanPSMT"/>
              </a:rPr>
              <a:t> </a:t>
            </a:r>
            <a:r>
              <a:rPr lang="en-US" altLang="en-US" dirty="0" err="1">
                <a:latin typeface="TimesNewRomanPSMT"/>
              </a:rPr>
              <a:t>συστημ</a:t>
            </a:r>
            <a:r>
              <a:rPr lang="en-US" altLang="en-US" dirty="0">
                <a:latin typeface="TimesNewRomanPSMT"/>
              </a:rPr>
              <a:t>άτων CRM, τα οποία </a:t>
            </a:r>
            <a:r>
              <a:rPr lang="en-US" altLang="en-US" dirty="0" err="1">
                <a:latin typeface="TimesNewRomanPSMT"/>
              </a:rPr>
              <a:t>εστι</a:t>
            </a:r>
            <a:r>
              <a:rPr lang="en-US" altLang="en-US" dirty="0">
                <a:latin typeface="TimesNewRomanPSMT"/>
              </a:rPr>
              <a:t>ά</a:t>
            </a:r>
            <a:r>
              <a:rPr lang="en-US" altLang="en-US" dirty="0" err="1">
                <a:latin typeface="TimesNewRomanPSMT"/>
              </a:rPr>
              <a:t>ζοντ</a:t>
            </a:r>
            <a:r>
              <a:rPr lang="en-US" altLang="en-US" dirty="0">
                <a:latin typeface="TimesNewRomanPSMT"/>
              </a:rPr>
              <a:t>αι στην </a:t>
            </a:r>
            <a:r>
              <a:rPr lang="en-US" altLang="en-US" dirty="0" err="1">
                <a:latin typeface="TimesNewRomanPSMT"/>
              </a:rPr>
              <a:t>υ</a:t>
            </a:r>
            <a:r>
              <a:rPr lang="en-US" altLang="en-US" dirty="0">
                <a:latin typeface="TimesNewRomanPSMT"/>
              </a:rPr>
              <a:t>π</a:t>
            </a:r>
            <a:r>
              <a:rPr lang="en-US" altLang="en-US" dirty="0" err="1">
                <a:latin typeface="TimesNewRomanPSMT"/>
              </a:rPr>
              <a:t>οστήριξη</a:t>
            </a:r>
            <a:r>
              <a:rPr lang="en-US" altLang="en-US" dirty="0">
                <a:latin typeface="TimesNewRomanPSMT"/>
              </a:rPr>
              <a:t> των π</a:t>
            </a:r>
            <a:r>
              <a:rPr lang="en-US" altLang="en-US" dirty="0" err="1">
                <a:latin typeface="TimesNewRomanPSMT"/>
              </a:rPr>
              <a:t>ωλήσεων</a:t>
            </a:r>
            <a:r>
              <a:rPr lang="en-US" altLang="en-US" dirty="0">
                <a:latin typeface="TimesNewRomanPSMT"/>
              </a:rPr>
              <a:t> και του μά</a:t>
            </a:r>
            <a:r>
              <a:rPr lang="en-US" altLang="en-US" dirty="0" err="1">
                <a:latin typeface="TimesNewRomanPSMT"/>
              </a:rPr>
              <a:t>ρκετινγκ</a:t>
            </a:r>
            <a:r>
              <a:rPr lang="en-US" altLang="en-US" dirty="0">
                <a:latin typeface="TimesNewRomanPSMT"/>
              </a:rPr>
              <a:t>, στην </a:t>
            </a:r>
            <a:r>
              <a:rPr lang="en-US" altLang="en-US" dirty="0" err="1">
                <a:latin typeface="TimesNewRomanPSMT"/>
              </a:rPr>
              <a:t>εξυ</a:t>
            </a:r>
            <a:r>
              <a:rPr lang="en-US" altLang="en-US" dirty="0">
                <a:latin typeface="TimesNewRomanPSMT"/>
              </a:rPr>
              <a:t>π</a:t>
            </a:r>
            <a:r>
              <a:rPr lang="en-US" altLang="en-US" dirty="0" err="1">
                <a:latin typeface="TimesNewRomanPSMT"/>
              </a:rPr>
              <a:t>ηρέτηση</a:t>
            </a:r>
            <a:r>
              <a:rPr lang="en-US" altLang="en-US" dirty="0">
                <a:latin typeface="TimesNewRomanPSMT"/>
              </a:rPr>
              <a:t> π</a:t>
            </a:r>
            <a:r>
              <a:rPr lang="en-US" altLang="en-US" dirty="0" err="1">
                <a:latin typeface="TimesNewRomanPSMT"/>
              </a:rPr>
              <a:t>ελ</a:t>
            </a:r>
            <a:r>
              <a:rPr lang="en-US" altLang="en-US" dirty="0">
                <a:latin typeface="TimesNewRomanPSMT"/>
              </a:rPr>
              <a:t>α</a:t>
            </a:r>
            <a:r>
              <a:rPr lang="en-US" altLang="en-US" dirty="0" err="1">
                <a:latin typeface="TimesNewRomanPSMT"/>
              </a:rPr>
              <a:t>τών</a:t>
            </a:r>
            <a:r>
              <a:rPr lang="en-US" altLang="en-US" dirty="0">
                <a:latin typeface="TimesNewRomanPSMT"/>
              </a:rPr>
              <a:t>, κα</a:t>
            </a:r>
            <a:r>
              <a:rPr lang="en-US" altLang="en-US" dirty="0" err="1">
                <a:latin typeface="TimesNewRomanPSMT"/>
              </a:rPr>
              <a:t>θώς</a:t>
            </a:r>
            <a:r>
              <a:rPr lang="en-US" altLang="en-US" dirty="0">
                <a:latin typeface="TimesNewRomanPSMT"/>
              </a:rPr>
              <a:t> και στην </a:t>
            </a:r>
            <a:r>
              <a:rPr lang="en-US" altLang="en-US" dirty="0" err="1">
                <a:latin typeface="TimesNewRomanPSMT"/>
              </a:rPr>
              <a:t>τεχνικη</a:t>
            </a:r>
            <a:r>
              <a:rPr lang="en-US" altLang="en-US" dirty="0">
                <a:latin typeface="TimesNewRomanPSMT"/>
              </a:rPr>
              <a:t>́ </a:t>
            </a:r>
            <a:r>
              <a:rPr lang="en-US" altLang="en-US" dirty="0" err="1">
                <a:latin typeface="TimesNewRomanPSMT"/>
              </a:rPr>
              <a:t>υ</a:t>
            </a:r>
            <a:r>
              <a:rPr lang="en-US" altLang="en-US" dirty="0">
                <a:latin typeface="TimesNewRomanPSMT"/>
              </a:rPr>
              <a:t>π</a:t>
            </a:r>
            <a:r>
              <a:rPr lang="en-US" altLang="en-US" dirty="0" err="1">
                <a:latin typeface="TimesNewRomanPSMT"/>
              </a:rPr>
              <a:t>οστήριξη</a:t>
            </a:r>
            <a:r>
              <a:rPr lang="en-US" altLang="en-US" dirty="0">
                <a:latin typeface="TimesNewRomanPSMT"/>
              </a:rPr>
              <a:t> 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algn="just"/>
            <a:endParaRPr lang="el-G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D614FD-0BAB-B449-AFB0-B8DF18D3D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73" y="3563399"/>
            <a:ext cx="3243141" cy="32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2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n-US" b="1" dirty="0">
                <a:effectLst/>
              </a:rPr>
              <a:t>CRM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τα 8 καλύτερα (και δωρεάν) </a:t>
            </a:r>
            <a:r>
              <a:rPr lang="en-US" b="1" dirty="0"/>
              <a:t>CRM </a:t>
            </a:r>
            <a:r>
              <a:rPr lang="el-GR" b="1" dirty="0"/>
              <a:t>συστήματα</a:t>
            </a:r>
            <a:endParaRPr lang="en-US" b="1" dirty="0"/>
          </a:p>
          <a:p>
            <a:endParaRPr lang="en-US" altLang="en-US" sz="3200" b="1" dirty="0"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b="1" dirty="0"/>
              <a:t>   Agile CRM</a:t>
            </a:r>
          </a:p>
          <a:p>
            <a:pPr marL="514350" indent="-514350">
              <a:buAutoNum type="arabicPeriod"/>
            </a:pPr>
            <a:r>
              <a:rPr lang="en-US" b="1" dirty="0"/>
              <a:t>Bitrix24</a:t>
            </a:r>
          </a:p>
          <a:p>
            <a:pPr marL="514350" indent="-514350">
              <a:buAutoNum type="arabicPeriod"/>
            </a:pPr>
            <a:r>
              <a:rPr lang="en-US" b="1" dirty="0" err="1"/>
              <a:t>CapsuleCRM</a:t>
            </a: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/>
              <a:t>HubSpot CRM</a:t>
            </a:r>
          </a:p>
          <a:p>
            <a:pPr marL="514350" indent="-514350">
              <a:buAutoNum type="arabicPeriod"/>
            </a:pPr>
            <a:r>
              <a:rPr lang="en-US" b="1" dirty="0" err="1"/>
              <a:t>Raynet</a:t>
            </a:r>
            <a:r>
              <a:rPr lang="en-US" b="1" dirty="0"/>
              <a:t> </a:t>
            </a:r>
          </a:p>
          <a:p>
            <a:pPr marL="514350" indent="-514350">
              <a:buAutoNum type="arabicPeriod"/>
            </a:pPr>
            <a:r>
              <a:rPr lang="en-US" b="1" dirty="0"/>
              <a:t>Really Simply Systems </a:t>
            </a:r>
          </a:p>
          <a:p>
            <a:pPr marL="514350" indent="-514350">
              <a:buAutoNum type="arabicPeriod"/>
            </a:pPr>
            <a:r>
              <a:rPr lang="en-US" b="1" dirty="0" err="1"/>
              <a:t>SuiteCRM</a:t>
            </a: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 err="1"/>
              <a:t>ZohoCRM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algn="just"/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8B997-3415-4247-B95C-EC3905FEA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356" y="3978589"/>
            <a:ext cx="4661534" cy="2622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CA8EB-A5F3-8340-96D5-11DB58F9E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55" y="1365604"/>
            <a:ext cx="4622283" cy="24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4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n-US" b="1" dirty="0">
                <a:effectLst/>
              </a:rPr>
              <a:t>SCM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Εφοδιαστικής</a:t>
            </a:r>
            <a:r>
              <a:rPr lang="el-GR" dirty="0"/>
              <a:t> </a:t>
            </a:r>
            <a:r>
              <a:rPr lang="el-GR" dirty="0" err="1"/>
              <a:t>Άλυσίδας</a:t>
            </a:r>
            <a:r>
              <a:rPr lang="el-GR" dirty="0"/>
              <a:t> </a:t>
            </a:r>
            <a:r>
              <a:rPr lang="el-GR" b="1" dirty="0"/>
              <a:t>- </a:t>
            </a:r>
            <a:r>
              <a:rPr lang="en-US" b="1" dirty="0"/>
              <a:t>Supply Chain Management (SCM)</a:t>
            </a:r>
            <a:r>
              <a:rPr lang="en-US" dirty="0"/>
              <a:t>, </a:t>
            </a:r>
            <a:r>
              <a:rPr lang="el-GR" dirty="0" err="1"/>
              <a:t>σύμφωνα</a:t>
            </a:r>
            <a:r>
              <a:rPr lang="el-GR" dirty="0"/>
              <a:t> με το </a:t>
            </a:r>
            <a:r>
              <a:rPr lang="el-GR" dirty="0" err="1"/>
              <a:t>Συμβούλιο</a:t>
            </a:r>
            <a:r>
              <a:rPr lang="el-GR" dirty="0"/>
              <a:t> των </a:t>
            </a:r>
            <a:r>
              <a:rPr lang="el-GR" dirty="0" err="1"/>
              <a:t>Επαγγελματιών</a:t>
            </a:r>
            <a:r>
              <a:rPr lang="el-GR" dirty="0"/>
              <a:t> </a:t>
            </a:r>
            <a:r>
              <a:rPr lang="el-GR" dirty="0" err="1"/>
              <a:t>Διαχείρισης</a:t>
            </a:r>
            <a:r>
              <a:rPr lang="el-GR" dirty="0"/>
              <a:t> </a:t>
            </a:r>
            <a:r>
              <a:rPr lang="el-GR" dirty="0" err="1"/>
              <a:t>Εφοδιαστικής</a:t>
            </a:r>
            <a:r>
              <a:rPr lang="el-GR" dirty="0"/>
              <a:t> </a:t>
            </a:r>
            <a:r>
              <a:rPr lang="el-GR" dirty="0" err="1"/>
              <a:t>Άλυσίδας</a:t>
            </a:r>
            <a:r>
              <a:rPr lang="el-GR" dirty="0"/>
              <a:t> (</a:t>
            </a:r>
            <a:r>
              <a:rPr lang="en-US" dirty="0"/>
              <a:t>CSCMP), </a:t>
            </a:r>
            <a:r>
              <a:rPr lang="el-GR" dirty="0" err="1"/>
              <a:t>περιλαμβάνει</a:t>
            </a:r>
            <a:r>
              <a:rPr lang="el-GR" dirty="0"/>
              <a:t> τον </a:t>
            </a:r>
            <a:r>
              <a:rPr lang="el-GR" dirty="0" err="1"/>
              <a:t>σχεδιασμο</a:t>
            </a:r>
            <a:r>
              <a:rPr lang="el-GR" dirty="0"/>
              <a:t>́ και τη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όλων</a:t>
            </a:r>
            <a:r>
              <a:rPr lang="el-GR" dirty="0"/>
              <a:t> των </a:t>
            </a:r>
            <a:r>
              <a:rPr lang="el-GR" dirty="0" err="1"/>
              <a:t>δραστηριοτήτων</a:t>
            </a:r>
            <a:r>
              <a:rPr lang="el-GR" dirty="0"/>
              <a:t> που </a:t>
            </a:r>
            <a:r>
              <a:rPr lang="el-GR" dirty="0" err="1"/>
              <a:t>εμπλέκονται</a:t>
            </a:r>
            <a:r>
              <a:rPr lang="el-GR" dirty="0"/>
              <a:t> στην </a:t>
            </a:r>
            <a:r>
              <a:rPr lang="el-GR" dirty="0" err="1"/>
              <a:t>προμήθεια</a:t>
            </a:r>
            <a:r>
              <a:rPr lang="el-GR" dirty="0"/>
              <a:t> </a:t>
            </a:r>
            <a:r>
              <a:rPr lang="el-GR" dirty="0" err="1"/>
              <a:t>υλικών</a:t>
            </a:r>
            <a:r>
              <a:rPr lang="el-GR" dirty="0"/>
              <a:t> και </a:t>
            </a:r>
            <a:r>
              <a:rPr lang="el-GR" dirty="0" err="1"/>
              <a:t>πρώτων</a:t>
            </a:r>
            <a:r>
              <a:rPr lang="el-GR" dirty="0"/>
              <a:t> </a:t>
            </a:r>
            <a:r>
              <a:rPr lang="el-GR" dirty="0" err="1"/>
              <a:t>υλών</a:t>
            </a:r>
            <a:r>
              <a:rPr lang="el-GR" dirty="0"/>
              <a:t>, </a:t>
            </a:r>
            <a:r>
              <a:rPr lang="el-GR" dirty="0" err="1"/>
              <a:t>καθώς</a:t>
            </a:r>
            <a:r>
              <a:rPr lang="el-GR" dirty="0"/>
              <a:t> και την </a:t>
            </a:r>
            <a:r>
              <a:rPr lang="el-GR" dirty="0" err="1"/>
              <a:t>παραγωγη</a:t>
            </a:r>
            <a:r>
              <a:rPr lang="el-GR" dirty="0"/>
              <a:t>́ και τη </a:t>
            </a:r>
            <a:r>
              <a:rPr lang="el-GR" dirty="0" err="1"/>
              <a:t>διανομη</a:t>
            </a:r>
            <a:r>
              <a:rPr lang="el-GR" dirty="0"/>
              <a:t>́ </a:t>
            </a:r>
            <a:r>
              <a:rPr lang="el-GR" dirty="0" err="1"/>
              <a:t>προϊόντων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r>
              <a:rPr lang="el-GR" dirty="0"/>
              <a:t>Με τη </a:t>
            </a:r>
            <a:r>
              <a:rPr lang="el-GR" dirty="0" err="1"/>
              <a:t>χρήση</a:t>
            </a:r>
            <a:r>
              <a:rPr lang="el-GR" dirty="0"/>
              <a:t>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συστήματος</a:t>
            </a:r>
            <a:r>
              <a:rPr lang="el-GR" dirty="0"/>
              <a:t> </a:t>
            </a:r>
            <a:r>
              <a:rPr lang="en-US" dirty="0"/>
              <a:t>SCM, </a:t>
            </a:r>
            <a:r>
              <a:rPr lang="el-GR" dirty="0"/>
              <a:t>μια </a:t>
            </a:r>
            <a:r>
              <a:rPr lang="el-GR" dirty="0" err="1"/>
              <a:t>επιχείρηση</a:t>
            </a:r>
            <a:r>
              <a:rPr lang="el-GR" dirty="0"/>
              <a:t> </a:t>
            </a:r>
            <a:r>
              <a:rPr lang="el-GR" dirty="0" err="1"/>
              <a:t>βελτιώνει</a:t>
            </a:r>
            <a:r>
              <a:rPr lang="el-GR" dirty="0"/>
              <a:t> </a:t>
            </a:r>
            <a:r>
              <a:rPr lang="el-GR" dirty="0" err="1"/>
              <a:t>σημαντικα</a:t>
            </a:r>
            <a:r>
              <a:rPr lang="el-GR" dirty="0"/>
              <a:t>́ τον </a:t>
            </a:r>
            <a:r>
              <a:rPr lang="el-GR" dirty="0" err="1"/>
              <a:t>τρόπο</a:t>
            </a:r>
            <a:r>
              <a:rPr lang="el-GR" dirty="0"/>
              <a:t> που </a:t>
            </a:r>
            <a:r>
              <a:rPr lang="el-GR" dirty="0" err="1"/>
              <a:t>διαχειρίζεται</a:t>
            </a:r>
            <a:r>
              <a:rPr lang="el-GR" dirty="0"/>
              <a:t> τα </a:t>
            </a:r>
            <a:r>
              <a:rPr lang="el-GR" dirty="0" err="1"/>
              <a:t>αποθέματα</a:t>
            </a:r>
            <a:r>
              <a:rPr lang="el-GR" dirty="0"/>
              <a:t>́ της, </a:t>
            </a:r>
            <a:r>
              <a:rPr lang="el-GR" dirty="0" err="1"/>
              <a:t>τόσο</a:t>
            </a:r>
            <a:r>
              <a:rPr lang="el-GR" dirty="0"/>
              <a:t> σε </a:t>
            </a:r>
            <a:r>
              <a:rPr lang="el-GR" dirty="0" err="1"/>
              <a:t>πρώτες</a:t>
            </a:r>
            <a:r>
              <a:rPr lang="el-GR" dirty="0"/>
              <a:t> </a:t>
            </a:r>
            <a:r>
              <a:rPr lang="el-GR" dirty="0" err="1"/>
              <a:t>ύλες</a:t>
            </a:r>
            <a:r>
              <a:rPr lang="el-GR" dirty="0"/>
              <a:t> </a:t>
            </a:r>
            <a:r>
              <a:rPr lang="el-GR" dirty="0" err="1"/>
              <a:t>όσο</a:t>
            </a:r>
            <a:r>
              <a:rPr lang="el-GR" dirty="0"/>
              <a:t> και των </a:t>
            </a:r>
            <a:r>
              <a:rPr lang="el-GR" dirty="0" err="1"/>
              <a:t>έτοιμων</a:t>
            </a:r>
            <a:r>
              <a:rPr lang="el-GR" dirty="0"/>
              <a:t> </a:t>
            </a:r>
            <a:r>
              <a:rPr lang="el-GR" dirty="0" err="1"/>
              <a:t>προϊόντων</a:t>
            </a:r>
            <a:r>
              <a:rPr lang="el-GR" dirty="0"/>
              <a:t>, </a:t>
            </a:r>
            <a:r>
              <a:rPr lang="el-GR" dirty="0" err="1"/>
              <a:t>ικανών</a:t>
            </a:r>
            <a:r>
              <a:rPr lang="el-GR" dirty="0"/>
              <a:t> για να </a:t>
            </a:r>
            <a:r>
              <a:rPr lang="el-GR" dirty="0" err="1"/>
              <a:t>ικανοποιήσουν</a:t>
            </a:r>
            <a:r>
              <a:rPr lang="el-GR" dirty="0"/>
              <a:t> τις </a:t>
            </a:r>
            <a:r>
              <a:rPr lang="el-GR" dirty="0" err="1"/>
              <a:t>εκκρεμείς</a:t>
            </a:r>
            <a:r>
              <a:rPr lang="el-GR" dirty="0"/>
              <a:t> </a:t>
            </a:r>
            <a:r>
              <a:rPr lang="el-GR" dirty="0" err="1"/>
              <a:t>παραγγελίες</a:t>
            </a:r>
            <a:r>
              <a:rPr lang="el-GR" dirty="0"/>
              <a:t>, </a:t>
            </a:r>
            <a:r>
              <a:rPr lang="el-GR" dirty="0" err="1"/>
              <a:t>αλλα</a:t>
            </a:r>
            <a:r>
              <a:rPr lang="el-GR" dirty="0"/>
              <a:t>́ και των </a:t>
            </a:r>
            <a:r>
              <a:rPr lang="el-GR" dirty="0" err="1"/>
              <a:t>αποθεμάτων</a:t>
            </a:r>
            <a:r>
              <a:rPr lang="el-GR" dirty="0"/>
              <a:t> σε </a:t>
            </a:r>
            <a:r>
              <a:rPr lang="el-GR" dirty="0" err="1"/>
              <a:t>ανταλλακτικα</a:t>
            </a:r>
            <a:r>
              <a:rPr lang="el-GR" dirty="0"/>
              <a:t>́ που </a:t>
            </a:r>
            <a:r>
              <a:rPr lang="el-GR" dirty="0" err="1"/>
              <a:t>απαιτούνται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τις </a:t>
            </a:r>
            <a:r>
              <a:rPr lang="el-GR" dirty="0" err="1"/>
              <a:t>υπηρεσίες</a:t>
            </a:r>
            <a:r>
              <a:rPr lang="el-GR" dirty="0"/>
              <a:t> </a:t>
            </a:r>
            <a:r>
              <a:rPr lang="el-GR" dirty="0" err="1"/>
              <a:t>υποστήριξης</a:t>
            </a:r>
            <a:r>
              <a:rPr lang="el-GR" dirty="0"/>
              <a:t> </a:t>
            </a:r>
            <a:r>
              <a:rPr lang="el-GR" dirty="0" err="1"/>
              <a:t>πελατών</a:t>
            </a:r>
            <a:r>
              <a:rPr lang="el-GR" dirty="0"/>
              <a:t>. </a:t>
            </a:r>
          </a:p>
          <a:p>
            <a:endParaRPr lang="el-GR" dirty="0"/>
          </a:p>
          <a:p>
            <a:pPr algn="just"/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3B40A-4CD6-C740-951A-B07FB2DFD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072" y="4096176"/>
            <a:ext cx="3846260" cy="25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1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n-US" b="1" dirty="0">
                <a:effectLst/>
              </a:rPr>
              <a:t>SRM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</a:t>
            </a:r>
            <a:r>
              <a:rPr lang="el-GR" b="1" dirty="0" err="1"/>
              <a:t>Διαχείριση</a:t>
            </a:r>
            <a:r>
              <a:rPr lang="el-GR" b="1" dirty="0"/>
              <a:t> των </a:t>
            </a:r>
            <a:r>
              <a:rPr lang="el-GR" b="1" dirty="0" err="1"/>
              <a:t>Σχέσεων</a:t>
            </a:r>
            <a:r>
              <a:rPr lang="el-GR" b="1" dirty="0"/>
              <a:t> με τους </a:t>
            </a:r>
            <a:r>
              <a:rPr lang="el-GR" b="1" dirty="0" err="1"/>
              <a:t>Προμηθευτές</a:t>
            </a:r>
            <a:r>
              <a:rPr lang="el-GR" b="1" dirty="0"/>
              <a:t> - </a:t>
            </a:r>
            <a:r>
              <a:rPr lang="en-US" b="1" dirty="0"/>
              <a:t>Supplier Relationship Management (SRM) </a:t>
            </a:r>
            <a:r>
              <a:rPr lang="el-GR" dirty="0" err="1"/>
              <a:t>είναι</a:t>
            </a:r>
            <a:r>
              <a:rPr lang="el-GR" dirty="0"/>
              <a:t> η </a:t>
            </a:r>
            <a:r>
              <a:rPr lang="el-GR" dirty="0" err="1"/>
              <a:t>συστηματικη</a:t>
            </a:r>
            <a:r>
              <a:rPr lang="el-GR" dirty="0"/>
              <a:t>́ </a:t>
            </a:r>
            <a:r>
              <a:rPr lang="el-GR" dirty="0" err="1"/>
              <a:t>εκτίμηση</a:t>
            </a:r>
            <a:r>
              <a:rPr lang="el-GR" dirty="0"/>
              <a:t> των </a:t>
            </a:r>
            <a:r>
              <a:rPr lang="el-GR" dirty="0" err="1"/>
              <a:t>δυνατοτήτων</a:t>
            </a:r>
            <a:r>
              <a:rPr lang="el-GR" dirty="0"/>
              <a:t> των </a:t>
            </a:r>
            <a:r>
              <a:rPr lang="el-GR" dirty="0" err="1"/>
              <a:t>προμηθευτών</a:t>
            </a:r>
            <a:r>
              <a:rPr lang="el-GR" dirty="0"/>
              <a:t> σε </a:t>
            </a:r>
            <a:r>
              <a:rPr lang="el-GR" dirty="0" err="1"/>
              <a:t>σχέση</a:t>
            </a:r>
            <a:r>
              <a:rPr lang="el-GR" dirty="0"/>
              <a:t> με τη </a:t>
            </a:r>
            <a:r>
              <a:rPr lang="el-GR" dirty="0" err="1"/>
              <a:t>συνολικη</a:t>
            </a:r>
            <a:r>
              <a:rPr lang="el-GR" dirty="0"/>
              <a:t>́ </a:t>
            </a:r>
            <a:r>
              <a:rPr lang="el-GR" dirty="0" err="1"/>
              <a:t>στρατηγικη</a:t>
            </a:r>
            <a:r>
              <a:rPr lang="el-GR" dirty="0"/>
              <a:t>́ της </a:t>
            </a:r>
            <a:r>
              <a:rPr lang="el-GR" dirty="0" err="1"/>
              <a:t>επιχείρησης</a:t>
            </a:r>
            <a:r>
              <a:rPr lang="el-GR" dirty="0"/>
              <a:t>, </a:t>
            </a:r>
            <a:r>
              <a:rPr lang="el-GR" dirty="0" err="1"/>
              <a:t>καθώς</a:t>
            </a:r>
            <a:r>
              <a:rPr lang="el-GR" dirty="0"/>
              <a:t> και ο </a:t>
            </a:r>
            <a:r>
              <a:rPr lang="el-GR" dirty="0" err="1"/>
              <a:t>προσδιορισμός</a:t>
            </a:r>
            <a:r>
              <a:rPr lang="el-GR" dirty="0"/>
              <a:t> του </a:t>
            </a:r>
            <a:r>
              <a:rPr lang="el-GR" dirty="0" err="1"/>
              <a:t>τρόπου</a:t>
            </a:r>
            <a:r>
              <a:rPr lang="el-GR" dirty="0"/>
              <a:t> </a:t>
            </a:r>
            <a:r>
              <a:rPr lang="el-GR" dirty="0" err="1"/>
              <a:t>εμπλοκής</a:t>
            </a:r>
            <a:r>
              <a:rPr lang="el-GR" dirty="0"/>
              <a:t> των </a:t>
            </a:r>
            <a:r>
              <a:rPr lang="el-GR" dirty="0" err="1"/>
              <a:t>προμηθευτών</a:t>
            </a:r>
            <a:r>
              <a:rPr lang="el-GR" dirty="0"/>
              <a:t> στην </a:t>
            </a:r>
            <a:r>
              <a:rPr lang="el-GR" dirty="0" err="1"/>
              <a:t>παραγωγικη</a:t>
            </a:r>
            <a:r>
              <a:rPr lang="el-GR" dirty="0"/>
              <a:t>́ </a:t>
            </a:r>
            <a:r>
              <a:rPr lang="el-GR" dirty="0" err="1"/>
              <a:t>διαδικασία</a:t>
            </a:r>
            <a:r>
              <a:rPr lang="el-GR" dirty="0"/>
              <a:t>, το </a:t>
            </a:r>
            <a:r>
              <a:rPr lang="el-GR" dirty="0" err="1"/>
              <a:t>είδος</a:t>
            </a:r>
            <a:r>
              <a:rPr lang="el-GR" dirty="0"/>
              <a:t> και το </a:t>
            </a:r>
            <a:r>
              <a:rPr lang="el-GR" dirty="0" err="1"/>
              <a:t>εύρος</a:t>
            </a:r>
            <a:r>
              <a:rPr lang="el-GR" dirty="0"/>
              <a:t> των </a:t>
            </a:r>
            <a:r>
              <a:rPr lang="el-GR" dirty="0" err="1"/>
              <a:t>δραστηριοτήτων</a:t>
            </a:r>
            <a:r>
              <a:rPr lang="el-GR" dirty="0"/>
              <a:t> που </a:t>
            </a:r>
            <a:r>
              <a:rPr lang="el-GR" dirty="0" err="1"/>
              <a:t>αυτοι</a:t>
            </a:r>
            <a:r>
              <a:rPr lang="el-GR" dirty="0"/>
              <a:t>́ θα </a:t>
            </a:r>
            <a:r>
              <a:rPr lang="el-GR" dirty="0" err="1"/>
              <a:t>συμμετέχουν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r>
              <a:rPr lang="el-GR" dirty="0" err="1"/>
              <a:t>Σκοπός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να </a:t>
            </a:r>
            <a:r>
              <a:rPr lang="el-GR" dirty="0" err="1"/>
              <a:t>αναπτυχθει</a:t>
            </a:r>
            <a:r>
              <a:rPr lang="el-GR" dirty="0"/>
              <a:t>́ μια </a:t>
            </a:r>
            <a:r>
              <a:rPr lang="el-GR" dirty="0" err="1"/>
              <a:t>αμφίδρομη</a:t>
            </a:r>
            <a:r>
              <a:rPr lang="el-GR" dirty="0"/>
              <a:t> και </a:t>
            </a:r>
            <a:r>
              <a:rPr lang="el-GR" dirty="0" err="1"/>
              <a:t>αμοιβαία</a:t>
            </a:r>
            <a:r>
              <a:rPr lang="el-GR" dirty="0"/>
              <a:t> </a:t>
            </a:r>
            <a:r>
              <a:rPr lang="el-GR" dirty="0" err="1"/>
              <a:t>επωφελής</a:t>
            </a:r>
            <a:r>
              <a:rPr lang="el-GR" dirty="0"/>
              <a:t> </a:t>
            </a:r>
            <a:r>
              <a:rPr lang="el-GR" dirty="0" err="1"/>
              <a:t>σχέση</a:t>
            </a:r>
            <a:r>
              <a:rPr lang="el-GR" dirty="0"/>
              <a:t> με τους </a:t>
            </a:r>
            <a:r>
              <a:rPr lang="el-GR" dirty="0" err="1"/>
              <a:t>στρατηγικούς</a:t>
            </a:r>
            <a:r>
              <a:rPr lang="el-GR" dirty="0"/>
              <a:t> </a:t>
            </a:r>
            <a:r>
              <a:rPr lang="el-GR" dirty="0" err="1"/>
              <a:t>εταίρους</a:t>
            </a:r>
            <a:r>
              <a:rPr lang="el-GR" dirty="0"/>
              <a:t> της </a:t>
            </a:r>
            <a:r>
              <a:rPr lang="el-GR" dirty="0" err="1"/>
              <a:t>επιχείρησης</a:t>
            </a:r>
            <a:r>
              <a:rPr lang="el-GR" dirty="0"/>
              <a:t>, με </a:t>
            </a:r>
            <a:r>
              <a:rPr lang="el-GR" dirty="0" err="1"/>
              <a:t>στόχο</a:t>
            </a:r>
            <a:r>
              <a:rPr lang="el-GR" dirty="0"/>
              <a:t> την </a:t>
            </a:r>
            <a:r>
              <a:rPr lang="el-GR" dirty="0" err="1"/>
              <a:t>καινοτομία</a:t>
            </a:r>
            <a:r>
              <a:rPr lang="el-GR" dirty="0"/>
              <a:t> και τη </a:t>
            </a:r>
            <a:r>
              <a:rPr lang="el-GR" dirty="0" err="1"/>
              <a:t>δημιουργία</a:t>
            </a:r>
            <a:r>
              <a:rPr lang="el-GR" dirty="0"/>
              <a:t> </a:t>
            </a:r>
            <a:r>
              <a:rPr lang="el-GR" dirty="0" err="1"/>
              <a:t>ανταγωνιστικου</a:t>
            </a:r>
            <a:r>
              <a:rPr lang="el-GR" dirty="0"/>
              <a:t>́ </a:t>
            </a:r>
            <a:r>
              <a:rPr lang="el-GR" dirty="0" err="1"/>
              <a:t>πλεονεκτήματος</a:t>
            </a:r>
            <a:r>
              <a:rPr lang="el-GR" dirty="0"/>
              <a:t>. Η </a:t>
            </a:r>
            <a:r>
              <a:rPr lang="el-GR" dirty="0" err="1"/>
              <a:t>διαχείριση</a:t>
            </a:r>
            <a:r>
              <a:rPr lang="el-GR" dirty="0"/>
              <a:t> των </a:t>
            </a:r>
            <a:r>
              <a:rPr lang="el-GR" dirty="0" err="1"/>
              <a:t>σχέσεων</a:t>
            </a:r>
            <a:r>
              <a:rPr lang="el-GR" dirty="0"/>
              <a:t> με τους </a:t>
            </a:r>
            <a:r>
              <a:rPr lang="el-GR" dirty="0" err="1"/>
              <a:t>προμηθευτές</a:t>
            </a:r>
            <a:r>
              <a:rPr lang="el-GR" dirty="0"/>
              <a:t> </a:t>
            </a:r>
            <a:r>
              <a:rPr lang="el-GR" dirty="0" err="1"/>
              <a:t>έχει</a:t>
            </a:r>
            <a:r>
              <a:rPr lang="el-GR" dirty="0"/>
              <a:t> </a:t>
            </a:r>
            <a:r>
              <a:rPr lang="el-GR" dirty="0" err="1"/>
              <a:t>πολλές</a:t>
            </a:r>
            <a:r>
              <a:rPr lang="el-GR" dirty="0"/>
              <a:t> </a:t>
            </a:r>
            <a:r>
              <a:rPr lang="el-GR" dirty="0" err="1"/>
              <a:t>ομοιότητες</a:t>
            </a:r>
            <a:r>
              <a:rPr lang="el-GR" dirty="0"/>
              <a:t> με τη </a:t>
            </a:r>
            <a:r>
              <a:rPr lang="el-GR" dirty="0" err="1"/>
              <a:t>διαχείριση</a:t>
            </a:r>
            <a:r>
              <a:rPr lang="el-GR" dirty="0"/>
              <a:t> των </a:t>
            </a:r>
            <a:r>
              <a:rPr lang="el-GR" dirty="0" err="1"/>
              <a:t>πελατειακών</a:t>
            </a:r>
            <a:r>
              <a:rPr lang="el-GR" dirty="0"/>
              <a:t> </a:t>
            </a:r>
            <a:r>
              <a:rPr lang="el-GR" dirty="0" err="1"/>
              <a:t>σχέσεων</a:t>
            </a:r>
            <a:r>
              <a:rPr lang="el-GR" dirty="0"/>
              <a:t>. </a:t>
            </a:r>
          </a:p>
          <a:p>
            <a:endParaRPr lang="el-GR" dirty="0"/>
          </a:p>
          <a:p>
            <a:endParaRPr lang="el-GR" dirty="0"/>
          </a:p>
          <a:p>
            <a:pPr algn="just"/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3E77F-8900-8B46-950D-CB8241BE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475" y="3875964"/>
            <a:ext cx="2933091" cy="29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9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n-US" b="1" dirty="0">
                <a:effectLst/>
              </a:rPr>
              <a:t>PLM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</a:t>
            </a:r>
            <a:r>
              <a:rPr lang="el-GR" b="1" dirty="0" err="1"/>
              <a:t>Διαχείριση</a:t>
            </a:r>
            <a:r>
              <a:rPr lang="el-GR" b="1" dirty="0"/>
              <a:t> </a:t>
            </a:r>
            <a:r>
              <a:rPr lang="el-GR" b="1" dirty="0" err="1"/>
              <a:t>Κύκλου</a:t>
            </a:r>
            <a:r>
              <a:rPr lang="el-GR" b="1" dirty="0"/>
              <a:t> </a:t>
            </a:r>
            <a:r>
              <a:rPr lang="el-GR" b="1" dirty="0" err="1"/>
              <a:t>Ζωής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- </a:t>
            </a:r>
            <a:r>
              <a:rPr lang="en-US" b="1" dirty="0"/>
              <a:t>Product Lifecycle Management (PLM) </a:t>
            </a:r>
            <a:r>
              <a:rPr lang="el-GR" dirty="0" err="1"/>
              <a:t>είναι</a:t>
            </a:r>
            <a:r>
              <a:rPr lang="el-GR" dirty="0"/>
              <a:t> η </a:t>
            </a:r>
            <a:r>
              <a:rPr lang="el-GR" dirty="0" err="1"/>
              <a:t>διεργασία</a:t>
            </a:r>
            <a:r>
              <a:rPr lang="el-GR" dirty="0"/>
              <a:t> της </a:t>
            </a:r>
            <a:r>
              <a:rPr lang="el-GR" dirty="0" err="1"/>
              <a:t>διαχείρισης</a:t>
            </a:r>
            <a:r>
              <a:rPr lang="el-GR" dirty="0"/>
              <a:t> του </a:t>
            </a:r>
            <a:r>
              <a:rPr lang="el-GR" dirty="0" err="1"/>
              <a:t>συνολικου</a:t>
            </a:r>
            <a:r>
              <a:rPr lang="el-GR" dirty="0"/>
              <a:t>́ </a:t>
            </a:r>
            <a:r>
              <a:rPr lang="el-GR" dirty="0" err="1"/>
              <a:t>κύκλου</a:t>
            </a:r>
            <a:r>
              <a:rPr lang="el-GR" dirty="0"/>
              <a:t> </a:t>
            </a:r>
            <a:r>
              <a:rPr lang="el-GR" dirty="0" err="1"/>
              <a:t>ζωής</a:t>
            </a:r>
            <a:r>
              <a:rPr lang="el-GR" dirty="0"/>
              <a:t>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προϊόντος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τη </a:t>
            </a:r>
            <a:r>
              <a:rPr lang="el-GR" dirty="0" err="1"/>
              <a:t>σύλληψη</a:t>
            </a:r>
            <a:r>
              <a:rPr lang="el-GR" dirty="0"/>
              <a:t> της </a:t>
            </a:r>
            <a:r>
              <a:rPr lang="el-GR" dirty="0" err="1"/>
              <a:t>αρχικής</a:t>
            </a:r>
            <a:r>
              <a:rPr lang="el-GR" dirty="0"/>
              <a:t> </a:t>
            </a:r>
            <a:r>
              <a:rPr lang="el-GR" dirty="0" err="1"/>
              <a:t>ιδέας</a:t>
            </a:r>
            <a:r>
              <a:rPr lang="el-GR" dirty="0"/>
              <a:t>, τον </a:t>
            </a:r>
            <a:r>
              <a:rPr lang="el-GR" dirty="0" err="1"/>
              <a:t>σχεδιασμο</a:t>
            </a:r>
            <a:r>
              <a:rPr lang="el-GR" dirty="0"/>
              <a:t>́, την </a:t>
            </a:r>
            <a:r>
              <a:rPr lang="el-GR" dirty="0" err="1"/>
              <a:t>κατασκευη</a:t>
            </a:r>
            <a:r>
              <a:rPr lang="el-GR" dirty="0"/>
              <a:t>́, τη </a:t>
            </a:r>
            <a:r>
              <a:rPr lang="el-GR" dirty="0" err="1"/>
              <a:t>διάθεση</a:t>
            </a:r>
            <a:r>
              <a:rPr lang="el-GR" dirty="0"/>
              <a:t> του </a:t>
            </a:r>
            <a:r>
              <a:rPr lang="el-GR" dirty="0" err="1"/>
              <a:t>προϊόντος</a:t>
            </a:r>
            <a:r>
              <a:rPr lang="el-GR" dirty="0"/>
              <a:t> </a:t>
            </a:r>
            <a:r>
              <a:rPr lang="el-GR" dirty="0" err="1"/>
              <a:t>έως</a:t>
            </a:r>
            <a:r>
              <a:rPr lang="el-GR" dirty="0"/>
              <a:t> και την </a:t>
            </a:r>
            <a:r>
              <a:rPr lang="el-GR" dirty="0" err="1"/>
              <a:t>εξυπηρέτηση</a:t>
            </a:r>
            <a:r>
              <a:rPr lang="el-GR" dirty="0"/>
              <a:t> των </a:t>
            </a:r>
            <a:r>
              <a:rPr lang="el-GR" dirty="0" err="1"/>
              <a:t>πελατών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Η </a:t>
            </a:r>
            <a:r>
              <a:rPr lang="en-US" altLang="en-US" dirty="0" err="1"/>
              <a:t>Δι</a:t>
            </a:r>
            <a:r>
              <a:rPr lang="en-US" altLang="en-US" dirty="0"/>
              <a:t>α</a:t>
            </a:r>
            <a:r>
              <a:rPr lang="en-US" altLang="en-US" dirty="0" err="1"/>
              <a:t>χείριση</a:t>
            </a:r>
            <a:r>
              <a:rPr lang="en-US" altLang="en-US" dirty="0"/>
              <a:t> </a:t>
            </a:r>
            <a:r>
              <a:rPr lang="en-US" altLang="en-US" dirty="0" err="1"/>
              <a:t>Κύκλου</a:t>
            </a:r>
            <a:r>
              <a:rPr lang="en-US" altLang="en-US" dirty="0"/>
              <a:t> </a:t>
            </a:r>
            <a:r>
              <a:rPr lang="en-US" altLang="en-US" dirty="0" err="1"/>
              <a:t>Ζωής</a:t>
            </a:r>
            <a:r>
              <a:rPr lang="en-US" altLang="en-US" dirty="0"/>
              <a:t> </a:t>
            </a:r>
            <a:r>
              <a:rPr lang="en-US" altLang="en-US" dirty="0" err="1"/>
              <a:t>Προϊόντων</a:t>
            </a:r>
            <a:r>
              <a:rPr lang="en-US" altLang="en-US" dirty="0"/>
              <a:t> </a:t>
            </a:r>
            <a:r>
              <a:rPr lang="en-US" altLang="en-US" dirty="0" err="1"/>
              <a:t>εμ</a:t>
            </a:r>
            <a:r>
              <a:rPr lang="en-US" altLang="en-US" dirty="0"/>
              <a:t>π</a:t>
            </a:r>
            <a:r>
              <a:rPr lang="en-US" altLang="en-US" dirty="0" err="1"/>
              <a:t>εριέχει</a:t>
            </a:r>
            <a:r>
              <a:rPr lang="en-US" altLang="en-US" dirty="0"/>
              <a:t> π</a:t>
            </a:r>
            <a:r>
              <a:rPr lang="en-US" altLang="en-US" dirty="0" err="1"/>
              <a:t>έντε</a:t>
            </a:r>
            <a:r>
              <a:rPr lang="en-US" altLang="en-US" dirty="0"/>
              <a:t> βα</a:t>
            </a:r>
            <a:r>
              <a:rPr lang="en-US" altLang="en-US" dirty="0" err="1"/>
              <a:t>σικές</a:t>
            </a:r>
            <a:r>
              <a:rPr lang="en-US" altLang="en-US" dirty="0"/>
              <a:t> π</a:t>
            </a:r>
            <a:r>
              <a:rPr lang="en-US" altLang="en-US" dirty="0" err="1"/>
              <a:t>εριοχές</a:t>
            </a:r>
            <a:r>
              <a:rPr lang="en-US" altLang="en-US" dirty="0"/>
              <a:t>. </a:t>
            </a:r>
            <a:r>
              <a:rPr lang="en-US" altLang="en-US" dirty="0" err="1"/>
              <a:t>Άυτές</a:t>
            </a:r>
            <a:r>
              <a:rPr lang="en-US" altLang="en-US" dirty="0"/>
              <a:t> </a:t>
            </a:r>
            <a:r>
              <a:rPr lang="en-US" altLang="en-US" dirty="0" err="1"/>
              <a:t>είν</a:t>
            </a:r>
            <a:r>
              <a:rPr lang="en-US" altLang="en-US" dirty="0"/>
              <a:t>αι: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 err="1"/>
              <a:t>Μηχ</a:t>
            </a:r>
            <a:r>
              <a:rPr lang="en-US" altLang="en-US" b="1" dirty="0"/>
              <a:t>α</a:t>
            </a:r>
            <a:r>
              <a:rPr lang="en-US" altLang="en-US" b="1" dirty="0" err="1"/>
              <a:t>νικη</a:t>
            </a:r>
            <a:r>
              <a:rPr lang="en-US" altLang="en-US" b="1" dirty="0"/>
              <a:t>́ </a:t>
            </a:r>
            <a:r>
              <a:rPr lang="en-US" altLang="en-US" b="1" dirty="0" err="1"/>
              <a:t>συστημ</a:t>
            </a:r>
            <a:r>
              <a:rPr lang="en-US" altLang="en-US" b="1" dirty="0"/>
              <a:t>άτων - Systems engineering, 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 err="1"/>
              <a:t>Δι</a:t>
            </a:r>
            <a:r>
              <a:rPr lang="en-US" altLang="en-US" b="1" dirty="0"/>
              <a:t>α</a:t>
            </a:r>
            <a:r>
              <a:rPr lang="en-US" altLang="en-US" b="1" dirty="0" err="1"/>
              <a:t>χείριση</a:t>
            </a:r>
            <a:r>
              <a:rPr lang="en-US" altLang="en-US" b="1" dirty="0"/>
              <a:t> χα</a:t>
            </a:r>
            <a:r>
              <a:rPr lang="en-US" altLang="en-US" b="1" dirty="0" err="1"/>
              <a:t>ρτοφυλ</a:t>
            </a:r>
            <a:r>
              <a:rPr lang="en-US" altLang="en-US" b="1" dirty="0"/>
              <a:t>α</a:t>
            </a:r>
            <a:r>
              <a:rPr lang="en-US" altLang="en-US" b="1" dirty="0" err="1"/>
              <a:t>κίων</a:t>
            </a:r>
            <a:r>
              <a:rPr lang="en-US" altLang="en-US" b="1" dirty="0"/>
              <a:t> </a:t>
            </a:r>
            <a:r>
              <a:rPr lang="en-US" altLang="en-US" b="1" dirty="0" err="1"/>
              <a:t>έργων</a:t>
            </a:r>
            <a:r>
              <a:rPr lang="en-US" altLang="en-US" b="1" dirty="0"/>
              <a:t> και π</a:t>
            </a:r>
            <a:r>
              <a:rPr lang="en-US" altLang="en-US" b="1" dirty="0" err="1"/>
              <a:t>ροϊόντων</a:t>
            </a:r>
            <a:r>
              <a:rPr lang="en-US" altLang="en-US" b="1" dirty="0"/>
              <a:t> - Product and Project Portfolio (PPM), 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 err="1"/>
              <a:t>Σχεδι</a:t>
            </a:r>
            <a:r>
              <a:rPr lang="en-US" altLang="en-US" b="1" dirty="0"/>
              <a:t>α</a:t>
            </a:r>
            <a:r>
              <a:rPr lang="en-US" altLang="en-US" b="1" dirty="0" err="1"/>
              <a:t>σμός</a:t>
            </a:r>
            <a:r>
              <a:rPr lang="en-US" altLang="en-US" b="1" dirty="0"/>
              <a:t> π</a:t>
            </a:r>
            <a:r>
              <a:rPr lang="en-US" altLang="en-US" b="1" dirty="0" err="1"/>
              <a:t>ροϊόντων</a:t>
            </a:r>
            <a:r>
              <a:rPr lang="en-US" altLang="en-US" b="1" dirty="0"/>
              <a:t> - Product design,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/>
              <a:t>Διαχείριση</a:t>
            </a:r>
            <a:r>
              <a:rPr lang="el-GR" b="1" dirty="0"/>
              <a:t> </a:t>
            </a:r>
            <a:r>
              <a:rPr lang="el-GR" b="1" dirty="0" err="1"/>
              <a:t>διεργασιών</a:t>
            </a:r>
            <a:r>
              <a:rPr lang="el-GR" b="1" dirty="0"/>
              <a:t> </a:t>
            </a:r>
            <a:r>
              <a:rPr lang="el-GR" b="1" dirty="0" err="1"/>
              <a:t>κατασκευής</a:t>
            </a:r>
            <a:r>
              <a:rPr lang="el-GR" b="1" dirty="0"/>
              <a:t> - </a:t>
            </a:r>
            <a:r>
              <a:rPr lang="en-US" b="1" dirty="0"/>
              <a:t>Manufacturing process management,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/>
              <a:t>Διαχείριση</a:t>
            </a:r>
            <a:r>
              <a:rPr lang="el-GR" b="1" dirty="0"/>
              <a:t> </a:t>
            </a:r>
            <a:r>
              <a:rPr lang="el-GR" b="1" dirty="0" err="1"/>
              <a:t>δεδομένων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- </a:t>
            </a:r>
            <a:r>
              <a:rPr lang="en-US" b="1" dirty="0"/>
              <a:t>Product Data Management (PDM). </a:t>
            </a:r>
          </a:p>
          <a:p>
            <a:endParaRPr lang="en-US" dirty="0"/>
          </a:p>
          <a:p>
            <a:endParaRPr lang="en-US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algn="just"/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12808-2A45-3D45-9CAE-E65717DC7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338" y="4270043"/>
            <a:ext cx="2918635" cy="2536497"/>
          </a:xfrm>
          <a:prstGeom prst="rect">
            <a:avLst/>
          </a:prstGeom>
        </p:spPr>
      </p:pic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56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n-US" b="1" dirty="0">
                <a:effectLst/>
              </a:rPr>
              <a:t>Αρχιτεκτονική ERP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algn="just"/>
            <a:endParaRPr lang="el-GR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3162EF-AC69-614B-A7A8-DC72ECD46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647" y="1614916"/>
            <a:ext cx="6647991" cy="45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0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n-US" b="1" dirty="0"/>
              <a:t>Αρχιτεκτονική ERP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</a:t>
            </a:r>
            <a:r>
              <a:rPr lang="el-GR" dirty="0" err="1"/>
              <a:t>επίπεδο</a:t>
            </a:r>
            <a:r>
              <a:rPr lang="el-GR" dirty="0"/>
              <a:t> των </a:t>
            </a:r>
            <a:r>
              <a:rPr lang="el-GR" dirty="0" err="1"/>
              <a:t>δεδομένων</a:t>
            </a:r>
            <a:r>
              <a:rPr lang="el-GR" dirty="0"/>
              <a:t> </a:t>
            </a:r>
            <a:r>
              <a:rPr lang="el-GR" b="1" dirty="0"/>
              <a:t>(</a:t>
            </a:r>
            <a:r>
              <a:rPr lang="en-US" b="1" dirty="0"/>
              <a:t>database tier)</a:t>
            </a:r>
            <a:r>
              <a:rPr lang="en-US" dirty="0"/>
              <a:t>, </a:t>
            </a:r>
            <a:r>
              <a:rPr lang="el-GR" dirty="0" err="1"/>
              <a:t>όπου</a:t>
            </a:r>
            <a:r>
              <a:rPr lang="el-GR" dirty="0"/>
              <a:t> </a:t>
            </a:r>
            <a:r>
              <a:rPr lang="el-GR" dirty="0" err="1"/>
              <a:t>παρέχονται</a:t>
            </a:r>
            <a:r>
              <a:rPr lang="el-GR" dirty="0"/>
              <a:t> </a:t>
            </a:r>
            <a:r>
              <a:rPr lang="el-GR" dirty="0" err="1"/>
              <a:t>υπηρεσίες</a:t>
            </a:r>
            <a:r>
              <a:rPr lang="el-GR" dirty="0"/>
              <a:t> </a:t>
            </a:r>
            <a:r>
              <a:rPr lang="el-GR" dirty="0" err="1"/>
              <a:t>αποθήκευσης</a:t>
            </a:r>
            <a:r>
              <a:rPr lang="el-GR" dirty="0"/>
              <a:t>. Στο </a:t>
            </a:r>
            <a:r>
              <a:rPr lang="el-GR" dirty="0" err="1"/>
              <a:t>επίπεδο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εκτελούνται</a:t>
            </a:r>
            <a:r>
              <a:rPr lang="el-GR" dirty="0"/>
              <a:t> </a:t>
            </a:r>
            <a:r>
              <a:rPr lang="el-GR" dirty="0" err="1"/>
              <a:t>όλες</a:t>
            </a:r>
            <a:r>
              <a:rPr lang="el-GR" dirty="0"/>
              <a:t> οι </a:t>
            </a:r>
            <a:r>
              <a:rPr lang="el-GR" dirty="0" err="1"/>
              <a:t>αλληλεπιδράσεις</a:t>
            </a:r>
            <a:r>
              <a:rPr lang="el-GR" dirty="0"/>
              <a:t> με τη </a:t>
            </a:r>
            <a:r>
              <a:rPr lang="el-GR" dirty="0" err="1"/>
              <a:t>συσκευη</a:t>
            </a:r>
            <a:r>
              <a:rPr lang="el-GR" dirty="0"/>
              <a:t>́ </a:t>
            </a:r>
            <a:r>
              <a:rPr lang="el-GR" dirty="0" err="1"/>
              <a:t>αποθήκευσης</a:t>
            </a:r>
            <a:r>
              <a:rPr lang="el-GR" dirty="0"/>
              <a:t> </a:t>
            </a:r>
            <a:r>
              <a:rPr lang="el-GR" dirty="0" err="1"/>
              <a:t>δεδομένων</a:t>
            </a:r>
            <a:r>
              <a:rPr lang="el-GR" dirty="0"/>
              <a:t>, που τις </a:t>
            </a:r>
            <a:r>
              <a:rPr lang="el-GR" dirty="0" err="1"/>
              <a:t>περισσότερες</a:t>
            </a:r>
            <a:r>
              <a:rPr lang="el-GR" dirty="0"/>
              <a:t> </a:t>
            </a:r>
            <a:r>
              <a:rPr lang="el-GR" dirty="0" err="1"/>
              <a:t>φορές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σχεσιακο</a:t>
            </a:r>
            <a:r>
              <a:rPr lang="el-GR" dirty="0"/>
              <a:t>́ </a:t>
            </a:r>
            <a:r>
              <a:rPr lang="el-GR" dirty="0" err="1"/>
              <a:t>σύστημα</a:t>
            </a:r>
            <a:r>
              <a:rPr lang="el-GR" dirty="0"/>
              <a:t> </a:t>
            </a:r>
            <a:r>
              <a:rPr lang="el-GR" dirty="0" err="1"/>
              <a:t>διαχείρισης</a:t>
            </a:r>
            <a:r>
              <a:rPr lang="el-GR" dirty="0"/>
              <a:t> </a:t>
            </a:r>
            <a:r>
              <a:rPr lang="el-GR" dirty="0" err="1"/>
              <a:t>βάσεων</a:t>
            </a:r>
            <a:r>
              <a:rPr lang="el-GR" dirty="0"/>
              <a:t> </a:t>
            </a:r>
            <a:r>
              <a:rPr lang="el-GR" dirty="0" err="1"/>
              <a:t>δεδομένων</a:t>
            </a:r>
            <a:r>
              <a:rPr lang="el-GR" dirty="0"/>
              <a:t> (</a:t>
            </a:r>
            <a:r>
              <a:rPr lang="en-US" dirty="0"/>
              <a:t>RDBMS). </a:t>
            </a:r>
            <a:r>
              <a:rPr lang="el-GR" dirty="0" err="1"/>
              <a:t>Άυτο</a:t>
            </a:r>
            <a:r>
              <a:rPr lang="el-GR" dirty="0"/>
              <a:t>́ το </a:t>
            </a:r>
            <a:r>
              <a:rPr lang="el-GR" dirty="0" err="1"/>
              <a:t>επίπεδο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υπεύθυνο</a:t>
            </a:r>
            <a:r>
              <a:rPr lang="el-GR" dirty="0"/>
              <a:t> για τη </a:t>
            </a:r>
            <a:r>
              <a:rPr lang="el-GR" dirty="0" err="1"/>
              <a:t>Δημιουργία</a:t>
            </a:r>
            <a:r>
              <a:rPr lang="el-GR" dirty="0"/>
              <a:t> (</a:t>
            </a:r>
            <a:r>
              <a:rPr lang="en-US" dirty="0"/>
              <a:t>Create), </a:t>
            </a:r>
            <a:r>
              <a:rPr lang="el-GR" dirty="0" err="1"/>
              <a:t>Άνάκτηση</a:t>
            </a:r>
            <a:r>
              <a:rPr lang="el-GR" dirty="0"/>
              <a:t> (</a:t>
            </a:r>
            <a:r>
              <a:rPr lang="en-US" dirty="0"/>
              <a:t>Read), </a:t>
            </a:r>
            <a:r>
              <a:rPr lang="el-GR" dirty="0" err="1"/>
              <a:t>Ενημέρωση</a:t>
            </a:r>
            <a:r>
              <a:rPr lang="el-GR" dirty="0"/>
              <a:t> (</a:t>
            </a:r>
            <a:r>
              <a:rPr lang="en-US" dirty="0"/>
              <a:t>Update) </a:t>
            </a:r>
            <a:r>
              <a:rPr lang="el-GR" dirty="0"/>
              <a:t>και </a:t>
            </a:r>
            <a:r>
              <a:rPr lang="el-GR" dirty="0" err="1"/>
              <a:t>Διαγραφη</a:t>
            </a:r>
            <a:r>
              <a:rPr lang="el-GR" dirty="0"/>
              <a:t>́ (</a:t>
            </a:r>
            <a:r>
              <a:rPr lang="en-US" dirty="0"/>
              <a:t>Delete), </a:t>
            </a:r>
          </a:p>
          <a:p>
            <a:endParaRPr lang="en-US" dirty="0"/>
          </a:p>
          <a:p>
            <a:r>
              <a:rPr lang="el-GR" dirty="0"/>
              <a:t>Το </a:t>
            </a:r>
            <a:r>
              <a:rPr lang="el-GR" dirty="0" err="1"/>
              <a:t>επίπεδο</a:t>
            </a:r>
            <a:r>
              <a:rPr lang="el-GR" dirty="0"/>
              <a:t> της </a:t>
            </a:r>
            <a:r>
              <a:rPr lang="el-GR" dirty="0" err="1"/>
              <a:t>επιχειρηματικής</a:t>
            </a:r>
            <a:r>
              <a:rPr lang="el-GR" dirty="0"/>
              <a:t> </a:t>
            </a:r>
            <a:r>
              <a:rPr lang="el-GR" dirty="0" err="1"/>
              <a:t>λογικής</a:t>
            </a:r>
            <a:r>
              <a:rPr lang="el-GR" dirty="0"/>
              <a:t> </a:t>
            </a:r>
            <a:r>
              <a:rPr lang="el-GR" b="1" dirty="0"/>
              <a:t>(</a:t>
            </a:r>
            <a:r>
              <a:rPr lang="en-US" b="1" dirty="0"/>
              <a:t>business logic tier</a:t>
            </a:r>
            <a:r>
              <a:rPr lang="en-US" dirty="0"/>
              <a:t>). </a:t>
            </a:r>
            <a:r>
              <a:rPr lang="el-GR" dirty="0"/>
              <a:t>Στο </a:t>
            </a:r>
            <a:r>
              <a:rPr lang="el-GR" dirty="0" err="1"/>
              <a:t>επίπεδο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υλοποιείται</a:t>
            </a:r>
            <a:r>
              <a:rPr lang="el-GR" dirty="0"/>
              <a:t> η </a:t>
            </a:r>
            <a:r>
              <a:rPr lang="el-GR" dirty="0" err="1"/>
              <a:t>επιχει</a:t>
            </a:r>
            <a:r>
              <a:rPr lang="el-GR" dirty="0"/>
              <a:t>- </a:t>
            </a:r>
            <a:r>
              <a:rPr lang="el-GR" dirty="0" err="1"/>
              <a:t>ρηματικη</a:t>
            </a:r>
            <a:r>
              <a:rPr lang="el-GR" dirty="0"/>
              <a:t>́ </a:t>
            </a:r>
            <a:r>
              <a:rPr lang="el-GR" dirty="0" err="1"/>
              <a:t>λογικη</a:t>
            </a:r>
            <a:r>
              <a:rPr lang="el-GR" dirty="0"/>
              <a:t>́ με τη </a:t>
            </a:r>
            <a:r>
              <a:rPr lang="el-GR" dirty="0" err="1"/>
              <a:t>χρήση</a:t>
            </a:r>
            <a:r>
              <a:rPr lang="el-GR" dirty="0"/>
              <a:t> του </a:t>
            </a:r>
            <a:r>
              <a:rPr lang="el-GR" dirty="0" err="1"/>
              <a:t>συστήματος</a:t>
            </a:r>
            <a:r>
              <a:rPr lang="el-GR" dirty="0"/>
              <a:t> </a:t>
            </a:r>
            <a:r>
              <a:rPr lang="en-US" dirty="0"/>
              <a:t>ERP. </a:t>
            </a:r>
            <a:r>
              <a:rPr lang="el-GR" dirty="0" err="1"/>
              <a:t>Άν</a:t>
            </a:r>
            <a:r>
              <a:rPr lang="el-GR" dirty="0"/>
              <a:t> και η </a:t>
            </a:r>
            <a:r>
              <a:rPr lang="el-GR" dirty="0" err="1"/>
              <a:t>διεπαφη</a:t>
            </a:r>
            <a:r>
              <a:rPr lang="el-GR" dirty="0"/>
              <a:t>́ </a:t>
            </a:r>
            <a:r>
              <a:rPr lang="el-GR" dirty="0" err="1"/>
              <a:t>χρήστη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που </a:t>
            </a:r>
            <a:r>
              <a:rPr lang="el-GR" dirty="0" err="1"/>
              <a:t>βλέπει</a:t>
            </a:r>
            <a:r>
              <a:rPr lang="el-GR" dirty="0"/>
              <a:t> ο </a:t>
            </a:r>
            <a:r>
              <a:rPr lang="el-GR" dirty="0" err="1"/>
              <a:t>τελικός</a:t>
            </a:r>
            <a:r>
              <a:rPr lang="el-GR" dirty="0"/>
              <a:t> </a:t>
            </a:r>
            <a:r>
              <a:rPr lang="el-GR" dirty="0" err="1"/>
              <a:t>χρήστης</a:t>
            </a:r>
            <a:r>
              <a:rPr lang="el-GR" dirty="0"/>
              <a:t>, το </a:t>
            </a:r>
            <a:r>
              <a:rPr lang="el-GR" dirty="0" err="1"/>
              <a:t>επίπεδο</a:t>
            </a:r>
            <a:r>
              <a:rPr lang="el-GR" dirty="0"/>
              <a:t> της </a:t>
            </a:r>
            <a:r>
              <a:rPr lang="el-GR" dirty="0" err="1"/>
              <a:t>επιχειρηματικής</a:t>
            </a:r>
            <a:r>
              <a:rPr lang="el-GR" dirty="0"/>
              <a:t> </a:t>
            </a:r>
            <a:r>
              <a:rPr lang="el-GR" dirty="0" err="1"/>
              <a:t>λογικής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που </a:t>
            </a:r>
            <a:r>
              <a:rPr lang="el-GR" dirty="0" err="1"/>
              <a:t>ορίζει</a:t>
            </a:r>
            <a:r>
              <a:rPr lang="el-GR" dirty="0"/>
              <a:t> την </a:t>
            </a:r>
            <a:r>
              <a:rPr lang="el-GR" dirty="0" err="1"/>
              <a:t>εφαρμογη</a:t>
            </a:r>
            <a:r>
              <a:rPr lang="el-GR" dirty="0"/>
              <a:t>́, </a:t>
            </a:r>
            <a:r>
              <a:rPr lang="el-GR" dirty="0" err="1"/>
              <a:t>απο</a:t>
            </a:r>
            <a:r>
              <a:rPr lang="el-GR" dirty="0"/>
              <a:t>́ την </a:t>
            </a:r>
            <a:r>
              <a:rPr lang="el-GR" dirty="0" err="1"/>
              <a:t>άποψη</a:t>
            </a:r>
            <a:r>
              <a:rPr lang="el-GR" dirty="0"/>
              <a:t> του </a:t>
            </a:r>
            <a:r>
              <a:rPr lang="el-GR" dirty="0" err="1"/>
              <a:t>πώς</a:t>
            </a:r>
            <a:r>
              <a:rPr lang="el-GR" dirty="0"/>
              <a:t> θα </a:t>
            </a:r>
            <a:r>
              <a:rPr lang="el-GR" dirty="0" err="1"/>
              <a:t>διαχειριστει</a:t>
            </a:r>
            <a:r>
              <a:rPr lang="el-GR" dirty="0"/>
              <a:t>́ την </a:t>
            </a:r>
            <a:r>
              <a:rPr lang="el-GR" dirty="0" err="1"/>
              <a:t>πληροφορία</a:t>
            </a:r>
            <a:r>
              <a:rPr lang="el-GR" dirty="0"/>
              <a:t>. Για τον </a:t>
            </a:r>
            <a:r>
              <a:rPr lang="el-GR" dirty="0" err="1"/>
              <a:t>λόγο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συχνα</a:t>
            </a:r>
            <a:r>
              <a:rPr lang="el-GR" dirty="0"/>
              <a:t>́ </a:t>
            </a:r>
            <a:r>
              <a:rPr lang="el-GR" dirty="0" err="1"/>
              <a:t>αναφέρεται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το </a:t>
            </a:r>
            <a:r>
              <a:rPr lang="el-GR" dirty="0" err="1"/>
              <a:t>επίπεδο</a:t>
            </a:r>
            <a:r>
              <a:rPr lang="el-GR" dirty="0"/>
              <a:t> της </a:t>
            </a:r>
            <a:r>
              <a:rPr lang="el-GR" dirty="0" err="1"/>
              <a:t>επιχειρηματικής</a:t>
            </a:r>
            <a:r>
              <a:rPr lang="el-GR" dirty="0"/>
              <a:t> </a:t>
            </a:r>
            <a:r>
              <a:rPr lang="el-GR" dirty="0" err="1"/>
              <a:t>λογικής</a:t>
            </a:r>
            <a:r>
              <a:rPr lang="el-GR" dirty="0"/>
              <a:t> </a:t>
            </a:r>
            <a:r>
              <a:rPr lang="el-GR" dirty="0" err="1"/>
              <a:t>αποτελει</a:t>
            </a:r>
            <a:r>
              <a:rPr lang="el-GR" dirty="0"/>
              <a:t>́ την </a:t>
            </a:r>
            <a:r>
              <a:rPr lang="el-GR" dirty="0" err="1"/>
              <a:t>καρδια</a:t>
            </a:r>
            <a:r>
              <a:rPr lang="el-GR" dirty="0"/>
              <a:t>́ του </a:t>
            </a:r>
            <a:r>
              <a:rPr lang="el-GR" dirty="0" err="1"/>
              <a:t>συστήματος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To </a:t>
            </a:r>
            <a:r>
              <a:rPr lang="el-GR" dirty="0" err="1"/>
              <a:t>επίπεδο</a:t>
            </a:r>
            <a:r>
              <a:rPr lang="el-GR" dirty="0"/>
              <a:t> της </a:t>
            </a:r>
            <a:r>
              <a:rPr lang="el-GR" dirty="0" err="1"/>
              <a:t>παρουσίασης</a:t>
            </a:r>
            <a:r>
              <a:rPr lang="el-GR" dirty="0"/>
              <a:t> της </a:t>
            </a:r>
            <a:r>
              <a:rPr lang="el-GR" dirty="0" err="1"/>
              <a:t>πληροφορίας</a:t>
            </a:r>
            <a:r>
              <a:rPr lang="el-GR" dirty="0"/>
              <a:t> στον </a:t>
            </a:r>
            <a:r>
              <a:rPr lang="el-GR" dirty="0" err="1"/>
              <a:t>χρήστη</a:t>
            </a:r>
            <a:r>
              <a:rPr lang="el-GR" dirty="0"/>
              <a:t> </a:t>
            </a:r>
            <a:r>
              <a:rPr lang="el-GR" b="1" dirty="0"/>
              <a:t>(</a:t>
            </a:r>
            <a:r>
              <a:rPr lang="en-US" b="1" dirty="0"/>
              <a:t>presentation tier) </a:t>
            </a:r>
            <a:r>
              <a:rPr lang="el-GR" dirty="0"/>
              <a:t>που </a:t>
            </a:r>
            <a:r>
              <a:rPr lang="el-GR" dirty="0" err="1"/>
              <a:t>αποτελείται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τη </a:t>
            </a:r>
            <a:r>
              <a:rPr lang="el-GR" dirty="0" err="1"/>
              <a:t>γραφικη</a:t>
            </a:r>
            <a:r>
              <a:rPr lang="el-GR" dirty="0"/>
              <a:t>́ </a:t>
            </a:r>
            <a:r>
              <a:rPr lang="el-GR" dirty="0" err="1"/>
              <a:t>διεπαφη</a:t>
            </a:r>
            <a:r>
              <a:rPr lang="el-GR" dirty="0"/>
              <a:t>́ </a:t>
            </a:r>
            <a:r>
              <a:rPr lang="el-GR" dirty="0" err="1"/>
              <a:t>χρήστη</a:t>
            </a:r>
            <a:r>
              <a:rPr lang="el-GR" dirty="0"/>
              <a:t> (</a:t>
            </a:r>
            <a:r>
              <a:rPr lang="en-US" dirty="0"/>
              <a:t>user interface). </a:t>
            </a:r>
            <a:r>
              <a:rPr lang="el-GR" dirty="0" err="1"/>
              <a:t>Επομένως</a:t>
            </a:r>
            <a:r>
              <a:rPr lang="el-GR" dirty="0"/>
              <a:t>, στο </a:t>
            </a:r>
            <a:r>
              <a:rPr lang="el-GR" dirty="0" err="1"/>
              <a:t>επίπεδο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παρέχονται</a:t>
            </a:r>
            <a:r>
              <a:rPr lang="el-GR" dirty="0"/>
              <a:t> </a:t>
            </a:r>
            <a:r>
              <a:rPr lang="el-GR" dirty="0" err="1"/>
              <a:t>υπηρεσίες</a:t>
            </a:r>
            <a:r>
              <a:rPr lang="el-GR" dirty="0"/>
              <a:t> πα- </a:t>
            </a:r>
            <a:r>
              <a:rPr lang="el-GR" dirty="0" err="1"/>
              <a:t>ρουσίασης</a:t>
            </a:r>
            <a:r>
              <a:rPr lang="el-GR" dirty="0"/>
              <a:t> και </a:t>
            </a:r>
            <a:r>
              <a:rPr lang="el-GR" dirty="0" err="1"/>
              <a:t>πλοήγησης</a:t>
            </a:r>
            <a:r>
              <a:rPr lang="el-GR" dirty="0"/>
              <a:t> της </a:t>
            </a:r>
            <a:r>
              <a:rPr lang="el-GR" dirty="0" err="1"/>
              <a:t>εφαρμογής</a:t>
            </a:r>
            <a:r>
              <a:rPr lang="el-GR" dirty="0"/>
              <a:t>. </a:t>
            </a:r>
          </a:p>
          <a:p>
            <a:endParaRPr lang="en-US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b="1" dirty="0"/>
              <a:t>Γλώσσες μοντελοποίησης </a:t>
            </a:r>
            <a:r>
              <a:rPr lang="en-US" b="1" dirty="0"/>
              <a:t>ERP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</a:t>
            </a:r>
            <a:r>
              <a:rPr lang="el-GR" dirty="0" err="1"/>
              <a:t>Αρχητεκτονική</a:t>
            </a:r>
            <a:r>
              <a:rPr lang="el-GR" dirty="0"/>
              <a:t> αυτή οδηγεί στην </a:t>
            </a:r>
            <a:r>
              <a:rPr lang="el-GR" dirty="0" err="1"/>
              <a:t>ανάγκη</a:t>
            </a:r>
            <a:r>
              <a:rPr lang="el-GR" dirty="0"/>
              <a:t>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εργαλείου</a:t>
            </a:r>
            <a:r>
              <a:rPr lang="el-GR" dirty="0"/>
              <a:t> (με την </a:t>
            </a:r>
            <a:r>
              <a:rPr lang="el-GR" dirty="0" err="1"/>
              <a:t>ευρύτερη</a:t>
            </a:r>
            <a:r>
              <a:rPr lang="el-GR" dirty="0"/>
              <a:t> </a:t>
            </a:r>
            <a:r>
              <a:rPr lang="el-GR" dirty="0" err="1"/>
              <a:t>έννοια</a:t>
            </a:r>
            <a:r>
              <a:rPr lang="el-GR" dirty="0"/>
              <a:t> της </a:t>
            </a:r>
            <a:r>
              <a:rPr lang="el-GR" dirty="0" err="1"/>
              <a:t>λέξης</a:t>
            </a:r>
            <a:r>
              <a:rPr lang="el-GR" dirty="0"/>
              <a:t>) που θα </a:t>
            </a:r>
            <a:r>
              <a:rPr lang="el-GR" dirty="0" err="1"/>
              <a:t>είναι</a:t>
            </a:r>
            <a:r>
              <a:rPr lang="el-GR" dirty="0"/>
              <a:t> σε </a:t>
            </a:r>
            <a:r>
              <a:rPr lang="el-GR" dirty="0" err="1"/>
              <a:t>θέση</a:t>
            </a:r>
            <a:r>
              <a:rPr lang="el-GR" dirty="0"/>
              <a:t> να </a:t>
            </a:r>
            <a:r>
              <a:rPr lang="el-GR" dirty="0" err="1"/>
              <a:t>υποστηρίξει</a:t>
            </a:r>
            <a:r>
              <a:rPr lang="el-GR" dirty="0"/>
              <a:t> την </a:t>
            </a:r>
            <a:r>
              <a:rPr lang="el-GR" dirty="0" err="1"/>
              <a:t>επιχειρηματικη</a:t>
            </a:r>
            <a:r>
              <a:rPr lang="el-GR" dirty="0"/>
              <a:t>́ </a:t>
            </a:r>
            <a:r>
              <a:rPr lang="el-GR" dirty="0" err="1"/>
              <a:t>μοντελοποίηση</a:t>
            </a:r>
            <a:r>
              <a:rPr lang="el-GR" dirty="0"/>
              <a:t>. </a:t>
            </a:r>
            <a:r>
              <a:rPr lang="el-GR" dirty="0" err="1"/>
              <a:t>Σύμφωνα</a:t>
            </a:r>
            <a:r>
              <a:rPr lang="el-GR" dirty="0"/>
              <a:t> με </a:t>
            </a:r>
            <a:r>
              <a:rPr lang="el-GR" dirty="0" err="1"/>
              <a:t>όσα</a:t>
            </a:r>
            <a:r>
              <a:rPr lang="el-GR" dirty="0"/>
              <a:t> </a:t>
            </a:r>
            <a:r>
              <a:rPr lang="el-GR" dirty="0" err="1"/>
              <a:t>ειπώθηκαν</a:t>
            </a:r>
            <a:r>
              <a:rPr lang="el-GR" dirty="0"/>
              <a:t> </a:t>
            </a:r>
            <a:r>
              <a:rPr lang="el-GR" dirty="0" err="1"/>
              <a:t>προηγουμένως</a:t>
            </a:r>
            <a:r>
              <a:rPr lang="el-GR" dirty="0"/>
              <a:t>, το </a:t>
            </a:r>
            <a:r>
              <a:rPr lang="el-GR" dirty="0" err="1"/>
              <a:t>εργαλείο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θα </a:t>
            </a:r>
            <a:r>
              <a:rPr lang="el-GR" dirty="0" err="1"/>
              <a:t>πρέπει</a:t>
            </a:r>
            <a:r>
              <a:rPr lang="el-GR" dirty="0"/>
              <a:t> να </a:t>
            </a:r>
            <a:r>
              <a:rPr lang="el-GR" dirty="0" err="1"/>
              <a:t>είναι</a:t>
            </a:r>
            <a:r>
              <a:rPr lang="el-GR" dirty="0"/>
              <a:t> σε </a:t>
            </a:r>
            <a:r>
              <a:rPr lang="el-GR" dirty="0" err="1"/>
              <a:t>θέση</a:t>
            </a:r>
            <a:r>
              <a:rPr lang="el-GR" dirty="0"/>
              <a:t> να </a:t>
            </a:r>
            <a:r>
              <a:rPr lang="el-GR" dirty="0" err="1"/>
              <a:t>αναπαριστα</a:t>
            </a:r>
            <a:r>
              <a:rPr lang="el-GR" dirty="0"/>
              <a:t>́ </a:t>
            </a:r>
            <a:r>
              <a:rPr lang="el-GR" dirty="0" err="1"/>
              <a:t>οντότητες</a:t>
            </a:r>
            <a:r>
              <a:rPr lang="el-GR" dirty="0"/>
              <a:t> που </a:t>
            </a:r>
            <a:r>
              <a:rPr lang="el-GR" dirty="0" err="1"/>
              <a:t>έχουν</a:t>
            </a:r>
            <a:r>
              <a:rPr lang="el-GR" dirty="0"/>
              <a:t> </a:t>
            </a:r>
            <a:r>
              <a:rPr lang="el-GR" dirty="0" err="1"/>
              <a:t>χαρακτηριστικα</a:t>
            </a:r>
            <a:r>
              <a:rPr lang="el-GR" dirty="0"/>
              <a:t>́ και </a:t>
            </a:r>
            <a:r>
              <a:rPr lang="el-GR" dirty="0" err="1"/>
              <a:t>συμπεριφορα</a:t>
            </a:r>
            <a:r>
              <a:rPr lang="el-GR" dirty="0"/>
              <a:t>́, τις </a:t>
            </a:r>
            <a:r>
              <a:rPr lang="el-GR" dirty="0" err="1"/>
              <a:t>μεταξυ</a:t>
            </a:r>
            <a:r>
              <a:rPr lang="el-GR" dirty="0"/>
              <a:t>́ τους </a:t>
            </a:r>
            <a:r>
              <a:rPr lang="el-GR" dirty="0" err="1"/>
              <a:t>σχέσεις</a:t>
            </a:r>
            <a:r>
              <a:rPr lang="el-GR" dirty="0"/>
              <a:t>, τις </a:t>
            </a:r>
            <a:r>
              <a:rPr lang="el-GR" dirty="0" err="1"/>
              <a:t>διαδικασίες</a:t>
            </a:r>
            <a:r>
              <a:rPr lang="el-GR" dirty="0"/>
              <a:t> στις </a:t>
            </a:r>
            <a:r>
              <a:rPr lang="el-GR" dirty="0" err="1"/>
              <a:t>οποίες</a:t>
            </a:r>
            <a:r>
              <a:rPr lang="el-GR" dirty="0"/>
              <a:t> </a:t>
            </a:r>
            <a:r>
              <a:rPr lang="el-GR" dirty="0" err="1"/>
              <a:t>αυτές</a:t>
            </a:r>
            <a:r>
              <a:rPr lang="el-GR" dirty="0"/>
              <a:t> </a:t>
            </a:r>
            <a:r>
              <a:rPr lang="el-GR" dirty="0" err="1"/>
              <a:t>εμπλέκονται</a:t>
            </a:r>
            <a:r>
              <a:rPr lang="el-GR" dirty="0"/>
              <a:t>, κ.λπ. </a:t>
            </a:r>
          </a:p>
          <a:p>
            <a:r>
              <a:rPr lang="el-GR" dirty="0"/>
              <a:t>Για </a:t>
            </a:r>
            <a:r>
              <a:rPr lang="el-GR" dirty="0" err="1"/>
              <a:t>επιχειρηματικη</a:t>
            </a:r>
            <a:r>
              <a:rPr lang="el-GR" dirty="0"/>
              <a:t>́ </a:t>
            </a:r>
            <a:r>
              <a:rPr lang="el-GR" dirty="0" err="1"/>
              <a:t>μοντελοποίηση</a:t>
            </a:r>
            <a:r>
              <a:rPr lang="el-GR" dirty="0"/>
              <a:t> </a:t>
            </a:r>
            <a:r>
              <a:rPr lang="el-GR" dirty="0" err="1"/>
              <a:t>υπάρχουν</a:t>
            </a:r>
            <a:r>
              <a:rPr lang="el-GR" dirty="0"/>
              <a:t> </a:t>
            </a:r>
            <a:r>
              <a:rPr lang="el-GR" dirty="0" err="1"/>
              <a:t>διαθέσιμες</a:t>
            </a:r>
            <a:r>
              <a:rPr lang="el-GR" dirty="0"/>
              <a:t> </a:t>
            </a:r>
            <a:r>
              <a:rPr lang="el-GR" dirty="0" err="1"/>
              <a:t>μέθοδοι</a:t>
            </a:r>
            <a:r>
              <a:rPr lang="el-GR" dirty="0"/>
              <a:t>, </a:t>
            </a:r>
            <a:r>
              <a:rPr lang="el-GR" dirty="0" err="1"/>
              <a:t>γλώσσες</a:t>
            </a:r>
            <a:r>
              <a:rPr lang="el-GR" dirty="0"/>
              <a:t>, </a:t>
            </a:r>
            <a:r>
              <a:rPr lang="el-GR" dirty="0" err="1"/>
              <a:t>πρότυπα</a:t>
            </a:r>
            <a:r>
              <a:rPr lang="el-GR" dirty="0"/>
              <a:t> </a:t>
            </a:r>
            <a:r>
              <a:rPr lang="el-GR" dirty="0" err="1"/>
              <a:t>καθώς</a:t>
            </a:r>
            <a:r>
              <a:rPr lang="el-GR" dirty="0"/>
              <a:t> και </a:t>
            </a:r>
            <a:r>
              <a:rPr lang="el-GR" dirty="0" err="1"/>
              <a:t>πληθώρα</a:t>
            </a:r>
            <a:r>
              <a:rPr lang="el-GR" dirty="0"/>
              <a:t> </a:t>
            </a:r>
            <a:r>
              <a:rPr lang="el-GR" dirty="0" err="1"/>
              <a:t>εργαλείων</a:t>
            </a:r>
            <a:r>
              <a:rPr lang="el-GR" dirty="0"/>
              <a:t>. </a:t>
            </a:r>
            <a:r>
              <a:rPr lang="en-US" dirty="0"/>
              <a:t>BPMN, </a:t>
            </a:r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34B78-596C-A54A-999E-C71F43FAB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25" y="3633928"/>
            <a:ext cx="5492750" cy="31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37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545889" cy="711064"/>
          </a:xfrm>
        </p:spPr>
        <p:txBody>
          <a:bodyPr/>
          <a:lstStyle/>
          <a:p>
            <a:r>
              <a:rPr lang="el-GR" b="1" dirty="0"/>
              <a:t>Ολοκλήρωση πληροφοριακού συστήματος 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</a:t>
            </a:r>
            <a:r>
              <a:rPr lang="el-GR" dirty="0" err="1"/>
              <a:t>ολοκλήρωση</a:t>
            </a:r>
            <a:r>
              <a:rPr lang="el-GR" dirty="0"/>
              <a:t>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πληροφοριακου</a:t>
            </a:r>
            <a:r>
              <a:rPr lang="el-GR" dirty="0"/>
              <a:t>́ </a:t>
            </a:r>
            <a:r>
              <a:rPr lang="el-GR" dirty="0" err="1"/>
              <a:t>συστήματος</a:t>
            </a:r>
            <a:r>
              <a:rPr lang="el-GR" dirty="0"/>
              <a:t> </a:t>
            </a:r>
            <a:r>
              <a:rPr lang="el-GR" dirty="0" err="1"/>
              <a:t>μπορει</a:t>
            </a:r>
            <a:r>
              <a:rPr lang="el-GR" dirty="0"/>
              <a:t>́ να </a:t>
            </a:r>
            <a:r>
              <a:rPr lang="el-GR" dirty="0" err="1"/>
              <a:t>ιδωθει</a:t>
            </a:r>
            <a:r>
              <a:rPr lang="el-GR" dirty="0"/>
              <a:t>́ </a:t>
            </a: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διάφορες</a:t>
            </a:r>
            <a:r>
              <a:rPr lang="el-GR" dirty="0"/>
              <a:t> </a:t>
            </a:r>
            <a:r>
              <a:rPr lang="el-GR" dirty="0" err="1"/>
              <a:t>οπτικές</a:t>
            </a:r>
            <a:r>
              <a:rPr lang="el-GR" dirty="0"/>
              <a:t> </a:t>
            </a:r>
            <a:r>
              <a:rPr lang="el-GR" dirty="0" err="1"/>
              <a:t>γωνίες</a:t>
            </a:r>
            <a:r>
              <a:rPr lang="el-GR" dirty="0"/>
              <a:t>. </a:t>
            </a:r>
            <a:r>
              <a:rPr lang="el-GR" dirty="0" err="1"/>
              <a:t>Άυτές</a:t>
            </a:r>
            <a:r>
              <a:rPr lang="el-GR" dirty="0"/>
              <a:t> οι </a:t>
            </a:r>
            <a:r>
              <a:rPr lang="el-GR" dirty="0" err="1"/>
              <a:t>οπτικές</a:t>
            </a:r>
            <a:r>
              <a:rPr lang="el-GR" dirty="0"/>
              <a:t> </a:t>
            </a:r>
            <a:r>
              <a:rPr lang="el-GR" dirty="0" err="1"/>
              <a:t>γωνίες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οι </a:t>
            </a:r>
            <a:r>
              <a:rPr lang="el-GR" dirty="0" err="1"/>
              <a:t>ακόλουθες</a:t>
            </a:r>
            <a:r>
              <a:rPr lang="el-GR" dirty="0"/>
              <a:t>: </a:t>
            </a:r>
          </a:p>
          <a:p>
            <a:endParaRPr lang="el-GR" b="1" dirty="0"/>
          </a:p>
          <a:p>
            <a:r>
              <a:rPr lang="el-GR" b="1" dirty="0" err="1"/>
              <a:t>Ολοκλήρωση</a:t>
            </a:r>
            <a:r>
              <a:rPr lang="el-GR" b="1" dirty="0"/>
              <a:t> των </a:t>
            </a:r>
            <a:r>
              <a:rPr lang="el-GR" b="1" dirty="0" err="1"/>
              <a:t>δεδομένων</a:t>
            </a:r>
            <a:r>
              <a:rPr lang="el-GR" b="1" dirty="0"/>
              <a:t> (</a:t>
            </a:r>
            <a:r>
              <a:rPr lang="en-US" b="1" dirty="0"/>
              <a:t>data integration) </a:t>
            </a:r>
            <a:r>
              <a:rPr lang="el-GR" dirty="0" err="1"/>
              <a:t>επιτυγχάνεται</a:t>
            </a:r>
            <a:r>
              <a:rPr lang="el-GR" dirty="0"/>
              <a:t> </a:t>
            </a:r>
            <a:r>
              <a:rPr lang="el-GR" dirty="0" err="1"/>
              <a:t>όταν</a:t>
            </a:r>
            <a:r>
              <a:rPr lang="el-GR" dirty="0"/>
              <a:t> </a:t>
            </a:r>
            <a:r>
              <a:rPr lang="el-GR" dirty="0" err="1"/>
              <a:t>όλα</a:t>
            </a:r>
            <a:r>
              <a:rPr lang="el-GR" dirty="0"/>
              <a:t> τα </a:t>
            </a:r>
            <a:r>
              <a:rPr lang="el-GR" dirty="0" err="1"/>
              <a:t>σχήματα</a:t>
            </a:r>
            <a:r>
              <a:rPr lang="el-GR" dirty="0"/>
              <a:t> </a:t>
            </a:r>
            <a:r>
              <a:rPr lang="el-GR" dirty="0" err="1"/>
              <a:t>δεδομένων</a:t>
            </a:r>
            <a:r>
              <a:rPr lang="el-GR" dirty="0"/>
              <a:t> που </a:t>
            </a:r>
            <a:r>
              <a:rPr lang="el-GR" dirty="0" err="1"/>
              <a:t>χρησιμοποιούνται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όλα</a:t>
            </a:r>
            <a:r>
              <a:rPr lang="el-GR" dirty="0"/>
              <a:t> τα </a:t>
            </a:r>
            <a:r>
              <a:rPr lang="el-GR" dirty="0" err="1"/>
              <a:t>τμήματα</a:t>
            </a:r>
            <a:r>
              <a:rPr lang="el-GR" dirty="0"/>
              <a:t> της </a:t>
            </a:r>
            <a:r>
              <a:rPr lang="el-GR" dirty="0" err="1"/>
              <a:t>επιχείρησης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ενοποιημένα</a:t>
            </a:r>
            <a:r>
              <a:rPr lang="el-GR" dirty="0"/>
              <a:t> και οι </a:t>
            </a:r>
            <a:r>
              <a:rPr lang="el-GR" dirty="0" err="1"/>
              <a:t>εγγραφές</a:t>
            </a:r>
            <a:r>
              <a:rPr lang="el-GR" dirty="0"/>
              <a:t> στα </a:t>
            </a:r>
            <a:r>
              <a:rPr lang="el-GR" dirty="0" err="1"/>
              <a:t>αντι</a:t>
            </a:r>
            <a:r>
              <a:rPr lang="el-GR" dirty="0"/>
              <a:t>́- </a:t>
            </a:r>
            <a:r>
              <a:rPr lang="el-GR" dirty="0" err="1"/>
              <a:t>στοιχα</a:t>
            </a:r>
            <a:r>
              <a:rPr lang="el-GR" dirty="0"/>
              <a:t> </a:t>
            </a:r>
            <a:r>
              <a:rPr lang="el-GR" dirty="0" err="1"/>
              <a:t>πεδία</a:t>
            </a:r>
            <a:r>
              <a:rPr lang="el-GR" dirty="0"/>
              <a:t> </a:t>
            </a:r>
            <a:r>
              <a:rPr lang="el-GR" dirty="0" err="1"/>
              <a:t>έχουν</a:t>
            </a:r>
            <a:r>
              <a:rPr lang="el-GR" dirty="0"/>
              <a:t> την </a:t>
            </a:r>
            <a:r>
              <a:rPr lang="el-GR" dirty="0" err="1"/>
              <a:t>ίδια</a:t>
            </a:r>
            <a:r>
              <a:rPr lang="el-GR" dirty="0"/>
              <a:t> </a:t>
            </a:r>
            <a:r>
              <a:rPr lang="el-GR" dirty="0" err="1"/>
              <a:t>τιμη</a:t>
            </a:r>
            <a:r>
              <a:rPr lang="el-GR" dirty="0"/>
              <a:t>́.</a:t>
            </a:r>
            <a:endParaRPr lang="el-GR" sz="2400" dirty="0"/>
          </a:p>
          <a:p>
            <a:endParaRPr lang="el-GR" b="1" dirty="0"/>
          </a:p>
          <a:p>
            <a:r>
              <a:rPr lang="el-GR" b="1" dirty="0"/>
              <a:t>Η </a:t>
            </a:r>
            <a:r>
              <a:rPr lang="el-GR" b="1" dirty="0" err="1"/>
              <a:t>λειτουργικη</a:t>
            </a:r>
            <a:r>
              <a:rPr lang="el-GR" b="1" dirty="0"/>
              <a:t>́ </a:t>
            </a:r>
            <a:r>
              <a:rPr lang="el-GR" b="1" dirty="0" err="1"/>
              <a:t>ολοκλήρωση</a:t>
            </a:r>
            <a:r>
              <a:rPr lang="el-GR" b="1" dirty="0"/>
              <a:t> (</a:t>
            </a:r>
            <a:r>
              <a:rPr lang="en-US" b="1" dirty="0"/>
              <a:t>operation integration) </a:t>
            </a:r>
            <a:r>
              <a:rPr lang="el-GR" dirty="0" err="1"/>
              <a:t>απαιτει</a:t>
            </a:r>
            <a:r>
              <a:rPr lang="el-GR" dirty="0"/>
              <a:t>́ τον </a:t>
            </a:r>
            <a:r>
              <a:rPr lang="el-GR" dirty="0" err="1"/>
              <a:t>ορισμο</a:t>
            </a:r>
            <a:r>
              <a:rPr lang="el-GR" dirty="0"/>
              <a:t>́ της </a:t>
            </a:r>
            <a:r>
              <a:rPr lang="el-GR" dirty="0" err="1"/>
              <a:t>ροής</a:t>
            </a:r>
            <a:r>
              <a:rPr lang="el-GR" dirty="0"/>
              <a:t> </a:t>
            </a:r>
            <a:r>
              <a:rPr lang="el-GR" dirty="0" err="1"/>
              <a:t>εργασίας</a:t>
            </a:r>
            <a:r>
              <a:rPr lang="el-GR" dirty="0"/>
              <a:t> (</a:t>
            </a:r>
            <a:r>
              <a:rPr lang="en-US" dirty="0"/>
              <a:t>workflow), </a:t>
            </a:r>
            <a:r>
              <a:rPr lang="el-GR" dirty="0" err="1"/>
              <a:t>δηλαδη</a:t>
            </a:r>
            <a:r>
              <a:rPr lang="el-GR" dirty="0"/>
              <a:t>́ τη </a:t>
            </a:r>
            <a:r>
              <a:rPr lang="el-GR" dirty="0" err="1"/>
              <a:t>σύνδεση</a:t>
            </a:r>
            <a:r>
              <a:rPr lang="el-GR" dirty="0"/>
              <a:t> των </a:t>
            </a:r>
            <a:r>
              <a:rPr lang="el-GR" dirty="0" err="1"/>
              <a:t>επιμέρους</a:t>
            </a:r>
            <a:r>
              <a:rPr lang="el-GR" dirty="0"/>
              <a:t> </a:t>
            </a:r>
            <a:r>
              <a:rPr lang="el-GR" dirty="0" err="1"/>
              <a:t>ενεργειών</a:t>
            </a:r>
            <a:r>
              <a:rPr lang="el-GR" dirty="0"/>
              <a:t> ή των </a:t>
            </a:r>
            <a:r>
              <a:rPr lang="el-GR" dirty="0" err="1"/>
              <a:t>βημάτων</a:t>
            </a:r>
            <a:r>
              <a:rPr lang="el-GR" dirty="0"/>
              <a:t> της </a:t>
            </a:r>
            <a:r>
              <a:rPr lang="el-GR" dirty="0" err="1"/>
              <a:t>επιχειρηματικής</a:t>
            </a:r>
            <a:r>
              <a:rPr lang="el-GR" dirty="0"/>
              <a:t> </a:t>
            </a:r>
            <a:r>
              <a:rPr lang="el-GR" dirty="0" err="1"/>
              <a:t>διεργασίας</a:t>
            </a:r>
            <a:r>
              <a:rPr lang="el-GR" dirty="0"/>
              <a:t>, με την </a:t>
            </a:r>
            <a:r>
              <a:rPr lang="el-GR" dirty="0" err="1"/>
              <a:t>προηγούμενη</a:t>
            </a:r>
            <a:r>
              <a:rPr lang="el-GR" dirty="0"/>
              <a:t> ή την </a:t>
            </a:r>
            <a:r>
              <a:rPr lang="el-GR" dirty="0" err="1"/>
              <a:t>επόμενη</a:t>
            </a:r>
            <a:r>
              <a:rPr lang="el-GR" dirty="0"/>
              <a:t> </a:t>
            </a:r>
            <a:r>
              <a:rPr lang="el-GR" dirty="0" err="1"/>
              <a:t>εργασία</a:t>
            </a:r>
            <a:r>
              <a:rPr lang="el-GR" dirty="0"/>
              <a:t>, </a:t>
            </a:r>
            <a:r>
              <a:rPr lang="el-GR" dirty="0" err="1"/>
              <a:t>αντίστοιχα</a:t>
            </a:r>
            <a:r>
              <a:rPr lang="el-GR" dirty="0"/>
              <a:t>. </a:t>
            </a:r>
            <a:endParaRPr lang="el-GR" sz="2400" dirty="0"/>
          </a:p>
          <a:p>
            <a:endParaRPr lang="el-GR" dirty="0"/>
          </a:p>
          <a:p>
            <a:r>
              <a:rPr lang="el-GR" b="1" dirty="0" err="1"/>
              <a:t>Ολοκλήρωση</a:t>
            </a:r>
            <a:r>
              <a:rPr lang="el-GR" b="1" dirty="0"/>
              <a:t> </a:t>
            </a:r>
            <a:r>
              <a:rPr lang="el-GR" b="1" dirty="0" err="1"/>
              <a:t>διεργασιών</a:t>
            </a:r>
            <a:r>
              <a:rPr lang="el-GR" b="1" dirty="0"/>
              <a:t> (</a:t>
            </a:r>
            <a:r>
              <a:rPr lang="en-US" b="1" dirty="0"/>
              <a:t>process integration) </a:t>
            </a:r>
            <a:r>
              <a:rPr lang="el-GR" dirty="0" err="1"/>
              <a:t>σημαίνει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</a:t>
            </a:r>
            <a:r>
              <a:rPr lang="el-GR" dirty="0" err="1"/>
              <a:t>έχουν</a:t>
            </a:r>
            <a:r>
              <a:rPr lang="el-GR" dirty="0"/>
              <a:t> </a:t>
            </a:r>
            <a:r>
              <a:rPr lang="el-GR" dirty="0" err="1"/>
              <a:t>αναπτυχθει</a:t>
            </a:r>
            <a:r>
              <a:rPr lang="el-GR" dirty="0"/>
              <a:t>́ </a:t>
            </a:r>
            <a:r>
              <a:rPr lang="el-GR" dirty="0" err="1"/>
              <a:t>διεπαφές</a:t>
            </a:r>
            <a:r>
              <a:rPr lang="el-GR" dirty="0"/>
              <a:t> (</a:t>
            </a:r>
            <a:r>
              <a:rPr lang="en-US" dirty="0"/>
              <a:t>interfaces) </a:t>
            </a:r>
            <a:r>
              <a:rPr lang="el-GR" dirty="0" err="1"/>
              <a:t>μεταξυ</a:t>
            </a:r>
            <a:r>
              <a:rPr lang="el-GR" dirty="0"/>
              <a:t>́ των </a:t>
            </a:r>
            <a:r>
              <a:rPr lang="el-GR" dirty="0" err="1"/>
              <a:t>διαφόρων</a:t>
            </a:r>
            <a:r>
              <a:rPr lang="el-GR" dirty="0"/>
              <a:t> </a:t>
            </a:r>
            <a:r>
              <a:rPr lang="el-GR" dirty="0" err="1"/>
              <a:t>επιχειρηματικών</a:t>
            </a:r>
            <a:r>
              <a:rPr lang="el-GR" dirty="0"/>
              <a:t> </a:t>
            </a:r>
            <a:r>
              <a:rPr lang="el-GR" dirty="0" err="1"/>
              <a:t>διεργασιών</a:t>
            </a:r>
            <a:r>
              <a:rPr lang="el-GR" dirty="0"/>
              <a:t>. </a:t>
            </a:r>
            <a:endParaRPr lang="el-GR" sz="2400" dirty="0"/>
          </a:p>
          <a:p>
            <a:endParaRPr lang="el-GR" sz="2400" dirty="0"/>
          </a:p>
          <a:p>
            <a:r>
              <a:rPr lang="el-GR" b="1" dirty="0" err="1"/>
              <a:t>Ολοκλήρωση</a:t>
            </a:r>
            <a:r>
              <a:rPr lang="el-GR" b="1" dirty="0"/>
              <a:t> </a:t>
            </a:r>
            <a:r>
              <a:rPr lang="el-GR" b="1" dirty="0" err="1"/>
              <a:t>λογισμικου</a:t>
            </a:r>
            <a:r>
              <a:rPr lang="el-GR" b="1" dirty="0"/>
              <a:t>́ (</a:t>
            </a:r>
            <a:r>
              <a:rPr lang="en-US" b="1" dirty="0"/>
              <a:t>software integration) </a:t>
            </a:r>
            <a:r>
              <a:rPr lang="el-GR" dirty="0" err="1"/>
              <a:t>επιτυγχάνεται</a:t>
            </a:r>
            <a:r>
              <a:rPr lang="el-GR" dirty="0"/>
              <a:t> </a:t>
            </a:r>
            <a:r>
              <a:rPr lang="el-GR" dirty="0" err="1"/>
              <a:t>όταν</a:t>
            </a:r>
            <a:r>
              <a:rPr lang="el-GR" dirty="0"/>
              <a:t> </a:t>
            </a:r>
            <a:r>
              <a:rPr lang="el-GR" dirty="0" err="1"/>
              <a:t>διαφορετικές</a:t>
            </a:r>
            <a:r>
              <a:rPr lang="el-GR" dirty="0"/>
              <a:t> </a:t>
            </a:r>
            <a:r>
              <a:rPr lang="el-GR" dirty="0" err="1"/>
              <a:t>εφαρμογές</a:t>
            </a:r>
            <a:r>
              <a:rPr lang="el-GR" dirty="0"/>
              <a:t> </a:t>
            </a:r>
            <a:r>
              <a:rPr lang="el-GR" dirty="0" err="1"/>
              <a:t>λογισμι</a:t>
            </a:r>
            <a:r>
              <a:rPr lang="el-GR" dirty="0"/>
              <a:t>- </a:t>
            </a:r>
            <a:r>
              <a:rPr lang="el-GR" dirty="0" err="1"/>
              <a:t>κου</a:t>
            </a:r>
            <a:r>
              <a:rPr lang="el-GR" dirty="0"/>
              <a:t>́ </a:t>
            </a:r>
            <a:r>
              <a:rPr lang="el-GR" dirty="0" err="1"/>
              <a:t>μπορούν</a:t>
            </a:r>
            <a:r>
              <a:rPr lang="el-GR" dirty="0"/>
              <a:t> να </a:t>
            </a:r>
            <a:r>
              <a:rPr lang="el-GR" dirty="0" err="1"/>
              <a:t>χρησιμοποιούν</a:t>
            </a:r>
            <a:r>
              <a:rPr lang="el-GR" dirty="0"/>
              <a:t> τα </a:t>
            </a:r>
            <a:r>
              <a:rPr lang="el-GR" dirty="0" err="1"/>
              <a:t>δεδομένα</a:t>
            </a:r>
            <a:r>
              <a:rPr lang="el-GR" dirty="0"/>
              <a:t> και τις </a:t>
            </a:r>
            <a:r>
              <a:rPr lang="el-GR" dirty="0" err="1"/>
              <a:t>λειτουργίες</a:t>
            </a:r>
            <a:r>
              <a:rPr lang="el-GR" dirty="0"/>
              <a:t> του </a:t>
            </a:r>
            <a:r>
              <a:rPr lang="el-GR" dirty="0" err="1"/>
              <a:t>άλλου</a:t>
            </a:r>
            <a:r>
              <a:rPr lang="el-GR" dirty="0"/>
              <a:t>. </a:t>
            </a:r>
            <a:endParaRPr lang="el-GR" sz="2400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04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3FF0-B7CE-F34E-857E-5B6626CBF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369620"/>
            <a:ext cx="8825658" cy="3329581"/>
          </a:xfrm>
        </p:spPr>
        <p:txBody>
          <a:bodyPr/>
          <a:lstStyle/>
          <a:p>
            <a:r>
              <a:rPr lang="en-US" dirty="0"/>
              <a:t>ERP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78742-16FF-2C41-812C-6FCE6B9F1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Διδάσκοντας </a:t>
            </a:r>
            <a:r>
              <a:rPr lang="el-GR" dirty="0" err="1"/>
              <a:t>ΔΔρ</a:t>
            </a:r>
            <a:r>
              <a:rPr lang="el-GR" dirty="0"/>
              <a:t>. Δαμιανός </a:t>
            </a:r>
            <a:r>
              <a:rPr lang="el-GR" dirty="0" err="1"/>
              <a:t>Σακασ</a:t>
            </a:r>
            <a:endParaRPr lang="en-US" dirty="0"/>
          </a:p>
          <a:p>
            <a:r>
              <a:rPr lang="el-GR" dirty="0"/>
              <a:t>Η </a:t>
            </a:r>
            <a:r>
              <a:rPr lang="el-GR" dirty="0" err="1"/>
              <a:t>παρουσιαση</a:t>
            </a:r>
            <a:r>
              <a:rPr lang="el-GR" dirty="0"/>
              <a:t> είναι από το βιβλίο </a:t>
            </a:r>
            <a:r>
              <a:rPr lang="el-GR" dirty="0" err="1"/>
              <a:t>Συγχρονα</a:t>
            </a:r>
            <a:r>
              <a:rPr lang="el-GR" dirty="0"/>
              <a:t> </a:t>
            </a:r>
            <a:r>
              <a:rPr lang="el-GR" dirty="0" err="1"/>
              <a:t>Πληροφοριακα</a:t>
            </a:r>
            <a:r>
              <a:rPr lang="el-GR" dirty="0"/>
              <a:t> </a:t>
            </a:r>
            <a:r>
              <a:rPr lang="el-GR" dirty="0" err="1"/>
              <a:t>Συστηματα</a:t>
            </a:r>
            <a:r>
              <a:rPr lang="el-GR" dirty="0"/>
              <a:t> </a:t>
            </a:r>
            <a:r>
              <a:rPr lang="el-GR" dirty="0" err="1"/>
              <a:t>Επιχειρήσεων</a:t>
            </a:r>
            <a:r>
              <a:rPr lang="el-GR" dirty="0"/>
              <a:t> του </a:t>
            </a:r>
            <a:r>
              <a:rPr lang="el-GR" dirty="0" err="1"/>
              <a:t>Πανου</a:t>
            </a:r>
            <a:r>
              <a:rPr lang="el-GR" dirty="0"/>
              <a:t> </a:t>
            </a:r>
            <a:r>
              <a:rPr lang="el-GR" dirty="0" err="1"/>
              <a:t>φιτσιλη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254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545889" cy="711064"/>
          </a:xfrm>
        </p:spPr>
        <p:txBody>
          <a:bodyPr/>
          <a:lstStyle/>
          <a:p>
            <a:r>
              <a:rPr lang="el-GR" b="1" dirty="0" err="1"/>
              <a:t>Λειτουργικότητα</a:t>
            </a:r>
            <a:r>
              <a:rPr lang="el-GR" b="1" dirty="0"/>
              <a:t> των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Οι </a:t>
            </a:r>
            <a:r>
              <a:rPr lang="el-GR" dirty="0" err="1"/>
              <a:t>περισσότερες</a:t>
            </a:r>
            <a:r>
              <a:rPr lang="el-GR" dirty="0"/>
              <a:t> </a:t>
            </a:r>
            <a:r>
              <a:rPr lang="el-GR" dirty="0" err="1"/>
              <a:t>επιχειρήσεις</a:t>
            </a:r>
            <a:r>
              <a:rPr lang="el-GR" dirty="0"/>
              <a:t> </a:t>
            </a:r>
            <a:r>
              <a:rPr lang="el-GR" dirty="0" err="1"/>
              <a:t>έχουν</a:t>
            </a:r>
            <a:r>
              <a:rPr lang="el-GR" dirty="0"/>
              <a:t> </a:t>
            </a:r>
            <a:r>
              <a:rPr lang="el-GR" dirty="0" err="1"/>
              <a:t>τέσσερις</a:t>
            </a:r>
            <a:r>
              <a:rPr lang="el-GR" dirty="0"/>
              <a:t> </a:t>
            </a:r>
            <a:r>
              <a:rPr lang="el-GR" dirty="0" err="1"/>
              <a:t>βασικούς</a:t>
            </a:r>
            <a:r>
              <a:rPr lang="el-GR" dirty="0"/>
              <a:t> </a:t>
            </a:r>
            <a:r>
              <a:rPr lang="el-GR" dirty="0" err="1"/>
              <a:t>τομείς</a:t>
            </a:r>
            <a:r>
              <a:rPr lang="el-GR" dirty="0"/>
              <a:t> </a:t>
            </a:r>
            <a:r>
              <a:rPr lang="el-GR" dirty="0" err="1"/>
              <a:t>λειτουργίας</a:t>
            </a:r>
            <a:r>
              <a:rPr lang="el-GR" dirty="0"/>
              <a:t>. </a:t>
            </a:r>
            <a:r>
              <a:rPr lang="el-GR" dirty="0" err="1"/>
              <a:t>Άυτοι</a:t>
            </a:r>
            <a:r>
              <a:rPr lang="el-GR" dirty="0"/>
              <a:t>́ </a:t>
            </a:r>
            <a:r>
              <a:rPr lang="el-GR" dirty="0" err="1"/>
              <a:t>είναι</a:t>
            </a:r>
            <a:r>
              <a:rPr lang="el-GR" dirty="0"/>
              <a:t>: </a:t>
            </a:r>
          </a:p>
          <a:p>
            <a:endParaRPr lang="el-GR" b="1" dirty="0"/>
          </a:p>
          <a:p>
            <a:r>
              <a:rPr lang="el-GR" b="1" dirty="0" err="1"/>
              <a:t>Μάρκετινγκ</a:t>
            </a:r>
            <a:r>
              <a:rPr lang="el-GR" b="1" dirty="0"/>
              <a:t> και </a:t>
            </a:r>
            <a:r>
              <a:rPr lang="el-GR" b="1" dirty="0" err="1"/>
              <a:t>Πωλήσεις</a:t>
            </a:r>
            <a:r>
              <a:rPr lang="el-GR" b="1" dirty="0"/>
              <a:t>, </a:t>
            </a:r>
          </a:p>
          <a:p>
            <a:r>
              <a:rPr lang="el-GR" b="1" dirty="0" err="1"/>
              <a:t>Διαχείριση</a:t>
            </a:r>
            <a:r>
              <a:rPr lang="el-GR" b="1" dirty="0"/>
              <a:t> </a:t>
            </a:r>
            <a:r>
              <a:rPr lang="el-GR" b="1" dirty="0" err="1"/>
              <a:t>Εφοδιαστικής</a:t>
            </a:r>
            <a:r>
              <a:rPr lang="el-GR" b="1" dirty="0"/>
              <a:t> </a:t>
            </a:r>
            <a:r>
              <a:rPr lang="el-GR" b="1" dirty="0" err="1"/>
              <a:t>Άλυσίδας</a:t>
            </a:r>
            <a:r>
              <a:rPr lang="el-GR" b="1" dirty="0"/>
              <a:t>, </a:t>
            </a:r>
          </a:p>
          <a:p>
            <a:r>
              <a:rPr lang="el-GR" b="1" dirty="0" err="1"/>
              <a:t>Οικονομικη</a:t>
            </a:r>
            <a:r>
              <a:rPr lang="el-GR" b="1" dirty="0"/>
              <a:t>́ και </a:t>
            </a:r>
            <a:r>
              <a:rPr lang="el-GR" b="1" dirty="0" err="1"/>
              <a:t>Λογιστικη</a:t>
            </a:r>
            <a:r>
              <a:rPr lang="el-GR" b="1" dirty="0"/>
              <a:t>́ </a:t>
            </a:r>
            <a:r>
              <a:rPr lang="el-GR" b="1" dirty="0" err="1"/>
              <a:t>Διαχείριση</a:t>
            </a:r>
            <a:r>
              <a:rPr lang="el-GR" b="1" dirty="0"/>
              <a:t> και </a:t>
            </a:r>
          </a:p>
          <a:p>
            <a:r>
              <a:rPr lang="el-GR" b="1" dirty="0" err="1"/>
              <a:t>Διοίκηση</a:t>
            </a:r>
            <a:r>
              <a:rPr lang="el-GR" b="1" dirty="0"/>
              <a:t> </a:t>
            </a:r>
            <a:r>
              <a:rPr lang="el-GR" b="1" dirty="0" err="1"/>
              <a:t>Άνθρώπινου</a:t>
            </a:r>
            <a:r>
              <a:rPr lang="el-GR" b="1" dirty="0"/>
              <a:t> </a:t>
            </a:r>
            <a:r>
              <a:rPr lang="el-GR" b="1" dirty="0" err="1"/>
              <a:t>Δυναμικου</a:t>
            </a:r>
            <a:r>
              <a:rPr lang="el-GR" b="1" dirty="0"/>
              <a:t>́.</a:t>
            </a:r>
            <a:br>
              <a:rPr lang="el-GR" b="1" dirty="0"/>
            </a:br>
            <a:endParaRPr lang="el-GR" b="1" dirty="0"/>
          </a:p>
          <a:p>
            <a:r>
              <a:rPr lang="el-GR" dirty="0" err="1"/>
              <a:t>Σύμφωνα</a:t>
            </a:r>
            <a:r>
              <a:rPr lang="el-GR" dirty="0"/>
              <a:t> με μια </a:t>
            </a:r>
            <a:r>
              <a:rPr lang="el-GR" dirty="0" err="1"/>
              <a:t>μελέτη</a:t>
            </a:r>
            <a:r>
              <a:rPr lang="el-GR" dirty="0"/>
              <a:t> της </a:t>
            </a:r>
            <a:r>
              <a:rPr lang="en-US" dirty="0"/>
              <a:t>Gartner Group </a:t>
            </a:r>
            <a:r>
              <a:rPr lang="el-GR" dirty="0"/>
              <a:t>που </a:t>
            </a:r>
            <a:r>
              <a:rPr lang="el-GR" dirty="0" err="1"/>
              <a:t>κατηγοριοποίησε</a:t>
            </a:r>
            <a:r>
              <a:rPr lang="el-GR" dirty="0"/>
              <a:t> τα </a:t>
            </a:r>
            <a:r>
              <a:rPr lang="el-GR" dirty="0" err="1"/>
              <a:t>πληροφοριακα</a:t>
            </a:r>
            <a:r>
              <a:rPr lang="el-GR" dirty="0"/>
              <a:t>́ </a:t>
            </a:r>
            <a:r>
              <a:rPr lang="el-GR" dirty="0" err="1"/>
              <a:t>συστήματα</a:t>
            </a:r>
            <a:r>
              <a:rPr lang="el-GR" dirty="0"/>
              <a:t>, τα </a:t>
            </a:r>
            <a:r>
              <a:rPr lang="en-US" dirty="0"/>
              <a:t>ERP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l-GR" dirty="0" err="1"/>
              <a:t>περιλαμβάνουν</a:t>
            </a:r>
            <a:r>
              <a:rPr lang="el-GR" dirty="0"/>
              <a:t> τις </a:t>
            </a:r>
            <a:r>
              <a:rPr lang="el-GR" dirty="0" err="1"/>
              <a:t>παρακάτω</a:t>
            </a:r>
            <a:r>
              <a:rPr lang="el-GR" dirty="0"/>
              <a:t> </a:t>
            </a:r>
            <a:r>
              <a:rPr lang="el-GR" dirty="0" err="1"/>
              <a:t>επιχειρησιακές</a:t>
            </a:r>
            <a:r>
              <a:rPr lang="el-GR" dirty="0"/>
              <a:t> </a:t>
            </a:r>
            <a:r>
              <a:rPr lang="el-GR" dirty="0" err="1"/>
              <a:t>ενότητες</a:t>
            </a:r>
            <a:r>
              <a:rPr lang="el-GR" dirty="0"/>
              <a:t>: </a:t>
            </a:r>
          </a:p>
          <a:p>
            <a:pPr lvl="1"/>
            <a:r>
              <a:rPr lang="el-GR" b="1" dirty="0" err="1"/>
              <a:t>Συστήματα</a:t>
            </a:r>
            <a:r>
              <a:rPr lang="el-GR" b="1" dirty="0"/>
              <a:t> </a:t>
            </a:r>
            <a:r>
              <a:rPr lang="el-GR" b="1" dirty="0" err="1"/>
              <a:t>Διοίκησης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(</a:t>
            </a:r>
            <a:r>
              <a:rPr lang="en-US" b="1" dirty="0"/>
              <a:t>plant/manufacturing operations), </a:t>
            </a:r>
            <a:endParaRPr lang="en-US" sz="2400" b="1" dirty="0"/>
          </a:p>
          <a:p>
            <a:pPr lvl="1"/>
            <a:r>
              <a:rPr lang="el-GR" b="1" dirty="0" err="1"/>
              <a:t>Συστήματα</a:t>
            </a:r>
            <a:r>
              <a:rPr lang="el-GR" b="1" dirty="0"/>
              <a:t> </a:t>
            </a:r>
            <a:r>
              <a:rPr lang="el-GR" b="1" dirty="0" err="1"/>
              <a:t>Εταιρικών</a:t>
            </a:r>
            <a:r>
              <a:rPr lang="el-GR" b="1" dirty="0"/>
              <a:t> </a:t>
            </a:r>
            <a:r>
              <a:rPr lang="el-GR" b="1" dirty="0" err="1"/>
              <a:t>Λειτουργιών</a:t>
            </a:r>
            <a:r>
              <a:rPr lang="el-GR" b="1" dirty="0"/>
              <a:t> (</a:t>
            </a:r>
            <a:r>
              <a:rPr lang="en-US" b="1" dirty="0"/>
              <a:t>corporate functions), </a:t>
            </a:r>
            <a:endParaRPr lang="en-US" sz="2400" b="1" dirty="0"/>
          </a:p>
          <a:p>
            <a:pPr lvl="1"/>
            <a:r>
              <a:rPr lang="el-GR" b="1" dirty="0" err="1"/>
              <a:t>Συστήματα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Άνθρωπίνων</a:t>
            </a:r>
            <a:r>
              <a:rPr lang="el-GR" b="1" dirty="0"/>
              <a:t> </a:t>
            </a:r>
            <a:r>
              <a:rPr lang="el-GR" b="1" dirty="0" err="1"/>
              <a:t>πόρων</a:t>
            </a:r>
            <a:r>
              <a:rPr lang="el-GR" b="1" dirty="0"/>
              <a:t> (</a:t>
            </a:r>
            <a:r>
              <a:rPr lang="en-US" b="1" dirty="0"/>
              <a:t>Human Resource Management Systems - HRMS), </a:t>
            </a:r>
            <a:endParaRPr lang="en-US" sz="2400" b="1" dirty="0"/>
          </a:p>
          <a:p>
            <a:pPr lvl="1"/>
            <a:r>
              <a:rPr lang="el-GR" b="1" dirty="0" err="1"/>
              <a:t>Συστήματα</a:t>
            </a:r>
            <a:r>
              <a:rPr lang="el-GR" b="1" dirty="0"/>
              <a:t> </a:t>
            </a:r>
            <a:r>
              <a:rPr lang="el-GR" b="1" dirty="0" err="1"/>
              <a:t>Οικονομικής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(</a:t>
            </a:r>
            <a:r>
              <a:rPr lang="en-US" b="1" dirty="0"/>
              <a:t>Financial Management Systems - FMS), </a:t>
            </a:r>
            <a:endParaRPr lang="en-US" sz="2400" b="1" dirty="0"/>
          </a:p>
          <a:p>
            <a:pPr lvl="1"/>
            <a:r>
              <a:rPr lang="el-GR" b="1" dirty="0" err="1"/>
              <a:t>Συστήματα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Πελατών</a:t>
            </a:r>
            <a:r>
              <a:rPr lang="el-GR" b="1" dirty="0"/>
              <a:t> (</a:t>
            </a:r>
            <a:r>
              <a:rPr lang="en-US" b="1" dirty="0"/>
              <a:t>Customer Relationship Management - CRM), </a:t>
            </a:r>
            <a:endParaRPr lang="en-US" sz="2400" b="1" dirty="0"/>
          </a:p>
          <a:p>
            <a:pPr lvl="1"/>
            <a:r>
              <a:rPr lang="el-GR" b="1" dirty="0" err="1"/>
              <a:t>Συστήματα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Εφοδιαστικών</a:t>
            </a:r>
            <a:r>
              <a:rPr lang="el-GR" b="1" dirty="0"/>
              <a:t> </a:t>
            </a:r>
            <a:r>
              <a:rPr lang="el-GR" b="1" dirty="0" err="1"/>
              <a:t>Άλυσίδων</a:t>
            </a:r>
            <a:r>
              <a:rPr lang="el-GR" b="1" dirty="0"/>
              <a:t> (</a:t>
            </a:r>
            <a:r>
              <a:rPr lang="en-US" b="1" dirty="0"/>
              <a:t>Supply Chain Management - SCM). </a:t>
            </a:r>
            <a:endParaRPr lang="en-US" sz="2400" b="1" dirty="0"/>
          </a:p>
          <a:p>
            <a:endParaRPr lang="el-GR" b="1" dirty="0"/>
          </a:p>
          <a:p>
            <a:r>
              <a:rPr lang="el-GR" dirty="0"/>
              <a:t>. </a:t>
            </a:r>
            <a:endParaRPr lang="el-GR" sz="2400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22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l-GR" b="1" dirty="0" err="1"/>
              <a:t>ξειδικευμένο</a:t>
            </a:r>
            <a:r>
              <a:rPr lang="el-GR" b="1" dirty="0"/>
              <a:t> </a:t>
            </a:r>
            <a:r>
              <a:rPr lang="en-US" b="1" dirty="0"/>
              <a:t>ERP </a:t>
            </a:r>
            <a:r>
              <a:rPr lang="el-GR" b="1" dirty="0"/>
              <a:t>για </a:t>
            </a:r>
            <a:r>
              <a:rPr lang="el-GR" b="1" dirty="0" err="1"/>
              <a:t>βιομηχανικούς</a:t>
            </a:r>
            <a:r>
              <a:rPr lang="el-GR" b="1" dirty="0"/>
              <a:t> </a:t>
            </a:r>
            <a:r>
              <a:rPr lang="el-GR" b="1" dirty="0" err="1"/>
              <a:t>κλάδους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1" y="1484416"/>
            <a:ext cx="72559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Τραπεζικός</a:t>
            </a:r>
            <a:r>
              <a:rPr lang="el-GR" b="1" dirty="0"/>
              <a:t> </a:t>
            </a:r>
            <a:r>
              <a:rPr lang="el-GR" b="1" dirty="0" err="1"/>
              <a:t>τομέας</a:t>
            </a:r>
            <a:r>
              <a:rPr lang="el-GR" b="1" dirty="0"/>
              <a:t>: </a:t>
            </a:r>
            <a:r>
              <a:rPr lang="el-GR" dirty="0"/>
              <a:t>Οι </a:t>
            </a:r>
            <a:r>
              <a:rPr lang="el-GR" dirty="0" err="1"/>
              <a:t>τραπεζικοι</a:t>
            </a:r>
            <a:r>
              <a:rPr lang="el-GR" dirty="0"/>
              <a:t>́ </a:t>
            </a:r>
            <a:r>
              <a:rPr lang="el-GR" dirty="0" err="1"/>
              <a:t>οργανισμοι</a:t>
            </a:r>
            <a:r>
              <a:rPr lang="el-GR" dirty="0"/>
              <a:t>́ </a:t>
            </a:r>
            <a:r>
              <a:rPr lang="el-GR" dirty="0" err="1"/>
              <a:t>αντιμετωπίζουν</a:t>
            </a:r>
            <a:r>
              <a:rPr lang="el-GR" dirty="0"/>
              <a:t> </a:t>
            </a:r>
            <a:r>
              <a:rPr lang="el-GR" dirty="0" err="1"/>
              <a:t>σήμερα</a:t>
            </a:r>
            <a:r>
              <a:rPr lang="el-GR" dirty="0"/>
              <a:t> </a:t>
            </a:r>
            <a:r>
              <a:rPr lang="el-GR" dirty="0" err="1"/>
              <a:t>αυξημένο</a:t>
            </a:r>
            <a:r>
              <a:rPr lang="el-GR" dirty="0"/>
              <a:t> </a:t>
            </a:r>
            <a:r>
              <a:rPr lang="el-GR" dirty="0" err="1"/>
              <a:t>ανταγωνισμο</a:t>
            </a:r>
            <a:r>
              <a:rPr lang="el-GR" dirty="0"/>
              <a:t>́ σε πα- </a:t>
            </a:r>
            <a:r>
              <a:rPr lang="el-GR" dirty="0" err="1"/>
              <a:t>γκόσμιο</a:t>
            </a:r>
            <a:r>
              <a:rPr lang="el-GR" dirty="0"/>
              <a:t> </a:t>
            </a:r>
            <a:r>
              <a:rPr lang="el-GR" dirty="0" err="1"/>
              <a:t>επίπεδο</a:t>
            </a:r>
            <a:r>
              <a:rPr lang="el-GR" dirty="0"/>
              <a:t> και για τον </a:t>
            </a:r>
            <a:r>
              <a:rPr lang="el-GR" dirty="0" err="1"/>
              <a:t>λόγο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χρειάζονται</a:t>
            </a:r>
            <a:r>
              <a:rPr lang="el-GR" dirty="0"/>
              <a:t> </a:t>
            </a:r>
            <a:r>
              <a:rPr lang="el-GR" dirty="0" err="1"/>
              <a:t>εξειδικευμένες</a:t>
            </a:r>
            <a:r>
              <a:rPr lang="el-GR" dirty="0"/>
              <a:t> </a:t>
            </a:r>
            <a:r>
              <a:rPr lang="el-GR" dirty="0" err="1"/>
              <a:t>λύσεις</a:t>
            </a:r>
            <a:r>
              <a:rPr lang="el-GR" dirty="0"/>
              <a:t> </a:t>
            </a:r>
            <a:r>
              <a:rPr lang="el-GR" dirty="0" err="1"/>
              <a:t>πληροφοριακών</a:t>
            </a:r>
            <a:r>
              <a:rPr lang="el-GR" dirty="0"/>
              <a:t> </a:t>
            </a:r>
            <a:r>
              <a:rPr lang="el-GR" dirty="0" err="1"/>
              <a:t>συστημάτων</a:t>
            </a:r>
            <a:r>
              <a:rPr lang="el-GR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(multi-channel) </a:t>
            </a:r>
            <a:r>
              <a:rPr lang="el-GR" dirty="0" err="1"/>
              <a:t>παροχη</a:t>
            </a:r>
            <a:r>
              <a:rPr lang="el-GR" dirty="0"/>
              <a:t>́ </a:t>
            </a:r>
            <a:r>
              <a:rPr lang="el-GR" dirty="0" err="1"/>
              <a:t>τραπεζικών</a:t>
            </a:r>
            <a:r>
              <a:rPr lang="el-GR" dirty="0"/>
              <a:t> </a:t>
            </a:r>
            <a:r>
              <a:rPr lang="el-GR" dirty="0" err="1"/>
              <a:t>υπηρεσιών</a:t>
            </a:r>
            <a:r>
              <a:rPr lang="el-GR" dirty="0"/>
              <a:t> </a:t>
            </a:r>
          </a:p>
          <a:p>
            <a:endParaRPr lang="en-US" dirty="0"/>
          </a:p>
          <a:p>
            <a:r>
              <a:rPr lang="el-GR" dirty="0" err="1"/>
              <a:t>παροχη</a:t>
            </a:r>
            <a:r>
              <a:rPr lang="el-GR" dirty="0"/>
              <a:t>́ </a:t>
            </a:r>
            <a:r>
              <a:rPr lang="el-GR" dirty="0" err="1"/>
              <a:t>υπηρεσιών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το </a:t>
            </a:r>
            <a:r>
              <a:rPr lang="el-GR" dirty="0" err="1"/>
              <a:t>διαδίκτυο</a:t>
            </a:r>
            <a:r>
              <a:rPr lang="el-GR" dirty="0"/>
              <a:t>,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κινητές</a:t>
            </a:r>
            <a:r>
              <a:rPr lang="el-GR" dirty="0"/>
              <a:t> </a:t>
            </a:r>
            <a:r>
              <a:rPr lang="el-GR" dirty="0" err="1"/>
              <a:t>συσκευές</a:t>
            </a:r>
            <a:r>
              <a:rPr lang="el-GR" dirty="0"/>
              <a:t>,</a:t>
            </a:r>
            <a:r>
              <a:rPr lang="en-US" dirty="0"/>
              <a:t> (mobile banking)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επανδρωμένα</a:t>
            </a:r>
            <a:r>
              <a:rPr lang="el-GR" dirty="0"/>
              <a:t> ή </a:t>
            </a:r>
            <a:r>
              <a:rPr lang="el-GR" dirty="0" err="1"/>
              <a:t>αυτοματοποιημένα</a:t>
            </a:r>
            <a:r>
              <a:rPr lang="el-GR" dirty="0"/>
              <a:t> </a:t>
            </a:r>
            <a:r>
              <a:rPr lang="el-GR" dirty="0" err="1"/>
              <a:t>τηλεφωνικα</a:t>
            </a:r>
            <a:r>
              <a:rPr lang="el-GR" dirty="0"/>
              <a:t>́ </a:t>
            </a:r>
            <a:r>
              <a:rPr lang="el-GR" dirty="0" err="1"/>
              <a:t>κέντρα</a:t>
            </a:r>
            <a:r>
              <a:rPr lang="el-GR" dirty="0"/>
              <a:t> (</a:t>
            </a:r>
            <a:r>
              <a:rPr lang="en-US" dirty="0"/>
              <a:t>call centers),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σημεία</a:t>
            </a:r>
            <a:r>
              <a:rPr lang="el-GR" dirty="0"/>
              <a:t> </a:t>
            </a:r>
            <a:r>
              <a:rPr lang="el-GR" dirty="0" err="1"/>
              <a:t>πώλησης</a:t>
            </a:r>
            <a:r>
              <a:rPr lang="el-GR" dirty="0"/>
              <a:t> (</a:t>
            </a:r>
            <a:r>
              <a:rPr lang="en-US" dirty="0"/>
              <a:t>point of sales)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είτε</a:t>
            </a:r>
            <a:r>
              <a:rPr lang="el-GR" dirty="0"/>
              <a:t> </a:t>
            </a:r>
            <a:r>
              <a:rPr lang="el-GR" dirty="0" err="1"/>
              <a:t>τέλος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</a:t>
            </a:r>
            <a:r>
              <a:rPr lang="el-GR" dirty="0" err="1"/>
              <a:t>μηχανές</a:t>
            </a:r>
            <a:r>
              <a:rPr lang="el-GR" dirty="0"/>
              <a:t> </a:t>
            </a:r>
            <a:r>
              <a:rPr lang="el-GR" dirty="0" err="1"/>
              <a:t>αυτόματων</a:t>
            </a:r>
            <a:r>
              <a:rPr lang="el-GR" dirty="0"/>
              <a:t> </a:t>
            </a:r>
            <a:r>
              <a:rPr lang="el-GR" dirty="0" err="1"/>
              <a:t>συναλλαγών</a:t>
            </a:r>
            <a:r>
              <a:rPr lang="el-GR" dirty="0"/>
              <a:t> (</a:t>
            </a:r>
            <a:r>
              <a:rPr lang="en-US" dirty="0"/>
              <a:t>Automated Teller Machines – ATM).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NFC – Face recognition </a:t>
            </a:r>
          </a:p>
          <a:p>
            <a:endParaRPr lang="el-GR" b="1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A7945-DC91-B049-8FC4-4AAC74E9B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055" y="2536542"/>
            <a:ext cx="4187750" cy="23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61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l-GR" b="1" dirty="0" err="1"/>
              <a:t>ξειδικευμένο</a:t>
            </a:r>
            <a:r>
              <a:rPr lang="el-GR" b="1" dirty="0"/>
              <a:t> </a:t>
            </a:r>
            <a:r>
              <a:rPr lang="en-US" b="1" dirty="0"/>
              <a:t>ERP </a:t>
            </a:r>
            <a:r>
              <a:rPr lang="el-GR" b="1" dirty="0"/>
              <a:t>για </a:t>
            </a:r>
            <a:r>
              <a:rPr lang="el-GR" b="1" dirty="0" err="1"/>
              <a:t>βιομηχανικούς</a:t>
            </a:r>
            <a:r>
              <a:rPr lang="el-GR" b="1" dirty="0"/>
              <a:t> </a:t>
            </a:r>
            <a:r>
              <a:rPr lang="el-GR" b="1" dirty="0" err="1"/>
              <a:t>κλάδους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241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Δημόσιος</a:t>
            </a:r>
            <a:r>
              <a:rPr lang="el-GR" b="1" dirty="0"/>
              <a:t> </a:t>
            </a:r>
            <a:r>
              <a:rPr lang="el-GR" b="1" dirty="0" err="1"/>
              <a:t>τομέας</a:t>
            </a:r>
            <a:r>
              <a:rPr lang="el-GR" b="1" dirty="0"/>
              <a:t>: </a:t>
            </a:r>
            <a:r>
              <a:rPr lang="el-GR" dirty="0"/>
              <a:t>Οι </a:t>
            </a:r>
            <a:r>
              <a:rPr lang="el-GR" dirty="0" err="1"/>
              <a:t>εξειδικευμένες</a:t>
            </a:r>
            <a:r>
              <a:rPr lang="el-GR" dirty="0"/>
              <a:t> </a:t>
            </a:r>
            <a:r>
              <a:rPr lang="el-GR" dirty="0" err="1"/>
              <a:t>λύσεις</a:t>
            </a:r>
            <a:r>
              <a:rPr lang="el-GR" dirty="0"/>
              <a:t> για τον </a:t>
            </a:r>
            <a:r>
              <a:rPr lang="el-GR" dirty="0" err="1"/>
              <a:t>δημόσιο</a:t>
            </a:r>
            <a:r>
              <a:rPr lang="el-GR" dirty="0"/>
              <a:t> </a:t>
            </a:r>
            <a:r>
              <a:rPr lang="el-GR" dirty="0" err="1"/>
              <a:t>τομέα</a:t>
            </a:r>
            <a:r>
              <a:rPr lang="el-GR" dirty="0"/>
              <a:t> </a:t>
            </a:r>
            <a:r>
              <a:rPr lang="el-GR" dirty="0" err="1"/>
              <a:t>περιλαμβάνουν</a:t>
            </a:r>
            <a:r>
              <a:rPr lang="el-GR" dirty="0"/>
              <a:t> </a:t>
            </a:r>
            <a:r>
              <a:rPr lang="el-GR" dirty="0" err="1"/>
              <a:t>πληθώρα</a:t>
            </a:r>
            <a:r>
              <a:rPr lang="el-GR" dirty="0"/>
              <a:t> </a:t>
            </a:r>
            <a:r>
              <a:rPr lang="el-GR" dirty="0" err="1"/>
              <a:t>εφαρμογών</a:t>
            </a:r>
            <a:r>
              <a:rPr lang="el-GR" dirty="0"/>
              <a:t> που </a:t>
            </a:r>
            <a:r>
              <a:rPr lang="el-GR" dirty="0" err="1"/>
              <a:t>έχουν</a:t>
            </a:r>
            <a:r>
              <a:rPr lang="el-GR" dirty="0"/>
              <a:t> να </a:t>
            </a:r>
            <a:r>
              <a:rPr lang="el-GR" dirty="0" err="1"/>
              <a:t>κάνουν</a:t>
            </a:r>
            <a:r>
              <a:rPr lang="el-GR" dirty="0"/>
              <a:t> με την </a:t>
            </a:r>
            <a:r>
              <a:rPr lang="el-GR" dirty="0" err="1"/>
              <a:t>ηλεκτρονικη</a:t>
            </a:r>
            <a:r>
              <a:rPr lang="el-GR" dirty="0"/>
              <a:t>́ </a:t>
            </a:r>
            <a:r>
              <a:rPr lang="el-GR" dirty="0" err="1"/>
              <a:t>διακυβέρνηση</a:t>
            </a:r>
            <a:r>
              <a:rPr lang="el-GR" dirty="0"/>
              <a:t>. Τρεις </a:t>
            </a:r>
            <a:r>
              <a:rPr lang="el-GR" dirty="0" err="1"/>
              <a:t>είναι</a:t>
            </a:r>
            <a:r>
              <a:rPr lang="el-GR" dirty="0"/>
              <a:t> οι </a:t>
            </a:r>
            <a:r>
              <a:rPr lang="el-GR" dirty="0" err="1"/>
              <a:t>βασικές</a:t>
            </a:r>
            <a:r>
              <a:rPr lang="el-GR" dirty="0"/>
              <a:t> </a:t>
            </a:r>
            <a:r>
              <a:rPr lang="el-GR" dirty="0" err="1"/>
              <a:t>κατηγορίες</a:t>
            </a:r>
            <a:r>
              <a:rPr lang="el-GR" dirty="0"/>
              <a:t> </a:t>
            </a:r>
            <a:r>
              <a:rPr lang="el-GR" dirty="0" err="1"/>
              <a:t>παρεχόμενων</a:t>
            </a:r>
            <a:r>
              <a:rPr lang="el-GR" dirty="0"/>
              <a:t> </a:t>
            </a:r>
            <a:r>
              <a:rPr lang="el-GR" dirty="0" err="1"/>
              <a:t>λύσεων</a:t>
            </a:r>
            <a:r>
              <a:rPr lang="el-GR" dirty="0"/>
              <a:t>: </a:t>
            </a:r>
            <a:endParaRPr lang="en-US" dirty="0"/>
          </a:p>
          <a:p>
            <a:endParaRPr lang="en-US" dirty="0"/>
          </a:p>
          <a:p>
            <a:r>
              <a:rPr lang="el-GR" dirty="0"/>
              <a:t>α) </a:t>
            </a:r>
            <a:r>
              <a:rPr lang="el-GR" dirty="0" err="1"/>
              <a:t>παροχη</a:t>
            </a:r>
            <a:r>
              <a:rPr lang="el-GR" dirty="0"/>
              <a:t>́ </a:t>
            </a:r>
            <a:r>
              <a:rPr lang="el-GR" dirty="0" err="1"/>
              <a:t>υπηρεσιών</a:t>
            </a:r>
            <a:r>
              <a:rPr lang="el-GR" dirty="0"/>
              <a:t> προς τους </a:t>
            </a:r>
            <a:r>
              <a:rPr lang="el-GR" dirty="0" err="1"/>
              <a:t>πολίτες</a:t>
            </a:r>
            <a:r>
              <a:rPr lang="el-GR" dirty="0"/>
              <a:t> </a:t>
            </a:r>
            <a:endParaRPr lang="en-US" dirty="0"/>
          </a:p>
          <a:p>
            <a:endParaRPr lang="en-US" dirty="0"/>
          </a:p>
          <a:p>
            <a:r>
              <a:rPr lang="el-GR" dirty="0"/>
              <a:t>β) </a:t>
            </a:r>
            <a:r>
              <a:rPr lang="el-GR" dirty="0" err="1"/>
              <a:t>δημόσια</a:t>
            </a:r>
            <a:r>
              <a:rPr lang="el-GR" dirty="0"/>
              <a:t> </a:t>
            </a:r>
            <a:r>
              <a:rPr lang="el-GR" dirty="0" err="1"/>
              <a:t>ασφάλεια</a:t>
            </a:r>
            <a:r>
              <a:rPr lang="el-GR" dirty="0"/>
              <a:t> και </a:t>
            </a:r>
            <a:endParaRPr lang="en-US" dirty="0"/>
          </a:p>
          <a:p>
            <a:endParaRPr lang="en-US" dirty="0"/>
          </a:p>
          <a:p>
            <a:r>
              <a:rPr lang="el-GR" dirty="0"/>
              <a:t>γ) </a:t>
            </a:r>
            <a:r>
              <a:rPr lang="el-GR" dirty="0" err="1"/>
              <a:t>φορολογία</a:t>
            </a:r>
            <a:r>
              <a:rPr lang="el-GR" dirty="0"/>
              <a:t> και </a:t>
            </a:r>
            <a:r>
              <a:rPr lang="el-GR" dirty="0" err="1"/>
              <a:t>κοινωνικη</a:t>
            </a:r>
            <a:r>
              <a:rPr lang="el-GR" dirty="0"/>
              <a:t>́ </a:t>
            </a:r>
            <a:r>
              <a:rPr lang="el-GR" dirty="0" err="1"/>
              <a:t>ασφάλιση</a:t>
            </a:r>
            <a:r>
              <a:rPr lang="el-GR" dirty="0"/>
              <a:t>. </a:t>
            </a:r>
          </a:p>
          <a:p>
            <a:endParaRPr lang="el-GR" b="1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B6CA1-B66B-3E44-A244-31E56D148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54" y="2718177"/>
            <a:ext cx="5455570" cy="305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8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l-GR" b="1" dirty="0" err="1"/>
              <a:t>ξειδικευμένο</a:t>
            </a:r>
            <a:r>
              <a:rPr lang="el-GR" b="1" dirty="0"/>
              <a:t> </a:t>
            </a:r>
            <a:r>
              <a:rPr lang="en-US" b="1" dirty="0"/>
              <a:t>ERP </a:t>
            </a:r>
            <a:r>
              <a:rPr lang="el-GR" b="1" dirty="0"/>
              <a:t>για </a:t>
            </a:r>
            <a:r>
              <a:rPr lang="el-GR" b="1" dirty="0" err="1"/>
              <a:t>βιομηχανικούς</a:t>
            </a:r>
            <a:r>
              <a:rPr lang="el-GR" b="1" dirty="0"/>
              <a:t> </a:t>
            </a:r>
            <a:r>
              <a:rPr lang="el-GR" b="1" dirty="0" err="1"/>
              <a:t>κλάδους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2410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Καταναλωτικα</a:t>
            </a:r>
            <a:r>
              <a:rPr lang="el-GR" b="1" dirty="0"/>
              <a:t>́ </a:t>
            </a:r>
            <a:r>
              <a:rPr lang="el-GR" b="1" dirty="0" err="1"/>
              <a:t>προϊόντα</a:t>
            </a:r>
            <a:r>
              <a:rPr lang="el-GR" b="1" dirty="0"/>
              <a:t> (</a:t>
            </a:r>
            <a:r>
              <a:rPr lang="en-US" b="1" dirty="0"/>
              <a:t>consumer products): </a:t>
            </a:r>
            <a:r>
              <a:rPr lang="el-GR" dirty="0"/>
              <a:t>Ο </a:t>
            </a:r>
            <a:r>
              <a:rPr lang="el-GR" dirty="0" err="1"/>
              <a:t>κλάδος</a:t>
            </a:r>
            <a:r>
              <a:rPr lang="el-GR" dirty="0"/>
              <a:t> των </a:t>
            </a:r>
            <a:r>
              <a:rPr lang="el-GR" dirty="0" err="1"/>
              <a:t>καταναλωτικών</a:t>
            </a:r>
            <a:r>
              <a:rPr lang="el-GR" dirty="0"/>
              <a:t> </a:t>
            </a:r>
            <a:r>
              <a:rPr lang="el-GR" dirty="0" err="1"/>
              <a:t>προϊόντων</a:t>
            </a:r>
            <a:r>
              <a:rPr lang="el-GR" dirty="0"/>
              <a:t> </a:t>
            </a:r>
            <a:r>
              <a:rPr lang="el-GR" dirty="0" err="1"/>
              <a:t>δίνει</a:t>
            </a:r>
            <a:r>
              <a:rPr lang="el-GR" dirty="0"/>
              <a:t> </a:t>
            </a:r>
            <a:r>
              <a:rPr lang="el-GR" dirty="0" err="1"/>
              <a:t>έμ</a:t>
            </a:r>
            <a:r>
              <a:rPr lang="el-GR" dirty="0"/>
              <a:t>- </a:t>
            </a:r>
            <a:r>
              <a:rPr lang="el-GR" dirty="0" err="1"/>
              <a:t>φαση</a:t>
            </a:r>
            <a:r>
              <a:rPr lang="el-GR" dirty="0"/>
              <a:t> στη </a:t>
            </a:r>
            <a:r>
              <a:rPr lang="el-GR" dirty="0" err="1"/>
              <a:t>συνεχη</a:t>
            </a:r>
            <a:r>
              <a:rPr lang="el-GR" dirty="0"/>
              <a:t>́ </a:t>
            </a:r>
            <a:r>
              <a:rPr lang="el-GR" dirty="0" err="1"/>
              <a:t>καινοτομία</a:t>
            </a:r>
            <a:r>
              <a:rPr lang="el-GR" dirty="0"/>
              <a:t> για </a:t>
            </a:r>
            <a:r>
              <a:rPr lang="el-GR" dirty="0" err="1"/>
              <a:t>ανάπτυξη</a:t>
            </a:r>
            <a:r>
              <a:rPr lang="el-GR" dirty="0"/>
              <a:t> </a:t>
            </a:r>
            <a:r>
              <a:rPr lang="el-GR" dirty="0" err="1"/>
              <a:t>νέων</a:t>
            </a:r>
            <a:r>
              <a:rPr lang="el-GR" dirty="0"/>
              <a:t> </a:t>
            </a:r>
            <a:r>
              <a:rPr lang="el-GR" dirty="0" err="1"/>
              <a:t>προϊόντων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l-GR" dirty="0" err="1"/>
              <a:t>Συνεπώς</a:t>
            </a:r>
            <a:r>
              <a:rPr lang="el-GR" dirty="0"/>
              <a:t>, μια </a:t>
            </a:r>
            <a:r>
              <a:rPr lang="el-GR" dirty="0" err="1"/>
              <a:t>εξειδικευμένη</a:t>
            </a:r>
            <a:r>
              <a:rPr lang="el-GR" dirty="0"/>
              <a:t> </a:t>
            </a:r>
            <a:r>
              <a:rPr lang="el-GR" dirty="0" err="1"/>
              <a:t>λύση</a:t>
            </a:r>
            <a:r>
              <a:rPr lang="el-GR" dirty="0"/>
              <a:t> για </a:t>
            </a:r>
            <a:r>
              <a:rPr lang="el-GR" dirty="0" err="1"/>
              <a:t>αυτόν</a:t>
            </a:r>
            <a:r>
              <a:rPr lang="el-GR" dirty="0"/>
              <a:t> τον </a:t>
            </a:r>
            <a:r>
              <a:rPr lang="el-GR" dirty="0" err="1"/>
              <a:t>κλάδο</a:t>
            </a:r>
            <a:r>
              <a:rPr lang="el-GR" dirty="0"/>
              <a:t>, θα </a:t>
            </a:r>
            <a:r>
              <a:rPr lang="el-GR" dirty="0" err="1"/>
              <a:t>πρέπει</a:t>
            </a:r>
            <a:r>
              <a:rPr lang="el-GR" dirty="0"/>
              <a:t> να </a:t>
            </a:r>
            <a:r>
              <a:rPr lang="el-GR" dirty="0" err="1"/>
              <a:t>περιλαμβάνει</a:t>
            </a:r>
            <a:r>
              <a:rPr lang="el-GR" dirty="0"/>
              <a:t> μια </a:t>
            </a:r>
            <a:r>
              <a:rPr lang="el-GR" dirty="0" err="1"/>
              <a:t>εφαρμογη</a:t>
            </a:r>
            <a:r>
              <a:rPr lang="el-GR" dirty="0"/>
              <a:t>́ </a:t>
            </a:r>
            <a:r>
              <a:rPr lang="el-GR" dirty="0" err="1"/>
              <a:t>διαχείρισης</a:t>
            </a:r>
            <a:r>
              <a:rPr lang="el-GR" dirty="0"/>
              <a:t> </a:t>
            </a:r>
            <a:r>
              <a:rPr lang="el-GR" dirty="0" err="1"/>
              <a:t>έργων</a:t>
            </a:r>
            <a:r>
              <a:rPr lang="el-GR" dirty="0"/>
              <a:t> με </a:t>
            </a:r>
            <a:r>
              <a:rPr lang="el-GR" dirty="0" err="1"/>
              <a:t>σκοπο</a:t>
            </a:r>
            <a:r>
              <a:rPr lang="el-GR" dirty="0"/>
              <a:t>́ να </a:t>
            </a:r>
            <a:r>
              <a:rPr lang="el-GR" dirty="0" err="1"/>
              <a:t>υποβοηθήσει</a:t>
            </a:r>
            <a:r>
              <a:rPr lang="el-GR" dirty="0"/>
              <a:t> 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την </a:t>
            </a:r>
            <a:r>
              <a:rPr lang="el-GR" dirty="0" err="1"/>
              <a:t>ανάπτυξη</a:t>
            </a:r>
            <a:r>
              <a:rPr lang="el-GR" dirty="0"/>
              <a:t> </a:t>
            </a:r>
            <a:r>
              <a:rPr lang="el-GR" dirty="0" err="1"/>
              <a:t>νέων</a:t>
            </a:r>
            <a:r>
              <a:rPr lang="el-GR" dirty="0"/>
              <a:t> </a:t>
            </a:r>
            <a:r>
              <a:rPr lang="el-GR" dirty="0" err="1"/>
              <a:t>καινοτόμων</a:t>
            </a:r>
            <a:r>
              <a:rPr lang="el-GR" dirty="0"/>
              <a:t> </a:t>
            </a:r>
            <a:r>
              <a:rPr lang="el-GR" dirty="0" err="1"/>
              <a:t>προϊόντων</a:t>
            </a:r>
            <a:r>
              <a:rPr lang="el-GR" dirty="0"/>
              <a:t> και 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την </a:t>
            </a:r>
            <a:r>
              <a:rPr lang="el-GR" dirty="0" err="1"/>
              <a:t>αυτοματοποίηση</a:t>
            </a:r>
            <a:r>
              <a:rPr lang="el-GR" dirty="0"/>
              <a:t> της </a:t>
            </a:r>
            <a:r>
              <a:rPr lang="el-GR" dirty="0" err="1"/>
              <a:t>παραγωγής</a:t>
            </a:r>
            <a:r>
              <a:rPr lang="el-GR" dirty="0"/>
              <a:t> </a:t>
            </a:r>
            <a:r>
              <a:rPr lang="el-GR" dirty="0" err="1"/>
              <a:t>αυτών</a:t>
            </a:r>
            <a:r>
              <a:rPr lang="el-GR" dirty="0"/>
              <a:t> των </a:t>
            </a:r>
            <a:r>
              <a:rPr lang="el-GR" dirty="0" err="1"/>
              <a:t>προϊόντων</a:t>
            </a:r>
            <a:r>
              <a:rPr lang="el-GR" dirty="0"/>
              <a:t> με </a:t>
            </a:r>
            <a:r>
              <a:rPr lang="el-GR" dirty="0" err="1"/>
              <a:t>ευέλικτο</a:t>
            </a:r>
            <a:r>
              <a:rPr lang="el-GR" dirty="0"/>
              <a:t> </a:t>
            </a:r>
            <a:r>
              <a:rPr lang="el-GR" dirty="0" err="1"/>
              <a:t>τρόπο</a:t>
            </a:r>
            <a:r>
              <a:rPr lang="el-GR" dirty="0"/>
              <a:t> </a:t>
            </a:r>
            <a:r>
              <a:rPr lang="el-GR" dirty="0" err="1"/>
              <a:t>είτε</a:t>
            </a:r>
            <a:r>
              <a:rPr lang="el-GR" dirty="0"/>
              <a:t> με 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την </a:t>
            </a:r>
            <a:r>
              <a:rPr lang="el-GR" dirty="0" err="1"/>
              <a:t>ανάπτυξη</a:t>
            </a:r>
            <a:r>
              <a:rPr lang="el-GR" dirty="0"/>
              <a:t>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δυναμικου</a:t>
            </a:r>
            <a:r>
              <a:rPr lang="el-GR" dirty="0"/>
              <a:t>́ </a:t>
            </a:r>
            <a:r>
              <a:rPr lang="el-GR" dirty="0" err="1"/>
              <a:t>δικτύου</a:t>
            </a:r>
            <a:r>
              <a:rPr lang="el-GR" dirty="0"/>
              <a:t> </a:t>
            </a:r>
            <a:r>
              <a:rPr lang="el-GR" dirty="0" err="1"/>
              <a:t>προμηθευτών</a:t>
            </a:r>
            <a:r>
              <a:rPr lang="el-GR" dirty="0"/>
              <a:t> </a:t>
            </a:r>
            <a:r>
              <a:rPr lang="el-GR" dirty="0" err="1"/>
              <a:t>είτε</a:t>
            </a:r>
            <a:r>
              <a:rPr lang="el-GR" dirty="0"/>
              <a:t> με 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την </a:t>
            </a:r>
            <a:r>
              <a:rPr lang="el-GR" dirty="0" err="1"/>
              <a:t>αυξομείωση</a:t>
            </a:r>
            <a:r>
              <a:rPr lang="el-GR" dirty="0"/>
              <a:t> της </a:t>
            </a:r>
            <a:r>
              <a:rPr lang="el-GR" dirty="0" err="1"/>
              <a:t>παραγωγής</a:t>
            </a:r>
            <a:r>
              <a:rPr lang="el-GR" dirty="0"/>
              <a:t> </a:t>
            </a:r>
            <a:r>
              <a:rPr lang="el-GR" dirty="0" err="1"/>
              <a:t>ανάλογα</a:t>
            </a:r>
            <a:r>
              <a:rPr lang="el-GR" dirty="0"/>
              <a:t> με τη </a:t>
            </a:r>
            <a:r>
              <a:rPr lang="el-GR" dirty="0" err="1"/>
              <a:t>ζήτηση</a:t>
            </a:r>
            <a:r>
              <a:rPr lang="el-GR" dirty="0"/>
              <a:t> </a:t>
            </a:r>
            <a:r>
              <a:rPr lang="el-GR" dirty="0" err="1"/>
              <a:t>καθώς</a:t>
            </a:r>
            <a:r>
              <a:rPr lang="el-GR" dirty="0"/>
              <a:t> και 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την </a:t>
            </a:r>
            <a:r>
              <a:rPr lang="el-GR" dirty="0" err="1"/>
              <a:t>αυτοματοποίηση</a:t>
            </a:r>
            <a:r>
              <a:rPr lang="el-GR" dirty="0"/>
              <a:t> των </a:t>
            </a:r>
            <a:r>
              <a:rPr lang="el-GR" dirty="0" err="1"/>
              <a:t>διανομών</a:t>
            </a:r>
            <a:r>
              <a:rPr lang="el-GR" dirty="0"/>
              <a:t>. </a:t>
            </a:r>
          </a:p>
          <a:p>
            <a:endParaRPr lang="el-GR" dirty="0"/>
          </a:p>
          <a:p>
            <a:endParaRPr lang="el-GR" b="1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79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l-GR" b="1" dirty="0" err="1"/>
              <a:t>ξειδικευμένο</a:t>
            </a:r>
            <a:r>
              <a:rPr lang="el-GR" b="1" dirty="0"/>
              <a:t> </a:t>
            </a:r>
            <a:r>
              <a:rPr lang="en-US" b="1" dirty="0"/>
              <a:t>ERP </a:t>
            </a:r>
            <a:r>
              <a:rPr lang="el-GR" b="1" dirty="0"/>
              <a:t>για </a:t>
            </a:r>
            <a:r>
              <a:rPr lang="el-GR" b="1" dirty="0" err="1"/>
              <a:t>βιομηχανικούς</a:t>
            </a:r>
            <a:r>
              <a:rPr lang="el-GR" b="1" dirty="0"/>
              <a:t> </a:t>
            </a:r>
            <a:r>
              <a:rPr lang="el-GR" b="1" dirty="0" err="1"/>
              <a:t>κλάδους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2410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Υπηρεσίες</a:t>
            </a:r>
            <a:r>
              <a:rPr lang="el-GR" b="1" dirty="0"/>
              <a:t> </a:t>
            </a:r>
            <a:r>
              <a:rPr lang="el-GR" b="1" dirty="0" err="1"/>
              <a:t>Υγείας</a:t>
            </a:r>
            <a:r>
              <a:rPr lang="el-GR" b="1" dirty="0"/>
              <a:t>: </a:t>
            </a:r>
            <a:r>
              <a:rPr lang="en-US" dirty="0"/>
              <a:t>O </a:t>
            </a:r>
            <a:r>
              <a:rPr lang="el-GR" dirty="0" err="1"/>
              <a:t>κλάδος</a:t>
            </a:r>
            <a:r>
              <a:rPr lang="el-GR" dirty="0"/>
              <a:t> </a:t>
            </a:r>
            <a:r>
              <a:rPr lang="el-GR" dirty="0" err="1"/>
              <a:t>υπηρεσιών</a:t>
            </a:r>
            <a:r>
              <a:rPr lang="el-GR" dirty="0"/>
              <a:t> </a:t>
            </a:r>
            <a:r>
              <a:rPr lang="el-GR" dirty="0" err="1"/>
              <a:t>υγείας</a:t>
            </a:r>
            <a:r>
              <a:rPr lang="el-GR" dirty="0"/>
              <a:t> </a:t>
            </a:r>
            <a:r>
              <a:rPr lang="el-GR" dirty="0" err="1"/>
              <a:t>περιλαμβάνει</a:t>
            </a:r>
            <a:r>
              <a:rPr lang="el-GR" dirty="0"/>
              <a:t> </a:t>
            </a:r>
            <a:r>
              <a:rPr lang="el-GR" dirty="0" err="1"/>
              <a:t>μονάδες</a:t>
            </a:r>
            <a:r>
              <a:rPr lang="el-GR" dirty="0"/>
              <a:t> </a:t>
            </a:r>
            <a:r>
              <a:rPr lang="el-GR" dirty="0" err="1"/>
              <a:t>παροχής</a:t>
            </a:r>
            <a:r>
              <a:rPr lang="el-GR" dirty="0"/>
              <a:t> </a:t>
            </a:r>
            <a:r>
              <a:rPr lang="el-GR" dirty="0" err="1"/>
              <a:t>υπηρεσιών</a:t>
            </a:r>
            <a:r>
              <a:rPr lang="el-GR" dirty="0"/>
              <a:t> </a:t>
            </a:r>
            <a:r>
              <a:rPr lang="el-GR" dirty="0" err="1"/>
              <a:t>Υγείας</a:t>
            </a:r>
            <a:r>
              <a:rPr lang="el-GR" dirty="0"/>
              <a:t> (</a:t>
            </a:r>
            <a:r>
              <a:rPr lang="el-GR" dirty="0" err="1"/>
              <a:t>Νοσοκομεία</a:t>
            </a:r>
            <a:r>
              <a:rPr lang="el-GR" dirty="0"/>
              <a:t>, </a:t>
            </a:r>
            <a:r>
              <a:rPr lang="el-GR" dirty="0" err="1"/>
              <a:t>Διαγνωστικα</a:t>
            </a:r>
            <a:r>
              <a:rPr lang="el-GR" dirty="0"/>
              <a:t>́, κ.λπ.). </a:t>
            </a:r>
            <a:endParaRPr lang="en-US" dirty="0"/>
          </a:p>
          <a:p>
            <a:endParaRPr lang="en-US" dirty="0"/>
          </a:p>
          <a:p>
            <a:r>
              <a:rPr lang="el-GR" dirty="0"/>
              <a:t>Στον </a:t>
            </a:r>
            <a:r>
              <a:rPr lang="el-GR" dirty="0" err="1"/>
              <a:t>κλάδο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υπάρχει</a:t>
            </a:r>
            <a:r>
              <a:rPr lang="el-GR" dirty="0"/>
              <a:t> η </a:t>
            </a:r>
            <a:r>
              <a:rPr lang="el-GR" dirty="0" err="1"/>
              <a:t>βασικη</a:t>
            </a:r>
            <a:r>
              <a:rPr lang="el-GR" dirty="0"/>
              <a:t>́ </a:t>
            </a:r>
            <a:r>
              <a:rPr lang="el-GR" dirty="0" err="1"/>
              <a:t>ανάγκη</a:t>
            </a:r>
            <a:r>
              <a:rPr lang="el-GR" dirty="0"/>
              <a:t> για </a:t>
            </a:r>
            <a:r>
              <a:rPr lang="el-GR" dirty="0" err="1"/>
              <a:t>ολοκληρωμένη</a:t>
            </a:r>
            <a:r>
              <a:rPr lang="el-GR" dirty="0"/>
              <a:t> </a:t>
            </a:r>
            <a:r>
              <a:rPr lang="el-GR" dirty="0" err="1"/>
              <a:t>διαχείριση</a:t>
            </a:r>
            <a:r>
              <a:rPr lang="el-GR" dirty="0"/>
              <a:t> των </a:t>
            </a:r>
            <a:r>
              <a:rPr lang="el-GR" dirty="0" err="1"/>
              <a:t>ιατρικών</a:t>
            </a:r>
            <a:r>
              <a:rPr lang="el-GR" dirty="0"/>
              <a:t>, </a:t>
            </a:r>
            <a:r>
              <a:rPr lang="el-GR" dirty="0" err="1"/>
              <a:t>νοσηλευτικών</a:t>
            </a:r>
            <a:r>
              <a:rPr lang="el-GR" dirty="0"/>
              <a:t> και </a:t>
            </a:r>
            <a:r>
              <a:rPr lang="el-GR" dirty="0" err="1"/>
              <a:t>εργαστηριακών</a:t>
            </a:r>
            <a:r>
              <a:rPr lang="el-GR" dirty="0"/>
              <a:t> </a:t>
            </a:r>
            <a:r>
              <a:rPr lang="el-GR" dirty="0" err="1"/>
              <a:t>δεδομένων</a:t>
            </a:r>
            <a:r>
              <a:rPr lang="el-GR" dirty="0"/>
              <a:t> </a:t>
            </a:r>
            <a:r>
              <a:rPr lang="el-GR" dirty="0" err="1"/>
              <a:t>ασθενών</a:t>
            </a:r>
            <a:r>
              <a:rPr lang="el-GR" dirty="0"/>
              <a:t> </a:t>
            </a:r>
            <a:r>
              <a:rPr lang="el-GR" dirty="0" err="1"/>
              <a:t>ανεξάρτητα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τη </a:t>
            </a:r>
            <a:r>
              <a:rPr lang="el-GR" dirty="0" err="1"/>
              <a:t>μονάδα</a:t>
            </a:r>
            <a:r>
              <a:rPr lang="el-GR" dirty="0"/>
              <a:t> </a:t>
            </a:r>
            <a:r>
              <a:rPr lang="el-GR" dirty="0" err="1"/>
              <a:t>υγείας</a:t>
            </a:r>
            <a:r>
              <a:rPr lang="el-GR" dirty="0"/>
              <a:t> </a:t>
            </a:r>
          </a:p>
          <a:p>
            <a:endParaRPr lang="en-US" dirty="0"/>
          </a:p>
          <a:p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εισαγωγών</a:t>
            </a:r>
            <a:r>
              <a:rPr lang="el-GR" dirty="0"/>
              <a:t> και </a:t>
            </a:r>
            <a:r>
              <a:rPr lang="el-GR" dirty="0" err="1"/>
              <a:t>εξαγωγών</a:t>
            </a:r>
            <a:r>
              <a:rPr lang="el-GR" dirty="0"/>
              <a:t> </a:t>
            </a:r>
            <a:r>
              <a:rPr lang="el-GR" dirty="0" err="1"/>
              <a:t>ασθενών</a:t>
            </a:r>
            <a:r>
              <a:rPr lang="el-GR" dirty="0"/>
              <a:t>, </a:t>
            </a:r>
            <a:endParaRPr lang="en-US" dirty="0"/>
          </a:p>
          <a:p>
            <a:r>
              <a:rPr lang="el-GR" dirty="0"/>
              <a:t>τα </a:t>
            </a:r>
            <a:r>
              <a:rPr lang="el-GR" dirty="0" err="1"/>
              <a:t>ραντεβου</a:t>
            </a:r>
            <a:r>
              <a:rPr lang="el-GR" dirty="0"/>
              <a:t>́ </a:t>
            </a:r>
            <a:r>
              <a:rPr lang="el-GR" dirty="0" err="1"/>
              <a:t>τακτικών</a:t>
            </a:r>
            <a:r>
              <a:rPr lang="el-GR" dirty="0"/>
              <a:t> </a:t>
            </a:r>
            <a:r>
              <a:rPr lang="el-GR" dirty="0" err="1"/>
              <a:t>εξωτερικών</a:t>
            </a:r>
            <a:r>
              <a:rPr lang="el-GR" dirty="0"/>
              <a:t> και </a:t>
            </a:r>
            <a:r>
              <a:rPr lang="el-GR" dirty="0" err="1"/>
              <a:t>απογευματινών</a:t>
            </a:r>
            <a:r>
              <a:rPr lang="el-GR" dirty="0"/>
              <a:t> </a:t>
            </a:r>
            <a:r>
              <a:rPr lang="el-GR" dirty="0" err="1"/>
              <a:t>ιατρείων</a:t>
            </a:r>
            <a:r>
              <a:rPr lang="el-GR" dirty="0"/>
              <a:t>, </a:t>
            </a:r>
            <a:endParaRPr lang="en-US" dirty="0"/>
          </a:p>
          <a:p>
            <a:r>
              <a:rPr lang="el-GR" dirty="0"/>
              <a:t>τη </a:t>
            </a:r>
            <a:r>
              <a:rPr lang="el-GR" dirty="0" err="1"/>
              <a:t>διαχείριση</a:t>
            </a:r>
            <a:r>
              <a:rPr lang="el-GR" dirty="0"/>
              <a:t> των </a:t>
            </a:r>
            <a:r>
              <a:rPr lang="el-GR" dirty="0" err="1"/>
              <a:t>νοσηλειών</a:t>
            </a:r>
            <a:r>
              <a:rPr lang="el-GR" dirty="0"/>
              <a:t>, </a:t>
            </a:r>
            <a:endParaRPr lang="en-US" dirty="0"/>
          </a:p>
          <a:p>
            <a:r>
              <a:rPr lang="el-GR" dirty="0"/>
              <a:t>την </a:t>
            </a:r>
            <a:r>
              <a:rPr lang="el-GR" dirty="0" err="1"/>
              <a:t>κοστολόγηση</a:t>
            </a:r>
            <a:r>
              <a:rPr lang="el-GR" dirty="0"/>
              <a:t> των </a:t>
            </a:r>
            <a:r>
              <a:rPr lang="el-GR" dirty="0" err="1"/>
              <a:t>ιατρικών</a:t>
            </a:r>
            <a:r>
              <a:rPr lang="el-GR" dirty="0"/>
              <a:t> </a:t>
            </a:r>
            <a:r>
              <a:rPr lang="el-GR" dirty="0" err="1"/>
              <a:t>πράξεων</a:t>
            </a:r>
            <a:r>
              <a:rPr lang="el-GR" dirty="0"/>
              <a:t>, </a:t>
            </a:r>
            <a:endParaRPr lang="en-US" dirty="0"/>
          </a:p>
          <a:p>
            <a:r>
              <a:rPr lang="el-GR" dirty="0"/>
              <a:t>τη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ατομικών</a:t>
            </a:r>
            <a:r>
              <a:rPr lang="el-GR" dirty="0"/>
              <a:t>/</a:t>
            </a:r>
            <a:r>
              <a:rPr lang="el-GR" dirty="0" err="1"/>
              <a:t>γενικών</a:t>
            </a:r>
            <a:r>
              <a:rPr lang="el-GR" dirty="0"/>
              <a:t> </a:t>
            </a:r>
            <a:r>
              <a:rPr lang="el-GR" dirty="0" err="1"/>
              <a:t>συνταγολογίων</a:t>
            </a:r>
            <a:r>
              <a:rPr lang="el-GR" dirty="0"/>
              <a:t> </a:t>
            </a:r>
            <a:r>
              <a:rPr lang="el-GR" dirty="0" err="1"/>
              <a:t>φαρμάκων</a:t>
            </a:r>
            <a:r>
              <a:rPr lang="el-GR" dirty="0"/>
              <a:t> και </a:t>
            </a:r>
            <a:r>
              <a:rPr lang="el-GR" dirty="0" err="1"/>
              <a:t>υγειονομικου</a:t>
            </a:r>
            <a:r>
              <a:rPr lang="el-GR" dirty="0"/>
              <a:t>́ </a:t>
            </a:r>
            <a:r>
              <a:rPr lang="el-GR" dirty="0" err="1"/>
              <a:t>υλικου</a:t>
            </a:r>
            <a:r>
              <a:rPr lang="el-GR" dirty="0"/>
              <a:t>́, </a:t>
            </a:r>
            <a:endParaRPr lang="en-US" dirty="0"/>
          </a:p>
          <a:p>
            <a:r>
              <a:rPr lang="el-GR" dirty="0"/>
              <a:t>τη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φαρμακείου</a:t>
            </a:r>
            <a:r>
              <a:rPr lang="el-GR" dirty="0"/>
              <a:t>, </a:t>
            </a:r>
            <a:endParaRPr lang="en-US" dirty="0"/>
          </a:p>
          <a:p>
            <a:r>
              <a:rPr lang="el-GR" dirty="0"/>
              <a:t>τη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αντιδραστηρίων</a:t>
            </a:r>
            <a:r>
              <a:rPr lang="el-GR" dirty="0"/>
              <a:t>, </a:t>
            </a:r>
            <a:endParaRPr lang="en-US" dirty="0"/>
          </a:p>
          <a:p>
            <a:r>
              <a:rPr lang="el-GR" dirty="0"/>
              <a:t>τη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προγραμμάτων</a:t>
            </a:r>
            <a:r>
              <a:rPr lang="el-GR" dirty="0"/>
              <a:t> </a:t>
            </a:r>
            <a:r>
              <a:rPr lang="el-GR" dirty="0" err="1"/>
              <a:t>διατροφής</a:t>
            </a:r>
            <a:r>
              <a:rPr lang="el-GR" dirty="0"/>
              <a:t> και </a:t>
            </a:r>
            <a:r>
              <a:rPr lang="el-GR" dirty="0" err="1"/>
              <a:t>διαίτης</a:t>
            </a:r>
            <a:r>
              <a:rPr lang="el-GR" dirty="0"/>
              <a:t> </a:t>
            </a:r>
            <a:r>
              <a:rPr lang="el-GR" dirty="0" err="1"/>
              <a:t>βάσει</a:t>
            </a:r>
            <a:r>
              <a:rPr lang="el-GR" dirty="0"/>
              <a:t> των </a:t>
            </a:r>
            <a:r>
              <a:rPr lang="el-GR" dirty="0" err="1"/>
              <a:t>θεραπευτικών</a:t>
            </a:r>
            <a:r>
              <a:rPr lang="el-GR" dirty="0"/>
              <a:t> </a:t>
            </a:r>
            <a:r>
              <a:rPr lang="el-GR" dirty="0" err="1"/>
              <a:t>αγωγών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 err="1"/>
              <a:t>καθώς</a:t>
            </a:r>
            <a:r>
              <a:rPr lang="el-GR" dirty="0"/>
              <a:t> και </a:t>
            </a:r>
            <a:r>
              <a:rPr lang="el-GR" dirty="0" err="1"/>
              <a:t>διαχείριση</a:t>
            </a:r>
            <a:r>
              <a:rPr lang="el-GR" dirty="0"/>
              <a:t> των </a:t>
            </a:r>
            <a:r>
              <a:rPr lang="el-GR" dirty="0" err="1"/>
              <a:t>υλικών</a:t>
            </a:r>
            <a:r>
              <a:rPr lang="el-GR" dirty="0"/>
              <a:t> </a:t>
            </a:r>
            <a:r>
              <a:rPr lang="el-GR" dirty="0" err="1"/>
              <a:t>τροφοδοσίας</a:t>
            </a:r>
            <a:r>
              <a:rPr lang="el-GR" dirty="0"/>
              <a:t>. </a:t>
            </a:r>
          </a:p>
          <a:p>
            <a:endParaRPr lang="el-GR" dirty="0"/>
          </a:p>
          <a:p>
            <a:endParaRPr lang="el-GR" b="1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l-GR" b="1" dirty="0" err="1"/>
              <a:t>ξειδικευμένο</a:t>
            </a:r>
            <a:r>
              <a:rPr lang="el-GR" b="1" dirty="0"/>
              <a:t> </a:t>
            </a:r>
            <a:r>
              <a:rPr lang="en-US" b="1" dirty="0"/>
              <a:t>ERP </a:t>
            </a:r>
            <a:r>
              <a:rPr lang="el-GR" b="1" dirty="0"/>
              <a:t>για </a:t>
            </a:r>
            <a:r>
              <a:rPr lang="el-GR" b="1" dirty="0" err="1"/>
              <a:t>βιομηχανικούς</a:t>
            </a:r>
            <a:r>
              <a:rPr lang="el-GR" b="1" dirty="0"/>
              <a:t> </a:t>
            </a:r>
            <a:r>
              <a:rPr lang="el-GR" b="1" dirty="0" err="1"/>
              <a:t>κλάδους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300367" y="1389503"/>
            <a:ext cx="57956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Άεροδιαστημικής</a:t>
            </a:r>
            <a:r>
              <a:rPr lang="el-GR" b="1" dirty="0"/>
              <a:t> </a:t>
            </a:r>
            <a:r>
              <a:rPr lang="el-GR" b="1" dirty="0" err="1"/>
              <a:t>τεχνολογίας</a:t>
            </a:r>
            <a:r>
              <a:rPr lang="el-GR" b="1" dirty="0"/>
              <a:t> και </a:t>
            </a:r>
            <a:r>
              <a:rPr lang="el-GR" b="1" dirty="0" err="1"/>
              <a:t>άμυνας</a:t>
            </a:r>
            <a:r>
              <a:rPr lang="el-GR" b="1" dirty="0"/>
              <a:t> (</a:t>
            </a:r>
            <a:r>
              <a:rPr lang="en-US" b="1" dirty="0"/>
              <a:t>Aerospace and </a:t>
            </a:r>
            <a:r>
              <a:rPr lang="en-US" b="1" dirty="0" err="1"/>
              <a:t>Defence</a:t>
            </a:r>
            <a:r>
              <a:rPr lang="en-US" b="1" dirty="0"/>
              <a:t>), </a:t>
            </a:r>
          </a:p>
          <a:p>
            <a:r>
              <a:rPr lang="el-GR" b="1" dirty="0" err="1"/>
              <a:t>Άυτοκινητοβιομηχανίας</a:t>
            </a:r>
            <a:r>
              <a:rPr lang="el-GR" b="1" dirty="0"/>
              <a:t> (</a:t>
            </a:r>
            <a:r>
              <a:rPr lang="en-US" b="1" dirty="0"/>
              <a:t>Automotive), </a:t>
            </a:r>
          </a:p>
          <a:p>
            <a:r>
              <a:rPr lang="el-GR" b="1" dirty="0" err="1"/>
              <a:t>Τραπεζικη</a:t>
            </a:r>
            <a:r>
              <a:rPr lang="el-GR" b="1" dirty="0"/>
              <a:t>́ (</a:t>
            </a:r>
            <a:r>
              <a:rPr lang="en-US" b="1" dirty="0"/>
              <a:t>Banking), </a:t>
            </a:r>
          </a:p>
          <a:p>
            <a:r>
              <a:rPr lang="el-GR" b="1" dirty="0" err="1"/>
              <a:t>Χημικών</a:t>
            </a:r>
            <a:r>
              <a:rPr lang="el-GR" b="1" dirty="0"/>
              <a:t> </a:t>
            </a:r>
            <a:r>
              <a:rPr lang="el-GR" b="1" dirty="0" err="1"/>
              <a:t>βιομηχανιών</a:t>
            </a:r>
            <a:r>
              <a:rPr lang="el-GR" b="1" dirty="0"/>
              <a:t> (</a:t>
            </a:r>
            <a:r>
              <a:rPr lang="en-US" b="1" dirty="0"/>
              <a:t>Chemicals), </a:t>
            </a:r>
          </a:p>
          <a:p>
            <a:r>
              <a:rPr lang="el-GR" b="1" dirty="0" err="1"/>
              <a:t>Καταναλωτικών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(</a:t>
            </a:r>
            <a:r>
              <a:rPr lang="en-US" b="1" dirty="0"/>
              <a:t>Consumer Products), </a:t>
            </a:r>
          </a:p>
          <a:p>
            <a:r>
              <a:rPr lang="el-GR" b="1" dirty="0" err="1"/>
              <a:t>Κατασκευαστικών</a:t>
            </a:r>
            <a:r>
              <a:rPr lang="el-GR" b="1" dirty="0"/>
              <a:t> </a:t>
            </a:r>
            <a:r>
              <a:rPr lang="el-GR" b="1" dirty="0" err="1"/>
              <a:t>εταιρειών</a:t>
            </a:r>
            <a:r>
              <a:rPr lang="el-GR" b="1" dirty="0"/>
              <a:t> (</a:t>
            </a:r>
            <a:r>
              <a:rPr lang="en-US" b="1" dirty="0"/>
              <a:t>Engineering, </a:t>
            </a:r>
            <a:r>
              <a:rPr lang="en-US" b="1" dirty="0" err="1"/>
              <a:t>Constuction</a:t>
            </a:r>
            <a:r>
              <a:rPr lang="en-US" b="1" dirty="0"/>
              <a:t>), </a:t>
            </a:r>
          </a:p>
          <a:p>
            <a:r>
              <a:rPr lang="el-GR" b="1" dirty="0" err="1"/>
              <a:t>Υπηρεσιών</a:t>
            </a:r>
            <a:r>
              <a:rPr lang="el-GR" b="1" dirty="0"/>
              <a:t> </a:t>
            </a:r>
            <a:r>
              <a:rPr lang="el-GR" b="1" dirty="0" err="1"/>
              <a:t>υγείας</a:t>
            </a:r>
            <a:r>
              <a:rPr lang="el-GR" b="1" dirty="0"/>
              <a:t> (</a:t>
            </a:r>
            <a:r>
              <a:rPr lang="en-US" b="1" dirty="0"/>
              <a:t>Healthcare), </a:t>
            </a:r>
          </a:p>
          <a:p>
            <a:r>
              <a:rPr lang="el-GR" b="1" dirty="0" err="1"/>
              <a:t>Υψηλής</a:t>
            </a:r>
            <a:r>
              <a:rPr lang="el-GR" b="1" dirty="0"/>
              <a:t> </a:t>
            </a:r>
            <a:r>
              <a:rPr lang="el-GR" b="1" dirty="0" err="1"/>
              <a:t>τεχνολογίας</a:t>
            </a:r>
            <a:r>
              <a:rPr lang="el-GR" b="1" dirty="0"/>
              <a:t> (</a:t>
            </a:r>
            <a:r>
              <a:rPr lang="en-US" b="1" dirty="0"/>
              <a:t>High Technology), </a:t>
            </a:r>
          </a:p>
          <a:p>
            <a:r>
              <a:rPr lang="el-GR" b="1" dirty="0" err="1"/>
              <a:t>Άνώτατης</a:t>
            </a:r>
            <a:r>
              <a:rPr lang="el-GR" b="1" dirty="0"/>
              <a:t> </a:t>
            </a:r>
            <a:r>
              <a:rPr lang="el-GR" b="1" dirty="0" err="1"/>
              <a:t>Εκπαίδευσης</a:t>
            </a:r>
            <a:r>
              <a:rPr lang="el-GR" b="1" dirty="0"/>
              <a:t> (</a:t>
            </a:r>
            <a:r>
              <a:rPr lang="en-US" b="1" dirty="0"/>
              <a:t>Higher Education), </a:t>
            </a:r>
          </a:p>
          <a:p>
            <a:r>
              <a:rPr lang="el-GR" b="1" dirty="0" err="1"/>
              <a:t>Κατασκευής</a:t>
            </a:r>
            <a:r>
              <a:rPr lang="el-GR" b="1" dirty="0"/>
              <a:t> </a:t>
            </a:r>
            <a:r>
              <a:rPr lang="el-GR" b="1" dirty="0" err="1"/>
              <a:t>μηχανολογικών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(</a:t>
            </a:r>
            <a:r>
              <a:rPr lang="en-US" b="1" dirty="0"/>
              <a:t>Industrial Machinery), </a:t>
            </a:r>
          </a:p>
          <a:p>
            <a:r>
              <a:rPr lang="el-GR" b="1" dirty="0" err="1"/>
              <a:t>Άσφαλειών</a:t>
            </a:r>
            <a:r>
              <a:rPr lang="el-GR" b="1" dirty="0"/>
              <a:t> (</a:t>
            </a:r>
            <a:r>
              <a:rPr lang="en-US" b="1" dirty="0"/>
              <a:t>Insurance), </a:t>
            </a:r>
          </a:p>
          <a:p>
            <a:r>
              <a:rPr lang="el-GR" b="1" dirty="0" err="1"/>
              <a:t>Επιστημών</a:t>
            </a:r>
            <a:r>
              <a:rPr lang="el-GR" b="1" dirty="0"/>
              <a:t> </a:t>
            </a:r>
            <a:r>
              <a:rPr lang="el-GR" b="1" dirty="0" err="1"/>
              <a:t>ζωής</a:t>
            </a:r>
            <a:r>
              <a:rPr lang="el-GR" b="1" dirty="0"/>
              <a:t> (</a:t>
            </a:r>
            <a:r>
              <a:rPr lang="en-US" b="1" dirty="0"/>
              <a:t>Life Sciences), </a:t>
            </a:r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0E1F0-A1E2-854D-83CC-21FFA366C765}"/>
              </a:ext>
            </a:extLst>
          </p:cNvPr>
          <p:cNvSpPr txBox="1"/>
          <p:nvPr/>
        </p:nvSpPr>
        <p:spPr>
          <a:xfrm>
            <a:off x="6096000" y="1389502"/>
            <a:ext cx="57956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Εφοδιαστικής</a:t>
            </a:r>
            <a:r>
              <a:rPr lang="el-GR" b="1" dirty="0"/>
              <a:t> (</a:t>
            </a:r>
            <a:r>
              <a:rPr lang="en-US" b="1" dirty="0"/>
              <a:t>Logistics Service Prod.), </a:t>
            </a:r>
          </a:p>
          <a:p>
            <a:r>
              <a:rPr lang="el-GR" b="1" dirty="0" err="1"/>
              <a:t>Μέσων</a:t>
            </a:r>
            <a:r>
              <a:rPr lang="el-GR" b="1" dirty="0"/>
              <a:t> </a:t>
            </a:r>
            <a:r>
              <a:rPr lang="el-GR" b="1" dirty="0" err="1"/>
              <a:t>μαζικής</a:t>
            </a:r>
            <a:r>
              <a:rPr lang="el-GR" b="1" dirty="0"/>
              <a:t> </a:t>
            </a:r>
            <a:r>
              <a:rPr lang="el-GR" b="1" dirty="0" err="1"/>
              <a:t>επικοινωνίας</a:t>
            </a:r>
            <a:r>
              <a:rPr lang="el-GR" b="1" dirty="0"/>
              <a:t> (</a:t>
            </a:r>
            <a:r>
              <a:rPr lang="en-US" b="1" dirty="0"/>
              <a:t>Media), </a:t>
            </a:r>
          </a:p>
          <a:p>
            <a:r>
              <a:rPr lang="el-GR" b="1" dirty="0" err="1"/>
              <a:t>Προϊόντων</a:t>
            </a:r>
            <a:r>
              <a:rPr lang="el-GR" b="1" dirty="0"/>
              <a:t> </a:t>
            </a:r>
            <a:r>
              <a:rPr lang="el-GR" b="1" dirty="0" err="1"/>
              <a:t>άλεσης</a:t>
            </a:r>
            <a:r>
              <a:rPr lang="el-GR" b="1" dirty="0"/>
              <a:t> (</a:t>
            </a:r>
            <a:r>
              <a:rPr lang="en-US" b="1" dirty="0"/>
              <a:t>Mill Products), </a:t>
            </a:r>
          </a:p>
          <a:p>
            <a:r>
              <a:rPr lang="el-GR" b="1" dirty="0" err="1"/>
              <a:t>Ορυχείων</a:t>
            </a:r>
            <a:r>
              <a:rPr lang="el-GR" b="1" dirty="0"/>
              <a:t> (</a:t>
            </a:r>
            <a:r>
              <a:rPr lang="en-US" b="1" dirty="0"/>
              <a:t>Mining), </a:t>
            </a:r>
          </a:p>
          <a:p>
            <a:r>
              <a:rPr lang="el-GR" b="1" dirty="0" err="1"/>
              <a:t>Πετρελαιοειδών</a:t>
            </a:r>
            <a:r>
              <a:rPr lang="el-GR" b="1" dirty="0"/>
              <a:t> και </a:t>
            </a:r>
            <a:r>
              <a:rPr lang="el-GR" b="1" dirty="0" err="1"/>
              <a:t>φυσικου</a:t>
            </a:r>
            <a:r>
              <a:rPr lang="el-GR" b="1" dirty="0"/>
              <a:t>́ </a:t>
            </a:r>
            <a:r>
              <a:rPr lang="el-GR" b="1" dirty="0" err="1"/>
              <a:t>αερίου</a:t>
            </a:r>
            <a:r>
              <a:rPr lang="el-GR" b="1" dirty="0"/>
              <a:t> (</a:t>
            </a:r>
            <a:r>
              <a:rPr lang="en-US" b="1" dirty="0"/>
              <a:t>Oil &amp; Gas), </a:t>
            </a:r>
          </a:p>
          <a:p>
            <a:r>
              <a:rPr lang="el-GR" b="1" dirty="0" err="1"/>
              <a:t>Φαρμακευτικές</a:t>
            </a:r>
            <a:r>
              <a:rPr lang="el-GR" b="1" dirty="0"/>
              <a:t> (</a:t>
            </a:r>
            <a:r>
              <a:rPr lang="en-US" b="1" dirty="0"/>
              <a:t>Pharmaceuticals), </a:t>
            </a:r>
          </a:p>
          <a:p>
            <a:r>
              <a:rPr lang="el-GR" b="1" dirty="0" err="1"/>
              <a:t>Ταχυδρομείων</a:t>
            </a:r>
            <a:r>
              <a:rPr lang="el-GR" b="1" dirty="0"/>
              <a:t> (</a:t>
            </a:r>
            <a:r>
              <a:rPr lang="en-US" b="1" dirty="0"/>
              <a:t>Postal Services), </a:t>
            </a:r>
          </a:p>
          <a:p>
            <a:r>
              <a:rPr lang="el-GR" b="1" dirty="0" err="1"/>
              <a:t>Συμβουλευτικών</a:t>
            </a:r>
            <a:r>
              <a:rPr lang="el-GR" b="1" dirty="0"/>
              <a:t> </a:t>
            </a:r>
            <a:r>
              <a:rPr lang="el-GR" b="1" dirty="0" err="1"/>
              <a:t>υπηρεσιών</a:t>
            </a:r>
            <a:r>
              <a:rPr lang="el-GR" b="1" dirty="0"/>
              <a:t> (</a:t>
            </a:r>
            <a:r>
              <a:rPr lang="en-US" b="1" dirty="0"/>
              <a:t>Professional Services), </a:t>
            </a:r>
          </a:p>
          <a:p>
            <a:r>
              <a:rPr lang="el-GR" b="1" dirty="0" err="1"/>
              <a:t>Δημοσίου</a:t>
            </a:r>
            <a:r>
              <a:rPr lang="el-GR" b="1" dirty="0"/>
              <a:t> </a:t>
            </a:r>
            <a:r>
              <a:rPr lang="el-GR" b="1" dirty="0" err="1"/>
              <a:t>Τομέα</a:t>
            </a:r>
            <a:r>
              <a:rPr lang="el-GR" b="1" dirty="0"/>
              <a:t> (</a:t>
            </a:r>
            <a:r>
              <a:rPr lang="en-US" b="1" dirty="0"/>
              <a:t>Public Sector), </a:t>
            </a:r>
          </a:p>
          <a:p>
            <a:r>
              <a:rPr lang="el-GR" b="1" dirty="0" err="1"/>
              <a:t>Σιδηροδρομικές</a:t>
            </a:r>
            <a:r>
              <a:rPr lang="el-GR" b="1" dirty="0"/>
              <a:t> (</a:t>
            </a:r>
            <a:r>
              <a:rPr lang="en-US" b="1" dirty="0"/>
              <a:t>Railways), </a:t>
            </a:r>
          </a:p>
          <a:p>
            <a:r>
              <a:rPr lang="el-GR" b="1" dirty="0" err="1"/>
              <a:t>Λιανικής</a:t>
            </a:r>
            <a:r>
              <a:rPr lang="el-GR" b="1" dirty="0"/>
              <a:t> </a:t>
            </a:r>
            <a:r>
              <a:rPr lang="el-GR" b="1" dirty="0" err="1"/>
              <a:t>πώλησης</a:t>
            </a:r>
            <a:r>
              <a:rPr lang="el-GR" b="1" dirty="0"/>
              <a:t> (</a:t>
            </a:r>
            <a:r>
              <a:rPr lang="en-US" b="1" dirty="0"/>
              <a:t>Retail), </a:t>
            </a:r>
          </a:p>
          <a:p>
            <a:r>
              <a:rPr lang="el-GR" b="1" dirty="0" err="1"/>
              <a:t>Τηλεπικοινωνιών</a:t>
            </a:r>
            <a:r>
              <a:rPr lang="el-GR" b="1" dirty="0"/>
              <a:t> (</a:t>
            </a:r>
            <a:r>
              <a:rPr lang="en-US" b="1" dirty="0"/>
              <a:t>Telecommunications), </a:t>
            </a:r>
          </a:p>
          <a:p>
            <a:r>
              <a:rPr lang="el-GR" b="1" dirty="0" err="1"/>
              <a:t>Κοινής</a:t>
            </a:r>
            <a:r>
              <a:rPr lang="el-GR" b="1" dirty="0"/>
              <a:t> </a:t>
            </a:r>
            <a:r>
              <a:rPr lang="el-GR" b="1" dirty="0" err="1"/>
              <a:t>ωφελείας</a:t>
            </a:r>
            <a:r>
              <a:rPr lang="el-GR" b="1" dirty="0"/>
              <a:t> (</a:t>
            </a:r>
            <a:r>
              <a:rPr lang="en-US" b="1" dirty="0"/>
              <a:t>Utilities), </a:t>
            </a:r>
          </a:p>
          <a:p>
            <a:r>
              <a:rPr lang="el-GR" b="1" dirty="0" err="1"/>
              <a:t>Χονδρικου</a:t>
            </a:r>
            <a:r>
              <a:rPr lang="el-GR" b="1" dirty="0"/>
              <a:t>́ </a:t>
            </a:r>
            <a:r>
              <a:rPr lang="el-GR" b="1" dirty="0" err="1"/>
              <a:t>εμπορίου</a:t>
            </a:r>
            <a:r>
              <a:rPr lang="el-GR" b="1" dirty="0"/>
              <a:t> (</a:t>
            </a:r>
            <a:r>
              <a:rPr lang="en-US" b="1" dirty="0"/>
              <a:t>Wholesale Distribution). </a:t>
            </a:r>
          </a:p>
        </p:txBody>
      </p:sp>
    </p:spTree>
    <p:extLst>
      <p:ext uri="{BB962C8B-B14F-4D97-AF65-F5344CB8AC3E}">
        <p14:creationId xmlns:p14="http://schemas.microsoft.com/office/powerpoint/2010/main" val="3515202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l-GR" b="1" dirty="0" err="1"/>
              <a:t>Συστήματα</a:t>
            </a:r>
            <a:r>
              <a:rPr lang="el-GR" b="1" dirty="0"/>
              <a:t> </a:t>
            </a:r>
            <a:r>
              <a:rPr lang="en-US" b="1" dirty="0"/>
              <a:t>ERP </a:t>
            </a:r>
            <a:r>
              <a:rPr lang="el-GR" b="1" dirty="0"/>
              <a:t>και </a:t>
            </a:r>
            <a:r>
              <a:rPr lang="el-GR" b="1" dirty="0" err="1"/>
              <a:t>διοικητικα</a:t>
            </a:r>
            <a:r>
              <a:rPr lang="el-GR" b="1" dirty="0"/>
              <a:t>́ </a:t>
            </a:r>
            <a:r>
              <a:rPr lang="el-GR" b="1" dirty="0" err="1"/>
              <a:t>επίπεδα</a:t>
            </a:r>
            <a:r>
              <a:rPr lang="el-GR" b="1" dirty="0"/>
              <a:t>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300367" y="1389503"/>
            <a:ext cx="101674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Στο </a:t>
            </a:r>
            <a:r>
              <a:rPr lang="el-GR" b="1" dirty="0" err="1"/>
              <a:t>χαμηλότερο</a:t>
            </a:r>
            <a:r>
              <a:rPr lang="el-GR" b="1" dirty="0"/>
              <a:t> </a:t>
            </a:r>
            <a:r>
              <a:rPr lang="el-GR" b="1" dirty="0" err="1"/>
              <a:t>επίπεδο</a:t>
            </a:r>
            <a:r>
              <a:rPr lang="el-GR" dirty="0"/>
              <a:t> </a:t>
            </a:r>
            <a:r>
              <a:rPr lang="el-GR" dirty="0" err="1"/>
              <a:t>συναντούμε</a:t>
            </a:r>
            <a:r>
              <a:rPr lang="el-GR" dirty="0"/>
              <a:t> το </a:t>
            </a:r>
            <a:r>
              <a:rPr lang="el-GR" dirty="0" err="1"/>
              <a:t>επίπεδο</a:t>
            </a:r>
            <a:r>
              <a:rPr lang="el-GR" dirty="0"/>
              <a:t> των </a:t>
            </a:r>
            <a:r>
              <a:rPr lang="el-GR" dirty="0" err="1"/>
              <a:t>συναλλαγών</a:t>
            </a:r>
            <a:r>
              <a:rPr lang="el-GR" dirty="0"/>
              <a:t> </a:t>
            </a:r>
            <a:r>
              <a:rPr lang="el-GR" b="1" dirty="0"/>
              <a:t>(</a:t>
            </a:r>
            <a:r>
              <a:rPr lang="en-US" b="1" dirty="0"/>
              <a:t>transaction level</a:t>
            </a:r>
            <a:r>
              <a:rPr lang="en-US" dirty="0"/>
              <a:t>). </a:t>
            </a:r>
            <a:r>
              <a:rPr lang="el-GR" dirty="0"/>
              <a:t>Το </a:t>
            </a:r>
            <a:r>
              <a:rPr lang="el-GR" dirty="0" err="1"/>
              <a:t>επίπεδο</a:t>
            </a:r>
            <a:r>
              <a:rPr lang="el-GR" dirty="0"/>
              <a:t> των </a:t>
            </a:r>
            <a:r>
              <a:rPr lang="el-GR" dirty="0" err="1"/>
              <a:t>συναλλαγών</a:t>
            </a:r>
            <a:r>
              <a:rPr lang="el-GR" dirty="0"/>
              <a:t> </a:t>
            </a:r>
            <a:r>
              <a:rPr lang="el-GR" dirty="0" err="1"/>
              <a:t>έχει</a:t>
            </a:r>
            <a:r>
              <a:rPr lang="el-GR" dirty="0"/>
              <a:t> ως </a:t>
            </a:r>
            <a:r>
              <a:rPr lang="el-GR" dirty="0" err="1"/>
              <a:t>στόχο</a:t>
            </a:r>
            <a:r>
              <a:rPr lang="el-GR" dirty="0"/>
              <a:t> την </a:t>
            </a:r>
            <a:r>
              <a:rPr lang="el-GR" dirty="0" err="1"/>
              <a:t>υποστήριξη</a:t>
            </a:r>
            <a:r>
              <a:rPr lang="el-GR" dirty="0"/>
              <a:t> της </a:t>
            </a:r>
            <a:r>
              <a:rPr lang="el-GR" dirty="0" err="1"/>
              <a:t>παραγωγικής</a:t>
            </a:r>
            <a:r>
              <a:rPr lang="el-GR" dirty="0"/>
              <a:t> </a:t>
            </a:r>
            <a:r>
              <a:rPr lang="el-GR" dirty="0" err="1"/>
              <a:t>διαδικασίας</a:t>
            </a:r>
            <a:r>
              <a:rPr lang="el-GR" dirty="0"/>
              <a:t> ή την </a:t>
            </a:r>
            <a:r>
              <a:rPr lang="el-GR" dirty="0" err="1"/>
              <a:t>παροχη</a:t>
            </a:r>
            <a:r>
              <a:rPr lang="el-GR" dirty="0"/>
              <a:t>́ </a:t>
            </a:r>
            <a:r>
              <a:rPr lang="el-GR" dirty="0" err="1"/>
              <a:t>υπηρεσιών</a:t>
            </a:r>
            <a:r>
              <a:rPr lang="el-GR" dirty="0"/>
              <a:t> </a:t>
            </a:r>
            <a:r>
              <a:rPr lang="el-GR" dirty="0" err="1"/>
              <a:t>καθώς</a:t>
            </a:r>
            <a:r>
              <a:rPr lang="el-GR" dirty="0"/>
              <a:t> και </a:t>
            </a:r>
            <a:r>
              <a:rPr lang="el-GR" dirty="0" err="1"/>
              <a:t>όλες</a:t>
            </a:r>
            <a:r>
              <a:rPr lang="el-GR" dirty="0"/>
              <a:t> τις </a:t>
            </a:r>
            <a:r>
              <a:rPr lang="el-GR" dirty="0" err="1"/>
              <a:t>υποστηρικτικές</a:t>
            </a:r>
            <a:r>
              <a:rPr lang="el-GR" dirty="0"/>
              <a:t> </a:t>
            </a:r>
            <a:r>
              <a:rPr lang="el-GR" dirty="0" err="1"/>
              <a:t>διεργασίες</a:t>
            </a:r>
            <a:r>
              <a:rPr lang="el-GR" dirty="0"/>
              <a:t> της </a:t>
            </a:r>
            <a:r>
              <a:rPr lang="el-GR" dirty="0" err="1"/>
              <a:t>επιχείρησης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Το </a:t>
            </a:r>
            <a:r>
              <a:rPr lang="el-GR" b="1" dirty="0" err="1"/>
              <a:t>επίπεδο</a:t>
            </a:r>
            <a:r>
              <a:rPr lang="el-GR" b="1" dirty="0"/>
              <a:t> της </a:t>
            </a:r>
            <a:r>
              <a:rPr lang="el-GR" b="1" dirty="0" err="1"/>
              <a:t>λειτουργικής</a:t>
            </a:r>
            <a:r>
              <a:rPr lang="el-GR" b="1" dirty="0"/>
              <a:t> </a:t>
            </a:r>
            <a:r>
              <a:rPr lang="el-GR" b="1" dirty="0" err="1"/>
              <a:t>διοίκησης</a:t>
            </a:r>
            <a:r>
              <a:rPr lang="el-GR" b="1" dirty="0"/>
              <a:t> </a:t>
            </a:r>
            <a:r>
              <a:rPr lang="el-GR" dirty="0" err="1"/>
              <a:t>έχει</a:t>
            </a:r>
            <a:r>
              <a:rPr lang="el-GR" dirty="0"/>
              <a:t> ως </a:t>
            </a:r>
            <a:r>
              <a:rPr lang="el-GR" dirty="0" err="1"/>
              <a:t>στόχο</a:t>
            </a:r>
            <a:r>
              <a:rPr lang="el-GR" dirty="0"/>
              <a:t> την </a:t>
            </a:r>
            <a:r>
              <a:rPr lang="el-GR" dirty="0" err="1"/>
              <a:t>υποστήριξη</a:t>
            </a:r>
            <a:r>
              <a:rPr lang="el-GR" dirty="0"/>
              <a:t> του </a:t>
            </a:r>
            <a:r>
              <a:rPr lang="el-GR" dirty="0" err="1"/>
              <a:t>μέσου</a:t>
            </a:r>
            <a:r>
              <a:rPr lang="el-GR" dirty="0"/>
              <a:t> </a:t>
            </a:r>
            <a:r>
              <a:rPr lang="el-GR" dirty="0" err="1"/>
              <a:t>επιπέδου</a:t>
            </a:r>
            <a:r>
              <a:rPr lang="el-GR" dirty="0"/>
              <a:t> της </a:t>
            </a:r>
            <a:r>
              <a:rPr lang="el-GR" dirty="0" err="1"/>
              <a:t>διοίκησης</a:t>
            </a:r>
            <a:r>
              <a:rPr lang="el-GR" dirty="0"/>
              <a:t> </a:t>
            </a:r>
            <a:r>
              <a:rPr lang="el-GR" b="1" dirty="0"/>
              <a:t>(</a:t>
            </a:r>
            <a:r>
              <a:rPr lang="en-US" b="1" dirty="0"/>
              <a:t>middle management) </a:t>
            </a:r>
            <a:r>
              <a:rPr lang="el-GR" dirty="0"/>
              <a:t>και </a:t>
            </a:r>
            <a:r>
              <a:rPr lang="el-GR" dirty="0" err="1"/>
              <a:t>παρέχονται</a:t>
            </a:r>
            <a:r>
              <a:rPr lang="el-GR" dirty="0"/>
              <a:t> </a:t>
            </a:r>
            <a:r>
              <a:rPr lang="el-GR" dirty="0" err="1"/>
              <a:t>εφαρμογές</a:t>
            </a:r>
            <a:r>
              <a:rPr lang="el-GR" dirty="0"/>
              <a:t> </a:t>
            </a:r>
            <a:r>
              <a:rPr lang="el-GR" dirty="0" err="1"/>
              <a:t>όπως</a:t>
            </a:r>
            <a:r>
              <a:rPr lang="el-GR" dirty="0"/>
              <a:t>: </a:t>
            </a:r>
            <a:r>
              <a:rPr lang="el-GR" dirty="0" err="1"/>
              <a:t>προγραμματισμός</a:t>
            </a:r>
            <a:r>
              <a:rPr lang="el-GR" dirty="0"/>
              <a:t> </a:t>
            </a:r>
            <a:r>
              <a:rPr lang="el-GR" dirty="0" err="1"/>
              <a:t>παραγωγής</a:t>
            </a:r>
            <a:r>
              <a:rPr lang="el-GR" dirty="0"/>
              <a:t>, </a:t>
            </a:r>
            <a:r>
              <a:rPr lang="el-GR" dirty="0" err="1"/>
              <a:t>προγραμ</a:t>
            </a:r>
            <a:r>
              <a:rPr lang="el-GR" dirty="0"/>
              <a:t>- </a:t>
            </a:r>
            <a:r>
              <a:rPr lang="el-GR" dirty="0" err="1"/>
              <a:t>ματισμός</a:t>
            </a:r>
            <a:r>
              <a:rPr lang="el-GR" dirty="0"/>
              <a:t> </a:t>
            </a:r>
            <a:r>
              <a:rPr lang="el-GR" dirty="0" err="1"/>
              <a:t>εργασίας</a:t>
            </a:r>
            <a:r>
              <a:rPr lang="el-GR" dirty="0"/>
              <a:t> </a:t>
            </a:r>
            <a:r>
              <a:rPr lang="el-GR" dirty="0" err="1"/>
              <a:t>εργαζομένων</a:t>
            </a:r>
            <a:r>
              <a:rPr lang="el-GR" dirty="0"/>
              <a:t>,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l-GR" dirty="0" err="1"/>
              <a:t>προμηθειών</a:t>
            </a:r>
            <a:r>
              <a:rPr lang="el-GR" dirty="0"/>
              <a:t> </a:t>
            </a:r>
            <a:r>
              <a:rPr lang="el-GR" dirty="0" err="1"/>
              <a:t>υλικών</a:t>
            </a:r>
            <a:r>
              <a:rPr lang="el-GR" dirty="0"/>
              <a:t> </a:t>
            </a:r>
            <a:r>
              <a:rPr lang="el-GR" dirty="0" err="1"/>
              <a:t>κ.α</a:t>
            </a:r>
            <a:r>
              <a:rPr lang="el-GR" dirty="0"/>
              <a:t>́. </a:t>
            </a:r>
          </a:p>
          <a:p>
            <a:endParaRPr lang="en-US" dirty="0"/>
          </a:p>
          <a:p>
            <a:r>
              <a:rPr lang="el-GR" dirty="0"/>
              <a:t>Στο </a:t>
            </a:r>
            <a:r>
              <a:rPr lang="el-GR" b="1" dirty="0" err="1"/>
              <a:t>επίπεδο</a:t>
            </a:r>
            <a:r>
              <a:rPr lang="el-GR" b="1" dirty="0"/>
              <a:t> της </a:t>
            </a:r>
            <a:r>
              <a:rPr lang="el-GR" b="1" dirty="0" err="1"/>
              <a:t>ανώτατης</a:t>
            </a:r>
            <a:r>
              <a:rPr lang="el-GR" b="1" dirty="0"/>
              <a:t> </a:t>
            </a:r>
            <a:r>
              <a:rPr lang="el-GR" b="1" dirty="0" err="1"/>
              <a:t>διοίκησης</a:t>
            </a:r>
            <a:r>
              <a:rPr lang="el-GR" b="1" dirty="0"/>
              <a:t> </a:t>
            </a:r>
            <a:r>
              <a:rPr lang="el-GR" dirty="0" err="1"/>
              <a:t>στοχεύουμε</a:t>
            </a:r>
            <a:r>
              <a:rPr lang="el-GR" dirty="0"/>
              <a:t> στην </a:t>
            </a:r>
            <a:r>
              <a:rPr lang="el-GR" dirty="0" err="1"/>
              <a:t>παροχη</a:t>
            </a:r>
            <a:r>
              <a:rPr lang="el-GR" dirty="0"/>
              <a:t>́ </a:t>
            </a:r>
            <a:r>
              <a:rPr lang="el-GR" dirty="0" err="1"/>
              <a:t>συνοπτικής</a:t>
            </a:r>
            <a:r>
              <a:rPr lang="el-GR" dirty="0"/>
              <a:t> </a:t>
            </a:r>
            <a:r>
              <a:rPr lang="el-GR" b="1" dirty="0"/>
              <a:t>(</a:t>
            </a:r>
            <a:r>
              <a:rPr lang="en-US" b="1" dirty="0"/>
              <a:t>aggregate)</a:t>
            </a:r>
            <a:r>
              <a:rPr lang="en-US" dirty="0"/>
              <a:t> </a:t>
            </a:r>
            <a:r>
              <a:rPr lang="el-GR" dirty="0" err="1"/>
              <a:t>πληροφορίας</a:t>
            </a:r>
            <a:r>
              <a:rPr lang="el-GR" dirty="0"/>
              <a:t>, με </a:t>
            </a:r>
            <a:r>
              <a:rPr lang="el-GR" dirty="0" err="1"/>
              <a:t>σκοπο</a:t>
            </a:r>
            <a:r>
              <a:rPr lang="el-GR" dirty="0"/>
              <a:t>́ την </a:t>
            </a:r>
            <a:r>
              <a:rPr lang="el-GR" dirty="0" err="1"/>
              <a:t>κατανόηση</a:t>
            </a:r>
            <a:r>
              <a:rPr lang="el-GR" dirty="0"/>
              <a:t> των </a:t>
            </a:r>
            <a:r>
              <a:rPr lang="el-GR" dirty="0" err="1"/>
              <a:t>τάσεων</a:t>
            </a:r>
            <a:r>
              <a:rPr lang="el-GR" dirty="0"/>
              <a:t> και των </a:t>
            </a:r>
            <a:r>
              <a:rPr lang="el-GR" dirty="0" err="1"/>
              <a:t>μελλοντικών</a:t>
            </a:r>
            <a:r>
              <a:rPr lang="el-GR" dirty="0"/>
              <a:t> </a:t>
            </a:r>
            <a:r>
              <a:rPr lang="el-GR" dirty="0" err="1"/>
              <a:t>αναγκών</a:t>
            </a:r>
            <a:r>
              <a:rPr lang="el-GR" dirty="0"/>
              <a:t> της </a:t>
            </a:r>
            <a:r>
              <a:rPr lang="el-GR" dirty="0" err="1"/>
              <a:t>επιχείρησης</a:t>
            </a:r>
            <a:r>
              <a:rPr lang="el-GR" dirty="0"/>
              <a:t>. Στο </a:t>
            </a:r>
            <a:r>
              <a:rPr lang="el-GR" dirty="0" err="1"/>
              <a:t>επίπεδο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ανήκουν</a:t>
            </a:r>
            <a:r>
              <a:rPr lang="el-GR" dirty="0"/>
              <a:t> τα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l-GR" dirty="0" err="1"/>
              <a:t>επιχειρηματικής</a:t>
            </a:r>
            <a:r>
              <a:rPr lang="el-GR" dirty="0"/>
              <a:t> </a:t>
            </a:r>
            <a:r>
              <a:rPr lang="el-GR" dirty="0" err="1"/>
              <a:t>ευφυΐας</a:t>
            </a:r>
            <a:r>
              <a:rPr lang="el-GR" dirty="0"/>
              <a:t> (</a:t>
            </a:r>
            <a:r>
              <a:rPr lang="en-US" dirty="0"/>
              <a:t>business intelligence), </a:t>
            </a:r>
            <a:r>
              <a:rPr lang="el-GR" dirty="0"/>
              <a:t>τα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l-GR" dirty="0" err="1"/>
              <a:t>στρατηγικής</a:t>
            </a:r>
            <a:r>
              <a:rPr lang="el-GR" dirty="0"/>
              <a:t> </a:t>
            </a:r>
            <a:r>
              <a:rPr lang="el-GR" dirty="0" err="1"/>
              <a:t>διοίκησης</a:t>
            </a:r>
            <a:r>
              <a:rPr lang="el-GR" dirty="0"/>
              <a:t>, </a:t>
            </a:r>
            <a:r>
              <a:rPr lang="el-GR" dirty="0" err="1"/>
              <a:t>αξιολόγησης</a:t>
            </a:r>
            <a:r>
              <a:rPr lang="el-GR" dirty="0"/>
              <a:t> του </a:t>
            </a:r>
            <a:r>
              <a:rPr lang="el-GR" dirty="0" err="1"/>
              <a:t>προσωπικου</a:t>
            </a:r>
            <a:r>
              <a:rPr lang="el-GR" dirty="0"/>
              <a:t>́ κ.λπ. </a:t>
            </a:r>
          </a:p>
          <a:p>
            <a:endParaRPr lang="el-GR" b="1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390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l-GR" b="1" dirty="0" err="1"/>
              <a:t>Πλεονεκτήματα</a:t>
            </a:r>
            <a:r>
              <a:rPr lang="el-GR" b="1" dirty="0"/>
              <a:t> </a:t>
            </a:r>
            <a:r>
              <a:rPr lang="el-GR" b="1" dirty="0" err="1"/>
              <a:t>χρήσης</a:t>
            </a:r>
            <a:r>
              <a:rPr lang="el-GR" b="1" dirty="0"/>
              <a:t>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300367" y="1389503"/>
            <a:ext cx="1016746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B</a:t>
            </a:r>
            <a:r>
              <a:rPr lang="el-GR" dirty="0" err="1"/>
              <a:t>ελτίωση</a:t>
            </a:r>
            <a:r>
              <a:rPr lang="el-GR" dirty="0"/>
              <a:t> της </a:t>
            </a:r>
            <a:r>
              <a:rPr lang="el-GR" dirty="0" err="1"/>
              <a:t>λειτουργίας</a:t>
            </a:r>
            <a:r>
              <a:rPr lang="el-GR" dirty="0"/>
              <a:t> της </a:t>
            </a:r>
            <a:r>
              <a:rPr lang="el-GR" dirty="0" err="1"/>
              <a:t>επιχείρησης</a:t>
            </a:r>
            <a:r>
              <a:rPr lang="el-GR" dirty="0"/>
              <a:t>, το </a:t>
            </a:r>
            <a:r>
              <a:rPr lang="el-GR" dirty="0" err="1"/>
              <a:t>οποίο</a:t>
            </a:r>
            <a:r>
              <a:rPr lang="el-GR" dirty="0"/>
              <a:t> </a:t>
            </a:r>
            <a:r>
              <a:rPr lang="el-GR" dirty="0" err="1"/>
              <a:t>επιτυγχάνεται</a:t>
            </a:r>
            <a:r>
              <a:rPr lang="el-GR" dirty="0"/>
              <a:t> </a:t>
            </a:r>
            <a:r>
              <a:rPr lang="el-GR" dirty="0" err="1"/>
              <a:t>μέσω</a:t>
            </a:r>
            <a:r>
              <a:rPr lang="el-GR" dirty="0"/>
              <a:t> της </a:t>
            </a:r>
            <a:r>
              <a:rPr lang="el-GR" dirty="0" err="1"/>
              <a:t>μείωσης</a:t>
            </a:r>
            <a:r>
              <a:rPr lang="el-GR" dirty="0"/>
              <a:t> </a:t>
            </a:r>
            <a:r>
              <a:rPr lang="el-GR" dirty="0" err="1"/>
              <a:t>αποθηκευμένων</a:t>
            </a:r>
            <a:r>
              <a:rPr lang="el-GR" dirty="0"/>
              <a:t> </a:t>
            </a:r>
            <a:r>
              <a:rPr lang="el-GR" dirty="0" err="1"/>
              <a:t>υλικών</a:t>
            </a:r>
            <a:r>
              <a:rPr lang="el-GR" dirty="0"/>
              <a:t>, του </a:t>
            </a:r>
            <a:r>
              <a:rPr lang="el-GR" dirty="0" err="1"/>
              <a:t>καλύτερου</a:t>
            </a:r>
            <a:r>
              <a:rPr lang="el-GR" dirty="0"/>
              <a:t> </a:t>
            </a:r>
            <a:r>
              <a:rPr lang="el-GR" dirty="0" err="1"/>
              <a:t>ελέγχου</a:t>
            </a:r>
            <a:r>
              <a:rPr lang="el-GR" dirty="0"/>
              <a:t> </a:t>
            </a:r>
            <a:r>
              <a:rPr lang="el-GR" dirty="0" err="1"/>
              <a:t>αποθεμάτων</a:t>
            </a:r>
            <a:r>
              <a:rPr lang="el-GR" dirty="0"/>
              <a:t>, της </a:t>
            </a:r>
            <a:r>
              <a:rPr lang="el-GR" dirty="0" err="1"/>
              <a:t>μείωσης</a:t>
            </a:r>
            <a:r>
              <a:rPr lang="el-GR" dirty="0"/>
              <a:t> του </a:t>
            </a:r>
            <a:r>
              <a:rPr lang="el-GR" dirty="0" err="1"/>
              <a:t>αναγκαίου</a:t>
            </a:r>
            <a:r>
              <a:rPr lang="el-GR" dirty="0"/>
              <a:t> </a:t>
            </a:r>
            <a:r>
              <a:rPr lang="el-GR" dirty="0" err="1"/>
              <a:t>προσωπικου</a:t>
            </a:r>
            <a:r>
              <a:rPr lang="el-GR" dirty="0"/>
              <a:t>́ για </a:t>
            </a:r>
            <a:r>
              <a:rPr lang="el-GR" dirty="0" err="1"/>
              <a:t>εκτέλεση</a:t>
            </a:r>
            <a:r>
              <a:rPr lang="el-GR" dirty="0"/>
              <a:t> </a:t>
            </a:r>
            <a:r>
              <a:rPr lang="el-GR" dirty="0" err="1"/>
              <a:t>διαχειριστικών</a:t>
            </a:r>
            <a:r>
              <a:rPr lang="el-GR" dirty="0"/>
              <a:t> </a:t>
            </a:r>
            <a:r>
              <a:rPr lang="el-GR" dirty="0" err="1"/>
              <a:t>λειτουργιών</a:t>
            </a:r>
            <a:r>
              <a:rPr lang="el-GR" dirty="0"/>
              <a:t> </a:t>
            </a:r>
            <a:r>
              <a:rPr lang="el-GR" dirty="0" err="1"/>
              <a:t>κ.α</a:t>
            </a:r>
            <a:r>
              <a:rPr lang="el-GR" dirty="0"/>
              <a:t>́.,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</a:t>
            </a:r>
            <a:r>
              <a:rPr lang="el-GR" dirty="0" err="1"/>
              <a:t>ύξηση</a:t>
            </a:r>
            <a:r>
              <a:rPr lang="el-GR" dirty="0"/>
              <a:t> της </a:t>
            </a:r>
            <a:r>
              <a:rPr lang="el-GR" dirty="0" err="1"/>
              <a:t>παραγωγικής</a:t>
            </a:r>
            <a:r>
              <a:rPr lang="el-GR" dirty="0"/>
              <a:t> </a:t>
            </a:r>
            <a:r>
              <a:rPr lang="el-GR" dirty="0" err="1"/>
              <a:t>δυνατότητας</a:t>
            </a:r>
            <a:r>
              <a:rPr lang="el-GR" dirty="0"/>
              <a:t> </a:t>
            </a:r>
            <a:r>
              <a:rPr lang="el-GR" dirty="0" err="1"/>
              <a:t>μέσω</a:t>
            </a:r>
            <a:r>
              <a:rPr lang="el-GR" dirty="0"/>
              <a:t> του </a:t>
            </a:r>
            <a:r>
              <a:rPr lang="el-GR" dirty="0" err="1"/>
              <a:t>ολοκληρωμένου</a:t>
            </a:r>
            <a:r>
              <a:rPr lang="el-GR" dirty="0"/>
              <a:t> </a:t>
            </a:r>
            <a:r>
              <a:rPr lang="el-GR" dirty="0" err="1"/>
              <a:t>προγραμματισμου</a:t>
            </a:r>
            <a:r>
              <a:rPr lang="el-GR" dirty="0"/>
              <a:t>́ </a:t>
            </a:r>
            <a:r>
              <a:rPr lang="el-GR" dirty="0" err="1"/>
              <a:t>παραγωγής</a:t>
            </a:r>
            <a:r>
              <a:rPr lang="el-GR" dirty="0"/>
              <a:t>,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</a:t>
            </a:r>
            <a:r>
              <a:rPr lang="el-GR" dirty="0" err="1"/>
              <a:t>ελτίωση</a:t>
            </a:r>
            <a:r>
              <a:rPr lang="el-GR" dirty="0"/>
              <a:t> και </a:t>
            </a:r>
            <a:r>
              <a:rPr lang="el-GR" dirty="0" err="1"/>
              <a:t>αποτελεσματικότερη</a:t>
            </a:r>
            <a:r>
              <a:rPr lang="el-GR" dirty="0"/>
              <a:t>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παραγγελιών</a:t>
            </a:r>
            <a:r>
              <a:rPr lang="el-GR" dirty="0"/>
              <a:t>,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</a:t>
            </a:r>
            <a:r>
              <a:rPr lang="el-GR" dirty="0" err="1"/>
              <a:t>αχύτερη</a:t>
            </a:r>
            <a:r>
              <a:rPr lang="el-GR" dirty="0"/>
              <a:t> </a:t>
            </a:r>
            <a:r>
              <a:rPr lang="el-GR" dirty="0" err="1"/>
              <a:t>διαχείριση</a:t>
            </a:r>
            <a:r>
              <a:rPr lang="el-GR" dirty="0"/>
              <a:t> </a:t>
            </a:r>
            <a:r>
              <a:rPr lang="el-GR" dirty="0" err="1"/>
              <a:t>οικονομικών</a:t>
            </a:r>
            <a:r>
              <a:rPr lang="el-GR" dirty="0"/>
              <a:t> </a:t>
            </a:r>
            <a:r>
              <a:rPr lang="el-GR" dirty="0" err="1"/>
              <a:t>διαδικασιών</a:t>
            </a:r>
            <a:r>
              <a:rPr lang="el-GR" dirty="0"/>
              <a:t> και </a:t>
            </a:r>
            <a:r>
              <a:rPr lang="el-GR" dirty="0" err="1"/>
              <a:t>κλείσιμο</a:t>
            </a:r>
            <a:r>
              <a:rPr lang="el-GR" dirty="0"/>
              <a:t> </a:t>
            </a:r>
            <a:r>
              <a:rPr lang="el-GR" dirty="0" err="1"/>
              <a:t>οικονομικών</a:t>
            </a:r>
            <a:r>
              <a:rPr lang="el-GR" dirty="0"/>
              <a:t> </a:t>
            </a:r>
            <a:r>
              <a:rPr lang="el-GR" dirty="0" err="1"/>
              <a:t>κύκλων</a:t>
            </a:r>
            <a:r>
              <a:rPr lang="el-GR" dirty="0"/>
              <a:t> και </a:t>
            </a:r>
            <a:r>
              <a:rPr lang="el-GR" dirty="0" err="1"/>
              <a:t>γενικότερα</a:t>
            </a:r>
            <a:r>
              <a:rPr lang="el-GR" dirty="0"/>
              <a:t> </a:t>
            </a:r>
            <a:r>
              <a:rPr lang="el-GR" dirty="0" err="1"/>
              <a:t>μέσω</a:t>
            </a:r>
            <a:r>
              <a:rPr lang="el-GR" dirty="0"/>
              <a:t> της </a:t>
            </a:r>
            <a:r>
              <a:rPr lang="el-GR" dirty="0" err="1"/>
              <a:t>βελτίωσης</a:t>
            </a:r>
            <a:r>
              <a:rPr lang="el-GR" dirty="0"/>
              <a:t> της </a:t>
            </a:r>
            <a:r>
              <a:rPr lang="el-GR" dirty="0" err="1"/>
              <a:t>εκτέλεσης</a:t>
            </a:r>
            <a:r>
              <a:rPr lang="el-GR" dirty="0"/>
              <a:t> των </a:t>
            </a:r>
            <a:r>
              <a:rPr lang="el-GR" dirty="0" err="1"/>
              <a:t>επιχειρηματικών</a:t>
            </a:r>
            <a:r>
              <a:rPr lang="el-GR" dirty="0"/>
              <a:t> </a:t>
            </a:r>
            <a:r>
              <a:rPr lang="el-GR" dirty="0" err="1"/>
              <a:t>διαδικασιών</a:t>
            </a:r>
            <a:r>
              <a:rPr lang="el-GR" dirty="0"/>
              <a:t>,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</a:t>
            </a:r>
            <a:r>
              <a:rPr lang="el-GR" dirty="0" err="1"/>
              <a:t>ελτίωση</a:t>
            </a:r>
            <a:r>
              <a:rPr lang="el-GR" dirty="0"/>
              <a:t> της </a:t>
            </a:r>
            <a:r>
              <a:rPr lang="el-GR" dirty="0" err="1"/>
              <a:t>διαθέσιμης</a:t>
            </a:r>
            <a:r>
              <a:rPr lang="el-GR" dirty="0"/>
              <a:t> </a:t>
            </a:r>
            <a:r>
              <a:rPr lang="el-GR" dirty="0" err="1"/>
              <a:t>εταιρικής</a:t>
            </a:r>
            <a:r>
              <a:rPr lang="el-GR" dirty="0"/>
              <a:t> </a:t>
            </a:r>
            <a:r>
              <a:rPr lang="el-GR" dirty="0" err="1"/>
              <a:t>πληροφορίας</a:t>
            </a:r>
            <a:r>
              <a:rPr lang="el-GR" dirty="0"/>
              <a:t> </a:t>
            </a:r>
            <a:r>
              <a:rPr lang="el-GR" dirty="0" err="1"/>
              <a:t>μέσω</a:t>
            </a:r>
            <a:r>
              <a:rPr lang="el-GR" dirty="0"/>
              <a:t> της </a:t>
            </a:r>
            <a:r>
              <a:rPr lang="el-GR" dirty="0" err="1"/>
              <a:t>ύπαρξης</a:t>
            </a:r>
            <a:r>
              <a:rPr lang="el-GR" dirty="0"/>
              <a:t> </a:t>
            </a:r>
            <a:r>
              <a:rPr lang="el-GR" dirty="0" err="1"/>
              <a:t>κεντρικής</a:t>
            </a:r>
            <a:r>
              <a:rPr lang="el-GR" dirty="0"/>
              <a:t> </a:t>
            </a:r>
            <a:r>
              <a:rPr lang="el-GR" dirty="0" err="1"/>
              <a:t>βάσης</a:t>
            </a:r>
            <a:r>
              <a:rPr lang="el-GR" dirty="0"/>
              <a:t> </a:t>
            </a:r>
            <a:r>
              <a:rPr lang="el-GR" dirty="0" err="1"/>
              <a:t>δεδομένων</a:t>
            </a:r>
            <a:r>
              <a:rPr lang="el-GR" dirty="0"/>
              <a:t> </a:t>
            </a:r>
            <a:r>
              <a:rPr lang="el-GR" dirty="0" err="1"/>
              <a:t>όπου</a:t>
            </a:r>
            <a:r>
              <a:rPr lang="el-GR" dirty="0"/>
              <a:t> </a:t>
            </a:r>
            <a:r>
              <a:rPr lang="el-GR" dirty="0" err="1"/>
              <a:t>αποθηκεύονται</a:t>
            </a:r>
            <a:r>
              <a:rPr lang="el-GR" dirty="0"/>
              <a:t> </a:t>
            </a:r>
            <a:r>
              <a:rPr lang="el-GR" dirty="0" err="1"/>
              <a:t>όλα</a:t>
            </a:r>
            <a:r>
              <a:rPr lang="el-GR" dirty="0"/>
              <a:t> τα </a:t>
            </a:r>
            <a:r>
              <a:rPr lang="el-GR" dirty="0" err="1"/>
              <a:t>εταιρικα</a:t>
            </a:r>
            <a:r>
              <a:rPr lang="el-GR" dirty="0"/>
              <a:t>́ </a:t>
            </a:r>
            <a:r>
              <a:rPr lang="el-GR" dirty="0" err="1"/>
              <a:t>δεδομένα</a:t>
            </a:r>
            <a:r>
              <a:rPr lang="el-GR" dirty="0"/>
              <a:t> και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</a:t>
            </a:r>
            <a:r>
              <a:rPr lang="el-GR" dirty="0" err="1"/>
              <a:t>ελτίωση</a:t>
            </a:r>
            <a:r>
              <a:rPr lang="el-GR" dirty="0"/>
              <a:t> της </a:t>
            </a:r>
            <a:r>
              <a:rPr lang="el-GR" dirty="0" err="1"/>
              <a:t>διαθεσιμότητας</a:t>
            </a:r>
            <a:r>
              <a:rPr lang="el-GR" dirty="0"/>
              <a:t> και της </a:t>
            </a:r>
            <a:r>
              <a:rPr lang="el-GR" dirty="0" err="1"/>
              <a:t>επεκτασιμότητας</a:t>
            </a:r>
            <a:r>
              <a:rPr lang="el-GR" dirty="0"/>
              <a:t> των </a:t>
            </a:r>
            <a:r>
              <a:rPr lang="el-GR" dirty="0" err="1"/>
              <a:t>πληροφοριακών</a:t>
            </a:r>
            <a:r>
              <a:rPr lang="el-GR" dirty="0"/>
              <a:t> </a:t>
            </a:r>
            <a:r>
              <a:rPr lang="el-GR" dirty="0" err="1"/>
              <a:t>συστημάτων</a:t>
            </a:r>
            <a:r>
              <a:rPr lang="el-GR" dirty="0"/>
              <a:t> </a:t>
            </a:r>
            <a:r>
              <a:rPr lang="el-GR" dirty="0" err="1"/>
              <a:t>μέσω</a:t>
            </a:r>
            <a:r>
              <a:rPr lang="el-GR" dirty="0"/>
              <a:t> της </a:t>
            </a:r>
            <a:r>
              <a:rPr lang="el-GR" dirty="0" err="1"/>
              <a:t>χρήσης</a:t>
            </a:r>
            <a:r>
              <a:rPr lang="el-GR" dirty="0"/>
              <a:t> </a:t>
            </a:r>
            <a:r>
              <a:rPr lang="el-GR" dirty="0" err="1"/>
              <a:t>ανοικτών</a:t>
            </a:r>
            <a:r>
              <a:rPr lang="el-GR" dirty="0"/>
              <a:t> και </a:t>
            </a:r>
            <a:r>
              <a:rPr lang="el-GR" dirty="0" err="1"/>
              <a:t>σύγχρονων</a:t>
            </a:r>
            <a:r>
              <a:rPr lang="el-GR" dirty="0"/>
              <a:t> </a:t>
            </a:r>
            <a:r>
              <a:rPr lang="el-GR" dirty="0" err="1"/>
              <a:t>αρχιτεκτονικών</a:t>
            </a:r>
            <a:r>
              <a:rPr lang="el-GR" dirty="0"/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endParaRPr lang="el-GR" b="1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70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9760"/>
            <a:ext cx="12065001" cy="711064"/>
          </a:xfrm>
        </p:spPr>
        <p:txBody>
          <a:bodyPr/>
          <a:lstStyle/>
          <a:p>
            <a:r>
              <a:rPr lang="el-GR" b="1" dirty="0" err="1"/>
              <a:t>Μειονεκτήματα</a:t>
            </a:r>
            <a:r>
              <a:rPr lang="el-GR" b="1" dirty="0"/>
              <a:t> </a:t>
            </a:r>
            <a:r>
              <a:rPr lang="el-GR" b="1" dirty="0" err="1"/>
              <a:t>χρήσης</a:t>
            </a:r>
            <a:r>
              <a:rPr lang="el-GR" b="1" dirty="0"/>
              <a:t>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300367" y="1389503"/>
            <a:ext cx="101674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dirty="0" err="1"/>
              <a:t>Δυσκολία</a:t>
            </a:r>
            <a:r>
              <a:rPr lang="el-GR" dirty="0"/>
              <a:t> </a:t>
            </a:r>
            <a:r>
              <a:rPr lang="el-GR" dirty="0" err="1"/>
              <a:t>προσαρμογής</a:t>
            </a:r>
            <a:r>
              <a:rPr lang="el-GR" dirty="0"/>
              <a:t> στους </a:t>
            </a:r>
            <a:r>
              <a:rPr lang="el-GR" dirty="0" err="1"/>
              <a:t>γοργούς</a:t>
            </a:r>
            <a:r>
              <a:rPr lang="el-GR" dirty="0"/>
              <a:t> </a:t>
            </a:r>
            <a:r>
              <a:rPr lang="el-GR" dirty="0" err="1"/>
              <a:t>ρυθμούς</a:t>
            </a:r>
            <a:r>
              <a:rPr lang="el-GR" dirty="0"/>
              <a:t> </a:t>
            </a:r>
            <a:r>
              <a:rPr lang="el-GR" dirty="0" err="1"/>
              <a:t>εξέλιξης</a:t>
            </a:r>
            <a:r>
              <a:rPr lang="el-GR" dirty="0"/>
              <a:t> των </a:t>
            </a:r>
            <a:r>
              <a:rPr lang="el-GR" dirty="0" err="1"/>
              <a:t>προϊόντων</a:t>
            </a:r>
            <a:r>
              <a:rPr lang="el-GR" dirty="0"/>
              <a:t> και των </a:t>
            </a:r>
            <a:r>
              <a:rPr lang="el-GR" dirty="0" err="1"/>
              <a:t>επιχειρηματικών</a:t>
            </a:r>
            <a:r>
              <a:rPr lang="el-GR" dirty="0"/>
              <a:t> </a:t>
            </a:r>
            <a:r>
              <a:rPr lang="el-GR" dirty="0" err="1"/>
              <a:t>δραστηριοτήτων</a:t>
            </a:r>
            <a:r>
              <a:rPr lang="el-GR" dirty="0"/>
              <a:t> του </a:t>
            </a:r>
            <a:r>
              <a:rPr lang="el-GR" dirty="0" err="1"/>
              <a:t>οργανισμου</a:t>
            </a:r>
            <a:r>
              <a:rPr lang="el-GR" dirty="0"/>
              <a:t>́. Τα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n-US" dirty="0"/>
              <a:t>ERP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εξαιρετικα</a:t>
            </a:r>
            <a:r>
              <a:rPr lang="el-GR" dirty="0"/>
              <a:t>́ </a:t>
            </a:r>
            <a:r>
              <a:rPr lang="el-GR" dirty="0" err="1"/>
              <a:t>δαπανηρα</a:t>
            </a:r>
            <a:r>
              <a:rPr lang="el-GR" dirty="0"/>
              <a:t>́ </a:t>
            </a:r>
            <a:r>
              <a:rPr lang="el-GR" dirty="0" err="1"/>
              <a:t>τόσο</a:t>
            </a:r>
            <a:r>
              <a:rPr lang="el-GR" dirty="0"/>
              <a:t> στην </a:t>
            </a:r>
            <a:r>
              <a:rPr lang="el-GR" dirty="0" err="1"/>
              <a:t>εγκατα</a:t>
            </a:r>
            <a:r>
              <a:rPr lang="el-GR" dirty="0"/>
              <a:t>́- </a:t>
            </a:r>
            <a:r>
              <a:rPr lang="el-GR" dirty="0" err="1"/>
              <a:t>σταση</a:t>
            </a:r>
            <a:r>
              <a:rPr lang="el-GR" dirty="0"/>
              <a:t> </a:t>
            </a:r>
            <a:r>
              <a:rPr lang="el-GR" dirty="0" err="1"/>
              <a:t>όσο</a:t>
            </a:r>
            <a:r>
              <a:rPr lang="el-GR" dirty="0"/>
              <a:t> και στη </a:t>
            </a:r>
            <a:r>
              <a:rPr lang="el-GR" dirty="0" err="1"/>
              <a:t>συντήρηση</a:t>
            </a:r>
            <a:r>
              <a:rPr lang="el-GR" dirty="0"/>
              <a:t>́ τους με </a:t>
            </a:r>
            <a:r>
              <a:rPr lang="el-GR" dirty="0" err="1"/>
              <a:t>συνέπεια</a:t>
            </a:r>
            <a:r>
              <a:rPr lang="el-GR" dirty="0"/>
              <a:t> οι </a:t>
            </a:r>
            <a:r>
              <a:rPr lang="el-GR" dirty="0" err="1"/>
              <a:t>αλλαγές</a:t>
            </a:r>
            <a:r>
              <a:rPr lang="el-GR" dirty="0"/>
              <a:t> στο </a:t>
            </a:r>
            <a:r>
              <a:rPr lang="el-GR" dirty="0" err="1"/>
              <a:t>περιβάλλον</a:t>
            </a:r>
            <a:r>
              <a:rPr lang="el-GR" dirty="0"/>
              <a:t> της </a:t>
            </a:r>
            <a:r>
              <a:rPr lang="el-GR" dirty="0" err="1"/>
              <a:t>επιχείρησης</a:t>
            </a:r>
            <a:r>
              <a:rPr lang="el-GR" dirty="0"/>
              <a:t> να μην </a:t>
            </a:r>
            <a:r>
              <a:rPr lang="el-GR" dirty="0" err="1"/>
              <a:t>απορροφώνται</a:t>
            </a:r>
            <a:r>
              <a:rPr lang="el-GR" dirty="0"/>
              <a:t> </a:t>
            </a:r>
            <a:r>
              <a:rPr lang="el-GR" dirty="0" err="1"/>
              <a:t>γρήγορα</a:t>
            </a:r>
            <a:r>
              <a:rPr lang="el-GR" dirty="0"/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Το </a:t>
            </a:r>
            <a:r>
              <a:rPr lang="el-GR" dirty="0" err="1"/>
              <a:t>σύστημα</a:t>
            </a:r>
            <a:r>
              <a:rPr lang="el-GR" dirty="0"/>
              <a:t> </a:t>
            </a:r>
            <a:r>
              <a:rPr lang="el-GR" dirty="0" err="1"/>
              <a:t>αδυνατει</a:t>
            </a:r>
            <a:r>
              <a:rPr lang="el-GR" dirty="0"/>
              <a:t>́ να </a:t>
            </a:r>
            <a:r>
              <a:rPr lang="el-GR" dirty="0" err="1"/>
              <a:t>αντεπεξέλθει</a:t>
            </a:r>
            <a:r>
              <a:rPr lang="el-GR" dirty="0"/>
              <a:t> στους </a:t>
            </a:r>
            <a:r>
              <a:rPr lang="el-GR" dirty="0" err="1"/>
              <a:t>όρους</a:t>
            </a:r>
            <a:r>
              <a:rPr lang="el-GR" dirty="0"/>
              <a:t> </a:t>
            </a:r>
            <a:r>
              <a:rPr lang="el-GR" dirty="0" err="1"/>
              <a:t>λειτουργίας</a:t>
            </a:r>
            <a:r>
              <a:rPr lang="el-GR" dirty="0"/>
              <a:t> του αν η </a:t>
            </a:r>
            <a:r>
              <a:rPr lang="el-GR" dirty="0" err="1"/>
              <a:t>συνεργασία</a:t>
            </a:r>
            <a:r>
              <a:rPr lang="el-GR" dirty="0"/>
              <a:t> με τους </a:t>
            </a:r>
            <a:r>
              <a:rPr lang="el-GR" dirty="0" err="1"/>
              <a:t>προμηθευτές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ελλιπής</a:t>
            </a:r>
            <a:r>
              <a:rPr lang="el-GR" dirty="0"/>
              <a:t>. Οι </a:t>
            </a:r>
            <a:r>
              <a:rPr lang="el-GR" dirty="0" err="1"/>
              <a:t>προμηθευτές</a:t>
            </a:r>
            <a:r>
              <a:rPr lang="el-GR" dirty="0"/>
              <a:t> </a:t>
            </a:r>
            <a:r>
              <a:rPr lang="el-GR" dirty="0" err="1"/>
              <a:t>αποτελούν</a:t>
            </a:r>
            <a:r>
              <a:rPr lang="el-GR" dirty="0"/>
              <a:t> </a:t>
            </a:r>
            <a:r>
              <a:rPr lang="el-GR" dirty="0" err="1"/>
              <a:t>παράγοντα</a:t>
            </a:r>
            <a:r>
              <a:rPr lang="el-GR" dirty="0"/>
              <a:t> </a:t>
            </a:r>
            <a:r>
              <a:rPr lang="el-GR" dirty="0" err="1"/>
              <a:t>ζωτικής</a:t>
            </a:r>
            <a:r>
              <a:rPr lang="el-GR" dirty="0"/>
              <a:t> </a:t>
            </a:r>
            <a:r>
              <a:rPr lang="el-GR" dirty="0" err="1"/>
              <a:t>σημασίας</a:t>
            </a:r>
            <a:r>
              <a:rPr lang="el-GR" dirty="0"/>
              <a:t> για τη </a:t>
            </a:r>
            <a:r>
              <a:rPr lang="el-GR" dirty="0" err="1"/>
              <a:t>διατήρηση</a:t>
            </a:r>
            <a:r>
              <a:rPr lang="el-GR" dirty="0"/>
              <a:t> της </a:t>
            </a:r>
            <a:r>
              <a:rPr lang="el-GR" dirty="0" err="1"/>
              <a:t>αλυσίδας</a:t>
            </a:r>
            <a:r>
              <a:rPr lang="el-GR" dirty="0"/>
              <a:t> </a:t>
            </a:r>
            <a:r>
              <a:rPr lang="el-GR" dirty="0" err="1"/>
              <a:t>ζωής</a:t>
            </a:r>
            <a:r>
              <a:rPr lang="el-GR" dirty="0"/>
              <a:t>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συστήματος</a:t>
            </a:r>
            <a:r>
              <a:rPr lang="el-GR" dirty="0"/>
              <a:t> </a:t>
            </a:r>
            <a:r>
              <a:rPr lang="en-US" dirty="0"/>
              <a:t>ERP, </a:t>
            </a:r>
            <a:r>
              <a:rPr lang="el-GR" dirty="0"/>
              <a:t>με </a:t>
            </a:r>
            <a:r>
              <a:rPr lang="el-GR" dirty="0" err="1"/>
              <a:t>συνέπεια</a:t>
            </a:r>
            <a:r>
              <a:rPr lang="el-GR" dirty="0"/>
              <a:t> μια </a:t>
            </a:r>
            <a:r>
              <a:rPr lang="el-GR" dirty="0" err="1"/>
              <a:t>διαφωνία</a:t>
            </a:r>
            <a:r>
              <a:rPr lang="el-GR" dirty="0"/>
              <a:t> </a:t>
            </a:r>
            <a:r>
              <a:rPr lang="el-GR" dirty="0" err="1"/>
              <a:t>μαζι</a:t>
            </a:r>
            <a:r>
              <a:rPr lang="el-GR" dirty="0"/>
              <a:t>́ τους να </a:t>
            </a:r>
            <a:r>
              <a:rPr lang="el-GR" dirty="0" err="1"/>
              <a:t>θέσει</a:t>
            </a:r>
            <a:r>
              <a:rPr lang="el-GR" dirty="0"/>
              <a:t> σε </a:t>
            </a:r>
            <a:r>
              <a:rPr lang="el-GR" dirty="0" err="1"/>
              <a:t>κίνδυνο</a:t>
            </a:r>
            <a:r>
              <a:rPr lang="el-GR" dirty="0"/>
              <a:t> τη </a:t>
            </a:r>
            <a:r>
              <a:rPr lang="el-GR" dirty="0" err="1"/>
              <a:t>ζωτικότητα</a:t>
            </a:r>
            <a:r>
              <a:rPr lang="el-GR" dirty="0"/>
              <a:t> του </a:t>
            </a:r>
            <a:r>
              <a:rPr lang="el-GR" dirty="0" err="1"/>
              <a:t>συστήματος</a:t>
            </a:r>
            <a:r>
              <a:rPr lang="el-GR" dirty="0"/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Το </a:t>
            </a:r>
            <a:r>
              <a:rPr lang="el-GR" dirty="0" err="1"/>
              <a:t>σύστημα</a:t>
            </a:r>
            <a:r>
              <a:rPr lang="el-GR" dirty="0"/>
              <a:t> </a:t>
            </a:r>
            <a:r>
              <a:rPr lang="el-GR" dirty="0" err="1"/>
              <a:t>αδυνατει</a:t>
            </a:r>
            <a:r>
              <a:rPr lang="el-GR" dirty="0"/>
              <a:t>́ να </a:t>
            </a:r>
            <a:r>
              <a:rPr lang="el-GR" dirty="0" err="1"/>
              <a:t>λειτουργήσει</a:t>
            </a:r>
            <a:r>
              <a:rPr lang="el-GR" dirty="0"/>
              <a:t> </a:t>
            </a:r>
            <a:r>
              <a:rPr lang="el-GR" dirty="0" err="1"/>
              <a:t>σωστα</a:t>
            </a:r>
            <a:r>
              <a:rPr lang="el-GR" dirty="0"/>
              <a:t>́ αν οι </a:t>
            </a:r>
            <a:r>
              <a:rPr lang="el-GR" dirty="0" err="1"/>
              <a:t>χρήστες</a:t>
            </a:r>
            <a:r>
              <a:rPr lang="el-GR" dirty="0"/>
              <a:t> του δεν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άρτια</a:t>
            </a:r>
            <a:r>
              <a:rPr lang="el-GR" dirty="0"/>
              <a:t> </a:t>
            </a:r>
            <a:r>
              <a:rPr lang="el-GR" dirty="0" err="1"/>
              <a:t>εκπαιδευμένοι</a:t>
            </a:r>
            <a:r>
              <a:rPr lang="el-GR" dirty="0"/>
              <a:t>. Τα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l-GR" dirty="0" err="1"/>
              <a:t>αυτα</a:t>
            </a:r>
            <a:r>
              <a:rPr lang="el-GR" dirty="0"/>
              <a:t>́ </a:t>
            </a:r>
            <a:r>
              <a:rPr lang="el-GR" dirty="0" err="1"/>
              <a:t>παρέχουν</a:t>
            </a:r>
            <a:r>
              <a:rPr lang="el-GR" dirty="0"/>
              <a:t> </a:t>
            </a:r>
            <a:r>
              <a:rPr lang="el-GR" dirty="0" err="1"/>
              <a:t>αυτήν</a:t>
            </a:r>
            <a:r>
              <a:rPr lang="el-GR" dirty="0"/>
              <a:t> την </a:t>
            </a:r>
            <a:r>
              <a:rPr lang="el-GR" dirty="0" err="1"/>
              <a:t>αυτοματοποίηση</a:t>
            </a:r>
            <a:r>
              <a:rPr lang="el-GR" dirty="0"/>
              <a:t> </a:t>
            </a:r>
            <a:r>
              <a:rPr lang="el-GR" dirty="0" err="1"/>
              <a:t>βασιζόμενα</a:t>
            </a:r>
            <a:r>
              <a:rPr lang="el-GR" dirty="0"/>
              <a:t> σε </a:t>
            </a:r>
            <a:r>
              <a:rPr lang="el-GR" dirty="0" err="1"/>
              <a:t>πολύπλοκες</a:t>
            </a:r>
            <a:r>
              <a:rPr lang="el-GR" dirty="0"/>
              <a:t> </a:t>
            </a:r>
            <a:r>
              <a:rPr lang="el-GR" dirty="0" err="1"/>
              <a:t>διαδικασίες</a:t>
            </a:r>
            <a:r>
              <a:rPr lang="el-GR" dirty="0"/>
              <a:t>, που με </a:t>
            </a:r>
            <a:r>
              <a:rPr lang="el-GR" dirty="0" err="1"/>
              <a:t>έναν</a:t>
            </a:r>
            <a:r>
              <a:rPr lang="el-GR" dirty="0"/>
              <a:t> </a:t>
            </a:r>
            <a:r>
              <a:rPr lang="el-GR" dirty="0" err="1"/>
              <a:t>εσφαλμένο</a:t>
            </a:r>
            <a:r>
              <a:rPr lang="el-GR" dirty="0"/>
              <a:t> </a:t>
            </a:r>
            <a:r>
              <a:rPr lang="el-GR" dirty="0" err="1"/>
              <a:t>χειρισμο</a:t>
            </a:r>
            <a:r>
              <a:rPr lang="el-GR" dirty="0"/>
              <a:t>́ </a:t>
            </a:r>
            <a:r>
              <a:rPr lang="el-GR" dirty="0" err="1"/>
              <a:t>μπορει</a:t>
            </a:r>
            <a:r>
              <a:rPr lang="el-GR" dirty="0"/>
              <a:t>́ να </a:t>
            </a:r>
            <a:r>
              <a:rPr lang="el-GR" dirty="0" err="1"/>
              <a:t>αποσταθεροποιηθούν</a:t>
            </a:r>
            <a:r>
              <a:rPr lang="el-GR" dirty="0"/>
              <a:t>. </a:t>
            </a:r>
          </a:p>
          <a:p>
            <a:endParaRPr lang="el-GR" b="1" dirty="0"/>
          </a:p>
        </p:txBody>
      </p:sp>
      <p:pic>
        <p:nvPicPr>
          <p:cNvPr id="6146" name="Picture 2" descr="page21image36042432">
            <a:extLst>
              <a:ext uri="{FF2B5EF4-FFF2-40B4-BE49-F238E27FC236}">
                <a16:creationId xmlns:a16="http://schemas.microsoft.com/office/drawing/2014/main" id="{E1C82650-9360-444D-B302-4B6CF42C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57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48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dirty="0" err="1"/>
              <a:t>Εισαγωγ</a:t>
            </a:r>
            <a:r>
              <a:rPr lang="en-US" dirty="0"/>
              <a:t>ή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Η </a:t>
            </a:r>
            <a:r>
              <a:rPr lang="el-GR" dirty="0" err="1"/>
              <a:t>πρωτοφανής</a:t>
            </a:r>
            <a:r>
              <a:rPr lang="el-GR" dirty="0"/>
              <a:t> </a:t>
            </a:r>
            <a:r>
              <a:rPr lang="el-GR" dirty="0" err="1"/>
              <a:t>ανάπτυξη</a:t>
            </a:r>
            <a:r>
              <a:rPr lang="el-GR" dirty="0"/>
              <a:t> των </a:t>
            </a:r>
            <a:r>
              <a:rPr lang="el-GR" dirty="0" err="1"/>
              <a:t>Τεχνολογιών</a:t>
            </a:r>
            <a:r>
              <a:rPr lang="el-GR" dirty="0"/>
              <a:t> </a:t>
            </a:r>
            <a:r>
              <a:rPr lang="el-GR" dirty="0" err="1"/>
              <a:t>Πληροφορίας</a:t>
            </a:r>
            <a:r>
              <a:rPr lang="el-GR" dirty="0"/>
              <a:t> και </a:t>
            </a:r>
            <a:r>
              <a:rPr lang="el-GR" dirty="0" err="1"/>
              <a:t>Επικοινωνίας</a:t>
            </a:r>
            <a:r>
              <a:rPr lang="el-GR" dirty="0"/>
              <a:t> (ΤΠΕ) </a:t>
            </a:r>
            <a:r>
              <a:rPr lang="el-GR" dirty="0" err="1"/>
              <a:t>έχει</a:t>
            </a:r>
            <a:r>
              <a:rPr lang="el-GR" dirty="0"/>
              <a:t> </a:t>
            </a:r>
            <a:r>
              <a:rPr lang="el-GR" dirty="0" err="1"/>
              <a:t>επηρεάσει</a:t>
            </a:r>
            <a:r>
              <a:rPr lang="el-GR" dirty="0"/>
              <a:t> </a:t>
            </a:r>
            <a:r>
              <a:rPr lang="el-GR" dirty="0" err="1"/>
              <a:t>όλο</a:t>
            </a:r>
            <a:r>
              <a:rPr lang="el-GR" dirty="0"/>
              <a:t> το </a:t>
            </a:r>
            <a:r>
              <a:rPr lang="el-GR" dirty="0" err="1"/>
              <a:t>φάσμα</a:t>
            </a:r>
            <a:r>
              <a:rPr lang="el-GR" dirty="0"/>
              <a:t> των </a:t>
            </a:r>
            <a:r>
              <a:rPr lang="el-GR" dirty="0" err="1"/>
              <a:t>επιχειρηματικών</a:t>
            </a:r>
            <a:r>
              <a:rPr lang="el-GR" dirty="0"/>
              <a:t> </a:t>
            </a:r>
            <a:r>
              <a:rPr lang="el-GR" dirty="0" err="1"/>
              <a:t>εφαρμογών</a:t>
            </a:r>
            <a:r>
              <a:rPr lang="el-GR" dirty="0"/>
              <a:t> και των </a:t>
            </a:r>
            <a:r>
              <a:rPr lang="el-GR" dirty="0" err="1"/>
              <a:t>πληροφοριακών</a:t>
            </a:r>
            <a:r>
              <a:rPr lang="el-GR" dirty="0"/>
              <a:t> </a:t>
            </a:r>
            <a:r>
              <a:rPr lang="el-GR" dirty="0" err="1"/>
              <a:t>συστημάτων</a:t>
            </a:r>
            <a:r>
              <a:rPr lang="el-GR" dirty="0"/>
              <a:t> που </a:t>
            </a:r>
            <a:r>
              <a:rPr lang="el-GR" dirty="0" err="1"/>
              <a:t>απευθύνονται</a:t>
            </a:r>
            <a:r>
              <a:rPr lang="el-GR" dirty="0"/>
              <a:t> στις </a:t>
            </a:r>
            <a:r>
              <a:rPr lang="el-GR" dirty="0" err="1"/>
              <a:t>επιχειρήσεις</a:t>
            </a:r>
            <a:r>
              <a:rPr lang="el-GR" dirty="0"/>
              <a:t>. 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l-GR" dirty="0" err="1"/>
              <a:t>Ταυτόχρονα</a:t>
            </a:r>
            <a:r>
              <a:rPr lang="el-GR" dirty="0"/>
              <a:t>, το </a:t>
            </a:r>
            <a:r>
              <a:rPr lang="el-GR" dirty="0" err="1"/>
              <a:t>επιχειρηματικο</a:t>
            </a:r>
            <a:r>
              <a:rPr lang="el-GR" dirty="0"/>
              <a:t>́ </a:t>
            </a:r>
            <a:r>
              <a:rPr lang="el-GR" dirty="0" err="1"/>
              <a:t>περιβάλλον</a:t>
            </a:r>
            <a:r>
              <a:rPr lang="el-GR" dirty="0"/>
              <a:t> </a:t>
            </a:r>
            <a:r>
              <a:rPr lang="el-GR" dirty="0" err="1"/>
              <a:t>γίνεται</a:t>
            </a:r>
            <a:r>
              <a:rPr lang="el-GR" dirty="0"/>
              <a:t> </a:t>
            </a:r>
            <a:r>
              <a:rPr lang="el-GR" dirty="0" err="1"/>
              <a:t>όλο</a:t>
            </a:r>
            <a:r>
              <a:rPr lang="el-GR" dirty="0"/>
              <a:t> και </a:t>
            </a:r>
            <a:r>
              <a:rPr lang="el-GR" dirty="0" err="1"/>
              <a:t>περισσότερο</a:t>
            </a:r>
            <a:r>
              <a:rPr lang="el-GR" dirty="0"/>
              <a:t> </a:t>
            </a:r>
            <a:r>
              <a:rPr lang="el-GR" dirty="0" err="1"/>
              <a:t>σύνθετο</a:t>
            </a:r>
            <a:r>
              <a:rPr lang="el-GR" dirty="0"/>
              <a:t>, με τις </a:t>
            </a:r>
            <a:r>
              <a:rPr lang="el-GR" dirty="0" err="1"/>
              <a:t>λειτουργικές</a:t>
            </a:r>
            <a:r>
              <a:rPr lang="el-GR" dirty="0"/>
              <a:t> </a:t>
            </a:r>
            <a:r>
              <a:rPr lang="el-GR" dirty="0" err="1"/>
              <a:t>μονάδες</a:t>
            </a:r>
            <a:r>
              <a:rPr lang="el-GR" dirty="0"/>
              <a:t> που το </a:t>
            </a:r>
            <a:r>
              <a:rPr lang="el-GR" dirty="0" err="1"/>
              <a:t>αποτελούν</a:t>
            </a:r>
            <a:r>
              <a:rPr lang="el-GR" dirty="0"/>
              <a:t> να </a:t>
            </a:r>
            <a:r>
              <a:rPr lang="el-GR" dirty="0" err="1"/>
              <a:t>απαιτούν</a:t>
            </a:r>
            <a:r>
              <a:rPr lang="el-GR" dirty="0"/>
              <a:t> </a:t>
            </a:r>
            <a:r>
              <a:rPr lang="el-GR" dirty="0" err="1"/>
              <a:t>μεγαλύτερο</a:t>
            </a:r>
            <a:r>
              <a:rPr lang="el-GR" dirty="0"/>
              <a:t> </a:t>
            </a:r>
            <a:r>
              <a:rPr lang="el-GR" dirty="0" err="1"/>
              <a:t>φάσμα</a:t>
            </a:r>
            <a:r>
              <a:rPr lang="el-GR" dirty="0"/>
              <a:t> </a:t>
            </a:r>
            <a:r>
              <a:rPr lang="el-GR" dirty="0" err="1"/>
              <a:t>λειτουργικότητας</a:t>
            </a:r>
            <a:r>
              <a:rPr lang="el-GR" dirty="0"/>
              <a:t> και </a:t>
            </a:r>
            <a:r>
              <a:rPr lang="el-GR" dirty="0" err="1"/>
              <a:t>μεγαλύτερη</a:t>
            </a:r>
            <a:r>
              <a:rPr lang="el-GR" dirty="0"/>
              <a:t> </a:t>
            </a:r>
            <a:r>
              <a:rPr lang="el-GR" dirty="0" err="1"/>
              <a:t>ολοκλήρωση</a:t>
            </a:r>
            <a:r>
              <a:rPr lang="en-US" dirty="0"/>
              <a:t>.</a:t>
            </a:r>
            <a:r>
              <a:rPr lang="el-GR" dirty="0"/>
              <a:t> 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M</a:t>
            </a:r>
            <a:r>
              <a:rPr lang="el-GR" dirty="0"/>
              <a:t>ε </a:t>
            </a:r>
            <a:r>
              <a:rPr lang="el-GR" dirty="0" err="1"/>
              <a:t>σκοπο</a:t>
            </a:r>
            <a:r>
              <a:rPr lang="el-GR" dirty="0"/>
              <a:t>́ </a:t>
            </a:r>
            <a:endParaRPr lang="en-US" dirty="0"/>
          </a:p>
          <a:p>
            <a:pPr algn="just"/>
            <a:r>
              <a:rPr lang="el-GR" dirty="0"/>
              <a:t>τη </a:t>
            </a:r>
            <a:r>
              <a:rPr lang="el-GR" dirty="0" err="1"/>
              <a:t>γρηγορότερη</a:t>
            </a:r>
            <a:r>
              <a:rPr lang="el-GR" dirty="0"/>
              <a:t> </a:t>
            </a:r>
            <a:r>
              <a:rPr lang="el-GR" dirty="0" err="1"/>
              <a:t>λήψη</a:t>
            </a:r>
            <a:r>
              <a:rPr lang="el-GR" dirty="0"/>
              <a:t> </a:t>
            </a:r>
            <a:r>
              <a:rPr lang="el-GR" dirty="0" err="1"/>
              <a:t>αποφάσεων</a:t>
            </a:r>
            <a:r>
              <a:rPr lang="el-GR" dirty="0"/>
              <a:t>, </a:t>
            </a:r>
            <a:endParaRPr lang="en-US" dirty="0"/>
          </a:p>
          <a:p>
            <a:pPr algn="just"/>
            <a:r>
              <a:rPr lang="el-GR" dirty="0"/>
              <a:t>την </a:t>
            </a:r>
            <a:r>
              <a:rPr lang="el-GR" dirty="0" err="1"/>
              <a:t>καλύτερη</a:t>
            </a:r>
            <a:r>
              <a:rPr lang="el-GR" dirty="0"/>
              <a:t> </a:t>
            </a:r>
            <a:r>
              <a:rPr lang="el-GR" dirty="0" err="1"/>
              <a:t>διαχείριση</a:t>
            </a:r>
            <a:r>
              <a:rPr lang="el-GR" dirty="0"/>
              <a:t> των </a:t>
            </a:r>
            <a:r>
              <a:rPr lang="el-GR" dirty="0" err="1"/>
              <a:t>επιχειρηματικών</a:t>
            </a:r>
            <a:r>
              <a:rPr lang="el-GR" dirty="0"/>
              <a:t> </a:t>
            </a:r>
            <a:r>
              <a:rPr lang="el-GR" dirty="0" err="1"/>
              <a:t>πόρων</a:t>
            </a:r>
            <a:r>
              <a:rPr lang="el-GR" dirty="0"/>
              <a:t>, </a:t>
            </a:r>
            <a:endParaRPr lang="en-US" dirty="0"/>
          </a:p>
          <a:p>
            <a:pPr algn="just"/>
            <a:r>
              <a:rPr lang="el-GR" dirty="0"/>
              <a:t>των </a:t>
            </a:r>
            <a:r>
              <a:rPr lang="el-GR" dirty="0" err="1"/>
              <a:t>πελατών</a:t>
            </a:r>
            <a:r>
              <a:rPr lang="el-GR" dirty="0"/>
              <a:t>, </a:t>
            </a:r>
            <a:endParaRPr lang="en-US" dirty="0"/>
          </a:p>
          <a:p>
            <a:pPr algn="just"/>
            <a:r>
              <a:rPr lang="el-GR" dirty="0"/>
              <a:t>των </a:t>
            </a:r>
            <a:r>
              <a:rPr lang="el-GR" dirty="0" err="1"/>
              <a:t>εφοδιαστικών</a:t>
            </a:r>
            <a:r>
              <a:rPr lang="el-GR" dirty="0"/>
              <a:t> </a:t>
            </a:r>
            <a:r>
              <a:rPr lang="el-GR" dirty="0" err="1"/>
              <a:t>αλυσίδων</a:t>
            </a:r>
            <a:r>
              <a:rPr lang="el-GR" dirty="0"/>
              <a:t> κ.λπ. 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l-GR" dirty="0"/>
              <a:t>Στο </a:t>
            </a:r>
            <a:r>
              <a:rPr lang="el-GR" dirty="0" err="1"/>
              <a:t>πλαίσιο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́, η </a:t>
            </a:r>
            <a:r>
              <a:rPr lang="el-GR" dirty="0" err="1"/>
              <a:t>αποτελεσματικη</a:t>
            </a:r>
            <a:r>
              <a:rPr lang="el-GR" dirty="0"/>
              <a:t>́ </a:t>
            </a:r>
            <a:r>
              <a:rPr lang="el-GR" dirty="0" err="1"/>
              <a:t>διοίκηση</a:t>
            </a:r>
            <a:r>
              <a:rPr lang="el-GR" dirty="0"/>
              <a:t> των </a:t>
            </a:r>
            <a:r>
              <a:rPr lang="el-GR" dirty="0" err="1"/>
              <a:t>οργανισμών</a:t>
            </a:r>
            <a:r>
              <a:rPr lang="el-GR" dirty="0"/>
              <a:t> </a:t>
            </a:r>
            <a:r>
              <a:rPr lang="el-GR" dirty="0" err="1"/>
              <a:t>απαιτει</a:t>
            </a:r>
            <a:r>
              <a:rPr lang="el-GR" dirty="0"/>
              <a:t>́ </a:t>
            </a:r>
            <a:r>
              <a:rPr lang="el-GR" dirty="0" err="1"/>
              <a:t>αποδοτικα</a:t>
            </a:r>
            <a:r>
              <a:rPr lang="el-GR" dirty="0"/>
              <a:t>́ </a:t>
            </a:r>
            <a:r>
              <a:rPr lang="el-GR" dirty="0" err="1"/>
              <a:t>πληροφοριακα</a:t>
            </a:r>
            <a:r>
              <a:rPr lang="el-GR" dirty="0"/>
              <a:t>́ </a:t>
            </a:r>
            <a:r>
              <a:rPr lang="el-GR" dirty="0" err="1"/>
              <a:t>συστήματα</a:t>
            </a:r>
            <a:r>
              <a:rPr lang="el-GR" dirty="0"/>
              <a:t> που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ικανα</a:t>
            </a:r>
            <a:r>
              <a:rPr lang="el-GR" dirty="0"/>
              <a:t>́ να </a:t>
            </a:r>
            <a:r>
              <a:rPr lang="el-GR" dirty="0" err="1"/>
              <a:t>συμβάλλουν</a:t>
            </a:r>
            <a:r>
              <a:rPr lang="el-GR" dirty="0"/>
              <a:t> </a:t>
            </a:r>
            <a:r>
              <a:rPr lang="el-GR" dirty="0" err="1"/>
              <a:t>αποφασιστικα</a:t>
            </a:r>
            <a:r>
              <a:rPr lang="el-GR" dirty="0"/>
              <a:t>́ στη </a:t>
            </a:r>
            <a:r>
              <a:rPr lang="el-GR" dirty="0" err="1"/>
              <a:t>βελτίωση</a:t>
            </a:r>
            <a:r>
              <a:rPr lang="el-GR" dirty="0"/>
              <a:t> της </a:t>
            </a:r>
            <a:r>
              <a:rPr lang="el-GR" dirty="0" err="1"/>
              <a:t>ανταγωνιστικότητας</a:t>
            </a:r>
            <a:r>
              <a:rPr lang="el-GR" dirty="0"/>
              <a:t> και </a:t>
            </a:r>
            <a:r>
              <a:rPr lang="el-GR" dirty="0" err="1"/>
              <a:t>μπορούν</a:t>
            </a:r>
            <a:r>
              <a:rPr lang="el-GR" dirty="0"/>
              <a:t> να </a:t>
            </a:r>
            <a:r>
              <a:rPr lang="el-GR" dirty="0" err="1"/>
              <a:t>υποστηρίξουν</a:t>
            </a:r>
            <a:r>
              <a:rPr lang="el-GR" dirty="0"/>
              <a:t> </a:t>
            </a:r>
            <a:r>
              <a:rPr lang="el-GR" dirty="0" err="1"/>
              <a:t>σύγχρονες</a:t>
            </a:r>
            <a:r>
              <a:rPr lang="el-GR" dirty="0"/>
              <a:t> </a:t>
            </a:r>
            <a:r>
              <a:rPr lang="el-GR" dirty="0" err="1"/>
              <a:t>μεθόδους</a:t>
            </a:r>
            <a:r>
              <a:rPr lang="el-GR" dirty="0"/>
              <a:t> </a:t>
            </a:r>
            <a:r>
              <a:rPr lang="el-GR" dirty="0" err="1"/>
              <a:t>διοίκησης</a:t>
            </a:r>
            <a:r>
              <a:rPr lang="el-GR" dirty="0"/>
              <a:t> και </a:t>
            </a:r>
            <a:r>
              <a:rPr lang="el-GR" dirty="0" err="1"/>
              <a:t>μοντέρνες</a:t>
            </a:r>
            <a:r>
              <a:rPr lang="el-GR" dirty="0"/>
              <a:t> </a:t>
            </a:r>
            <a:r>
              <a:rPr lang="el-GR" dirty="0" err="1"/>
              <a:t>επι</a:t>
            </a:r>
            <a:r>
              <a:rPr lang="el-GR" dirty="0"/>
              <a:t>- </a:t>
            </a:r>
            <a:r>
              <a:rPr lang="el-GR" dirty="0" err="1"/>
              <a:t>χειρηματικές</a:t>
            </a:r>
            <a:r>
              <a:rPr lang="el-GR" dirty="0"/>
              <a:t> </a:t>
            </a:r>
            <a:r>
              <a:rPr lang="el-GR" dirty="0" err="1"/>
              <a:t>στρατηγικές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3347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dirty="0" err="1"/>
              <a:t>Δυνατ</a:t>
            </a:r>
            <a:r>
              <a:rPr lang="en-US" dirty="0" err="1"/>
              <a:t>ό</a:t>
            </a:r>
            <a:r>
              <a:rPr lang="el-GR" dirty="0" err="1"/>
              <a:t>τητες</a:t>
            </a:r>
            <a:r>
              <a:rPr lang="el-GR" dirty="0"/>
              <a:t> </a:t>
            </a:r>
            <a:r>
              <a:rPr lang="en-US" dirty="0"/>
              <a:t>ERP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Στην </a:t>
            </a:r>
            <a:r>
              <a:rPr lang="el-GR" dirty="0" err="1"/>
              <a:t>ουσία</a:t>
            </a:r>
            <a:r>
              <a:rPr lang="el-GR" dirty="0"/>
              <a:t> </a:t>
            </a:r>
            <a:r>
              <a:rPr lang="el-GR" dirty="0" err="1"/>
              <a:t>αυτο</a:t>
            </a:r>
            <a:r>
              <a:rPr lang="el-GR" dirty="0"/>
              <a:t>́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σωστο</a:t>
            </a:r>
            <a:r>
              <a:rPr lang="el-GR" dirty="0"/>
              <a:t>́ </a:t>
            </a:r>
            <a:r>
              <a:rPr lang="el-GR" dirty="0" err="1"/>
              <a:t>αφου</a:t>
            </a:r>
            <a:r>
              <a:rPr lang="el-GR" dirty="0"/>
              <a:t>́ τα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n-US" dirty="0"/>
              <a:t>ERP </a:t>
            </a:r>
            <a:r>
              <a:rPr lang="el-GR" dirty="0"/>
              <a:t>δεν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μόνο</a:t>
            </a:r>
            <a:r>
              <a:rPr lang="el-GR" dirty="0"/>
              <a:t> </a:t>
            </a:r>
            <a:r>
              <a:rPr lang="el-GR" dirty="0" err="1"/>
              <a:t>πληροφοριακα</a:t>
            </a:r>
            <a:r>
              <a:rPr lang="el-GR" dirty="0"/>
              <a:t>́ </a:t>
            </a:r>
            <a:r>
              <a:rPr lang="el-GR" dirty="0" err="1"/>
              <a:t>συστήματα</a:t>
            </a:r>
            <a:r>
              <a:rPr lang="el-GR" dirty="0"/>
              <a:t>- </a:t>
            </a:r>
            <a:r>
              <a:rPr lang="el-GR" dirty="0" err="1"/>
              <a:t>αλλα</a:t>
            </a:r>
            <a:r>
              <a:rPr lang="el-GR" dirty="0"/>
              <a:t>́ </a:t>
            </a:r>
            <a:r>
              <a:rPr lang="el-GR" dirty="0" err="1"/>
              <a:t>ενσωματώνουν</a:t>
            </a:r>
            <a:r>
              <a:rPr lang="el-GR" dirty="0"/>
              <a:t> και </a:t>
            </a:r>
            <a:r>
              <a:rPr lang="el-GR" dirty="0" err="1"/>
              <a:t>υλοποιούν</a:t>
            </a:r>
            <a:r>
              <a:rPr lang="el-GR" dirty="0"/>
              <a:t> </a:t>
            </a:r>
            <a:r>
              <a:rPr lang="el-GR" dirty="0" err="1"/>
              <a:t>διοικητικές</a:t>
            </a:r>
            <a:r>
              <a:rPr lang="el-GR" dirty="0"/>
              <a:t> </a:t>
            </a:r>
            <a:r>
              <a:rPr lang="el-GR" dirty="0" err="1"/>
              <a:t>πρακτικές</a:t>
            </a:r>
            <a:r>
              <a:rPr lang="el-GR" dirty="0"/>
              <a:t> </a:t>
            </a:r>
            <a:r>
              <a:rPr lang="el-GR" dirty="0" err="1"/>
              <a:t>καθώς</a:t>
            </a:r>
            <a:r>
              <a:rPr lang="el-GR" dirty="0"/>
              <a:t> και την </a:t>
            </a:r>
            <a:r>
              <a:rPr lang="el-GR" dirty="0" err="1"/>
              <a:t>οργάνωση</a:t>
            </a:r>
            <a:r>
              <a:rPr lang="el-GR" dirty="0"/>
              <a:t> της </a:t>
            </a:r>
            <a:r>
              <a:rPr lang="el-GR" dirty="0" err="1"/>
              <a:t>επιχει</a:t>
            </a:r>
            <a:r>
              <a:rPr lang="el-GR" dirty="0"/>
              <a:t>́- </a:t>
            </a:r>
            <a:r>
              <a:rPr lang="el-GR" dirty="0" err="1"/>
              <a:t>ρησης</a:t>
            </a:r>
            <a:r>
              <a:rPr lang="el-GR" dirty="0"/>
              <a:t>. </a:t>
            </a:r>
            <a:r>
              <a:rPr lang="el-GR" dirty="0" err="1"/>
              <a:t>Μπορούμε</a:t>
            </a:r>
            <a:r>
              <a:rPr lang="el-GR" dirty="0"/>
              <a:t> να </a:t>
            </a:r>
            <a:r>
              <a:rPr lang="el-GR" dirty="0" err="1"/>
              <a:t>πούμε</a:t>
            </a:r>
            <a:r>
              <a:rPr lang="el-GR" dirty="0"/>
              <a:t> </a:t>
            </a:r>
            <a:r>
              <a:rPr lang="el-GR" dirty="0" err="1"/>
              <a:t>λοιπόν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σύστημα</a:t>
            </a:r>
            <a:r>
              <a:rPr lang="el-GR" dirty="0"/>
              <a:t> </a:t>
            </a:r>
            <a:r>
              <a:rPr lang="en-US" dirty="0"/>
              <a:t>ERP </a:t>
            </a:r>
            <a:r>
              <a:rPr lang="el-GR" dirty="0" err="1"/>
              <a:t>δίνει</a:t>
            </a:r>
            <a:r>
              <a:rPr lang="el-GR" dirty="0"/>
              <a:t> τη </a:t>
            </a:r>
            <a:r>
              <a:rPr lang="el-GR" dirty="0" err="1"/>
              <a:t>δυνατότητα</a:t>
            </a:r>
            <a:r>
              <a:rPr lang="el-GR" dirty="0"/>
              <a:t> σε μια </a:t>
            </a:r>
            <a:r>
              <a:rPr lang="el-GR" dirty="0" err="1"/>
              <a:t>επιχείρηση</a:t>
            </a:r>
            <a:r>
              <a:rPr lang="el-GR" dirty="0"/>
              <a:t>: </a:t>
            </a:r>
          </a:p>
          <a:p>
            <a:pPr algn="just"/>
            <a:endParaRPr lang="en-US" b="1" dirty="0"/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ισορροπει</a:t>
            </a:r>
            <a:r>
              <a:rPr lang="el-GR" b="1" dirty="0"/>
              <a:t>́ την </a:t>
            </a:r>
            <a:r>
              <a:rPr lang="el-GR" b="1" dirty="0" err="1"/>
              <a:t>προσφορα</a:t>
            </a:r>
            <a:r>
              <a:rPr lang="el-GR" b="1" dirty="0"/>
              <a:t>́ και τη </a:t>
            </a:r>
            <a:r>
              <a:rPr lang="el-GR" b="1" dirty="0" err="1"/>
              <a:t>ζήτηση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και </a:t>
            </a:r>
            <a:r>
              <a:rPr lang="el-GR" b="1" dirty="0" err="1"/>
              <a:t>υπηρεσιών</a:t>
            </a:r>
            <a:r>
              <a:rPr lang="el-GR" b="1" dirty="0"/>
              <a:t>,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συνδέει</a:t>
            </a:r>
            <a:r>
              <a:rPr lang="el-GR" b="1" dirty="0"/>
              <a:t> τους </a:t>
            </a:r>
            <a:r>
              <a:rPr lang="el-GR" b="1" dirty="0" err="1"/>
              <a:t>πελάτες</a:t>
            </a:r>
            <a:r>
              <a:rPr lang="el-GR" b="1" dirty="0"/>
              <a:t> με τους </a:t>
            </a:r>
            <a:r>
              <a:rPr lang="el-GR" b="1" dirty="0" err="1"/>
              <a:t>προμηθευτές</a:t>
            </a:r>
            <a:r>
              <a:rPr lang="el-GR" b="1" dirty="0"/>
              <a:t> </a:t>
            </a:r>
            <a:r>
              <a:rPr lang="el-GR" b="1" dirty="0" err="1"/>
              <a:t>σχηματίζοντας</a:t>
            </a:r>
            <a:r>
              <a:rPr lang="el-GR" b="1" dirty="0"/>
              <a:t> </a:t>
            </a:r>
            <a:r>
              <a:rPr lang="el-GR" b="1" dirty="0" err="1"/>
              <a:t>εφοδιαστικές</a:t>
            </a:r>
            <a:r>
              <a:rPr lang="el-GR" b="1" dirty="0"/>
              <a:t> </a:t>
            </a:r>
            <a:r>
              <a:rPr lang="el-GR" b="1" dirty="0" err="1"/>
              <a:t>αλυσίδες</a:t>
            </a:r>
            <a:r>
              <a:rPr lang="el-GR" b="1" dirty="0"/>
              <a:t>,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υιοθετει</a:t>
            </a:r>
            <a:r>
              <a:rPr lang="el-GR" b="1" dirty="0"/>
              <a:t>́ </a:t>
            </a:r>
            <a:r>
              <a:rPr lang="el-GR" b="1" dirty="0" err="1"/>
              <a:t>αποδεδειγμένες</a:t>
            </a:r>
            <a:r>
              <a:rPr lang="el-GR" b="1" dirty="0"/>
              <a:t> </a:t>
            </a:r>
            <a:r>
              <a:rPr lang="el-GR" b="1" dirty="0" err="1"/>
              <a:t>επιχειρησιακές</a:t>
            </a:r>
            <a:r>
              <a:rPr lang="el-GR" b="1" dirty="0"/>
              <a:t> </a:t>
            </a:r>
            <a:r>
              <a:rPr lang="el-GR" b="1" dirty="0" err="1"/>
              <a:t>διαδικασίες</a:t>
            </a:r>
            <a:r>
              <a:rPr lang="el-GR" b="1" dirty="0"/>
              <a:t> με </a:t>
            </a:r>
            <a:r>
              <a:rPr lang="el-GR" b="1" dirty="0" err="1"/>
              <a:t>σκοπο</a:t>
            </a:r>
            <a:r>
              <a:rPr lang="el-GR" b="1" dirty="0"/>
              <a:t>́ τη </a:t>
            </a:r>
            <a:r>
              <a:rPr lang="el-GR" b="1" dirty="0" err="1"/>
              <a:t>βέλτιστη</a:t>
            </a:r>
            <a:r>
              <a:rPr lang="el-GR" b="1" dirty="0"/>
              <a:t> </a:t>
            </a:r>
            <a:r>
              <a:rPr lang="el-GR" b="1" dirty="0" err="1"/>
              <a:t>λήψη</a:t>
            </a:r>
            <a:r>
              <a:rPr lang="el-GR" b="1" dirty="0"/>
              <a:t> </a:t>
            </a:r>
            <a:r>
              <a:rPr lang="el-GR" b="1" dirty="0" err="1"/>
              <a:t>επιχειρηματικών</a:t>
            </a:r>
            <a:r>
              <a:rPr lang="el-GR" b="1" dirty="0"/>
              <a:t> </a:t>
            </a:r>
            <a:r>
              <a:rPr lang="el-GR" b="1" dirty="0" err="1"/>
              <a:t>αποφάσεων</a:t>
            </a:r>
            <a:r>
              <a:rPr lang="el-GR" b="1" dirty="0"/>
              <a:t>,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ελαχιστοποιει</a:t>
            </a:r>
            <a:r>
              <a:rPr lang="el-GR" b="1" dirty="0"/>
              <a:t>́ το </a:t>
            </a:r>
            <a:r>
              <a:rPr lang="el-GR" b="1" dirty="0" err="1"/>
              <a:t>κόστος</a:t>
            </a:r>
            <a:r>
              <a:rPr lang="el-GR" b="1" dirty="0"/>
              <a:t> </a:t>
            </a:r>
            <a:r>
              <a:rPr lang="el-GR" b="1" dirty="0" err="1"/>
              <a:t>παραγωγής</a:t>
            </a:r>
            <a:r>
              <a:rPr lang="el-GR" b="1" dirty="0"/>
              <a:t> </a:t>
            </a:r>
            <a:r>
              <a:rPr lang="el-GR" b="1" dirty="0" err="1"/>
              <a:t>προϊόντων</a:t>
            </a:r>
            <a:r>
              <a:rPr lang="el-GR" b="1" dirty="0"/>
              <a:t> ή </a:t>
            </a:r>
            <a:r>
              <a:rPr lang="el-GR" b="1" dirty="0" err="1"/>
              <a:t>παροχής</a:t>
            </a:r>
            <a:r>
              <a:rPr lang="el-GR" b="1" dirty="0"/>
              <a:t> </a:t>
            </a:r>
            <a:r>
              <a:rPr lang="el-GR" b="1" dirty="0" err="1"/>
              <a:t>υπηρεσιών</a:t>
            </a:r>
            <a:r>
              <a:rPr lang="el-GR" b="1" dirty="0"/>
              <a:t> </a:t>
            </a:r>
            <a:r>
              <a:rPr lang="el-GR" b="1" dirty="0" err="1"/>
              <a:t>ενω</a:t>
            </a:r>
            <a:r>
              <a:rPr lang="el-GR" b="1" dirty="0"/>
              <a:t>́ </a:t>
            </a:r>
            <a:r>
              <a:rPr lang="el-GR" b="1" dirty="0" err="1"/>
              <a:t>ταυτόχρονα</a:t>
            </a:r>
            <a:r>
              <a:rPr lang="el-GR" b="1" dirty="0"/>
              <a:t> να </a:t>
            </a:r>
            <a:r>
              <a:rPr lang="el-GR" b="1" dirty="0" err="1"/>
              <a:t>βελτιώνει</a:t>
            </a:r>
            <a:r>
              <a:rPr lang="el-GR" b="1" dirty="0"/>
              <a:t> την </a:t>
            </a:r>
            <a:r>
              <a:rPr lang="el-GR" b="1" dirty="0" err="1"/>
              <a:t>ικανοποίηση</a:t>
            </a:r>
            <a:r>
              <a:rPr lang="el-GR" b="1" dirty="0"/>
              <a:t> του </a:t>
            </a:r>
            <a:r>
              <a:rPr lang="el-GR" b="1" dirty="0" err="1"/>
              <a:t>πελάτη</a:t>
            </a:r>
            <a:r>
              <a:rPr lang="el-GR" b="1" dirty="0"/>
              <a:t>,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καταγράφει</a:t>
            </a:r>
            <a:r>
              <a:rPr lang="el-GR" b="1" dirty="0"/>
              <a:t> και να </a:t>
            </a:r>
            <a:r>
              <a:rPr lang="el-GR" b="1" dirty="0" err="1"/>
              <a:t>βελτιώνει</a:t>
            </a:r>
            <a:r>
              <a:rPr lang="el-GR" b="1" dirty="0"/>
              <a:t> την </a:t>
            </a:r>
            <a:r>
              <a:rPr lang="el-GR" b="1" dirty="0" err="1"/>
              <a:t>κατανόηση</a:t>
            </a:r>
            <a:r>
              <a:rPr lang="el-GR" b="1" dirty="0"/>
              <a:t> των </a:t>
            </a:r>
            <a:r>
              <a:rPr lang="el-GR" b="1" dirty="0" err="1"/>
              <a:t>αναγκών</a:t>
            </a:r>
            <a:r>
              <a:rPr lang="el-GR" b="1" dirty="0"/>
              <a:t> της </a:t>
            </a:r>
            <a:r>
              <a:rPr lang="el-GR" b="1" dirty="0" err="1"/>
              <a:t>αγοράς</a:t>
            </a:r>
            <a:r>
              <a:rPr lang="el-GR" b="1" dirty="0"/>
              <a:t> και των </a:t>
            </a:r>
            <a:r>
              <a:rPr lang="el-GR" b="1" dirty="0" err="1"/>
              <a:t>πελατών</a:t>
            </a:r>
            <a:r>
              <a:rPr lang="el-GR" b="1" dirty="0"/>
              <a:t>,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μεγιστοποιει</a:t>
            </a:r>
            <a:r>
              <a:rPr lang="el-GR" b="1" dirty="0"/>
              <a:t>́ την </a:t>
            </a:r>
            <a:r>
              <a:rPr lang="el-GR" b="1" dirty="0" err="1"/>
              <a:t>αποδοτικότητα</a:t>
            </a:r>
            <a:r>
              <a:rPr lang="el-GR" b="1" dirty="0"/>
              <a:t> των </a:t>
            </a:r>
            <a:r>
              <a:rPr lang="el-GR" b="1" dirty="0" err="1"/>
              <a:t>πόρων</a:t>
            </a:r>
            <a:r>
              <a:rPr lang="el-GR" b="1" dirty="0"/>
              <a:t> της </a:t>
            </a:r>
            <a:r>
              <a:rPr lang="el-GR" b="1" dirty="0" err="1"/>
              <a:t>επιχείρησης</a:t>
            </a:r>
            <a:r>
              <a:rPr lang="el-GR" b="1" dirty="0"/>
              <a:t>,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αυτοματοποιει</a:t>
            </a:r>
            <a:r>
              <a:rPr lang="el-GR" b="1" dirty="0"/>
              <a:t>́ την </a:t>
            </a:r>
            <a:r>
              <a:rPr lang="el-GR" b="1" dirty="0" err="1"/>
              <a:t>οικονομικη</a:t>
            </a:r>
            <a:r>
              <a:rPr lang="el-GR" b="1" dirty="0"/>
              <a:t>́ </a:t>
            </a:r>
            <a:r>
              <a:rPr lang="el-GR" b="1" dirty="0" err="1"/>
              <a:t>διαχείριση</a:t>
            </a:r>
            <a:r>
              <a:rPr lang="el-GR" b="1" dirty="0"/>
              <a:t> της </a:t>
            </a:r>
            <a:r>
              <a:rPr lang="el-GR" b="1" dirty="0" err="1"/>
              <a:t>επιχείρησης</a:t>
            </a:r>
            <a:r>
              <a:rPr lang="el-GR" b="1" dirty="0"/>
              <a:t>,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συγκεντρώνει</a:t>
            </a:r>
            <a:r>
              <a:rPr lang="el-GR" b="1" dirty="0"/>
              <a:t> και να </a:t>
            </a:r>
            <a:r>
              <a:rPr lang="el-GR" b="1" dirty="0" err="1"/>
              <a:t>ολοκληρώνει</a:t>
            </a:r>
            <a:r>
              <a:rPr lang="el-GR" b="1" dirty="0"/>
              <a:t> </a:t>
            </a:r>
            <a:r>
              <a:rPr lang="el-GR" b="1" dirty="0" err="1"/>
              <a:t>όλα</a:t>
            </a:r>
            <a:r>
              <a:rPr lang="el-GR" b="1" dirty="0"/>
              <a:t> τα </a:t>
            </a:r>
            <a:r>
              <a:rPr lang="el-GR" b="1" dirty="0" err="1"/>
              <a:t>δεδομένα</a:t>
            </a:r>
            <a:r>
              <a:rPr lang="el-GR" b="1" dirty="0"/>
              <a:t> της </a:t>
            </a:r>
            <a:r>
              <a:rPr lang="el-GR" b="1" dirty="0" err="1"/>
              <a:t>επιχείρησης</a:t>
            </a:r>
            <a:r>
              <a:rPr lang="el-GR" b="1" dirty="0"/>
              <a:t> με </a:t>
            </a:r>
            <a:r>
              <a:rPr lang="el-GR" b="1" dirty="0" err="1"/>
              <a:t>τέτοιο</a:t>
            </a:r>
            <a:r>
              <a:rPr lang="el-GR" b="1" dirty="0"/>
              <a:t> </a:t>
            </a:r>
            <a:r>
              <a:rPr lang="el-GR" b="1" dirty="0" err="1"/>
              <a:t>τρόπο</a:t>
            </a:r>
            <a:r>
              <a:rPr lang="el-GR" b="1" dirty="0"/>
              <a:t> </a:t>
            </a:r>
            <a:r>
              <a:rPr lang="el-GR" b="1" dirty="0" err="1"/>
              <a:t>ώστε</a:t>
            </a:r>
            <a:r>
              <a:rPr lang="el-GR" b="1" dirty="0"/>
              <a:t> </a:t>
            </a:r>
            <a:r>
              <a:rPr lang="el-GR" b="1" dirty="0" err="1"/>
              <a:t>αυτα</a:t>
            </a:r>
            <a:r>
              <a:rPr lang="el-GR" b="1" dirty="0"/>
              <a:t>́ να </a:t>
            </a:r>
            <a:r>
              <a:rPr lang="el-GR" b="1" dirty="0" err="1"/>
              <a:t>είναι</a:t>
            </a:r>
            <a:r>
              <a:rPr lang="el-GR" b="1" dirty="0"/>
              <a:t> </a:t>
            </a:r>
            <a:r>
              <a:rPr lang="el-GR" b="1" dirty="0" err="1"/>
              <a:t>άμεσα</a:t>
            </a:r>
            <a:r>
              <a:rPr lang="el-GR" b="1" dirty="0"/>
              <a:t> </a:t>
            </a:r>
            <a:r>
              <a:rPr lang="el-GR" b="1" dirty="0" err="1"/>
              <a:t>διαθέσιμα</a:t>
            </a:r>
            <a:r>
              <a:rPr lang="el-GR" b="1" dirty="0"/>
              <a:t> σε </a:t>
            </a:r>
            <a:r>
              <a:rPr lang="el-GR" b="1" dirty="0" err="1"/>
              <a:t>όλη</a:t>
            </a:r>
            <a:r>
              <a:rPr lang="el-GR" b="1" dirty="0"/>
              <a:t> την </a:t>
            </a:r>
            <a:r>
              <a:rPr lang="el-GR" b="1" dirty="0" err="1"/>
              <a:t>οργάνωση</a:t>
            </a:r>
            <a:r>
              <a:rPr lang="el-GR" b="1" dirty="0"/>
              <a:t> και </a:t>
            </a:r>
          </a:p>
          <a:p>
            <a:pPr algn="just"/>
            <a:r>
              <a:rPr lang="el-GR" b="1" dirty="0"/>
              <a:t>Να </a:t>
            </a:r>
            <a:r>
              <a:rPr lang="el-GR" b="1" dirty="0" err="1"/>
              <a:t>δίνει</a:t>
            </a:r>
            <a:r>
              <a:rPr lang="el-GR" b="1" dirty="0"/>
              <a:t> τη </a:t>
            </a:r>
            <a:r>
              <a:rPr lang="el-GR" b="1" dirty="0" err="1"/>
              <a:t>δυνατότητα</a:t>
            </a:r>
            <a:r>
              <a:rPr lang="el-GR" b="1" dirty="0"/>
              <a:t> στην </a:t>
            </a:r>
            <a:r>
              <a:rPr lang="el-GR" b="1" dirty="0" err="1"/>
              <a:t>επιχείρηση</a:t>
            </a:r>
            <a:r>
              <a:rPr lang="el-GR" b="1" dirty="0"/>
              <a:t> να </a:t>
            </a:r>
            <a:r>
              <a:rPr lang="el-GR" b="1" dirty="0" err="1"/>
              <a:t>εφαρμόζει</a:t>
            </a:r>
            <a:r>
              <a:rPr lang="el-GR" b="1" dirty="0"/>
              <a:t> </a:t>
            </a:r>
            <a:r>
              <a:rPr lang="el-GR" b="1" dirty="0" err="1"/>
              <a:t>νέες</a:t>
            </a:r>
            <a:r>
              <a:rPr lang="el-GR" b="1" dirty="0"/>
              <a:t> </a:t>
            </a:r>
            <a:r>
              <a:rPr lang="el-GR" b="1" dirty="0" err="1"/>
              <a:t>πολιτικές</a:t>
            </a:r>
            <a:r>
              <a:rPr lang="el-GR" b="1" dirty="0"/>
              <a:t> και </a:t>
            </a:r>
            <a:r>
              <a:rPr lang="el-GR" b="1" dirty="0" err="1"/>
              <a:t>νέες</a:t>
            </a:r>
            <a:r>
              <a:rPr lang="el-GR" b="1" dirty="0"/>
              <a:t> </a:t>
            </a:r>
            <a:r>
              <a:rPr lang="el-GR" b="1" dirty="0" err="1"/>
              <a:t>στρατηγικές</a:t>
            </a:r>
            <a:r>
              <a:rPr lang="el-GR" b="1" dirty="0"/>
              <a:t>. </a:t>
            </a: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292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84B4A-89B8-2446-B7A9-9D0F7E450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1314450"/>
            <a:ext cx="9194800" cy="42291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C8ED703-D550-3442-838C-86EDBBE09B7F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7110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b="1"/>
              <a:t>Η εξέλιξη των συστημάτων </a:t>
            </a:r>
            <a:r>
              <a:rPr lang="en-US" b="1"/>
              <a:t>ERP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5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b="1" dirty="0"/>
              <a:t>Η </a:t>
            </a:r>
            <a:r>
              <a:rPr lang="el-GR" b="1" dirty="0" err="1"/>
              <a:t>εξέλιξη</a:t>
            </a:r>
            <a:r>
              <a:rPr lang="el-GR" b="1" dirty="0"/>
              <a:t> των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1960</a:t>
            </a:r>
          </a:p>
          <a:p>
            <a:pPr algn="just"/>
            <a:endParaRPr lang="en-US" b="1" dirty="0"/>
          </a:p>
          <a:p>
            <a:pPr algn="just"/>
            <a:r>
              <a:rPr lang="el-GR" dirty="0"/>
              <a:t>Την </a:t>
            </a:r>
            <a:r>
              <a:rPr lang="el-GR" dirty="0" err="1"/>
              <a:t>περίοδο</a:t>
            </a:r>
            <a:r>
              <a:rPr lang="el-GR" dirty="0"/>
              <a:t> </a:t>
            </a:r>
            <a:r>
              <a:rPr lang="el-GR" dirty="0" err="1"/>
              <a:t>αυτη</a:t>
            </a:r>
            <a:r>
              <a:rPr lang="el-GR" dirty="0"/>
              <a:t>́, τα </a:t>
            </a:r>
            <a:r>
              <a:rPr lang="el-GR" dirty="0" err="1"/>
              <a:t>πρώτα</a:t>
            </a:r>
            <a:r>
              <a:rPr lang="el-GR" dirty="0"/>
              <a:t> </a:t>
            </a:r>
            <a:r>
              <a:rPr lang="el-GR" dirty="0" err="1"/>
              <a:t>πληροφοριακα</a:t>
            </a:r>
            <a:r>
              <a:rPr lang="el-GR" dirty="0"/>
              <a:t>́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l-GR" dirty="0" err="1"/>
              <a:t>εστιάστηκαν</a:t>
            </a:r>
            <a:r>
              <a:rPr lang="el-GR" dirty="0"/>
              <a:t> στην </a:t>
            </a:r>
            <a:r>
              <a:rPr lang="el-GR" dirty="0" err="1"/>
              <a:t>αυτοματοποίηση</a:t>
            </a:r>
            <a:r>
              <a:rPr lang="el-GR" dirty="0"/>
              <a:t> των </a:t>
            </a:r>
            <a:r>
              <a:rPr lang="el-GR" dirty="0" err="1"/>
              <a:t>παραγγελιών</a:t>
            </a:r>
            <a:r>
              <a:rPr lang="el-GR" dirty="0"/>
              <a:t> των </a:t>
            </a:r>
            <a:r>
              <a:rPr lang="el-GR" dirty="0" err="1"/>
              <a:t>πρώτων</a:t>
            </a:r>
            <a:r>
              <a:rPr lang="el-GR" dirty="0"/>
              <a:t> </a:t>
            </a:r>
            <a:r>
              <a:rPr lang="el-GR" dirty="0" err="1"/>
              <a:t>υλών</a:t>
            </a:r>
            <a:r>
              <a:rPr lang="el-GR" dirty="0"/>
              <a:t> (</a:t>
            </a:r>
            <a:r>
              <a:rPr lang="en-US" dirty="0"/>
              <a:t>Re-Order Point - ROP systems). 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1967 MRP I</a:t>
            </a:r>
          </a:p>
          <a:p>
            <a:pPr algn="just"/>
            <a:endParaRPr lang="en-US" b="1" dirty="0"/>
          </a:p>
          <a:p>
            <a:pPr algn="just"/>
            <a:r>
              <a:rPr lang="el-GR" dirty="0" err="1"/>
              <a:t>προγραμματισμός</a:t>
            </a:r>
            <a:r>
              <a:rPr lang="el-GR" dirty="0"/>
              <a:t> των </a:t>
            </a:r>
            <a:r>
              <a:rPr lang="el-GR" dirty="0" err="1"/>
              <a:t>απαιτήσεων</a:t>
            </a:r>
            <a:r>
              <a:rPr lang="el-GR" dirty="0"/>
              <a:t> των </a:t>
            </a:r>
            <a:r>
              <a:rPr lang="el-GR" dirty="0" err="1"/>
              <a:t>υλικών</a:t>
            </a:r>
            <a:r>
              <a:rPr lang="el-GR" dirty="0"/>
              <a:t>, </a:t>
            </a:r>
            <a:r>
              <a:rPr lang="el-GR" dirty="0" err="1"/>
              <a:t>αυτών</a:t>
            </a:r>
            <a:r>
              <a:rPr lang="el-GR" dirty="0"/>
              <a:t> που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απαραίτητα</a:t>
            </a:r>
            <a:r>
              <a:rPr lang="el-GR" dirty="0"/>
              <a:t> για την </a:t>
            </a:r>
            <a:r>
              <a:rPr lang="el-GR" dirty="0" err="1"/>
              <a:t>κατασκευη</a:t>
            </a:r>
            <a:r>
              <a:rPr lang="el-GR" dirty="0"/>
              <a:t>́ των </a:t>
            </a:r>
            <a:r>
              <a:rPr lang="el-GR" dirty="0" err="1"/>
              <a:t>προϊόντων</a:t>
            </a:r>
            <a:r>
              <a:rPr lang="el-GR" dirty="0"/>
              <a:t> ή </a:t>
            </a:r>
            <a:r>
              <a:rPr lang="el-GR" dirty="0" err="1"/>
              <a:t>όπως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πιο </a:t>
            </a:r>
            <a:r>
              <a:rPr lang="el-GR" dirty="0" err="1"/>
              <a:t>γνωστα</a:t>
            </a:r>
            <a:r>
              <a:rPr lang="el-GR" dirty="0"/>
              <a:t>́ ως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n-US" dirty="0"/>
              <a:t>MRP (Material Requirements Planning – </a:t>
            </a:r>
            <a:r>
              <a:rPr lang="el-GR" dirty="0" err="1"/>
              <a:t>Προγραμματισμός</a:t>
            </a:r>
            <a:r>
              <a:rPr lang="el-GR" dirty="0"/>
              <a:t> </a:t>
            </a:r>
            <a:r>
              <a:rPr lang="el-GR" dirty="0" err="1"/>
              <a:t>Άπαιτήσεων</a:t>
            </a:r>
            <a:r>
              <a:rPr lang="el-GR" dirty="0"/>
              <a:t> </a:t>
            </a:r>
            <a:r>
              <a:rPr lang="el-GR" dirty="0" err="1"/>
              <a:t>Υλικών</a:t>
            </a:r>
            <a:r>
              <a:rPr lang="el-GR" dirty="0"/>
              <a:t>). </a:t>
            </a:r>
          </a:p>
          <a:p>
            <a:pPr algn="just"/>
            <a:endParaRPr lang="el-GR" b="1" dirty="0"/>
          </a:p>
          <a:p>
            <a:pPr algn="just"/>
            <a:r>
              <a:rPr lang="en-US" dirty="0"/>
              <a:t>1975 MRP II</a:t>
            </a:r>
          </a:p>
          <a:p>
            <a:pPr algn="just"/>
            <a:endParaRPr lang="en-US" dirty="0"/>
          </a:p>
          <a:p>
            <a:pPr algn="just"/>
            <a:r>
              <a:rPr lang="el-GR" dirty="0"/>
              <a:t>Το </a:t>
            </a:r>
            <a:r>
              <a:rPr lang="el-GR" dirty="0" err="1"/>
              <a:t>επόμενο</a:t>
            </a:r>
            <a:r>
              <a:rPr lang="el-GR" dirty="0"/>
              <a:t> </a:t>
            </a:r>
            <a:r>
              <a:rPr lang="el-GR" dirty="0" err="1"/>
              <a:t>βήμα</a:t>
            </a:r>
            <a:r>
              <a:rPr lang="el-GR" dirty="0"/>
              <a:t> στην </a:t>
            </a:r>
            <a:r>
              <a:rPr lang="el-GR" dirty="0" err="1"/>
              <a:t>εξέλιξη</a:t>
            </a:r>
            <a:r>
              <a:rPr lang="el-GR" dirty="0"/>
              <a:t> των </a:t>
            </a:r>
            <a:r>
              <a:rPr lang="el-GR" dirty="0" err="1"/>
              <a:t>συστημάτων</a:t>
            </a:r>
            <a:r>
              <a:rPr lang="el-GR" dirty="0"/>
              <a:t> </a:t>
            </a:r>
            <a:r>
              <a:rPr lang="en-US" dirty="0"/>
              <a:t>ERP </a:t>
            </a:r>
            <a:r>
              <a:rPr lang="el-GR" dirty="0" err="1"/>
              <a:t>ήταν</a:t>
            </a:r>
            <a:r>
              <a:rPr lang="el-GR" dirty="0"/>
              <a:t> η </a:t>
            </a:r>
            <a:r>
              <a:rPr lang="el-GR" dirty="0" err="1"/>
              <a:t>δημιουργία</a:t>
            </a:r>
            <a:r>
              <a:rPr lang="el-GR" dirty="0"/>
              <a:t> των </a:t>
            </a:r>
            <a:r>
              <a:rPr lang="el-GR" dirty="0" err="1"/>
              <a:t>συστημάτων</a:t>
            </a:r>
            <a:r>
              <a:rPr lang="el-GR" dirty="0"/>
              <a:t> </a:t>
            </a:r>
            <a:r>
              <a:rPr lang="el-GR" dirty="0" err="1"/>
              <a:t>Προγραμμα</a:t>
            </a:r>
            <a:r>
              <a:rPr lang="el-GR" dirty="0"/>
              <a:t>- </a:t>
            </a:r>
            <a:r>
              <a:rPr lang="el-GR" dirty="0" err="1"/>
              <a:t>τισμου</a:t>
            </a:r>
            <a:r>
              <a:rPr lang="el-GR" dirty="0"/>
              <a:t>́ </a:t>
            </a:r>
            <a:r>
              <a:rPr lang="el-GR" dirty="0" err="1"/>
              <a:t>Κατασκευαστικών</a:t>
            </a:r>
            <a:r>
              <a:rPr lang="el-GR" dirty="0"/>
              <a:t> </a:t>
            </a:r>
            <a:r>
              <a:rPr lang="el-GR" dirty="0" err="1"/>
              <a:t>Πόρων</a:t>
            </a:r>
            <a:r>
              <a:rPr lang="el-GR" dirty="0"/>
              <a:t> (</a:t>
            </a:r>
            <a:r>
              <a:rPr lang="en-US" dirty="0"/>
              <a:t>Manufacturing Resource Planning) </a:t>
            </a:r>
            <a:r>
              <a:rPr lang="el-GR" dirty="0"/>
              <a:t>ή </a:t>
            </a:r>
            <a:r>
              <a:rPr lang="en-US" dirty="0"/>
              <a:t>MRP II </a:t>
            </a: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359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b="1" dirty="0"/>
              <a:t>Η </a:t>
            </a:r>
            <a:r>
              <a:rPr lang="el-GR" b="1" dirty="0" err="1"/>
              <a:t>εξέλιξη</a:t>
            </a:r>
            <a:r>
              <a:rPr lang="el-GR" b="1" dirty="0"/>
              <a:t> των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n-US" dirty="0"/>
              <a:t>MRP II </a:t>
            </a:r>
            <a:r>
              <a:rPr lang="el-GR" dirty="0" err="1"/>
              <a:t>εισάγουν</a:t>
            </a:r>
            <a:r>
              <a:rPr lang="el-GR" dirty="0"/>
              <a:t> </a:t>
            </a:r>
            <a:r>
              <a:rPr lang="el-GR" dirty="0" err="1"/>
              <a:t>τρία</a:t>
            </a:r>
            <a:r>
              <a:rPr lang="el-GR" dirty="0"/>
              <a:t> </a:t>
            </a:r>
            <a:r>
              <a:rPr lang="el-GR" dirty="0" err="1"/>
              <a:t>επιπλέον</a:t>
            </a:r>
            <a:r>
              <a:rPr lang="el-GR" dirty="0"/>
              <a:t> </a:t>
            </a:r>
            <a:r>
              <a:rPr lang="el-GR" dirty="0" err="1"/>
              <a:t>χαρακτηριστικα</a:t>
            </a:r>
            <a:r>
              <a:rPr lang="el-GR" dirty="0"/>
              <a:t>́:</a:t>
            </a:r>
            <a:endParaRPr lang="en-US" dirty="0"/>
          </a:p>
          <a:p>
            <a:r>
              <a:rPr lang="el-GR" dirty="0"/>
              <a:t> </a:t>
            </a:r>
          </a:p>
          <a:p>
            <a:r>
              <a:rPr lang="el-GR" dirty="0" err="1"/>
              <a:t>Προγραμματισμο</a:t>
            </a:r>
            <a:r>
              <a:rPr lang="el-GR" dirty="0"/>
              <a:t>́ </a:t>
            </a:r>
            <a:r>
              <a:rPr lang="el-GR" dirty="0" err="1"/>
              <a:t>παραγωγής</a:t>
            </a:r>
            <a:r>
              <a:rPr lang="el-GR" dirty="0"/>
              <a:t> και </a:t>
            </a:r>
            <a:r>
              <a:rPr lang="el-GR" dirty="0" err="1"/>
              <a:t>πωλήσεων</a:t>
            </a:r>
            <a:r>
              <a:rPr lang="el-GR" dirty="0"/>
              <a:t> με </a:t>
            </a:r>
            <a:r>
              <a:rPr lang="el-GR" dirty="0" err="1"/>
              <a:t>σκοπο</a:t>
            </a:r>
            <a:r>
              <a:rPr lang="el-GR" dirty="0"/>
              <a:t>́ να </a:t>
            </a:r>
            <a:r>
              <a:rPr lang="el-GR" dirty="0" err="1"/>
              <a:t>μπορέσει</a:t>
            </a:r>
            <a:r>
              <a:rPr lang="el-GR" dirty="0"/>
              <a:t> η </a:t>
            </a:r>
            <a:r>
              <a:rPr lang="el-GR" dirty="0" err="1"/>
              <a:t>επιχείρηση</a:t>
            </a:r>
            <a:r>
              <a:rPr lang="el-GR" dirty="0"/>
              <a:t> να </a:t>
            </a:r>
            <a:r>
              <a:rPr lang="el-GR" dirty="0" err="1"/>
              <a:t>ισορροπήσει</a:t>
            </a:r>
            <a:r>
              <a:rPr lang="el-GR" dirty="0"/>
              <a:t> με- </a:t>
            </a:r>
            <a:r>
              <a:rPr lang="el-GR" dirty="0" err="1"/>
              <a:t>ταξυ</a:t>
            </a:r>
            <a:r>
              <a:rPr lang="el-GR" dirty="0"/>
              <a:t>́ της </a:t>
            </a:r>
            <a:r>
              <a:rPr lang="el-GR" dirty="0" err="1"/>
              <a:t>προσφοράς</a:t>
            </a:r>
            <a:r>
              <a:rPr lang="el-GR" dirty="0"/>
              <a:t> και της </a:t>
            </a:r>
            <a:r>
              <a:rPr lang="el-GR" dirty="0" err="1"/>
              <a:t>ζήτησης</a:t>
            </a:r>
            <a:r>
              <a:rPr lang="el-GR" dirty="0"/>
              <a:t>. </a:t>
            </a:r>
          </a:p>
          <a:p>
            <a:endParaRPr lang="en-US" dirty="0"/>
          </a:p>
          <a:p>
            <a:r>
              <a:rPr lang="el-GR" dirty="0" err="1"/>
              <a:t>Σύνδεση</a:t>
            </a:r>
            <a:r>
              <a:rPr lang="en-US" dirty="0"/>
              <a:t> </a:t>
            </a:r>
            <a:r>
              <a:rPr lang="el-GR" dirty="0"/>
              <a:t>με</a:t>
            </a:r>
            <a:r>
              <a:rPr lang="en-US" dirty="0"/>
              <a:t> </a:t>
            </a:r>
            <a:r>
              <a:rPr lang="el-GR" dirty="0"/>
              <a:t>την</a:t>
            </a:r>
            <a:r>
              <a:rPr lang="en-US" dirty="0"/>
              <a:t> </a:t>
            </a:r>
            <a:r>
              <a:rPr lang="el-GR" dirty="0" err="1"/>
              <a:t>οικονομικη</a:t>
            </a:r>
            <a:r>
              <a:rPr lang="el-GR" dirty="0"/>
              <a:t>́</a:t>
            </a:r>
            <a:r>
              <a:rPr lang="en-US" dirty="0"/>
              <a:t> </a:t>
            </a:r>
            <a:r>
              <a:rPr lang="el-GR" dirty="0" err="1"/>
              <a:t>διαχείριση</a:t>
            </a:r>
            <a:r>
              <a:rPr lang="en-US" dirty="0"/>
              <a:t> </a:t>
            </a:r>
            <a:r>
              <a:rPr lang="el-GR" dirty="0"/>
              <a:t>με</a:t>
            </a:r>
            <a:r>
              <a:rPr lang="en-US" dirty="0"/>
              <a:t> </a:t>
            </a:r>
            <a:r>
              <a:rPr lang="el-GR" dirty="0" err="1"/>
              <a:t>σκοπο</a:t>
            </a:r>
            <a:r>
              <a:rPr lang="el-GR" dirty="0"/>
              <a:t>́</a:t>
            </a:r>
            <a:r>
              <a:rPr lang="en-US" dirty="0"/>
              <a:t> </a:t>
            </a:r>
            <a:r>
              <a:rPr lang="el-GR" dirty="0"/>
              <a:t>να</a:t>
            </a:r>
            <a:r>
              <a:rPr lang="en-US" dirty="0"/>
              <a:t> </a:t>
            </a:r>
            <a:r>
              <a:rPr lang="el-GR" dirty="0" err="1"/>
              <a:t>αντιστοιχίσουμε</a:t>
            </a:r>
            <a:r>
              <a:rPr lang="en-US" dirty="0"/>
              <a:t> </a:t>
            </a:r>
            <a:r>
              <a:rPr lang="el-GR" dirty="0"/>
              <a:t>τους</a:t>
            </a:r>
            <a:r>
              <a:rPr lang="en-US" dirty="0"/>
              <a:t> </a:t>
            </a:r>
            <a:r>
              <a:rPr lang="el-GR" dirty="0" err="1"/>
              <a:t>πόρους</a:t>
            </a:r>
            <a:r>
              <a:rPr lang="en-US" dirty="0"/>
              <a:t> </a:t>
            </a:r>
            <a:r>
              <a:rPr lang="el-GR" dirty="0" err="1"/>
              <a:t>παραγωγής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</a:t>
            </a:r>
            <a:r>
              <a:rPr lang="el-GR" dirty="0" err="1"/>
              <a:t>οικονομικούς</a:t>
            </a:r>
            <a:r>
              <a:rPr lang="el-GR" dirty="0"/>
              <a:t> </a:t>
            </a:r>
            <a:r>
              <a:rPr lang="el-GR" dirty="0" err="1"/>
              <a:t>όρους</a:t>
            </a:r>
            <a:r>
              <a:rPr lang="el-GR" dirty="0"/>
              <a:t>, να </a:t>
            </a:r>
            <a:r>
              <a:rPr lang="el-GR" dirty="0" err="1"/>
              <a:t>περιγράψουμε</a:t>
            </a:r>
            <a:r>
              <a:rPr lang="el-GR" dirty="0"/>
              <a:t> τους </a:t>
            </a:r>
            <a:r>
              <a:rPr lang="el-GR" dirty="0" err="1"/>
              <a:t>πόρους</a:t>
            </a:r>
            <a:r>
              <a:rPr lang="el-GR" dirty="0"/>
              <a:t> με </a:t>
            </a:r>
            <a:r>
              <a:rPr lang="el-GR" dirty="0" err="1"/>
              <a:t>οικονομικούς</a:t>
            </a:r>
            <a:r>
              <a:rPr lang="el-GR" dirty="0"/>
              <a:t> </a:t>
            </a:r>
            <a:r>
              <a:rPr lang="el-GR" dirty="0" err="1"/>
              <a:t>όρους</a:t>
            </a:r>
            <a:r>
              <a:rPr lang="el-GR" dirty="0"/>
              <a:t>. </a:t>
            </a:r>
          </a:p>
          <a:p>
            <a:endParaRPr lang="en-US" dirty="0"/>
          </a:p>
          <a:p>
            <a:r>
              <a:rPr lang="el-GR" dirty="0" err="1"/>
              <a:t>Δυνατότητα</a:t>
            </a:r>
            <a:r>
              <a:rPr lang="el-GR" dirty="0"/>
              <a:t> να </a:t>
            </a:r>
            <a:r>
              <a:rPr lang="el-GR" dirty="0" err="1"/>
              <a:t>προσομοιώνουν</a:t>
            </a:r>
            <a:r>
              <a:rPr lang="el-GR" dirty="0"/>
              <a:t> </a:t>
            </a:r>
            <a:r>
              <a:rPr lang="el-GR" dirty="0" err="1"/>
              <a:t>σενάρια</a:t>
            </a:r>
            <a:r>
              <a:rPr lang="el-GR" dirty="0"/>
              <a:t> </a:t>
            </a:r>
            <a:r>
              <a:rPr lang="el-GR" dirty="0" err="1"/>
              <a:t>πωλήσεων</a:t>
            </a:r>
            <a:r>
              <a:rPr lang="el-GR" dirty="0"/>
              <a:t> και </a:t>
            </a:r>
            <a:r>
              <a:rPr lang="el-GR" dirty="0" err="1"/>
              <a:t>παραγωγής</a:t>
            </a:r>
            <a:r>
              <a:rPr lang="el-GR" dirty="0"/>
              <a:t> με </a:t>
            </a:r>
            <a:r>
              <a:rPr lang="el-GR" dirty="0" err="1"/>
              <a:t>σκοπο</a:t>
            </a:r>
            <a:r>
              <a:rPr lang="el-GR" dirty="0"/>
              <a:t>́ την </a:t>
            </a:r>
            <a:r>
              <a:rPr lang="el-GR" dirty="0" err="1"/>
              <a:t>επιλογη</a:t>
            </a:r>
            <a:r>
              <a:rPr lang="el-GR" dirty="0"/>
              <a:t>́ του </a:t>
            </a:r>
            <a:r>
              <a:rPr lang="el-GR" dirty="0" err="1"/>
              <a:t>βέλτι</a:t>
            </a:r>
            <a:r>
              <a:rPr lang="el-GR" dirty="0"/>
              <a:t>- στου </a:t>
            </a:r>
            <a:r>
              <a:rPr lang="el-GR" dirty="0" err="1"/>
              <a:t>σεναρίου</a:t>
            </a:r>
            <a:r>
              <a:rPr lang="el-GR" dirty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1990</a:t>
            </a:r>
          </a:p>
          <a:p>
            <a:endParaRPr lang="el-GR" dirty="0"/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268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b="1" dirty="0"/>
              <a:t>Η </a:t>
            </a:r>
            <a:r>
              <a:rPr lang="el-GR" b="1" dirty="0" err="1"/>
              <a:t>εξέλιξη</a:t>
            </a:r>
            <a:r>
              <a:rPr lang="el-GR" b="1" dirty="0"/>
              <a:t> των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  <a:r>
              <a:rPr lang="el-GR" dirty="0"/>
              <a:t> </a:t>
            </a:r>
            <a:r>
              <a:rPr lang="en-US" dirty="0"/>
              <a:t>ERP</a:t>
            </a:r>
          </a:p>
          <a:p>
            <a:endParaRPr lang="en-US" dirty="0"/>
          </a:p>
          <a:p>
            <a:r>
              <a:rPr lang="el-GR" dirty="0"/>
              <a:t>Οι </a:t>
            </a:r>
            <a:r>
              <a:rPr lang="el-GR" dirty="0" err="1"/>
              <a:t>ανάγκες</a:t>
            </a:r>
            <a:r>
              <a:rPr lang="el-GR" dirty="0"/>
              <a:t> για </a:t>
            </a:r>
            <a:r>
              <a:rPr lang="el-GR" dirty="0" err="1"/>
              <a:t>διαχείριση</a:t>
            </a:r>
            <a:r>
              <a:rPr lang="el-GR" dirty="0"/>
              <a:t> των </a:t>
            </a:r>
            <a:r>
              <a:rPr lang="el-GR" dirty="0" err="1"/>
              <a:t>ανθρωπίνων</a:t>
            </a:r>
            <a:r>
              <a:rPr lang="el-GR" dirty="0"/>
              <a:t> </a:t>
            </a:r>
            <a:r>
              <a:rPr lang="el-GR" dirty="0" err="1"/>
              <a:t>πόρων</a:t>
            </a:r>
            <a:r>
              <a:rPr lang="el-GR" dirty="0"/>
              <a:t> </a:t>
            </a:r>
            <a:r>
              <a:rPr lang="el-GR" dirty="0" err="1"/>
              <a:t>αυξήθηκαν</a:t>
            </a:r>
            <a:r>
              <a:rPr lang="el-GR" dirty="0"/>
              <a:t>, η </a:t>
            </a:r>
            <a:r>
              <a:rPr lang="el-GR" dirty="0" err="1"/>
              <a:t>χρηματοοικονομικη</a:t>
            </a:r>
            <a:r>
              <a:rPr lang="el-GR" dirty="0"/>
              <a:t>́ </a:t>
            </a:r>
            <a:r>
              <a:rPr lang="el-GR" dirty="0" err="1"/>
              <a:t>διαχείριση</a:t>
            </a:r>
            <a:r>
              <a:rPr lang="el-GR" dirty="0"/>
              <a:t> και ο </a:t>
            </a:r>
            <a:r>
              <a:rPr lang="el-GR" dirty="0" err="1"/>
              <a:t>έλεγχος</a:t>
            </a:r>
            <a:r>
              <a:rPr lang="el-GR" dirty="0"/>
              <a:t> των </a:t>
            </a:r>
            <a:r>
              <a:rPr lang="el-GR" dirty="0" err="1"/>
              <a:t>αποθεμάτων</a:t>
            </a:r>
            <a:r>
              <a:rPr lang="el-GR" dirty="0"/>
              <a:t> </a:t>
            </a:r>
            <a:r>
              <a:rPr lang="el-GR" dirty="0" err="1"/>
              <a:t>βελτιστοποιήθηκαν</a:t>
            </a:r>
            <a:r>
              <a:rPr lang="el-GR" dirty="0"/>
              <a:t> και τα </a:t>
            </a:r>
            <a:r>
              <a:rPr lang="el-GR" dirty="0" err="1"/>
              <a:t>δεδομένα</a:t>
            </a:r>
            <a:r>
              <a:rPr lang="el-GR" dirty="0"/>
              <a:t> που </a:t>
            </a:r>
            <a:r>
              <a:rPr lang="el-GR" dirty="0" err="1"/>
              <a:t>βρίσκονταν</a:t>
            </a:r>
            <a:r>
              <a:rPr lang="el-GR" dirty="0"/>
              <a:t> </a:t>
            </a:r>
            <a:r>
              <a:rPr lang="el-GR" dirty="0" err="1"/>
              <a:t>αποθηκευμένα</a:t>
            </a:r>
            <a:r>
              <a:rPr lang="el-GR" dirty="0"/>
              <a:t> στα </a:t>
            </a:r>
            <a:r>
              <a:rPr lang="el-GR" dirty="0" err="1"/>
              <a:t>συστήματα</a:t>
            </a:r>
            <a:r>
              <a:rPr lang="el-GR" dirty="0"/>
              <a:t> των </a:t>
            </a:r>
            <a:r>
              <a:rPr lang="el-GR" dirty="0" err="1"/>
              <a:t>εταιρειών</a:t>
            </a:r>
            <a:r>
              <a:rPr lang="el-GR" dirty="0"/>
              <a:t> </a:t>
            </a:r>
            <a:r>
              <a:rPr lang="el-GR" dirty="0" err="1"/>
              <a:t>αυξήθηκαν</a:t>
            </a:r>
            <a:r>
              <a:rPr lang="el-GR" dirty="0"/>
              <a:t> </a:t>
            </a:r>
            <a:r>
              <a:rPr lang="el-GR" dirty="0" err="1"/>
              <a:t>εκθετικα</a:t>
            </a:r>
            <a:r>
              <a:rPr lang="el-GR" dirty="0"/>
              <a:t>́. </a:t>
            </a:r>
            <a:endParaRPr lang="en-US" dirty="0"/>
          </a:p>
          <a:p>
            <a:endParaRPr lang="en-US" dirty="0"/>
          </a:p>
          <a:p>
            <a:r>
              <a:rPr lang="el-GR" dirty="0" err="1"/>
              <a:t>Όλα</a:t>
            </a:r>
            <a:r>
              <a:rPr lang="el-GR" dirty="0"/>
              <a:t> </a:t>
            </a:r>
            <a:r>
              <a:rPr lang="el-GR" dirty="0" err="1"/>
              <a:t>αυτα</a:t>
            </a:r>
            <a:r>
              <a:rPr lang="el-GR" dirty="0"/>
              <a:t>́ </a:t>
            </a:r>
            <a:r>
              <a:rPr lang="el-GR" dirty="0" err="1"/>
              <a:t>οδηγησαν</a:t>
            </a:r>
            <a:r>
              <a:rPr lang="el-GR" dirty="0"/>
              <a:t> στην </a:t>
            </a:r>
            <a:r>
              <a:rPr lang="el-GR" dirty="0" err="1"/>
              <a:t>εμφάνιση</a:t>
            </a:r>
            <a:r>
              <a:rPr lang="el-GR" dirty="0"/>
              <a:t> των </a:t>
            </a:r>
            <a:r>
              <a:rPr lang="en-US" dirty="0"/>
              <a:t>ERP </a:t>
            </a:r>
            <a:r>
              <a:rPr lang="el-GR" dirty="0"/>
              <a:t>που </a:t>
            </a:r>
            <a:r>
              <a:rPr lang="el-GR" dirty="0" err="1"/>
              <a:t>βοηθούσαν</a:t>
            </a:r>
            <a:r>
              <a:rPr lang="el-GR" dirty="0"/>
              <a:t> στη </a:t>
            </a:r>
            <a:r>
              <a:rPr lang="el-GR" dirty="0" err="1"/>
              <a:t>διευθέτηση</a:t>
            </a:r>
            <a:r>
              <a:rPr lang="el-GR" dirty="0"/>
              <a:t> των </a:t>
            </a:r>
            <a:r>
              <a:rPr lang="el-GR" dirty="0" err="1"/>
              <a:t>παραπάνω</a:t>
            </a:r>
            <a:r>
              <a:rPr lang="el-GR" dirty="0"/>
              <a:t> </a:t>
            </a:r>
            <a:r>
              <a:rPr lang="el-GR" dirty="0" err="1"/>
              <a:t>προβλημάτων</a:t>
            </a:r>
            <a:r>
              <a:rPr lang="el-GR" dirty="0"/>
              <a:t> σε </a:t>
            </a:r>
            <a:r>
              <a:rPr lang="el-GR" dirty="0" err="1"/>
              <a:t>σημαντικο</a:t>
            </a:r>
            <a:r>
              <a:rPr lang="el-GR" dirty="0"/>
              <a:t>́ </a:t>
            </a:r>
            <a:r>
              <a:rPr lang="el-GR" dirty="0" err="1"/>
              <a:t>βαθμο</a:t>
            </a:r>
            <a:r>
              <a:rPr lang="el-GR" dirty="0"/>
              <a:t>́ και </a:t>
            </a:r>
            <a:r>
              <a:rPr lang="el-GR" dirty="0" err="1"/>
              <a:t>αποτελούσαν</a:t>
            </a:r>
            <a:r>
              <a:rPr lang="el-GR" dirty="0"/>
              <a:t> </a:t>
            </a:r>
            <a:r>
              <a:rPr lang="el-GR" dirty="0" err="1"/>
              <a:t>υβριδικα</a:t>
            </a:r>
            <a:r>
              <a:rPr lang="el-GR" dirty="0"/>
              <a:t>́ </a:t>
            </a:r>
            <a:r>
              <a:rPr lang="el-GR" dirty="0" err="1"/>
              <a:t>πληροφοριακα</a:t>
            </a:r>
            <a:r>
              <a:rPr lang="el-GR" dirty="0"/>
              <a:t>́ </a:t>
            </a:r>
            <a:r>
              <a:rPr lang="el-GR" dirty="0" err="1"/>
              <a:t>συστήματα</a:t>
            </a:r>
            <a:r>
              <a:rPr lang="el-GR" dirty="0"/>
              <a:t>, </a:t>
            </a:r>
            <a:r>
              <a:rPr lang="el-GR" dirty="0" err="1"/>
              <a:t>κάτι</a:t>
            </a:r>
            <a:r>
              <a:rPr lang="el-GR" dirty="0"/>
              <a:t> </a:t>
            </a:r>
            <a:r>
              <a:rPr lang="el-GR" dirty="0" err="1"/>
              <a:t>ανάμεσα</a:t>
            </a:r>
            <a:r>
              <a:rPr lang="el-GR" dirty="0"/>
              <a:t> στα </a:t>
            </a:r>
            <a:r>
              <a:rPr lang="en-US" dirty="0"/>
              <a:t>Decision Support Systems (DSS) </a:t>
            </a:r>
            <a:r>
              <a:rPr lang="el-GR" dirty="0"/>
              <a:t>και στα </a:t>
            </a:r>
            <a:r>
              <a:rPr lang="en-US" dirty="0"/>
              <a:t>Executive Information Systems (EIS) </a:t>
            </a:r>
          </a:p>
          <a:p>
            <a:endParaRPr lang="el-GR" dirty="0"/>
          </a:p>
          <a:p>
            <a:pPr algn="just"/>
            <a:endParaRPr lang="en-US" dirty="0"/>
          </a:p>
          <a:p>
            <a:r>
              <a:rPr lang="el-GR" b="1" dirty="0" err="1"/>
              <a:t>Υποστήριξη</a:t>
            </a:r>
            <a:r>
              <a:rPr lang="el-GR" b="1" dirty="0"/>
              <a:t> </a:t>
            </a:r>
            <a:r>
              <a:rPr lang="el-GR" b="1" dirty="0" err="1"/>
              <a:t>οικονομικής</a:t>
            </a:r>
            <a:r>
              <a:rPr lang="el-GR" b="1" dirty="0"/>
              <a:t> </a:t>
            </a:r>
            <a:r>
              <a:rPr lang="el-GR" b="1" dirty="0" err="1"/>
              <a:t>λειτουργίας</a:t>
            </a:r>
            <a:r>
              <a:rPr lang="el-GR" b="1" dirty="0"/>
              <a:t>, </a:t>
            </a:r>
          </a:p>
          <a:p>
            <a:r>
              <a:rPr lang="el-GR" b="1" dirty="0" err="1"/>
              <a:t>Υποστήριξη</a:t>
            </a:r>
            <a:r>
              <a:rPr lang="el-GR" b="1" dirty="0"/>
              <a:t> </a:t>
            </a:r>
            <a:r>
              <a:rPr lang="el-GR" b="1" dirty="0" err="1"/>
              <a:t>προγραμματισμου</a:t>
            </a:r>
            <a:r>
              <a:rPr lang="el-GR" b="1" dirty="0"/>
              <a:t>́ </a:t>
            </a:r>
            <a:r>
              <a:rPr lang="el-GR" b="1" dirty="0" err="1"/>
              <a:t>λειτουργιών</a:t>
            </a:r>
            <a:r>
              <a:rPr lang="el-GR" b="1" dirty="0"/>
              <a:t> και </a:t>
            </a:r>
            <a:r>
              <a:rPr lang="el-GR" b="1" dirty="0" err="1"/>
              <a:t>πωλήσεων</a:t>
            </a:r>
            <a:r>
              <a:rPr lang="el-GR" b="1" dirty="0"/>
              <a:t> σε </a:t>
            </a:r>
            <a:r>
              <a:rPr lang="el-GR" b="1" dirty="0" err="1"/>
              <a:t>όλα</a:t>
            </a:r>
            <a:r>
              <a:rPr lang="el-GR" b="1" dirty="0"/>
              <a:t> τα </a:t>
            </a:r>
            <a:r>
              <a:rPr lang="el-GR" b="1" dirty="0" err="1"/>
              <a:t>επίπεδα</a:t>
            </a:r>
            <a:r>
              <a:rPr lang="el-GR" b="1" dirty="0"/>
              <a:t>, </a:t>
            </a:r>
          </a:p>
          <a:p>
            <a:r>
              <a:rPr lang="el-GR" b="1" dirty="0" err="1"/>
              <a:t>Υποστήριξη</a:t>
            </a:r>
            <a:r>
              <a:rPr lang="el-GR" b="1" dirty="0"/>
              <a:t> </a:t>
            </a:r>
            <a:r>
              <a:rPr lang="el-GR" b="1" dirty="0" err="1"/>
              <a:t>εφοδιαστικών</a:t>
            </a:r>
            <a:r>
              <a:rPr lang="el-GR" b="1" dirty="0"/>
              <a:t> </a:t>
            </a:r>
            <a:r>
              <a:rPr lang="el-GR" b="1" dirty="0" err="1"/>
              <a:t>αλυσίδων</a:t>
            </a:r>
            <a:r>
              <a:rPr lang="el-GR" b="1" dirty="0"/>
              <a:t>, </a:t>
            </a:r>
          </a:p>
          <a:p>
            <a:r>
              <a:rPr lang="el-GR" b="1" dirty="0" err="1"/>
              <a:t>Υποστήριξη</a:t>
            </a:r>
            <a:r>
              <a:rPr lang="el-GR" b="1" dirty="0"/>
              <a:t> και </a:t>
            </a:r>
            <a:r>
              <a:rPr lang="el-GR" b="1" dirty="0" err="1"/>
              <a:t>ολοκλήρωση</a:t>
            </a:r>
            <a:r>
              <a:rPr lang="el-GR" b="1" dirty="0"/>
              <a:t> των </a:t>
            </a:r>
            <a:r>
              <a:rPr lang="el-GR" b="1" dirty="0" err="1"/>
              <a:t>διαδικασιών</a:t>
            </a:r>
            <a:r>
              <a:rPr lang="el-GR" b="1" dirty="0"/>
              <a:t> </a:t>
            </a:r>
            <a:r>
              <a:rPr lang="el-GR" b="1" dirty="0" err="1"/>
              <a:t>μάρκετινγκ</a:t>
            </a:r>
            <a:r>
              <a:rPr lang="el-GR" b="1" dirty="0"/>
              <a:t>, </a:t>
            </a:r>
            <a:r>
              <a:rPr lang="el-GR" b="1" dirty="0" err="1"/>
              <a:t>πωλήσεων</a:t>
            </a:r>
            <a:r>
              <a:rPr lang="el-GR" b="1" dirty="0"/>
              <a:t>, </a:t>
            </a:r>
            <a:r>
              <a:rPr lang="el-GR" b="1" dirty="0" err="1"/>
              <a:t>παραγωγής</a:t>
            </a:r>
            <a:r>
              <a:rPr lang="el-GR" b="1" dirty="0"/>
              <a:t>, </a:t>
            </a:r>
            <a:r>
              <a:rPr lang="el-GR" b="1" dirty="0" err="1"/>
              <a:t>αποθήκης</a:t>
            </a:r>
            <a:r>
              <a:rPr lang="el-GR" b="1" dirty="0"/>
              <a:t> και </a:t>
            </a:r>
            <a:r>
              <a:rPr lang="el-GR" b="1" dirty="0" err="1"/>
              <a:t>διανομής</a:t>
            </a:r>
            <a:r>
              <a:rPr lang="el-GR" b="1" dirty="0"/>
              <a:t>, </a:t>
            </a:r>
          </a:p>
          <a:p>
            <a:r>
              <a:rPr lang="el-GR" b="1" dirty="0" err="1"/>
              <a:t>Υποστήριξη</a:t>
            </a:r>
            <a:r>
              <a:rPr lang="el-GR" b="1" dirty="0"/>
              <a:t> </a:t>
            </a:r>
            <a:r>
              <a:rPr lang="el-GR" b="1" dirty="0" err="1"/>
              <a:t>διαχείρισης</a:t>
            </a:r>
            <a:r>
              <a:rPr lang="el-GR" b="1" dirty="0"/>
              <a:t> </a:t>
            </a:r>
            <a:r>
              <a:rPr lang="el-GR" b="1" dirty="0" err="1"/>
              <a:t>ανθρωπίνων</a:t>
            </a:r>
            <a:r>
              <a:rPr lang="el-GR" b="1" dirty="0"/>
              <a:t> </a:t>
            </a:r>
            <a:r>
              <a:rPr lang="el-GR" b="1" dirty="0" err="1"/>
              <a:t>πόρων</a:t>
            </a:r>
            <a:r>
              <a:rPr lang="el-GR" b="1" dirty="0"/>
              <a:t>. </a:t>
            </a: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026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4806-EAAC-F140-8596-6589AB26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/>
          <a:lstStyle/>
          <a:p>
            <a:r>
              <a:rPr lang="el-GR" b="1" dirty="0"/>
              <a:t>Η </a:t>
            </a:r>
            <a:r>
              <a:rPr lang="el-GR" b="1" dirty="0" err="1"/>
              <a:t>εξέλιξη</a:t>
            </a:r>
            <a:r>
              <a:rPr lang="el-GR" b="1" dirty="0"/>
              <a:t> των </a:t>
            </a:r>
            <a:r>
              <a:rPr lang="el-GR" b="1" dirty="0" err="1"/>
              <a:t>συστημάτων</a:t>
            </a:r>
            <a:r>
              <a:rPr lang="el-GR" b="1" dirty="0"/>
              <a:t> </a:t>
            </a:r>
            <a:r>
              <a:rPr lang="en-US" b="1" dirty="0"/>
              <a:t>ERP </a:t>
            </a:r>
            <a:endParaRPr lang="en-US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DAE76-71EE-BB4E-9FF7-7621D7871C34}"/>
              </a:ext>
            </a:extLst>
          </p:cNvPr>
          <p:cNvSpPr txBox="1">
            <a:spLocks/>
          </p:cNvSpPr>
          <p:nvPr/>
        </p:nvSpPr>
        <p:spPr>
          <a:xfrm>
            <a:off x="646110" y="1221180"/>
            <a:ext cx="9404723" cy="532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46872-D2C7-3548-8DA0-9BBB5D2A90CB}"/>
              </a:ext>
            </a:extLst>
          </p:cNvPr>
          <p:cNvSpPr txBox="1"/>
          <p:nvPr/>
        </p:nvSpPr>
        <p:spPr>
          <a:xfrm>
            <a:off x="646110" y="1484416"/>
            <a:ext cx="113004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ERP II</a:t>
            </a:r>
          </a:p>
          <a:p>
            <a:endParaRPr lang="en-US" dirty="0"/>
          </a:p>
          <a:p>
            <a:r>
              <a:rPr lang="el-GR" dirty="0"/>
              <a:t>Στα </a:t>
            </a:r>
            <a:r>
              <a:rPr lang="el-GR" dirty="0" err="1"/>
              <a:t>συστήματα</a:t>
            </a:r>
            <a:r>
              <a:rPr lang="el-GR" dirty="0"/>
              <a:t> </a:t>
            </a:r>
            <a:r>
              <a:rPr lang="en-US" dirty="0"/>
              <a:t>ERP II </a:t>
            </a:r>
            <a:r>
              <a:rPr lang="el-GR" dirty="0" err="1"/>
              <a:t>δίνεται</a:t>
            </a:r>
            <a:r>
              <a:rPr lang="el-GR" dirty="0"/>
              <a:t> </a:t>
            </a:r>
            <a:r>
              <a:rPr lang="el-GR" dirty="0" err="1"/>
              <a:t>έμφαση</a:t>
            </a:r>
            <a:r>
              <a:rPr lang="el-GR" dirty="0"/>
              <a:t> στη </a:t>
            </a:r>
            <a:r>
              <a:rPr lang="el-GR" dirty="0" err="1"/>
              <a:t>διασύνδεση</a:t>
            </a:r>
            <a:r>
              <a:rPr lang="el-GR" dirty="0"/>
              <a:t> </a:t>
            </a:r>
            <a:r>
              <a:rPr lang="el-GR" dirty="0" err="1"/>
              <a:t>πληροφοριακών</a:t>
            </a:r>
            <a:r>
              <a:rPr lang="el-GR" dirty="0"/>
              <a:t> </a:t>
            </a:r>
            <a:r>
              <a:rPr lang="el-GR" dirty="0" err="1"/>
              <a:t>συστημάτων</a:t>
            </a:r>
            <a:r>
              <a:rPr lang="el-GR" dirty="0"/>
              <a:t> </a:t>
            </a:r>
            <a:r>
              <a:rPr lang="el-GR" dirty="0" err="1"/>
              <a:t>διαφορετικών</a:t>
            </a:r>
            <a:r>
              <a:rPr lang="el-GR" dirty="0"/>
              <a:t> </a:t>
            </a:r>
            <a:r>
              <a:rPr lang="el-GR" dirty="0" err="1"/>
              <a:t>εταιρειών</a:t>
            </a:r>
            <a:r>
              <a:rPr lang="el-GR" dirty="0"/>
              <a:t>, </a:t>
            </a:r>
            <a:r>
              <a:rPr lang="el-GR" dirty="0" err="1"/>
              <a:t>καθώς</a:t>
            </a:r>
            <a:r>
              <a:rPr lang="el-GR" dirty="0"/>
              <a:t> η </a:t>
            </a:r>
            <a:r>
              <a:rPr lang="el-GR" dirty="0" err="1"/>
              <a:t>απαίτηση</a:t>
            </a:r>
            <a:r>
              <a:rPr lang="el-GR" dirty="0"/>
              <a:t> </a:t>
            </a:r>
            <a:r>
              <a:rPr lang="el-GR" dirty="0" err="1"/>
              <a:t>είναι</a:t>
            </a:r>
            <a:r>
              <a:rPr lang="el-GR" dirty="0"/>
              <a:t> να </a:t>
            </a:r>
            <a:r>
              <a:rPr lang="el-GR" dirty="0" err="1"/>
              <a:t>υποστηριχθούν</a:t>
            </a:r>
            <a:r>
              <a:rPr lang="el-GR" dirty="0"/>
              <a:t> </a:t>
            </a:r>
            <a:r>
              <a:rPr lang="el-GR" dirty="0" err="1"/>
              <a:t>ιδεατές</a:t>
            </a:r>
            <a:r>
              <a:rPr lang="el-GR" dirty="0"/>
              <a:t> </a:t>
            </a:r>
            <a:r>
              <a:rPr lang="el-GR" dirty="0" err="1"/>
              <a:t>επιχειρήσεις</a:t>
            </a:r>
            <a:r>
              <a:rPr lang="el-GR" dirty="0"/>
              <a:t> (</a:t>
            </a:r>
            <a:r>
              <a:rPr lang="en-US" dirty="0"/>
              <a:t>virtual enterprises) </a:t>
            </a:r>
            <a:r>
              <a:rPr lang="el-GR" dirty="0"/>
              <a:t>και το </a:t>
            </a:r>
            <a:r>
              <a:rPr lang="el-GR" dirty="0" err="1"/>
              <a:t>ηλεκτρονικο</a:t>
            </a:r>
            <a:r>
              <a:rPr lang="el-GR" dirty="0"/>
              <a:t>́ </a:t>
            </a:r>
            <a:r>
              <a:rPr lang="el-GR" dirty="0" err="1"/>
              <a:t>εμπόριο</a:t>
            </a:r>
            <a:r>
              <a:rPr lang="el-GR" dirty="0"/>
              <a:t>. </a:t>
            </a:r>
          </a:p>
          <a:p>
            <a:endParaRPr lang="el-GR" dirty="0"/>
          </a:p>
          <a:p>
            <a:r>
              <a:rPr lang="el-GR" dirty="0"/>
              <a:t>Ενσωμάτωση </a:t>
            </a:r>
            <a:r>
              <a:rPr lang="el-GR" dirty="0" err="1"/>
              <a:t>συστημάτων</a:t>
            </a:r>
            <a:r>
              <a:rPr lang="el-GR" dirty="0"/>
              <a:t> </a:t>
            </a:r>
            <a:r>
              <a:rPr lang="el-GR" dirty="0" err="1"/>
              <a:t>εφοδιαστικών</a:t>
            </a:r>
            <a:r>
              <a:rPr lang="el-GR" dirty="0"/>
              <a:t> </a:t>
            </a:r>
            <a:r>
              <a:rPr lang="el-GR" dirty="0" err="1"/>
              <a:t>αλυσίδων</a:t>
            </a:r>
            <a:r>
              <a:rPr lang="el-GR" dirty="0"/>
              <a:t> (</a:t>
            </a:r>
            <a:r>
              <a:rPr lang="en-US" dirty="0"/>
              <a:t>Supply Chain Management Systems - SCM) </a:t>
            </a:r>
            <a:r>
              <a:rPr lang="el-GR" dirty="0"/>
              <a:t>και </a:t>
            </a:r>
            <a:r>
              <a:rPr lang="el-GR" dirty="0" err="1"/>
              <a:t>συστημάτων</a:t>
            </a:r>
            <a:r>
              <a:rPr lang="el-GR" dirty="0"/>
              <a:t> </a:t>
            </a:r>
            <a:r>
              <a:rPr lang="el-GR" dirty="0" err="1"/>
              <a:t>διαχείρισης</a:t>
            </a:r>
            <a:r>
              <a:rPr lang="el-GR" dirty="0"/>
              <a:t> </a:t>
            </a:r>
            <a:r>
              <a:rPr lang="el-GR" dirty="0" err="1"/>
              <a:t>πελατών</a:t>
            </a:r>
            <a:r>
              <a:rPr lang="el-GR" dirty="0"/>
              <a:t> (</a:t>
            </a:r>
            <a:r>
              <a:rPr lang="en-US" dirty="0"/>
              <a:t>Customer Relationship Management Systems – CRM) </a:t>
            </a:r>
          </a:p>
          <a:p>
            <a:endParaRPr lang="el-GR" dirty="0"/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7207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{0F96A573-6AC8-7F4E-A815-238AEE2C977A}tf10001062</Template>
  <TotalTime>3903</TotalTime>
  <Words>2615</Words>
  <Application>Microsoft Macintosh PowerPoint</Application>
  <PresentationFormat>Widescreen</PresentationFormat>
  <Paragraphs>285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TimesNewRomanPS</vt:lpstr>
      <vt:lpstr>TimesNewRomanPSMT</vt:lpstr>
      <vt:lpstr>Wingdings 3</vt:lpstr>
      <vt:lpstr>Ion</vt:lpstr>
      <vt:lpstr>ERP 01</vt:lpstr>
      <vt:lpstr>ERP</vt:lpstr>
      <vt:lpstr>Εισαγωγή </vt:lpstr>
      <vt:lpstr>Δυνατότητες ERP</vt:lpstr>
      <vt:lpstr>PowerPoint Presentation</vt:lpstr>
      <vt:lpstr>Η εξέλιξη των συστημάτων ERP </vt:lpstr>
      <vt:lpstr>Η εξέλιξη των συστημάτων ERP </vt:lpstr>
      <vt:lpstr>Η εξέλιξη των συστημάτων ERP </vt:lpstr>
      <vt:lpstr>Η εξέλιξη των συστημάτων ERP </vt:lpstr>
      <vt:lpstr>Η εξέλιξη των συστημάτων ERP </vt:lpstr>
      <vt:lpstr>Το παρών των ERP </vt:lpstr>
      <vt:lpstr>CRM</vt:lpstr>
      <vt:lpstr>SCM</vt:lpstr>
      <vt:lpstr>SRM</vt:lpstr>
      <vt:lpstr>PLM</vt:lpstr>
      <vt:lpstr>Αρχιτεκτονική ERP</vt:lpstr>
      <vt:lpstr>Αρχιτεκτονική ERP</vt:lpstr>
      <vt:lpstr>Γλώσσες μοντελοποίησης ERP</vt:lpstr>
      <vt:lpstr>Ολοκλήρωση πληροφοριακού συστήματος </vt:lpstr>
      <vt:lpstr>Λειτουργικότητα των συστημάτων ERP </vt:lpstr>
      <vt:lpstr>Eξειδικευμένο ERP για βιομηχανικούς κλάδους</vt:lpstr>
      <vt:lpstr>Eξειδικευμένο ERP για βιομηχανικούς κλάδους</vt:lpstr>
      <vt:lpstr>Eξειδικευμένο ERP για βιομηχανικούς κλάδους</vt:lpstr>
      <vt:lpstr>Eξειδικευμένο ERP για βιομηχανικούς κλάδους</vt:lpstr>
      <vt:lpstr>Eξειδικευμένο ERP για βιομηχανικούς κλάδους</vt:lpstr>
      <vt:lpstr>Συστήματα ERP και διοικητικά επίπεδα </vt:lpstr>
      <vt:lpstr>Πλεονεκτήματα χρήσης συστημάτων ERP </vt:lpstr>
      <vt:lpstr>Μειονεκτήματα χρήσης συστημάτων ERP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01</dc:title>
  <dc:creator>Microsoft Office User</dc:creator>
  <cp:lastModifiedBy>Microsoft Office User</cp:lastModifiedBy>
  <cp:revision>24</cp:revision>
  <dcterms:created xsi:type="dcterms:W3CDTF">2020-02-24T15:38:01Z</dcterms:created>
  <dcterms:modified xsi:type="dcterms:W3CDTF">2020-02-27T08:41:03Z</dcterms:modified>
</cp:coreProperties>
</file>