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9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ola Maria" initials="BM" lastIdx="1" clrIdx="0">
    <p:extLst>
      <p:ext uri="{19B8F6BF-5375-455C-9EA6-DF929625EA0E}">
        <p15:presenceInfo xmlns:p15="http://schemas.microsoft.com/office/powerpoint/2012/main" userId="S-1-5-21-96345165-3075009211-1247224813-1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7E4FF"/>
    <a:srgbClr val="FFDD71"/>
    <a:srgbClr val="F949E0"/>
    <a:srgbClr val="FDBFF4"/>
    <a:srgbClr val="C39BE1"/>
    <a:srgbClr val="C7C37D"/>
    <a:srgbClr val="392FBB"/>
    <a:srgbClr val="6DC4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8"/>
    <p:restoredTop sz="94639"/>
  </p:normalViewPr>
  <p:slideViewPr>
    <p:cSldViewPr snapToGrid="0" snapToObjects="1">
      <p:cViewPr varScale="1">
        <p:scale>
          <a:sx n="113" d="100"/>
          <a:sy n="113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2C52-3BF9-1D4E-AD48-8461EE3EBAD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EC38-0C2D-AF43-8BFD-C215FD072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9D0D42-186E-BC42-B7E2-A08CD1964CA4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E073-96E7-524E-8A85-0E20D195828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27AE-D6AA-D340-9426-CEE3F9142D3D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DF06-BC33-B54B-9884-65D16EEA6E20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8BE8-8990-7240-9689-4A0C01F27034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15F3-8E50-534A-AB7B-5C437D68CFA7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21C2-A967-8C49-BBEC-90FE553DB855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7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3B73-A38A-B144-A6A7-D63497BCC4AE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1DB-19D2-F440-8A27-04DB1ECE9DA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1FF4-6E37-1645-9D0D-6ED7B12D5C76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40E7-1A55-C643-90F9-59FD30EDF52A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A89-8379-084A-90FC-2C0D758BDFF0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3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572-4F26-F948-A30E-210796AA7A94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6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1D9-3A54-454B-BBA4-A365BCB8E43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8B2-56D0-AD40-9565-4AFEF2B85AD0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E7D-6C78-D94B-A935-CCDE581248E8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6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D393-888C-1C4B-A04A-F42B32B4697D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CA361A-3AC5-C94F-8B05-30608CE930CA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3081-5631-AC42-852C-FBB735C4B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200" dirty="0"/>
              <a:t>ΚΕΦΑΛΑΙΟ 6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Η ανοικτή οικονομία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7AD8-EB2D-4646-BDF0-2CA5D06E1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/>
              <a:t>ΜΑΚΡΟΟΙΚΟΝΟΜΙΚΗ </a:t>
            </a:r>
            <a:r>
              <a:rPr lang="en-US"/>
              <a:t> - N</a:t>
            </a:r>
            <a:r>
              <a:rPr lang="el-GR"/>
              <a:t>. </a:t>
            </a:r>
            <a:r>
              <a:rPr lang="en-US"/>
              <a:t>Gregory Mankiw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2D6D-E0B4-F447-A6F2-5B808A74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A54DC1-2606-4C6C-8B31-458EF6E4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ΗΠΑ: η μεγαλύτερη </a:t>
            </a:r>
            <a:r>
              <a:rPr lang="el-GR" dirty="0" err="1"/>
              <a:t>οφειλέτρια</a:t>
            </a:r>
            <a:r>
              <a:rPr lang="el-GR" dirty="0"/>
              <a:t> χώρα του κόσμου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F23AA2-09B8-4F58-AE4E-46F86C164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4893"/>
            <a:ext cx="8761413" cy="4221271"/>
          </a:xfrm>
        </p:spPr>
        <p:txBody>
          <a:bodyPr>
            <a:normAutofit/>
          </a:bodyPr>
          <a:lstStyle/>
          <a:p>
            <a:r>
              <a:rPr lang="el-GR" dirty="0"/>
              <a:t>Κάθε χρόνο από τις αρχές της δεκαετίας του 1980: τεράστια εμπορικά ελλείμματα και καθαρές εισροές κεφαλαίων (δηλαδή, καθαρός δανεισμός από το εξωτερικό)</a:t>
            </a:r>
          </a:p>
          <a:p>
            <a:r>
              <a:rPr lang="el-GR" dirty="0"/>
              <a:t>Στις 31 Δεκεμβρίου του 2014:</a:t>
            </a:r>
          </a:p>
          <a:p>
            <a:pPr lvl="1"/>
            <a:r>
              <a:rPr lang="el-GR" dirty="0"/>
              <a:t>Οι κάτοικοι των ΗΠΑ είχαν στην κυριότητά τους περιουσιακά στοιχεία ξένων αξίας 24,7 τρισεκατομμυρίων δολαρίων. </a:t>
            </a:r>
          </a:p>
          <a:p>
            <a:pPr lvl="1"/>
            <a:r>
              <a:rPr lang="el-GR" dirty="0"/>
              <a:t>Οι ξένοι είχαν στην κυριότητά τους περιουσιακά στοιχεία των ΗΠΑ αξίας 31,6 τρισεκατομμυρίων δολαρίων. </a:t>
            </a:r>
          </a:p>
          <a:p>
            <a:pPr lvl="1"/>
            <a:r>
              <a:rPr lang="el-GR" dirty="0"/>
              <a:t>Το καθαρό χρέος των ΗΠΑ στον υπόλοιπο κόσμο ήταν 6,9 τρισεκατομμύρια και, επομένως, οι Ηνωμένες Πολιτείες της Αμερικής είναι η «</a:t>
            </a:r>
            <a:r>
              <a:rPr lang="el-GR" b="1" dirty="0"/>
              <a:t>μεγαλύτερη </a:t>
            </a:r>
            <a:r>
              <a:rPr lang="el-GR" b="1" dirty="0" err="1"/>
              <a:t>οφειλέτρια</a:t>
            </a:r>
            <a:r>
              <a:rPr lang="el-GR" b="1" dirty="0"/>
              <a:t> χώρα του κόσμου».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837D16-2102-4750-B8F9-0AE0CED2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2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2FF778-928A-4547-B24F-C641D00A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Αποταμίευση και επένδυση σε μια μικρή ανοικτή οικονομία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B347B8C-EAFA-478E-9535-15B131F0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B22CF9EB-4232-48DA-BCB0-F566A0A807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Μια εκδοχή ανοικτής οικονομίας του υποδείγματος δανειακών κεφαλαίων από το Κεφάλαιο 3 </a:t>
                </a:r>
              </a:p>
              <a:p>
                <a:r>
                  <a:rPr lang="el-GR" dirty="0"/>
                  <a:t>Περιλαμβάνει πολλά από τα ίδια στοιχεία:</a:t>
                </a:r>
                <a:endParaRPr lang="en-US" dirty="0"/>
              </a:p>
              <a:p>
                <a:pPr lvl="1"/>
                <a:r>
                  <a:rPr lang="el-GR" dirty="0"/>
                  <a:t>συνάρτηση παραγωγής  </a:t>
                </a:r>
                <a:r>
                  <a:rPr lang="en-US" b="1" i="0" dirty="0">
                    <a:latin typeface="+mj-lt"/>
                  </a:rPr>
                  <a:t>Y </a:t>
                </a:r>
                <a:r>
                  <a:rPr lang="en-US" b="1" i="0" dirty="0">
                    <a:latin typeface="+mj-lt"/>
                    <a:sym typeface="Symbol" panose="05050102010706020507" pitchFamily="18" charset="2"/>
                  </a:rPr>
                  <a:t></a:t>
                </a:r>
                <a:r>
                  <a:rPr lang="en-US" b="1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</m:e>
                    </m:acc>
                  </m:oMath>
                </a14:m>
                <a:r>
                  <a:rPr lang="el-GR" b="1" i="0" dirty="0">
                    <a:latin typeface="+mj-lt"/>
                  </a:rPr>
                  <a:t> </a:t>
                </a:r>
                <a:r>
                  <a:rPr lang="en-US" b="1" i="0" dirty="0">
                    <a:latin typeface="+mj-lt"/>
                    <a:sym typeface="Symbol" panose="05050102010706020507" pitchFamily="18" charset="2"/>
                  </a:rPr>
                  <a:t></a:t>
                </a:r>
                <a:r>
                  <a:rPr lang="en-US" b="1" i="0" dirty="0">
                    <a:latin typeface="+mj-lt"/>
                  </a:rPr>
                  <a:t> F</a:t>
                </a:r>
                <a:r>
                  <a:rPr lang="el-GR" b="1" i="0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𝚱</m:t>
                        </m:r>
                      </m:e>
                    </m:acc>
                  </m:oMath>
                </a14:m>
                <a:r>
                  <a:rPr lang="el-GR" b="1" i="0" dirty="0">
                    <a:latin typeface="+mj-lt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</m:oMath>
                </a14:m>
                <a:r>
                  <a:rPr lang="el-GR" b="1" i="0" dirty="0">
                    <a:latin typeface="+mj-lt"/>
                  </a:rPr>
                  <a:t> )</a:t>
                </a:r>
                <a:endParaRPr lang="en-US" b="1" dirty="0"/>
              </a:p>
              <a:p>
                <a:pPr lvl="1"/>
                <a:r>
                  <a:rPr lang="el-GR" dirty="0"/>
                  <a:t>συνάρτηση κατανάλωσης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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l-GR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l-GR" dirty="0"/>
                  <a:t>συνάρτηση επενδύσεων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l-GR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εξωγενείς μεταβλητές της οικονομικής πολιτικής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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acc>
                      <m:accPr>
                        <m:chr m:val="̅"/>
                        <m:ctrlPr>
                          <a:rPr lang="el-GR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  <m:r>
                      <a:rPr lang="el-GR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endParaRPr lang="el-GR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B22CF9EB-4232-48DA-BCB0-F566A0A807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56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40ED42-6EF2-4ECD-B16E-ABFD658B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Εθνική αποταμίευση: Η προσφορά δανειακών κεφαλαίων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B0308B-9708-7047-B1FF-B3106A3D5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321" y="2603500"/>
            <a:ext cx="5854171" cy="3416300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362DC20-6D49-474F-86E5-BFA0BF99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45D1B-584F-4D4A-9F98-8FC8B6D7A31A}"/>
              </a:ext>
            </a:extLst>
          </p:cNvPr>
          <p:cNvSpPr/>
          <p:nvPr/>
        </p:nvSpPr>
        <p:spPr>
          <a:xfrm>
            <a:off x="7568046" y="4647245"/>
            <a:ext cx="2937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Όπως στο Κεφάλαιο 3, </a:t>
            </a:r>
            <a:r>
              <a:rPr lang="en-US" dirty="0"/>
              <a:t> </a:t>
            </a:r>
            <a:r>
              <a:rPr lang="el-GR" dirty="0"/>
              <a:t>η εθνική αποταμίευση </a:t>
            </a:r>
            <a:r>
              <a:rPr lang="en-US" dirty="0"/>
              <a:t> </a:t>
            </a:r>
            <a:r>
              <a:rPr lang="el-GR" dirty="0"/>
              <a:t>δεν εξαρτάται </a:t>
            </a:r>
            <a:r>
              <a:rPr lang="en-US" dirty="0"/>
              <a:t> </a:t>
            </a:r>
            <a:r>
              <a:rPr lang="el-GR" dirty="0"/>
              <a:t>από το επιτόκιο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0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6512A9-6055-4686-B311-0456ABDA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Υποθέσεις για τις ροές κεφαλαίων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77E5E2-0425-4F78-81AB-75D389BCA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α. </a:t>
            </a:r>
            <a:r>
              <a:rPr lang="en-US" dirty="0"/>
              <a:t>	</a:t>
            </a:r>
            <a:r>
              <a:rPr lang="el-GR" dirty="0"/>
              <a:t>Τα εγχώρια και ξένα ομόλογα είναι τέλεια υποκατάστατα (ίδιος κίνδυνος, ίδια λήψη, κ.λπ.)</a:t>
            </a:r>
          </a:p>
          <a:p>
            <a:pPr marL="0" indent="0">
              <a:buNone/>
            </a:pPr>
            <a:r>
              <a:rPr lang="el-GR" dirty="0"/>
              <a:t>β.</a:t>
            </a:r>
            <a:r>
              <a:rPr lang="en-US" dirty="0"/>
              <a:t>	</a:t>
            </a:r>
            <a:r>
              <a:rPr lang="el-GR" b="1" dirty="0"/>
              <a:t>Τέλεια κινητικότητα κεφαλαίων</a:t>
            </a:r>
            <a:r>
              <a:rPr lang="el-GR" dirty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κανένας περιορισμός στο διεθνές εμπόριο περιουσιακών στοιχείων </a:t>
            </a:r>
          </a:p>
          <a:p>
            <a:pPr marL="0" indent="0">
              <a:buNone/>
            </a:pPr>
            <a:r>
              <a:rPr lang="el-GR" dirty="0"/>
              <a:t>γ. </a:t>
            </a:r>
            <a:r>
              <a:rPr lang="en-US" dirty="0"/>
              <a:t>	</a:t>
            </a:r>
            <a:r>
              <a:rPr lang="el-GR" dirty="0"/>
              <a:t>Η οικονομία είναι </a:t>
            </a:r>
            <a:r>
              <a:rPr lang="el-GR" b="1" dirty="0"/>
              <a:t>μικρή</a:t>
            </a:r>
            <a:r>
              <a:rPr lang="el-GR" dirty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δεν μπορεί να επηρεάσει το διεθνές επιτόκιο, που συμβολίζεται με </a:t>
            </a:r>
            <a:r>
              <a:rPr lang="en-US" b="1" i="1" dirty="0"/>
              <a:t>r</a:t>
            </a:r>
            <a:r>
              <a:rPr lang="el-GR" b="1" i="1" dirty="0"/>
              <a:t>*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           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E1AD4DA-62D8-43FE-A211-3B971EAA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F744F51-BE9B-449A-99AA-5CBA655E10A0}"/>
              </a:ext>
            </a:extLst>
          </p:cNvPr>
          <p:cNvSpPr/>
          <p:nvPr/>
        </p:nvSpPr>
        <p:spPr>
          <a:xfrm>
            <a:off x="2275634" y="5098093"/>
            <a:ext cx="6217014" cy="92170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 Το α και το β συνεπάγονται </a:t>
            </a:r>
            <a:r>
              <a:rPr lang="en-US" b="1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  <a:sym typeface="Symbol" panose="05050102010706020507" pitchFamily="18" charset="2"/>
              </a:rPr>
              <a:t>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r</a:t>
            </a:r>
            <a:r>
              <a:rPr lang="el-GR" b="1" i="1" dirty="0">
                <a:solidFill>
                  <a:schemeClr val="tx1"/>
                </a:solidFill>
              </a:rPr>
              <a:t>*</a:t>
            </a:r>
            <a:r>
              <a:rPr lang="el-GR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         το </a:t>
            </a:r>
            <a:r>
              <a:rPr lang="en-US" b="1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συνεπάγεται ότι το </a:t>
            </a:r>
            <a:r>
              <a:rPr lang="en-US" b="1" i="1" dirty="0">
                <a:solidFill>
                  <a:schemeClr val="tx1"/>
                </a:solidFill>
              </a:rPr>
              <a:t>r</a:t>
            </a:r>
            <a:r>
              <a:rPr lang="el-GR" b="1" i="1" dirty="0">
                <a:solidFill>
                  <a:schemeClr val="tx1"/>
                </a:solidFill>
              </a:rPr>
              <a:t>*</a:t>
            </a:r>
            <a:r>
              <a:rPr lang="el-GR" dirty="0">
                <a:solidFill>
                  <a:schemeClr val="tx1"/>
                </a:solidFill>
              </a:rPr>
              <a:t> καθορίζεται εξωγενώς  </a:t>
            </a:r>
          </a:p>
        </p:txBody>
      </p:sp>
    </p:spTree>
    <p:extLst>
      <p:ext uri="{BB962C8B-B14F-4D97-AF65-F5344CB8AC3E}">
        <p14:creationId xmlns:p14="http://schemas.microsoft.com/office/powerpoint/2010/main" val="339443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D6FB32-D218-534D-BAFD-E2881940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5" y="2490648"/>
            <a:ext cx="4869003" cy="366076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B4E8509-C935-41D1-BD90-3448CB95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Επένδυση: Η ζήτηση δανειακών κεφαλαίων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D5882E-AE00-4B5D-83C2-321E19537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603" y="4721584"/>
            <a:ext cx="4000230" cy="64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… καθορίζει το επίπεδο επενδύσεων της χώρας.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614E667-3289-4081-B6A4-52889927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D5268-4F36-CA48-ACDF-3C7A85628BAF}"/>
              </a:ext>
            </a:extLst>
          </p:cNvPr>
          <p:cNvSpPr/>
          <p:nvPr/>
        </p:nvSpPr>
        <p:spPr>
          <a:xfrm>
            <a:off x="2360603" y="28758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Η επένδυση εξακολουθεί να είναι κατερχόμενη συνάρτηση του επιτοκίου,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588A6-718E-DF47-9357-C3C01E0E29A7}"/>
              </a:ext>
            </a:extLst>
          </p:cNvPr>
          <p:cNvSpPr/>
          <p:nvPr/>
        </p:nvSpPr>
        <p:spPr>
          <a:xfrm>
            <a:off x="3624912" y="3967073"/>
            <a:ext cx="4233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αλλά το εξωγενές διεθνές επιτόκιο … </a:t>
            </a:r>
          </a:p>
        </p:txBody>
      </p:sp>
    </p:spTree>
    <p:extLst>
      <p:ext uri="{BB962C8B-B14F-4D97-AF65-F5344CB8AC3E}">
        <p14:creationId xmlns:p14="http://schemas.microsoft.com/office/powerpoint/2010/main" val="256225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A2333D-1F38-4672-8235-D47A838D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 η οικονομία ήταν κλειστή …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1B8569-80F9-4A62-AAB2-E79AC092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88C476B-654F-4AC9-98C3-8292B8373A8E}"/>
              </a:ext>
            </a:extLst>
          </p:cNvPr>
          <p:cNvSpPr/>
          <p:nvPr/>
        </p:nvSpPr>
        <p:spPr>
          <a:xfrm>
            <a:off x="7252570" y="2805830"/>
            <a:ext cx="2317315" cy="1954060"/>
          </a:xfrm>
          <a:prstGeom prst="roundRect">
            <a:avLst/>
          </a:prstGeom>
          <a:solidFill>
            <a:srgbClr val="FFDD7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</a:rPr>
              <a:t>… το επιτόκιο </a:t>
            </a:r>
          </a:p>
          <a:p>
            <a:r>
              <a:rPr lang="el-GR" b="1" dirty="0">
                <a:solidFill>
                  <a:schemeClr val="tx1"/>
                </a:solidFill>
              </a:rPr>
              <a:t>θα προσαρμοζόταν </a:t>
            </a:r>
          </a:p>
          <a:p>
            <a:r>
              <a:rPr lang="el-GR" b="1" dirty="0">
                <a:solidFill>
                  <a:schemeClr val="tx1"/>
                </a:solidFill>
              </a:rPr>
              <a:t>για να εξισώσει </a:t>
            </a:r>
          </a:p>
          <a:p>
            <a:r>
              <a:rPr lang="el-GR" b="1" dirty="0">
                <a:solidFill>
                  <a:schemeClr val="tx1"/>
                </a:solidFill>
              </a:rPr>
              <a:t>την επένδυση </a:t>
            </a:r>
          </a:p>
          <a:p>
            <a:r>
              <a:rPr lang="el-GR" b="1" dirty="0">
                <a:solidFill>
                  <a:schemeClr val="tx1"/>
                </a:solidFill>
              </a:rPr>
              <a:t>και την αποταμίευση.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41053E-DA16-8E45-B186-62ABE78AD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365" y="2514508"/>
            <a:ext cx="4543847" cy="3416300"/>
          </a:xfrm>
        </p:spPr>
      </p:pic>
    </p:spTree>
    <p:extLst>
      <p:ext uri="{BB962C8B-B14F-4D97-AF65-F5344CB8AC3E}">
        <p14:creationId xmlns:p14="http://schemas.microsoft.com/office/powerpoint/2010/main" val="286508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47DB54-9385-4F0F-824D-66E7BF8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Αλλά σε μια μικρή ανοικτή οικονομία …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038AE0E-345D-4725-8E9F-95D964AB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7F6F08F-9790-46FE-AB57-0B92D969693E}"/>
              </a:ext>
            </a:extLst>
          </p:cNvPr>
          <p:cNvSpPr/>
          <p:nvPr/>
        </p:nvSpPr>
        <p:spPr>
          <a:xfrm>
            <a:off x="1252603" y="2592888"/>
            <a:ext cx="2555309" cy="1152394"/>
          </a:xfrm>
          <a:prstGeom prst="rect">
            <a:avLst/>
          </a:prstGeom>
          <a:solidFill>
            <a:srgbClr val="FDBFF4"/>
          </a:solidFill>
          <a:ln w="38100">
            <a:solidFill>
              <a:srgbClr val="F949E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Αλλά σε μια μικρή ανοικτή οικονομία …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F6EC558-0CC8-449A-9236-31826EB6AC29}"/>
              </a:ext>
            </a:extLst>
          </p:cNvPr>
          <p:cNvSpPr/>
          <p:nvPr/>
        </p:nvSpPr>
        <p:spPr>
          <a:xfrm>
            <a:off x="1252602" y="4020855"/>
            <a:ext cx="2555309" cy="2517731"/>
          </a:xfrm>
          <a:prstGeom prst="rect">
            <a:avLst/>
          </a:prstGeom>
          <a:solidFill>
            <a:srgbClr val="6DC4FF"/>
          </a:solidFill>
          <a:ln w="57150">
            <a:solidFill>
              <a:srgbClr val="392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</a:rPr>
              <a:t>και η διαφορά </a:t>
            </a:r>
          </a:p>
          <a:p>
            <a:r>
              <a:rPr lang="el-GR" b="1" dirty="0">
                <a:solidFill>
                  <a:schemeClr val="tx1"/>
                </a:solidFill>
              </a:rPr>
              <a:t>μεταξύ αποταμίευσης </a:t>
            </a:r>
          </a:p>
          <a:p>
            <a:r>
              <a:rPr lang="el-GR" b="1" dirty="0">
                <a:solidFill>
                  <a:schemeClr val="tx1"/>
                </a:solidFill>
              </a:rPr>
              <a:t>και επένδυσης </a:t>
            </a:r>
          </a:p>
          <a:p>
            <a:r>
              <a:rPr lang="el-GR" b="1" dirty="0">
                <a:solidFill>
                  <a:schemeClr val="tx1"/>
                </a:solidFill>
              </a:rPr>
              <a:t>καθορίζει την καθαρή </a:t>
            </a:r>
          </a:p>
          <a:p>
            <a:r>
              <a:rPr lang="el-GR" b="1" dirty="0">
                <a:solidFill>
                  <a:schemeClr val="tx1"/>
                </a:solidFill>
              </a:rPr>
              <a:t>εκροή κεφαλαίων </a:t>
            </a:r>
          </a:p>
          <a:p>
            <a:r>
              <a:rPr lang="el-GR" b="1" dirty="0">
                <a:solidFill>
                  <a:schemeClr val="tx1"/>
                </a:solidFill>
              </a:rPr>
              <a:t>και τις καθαρές εξαγωγές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28C6002-1261-1D45-B461-742C19459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8628" y="2697018"/>
            <a:ext cx="4141885" cy="3416300"/>
          </a:xfrm>
        </p:spPr>
      </p:pic>
    </p:spTree>
    <p:extLst>
      <p:ext uri="{BB962C8B-B14F-4D97-AF65-F5344CB8AC3E}">
        <p14:creationId xmlns:p14="http://schemas.microsoft.com/office/powerpoint/2010/main" val="319099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109D2D-5EE1-4BC2-8C9C-713A8ADB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6839"/>
            <a:ext cx="8761413" cy="728480"/>
          </a:xfrm>
        </p:spPr>
        <p:txBody>
          <a:bodyPr/>
          <a:lstStyle/>
          <a:p>
            <a:r>
              <a:rPr lang="el-GR" dirty="0"/>
              <a:t>Τρία πειράματα: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0365D4-1FAF-4761-8712-4AE16E4A7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116" y="3168713"/>
            <a:ext cx="8761413" cy="3495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1. Δημοσιονομική πολιτική στο εσωτερικό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2. Δημοσιονομική πολιτική στο εξωτερικό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3. Μια αύξηση της ζήτησης επενδύσεων (άσκηση)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7E492A7-2CEC-4426-89FE-7B22BEBB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1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B13FAD-3A7E-415B-A3B0-B9BA18C8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Δημοσιονομική πολιτική στο εσωτερικό (1 από 2)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CD96461-F449-4E69-9EF5-A9DB9C75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E5FD152-CF37-4E5E-8B11-D1DCC6BF6BFC}"/>
              </a:ext>
            </a:extLst>
          </p:cNvPr>
          <p:cNvSpPr/>
          <p:nvPr/>
        </p:nvSpPr>
        <p:spPr>
          <a:xfrm>
            <a:off x="1415441" y="2668043"/>
            <a:ext cx="2480154" cy="1478071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</a:rPr>
              <a:t>Μια αύξηση στο </a:t>
            </a:r>
            <a:r>
              <a:rPr lang="en-US" b="1" i="1" dirty="0">
                <a:solidFill>
                  <a:schemeClr val="tx1"/>
                </a:solidFill>
              </a:rPr>
              <a:t>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ή μια μείωση στο </a:t>
            </a:r>
            <a:r>
              <a:rPr lang="en-US" b="1" i="1" dirty="0">
                <a:solidFill>
                  <a:schemeClr val="tx1"/>
                </a:solidFill>
              </a:rPr>
              <a:t>T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μειώνει την αποταμίευση. 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D9D3822-4B13-4971-8CDB-3F078C9950D4}"/>
              </a:ext>
            </a:extLst>
          </p:cNvPr>
          <p:cNvSpPr/>
          <p:nvPr/>
        </p:nvSpPr>
        <p:spPr>
          <a:xfrm>
            <a:off x="1415441" y="4271375"/>
            <a:ext cx="2480154" cy="1828800"/>
          </a:xfrm>
          <a:prstGeom prst="roundRect">
            <a:avLst/>
          </a:prstGeom>
          <a:solidFill>
            <a:srgbClr val="FDBFF4"/>
          </a:solidFill>
          <a:ln>
            <a:solidFill>
              <a:srgbClr val="C39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</a:rPr>
              <a:t>Αποτελέσματα: </a:t>
            </a:r>
          </a:p>
          <a:p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sym typeface="Symbol" panose="05050102010706020507" pitchFamily="18" charset="2"/>
              </a:rPr>
              <a:t></a:t>
            </a:r>
            <a:r>
              <a:rPr lang="el-GR" b="1" dirty="0">
                <a:solidFill>
                  <a:schemeClr val="tx1"/>
                </a:solidFill>
              </a:rPr>
              <a:t> 0</a:t>
            </a:r>
          </a:p>
          <a:p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el-GR" b="1" i="1" dirty="0">
                <a:solidFill>
                  <a:schemeClr val="tx1"/>
                </a:solidFill>
              </a:rPr>
              <a:t>ΝΧ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sym typeface="Symbol" panose="05050102010706020507" pitchFamily="18" charset="2"/>
              </a:rPr>
              <a:t>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l-GR" b="1" dirty="0">
                <a:solidFill>
                  <a:schemeClr val="tx1"/>
                </a:solidFill>
              </a:rPr>
              <a:t> &lt; 0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F8C2D1C-D7DA-7049-A983-FD0474EF3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4163" y="2683875"/>
            <a:ext cx="3902668" cy="3416300"/>
          </a:xfrm>
        </p:spPr>
      </p:pic>
    </p:spTree>
    <p:extLst>
      <p:ext uri="{BB962C8B-B14F-4D97-AF65-F5344CB8AC3E}">
        <p14:creationId xmlns:p14="http://schemas.microsoft.com/office/powerpoint/2010/main" val="826612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E813B7-826C-484A-BE09-48558C2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Καθαρές εξαγωγές (NX) και δημοσιονομικό έλλειμμα (% του ΑΕΠ), 1965-2014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AF3F30-3C95-4E7F-BA0D-3F1A303F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2F1B16-FB99-E047-9092-492E6A5C8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255" y="2603500"/>
            <a:ext cx="5618302" cy="34163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A821D1-0D99-9E48-98B6-236EBF005EAB}"/>
              </a:ext>
            </a:extLst>
          </p:cNvPr>
          <p:cNvSpPr txBox="1"/>
          <p:nvPr/>
        </p:nvSpPr>
        <p:spPr>
          <a:xfrm>
            <a:off x="5602775" y="2958220"/>
            <a:ext cx="1506913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100" dirty="0"/>
              <a:t>Δημοσιονομικό έλλειμμα (αριστερή κλίμακα)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6EEA6-9AF9-EA4C-8067-DE05FF12DC5F}"/>
              </a:ext>
            </a:extLst>
          </p:cNvPr>
          <p:cNvSpPr txBox="1"/>
          <p:nvPr/>
        </p:nvSpPr>
        <p:spPr>
          <a:xfrm>
            <a:off x="4285434" y="4903206"/>
            <a:ext cx="1563105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100" dirty="0"/>
              <a:t>Καθαρές εξαγωγές (NX) (δεξιά κλίμακα)</a:t>
            </a:r>
          </a:p>
          <a:p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3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892CA2-78B4-4A0E-8F82-6B05AE8C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 ΠΑΡΟΝ ΚΕΦΑΛΑΙΟ ΘΑ ΜΑΘΟΥΜΕ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FF1910-68BA-421D-9103-C1584D50C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Για τις λογιστικές ταυτότητες στην ανοικτή οικονομία </a:t>
            </a:r>
          </a:p>
          <a:p>
            <a:pPr marL="0" indent="0">
              <a:buNone/>
            </a:pPr>
            <a:r>
              <a:rPr lang="el-GR" dirty="0"/>
              <a:t>Το υπόδειγμα της μικρής ανοικτής οικονομίας </a:t>
            </a:r>
          </a:p>
          <a:p>
            <a:r>
              <a:rPr lang="el-GR" dirty="0"/>
              <a:t>Τι είναι αυτό που καθιστά την οικονομία «μικρή»</a:t>
            </a:r>
          </a:p>
          <a:p>
            <a:r>
              <a:rPr lang="el-GR" dirty="0"/>
              <a:t>Πώς καθορίζονται το εμπορικό ισοζύγιο και η συναλλαγματική ισοτιμία </a:t>
            </a:r>
          </a:p>
          <a:p>
            <a:r>
              <a:rPr lang="el-GR" dirty="0"/>
              <a:t>Πώς τα διάφορα μέτρα της οικονομικής πολιτικής επηρεάζουν το εμπορικό ισοζύγιο και τη συναλλαγματική ισοτιμία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279F38-DE60-4892-A441-7D9F486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5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67C31F-802E-4D90-B293-EE568E68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Δημοσιονομική πολιτική στο εξωτερικό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0BD1EB4-F3FC-4A93-8C32-FEA10073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B73661D-150B-4ADB-9553-8EEA3E79F389}"/>
              </a:ext>
            </a:extLst>
          </p:cNvPr>
          <p:cNvSpPr/>
          <p:nvPr/>
        </p:nvSpPr>
        <p:spPr>
          <a:xfrm>
            <a:off x="1540701" y="2605414"/>
            <a:ext cx="2605414" cy="1691013"/>
          </a:xfrm>
          <a:prstGeom prst="roundRect">
            <a:avLst/>
          </a:prstGeom>
          <a:solidFill>
            <a:srgbClr val="FDB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</a:rPr>
              <a:t>Η επεκτατική δημοσιονομική </a:t>
            </a:r>
          </a:p>
          <a:p>
            <a:r>
              <a:rPr lang="el-GR" b="1" dirty="0">
                <a:solidFill>
                  <a:schemeClr val="tx1"/>
                </a:solidFill>
              </a:rPr>
              <a:t>πολιτική στο εξωτερικό </a:t>
            </a:r>
          </a:p>
          <a:p>
            <a:r>
              <a:rPr lang="el-GR" b="1" dirty="0">
                <a:solidFill>
                  <a:schemeClr val="tx1"/>
                </a:solidFill>
              </a:rPr>
              <a:t>αυξάνει το διεθνές επιτόκιο.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0D80D76-BB95-4267-AE4E-5CE94139FF73}"/>
              </a:ext>
            </a:extLst>
          </p:cNvPr>
          <p:cNvSpPr/>
          <p:nvPr/>
        </p:nvSpPr>
        <p:spPr>
          <a:xfrm>
            <a:off x="1540701" y="4634630"/>
            <a:ext cx="2605414" cy="1691013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</a:rPr>
              <a:t>Αποτελέσματα:</a:t>
            </a:r>
          </a:p>
          <a:p>
            <a:r>
              <a:rPr lang="el-GR" b="1" dirty="0">
                <a:solidFill>
                  <a:schemeClr val="tx1"/>
                </a:solidFill>
              </a:rPr>
              <a:t> Δ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&lt; 0</a:t>
            </a:r>
          </a:p>
          <a:p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el-GR" b="1" i="1" dirty="0">
                <a:solidFill>
                  <a:schemeClr val="tx1"/>
                </a:solidFill>
              </a:rPr>
              <a:t>ΝΧ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sym typeface="Symbol" panose="05050102010706020507" pitchFamily="18" charset="2"/>
              </a:rPr>
              <a:t>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el-GR" b="1" dirty="0">
                <a:solidFill>
                  <a:schemeClr val="tx1"/>
                </a:solidFill>
              </a:rPr>
              <a:t> Δ</a:t>
            </a:r>
            <a:r>
              <a:rPr lang="el-GR" b="1" i="1" dirty="0">
                <a:solidFill>
                  <a:schemeClr val="tx1"/>
                </a:solidFill>
              </a:rPr>
              <a:t>Ι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&gt; 0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0B3209-468E-AC46-A31D-4F2E1A7B1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660" y="2435876"/>
            <a:ext cx="4921092" cy="4204731"/>
          </a:xfrm>
        </p:spPr>
      </p:pic>
    </p:spTree>
    <p:extLst>
      <p:ext uri="{BB962C8B-B14F-4D97-AF65-F5344CB8AC3E}">
        <p14:creationId xmlns:p14="http://schemas.microsoft.com/office/powerpoint/2010/main" val="375700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C8AB0D-0BD4-4D8D-8605-5D8E2373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ΤΩΡΑ ΠΡΟΣΠΑΘΗΣΤΕ </a:t>
            </a:r>
            <a:br>
              <a:rPr lang="el-GR" sz="3200" dirty="0"/>
            </a:br>
            <a:r>
              <a:rPr lang="el-GR" sz="3200" dirty="0"/>
              <a:t>3. Μια αύξηση της επενδυτικής ζήτησης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33B5949-4172-46A6-9F8D-5678145A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05C367F-2EF3-4804-9FDC-7BE09F4F21A8}"/>
              </a:ext>
            </a:extLst>
          </p:cNvPr>
          <p:cNvSpPr/>
          <p:nvPr/>
        </p:nvSpPr>
        <p:spPr>
          <a:xfrm>
            <a:off x="1327758" y="2493781"/>
            <a:ext cx="3068877" cy="37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Χρησιμοποιήστε το υπόδειγμα </a:t>
            </a:r>
          </a:p>
          <a:p>
            <a:r>
              <a:rPr lang="el-GR" dirty="0">
                <a:solidFill>
                  <a:schemeClr val="tx1"/>
                </a:solidFill>
              </a:rPr>
              <a:t>για να καθορίσετε το αποτέλεσμα </a:t>
            </a:r>
          </a:p>
          <a:p>
            <a:r>
              <a:rPr lang="el-GR" dirty="0">
                <a:solidFill>
                  <a:schemeClr val="tx1"/>
                </a:solidFill>
              </a:rPr>
              <a:t>μιας αύξησης της επενδυτικής ζήτησης </a:t>
            </a:r>
          </a:p>
          <a:p>
            <a:r>
              <a:rPr lang="el-GR" dirty="0">
                <a:solidFill>
                  <a:schemeClr val="tx1"/>
                </a:solidFill>
              </a:rPr>
              <a:t>στις καθαρές εξαγωγές (</a:t>
            </a:r>
            <a:r>
              <a:rPr lang="en-US" b="1" i="1" dirty="0">
                <a:solidFill>
                  <a:schemeClr val="tx1"/>
                </a:solidFill>
              </a:rPr>
              <a:t>NX</a:t>
            </a:r>
            <a:r>
              <a:rPr lang="el-GR" b="1" dirty="0">
                <a:solidFill>
                  <a:schemeClr val="tx1"/>
                </a:solidFill>
              </a:rPr>
              <a:t>)</a:t>
            </a:r>
            <a:r>
              <a:rPr lang="el-GR" dirty="0">
                <a:solidFill>
                  <a:schemeClr val="tx1"/>
                </a:solidFill>
              </a:rPr>
              <a:t>, </a:t>
            </a:r>
          </a:p>
          <a:p>
            <a:r>
              <a:rPr lang="el-GR" dirty="0">
                <a:solidFill>
                  <a:schemeClr val="tx1"/>
                </a:solidFill>
              </a:rPr>
              <a:t>στην αποταμίευση (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l-GR" b="1" dirty="0">
                <a:solidFill>
                  <a:schemeClr val="tx1"/>
                </a:solidFill>
              </a:rPr>
              <a:t>)</a:t>
            </a:r>
            <a:r>
              <a:rPr lang="el-GR" dirty="0">
                <a:solidFill>
                  <a:schemeClr val="tx1"/>
                </a:solidFill>
              </a:rPr>
              <a:t>, </a:t>
            </a:r>
          </a:p>
          <a:p>
            <a:r>
              <a:rPr lang="el-GR" dirty="0">
                <a:solidFill>
                  <a:schemeClr val="tx1"/>
                </a:solidFill>
              </a:rPr>
              <a:t>στην επένδυση (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l-GR" b="1" dirty="0">
                <a:solidFill>
                  <a:schemeClr val="tx1"/>
                </a:solidFill>
              </a:rPr>
              <a:t>)</a:t>
            </a:r>
            <a:r>
              <a:rPr lang="el-GR" dirty="0">
                <a:solidFill>
                  <a:schemeClr val="tx1"/>
                </a:solidFill>
              </a:rPr>
              <a:t>, και </a:t>
            </a:r>
          </a:p>
          <a:p>
            <a:r>
              <a:rPr lang="el-GR" dirty="0">
                <a:solidFill>
                  <a:schemeClr val="tx1"/>
                </a:solidFill>
              </a:rPr>
              <a:t>στην καθαρή εκροή κεφαλαίου.</a:t>
            </a:r>
            <a:endParaRPr lang="el-G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5A48275-63CF-1142-A00D-0D16F9BC6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507" y="2613891"/>
            <a:ext cx="4012309" cy="3416300"/>
          </a:xfrm>
        </p:spPr>
      </p:pic>
    </p:spTree>
    <p:extLst>
      <p:ext uri="{BB962C8B-B14F-4D97-AF65-F5344CB8AC3E}">
        <p14:creationId xmlns:p14="http://schemas.microsoft.com/office/powerpoint/2010/main" val="3331667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A5B397-2F6F-4379-A3DC-8BA33493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ΤΩΡΑ ΠΡΟΣΠΑΘΗΣΤΕ </a:t>
            </a:r>
            <a:br>
              <a:rPr lang="el-GR" sz="2400" dirty="0"/>
            </a:br>
            <a:r>
              <a:rPr lang="el-GR" sz="2400" dirty="0"/>
              <a:t>3. Μια αύξηση της επενδυτικής ζήτησης, απαντήσεις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2DCC53C-D58B-420B-8BB9-223B67DE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5547B67-15AD-499F-97EF-DA9E4298CDD0}"/>
              </a:ext>
            </a:extLst>
          </p:cNvPr>
          <p:cNvSpPr/>
          <p:nvPr/>
        </p:nvSpPr>
        <p:spPr>
          <a:xfrm>
            <a:off x="1390389" y="2603499"/>
            <a:ext cx="2828320" cy="3651827"/>
          </a:xfrm>
          <a:prstGeom prst="roundRect">
            <a:avLst/>
          </a:prstGeom>
          <a:solidFill>
            <a:srgbClr val="FDBFF4"/>
          </a:solidFill>
          <a:ln>
            <a:solidFill>
              <a:srgbClr val="F94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&gt; 0</a:t>
            </a:r>
          </a:p>
          <a:p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  <a:sym typeface="Symbol" panose="05050102010706020507" pitchFamily="18" charset="2"/>
              </a:rPr>
              <a:t></a:t>
            </a:r>
            <a:r>
              <a:rPr lang="el-GR" dirty="0">
                <a:solidFill>
                  <a:schemeClr val="tx1"/>
                </a:solidFill>
              </a:rPr>
              <a:t> 0,</a:t>
            </a:r>
          </a:p>
          <a:p>
            <a:r>
              <a:rPr lang="el-GR" dirty="0">
                <a:solidFill>
                  <a:schemeClr val="tx1"/>
                </a:solidFill>
              </a:rPr>
              <a:t>η καθαρή εκροή </a:t>
            </a:r>
          </a:p>
          <a:p>
            <a:r>
              <a:rPr lang="el-GR" dirty="0">
                <a:solidFill>
                  <a:schemeClr val="tx1"/>
                </a:solidFill>
              </a:rPr>
              <a:t>κεφαλαίων και </a:t>
            </a:r>
          </a:p>
          <a:p>
            <a:r>
              <a:rPr lang="el-GR" dirty="0">
                <a:solidFill>
                  <a:schemeClr val="tx1"/>
                </a:solidFill>
              </a:rPr>
              <a:t>οι καθαρές εξαγωγές (</a:t>
            </a:r>
            <a:r>
              <a:rPr lang="en-US" b="1" i="1" dirty="0">
                <a:solidFill>
                  <a:schemeClr val="tx1"/>
                </a:solidFill>
              </a:rPr>
              <a:t>NX</a:t>
            </a:r>
            <a:r>
              <a:rPr lang="el-GR" dirty="0">
                <a:solidFill>
                  <a:schemeClr val="tx1"/>
                </a:solidFill>
              </a:rPr>
              <a:t>) </a:t>
            </a:r>
          </a:p>
          <a:p>
            <a:r>
              <a:rPr lang="el-GR" dirty="0">
                <a:solidFill>
                  <a:schemeClr val="tx1"/>
                </a:solidFill>
              </a:rPr>
              <a:t>μειώνονται κατά το ποσό Δ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D53893E-7BB4-554A-84AF-698714755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683" y="2603500"/>
            <a:ext cx="4073059" cy="3416300"/>
          </a:xfrm>
        </p:spPr>
      </p:pic>
    </p:spTree>
    <p:extLst>
      <p:ext uri="{BB962C8B-B14F-4D97-AF65-F5344CB8AC3E}">
        <p14:creationId xmlns:p14="http://schemas.microsoft.com/office/powerpoint/2010/main" val="395511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B3FAB3-377E-4641-A69B-CB5D1AF9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ονομαστική τιμή συναλλάγματος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C04CC2-CC68-4A07-BCB6-BD00F128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195872"/>
            <a:ext cx="8761413" cy="2823927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e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ονομαστική τιμή συναλλάγματος, η σχετική τιμή του εγχώριου νομίσματος σε όρους ξένου νομίσματος </a:t>
            </a:r>
          </a:p>
          <a:p>
            <a:pPr marL="0" indent="0">
              <a:buNone/>
            </a:pPr>
            <a:r>
              <a:rPr lang="el-GR" dirty="0"/>
              <a:t>(</a:t>
            </a:r>
            <a:r>
              <a:rPr lang="el-GR" i="1" dirty="0"/>
              <a:t>παράδειγμα</a:t>
            </a:r>
            <a:r>
              <a:rPr lang="el-GR" dirty="0"/>
              <a:t>: γιεν ανά δολάριο)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F63E0E5-B542-46D4-906A-34AAC1A3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71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DCDE66-ADDB-4EE5-8B4E-3ABCA98E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Επιλεγμένες συναλλαγματικές ισοτιμίες, 1/13/2015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1F2744F4-252E-4804-9BE6-66D0C0A1A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259768"/>
              </p:ext>
            </p:extLst>
          </p:nvPr>
        </p:nvGraphicFramePr>
        <p:xfrm>
          <a:off x="1155700" y="2492679"/>
          <a:ext cx="8761412" cy="372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045">
                  <a:extLst>
                    <a:ext uri="{9D8B030D-6E8A-4147-A177-3AD203B41FA5}">
                      <a16:colId xmlns:a16="http://schemas.microsoft.com/office/drawing/2014/main" val="4091730132"/>
                    </a:ext>
                  </a:extLst>
                </a:gridCol>
                <a:gridCol w="5708367">
                  <a:extLst>
                    <a:ext uri="{9D8B030D-6E8A-4147-A177-3AD203B41FA5}">
                      <a16:colId xmlns:a16="http://schemas.microsoft.com/office/drawing/2014/main" val="3815534891"/>
                    </a:ext>
                  </a:extLst>
                </a:gridCol>
              </a:tblGrid>
              <a:tr h="4650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Χώρα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Συναλλαγματική ισοτιμία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426168"/>
                  </a:ext>
                </a:extLst>
              </a:tr>
              <a:tr h="465029">
                <a:tc>
                  <a:txBody>
                    <a:bodyPr/>
                    <a:lstStyle/>
                    <a:p>
                      <a:r>
                        <a:rPr lang="el-GR" dirty="0"/>
                        <a:t>Ζώνη ευρώ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 ευρώ ανά δολάριο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723770"/>
                  </a:ext>
                </a:extLst>
              </a:tr>
              <a:tr h="465029">
                <a:tc>
                  <a:txBody>
                    <a:bodyPr/>
                    <a:lstStyle/>
                    <a:p>
                      <a:r>
                        <a:rPr lang="el-GR" dirty="0"/>
                        <a:t>Ινδονησία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12,576 ρουπίες ανά δολάριο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27924"/>
                  </a:ext>
                </a:extLst>
              </a:tr>
              <a:tr h="465029">
                <a:tc>
                  <a:txBody>
                    <a:bodyPr/>
                    <a:lstStyle/>
                    <a:p>
                      <a:r>
                        <a:rPr lang="el-GR" dirty="0"/>
                        <a:t>Ιαπωνία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118.0 γιεν ανά δολάριο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10635"/>
                  </a:ext>
                </a:extLst>
              </a:tr>
              <a:tr h="465029">
                <a:tc>
                  <a:txBody>
                    <a:bodyPr/>
                    <a:lstStyle/>
                    <a:p>
                      <a:r>
                        <a:rPr lang="el-GR" dirty="0"/>
                        <a:t>Μεξικό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14,6 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πέσο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ανά δολάριο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91672"/>
                  </a:ext>
                </a:extLst>
              </a:tr>
              <a:tr h="465029">
                <a:tc>
                  <a:txBody>
                    <a:bodyPr/>
                    <a:lstStyle/>
                    <a:p>
                      <a:r>
                        <a:rPr lang="el-GR" dirty="0"/>
                        <a:t>Ρωσία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65,85 ρούβλια ανά δολάριο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12339"/>
                  </a:ext>
                </a:extLst>
              </a:tr>
              <a:tr h="465029">
                <a:tc>
                  <a:txBody>
                    <a:bodyPr/>
                    <a:lstStyle/>
                    <a:p>
                      <a:r>
                        <a:rPr lang="el-GR" dirty="0"/>
                        <a:t>Νότια Αφρική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 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ραντ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ανά δολάριο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48793"/>
                  </a:ext>
                </a:extLst>
              </a:tr>
              <a:tr h="465029">
                <a:tc>
                  <a:txBody>
                    <a:bodyPr/>
                    <a:lstStyle/>
                    <a:p>
                      <a:r>
                        <a:rPr lang="el-GR" dirty="0"/>
                        <a:t>Ηνωμένο Βασίλειο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 στερλίνες ανά δολάριο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102472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84BB476-0D01-4214-A438-2C52A706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25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98A218-D62E-472F-8706-CF9D3E6E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πραγματική τιμή συναλλάγματος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6CCAB0C-39EA-454F-8B61-439EDEEB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2A1525B-768D-46FA-BBB8-F2228DB3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         </a:t>
            </a:r>
            <a:r>
              <a:rPr lang="el-GR" sz="2000" b="1" dirty="0"/>
              <a:t>ε                        =</a:t>
            </a:r>
            <a:endParaRPr lang="el-GR" b="1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C0FD3972-BE5D-4289-AEC6-BD893396C552}"/>
              </a:ext>
            </a:extLst>
          </p:cNvPr>
          <p:cNvCxnSpPr/>
          <p:nvPr/>
        </p:nvCxnSpPr>
        <p:spPr>
          <a:xfrm flipH="1" flipV="1">
            <a:off x="2367419" y="3031299"/>
            <a:ext cx="388307" cy="71398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7E20E79-93E1-4BAD-AB02-69F4FE1C729F}"/>
              </a:ext>
            </a:extLst>
          </p:cNvPr>
          <p:cNvSpPr/>
          <p:nvPr/>
        </p:nvSpPr>
        <p:spPr>
          <a:xfrm>
            <a:off x="1665961" y="3745282"/>
            <a:ext cx="1903957" cy="1114817"/>
          </a:xfrm>
          <a:prstGeom prst="roundRect">
            <a:avLst/>
          </a:prstGeom>
          <a:solidFill>
            <a:srgbClr val="FFDD7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Το πεζό έψιλον </a:t>
            </a:r>
          </a:p>
          <a:p>
            <a:r>
              <a:rPr lang="el-GR" dirty="0">
                <a:solidFill>
                  <a:schemeClr val="tx1"/>
                </a:solidFill>
              </a:rPr>
              <a:t>του ελληνικού </a:t>
            </a:r>
          </a:p>
          <a:p>
            <a:r>
              <a:rPr lang="el-GR" dirty="0">
                <a:solidFill>
                  <a:schemeClr val="tx1"/>
                </a:solidFill>
              </a:rPr>
              <a:t>αλφαβήτου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C678240-8EB3-428D-B6F3-8CF35CA871F3}"/>
              </a:ext>
            </a:extLst>
          </p:cNvPr>
          <p:cNvSpPr/>
          <p:nvPr/>
        </p:nvSpPr>
        <p:spPr>
          <a:xfrm>
            <a:off x="4271376" y="2741287"/>
            <a:ext cx="5160723" cy="1216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η πραγματική τιμή συναλλάγματος, δηλαδή, η σχετική τιμή των εγχώριων αγαθών σε όρους ξένων αγαθών </a:t>
            </a:r>
          </a:p>
          <a:p>
            <a:r>
              <a:rPr lang="el-GR" dirty="0">
                <a:solidFill>
                  <a:schemeClr val="tx1"/>
                </a:solidFill>
              </a:rPr>
              <a:t>(παράδειγμα: ιαπωνικό </a:t>
            </a:r>
            <a:r>
              <a:rPr lang="en-US" dirty="0">
                <a:solidFill>
                  <a:schemeClr val="tx1"/>
                </a:solidFill>
              </a:rPr>
              <a:t>Big Mac </a:t>
            </a:r>
            <a:r>
              <a:rPr lang="el-GR" dirty="0">
                <a:solidFill>
                  <a:schemeClr val="tx1"/>
                </a:solidFill>
              </a:rPr>
              <a:t>ανά αμερικανικό </a:t>
            </a:r>
            <a:r>
              <a:rPr lang="en-US" dirty="0">
                <a:solidFill>
                  <a:schemeClr val="tx1"/>
                </a:solidFill>
              </a:rPr>
              <a:t>Big Mac</a:t>
            </a:r>
            <a:r>
              <a:rPr lang="el-GR" dirty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5299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7DDD58-AA10-4A8A-8BCF-FED9074D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Κατανόηση των μονάδων του ε 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6B7BA1A-327D-42FC-A416-4B8F21ED8A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l-G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l-GR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€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ανά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$)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ανά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μονάδα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αμερικανικών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αγαθών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€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ανά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μονάδα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ευρωπαϊκών</m:t>
                        </m:r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αγαθών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€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ανά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μονάδα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αμερικανικών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αγαθών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€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ανά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μονάδα</m:t>
                        </m:r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ευρωπαϊκών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αγαθών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Μονάδες</m:t>
                        </m:r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ευρωπαϊκών</m:t>
                        </m:r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αγαθών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Μονάδες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αμερικανικών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αγαθών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6B7BA1A-327D-42FC-A416-4B8F21ED8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B93ACA4-33CD-45D3-AE27-29E73DE2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47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B500F9-389F-4103-A1EE-522EDB63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Τιμή </a:t>
            </a:r>
            <a:r>
              <a:rPr lang="el-GR" dirty="0" err="1"/>
              <a:t>Big</a:t>
            </a:r>
            <a:r>
              <a:rPr lang="el-GR" dirty="0"/>
              <a:t> </a:t>
            </a:r>
            <a:r>
              <a:rPr lang="el-GR" dirty="0" err="1"/>
              <a:t>Mac</a:t>
            </a:r>
            <a:r>
              <a:rPr lang="el-GR" dirty="0"/>
              <a:t> και ισοτιμία αγοραστικής δύναμης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F12971-4E90-4661-8D91-9E006A5DC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αγαθό: </a:t>
            </a:r>
            <a:r>
              <a:rPr lang="en-US" dirty="0"/>
              <a:t>Big Mac </a:t>
            </a:r>
            <a:endParaRPr lang="el-GR" dirty="0"/>
          </a:p>
          <a:p>
            <a:r>
              <a:rPr lang="el-GR" dirty="0"/>
              <a:t>Τιμή στην </a:t>
            </a:r>
            <a:r>
              <a:rPr lang="el-GR" dirty="0" smtClean="0"/>
              <a:t>Ελλάδα</a:t>
            </a:r>
            <a:r>
              <a:rPr lang="el-GR" dirty="0" smtClean="0"/>
              <a:t>:</a:t>
            </a:r>
            <a:endParaRPr lang="el-GR" dirty="0"/>
          </a:p>
          <a:p>
            <a:pPr marL="0" indent="0">
              <a:buNone/>
            </a:pPr>
            <a:r>
              <a:rPr lang="en-US" b="1" i="1" dirty="0"/>
              <a:t>P</a:t>
            </a:r>
            <a:r>
              <a:rPr lang="el-GR" b="1" i="1" dirty="0"/>
              <a:t>*</a:t>
            </a:r>
            <a:r>
              <a:rPr lang="el-GR" b="1" dirty="0"/>
              <a:t> </a:t>
            </a:r>
            <a:r>
              <a:rPr lang="en-US" b="1" dirty="0">
                <a:sym typeface="Symbol" panose="05050102010706020507" pitchFamily="18" charset="2"/>
              </a:rPr>
              <a:t></a:t>
            </a:r>
            <a:r>
              <a:rPr lang="en-US" b="1" dirty="0"/>
              <a:t> </a:t>
            </a:r>
            <a:r>
              <a:rPr lang="el-GR" b="1" dirty="0" smtClean="0"/>
              <a:t>2 € </a:t>
            </a:r>
            <a:r>
              <a:rPr lang="el-GR" dirty="0" smtClean="0"/>
              <a:t>  </a:t>
            </a:r>
            <a:endParaRPr lang="el-GR" dirty="0"/>
          </a:p>
          <a:p>
            <a:r>
              <a:rPr lang="el-GR" dirty="0"/>
              <a:t>Τιμή στις ΗΠΑ: </a:t>
            </a:r>
          </a:p>
          <a:p>
            <a:pPr marL="0" indent="0">
              <a:buNone/>
            </a:pPr>
            <a:r>
              <a:rPr lang="en-US" b="1" i="1" dirty="0" smtClean="0"/>
              <a:t>P</a:t>
            </a:r>
            <a:r>
              <a:rPr lang="el-GR" b="1" dirty="0" smtClean="0"/>
              <a:t> </a:t>
            </a:r>
            <a:r>
              <a:rPr lang="en-US" b="1" dirty="0">
                <a:sym typeface="Symbol" panose="05050102010706020507" pitchFamily="18" charset="2"/>
              </a:rPr>
              <a:t></a:t>
            </a:r>
            <a:r>
              <a:rPr lang="en-US" b="1" dirty="0"/>
              <a:t> </a:t>
            </a:r>
            <a:r>
              <a:rPr lang="el-GR" b="1" dirty="0" smtClean="0"/>
              <a:t>3 $</a:t>
            </a:r>
            <a:r>
              <a:rPr lang="el-GR" dirty="0" smtClean="0"/>
              <a:t>  </a:t>
            </a:r>
            <a:endParaRPr lang="el-GR" dirty="0"/>
          </a:p>
          <a:p>
            <a:r>
              <a:rPr lang="el-GR" dirty="0"/>
              <a:t>Ονομαστική τιμή συναλλάγματος </a:t>
            </a:r>
          </a:p>
          <a:p>
            <a:pPr marL="0" indent="0">
              <a:buNone/>
            </a:pPr>
            <a:r>
              <a:rPr lang="en-US" b="1" i="1" dirty="0"/>
              <a:t>e</a:t>
            </a:r>
            <a:r>
              <a:rPr lang="en-US" b="1" dirty="0"/>
              <a:t> </a:t>
            </a:r>
            <a:r>
              <a:rPr lang="en-US" b="1" dirty="0">
                <a:sym typeface="Symbol" panose="05050102010706020507" pitchFamily="18" charset="2"/>
              </a:rPr>
              <a:t></a:t>
            </a:r>
            <a:r>
              <a:rPr lang="en-US" b="1" dirty="0"/>
              <a:t> </a:t>
            </a:r>
            <a:r>
              <a:rPr lang="el-GR" b="1" dirty="0" smtClean="0"/>
              <a:t>0,80 €/$</a:t>
            </a:r>
            <a:r>
              <a:rPr lang="el-GR" dirty="0" smtClean="0"/>
              <a:t> 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B8630F-1BA2-4118-8771-8000BAD6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5F4D93-AF8A-4599-B38B-81C0F1DA6925}"/>
                  </a:ext>
                </a:extLst>
              </p:cNvPr>
              <p:cNvSpPr txBox="1"/>
              <p:nvPr/>
            </p:nvSpPr>
            <p:spPr>
              <a:xfrm>
                <a:off x="6694940" y="2558684"/>
                <a:ext cx="3657600" cy="134492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b="0" i="1" dirty="0">
                  <a:latin typeface="Cambria Math" panose="02040503050406030204" pitchFamily="18" charset="0"/>
                </a:endParaRPr>
              </a:p>
              <a:p>
                <a:endParaRPr lang="el-G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0,80 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€ 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l-GR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5F4D93-AF8A-4599-B38B-81C0F1DA6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940" y="2558684"/>
                <a:ext cx="3657600" cy="13449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91085D7-4B72-41C0-AD30-23FCEDA2F645}"/>
              </a:ext>
            </a:extLst>
          </p:cNvPr>
          <p:cNvSpPr txBox="1"/>
          <p:nvPr/>
        </p:nvSpPr>
        <p:spPr>
          <a:xfrm>
            <a:off x="5815457" y="4512620"/>
            <a:ext cx="3695178" cy="1754326"/>
          </a:xfrm>
          <a:prstGeom prst="rect">
            <a:avLst/>
          </a:prstGeom>
          <a:solidFill>
            <a:srgbClr val="97E4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Για να αγοράσει κάποιος από την </a:t>
            </a:r>
            <a:r>
              <a:rPr lang="el-GR" dirty="0" smtClean="0"/>
              <a:t>Ελλάδα ένα </a:t>
            </a:r>
            <a:r>
              <a:rPr lang="en-US" dirty="0"/>
              <a:t>Big Mac </a:t>
            </a:r>
            <a:r>
              <a:rPr lang="el-GR" dirty="0"/>
              <a:t>στις ΗΠΑ θα πρέπει να πληρώσει ένα ποσό με το οποίο θα μπορούσε να αγοράσει </a:t>
            </a:r>
            <a:r>
              <a:rPr lang="el-GR" dirty="0" smtClean="0"/>
              <a:t>1,2 </a:t>
            </a:r>
            <a:r>
              <a:rPr lang="en-US" dirty="0"/>
              <a:t>Big Mac </a:t>
            </a:r>
            <a:r>
              <a:rPr lang="el-GR" dirty="0"/>
              <a:t>στην </a:t>
            </a:r>
            <a:r>
              <a:rPr lang="el-GR" dirty="0" smtClean="0"/>
              <a:t>Ελλάδα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0683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0BF183-57BE-4BA1-910B-D0BC0178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ε στον πραγματικό κόσμο και στο υπόδειγμά μας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F91719-DD72-4920-BDED-4CA956886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239404"/>
            <a:ext cx="8761413" cy="3052754"/>
          </a:xfrm>
        </p:spPr>
        <p:txBody>
          <a:bodyPr>
            <a:normAutofit/>
          </a:bodyPr>
          <a:lstStyle/>
          <a:p>
            <a:r>
              <a:rPr lang="el-GR" dirty="0"/>
              <a:t>Στον πραγματικό κόσμο: </a:t>
            </a:r>
            <a:endParaRPr lang="en-US" dirty="0"/>
          </a:p>
          <a:p>
            <a:pPr lvl="1"/>
            <a:r>
              <a:rPr lang="el-GR" dirty="0"/>
              <a:t>Μπορούμε να δούμε το </a:t>
            </a:r>
            <a:r>
              <a:rPr lang="el-GR" b="1" i="1" dirty="0"/>
              <a:t>ε</a:t>
            </a:r>
            <a:r>
              <a:rPr lang="el-GR" dirty="0"/>
              <a:t> σαν την σχετική τιμή ενός καλαθιού εγχώριων αγαθών σε όρους ενός καλαθιού ξένων αγαθών. </a:t>
            </a:r>
          </a:p>
          <a:p>
            <a:pPr lvl="1"/>
            <a:endParaRPr lang="el-GR" dirty="0"/>
          </a:p>
          <a:p>
            <a:r>
              <a:rPr lang="el-GR" dirty="0"/>
              <a:t>Στο μακροοικονομικό μας υπόδειγμα: </a:t>
            </a:r>
            <a:endParaRPr lang="en-US" dirty="0"/>
          </a:p>
          <a:p>
            <a:pPr lvl="1"/>
            <a:r>
              <a:rPr lang="el-GR" dirty="0"/>
              <a:t>Υπάρχει μόνον ένα αγαθό, το «προϊόν».</a:t>
            </a:r>
            <a:endParaRPr lang="en-US" dirty="0"/>
          </a:p>
          <a:p>
            <a:pPr lvl="1"/>
            <a:r>
              <a:rPr lang="el-GR" dirty="0"/>
              <a:t>Επομένως, το </a:t>
            </a:r>
            <a:r>
              <a:rPr lang="el-GR" b="1" i="1" dirty="0"/>
              <a:t>ε</a:t>
            </a:r>
            <a:r>
              <a:rPr lang="el-GR" dirty="0"/>
              <a:t> είναι η σχετική τιμή του προϊόντος μιας χώρας σε όρους προϊόντος μιας άλλης χώρας.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7D8FA07-21FA-489C-8C88-14BAE827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07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1BE9DE-F20D-43EC-B357-7A081F15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οι καθαρές εξαγωγές, </a:t>
            </a:r>
            <a:r>
              <a:rPr lang="el-GR" i="1" dirty="0"/>
              <a:t>NX</a:t>
            </a:r>
            <a:r>
              <a:rPr lang="el-GR" dirty="0"/>
              <a:t>, εξαρτώνται από το </a:t>
            </a:r>
            <a:r>
              <a:rPr lang="el-GR" i="1" dirty="0"/>
              <a:t>ε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A665DA-9971-4AAC-A59B-E16868FB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141552"/>
            <a:ext cx="8761413" cy="2878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Αν το </a:t>
            </a:r>
            <a:r>
              <a:rPr lang="el-GR" b="1" i="1" dirty="0"/>
              <a:t>ε</a:t>
            </a:r>
            <a:r>
              <a:rPr lang="el-GR" dirty="0"/>
              <a:t> αυξηθεί: </a:t>
            </a:r>
          </a:p>
          <a:p>
            <a:r>
              <a:rPr lang="el-GR" dirty="0"/>
              <a:t>Τα αγαθά των ΗΠΑ γίνονται πιο ακριβά σε σύγκριση με τα ξένα αγαθά </a:t>
            </a:r>
          </a:p>
          <a:p>
            <a:r>
              <a:rPr lang="el-GR" dirty="0"/>
              <a:t>Οι εξαγωγές μειώνονται, οι εισαγωγές αυξάνονται</a:t>
            </a:r>
          </a:p>
          <a:p>
            <a:r>
              <a:rPr lang="el-GR" dirty="0"/>
              <a:t>Οι καθαρές εξαγωγές μειώνονται </a:t>
            </a:r>
          </a:p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402235A-7CD7-4B79-8B9C-AF62EB19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4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3" name="Rectangle 24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CE3F16B-73DE-413F-9842-B6CC9C5D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Εισαγωγές και εξαγωγές επιλεγμένων χωρών, 2013</a:t>
            </a:r>
          </a:p>
        </p:txBody>
      </p:sp>
      <p:grpSp>
        <p:nvGrpSpPr>
          <p:cNvPr id="34" name="Group 26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2E28EB-2F17-4D9C-949D-D6A5FA3A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D6A328-EC6D-7042-8F91-7E099BE49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582" y="1624910"/>
            <a:ext cx="7364361" cy="41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12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C056CF6-B385-451F-96A3-AE888C4F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Καθαρές εξαγωγές των ΗΠΑ και πραγματική συναλλαγματική ισοτιμία, 1973-2015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DEE343D-A3BB-4CA3-A19C-C695FAC3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28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30</a:t>
            </a:fld>
            <a:endParaRPr lang="en-US" sz="2800" b="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0417B8-D4E4-F24F-A043-D0DB76C8C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750" y="924791"/>
            <a:ext cx="7119193" cy="4574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3ABE7-5BF3-E14E-B9BE-F4E61B6BF920}"/>
              </a:ext>
            </a:extLst>
          </p:cNvPr>
          <p:cNvSpPr txBox="1"/>
          <p:nvPr/>
        </p:nvSpPr>
        <p:spPr>
          <a:xfrm>
            <a:off x="3548733" y="1267880"/>
            <a:ext cx="29192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Εμπορικός δείκτης </a:t>
            </a:r>
            <a:r>
              <a:rPr lang="en-US" sz="1400" dirty="0"/>
              <a:t>π</a:t>
            </a:r>
            <a:r>
              <a:rPr lang="en-US" sz="1400" dirty="0" err="1"/>
              <a:t>ρ</a:t>
            </a:r>
            <a:r>
              <a:rPr lang="en-US" sz="1400" dirty="0"/>
              <a:t>α</a:t>
            </a:r>
            <a:r>
              <a:rPr lang="en-US" sz="1400" dirty="0" err="1"/>
              <a:t>γμ</a:t>
            </a:r>
            <a:r>
              <a:rPr lang="en-US" sz="1400" dirty="0"/>
              <a:t>α</a:t>
            </a:r>
            <a:r>
              <a:rPr lang="en-US" sz="1400" dirty="0" err="1"/>
              <a:t>τική</a:t>
            </a:r>
            <a:r>
              <a:rPr lang="el-GR" sz="1400" dirty="0"/>
              <a:t>ς</a:t>
            </a:r>
            <a:r>
              <a:rPr lang="en-US" sz="1400" dirty="0"/>
              <a:t> </a:t>
            </a:r>
            <a:r>
              <a:rPr lang="en-US" sz="1400" dirty="0" err="1"/>
              <a:t>συν</a:t>
            </a:r>
            <a:r>
              <a:rPr lang="en-US" sz="1400" dirty="0"/>
              <a:t>α</a:t>
            </a:r>
            <a:r>
              <a:rPr lang="en-US" sz="1400" dirty="0" err="1"/>
              <a:t>λλ</a:t>
            </a:r>
            <a:r>
              <a:rPr lang="en-US" sz="1400" dirty="0"/>
              <a:t>α</a:t>
            </a:r>
            <a:r>
              <a:rPr lang="en-US" sz="1400" dirty="0" err="1"/>
              <a:t>γμ</a:t>
            </a:r>
            <a:r>
              <a:rPr lang="en-US" sz="1400" dirty="0"/>
              <a:t>α</a:t>
            </a:r>
            <a:r>
              <a:rPr lang="en-US" sz="1400" dirty="0" err="1"/>
              <a:t>τική</a:t>
            </a:r>
            <a:r>
              <a:rPr lang="el-GR" sz="1400" dirty="0"/>
              <a:t>ς</a:t>
            </a:r>
            <a:r>
              <a:rPr lang="en-US" sz="1400" dirty="0"/>
              <a:t> </a:t>
            </a:r>
            <a:r>
              <a:rPr lang="en-US" sz="1400" dirty="0" err="1"/>
              <a:t>ισοτιμί</a:t>
            </a:r>
            <a:r>
              <a:rPr lang="en-US" sz="1400" dirty="0"/>
              <a:t>α</a:t>
            </a:r>
            <a:r>
              <a:rPr lang="el-GR" sz="1400" dirty="0"/>
              <a:t>ς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E8FAFB-AD18-114F-BEDC-91B8009079FF}"/>
              </a:ext>
            </a:extLst>
          </p:cNvPr>
          <p:cNvSpPr txBox="1"/>
          <p:nvPr/>
        </p:nvSpPr>
        <p:spPr>
          <a:xfrm>
            <a:off x="3034706" y="4076700"/>
            <a:ext cx="19990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Καθαρές εξαγωγές</a:t>
            </a:r>
          </a:p>
          <a:p>
            <a:r>
              <a:rPr lang="el-GR" sz="1400" dirty="0"/>
              <a:t>(αριστερή κλίμακα)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97AE2-953C-6F4A-A065-4A1054B1AE51}"/>
              </a:ext>
            </a:extLst>
          </p:cNvPr>
          <p:cNvSpPr txBox="1"/>
          <p:nvPr/>
        </p:nvSpPr>
        <p:spPr>
          <a:xfrm rot="16200000">
            <a:off x="-1099444" y="2741710"/>
            <a:ext cx="34426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Καθαρές εξαγωγές (% του ΑΕΠ)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86C6B2-A2BF-2443-8C10-988F60E6BDBA}"/>
              </a:ext>
            </a:extLst>
          </p:cNvPr>
          <p:cNvSpPr txBox="1"/>
          <p:nvPr/>
        </p:nvSpPr>
        <p:spPr>
          <a:xfrm rot="5400000">
            <a:off x="5660009" y="2665513"/>
            <a:ext cx="33528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Δείκτης (Μάρτιος 1973=100)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5297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76CB8-67D5-4787-AE5B-CD5C0427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συνάρτηση καθαρών εξαγωγών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279B6D-CDD4-4D60-88C2-5E4A5977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07" y="2942376"/>
            <a:ext cx="9201833" cy="377157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/>
              <a:t>Η </a:t>
            </a:r>
            <a:r>
              <a:rPr lang="el-GR" b="1" dirty="0"/>
              <a:t>συνάρτηση καθαρών εξαγωγών</a:t>
            </a:r>
            <a:r>
              <a:rPr lang="el-GR" dirty="0"/>
              <a:t> αντανακλά αυτή την αντίστροφη σχέση μεταξύ </a:t>
            </a:r>
            <a:r>
              <a:rPr lang="en-US" b="1" i="1" dirty="0"/>
              <a:t>NX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b="1" i="1" dirty="0"/>
              <a:t>ε</a:t>
            </a:r>
            <a:r>
              <a:rPr lang="el-GR" dirty="0"/>
              <a:t>: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i="1" dirty="0"/>
              <a:t>                                                  ΝΧ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l-GR" b="1" i="1" dirty="0"/>
              <a:t>ΝΧ</a:t>
            </a:r>
            <a:r>
              <a:rPr lang="el-GR" dirty="0"/>
              <a:t>(</a:t>
            </a:r>
            <a:r>
              <a:rPr lang="el-GR" b="1" i="1" dirty="0"/>
              <a:t>ε</a:t>
            </a:r>
            <a:r>
              <a:rPr lang="el-GR" dirty="0"/>
              <a:t>)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EF85481-8CBB-4194-9113-86C874F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19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442B4F-6C6E-40BD-A5D5-E73430AE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συνάρτηση καθαρών εξαγωγών για τις ΗΠΑ,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1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283403-D7DD-4D76-A98C-58444D0F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78398BA-5D2F-654F-A810-19C110620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359" y="2603500"/>
            <a:ext cx="5634094" cy="3416300"/>
          </a:xfrm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AA1C121-BAA0-4BED-B4D7-A42159E9287D}"/>
              </a:ext>
            </a:extLst>
          </p:cNvPr>
          <p:cNvSpPr/>
          <p:nvPr/>
        </p:nvSpPr>
        <p:spPr>
          <a:xfrm>
            <a:off x="840236" y="2933323"/>
            <a:ext cx="2129425" cy="2809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Όταν το </a:t>
            </a:r>
            <a:r>
              <a:rPr lang="el-GR" b="1" i="1" dirty="0">
                <a:solidFill>
                  <a:schemeClr val="tx1"/>
                </a:solidFill>
              </a:rPr>
              <a:t>ε</a:t>
            </a:r>
            <a:r>
              <a:rPr lang="el-GR" dirty="0">
                <a:solidFill>
                  <a:schemeClr val="tx1"/>
                </a:solidFill>
              </a:rPr>
              <a:t> είναι </a:t>
            </a:r>
          </a:p>
          <a:p>
            <a:r>
              <a:rPr lang="el-GR" dirty="0">
                <a:solidFill>
                  <a:schemeClr val="tx1"/>
                </a:solidFill>
              </a:rPr>
              <a:t>σχετικά μικρό, τα</a:t>
            </a:r>
          </a:p>
          <a:p>
            <a:r>
              <a:rPr lang="el-GR" dirty="0">
                <a:solidFill>
                  <a:schemeClr val="tx1"/>
                </a:solidFill>
              </a:rPr>
              <a:t>αγαθά των ΗΠΑ είναι</a:t>
            </a:r>
          </a:p>
          <a:p>
            <a:r>
              <a:rPr lang="el-GR" dirty="0">
                <a:solidFill>
                  <a:schemeClr val="tx1"/>
                </a:solidFill>
              </a:rPr>
              <a:t>σχετικά </a:t>
            </a:r>
            <a:r>
              <a:rPr lang="el-GR" dirty="0" smtClean="0">
                <a:solidFill>
                  <a:schemeClr val="tx1"/>
                </a:solidFill>
              </a:rPr>
              <a:t>φθηνότερα ενώ των άλλων χωρών σχετικά ακριβότερα…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BD301D1-AFB3-49BF-9FBF-D97755F7A542}"/>
              </a:ext>
            </a:extLst>
          </p:cNvPr>
          <p:cNvSpPr/>
          <p:nvPr/>
        </p:nvSpPr>
        <p:spPr>
          <a:xfrm>
            <a:off x="7653404" y="2718148"/>
            <a:ext cx="2129424" cy="2079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… και επομένως οι καθαρές</a:t>
            </a:r>
          </a:p>
          <a:p>
            <a:r>
              <a:rPr lang="el-GR" dirty="0">
                <a:solidFill>
                  <a:schemeClr val="tx1"/>
                </a:solidFill>
              </a:rPr>
              <a:t>εξαγωγές των ΗΠΑ θα είναι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                                                       υψηλές.    </a:t>
            </a:r>
          </a:p>
        </p:txBody>
      </p:sp>
    </p:spTree>
    <p:extLst>
      <p:ext uri="{BB962C8B-B14F-4D97-AF65-F5344CB8AC3E}">
        <p14:creationId xmlns:p14="http://schemas.microsoft.com/office/powerpoint/2010/main" val="1415213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FA95A4-F98D-4FA5-89A1-60479499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συνάρτηση καθαρών εξαγωγών για τις ΗΠΑ,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2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BB2534-C01B-424E-9C93-43CA58865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473" y="3148444"/>
            <a:ext cx="3875810" cy="28713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Σε αρκετά υψηλές τιμές του </a:t>
            </a:r>
            <a:r>
              <a:rPr lang="el-GR" b="1" i="1" dirty="0"/>
              <a:t>ε</a:t>
            </a:r>
            <a:r>
              <a:rPr lang="el-GR" dirty="0"/>
              <a:t>, τα αγαθά των ΗΠΑ γίνονται τόσο ακριβά που οι Ηνωμένες Πολιτείες εξάγουν λιγότερα αγαθά από όσα εισάγουν. </a:t>
            </a:r>
          </a:p>
          <a:p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631C80-DA66-482B-81B5-1B19C40C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99BAF-49D9-E24A-8C9D-BE2E8E02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757" y="2784763"/>
            <a:ext cx="5331982" cy="34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06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ABE51D-1A84-4F5A-AA4D-970D1438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καθορίζεται το </a:t>
            </a:r>
            <a:r>
              <a:rPr lang="el-GR" i="1" dirty="0"/>
              <a:t>ε</a:t>
            </a:r>
            <a:r>
              <a:rPr lang="el-GR" dirty="0"/>
              <a:t> (1 από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8431C8F-8D1F-407B-9E69-B6741DC14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879002"/>
                <a:ext cx="8761413" cy="314079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Η λογιστική αυτή ταυτότητα λέει ότι </a:t>
                </a:r>
                <a:r>
                  <a:rPr lang="en-US" b="1" i="1" dirty="0"/>
                  <a:t>NX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</a:t>
                </a:r>
                <a:r>
                  <a:rPr lang="en-US" b="1" i="1" dirty="0"/>
                  <a:t>S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:r>
                  <a:rPr lang="en-US" b="1" i="1" dirty="0"/>
                  <a:t>I</a:t>
                </a:r>
                <a:r>
                  <a:rPr lang="en-US" dirty="0"/>
                  <a:t> </a:t>
                </a:r>
                <a:endParaRPr lang="el-GR" dirty="0"/>
              </a:p>
              <a:p>
                <a:r>
                  <a:rPr lang="el-GR" dirty="0"/>
                  <a:t>Είδαμε πιο πάνω πως καθορίζεται το </a:t>
                </a:r>
                <a:r>
                  <a:rPr lang="en-US" b="1" i="1" dirty="0"/>
                  <a:t>S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:r>
                  <a:rPr lang="en-US" b="1" i="1" dirty="0"/>
                  <a:t>I</a:t>
                </a:r>
                <a:endParaRPr lang="el-GR" dirty="0"/>
              </a:p>
              <a:p>
                <a:r>
                  <a:rPr lang="el-GR" dirty="0"/>
                  <a:t>Το </a:t>
                </a:r>
                <a:r>
                  <a:rPr lang="en-US" dirty="0"/>
                  <a:t>S </a:t>
                </a:r>
                <a:r>
                  <a:rPr lang="el-GR" dirty="0"/>
                  <a:t>εξαρτάται από εγχώριους παράγοντες (προϊόν, μεταβλητές δημοσιονομικής πολιτικής, κ.λπ.)</a:t>
                </a:r>
              </a:p>
              <a:p>
                <a:r>
                  <a:rPr lang="el-GR" dirty="0"/>
                  <a:t>Το </a:t>
                </a:r>
                <a:r>
                  <a:rPr lang="en-US" b="1" i="1" dirty="0"/>
                  <a:t>I</a:t>
                </a:r>
                <a:r>
                  <a:rPr lang="en-US" dirty="0"/>
                  <a:t> </a:t>
                </a:r>
                <a:r>
                  <a:rPr lang="el-GR" dirty="0"/>
                  <a:t>καθορίζεται από το διεθνές επιτόκιο </a:t>
                </a:r>
                <a:r>
                  <a:rPr lang="en-US" b="1" i="1" dirty="0"/>
                  <a:t>r</a:t>
                </a:r>
                <a:r>
                  <a:rPr lang="el-GR" b="1" i="1" dirty="0"/>
                  <a:t>*</a:t>
                </a:r>
                <a:endParaRPr lang="el-GR" dirty="0"/>
              </a:p>
              <a:p>
                <a:r>
                  <a:rPr lang="el-GR" dirty="0"/>
                  <a:t>Επομένως, το </a:t>
                </a:r>
                <a:r>
                  <a:rPr lang="el-GR" b="1" i="1" dirty="0"/>
                  <a:t>ε</a:t>
                </a:r>
                <a:r>
                  <a:rPr lang="el-GR" dirty="0"/>
                  <a:t> πρέπει να προσαρμοστεί για να διασφαλίσει ότι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b="1" i="1" dirty="0"/>
                  <a:t>                                              </a:t>
                </a:r>
                <a:r>
                  <a:rPr lang="en-US" b="1" i="1" dirty="0"/>
                  <a:t>NX</a:t>
                </a:r>
                <a:r>
                  <a:rPr lang="el-GR" b="1" dirty="0"/>
                  <a:t>(</a:t>
                </a:r>
                <a:r>
                  <a:rPr lang="el-GR" b="1" i="1" dirty="0"/>
                  <a:t>ε</a:t>
                </a:r>
                <a:r>
                  <a:rPr lang="el-GR" b="1" dirty="0"/>
                  <a:t>)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acc>
                  </m:oMath>
                </a14:m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:r>
                  <a:rPr lang="en-US" b="1" i="1" dirty="0"/>
                  <a:t>I</a:t>
                </a:r>
                <a:r>
                  <a:rPr lang="el-GR" b="1" dirty="0"/>
                  <a:t>(</a:t>
                </a:r>
                <a:r>
                  <a:rPr lang="en-US" b="1" i="1" dirty="0"/>
                  <a:t>r</a:t>
                </a:r>
                <a:r>
                  <a:rPr lang="el-GR" b="1" i="1" dirty="0"/>
                  <a:t>*</a:t>
                </a:r>
                <a:r>
                  <a:rPr lang="el-GR" b="1" dirty="0"/>
                  <a:t>)</a:t>
                </a:r>
                <a:endParaRPr lang="el-GR" dirty="0"/>
              </a:p>
              <a:p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8431C8F-8D1F-407B-9E69-B6741DC14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879002"/>
                <a:ext cx="8761413" cy="3140798"/>
              </a:xfrm>
              <a:blipFill>
                <a:blip r:embed="rId2"/>
                <a:stretch>
                  <a:fillRect l="-145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DDD300-EA61-4DD2-B306-3D736EF8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17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CF319F-FDBE-42D2-A32C-548A09F9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371" y="931219"/>
            <a:ext cx="8761413" cy="728480"/>
          </a:xfrm>
        </p:spPr>
        <p:txBody>
          <a:bodyPr/>
          <a:lstStyle/>
          <a:p>
            <a:r>
              <a:rPr lang="el-GR" dirty="0"/>
              <a:t>Πώς καθορίζεται το </a:t>
            </a:r>
            <a:r>
              <a:rPr lang="el-GR" i="1" dirty="0"/>
              <a:t>ε</a:t>
            </a:r>
            <a:r>
              <a:rPr lang="el-GR" dirty="0"/>
              <a:t> (2 από 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3A786D-E473-436E-B6DB-5C6C1CC2E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824681"/>
            <a:ext cx="4217146" cy="3551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Ούτε η επένδυση, </a:t>
            </a:r>
            <a:r>
              <a:rPr lang="el-GR" b="1" i="1" dirty="0" smtClean="0"/>
              <a:t>Ι</a:t>
            </a:r>
            <a:r>
              <a:rPr lang="el-GR" dirty="0" smtClean="0"/>
              <a:t>, </a:t>
            </a:r>
            <a:r>
              <a:rPr lang="el-GR" dirty="0"/>
              <a:t>ούτε η αποταμίευση, </a:t>
            </a:r>
            <a:r>
              <a:rPr lang="en-US" b="1" i="1" dirty="0" smtClean="0"/>
              <a:t>S</a:t>
            </a:r>
            <a:r>
              <a:rPr lang="el-GR" dirty="0" smtClean="0"/>
              <a:t>, </a:t>
            </a:r>
            <a:r>
              <a:rPr lang="el-GR" dirty="0"/>
              <a:t>εξαρτώνται από το </a:t>
            </a:r>
            <a:r>
              <a:rPr lang="el-GR" b="1" i="1" dirty="0"/>
              <a:t>ε</a:t>
            </a:r>
            <a:r>
              <a:rPr lang="el-GR" dirty="0"/>
              <a:t> και, επομένως, η καμπύλη της καθαρής εκροής κεφαλαίων είναι κάθετη.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Το </a:t>
            </a:r>
            <a:r>
              <a:rPr lang="el-GR" b="1" i="1" dirty="0"/>
              <a:t>ε</a:t>
            </a:r>
            <a:r>
              <a:rPr lang="el-GR" dirty="0"/>
              <a:t> προσαρμόζεται έτσι ώστε να εξισωθούν</a:t>
            </a:r>
            <a:r>
              <a:rPr lang="en-US" dirty="0"/>
              <a:t> </a:t>
            </a:r>
            <a:r>
              <a:rPr lang="el-GR" dirty="0"/>
              <a:t>οι καθαρές εξαγωγές, </a:t>
            </a:r>
            <a:r>
              <a:rPr lang="en-US" b="1" i="1" dirty="0"/>
              <a:t>NX</a:t>
            </a:r>
            <a:r>
              <a:rPr lang="el-GR" dirty="0"/>
              <a:t>, με την καθαρή εκροή</a:t>
            </a:r>
            <a:r>
              <a:rPr lang="en-US" dirty="0"/>
              <a:t> </a:t>
            </a:r>
            <a:r>
              <a:rPr lang="el-GR" dirty="0"/>
              <a:t>κεφαλαίων,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I</a:t>
            </a:r>
            <a:r>
              <a:rPr lang="el-GR" dirty="0"/>
              <a:t>.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B6D7B34-F49A-4732-9250-343E3C60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D1222-901F-C143-AF5F-AF1927BE5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04" y="2304789"/>
            <a:ext cx="4951918" cy="42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5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858586-F8BE-44E5-958E-55828937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Ερμηνεία: Προσφορά και ζήτηση στην αγορά ξένου συναλλάγματος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83568-78FE-4681-B693-D464F8E9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897109"/>
            <a:ext cx="4077948" cy="377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dirty="0"/>
              <a:t>Ζήτηση</a:t>
            </a:r>
            <a:r>
              <a:rPr lang="el-GR" dirty="0"/>
              <a:t>: </a:t>
            </a:r>
          </a:p>
          <a:p>
            <a:pPr marL="0" indent="0">
              <a:buNone/>
            </a:pPr>
            <a:r>
              <a:rPr lang="el-GR" dirty="0"/>
              <a:t>Οι ξένοι χρειάζονται δολάρια για να αγοράσουν καθαρές εξαγωγές ΗΠΑ.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b="1" i="1" dirty="0"/>
              <a:t>Προσφορά: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Η καθαρή εκροή κεφαλαίων (</a:t>
            </a:r>
            <a:r>
              <a:rPr lang="en-US" b="1" i="1" dirty="0"/>
              <a:t>S</a:t>
            </a:r>
            <a:r>
              <a:rPr lang="el-GR" dirty="0"/>
              <a:t> – </a:t>
            </a:r>
            <a:r>
              <a:rPr lang="en-US" b="1" i="1" dirty="0"/>
              <a:t>I</a:t>
            </a:r>
            <a:r>
              <a:rPr lang="el-GR" dirty="0"/>
              <a:t>) είναι η προσφορά δολαρίων που θα επενδυθούν στο εξωτερικό.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400AA69-34CD-40DC-86EA-84163EBC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8A8B2-9CF2-5D48-9AF4-84768DC3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415" y="2452255"/>
            <a:ext cx="4848224" cy="39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39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8B9065-4E4C-4389-A395-90875E71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Τέσσερα πειράματα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173901-1D18-45DD-BFD4-F06F1360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186820"/>
            <a:ext cx="8761413" cy="283298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1. Δημοσιονομική πολιτική στο εσωτερικό</a:t>
            </a:r>
          </a:p>
          <a:p>
            <a:pPr marL="0" indent="0">
              <a:buNone/>
            </a:pPr>
            <a:r>
              <a:rPr lang="el-GR" dirty="0"/>
              <a:t>2. Δημοσιονομική πολιτική στο εξωτερικό </a:t>
            </a:r>
          </a:p>
          <a:p>
            <a:pPr marL="0" indent="0">
              <a:buNone/>
            </a:pPr>
            <a:r>
              <a:rPr lang="el-GR" dirty="0"/>
              <a:t>3. Μια αύξηση της ζήτησης επενδύσεων (άσκηση)</a:t>
            </a:r>
          </a:p>
          <a:p>
            <a:pPr marL="0" indent="0">
              <a:buNone/>
            </a:pPr>
            <a:r>
              <a:rPr lang="el-GR" dirty="0"/>
              <a:t>4. Εμπορική πολιτική για τον περιορισμό των εισαγωγών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CE895E9-F045-472C-92C8-7A82FC98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6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CB460A-FD57-4B40-9F01-3682FCBE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Δημοσιονομική πολιτική στο εσωτερικό (2 από 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2C05C1-07E3-4D4D-9247-85F52163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78590"/>
            <a:ext cx="4123215" cy="3447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δημοσιονομική επέκταση μειώνει την εθνική αποταμίευση, την καθαρή εκροή κεφαλαίων και την προσφορά δολαρίων στην αγορά ξένου συναλλάγματος …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… προκαλώντας την άνοδο της πραγματικής συναλλαγματικής ισοτιμίας και την πτώση των καθαρών εξαγωγών, </a:t>
            </a:r>
            <a:r>
              <a:rPr lang="en-US" b="1" i="1" dirty="0"/>
              <a:t>NX</a:t>
            </a:r>
            <a:r>
              <a:rPr lang="el-GR" dirty="0"/>
              <a:t>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6300107-F8B9-4718-846B-84E2A581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F72C5-15A0-5A4F-8843-4BF871D9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105" y="2477307"/>
            <a:ext cx="4394902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21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17F6E5-C161-45AE-933B-8493F5C2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Δημοσιονομική πολιτική στο εξωτερικό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186BD08-5B82-424C-8B70-B36496FE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6891DD1-01E2-4350-8284-4D0FFAB6B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42788"/>
            <a:ext cx="4123216" cy="3177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αύξηση του </a:t>
            </a:r>
            <a:r>
              <a:rPr lang="en-US" b="1" i="1" dirty="0"/>
              <a:t>r</a:t>
            </a:r>
            <a:r>
              <a:rPr lang="el-GR" b="1" i="1" dirty="0"/>
              <a:t>*</a:t>
            </a:r>
            <a:r>
              <a:rPr lang="el-GR" dirty="0"/>
              <a:t> μειώνει τις επενδύσεις, αυξάνει την καθαρή εκροή κεφαλαίων και την προσφορά δολαρίων στην αγορά ξένου συναλλάγματος …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… προκαλώντας την πτώση της πραγματικής συναλλαγματικής ισοτιμίας και την άνοδο των καθαρών εξαγωγών, </a:t>
            </a:r>
            <a:r>
              <a:rPr lang="en-US" b="1" i="1" dirty="0"/>
              <a:t>NX</a:t>
            </a:r>
            <a:r>
              <a:rPr lang="el-GR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E2232-3ED2-624D-910B-2E8D816C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98" y="2462646"/>
            <a:ext cx="4396367" cy="397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2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B8DC92-FDA9-4D5E-A5C7-8E34BC9E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 μια ανοικτή οικονομία,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296F96-EB5B-4DF6-9AE0-3437D217B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δαπάνη δεν είναι κατ’ ανάγκη ίση με το προϊόν</a:t>
            </a:r>
          </a:p>
          <a:p>
            <a:r>
              <a:rPr lang="el-GR" dirty="0"/>
              <a:t>η αποταμίευση δεν είναι κατ’ ανάγκη ίση με την επένδυση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DCE48F-5E30-482A-9555-4036592D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7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951F34-2E23-45B0-A7B0-EA1AD34B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3. Αύξηση της ζήτησης επενδύσεων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22BA4A-DD44-46F9-80DA-2F1CC95B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14803"/>
            <a:ext cx="3406656" cy="3015387"/>
          </a:xfrm>
        </p:spPr>
        <p:txBody>
          <a:bodyPr/>
          <a:lstStyle/>
          <a:p>
            <a:r>
              <a:rPr lang="el-GR" dirty="0"/>
              <a:t>Βρείτε την επίδραση που μια αύξηση της ζήτησης επενδύσεων ασκεί στις καθαρές εξαγωγές, την καθαρή εκροή κεφαλαίου και την πραγματική τιμή συναλλάγματος.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646D832-5A45-4FCF-A1A9-C36FB649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0368F-7DCF-384D-A47C-7D15A7628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096" y="2447635"/>
            <a:ext cx="4916515" cy="42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1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D41A17-A02C-4374-8012-69B9926B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ΤΩΡΑ ΠΡΟΣΠΑΘΗΣΤΕ </a:t>
            </a:r>
            <a:br>
              <a:rPr lang="el-GR" sz="2800" dirty="0"/>
            </a:br>
            <a:r>
              <a:rPr lang="el-GR" sz="2800" dirty="0"/>
              <a:t>3. Αύξηση της ζήτησης επενδύσεων, απαντήσεις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9A9111-9CA5-4815-A2BC-863810852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48768"/>
            <a:ext cx="3598115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αύξηση των επενδύσεων μειώνει την καθαρή εκροή κεφαλαίων και την προσφορά δολαρίων στην αγορά ξένου συναλλάγματος …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… προκαλώντας την άνοδο της πραγματικής συναλλαγματικής ισοτιμίας και την πτώση των καθαρών εξαγωγών, </a:t>
            </a:r>
            <a:r>
              <a:rPr lang="en-US" b="1" i="1" dirty="0"/>
              <a:t>NX</a:t>
            </a:r>
            <a:r>
              <a:rPr lang="el-GR" dirty="0"/>
              <a:t>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AB5253-E9CB-4890-B3B6-371770E2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AC663-2F19-4349-8861-EBE9EB3F6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614" y="2426329"/>
            <a:ext cx="4504809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5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ABFA32-5054-4CC3-8E90-4317389F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Εμπορική πολιτική περιορισμού των εισαγωγών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B05B90-0205-4E21-B5B0-8F946DB5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508091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Σε κάθε </a:t>
            </a:r>
            <a:r>
              <a:rPr lang="el-GR" b="1" i="1" dirty="0"/>
              <a:t>ε</a:t>
            </a:r>
            <a:r>
              <a:rPr lang="el-GR" dirty="0"/>
              <a:t>, μια αύξηση των ποσοστώσεων στις εισαγωγές μειώνει τις εισαγωγές, </a:t>
            </a:r>
            <a:r>
              <a:rPr lang="en-US" b="1" i="1" dirty="0"/>
              <a:t>IM</a:t>
            </a:r>
            <a:r>
              <a:rPr lang="el-GR" dirty="0"/>
              <a:t>, αυξάνει τις καθαρές εξαγωγές, </a:t>
            </a:r>
            <a:r>
              <a:rPr lang="en-US" b="1" i="1" dirty="0"/>
              <a:t>NX</a:t>
            </a:r>
            <a:r>
              <a:rPr lang="el-GR" b="1" dirty="0"/>
              <a:t>,</a:t>
            </a:r>
            <a:r>
              <a:rPr lang="el-GR" dirty="0"/>
              <a:t> και ενισχύει τη ζήτηση δολαρίων.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Η εμπορική πολιτική δεν επηρεάζει την αποταμίευση, </a:t>
            </a:r>
            <a:r>
              <a:rPr lang="en-US" b="1" i="1" dirty="0"/>
              <a:t>S</a:t>
            </a:r>
            <a:r>
              <a:rPr lang="el-GR" dirty="0"/>
              <a:t>, ή την επένδυση, </a:t>
            </a:r>
            <a:r>
              <a:rPr lang="en-US" b="1" i="1" dirty="0"/>
              <a:t>I</a:t>
            </a:r>
            <a:r>
              <a:rPr lang="el-GR" dirty="0"/>
              <a:t> και, επομένως, οι ροές κεφαλαίων και η προσφορά δολαρίων παραμένουν αμετάβλητες.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D639FA3-E50B-4B30-B683-27C2693B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159A9-E852-7743-8648-354823A0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508" y="2603500"/>
            <a:ext cx="4134856" cy="34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77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C89FC1-A3A4-44B1-8265-59BBDCDF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Εμπορική πολιτική περιορισμού των εισαγωγών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2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5E32F6-E52D-40B1-AF59-063BADDB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3479391" cy="341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Αποτελέσματα: 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el-GR" b="1" i="1" dirty="0"/>
              <a:t>ε</a:t>
            </a:r>
            <a:r>
              <a:rPr lang="el-GR" dirty="0"/>
              <a:t> &gt; 0 </a:t>
            </a:r>
          </a:p>
          <a:p>
            <a:pPr marL="0" indent="0">
              <a:buNone/>
            </a:pPr>
            <a:r>
              <a:rPr lang="el-GR" dirty="0"/>
              <a:t>   (η ζήτηση αυξάνεται)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en-US" b="1" i="1" dirty="0"/>
              <a:t>NX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0</a:t>
            </a:r>
          </a:p>
          <a:p>
            <a:pPr marL="0" indent="0">
              <a:buNone/>
            </a:pPr>
            <a:r>
              <a:rPr lang="el-GR" dirty="0"/>
              <a:t>   (η προσφορά είναι σταθερή)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en-US" b="1" i="1" dirty="0"/>
              <a:t>IM</a:t>
            </a:r>
            <a:r>
              <a:rPr lang="el-GR" dirty="0"/>
              <a:t> &lt; 0</a:t>
            </a:r>
          </a:p>
          <a:p>
            <a:pPr marL="0" indent="0">
              <a:buNone/>
            </a:pPr>
            <a:r>
              <a:rPr lang="el-GR" dirty="0"/>
              <a:t>    (οικονομική πολιτική)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en-US" b="1" i="1" dirty="0"/>
              <a:t>EX</a:t>
            </a:r>
            <a:r>
              <a:rPr lang="el-GR" dirty="0"/>
              <a:t> &lt; 0 </a:t>
            </a:r>
          </a:p>
          <a:p>
            <a:pPr marL="0" indent="0">
              <a:buNone/>
            </a:pPr>
            <a:r>
              <a:rPr lang="el-GR" dirty="0"/>
              <a:t>   (αύξηση του </a:t>
            </a:r>
            <a:r>
              <a:rPr lang="el-GR" b="1" i="1" dirty="0"/>
              <a:t>ε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F1CD32-A833-412A-BD4B-5501846B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5BE17-024E-1C4B-9CFF-13D874E0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511" y="2580409"/>
            <a:ext cx="4134856" cy="34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89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446FD2-9D4E-4C23-9EF9-E7EB43B2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Οι προσδιοριστικοί παράγοντες της ονομαστικής τιμής συναλλάγματος</a:t>
            </a:r>
            <a:r>
              <a:rPr lang="en-US" sz="2800" dirty="0"/>
              <a:t>,</a:t>
            </a:r>
            <a:r>
              <a:rPr lang="el-GR" sz="2800" dirty="0"/>
              <a:t> </a:t>
            </a:r>
            <a:r>
              <a:rPr lang="en-US" sz="2800" dirty="0"/>
              <a:t>M</a:t>
            </a:r>
            <a:r>
              <a:rPr lang="el-GR" sz="2800" dirty="0" err="1"/>
              <a:t>έρος</a:t>
            </a:r>
            <a:r>
              <a:rPr lang="el-GR" sz="28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C3FDF77-5473-4F29-9A55-70A2673E9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3150605"/>
                <a:ext cx="8761413" cy="2914461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Ξεκινήστε με την έκφραση της πραγματικής τιμής συναλλάγματος: 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sSup>
                            <m:sSupPr>
                              <m:ctrlPr>
                                <a:rPr lang="el-G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b="1" dirty="0"/>
              </a:p>
              <a:p>
                <a:pPr marL="0" indent="0">
                  <a:buNone/>
                </a:pPr>
                <a:endParaRPr lang="el-GR" b="1" dirty="0"/>
              </a:p>
              <a:p>
                <a:r>
                  <a:rPr lang="el-GR" dirty="0"/>
                  <a:t>Επιλύστε ως προς την ονομαστική τιμή συναλλάγματος: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C3FDF77-5473-4F29-9A55-70A2673E9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3150605"/>
                <a:ext cx="8761413" cy="2914461"/>
              </a:xfrm>
              <a:blipFill>
                <a:blip r:embed="rId2"/>
                <a:stretch>
                  <a:fillRect l="-145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F8892F-E167-4666-AE45-7ECEA11E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69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B70F0D-1BBD-4CFD-A9F6-414A4F24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Οι προσδιοριστικοί παράγοντες της ονομαστικής τιμής συναλλάγματος</a:t>
            </a:r>
            <a:r>
              <a:rPr lang="en-US" sz="2800" dirty="0"/>
              <a:t>,</a:t>
            </a:r>
            <a:r>
              <a:rPr lang="el-GR" sz="2800" dirty="0"/>
              <a:t> </a:t>
            </a:r>
            <a:r>
              <a:rPr lang="en-US" sz="2800" dirty="0"/>
              <a:t>M</a:t>
            </a:r>
            <a:r>
              <a:rPr lang="el-GR" sz="2800" dirty="0" err="1"/>
              <a:t>έρος</a:t>
            </a:r>
            <a:r>
              <a:rPr lang="el-GR" sz="2800" dirty="0"/>
              <a:t>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07E1BE-0596-45BC-8F7F-40C786EA8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69124"/>
            <a:ext cx="8761413" cy="2950675"/>
          </a:xfrm>
        </p:spPr>
        <p:txBody>
          <a:bodyPr/>
          <a:lstStyle/>
          <a:p>
            <a:r>
              <a:rPr lang="el-GR" dirty="0"/>
              <a:t>Επομένως, το </a:t>
            </a:r>
            <a:r>
              <a:rPr lang="en-US" b="1" i="1" dirty="0"/>
              <a:t>e</a:t>
            </a:r>
            <a:r>
              <a:rPr lang="en-US" dirty="0"/>
              <a:t> </a:t>
            </a:r>
            <a:r>
              <a:rPr lang="el-GR" dirty="0"/>
              <a:t>εξαρτάται από την πραγματική τιμή συναλλάγματος και τα επίπεδα τιμών στην εγχώρια οικονομία και στο εξωτερικό …</a:t>
            </a:r>
            <a:r>
              <a:rPr lang="en-US" dirty="0"/>
              <a:t> </a:t>
            </a:r>
            <a:r>
              <a:rPr lang="el-GR" dirty="0"/>
              <a:t>και γνωρίζουμε πως καθορίζεται κάθε ένα από αυτά: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8C8F4E5-55C2-45CB-B262-7FE342B6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64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117A7D-C043-456D-9D1C-76A4E69E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Οι προσδιοριστικοί παράγοντες της ονομαστικής τιμής συναλλάγματος </a:t>
            </a:r>
            <a:r>
              <a:rPr lang="en-US" sz="2800" dirty="0"/>
              <a:t>M</a:t>
            </a:r>
            <a:r>
              <a:rPr lang="el-GR" sz="2800" dirty="0" err="1"/>
              <a:t>έρος</a:t>
            </a:r>
            <a:r>
              <a:rPr lang="el-GR" sz="2800" dirty="0"/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B94E57F-932E-429C-AFDE-05A531F067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000" b="1" i="1" dirty="0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l-GR" dirty="0"/>
                  <a:t>Αναδιατυπώστε αυτή την εξίσωση σε όρους ρυθμών αύξησης (βλ. «Δύο αριθμητικά τεχνάσματα για τις ποσοστιαίες μεταβολές» στο Κεφάλαιο 2):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num>
                        <m:den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𝚫𝚸</m:t>
                              </m:r>
                            </m:e>
                            <m:sup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𝚸</m:t>
                              </m:r>
                            </m:e>
                            <m:sup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𝚫𝚸</m:t>
                          </m:r>
                        </m:num>
                        <m:den>
                          <m:r>
                            <a:rPr lang="el-GR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𝚸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𝚫𝛆</m:t>
                          </m:r>
                        </m:num>
                        <m:den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l-GR" sz="2000" b="1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Για κάθε τιμή του </a:t>
                </a:r>
                <a:r>
                  <a:rPr lang="el-GR" b="1" i="1" dirty="0"/>
                  <a:t>ε</a:t>
                </a:r>
                <a:r>
                  <a:rPr lang="el-GR" dirty="0"/>
                  <a:t>, ο ρυθμός αύξησης του </a:t>
                </a:r>
                <a:r>
                  <a:rPr lang="en-US" b="1" i="1" dirty="0"/>
                  <a:t>e</a:t>
                </a:r>
                <a:r>
                  <a:rPr lang="en-US" dirty="0"/>
                  <a:t> </a:t>
                </a:r>
                <a:r>
                  <a:rPr lang="el-GR" dirty="0"/>
                  <a:t>είναι ίσος με τη διαφορά μεταξύ ρυθμών πληθωρισμού στην εγχώρια οικονομία και στο εξωτερικό. </a:t>
                </a:r>
              </a:p>
              <a:p>
                <a:endParaRPr lang="el-GR" sz="2000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B94E57F-932E-429C-AFDE-05A531F067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88D2A88-C05A-4081-A438-BF6EDDA1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02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1C5E6BE-EC86-4E01-B1C4-7AB4058B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Διαφορές πληθωρισμού και συναλλαγματικές ισοτιμίες σε επιλεγμένες χώρες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647755C-C003-4C19-9611-5ACEBE9D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28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47</a:t>
            </a:fld>
            <a:endParaRPr lang="en-US" sz="2800" b="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7A7830-1722-EF4D-910C-C1FAA1372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50" y="1381990"/>
            <a:ext cx="7684945" cy="36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5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A59BF5-049E-45E6-9315-E4E2C70E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Ισοτιμία αγοραστικής δύναμης (PPP) Μέρος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D1C6B8-39B7-40AB-9FA9-03E9C398D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Δύο ορισμοί: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Η θεωρία σύμφωνα με την οποία τα αγαθά πρέπει να πωλούνται στην ίδια τιμή σε κάθε χώρα, πράγμα που σημαίνει ότι η ονομαστική τιμή συναλλάγματος εκφράζει διαφορές στα επίπεδα τιμών.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Η ονομαστική τιμή συναλλάγματος προσαρμόζεται για να εξισώσει το κόστος ενός καλαθιού αγαθών μεταξύ χωρών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Συλλογισμός:</a:t>
            </a:r>
          </a:p>
          <a:p>
            <a:pPr marL="0" indent="0">
              <a:buNone/>
            </a:pPr>
            <a:r>
              <a:rPr lang="el-GR" dirty="0"/>
              <a:t>     αρμπιτράζ, ο νόμος της μίας τιμής 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D5FFA6-3C35-4776-AE0A-BD937FE9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77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F99DC7-A236-432C-BDBB-03A0E940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Ισοτιμία αγοραστικής δύναμης (PPP) Μέρος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3D2F9AD-711B-4097-A2EA-A793319F5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2082" y="2480153"/>
                <a:ext cx="8914285" cy="41962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PPP: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l-GR" dirty="0"/>
                  <a:t>Επιλύστε ως προς </a:t>
                </a:r>
                <a:r>
                  <a:rPr lang="en-US" b="1" i="1" dirty="0"/>
                  <a:t>e</a:t>
                </a:r>
                <a:r>
                  <a:rPr lang="el-GR" dirty="0"/>
                  <a:t>: </a:t>
                </a:r>
                <a:r>
                  <a:rPr lang="en-US" b="1" i="1" dirty="0"/>
                  <a:t>e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n-US" b="1" i="1" dirty="0"/>
                  <a:t>P</a:t>
                </a:r>
                <a:r>
                  <a:rPr lang="el-GR" dirty="0"/>
                  <a:t> / </a:t>
                </a:r>
                <a:r>
                  <a:rPr lang="en-US" b="1" i="1" dirty="0"/>
                  <a:t>P</a:t>
                </a:r>
                <a:r>
                  <a:rPr lang="el-GR" b="1" i="1" dirty="0"/>
                  <a:t>*</a:t>
                </a:r>
              </a:p>
              <a:p>
                <a:r>
                  <a:rPr lang="el-GR" dirty="0"/>
                  <a:t>Η </a:t>
                </a:r>
                <a:r>
                  <a:rPr lang="en-US" dirty="0"/>
                  <a:t>PPP </a:t>
                </a:r>
                <a:r>
                  <a:rPr lang="el-GR" dirty="0"/>
                  <a:t>συνεπάγεται ότι η ονομαστική τιμή συναλλάγματος μεταξύ δύο χωρών είναι ίση με τον λόγο των επιπέδων τιμών των δύο χωρών.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3D2F9AD-711B-4097-A2EA-A793319F5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2082" y="2480153"/>
                <a:ext cx="8914285" cy="4196219"/>
              </a:xfrm>
              <a:blipFill>
                <a:blip r:embed="rId2"/>
                <a:stretch>
                  <a:fillRect l="-569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847EA29-DB13-43F6-97EF-AD186AAD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14422CB5-C168-455D-AAEF-2AB519F0CF35}"/>
              </a:ext>
            </a:extLst>
          </p:cNvPr>
          <p:cNvCxnSpPr>
            <a:cxnSpLocks/>
          </p:cNvCxnSpPr>
          <p:nvPr/>
        </p:nvCxnSpPr>
        <p:spPr>
          <a:xfrm>
            <a:off x="1901620" y="3096538"/>
            <a:ext cx="152649" cy="48590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05986DD-6BE5-4E92-9A80-6061806893E8}"/>
              </a:ext>
            </a:extLst>
          </p:cNvPr>
          <p:cNvSpPr/>
          <p:nvPr/>
        </p:nvSpPr>
        <p:spPr>
          <a:xfrm>
            <a:off x="1154956" y="3670126"/>
            <a:ext cx="2001603" cy="1085588"/>
          </a:xfrm>
          <a:prstGeom prst="rect">
            <a:avLst/>
          </a:prstGeom>
          <a:solidFill>
            <a:srgbClr val="FDBFF4"/>
          </a:solidFill>
          <a:ln>
            <a:solidFill>
              <a:srgbClr val="F94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>
                <a:solidFill>
                  <a:schemeClr val="tx1"/>
                </a:solidFill>
              </a:rPr>
              <a:t>Το κόστος ενός καλαθιού εγχώριων αγαθών σε ξένο νόμισμα 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CCF7E002-AAFD-4E63-AF99-3308497E6559}"/>
              </a:ext>
            </a:extLst>
          </p:cNvPr>
          <p:cNvCxnSpPr>
            <a:cxnSpLocks/>
          </p:cNvCxnSpPr>
          <p:nvPr/>
        </p:nvCxnSpPr>
        <p:spPr>
          <a:xfrm>
            <a:off x="2155757" y="2798795"/>
            <a:ext cx="1652155" cy="1153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9A8813BF-4D1D-4C07-884B-4BAA25F7FC70}"/>
              </a:ext>
            </a:extLst>
          </p:cNvPr>
          <p:cNvSpPr/>
          <p:nvPr/>
        </p:nvSpPr>
        <p:spPr>
          <a:xfrm>
            <a:off x="3407079" y="4016640"/>
            <a:ext cx="2367420" cy="980875"/>
          </a:xfrm>
          <a:prstGeom prst="rect">
            <a:avLst/>
          </a:prstGeom>
          <a:solidFill>
            <a:srgbClr val="FFFF99"/>
          </a:solidFill>
          <a:ln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>
                <a:solidFill>
                  <a:schemeClr val="tx1"/>
                </a:solidFill>
              </a:rPr>
              <a:t>Το κόστος ενός καλαθιού εγχώριων αγαθών σε εγχώριο νόμισμα </a:t>
            </a:r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8D93388D-13A1-42A6-911E-8A521CA65F3B}"/>
              </a:ext>
            </a:extLst>
          </p:cNvPr>
          <p:cNvCxnSpPr>
            <a:cxnSpLocks/>
          </p:cNvCxnSpPr>
          <p:nvPr/>
        </p:nvCxnSpPr>
        <p:spPr>
          <a:xfrm>
            <a:off x="2801159" y="2734115"/>
            <a:ext cx="2973340" cy="590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4E207444-A98E-456F-8344-ED3C6ACE22F0}"/>
              </a:ext>
            </a:extLst>
          </p:cNvPr>
          <p:cNvSpPr/>
          <p:nvPr/>
        </p:nvSpPr>
        <p:spPr>
          <a:xfrm>
            <a:off x="5924811" y="2868461"/>
            <a:ext cx="2630466" cy="897782"/>
          </a:xfrm>
          <a:prstGeom prst="rect">
            <a:avLst/>
          </a:prstGeom>
          <a:solidFill>
            <a:srgbClr val="97E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>
                <a:solidFill>
                  <a:schemeClr val="tx1"/>
                </a:solidFill>
              </a:rPr>
              <a:t>Το κόστος ενός καλαθιού ξένων αγαθών σε ξένο νόμισμα 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73043D0-68C5-2440-A155-91F5A0B479F7}"/>
              </a:ext>
            </a:extLst>
          </p:cNvPr>
          <p:cNvSpPr/>
          <p:nvPr/>
        </p:nvSpPr>
        <p:spPr>
          <a:xfrm rot="5400000">
            <a:off x="1800870" y="2706118"/>
            <a:ext cx="201501" cy="40819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D12D38-9F22-48AF-A811-5CAC8969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ταυτότητα εθνικού εισοδήματος σε μια ανοικτή οικονομία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425903-A3F7-4CF2-BE7A-007E8745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701011"/>
            <a:ext cx="876141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i="1" dirty="0"/>
          </a:p>
          <a:p>
            <a:pPr marL="0" indent="0">
              <a:buNone/>
            </a:pPr>
            <a:r>
              <a:rPr lang="el-GR" sz="2000" b="1" i="1" dirty="0"/>
              <a:t>                                           </a:t>
            </a:r>
            <a:r>
              <a:rPr lang="en-US" sz="2000" b="1" i="1" dirty="0"/>
              <a:t>Y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</a:t>
            </a:r>
            <a:r>
              <a:rPr lang="en-US" sz="2000" dirty="0"/>
              <a:t> </a:t>
            </a:r>
            <a:r>
              <a:rPr lang="en-US" sz="2000" b="1" i="1" dirty="0"/>
              <a:t>C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 </a:t>
            </a:r>
            <a:r>
              <a:rPr lang="en-US" sz="2000" b="1" i="1" dirty="0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 </a:t>
            </a:r>
            <a:r>
              <a:rPr lang="en-US" sz="2000" b="1" i="1" dirty="0"/>
              <a:t>G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 </a:t>
            </a:r>
            <a:r>
              <a:rPr lang="en-US" sz="2000" b="1" i="1" dirty="0"/>
              <a:t>NX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n-US" dirty="0"/>
              <a:t>                          </a:t>
            </a:r>
            <a:r>
              <a:rPr lang="el-GR" dirty="0"/>
              <a:t>            </a:t>
            </a:r>
            <a:r>
              <a:rPr lang="en-US" dirty="0"/>
              <a:t> </a:t>
            </a:r>
            <a:r>
              <a:rPr lang="el-GR" dirty="0"/>
              <a:t>ή      </a:t>
            </a:r>
            <a:r>
              <a:rPr lang="en-US" sz="2000" b="1" i="1" dirty="0"/>
              <a:t>NX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</a:t>
            </a:r>
            <a:r>
              <a:rPr lang="en-US" sz="2000" dirty="0"/>
              <a:t> </a:t>
            </a:r>
            <a:r>
              <a:rPr lang="en-US" sz="2000" b="1" i="1" dirty="0"/>
              <a:t>Y 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n-US" sz="2000" dirty="0"/>
              <a:t> (</a:t>
            </a:r>
            <a:r>
              <a:rPr lang="en-US" sz="2000" b="1" i="1" dirty="0"/>
              <a:t>C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 </a:t>
            </a:r>
            <a:r>
              <a:rPr lang="en-US" sz="2000" b="1" i="1" dirty="0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 </a:t>
            </a:r>
            <a:r>
              <a:rPr lang="en-US" sz="2000" b="1" i="1" dirty="0"/>
              <a:t>G</a:t>
            </a:r>
            <a:r>
              <a:rPr lang="en-US" sz="2000" b="1" dirty="0"/>
              <a:t>)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F05CADE-8237-4D4F-A979-6552CD88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CC9CCF5-9E62-45F4-AC33-F6C4EEFC9815}"/>
              </a:ext>
            </a:extLst>
          </p:cNvPr>
          <p:cNvSpPr/>
          <p:nvPr/>
        </p:nvSpPr>
        <p:spPr>
          <a:xfrm>
            <a:off x="2192055" y="4672208"/>
            <a:ext cx="2267211" cy="5761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Καθαρές εξαγωγές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4003A0DF-5C83-434C-B5D2-A54985AB3766}"/>
              </a:ext>
            </a:extLst>
          </p:cNvPr>
          <p:cNvCxnSpPr>
            <a:cxnSpLocks/>
          </p:cNvCxnSpPr>
          <p:nvPr/>
        </p:nvCxnSpPr>
        <p:spPr>
          <a:xfrm flipV="1">
            <a:off x="3732756" y="3933175"/>
            <a:ext cx="438411" cy="73903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66B6F04-D732-4B9B-AF59-1249D49D72F4}"/>
              </a:ext>
            </a:extLst>
          </p:cNvPr>
          <p:cNvSpPr/>
          <p:nvPr/>
        </p:nvSpPr>
        <p:spPr>
          <a:xfrm>
            <a:off x="4459266" y="5561554"/>
            <a:ext cx="1302707" cy="526093"/>
          </a:xfrm>
          <a:prstGeom prst="rect">
            <a:avLst/>
          </a:prstGeom>
          <a:solidFill>
            <a:srgbClr val="C39B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Προϊόν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BF0BBB10-F7A9-4CE9-AB60-70A30A9FA4C5}"/>
              </a:ext>
            </a:extLst>
          </p:cNvPr>
          <p:cNvCxnSpPr>
            <a:cxnSpLocks/>
          </p:cNvCxnSpPr>
          <p:nvPr/>
        </p:nvCxnSpPr>
        <p:spPr>
          <a:xfrm flipV="1">
            <a:off x="4991622" y="3933175"/>
            <a:ext cx="0" cy="1598715"/>
          </a:xfrm>
          <a:prstGeom prst="straightConnector1">
            <a:avLst/>
          </a:prstGeom>
          <a:ln>
            <a:solidFill>
              <a:srgbClr val="C39B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49431487-D1A7-4396-BCC5-305626A64138}"/>
              </a:ext>
            </a:extLst>
          </p:cNvPr>
          <p:cNvSpPr/>
          <p:nvPr/>
        </p:nvSpPr>
        <p:spPr>
          <a:xfrm>
            <a:off x="5361140" y="4334005"/>
            <a:ext cx="2116892" cy="914400"/>
          </a:xfrm>
          <a:prstGeom prst="rect">
            <a:avLst/>
          </a:prstGeom>
          <a:solidFill>
            <a:srgbClr val="97E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/>
              <a:t>Εγχώρια δαπάνη </a:t>
            </a:r>
          </a:p>
        </p:txBody>
      </p:sp>
    </p:spTree>
    <p:extLst>
      <p:ext uri="{BB962C8B-B14F-4D97-AF65-F5344CB8AC3E}">
        <p14:creationId xmlns:p14="http://schemas.microsoft.com/office/powerpoint/2010/main" val="2453567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049ED-7F03-4F67-9750-95908215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Ισοτιμία αγοραστικής δύναμης (PPP)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F82379A-41EF-4C04-977E-CFE4CC18E2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761413" cy="14977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/>
                  <a:t>Αν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Τότε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l-GR" dirty="0"/>
                  <a:t>και η καμπύλη </a:t>
                </a:r>
                <a:r>
                  <a:rPr lang="en-US" b="1" i="1" dirty="0"/>
                  <a:t>NX</a:t>
                </a:r>
                <a:r>
                  <a:rPr lang="en-US" dirty="0"/>
                  <a:t> </a:t>
                </a:r>
                <a:r>
                  <a:rPr lang="el-GR" dirty="0"/>
                  <a:t>είναι οριζόντια:  </a:t>
                </a: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F82379A-41EF-4C04-977E-CFE4CC18E2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761413" cy="1497720"/>
              </a:xfrm>
              <a:blipFill>
                <a:blip r:embed="rId2"/>
                <a:stretch>
                  <a:fillRect l="-579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AB65241-B9E8-4205-BAD1-B99C2112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BCA1AFB-A36A-4021-919B-CA1BDCE223C8}"/>
              </a:ext>
            </a:extLst>
          </p:cNvPr>
          <p:cNvSpPr/>
          <p:nvPr/>
        </p:nvSpPr>
        <p:spPr>
          <a:xfrm>
            <a:off x="7139836" y="4546948"/>
            <a:ext cx="2680569" cy="1363132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Υπό </a:t>
            </a:r>
            <a:r>
              <a:rPr lang="en-US" dirty="0">
                <a:solidFill>
                  <a:schemeClr val="tx1"/>
                </a:solidFill>
              </a:rPr>
              <a:t>PPP</a:t>
            </a:r>
            <a:r>
              <a:rPr lang="el-GR" dirty="0">
                <a:solidFill>
                  <a:schemeClr val="tx1"/>
                </a:solidFill>
              </a:rPr>
              <a:t>, οι μεταβολές στο (</a:t>
            </a:r>
            <a:r>
              <a:rPr lang="en-US" b="1" i="1" dirty="0">
                <a:solidFill>
                  <a:schemeClr val="tx1"/>
                </a:solidFill>
              </a:rPr>
              <a:t>S </a:t>
            </a:r>
            <a:r>
              <a:rPr lang="el-GR" dirty="0">
                <a:solidFill>
                  <a:schemeClr val="tx1"/>
                </a:solidFill>
              </a:rPr>
              <a:t>–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l-GR" dirty="0">
                <a:solidFill>
                  <a:schemeClr val="tx1"/>
                </a:solidFill>
              </a:rPr>
              <a:t>) δεν ασκούν καμία επίδραση στο </a:t>
            </a:r>
            <a:r>
              <a:rPr lang="el-GR" b="1" i="1" dirty="0">
                <a:solidFill>
                  <a:schemeClr val="tx1"/>
                </a:solidFill>
              </a:rPr>
              <a:t>ε </a:t>
            </a:r>
            <a:r>
              <a:rPr lang="el-GR" dirty="0">
                <a:solidFill>
                  <a:schemeClr val="tx1"/>
                </a:solidFill>
              </a:rPr>
              <a:t>ή στο </a:t>
            </a:r>
            <a:r>
              <a:rPr lang="en-US" b="1" i="1" dirty="0">
                <a:solidFill>
                  <a:schemeClr val="tx1"/>
                </a:solidFill>
              </a:rPr>
              <a:t>e</a:t>
            </a:r>
            <a:r>
              <a:rPr lang="el-G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AE5A9-FF9A-2644-992D-5211C188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4101220"/>
            <a:ext cx="3873563" cy="24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96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42E4B5-3E91-4802-8DC8-49C2FC10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Ισχύει στον πραγματικό κόσμο η ισοτιμία αγοραστικής δύναμης;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6E52FF-C300-4F04-A8A8-E25731A9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Όχι, για δύο λόγους: </a:t>
            </a:r>
          </a:p>
          <a:p>
            <a:pPr marL="0" indent="0">
              <a:buNone/>
            </a:pPr>
            <a:r>
              <a:rPr lang="el-GR" dirty="0"/>
              <a:t>1. Το διεθνές αρμπιτράζ δεν είναι δυνατό</a:t>
            </a:r>
          </a:p>
          <a:p>
            <a:pPr lvl="1"/>
            <a:r>
              <a:rPr lang="el-GR" dirty="0"/>
              <a:t>αγαθά που δεν διατίθενται στην αγορά </a:t>
            </a:r>
          </a:p>
          <a:p>
            <a:pPr lvl="1"/>
            <a:r>
              <a:rPr lang="el-GR" dirty="0"/>
              <a:t>κόστος μεταφοράς </a:t>
            </a:r>
          </a:p>
          <a:p>
            <a:pPr marL="0" indent="0">
              <a:buNone/>
            </a:pPr>
            <a:r>
              <a:rPr lang="el-GR" dirty="0"/>
              <a:t>2. Αγαθά διαφόρων αγαθών δεν είναι τέλεια υποκατάστατα</a:t>
            </a:r>
          </a:p>
          <a:p>
            <a:pPr marL="0" indent="0">
              <a:buNone/>
            </a:pPr>
            <a:r>
              <a:rPr lang="el-GR" dirty="0"/>
              <a:t>Ωστόσο, η </a:t>
            </a:r>
            <a:r>
              <a:rPr lang="en-US" dirty="0"/>
              <a:t>PPP </a:t>
            </a:r>
            <a:r>
              <a:rPr lang="el-GR" dirty="0"/>
              <a:t>είναι μια χρήσιμη θεωρία: </a:t>
            </a:r>
          </a:p>
          <a:p>
            <a:pPr lvl="1"/>
            <a:r>
              <a:rPr lang="el-GR" dirty="0"/>
              <a:t>Είναι απλή και διαισθητική </a:t>
            </a:r>
          </a:p>
          <a:p>
            <a:pPr lvl="1"/>
            <a:r>
              <a:rPr lang="el-GR" dirty="0"/>
              <a:t>Στον πραγματικό κόσμο, οι ονομαστικές τιμές συναλλάγματος τείνουν προς τις τιμές του </a:t>
            </a:r>
            <a:r>
              <a:rPr lang="en-US" dirty="0"/>
              <a:t>PPP </a:t>
            </a:r>
            <a:r>
              <a:rPr lang="el-GR" dirty="0"/>
              <a:t>στη μακροχρόνια περίοδο.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669E83-9A7F-4B3A-9D03-7A318637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48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BA2E84-D894-4FBD-8BC2-7A4D889F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ΜΕΛΕΤΗ ΠΕΡΙΠΤΩΣΗΣ: Επανεξέταση των ελλειμμάτων της κυβέρνησης </a:t>
            </a:r>
            <a:r>
              <a:rPr lang="el-GR" dirty="0" err="1"/>
              <a:t>Ρήγκαν</a:t>
            </a:r>
            <a:r>
              <a:rPr lang="el-GR" dirty="0"/>
              <a:t> 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8BA175AF-AF0C-4F49-920F-E6A54C0C6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263731"/>
              </p:ext>
            </p:extLst>
          </p:nvPr>
        </p:nvGraphicFramePr>
        <p:xfrm>
          <a:off x="839441" y="2489702"/>
          <a:ext cx="10351297" cy="3397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32">
                  <a:extLst>
                    <a:ext uri="{9D8B030D-6E8A-4147-A177-3AD203B41FA5}">
                      <a16:colId xmlns:a16="http://schemas.microsoft.com/office/drawing/2014/main" val="2690558668"/>
                    </a:ext>
                  </a:extLst>
                </a:gridCol>
                <a:gridCol w="1896453">
                  <a:extLst>
                    <a:ext uri="{9D8B030D-6E8A-4147-A177-3AD203B41FA5}">
                      <a16:colId xmlns:a16="http://schemas.microsoft.com/office/drawing/2014/main" val="534363533"/>
                    </a:ext>
                  </a:extLst>
                </a:gridCol>
                <a:gridCol w="1896453">
                  <a:extLst>
                    <a:ext uri="{9D8B030D-6E8A-4147-A177-3AD203B41FA5}">
                      <a16:colId xmlns:a16="http://schemas.microsoft.com/office/drawing/2014/main" val="2074404276"/>
                    </a:ext>
                  </a:extLst>
                </a:gridCol>
                <a:gridCol w="1676231">
                  <a:extLst>
                    <a:ext uri="{9D8B030D-6E8A-4147-A177-3AD203B41FA5}">
                      <a16:colId xmlns:a16="http://schemas.microsoft.com/office/drawing/2014/main" val="4211827677"/>
                    </a:ext>
                  </a:extLst>
                </a:gridCol>
                <a:gridCol w="2071254">
                  <a:extLst>
                    <a:ext uri="{9D8B030D-6E8A-4147-A177-3AD203B41FA5}">
                      <a16:colId xmlns:a16="http://schemas.microsoft.com/office/drawing/2014/main" val="1875909944"/>
                    </a:ext>
                  </a:extLst>
                </a:gridCol>
                <a:gridCol w="2030374">
                  <a:extLst>
                    <a:ext uri="{9D8B030D-6E8A-4147-A177-3AD203B41FA5}">
                      <a16:colId xmlns:a16="http://schemas.microsoft.com/office/drawing/2014/main" val="1759191623"/>
                    </a:ext>
                  </a:extLst>
                </a:gridCol>
              </a:tblGrid>
              <a:tr h="69830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Δεκαετία 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Δεκαετία 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Πραγματική μεταβολή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Κλειστή οικονομία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Μικρή ανοικτή οικονομία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690127"/>
                  </a:ext>
                </a:extLst>
              </a:tr>
              <a:tr h="339308">
                <a:tc>
                  <a:txBody>
                    <a:bodyPr/>
                    <a:lstStyle/>
                    <a:p>
                      <a:r>
                        <a:rPr lang="en-US" b="1" i="1" dirty="0"/>
                        <a:t>G-T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470884"/>
                  </a:ext>
                </a:extLst>
              </a:tr>
              <a:tr h="339308">
                <a:tc>
                  <a:txBody>
                    <a:bodyPr/>
                    <a:lstStyle/>
                    <a:p>
                      <a:r>
                        <a:rPr lang="en-US" b="1" i="1" dirty="0"/>
                        <a:t>S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80686"/>
                  </a:ext>
                </a:extLst>
              </a:tr>
              <a:tr h="556396">
                <a:tc>
                  <a:txBody>
                    <a:bodyPr/>
                    <a:lstStyle/>
                    <a:p>
                      <a:r>
                        <a:rPr lang="en-US" b="1" i="1" dirty="0"/>
                        <a:t>r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καμία μεταβολή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42367"/>
                  </a:ext>
                </a:extLst>
              </a:tr>
              <a:tr h="556396">
                <a:tc>
                  <a:txBody>
                    <a:bodyPr/>
                    <a:lstStyle/>
                    <a:p>
                      <a:r>
                        <a:rPr lang="en-US" b="1" i="1" dirty="0"/>
                        <a:t>I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καμία μεταβολή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57884"/>
                  </a:ext>
                </a:extLst>
              </a:tr>
              <a:tr h="361235">
                <a:tc>
                  <a:txBody>
                    <a:bodyPr/>
                    <a:lstStyle/>
                    <a:p>
                      <a:r>
                        <a:rPr lang="en-US" b="1" i="1" dirty="0"/>
                        <a:t>NX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καμία μεταβολή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416870"/>
                  </a:ext>
                </a:extLst>
              </a:tr>
              <a:tr h="488812">
                <a:tc>
                  <a:txBody>
                    <a:bodyPr/>
                    <a:lstStyle/>
                    <a:p>
                      <a:r>
                        <a:rPr lang="en-US" b="1" i="1" dirty="0"/>
                        <a:t>e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129,4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καμία μεταβολή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531394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20EF068-6CBB-404F-9A14-0E528EAE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D8AD9-8137-492D-A352-BD12E6677110}"/>
              </a:ext>
            </a:extLst>
          </p:cNvPr>
          <p:cNvSpPr txBox="1"/>
          <p:nvPr/>
        </p:nvSpPr>
        <p:spPr>
          <a:xfrm>
            <a:off x="518141" y="5910080"/>
            <a:ext cx="951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Στατιστικά δεδομένα: Τα στοιχεία είναι μέσοι όροι δεκαετιών· όλα εκτός του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l-GR" dirty="0"/>
              <a:t>και το </a:t>
            </a:r>
            <a:r>
              <a:rPr lang="el-GR" b="1" i="1" dirty="0"/>
              <a:t>ε</a:t>
            </a:r>
            <a:r>
              <a:rPr lang="el-GR" dirty="0"/>
              <a:t> εκφράζονται ως ποσοστά (%) του ΑΕΠ· το </a:t>
            </a:r>
            <a:r>
              <a:rPr lang="el-GR" b="1" i="1" dirty="0"/>
              <a:t>ε</a:t>
            </a:r>
            <a:r>
              <a:rPr lang="el-GR" dirty="0"/>
              <a:t> είναι ένας σταθμισμένος δείκτης συναλλαγματικών ισοτιμιών βάση της σημασίας των νομισμάτων στο εμπόριο. </a:t>
            </a:r>
          </a:p>
        </p:txBody>
      </p:sp>
    </p:spTree>
    <p:extLst>
      <p:ext uri="{BB962C8B-B14F-4D97-AF65-F5344CB8AC3E}">
        <p14:creationId xmlns:p14="http://schemas.microsoft.com/office/powerpoint/2010/main" val="4067008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B0B398-0A4C-44D1-BE3C-3B03440C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ΗΠΑ ως μεγάλη ανοικτή οικονομία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97AE7D-1862-4582-91A0-7D898904D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Μέχρι τώρα είδαμε μακροχρόνια υποδείγματα δύο ακραίων περιπτώσεων: </a:t>
            </a:r>
          </a:p>
          <a:p>
            <a:pPr lvl="1"/>
            <a:r>
              <a:rPr lang="el-GR" dirty="0"/>
              <a:t>της κλειστής οικονομίας (Κεφάλαιο 3)</a:t>
            </a:r>
          </a:p>
          <a:p>
            <a:pPr lvl="1"/>
            <a:r>
              <a:rPr lang="el-GR" dirty="0"/>
              <a:t>της μικρής ανοικτής οικονομίας (Κεφάλαιο 5)</a:t>
            </a:r>
          </a:p>
          <a:p>
            <a:r>
              <a:rPr lang="el-GR" dirty="0"/>
              <a:t>Μια μεγάλη ανοικτή οικονομία –όπως εκείνη των ΗΠΑ– βρίσκεται μεταξύ αυτών των δύο ακραίων περιπτώσεων. </a:t>
            </a:r>
          </a:p>
          <a:p>
            <a:r>
              <a:rPr lang="el-GR" dirty="0"/>
              <a:t>Τα αποτελέσματα από την ανάλυση μιας μεγάλης ανοικτής οικονομίας είναι ένα μίγμα των αποτελεσμάτων για τις περιπτώσεις της κλειστής και της μικρής ανοικτής οικονομίας. </a:t>
            </a:r>
          </a:p>
          <a:p>
            <a:r>
              <a:rPr lang="el-GR" dirty="0"/>
              <a:t>Παραδείγματος χάριν …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6B1A56D-70C0-499C-9831-52415E68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76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684CFC-AAB5-49B8-998B-99CE8DF4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δημοσιονομική επέκταση σε τρία υποδείγματα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4398BB-680B-4CC6-BE7C-494895793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δημοσιονομική επέκταση προκαλεί τη μείωση της εθνικής αποταμίευσης. Τα αποτελέσματα αυτής της μείωσης εξαρτώνται από το πόσο ανοικτή στο διεθνές εμπόριο είναι μια οικονομία και από το μέγεθός της.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1906AFB-AEB9-4080-ACCE-0CE4B230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75218F2D-26EF-40B9-BC9A-8ABC63006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65177"/>
              </p:ext>
            </p:extLst>
          </p:nvPr>
        </p:nvGraphicFramePr>
        <p:xfrm>
          <a:off x="1154954" y="3615080"/>
          <a:ext cx="983595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537">
                  <a:extLst>
                    <a:ext uri="{9D8B030D-6E8A-4147-A177-3AD203B41FA5}">
                      <a16:colId xmlns:a16="http://schemas.microsoft.com/office/drawing/2014/main" val="1802777319"/>
                    </a:ext>
                  </a:extLst>
                </a:gridCol>
                <a:gridCol w="2630331">
                  <a:extLst>
                    <a:ext uri="{9D8B030D-6E8A-4147-A177-3AD203B41FA5}">
                      <a16:colId xmlns:a16="http://schemas.microsoft.com/office/drawing/2014/main" val="1450803765"/>
                    </a:ext>
                  </a:extLst>
                </a:gridCol>
                <a:gridCol w="4214019">
                  <a:extLst>
                    <a:ext uri="{9D8B030D-6E8A-4147-A177-3AD203B41FA5}">
                      <a16:colId xmlns:a16="http://schemas.microsoft.com/office/drawing/2014/main" val="1606933067"/>
                    </a:ext>
                  </a:extLst>
                </a:gridCol>
                <a:gridCol w="1857067">
                  <a:extLst>
                    <a:ext uri="{9D8B030D-6E8A-4147-A177-3AD203B41FA5}">
                      <a16:colId xmlns:a16="http://schemas.microsoft.com/office/drawing/2014/main" val="914095693"/>
                    </a:ext>
                  </a:extLst>
                </a:gridCol>
              </a:tblGrid>
              <a:tr h="529224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Κλειστή οικονομία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Μεγάλη ανοιχτή οικονομία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Μικρή ανοιχτή οικονομία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342705"/>
                  </a:ext>
                </a:extLst>
              </a:tr>
              <a:tr h="529224">
                <a:tc>
                  <a:txBody>
                    <a:bodyPr/>
                    <a:lstStyle/>
                    <a:p>
                      <a:r>
                        <a:rPr lang="en-US" b="1" i="1" dirty="0"/>
                        <a:t>r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αυξάνεται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αυξάνεται, αλλά όχι τόσο πολύ όσο σε μια κλειστή οικονομία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καμία μεταβολή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59311"/>
                  </a:ext>
                </a:extLst>
              </a:tr>
              <a:tr h="529224">
                <a:tc>
                  <a:txBody>
                    <a:bodyPr/>
                    <a:lstStyle/>
                    <a:p>
                      <a:r>
                        <a:rPr lang="en-US" b="1" i="1" dirty="0"/>
                        <a:t>I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μειώνεται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μειώνεται, αλλά όχι τόσο πολύ όσο σε μια κλειστή οικονομία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καμία μεταβολή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695397"/>
                  </a:ext>
                </a:extLst>
              </a:tr>
              <a:tr h="529224">
                <a:tc>
                  <a:txBody>
                    <a:bodyPr/>
                    <a:lstStyle/>
                    <a:p>
                      <a:r>
                        <a:rPr lang="en-US" b="1" i="1" dirty="0"/>
                        <a:t>NX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καμία μεταβολή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μειώνεται, αλλά όχι τόσο πολύ όσο σε μια ανοικτή οικονομία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μειώνεται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443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6033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1CE988-C907-4FDF-B0BF-0A577822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3C3B99-42F4-4550-BDB2-CF111C276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Καθαρές εξαγωγές:</a:t>
            </a:r>
          </a:p>
          <a:p>
            <a:pPr lvl="1"/>
            <a:r>
              <a:rPr lang="el-GR" dirty="0"/>
              <a:t>διαφορά μεταξύ εξαγωγών και εισαγωγών</a:t>
            </a:r>
          </a:p>
          <a:p>
            <a:pPr lvl="1"/>
            <a:r>
              <a:rPr lang="el-GR" dirty="0"/>
              <a:t>το προϊόν μιας χώρας (</a:t>
            </a:r>
            <a:r>
              <a:rPr lang="en-US" b="1" i="1" dirty="0"/>
              <a:t>Y</a:t>
            </a:r>
            <a:r>
              <a:rPr lang="el-GR" dirty="0"/>
              <a:t>) και η δαπάνη της (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n-US" b="1" i="1" dirty="0"/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n-US" b="1" i="1" dirty="0"/>
              <a:t>G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Καθαρές εκροές κεφαλαίων είναι ίσες: </a:t>
            </a:r>
          </a:p>
          <a:p>
            <a:pPr lvl="1"/>
            <a:r>
              <a:rPr lang="el-GR" dirty="0"/>
              <a:t>αγορές ξένων περιουσιακών στοιχείων μείον αγορές εγχώριων περιουσιακών στοιχείων από τους ξένους </a:t>
            </a:r>
          </a:p>
          <a:p>
            <a:pPr lvl="1"/>
            <a:r>
              <a:rPr lang="el-GR" dirty="0"/>
              <a:t>η διαφορά μεταξύ αποταμίευσης και επένδυσης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F72BC5A-4ED3-47B2-982A-3C7813B6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03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D077E0-C636-4A24-9853-415BBCB1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77A645-A53D-4612-A947-1ADA63CB6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Εθνικολογιστικές</a:t>
            </a:r>
            <a:r>
              <a:rPr lang="el-GR" dirty="0"/>
              <a:t> ταυτότητες </a:t>
            </a:r>
          </a:p>
          <a:p>
            <a:r>
              <a:rPr lang="en-US" b="1" i="1" dirty="0"/>
              <a:t>Y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C </a:t>
            </a:r>
            <a:r>
              <a:rPr lang="el-GR" dirty="0"/>
              <a:t>+ </a:t>
            </a:r>
            <a:r>
              <a:rPr lang="en-US" b="1" i="1" dirty="0"/>
              <a:t>I </a:t>
            </a:r>
            <a:r>
              <a:rPr lang="el-GR" dirty="0"/>
              <a:t>+ </a:t>
            </a:r>
            <a:r>
              <a:rPr lang="en-US" b="1" i="1" dirty="0"/>
              <a:t>G </a:t>
            </a:r>
            <a:r>
              <a:rPr lang="el-GR" dirty="0"/>
              <a:t>+ </a:t>
            </a:r>
            <a:r>
              <a:rPr lang="en-US" b="1" i="1" dirty="0"/>
              <a:t>NX</a:t>
            </a:r>
            <a:endParaRPr lang="el-GR" dirty="0"/>
          </a:p>
          <a:p>
            <a:r>
              <a:rPr lang="el-GR" dirty="0"/>
              <a:t>εμπορικό ισοζύγιο </a:t>
            </a:r>
            <a:r>
              <a:rPr lang="en-US" b="1" i="1" dirty="0"/>
              <a:t>NX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I</a:t>
            </a:r>
            <a:r>
              <a:rPr lang="en-US" dirty="0"/>
              <a:t> </a:t>
            </a:r>
            <a:r>
              <a:rPr lang="el-GR" dirty="0"/>
              <a:t> μείον την εκροή κεφαλαίων </a:t>
            </a:r>
          </a:p>
          <a:p>
            <a:r>
              <a:rPr lang="el-GR" dirty="0"/>
              <a:t>Επιδράσεις της οικονομικής πολιτικής στις καθαρές εξαγωγές, </a:t>
            </a:r>
            <a:r>
              <a:rPr lang="en-US" b="1" i="1" dirty="0"/>
              <a:t>NX</a:t>
            </a:r>
            <a:endParaRPr lang="el-GR" dirty="0"/>
          </a:p>
          <a:p>
            <a:r>
              <a:rPr lang="en-US" b="1" i="1" dirty="0"/>
              <a:t>NX</a:t>
            </a:r>
            <a:r>
              <a:rPr lang="en-US" dirty="0"/>
              <a:t> </a:t>
            </a:r>
            <a:r>
              <a:rPr lang="el-GR" dirty="0"/>
              <a:t>αυξάνεται εάν η πολιτική προκαλέσει την άνοδο του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l-GR" dirty="0"/>
              <a:t>ή την πτώση του </a:t>
            </a:r>
            <a:r>
              <a:rPr lang="en-US" b="1" i="1" dirty="0"/>
              <a:t>I</a:t>
            </a:r>
            <a:r>
              <a:rPr lang="en-US" dirty="0"/>
              <a:t> </a:t>
            </a:r>
            <a:endParaRPr lang="el-GR" dirty="0"/>
          </a:p>
          <a:p>
            <a:r>
              <a:rPr lang="en-US" b="1" i="1" dirty="0"/>
              <a:t>NX </a:t>
            </a:r>
            <a:r>
              <a:rPr lang="el-GR" dirty="0"/>
              <a:t>δεν μεταβάλλεται αν η πολιτική δεν επηρεάζει ούτε το</a:t>
            </a:r>
            <a:r>
              <a:rPr lang="el-GR" b="1" i="1" dirty="0"/>
              <a:t>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l-GR" dirty="0"/>
              <a:t>ούτε το </a:t>
            </a:r>
            <a:r>
              <a:rPr lang="en-US" b="1" i="1" dirty="0"/>
              <a:t>I</a:t>
            </a:r>
            <a:r>
              <a:rPr lang="en-US" dirty="0"/>
              <a:t> </a:t>
            </a:r>
            <a:r>
              <a:rPr lang="el-GR" dirty="0"/>
              <a:t> (παράδειγμα: η εμπορική πολιτική)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84ACADF-29B0-4E11-B561-A23B2E7B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057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7A3EFE-13E6-478A-95FE-9BDF638D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70ABDC-5C6C-46E0-A3A4-C6042B5D6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Συναλλαγματικές ισοτιμίες   </a:t>
            </a:r>
          </a:p>
          <a:p>
            <a:r>
              <a:rPr lang="el-GR" dirty="0"/>
              <a:t>ονομαστική τιμή συναλλάγματος: η τιμή του νομίσματος μιας χώρας σε όρους νομίσματος μιας άλλης χώρας   </a:t>
            </a:r>
          </a:p>
          <a:p>
            <a:r>
              <a:rPr lang="el-GR" dirty="0"/>
              <a:t>πραγματική τιμή συναλλάγματος: η τιμή των αγαθών μιας χώρας σε όρους των αγαθών μιας άλλης χώρας    </a:t>
            </a:r>
          </a:p>
          <a:p>
            <a:r>
              <a:rPr lang="el-GR" dirty="0"/>
              <a:t>η πραγματική τιμή συναλλάγματος είναι ίση με την ονομαστική τιμή επί τον λόγο των τιμών των δύο χωρών. 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837C7B-0F0C-438C-94F5-FBF759CE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21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F24146-5B13-4C86-8FE7-3AFB41FA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4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521536-7F03-489E-9C32-DB06712E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Πώς καθορίζεται η πραγματική τιμής συναλλάγματος </a:t>
            </a:r>
          </a:p>
          <a:p>
            <a:pPr lvl="1"/>
            <a:r>
              <a:rPr lang="el-GR" dirty="0"/>
              <a:t>Οι καθαρές εξαγωγές, </a:t>
            </a:r>
            <a:r>
              <a:rPr lang="en-US" b="1" i="1" dirty="0"/>
              <a:t>NX</a:t>
            </a:r>
            <a:r>
              <a:rPr lang="el-GR" dirty="0"/>
              <a:t>, εξαρτώνται αρνητικά από την πραγματική τιμή συναλλάγματος, όταν οι λοιποί παράγοντες παραμένουν αμετάβλητοι</a:t>
            </a:r>
          </a:p>
          <a:p>
            <a:pPr lvl="1"/>
            <a:r>
              <a:rPr lang="el-GR" dirty="0"/>
              <a:t>Η πραγματική τιμή συναλλάγματος προσαρμόζεται για να εξισωθούν οι καθαρές εξαγωγές, </a:t>
            </a:r>
            <a:r>
              <a:rPr lang="en-US" b="1" i="1" dirty="0"/>
              <a:t>NX</a:t>
            </a:r>
            <a:r>
              <a:rPr lang="el-GR" dirty="0"/>
              <a:t>, με την καθαρή εκροή κεφαλαίων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68AD155-EE1C-49E7-A06D-2144D41F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956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821B7B-E37B-4F59-9657-F6E16301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5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9934C4-A2B4-4508-9083-5D08915E4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Πώς καθορίζεται η ονομαστική τιμής συναλλάγματος </a:t>
            </a:r>
          </a:p>
          <a:p>
            <a:pPr lvl="1"/>
            <a:r>
              <a:rPr lang="el-GR" dirty="0"/>
              <a:t>Το </a:t>
            </a:r>
            <a:r>
              <a:rPr lang="en-US" b="1" i="1" dirty="0"/>
              <a:t>e</a:t>
            </a:r>
            <a:r>
              <a:rPr lang="en-US" dirty="0"/>
              <a:t> </a:t>
            </a:r>
            <a:r>
              <a:rPr lang="el-GR" dirty="0"/>
              <a:t>είναι ίσο με την πραγματική τιμή συναλλάγματος επί τον λόγο του επιπέδου τιμών στην εγχώρια οικονομία προς το επίπεδο τιμών της ξένης χώρας. </a:t>
            </a:r>
          </a:p>
          <a:p>
            <a:pPr lvl="1"/>
            <a:r>
              <a:rPr lang="el-GR" dirty="0"/>
              <a:t>Για ένα δεδομένο επίπεδο της πραγματικής τιμής συναλλάγματος, η ποσοστιαία μεταβολή της ονομαστικής τιμής συναλλάγματος είναι ίση με τη διαφορά μεταξύ ξένου και εγχώριου ρυθμού πληθωρισμού.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CA11F7A-90E1-43E5-B494-7210A549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2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1D0D06-A450-4288-AAF8-4644038B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Πλεονάσματα και ελλείμματα εμπορικού ισοζυγίου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F5B6E5-A167-4C46-B982-895466CE3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i="1" dirty="0"/>
              <a:t>NX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</a:t>
            </a:r>
            <a:r>
              <a:rPr lang="en-US" sz="2000" dirty="0"/>
              <a:t> </a:t>
            </a:r>
            <a:r>
              <a:rPr lang="en-US" sz="2000" b="1" i="1" dirty="0"/>
              <a:t>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n-US" sz="2000" dirty="0"/>
              <a:t> </a:t>
            </a:r>
            <a:r>
              <a:rPr lang="en-US" sz="2000" b="1" i="1" dirty="0"/>
              <a:t>IM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</a:t>
            </a:r>
            <a:r>
              <a:rPr lang="en-US" sz="2000" dirty="0"/>
              <a:t> </a:t>
            </a:r>
            <a:r>
              <a:rPr lang="en-US" sz="2000" b="1" i="1" dirty="0"/>
              <a:t>Y </a:t>
            </a:r>
            <a:r>
              <a:rPr lang="en-US" sz="2000" dirty="0">
                <a:sym typeface="Symbol" panose="05050102010706020507" pitchFamily="18" charset="2"/>
              </a:rPr>
              <a:t></a:t>
            </a:r>
            <a:r>
              <a:rPr lang="el-GR" sz="2000" dirty="0"/>
              <a:t> (</a:t>
            </a:r>
            <a:r>
              <a:rPr lang="en-US" sz="2000" b="1" i="1" dirty="0"/>
              <a:t>C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 </a:t>
            </a:r>
            <a:r>
              <a:rPr lang="en-US" sz="2000" b="1" i="1" dirty="0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</a:t>
            </a:r>
            <a:r>
              <a:rPr lang="en-US" sz="2000" dirty="0"/>
              <a:t> </a:t>
            </a:r>
            <a:r>
              <a:rPr lang="en-US" sz="2000" b="1" i="1" dirty="0"/>
              <a:t>G</a:t>
            </a:r>
            <a:r>
              <a:rPr lang="el-GR" sz="2000" b="1" dirty="0"/>
              <a:t>)</a:t>
            </a:r>
          </a:p>
          <a:p>
            <a:pPr marL="0" indent="0">
              <a:buNone/>
            </a:pPr>
            <a:endParaRPr lang="el-GR" sz="2000" b="1" dirty="0"/>
          </a:p>
          <a:p>
            <a:r>
              <a:rPr lang="el-GR" b="1" dirty="0"/>
              <a:t>Εμπορικό πλεόνασμα</a:t>
            </a:r>
            <a:r>
              <a:rPr lang="el-GR" dirty="0"/>
              <a:t>: </a:t>
            </a:r>
            <a:endParaRPr lang="en-US" dirty="0"/>
          </a:p>
          <a:p>
            <a:pPr lvl="1"/>
            <a:r>
              <a:rPr lang="el-GR" dirty="0"/>
              <a:t>προϊόν &gt; δαπάνη και εξαγωγές (</a:t>
            </a:r>
            <a:r>
              <a:rPr lang="en-US" b="1" i="1" dirty="0"/>
              <a:t>X</a:t>
            </a:r>
            <a:r>
              <a:rPr lang="el-GR" dirty="0"/>
              <a:t>) &gt; εισαγωγές (</a:t>
            </a:r>
            <a:r>
              <a:rPr lang="en-US" b="1" i="1" dirty="0"/>
              <a:t>IM</a:t>
            </a:r>
            <a:r>
              <a:rPr lang="el-GR" dirty="0"/>
              <a:t>)</a:t>
            </a:r>
            <a:endParaRPr lang="en-US" dirty="0"/>
          </a:p>
          <a:p>
            <a:pPr lvl="1"/>
            <a:r>
              <a:rPr lang="el-GR" dirty="0"/>
              <a:t>Μέγεθος εμπορικού πλεονάσματος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NX</a:t>
            </a:r>
            <a:endParaRPr lang="el-GR" dirty="0"/>
          </a:p>
          <a:p>
            <a:r>
              <a:rPr lang="el-GR" b="1" dirty="0"/>
              <a:t>Εμπορικό έλλειμμα</a:t>
            </a:r>
            <a:r>
              <a:rPr lang="el-GR" dirty="0"/>
              <a:t>: </a:t>
            </a:r>
            <a:endParaRPr lang="en-US" dirty="0"/>
          </a:p>
          <a:p>
            <a:pPr lvl="1"/>
            <a:r>
              <a:rPr lang="el-GR" dirty="0"/>
              <a:t>δαπάνη &gt; προϊόν και εισαγωγές &gt; εξαγωγές </a:t>
            </a:r>
            <a:endParaRPr lang="en-US" dirty="0"/>
          </a:p>
          <a:p>
            <a:pPr lvl="1"/>
            <a:r>
              <a:rPr lang="el-GR" dirty="0"/>
              <a:t>Μέγεθος εμπορικού ελλείμματος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NX</a:t>
            </a:r>
            <a:endParaRPr lang="el-GR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F5FDE89-7D80-44F8-B382-4941A136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2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96E4B6-2B19-473B-BA2D-6CD78F28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Διεθνείς ροές κεφαλαίων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7CC0E8-DEBA-46A5-99C9-9FC0515DA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Καθαρή εκροή κεφαλαίων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l-GR" dirty="0"/>
              <a:t>– </a:t>
            </a:r>
            <a:r>
              <a:rPr lang="en-US" b="1" i="1" dirty="0"/>
              <a:t>I</a:t>
            </a:r>
            <a:r>
              <a:rPr lang="en-US" dirty="0"/>
              <a:t>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καθαρή εκροή «δανειακών κεφαλαίων» </a:t>
            </a:r>
          </a:p>
          <a:p>
            <a:pPr marL="0" indent="0">
              <a:buNone/>
            </a:pPr>
            <a:r>
              <a:rPr lang="el-GR" dirty="0"/>
              <a:t>   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καθαρές αγορές περιουσιακών στοιχείων από το εξωτερικό: τα ξένα </a:t>
            </a:r>
            <a:r>
              <a:rPr lang="en-US" dirty="0"/>
              <a:t>	</a:t>
            </a:r>
            <a:r>
              <a:rPr lang="el-GR" dirty="0"/>
              <a:t>περιουσιακά στοιχεία που αγοράζουν κάτοικοι της χώρας μείον τα </a:t>
            </a:r>
            <a:r>
              <a:rPr lang="en-US" dirty="0"/>
              <a:t>	</a:t>
            </a:r>
            <a:r>
              <a:rPr lang="el-GR" dirty="0"/>
              <a:t>εγχώρια περιουσιακά στοιχεία που αγοράζουν αλλοδαποί.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Όταν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l-GR" dirty="0"/>
              <a:t>&gt; </a:t>
            </a:r>
            <a:r>
              <a:rPr lang="en-US" b="1" i="1" dirty="0"/>
              <a:t>I</a:t>
            </a:r>
            <a:r>
              <a:rPr lang="el-GR" dirty="0"/>
              <a:t>, η χώρα είναι καθαρός δανειστής </a:t>
            </a:r>
          </a:p>
          <a:p>
            <a:r>
              <a:rPr lang="el-GR" dirty="0"/>
              <a:t>Όταν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l-GR" dirty="0"/>
              <a:t>&lt; </a:t>
            </a:r>
            <a:r>
              <a:rPr lang="en-US" b="1" i="1" dirty="0"/>
              <a:t>I</a:t>
            </a:r>
            <a:r>
              <a:rPr lang="el-GR" dirty="0"/>
              <a:t>, η χώρα είναι καθαρός δανειολήπτης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7CC7E8-76E7-4EE9-9248-7BB5C730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B7B49C-62EC-4804-9EBA-73C1CCAE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δεσμός μεταξύ εμπορίου και ροών κεφαλαίου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75725B-E821-4F82-A8E8-776C40ACB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i="1" dirty="0"/>
              <a:t> </a:t>
            </a:r>
            <a:r>
              <a:rPr lang="en-US" b="1" i="1" dirty="0"/>
              <a:t>NX</a:t>
            </a:r>
            <a:r>
              <a:rPr lang="en-US" dirty="0"/>
              <a:t> </a:t>
            </a:r>
            <a:r>
              <a:rPr lang="el-GR" dirty="0"/>
              <a:t>	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Y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l-GR" dirty="0"/>
              <a:t> (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n-US" b="1" i="1" dirty="0"/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n-US" b="1" i="1" dirty="0"/>
              <a:t>G</a:t>
            </a:r>
            <a:r>
              <a:rPr lang="el-GR" b="1" dirty="0"/>
              <a:t>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συνεπάγεται</a:t>
            </a:r>
          </a:p>
          <a:p>
            <a:r>
              <a:rPr lang="en-US" b="1" i="1" dirty="0"/>
              <a:t>NX</a:t>
            </a:r>
            <a:r>
              <a:rPr lang="en-US" dirty="0"/>
              <a:t> </a:t>
            </a:r>
            <a:r>
              <a:rPr lang="el-GR" dirty="0"/>
              <a:t>	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(</a:t>
            </a:r>
            <a:r>
              <a:rPr lang="en-US" b="1" i="1" dirty="0"/>
              <a:t>Y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G</a:t>
            </a:r>
            <a:r>
              <a:rPr lang="el-GR" b="1" dirty="0"/>
              <a:t>)</a:t>
            </a:r>
            <a:r>
              <a:rPr lang="el-GR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I</a:t>
            </a:r>
            <a:endParaRPr lang="el-GR" dirty="0"/>
          </a:p>
          <a:p>
            <a:pPr marL="0" indent="0">
              <a:buNone/>
            </a:pPr>
            <a:r>
              <a:rPr lang="el-GR" dirty="0">
                <a:sym typeface="Symbol" panose="05050102010706020507" pitchFamily="18" charset="2"/>
              </a:rPr>
              <a:t>		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I</a:t>
            </a:r>
            <a:r>
              <a:rPr lang="en-US" dirty="0"/>
              <a:t> </a:t>
            </a:r>
            <a:endParaRPr lang="el-GR" dirty="0"/>
          </a:p>
          <a:p>
            <a:pPr marL="0" indent="0" algn="ctr">
              <a:buNone/>
            </a:pPr>
            <a:r>
              <a:rPr lang="el-GR" b="1" dirty="0"/>
              <a:t>εμπορικό ισοζύγιο </a:t>
            </a:r>
            <a:r>
              <a:rPr lang="en-US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καθαρή εκροή κεφαλαίων</a:t>
            </a:r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F14254-589D-4E8E-BA3E-3FC780A9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D6C4440-DB2C-4FCE-85F8-95DD3B0F0516}"/>
              </a:ext>
            </a:extLst>
          </p:cNvPr>
          <p:cNvSpPr/>
          <p:nvPr/>
        </p:nvSpPr>
        <p:spPr>
          <a:xfrm>
            <a:off x="3169084" y="4772416"/>
            <a:ext cx="5010411" cy="1137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Επομένως,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μια χώρα με εμπορικό έλλειμμα (</a:t>
            </a:r>
            <a:r>
              <a:rPr lang="en-US" b="1" i="1" dirty="0">
                <a:solidFill>
                  <a:schemeClr val="tx1"/>
                </a:solidFill>
              </a:rPr>
              <a:t>NX </a:t>
            </a:r>
            <a:r>
              <a:rPr lang="el-GR" b="1" dirty="0">
                <a:solidFill>
                  <a:schemeClr val="tx1"/>
                </a:solidFill>
              </a:rPr>
              <a:t>&lt; 0</a:t>
            </a:r>
            <a:r>
              <a:rPr lang="el-GR" dirty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είναι καθαρός δανειολήπτης (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l-GR" dirty="0">
                <a:solidFill>
                  <a:schemeClr val="tx1"/>
                </a:solidFill>
              </a:rPr>
              <a:t> &lt;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64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F9E85F-C7BE-4B88-8B3E-35725546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Αποταμίευση, επένδυση και εμπορικό ισοζύγιο 1960-2014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100CC02-64F6-4927-B083-01FC6DDB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988C81-342E-174F-876E-3E114A19D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95" y="2998354"/>
            <a:ext cx="5899841" cy="34163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A0BE68-321B-234E-87F3-351378C3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36" y="2998354"/>
            <a:ext cx="5898519" cy="35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56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{591DDD3E-659A-8E43-BA66-548E771B5E4B}tf10001076</Template>
  <TotalTime>2188</TotalTime>
  <Words>3090</Words>
  <Application>Microsoft Office PowerPoint</Application>
  <PresentationFormat>Widescreen</PresentationFormat>
  <Paragraphs>464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Cambria Math</vt:lpstr>
      <vt:lpstr>Century Gothic</vt:lpstr>
      <vt:lpstr>Symbol</vt:lpstr>
      <vt:lpstr>Wingdings 3</vt:lpstr>
      <vt:lpstr>Ion Boardroom</vt:lpstr>
      <vt:lpstr>ΚΕΦΑΛΑΙΟ 6 Η ανοικτή οικονομία </vt:lpstr>
      <vt:lpstr>ΣΤΟ ΠΑΡΟΝ ΚΕΦΑΛΑΙΟ ΘΑ ΜΑΘΟΥΜΕ </vt:lpstr>
      <vt:lpstr>Εισαγωγές και εξαγωγές επιλεγμένων χωρών, 2013</vt:lpstr>
      <vt:lpstr>Σε μια ανοικτή οικονομία,</vt:lpstr>
      <vt:lpstr>Η ταυτότητα εθνικού εισοδήματος σε μια ανοικτή οικονομία</vt:lpstr>
      <vt:lpstr>Πλεονάσματα και ελλείμματα εμπορικού ισοζυγίου </vt:lpstr>
      <vt:lpstr>Διεθνείς ροές κεφαλαίων </vt:lpstr>
      <vt:lpstr>Ο δεσμός μεταξύ εμπορίου και ροών κεφαλαίου </vt:lpstr>
      <vt:lpstr>Αποταμίευση, επένδυση και εμπορικό ισοζύγιο 1960-2014</vt:lpstr>
      <vt:lpstr>ΗΠΑ: η μεγαλύτερη οφειλέτρια χώρα του κόσμου</vt:lpstr>
      <vt:lpstr>Αποταμίευση και επένδυση σε μια μικρή ανοικτή οικονομία </vt:lpstr>
      <vt:lpstr>Εθνική αποταμίευση: Η προσφορά δανειακών κεφαλαίων </vt:lpstr>
      <vt:lpstr>Υποθέσεις για τις ροές κεφαλαίων </vt:lpstr>
      <vt:lpstr>Επένδυση: Η ζήτηση δανειακών κεφαλαίων</vt:lpstr>
      <vt:lpstr>Αν η οικονομία ήταν κλειστή …</vt:lpstr>
      <vt:lpstr>Αλλά σε μια μικρή ανοικτή οικονομία … </vt:lpstr>
      <vt:lpstr>Τρία πειράματα: </vt:lpstr>
      <vt:lpstr>1. Δημοσιονομική πολιτική στο εσωτερικό (1 από 2)</vt:lpstr>
      <vt:lpstr>Καθαρές εξαγωγές (NX) και δημοσιονομικό έλλειμμα (% του ΑΕΠ), 1965-2014</vt:lpstr>
      <vt:lpstr>2. Δημοσιονομική πολιτική στο εξωτερικό </vt:lpstr>
      <vt:lpstr>ΤΩΡΑ ΠΡΟΣΠΑΘΗΣΤΕ  3. Μια αύξηση της επενδυτικής ζήτησης </vt:lpstr>
      <vt:lpstr>ΤΩΡΑ ΠΡΟΣΠΑΘΗΣΤΕ  3. Μια αύξηση της επενδυτικής ζήτησης, απαντήσεις </vt:lpstr>
      <vt:lpstr>Η ονομαστική τιμή συναλλάγματος </vt:lpstr>
      <vt:lpstr>Επιλεγμένες συναλλαγματικές ισοτιμίες, 1/13/2015</vt:lpstr>
      <vt:lpstr>Η πραγματική τιμή συναλλάγματος </vt:lpstr>
      <vt:lpstr>Κατανόηση των μονάδων του ε </vt:lpstr>
      <vt:lpstr>Τιμή Big Mac και ισοτιμία αγοραστικής δύναμης </vt:lpstr>
      <vt:lpstr>Το ε στον πραγματικό κόσμο και στο υπόδειγμά μας </vt:lpstr>
      <vt:lpstr>Πώς οι καθαρές εξαγωγές, NX, εξαρτώνται από το ε </vt:lpstr>
      <vt:lpstr>Καθαρές εξαγωγές των ΗΠΑ και πραγματική συναλλαγματική ισοτιμία, 1973-2015</vt:lpstr>
      <vt:lpstr>Η συνάρτηση καθαρών εξαγωγών </vt:lpstr>
      <vt:lpstr>Η συνάρτηση καθαρών εξαγωγών για τις ΗΠΑ, Mέρος 1 </vt:lpstr>
      <vt:lpstr>Η συνάρτηση καθαρών εξαγωγών για τις ΗΠΑ, Mέρος 2 </vt:lpstr>
      <vt:lpstr>Πώς καθορίζεται το ε (1 από 2)</vt:lpstr>
      <vt:lpstr>Πώς καθορίζεται το ε (2 από 2)</vt:lpstr>
      <vt:lpstr>Ερμηνεία: Προσφορά και ζήτηση στην αγορά ξένου συναλλάγματος </vt:lpstr>
      <vt:lpstr>Τέσσερα πειράματα </vt:lpstr>
      <vt:lpstr>1. Δημοσιονομική πολιτική στο εσωτερικό (2 από 2)</vt:lpstr>
      <vt:lpstr>2. Δημοσιονομική πολιτική στο εξωτερικό</vt:lpstr>
      <vt:lpstr>ΤΩΡΑ ΠΡΟΣΠΑΘΗΣΤΕ  3. Αύξηση της ζήτησης επενδύσεων </vt:lpstr>
      <vt:lpstr>ΤΩΡΑ ΠΡΟΣΠΑΘΗΣΤΕ  3. Αύξηση της ζήτησης επενδύσεων, απαντήσεις </vt:lpstr>
      <vt:lpstr>4. Εμπορική πολιτική περιορισμού των εισαγωγών Mέρος 1 </vt:lpstr>
      <vt:lpstr>4. Εμπορική πολιτική περιορισμού των εισαγωγών Mέρος 2 </vt:lpstr>
      <vt:lpstr>Οι προσδιοριστικοί παράγοντες της ονομαστικής τιμής συναλλάγματος, Mέρος 1</vt:lpstr>
      <vt:lpstr>Οι προσδιοριστικοί παράγοντες της ονομαστικής τιμής συναλλάγματος, Mέρος 2</vt:lpstr>
      <vt:lpstr>Οι προσδιοριστικοί παράγοντες της ονομαστικής τιμής συναλλάγματος Mέρος 3</vt:lpstr>
      <vt:lpstr>Διαφορές πληθωρισμού και συναλλαγματικές ισοτιμίες σε επιλεγμένες χώρες</vt:lpstr>
      <vt:lpstr>Ισοτιμία αγοραστικής δύναμης (PPP) Μέρος 1 </vt:lpstr>
      <vt:lpstr>Ισοτιμία αγοραστικής δύναμης (PPP) Μέρος 2 </vt:lpstr>
      <vt:lpstr>Ισοτιμία αγοραστικής δύναμης (PPP) Mέρος 3 </vt:lpstr>
      <vt:lpstr>Ισχύει στον πραγματικό κόσμο η ισοτιμία αγοραστικής δύναμης; </vt:lpstr>
      <vt:lpstr>ΜΕΛΕΤΗ ΠΕΡΙΠΤΩΣΗΣ: Επανεξέταση των ελλειμμάτων της κυβέρνησης Ρήγκαν </vt:lpstr>
      <vt:lpstr>Οι ΗΠΑ ως μεγάλη ανοικτή οικονομία </vt:lpstr>
      <vt:lpstr>Η δημοσιονομική επέκταση σε τρία υποδείγματα </vt:lpstr>
      <vt:lpstr>ΠΕΡΙΛΗΨΗ ΚΕΦΑΛΑΙΟΥ, ΜΕΡΟΣ 1</vt:lpstr>
      <vt:lpstr>ΠΕΡΙΛΗΨΗ ΚΕΦΑΛΑΙΟΥ, ΜΕΡΟΣ 2</vt:lpstr>
      <vt:lpstr>ΠΕΡΙΛΗΨΗ ΚΕΦΑΛΑΙΟΥ, ΜΕΡΟΣ 3</vt:lpstr>
      <vt:lpstr>ΠΕΡΙΛΗΨΗ ΚΕΦΑΛΑΙΟΥ, ΜΕΡΟΣ 4</vt:lpstr>
      <vt:lpstr>ΠΕΡΙΛΗΨΗ ΚΕΦΑΛΑΙΟΥ, ΜΕΡΟΣ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1 Η επιστήμη της Μακροοικονομικής</dc:title>
  <dc:creator>Danae Dardanou</dc:creator>
  <cp:lastModifiedBy>Windows User</cp:lastModifiedBy>
  <cp:revision>128</cp:revision>
  <dcterms:created xsi:type="dcterms:W3CDTF">2019-09-06T07:23:08Z</dcterms:created>
  <dcterms:modified xsi:type="dcterms:W3CDTF">2020-11-26T08:49:44Z</dcterms:modified>
</cp:coreProperties>
</file>