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2" r:id="rId4"/>
    <p:sldId id="260" r:id="rId5"/>
    <p:sldId id="261" r:id="rId6"/>
    <p:sldId id="263" r:id="rId7"/>
    <p:sldId id="264" r:id="rId8"/>
    <p:sldId id="265" r:id="rId9"/>
  </p:sldIdLst>
  <p:sldSz cx="12192000" cy="6858000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5.wmf"/><Relationship Id="rId3" Type="http://schemas.openxmlformats.org/officeDocument/2006/relationships/image" Target="../media/image3.wmf"/><Relationship Id="rId7" Type="http://schemas.openxmlformats.org/officeDocument/2006/relationships/image" Target="../media/image10.wmf"/><Relationship Id="rId12" Type="http://schemas.openxmlformats.org/officeDocument/2006/relationships/image" Target="../media/image14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3.wmf"/><Relationship Id="rId5" Type="http://schemas.openxmlformats.org/officeDocument/2006/relationships/image" Target="../media/image5.wmf"/><Relationship Id="rId15" Type="http://schemas.openxmlformats.org/officeDocument/2006/relationships/image" Target="../media/image17.wmf"/><Relationship Id="rId10" Type="http://schemas.openxmlformats.org/officeDocument/2006/relationships/image" Target="../media/image12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8.wmf"/><Relationship Id="rId18" Type="http://schemas.openxmlformats.org/officeDocument/2006/relationships/image" Target="../media/image23.wmf"/><Relationship Id="rId3" Type="http://schemas.openxmlformats.org/officeDocument/2006/relationships/image" Target="../media/image3.wmf"/><Relationship Id="rId7" Type="http://schemas.openxmlformats.org/officeDocument/2006/relationships/image" Target="../media/image11.wmf"/><Relationship Id="rId12" Type="http://schemas.openxmlformats.org/officeDocument/2006/relationships/image" Target="../media/image15.wmf"/><Relationship Id="rId17" Type="http://schemas.openxmlformats.org/officeDocument/2006/relationships/image" Target="../media/image22.wmf"/><Relationship Id="rId2" Type="http://schemas.openxmlformats.org/officeDocument/2006/relationships/image" Target="../media/image2.wmf"/><Relationship Id="rId16" Type="http://schemas.openxmlformats.org/officeDocument/2006/relationships/image" Target="../media/image21.wmf"/><Relationship Id="rId1" Type="http://schemas.openxmlformats.org/officeDocument/2006/relationships/image" Target="../media/image1.wmf"/><Relationship Id="rId6" Type="http://schemas.openxmlformats.org/officeDocument/2006/relationships/image" Target="../media/image10.wmf"/><Relationship Id="rId11" Type="http://schemas.openxmlformats.org/officeDocument/2006/relationships/image" Target="../media/image14.wmf"/><Relationship Id="rId5" Type="http://schemas.openxmlformats.org/officeDocument/2006/relationships/image" Target="../media/image5.wmf"/><Relationship Id="rId15" Type="http://schemas.openxmlformats.org/officeDocument/2006/relationships/image" Target="../media/image20.wmf"/><Relationship Id="rId10" Type="http://schemas.openxmlformats.org/officeDocument/2006/relationships/image" Target="../media/image13.wmf"/><Relationship Id="rId4" Type="http://schemas.openxmlformats.org/officeDocument/2006/relationships/image" Target="../media/image4.wmf"/><Relationship Id="rId9" Type="http://schemas.openxmlformats.org/officeDocument/2006/relationships/image" Target="../media/image12.wmf"/><Relationship Id="rId1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8.wmf"/><Relationship Id="rId18" Type="http://schemas.openxmlformats.org/officeDocument/2006/relationships/image" Target="../media/image24.wmf"/><Relationship Id="rId3" Type="http://schemas.openxmlformats.org/officeDocument/2006/relationships/image" Target="../media/image3.wmf"/><Relationship Id="rId7" Type="http://schemas.openxmlformats.org/officeDocument/2006/relationships/image" Target="../media/image11.wmf"/><Relationship Id="rId12" Type="http://schemas.openxmlformats.org/officeDocument/2006/relationships/image" Target="../media/image15.wmf"/><Relationship Id="rId17" Type="http://schemas.openxmlformats.org/officeDocument/2006/relationships/image" Target="../media/image22.wmf"/><Relationship Id="rId2" Type="http://schemas.openxmlformats.org/officeDocument/2006/relationships/image" Target="../media/image2.wmf"/><Relationship Id="rId16" Type="http://schemas.openxmlformats.org/officeDocument/2006/relationships/image" Target="../media/image21.wmf"/><Relationship Id="rId20" Type="http://schemas.openxmlformats.org/officeDocument/2006/relationships/image" Target="../media/image26.wmf"/><Relationship Id="rId1" Type="http://schemas.openxmlformats.org/officeDocument/2006/relationships/image" Target="../media/image1.wmf"/><Relationship Id="rId6" Type="http://schemas.openxmlformats.org/officeDocument/2006/relationships/image" Target="../media/image10.wmf"/><Relationship Id="rId11" Type="http://schemas.openxmlformats.org/officeDocument/2006/relationships/image" Target="../media/image14.wmf"/><Relationship Id="rId5" Type="http://schemas.openxmlformats.org/officeDocument/2006/relationships/image" Target="../media/image5.wmf"/><Relationship Id="rId15" Type="http://schemas.openxmlformats.org/officeDocument/2006/relationships/image" Target="../media/image20.wmf"/><Relationship Id="rId10" Type="http://schemas.openxmlformats.org/officeDocument/2006/relationships/image" Target="../media/image13.wmf"/><Relationship Id="rId19" Type="http://schemas.openxmlformats.org/officeDocument/2006/relationships/image" Target="../media/image25.wmf"/><Relationship Id="rId4" Type="http://schemas.openxmlformats.org/officeDocument/2006/relationships/image" Target="../media/image4.wmf"/><Relationship Id="rId9" Type="http://schemas.openxmlformats.org/officeDocument/2006/relationships/image" Target="../media/image12.wmf"/><Relationship Id="rId1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9.wmf"/><Relationship Id="rId18" Type="http://schemas.openxmlformats.org/officeDocument/2006/relationships/image" Target="../media/image26.wmf"/><Relationship Id="rId3" Type="http://schemas.openxmlformats.org/officeDocument/2006/relationships/image" Target="../media/image3.wmf"/><Relationship Id="rId7" Type="http://schemas.openxmlformats.org/officeDocument/2006/relationships/image" Target="../media/image9.wmf"/><Relationship Id="rId12" Type="http://schemas.openxmlformats.org/officeDocument/2006/relationships/image" Target="../media/image18.wmf"/><Relationship Id="rId17" Type="http://schemas.openxmlformats.org/officeDocument/2006/relationships/image" Target="../media/image24.wmf"/><Relationship Id="rId2" Type="http://schemas.openxmlformats.org/officeDocument/2006/relationships/image" Target="../media/image2.wmf"/><Relationship Id="rId16" Type="http://schemas.openxmlformats.org/officeDocument/2006/relationships/image" Target="../media/image22.wmf"/><Relationship Id="rId1" Type="http://schemas.openxmlformats.org/officeDocument/2006/relationships/image" Target="../media/image1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5.wmf"/><Relationship Id="rId15" Type="http://schemas.openxmlformats.org/officeDocument/2006/relationships/image" Target="../media/image21.wmf"/><Relationship Id="rId10" Type="http://schemas.openxmlformats.org/officeDocument/2006/relationships/image" Target="../media/image14.wmf"/><Relationship Id="rId4" Type="http://schemas.openxmlformats.org/officeDocument/2006/relationships/image" Target="../media/image4.wmf"/><Relationship Id="rId9" Type="http://schemas.openxmlformats.org/officeDocument/2006/relationships/image" Target="../media/image13.wmf"/><Relationship Id="rId1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31548-20CA-4DEE-BF41-DB9D678CA114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94DDE-CF8F-442B-B4CD-B033E68DC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946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94DDE-CF8F-442B-B4CD-B033E68DCB9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120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94DDE-CF8F-442B-B4CD-B033E68DCB9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202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8660-0301-4C18-A02F-8B401C85725B}" type="datetime1">
              <a:rPr lang="en-GB" smtClean="0"/>
              <a:t>24/01/2017</a:t>
            </a:fld>
            <a:endParaRPr lang="en-GB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Γεωργικό πρόβλημα (Farm problem Ι)</a:t>
            </a:r>
            <a:endParaRPr lang="en-GB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5E80-CF0A-44A1-A9F0-2AAF0A1BBC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53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4669-F951-4556-96F0-1E2BF1D1A360}" type="datetime1">
              <a:rPr lang="en-GB" smtClean="0"/>
              <a:t>24/01/2017</a:t>
            </a:fld>
            <a:endParaRPr lang="en-GB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Γεωργικό πρόβλημα (Farm problem Ι)</a:t>
            </a:r>
            <a:endParaRPr lang="en-GB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5E80-CF0A-44A1-A9F0-2AAF0A1BBC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873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2B9B-6092-4C39-8793-CC4C9094BF5F}" type="datetime1">
              <a:rPr lang="en-GB" smtClean="0"/>
              <a:t>24/01/2017</a:t>
            </a:fld>
            <a:endParaRPr lang="en-GB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Γεωργικό πρόβλημα (Farm problem Ι)</a:t>
            </a:r>
            <a:endParaRPr lang="en-GB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5E80-CF0A-44A1-A9F0-2AAF0A1BBC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18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32E8-C5B2-4C64-A4C1-A9F68B7D4880}" type="datetime1">
              <a:rPr lang="en-GB" smtClean="0"/>
              <a:t>24/01/2017</a:t>
            </a:fld>
            <a:endParaRPr lang="en-GB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Γεωργικό πρόβλημα (Farm problem Ι)</a:t>
            </a:r>
            <a:endParaRPr lang="en-GB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5E80-CF0A-44A1-A9F0-2AAF0A1BBC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949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A490-1C89-4AA5-BF9F-16D104FF36BD}" type="datetime1">
              <a:rPr lang="en-GB" smtClean="0"/>
              <a:t>24/01/2017</a:t>
            </a:fld>
            <a:endParaRPr lang="en-GB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Γεωργικό πρόβλημα (Farm problem Ι)</a:t>
            </a:r>
            <a:endParaRPr lang="en-GB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5E80-CF0A-44A1-A9F0-2AAF0A1BBC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755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9303-ABDC-4A0E-B7BB-4CA5CD5014E5}" type="datetime1">
              <a:rPr lang="en-GB" smtClean="0"/>
              <a:t>24/01/2017</a:t>
            </a:fld>
            <a:endParaRPr lang="en-GB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Γεωργικό πρόβλημα (Farm problem Ι)</a:t>
            </a:r>
            <a:endParaRPr lang="en-GB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5E80-CF0A-44A1-A9F0-2AAF0A1BBC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879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6B12-5133-4FBE-81FC-C0AC50EF444E}" type="datetime1">
              <a:rPr lang="en-GB" smtClean="0"/>
              <a:t>24/01/2017</a:t>
            </a:fld>
            <a:endParaRPr lang="en-GB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Γεωργικό πρόβλημα (Farm problem Ι)</a:t>
            </a:r>
            <a:endParaRPr lang="en-GB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5E80-CF0A-44A1-A9F0-2AAF0A1BBC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93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8F94-06D7-43B2-BC23-4E1BC240E0F8}" type="datetime1">
              <a:rPr lang="en-GB" smtClean="0"/>
              <a:t>24/01/2017</a:t>
            </a:fld>
            <a:endParaRPr lang="en-GB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Γεωργικό πρόβλημα (Farm problem Ι)</a:t>
            </a:r>
            <a:endParaRPr lang="en-GB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5E80-CF0A-44A1-A9F0-2AAF0A1BBC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185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3F6A-C660-4791-BAA6-FC9F294EAA3D}" type="datetime1">
              <a:rPr lang="en-GB" smtClean="0"/>
              <a:t>24/01/2017</a:t>
            </a:fld>
            <a:endParaRPr lang="en-GB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Γεωργικό πρόβλημα (Farm problem Ι)</a:t>
            </a:r>
            <a:endParaRPr lang="en-GB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5E80-CF0A-44A1-A9F0-2AAF0A1BBC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842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959B-8717-4FAA-B68F-61D77E99A9F2}" type="datetime1">
              <a:rPr lang="en-GB" smtClean="0"/>
              <a:t>24/01/2017</a:t>
            </a:fld>
            <a:endParaRPr lang="en-GB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Γεωργικό πρόβλημα (Farm problem Ι)</a:t>
            </a:r>
            <a:endParaRPr lang="en-GB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5E80-CF0A-44A1-A9F0-2AAF0A1BBC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534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EF07-F4BB-4140-B230-4EF32BC6781B}" type="datetime1">
              <a:rPr lang="en-GB" smtClean="0"/>
              <a:t>24/01/2017</a:t>
            </a:fld>
            <a:endParaRPr lang="en-GB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Γεωργικό πρόβλημα (Farm problem Ι)</a:t>
            </a:r>
            <a:endParaRPr lang="en-GB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5E80-CF0A-44A1-A9F0-2AAF0A1BBC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930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D65A3-6518-40DD-9C34-6BE1FEB8FB8D}" type="datetime1">
              <a:rPr lang="en-GB" smtClean="0"/>
              <a:t>24/01/2017</a:t>
            </a:fld>
            <a:endParaRPr lang="en-GB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Γεωργικό πρόβλημα (Farm problem Ι)</a:t>
            </a:r>
            <a:endParaRPr lang="en-GB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55E80-CF0A-44A1-A9F0-2AAF0A1BBC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510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9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wmf"/><Relationship Id="rId18" Type="http://schemas.openxmlformats.org/officeDocument/2006/relationships/oleObject" Target="../embeddings/oleObject17.bin"/><Relationship Id="rId26" Type="http://schemas.openxmlformats.org/officeDocument/2006/relationships/oleObject" Target="../embeddings/oleObject21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9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0.wmf"/><Relationship Id="rId25" Type="http://schemas.openxmlformats.org/officeDocument/2006/relationships/image" Target="../media/image13.wmf"/><Relationship Id="rId33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18.bin"/><Relationship Id="rId29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4.wmf"/><Relationship Id="rId24" Type="http://schemas.openxmlformats.org/officeDocument/2006/relationships/oleObject" Target="../embeddings/oleObject20.bin"/><Relationship Id="rId32" Type="http://schemas.openxmlformats.org/officeDocument/2006/relationships/oleObject" Target="../embeddings/oleObject24.bin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23" Type="http://schemas.openxmlformats.org/officeDocument/2006/relationships/image" Target="../media/image12.wmf"/><Relationship Id="rId28" Type="http://schemas.openxmlformats.org/officeDocument/2006/relationships/oleObject" Target="../embeddings/oleObject22.bin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11.wmf"/><Relationship Id="rId31" Type="http://schemas.openxmlformats.org/officeDocument/2006/relationships/image" Target="../media/image16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15.bin"/><Relationship Id="rId22" Type="http://schemas.openxmlformats.org/officeDocument/2006/relationships/oleObject" Target="../embeddings/oleObject19.bin"/><Relationship Id="rId27" Type="http://schemas.openxmlformats.org/officeDocument/2006/relationships/image" Target="../media/image14.wmf"/><Relationship Id="rId30" Type="http://schemas.openxmlformats.org/officeDocument/2006/relationships/oleObject" Target="../embeddings/oleObject23.bin"/><Relationship Id="rId8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9.bin"/><Relationship Id="rId18" Type="http://schemas.openxmlformats.org/officeDocument/2006/relationships/image" Target="../media/image9.wmf"/><Relationship Id="rId26" Type="http://schemas.openxmlformats.org/officeDocument/2006/relationships/image" Target="../media/image15.wmf"/><Relationship Id="rId21" Type="http://schemas.openxmlformats.org/officeDocument/2006/relationships/oleObject" Target="../embeddings/oleObject43.bin"/><Relationship Id="rId34" Type="http://schemas.openxmlformats.org/officeDocument/2006/relationships/image" Target="../media/image21.wmf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41.bin"/><Relationship Id="rId25" Type="http://schemas.openxmlformats.org/officeDocument/2006/relationships/oleObject" Target="../embeddings/oleObject45.bin"/><Relationship Id="rId33" Type="http://schemas.openxmlformats.org/officeDocument/2006/relationships/oleObject" Target="../embeddings/oleObject49.bin"/><Relationship Id="rId38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20" Type="http://schemas.openxmlformats.org/officeDocument/2006/relationships/image" Target="../media/image12.wmf"/><Relationship Id="rId29" Type="http://schemas.openxmlformats.org/officeDocument/2006/relationships/oleObject" Target="../embeddings/oleObject47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38.bin"/><Relationship Id="rId24" Type="http://schemas.openxmlformats.org/officeDocument/2006/relationships/image" Target="../media/image14.wmf"/><Relationship Id="rId32" Type="http://schemas.openxmlformats.org/officeDocument/2006/relationships/image" Target="../media/image20.wmf"/><Relationship Id="rId37" Type="http://schemas.openxmlformats.org/officeDocument/2006/relationships/oleObject" Target="../embeddings/oleObject51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23" Type="http://schemas.openxmlformats.org/officeDocument/2006/relationships/oleObject" Target="../embeddings/oleObject44.bin"/><Relationship Id="rId28" Type="http://schemas.openxmlformats.org/officeDocument/2006/relationships/image" Target="../media/image18.wmf"/><Relationship Id="rId36" Type="http://schemas.openxmlformats.org/officeDocument/2006/relationships/image" Target="../media/image22.wmf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42.bin"/><Relationship Id="rId31" Type="http://schemas.openxmlformats.org/officeDocument/2006/relationships/oleObject" Target="../embeddings/oleObject48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10.wmf"/><Relationship Id="rId22" Type="http://schemas.openxmlformats.org/officeDocument/2006/relationships/image" Target="../media/image13.wmf"/><Relationship Id="rId27" Type="http://schemas.openxmlformats.org/officeDocument/2006/relationships/oleObject" Target="../embeddings/oleObject46.bin"/><Relationship Id="rId30" Type="http://schemas.openxmlformats.org/officeDocument/2006/relationships/image" Target="../media/image19.wmf"/><Relationship Id="rId35" Type="http://schemas.openxmlformats.org/officeDocument/2006/relationships/oleObject" Target="../embeddings/oleObject50.bin"/><Relationship Id="rId8" Type="http://schemas.openxmlformats.org/officeDocument/2006/relationships/image" Target="../media/image3.wmf"/><Relationship Id="rId3" Type="http://schemas.openxmlformats.org/officeDocument/2006/relationships/oleObject" Target="../embeddings/oleObject34.bin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57.bin"/><Relationship Id="rId18" Type="http://schemas.openxmlformats.org/officeDocument/2006/relationships/image" Target="../media/image9.wmf"/><Relationship Id="rId26" Type="http://schemas.openxmlformats.org/officeDocument/2006/relationships/image" Target="../media/image15.wmf"/><Relationship Id="rId39" Type="http://schemas.openxmlformats.org/officeDocument/2006/relationships/oleObject" Target="../embeddings/oleObject70.bin"/><Relationship Id="rId21" Type="http://schemas.openxmlformats.org/officeDocument/2006/relationships/oleObject" Target="../embeddings/oleObject61.bin"/><Relationship Id="rId34" Type="http://schemas.openxmlformats.org/officeDocument/2006/relationships/image" Target="../media/image21.wmf"/><Relationship Id="rId42" Type="http://schemas.openxmlformats.org/officeDocument/2006/relationships/image" Target="../media/image26.wmf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20" Type="http://schemas.openxmlformats.org/officeDocument/2006/relationships/image" Target="../media/image12.wmf"/><Relationship Id="rId29" Type="http://schemas.openxmlformats.org/officeDocument/2006/relationships/oleObject" Target="../embeddings/oleObject65.bin"/><Relationship Id="rId41" Type="http://schemas.openxmlformats.org/officeDocument/2006/relationships/oleObject" Target="../embeddings/oleObject71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6.bin"/><Relationship Id="rId24" Type="http://schemas.openxmlformats.org/officeDocument/2006/relationships/image" Target="../media/image14.wmf"/><Relationship Id="rId32" Type="http://schemas.openxmlformats.org/officeDocument/2006/relationships/image" Target="../media/image20.wmf"/><Relationship Id="rId37" Type="http://schemas.openxmlformats.org/officeDocument/2006/relationships/oleObject" Target="../embeddings/oleObject69.bin"/><Relationship Id="rId40" Type="http://schemas.openxmlformats.org/officeDocument/2006/relationships/image" Target="../media/image25.wmf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58.bin"/><Relationship Id="rId23" Type="http://schemas.openxmlformats.org/officeDocument/2006/relationships/oleObject" Target="../embeddings/oleObject62.bin"/><Relationship Id="rId28" Type="http://schemas.openxmlformats.org/officeDocument/2006/relationships/image" Target="../media/image18.wmf"/><Relationship Id="rId36" Type="http://schemas.openxmlformats.org/officeDocument/2006/relationships/image" Target="../media/image22.wmf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60.bin"/><Relationship Id="rId31" Type="http://schemas.openxmlformats.org/officeDocument/2006/relationships/oleObject" Target="../embeddings/oleObject66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10.wmf"/><Relationship Id="rId22" Type="http://schemas.openxmlformats.org/officeDocument/2006/relationships/image" Target="../media/image13.wmf"/><Relationship Id="rId27" Type="http://schemas.openxmlformats.org/officeDocument/2006/relationships/oleObject" Target="../embeddings/oleObject64.bin"/><Relationship Id="rId30" Type="http://schemas.openxmlformats.org/officeDocument/2006/relationships/image" Target="../media/image19.wmf"/><Relationship Id="rId35" Type="http://schemas.openxmlformats.org/officeDocument/2006/relationships/oleObject" Target="../embeddings/oleObject68.bin"/><Relationship Id="rId8" Type="http://schemas.openxmlformats.org/officeDocument/2006/relationships/image" Target="../media/image3.wmf"/><Relationship Id="rId3" Type="http://schemas.openxmlformats.org/officeDocument/2006/relationships/oleObject" Target="../embeddings/oleObject52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59.bin"/><Relationship Id="rId25" Type="http://schemas.openxmlformats.org/officeDocument/2006/relationships/oleObject" Target="../embeddings/oleObject63.bin"/><Relationship Id="rId33" Type="http://schemas.openxmlformats.org/officeDocument/2006/relationships/oleObject" Target="../embeddings/oleObject67.bin"/><Relationship Id="rId38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77.bin"/><Relationship Id="rId18" Type="http://schemas.openxmlformats.org/officeDocument/2006/relationships/image" Target="../media/image12.wmf"/><Relationship Id="rId26" Type="http://schemas.openxmlformats.org/officeDocument/2006/relationships/image" Target="../media/image18.wmf"/><Relationship Id="rId21" Type="http://schemas.openxmlformats.org/officeDocument/2006/relationships/oleObject" Target="../embeddings/oleObject81.bin"/><Relationship Id="rId34" Type="http://schemas.openxmlformats.org/officeDocument/2006/relationships/image" Target="../media/image22.wmf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79.bin"/><Relationship Id="rId25" Type="http://schemas.openxmlformats.org/officeDocument/2006/relationships/oleObject" Target="../embeddings/oleObject83.bin"/><Relationship Id="rId33" Type="http://schemas.openxmlformats.org/officeDocument/2006/relationships/oleObject" Target="../embeddings/oleObject87.bin"/><Relationship Id="rId38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20" Type="http://schemas.openxmlformats.org/officeDocument/2006/relationships/image" Target="../media/image13.wmf"/><Relationship Id="rId29" Type="http://schemas.openxmlformats.org/officeDocument/2006/relationships/oleObject" Target="../embeddings/oleObject85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76.bin"/><Relationship Id="rId24" Type="http://schemas.openxmlformats.org/officeDocument/2006/relationships/image" Target="../media/image15.wmf"/><Relationship Id="rId32" Type="http://schemas.openxmlformats.org/officeDocument/2006/relationships/image" Target="../media/image21.wmf"/><Relationship Id="rId37" Type="http://schemas.openxmlformats.org/officeDocument/2006/relationships/oleObject" Target="../embeddings/oleObject89.bin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78.bin"/><Relationship Id="rId23" Type="http://schemas.openxmlformats.org/officeDocument/2006/relationships/oleObject" Target="../embeddings/oleObject82.bin"/><Relationship Id="rId28" Type="http://schemas.openxmlformats.org/officeDocument/2006/relationships/image" Target="../media/image19.wmf"/><Relationship Id="rId36" Type="http://schemas.openxmlformats.org/officeDocument/2006/relationships/image" Target="../media/image24.wmf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80.bin"/><Relationship Id="rId31" Type="http://schemas.openxmlformats.org/officeDocument/2006/relationships/oleObject" Target="../embeddings/oleObject86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75.bin"/><Relationship Id="rId14" Type="http://schemas.openxmlformats.org/officeDocument/2006/relationships/image" Target="../media/image10.wmf"/><Relationship Id="rId22" Type="http://schemas.openxmlformats.org/officeDocument/2006/relationships/image" Target="../media/image14.wmf"/><Relationship Id="rId27" Type="http://schemas.openxmlformats.org/officeDocument/2006/relationships/oleObject" Target="../embeddings/oleObject84.bin"/><Relationship Id="rId30" Type="http://schemas.openxmlformats.org/officeDocument/2006/relationships/image" Target="../media/image20.wmf"/><Relationship Id="rId35" Type="http://schemas.openxmlformats.org/officeDocument/2006/relationships/oleObject" Target="../embeddings/oleObject88.bin"/><Relationship Id="rId8" Type="http://schemas.openxmlformats.org/officeDocument/2006/relationships/image" Target="../media/image3.wmf"/><Relationship Id="rId3" Type="http://schemas.openxmlformats.org/officeDocument/2006/relationships/oleObject" Target="../embeddings/oleObject7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1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9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3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9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4859338" y="2349500"/>
            <a:ext cx="0" cy="33829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4859338" y="5734050"/>
            <a:ext cx="30956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4" name="Line 16"/>
          <p:cNvSpPr>
            <a:spLocks noChangeShapeType="1"/>
          </p:cNvSpPr>
          <p:nvPr/>
        </p:nvSpPr>
        <p:spPr bwMode="auto">
          <a:xfrm>
            <a:off x="5651500" y="2276475"/>
            <a:ext cx="1225550" cy="30972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 flipV="1">
            <a:off x="4926844" y="1991984"/>
            <a:ext cx="2562678" cy="25209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6" name="Line 18"/>
          <p:cNvSpPr>
            <a:spLocks noChangeShapeType="1"/>
          </p:cNvSpPr>
          <p:nvPr/>
        </p:nvSpPr>
        <p:spPr bwMode="auto">
          <a:xfrm flipV="1">
            <a:off x="5517510" y="2480820"/>
            <a:ext cx="2630182" cy="262287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7" name="Line 21"/>
          <p:cNvSpPr>
            <a:spLocks noChangeShapeType="1"/>
          </p:cNvSpPr>
          <p:nvPr/>
        </p:nvSpPr>
        <p:spPr bwMode="auto">
          <a:xfrm flipH="1">
            <a:off x="4859338" y="3357563"/>
            <a:ext cx="1225550" cy="0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8" name="Line 22"/>
          <p:cNvSpPr>
            <a:spLocks noChangeShapeType="1"/>
          </p:cNvSpPr>
          <p:nvPr/>
        </p:nvSpPr>
        <p:spPr bwMode="auto">
          <a:xfrm flipH="1" flipV="1">
            <a:off x="4795100" y="4209595"/>
            <a:ext cx="1594814" cy="24711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graphicFrame>
        <p:nvGraphicFramePr>
          <p:cNvPr id="13" name="Αντικείμενο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654508"/>
              </p:ext>
            </p:extLst>
          </p:nvPr>
        </p:nvGraphicFramePr>
        <p:xfrm>
          <a:off x="4406427" y="3235046"/>
          <a:ext cx="3714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" name="Equation" r:id="rId4" imgW="152280" imgH="228600" progId="Equation.DSMT4">
                  <p:embed/>
                </p:oleObj>
              </mc:Choice>
              <mc:Fallback>
                <p:oleObj name="Equation" r:id="rId4" imgW="152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06427" y="3235046"/>
                        <a:ext cx="371475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Αντικείμενο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312198"/>
              </p:ext>
            </p:extLst>
          </p:nvPr>
        </p:nvGraphicFramePr>
        <p:xfrm>
          <a:off x="4361344" y="4040981"/>
          <a:ext cx="40163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" name="Equation" r:id="rId6" imgW="164880" imgH="228600" progId="Equation.DSMT4">
                  <p:embed/>
                </p:oleObj>
              </mc:Choice>
              <mc:Fallback>
                <p:oleObj name="Equation" r:id="rId6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61344" y="4040981"/>
                        <a:ext cx="401637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Ευθεία γραμμή σύνδεσης 15"/>
          <p:cNvCxnSpPr>
            <a:stCxn id="7" idx="0"/>
          </p:cNvCxnSpPr>
          <p:nvPr/>
        </p:nvCxnSpPr>
        <p:spPr>
          <a:xfrm>
            <a:off x="6084888" y="3357563"/>
            <a:ext cx="0" cy="23749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>
            <a:off x="6389914" y="4209595"/>
            <a:ext cx="0" cy="152286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Αντικείμενο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394209"/>
              </p:ext>
            </p:extLst>
          </p:nvPr>
        </p:nvGraphicFramePr>
        <p:xfrm>
          <a:off x="5802313" y="5737225"/>
          <a:ext cx="43338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" name="Equation" r:id="rId8" imgW="177480" imgH="228600" progId="Equation.DSMT4">
                  <p:embed/>
                </p:oleObj>
              </mc:Choice>
              <mc:Fallback>
                <p:oleObj name="Equation" r:id="rId8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802313" y="5737225"/>
                        <a:ext cx="433387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Αντικείμενο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632894"/>
              </p:ext>
            </p:extLst>
          </p:nvPr>
        </p:nvGraphicFramePr>
        <p:xfrm>
          <a:off x="6288088" y="5737225"/>
          <a:ext cx="4635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5" name="Equation" r:id="rId10" imgW="190440" imgH="228600" progId="Equation.DSMT4">
                  <p:embed/>
                </p:oleObj>
              </mc:Choice>
              <mc:Fallback>
                <p:oleObj name="Equation" r:id="rId10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288088" y="5737225"/>
                        <a:ext cx="463550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Αντικείμενο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846075"/>
              </p:ext>
            </p:extLst>
          </p:nvPr>
        </p:nvGraphicFramePr>
        <p:xfrm>
          <a:off x="5517510" y="1792288"/>
          <a:ext cx="46355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" name="Equation" r:id="rId12" imgW="190440" imgH="228600" progId="Equation.DSMT4">
                  <p:embed/>
                </p:oleObj>
              </mc:Choice>
              <mc:Fallback>
                <p:oleObj name="Equation" r:id="rId12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517510" y="1792288"/>
                        <a:ext cx="463550" cy="557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Αντικείμενο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955554"/>
              </p:ext>
            </p:extLst>
          </p:nvPr>
        </p:nvGraphicFramePr>
        <p:xfrm>
          <a:off x="7466013" y="1362075"/>
          <a:ext cx="40163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" name="Equation" r:id="rId14" imgW="164880" imgH="228600" progId="Equation.DSMT4">
                  <p:embed/>
                </p:oleObj>
              </mc:Choice>
              <mc:Fallback>
                <p:oleObj name="Equation" r:id="rId14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466013" y="1362075"/>
                        <a:ext cx="401637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Αντικείμενο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222629"/>
              </p:ext>
            </p:extLst>
          </p:nvPr>
        </p:nvGraphicFramePr>
        <p:xfrm>
          <a:off x="8099425" y="2111142"/>
          <a:ext cx="43338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" name="Equation" r:id="rId16" imgW="177480" imgH="228600" progId="Equation.DSMT4">
                  <p:embed/>
                </p:oleObj>
              </mc:Choice>
              <mc:Fallback>
                <p:oleObj name="Equation" r:id="rId16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099425" y="2111142"/>
                        <a:ext cx="433387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Ευθύγραμμο βέλος σύνδεσης 24"/>
          <p:cNvCxnSpPr/>
          <p:nvPr/>
        </p:nvCxnSpPr>
        <p:spPr>
          <a:xfrm>
            <a:off x="6877050" y="2558143"/>
            <a:ext cx="620806" cy="58226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Ευθύγραμμο βέλος σύνδεσης 25"/>
          <p:cNvCxnSpPr/>
          <p:nvPr/>
        </p:nvCxnSpPr>
        <p:spPr>
          <a:xfrm flipH="1">
            <a:off x="5186040" y="3415448"/>
            <a:ext cx="3801" cy="71436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864429" y="500743"/>
            <a:ext cx="4837863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l-GR" sz="2400" b="1" dirty="0" smtClean="0"/>
              <a:t>Γεωργικό πρόβλημα </a:t>
            </a:r>
            <a:r>
              <a:rPr lang="en-US" sz="2400" b="1" dirty="0" smtClean="0"/>
              <a:t>(Farm problem)</a:t>
            </a:r>
            <a:endParaRPr lang="en-GB" sz="2400" b="1" dirty="0"/>
          </a:p>
        </p:txBody>
      </p:sp>
      <p:graphicFrame>
        <p:nvGraphicFramePr>
          <p:cNvPr id="31" name="Αντικείμενο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82701"/>
              </p:ext>
            </p:extLst>
          </p:nvPr>
        </p:nvGraphicFramePr>
        <p:xfrm>
          <a:off x="7741066" y="5794149"/>
          <a:ext cx="4635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" name="Equation" r:id="rId18" imgW="190440" imgH="228600" progId="Equation.DSMT4">
                  <p:embed/>
                </p:oleObj>
              </mc:Choice>
              <mc:Fallback>
                <p:oleObj name="Equation" r:id="rId18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741066" y="5794149"/>
                        <a:ext cx="463550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Αντικείμενο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880416"/>
              </p:ext>
            </p:extLst>
          </p:nvPr>
        </p:nvGraphicFramePr>
        <p:xfrm>
          <a:off x="4368807" y="2276475"/>
          <a:ext cx="37147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" name="Equation" r:id="rId20" imgW="152280" imgH="164880" progId="Equation.DSMT4">
                  <p:embed/>
                </p:oleObj>
              </mc:Choice>
              <mc:Fallback>
                <p:oleObj name="Equation" r:id="rId20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368807" y="2276475"/>
                        <a:ext cx="371475" cy="401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894310" y="3671649"/>
            <a:ext cx="186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Πτώση των τιμών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430267" y="3877628"/>
            <a:ext cx="2314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Τεχνολογική πρόοδος/</a:t>
            </a:r>
          </a:p>
          <a:p>
            <a:r>
              <a:rPr lang="el-GR" dirty="0" smtClean="0"/>
              <a:t>Ευνοϊκές συνθήκες</a:t>
            </a:r>
            <a:endParaRPr lang="en-GB" dirty="0"/>
          </a:p>
        </p:txBody>
      </p:sp>
      <p:sp>
        <p:nvSpPr>
          <p:cNvPr id="37" name="Καμπύλο αριστερό βέλος 36"/>
          <p:cNvSpPr/>
          <p:nvPr/>
        </p:nvSpPr>
        <p:spPr>
          <a:xfrm rot="19120048">
            <a:off x="8293160" y="1517191"/>
            <a:ext cx="818263" cy="232760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2856" y="5455396"/>
            <a:ext cx="2814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Κλίση</a:t>
            </a:r>
            <a:r>
              <a:rPr lang="el-GR" dirty="0" smtClean="0"/>
              <a:t> της καμπύλης</a:t>
            </a:r>
          </a:p>
          <a:p>
            <a:pPr algn="ctr"/>
            <a:r>
              <a:rPr lang="el-GR" dirty="0" smtClean="0"/>
              <a:t>Ζήτησης: φύση των αγαθών</a:t>
            </a:r>
            <a:endParaRPr lang="en-GB" dirty="0"/>
          </a:p>
        </p:txBody>
      </p:sp>
      <p:sp>
        <p:nvSpPr>
          <p:cNvPr id="39" name="Στρογγυλεμένο ορθογώνιο 38"/>
          <p:cNvSpPr/>
          <p:nvPr/>
        </p:nvSpPr>
        <p:spPr>
          <a:xfrm>
            <a:off x="370970" y="5103699"/>
            <a:ext cx="3015343" cy="1349727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Θέση υποσέλιδου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Γεωργικό πρόβλημα (Farm </a:t>
            </a:r>
            <a:r>
              <a:rPr lang="el-GR" dirty="0" err="1" smtClean="0"/>
              <a:t>problem</a:t>
            </a:r>
            <a:r>
              <a:rPr lang="el-GR" dirty="0" smtClean="0"/>
              <a:t> Ι)</a:t>
            </a:r>
            <a:endParaRPr lang="en-GB" dirty="0"/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5E80-CF0A-44A1-A9F0-2AAF0A1BBCA5}" type="slidenum">
              <a:rPr lang="en-GB" smtClean="0"/>
              <a:t>1</a:t>
            </a:fld>
            <a:endParaRPr lang="en-GB" dirty="0"/>
          </a:p>
        </p:txBody>
      </p:sp>
      <p:cxnSp>
        <p:nvCxnSpPr>
          <p:cNvPr id="12" name="Ευθύγραμμο βέλος σύνδεσης 11"/>
          <p:cNvCxnSpPr>
            <a:stCxn id="7" idx="0"/>
          </p:cNvCxnSpPr>
          <p:nvPr/>
        </p:nvCxnSpPr>
        <p:spPr>
          <a:xfrm>
            <a:off x="6084888" y="3357563"/>
            <a:ext cx="305026" cy="87674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78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4859338" y="2349500"/>
            <a:ext cx="0" cy="33829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4859338" y="5734050"/>
            <a:ext cx="30956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4" name="Line 16"/>
          <p:cNvSpPr>
            <a:spLocks noChangeShapeType="1"/>
          </p:cNvSpPr>
          <p:nvPr/>
        </p:nvSpPr>
        <p:spPr bwMode="auto">
          <a:xfrm>
            <a:off x="5651500" y="2276475"/>
            <a:ext cx="1225550" cy="30972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 flipV="1">
            <a:off x="4926844" y="1991984"/>
            <a:ext cx="2562678" cy="25209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6" name="Line 18"/>
          <p:cNvSpPr>
            <a:spLocks noChangeShapeType="1"/>
          </p:cNvSpPr>
          <p:nvPr/>
        </p:nvSpPr>
        <p:spPr bwMode="auto">
          <a:xfrm flipV="1">
            <a:off x="5517510" y="2480820"/>
            <a:ext cx="2630182" cy="262287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7" name="Line 21"/>
          <p:cNvSpPr>
            <a:spLocks noChangeShapeType="1"/>
          </p:cNvSpPr>
          <p:nvPr/>
        </p:nvSpPr>
        <p:spPr bwMode="auto">
          <a:xfrm flipH="1">
            <a:off x="4859338" y="3357563"/>
            <a:ext cx="1225550" cy="0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8" name="Line 22"/>
          <p:cNvSpPr>
            <a:spLocks noChangeShapeType="1"/>
          </p:cNvSpPr>
          <p:nvPr/>
        </p:nvSpPr>
        <p:spPr bwMode="auto">
          <a:xfrm flipH="1" flipV="1">
            <a:off x="4795100" y="4209595"/>
            <a:ext cx="1594814" cy="24711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733713"/>
              </p:ext>
            </p:extLst>
          </p:nvPr>
        </p:nvGraphicFramePr>
        <p:xfrm>
          <a:off x="4406427" y="3235046"/>
          <a:ext cx="3714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5" name="Equation" r:id="rId4" imgW="152280" imgH="228600" progId="Equation.DSMT4">
                  <p:embed/>
                </p:oleObj>
              </mc:Choice>
              <mc:Fallback>
                <p:oleObj name="Equation" r:id="rId4" imgW="152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06427" y="3235046"/>
                        <a:ext cx="371475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Αντικείμενο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9416931"/>
              </p:ext>
            </p:extLst>
          </p:nvPr>
        </p:nvGraphicFramePr>
        <p:xfrm>
          <a:off x="4361344" y="4040981"/>
          <a:ext cx="40163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6" name="Equation" r:id="rId6" imgW="164880" imgH="228600" progId="Equation.DSMT4">
                  <p:embed/>
                </p:oleObj>
              </mc:Choice>
              <mc:Fallback>
                <p:oleObj name="Equation" r:id="rId6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61344" y="4040981"/>
                        <a:ext cx="401637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Ευθεία γραμμή σύνδεσης 10"/>
          <p:cNvCxnSpPr>
            <a:stCxn id="7" idx="0"/>
          </p:cNvCxnSpPr>
          <p:nvPr/>
        </p:nvCxnSpPr>
        <p:spPr>
          <a:xfrm>
            <a:off x="6084888" y="3357563"/>
            <a:ext cx="0" cy="23749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/>
        </p:nvCxnSpPr>
        <p:spPr>
          <a:xfrm>
            <a:off x="6389914" y="4209595"/>
            <a:ext cx="0" cy="152286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Αντικείμενο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408081"/>
              </p:ext>
            </p:extLst>
          </p:nvPr>
        </p:nvGraphicFramePr>
        <p:xfrm>
          <a:off x="5802313" y="5737225"/>
          <a:ext cx="43338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7" name="Equation" r:id="rId8" imgW="177480" imgH="228600" progId="Equation.DSMT4">
                  <p:embed/>
                </p:oleObj>
              </mc:Choice>
              <mc:Fallback>
                <p:oleObj name="Equation" r:id="rId8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802313" y="5737225"/>
                        <a:ext cx="433387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Αντικείμενο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09463"/>
              </p:ext>
            </p:extLst>
          </p:nvPr>
        </p:nvGraphicFramePr>
        <p:xfrm>
          <a:off x="6288088" y="5737225"/>
          <a:ext cx="4635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8" name="Equation" r:id="rId10" imgW="190440" imgH="228600" progId="Equation.DSMT4">
                  <p:embed/>
                </p:oleObj>
              </mc:Choice>
              <mc:Fallback>
                <p:oleObj name="Equation" r:id="rId10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288088" y="5737225"/>
                        <a:ext cx="463550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Αντικείμενο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238560"/>
              </p:ext>
            </p:extLst>
          </p:nvPr>
        </p:nvGraphicFramePr>
        <p:xfrm>
          <a:off x="5517510" y="1792288"/>
          <a:ext cx="46355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9" name="Equation" r:id="rId12" imgW="190440" imgH="228600" progId="Equation.DSMT4">
                  <p:embed/>
                </p:oleObj>
              </mc:Choice>
              <mc:Fallback>
                <p:oleObj name="Equation" r:id="rId12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517510" y="1792288"/>
                        <a:ext cx="463550" cy="557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Αντικείμενο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052841"/>
              </p:ext>
            </p:extLst>
          </p:nvPr>
        </p:nvGraphicFramePr>
        <p:xfrm>
          <a:off x="7466013" y="1362075"/>
          <a:ext cx="40163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0" name="Equation" r:id="rId14" imgW="164880" imgH="228600" progId="Equation.DSMT4">
                  <p:embed/>
                </p:oleObj>
              </mc:Choice>
              <mc:Fallback>
                <p:oleObj name="Equation" r:id="rId14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466013" y="1362075"/>
                        <a:ext cx="401637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Αντικείμενο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918784"/>
              </p:ext>
            </p:extLst>
          </p:nvPr>
        </p:nvGraphicFramePr>
        <p:xfrm>
          <a:off x="8099425" y="2111142"/>
          <a:ext cx="43338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" name="Equation" r:id="rId16" imgW="177480" imgH="228600" progId="Equation.DSMT4">
                  <p:embed/>
                </p:oleObj>
              </mc:Choice>
              <mc:Fallback>
                <p:oleObj name="Equation" r:id="rId16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099425" y="2111142"/>
                        <a:ext cx="433387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Ευθύγραμμο βέλος σύνδεσης 17"/>
          <p:cNvCxnSpPr/>
          <p:nvPr/>
        </p:nvCxnSpPr>
        <p:spPr>
          <a:xfrm>
            <a:off x="6877050" y="2558143"/>
            <a:ext cx="620806" cy="58226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ύγραμμο βέλος σύνδεσης 18"/>
          <p:cNvCxnSpPr/>
          <p:nvPr/>
        </p:nvCxnSpPr>
        <p:spPr>
          <a:xfrm flipH="1">
            <a:off x="5186040" y="3415448"/>
            <a:ext cx="3801" cy="71436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Αντικείμενο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088360"/>
              </p:ext>
            </p:extLst>
          </p:nvPr>
        </p:nvGraphicFramePr>
        <p:xfrm>
          <a:off x="7741066" y="5794149"/>
          <a:ext cx="4635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2" name="Equation" r:id="rId18" imgW="190440" imgH="228600" progId="Equation.DSMT4">
                  <p:embed/>
                </p:oleObj>
              </mc:Choice>
              <mc:Fallback>
                <p:oleObj name="Equation" r:id="rId18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741066" y="5794149"/>
                        <a:ext cx="463550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Αντικείμενο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574071"/>
              </p:ext>
            </p:extLst>
          </p:nvPr>
        </p:nvGraphicFramePr>
        <p:xfrm>
          <a:off x="4368807" y="2276475"/>
          <a:ext cx="37147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3" name="Equation" r:id="rId20" imgW="152280" imgH="164880" progId="Equation.DSMT4">
                  <p:embed/>
                </p:oleObj>
              </mc:Choice>
              <mc:Fallback>
                <p:oleObj name="Equation" r:id="rId20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368807" y="2276475"/>
                        <a:ext cx="371475" cy="401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Αντικείμενο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360939"/>
              </p:ext>
            </p:extLst>
          </p:nvPr>
        </p:nvGraphicFramePr>
        <p:xfrm>
          <a:off x="4534516" y="5521034"/>
          <a:ext cx="284282" cy="397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4" name="Equation" r:id="rId22" imgW="126720" imgH="177480" progId="Equation.DSMT4">
                  <p:embed/>
                </p:oleObj>
              </mc:Choice>
              <mc:Fallback>
                <p:oleObj name="Equation" r:id="rId22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534516" y="5521034"/>
                        <a:ext cx="284282" cy="397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Αντικείμενο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8225715"/>
              </p:ext>
            </p:extLst>
          </p:nvPr>
        </p:nvGraphicFramePr>
        <p:xfrm>
          <a:off x="5130800" y="27813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5" name="Equation" r:id="rId24" imgW="914400" imgH="198720" progId="Equation.DSMT4">
                  <p:embed/>
                </p:oleObj>
              </mc:Choice>
              <mc:Fallback>
                <p:oleObj name="Equation" r:id="rId24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5130800" y="27813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Αντικείμενο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46098"/>
              </p:ext>
            </p:extLst>
          </p:nvPr>
        </p:nvGraphicFramePr>
        <p:xfrm>
          <a:off x="6004672" y="2783256"/>
          <a:ext cx="3413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6" name="Equation" r:id="rId26" imgW="152280" imgH="164880" progId="Equation.DSMT4">
                  <p:embed/>
                </p:oleObj>
              </mc:Choice>
              <mc:Fallback>
                <p:oleObj name="Equation" r:id="rId26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004672" y="2783256"/>
                        <a:ext cx="341312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Αντικείμενο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92449"/>
              </p:ext>
            </p:extLst>
          </p:nvPr>
        </p:nvGraphicFramePr>
        <p:xfrm>
          <a:off x="6347621" y="3648996"/>
          <a:ext cx="341312" cy="357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7" name="Equation" r:id="rId28" imgW="152280" imgH="164880" progId="Equation.DSMT4">
                  <p:embed/>
                </p:oleObj>
              </mc:Choice>
              <mc:Fallback>
                <p:oleObj name="Equation" r:id="rId28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6347621" y="3648996"/>
                        <a:ext cx="341312" cy="3575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Ορθογώνιο 25"/>
          <p:cNvSpPr/>
          <p:nvPr/>
        </p:nvSpPr>
        <p:spPr>
          <a:xfrm>
            <a:off x="4859338" y="3357563"/>
            <a:ext cx="1225550" cy="23624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Ορθογώνιο 26"/>
          <p:cNvSpPr/>
          <p:nvPr/>
        </p:nvSpPr>
        <p:spPr>
          <a:xfrm>
            <a:off x="4818798" y="4234306"/>
            <a:ext cx="1588352" cy="148572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28" name="Αντικείμενο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845152"/>
              </p:ext>
            </p:extLst>
          </p:nvPr>
        </p:nvGraphicFramePr>
        <p:xfrm>
          <a:off x="598039" y="2352274"/>
          <a:ext cx="3185043" cy="66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8" name="Equation" r:id="rId30" imgW="1091880" imgH="228600" progId="Equation.DSMT4">
                  <p:embed/>
                </p:oleObj>
              </mc:Choice>
              <mc:Fallback>
                <p:oleObj name="Equation" r:id="rId30" imgW="1091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598039" y="2352274"/>
                        <a:ext cx="3185043" cy="666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Βέλος προς τα κάτω 28"/>
          <p:cNvSpPr/>
          <p:nvPr/>
        </p:nvSpPr>
        <p:spPr>
          <a:xfrm>
            <a:off x="1970314" y="3415448"/>
            <a:ext cx="631372" cy="14286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1364337" y="5240680"/>
            <a:ext cx="230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Μείωση εσόδων</a:t>
            </a:r>
            <a:endParaRPr lang="en-GB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32" name="Αντικείμενο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20610"/>
              </p:ext>
            </p:extLst>
          </p:nvPr>
        </p:nvGraphicFramePr>
        <p:xfrm>
          <a:off x="5779226" y="4253345"/>
          <a:ext cx="31273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9" name="Equation" r:id="rId32" imgW="139680" imgH="152280" progId="Equation.DSMT4">
                  <p:embed/>
                </p:oleObj>
              </mc:Choice>
              <mc:Fallback>
                <p:oleObj name="Equation" r:id="rId32" imgW="13968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5779226" y="4253345"/>
                        <a:ext cx="312738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175657" y="6351362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Κέρδη?</a:t>
            </a:r>
            <a:endParaRPr lang="en-GB" dirty="0"/>
          </a:p>
        </p:txBody>
      </p:sp>
      <p:sp>
        <p:nvSpPr>
          <p:cNvPr id="34" name="Θέση υποσέλιδου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Γεωργικό πρόβλημα (Farm problem Ι)</a:t>
            </a:r>
            <a:endParaRPr lang="en-GB" dirty="0"/>
          </a:p>
        </p:txBody>
      </p:sp>
      <p:sp>
        <p:nvSpPr>
          <p:cNvPr id="35" name="Θέση αριθμού διαφάνειας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5E80-CF0A-44A1-A9F0-2AAF0A1BBCA5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06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4859338" y="2349500"/>
            <a:ext cx="0" cy="33829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4859338" y="5734050"/>
            <a:ext cx="30956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4" name="Line 16"/>
          <p:cNvSpPr>
            <a:spLocks noChangeShapeType="1"/>
          </p:cNvSpPr>
          <p:nvPr/>
        </p:nvSpPr>
        <p:spPr bwMode="auto">
          <a:xfrm>
            <a:off x="5651500" y="2276475"/>
            <a:ext cx="1225550" cy="30972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 flipV="1">
            <a:off x="4869177" y="2017872"/>
            <a:ext cx="2562678" cy="25209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6" name="Line 18"/>
          <p:cNvSpPr>
            <a:spLocks noChangeShapeType="1"/>
          </p:cNvSpPr>
          <p:nvPr/>
        </p:nvSpPr>
        <p:spPr bwMode="auto">
          <a:xfrm flipV="1">
            <a:off x="4859338" y="2480819"/>
            <a:ext cx="3288354" cy="319131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7" name="Line 21"/>
          <p:cNvSpPr>
            <a:spLocks noChangeShapeType="1"/>
          </p:cNvSpPr>
          <p:nvPr/>
        </p:nvSpPr>
        <p:spPr bwMode="auto">
          <a:xfrm flipH="1">
            <a:off x="4859338" y="3357563"/>
            <a:ext cx="1225550" cy="0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8" name="Line 22"/>
          <p:cNvSpPr>
            <a:spLocks noChangeShapeType="1"/>
          </p:cNvSpPr>
          <p:nvPr/>
        </p:nvSpPr>
        <p:spPr bwMode="auto">
          <a:xfrm flipH="1" flipV="1">
            <a:off x="4795100" y="4209595"/>
            <a:ext cx="1594814" cy="24711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761123"/>
              </p:ext>
            </p:extLst>
          </p:nvPr>
        </p:nvGraphicFramePr>
        <p:xfrm>
          <a:off x="4406427" y="3235046"/>
          <a:ext cx="3714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0" name="Equation" r:id="rId3" imgW="152280" imgH="228600" progId="Equation.DSMT4">
                  <p:embed/>
                </p:oleObj>
              </mc:Choice>
              <mc:Fallback>
                <p:oleObj name="Equation" r:id="rId3" imgW="152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06427" y="3235046"/>
                        <a:ext cx="371475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Αντικείμενο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501134"/>
              </p:ext>
            </p:extLst>
          </p:nvPr>
        </p:nvGraphicFramePr>
        <p:xfrm>
          <a:off x="4361344" y="4040981"/>
          <a:ext cx="40163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1" name="Equation" r:id="rId5" imgW="164880" imgH="228600" progId="Equation.DSMT4">
                  <p:embed/>
                </p:oleObj>
              </mc:Choice>
              <mc:Fallback>
                <p:oleObj name="Equation" r:id="rId5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61344" y="4040981"/>
                        <a:ext cx="401637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Ευθεία γραμμή σύνδεσης 10"/>
          <p:cNvCxnSpPr>
            <a:stCxn id="7" idx="0"/>
          </p:cNvCxnSpPr>
          <p:nvPr/>
        </p:nvCxnSpPr>
        <p:spPr>
          <a:xfrm>
            <a:off x="6084888" y="3357563"/>
            <a:ext cx="0" cy="23749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/>
        </p:nvCxnSpPr>
        <p:spPr>
          <a:xfrm>
            <a:off x="6389914" y="4209595"/>
            <a:ext cx="0" cy="152286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Αντικείμενο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027367"/>
              </p:ext>
            </p:extLst>
          </p:nvPr>
        </p:nvGraphicFramePr>
        <p:xfrm>
          <a:off x="5802313" y="5737225"/>
          <a:ext cx="43338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2" name="Equation" r:id="rId7" imgW="177480" imgH="228600" progId="Equation.DSMT4">
                  <p:embed/>
                </p:oleObj>
              </mc:Choice>
              <mc:Fallback>
                <p:oleObj name="Equation" r:id="rId7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02313" y="5737225"/>
                        <a:ext cx="433387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Αντικείμενο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251022"/>
              </p:ext>
            </p:extLst>
          </p:nvPr>
        </p:nvGraphicFramePr>
        <p:xfrm>
          <a:off x="6288088" y="5737225"/>
          <a:ext cx="4635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3" name="Equation" r:id="rId9" imgW="190440" imgH="228600" progId="Equation.DSMT4">
                  <p:embed/>
                </p:oleObj>
              </mc:Choice>
              <mc:Fallback>
                <p:oleObj name="Equation" r:id="rId9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288088" y="5737225"/>
                        <a:ext cx="463550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Αντικείμενο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8809056"/>
              </p:ext>
            </p:extLst>
          </p:nvPr>
        </p:nvGraphicFramePr>
        <p:xfrm>
          <a:off x="5517510" y="1792288"/>
          <a:ext cx="46355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" name="Equation" r:id="rId11" imgW="190440" imgH="228600" progId="Equation.DSMT4">
                  <p:embed/>
                </p:oleObj>
              </mc:Choice>
              <mc:Fallback>
                <p:oleObj name="Equation" r:id="rId11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517510" y="1792288"/>
                        <a:ext cx="463550" cy="557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Αντικείμενο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809316"/>
              </p:ext>
            </p:extLst>
          </p:nvPr>
        </p:nvGraphicFramePr>
        <p:xfrm>
          <a:off x="7466013" y="1362075"/>
          <a:ext cx="40163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5" name="Equation" r:id="rId13" imgW="164880" imgH="228600" progId="Equation.DSMT4">
                  <p:embed/>
                </p:oleObj>
              </mc:Choice>
              <mc:Fallback>
                <p:oleObj name="Equation" r:id="rId13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466013" y="1362075"/>
                        <a:ext cx="401637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Αντικείμενο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280156"/>
              </p:ext>
            </p:extLst>
          </p:nvPr>
        </p:nvGraphicFramePr>
        <p:xfrm>
          <a:off x="8099425" y="2111142"/>
          <a:ext cx="43338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6" name="Equation" r:id="rId15" imgW="177480" imgH="228600" progId="Equation.DSMT4">
                  <p:embed/>
                </p:oleObj>
              </mc:Choice>
              <mc:Fallback>
                <p:oleObj name="Equation" r:id="rId15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099425" y="2111142"/>
                        <a:ext cx="433387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Ευθύγραμμο βέλος σύνδεσης 17"/>
          <p:cNvCxnSpPr/>
          <p:nvPr/>
        </p:nvCxnSpPr>
        <p:spPr>
          <a:xfrm>
            <a:off x="6877050" y="2558143"/>
            <a:ext cx="620806" cy="58226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Αντικείμενο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6656709"/>
              </p:ext>
            </p:extLst>
          </p:nvPr>
        </p:nvGraphicFramePr>
        <p:xfrm>
          <a:off x="7741066" y="5794149"/>
          <a:ext cx="4635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7" name="Equation" r:id="rId17" imgW="190440" imgH="228600" progId="Equation.DSMT4">
                  <p:embed/>
                </p:oleObj>
              </mc:Choice>
              <mc:Fallback>
                <p:oleObj name="Equation" r:id="rId17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741066" y="5794149"/>
                        <a:ext cx="463550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Αντικείμενο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288218"/>
              </p:ext>
            </p:extLst>
          </p:nvPr>
        </p:nvGraphicFramePr>
        <p:xfrm>
          <a:off x="4368807" y="2276475"/>
          <a:ext cx="37147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8" name="Equation" r:id="rId19" imgW="152280" imgH="164880" progId="Equation.DSMT4">
                  <p:embed/>
                </p:oleObj>
              </mc:Choice>
              <mc:Fallback>
                <p:oleObj name="Equation" r:id="rId19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368807" y="2276475"/>
                        <a:ext cx="371475" cy="401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Θέση υποσέλιδου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Γεωργικό πρόβλημα (Farm problem Ι)</a:t>
            </a:r>
            <a:endParaRPr lang="en-GB" dirty="0"/>
          </a:p>
        </p:txBody>
      </p:sp>
      <p:sp>
        <p:nvSpPr>
          <p:cNvPr id="25" name="Θέση αριθμού διαφάνειας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5E80-CF0A-44A1-A9F0-2AAF0A1BBCA5}" type="slidenum">
              <a:rPr lang="en-GB" smtClean="0"/>
              <a:t>3</a:t>
            </a:fld>
            <a:endParaRPr lang="en-GB" dirty="0"/>
          </a:p>
        </p:txBody>
      </p:sp>
      <p:sp>
        <p:nvSpPr>
          <p:cNvPr id="27" name="Ορθογώνιο τρίγωνο 26"/>
          <p:cNvSpPr/>
          <p:nvPr/>
        </p:nvSpPr>
        <p:spPr>
          <a:xfrm rot="5400000">
            <a:off x="4896506" y="3267307"/>
            <a:ext cx="1182488" cy="1270605"/>
          </a:xfrm>
          <a:prstGeom prst="rt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Ορθογώνιο τρίγωνο 27"/>
          <p:cNvSpPr/>
          <p:nvPr/>
        </p:nvSpPr>
        <p:spPr>
          <a:xfrm rot="5400000">
            <a:off x="4919645" y="4228026"/>
            <a:ext cx="1376497" cy="1432037"/>
          </a:xfrm>
          <a:prstGeom prst="rt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1066800" y="979609"/>
            <a:ext cx="31618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l-GR" dirty="0" smtClean="0"/>
              <a:t>Το πλεόνασμα των παραγωγών</a:t>
            </a:r>
          </a:p>
          <a:p>
            <a:pPr>
              <a:lnSpc>
                <a:spcPct val="200000"/>
              </a:lnSpc>
            </a:pPr>
            <a:r>
              <a:rPr lang="el-GR" dirty="0" smtClean="0"/>
              <a:t>μπορεί και να αυξάνεται? 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279964" y="4234306"/>
            <a:ext cx="213840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ΕΜΠΕΙΡΙΚΟ ΖΉΤΗΜΑ</a:t>
            </a:r>
            <a:endParaRPr lang="en-GB" dirty="0"/>
          </a:p>
        </p:txBody>
      </p:sp>
      <p:sp>
        <p:nvSpPr>
          <p:cNvPr id="22" name="Βέλος προς τα κάτω 21"/>
          <p:cNvSpPr/>
          <p:nvPr/>
        </p:nvSpPr>
        <p:spPr>
          <a:xfrm>
            <a:off x="2286000" y="2477294"/>
            <a:ext cx="361714" cy="1599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46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7"/>
          <p:cNvSpPr>
            <a:spLocks noChangeShapeType="1"/>
          </p:cNvSpPr>
          <p:nvPr/>
        </p:nvSpPr>
        <p:spPr bwMode="auto">
          <a:xfrm>
            <a:off x="4859338" y="2349500"/>
            <a:ext cx="0" cy="33829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4859338" y="5734050"/>
            <a:ext cx="30956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5" name="Line 16"/>
          <p:cNvSpPr>
            <a:spLocks noChangeShapeType="1"/>
          </p:cNvSpPr>
          <p:nvPr/>
        </p:nvSpPr>
        <p:spPr bwMode="auto">
          <a:xfrm>
            <a:off x="5651500" y="2276475"/>
            <a:ext cx="1225550" cy="30972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6" name="Line 17"/>
          <p:cNvSpPr>
            <a:spLocks noChangeShapeType="1"/>
          </p:cNvSpPr>
          <p:nvPr/>
        </p:nvSpPr>
        <p:spPr bwMode="auto">
          <a:xfrm flipV="1">
            <a:off x="4926844" y="1991984"/>
            <a:ext cx="2562678" cy="25209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7" name="Line 18"/>
          <p:cNvSpPr>
            <a:spLocks noChangeShapeType="1"/>
          </p:cNvSpPr>
          <p:nvPr/>
        </p:nvSpPr>
        <p:spPr bwMode="auto">
          <a:xfrm flipV="1">
            <a:off x="5517510" y="2480820"/>
            <a:ext cx="2630182" cy="262287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8" name="Line 21"/>
          <p:cNvSpPr>
            <a:spLocks noChangeShapeType="1"/>
          </p:cNvSpPr>
          <p:nvPr/>
        </p:nvSpPr>
        <p:spPr bwMode="auto">
          <a:xfrm flipH="1">
            <a:off x="4859338" y="3357563"/>
            <a:ext cx="1225550" cy="0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9" name="Line 22"/>
          <p:cNvSpPr>
            <a:spLocks noChangeShapeType="1"/>
          </p:cNvSpPr>
          <p:nvPr/>
        </p:nvSpPr>
        <p:spPr bwMode="auto">
          <a:xfrm flipH="1" flipV="1">
            <a:off x="4795100" y="4209595"/>
            <a:ext cx="1594814" cy="24711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graphicFrame>
        <p:nvGraphicFramePr>
          <p:cNvPr id="10" name="Αντικείμενο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975528"/>
              </p:ext>
            </p:extLst>
          </p:nvPr>
        </p:nvGraphicFramePr>
        <p:xfrm>
          <a:off x="4406427" y="3235046"/>
          <a:ext cx="3714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2" name="Equation" r:id="rId3" imgW="152280" imgH="228600" progId="Equation.DSMT4">
                  <p:embed/>
                </p:oleObj>
              </mc:Choice>
              <mc:Fallback>
                <p:oleObj name="Equation" r:id="rId3" imgW="152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06427" y="3235046"/>
                        <a:ext cx="371475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Αντικείμενο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494684"/>
              </p:ext>
            </p:extLst>
          </p:nvPr>
        </p:nvGraphicFramePr>
        <p:xfrm>
          <a:off x="4361344" y="4040981"/>
          <a:ext cx="40163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3" name="Equation" r:id="rId5" imgW="164880" imgH="228600" progId="Equation.DSMT4">
                  <p:embed/>
                </p:oleObj>
              </mc:Choice>
              <mc:Fallback>
                <p:oleObj name="Equation" r:id="rId5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61344" y="4040981"/>
                        <a:ext cx="401637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Ευθεία γραμμή σύνδεσης 11"/>
          <p:cNvCxnSpPr>
            <a:stCxn id="8" idx="0"/>
          </p:cNvCxnSpPr>
          <p:nvPr/>
        </p:nvCxnSpPr>
        <p:spPr>
          <a:xfrm>
            <a:off x="6084888" y="3357563"/>
            <a:ext cx="0" cy="23749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εία γραμμή σύνδεσης 12"/>
          <p:cNvCxnSpPr/>
          <p:nvPr/>
        </p:nvCxnSpPr>
        <p:spPr>
          <a:xfrm>
            <a:off x="6389914" y="4209595"/>
            <a:ext cx="0" cy="152286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Αντικείμενο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761547"/>
              </p:ext>
            </p:extLst>
          </p:nvPr>
        </p:nvGraphicFramePr>
        <p:xfrm>
          <a:off x="5802313" y="5737225"/>
          <a:ext cx="43338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4" name="Equation" r:id="rId7" imgW="177480" imgH="228600" progId="Equation.DSMT4">
                  <p:embed/>
                </p:oleObj>
              </mc:Choice>
              <mc:Fallback>
                <p:oleObj name="Equation" r:id="rId7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02313" y="5737225"/>
                        <a:ext cx="433387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Αντικείμενο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195626"/>
              </p:ext>
            </p:extLst>
          </p:nvPr>
        </p:nvGraphicFramePr>
        <p:xfrm>
          <a:off x="6288088" y="5737225"/>
          <a:ext cx="4635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5" name="Equation" r:id="rId9" imgW="190440" imgH="228600" progId="Equation.DSMT4">
                  <p:embed/>
                </p:oleObj>
              </mc:Choice>
              <mc:Fallback>
                <p:oleObj name="Equation" r:id="rId9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288088" y="5737225"/>
                        <a:ext cx="463550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Αντικείμενο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0973203"/>
              </p:ext>
            </p:extLst>
          </p:nvPr>
        </p:nvGraphicFramePr>
        <p:xfrm>
          <a:off x="5517510" y="1792288"/>
          <a:ext cx="46355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6" name="Equation" r:id="rId11" imgW="190440" imgH="228600" progId="Equation.DSMT4">
                  <p:embed/>
                </p:oleObj>
              </mc:Choice>
              <mc:Fallback>
                <p:oleObj name="Equation" r:id="rId11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517510" y="1792288"/>
                        <a:ext cx="463550" cy="557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Αντικείμενο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696695"/>
              </p:ext>
            </p:extLst>
          </p:nvPr>
        </p:nvGraphicFramePr>
        <p:xfrm>
          <a:off x="8099425" y="2111142"/>
          <a:ext cx="43338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7" name="Equation" r:id="rId13" imgW="177480" imgH="228600" progId="Equation.DSMT4">
                  <p:embed/>
                </p:oleObj>
              </mc:Choice>
              <mc:Fallback>
                <p:oleObj name="Equation" r:id="rId13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099425" y="2111142"/>
                        <a:ext cx="433387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Ευθύγραμμο βέλος σύνδεσης 17"/>
          <p:cNvCxnSpPr/>
          <p:nvPr/>
        </p:nvCxnSpPr>
        <p:spPr>
          <a:xfrm>
            <a:off x="7424623" y="2210564"/>
            <a:ext cx="542990" cy="4425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Αντικείμενο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558693"/>
              </p:ext>
            </p:extLst>
          </p:nvPr>
        </p:nvGraphicFramePr>
        <p:xfrm>
          <a:off x="7741066" y="5794149"/>
          <a:ext cx="4635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8" name="Equation" r:id="rId15" imgW="190440" imgH="228600" progId="Equation.DSMT4">
                  <p:embed/>
                </p:oleObj>
              </mc:Choice>
              <mc:Fallback>
                <p:oleObj name="Equation" r:id="rId15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741066" y="5794149"/>
                        <a:ext cx="463550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Αντικείμενο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117325"/>
              </p:ext>
            </p:extLst>
          </p:nvPr>
        </p:nvGraphicFramePr>
        <p:xfrm>
          <a:off x="4368807" y="2276475"/>
          <a:ext cx="37147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9" name="Equation" r:id="rId17" imgW="152280" imgH="164880" progId="Equation.DSMT4">
                  <p:embed/>
                </p:oleObj>
              </mc:Choice>
              <mc:Fallback>
                <p:oleObj name="Equation" r:id="rId17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368807" y="2276475"/>
                        <a:ext cx="371475" cy="401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Αντικείμενο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577849"/>
              </p:ext>
            </p:extLst>
          </p:nvPr>
        </p:nvGraphicFramePr>
        <p:xfrm>
          <a:off x="4534516" y="5521034"/>
          <a:ext cx="284282" cy="397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0" name="Equation" r:id="rId19" imgW="126720" imgH="177480" progId="Equation.DSMT4">
                  <p:embed/>
                </p:oleObj>
              </mc:Choice>
              <mc:Fallback>
                <p:oleObj name="Equation" r:id="rId19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534516" y="5521034"/>
                        <a:ext cx="284282" cy="397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Αντικείμενο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727039"/>
              </p:ext>
            </p:extLst>
          </p:nvPr>
        </p:nvGraphicFramePr>
        <p:xfrm>
          <a:off x="5130800" y="27813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1" name="Equation" r:id="rId21" imgW="914400" imgH="198720" progId="Equation.DSMT4">
                  <p:embed/>
                </p:oleObj>
              </mc:Choice>
              <mc:Fallback>
                <p:oleObj name="Equation" r:id="rId21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130800" y="27813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Αντικείμενο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41635"/>
              </p:ext>
            </p:extLst>
          </p:nvPr>
        </p:nvGraphicFramePr>
        <p:xfrm>
          <a:off x="6004672" y="2783256"/>
          <a:ext cx="3413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2" name="Equation" r:id="rId23" imgW="152280" imgH="164880" progId="Equation.DSMT4">
                  <p:embed/>
                </p:oleObj>
              </mc:Choice>
              <mc:Fallback>
                <p:oleObj name="Equation" r:id="rId23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004672" y="2783256"/>
                        <a:ext cx="341312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Αντικείμενο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200568"/>
              </p:ext>
            </p:extLst>
          </p:nvPr>
        </p:nvGraphicFramePr>
        <p:xfrm>
          <a:off x="6347621" y="3727387"/>
          <a:ext cx="341312" cy="357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3" name="Equation" r:id="rId25" imgW="152280" imgH="164880" progId="Equation.DSMT4">
                  <p:embed/>
                </p:oleObj>
              </mc:Choice>
              <mc:Fallback>
                <p:oleObj name="Equation" r:id="rId25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347621" y="3727387"/>
                        <a:ext cx="341312" cy="3575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Ευθεία γραμμή σύνδεσης 29"/>
          <p:cNvCxnSpPr/>
          <p:nvPr/>
        </p:nvCxnSpPr>
        <p:spPr>
          <a:xfrm>
            <a:off x="6040438" y="1991984"/>
            <a:ext cx="1281923" cy="31117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Αντικείμενο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107581"/>
              </p:ext>
            </p:extLst>
          </p:nvPr>
        </p:nvGraphicFramePr>
        <p:xfrm>
          <a:off x="6070600" y="1541463"/>
          <a:ext cx="493713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4" name="Equation" r:id="rId27" imgW="203040" imgH="228600" progId="Equation.DSMT4">
                  <p:embed/>
                </p:oleObj>
              </mc:Choice>
              <mc:Fallback>
                <p:oleObj name="Equation" r:id="rId27" imgW="203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070600" y="1541463"/>
                        <a:ext cx="493713" cy="557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Αντικείμενο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383382"/>
              </p:ext>
            </p:extLst>
          </p:nvPr>
        </p:nvGraphicFramePr>
        <p:xfrm>
          <a:off x="6297613" y="2352675"/>
          <a:ext cx="36988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5" name="Equation" r:id="rId29" imgW="164880" imgH="228600" progId="Equation.DSMT4">
                  <p:embed/>
                </p:oleObj>
              </mc:Choice>
              <mc:Fallback>
                <p:oleObj name="Equation" r:id="rId29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6297613" y="2352675"/>
                        <a:ext cx="369887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Αντικείμενο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038966"/>
              </p:ext>
            </p:extLst>
          </p:nvPr>
        </p:nvGraphicFramePr>
        <p:xfrm>
          <a:off x="6967235" y="3634122"/>
          <a:ext cx="398462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6" name="Equation" r:id="rId31" imgW="177480" imgH="228600" progId="Equation.DSMT4">
                  <p:embed/>
                </p:oleObj>
              </mc:Choice>
              <mc:Fallback>
                <p:oleObj name="Equation" r:id="rId31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6967235" y="3634122"/>
                        <a:ext cx="398462" cy="50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Ευθύγραμμο βέλος σύνδεσης 35"/>
          <p:cNvCxnSpPr/>
          <p:nvPr/>
        </p:nvCxnSpPr>
        <p:spPr>
          <a:xfrm>
            <a:off x="6175328" y="3357563"/>
            <a:ext cx="576310" cy="467518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89970" y="653752"/>
            <a:ext cx="36519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dirty="0" smtClean="0"/>
              <a:t>Τεχνολογική πρόοδος </a:t>
            </a:r>
          </a:p>
          <a:p>
            <a:pPr algn="ctr"/>
            <a:r>
              <a:rPr lang="el-GR" dirty="0" smtClean="0"/>
              <a:t>+</a:t>
            </a:r>
          </a:p>
          <a:p>
            <a:pPr algn="ctr"/>
            <a:r>
              <a:rPr lang="el-GR" dirty="0" smtClean="0"/>
              <a:t>Χαμηλή </a:t>
            </a:r>
            <a:r>
              <a:rPr lang="el-GR" b="1" dirty="0" smtClean="0">
                <a:solidFill>
                  <a:srgbClr val="FF0000"/>
                </a:solidFill>
              </a:rPr>
              <a:t>εισοδηματική ελαστικότητα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8" name="Στρογγυλεμένο ορθογώνιο 37"/>
          <p:cNvSpPr/>
          <p:nvPr/>
        </p:nvSpPr>
        <p:spPr>
          <a:xfrm>
            <a:off x="318552" y="396280"/>
            <a:ext cx="3794798" cy="1438275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Ευθύγραμμο βέλος σύνδεσης 39"/>
          <p:cNvCxnSpPr/>
          <p:nvPr/>
        </p:nvCxnSpPr>
        <p:spPr>
          <a:xfrm flipV="1">
            <a:off x="5802313" y="2349500"/>
            <a:ext cx="282575" cy="12779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Ευθεία γραμμή σύνδεσης 41"/>
          <p:cNvCxnSpPr/>
          <p:nvPr/>
        </p:nvCxnSpPr>
        <p:spPr>
          <a:xfrm>
            <a:off x="4859338" y="3792259"/>
            <a:ext cx="1979764" cy="3282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Ευθεία γραμμή σύνδεσης 43"/>
          <p:cNvCxnSpPr/>
          <p:nvPr/>
        </p:nvCxnSpPr>
        <p:spPr>
          <a:xfrm>
            <a:off x="6832601" y="3792259"/>
            <a:ext cx="44449" cy="1940204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Αντικείμενο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329377"/>
              </p:ext>
            </p:extLst>
          </p:nvPr>
        </p:nvGraphicFramePr>
        <p:xfrm>
          <a:off x="4391025" y="3609975"/>
          <a:ext cx="40322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7" name="Equation" r:id="rId33" imgW="164880" imgH="228600" progId="Equation.DSMT4">
                  <p:embed/>
                </p:oleObj>
              </mc:Choice>
              <mc:Fallback>
                <p:oleObj name="Equation" r:id="rId33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4391025" y="3609975"/>
                        <a:ext cx="403225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Αντικείμενο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53708"/>
              </p:ext>
            </p:extLst>
          </p:nvPr>
        </p:nvGraphicFramePr>
        <p:xfrm>
          <a:off x="6715124" y="5701835"/>
          <a:ext cx="4635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8" name="Equation" r:id="rId35" imgW="190440" imgH="228600" progId="Equation.DSMT4">
                  <p:embed/>
                </p:oleObj>
              </mc:Choice>
              <mc:Fallback>
                <p:oleObj name="Equation" r:id="rId35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6715124" y="5701835"/>
                        <a:ext cx="463550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1045029" y="4167188"/>
            <a:ext cx="142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Πτώση τιμών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1121229" y="5701835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Έσοδα?</a:t>
            </a:r>
            <a:endParaRPr lang="en-GB" dirty="0"/>
          </a:p>
        </p:txBody>
      </p:sp>
      <p:sp>
        <p:nvSpPr>
          <p:cNvPr id="19" name="Θέση υποσέλιδου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Γεωργικό πρόβλημα (Farm problem Ι)</a:t>
            </a:r>
            <a:endParaRPr lang="en-GB" dirty="0"/>
          </a:p>
        </p:txBody>
      </p:sp>
      <p:sp>
        <p:nvSpPr>
          <p:cNvPr id="26" name="Θέση αριθμού διαφάνειας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5E80-CF0A-44A1-A9F0-2AAF0A1BBCA5}" type="slidenum">
              <a:rPr lang="en-GB" smtClean="0"/>
              <a:t>4</a:t>
            </a:fld>
            <a:endParaRPr lang="en-GB" dirty="0"/>
          </a:p>
        </p:txBody>
      </p:sp>
      <p:graphicFrame>
        <p:nvGraphicFramePr>
          <p:cNvPr id="41" name="Αντικείμενο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671091"/>
              </p:ext>
            </p:extLst>
          </p:nvPr>
        </p:nvGraphicFramePr>
        <p:xfrm>
          <a:off x="7485063" y="1492250"/>
          <a:ext cx="40163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9" name="Equation" r:id="rId37" imgW="164880" imgH="228600" progId="Equation.DSMT4">
                  <p:embed/>
                </p:oleObj>
              </mc:Choice>
              <mc:Fallback>
                <p:oleObj name="Equation" r:id="rId37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7485063" y="1492250"/>
                        <a:ext cx="401637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166466" y="500619"/>
            <a:ext cx="183678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Νόμος του </a:t>
            </a:r>
            <a:r>
              <a:rPr lang="en-US" dirty="0" smtClean="0"/>
              <a:t>Engels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40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4859338" y="2349500"/>
            <a:ext cx="0" cy="33829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4859338" y="5734050"/>
            <a:ext cx="30956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4" name="Line 16"/>
          <p:cNvSpPr>
            <a:spLocks noChangeShapeType="1"/>
          </p:cNvSpPr>
          <p:nvPr/>
        </p:nvSpPr>
        <p:spPr bwMode="auto">
          <a:xfrm>
            <a:off x="5651500" y="2276475"/>
            <a:ext cx="1225550" cy="30972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 flipV="1">
            <a:off x="4926844" y="1991984"/>
            <a:ext cx="2562678" cy="25209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6" name="Line 18"/>
          <p:cNvSpPr>
            <a:spLocks noChangeShapeType="1"/>
          </p:cNvSpPr>
          <p:nvPr/>
        </p:nvSpPr>
        <p:spPr bwMode="auto">
          <a:xfrm flipV="1">
            <a:off x="5517510" y="2480820"/>
            <a:ext cx="2630182" cy="262287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7" name="Line 21"/>
          <p:cNvSpPr>
            <a:spLocks noChangeShapeType="1"/>
          </p:cNvSpPr>
          <p:nvPr/>
        </p:nvSpPr>
        <p:spPr bwMode="auto">
          <a:xfrm flipH="1">
            <a:off x="4859338" y="3357563"/>
            <a:ext cx="1225550" cy="0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8" name="Line 22"/>
          <p:cNvSpPr>
            <a:spLocks noChangeShapeType="1"/>
          </p:cNvSpPr>
          <p:nvPr/>
        </p:nvSpPr>
        <p:spPr bwMode="auto">
          <a:xfrm flipH="1" flipV="1">
            <a:off x="4795100" y="4209595"/>
            <a:ext cx="1594814" cy="24711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840398"/>
              </p:ext>
            </p:extLst>
          </p:nvPr>
        </p:nvGraphicFramePr>
        <p:xfrm>
          <a:off x="4406427" y="3235046"/>
          <a:ext cx="3714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4" name="Equation" r:id="rId3" imgW="152280" imgH="228600" progId="Equation.DSMT4">
                  <p:embed/>
                </p:oleObj>
              </mc:Choice>
              <mc:Fallback>
                <p:oleObj name="Equation" r:id="rId3" imgW="152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06427" y="3235046"/>
                        <a:ext cx="371475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Αντικείμενο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56354"/>
              </p:ext>
            </p:extLst>
          </p:nvPr>
        </p:nvGraphicFramePr>
        <p:xfrm>
          <a:off x="4361344" y="4040981"/>
          <a:ext cx="40163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5" name="Equation" r:id="rId5" imgW="164880" imgH="228600" progId="Equation.DSMT4">
                  <p:embed/>
                </p:oleObj>
              </mc:Choice>
              <mc:Fallback>
                <p:oleObj name="Equation" r:id="rId5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61344" y="4040981"/>
                        <a:ext cx="401637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Ευθεία γραμμή σύνδεσης 10"/>
          <p:cNvCxnSpPr>
            <a:stCxn id="7" idx="0"/>
          </p:cNvCxnSpPr>
          <p:nvPr/>
        </p:nvCxnSpPr>
        <p:spPr>
          <a:xfrm>
            <a:off x="6084888" y="3357563"/>
            <a:ext cx="0" cy="23749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/>
        </p:nvCxnSpPr>
        <p:spPr>
          <a:xfrm>
            <a:off x="6389914" y="4209595"/>
            <a:ext cx="0" cy="152286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Αντικείμενο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840768"/>
              </p:ext>
            </p:extLst>
          </p:nvPr>
        </p:nvGraphicFramePr>
        <p:xfrm>
          <a:off x="5802313" y="5737225"/>
          <a:ext cx="43338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6" name="Equation" r:id="rId7" imgW="177480" imgH="228600" progId="Equation.DSMT4">
                  <p:embed/>
                </p:oleObj>
              </mc:Choice>
              <mc:Fallback>
                <p:oleObj name="Equation" r:id="rId7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02313" y="5737225"/>
                        <a:ext cx="433387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Αντικείμενο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180565"/>
              </p:ext>
            </p:extLst>
          </p:nvPr>
        </p:nvGraphicFramePr>
        <p:xfrm>
          <a:off x="6288088" y="5737225"/>
          <a:ext cx="4635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7" name="Equation" r:id="rId9" imgW="190440" imgH="228600" progId="Equation.DSMT4">
                  <p:embed/>
                </p:oleObj>
              </mc:Choice>
              <mc:Fallback>
                <p:oleObj name="Equation" r:id="rId9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288088" y="5737225"/>
                        <a:ext cx="463550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Αντικείμενο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970729"/>
              </p:ext>
            </p:extLst>
          </p:nvPr>
        </p:nvGraphicFramePr>
        <p:xfrm>
          <a:off x="5517510" y="1792288"/>
          <a:ext cx="46355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8" name="Equation" r:id="rId11" imgW="190440" imgH="228600" progId="Equation.DSMT4">
                  <p:embed/>
                </p:oleObj>
              </mc:Choice>
              <mc:Fallback>
                <p:oleObj name="Equation" r:id="rId11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517510" y="1792288"/>
                        <a:ext cx="463550" cy="557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Αντικείμενο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834059"/>
              </p:ext>
            </p:extLst>
          </p:nvPr>
        </p:nvGraphicFramePr>
        <p:xfrm>
          <a:off x="8099425" y="2111142"/>
          <a:ext cx="43338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9" name="Equation" r:id="rId13" imgW="177480" imgH="228600" progId="Equation.DSMT4">
                  <p:embed/>
                </p:oleObj>
              </mc:Choice>
              <mc:Fallback>
                <p:oleObj name="Equation" r:id="rId13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099425" y="2111142"/>
                        <a:ext cx="433387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Ευθύγραμμο βέλος σύνδεσης 16"/>
          <p:cNvCxnSpPr/>
          <p:nvPr/>
        </p:nvCxnSpPr>
        <p:spPr>
          <a:xfrm>
            <a:off x="7424623" y="2210564"/>
            <a:ext cx="542990" cy="4425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Αντικείμενο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0680128"/>
              </p:ext>
            </p:extLst>
          </p:nvPr>
        </p:nvGraphicFramePr>
        <p:xfrm>
          <a:off x="7741066" y="5794149"/>
          <a:ext cx="4635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0" name="Equation" r:id="rId15" imgW="190440" imgH="228600" progId="Equation.DSMT4">
                  <p:embed/>
                </p:oleObj>
              </mc:Choice>
              <mc:Fallback>
                <p:oleObj name="Equation" r:id="rId15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741066" y="5794149"/>
                        <a:ext cx="463550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Αντικείμενο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362564"/>
              </p:ext>
            </p:extLst>
          </p:nvPr>
        </p:nvGraphicFramePr>
        <p:xfrm>
          <a:off x="4368807" y="2276475"/>
          <a:ext cx="37147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1" name="Equation" r:id="rId17" imgW="152280" imgH="164880" progId="Equation.DSMT4">
                  <p:embed/>
                </p:oleObj>
              </mc:Choice>
              <mc:Fallback>
                <p:oleObj name="Equation" r:id="rId17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368807" y="2276475"/>
                        <a:ext cx="371475" cy="401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Αντικείμενο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831478"/>
              </p:ext>
            </p:extLst>
          </p:nvPr>
        </p:nvGraphicFramePr>
        <p:xfrm>
          <a:off x="4534516" y="5521034"/>
          <a:ext cx="284282" cy="397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2" name="Equation" r:id="rId19" imgW="126720" imgH="177480" progId="Equation.DSMT4">
                  <p:embed/>
                </p:oleObj>
              </mc:Choice>
              <mc:Fallback>
                <p:oleObj name="Equation" r:id="rId19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534516" y="5521034"/>
                        <a:ext cx="284282" cy="397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Αντικείμενο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728255"/>
              </p:ext>
            </p:extLst>
          </p:nvPr>
        </p:nvGraphicFramePr>
        <p:xfrm>
          <a:off x="5130800" y="27813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3" name="Equation" r:id="rId21" imgW="914400" imgH="198720" progId="Equation.DSMT4">
                  <p:embed/>
                </p:oleObj>
              </mc:Choice>
              <mc:Fallback>
                <p:oleObj name="Equation" r:id="rId21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130800" y="27813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Αντικείμενο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4416714"/>
              </p:ext>
            </p:extLst>
          </p:nvPr>
        </p:nvGraphicFramePr>
        <p:xfrm>
          <a:off x="6004672" y="2783256"/>
          <a:ext cx="3413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4" name="Equation" r:id="rId23" imgW="152280" imgH="164880" progId="Equation.DSMT4">
                  <p:embed/>
                </p:oleObj>
              </mc:Choice>
              <mc:Fallback>
                <p:oleObj name="Equation" r:id="rId23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004672" y="2783256"/>
                        <a:ext cx="341312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Αντικείμενο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668872"/>
              </p:ext>
            </p:extLst>
          </p:nvPr>
        </p:nvGraphicFramePr>
        <p:xfrm>
          <a:off x="6347621" y="3727387"/>
          <a:ext cx="341312" cy="357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5" name="Equation" r:id="rId25" imgW="152280" imgH="164880" progId="Equation.DSMT4">
                  <p:embed/>
                </p:oleObj>
              </mc:Choice>
              <mc:Fallback>
                <p:oleObj name="Equation" r:id="rId25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347621" y="3727387"/>
                        <a:ext cx="341312" cy="3575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Ευθεία γραμμή σύνδεσης 23"/>
          <p:cNvCxnSpPr/>
          <p:nvPr/>
        </p:nvCxnSpPr>
        <p:spPr>
          <a:xfrm>
            <a:off x="6040438" y="1991984"/>
            <a:ext cx="1281923" cy="31117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Αντικείμενο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293491"/>
              </p:ext>
            </p:extLst>
          </p:nvPr>
        </p:nvGraphicFramePr>
        <p:xfrm>
          <a:off x="6070600" y="1541463"/>
          <a:ext cx="493713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6" name="Equation" r:id="rId27" imgW="203040" imgH="228600" progId="Equation.DSMT4">
                  <p:embed/>
                </p:oleObj>
              </mc:Choice>
              <mc:Fallback>
                <p:oleObj name="Equation" r:id="rId27" imgW="203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070600" y="1541463"/>
                        <a:ext cx="493713" cy="557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Αντικείμενο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565542"/>
              </p:ext>
            </p:extLst>
          </p:nvPr>
        </p:nvGraphicFramePr>
        <p:xfrm>
          <a:off x="6297613" y="2352675"/>
          <a:ext cx="36988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7" name="Equation" r:id="rId29" imgW="164880" imgH="228600" progId="Equation.DSMT4">
                  <p:embed/>
                </p:oleObj>
              </mc:Choice>
              <mc:Fallback>
                <p:oleObj name="Equation" r:id="rId29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6297613" y="2352675"/>
                        <a:ext cx="369887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Αντικείμενο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266960"/>
              </p:ext>
            </p:extLst>
          </p:nvPr>
        </p:nvGraphicFramePr>
        <p:xfrm>
          <a:off x="6967235" y="3634122"/>
          <a:ext cx="398462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8" name="Equation" r:id="rId31" imgW="177480" imgH="228600" progId="Equation.DSMT4">
                  <p:embed/>
                </p:oleObj>
              </mc:Choice>
              <mc:Fallback>
                <p:oleObj name="Equation" r:id="rId31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6967235" y="3634122"/>
                        <a:ext cx="398462" cy="50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Ευθύγραμμο βέλος σύνδεσης 27"/>
          <p:cNvCxnSpPr/>
          <p:nvPr/>
        </p:nvCxnSpPr>
        <p:spPr>
          <a:xfrm>
            <a:off x="6175328" y="3357563"/>
            <a:ext cx="576310" cy="467518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ύγραμμο βέλος σύνδεσης 28"/>
          <p:cNvCxnSpPr/>
          <p:nvPr/>
        </p:nvCxnSpPr>
        <p:spPr>
          <a:xfrm flipV="1">
            <a:off x="5802313" y="2349500"/>
            <a:ext cx="282575" cy="12779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/>
        </p:nvCxnSpPr>
        <p:spPr>
          <a:xfrm>
            <a:off x="4859338" y="3792259"/>
            <a:ext cx="1979764" cy="3282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εία γραμμή σύνδεσης 30"/>
          <p:cNvCxnSpPr/>
          <p:nvPr/>
        </p:nvCxnSpPr>
        <p:spPr>
          <a:xfrm>
            <a:off x="6832601" y="3792259"/>
            <a:ext cx="44449" cy="1940204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Αντικείμενο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875087"/>
              </p:ext>
            </p:extLst>
          </p:nvPr>
        </p:nvGraphicFramePr>
        <p:xfrm>
          <a:off x="4391025" y="3609975"/>
          <a:ext cx="40322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9" name="Equation" r:id="rId33" imgW="164880" imgH="228600" progId="Equation.DSMT4">
                  <p:embed/>
                </p:oleObj>
              </mc:Choice>
              <mc:Fallback>
                <p:oleObj name="Equation" r:id="rId33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4391025" y="3609975"/>
                        <a:ext cx="403225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Αντικείμενο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957286"/>
              </p:ext>
            </p:extLst>
          </p:nvPr>
        </p:nvGraphicFramePr>
        <p:xfrm>
          <a:off x="6715124" y="5701835"/>
          <a:ext cx="4635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0" name="Equation" r:id="rId35" imgW="190440" imgH="228600" progId="Equation.DSMT4">
                  <p:embed/>
                </p:oleObj>
              </mc:Choice>
              <mc:Fallback>
                <p:oleObj name="Equation" r:id="rId35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6715124" y="5701835"/>
                        <a:ext cx="463550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Ορθογώνιο 34"/>
          <p:cNvSpPr/>
          <p:nvPr/>
        </p:nvSpPr>
        <p:spPr>
          <a:xfrm>
            <a:off x="4875213" y="3357563"/>
            <a:ext cx="1209675" cy="46751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Ορθογώνιο 35"/>
          <p:cNvSpPr/>
          <p:nvPr/>
        </p:nvSpPr>
        <p:spPr>
          <a:xfrm>
            <a:off x="6084888" y="3825081"/>
            <a:ext cx="792162" cy="1876754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7" name="Αντικείμενο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5336986"/>
              </p:ext>
            </p:extLst>
          </p:nvPr>
        </p:nvGraphicFramePr>
        <p:xfrm>
          <a:off x="5673725" y="3816350"/>
          <a:ext cx="3968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1" name="Equation" r:id="rId37" imgW="177480" imgH="164880" progId="Equation.DSMT4">
                  <p:embed/>
                </p:oleObj>
              </mc:Choice>
              <mc:Fallback>
                <p:oleObj name="Equation" r:id="rId37" imgW="1774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5673725" y="3816350"/>
                        <a:ext cx="396875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993038" y="2129716"/>
            <a:ext cx="2819426" cy="11227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b="1" dirty="0">
                <a:solidFill>
                  <a:srgbClr val="FF0000"/>
                </a:solidFill>
              </a:rPr>
              <a:t>  </a:t>
            </a:r>
            <a:r>
              <a:rPr lang="el-GR" b="1" dirty="0" smtClean="0">
                <a:solidFill>
                  <a:srgbClr val="FF0000"/>
                </a:solidFill>
              </a:rPr>
              <a:t>τα έσοδα αυξήθηκαν</a:t>
            </a:r>
          </a:p>
          <a:p>
            <a:pPr>
              <a:lnSpc>
                <a:spcPct val="200000"/>
              </a:lnSpc>
            </a:pPr>
            <a:r>
              <a:rPr lang="el-GR" b="1" dirty="0" smtClean="0">
                <a:solidFill>
                  <a:srgbClr val="FF0000"/>
                </a:solidFill>
              </a:rPr>
              <a:t>Παρά την πτώση των τιμών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9" name="Καμπύλο δεξιό βέλος 38"/>
          <p:cNvSpPr/>
          <p:nvPr/>
        </p:nvSpPr>
        <p:spPr>
          <a:xfrm rot="18496226">
            <a:off x="2642572" y="3332946"/>
            <a:ext cx="990600" cy="22221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6943" y="5794149"/>
            <a:ext cx="1261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Παράδοξο?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9938657" y="3252459"/>
            <a:ext cx="1683410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Έσοδα ή κέρδος</a:t>
            </a:r>
            <a:endParaRPr lang="en-GB" dirty="0"/>
          </a:p>
        </p:txBody>
      </p:sp>
      <p:graphicFrame>
        <p:nvGraphicFramePr>
          <p:cNvPr id="43" name="Αντικείμενο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910583"/>
              </p:ext>
            </p:extLst>
          </p:nvPr>
        </p:nvGraphicFramePr>
        <p:xfrm>
          <a:off x="363538" y="1123950"/>
          <a:ext cx="3370262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2" name="Equation" r:id="rId39" imgW="1155600" imgH="228600" progId="Equation.DSMT4">
                  <p:embed/>
                </p:oleObj>
              </mc:Choice>
              <mc:Fallback>
                <p:oleObj name="Equation" r:id="rId39" imgW="1155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363538" y="1123950"/>
                        <a:ext cx="3370262" cy="666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Θέση υποσέλιδου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Γεωργικό πρόβλημα (Farm problem Ι)</a:t>
            </a:r>
            <a:endParaRPr lang="en-GB" dirty="0"/>
          </a:p>
        </p:txBody>
      </p:sp>
      <p:sp>
        <p:nvSpPr>
          <p:cNvPr id="45" name="Θέση αριθμού διαφάνειας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5E80-CF0A-44A1-A9F0-2AAF0A1BBCA5}" type="slidenum">
              <a:rPr lang="en-GB" smtClean="0"/>
              <a:t>5</a:t>
            </a:fld>
            <a:endParaRPr lang="en-GB" dirty="0"/>
          </a:p>
        </p:txBody>
      </p:sp>
      <p:graphicFrame>
        <p:nvGraphicFramePr>
          <p:cNvPr id="67" name="Αντικείμενο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718438"/>
              </p:ext>
            </p:extLst>
          </p:nvPr>
        </p:nvGraphicFramePr>
        <p:xfrm>
          <a:off x="7353300" y="1520825"/>
          <a:ext cx="401638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3" name="Equation" r:id="rId41" imgW="164880" imgH="228600" progId="Equation.DSMT4">
                  <p:embed/>
                </p:oleObj>
              </mc:Choice>
              <mc:Fallback>
                <p:oleObj name="Equation" r:id="rId41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7353300" y="1520825"/>
                        <a:ext cx="401638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756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Γεωργικό πρόβλημα (Farm problem Ι)</a:t>
            </a:r>
            <a:endParaRPr lang="en-GB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5E80-CF0A-44A1-A9F0-2AAF0A1BBCA5}" type="slidenum">
              <a:rPr lang="en-GB" smtClean="0"/>
              <a:t>6</a:t>
            </a:fld>
            <a:endParaRPr lang="en-GB" dirty="0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4804910" y="1064985"/>
            <a:ext cx="0" cy="33829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804910" y="4449535"/>
            <a:ext cx="30956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6" name="Line 16"/>
          <p:cNvSpPr>
            <a:spLocks noChangeShapeType="1"/>
          </p:cNvSpPr>
          <p:nvPr/>
        </p:nvSpPr>
        <p:spPr bwMode="auto">
          <a:xfrm>
            <a:off x="5597072" y="991960"/>
            <a:ext cx="1225550" cy="30972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7" name="Line 17"/>
          <p:cNvSpPr>
            <a:spLocks noChangeShapeType="1"/>
          </p:cNvSpPr>
          <p:nvPr/>
        </p:nvSpPr>
        <p:spPr bwMode="auto">
          <a:xfrm flipV="1">
            <a:off x="4810815" y="707469"/>
            <a:ext cx="2624279" cy="260621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 flipV="1">
            <a:off x="4817666" y="1196304"/>
            <a:ext cx="3275598" cy="31856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9" name="Line 21"/>
          <p:cNvSpPr>
            <a:spLocks noChangeShapeType="1"/>
          </p:cNvSpPr>
          <p:nvPr/>
        </p:nvSpPr>
        <p:spPr bwMode="auto">
          <a:xfrm flipH="1">
            <a:off x="4804910" y="2073048"/>
            <a:ext cx="1225550" cy="0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sp>
        <p:nvSpPr>
          <p:cNvPr id="10" name="Line 22"/>
          <p:cNvSpPr>
            <a:spLocks noChangeShapeType="1"/>
          </p:cNvSpPr>
          <p:nvPr/>
        </p:nvSpPr>
        <p:spPr bwMode="auto">
          <a:xfrm flipH="1" flipV="1">
            <a:off x="4740672" y="2925080"/>
            <a:ext cx="1594814" cy="24711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p:graphicFrame>
        <p:nvGraphicFramePr>
          <p:cNvPr id="11" name="Αντικείμενο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727064"/>
              </p:ext>
            </p:extLst>
          </p:nvPr>
        </p:nvGraphicFramePr>
        <p:xfrm>
          <a:off x="4351999" y="1950531"/>
          <a:ext cx="3714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4" name="Equation" r:id="rId3" imgW="152280" imgH="228600" progId="Equation.DSMT4">
                  <p:embed/>
                </p:oleObj>
              </mc:Choice>
              <mc:Fallback>
                <p:oleObj name="Equation" r:id="rId3" imgW="152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51999" y="1950531"/>
                        <a:ext cx="371475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Αντικείμενο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044195"/>
              </p:ext>
            </p:extLst>
          </p:nvPr>
        </p:nvGraphicFramePr>
        <p:xfrm>
          <a:off x="4306916" y="2756466"/>
          <a:ext cx="40163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5" name="Equation" r:id="rId5" imgW="164880" imgH="228600" progId="Equation.DSMT4">
                  <p:embed/>
                </p:oleObj>
              </mc:Choice>
              <mc:Fallback>
                <p:oleObj name="Equation" r:id="rId5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06916" y="2756466"/>
                        <a:ext cx="401637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Ευθεία γραμμή σύνδεσης 12"/>
          <p:cNvCxnSpPr>
            <a:stCxn id="9" idx="0"/>
          </p:cNvCxnSpPr>
          <p:nvPr/>
        </p:nvCxnSpPr>
        <p:spPr>
          <a:xfrm>
            <a:off x="6030460" y="2073048"/>
            <a:ext cx="0" cy="23749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εία γραμμή σύνδεσης 13"/>
          <p:cNvCxnSpPr/>
          <p:nvPr/>
        </p:nvCxnSpPr>
        <p:spPr>
          <a:xfrm>
            <a:off x="6335486" y="2925080"/>
            <a:ext cx="0" cy="152286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Αντικείμενο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702042"/>
              </p:ext>
            </p:extLst>
          </p:nvPr>
        </p:nvGraphicFramePr>
        <p:xfrm>
          <a:off x="5747885" y="4452710"/>
          <a:ext cx="43338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6" name="Equation" r:id="rId7" imgW="177480" imgH="228600" progId="Equation.DSMT4">
                  <p:embed/>
                </p:oleObj>
              </mc:Choice>
              <mc:Fallback>
                <p:oleObj name="Equation" r:id="rId7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47885" y="4452710"/>
                        <a:ext cx="433387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Αντικείμενο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100649"/>
              </p:ext>
            </p:extLst>
          </p:nvPr>
        </p:nvGraphicFramePr>
        <p:xfrm>
          <a:off x="6233660" y="4452710"/>
          <a:ext cx="4635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7" name="Equation" r:id="rId9" imgW="190440" imgH="228600" progId="Equation.DSMT4">
                  <p:embed/>
                </p:oleObj>
              </mc:Choice>
              <mc:Fallback>
                <p:oleObj name="Equation" r:id="rId9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233660" y="4452710"/>
                        <a:ext cx="463550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Αντικείμενο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806453"/>
              </p:ext>
            </p:extLst>
          </p:nvPr>
        </p:nvGraphicFramePr>
        <p:xfrm>
          <a:off x="5463082" y="507773"/>
          <a:ext cx="46355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8" name="Equation" r:id="rId11" imgW="190440" imgH="228600" progId="Equation.DSMT4">
                  <p:embed/>
                </p:oleObj>
              </mc:Choice>
              <mc:Fallback>
                <p:oleObj name="Equation" r:id="rId11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463082" y="507773"/>
                        <a:ext cx="463550" cy="557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Αντικείμενο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992454"/>
              </p:ext>
            </p:extLst>
          </p:nvPr>
        </p:nvGraphicFramePr>
        <p:xfrm>
          <a:off x="8044997" y="826627"/>
          <a:ext cx="43338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9" name="Equation" r:id="rId13" imgW="177480" imgH="228600" progId="Equation.DSMT4">
                  <p:embed/>
                </p:oleObj>
              </mc:Choice>
              <mc:Fallback>
                <p:oleObj name="Equation" r:id="rId13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044997" y="826627"/>
                        <a:ext cx="433387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Ευθύγραμμο βέλος σύνδεσης 18"/>
          <p:cNvCxnSpPr/>
          <p:nvPr/>
        </p:nvCxnSpPr>
        <p:spPr>
          <a:xfrm>
            <a:off x="7370195" y="926049"/>
            <a:ext cx="542990" cy="4425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Αντικείμενο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902223"/>
              </p:ext>
            </p:extLst>
          </p:nvPr>
        </p:nvGraphicFramePr>
        <p:xfrm>
          <a:off x="4314379" y="991960"/>
          <a:ext cx="37147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0" name="Equation" r:id="rId15" imgW="152280" imgH="164880" progId="Equation.DSMT4">
                  <p:embed/>
                </p:oleObj>
              </mc:Choice>
              <mc:Fallback>
                <p:oleObj name="Equation" r:id="rId15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314379" y="991960"/>
                        <a:ext cx="371475" cy="401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Αντικείμενο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033791"/>
              </p:ext>
            </p:extLst>
          </p:nvPr>
        </p:nvGraphicFramePr>
        <p:xfrm>
          <a:off x="4480088" y="4236519"/>
          <a:ext cx="284282" cy="397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1" name="Equation" r:id="rId17" imgW="126720" imgH="177480" progId="Equation.DSMT4">
                  <p:embed/>
                </p:oleObj>
              </mc:Choice>
              <mc:Fallback>
                <p:oleObj name="Equation" r:id="rId17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480088" y="4236519"/>
                        <a:ext cx="284282" cy="397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Αντικείμενο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009463"/>
              </p:ext>
            </p:extLst>
          </p:nvPr>
        </p:nvGraphicFramePr>
        <p:xfrm>
          <a:off x="5076372" y="1496785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2" name="Equation" r:id="rId19" imgW="914400" imgH="198720" progId="Equation.DSMT4">
                  <p:embed/>
                </p:oleObj>
              </mc:Choice>
              <mc:Fallback>
                <p:oleObj name="Equation" r:id="rId19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076372" y="1496785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Αντικείμενο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826957"/>
              </p:ext>
            </p:extLst>
          </p:nvPr>
        </p:nvGraphicFramePr>
        <p:xfrm>
          <a:off x="5950244" y="1498741"/>
          <a:ext cx="3413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3" name="Equation" r:id="rId21" imgW="152280" imgH="164880" progId="Equation.DSMT4">
                  <p:embed/>
                </p:oleObj>
              </mc:Choice>
              <mc:Fallback>
                <p:oleObj name="Equation" r:id="rId21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950244" y="1498741"/>
                        <a:ext cx="341312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Αντικείμενο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802341"/>
              </p:ext>
            </p:extLst>
          </p:nvPr>
        </p:nvGraphicFramePr>
        <p:xfrm>
          <a:off x="6293193" y="2442872"/>
          <a:ext cx="341312" cy="357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4" name="Equation" r:id="rId23" imgW="152280" imgH="164880" progId="Equation.DSMT4">
                  <p:embed/>
                </p:oleObj>
              </mc:Choice>
              <mc:Fallback>
                <p:oleObj name="Equation" r:id="rId23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293193" y="2442872"/>
                        <a:ext cx="341312" cy="3575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Ευθεία γραμμή σύνδεσης 24"/>
          <p:cNvCxnSpPr/>
          <p:nvPr/>
        </p:nvCxnSpPr>
        <p:spPr>
          <a:xfrm>
            <a:off x="5986010" y="707469"/>
            <a:ext cx="1281923" cy="31117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Αντικείμενο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6594276"/>
              </p:ext>
            </p:extLst>
          </p:nvPr>
        </p:nvGraphicFramePr>
        <p:xfrm>
          <a:off x="6016172" y="256948"/>
          <a:ext cx="493713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5" name="Equation" r:id="rId25" imgW="203040" imgH="228600" progId="Equation.DSMT4">
                  <p:embed/>
                </p:oleObj>
              </mc:Choice>
              <mc:Fallback>
                <p:oleObj name="Equation" r:id="rId25" imgW="203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016172" y="256948"/>
                        <a:ext cx="493713" cy="557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Αντικείμενο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7302024"/>
              </p:ext>
            </p:extLst>
          </p:nvPr>
        </p:nvGraphicFramePr>
        <p:xfrm>
          <a:off x="6243185" y="1068160"/>
          <a:ext cx="36988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6" name="Equation" r:id="rId27" imgW="164880" imgH="228600" progId="Equation.DSMT4">
                  <p:embed/>
                </p:oleObj>
              </mc:Choice>
              <mc:Fallback>
                <p:oleObj name="Equation" r:id="rId27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243185" y="1068160"/>
                        <a:ext cx="369887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Αντικείμενο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043790"/>
              </p:ext>
            </p:extLst>
          </p:nvPr>
        </p:nvGraphicFramePr>
        <p:xfrm>
          <a:off x="6912807" y="2349607"/>
          <a:ext cx="398462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7" name="Equation" r:id="rId29" imgW="177480" imgH="228600" progId="Equation.DSMT4">
                  <p:embed/>
                </p:oleObj>
              </mc:Choice>
              <mc:Fallback>
                <p:oleObj name="Equation" r:id="rId29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6912807" y="2349607"/>
                        <a:ext cx="398462" cy="50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Ευθύγραμμο βέλος σύνδεσης 28"/>
          <p:cNvCxnSpPr/>
          <p:nvPr/>
        </p:nvCxnSpPr>
        <p:spPr>
          <a:xfrm>
            <a:off x="6120900" y="2073048"/>
            <a:ext cx="576310" cy="467518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ύγραμμο βέλος σύνδεσης 29"/>
          <p:cNvCxnSpPr/>
          <p:nvPr/>
        </p:nvCxnSpPr>
        <p:spPr>
          <a:xfrm flipV="1">
            <a:off x="5747885" y="1064985"/>
            <a:ext cx="282575" cy="12779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εία γραμμή σύνδεσης 30"/>
          <p:cNvCxnSpPr/>
          <p:nvPr/>
        </p:nvCxnSpPr>
        <p:spPr>
          <a:xfrm>
            <a:off x="4804910" y="2507744"/>
            <a:ext cx="1979764" cy="3282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/>
        </p:nvCxnSpPr>
        <p:spPr>
          <a:xfrm>
            <a:off x="6778173" y="2507744"/>
            <a:ext cx="44449" cy="1940204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Αντικείμενο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446199"/>
              </p:ext>
            </p:extLst>
          </p:nvPr>
        </p:nvGraphicFramePr>
        <p:xfrm>
          <a:off x="4336597" y="2325460"/>
          <a:ext cx="40322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8" name="Equation" r:id="rId31" imgW="164880" imgH="228600" progId="Equation.DSMT4">
                  <p:embed/>
                </p:oleObj>
              </mc:Choice>
              <mc:Fallback>
                <p:oleObj name="Equation" r:id="rId31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4336597" y="2325460"/>
                        <a:ext cx="403225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Αντικείμενο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456347"/>
              </p:ext>
            </p:extLst>
          </p:nvPr>
        </p:nvGraphicFramePr>
        <p:xfrm>
          <a:off x="6660696" y="4417320"/>
          <a:ext cx="4635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9" name="Equation" r:id="rId33" imgW="190440" imgH="228600" progId="Equation.DSMT4">
                  <p:embed/>
                </p:oleObj>
              </mc:Choice>
              <mc:Fallback>
                <p:oleObj name="Equation" r:id="rId33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6660696" y="4417320"/>
                        <a:ext cx="463550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Αντικείμενο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049300"/>
              </p:ext>
            </p:extLst>
          </p:nvPr>
        </p:nvGraphicFramePr>
        <p:xfrm>
          <a:off x="5619297" y="2531835"/>
          <a:ext cx="3968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20" name="Equation" r:id="rId35" imgW="177480" imgH="164880" progId="Equation.DSMT4">
                  <p:embed/>
                </p:oleObj>
              </mc:Choice>
              <mc:Fallback>
                <p:oleObj name="Equation" r:id="rId35" imgW="1774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5619297" y="2531835"/>
                        <a:ext cx="396875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Αντικείμενο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705096"/>
              </p:ext>
            </p:extLst>
          </p:nvPr>
        </p:nvGraphicFramePr>
        <p:xfrm>
          <a:off x="7298872" y="236310"/>
          <a:ext cx="401638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21" name="Equation" r:id="rId37" imgW="164880" imgH="228600" progId="Equation.DSMT4">
                  <p:embed/>
                </p:oleObj>
              </mc:Choice>
              <mc:Fallback>
                <p:oleObj name="Equation" r:id="rId37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7298872" y="236310"/>
                        <a:ext cx="401638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Ελεύθερη σχεδίαση 38"/>
          <p:cNvSpPr/>
          <p:nvPr/>
        </p:nvSpPr>
        <p:spPr>
          <a:xfrm>
            <a:off x="4822371" y="2068286"/>
            <a:ext cx="1197429" cy="1219200"/>
          </a:xfrm>
          <a:custGeom>
            <a:avLst/>
            <a:gdLst>
              <a:gd name="connsiteX0" fmla="*/ 10886 w 1197429"/>
              <a:gd name="connsiteY0" fmla="*/ 1219200 h 1219200"/>
              <a:gd name="connsiteX1" fmla="*/ 1197429 w 1197429"/>
              <a:gd name="connsiteY1" fmla="*/ 0 h 1219200"/>
              <a:gd name="connsiteX2" fmla="*/ 0 w 1197429"/>
              <a:gd name="connsiteY2" fmla="*/ 0 h 1219200"/>
              <a:gd name="connsiteX3" fmla="*/ 10886 w 1197429"/>
              <a:gd name="connsiteY3" fmla="*/ 121920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7429" h="1219200">
                <a:moveTo>
                  <a:pt x="10886" y="1219200"/>
                </a:moveTo>
                <a:lnTo>
                  <a:pt x="1197429" y="0"/>
                </a:lnTo>
                <a:lnTo>
                  <a:pt x="0" y="0"/>
                </a:lnTo>
                <a:cubicBezTo>
                  <a:pt x="3629" y="417286"/>
                  <a:pt x="7257" y="834571"/>
                  <a:pt x="10886" y="121920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Ελεύθερη σχεδίαση 39"/>
          <p:cNvSpPr/>
          <p:nvPr/>
        </p:nvSpPr>
        <p:spPr>
          <a:xfrm>
            <a:off x="4811486" y="2525486"/>
            <a:ext cx="1970314" cy="1883228"/>
          </a:xfrm>
          <a:custGeom>
            <a:avLst/>
            <a:gdLst>
              <a:gd name="connsiteX0" fmla="*/ 21771 w 1970314"/>
              <a:gd name="connsiteY0" fmla="*/ 0 h 1883228"/>
              <a:gd name="connsiteX1" fmla="*/ 1970314 w 1970314"/>
              <a:gd name="connsiteY1" fmla="*/ 21771 h 1883228"/>
              <a:gd name="connsiteX2" fmla="*/ 0 w 1970314"/>
              <a:gd name="connsiteY2" fmla="*/ 1883228 h 1883228"/>
              <a:gd name="connsiteX3" fmla="*/ 43543 w 1970314"/>
              <a:gd name="connsiteY3" fmla="*/ 54428 h 1883228"/>
              <a:gd name="connsiteX4" fmla="*/ 21771 w 1970314"/>
              <a:gd name="connsiteY4" fmla="*/ 0 h 188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314" h="1883228">
                <a:moveTo>
                  <a:pt x="21771" y="0"/>
                </a:moveTo>
                <a:lnTo>
                  <a:pt x="1970314" y="21771"/>
                </a:lnTo>
                <a:lnTo>
                  <a:pt x="0" y="1883228"/>
                </a:lnTo>
                <a:lnTo>
                  <a:pt x="43543" y="54428"/>
                </a:lnTo>
                <a:lnTo>
                  <a:pt x="21771" y="0"/>
                </a:lnTo>
                <a:close/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1327599" y="5253953"/>
            <a:ext cx="9377146" cy="1122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l-GR" dirty="0" smtClean="0"/>
              <a:t>Η ταυτόχρονη επίδραση της αύξησης του εισοδήματος (καταναλωτές) και  της τεχνολογικής προόδου έχει ευεργετική επίδραση στο πλεόνασμα των παραγωγών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98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Γεωργικό πρόβλημα (Farm problem Ι)</a:t>
            </a:r>
            <a:endParaRPr lang="en-GB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5E80-CF0A-44A1-A9F0-2AAF0A1BBCA5}" type="slidenum">
              <a:rPr lang="en-GB" smtClean="0"/>
              <a:t>7</a:t>
            </a:fld>
            <a:endParaRPr lang="en-GB" dirty="0"/>
          </a:p>
        </p:txBody>
      </p:sp>
      <p:pic>
        <p:nvPicPr>
          <p:cNvPr id="7170" name="Picture 2" descr="CC2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86" y="1153885"/>
            <a:ext cx="4703409" cy="3848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41914" y="598714"/>
            <a:ext cx="4660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Cobweb Diagram </a:t>
            </a:r>
            <a:r>
              <a:rPr lang="el-GR" dirty="0" smtClean="0"/>
              <a:t>–Ιστός της Αράχνης</a:t>
            </a:r>
            <a:r>
              <a:rPr lang="en-US" dirty="0" smtClean="0"/>
              <a:t>-</a:t>
            </a:r>
            <a:r>
              <a:rPr lang="el-GR" dirty="0" smtClean="0"/>
              <a:t>Συγκλίνει </a:t>
            </a:r>
            <a:endParaRPr lang="en-GB" dirty="0"/>
          </a:p>
        </p:txBody>
      </p:sp>
      <p:sp>
        <p:nvSpPr>
          <p:cNvPr id="5" name="Καμπύλο βέλος προς τα κάτω 4"/>
          <p:cNvSpPr/>
          <p:nvPr/>
        </p:nvSpPr>
        <p:spPr>
          <a:xfrm rot="11767385">
            <a:off x="1491824" y="4910194"/>
            <a:ext cx="1463675" cy="8868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Αριστερό βέλος 5"/>
          <p:cNvSpPr/>
          <p:nvPr/>
        </p:nvSpPr>
        <p:spPr>
          <a:xfrm>
            <a:off x="2028108" y="3951514"/>
            <a:ext cx="925286" cy="97972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Αντικείμενο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070883"/>
              </p:ext>
            </p:extLst>
          </p:nvPr>
        </p:nvGraphicFramePr>
        <p:xfrm>
          <a:off x="6395357" y="1719943"/>
          <a:ext cx="2365723" cy="956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4" imgW="1193760" imgH="482400" progId="Equation.DSMT4">
                  <p:embed/>
                </p:oleObj>
              </mc:Choice>
              <mc:Fallback>
                <p:oleObj name="Equation" r:id="rId4" imgW="11937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95357" y="1719943"/>
                        <a:ext cx="2365723" cy="9563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Βέλος προς τα κάτω 7"/>
          <p:cNvSpPr/>
          <p:nvPr/>
        </p:nvSpPr>
        <p:spPr>
          <a:xfrm>
            <a:off x="7402286" y="3418114"/>
            <a:ext cx="642257" cy="11212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131307"/>
              </p:ext>
            </p:extLst>
          </p:nvPr>
        </p:nvGraphicFramePr>
        <p:xfrm>
          <a:off x="7181398" y="4784045"/>
          <a:ext cx="1327602" cy="663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6" imgW="507960" imgH="253800" progId="Equation.DSMT4">
                  <p:embed/>
                </p:oleObj>
              </mc:Choice>
              <mc:Fallback>
                <p:oleObj name="Equation" r:id="rId6" imgW="5079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181398" y="4784045"/>
                        <a:ext cx="1327602" cy="6638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2458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Γεωργικό πρόβλημα (Farm problem Ι)</a:t>
            </a:r>
            <a:endParaRPr lang="en-GB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5E80-CF0A-44A1-A9F0-2AAF0A1BBCA5}" type="slidenum">
              <a:rPr lang="en-GB" smtClean="0"/>
              <a:t>8</a:t>
            </a:fld>
            <a:endParaRPr lang="en-GB" dirty="0"/>
          </a:p>
        </p:txBody>
      </p:sp>
      <p:pic>
        <p:nvPicPr>
          <p:cNvPr id="4" name="Picture 4" descr="File:DC2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689" y="1761515"/>
            <a:ext cx="4295775" cy="343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Καμπύλο βέλος προς τα κάτω 4"/>
          <p:cNvSpPr/>
          <p:nvPr/>
        </p:nvSpPr>
        <p:spPr>
          <a:xfrm rot="11767385">
            <a:off x="4793564" y="5048585"/>
            <a:ext cx="821025" cy="886804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1914" y="598714"/>
            <a:ext cx="4658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Cobweb Diagram </a:t>
            </a:r>
            <a:r>
              <a:rPr lang="el-GR" dirty="0" smtClean="0"/>
              <a:t>–Ιστός της Αράχνης</a:t>
            </a:r>
            <a:r>
              <a:rPr lang="en-US" dirty="0" smtClean="0"/>
              <a:t>-</a:t>
            </a:r>
            <a:r>
              <a:rPr lang="el-GR" dirty="0" smtClean="0"/>
              <a:t>Αποκλίνει</a:t>
            </a:r>
            <a:endParaRPr lang="en-GB" dirty="0"/>
          </a:p>
        </p:txBody>
      </p:sp>
      <p:graphicFrame>
        <p:nvGraphicFramePr>
          <p:cNvPr id="8" name="Αντικείμενο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6478986"/>
              </p:ext>
            </p:extLst>
          </p:nvPr>
        </p:nvGraphicFramePr>
        <p:xfrm>
          <a:off x="8153400" y="1600200"/>
          <a:ext cx="2365723" cy="956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4" imgW="1193760" imgH="482400" progId="Equation.DSMT4">
                  <p:embed/>
                </p:oleObj>
              </mc:Choice>
              <mc:Fallback>
                <p:oleObj name="Equation" r:id="rId4" imgW="11937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153400" y="1600200"/>
                        <a:ext cx="2365723" cy="9563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Βέλος προς τα κάτω 8"/>
          <p:cNvSpPr/>
          <p:nvPr/>
        </p:nvSpPr>
        <p:spPr>
          <a:xfrm>
            <a:off x="9144000" y="2841171"/>
            <a:ext cx="522514" cy="15566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1" name="Αντικείμενο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905501"/>
              </p:ext>
            </p:extLst>
          </p:nvPr>
        </p:nvGraphicFramePr>
        <p:xfrm>
          <a:off x="8672460" y="4828186"/>
          <a:ext cx="1327602" cy="663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6" imgW="507960" imgH="253800" progId="Equation.DSMT4">
                  <p:embed/>
                </p:oleObj>
              </mc:Choice>
              <mc:Fallback>
                <p:oleObj name="Equation" r:id="rId6" imgW="5079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672460" y="4828186"/>
                        <a:ext cx="1327602" cy="6638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155309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167</Words>
  <Application>Microsoft Office PowerPoint</Application>
  <PresentationFormat>Ευρεία οθόνη</PresentationFormat>
  <Paragraphs>42</Paragraphs>
  <Slides>8</Slides>
  <Notes>2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Θέμα του Office</vt:lpstr>
      <vt:lpstr>Equation</vt:lpstr>
      <vt:lpstr>MathType 6.0 Equation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Thanasis</dc:creator>
  <cp:lastModifiedBy>Thanasis</cp:lastModifiedBy>
  <cp:revision>51</cp:revision>
  <cp:lastPrinted>2016-10-25T16:16:12Z</cp:lastPrinted>
  <dcterms:created xsi:type="dcterms:W3CDTF">2016-10-13T08:53:07Z</dcterms:created>
  <dcterms:modified xsi:type="dcterms:W3CDTF">2017-01-24T13:36:16Z</dcterms:modified>
</cp:coreProperties>
</file>