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1" r:id="rId2"/>
    <p:sldId id="262" r:id="rId3"/>
    <p:sldId id="263" r:id="rId4"/>
    <p:sldId id="260" r:id="rId5"/>
    <p:sldId id="285" r:id="rId6"/>
    <p:sldId id="286" r:id="rId7"/>
    <p:sldId id="291" r:id="rId8"/>
    <p:sldId id="288" r:id="rId9"/>
    <p:sldId id="289" r:id="rId10"/>
    <p:sldId id="290" r:id="rId11"/>
    <p:sldId id="292" r:id="rId12"/>
    <p:sldId id="293" r:id="rId13"/>
    <p:sldId id="287" r:id="rId14"/>
    <p:sldId id="294" r:id="rId15"/>
    <p:sldId id="270" r:id="rId16"/>
    <p:sldId id="258" r:id="rId17"/>
    <p:sldId id="259" r:id="rId18"/>
    <p:sldId id="284" r:id="rId19"/>
    <p:sldId id="295" r:id="rId2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93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47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92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53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06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1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7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57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08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2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862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ED9EB-B609-4954-B3E5-7ACBC7B75736}" type="datetimeFigureOut">
              <a:rPr lang="fi-FI" smtClean="0"/>
              <a:t>19.12.2019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6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Οικονομική αξιολόγηση περιβαλλοντικών αγαθών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Διάλεξη </a:t>
            </a:r>
            <a:r>
              <a:rPr lang="fi-FI" dirty="0" smtClean="0"/>
              <a:t>4</a:t>
            </a:r>
            <a:r>
              <a:rPr lang="el-GR" baseline="30000" dirty="0" smtClean="0"/>
              <a:t>η</a:t>
            </a:r>
            <a:r>
              <a:rPr lang="fi-FI" dirty="0" smtClean="0"/>
              <a:t>: </a:t>
            </a:r>
            <a:r>
              <a:rPr lang="el-GR" dirty="0" smtClean="0"/>
              <a:t>Εισαγωγή </a:t>
            </a:r>
            <a:endParaRPr lang="fi-FI" dirty="0" smtClean="0"/>
          </a:p>
          <a:p>
            <a:r>
              <a:rPr lang="fi-FI" dirty="0" smtClean="0"/>
              <a:t>19</a:t>
            </a:r>
            <a:r>
              <a:rPr lang="el-GR" dirty="0" smtClean="0"/>
              <a:t>.1</a:t>
            </a:r>
            <a:r>
              <a:rPr lang="fi-FI" dirty="0" smtClean="0"/>
              <a:t>2</a:t>
            </a:r>
            <a:r>
              <a:rPr lang="el-GR" dirty="0" smtClean="0"/>
              <a:t>.2019</a:t>
            </a:r>
            <a:endParaRPr lang="fi-FI" dirty="0" smtClean="0"/>
          </a:p>
          <a:p>
            <a:pPr algn="l"/>
            <a:r>
              <a:rPr lang="el-GR" sz="2000" dirty="0" smtClean="0"/>
              <a:t>Γραμματικοπούλου Ιώαννα </a:t>
            </a:r>
            <a:endParaRPr lang="fi-FI" sz="2000" dirty="0" smtClean="0"/>
          </a:p>
          <a:p>
            <a:pPr marL="514350" indent="-514350">
              <a:buAutoNum type="arabicPeriod"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0737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Διαδικασία </a:t>
            </a:r>
            <a:r>
              <a:rPr lang="el-GR" sz="4000" dirty="0" smtClean="0">
                <a:solidFill>
                  <a:schemeClr val="accent1"/>
                </a:solidFill>
              </a:rPr>
              <a:t>πειραματικού σχεδιασμού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l-GR" sz="2400" dirty="0" smtClean="0"/>
              <a:t>Ο αριθμός των </a:t>
            </a:r>
            <a:r>
              <a:rPr lang="el-GR" sz="2400" dirty="0" smtClean="0"/>
              <a:t>επιλογών (</a:t>
            </a:r>
            <a:r>
              <a:rPr lang="en-US" sz="2400" dirty="0" smtClean="0"/>
              <a:t>choice sets) </a:t>
            </a:r>
            <a:r>
              <a:rPr lang="el-GR" sz="2400" dirty="0" smtClean="0"/>
              <a:t> </a:t>
            </a:r>
            <a:r>
              <a:rPr lang="el-GR" sz="2400" dirty="0" smtClean="0"/>
              <a:t>θα καθοριστεί </a:t>
            </a:r>
          </a:p>
          <a:p>
            <a:pPr marL="514350" indent="-514350">
              <a:buAutoNum type="arabicPeriod"/>
            </a:pPr>
            <a:r>
              <a:rPr lang="el-GR" sz="2400" dirty="0" smtClean="0"/>
              <a:t>Από τον αριθμό των χαρακτηριστικών </a:t>
            </a:r>
          </a:p>
          <a:p>
            <a:pPr marL="514350" indent="-514350">
              <a:buAutoNum type="arabicPeriod"/>
            </a:pPr>
            <a:r>
              <a:rPr lang="el-GR" sz="2400" dirty="0" smtClean="0"/>
              <a:t>Από τον αριθμό των επιπέδων τους </a:t>
            </a:r>
          </a:p>
          <a:p>
            <a:pPr marL="0" indent="0">
              <a:buNone/>
            </a:pPr>
            <a:r>
              <a:rPr lang="el-GR" sz="2400" dirty="0" smtClean="0"/>
              <a:t>Π.χ </a:t>
            </a:r>
          </a:p>
          <a:p>
            <a:pPr marL="0" indent="0">
              <a:buNone/>
            </a:pPr>
            <a:r>
              <a:rPr lang="el-GR" sz="2400" dirty="0" smtClean="0"/>
              <a:t>4 χαρακτηριστικά  </a:t>
            </a:r>
          </a:p>
          <a:p>
            <a:pPr marL="0" indent="0">
              <a:buNone/>
            </a:pPr>
            <a:r>
              <a:rPr lang="el-GR" sz="2400" dirty="0" smtClean="0"/>
              <a:t>3 επίπεδα το καθένα </a:t>
            </a:r>
          </a:p>
          <a:p>
            <a:pPr marL="0" indent="0">
              <a:buNone/>
            </a:pPr>
            <a:r>
              <a:rPr lang="el-GR" sz="2400" dirty="0" smtClean="0"/>
              <a:t>Αριθμός επιλογών=3^4=81 (όλοι οι πιθανοί συνδυασμοί</a:t>
            </a:r>
            <a:r>
              <a:rPr lang="en-US" sz="2400" dirty="0" smtClean="0"/>
              <a:t>: complete factorial design</a:t>
            </a:r>
            <a:r>
              <a:rPr lang="el-GR" sz="2400" dirty="0" smtClean="0"/>
              <a:t>) </a:t>
            </a:r>
            <a:endParaRPr lang="el-GR" sz="2400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469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Πειραματικός σχεδιασμός 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400" dirty="0" smtClean="0"/>
              <a:t>Ο πειραματικός σχεδιασμός βοηθάει στην επιλογή ενός μέρους από όλες τις πιθανές εκδοχές (</a:t>
            </a:r>
            <a:r>
              <a:rPr lang="en-US" sz="2400" dirty="0" smtClean="0"/>
              <a:t>subset) </a:t>
            </a:r>
            <a:r>
              <a:rPr lang="el-GR" sz="2400" dirty="0" smtClean="0"/>
              <a:t>εξασφαλίζοντας στατιστική αποτελεσματικότητα </a:t>
            </a:r>
            <a:endParaRPr lang="en-US" sz="2400" dirty="0" smtClean="0"/>
          </a:p>
          <a:p>
            <a:r>
              <a:rPr lang="el-GR" sz="2400" dirty="0" smtClean="0"/>
              <a:t>Χρήση στατιστικών πακέτων </a:t>
            </a:r>
          </a:p>
          <a:p>
            <a:r>
              <a:rPr lang="el-GR" sz="2400" dirty="0" smtClean="0"/>
              <a:t>Συνήθως εφαρμόζεται ο κλασματικός παραγοντικός σχεδιασμός (</a:t>
            </a:r>
            <a:r>
              <a:rPr lang="en-US" sz="2400" dirty="0" smtClean="0"/>
              <a:t>fractional factorial design) </a:t>
            </a:r>
            <a:r>
              <a:rPr lang="el-GR" sz="2400" dirty="0"/>
              <a:t> </a:t>
            </a:r>
            <a:r>
              <a:rPr lang="el-GR" sz="2400" dirty="0" smtClean="0"/>
              <a:t>με τις κάτωθι προϋποθέσεις</a:t>
            </a:r>
            <a:r>
              <a:rPr lang="en-US" sz="2400" dirty="0" smtClean="0"/>
              <a:t>:</a:t>
            </a:r>
          </a:p>
          <a:p>
            <a:pPr lvl="1"/>
            <a:r>
              <a:rPr lang="el-GR" sz="2400" dirty="0" smtClean="0"/>
              <a:t>Ορθογονικότητα (καμία συσχέτιση μεταξύ των χαρακτηριστικών)</a:t>
            </a:r>
          </a:p>
          <a:p>
            <a:pPr lvl="1"/>
            <a:r>
              <a:rPr lang="el-GR" sz="2400" smtClean="0"/>
              <a:t>Εξισορρ</a:t>
            </a:r>
            <a:r>
              <a:rPr lang="el-GR" sz="2400"/>
              <a:t>ό</a:t>
            </a:r>
            <a:r>
              <a:rPr lang="el-GR" sz="2400" smtClean="0"/>
              <a:t>πηση </a:t>
            </a:r>
            <a:r>
              <a:rPr lang="el-GR" sz="2400" smtClean="0"/>
              <a:t>χρησιμότητας </a:t>
            </a:r>
            <a:r>
              <a:rPr lang="el-GR" sz="2400" dirty="0" smtClean="0"/>
              <a:t>(</a:t>
            </a:r>
            <a:r>
              <a:rPr lang="en-US" sz="2400" dirty="0" smtClean="0"/>
              <a:t>Main effects design avoiding interactions: </a:t>
            </a:r>
            <a:r>
              <a:rPr lang="el-GR" sz="2400" dirty="0" smtClean="0"/>
              <a:t>η επίδραση κάθε χαρακτηριστικού δεν εξαρτάται από το επίπεδο των υπόλοιπων χαρακτηριστικών</a:t>
            </a:r>
            <a:r>
              <a:rPr lang="en-US" sz="2400" dirty="0" smtClean="0"/>
              <a:t>) </a:t>
            </a:r>
            <a:endParaRPr lang="el-GR" sz="24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138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Κάρτες επιλογής (</a:t>
            </a:r>
            <a:r>
              <a:rPr lang="en-US" sz="4000" dirty="0">
                <a:solidFill>
                  <a:schemeClr val="accent1"/>
                </a:solidFill>
              </a:rPr>
              <a:t>choice sets)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 smtClean="0"/>
              <a:t>Όσο μικρότερος είναι ο αριθμός των χαρακτηριστικών και των επιπέδων τους τόσο μεγαλύτερος μπορεί να είναι ο αριθμός των καρτών επιλογής </a:t>
            </a:r>
            <a:endParaRPr lang="en-US" sz="2400" dirty="0" smtClean="0"/>
          </a:p>
          <a:p>
            <a:pPr marL="0" indent="0" algn="just">
              <a:buNone/>
            </a:pPr>
            <a:endParaRPr lang="el-GR" sz="2400" dirty="0" smtClean="0"/>
          </a:p>
          <a:p>
            <a:pPr algn="just"/>
            <a:r>
              <a:rPr lang="el-GR" sz="2400" dirty="0" smtClean="0"/>
              <a:t>Συνήθως 4 με 6 επιλέγονται (επίσης πολλές φορές χρησιμοποιούνται </a:t>
            </a:r>
            <a:r>
              <a:rPr lang="en-US" sz="2400" dirty="0" smtClean="0"/>
              <a:t>blocks of choice sets)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606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accent1"/>
                </a:solidFill>
              </a:rPr>
              <a:t>Παράδειγμα κάρτας επιλογών </a:t>
            </a:r>
            <a:endParaRPr lang="fi-FI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67748"/>
            <a:ext cx="4680520" cy="5017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7938"/>
            <a:ext cx="7789194" cy="931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68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solidFill>
                  <a:schemeClr val="accent1"/>
                </a:solidFill>
              </a:rPr>
              <a:t>Παράδειγμα </a:t>
            </a:r>
            <a:r>
              <a:rPr lang="el-GR" sz="2400" dirty="0" smtClean="0">
                <a:solidFill>
                  <a:schemeClr val="accent1"/>
                </a:solidFill>
              </a:rPr>
              <a:t>χαρακτηριστκών και των επιπέδων τους</a:t>
            </a:r>
            <a:endParaRPr lang="fi-FI" sz="2400" dirty="0">
              <a:solidFill>
                <a:schemeClr val="accent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229600" cy="26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4437112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 optimal choice sets</a:t>
            </a:r>
          </a:p>
          <a:p>
            <a:endParaRPr lang="en-US" dirty="0"/>
          </a:p>
          <a:p>
            <a:r>
              <a:rPr lang="el-GR" dirty="0" smtClean="0"/>
              <a:t>4 </a:t>
            </a:r>
            <a:r>
              <a:rPr lang="en-US" dirty="0" smtClean="0"/>
              <a:t>choice sets per respondent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608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Συζήτηση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dirty="0" smtClean="0"/>
              <a:t>Πλεονεκτήματα</a:t>
            </a:r>
            <a:endParaRPr lang="en-US" dirty="0" smtClean="0"/>
          </a:p>
          <a:p>
            <a:pPr lvl="1" algn="just"/>
            <a:r>
              <a:rPr lang="el-GR" sz="2100" dirty="0" smtClean="0"/>
              <a:t>Εκτίμηση πολλαπλών χαρακτηριστικών (στη </a:t>
            </a:r>
            <a:r>
              <a:rPr lang="en-US" sz="2100" dirty="0" smtClean="0"/>
              <a:t>CVM </a:t>
            </a:r>
            <a:r>
              <a:rPr lang="el-GR" sz="2100" dirty="0" smtClean="0"/>
              <a:t>πως θα μπορούσε να γίνει?)</a:t>
            </a:r>
          </a:p>
          <a:p>
            <a:pPr lvl="1" algn="just"/>
            <a:r>
              <a:rPr lang="el-GR" sz="2100" dirty="0" smtClean="0"/>
              <a:t>Μετράει την οριακή αξία (</a:t>
            </a:r>
            <a:r>
              <a:rPr lang="en-US" sz="2100" dirty="0" smtClean="0"/>
              <a:t>marginal value) </a:t>
            </a:r>
            <a:r>
              <a:rPr lang="el-GR" sz="2100" dirty="0" smtClean="0"/>
              <a:t>της αλλαγής στα χαρακτηριστικά του αγαθού</a:t>
            </a:r>
          </a:p>
          <a:p>
            <a:pPr lvl="1" algn="just"/>
            <a:r>
              <a:rPr lang="el-GR" sz="2100" dirty="0" smtClean="0"/>
              <a:t>Αποφυγή δυσκολιών</a:t>
            </a:r>
            <a:r>
              <a:rPr lang="en-US" sz="2100" dirty="0" smtClean="0"/>
              <a:t> </a:t>
            </a:r>
            <a:r>
              <a:rPr lang="el-GR" sz="2100" dirty="0" smtClean="0"/>
              <a:t>απόκρισης σε σχέση με την </a:t>
            </a:r>
            <a:r>
              <a:rPr lang="en-US" sz="2100" dirty="0" smtClean="0"/>
              <a:t>CVM </a:t>
            </a:r>
            <a:r>
              <a:rPr lang="el-GR" sz="2100" dirty="0" smtClean="0"/>
              <a:t>(</a:t>
            </a:r>
            <a:r>
              <a:rPr lang="en-US" sz="2100" dirty="0" smtClean="0"/>
              <a:t>yea saying issue</a:t>
            </a:r>
            <a:r>
              <a:rPr lang="el-GR" sz="2100" dirty="0" smtClean="0"/>
              <a:t>)</a:t>
            </a:r>
            <a:r>
              <a:rPr lang="en-US" sz="2100" dirty="0" smtClean="0"/>
              <a:t> </a:t>
            </a:r>
            <a:endParaRPr lang="el-GR" sz="2100" dirty="0" smtClean="0"/>
          </a:p>
          <a:p>
            <a:pPr algn="just"/>
            <a:endParaRPr lang="el-GR" dirty="0"/>
          </a:p>
          <a:p>
            <a:pPr algn="just"/>
            <a:r>
              <a:rPr lang="el-GR" dirty="0" smtClean="0"/>
              <a:t>Μειονεκτήματα</a:t>
            </a:r>
          </a:p>
          <a:p>
            <a:pPr lvl="1" algn="just"/>
            <a:r>
              <a:rPr lang="el-GR" sz="2100" dirty="0" smtClean="0"/>
              <a:t>Κακός σχεδιασμός πειράματος και παράλειψη σημαντικών χαρακτηριστικών </a:t>
            </a:r>
          </a:p>
          <a:p>
            <a:pPr lvl="1" algn="just"/>
            <a:r>
              <a:rPr lang="el-GR" sz="2100" dirty="0" smtClean="0"/>
              <a:t>Εκτιμητές ευημερίας (</a:t>
            </a:r>
            <a:r>
              <a:rPr lang="en-US" sz="2100" dirty="0" smtClean="0"/>
              <a:t>WTP estimates)</a:t>
            </a:r>
            <a:r>
              <a:rPr lang="el-GR" sz="2100" dirty="0" smtClean="0"/>
              <a:t> επηρρεάζονται από το σχεδιασμό πειράματος </a:t>
            </a:r>
            <a:endParaRPr lang="en-US" sz="2100" dirty="0" smtClean="0"/>
          </a:p>
          <a:p>
            <a:pPr lvl="1" algn="just"/>
            <a:r>
              <a:rPr lang="el-GR" sz="2100" dirty="0" smtClean="0"/>
              <a:t>Δυσκολία απόκρισης σ</a:t>
            </a:r>
            <a:r>
              <a:rPr lang="el-GR" sz="2100" dirty="0"/>
              <a:t>τ</a:t>
            </a:r>
            <a:r>
              <a:rPr lang="fi-FI" sz="2100" dirty="0" smtClean="0"/>
              <a:t>n</a:t>
            </a:r>
            <a:r>
              <a:rPr lang="el-GR" sz="2100" dirty="0" smtClean="0"/>
              <a:t>ν περιπτωση πολλών καρτών </a:t>
            </a:r>
            <a:r>
              <a:rPr lang="en-US" sz="2100" dirty="0" smtClean="0"/>
              <a:t>(cognitive burden)</a:t>
            </a:r>
          </a:p>
          <a:p>
            <a:pPr marL="457200" lvl="1" indent="0" algn="just">
              <a:buNone/>
            </a:pPr>
            <a:endParaRPr lang="fi-FI" sz="2100" dirty="0"/>
          </a:p>
          <a:p>
            <a:pPr marL="457200" lvl="1" indent="0" algn="just">
              <a:buNone/>
            </a:pPr>
            <a:r>
              <a:rPr lang="el-GR" sz="2100" dirty="0" smtClean="0"/>
              <a:t>Σε ότι αφορά συγκεκριμένες μεροληψίες όπως</a:t>
            </a:r>
          </a:p>
          <a:p>
            <a:pPr marL="457200" lvl="1" indent="0" algn="just">
              <a:buNone/>
            </a:pPr>
            <a:r>
              <a:rPr lang="el-GR" sz="2100" dirty="0" smtClean="0"/>
              <a:t>Α. Υποθετικής αγοράς (</a:t>
            </a:r>
            <a:r>
              <a:rPr lang="en-US" sz="2100" dirty="0" err="1" smtClean="0"/>
              <a:t>hypotherical</a:t>
            </a:r>
            <a:r>
              <a:rPr lang="en-US" sz="2100" dirty="0" smtClean="0"/>
              <a:t> bias)</a:t>
            </a:r>
          </a:p>
          <a:p>
            <a:pPr marL="457200" lvl="1" indent="0" algn="just">
              <a:buNone/>
            </a:pPr>
            <a:r>
              <a:rPr lang="en-US" sz="2100" dirty="0" smtClean="0"/>
              <a:t>B. </a:t>
            </a:r>
            <a:r>
              <a:rPr lang="el-GR" sz="2100" dirty="0" smtClean="0"/>
              <a:t>Πεδιου εφαρμογής </a:t>
            </a:r>
            <a:r>
              <a:rPr lang="en-US" sz="2100" dirty="0" smtClean="0"/>
              <a:t>(</a:t>
            </a:r>
            <a:r>
              <a:rPr lang="en-US" sz="2100" dirty="0" err="1" smtClean="0"/>
              <a:t>Insensitiviy</a:t>
            </a:r>
            <a:r>
              <a:rPr lang="en-US" sz="2100" dirty="0" smtClean="0"/>
              <a:t> in scope or Part whole bias): </a:t>
            </a:r>
            <a:r>
              <a:rPr lang="el-GR" sz="2100" dirty="0" smtClean="0"/>
              <a:t>η αξία ενός αγαθού δεν διαφέρει στατ.σημαντικά από την αξία ενός μεγαλύτερου αγαθού</a:t>
            </a:r>
            <a:endParaRPr lang="en-US" sz="2100" dirty="0" smtClean="0"/>
          </a:p>
          <a:p>
            <a:pPr marL="457200" lvl="1" indent="0" algn="just">
              <a:buNone/>
            </a:pPr>
            <a:endParaRPr lang="el-GR" sz="2100" dirty="0" smtClean="0"/>
          </a:p>
          <a:p>
            <a:pPr marL="0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        CEM </a:t>
            </a:r>
            <a:r>
              <a:rPr lang="el-GR" sz="2100" dirty="0"/>
              <a:t>δεν είναι απαραίτητη καλυτερη επιλογή σε σχέση με την </a:t>
            </a:r>
            <a:r>
              <a:rPr lang="en-US" sz="2100" dirty="0"/>
              <a:t>CVM</a:t>
            </a:r>
            <a:endParaRPr lang="el-GR" sz="2100" dirty="0"/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25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Βιβλιογραφία </a:t>
            </a:r>
            <a:r>
              <a:rPr lang="el-GR" sz="4000" dirty="0" smtClean="0">
                <a:solidFill>
                  <a:schemeClr val="accent1"/>
                </a:solidFill>
              </a:rPr>
              <a:t>εργασίας</a:t>
            </a:r>
            <a:r>
              <a:rPr lang="en-US" sz="4000" dirty="0" smtClean="0">
                <a:solidFill>
                  <a:schemeClr val="accent1"/>
                </a:solidFill>
              </a:rPr>
              <a:t> 1</a:t>
            </a:r>
            <a:r>
              <a:rPr lang="el-GR" sz="4000" dirty="0" smtClean="0">
                <a:solidFill>
                  <a:schemeClr val="accent1"/>
                </a:solidFill>
              </a:rPr>
              <a:t> 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l-GR" sz="1800" dirty="0" smtClean="0"/>
              <a:t>Επικεντρωθείτε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smtClean="0"/>
              <a:t>-Abstract</a:t>
            </a:r>
            <a:endParaRPr lang="el-GR" sz="1800" dirty="0" smtClean="0"/>
          </a:p>
          <a:p>
            <a:pPr marL="0" indent="0">
              <a:buNone/>
            </a:pPr>
            <a:r>
              <a:rPr lang="el-GR" sz="1800" dirty="0" smtClean="0"/>
              <a:t>-</a:t>
            </a:r>
            <a:r>
              <a:rPr lang="en-US" sz="1800" dirty="0" smtClean="0"/>
              <a:t>Parts: 1, 4, 7 and 8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19" y="1340768"/>
            <a:ext cx="6694909" cy="2096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47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>
                <a:solidFill>
                  <a:schemeClr val="accent1"/>
                </a:solidFill>
              </a:rPr>
              <a:t>Εργασία</a:t>
            </a:r>
            <a:r>
              <a:rPr lang="en-US" sz="4000" dirty="0" smtClean="0">
                <a:solidFill>
                  <a:schemeClr val="accent1"/>
                </a:solidFill>
              </a:rPr>
              <a:t> 1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Περιγράψτε τον  στόχο της έρευνας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Μεταφράστε τα χαρακτηριστικά του πειράματος σε οικοσ. Υπηρεσιες </a:t>
            </a:r>
            <a:endParaRPr lang="fi-FI" dirty="0" smtClean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Εξηγείστε τις εξ. (7) και (14)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Πως κατατάσονται τα χαρακτηριστικά σύμφωνα με το </a:t>
            </a:r>
            <a:r>
              <a:rPr lang="en-US" dirty="0" smtClean="0"/>
              <a:t>CL </a:t>
            </a:r>
            <a:r>
              <a:rPr lang="el-GR" dirty="0" smtClean="0"/>
              <a:t>μοντέλο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Δώστε μια σύντομη περίληψη των βασικών ευρημάτων ανάλυσης ευημερίας και των πολιτικών εφαρμογών (1 διαφάνεια) 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0" indent="0">
              <a:buNone/>
            </a:pPr>
            <a:r>
              <a:rPr lang="el-GR" dirty="0"/>
              <a:t>Χρησιμοποιειστε τη βιβλιογραφική αναφορά.</a:t>
            </a:r>
            <a:endParaRPr lang="fi-FI" dirty="0"/>
          </a:p>
          <a:p>
            <a:endParaRPr lang="el-GR" dirty="0"/>
          </a:p>
          <a:p>
            <a:r>
              <a:rPr lang="el-GR" dirty="0"/>
              <a:t>Ετοιμάστε μια 5’ παρουσίαση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52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Βιβλιογραφία εργασίας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2</a:t>
            </a:r>
            <a:r>
              <a:rPr lang="el-GR" dirty="0" smtClean="0">
                <a:solidFill>
                  <a:schemeClr val="accent1"/>
                </a:solidFill>
              </a:rPr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539552" y="380195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Επικεντρωθείτε</a:t>
            </a:r>
            <a:r>
              <a:rPr lang="en-US" dirty="0"/>
              <a:t>:</a:t>
            </a:r>
          </a:p>
          <a:p>
            <a:r>
              <a:rPr lang="en-US" dirty="0"/>
              <a:t>-Abstract</a:t>
            </a:r>
          </a:p>
          <a:p>
            <a:r>
              <a:rPr lang="en-US" dirty="0" smtClean="0"/>
              <a:t>-Parts: </a:t>
            </a:r>
          </a:p>
          <a:p>
            <a:r>
              <a:rPr lang="en-US" dirty="0" smtClean="0"/>
              <a:t>2.2, 3.2.1, 3.2.2. and 4</a:t>
            </a:r>
            <a:endParaRPr lang="el-GR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529017" cy="140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1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>
                <a:solidFill>
                  <a:schemeClr val="accent1"/>
                </a:solidFill>
              </a:rPr>
              <a:t>Εργασία</a:t>
            </a:r>
            <a:r>
              <a:rPr lang="en-US" sz="4000" dirty="0" smtClean="0">
                <a:solidFill>
                  <a:schemeClr val="accent1"/>
                </a:solidFill>
              </a:rPr>
              <a:t> 2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Περιγράψτε τον  στόχο της έρευνας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Περιγράψτε τον σχεδιασμό της έρευνας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Πως κατατάσονται τα χαρακτηριστικά στην κατηγορία των νοικοκυριών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Περιγράψτε </a:t>
            </a:r>
            <a:r>
              <a:rPr lang="el-GR" dirty="0" smtClean="0"/>
              <a:t>πως υπολογίστηκε το </a:t>
            </a:r>
            <a:r>
              <a:rPr lang="en-US" dirty="0" smtClean="0"/>
              <a:t>WTP</a:t>
            </a:r>
            <a:r>
              <a:rPr lang="el-GR" dirty="0"/>
              <a:t> </a:t>
            </a:r>
            <a:r>
              <a:rPr lang="el-GR" dirty="0" smtClean="0"/>
              <a:t>και τους λόγους που επιλέχθηκε αυτός ο τρόπος. Πώς μεταφράστηκε σε χρηματική αξία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Δώστε μια σύντομη περίληψη των πολιτικών εφαρμογών και προεκτάσεων (1 διαφάνεια) 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0" indent="0">
              <a:buNone/>
            </a:pPr>
            <a:r>
              <a:rPr lang="el-GR" dirty="0"/>
              <a:t>Χρησιμοποιειστε τη βιβλιογραφική αναφορά.</a:t>
            </a:r>
            <a:endParaRPr lang="fi-FI" dirty="0"/>
          </a:p>
          <a:p>
            <a:endParaRPr lang="el-GR" dirty="0"/>
          </a:p>
          <a:p>
            <a:r>
              <a:rPr lang="el-GR" dirty="0"/>
              <a:t>Ετοιμάστε μια 5’ παρουσίαση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61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μαθήματος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Παρουσίαση εργασιών</a:t>
            </a:r>
          </a:p>
          <a:p>
            <a:r>
              <a:rPr lang="el-GR" dirty="0" smtClean="0"/>
              <a:t>Εισαγωγή στις μεθοδολογίες </a:t>
            </a:r>
          </a:p>
          <a:p>
            <a:r>
              <a:rPr lang="el-GR" dirty="0" smtClean="0"/>
              <a:t>Διαδικασία μεθοδολογίας</a:t>
            </a:r>
          </a:p>
          <a:p>
            <a:pPr lvl="1"/>
            <a:r>
              <a:rPr lang="el-GR" dirty="0" smtClean="0"/>
              <a:t>δηλωμένης προτίμησης</a:t>
            </a:r>
            <a:r>
              <a:rPr lang="en-US" dirty="0" smtClean="0"/>
              <a:t>: </a:t>
            </a:r>
            <a:r>
              <a:rPr lang="fi-FI" dirty="0" err="1" smtClean="0"/>
              <a:t>Choice</a:t>
            </a:r>
            <a:r>
              <a:rPr lang="fi-FI" dirty="0" smtClean="0"/>
              <a:t> </a:t>
            </a:r>
            <a:r>
              <a:rPr lang="fi-FI" dirty="0" err="1" smtClean="0"/>
              <a:t>experiment</a:t>
            </a:r>
            <a:r>
              <a:rPr lang="fi-FI" dirty="0" smtClean="0"/>
              <a:t> </a:t>
            </a:r>
            <a:r>
              <a:rPr lang="fi-FI" dirty="0" err="1" smtClean="0"/>
              <a:t>method</a:t>
            </a:r>
            <a:endParaRPr lang="el-GR" dirty="0" smtClean="0"/>
          </a:p>
          <a:p>
            <a:pPr lvl="1"/>
            <a:r>
              <a:rPr lang="el-GR" dirty="0" smtClean="0"/>
              <a:t>Παραδείγματα </a:t>
            </a:r>
          </a:p>
          <a:p>
            <a:r>
              <a:rPr lang="el-GR" dirty="0" smtClean="0"/>
              <a:t>Συζήτηση </a:t>
            </a:r>
          </a:p>
          <a:p>
            <a:r>
              <a:rPr lang="el-GR" dirty="0" smtClean="0"/>
              <a:t>Παρουσίαση εργασίας </a:t>
            </a:r>
          </a:p>
          <a:p>
            <a:endParaRPr lang="fi-FI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08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pPr lvl="0"/>
            <a:endParaRPr lang="fi-FI" dirty="0"/>
          </a:p>
          <a:p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755576" y="1268760"/>
            <a:ext cx="67687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dirty="0"/>
              <a:t>Χάλκος, Γ., (2013). Οικονομία και περιβάλλον: Μέθοδοι αποτίμησης και διαχείρισης. Liberal Books</a:t>
            </a:r>
            <a:r>
              <a:rPr lang="el-GR" dirty="0" smtClean="0"/>
              <a:t>.</a:t>
            </a:r>
            <a:endParaRPr lang="fi-FI" dirty="0" smtClean="0"/>
          </a:p>
          <a:p>
            <a:pPr lvl="0"/>
            <a:endParaRPr lang="fi-FI" dirty="0"/>
          </a:p>
          <a:p>
            <a:pPr lvl="0"/>
            <a:endParaRPr lang="fi-FI" dirty="0"/>
          </a:p>
          <a:p>
            <a:r>
              <a:rPr lang="en-US" dirty="0"/>
              <a:t>Bateman, Ian J. et al.: Economic Valuation with Stated Preference Techniques: A Manual, Edward Elgar, </a:t>
            </a:r>
            <a:r>
              <a:rPr lang="en-US" dirty="0" smtClean="0"/>
              <a:t>2002 (Ch. 1; 3; 4 and 5)</a:t>
            </a:r>
            <a:endParaRPr lang="fi-FI" dirty="0"/>
          </a:p>
          <a:p>
            <a:pPr lvl="0"/>
            <a:endParaRPr lang="fi-FI" dirty="0" smtClean="0"/>
          </a:p>
          <a:p>
            <a:pPr lvl="0"/>
            <a:endParaRPr lang="fi-FI" dirty="0"/>
          </a:p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238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4509120"/>
            <a:ext cx="8856984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Τυπολογία </a:t>
            </a:r>
            <a:endParaRPr lang="fi-FI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181924"/>
              </p:ext>
            </p:extLst>
          </p:nvPr>
        </p:nvGraphicFramePr>
        <p:xfrm>
          <a:off x="467544" y="836712"/>
          <a:ext cx="8496944" cy="5590540"/>
        </p:xfrm>
        <a:graphic>
          <a:graphicData uri="http://schemas.openxmlformats.org/drawingml/2006/table">
            <a:tbl>
              <a:tblPr firstRow="1" firstCol="1" bandRow="1"/>
              <a:tblGrid>
                <a:gridCol w="2955458"/>
                <a:gridCol w="5541486"/>
              </a:tblGrid>
              <a:tr h="291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Economic valuation approach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Method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58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Direct market valuation methods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Price-based 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Market prices (MP)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Cost-based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Avoided damage cost (ADC)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Replacement cost (RPC)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Restoration cost (RC)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Production-based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Production function approach (PFA)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Net factor income approach (NFA)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582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Revealed preference methods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Hedonic pricing (HP)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Travel cost  (TC)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Stated preferences methods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Contingent valuation (CV)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Choice modelling (CM)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Deliberative group valuation (DVM)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873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Benefit transfer methods 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Unit transfer (UT)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Value transfer (VT)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Value transfer function (meta-analytic approach) (VTF)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4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1"/>
                </a:solidFill>
              </a:rPr>
              <a:t>Μέθοδο</a:t>
            </a:r>
            <a:r>
              <a:rPr lang="el-GR" dirty="0">
                <a:solidFill>
                  <a:schemeClr val="accent1"/>
                </a:solidFill>
              </a:rPr>
              <a:t>ς</a:t>
            </a:r>
            <a:r>
              <a:rPr lang="el-GR" dirty="0" smtClean="0">
                <a:solidFill>
                  <a:schemeClr val="accent1"/>
                </a:solidFill>
              </a:rPr>
              <a:t> Διαμόρφωσης Επιλογών (</a:t>
            </a:r>
            <a:r>
              <a:rPr lang="en-US" dirty="0" smtClean="0">
                <a:solidFill>
                  <a:schemeClr val="accent1"/>
                </a:solidFill>
              </a:rPr>
              <a:t>Choice Modelling method)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el-GR" sz="4500" dirty="0" smtClean="0"/>
              <a:t>Βασίζετε στην αποτίμηση της αξίας των χαρακτηριστικών των περιβαλλοντικων αγαθών και τη μεταβολή αυτών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4500" dirty="0" smtClean="0"/>
              <a:t>Ρωτάει ευθέως</a:t>
            </a:r>
            <a:r>
              <a:rPr lang="fi-FI" sz="4500" dirty="0" smtClean="0"/>
              <a:t>: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4500" dirty="0" smtClean="0"/>
              <a:t>Ποιά επιλογή μεταξύ των εναλλακτικών προτιμάς;</a:t>
            </a:r>
          </a:p>
          <a:p>
            <a:pPr>
              <a:lnSpc>
                <a:spcPct val="170000"/>
              </a:lnSpc>
            </a:pPr>
            <a:r>
              <a:rPr lang="el-GR" sz="4500" dirty="0" smtClean="0"/>
              <a:t>Η προθυμία πληρωμής </a:t>
            </a:r>
            <a:r>
              <a:rPr lang="en-US" sz="4500" dirty="0" smtClean="0"/>
              <a:t>(WTP) </a:t>
            </a:r>
            <a:r>
              <a:rPr lang="el-GR" sz="4500" dirty="0" smtClean="0"/>
              <a:t> αποκαλύπτεται έμμεσα. </a:t>
            </a:r>
          </a:p>
          <a:p>
            <a:pPr>
              <a:lnSpc>
                <a:spcPct val="170000"/>
              </a:lnSpc>
            </a:pPr>
            <a:r>
              <a:rPr lang="el-GR" sz="4500" dirty="0" smtClean="0"/>
              <a:t>Παρέχει σημαντικές πληροφορίεας για την σχετική αξία των περιβαλλοντικών χαρακτηριστών (</a:t>
            </a:r>
            <a:r>
              <a:rPr lang="en-US" sz="4500" dirty="0" smtClean="0"/>
              <a:t>environmental attributes) </a:t>
            </a:r>
          </a:p>
          <a:p>
            <a:pPr>
              <a:lnSpc>
                <a:spcPct val="170000"/>
              </a:lnSpc>
            </a:pPr>
            <a:r>
              <a:rPr lang="el-GR" sz="4500" dirty="0" smtClean="0"/>
              <a:t>Μέσω την μεθόδου μπορούμε να κατατάξουμε τα χαρακτηριστικά αυτά </a:t>
            </a:r>
          </a:p>
          <a:p>
            <a:pPr>
              <a:lnSpc>
                <a:spcPct val="170000"/>
              </a:lnSpc>
            </a:pPr>
            <a:r>
              <a:rPr lang="el-GR" sz="4500" dirty="0" smtClean="0"/>
              <a:t>Μπορούμε νε </a:t>
            </a:r>
            <a:r>
              <a:rPr lang="el-GR" sz="4500" dirty="0" smtClean="0"/>
              <a:t>διεξάγουμε </a:t>
            </a:r>
            <a:r>
              <a:rPr lang="el-GR" sz="4500" dirty="0" smtClean="0"/>
              <a:t>ανάλυση </a:t>
            </a:r>
            <a:r>
              <a:rPr lang="el-GR" sz="4500" dirty="0" smtClean="0"/>
              <a:t>ευημερίας (</a:t>
            </a:r>
            <a:r>
              <a:rPr lang="en-US" sz="4500" dirty="0" smtClean="0"/>
              <a:t>welfare analysis) </a:t>
            </a:r>
            <a:r>
              <a:rPr lang="el-GR" sz="4500" dirty="0" smtClean="0"/>
              <a:t>για διαφορετικά σενάρια από όπου προκύπτει συνολική αποτίμηση της περιβαλλοντικής πολιτικής αλλαγής 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36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1"/>
                </a:solidFill>
              </a:rPr>
              <a:t>Μέθοδος Διαμόρφωσης Επιλογών (</a:t>
            </a:r>
            <a:r>
              <a:rPr lang="en-US" dirty="0">
                <a:solidFill>
                  <a:schemeClr val="accent1"/>
                </a:solidFill>
              </a:rPr>
              <a:t>Choice Modelling method)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Παραλλαγές μεθόδου</a:t>
            </a:r>
            <a:r>
              <a:rPr lang="en-US" dirty="0" smtClean="0"/>
              <a:t>: 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Μέθοδος πειράματος επιλογής (</a:t>
            </a:r>
            <a:r>
              <a:rPr lang="en-US" dirty="0" smtClean="0">
                <a:solidFill>
                  <a:srgbClr val="FF0000"/>
                </a:solidFill>
              </a:rPr>
              <a:t>choice experiment</a:t>
            </a:r>
            <a:r>
              <a:rPr lang="el-GR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l-GR" dirty="0" smtClean="0"/>
              <a:t>Μέθοδος υποθετικής ταξινόμησης (</a:t>
            </a:r>
            <a:r>
              <a:rPr lang="en-US" dirty="0" smtClean="0"/>
              <a:t>contingent ranking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Μέθοδος υποθετικής βαθμολόγησης </a:t>
            </a:r>
            <a:r>
              <a:rPr lang="en-US" dirty="0" smtClean="0"/>
              <a:t>(contingent rating)</a:t>
            </a:r>
            <a:endParaRPr lang="el-GR" dirty="0" smtClean="0"/>
          </a:p>
          <a:p>
            <a:pPr lvl="1"/>
            <a:r>
              <a:rPr lang="el-GR" dirty="0" smtClean="0"/>
              <a:t>Μέθοδος σύγκρισης κατά ζεύγη (</a:t>
            </a:r>
            <a:r>
              <a:rPr lang="en-US" dirty="0" smtClean="0"/>
              <a:t>paired comparison)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330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Σύγκριση μεθόδων </a:t>
            </a:r>
            <a:endParaRPr lang="fi-FI" sz="40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373750"/>
              </p:ext>
            </p:extLst>
          </p:nvPr>
        </p:nvGraphicFramePr>
        <p:xfrm>
          <a:off x="457200" y="1600200"/>
          <a:ext cx="82296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Μέθοδος</a:t>
                      </a:r>
                      <a:r>
                        <a:rPr lang="el-GR" sz="1400" baseline="0" dirty="0" smtClean="0"/>
                        <a:t> 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Διαδικασία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Είναι συμβατή με</a:t>
                      </a:r>
                      <a:r>
                        <a:rPr lang="el-GR" sz="1400" baseline="0" dirty="0" smtClean="0"/>
                        <a:t> την αποτίμηση αξιών για α</a:t>
                      </a:r>
                      <a:r>
                        <a:rPr lang="el-GR" sz="1400" dirty="0" smtClean="0"/>
                        <a:t>νάλυση ευημερίας (</a:t>
                      </a:r>
                      <a:r>
                        <a:rPr lang="en-US" sz="1400" dirty="0" smtClean="0"/>
                        <a:t>WTP or welfare</a:t>
                      </a:r>
                      <a:r>
                        <a:rPr lang="en-US" sz="1400" baseline="0" dirty="0" smtClean="0"/>
                        <a:t> analysis estimates)</a:t>
                      </a:r>
                      <a:r>
                        <a:rPr lang="el-GR" sz="1400" dirty="0" smtClean="0"/>
                        <a:t> </a:t>
                      </a:r>
                      <a:endParaRPr lang="fi-FI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Μέθοδος πειράματος επιλογής (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choice experiment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Επιλογή ανάμεσα σε 2 ή περισσότερες</a:t>
                      </a:r>
                      <a:r>
                        <a:rPr lang="el-GR" sz="1400" baseline="0" dirty="0" smtClean="0"/>
                        <a:t> εναλλάκτικές σε σχέση με την επιλογή αναφοράς 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l-GR" sz="1400" dirty="0" smtClean="0"/>
                        <a:t>Ναι</a:t>
                      </a:r>
                      <a:r>
                        <a:rPr lang="el-GR" sz="1400" baseline="0" dirty="0" smtClean="0"/>
                        <a:t> </a:t>
                      </a:r>
                      <a:endParaRPr lang="fi-FI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Μέθοδος υποθετικής ταξινόμησης (</a:t>
                      </a:r>
                      <a:r>
                        <a:rPr lang="en-US" sz="1400" dirty="0" smtClean="0"/>
                        <a:t>contingent ranking</a:t>
                      </a:r>
                      <a:r>
                        <a:rPr lang="el-GR" sz="1400" dirty="0" smtClean="0"/>
                        <a:t>)</a:t>
                      </a:r>
                    </a:p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Ταξινομήση εναλλακτικών 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Εξαρτάται</a:t>
                      </a:r>
                      <a:r>
                        <a:rPr lang="el-GR" sz="1400" baseline="0" dirty="0" smtClean="0"/>
                        <a:t> </a:t>
                      </a:r>
                      <a:endParaRPr lang="fi-FI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Μέθοδος υποθετικής βαθμολόγησης </a:t>
                      </a:r>
                      <a:r>
                        <a:rPr lang="en-US" sz="1400" dirty="0" smtClean="0"/>
                        <a:t>(contingent rating)</a:t>
                      </a:r>
                      <a:endParaRPr lang="el-GR" sz="1400" dirty="0" smtClean="0"/>
                    </a:p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Βαθμολόγηση επιλογών</a:t>
                      </a:r>
                      <a:r>
                        <a:rPr lang="el-GR" sz="1400" baseline="0" dirty="0" smtClean="0"/>
                        <a:t> από το 1 έως το 10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Αβέβαιο</a:t>
                      </a:r>
                      <a:endParaRPr lang="fi-FI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Μέθοδος σύγκρισης κατά ζεύγη (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paired comparison)</a:t>
                      </a:r>
                      <a:endParaRPr lang="fi-FI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Βαθμολόγηση ζεύγους επιλογών σε ίδια κλίμακα </a:t>
                      </a:r>
                      <a:endParaRPr lang="fi-FI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Αβέβαιο</a:t>
                      </a:r>
                      <a:endParaRPr lang="fi-FI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38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1"/>
                </a:solidFill>
              </a:rPr>
              <a:t>Μέθοδος Πειράματος Επιλογής (</a:t>
            </a:r>
            <a:r>
              <a:rPr lang="en-US" dirty="0">
                <a:solidFill>
                  <a:schemeClr val="accent1"/>
                </a:solidFill>
              </a:rPr>
              <a:t>Choice experiment method)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Βήματα εφαρμογής </a:t>
            </a:r>
          </a:p>
          <a:p>
            <a:pPr marL="514350" indent="-514350">
              <a:buAutoNum type="arabicPeriod"/>
            </a:pPr>
            <a:r>
              <a:rPr lang="el-GR" sz="2600" dirty="0" smtClean="0"/>
              <a:t>Περιγραφή προβλήματος</a:t>
            </a:r>
          </a:p>
          <a:p>
            <a:pPr marL="514350" indent="-514350">
              <a:buAutoNum type="arabicPeriod"/>
            </a:pPr>
            <a:r>
              <a:rPr lang="el-GR" sz="2600" dirty="0" smtClean="0"/>
              <a:t>Περιγραφή εναλλακτικών σεναρίων και επιλογών </a:t>
            </a:r>
          </a:p>
          <a:p>
            <a:pPr marL="514350" indent="-514350">
              <a:buAutoNum type="arabicPeriod"/>
            </a:pPr>
            <a:r>
              <a:rPr lang="el-GR" sz="2600" dirty="0" smtClean="0"/>
              <a:t>Πειραματικός σχεδιασμός </a:t>
            </a:r>
          </a:p>
          <a:p>
            <a:pPr marL="514350" indent="-514350">
              <a:buAutoNum type="arabicPeriod"/>
            </a:pPr>
            <a:r>
              <a:rPr lang="el-GR" sz="2600" dirty="0" smtClean="0"/>
              <a:t>Επιλογή αριθμού των καρτών επιλογής</a:t>
            </a:r>
          </a:p>
          <a:p>
            <a:pPr marL="514350" indent="-514350">
              <a:buAutoNum type="arabicPeriod"/>
            </a:pPr>
            <a:r>
              <a:rPr lang="el-GR" sz="2600" dirty="0" smtClean="0"/>
              <a:t>Δημιουργία ερωτηματολογίου</a:t>
            </a:r>
          </a:p>
          <a:p>
            <a:pPr marL="514350" indent="-514350">
              <a:buAutoNum type="arabicPeriod"/>
            </a:pPr>
            <a:r>
              <a:rPr lang="el-GR" sz="2600" dirty="0" smtClean="0"/>
              <a:t>Συλλογή δεδομένων </a:t>
            </a:r>
          </a:p>
          <a:p>
            <a:pPr marL="514350" indent="-514350">
              <a:buAutoNum type="arabicPeriod"/>
            </a:pPr>
            <a:r>
              <a:rPr lang="el-GR" sz="2600" dirty="0" smtClean="0"/>
              <a:t>Οικονομετρική ανάλυση </a:t>
            </a:r>
          </a:p>
          <a:p>
            <a:pPr marL="514350" indent="-514350">
              <a:buAutoNum type="arabicPeriod"/>
            </a:pPr>
            <a:r>
              <a:rPr lang="el-GR" sz="2600" dirty="0" smtClean="0"/>
              <a:t>Συμπεράσματα και προτάσεις πολιτικής εφαρμογής </a:t>
            </a:r>
            <a:endParaRPr lang="fi-FI" sz="2600" dirty="0"/>
          </a:p>
        </p:txBody>
      </p:sp>
      <p:sp>
        <p:nvSpPr>
          <p:cNvPr id="4" name="Right Brace 3"/>
          <p:cNvSpPr/>
          <p:nvPr/>
        </p:nvSpPr>
        <p:spPr>
          <a:xfrm>
            <a:off x="7524328" y="2060848"/>
            <a:ext cx="648072" cy="18722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xtBox 4"/>
          <p:cNvSpPr txBox="1"/>
          <p:nvPr/>
        </p:nvSpPr>
        <p:spPr>
          <a:xfrm rot="5400000">
            <a:off x="7564978" y="26716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Σχεδιασμός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868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Σημεία </a:t>
            </a:r>
            <a:r>
              <a:rPr lang="el-GR" sz="4000" dirty="0" smtClean="0">
                <a:solidFill>
                  <a:schemeClr val="accent1"/>
                </a:solidFill>
              </a:rPr>
              <a:t>κλειδιά </a:t>
            </a:r>
            <a:r>
              <a:rPr lang="el-GR" sz="4000" dirty="0">
                <a:solidFill>
                  <a:schemeClr val="accent1"/>
                </a:solidFill>
              </a:rPr>
              <a:t>στο σχεδιασμό της μεθόδου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Επιλογή των χαρακτηριστικών </a:t>
            </a:r>
            <a:r>
              <a:rPr lang="en-US" dirty="0" smtClean="0"/>
              <a:t>(attributes)</a:t>
            </a:r>
            <a:endParaRPr lang="el-GR" dirty="0" smtClean="0"/>
          </a:p>
          <a:p>
            <a:pPr lvl="1"/>
            <a:r>
              <a:rPr lang="el-GR" dirty="0" smtClean="0"/>
              <a:t>Εξέταση βιβλιογραφίας </a:t>
            </a:r>
          </a:p>
          <a:p>
            <a:pPr lvl="1"/>
            <a:r>
              <a:rPr lang="el-GR" dirty="0" smtClean="0"/>
              <a:t>Συζήτηση σε μικρές ομάδες (</a:t>
            </a:r>
            <a:r>
              <a:rPr lang="en-US" dirty="0" smtClean="0"/>
              <a:t>focus groups/experts discussions) </a:t>
            </a:r>
            <a:endParaRPr lang="fi-FI" dirty="0"/>
          </a:p>
          <a:p>
            <a:r>
              <a:rPr lang="el-GR" dirty="0" smtClean="0"/>
              <a:t>Επιλογή των επιπέδων τους</a:t>
            </a:r>
            <a:r>
              <a:rPr lang="en-US" dirty="0" smtClean="0"/>
              <a:t> (attribute levels)</a:t>
            </a:r>
          </a:p>
          <a:p>
            <a:pPr lvl="1"/>
            <a:r>
              <a:rPr lang="el-GR" dirty="0" smtClean="0"/>
              <a:t>Ρεαλιστικά </a:t>
            </a:r>
          </a:p>
          <a:p>
            <a:pPr lvl="1"/>
            <a:r>
              <a:rPr lang="el-GR" dirty="0" smtClean="0"/>
              <a:t>Εύρος εφαρμόσιμο </a:t>
            </a:r>
            <a:r>
              <a:rPr lang="en-US" dirty="0" smtClean="0"/>
              <a:t> </a:t>
            </a:r>
          </a:p>
          <a:p>
            <a:r>
              <a:rPr lang="el-GR" dirty="0" smtClean="0"/>
              <a:t>Επιλογή του σημείου αναφοράς </a:t>
            </a:r>
            <a:r>
              <a:rPr lang="en-US" dirty="0" smtClean="0"/>
              <a:t>(do nothing or </a:t>
            </a:r>
            <a:r>
              <a:rPr lang="en-US" dirty="0"/>
              <a:t>s</a:t>
            </a:r>
            <a:r>
              <a:rPr lang="en-US" dirty="0" smtClean="0"/>
              <a:t>tatus quo state) </a:t>
            </a:r>
          </a:p>
          <a:p>
            <a:r>
              <a:rPr lang="el-GR" dirty="0" smtClean="0"/>
              <a:t>Επιλογή και περιγραφή των επιλογών (</a:t>
            </a:r>
            <a:r>
              <a:rPr lang="en-US" dirty="0" smtClean="0"/>
              <a:t>policy options or alternatives)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66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</TotalTime>
  <Words>949</Words>
  <Application>Microsoft Office PowerPoint</Application>
  <PresentationFormat>On-screen Show (4:3)</PresentationFormat>
  <Paragraphs>174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</vt:lpstr>
      <vt:lpstr>Οικονομική αξιολόγηση περιβαλλοντικών αγαθών </vt:lpstr>
      <vt:lpstr>Δομή μαθήματος </vt:lpstr>
      <vt:lpstr>Βιβλιογραφία </vt:lpstr>
      <vt:lpstr>Τυπολογία </vt:lpstr>
      <vt:lpstr>Μέθοδος Διαμόρφωσης Επιλογών (Choice Modelling method)</vt:lpstr>
      <vt:lpstr>Μέθοδος Διαμόρφωσης Επιλογών (Choice Modelling method)</vt:lpstr>
      <vt:lpstr>Σύγκριση μεθόδων </vt:lpstr>
      <vt:lpstr>Μέθοδος Πειράματος Επιλογής (Choice experiment method)</vt:lpstr>
      <vt:lpstr>Σημεία κλειδιά στο σχεδιασμό της μεθόδου</vt:lpstr>
      <vt:lpstr>Διαδικασία πειραματικού σχεδιασμού</vt:lpstr>
      <vt:lpstr>Πειραματικός σχεδιασμός </vt:lpstr>
      <vt:lpstr>Κάρτες επιλογής (choice sets)</vt:lpstr>
      <vt:lpstr>Παράδειγμα κάρτας επιλογών </vt:lpstr>
      <vt:lpstr>Παράδειγμα χαρακτηριστκών και των επιπέδων τους</vt:lpstr>
      <vt:lpstr>Συζήτηση</vt:lpstr>
      <vt:lpstr>Βιβλιογραφία εργασίας 1 </vt:lpstr>
      <vt:lpstr>Εργασία 1</vt:lpstr>
      <vt:lpstr>Βιβλιογραφία εργασίας 2 </vt:lpstr>
      <vt:lpstr>Εργασία 2</vt:lpstr>
    </vt:vector>
  </TitlesOfParts>
  <Company>LUKE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Grammatikopoulou Ioanna</dc:creator>
  <cp:lastModifiedBy>Grammatikopoulou Ioanna</cp:lastModifiedBy>
  <cp:revision>44</cp:revision>
  <dcterms:created xsi:type="dcterms:W3CDTF">2019-12-04T08:40:32Z</dcterms:created>
  <dcterms:modified xsi:type="dcterms:W3CDTF">2019-12-19T08:53:36Z</dcterms:modified>
</cp:coreProperties>
</file>