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303" r:id="rId3"/>
    <p:sldId id="304" r:id="rId4"/>
    <p:sldId id="286" r:id="rId5"/>
    <p:sldId id="285" r:id="rId6"/>
    <p:sldId id="284" r:id="rId7"/>
    <p:sldId id="287" r:id="rId8"/>
    <p:sldId id="307" r:id="rId9"/>
    <p:sldId id="289" r:id="rId10"/>
    <p:sldId id="290" r:id="rId11"/>
    <p:sldId id="291" r:id="rId12"/>
    <p:sldId id="292" r:id="rId13"/>
    <p:sldId id="295" r:id="rId14"/>
    <p:sldId id="293" r:id="rId15"/>
    <p:sldId id="294" r:id="rId16"/>
    <p:sldId id="296" r:id="rId17"/>
    <p:sldId id="297" r:id="rId18"/>
    <p:sldId id="301" r:id="rId19"/>
    <p:sldId id="300" r:id="rId20"/>
    <p:sldId id="277" r:id="rId21"/>
    <p:sldId id="275" r:id="rId22"/>
    <p:sldId id="268" r:id="rId23"/>
    <p:sldId id="305" r:id="rId24"/>
    <p:sldId id="271" r:id="rId25"/>
    <p:sldId id="299" r:id="rId26"/>
    <p:sldId id="302" r:id="rId27"/>
    <p:sldId id="267" r:id="rId28"/>
    <p:sldId id="306" r:id="rId29"/>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63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2E568C-8295-477D-827B-44DAD2A37C79}" type="datetimeFigureOut">
              <a:rPr lang="fi-FI" smtClean="0"/>
              <a:t>7.11.2019</a:t>
            </a:fld>
            <a:endParaRPr lang="fi-FI"/>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D91582-1EDB-41FE-A011-34C914F04EA1}" type="slidenum">
              <a:rPr lang="fi-FI" smtClean="0"/>
              <a:t>‹#›</a:t>
            </a:fld>
            <a:endParaRPr lang="fi-FI"/>
          </a:p>
        </p:txBody>
      </p:sp>
    </p:spTree>
    <p:extLst>
      <p:ext uri="{BB962C8B-B14F-4D97-AF65-F5344CB8AC3E}">
        <p14:creationId xmlns:p14="http://schemas.microsoft.com/office/powerpoint/2010/main" val="2500479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B8D91582-1EDB-41FE-A011-34C914F04EA1}" type="slidenum">
              <a:rPr lang="fi-FI" smtClean="0"/>
              <a:t>10</a:t>
            </a:fld>
            <a:endParaRPr lang="fi-FI"/>
          </a:p>
        </p:txBody>
      </p:sp>
    </p:spTree>
    <p:extLst>
      <p:ext uri="{BB962C8B-B14F-4D97-AF65-F5344CB8AC3E}">
        <p14:creationId xmlns:p14="http://schemas.microsoft.com/office/powerpoint/2010/main" val="632541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Some valuation methods are more appropriate than others for valuing particular ecosystem services and for the elicitation of specific value components such as direct and indirect use values or use and non-use values.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Regulation services have been mainly valued through avoided cost, replacement and restoration costs, or contingent valuation</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Cultural services through travel cost (recreation, tourism or science), hedonic pricing (aesthetic information), or contingent valuation (spiritual benefits –i.e. existence value)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provisioning services through methods based on the production function approach and direct market valuation approach </a:t>
            </a:r>
            <a:endParaRPr lang="fi-FI" dirty="0"/>
          </a:p>
        </p:txBody>
      </p:sp>
      <p:sp>
        <p:nvSpPr>
          <p:cNvPr id="4" name="Slide Number Placeholder 3"/>
          <p:cNvSpPr>
            <a:spLocks noGrp="1"/>
          </p:cNvSpPr>
          <p:nvPr>
            <p:ph type="sldNum" sz="quarter" idx="10"/>
          </p:nvPr>
        </p:nvSpPr>
        <p:spPr/>
        <p:txBody>
          <a:bodyPr/>
          <a:lstStyle/>
          <a:p>
            <a:fld id="{113B72BF-2B2E-4C80-91B0-90472FABABCC}" type="slidenum">
              <a:rPr lang="en-GB" smtClean="0"/>
              <a:pPr/>
              <a:t>25</a:t>
            </a:fld>
            <a:endParaRPr lang="en-GB"/>
          </a:p>
        </p:txBody>
      </p:sp>
    </p:spTree>
    <p:extLst>
      <p:ext uri="{BB962C8B-B14F-4D97-AF65-F5344CB8AC3E}">
        <p14:creationId xmlns:p14="http://schemas.microsoft.com/office/powerpoint/2010/main" val="3608562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i-FI"/>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a:p>
        </p:txBody>
      </p:sp>
      <p:sp>
        <p:nvSpPr>
          <p:cNvPr id="4" name="Date Placeholder 3"/>
          <p:cNvSpPr>
            <a:spLocks noGrp="1"/>
          </p:cNvSpPr>
          <p:nvPr>
            <p:ph type="dt" sz="half" idx="10"/>
          </p:nvPr>
        </p:nvSpPr>
        <p:spPr/>
        <p:txBody>
          <a:bodyPr/>
          <a:lstStyle/>
          <a:p>
            <a:fld id="{B13ED9EB-B609-4954-B3E5-7ACBC7B75736}" type="datetimeFigureOut">
              <a:rPr lang="fi-FI" smtClean="0"/>
              <a:t>7.11.2019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9EBE4C88-C832-4E34-879B-CA327BC1B922}" type="slidenum">
              <a:rPr lang="fi-FI" smtClean="0"/>
              <a:t>‹#›</a:t>
            </a:fld>
            <a:endParaRPr lang="fi-FI"/>
          </a:p>
        </p:txBody>
      </p:sp>
    </p:spTree>
    <p:extLst>
      <p:ext uri="{BB962C8B-B14F-4D97-AF65-F5344CB8AC3E}">
        <p14:creationId xmlns:p14="http://schemas.microsoft.com/office/powerpoint/2010/main" val="3468933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B13ED9EB-B609-4954-B3E5-7ACBC7B75736}" type="datetimeFigureOut">
              <a:rPr lang="fi-FI" smtClean="0"/>
              <a:t>7.11.2019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9EBE4C88-C832-4E34-879B-CA327BC1B922}" type="slidenum">
              <a:rPr lang="fi-FI" smtClean="0"/>
              <a:t>‹#›</a:t>
            </a:fld>
            <a:endParaRPr lang="fi-FI"/>
          </a:p>
        </p:txBody>
      </p:sp>
    </p:spTree>
    <p:extLst>
      <p:ext uri="{BB962C8B-B14F-4D97-AF65-F5344CB8AC3E}">
        <p14:creationId xmlns:p14="http://schemas.microsoft.com/office/powerpoint/2010/main" val="703476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i-FI"/>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B13ED9EB-B609-4954-B3E5-7ACBC7B75736}" type="datetimeFigureOut">
              <a:rPr lang="fi-FI" smtClean="0"/>
              <a:t>7.11.2019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9EBE4C88-C832-4E34-879B-CA327BC1B922}" type="slidenum">
              <a:rPr lang="fi-FI" smtClean="0"/>
              <a:t>‹#›</a:t>
            </a:fld>
            <a:endParaRPr lang="fi-FI"/>
          </a:p>
        </p:txBody>
      </p:sp>
    </p:spTree>
    <p:extLst>
      <p:ext uri="{BB962C8B-B14F-4D97-AF65-F5344CB8AC3E}">
        <p14:creationId xmlns:p14="http://schemas.microsoft.com/office/powerpoint/2010/main" val="4286926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B13ED9EB-B609-4954-B3E5-7ACBC7B75736}" type="datetimeFigureOut">
              <a:rPr lang="fi-FI" smtClean="0"/>
              <a:t>7.11.2019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9EBE4C88-C832-4E34-879B-CA327BC1B922}" type="slidenum">
              <a:rPr lang="fi-FI" smtClean="0"/>
              <a:t>‹#›</a:t>
            </a:fld>
            <a:endParaRPr lang="fi-FI"/>
          </a:p>
        </p:txBody>
      </p:sp>
    </p:spTree>
    <p:extLst>
      <p:ext uri="{BB962C8B-B14F-4D97-AF65-F5344CB8AC3E}">
        <p14:creationId xmlns:p14="http://schemas.microsoft.com/office/powerpoint/2010/main" val="1855532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i-F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ED9EB-B609-4954-B3E5-7ACBC7B75736}" type="datetimeFigureOut">
              <a:rPr lang="fi-FI" smtClean="0"/>
              <a:t>7.11.2019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9EBE4C88-C832-4E34-879B-CA327BC1B922}" type="slidenum">
              <a:rPr lang="fi-FI" smtClean="0"/>
              <a:t>‹#›</a:t>
            </a:fld>
            <a:endParaRPr lang="fi-FI"/>
          </a:p>
        </p:txBody>
      </p:sp>
    </p:spTree>
    <p:extLst>
      <p:ext uri="{BB962C8B-B14F-4D97-AF65-F5344CB8AC3E}">
        <p14:creationId xmlns:p14="http://schemas.microsoft.com/office/powerpoint/2010/main" val="2880612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Date Placeholder 4"/>
          <p:cNvSpPr>
            <a:spLocks noGrp="1"/>
          </p:cNvSpPr>
          <p:nvPr>
            <p:ph type="dt" sz="half" idx="10"/>
          </p:nvPr>
        </p:nvSpPr>
        <p:spPr/>
        <p:txBody>
          <a:bodyPr/>
          <a:lstStyle/>
          <a:p>
            <a:fld id="{B13ED9EB-B609-4954-B3E5-7ACBC7B75736}" type="datetimeFigureOut">
              <a:rPr lang="fi-FI" smtClean="0"/>
              <a:t>7.11.2019</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9EBE4C88-C832-4E34-879B-CA327BC1B922}" type="slidenum">
              <a:rPr lang="fi-FI" smtClean="0"/>
              <a:t>‹#›</a:t>
            </a:fld>
            <a:endParaRPr lang="fi-FI"/>
          </a:p>
        </p:txBody>
      </p:sp>
    </p:spTree>
    <p:extLst>
      <p:ext uri="{BB962C8B-B14F-4D97-AF65-F5344CB8AC3E}">
        <p14:creationId xmlns:p14="http://schemas.microsoft.com/office/powerpoint/2010/main" val="289118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i-F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Date Placeholder 6"/>
          <p:cNvSpPr>
            <a:spLocks noGrp="1"/>
          </p:cNvSpPr>
          <p:nvPr>
            <p:ph type="dt" sz="half" idx="10"/>
          </p:nvPr>
        </p:nvSpPr>
        <p:spPr/>
        <p:txBody>
          <a:bodyPr/>
          <a:lstStyle/>
          <a:p>
            <a:fld id="{B13ED9EB-B609-4954-B3E5-7ACBC7B75736}" type="datetimeFigureOut">
              <a:rPr lang="fi-FI" smtClean="0"/>
              <a:t>7.11.2019</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9EBE4C88-C832-4E34-879B-CA327BC1B922}" type="slidenum">
              <a:rPr lang="fi-FI" smtClean="0"/>
              <a:t>‹#›</a:t>
            </a:fld>
            <a:endParaRPr lang="fi-FI"/>
          </a:p>
        </p:txBody>
      </p:sp>
    </p:spTree>
    <p:extLst>
      <p:ext uri="{BB962C8B-B14F-4D97-AF65-F5344CB8AC3E}">
        <p14:creationId xmlns:p14="http://schemas.microsoft.com/office/powerpoint/2010/main" val="3446575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Date Placeholder 2"/>
          <p:cNvSpPr>
            <a:spLocks noGrp="1"/>
          </p:cNvSpPr>
          <p:nvPr>
            <p:ph type="dt" sz="half" idx="10"/>
          </p:nvPr>
        </p:nvSpPr>
        <p:spPr/>
        <p:txBody>
          <a:bodyPr/>
          <a:lstStyle/>
          <a:p>
            <a:fld id="{B13ED9EB-B609-4954-B3E5-7ACBC7B75736}" type="datetimeFigureOut">
              <a:rPr lang="fi-FI" smtClean="0"/>
              <a:t>7.11.2019</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9EBE4C88-C832-4E34-879B-CA327BC1B922}" type="slidenum">
              <a:rPr lang="fi-FI" smtClean="0"/>
              <a:t>‹#›</a:t>
            </a:fld>
            <a:endParaRPr lang="fi-FI"/>
          </a:p>
        </p:txBody>
      </p:sp>
    </p:spTree>
    <p:extLst>
      <p:ext uri="{BB962C8B-B14F-4D97-AF65-F5344CB8AC3E}">
        <p14:creationId xmlns:p14="http://schemas.microsoft.com/office/powerpoint/2010/main" val="2566576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ED9EB-B609-4954-B3E5-7ACBC7B75736}" type="datetimeFigureOut">
              <a:rPr lang="fi-FI" smtClean="0"/>
              <a:t>7.11.2019</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9EBE4C88-C832-4E34-879B-CA327BC1B922}" type="slidenum">
              <a:rPr lang="fi-FI" smtClean="0"/>
              <a:t>‹#›</a:t>
            </a:fld>
            <a:endParaRPr lang="fi-FI"/>
          </a:p>
        </p:txBody>
      </p:sp>
    </p:spTree>
    <p:extLst>
      <p:ext uri="{BB962C8B-B14F-4D97-AF65-F5344CB8AC3E}">
        <p14:creationId xmlns:p14="http://schemas.microsoft.com/office/powerpoint/2010/main" val="2297082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i-F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ED9EB-B609-4954-B3E5-7ACBC7B75736}" type="datetimeFigureOut">
              <a:rPr lang="fi-FI" smtClean="0"/>
              <a:t>7.11.2019</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9EBE4C88-C832-4E34-879B-CA327BC1B922}" type="slidenum">
              <a:rPr lang="fi-FI" smtClean="0"/>
              <a:t>‹#›</a:t>
            </a:fld>
            <a:endParaRPr lang="fi-FI"/>
          </a:p>
        </p:txBody>
      </p:sp>
    </p:spTree>
    <p:extLst>
      <p:ext uri="{BB962C8B-B14F-4D97-AF65-F5344CB8AC3E}">
        <p14:creationId xmlns:p14="http://schemas.microsoft.com/office/powerpoint/2010/main" val="272323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i-F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i-FI"/>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ED9EB-B609-4954-B3E5-7ACBC7B75736}" type="datetimeFigureOut">
              <a:rPr lang="fi-FI" smtClean="0"/>
              <a:t>7.11.2019</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9EBE4C88-C832-4E34-879B-CA327BC1B922}" type="slidenum">
              <a:rPr lang="fi-FI" smtClean="0"/>
              <a:t>‹#›</a:t>
            </a:fld>
            <a:endParaRPr lang="fi-FI"/>
          </a:p>
        </p:txBody>
      </p:sp>
    </p:spTree>
    <p:extLst>
      <p:ext uri="{BB962C8B-B14F-4D97-AF65-F5344CB8AC3E}">
        <p14:creationId xmlns:p14="http://schemas.microsoft.com/office/powerpoint/2010/main" val="2068622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i-FI"/>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3ED9EB-B609-4954-B3E5-7ACBC7B75736}" type="datetimeFigureOut">
              <a:rPr lang="fi-FI" smtClean="0"/>
              <a:t>7.11.2019</a:t>
            </a:fld>
            <a:endParaRPr lang="fi-FI"/>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BE4C88-C832-4E34-879B-CA327BC1B922}" type="slidenum">
              <a:rPr lang="fi-FI" smtClean="0"/>
              <a:t>‹#›</a:t>
            </a:fld>
            <a:endParaRPr lang="fi-FI"/>
          </a:p>
        </p:txBody>
      </p:sp>
    </p:spTree>
    <p:extLst>
      <p:ext uri="{BB962C8B-B14F-4D97-AF65-F5344CB8AC3E}">
        <p14:creationId xmlns:p14="http://schemas.microsoft.com/office/powerpoint/2010/main" val="28686705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cices.eu/"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cices.eu/resources/" TargetMode="External"/><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hyperlink" Target="https://cices.eu/content/uploads/sites/8/2018/03/Finalised-V5.1_18032018.xlsx"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cices.eu/" TargetMode="External"/><Relationship Id="rId2" Type="http://schemas.openxmlformats.org/officeDocument/2006/relationships/hyperlink" Target="https://www.millenniumassessment.org/documents/document.356.aspx.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science.sciencemag.org/content/162/3859/1243"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wMIUglBligI"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s://www.millenniumassessment.org/documents/document.356.aspx.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l-GR" b="1" dirty="0"/>
              <a:t>Οικονομική αξιολόγηση περιβαλλοντικών αγαθών</a:t>
            </a:r>
            <a:r>
              <a:rPr lang="fi-FI" dirty="0"/>
              <a:t/>
            </a:r>
            <a:br>
              <a:rPr lang="fi-FI" dirty="0"/>
            </a:br>
            <a:endParaRPr lang="fi-FI" dirty="0"/>
          </a:p>
        </p:txBody>
      </p:sp>
      <p:sp>
        <p:nvSpPr>
          <p:cNvPr id="3" name="Subtitle 2"/>
          <p:cNvSpPr>
            <a:spLocks noGrp="1"/>
          </p:cNvSpPr>
          <p:nvPr>
            <p:ph type="subTitle" idx="1"/>
          </p:nvPr>
        </p:nvSpPr>
        <p:spPr/>
        <p:txBody>
          <a:bodyPr/>
          <a:lstStyle/>
          <a:p>
            <a:r>
              <a:rPr lang="el-GR" dirty="0" smtClean="0"/>
              <a:t>Διάλεξη 1</a:t>
            </a:r>
            <a:r>
              <a:rPr lang="el-GR" baseline="30000" dirty="0" smtClean="0"/>
              <a:t>η</a:t>
            </a:r>
            <a:r>
              <a:rPr lang="fi-FI" dirty="0" smtClean="0"/>
              <a:t>: </a:t>
            </a:r>
            <a:r>
              <a:rPr lang="el-GR" dirty="0" smtClean="0"/>
              <a:t>Εισαγωγή </a:t>
            </a:r>
            <a:endParaRPr lang="fi-FI" dirty="0" smtClean="0"/>
          </a:p>
          <a:p>
            <a:r>
              <a:rPr lang="el-GR" dirty="0" smtClean="0"/>
              <a:t>07.11.2019</a:t>
            </a:r>
            <a:endParaRPr lang="fi-FI" dirty="0" smtClean="0"/>
          </a:p>
          <a:p>
            <a:pPr marL="514350" indent="-514350">
              <a:buAutoNum type="arabicPeriod"/>
            </a:pPr>
            <a:endParaRPr lang="fi-FI" dirty="0" smtClean="0"/>
          </a:p>
        </p:txBody>
      </p:sp>
    </p:spTree>
    <p:extLst>
      <p:ext uri="{BB962C8B-B14F-4D97-AF65-F5344CB8AC3E}">
        <p14:creationId xmlns:p14="http://schemas.microsoft.com/office/powerpoint/2010/main" val="38052369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097" y="620688"/>
            <a:ext cx="7627311" cy="5419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81060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Οικοσυστημικές υπηρεσίες</a:t>
            </a:r>
            <a:r>
              <a:rPr lang="en-US" dirty="0"/>
              <a:t> </a:t>
            </a:r>
            <a:r>
              <a:rPr lang="el-GR" dirty="0"/>
              <a:t>και </a:t>
            </a:r>
            <a:r>
              <a:rPr lang="el-GR" dirty="0" smtClean="0"/>
              <a:t>οικονομία </a:t>
            </a:r>
            <a:endParaRPr lang="fi-FI"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412776"/>
            <a:ext cx="8229600" cy="2440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39552" y="4077072"/>
            <a:ext cx="7920880" cy="1631216"/>
          </a:xfrm>
          <a:prstGeom prst="rect">
            <a:avLst/>
          </a:prstGeom>
          <a:noFill/>
        </p:spPr>
        <p:txBody>
          <a:bodyPr wrap="square" rtlCol="0">
            <a:spAutoFit/>
          </a:bodyPr>
          <a:lstStyle/>
          <a:p>
            <a:pPr algn="just"/>
            <a:r>
              <a:rPr lang="el-GR" sz="2000" i="1" dirty="0" smtClean="0"/>
              <a:t>......</a:t>
            </a:r>
            <a:r>
              <a:rPr lang="en-US" sz="2000" i="1" dirty="0" smtClean="0"/>
              <a:t>For </a:t>
            </a:r>
            <a:r>
              <a:rPr lang="en-US" sz="2000" i="1" dirty="0"/>
              <a:t>the entire biosphere, </a:t>
            </a:r>
            <a:r>
              <a:rPr lang="en-US" sz="2000" b="1" i="1" dirty="0"/>
              <a:t>the value </a:t>
            </a:r>
            <a:r>
              <a:rPr lang="en-US" sz="2000" i="1" dirty="0"/>
              <a:t>(most </a:t>
            </a:r>
            <a:r>
              <a:rPr lang="en-US" sz="2000" i="1" dirty="0" smtClean="0"/>
              <a:t>of</a:t>
            </a:r>
            <a:r>
              <a:rPr lang="el-GR" sz="2000" i="1" dirty="0" smtClean="0"/>
              <a:t> </a:t>
            </a:r>
            <a:r>
              <a:rPr lang="en-US" sz="2000" i="1" dirty="0" smtClean="0"/>
              <a:t>which </a:t>
            </a:r>
            <a:r>
              <a:rPr lang="en-US" sz="2000" i="1" dirty="0"/>
              <a:t>is outside the market) </a:t>
            </a:r>
            <a:r>
              <a:rPr lang="en-US" sz="2000" i="1" dirty="0" smtClean="0"/>
              <a:t>is</a:t>
            </a:r>
            <a:r>
              <a:rPr lang="el-GR" sz="2000" i="1" dirty="0" smtClean="0"/>
              <a:t> </a:t>
            </a:r>
            <a:r>
              <a:rPr lang="en-US" sz="2000" i="1" dirty="0" smtClean="0"/>
              <a:t>estimated </a:t>
            </a:r>
            <a:r>
              <a:rPr lang="en-US" sz="2000" i="1" dirty="0"/>
              <a:t>to be in the range of US$16–54 trillion (1012) per year, with an </a:t>
            </a:r>
            <a:r>
              <a:rPr lang="en-US" sz="2000" b="1" i="1" dirty="0"/>
              <a:t>average </a:t>
            </a:r>
            <a:r>
              <a:rPr lang="en-US" sz="2000" b="1" i="1" dirty="0" smtClean="0"/>
              <a:t>of</a:t>
            </a:r>
            <a:r>
              <a:rPr lang="el-GR" sz="2000" b="1" i="1" dirty="0" smtClean="0"/>
              <a:t> </a:t>
            </a:r>
            <a:r>
              <a:rPr lang="en-US" sz="2000" b="1" i="1" dirty="0" smtClean="0"/>
              <a:t>US$33trillion </a:t>
            </a:r>
            <a:r>
              <a:rPr lang="en-US" sz="2000" b="1" i="1" dirty="0"/>
              <a:t>per year</a:t>
            </a:r>
            <a:r>
              <a:rPr lang="en-US" sz="2000" i="1" dirty="0"/>
              <a:t>. Because of the nature of the uncertainties, </a:t>
            </a:r>
            <a:r>
              <a:rPr lang="en-US" sz="2000" i="1" dirty="0" smtClean="0"/>
              <a:t>this</a:t>
            </a:r>
            <a:r>
              <a:rPr lang="el-GR" sz="2000" i="1" dirty="0" smtClean="0"/>
              <a:t> </a:t>
            </a:r>
            <a:r>
              <a:rPr lang="en-US" sz="2000" i="1" dirty="0" smtClean="0"/>
              <a:t>must </a:t>
            </a:r>
            <a:r>
              <a:rPr lang="en-US" sz="2000" i="1" dirty="0"/>
              <a:t>be considered a minimum estimate. </a:t>
            </a:r>
            <a:r>
              <a:rPr lang="en-US" sz="2000" i="1" dirty="0" smtClean="0"/>
              <a:t>Global</a:t>
            </a:r>
            <a:r>
              <a:rPr lang="el-GR" sz="2000" i="1" dirty="0" smtClean="0"/>
              <a:t> </a:t>
            </a:r>
            <a:r>
              <a:rPr lang="en-US" sz="2000" b="1" i="1" dirty="0" smtClean="0"/>
              <a:t>gross </a:t>
            </a:r>
            <a:r>
              <a:rPr lang="en-US" sz="2000" b="1" i="1" dirty="0"/>
              <a:t>national product total is around US$18 trillion per year</a:t>
            </a:r>
            <a:r>
              <a:rPr lang="en-US" sz="2000" b="1" dirty="0"/>
              <a:t>.</a:t>
            </a:r>
            <a:endParaRPr lang="fi-FI" sz="2000" b="1" dirty="0"/>
          </a:p>
        </p:txBody>
      </p:sp>
    </p:spTree>
    <p:extLst>
      <p:ext uri="{BB962C8B-B14F-4D97-AF65-F5344CB8AC3E}">
        <p14:creationId xmlns:p14="http://schemas.microsoft.com/office/powerpoint/2010/main" val="42222325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Cascade model (ES </a:t>
            </a:r>
            <a:r>
              <a:rPr lang="el-GR" dirty="0" smtClean="0"/>
              <a:t>θεωρητικό πλαίσιο)</a:t>
            </a:r>
            <a:endParaRPr lang="fi-FI"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598555"/>
            <a:ext cx="7860109" cy="4998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87045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lnSpc>
                <a:spcPct val="170000"/>
              </a:lnSpc>
            </a:pPr>
            <a:r>
              <a:rPr lang="el-GR" sz="3200" dirty="0"/>
              <a:t>Κατηγοριοποίηση </a:t>
            </a:r>
            <a:r>
              <a:rPr lang="el-GR" sz="3200" dirty="0" smtClean="0"/>
              <a:t>οικοσυστημικών υπηρεσιών </a:t>
            </a:r>
            <a:endParaRPr lang="en-US" sz="3200" dirty="0"/>
          </a:p>
        </p:txBody>
      </p:sp>
      <p:sp>
        <p:nvSpPr>
          <p:cNvPr id="3" name="Content Placeholder 2"/>
          <p:cNvSpPr>
            <a:spLocks noGrp="1"/>
          </p:cNvSpPr>
          <p:nvPr>
            <p:ph idx="1"/>
          </p:nvPr>
        </p:nvSpPr>
        <p:spPr>
          <a:xfrm>
            <a:off x="395337" y="1412776"/>
            <a:ext cx="8065294" cy="4675967"/>
          </a:xfrm>
        </p:spPr>
        <p:txBody>
          <a:bodyPr>
            <a:normAutofit/>
          </a:bodyPr>
          <a:lstStyle/>
          <a:p>
            <a:pPr>
              <a:lnSpc>
                <a:spcPct val="170000"/>
              </a:lnSpc>
            </a:pPr>
            <a:r>
              <a:rPr lang="cs-CZ" sz="2000" dirty="0" smtClean="0"/>
              <a:t>Millenium Ecos</a:t>
            </a:r>
            <a:r>
              <a:rPr lang="en-US" sz="2000" dirty="0" err="1" smtClean="0"/>
              <a:t>ystem</a:t>
            </a:r>
            <a:r>
              <a:rPr lang="en-US" sz="2000" dirty="0" smtClean="0"/>
              <a:t> </a:t>
            </a:r>
            <a:r>
              <a:rPr lang="en-US" sz="2000" dirty="0" err="1" smtClean="0"/>
              <a:t>Assesement</a:t>
            </a:r>
            <a:r>
              <a:rPr lang="cs-CZ" sz="2000" dirty="0" smtClean="0"/>
              <a:t> </a:t>
            </a:r>
            <a:r>
              <a:rPr lang="en-US" sz="2000" dirty="0" smtClean="0"/>
              <a:t>(MA)</a:t>
            </a:r>
            <a:endParaRPr lang="el-GR" sz="2000" dirty="0" smtClean="0"/>
          </a:p>
          <a:p>
            <a:pPr>
              <a:lnSpc>
                <a:spcPct val="170000"/>
              </a:lnSpc>
            </a:pPr>
            <a:r>
              <a:rPr lang="en-US" sz="2000" dirty="0" smtClean="0"/>
              <a:t>The Economics of Ecosystem and </a:t>
            </a:r>
            <a:r>
              <a:rPr lang="en-US" sz="2000" dirty="0"/>
              <a:t>B</a:t>
            </a:r>
            <a:r>
              <a:rPr lang="en-US" sz="2000" dirty="0" smtClean="0"/>
              <a:t>iodiversity (</a:t>
            </a:r>
            <a:r>
              <a:rPr lang="el-GR" sz="2000" dirty="0" smtClean="0"/>
              <a:t>ΤΕΕΒ</a:t>
            </a:r>
            <a:r>
              <a:rPr lang="en-US" sz="2000" dirty="0" smtClean="0"/>
              <a:t>)</a:t>
            </a:r>
            <a:endParaRPr lang="el-GR" sz="2000" dirty="0"/>
          </a:p>
          <a:p>
            <a:pPr>
              <a:lnSpc>
                <a:spcPct val="170000"/>
              </a:lnSpc>
            </a:pPr>
            <a:r>
              <a:rPr lang="el-GR" sz="2000" dirty="0" smtClean="0"/>
              <a:t> </a:t>
            </a:r>
            <a:r>
              <a:rPr lang="en-US" sz="2000" b="1" dirty="0" smtClean="0">
                <a:solidFill>
                  <a:srgbClr val="FF0000"/>
                </a:solidFill>
              </a:rPr>
              <a:t>Common International Classification of  Ecosystem Services (</a:t>
            </a:r>
            <a:r>
              <a:rPr lang="cs-CZ" sz="2000" b="1" dirty="0" smtClean="0">
                <a:solidFill>
                  <a:srgbClr val="FF0000"/>
                </a:solidFill>
              </a:rPr>
              <a:t>CICES</a:t>
            </a:r>
            <a:r>
              <a:rPr lang="en-US" sz="2000" b="1" dirty="0" smtClean="0">
                <a:solidFill>
                  <a:srgbClr val="FF0000"/>
                </a:solidFill>
              </a:rPr>
              <a:t>)</a:t>
            </a:r>
            <a:endParaRPr lang="el-GR" sz="2000" b="1" dirty="0" smtClean="0">
              <a:solidFill>
                <a:srgbClr val="FF0000"/>
              </a:solidFill>
            </a:endParaRPr>
          </a:p>
          <a:p>
            <a:pPr marL="0" indent="0">
              <a:buNone/>
            </a:pPr>
            <a:endParaRPr lang="el-GR" sz="2000" i="1" dirty="0"/>
          </a:p>
          <a:p>
            <a:pPr marL="0" indent="0">
              <a:buNone/>
            </a:pPr>
            <a:endParaRPr lang="el-GR" sz="2000" i="1" dirty="0" smtClean="0"/>
          </a:p>
          <a:p>
            <a:pPr marL="0" indent="0">
              <a:buNone/>
            </a:pPr>
            <a:endParaRPr lang="el-GR" sz="2000" i="1" dirty="0"/>
          </a:p>
          <a:p>
            <a:pPr marL="0" indent="0">
              <a:buNone/>
            </a:pPr>
            <a:endParaRPr lang="el-GR" sz="2000" i="1" dirty="0" smtClean="0"/>
          </a:p>
          <a:p>
            <a:pPr marL="0" indent="0">
              <a:buNone/>
            </a:pPr>
            <a:endParaRPr lang="el-GR" sz="2000" i="1" dirty="0"/>
          </a:p>
          <a:p>
            <a:pPr marL="0" indent="0">
              <a:buNone/>
            </a:pPr>
            <a:r>
              <a:rPr lang="el-GR" sz="2000" i="1" dirty="0" smtClean="0"/>
              <a:t>Φυσική μέτρηση μέσω δ</a:t>
            </a:r>
            <a:r>
              <a:rPr lang="el-GR" sz="2000" i="1" dirty="0"/>
              <a:t>ε</a:t>
            </a:r>
            <a:r>
              <a:rPr lang="el-GR" sz="2000" i="1" dirty="0" smtClean="0"/>
              <a:t>ικτών (</a:t>
            </a:r>
            <a:r>
              <a:rPr lang="cs-CZ" sz="2000" i="1" dirty="0" smtClean="0"/>
              <a:t>Bioph</a:t>
            </a:r>
            <a:r>
              <a:rPr lang="en-US" sz="2000" i="1" dirty="0" err="1" smtClean="0"/>
              <a:t>ysical</a:t>
            </a:r>
            <a:r>
              <a:rPr lang="en-US" sz="2000" i="1" dirty="0" smtClean="0"/>
              <a:t> indicator measures)</a:t>
            </a:r>
          </a:p>
          <a:p>
            <a:pPr marL="0" indent="0">
              <a:buNone/>
            </a:pPr>
            <a:r>
              <a:rPr lang="el-GR" sz="2000" i="1" dirty="0" smtClean="0"/>
              <a:t>Οικομική μέτρηση-αποτίμηση (Ε</a:t>
            </a:r>
            <a:r>
              <a:rPr lang="cs-CZ" sz="2000" i="1" dirty="0" smtClean="0"/>
              <a:t>conomic valuation</a:t>
            </a:r>
            <a:r>
              <a:rPr lang="en-US" sz="2000" i="1" dirty="0" smtClean="0"/>
              <a:t>)</a:t>
            </a:r>
            <a:endParaRPr lang="en-GB" sz="2000" i="1" dirty="0"/>
          </a:p>
        </p:txBody>
      </p:sp>
      <p:sp>
        <p:nvSpPr>
          <p:cNvPr id="4" name="Rectangle 3"/>
          <p:cNvSpPr/>
          <p:nvPr/>
        </p:nvSpPr>
        <p:spPr>
          <a:xfrm>
            <a:off x="539552" y="3068960"/>
            <a:ext cx="7776864" cy="187220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buFont typeface="Arial" panose="020B0604020202020204" pitchFamily="34" charset="0"/>
              <a:buChar char="•"/>
            </a:pPr>
            <a:r>
              <a:rPr lang="el-GR" b="1" dirty="0" smtClean="0"/>
              <a:t>Υπηρεσίες παροχής</a:t>
            </a:r>
            <a:r>
              <a:rPr lang="en-US" b="1" dirty="0" smtClean="0"/>
              <a:t>: Provisioning</a:t>
            </a:r>
            <a:r>
              <a:rPr lang="el-GR" b="1" dirty="0" smtClean="0"/>
              <a:t>   </a:t>
            </a:r>
            <a:r>
              <a:rPr lang="en-US" dirty="0" smtClean="0"/>
              <a:t>(</a:t>
            </a:r>
            <a:r>
              <a:rPr lang="el-GR" dirty="0"/>
              <a:t>τροφή, νερό κτλ)</a:t>
            </a:r>
            <a:endParaRPr lang="en-US" dirty="0"/>
          </a:p>
          <a:p>
            <a:pPr>
              <a:buFont typeface="Arial" panose="020B0604020202020204" pitchFamily="34" charset="0"/>
              <a:buChar char="•"/>
            </a:pPr>
            <a:r>
              <a:rPr lang="el-GR" b="1" dirty="0" smtClean="0"/>
              <a:t>Υπηρεσίες ρύθμισης</a:t>
            </a:r>
            <a:r>
              <a:rPr lang="en-US" b="1" dirty="0" smtClean="0"/>
              <a:t>: Regulating</a:t>
            </a:r>
            <a:r>
              <a:rPr lang="en-US" dirty="0" smtClean="0"/>
              <a:t> </a:t>
            </a:r>
            <a:r>
              <a:rPr lang="el-GR" dirty="0" smtClean="0"/>
              <a:t>  (ρύθμιση κλίματος, μείωση ακραίων καιρικών φαινομένων) </a:t>
            </a:r>
          </a:p>
          <a:p>
            <a:pPr>
              <a:buFont typeface="Arial" panose="020B0604020202020204" pitchFamily="34" charset="0"/>
              <a:buChar char="•"/>
            </a:pPr>
            <a:r>
              <a:rPr lang="el-GR" b="1" dirty="0" smtClean="0"/>
              <a:t>Υπηρεσίες αναψυχής</a:t>
            </a:r>
            <a:r>
              <a:rPr lang="en-US" b="1" dirty="0" smtClean="0"/>
              <a:t>: </a:t>
            </a:r>
            <a:r>
              <a:rPr lang="cs-CZ" b="1" dirty="0" smtClean="0"/>
              <a:t>Cultural</a:t>
            </a:r>
            <a:r>
              <a:rPr lang="el-GR" b="1" dirty="0" smtClean="0"/>
              <a:t> </a:t>
            </a:r>
            <a:r>
              <a:rPr lang="en-US" dirty="0" smtClean="0"/>
              <a:t>(</a:t>
            </a:r>
            <a:r>
              <a:rPr lang="el-GR" dirty="0"/>
              <a:t>αναψυχή, αίσθηση </a:t>
            </a:r>
            <a:r>
              <a:rPr lang="el-GR" dirty="0" smtClean="0"/>
              <a:t>τοπίου)</a:t>
            </a:r>
          </a:p>
          <a:p>
            <a:pPr>
              <a:buFont typeface="Arial" panose="020B0604020202020204" pitchFamily="34" charset="0"/>
              <a:buChar char="•"/>
            </a:pPr>
            <a:r>
              <a:rPr lang="el-GR" b="1" i="1" dirty="0" smtClean="0">
                <a:solidFill>
                  <a:schemeClr val="bg1">
                    <a:lumMod val="65000"/>
                  </a:schemeClr>
                </a:solidFill>
              </a:rPr>
              <a:t>Υποστηρικτικές υπηρεσίας</a:t>
            </a:r>
            <a:r>
              <a:rPr lang="en-US" b="1" i="1" dirty="0" smtClean="0">
                <a:solidFill>
                  <a:schemeClr val="bg1">
                    <a:lumMod val="65000"/>
                  </a:schemeClr>
                </a:solidFill>
              </a:rPr>
              <a:t>: Supporting </a:t>
            </a:r>
            <a:endParaRPr lang="en-GB" b="1" i="1" dirty="0">
              <a:solidFill>
                <a:schemeClr val="bg1">
                  <a:lumMod val="65000"/>
                </a:schemeClr>
              </a:solidFill>
            </a:endParaRPr>
          </a:p>
        </p:txBody>
      </p:sp>
    </p:spTree>
    <p:extLst>
      <p:ext uri="{BB962C8B-B14F-4D97-AF65-F5344CB8AC3E}">
        <p14:creationId xmlns:p14="http://schemas.microsoft.com/office/powerpoint/2010/main" val="33047856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dirty="0"/>
              <a:t/>
            </a:r>
            <a:br>
              <a:rPr lang="fi-FI" dirty="0"/>
            </a:br>
            <a:r>
              <a:rPr lang="en-US" dirty="0"/>
              <a:t> </a:t>
            </a:r>
            <a:r>
              <a:rPr lang="en-US" b="1" dirty="0"/>
              <a:t>Common International Classification of Ecosystem Services </a:t>
            </a:r>
            <a:r>
              <a:rPr lang="en-US" b="1" dirty="0" smtClean="0"/>
              <a:t>(CICES)</a:t>
            </a:r>
            <a:endParaRPr lang="fi-FI" dirty="0"/>
          </a:p>
        </p:txBody>
      </p:sp>
      <p:sp>
        <p:nvSpPr>
          <p:cNvPr id="3" name="Content Placeholder 2"/>
          <p:cNvSpPr>
            <a:spLocks noGrp="1"/>
          </p:cNvSpPr>
          <p:nvPr>
            <p:ph idx="1"/>
          </p:nvPr>
        </p:nvSpPr>
        <p:spPr>
          <a:xfrm>
            <a:off x="581961" y="2420888"/>
            <a:ext cx="7787208" cy="3417243"/>
          </a:xfrm>
        </p:spPr>
        <p:txBody>
          <a:bodyPr>
            <a:normAutofit/>
          </a:bodyPr>
          <a:lstStyle/>
          <a:p>
            <a:pPr marL="0" indent="0" algn="just">
              <a:buNone/>
            </a:pPr>
            <a:r>
              <a:rPr lang="el-GR" sz="2400" dirty="0" smtClean="0"/>
              <a:t>Το πλαίσιο αυτό αναπτύχθηκε για την λογιστική αποτίμηση των περιβαλλοντικών αγαθών και υπηρεσίων </a:t>
            </a:r>
            <a:r>
              <a:rPr lang="en-US" sz="2400" dirty="0"/>
              <a:t>(</a:t>
            </a:r>
            <a:r>
              <a:rPr lang="en-US" sz="2400" dirty="0" smtClean="0"/>
              <a:t>environmental accounting)  </a:t>
            </a:r>
            <a:r>
              <a:rPr lang="el-GR" sz="2400" dirty="0"/>
              <a:t>απο το </a:t>
            </a:r>
            <a:r>
              <a:rPr lang="en-US" sz="2400" dirty="0" smtClean="0"/>
              <a:t>European </a:t>
            </a:r>
            <a:r>
              <a:rPr lang="en-US" sz="2400" dirty="0"/>
              <a:t>Environment Agency (EEA).</a:t>
            </a:r>
            <a:endParaRPr lang="fi-FI" sz="2400" dirty="0"/>
          </a:p>
        </p:txBody>
      </p:sp>
      <p:sp>
        <p:nvSpPr>
          <p:cNvPr id="4" name="Rectangle 3"/>
          <p:cNvSpPr/>
          <p:nvPr/>
        </p:nvSpPr>
        <p:spPr>
          <a:xfrm>
            <a:off x="611560" y="1916832"/>
            <a:ext cx="2520280" cy="369332"/>
          </a:xfrm>
          <a:prstGeom prst="rect">
            <a:avLst/>
          </a:prstGeom>
        </p:spPr>
        <p:txBody>
          <a:bodyPr wrap="square">
            <a:spAutoFit/>
          </a:bodyPr>
          <a:lstStyle/>
          <a:p>
            <a:r>
              <a:rPr lang="fi-FI" dirty="0">
                <a:hlinkClick r:id="rId2"/>
              </a:rPr>
              <a:t>https://cices.eu/</a:t>
            </a:r>
            <a:endParaRPr lang="fi-FI" dirty="0"/>
          </a:p>
        </p:txBody>
      </p:sp>
    </p:spTree>
    <p:extLst>
      <p:ext uri="{BB962C8B-B14F-4D97-AF65-F5344CB8AC3E}">
        <p14:creationId xmlns:p14="http://schemas.microsoft.com/office/powerpoint/2010/main" val="17567128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Δομή </a:t>
            </a:r>
            <a:r>
              <a:rPr lang="en-US" dirty="0" smtClean="0"/>
              <a:t>CICES (5.1 v)</a:t>
            </a:r>
            <a:endParaRPr lang="fi-FI"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0533" y="2276872"/>
            <a:ext cx="8229600" cy="3127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83568" y="1196752"/>
            <a:ext cx="7743530" cy="1477328"/>
          </a:xfrm>
          <a:prstGeom prst="rect">
            <a:avLst/>
          </a:prstGeom>
        </p:spPr>
        <p:txBody>
          <a:bodyPr wrap="none">
            <a:spAutoFit/>
          </a:bodyPr>
          <a:lstStyle/>
          <a:p>
            <a:r>
              <a:rPr lang="fi-FI" dirty="0">
                <a:hlinkClick r:id="rId3"/>
              </a:rPr>
              <a:t>https://cices.eu/resources</a:t>
            </a:r>
            <a:r>
              <a:rPr lang="fi-FI" dirty="0" smtClean="0">
                <a:hlinkClick r:id="rId3"/>
              </a:rPr>
              <a:t>/</a:t>
            </a:r>
            <a:endParaRPr lang="fi-FI" dirty="0" smtClean="0"/>
          </a:p>
          <a:p>
            <a:r>
              <a:rPr lang="en-US" dirty="0">
                <a:hlinkClick r:id="rId4"/>
              </a:rPr>
              <a:t>https://</a:t>
            </a:r>
            <a:r>
              <a:rPr lang="en-US" dirty="0" smtClean="0">
                <a:hlinkClick r:id="rId4"/>
              </a:rPr>
              <a:t>cices.eu/content/uploads/sites/8/2018/03/Finalised-V5.1_18032018.xlsx</a:t>
            </a:r>
            <a:endParaRPr lang="en-US" dirty="0" smtClean="0"/>
          </a:p>
          <a:p>
            <a:endParaRPr lang="en-US" dirty="0"/>
          </a:p>
          <a:p>
            <a:endParaRPr lang="en-US" dirty="0"/>
          </a:p>
          <a:p>
            <a:endParaRPr lang="fi-FI" dirty="0"/>
          </a:p>
        </p:txBody>
      </p:sp>
    </p:spTree>
    <p:extLst>
      <p:ext uri="{BB962C8B-B14F-4D97-AF65-F5344CB8AC3E}">
        <p14:creationId xmlns:p14="http://schemas.microsoft.com/office/powerpoint/2010/main" val="42540012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Εκτίμηση Συνολικής Οικονομικής Αξία</a:t>
            </a:r>
            <a:r>
              <a:rPr lang="el-GR" dirty="0" smtClean="0"/>
              <a:t/>
            </a:r>
            <a:br>
              <a:rPr lang="el-GR" dirty="0" smtClean="0"/>
            </a:br>
            <a:r>
              <a:rPr lang="el-GR" dirty="0" smtClean="0"/>
              <a:t>(</a:t>
            </a:r>
            <a:r>
              <a:rPr lang="en-US" dirty="0" smtClean="0"/>
              <a:t>Total Economic Value) </a:t>
            </a:r>
            <a:endParaRPr lang="fi-FI"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6222" y="1600200"/>
            <a:ext cx="8151556"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70366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Κατηγοριοποίηση οικονομικών αξιών </a:t>
            </a:r>
            <a:endParaRPr lang="fi-FI"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5910081"/>
              </p:ext>
            </p:extLst>
          </p:nvPr>
        </p:nvGraphicFramePr>
        <p:xfrm>
          <a:off x="611560" y="1556792"/>
          <a:ext cx="6336704" cy="2671451"/>
        </p:xfrm>
        <a:graphic>
          <a:graphicData uri="http://schemas.openxmlformats.org/drawingml/2006/table">
            <a:tbl>
              <a:tblPr firstRow="1" firstCol="1" bandRow="1">
                <a:tableStyleId>{9D7B26C5-4107-4FEC-AEDC-1716B250A1EF}</a:tableStyleId>
              </a:tblPr>
              <a:tblGrid>
                <a:gridCol w="3168352"/>
                <a:gridCol w="3168352"/>
              </a:tblGrid>
              <a:tr h="254269">
                <a:tc>
                  <a:txBody>
                    <a:bodyPr/>
                    <a:lstStyle/>
                    <a:p>
                      <a:pPr>
                        <a:lnSpc>
                          <a:spcPct val="115000"/>
                        </a:lnSpc>
                        <a:spcAft>
                          <a:spcPts val="0"/>
                        </a:spcAft>
                      </a:pPr>
                      <a:r>
                        <a:rPr lang="el-GR" sz="1100" dirty="0">
                          <a:effectLst/>
                        </a:rPr>
                        <a:t> </a:t>
                      </a:r>
                      <a:endParaRPr lang="fi-FI" sz="1100" dirty="0">
                        <a:effectLst/>
                        <a:latin typeface="Calibri"/>
                        <a:ea typeface="Calibri"/>
                        <a:cs typeface="Times New Roman"/>
                      </a:endParaRPr>
                    </a:p>
                  </a:txBody>
                  <a:tcPr marL="68580" marR="68580" marT="0" marB="0"/>
                </a:tc>
                <a:tc>
                  <a:txBody>
                    <a:bodyPr/>
                    <a:lstStyle/>
                    <a:p>
                      <a:pPr>
                        <a:lnSpc>
                          <a:spcPct val="115000"/>
                        </a:lnSpc>
                        <a:spcAft>
                          <a:spcPts val="0"/>
                        </a:spcAft>
                      </a:pPr>
                      <a:r>
                        <a:rPr lang="fi-FI" sz="1100">
                          <a:effectLst/>
                        </a:rPr>
                        <a:t> </a:t>
                      </a:r>
                      <a:endParaRPr lang="fi-FI" sz="1100">
                        <a:effectLst/>
                        <a:latin typeface="Calibri"/>
                        <a:ea typeface="Calibri"/>
                        <a:cs typeface="Times New Roman"/>
                      </a:endParaRPr>
                    </a:p>
                  </a:txBody>
                  <a:tcPr marL="68580" marR="68580" marT="0" marB="0"/>
                </a:tc>
              </a:tr>
              <a:tr h="254269">
                <a:tc>
                  <a:txBody>
                    <a:bodyPr/>
                    <a:lstStyle/>
                    <a:p>
                      <a:pPr>
                        <a:lnSpc>
                          <a:spcPct val="115000"/>
                        </a:lnSpc>
                        <a:spcAft>
                          <a:spcPts val="0"/>
                        </a:spcAft>
                      </a:pPr>
                      <a:r>
                        <a:rPr lang="el-GR" sz="1800" dirty="0">
                          <a:effectLst/>
                        </a:rPr>
                        <a:t>Αξίας χρήσης  (</a:t>
                      </a:r>
                      <a:r>
                        <a:rPr lang="en-US" sz="1800" dirty="0">
                          <a:effectLst/>
                        </a:rPr>
                        <a:t>Use)</a:t>
                      </a:r>
                      <a:endParaRPr lang="fi-FI" sz="1800" dirty="0">
                        <a:effectLst/>
                        <a:latin typeface="Calibri"/>
                        <a:ea typeface="Calibri"/>
                        <a:cs typeface="Times New Roman"/>
                      </a:endParaRPr>
                    </a:p>
                  </a:txBody>
                  <a:tcPr marL="68580" marR="68580" marT="0" marB="0"/>
                </a:tc>
                <a:tc>
                  <a:txBody>
                    <a:bodyPr/>
                    <a:lstStyle/>
                    <a:p>
                      <a:pPr>
                        <a:lnSpc>
                          <a:spcPct val="115000"/>
                        </a:lnSpc>
                        <a:spcAft>
                          <a:spcPts val="0"/>
                        </a:spcAft>
                      </a:pPr>
                      <a:r>
                        <a:rPr lang="el-GR" sz="1800" dirty="0">
                          <a:effectLst/>
                        </a:rPr>
                        <a:t>Άμεση</a:t>
                      </a:r>
                      <a:r>
                        <a:rPr lang="en-US" sz="1800" dirty="0">
                          <a:effectLst/>
                        </a:rPr>
                        <a:t> (Direct)</a:t>
                      </a:r>
                      <a:endParaRPr lang="fi-FI" sz="1800" dirty="0">
                        <a:effectLst/>
                        <a:latin typeface="Calibri"/>
                        <a:ea typeface="Calibri"/>
                        <a:cs typeface="Times New Roman"/>
                      </a:endParaRPr>
                    </a:p>
                  </a:txBody>
                  <a:tcPr marL="68580" marR="68580" marT="0" marB="0"/>
                </a:tc>
              </a:tr>
              <a:tr h="254269">
                <a:tc>
                  <a:txBody>
                    <a:bodyPr/>
                    <a:lstStyle/>
                    <a:p>
                      <a:pPr>
                        <a:lnSpc>
                          <a:spcPct val="115000"/>
                        </a:lnSpc>
                        <a:spcAft>
                          <a:spcPts val="0"/>
                        </a:spcAft>
                      </a:pPr>
                      <a:r>
                        <a:rPr lang="fi-FI" sz="1800" dirty="0">
                          <a:effectLst/>
                        </a:rPr>
                        <a:t> </a:t>
                      </a:r>
                      <a:endParaRPr lang="fi-FI" sz="1800" dirty="0">
                        <a:effectLst/>
                        <a:latin typeface="Calibri"/>
                        <a:ea typeface="Calibri"/>
                        <a:cs typeface="Times New Roman"/>
                      </a:endParaRPr>
                    </a:p>
                  </a:txBody>
                  <a:tcPr marL="68580" marR="68580" marT="0" marB="0"/>
                </a:tc>
                <a:tc>
                  <a:txBody>
                    <a:bodyPr/>
                    <a:lstStyle/>
                    <a:p>
                      <a:pPr>
                        <a:lnSpc>
                          <a:spcPct val="115000"/>
                        </a:lnSpc>
                        <a:spcAft>
                          <a:spcPts val="0"/>
                        </a:spcAft>
                      </a:pPr>
                      <a:r>
                        <a:rPr lang="el-GR" sz="1800" dirty="0">
                          <a:effectLst/>
                        </a:rPr>
                        <a:t>Έμμεση</a:t>
                      </a:r>
                      <a:r>
                        <a:rPr lang="en-US" sz="1800" dirty="0">
                          <a:effectLst/>
                        </a:rPr>
                        <a:t> (Indirect)</a:t>
                      </a:r>
                      <a:endParaRPr lang="fi-FI" sz="1800" dirty="0">
                        <a:effectLst/>
                        <a:latin typeface="Calibri"/>
                        <a:ea typeface="Calibri"/>
                        <a:cs typeface="Times New Roman"/>
                      </a:endParaRPr>
                    </a:p>
                  </a:txBody>
                  <a:tcPr marL="68580" marR="68580" marT="0" marB="0"/>
                </a:tc>
              </a:tr>
              <a:tr h="254269">
                <a:tc>
                  <a:txBody>
                    <a:bodyPr/>
                    <a:lstStyle/>
                    <a:p>
                      <a:pPr>
                        <a:lnSpc>
                          <a:spcPct val="115000"/>
                        </a:lnSpc>
                        <a:spcAft>
                          <a:spcPts val="0"/>
                        </a:spcAft>
                      </a:pPr>
                      <a:r>
                        <a:rPr lang="fi-FI" sz="1800" dirty="0">
                          <a:effectLst/>
                        </a:rPr>
                        <a:t> </a:t>
                      </a:r>
                      <a:endParaRPr lang="fi-FI" sz="1800" dirty="0">
                        <a:effectLst/>
                        <a:latin typeface="Calibri"/>
                        <a:ea typeface="Calibri"/>
                        <a:cs typeface="Times New Roman"/>
                      </a:endParaRPr>
                    </a:p>
                  </a:txBody>
                  <a:tcPr marL="68580" marR="68580" marT="0" marB="0"/>
                </a:tc>
                <a:tc>
                  <a:txBody>
                    <a:bodyPr/>
                    <a:lstStyle/>
                    <a:p>
                      <a:pPr>
                        <a:lnSpc>
                          <a:spcPct val="115000"/>
                        </a:lnSpc>
                        <a:spcAft>
                          <a:spcPts val="0"/>
                        </a:spcAft>
                      </a:pPr>
                      <a:r>
                        <a:rPr lang="el-GR" sz="1800" dirty="0">
                          <a:effectLst/>
                        </a:rPr>
                        <a:t>Επιλογής </a:t>
                      </a:r>
                      <a:r>
                        <a:rPr lang="en-US" sz="1800" dirty="0">
                          <a:effectLst/>
                        </a:rPr>
                        <a:t>(Option)</a:t>
                      </a:r>
                      <a:endParaRPr lang="fi-FI" sz="1800" dirty="0">
                        <a:effectLst/>
                        <a:latin typeface="Calibri"/>
                        <a:ea typeface="Calibri"/>
                        <a:cs typeface="Times New Roman"/>
                      </a:endParaRPr>
                    </a:p>
                  </a:txBody>
                  <a:tcPr marL="68580" marR="68580" marT="0" marB="0"/>
                </a:tc>
              </a:tr>
              <a:tr h="254269">
                <a:tc>
                  <a:txBody>
                    <a:bodyPr/>
                    <a:lstStyle/>
                    <a:p>
                      <a:pPr>
                        <a:lnSpc>
                          <a:spcPct val="115000"/>
                        </a:lnSpc>
                        <a:spcAft>
                          <a:spcPts val="0"/>
                        </a:spcAft>
                      </a:pPr>
                      <a:r>
                        <a:rPr lang="fi-FI" sz="1800">
                          <a:effectLst/>
                        </a:rPr>
                        <a:t> </a:t>
                      </a:r>
                      <a:endParaRPr lang="fi-FI" sz="1800">
                        <a:effectLst/>
                        <a:latin typeface="Calibri"/>
                        <a:ea typeface="Calibri"/>
                        <a:cs typeface="Times New Roman"/>
                      </a:endParaRPr>
                    </a:p>
                  </a:txBody>
                  <a:tcPr marL="68580" marR="68580" marT="0" marB="0"/>
                </a:tc>
                <a:tc>
                  <a:txBody>
                    <a:bodyPr/>
                    <a:lstStyle/>
                    <a:p>
                      <a:pPr>
                        <a:lnSpc>
                          <a:spcPct val="115000"/>
                        </a:lnSpc>
                        <a:spcAft>
                          <a:spcPts val="0"/>
                        </a:spcAft>
                      </a:pPr>
                      <a:r>
                        <a:rPr lang="fi-FI" sz="1800" dirty="0">
                          <a:effectLst/>
                        </a:rPr>
                        <a:t> </a:t>
                      </a:r>
                      <a:endParaRPr lang="fi-FI" sz="1800" dirty="0">
                        <a:effectLst/>
                        <a:latin typeface="Calibri"/>
                        <a:ea typeface="Calibri"/>
                        <a:cs typeface="Times New Roman"/>
                      </a:endParaRPr>
                    </a:p>
                  </a:txBody>
                  <a:tcPr marL="68580" marR="68580" marT="0" marB="0"/>
                </a:tc>
              </a:tr>
              <a:tr h="524374">
                <a:tc>
                  <a:txBody>
                    <a:bodyPr/>
                    <a:lstStyle/>
                    <a:p>
                      <a:pPr>
                        <a:lnSpc>
                          <a:spcPct val="115000"/>
                        </a:lnSpc>
                        <a:spcAft>
                          <a:spcPts val="0"/>
                        </a:spcAft>
                      </a:pPr>
                      <a:r>
                        <a:rPr lang="el-GR" sz="1800" dirty="0">
                          <a:effectLst/>
                        </a:rPr>
                        <a:t>Μη χρηστική αξία (</a:t>
                      </a:r>
                      <a:r>
                        <a:rPr lang="en-US" sz="1800" dirty="0">
                          <a:effectLst/>
                        </a:rPr>
                        <a:t>Non use</a:t>
                      </a:r>
                      <a:r>
                        <a:rPr lang="el-GR" sz="1800" dirty="0">
                          <a:effectLst/>
                        </a:rPr>
                        <a:t>)</a:t>
                      </a:r>
                      <a:endParaRPr lang="fi-FI" sz="1800" dirty="0">
                        <a:effectLst/>
                        <a:latin typeface="Calibri"/>
                        <a:ea typeface="Calibri"/>
                        <a:cs typeface="Times New Roman"/>
                      </a:endParaRPr>
                    </a:p>
                  </a:txBody>
                  <a:tcPr marL="68580" marR="68580" marT="0" marB="0"/>
                </a:tc>
                <a:tc>
                  <a:txBody>
                    <a:bodyPr/>
                    <a:lstStyle/>
                    <a:p>
                      <a:pPr>
                        <a:lnSpc>
                          <a:spcPct val="115000"/>
                        </a:lnSpc>
                        <a:spcAft>
                          <a:spcPts val="0"/>
                        </a:spcAft>
                      </a:pPr>
                      <a:r>
                        <a:rPr lang="el-GR" sz="1800" dirty="0">
                          <a:effectLst/>
                        </a:rPr>
                        <a:t>Μεταβίβασης </a:t>
                      </a:r>
                      <a:r>
                        <a:rPr lang="en-US" sz="1800" dirty="0">
                          <a:effectLst/>
                        </a:rPr>
                        <a:t>(Bequest)</a:t>
                      </a:r>
                      <a:endParaRPr lang="fi-FI" sz="1800" dirty="0">
                        <a:effectLst/>
                        <a:latin typeface="Calibri"/>
                        <a:ea typeface="Calibri"/>
                        <a:cs typeface="Times New Roman"/>
                      </a:endParaRPr>
                    </a:p>
                  </a:txBody>
                  <a:tcPr marL="68580" marR="68580" marT="0" marB="0"/>
                </a:tc>
              </a:tr>
              <a:tr h="254269">
                <a:tc>
                  <a:txBody>
                    <a:bodyPr/>
                    <a:lstStyle/>
                    <a:p>
                      <a:pPr>
                        <a:lnSpc>
                          <a:spcPct val="115000"/>
                        </a:lnSpc>
                        <a:spcAft>
                          <a:spcPts val="0"/>
                        </a:spcAft>
                      </a:pPr>
                      <a:r>
                        <a:rPr lang="fi-FI" sz="1800">
                          <a:effectLst/>
                        </a:rPr>
                        <a:t> </a:t>
                      </a:r>
                      <a:endParaRPr lang="fi-FI" sz="1800">
                        <a:effectLst/>
                        <a:latin typeface="Calibri"/>
                        <a:ea typeface="Calibri"/>
                        <a:cs typeface="Times New Roman"/>
                      </a:endParaRPr>
                    </a:p>
                  </a:txBody>
                  <a:tcPr marL="68580" marR="68580" marT="0" marB="0"/>
                </a:tc>
                <a:tc>
                  <a:txBody>
                    <a:bodyPr/>
                    <a:lstStyle/>
                    <a:p>
                      <a:pPr>
                        <a:lnSpc>
                          <a:spcPct val="115000"/>
                        </a:lnSpc>
                        <a:spcAft>
                          <a:spcPts val="0"/>
                        </a:spcAft>
                      </a:pPr>
                      <a:r>
                        <a:rPr lang="el-GR" sz="1800" dirty="0">
                          <a:effectLst/>
                        </a:rPr>
                        <a:t>Υπαρξης </a:t>
                      </a:r>
                      <a:r>
                        <a:rPr lang="en-US" sz="1800" dirty="0">
                          <a:effectLst/>
                        </a:rPr>
                        <a:t> (Existence)</a:t>
                      </a:r>
                      <a:endParaRPr lang="fi-FI" sz="1800" dirty="0">
                        <a:effectLst/>
                        <a:latin typeface="Calibri"/>
                        <a:ea typeface="Calibri"/>
                        <a:cs typeface="Times New Roman"/>
                      </a:endParaRPr>
                    </a:p>
                  </a:txBody>
                  <a:tcPr marL="68580" marR="68580" marT="0" marB="0"/>
                </a:tc>
              </a:tr>
              <a:tr h="254269">
                <a:tc>
                  <a:txBody>
                    <a:bodyPr/>
                    <a:lstStyle/>
                    <a:p>
                      <a:pPr>
                        <a:lnSpc>
                          <a:spcPct val="115000"/>
                        </a:lnSpc>
                        <a:spcAft>
                          <a:spcPts val="0"/>
                        </a:spcAft>
                      </a:pPr>
                      <a:r>
                        <a:rPr lang="fi-FI" sz="1800">
                          <a:effectLst/>
                        </a:rPr>
                        <a:t> </a:t>
                      </a:r>
                      <a:endParaRPr lang="fi-FI" sz="1800">
                        <a:effectLst/>
                        <a:latin typeface="Calibri"/>
                        <a:ea typeface="Calibri"/>
                        <a:cs typeface="Times New Roman"/>
                      </a:endParaRPr>
                    </a:p>
                  </a:txBody>
                  <a:tcPr marL="68580" marR="68580" marT="0" marB="0"/>
                </a:tc>
                <a:tc>
                  <a:txBody>
                    <a:bodyPr/>
                    <a:lstStyle/>
                    <a:p>
                      <a:pPr>
                        <a:lnSpc>
                          <a:spcPct val="115000"/>
                        </a:lnSpc>
                        <a:spcAft>
                          <a:spcPts val="0"/>
                        </a:spcAft>
                      </a:pPr>
                      <a:r>
                        <a:rPr lang="el-GR" sz="1800" dirty="0">
                          <a:effectLst/>
                        </a:rPr>
                        <a:t>Αλτρουιστική </a:t>
                      </a:r>
                      <a:r>
                        <a:rPr lang="en-US" sz="1800" dirty="0">
                          <a:effectLst/>
                        </a:rPr>
                        <a:t>(Altruist)</a:t>
                      </a:r>
                      <a:endParaRPr lang="fi-FI" sz="18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5566674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l-GR" dirty="0" smtClean="0"/>
              <a:t>Παράδειγμα </a:t>
            </a:r>
            <a:endParaRPr lang="fi-FI"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41326739"/>
              </p:ext>
            </p:extLst>
          </p:nvPr>
        </p:nvGraphicFramePr>
        <p:xfrm>
          <a:off x="467544" y="980728"/>
          <a:ext cx="7416825" cy="5226957"/>
        </p:xfrm>
        <a:graphic>
          <a:graphicData uri="http://schemas.openxmlformats.org/drawingml/2006/table">
            <a:tbl>
              <a:tblPr firstRow="1" firstCol="1" lastRow="1" lastCol="1" bandRow="1" bandCol="1">
                <a:tableStyleId>{5940675A-B579-460E-94D1-54222C63F5DA}</a:tableStyleId>
              </a:tblPr>
              <a:tblGrid>
                <a:gridCol w="2930777"/>
                <a:gridCol w="2161167"/>
                <a:gridCol w="2324881"/>
              </a:tblGrid>
              <a:tr h="528894">
                <a:tc>
                  <a:txBody>
                    <a:bodyPr/>
                    <a:lstStyle/>
                    <a:p>
                      <a:pPr algn="just">
                        <a:lnSpc>
                          <a:spcPct val="150000"/>
                        </a:lnSpc>
                        <a:spcAft>
                          <a:spcPts val="0"/>
                        </a:spcAft>
                      </a:pPr>
                      <a:r>
                        <a:rPr lang="el-GR" sz="900" dirty="0">
                          <a:effectLst/>
                        </a:rPr>
                        <a:t> </a:t>
                      </a:r>
                      <a:endParaRPr lang="fi-FI" sz="900" dirty="0">
                        <a:effectLst/>
                        <a:latin typeface="Times New Roman"/>
                        <a:ea typeface="Times New Roman"/>
                      </a:endParaRPr>
                    </a:p>
                  </a:txBody>
                  <a:tcPr marL="52889" marR="52889" marT="0" marB="0"/>
                </a:tc>
                <a:tc>
                  <a:txBody>
                    <a:bodyPr/>
                    <a:lstStyle/>
                    <a:p>
                      <a:pPr algn="ctr">
                        <a:lnSpc>
                          <a:spcPct val="150000"/>
                        </a:lnSpc>
                        <a:spcAft>
                          <a:spcPts val="0"/>
                        </a:spcAft>
                      </a:pPr>
                      <a:r>
                        <a:rPr lang="el-GR" sz="1400" b="1" dirty="0">
                          <a:effectLst/>
                        </a:rPr>
                        <a:t>Αξίας χρήσης  (</a:t>
                      </a:r>
                      <a:r>
                        <a:rPr lang="en-US" sz="1400" b="1" dirty="0">
                          <a:effectLst/>
                        </a:rPr>
                        <a:t>Use)</a:t>
                      </a:r>
                      <a:endParaRPr lang="fi-FI" sz="1400" b="1" dirty="0">
                        <a:effectLst/>
                      </a:endParaRPr>
                    </a:p>
                    <a:p>
                      <a:pPr algn="ctr">
                        <a:lnSpc>
                          <a:spcPct val="150000"/>
                        </a:lnSpc>
                        <a:spcAft>
                          <a:spcPts val="0"/>
                        </a:spcAft>
                      </a:pPr>
                      <a:r>
                        <a:rPr lang="en-US" sz="1400" b="1" dirty="0">
                          <a:effectLst/>
                        </a:rPr>
                        <a:t> </a:t>
                      </a:r>
                      <a:endParaRPr lang="fi-FI" sz="1400" b="1" dirty="0">
                        <a:effectLst/>
                        <a:latin typeface="Times New Roman"/>
                        <a:ea typeface="Times New Roman"/>
                      </a:endParaRPr>
                    </a:p>
                  </a:txBody>
                  <a:tcPr marL="52889" marR="52889" marT="0" marB="0" anchor="ctr"/>
                </a:tc>
                <a:tc>
                  <a:txBody>
                    <a:bodyPr/>
                    <a:lstStyle/>
                    <a:p>
                      <a:pPr algn="ctr">
                        <a:lnSpc>
                          <a:spcPct val="150000"/>
                        </a:lnSpc>
                        <a:spcAft>
                          <a:spcPts val="0"/>
                        </a:spcAft>
                      </a:pPr>
                      <a:r>
                        <a:rPr lang="en-US" sz="1400" b="1" dirty="0">
                          <a:effectLst/>
                        </a:rPr>
                        <a:t> </a:t>
                      </a:r>
                      <a:r>
                        <a:rPr lang="el-GR" sz="1400" b="1" dirty="0">
                          <a:effectLst/>
                        </a:rPr>
                        <a:t>Μη χρηστική αξία (</a:t>
                      </a:r>
                      <a:r>
                        <a:rPr lang="en-US" sz="1400" b="1" dirty="0">
                          <a:effectLst/>
                        </a:rPr>
                        <a:t>Non use</a:t>
                      </a:r>
                      <a:r>
                        <a:rPr lang="el-GR" sz="1400" b="1" dirty="0">
                          <a:effectLst/>
                        </a:rPr>
                        <a:t>)</a:t>
                      </a:r>
                      <a:endParaRPr lang="fi-FI" sz="1400" b="1" dirty="0">
                        <a:effectLst/>
                      </a:endParaRPr>
                    </a:p>
                    <a:p>
                      <a:pPr algn="ctr">
                        <a:lnSpc>
                          <a:spcPct val="150000"/>
                        </a:lnSpc>
                        <a:spcAft>
                          <a:spcPts val="0"/>
                        </a:spcAft>
                      </a:pPr>
                      <a:r>
                        <a:rPr lang="el-GR" sz="1400" b="1" dirty="0">
                          <a:effectLst/>
                        </a:rPr>
                        <a:t> </a:t>
                      </a:r>
                      <a:endParaRPr lang="fi-FI" sz="1400" b="1" dirty="0">
                        <a:effectLst/>
                        <a:latin typeface="Times New Roman"/>
                        <a:ea typeface="Times New Roman"/>
                      </a:endParaRPr>
                    </a:p>
                  </a:txBody>
                  <a:tcPr marL="52889" marR="52889" marT="0" marB="0"/>
                </a:tc>
              </a:tr>
              <a:tr h="506367">
                <a:tc>
                  <a:txBody>
                    <a:bodyPr/>
                    <a:lstStyle/>
                    <a:p>
                      <a:pPr algn="just">
                        <a:lnSpc>
                          <a:spcPct val="150000"/>
                        </a:lnSpc>
                        <a:spcAft>
                          <a:spcPts val="0"/>
                        </a:spcAft>
                      </a:pPr>
                      <a:r>
                        <a:rPr lang="el-GR" sz="1050" dirty="0">
                          <a:effectLst/>
                        </a:rPr>
                        <a:t>Η Λιμνοθάλασσα Διβάρι Πύλου-Γιάλοβα </a:t>
                      </a:r>
                      <a:r>
                        <a:rPr lang="el-GR" sz="1050" b="1" dirty="0">
                          <a:effectLst/>
                        </a:rPr>
                        <a:t>θα συνεχίσει να υπάρχει</a:t>
                      </a:r>
                      <a:endParaRPr lang="fi-FI" sz="1050" b="1" dirty="0">
                        <a:effectLst/>
                        <a:latin typeface="Times New Roman"/>
                        <a:ea typeface="Times New Roman"/>
                      </a:endParaRPr>
                    </a:p>
                  </a:txBody>
                  <a:tcPr marL="52889" marR="52889" marT="0" marB="0"/>
                </a:tc>
                <a:tc>
                  <a:txBody>
                    <a:bodyPr/>
                    <a:lstStyle/>
                    <a:p>
                      <a:pPr algn="ctr">
                        <a:spcAft>
                          <a:spcPts val="0"/>
                        </a:spcAft>
                      </a:pPr>
                      <a:r>
                        <a:rPr lang="el-GR" sz="1100" b="1" dirty="0">
                          <a:solidFill>
                            <a:schemeClr val="bg1"/>
                          </a:solidFill>
                          <a:effectLst/>
                        </a:rPr>
                        <a:t> </a:t>
                      </a:r>
                      <a:endParaRPr lang="fi-FI" sz="1100" b="1" dirty="0">
                        <a:solidFill>
                          <a:schemeClr val="bg1"/>
                        </a:solidFill>
                        <a:effectLst/>
                        <a:latin typeface="Times New Roman"/>
                        <a:ea typeface="Times New Roman"/>
                      </a:endParaRPr>
                    </a:p>
                  </a:txBody>
                  <a:tcPr marL="52889" marR="52889" marT="0" marB="0"/>
                </a:tc>
                <a:tc>
                  <a:txBody>
                    <a:bodyPr/>
                    <a:lstStyle/>
                    <a:p>
                      <a:pPr algn="ctr">
                        <a:lnSpc>
                          <a:spcPct val="150000"/>
                        </a:lnSpc>
                        <a:spcAft>
                          <a:spcPts val="0"/>
                        </a:spcAft>
                      </a:pPr>
                      <a:r>
                        <a:rPr lang="el-GR" sz="1100" b="1" dirty="0">
                          <a:solidFill>
                            <a:schemeClr val="bg1"/>
                          </a:solidFill>
                          <a:effectLst/>
                        </a:rPr>
                        <a:t>Υπαρξης </a:t>
                      </a:r>
                      <a:r>
                        <a:rPr lang="en-US" sz="1100" b="1" dirty="0">
                          <a:solidFill>
                            <a:schemeClr val="bg1"/>
                          </a:solidFill>
                          <a:effectLst/>
                        </a:rPr>
                        <a:t> (Existence)</a:t>
                      </a:r>
                      <a:endParaRPr lang="fi-FI" sz="1100" b="1" dirty="0">
                        <a:solidFill>
                          <a:schemeClr val="bg1"/>
                        </a:solidFill>
                        <a:effectLst/>
                      </a:endParaRPr>
                    </a:p>
                    <a:p>
                      <a:pPr algn="ctr">
                        <a:lnSpc>
                          <a:spcPct val="150000"/>
                        </a:lnSpc>
                        <a:spcAft>
                          <a:spcPts val="0"/>
                        </a:spcAft>
                      </a:pPr>
                      <a:r>
                        <a:rPr lang="el-GR" sz="1100" b="1" dirty="0">
                          <a:solidFill>
                            <a:schemeClr val="bg1"/>
                          </a:solidFill>
                          <a:effectLst/>
                        </a:rPr>
                        <a:t> </a:t>
                      </a:r>
                      <a:endParaRPr lang="fi-FI" sz="1100" b="1" dirty="0">
                        <a:solidFill>
                          <a:schemeClr val="bg1"/>
                        </a:solidFill>
                        <a:effectLst/>
                        <a:latin typeface="Times New Roman"/>
                        <a:ea typeface="Times New Roman"/>
                      </a:endParaRPr>
                    </a:p>
                  </a:txBody>
                  <a:tcPr marL="52889" marR="52889" marT="0" marB="0" anchor="ctr"/>
                </a:tc>
              </a:tr>
              <a:tr h="634673">
                <a:tc>
                  <a:txBody>
                    <a:bodyPr/>
                    <a:lstStyle/>
                    <a:p>
                      <a:pPr algn="just">
                        <a:lnSpc>
                          <a:spcPct val="150000"/>
                        </a:lnSpc>
                        <a:spcAft>
                          <a:spcPts val="0"/>
                        </a:spcAft>
                      </a:pPr>
                      <a:r>
                        <a:rPr lang="el-GR" sz="1050" dirty="0">
                          <a:effectLst/>
                        </a:rPr>
                        <a:t>Το πλήθος των ειδών φυτών και ζώων της Λιμνοθάλασσας Διβάρι Πύλου-Γιάλοβα </a:t>
                      </a:r>
                      <a:r>
                        <a:rPr lang="el-GR" sz="1050" b="1" dirty="0">
                          <a:effectLst/>
                        </a:rPr>
                        <a:t>δεν κινδυνεύει να μειωθεί</a:t>
                      </a:r>
                      <a:endParaRPr lang="fi-FI" sz="1050" b="1" dirty="0">
                        <a:effectLst/>
                        <a:latin typeface="Times New Roman"/>
                        <a:ea typeface="Times New Roman"/>
                      </a:endParaRPr>
                    </a:p>
                  </a:txBody>
                  <a:tcPr marL="52889" marR="52889" marT="0" marB="0"/>
                </a:tc>
                <a:tc>
                  <a:txBody>
                    <a:bodyPr/>
                    <a:lstStyle/>
                    <a:p>
                      <a:pPr algn="ctr">
                        <a:spcAft>
                          <a:spcPts val="0"/>
                        </a:spcAft>
                      </a:pPr>
                      <a:r>
                        <a:rPr lang="el-GR" sz="1100" b="1" dirty="0">
                          <a:solidFill>
                            <a:schemeClr val="bg1"/>
                          </a:solidFill>
                          <a:effectLst/>
                        </a:rPr>
                        <a:t> </a:t>
                      </a:r>
                      <a:endParaRPr lang="fi-FI" sz="1100" b="1" dirty="0">
                        <a:solidFill>
                          <a:schemeClr val="bg1"/>
                        </a:solidFill>
                        <a:effectLst/>
                        <a:latin typeface="Times New Roman"/>
                        <a:ea typeface="Times New Roman"/>
                      </a:endParaRPr>
                    </a:p>
                  </a:txBody>
                  <a:tcPr marL="52889" marR="52889" marT="0" marB="0"/>
                </a:tc>
                <a:tc>
                  <a:txBody>
                    <a:bodyPr/>
                    <a:lstStyle/>
                    <a:p>
                      <a:pPr algn="ctr">
                        <a:spcAft>
                          <a:spcPts val="0"/>
                        </a:spcAft>
                      </a:pPr>
                      <a:r>
                        <a:rPr lang="el-GR" sz="1100" b="1" dirty="0">
                          <a:solidFill>
                            <a:schemeClr val="bg1"/>
                          </a:solidFill>
                          <a:effectLst/>
                        </a:rPr>
                        <a:t>Υπαρξης </a:t>
                      </a:r>
                      <a:r>
                        <a:rPr lang="en-US" sz="1100" b="1" dirty="0">
                          <a:solidFill>
                            <a:schemeClr val="bg1"/>
                          </a:solidFill>
                          <a:effectLst/>
                        </a:rPr>
                        <a:t> (Existence)</a:t>
                      </a:r>
                      <a:endParaRPr lang="fi-FI" sz="1100" b="1" dirty="0">
                        <a:solidFill>
                          <a:schemeClr val="bg1"/>
                        </a:solidFill>
                        <a:effectLst/>
                      </a:endParaRPr>
                    </a:p>
                    <a:p>
                      <a:pPr algn="ctr">
                        <a:spcAft>
                          <a:spcPts val="0"/>
                        </a:spcAft>
                      </a:pPr>
                      <a:r>
                        <a:rPr lang="el-GR" sz="1100" b="1" dirty="0">
                          <a:solidFill>
                            <a:schemeClr val="bg1"/>
                          </a:solidFill>
                          <a:effectLst/>
                        </a:rPr>
                        <a:t> </a:t>
                      </a:r>
                      <a:endParaRPr lang="fi-FI" sz="1100" b="1" dirty="0">
                        <a:solidFill>
                          <a:schemeClr val="bg1"/>
                        </a:solidFill>
                        <a:effectLst/>
                        <a:latin typeface="Times New Roman"/>
                        <a:ea typeface="Times New Roman"/>
                      </a:endParaRPr>
                    </a:p>
                  </a:txBody>
                  <a:tcPr marL="52889" marR="52889" marT="0" marB="0" anchor="ctr"/>
                </a:tc>
              </a:tr>
              <a:tr h="634673">
                <a:tc>
                  <a:txBody>
                    <a:bodyPr/>
                    <a:lstStyle/>
                    <a:p>
                      <a:pPr algn="just">
                        <a:lnSpc>
                          <a:spcPct val="150000"/>
                        </a:lnSpc>
                        <a:spcAft>
                          <a:spcPts val="0"/>
                        </a:spcAft>
                      </a:pPr>
                      <a:r>
                        <a:rPr lang="el-GR" sz="1050" dirty="0">
                          <a:effectLst/>
                        </a:rPr>
                        <a:t>Η Λιμνοθάλασσα Διβάρι Πύλου-Γιάλοβα  θα υπάρχει έτσι ώστε εσείς και </a:t>
                      </a:r>
                      <a:r>
                        <a:rPr lang="el-GR" sz="1050" b="1" dirty="0">
                          <a:effectLst/>
                        </a:rPr>
                        <a:t>η οικογένειά σας να την απολαμβάνετε στο μέλλον</a:t>
                      </a:r>
                      <a:endParaRPr lang="fi-FI" sz="1050" b="1" dirty="0">
                        <a:effectLst/>
                        <a:latin typeface="Times New Roman"/>
                        <a:ea typeface="Times New Roman"/>
                      </a:endParaRPr>
                    </a:p>
                  </a:txBody>
                  <a:tcPr marL="52889" marR="52889" marT="0" marB="0"/>
                </a:tc>
                <a:tc>
                  <a:txBody>
                    <a:bodyPr/>
                    <a:lstStyle/>
                    <a:p>
                      <a:pPr algn="ctr">
                        <a:spcAft>
                          <a:spcPts val="0"/>
                        </a:spcAft>
                      </a:pPr>
                      <a:r>
                        <a:rPr lang="el-GR" sz="1100" b="1" dirty="0">
                          <a:solidFill>
                            <a:schemeClr val="bg1"/>
                          </a:solidFill>
                          <a:effectLst/>
                        </a:rPr>
                        <a:t>Επιλογής </a:t>
                      </a:r>
                      <a:r>
                        <a:rPr lang="en-US" sz="1100" b="1" dirty="0">
                          <a:solidFill>
                            <a:schemeClr val="bg1"/>
                          </a:solidFill>
                          <a:effectLst/>
                        </a:rPr>
                        <a:t>(Option)</a:t>
                      </a:r>
                      <a:endParaRPr lang="fi-FI" sz="1100" b="1" dirty="0">
                        <a:solidFill>
                          <a:schemeClr val="bg1"/>
                        </a:solidFill>
                        <a:effectLst/>
                        <a:latin typeface="Times New Roman"/>
                        <a:ea typeface="Times New Roman"/>
                      </a:endParaRPr>
                    </a:p>
                  </a:txBody>
                  <a:tcPr marL="52889" marR="52889" marT="0" marB="0"/>
                </a:tc>
                <a:tc>
                  <a:txBody>
                    <a:bodyPr/>
                    <a:lstStyle/>
                    <a:p>
                      <a:pPr algn="ctr">
                        <a:spcAft>
                          <a:spcPts val="0"/>
                        </a:spcAft>
                      </a:pPr>
                      <a:r>
                        <a:rPr lang="el-GR" sz="1100" b="1" dirty="0">
                          <a:solidFill>
                            <a:schemeClr val="bg1"/>
                          </a:solidFill>
                          <a:effectLst/>
                        </a:rPr>
                        <a:t> </a:t>
                      </a:r>
                      <a:endParaRPr lang="fi-FI" sz="1100" b="1" dirty="0">
                        <a:solidFill>
                          <a:schemeClr val="bg1"/>
                        </a:solidFill>
                        <a:effectLst/>
                        <a:latin typeface="Times New Roman"/>
                        <a:ea typeface="Times New Roman"/>
                      </a:endParaRPr>
                    </a:p>
                  </a:txBody>
                  <a:tcPr marL="52889" marR="52889" marT="0" marB="0" anchor="ctr"/>
                </a:tc>
              </a:tr>
              <a:tr h="476005">
                <a:tc>
                  <a:txBody>
                    <a:bodyPr/>
                    <a:lstStyle/>
                    <a:p>
                      <a:pPr algn="just">
                        <a:lnSpc>
                          <a:spcPct val="150000"/>
                        </a:lnSpc>
                        <a:spcAft>
                          <a:spcPts val="0"/>
                        </a:spcAft>
                      </a:pPr>
                      <a:r>
                        <a:rPr lang="el-GR" sz="1050" dirty="0">
                          <a:effectLst/>
                        </a:rPr>
                        <a:t>Οι </a:t>
                      </a:r>
                      <a:r>
                        <a:rPr lang="el-GR" sz="1050" b="1" dirty="0">
                          <a:effectLst/>
                        </a:rPr>
                        <a:t>επόμενες γενιές </a:t>
                      </a:r>
                      <a:r>
                        <a:rPr lang="el-GR" sz="1050" dirty="0">
                          <a:effectLst/>
                        </a:rPr>
                        <a:t>θα μπορούν να απολαμβάνουν τη Λιμνοθάλασσα Διβάρι Πύλου-Γιάλοβα στο μέλλον  </a:t>
                      </a:r>
                      <a:endParaRPr lang="fi-FI" sz="1050" dirty="0">
                        <a:effectLst/>
                        <a:latin typeface="Times New Roman"/>
                        <a:ea typeface="Times New Roman"/>
                      </a:endParaRPr>
                    </a:p>
                  </a:txBody>
                  <a:tcPr marL="52889" marR="52889" marT="0" marB="0"/>
                </a:tc>
                <a:tc>
                  <a:txBody>
                    <a:bodyPr/>
                    <a:lstStyle/>
                    <a:p>
                      <a:pPr algn="ctr">
                        <a:lnSpc>
                          <a:spcPct val="150000"/>
                        </a:lnSpc>
                        <a:spcAft>
                          <a:spcPts val="0"/>
                        </a:spcAft>
                      </a:pPr>
                      <a:r>
                        <a:rPr lang="el-GR" sz="1100" b="1" dirty="0">
                          <a:solidFill>
                            <a:schemeClr val="bg1"/>
                          </a:solidFill>
                          <a:effectLst/>
                        </a:rPr>
                        <a:t>Επιλογής </a:t>
                      </a:r>
                      <a:r>
                        <a:rPr lang="en-US" sz="1100" b="1" dirty="0">
                          <a:solidFill>
                            <a:schemeClr val="bg1"/>
                          </a:solidFill>
                          <a:effectLst/>
                        </a:rPr>
                        <a:t>(Option)</a:t>
                      </a:r>
                      <a:endParaRPr lang="fi-FI" sz="1100" b="1" dirty="0">
                        <a:solidFill>
                          <a:schemeClr val="bg1"/>
                        </a:solidFill>
                        <a:effectLst/>
                        <a:latin typeface="Times New Roman"/>
                        <a:ea typeface="Times New Roman"/>
                      </a:endParaRPr>
                    </a:p>
                  </a:txBody>
                  <a:tcPr marL="52889" marR="52889" marT="0" marB="0"/>
                </a:tc>
                <a:tc>
                  <a:txBody>
                    <a:bodyPr/>
                    <a:lstStyle/>
                    <a:p>
                      <a:pPr algn="ctr">
                        <a:lnSpc>
                          <a:spcPct val="150000"/>
                        </a:lnSpc>
                        <a:spcAft>
                          <a:spcPts val="0"/>
                        </a:spcAft>
                      </a:pPr>
                      <a:r>
                        <a:rPr lang="el-GR" sz="1100" b="1" dirty="0">
                          <a:solidFill>
                            <a:schemeClr val="bg1"/>
                          </a:solidFill>
                          <a:effectLst/>
                        </a:rPr>
                        <a:t> </a:t>
                      </a:r>
                      <a:endParaRPr lang="fi-FI" sz="1100" b="1" dirty="0">
                        <a:solidFill>
                          <a:schemeClr val="bg1"/>
                        </a:solidFill>
                        <a:effectLst/>
                        <a:latin typeface="Times New Roman"/>
                        <a:ea typeface="Times New Roman"/>
                      </a:endParaRPr>
                    </a:p>
                  </a:txBody>
                  <a:tcPr marL="52889" marR="52889" marT="0" marB="0" anchor="ctr"/>
                </a:tc>
              </a:tr>
              <a:tr h="952010">
                <a:tc>
                  <a:txBody>
                    <a:bodyPr/>
                    <a:lstStyle/>
                    <a:p>
                      <a:pPr algn="just">
                        <a:lnSpc>
                          <a:spcPct val="150000"/>
                        </a:lnSpc>
                        <a:spcAft>
                          <a:spcPts val="0"/>
                        </a:spcAft>
                      </a:pPr>
                      <a:r>
                        <a:rPr lang="el-GR" sz="1050" b="1" dirty="0">
                          <a:effectLst/>
                        </a:rPr>
                        <a:t>Εσείς και η οικογένειά αι η οικογένειά σας </a:t>
                      </a:r>
                      <a:r>
                        <a:rPr lang="el-GR" sz="1050" dirty="0">
                          <a:effectLst/>
                        </a:rPr>
                        <a:t>θα μπορείτε να </a:t>
                      </a:r>
                      <a:r>
                        <a:rPr lang="el-GR" sz="1050" b="1" dirty="0">
                          <a:effectLst/>
                        </a:rPr>
                        <a:t>αξιοποιείτε</a:t>
                      </a:r>
                      <a:r>
                        <a:rPr lang="el-GR" sz="1050" dirty="0">
                          <a:effectLst/>
                        </a:rPr>
                        <a:t> τη Λιμνοθάλασσα Διβάρι Πύλου-Γιάλοβα για δραστηριότητες αναψυχής, εκπαίδευσης, καλλιέργεια της γης κ.λ.π </a:t>
                      </a:r>
                      <a:endParaRPr lang="fi-FI" sz="1050" dirty="0">
                        <a:effectLst/>
                        <a:latin typeface="Times New Roman"/>
                        <a:ea typeface="Times New Roman"/>
                      </a:endParaRPr>
                    </a:p>
                  </a:txBody>
                  <a:tcPr marL="52889" marR="52889" marT="0" marB="0"/>
                </a:tc>
                <a:tc>
                  <a:txBody>
                    <a:bodyPr/>
                    <a:lstStyle/>
                    <a:p>
                      <a:pPr algn="ctr">
                        <a:spcAft>
                          <a:spcPts val="0"/>
                        </a:spcAft>
                      </a:pPr>
                      <a:r>
                        <a:rPr lang="el-GR" sz="1100" b="1" dirty="0">
                          <a:solidFill>
                            <a:schemeClr val="bg1"/>
                          </a:solidFill>
                          <a:effectLst/>
                        </a:rPr>
                        <a:t>Άμεση</a:t>
                      </a:r>
                      <a:r>
                        <a:rPr lang="en-US" sz="1100" b="1" dirty="0">
                          <a:solidFill>
                            <a:schemeClr val="bg1"/>
                          </a:solidFill>
                          <a:effectLst/>
                        </a:rPr>
                        <a:t> (Direct)</a:t>
                      </a:r>
                      <a:endParaRPr lang="fi-FI" sz="1100" b="1" dirty="0">
                        <a:solidFill>
                          <a:schemeClr val="bg1"/>
                        </a:solidFill>
                        <a:effectLst/>
                      </a:endParaRPr>
                    </a:p>
                    <a:p>
                      <a:pPr algn="ctr">
                        <a:spcAft>
                          <a:spcPts val="0"/>
                        </a:spcAft>
                      </a:pPr>
                      <a:r>
                        <a:rPr lang="el-GR" sz="1100" b="1" dirty="0">
                          <a:solidFill>
                            <a:schemeClr val="bg1"/>
                          </a:solidFill>
                          <a:effectLst/>
                        </a:rPr>
                        <a:t> </a:t>
                      </a:r>
                      <a:endParaRPr lang="fi-FI" sz="1100" b="1" dirty="0">
                        <a:solidFill>
                          <a:schemeClr val="bg1"/>
                        </a:solidFill>
                        <a:effectLst/>
                        <a:latin typeface="Times New Roman"/>
                        <a:ea typeface="Times New Roman"/>
                      </a:endParaRPr>
                    </a:p>
                  </a:txBody>
                  <a:tcPr marL="52889" marR="52889" marT="0" marB="0"/>
                </a:tc>
                <a:tc>
                  <a:txBody>
                    <a:bodyPr/>
                    <a:lstStyle/>
                    <a:p>
                      <a:pPr algn="ctr">
                        <a:spcAft>
                          <a:spcPts val="0"/>
                        </a:spcAft>
                      </a:pPr>
                      <a:r>
                        <a:rPr lang="el-GR" sz="1100" b="1" dirty="0">
                          <a:solidFill>
                            <a:schemeClr val="bg1"/>
                          </a:solidFill>
                          <a:effectLst/>
                        </a:rPr>
                        <a:t> </a:t>
                      </a:r>
                      <a:endParaRPr lang="fi-FI" sz="1100" b="1" dirty="0">
                        <a:solidFill>
                          <a:schemeClr val="bg1"/>
                        </a:solidFill>
                        <a:effectLst/>
                        <a:latin typeface="Times New Roman"/>
                        <a:ea typeface="Times New Roman"/>
                      </a:endParaRPr>
                    </a:p>
                  </a:txBody>
                  <a:tcPr marL="52889" marR="52889" marT="0" marB="0" anchor="ctr"/>
                </a:tc>
              </a:tr>
              <a:tr h="793341">
                <a:tc>
                  <a:txBody>
                    <a:bodyPr/>
                    <a:lstStyle/>
                    <a:p>
                      <a:pPr algn="just">
                        <a:lnSpc>
                          <a:spcPct val="150000"/>
                        </a:lnSpc>
                        <a:spcAft>
                          <a:spcPts val="0"/>
                        </a:spcAft>
                      </a:pPr>
                      <a:r>
                        <a:rPr lang="el-GR" sz="1050" b="1" dirty="0">
                          <a:effectLst/>
                        </a:rPr>
                        <a:t>Άλλοι άνθρωποι θα μπορούν να αξιοποιούν </a:t>
                      </a:r>
                      <a:r>
                        <a:rPr lang="el-GR" sz="1050" dirty="0">
                          <a:effectLst/>
                        </a:rPr>
                        <a:t>τη Λιμνοθάλασσα Διβάρι Πύλου-Γιάλοβα για δραστηριότητες αναψυχής, εκπαίδευσης, καλλιέργεια γης κ.λ.π</a:t>
                      </a:r>
                      <a:endParaRPr lang="fi-FI" sz="1050" dirty="0">
                        <a:effectLst/>
                        <a:latin typeface="Times New Roman"/>
                        <a:ea typeface="Times New Roman"/>
                      </a:endParaRPr>
                    </a:p>
                  </a:txBody>
                  <a:tcPr marL="52889" marR="52889" marT="0" marB="0"/>
                </a:tc>
                <a:tc>
                  <a:txBody>
                    <a:bodyPr/>
                    <a:lstStyle/>
                    <a:p>
                      <a:pPr algn="ctr">
                        <a:spcAft>
                          <a:spcPts val="0"/>
                        </a:spcAft>
                      </a:pPr>
                      <a:r>
                        <a:rPr lang="el-GR" sz="1100" b="1">
                          <a:solidFill>
                            <a:schemeClr val="bg1"/>
                          </a:solidFill>
                          <a:effectLst/>
                        </a:rPr>
                        <a:t> </a:t>
                      </a:r>
                      <a:endParaRPr lang="fi-FI" sz="1100" b="1">
                        <a:solidFill>
                          <a:schemeClr val="bg1"/>
                        </a:solidFill>
                        <a:effectLst/>
                        <a:latin typeface="Times New Roman"/>
                        <a:ea typeface="Times New Roman"/>
                      </a:endParaRPr>
                    </a:p>
                  </a:txBody>
                  <a:tcPr marL="52889" marR="52889" marT="0" marB="0"/>
                </a:tc>
                <a:tc>
                  <a:txBody>
                    <a:bodyPr/>
                    <a:lstStyle/>
                    <a:p>
                      <a:pPr algn="ctr">
                        <a:spcAft>
                          <a:spcPts val="0"/>
                        </a:spcAft>
                      </a:pPr>
                      <a:r>
                        <a:rPr lang="el-GR" sz="1100" b="1" dirty="0">
                          <a:solidFill>
                            <a:schemeClr val="bg1"/>
                          </a:solidFill>
                          <a:effectLst/>
                        </a:rPr>
                        <a:t>Αλτρουιστική </a:t>
                      </a:r>
                      <a:r>
                        <a:rPr lang="en-US" sz="1100" b="1" dirty="0">
                          <a:solidFill>
                            <a:schemeClr val="bg1"/>
                          </a:solidFill>
                          <a:effectLst/>
                        </a:rPr>
                        <a:t>(Altruist)</a:t>
                      </a:r>
                      <a:endParaRPr lang="fi-FI" sz="1100" b="1" dirty="0">
                        <a:solidFill>
                          <a:schemeClr val="bg1"/>
                        </a:solidFill>
                        <a:effectLst/>
                      </a:endParaRPr>
                    </a:p>
                    <a:p>
                      <a:pPr algn="ctr">
                        <a:spcAft>
                          <a:spcPts val="0"/>
                        </a:spcAft>
                      </a:pPr>
                      <a:r>
                        <a:rPr lang="el-GR" sz="1100" b="1" dirty="0">
                          <a:solidFill>
                            <a:schemeClr val="bg1"/>
                          </a:solidFill>
                          <a:effectLst/>
                        </a:rPr>
                        <a:t> </a:t>
                      </a:r>
                      <a:endParaRPr lang="fi-FI" sz="1100" b="1" dirty="0">
                        <a:solidFill>
                          <a:schemeClr val="bg1"/>
                        </a:solidFill>
                        <a:effectLst/>
                        <a:latin typeface="Times New Roman"/>
                        <a:ea typeface="Times New Roman"/>
                      </a:endParaRPr>
                    </a:p>
                  </a:txBody>
                  <a:tcPr marL="52889" marR="52889" marT="0" marB="0" anchor="ctr"/>
                </a:tc>
              </a:tr>
            </a:tbl>
          </a:graphicData>
        </a:graphic>
      </p:graphicFrame>
      <p:sp>
        <p:nvSpPr>
          <p:cNvPr id="3" name="TextBox 2"/>
          <p:cNvSpPr txBox="1"/>
          <p:nvPr/>
        </p:nvSpPr>
        <p:spPr>
          <a:xfrm>
            <a:off x="467544" y="6093296"/>
            <a:ext cx="7416824" cy="507831"/>
          </a:xfrm>
          <a:prstGeom prst="rect">
            <a:avLst/>
          </a:prstGeom>
          <a:noFill/>
        </p:spPr>
        <p:txBody>
          <a:bodyPr wrap="square" rtlCol="0">
            <a:spAutoFit/>
          </a:bodyPr>
          <a:lstStyle/>
          <a:p>
            <a:r>
              <a:rPr lang="en-US" sz="900" dirty="0" smtClean="0"/>
              <a:t>Source: Grammatikopoulou</a:t>
            </a:r>
            <a:r>
              <a:rPr lang="en-US" sz="900" dirty="0"/>
              <a:t>, I., &amp; Olsen, S. B. (2013). Accounting protesting and warm glow bidding in Contingent Valuation surveys considering the management of environmental goods – An empirical case study assessing the value of protecting a Natura 2000 wetland area in Greece. Journal of Environmental Management, 130, 232–241. https://doi.org/10.1016/j.jenvman.2013.08.054</a:t>
            </a:r>
            <a:endParaRPr lang="fi-FI" sz="900" dirty="0"/>
          </a:p>
        </p:txBody>
      </p:sp>
    </p:spTree>
    <p:extLst>
      <p:ext uri="{BB962C8B-B14F-4D97-AF65-F5344CB8AC3E}">
        <p14:creationId xmlns:p14="http://schemas.microsoft.com/office/powerpoint/2010/main" val="40033277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 </a:t>
            </a:r>
            <a:endParaRPr lang="fi-FI"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66993864"/>
              </p:ext>
            </p:extLst>
          </p:nvPr>
        </p:nvGraphicFramePr>
        <p:xfrm>
          <a:off x="539552" y="1556792"/>
          <a:ext cx="7416825" cy="5226957"/>
        </p:xfrm>
        <a:graphic>
          <a:graphicData uri="http://schemas.openxmlformats.org/drawingml/2006/table">
            <a:tbl>
              <a:tblPr firstRow="1" firstCol="1" lastRow="1" lastCol="1" bandRow="1" bandCol="1">
                <a:tableStyleId>{5940675A-B579-460E-94D1-54222C63F5DA}</a:tableStyleId>
              </a:tblPr>
              <a:tblGrid>
                <a:gridCol w="2930777"/>
                <a:gridCol w="2161167"/>
                <a:gridCol w="2324881"/>
              </a:tblGrid>
              <a:tr h="528894">
                <a:tc>
                  <a:txBody>
                    <a:bodyPr/>
                    <a:lstStyle/>
                    <a:p>
                      <a:pPr algn="just">
                        <a:lnSpc>
                          <a:spcPct val="150000"/>
                        </a:lnSpc>
                        <a:spcAft>
                          <a:spcPts val="0"/>
                        </a:spcAft>
                      </a:pPr>
                      <a:r>
                        <a:rPr lang="el-GR" sz="900" dirty="0">
                          <a:effectLst/>
                        </a:rPr>
                        <a:t> </a:t>
                      </a:r>
                      <a:endParaRPr lang="fi-FI" sz="900" dirty="0">
                        <a:effectLst/>
                        <a:latin typeface="Times New Roman"/>
                        <a:ea typeface="Times New Roman"/>
                      </a:endParaRPr>
                    </a:p>
                  </a:txBody>
                  <a:tcPr marL="52889" marR="52889" marT="0" marB="0"/>
                </a:tc>
                <a:tc>
                  <a:txBody>
                    <a:bodyPr/>
                    <a:lstStyle/>
                    <a:p>
                      <a:pPr algn="ctr">
                        <a:lnSpc>
                          <a:spcPct val="150000"/>
                        </a:lnSpc>
                        <a:spcAft>
                          <a:spcPts val="0"/>
                        </a:spcAft>
                      </a:pPr>
                      <a:r>
                        <a:rPr lang="el-GR" sz="1400" b="1" dirty="0">
                          <a:effectLst/>
                        </a:rPr>
                        <a:t>Αξίας χρήσης  (</a:t>
                      </a:r>
                      <a:r>
                        <a:rPr lang="en-US" sz="1400" b="1" dirty="0">
                          <a:effectLst/>
                        </a:rPr>
                        <a:t>Use)</a:t>
                      </a:r>
                      <a:endParaRPr lang="fi-FI" sz="1400" b="1" dirty="0">
                        <a:effectLst/>
                      </a:endParaRPr>
                    </a:p>
                    <a:p>
                      <a:pPr algn="ctr">
                        <a:lnSpc>
                          <a:spcPct val="150000"/>
                        </a:lnSpc>
                        <a:spcAft>
                          <a:spcPts val="0"/>
                        </a:spcAft>
                      </a:pPr>
                      <a:r>
                        <a:rPr lang="en-US" sz="1400" b="1" dirty="0">
                          <a:effectLst/>
                        </a:rPr>
                        <a:t> </a:t>
                      </a:r>
                      <a:endParaRPr lang="fi-FI" sz="1400" b="1" dirty="0">
                        <a:effectLst/>
                        <a:latin typeface="Times New Roman"/>
                        <a:ea typeface="Times New Roman"/>
                      </a:endParaRPr>
                    </a:p>
                  </a:txBody>
                  <a:tcPr marL="52889" marR="52889" marT="0" marB="0" anchor="ctr"/>
                </a:tc>
                <a:tc>
                  <a:txBody>
                    <a:bodyPr/>
                    <a:lstStyle/>
                    <a:p>
                      <a:pPr algn="ctr">
                        <a:lnSpc>
                          <a:spcPct val="150000"/>
                        </a:lnSpc>
                        <a:spcAft>
                          <a:spcPts val="0"/>
                        </a:spcAft>
                      </a:pPr>
                      <a:r>
                        <a:rPr lang="en-US" sz="1400" b="1" dirty="0">
                          <a:effectLst/>
                        </a:rPr>
                        <a:t> </a:t>
                      </a:r>
                      <a:r>
                        <a:rPr lang="el-GR" sz="1400" b="1" dirty="0">
                          <a:effectLst/>
                        </a:rPr>
                        <a:t>Μη χρηστική αξία (</a:t>
                      </a:r>
                      <a:r>
                        <a:rPr lang="en-US" sz="1400" b="1" dirty="0">
                          <a:effectLst/>
                        </a:rPr>
                        <a:t>Non use</a:t>
                      </a:r>
                      <a:r>
                        <a:rPr lang="el-GR" sz="1400" b="1" dirty="0">
                          <a:effectLst/>
                        </a:rPr>
                        <a:t>)</a:t>
                      </a:r>
                      <a:endParaRPr lang="fi-FI" sz="1400" b="1" dirty="0">
                        <a:effectLst/>
                      </a:endParaRPr>
                    </a:p>
                    <a:p>
                      <a:pPr algn="ctr">
                        <a:lnSpc>
                          <a:spcPct val="150000"/>
                        </a:lnSpc>
                        <a:spcAft>
                          <a:spcPts val="0"/>
                        </a:spcAft>
                      </a:pPr>
                      <a:r>
                        <a:rPr lang="el-GR" sz="1400" b="1" dirty="0">
                          <a:effectLst/>
                        </a:rPr>
                        <a:t> </a:t>
                      </a:r>
                      <a:endParaRPr lang="fi-FI" sz="1400" b="1" dirty="0">
                        <a:effectLst/>
                        <a:latin typeface="Times New Roman"/>
                        <a:ea typeface="Times New Roman"/>
                      </a:endParaRPr>
                    </a:p>
                  </a:txBody>
                  <a:tcPr marL="52889" marR="52889" marT="0" marB="0"/>
                </a:tc>
              </a:tr>
              <a:tr h="506367">
                <a:tc>
                  <a:txBody>
                    <a:bodyPr/>
                    <a:lstStyle/>
                    <a:p>
                      <a:pPr algn="just">
                        <a:lnSpc>
                          <a:spcPct val="150000"/>
                        </a:lnSpc>
                        <a:spcAft>
                          <a:spcPts val="0"/>
                        </a:spcAft>
                      </a:pPr>
                      <a:r>
                        <a:rPr lang="el-GR" sz="1050" dirty="0">
                          <a:effectLst/>
                        </a:rPr>
                        <a:t>Η Λιμνοθάλασσα Διβάρι Πύλου-Γιάλοβα </a:t>
                      </a:r>
                      <a:r>
                        <a:rPr lang="el-GR" sz="1050" b="1" dirty="0">
                          <a:effectLst/>
                        </a:rPr>
                        <a:t>θα συνεχίσει να υπάρχει</a:t>
                      </a:r>
                      <a:endParaRPr lang="fi-FI" sz="1050" b="1" dirty="0">
                        <a:effectLst/>
                        <a:latin typeface="Times New Roman"/>
                        <a:ea typeface="Times New Roman"/>
                      </a:endParaRPr>
                    </a:p>
                  </a:txBody>
                  <a:tcPr marL="52889" marR="52889" marT="0" marB="0"/>
                </a:tc>
                <a:tc>
                  <a:txBody>
                    <a:bodyPr/>
                    <a:lstStyle/>
                    <a:p>
                      <a:pPr algn="ctr">
                        <a:spcAft>
                          <a:spcPts val="0"/>
                        </a:spcAft>
                      </a:pPr>
                      <a:r>
                        <a:rPr lang="el-GR" sz="1100" b="1" dirty="0">
                          <a:solidFill>
                            <a:srgbClr val="FF0000"/>
                          </a:solidFill>
                          <a:effectLst/>
                        </a:rPr>
                        <a:t> </a:t>
                      </a:r>
                      <a:endParaRPr lang="fi-FI" sz="1100" b="1" dirty="0">
                        <a:solidFill>
                          <a:srgbClr val="FF0000"/>
                        </a:solidFill>
                        <a:effectLst/>
                        <a:latin typeface="Times New Roman"/>
                        <a:ea typeface="Times New Roman"/>
                      </a:endParaRPr>
                    </a:p>
                  </a:txBody>
                  <a:tcPr marL="52889" marR="52889" marT="0" marB="0"/>
                </a:tc>
                <a:tc>
                  <a:txBody>
                    <a:bodyPr/>
                    <a:lstStyle/>
                    <a:p>
                      <a:pPr algn="ctr">
                        <a:lnSpc>
                          <a:spcPct val="150000"/>
                        </a:lnSpc>
                        <a:spcAft>
                          <a:spcPts val="0"/>
                        </a:spcAft>
                      </a:pPr>
                      <a:r>
                        <a:rPr lang="el-GR" sz="1100" b="1" dirty="0">
                          <a:solidFill>
                            <a:srgbClr val="FF0000"/>
                          </a:solidFill>
                          <a:effectLst/>
                        </a:rPr>
                        <a:t>Υπαρξης </a:t>
                      </a:r>
                      <a:r>
                        <a:rPr lang="en-US" sz="1100" b="1" dirty="0">
                          <a:solidFill>
                            <a:srgbClr val="FF0000"/>
                          </a:solidFill>
                          <a:effectLst/>
                        </a:rPr>
                        <a:t> (Existence)</a:t>
                      </a:r>
                      <a:endParaRPr lang="fi-FI" sz="1100" b="1" dirty="0">
                        <a:solidFill>
                          <a:srgbClr val="FF0000"/>
                        </a:solidFill>
                        <a:effectLst/>
                      </a:endParaRPr>
                    </a:p>
                    <a:p>
                      <a:pPr algn="ctr">
                        <a:lnSpc>
                          <a:spcPct val="150000"/>
                        </a:lnSpc>
                        <a:spcAft>
                          <a:spcPts val="0"/>
                        </a:spcAft>
                      </a:pPr>
                      <a:r>
                        <a:rPr lang="el-GR" sz="1100" b="1" dirty="0">
                          <a:solidFill>
                            <a:srgbClr val="FF0000"/>
                          </a:solidFill>
                          <a:effectLst/>
                        </a:rPr>
                        <a:t> </a:t>
                      </a:r>
                      <a:endParaRPr lang="fi-FI" sz="1100" b="1" dirty="0">
                        <a:solidFill>
                          <a:srgbClr val="FF0000"/>
                        </a:solidFill>
                        <a:effectLst/>
                        <a:latin typeface="Times New Roman"/>
                        <a:ea typeface="Times New Roman"/>
                      </a:endParaRPr>
                    </a:p>
                  </a:txBody>
                  <a:tcPr marL="52889" marR="52889" marT="0" marB="0" anchor="ctr"/>
                </a:tc>
              </a:tr>
              <a:tr h="634673">
                <a:tc>
                  <a:txBody>
                    <a:bodyPr/>
                    <a:lstStyle/>
                    <a:p>
                      <a:pPr algn="just">
                        <a:lnSpc>
                          <a:spcPct val="150000"/>
                        </a:lnSpc>
                        <a:spcAft>
                          <a:spcPts val="0"/>
                        </a:spcAft>
                      </a:pPr>
                      <a:r>
                        <a:rPr lang="el-GR" sz="1050" dirty="0">
                          <a:effectLst/>
                        </a:rPr>
                        <a:t>Το πλήθος των ειδών φυτών και ζώων της Λιμνοθάλασσας Διβάρι Πύλου-Γιάλοβα </a:t>
                      </a:r>
                      <a:r>
                        <a:rPr lang="el-GR" sz="1050" b="1" dirty="0">
                          <a:effectLst/>
                        </a:rPr>
                        <a:t>δεν κινδυνεύει να μειωθεί</a:t>
                      </a:r>
                      <a:endParaRPr lang="fi-FI" sz="1050" b="1" dirty="0">
                        <a:effectLst/>
                        <a:latin typeface="Times New Roman"/>
                        <a:ea typeface="Times New Roman"/>
                      </a:endParaRPr>
                    </a:p>
                  </a:txBody>
                  <a:tcPr marL="52889" marR="52889" marT="0" marB="0"/>
                </a:tc>
                <a:tc>
                  <a:txBody>
                    <a:bodyPr/>
                    <a:lstStyle/>
                    <a:p>
                      <a:pPr algn="ctr">
                        <a:spcAft>
                          <a:spcPts val="0"/>
                        </a:spcAft>
                      </a:pPr>
                      <a:r>
                        <a:rPr lang="el-GR" sz="1100" b="1" dirty="0">
                          <a:solidFill>
                            <a:srgbClr val="FF0000"/>
                          </a:solidFill>
                          <a:effectLst/>
                        </a:rPr>
                        <a:t> </a:t>
                      </a:r>
                      <a:endParaRPr lang="fi-FI" sz="1100" b="1" dirty="0">
                        <a:solidFill>
                          <a:srgbClr val="FF0000"/>
                        </a:solidFill>
                        <a:effectLst/>
                        <a:latin typeface="Times New Roman"/>
                        <a:ea typeface="Times New Roman"/>
                      </a:endParaRPr>
                    </a:p>
                  </a:txBody>
                  <a:tcPr marL="52889" marR="52889" marT="0" marB="0"/>
                </a:tc>
                <a:tc>
                  <a:txBody>
                    <a:bodyPr/>
                    <a:lstStyle/>
                    <a:p>
                      <a:pPr algn="ctr">
                        <a:spcAft>
                          <a:spcPts val="0"/>
                        </a:spcAft>
                      </a:pPr>
                      <a:r>
                        <a:rPr lang="el-GR" sz="1100" b="1" dirty="0">
                          <a:solidFill>
                            <a:srgbClr val="FF0000"/>
                          </a:solidFill>
                          <a:effectLst/>
                        </a:rPr>
                        <a:t>Υπαρξης </a:t>
                      </a:r>
                      <a:r>
                        <a:rPr lang="en-US" sz="1100" b="1" dirty="0">
                          <a:solidFill>
                            <a:srgbClr val="FF0000"/>
                          </a:solidFill>
                          <a:effectLst/>
                        </a:rPr>
                        <a:t> (Existence)</a:t>
                      </a:r>
                      <a:endParaRPr lang="fi-FI" sz="1100" b="1" dirty="0">
                        <a:solidFill>
                          <a:srgbClr val="FF0000"/>
                        </a:solidFill>
                        <a:effectLst/>
                      </a:endParaRPr>
                    </a:p>
                    <a:p>
                      <a:pPr algn="ctr">
                        <a:spcAft>
                          <a:spcPts val="0"/>
                        </a:spcAft>
                      </a:pPr>
                      <a:r>
                        <a:rPr lang="el-GR" sz="1100" b="1" dirty="0">
                          <a:solidFill>
                            <a:srgbClr val="FF0000"/>
                          </a:solidFill>
                          <a:effectLst/>
                        </a:rPr>
                        <a:t> </a:t>
                      </a:r>
                      <a:endParaRPr lang="fi-FI" sz="1100" b="1" dirty="0">
                        <a:solidFill>
                          <a:srgbClr val="FF0000"/>
                        </a:solidFill>
                        <a:effectLst/>
                        <a:latin typeface="Times New Roman"/>
                        <a:ea typeface="Times New Roman"/>
                      </a:endParaRPr>
                    </a:p>
                  </a:txBody>
                  <a:tcPr marL="52889" marR="52889" marT="0" marB="0" anchor="ctr"/>
                </a:tc>
              </a:tr>
              <a:tr h="634673">
                <a:tc>
                  <a:txBody>
                    <a:bodyPr/>
                    <a:lstStyle/>
                    <a:p>
                      <a:pPr algn="just">
                        <a:lnSpc>
                          <a:spcPct val="150000"/>
                        </a:lnSpc>
                        <a:spcAft>
                          <a:spcPts val="0"/>
                        </a:spcAft>
                      </a:pPr>
                      <a:r>
                        <a:rPr lang="el-GR" sz="1050" dirty="0">
                          <a:effectLst/>
                        </a:rPr>
                        <a:t>Η Λιμνοθάλασσα Διβάρι Πύλου-Γιάλοβα  θα υπάρχει έτσι ώστε εσείς και </a:t>
                      </a:r>
                      <a:r>
                        <a:rPr lang="el-GR" sz="1050" b="1" dirty="0">
                          <a:effectLst/>
                        </a:rPr>
                        <a:t>η οικογένειά σας να την απολαμβάνετε στο μέλλον</a:t>
                      </a:r>
                      <a:endParaRPr lang="fi-FI" sz="1050" b="1" dirty="0">
                        <a:effectLst/>
                        <a:latin typeface="Times New Roman"/>
                        <a:ea typeface="Times New Roman"/>
                      </a:endParaRPr>
                    </a:p>
                  </a:txBody>
                  <a:tcPr marL="52889" marR="52889" marT="0" marB="0"/>
                </a:tc>
                <a:tc>
                  <a:txBody>
                    <a:bodyPr/>
                    <a:lstStyle/>
                    <a:p>
                      <a:pPr algn="ctr">
                        <a:spcAft>
                          <a:spcPts val="0"/>
                        </a:spcAft>
                      </a:pPr>
                      <a:r>
                        <a:rPr lang="el-GR" sz="1100" b="1" dirty="0">
                          <a:solidFill>
                            <a:srgbClr val="FF0000"/>
                          </a:solidFill>
                          <a:effectLst/>
                        </a:rPr>
                        <a:t>Επιλογής </a:t>
                      </a:r>
                      <a:r>
                        <a:rPr lang="en-US" sz="1100" b="1" dirty="0">
                          <a:solidFill>
                            <a:srgbClr val="FF0000"/>
                          </a:solidFill>
                          <a:effectLst/>
                        </a:rPr>
                        <a:t>(Option)</a:t>
                      </a:r>
                      <a:endParaRPr lang="fi-FI" sz="1100" b="1" dirty="0">
                        <a:solidFill>
                          <a:srgbClr val="FF0000"/>
                        </a:solidFill>
                        <a:effectLst/>
                        <a:latin typeface="Times New Roman"/>
                        <a:ea typeface="Times New Roman"/>
                      </a:endParaRPr>
                    </a:p>
                  </a:txBody>
                  <a:tcPr marL="52889" marR="52889" marT="0" marB="0"/>
                </a:tc>
                <a:tc>
                  <a:txBody>
                    <a:bodyPr/>
                    <a:lstStyle/>
                    <a:p>
                      <a:pPr algn="ctr">
                        <a:spcAft>
                          <a:spcPts val="0"/>
                        </a:spcAft>
                      </a:pPr>
                      <a:r>
                        <a:rPr lang="el-GR" sz="1100" b="1" dirty="0">
                          <a:solidFill>
                            <a:srgbClr val="FF0000"/>
                          </a:solidFill>
                          <a:effectLst/>
                        </a:rPr>
                        <a:t> </a:t>
                      </a:r>
                      <a:endParaRPr lang="fi-FI" sz="1100" b="1" dirty="0">
                        <a:solidFill>
                          <a:srgbClr val="FF0000"/>
                        </a:solidFill>
                        <a:effectLst/>
                        <a:latin typeface="Times New Roman"/>
                        <a:ea typeface="Times New Roman"/>
                      </a:endParaRPr>
                    </a:p>
                  </a:txBody>
                  <a:tcPr marL="52889" marR="52889" marT="0" marB="0" anchor="ctr"/>
                </a:tc>
              </a:tr>
              <a:tr h="476005">
                <a:tc>
                  <a:txBody>
                    <a:bodyPr/>
                    <a:lstStyle/>
                    <a:p>
                      <a:pPr algn="just">
                        <a:lnSpc>
                          <a:spcPct val="150000"/>
                        </a:lnSpc>
                        <a:spcAft>
                          <a:spcPts val="0"/>
                        </a:spcAft>
                      </a:pPr>
                      <a:r>
                        <a:rPr lang="el-GR" sz="1050" dirty="0">
                          <a:effectLst/>
                        </a:rPr>
                        <a:t>Οι </a:t>
                      </a:r>
                      <a:r>
                        <a:rPr lang="el-GR" sz="1050" b="1" dirty="0">
                          <a:effectLst/>
                        </a:rPr>
                        <a:t>επόμενες γενιές </a:t>
                      </a:r>
                      <a:r>
                        <a:rPr lang="el-GR" sz="1050" dirty="0">
                          <a:effectLst/>
                        </a:rPr>
                        <a:t>θα μπορούν να απολαμβάνουν τη Λιμνοθάλασσα Διβάρι Πύλου-Γιάλοβα στο μέλλον  </a:t>
                      </a:r>
                      <a:endParaRPr lang="fi-FI" sz="1050" dirty="0">
                        <a:effectLst/>
                        <a:latin typeface="Times New Roman"/>
                        <a:ea typeface="Times New Roman"/>
                      </a:endParaRPr>
                    </a:p>
                  </a:txBody>
                  <a:tcPr marL="52889" marR="52889" marT="0" marB="0"/>
                </a:tc>
                <a:tc>
                  <a:txBody>
                    <a:bodyPr/>
                    <a:lstStyle/>
                    <a:p>
                      <a:pPr algn="ctr">
                        <a:lnSpc>
                          <a:spcPct val="150000"/>
                        </a:lnSpc>
                        <a:spcAft>
                          <a:spcPts val="0"/>
                        </a:spcAft>
                      </a:pPr>
                      <a:r>
                        <a:rPr lang="el-GR" sz="1100" b="1" dirty="0">
                          <a:solidFill>
                            <a:srgbClr val="FF0000"/>
                          </a:solidFill>
                          <a:effectLst/>
                        </a:rPr>
                        <a:t>Επιλογής </a:t>
                      </a:r>
                      <a:r>
                        <a:rPr lang="en-US" sz="1100" b="1" dirty="0">
                          <a:solidFill>
                            <a:srgbClr val="FF0000"/>
                          </a:solidFill>
                          <a:effectLst/>
                        </a:rPr>
                        <a:t>(Option)</a:t>
                      </a:r>
                      <a:endParaRPr lang="fi-FI" sz="1100" b="1" dirty="0">
                        <a:solidFill>
                          <a:srgbClr val="FF0000"/>
                        </a:solidFill>
                        <a:effectLst/>
                        <a:latin typeface="Times New Roman"/>
                        <a:ea typeface="Times New Roman"/>
                      </a:endParaRPr>
                    </a:p>
                  </a:txBody>
                  <a:tcPr marL="52889" marR="52889" marT="0" marB="0"/>
                </a:tc>
                <a:tc>
                  <a:txBody>
                    <a:bodyPr/>
                    <a:lstStyle/>
                    <a:p>
                      <a:pPr algn="ctr">
                        <a:lnSpc>
                          <a:spcPct val="150000"/>
                        </a:lnSpc>
                        <a:spcAft>
                          <a:spcPts val="0"/>
                        </a:spcAft>
                      </a:pPr>
                      <a:r>
                        <a:rPr lang="el-GR" sz="1100" b="1" dirty="0">
                          <a:solidFill>
                            <a:srgbClr val="FF0000"/>
                          </a:solidFill>
                          <a:effectLst/>
                        </a:rPr>
                        <a:t> </a:t>
                      </a:r>
                      <a:endParaRPr lang="fi-FI" sz="1100" b="1" dirty="0">
                        <a:solidFill>
                          <a:srgbClr val="FF0000"/>
                        </a:solidFill>
                        <a:effectLst/>
                        <a:latin typeface="Times New Roman"/>
                        <a:ea typeface="Times New Roman"/>
                      </a:endParaRPr>
                    </a:p>
                  </a:txBody>
                  <a:tcPr marL="52889" marR="52889" marT="0" marB="0" anchor="ctr"/>
                </a:tc>
              </a:tr>
              <a:tr h="952010">
                <a:tc>
                  <a:txBody>
                    <a:bodyPr/>
                    <a:lstStyle/>
                    <a:p>
                      <a:pPr algn="just">
                        <a:lnSpc>
                          <a:spcPct val="150000"/>
                        </a:lnSpc>
                        <a:spcAft>
                          <a:spcPts val="0"/>
                        </a:spcAft>
                      </a:pPr>
                      <a:r>
                        <a:rPr lang="el-GR" sz="1050" b="1" dirty="0">
                          <a:effectLst/>
                        </a:rPr>
                        <a:t>Εσείς και η οικογένειά αι η οικογένειά σας </a:t>
                      </a:r>
                      <a:r>
                        <a:rPr lang="el-GR" sz="1050" dirty="0">
                          <a:effectLst/>
                        </a:rPr>
                        <a:t>θα μπορείτε να </a:t>
                      </a:r>
                      <a:r>
                        <a:rPr lang="el-GR" sz="1050" b="1" dirty="0">
                          <a:effectLst/>
                        </a:rPr>
                        <a:t>αξιοποιείτε</a:t>
                      </a:r>
                      <a:r>
                        <a:rPr lang="el-GR" sz="1050" dirty="0">
                          <a:effectLst/>
                        </a:rPr>
                        <a:t> τη Λιμνοθάλασσα Διβάρι Πύλου-Γιάλοβα για δραστηριότητες αναψυχής, εκπαίδευσης, καλλιέργεια της γης κ.λ.π </a:t>
                      </a:r>
                      <a:endParaRPr lang="fi-FI" sz="1050" dirty="0">
                        <a:effectLst/>
                        <a:latin typeface="Times New Roman"/>
                        <a:ea typeface="Times New Roman"/>
                      </a:endParaRPr>
                    </a:p>
                  </a:txBody>
                  <a:tcPr marL="52889" marR="52889" marT="0" marB="0"/>
                </a:tc>
                <a:tc>
                  <a:txBody>
                    <a:bodyPr/>
                    <a:lstStyle/>
                    <a:p>
                      <a:pPr algn="ctr">
                        <a:spcAft>
                          <a:spcPts val="0"/>
                        </a:spcAft>
                      </a:pPr>
                      <a:r>
                        <a:rPr lang="el-GR" sz="1100" b="1" dirty="0">
                          <a:solidFill>
                            <a:srgbClr val="FF0000"/>
                          </a:solidFill>
                          <a:effectLst/>
                        </a:rPr>
                        <a:t>Άμεση</a:t>
                      </a:r>
                      <a:r>
                        <a:rPr lang="en-US" sz="1100" b="1" dirty="0">
                          <a:solidFill>
                            <a:srgbClr val="FF0000"/>
                          </a:solidFill>
                          <a:effectLst/>
                        </a:rPr>
                        <a:t> (Direct)</a:t>
                      </a:r>
                      <a:endParaRPr lang="fi-FI" sz="1100" b="1" dirty="0">
                        <a:solidFill>
                          <a:srgbClr val="FF0000"/>
                        </a:solidFill>
                        <a:effectLst/>
                      </a:endParaRPr>
                    </a:p>
                    <a:p>
                      <a:pPr algn="ctr">
                        <a:spcAft>
                          <a:spcPts val="0"/>
                        </a:spcAft>
                      </a:pPr>
                      <a:r>
                        <a:rPr lang="el-GR" sz="1100" b="1" dirty="0">
                          <a:solidFill>
                            <a:srgbClr val="FF0000"/>
                          </a:solidFill>
                          <a:effectLst/>
                        </a:rPr>
                        <a:t> </a:t>
                      </a:r>
                      <a:endParaRPr lang="fi-FI" sz="1100" b="1" dirty="0">
                        <a:solidFill>
                          <a:srgbClr val="FF0000"/>
                        </a:solidFill>
                        <a:effectLst/>
                        <a:latin typeface="Times New Roman"/>
                        <a:ea typeface="Times New Roman"/>
                      </a:endParaRPr>
                    </a:p>
                  </a:txBody>
                  <a:tcPr marL="52889" marR="52889" marT="0" marB="0"/>
                </a:tc>
                <a:tc>
                  <a:txBody>
                    <a:bodyPr/>
                    <a:lstStyle/>
                    <a:p>
                      <a:pPr algn="ctr">
                        <a:spcAft>
                          <a:spcPts val="0"/>
                        </a:spcAft>
                      </a:pPr>
                      <a:r>
                        <a:rPr lang="el-GR" sz="1100" b="1" dirty="0">
                          <a:solidFill>
                            <a:srgbClr val="FF0000"/>
                          </a:solidFill>
                          <a:effectLst/>
                        </a:rPr>
                        <a:t> </a:t>
                      </a:r>
                      <a:endParaRPr lang="fi-FI" sz="1100" b="1" dirty="0">
                        <a:solidFill>
                          <a:srgbClr val="FF0000"/>
                        </a:solidFill>
                        <a:effectLst/>
                        <a:latin typeface="Times New Roman"/>
                        <a:ea typeface="Times New Roman"/>
                      </a:endParaRPr>
                    </a:p>
                  </a:txBody>
                  <a:tcPr marL="52889" marR="52889" marT="0" marB="0" anchor="ctr"/>
                </a:tc>
              </a:tr>
              <a:tr h="793341">
                <a:tc>
                  <a:txBody>
                    <a:bodyPr/>
                    <a:lstStyle/>
                    <a:p>
                      <a:pPr algn="just">
                        <a:lnSpc>
                          <a:spcPct val="150000"/>
                        </a:lnSpc>
                        <a:spcAft>
                          <a:spcPts val="0"/>
                        </a:spcAft>
                      </a:pPr>
                      <a:r>
                        <a:rPr lang="el-GR" sz="1050" b="1" dirty="0">
                          <a:effectLst/>
                        </a:rPr>
                        <a:t>Άλλοι άνθρωποι θα μπορούν να αξιοποιούν </a:t>
                      </a:r>
                      <a:r>
                        <a:rPr lang="el-GR" sz="1050" dirty="0">
                          <a:effectLst/>
                        </a:rPr>
                        <a:t>τη Λιμνοθάλασσα Διβάρι Πύλου-Γιάλοβα για δραστηριότητες αναψυχής, εκπαίδευσης, καλλιέργεια γης κ.λ.π</a:t>
                      </a:r>
                      <a:endParaRPr lang="fi-FI" sz="1050" dirty="0">
                        <a:effectLst/>
                        <a:latin typeface="Times New Roman"/>
                        <a:ea typeface="Times New Roman"/>
                      </a:endParaRPr>
                    </a:p>
                  </a:txBody>
                  <a:tcPr marL="52889" marR="52889" marT="0" marB="0"/>
                </a:tc>
                <a:tc>
                  <a:txBody>
                    <a:bodyPr/>
                    <a:lstStyle/>
                    <a:p>
                      <a:pPr algn="ctr">
                        <a:spcAft>
                          <a:spcPts val="0"/>
                        </a:spcAft>
                      </a:pPr>
                      <a:r>
                        <a:rPr lang="el-GR" sz="1100" b="1">
                          <a:solidFill>
                            <a:srgbClr val="FF0000"/>
                          </a:solidFill>
                          <a:effectLst/>
                        </a:rPr>
                        <a:t> </a:t>
                      </a:r>
                      <a:endParaRPr lang="fi-FI" sz="1100" b="1">
                        <a:solidFill>
                          <a:srgbClr val="FF0000"/>
                        </a:solidFill>
                        <a:effectLst/>
                        <a:latin typeface="Times New Roman"/>
                        <a:ea typeface="Times New Roman"/>
                      </a:endParaRPr>
                    </a:p>
                  </a:txBody>
                  <a:tcPr marL="52889" marR="52889" marT="0" marB="0"/>
                </a:tc>
                <a:tc>
                  <a:txBody>
                    <a:bodyPr/>
                    <a:lstStyle/>
                    <a:p>
                      <a:pPr algn="ctr">
                        <a:spcAft>
                          <a:spcPts val="0"/>
                        </a:spcAft>
                      </a:pPr>
                      <a:r>
                        <a:rPr lang="el-GR" sz="1100" b="1" dirty="0">
                          <a:solidFill>
                            <a:srgbClr val="FF0000"/>
                          </a:solidFill>
                          <a:effectLst/>
                        </a:rPr>
                        <a:t>Αλτρουιστική </a:t>
                      </a:r>
                      <a:r>
                        <a:rPr lang="en-US" sz="1100" b="1" dirty="0">
                          <a:solidFill>
                            <a:srgbClr val="FF0000"/>
                          </a:solidFill>
                          <a:effectLst/>
                        </a:rPr>
                        <a:t>(Altruist)</a:t>
                      </a:r>
                      <a:endParaRPr lang="fi-FI" sz="1100" b="1" dirty="0">
                        <a:solidFill>
                          <a:srgbClr val="FF0000"/>
                        </a:solidFill>
                        <a:effectLst/>
                      </a:endParaRPr>
                    </a:p>
                    <a:p>
                      <a:pPr algn="ctr">
                        <a:spcAft>
                          <a:spcPts val="0"/>
                        </a:spcAft>
                      </a:pPr>
                      <a:r>
                        <a:rPr lang="el-GR" sz="1100" b="1" dirty="0">
                          <a:solidFill>
                            <a:srgbClr val="FF0000"/>
                          </a:solidFill>
                          <a:effectLst/>
                        </a:rPr>
                        <a:t> </a:t>
                      </a:r>
                      <a:endParaRPr lang="fi-FI" sz="1100" b="1" dirty="0">
                        <a:solidFill>
                          <a:srgbClr val="FF0000"/>
                        </a:solidFill>
                        <a:effectLst/>
                        <a:latin typeface="Times New Roman"/>
                        <a:ea typeface="Times New Roman"/>
                      </a:endParaRPr>
                    </a:p>
                  </a:txBody>
                  <a:tcPr marL="52889" marR="52889" marT="0" marB="0" anchor="ctr"/>
                </a:tc>
              </a:tr>
            </a:tbl>
          </a:graphicData>
        </a:graphic>
      </p:graphicFrame>
    </p:spTree>
    <p:extLst>
      <p:ext uri="{BB962C8B-B14F-4D97-AF65-F5344CB8AC3E}">
        <p14:creationId xmlns:p14="http://schemas.microsoft.com/office/powerpoint/2010/main" val="10428778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Δομή μαθήματος </a:t>
            </a:r>
            <a:endParaRPr lang="fi-FI" dirty="0"/>
          </a:p>
        </p:txBody>
      </p:sp>
      <p:sp>
        <p:nvSpPr>
          <p:cNvPr id="3" name="Content Placeholder 2"/>
          <p:cNvSpPr>
            <a:spLocks noGrp="1"/>
          </p:cNvSpPr>
          <p:nvPr>
            <p:ph idx="1"/>
          </p:nvPr>
        </p:nvSpPr>
        <p:spPr/>
        <p:txBody>
          <a:bodyPr/>
          <a:lstStyle/>
          <a:p>
            <a:r>
              <a:rPr lang="el-GR" dirty="0" smtClean="0"/>
              <a:t>Τι ορίζουμε περιβαλλοντικά αγαθά και υπηρεσίες </a:t>
            </a:r>
          </a:p>
          <a:p>
            <a:r>
              <a:rPr lang="el-GR" dirty="0" smtClean="0"/>
              <a:t>Έμφαση στις οικοσυστημικές υπηρεσιες </a:t>
            </a:r>
            <a:r>
              <a:rPr lang="fi-FI" dirty="0" smtClean="0"/>
              <a:t>(</a:t>
            </a:r>
            <a:r>
              <a:rPr lang="fi-FI" dirty="0" err="1" smtClean="0"/>
              <a:t>Ecosystem</a:t>
            </a:r>
            <a:r>
              <a:rPr lang="fi-FI" dirty="0" smtClean="0"/>
              <a:t> Services)</a:t>
            </a:r>
          </a:p>
          <a:p>
            <a:r>
              <a:rPr lang="el-GR" dirty="0" smtClean="0"/>
              <a:t>Θεωρητικά πλαίσια </a:t>
            </a:r>
          </a:p>
          <a:p>
            <a:r>
              <a:rPr lang="el-GR" dirty="0" smtClean="0"/>
              <a:t>Αξίες και κατηγοριοποίηση αξιών </a:t>
            </a:r>
          </a:p>
          <a:p>
            <a:r>
              <a:rPr lang="el-GR" dirty="0" smtClean="0"/>
              <a:t>Συζήτηση </a:t>
            </a:r>
          </a:p>
          <a:p>
            <a:r>
              <a:rPr lang="el-GR" dirty="0" smtClean="0"/>
              <a:t>Παρουσίαση εργασίας </a:t>
            </a:r>
          </a:p>
          <a:p>
            <a:endParaRPr lang="fi-FI" dirty="0" smtClean="0"/>
          </a:p>
          <a:p>
            <a:endParaRPr lang="el-GR" dirty="0" smtClean="0"/>
          </a:p>
          <a:p>
            <a:endParaRPr lang="el-GR" dirty="0" smtClean="0"/>
          </a:p>
          <a:p>
            <a:endParaRPr lang="fi-FI" dirty="0"/>
          </a:p>
        </p:txBody>
      </p:sp>
    </p:spTree>
    <p:extLst>
      <p:ext uri="{BB962C8B-B14F-4D97-AF65-F5344CB8AC3E}">
        <p14:creationId xmlns:p14="http://schemas.microsoft.com/office/powerpoint/2010/main" val="19675776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43000"/>
          </a:xfrm>
        </p:spPr>
        <p:txBody>
          <a:bodyPr>
            <a:normAutofit fontScale="90000"/>
          </a:bodyPr>
          <a:lstStyle/>
          <a:p>
            <a:r>
              <a:rPr lang="el-GR" dirty="0" smtClean="0"/>
              <a:t>Το εύρος των  αξιών (</a:t>
            </a:r>
            <a:r>
              <a:rPr lang="fi-FI" dirty="0" err="1" smtClean="0"/>
              <a:t>Plurality</a:t>
            </a:r>
            <a:r>
              <a:rPr lang="fi-FI" dirty="0" smtClean="0"/>
              <a:t> of </a:t>
            </a:r>
            <a:r>
              <a:rPr lang="fi-FI" dirty="0" err="1" smtClean="0"/>
              <a:t>values</a:t>
            </a:r>
            <a:r>
              <a:rPr lang="el-GR" dirty="0" smtClean="0"/>
              <a:t>)</a:t>
            </a:r>
            <a:r>
              <a:rPr lang="fi-FI" dirty="0" smtClean="0"/>
              <a:t> </a:t>
            </a:r>
            <a:endParaRPr lang="fi-FI"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580644"/>
            <a:ext cx="6120680" cy="5052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11560" y="1211581"/>
            <a:ext cx="7272808" cy="369332"/>
          </a:xfrm>
          <a:prstGeom prst="rect">
            <a:avLst/>
          </a:prstGeom>
          <a:noFill/>
        </p:spPr>
        <p:txBody>
          <a:bodyPr wrap="square" rtlCol="0">
            <a:spAutoFit/>
          </a:bodyPr>
          <a:lstStyle/>
          <a:p>
            <a:r>
              <a:rPr lang="en-US" b="1" dirty="0" smtClean="0"/>
              <a:t>Valuing the Nature’s contribution to people: The IPBES approach  </a:t>
            </a:r>
            <a:endParaRPr lang="fi-FI" b="1" dirty="0"/>
          </a:p>
        </p:txBody>
      </p:sp>
    </p:spTree>
    <p:extLst>
      <p:ext uri="{BB962C8B-B14F-4D97-AF65-F5344CB8AC3E}">
        <p14:creationId xmlns:p14="http://schemas.microsoft.com/office/powerpoint/2010/main" val="27693306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42194"/>
          </a:xfrm>
        </p:spPr>
        <p:txBody>
          <a:bodyPr>
            <a:normAutofit fontScale="90000"/>
          </a:bodyPr>
          <a:lstStyle/>
          <a:p>
            <a:r>
              <a:rPr lang="el-GR" dirty="0" smtClean="0"/>
              <a:t>Γιατί προχωράμε στην οικονομική αποτίμηση των περιβαλλοντικών αγαθών </a:t>
            </a:r>
            <a:endParaRPr lang="fi-FI" dirty="0"/>
          </a:p>
        </p:txBody>
      </p:sp>
      <p:sp>
        <p:nvSpPr>
          <p:cNvPr id="3" name="Content Placeholder 2"/>
          <p:cNvSpPr>
            <a:spLocks noGrp="1"/>
          </p:cNvSpPr>
          <p:nvPr>
            <p:ph idx="1"/>
          </p:nvPr>
        </p:nvSpPr>
        <p:spPr>
          <a:xfrm>
            <a:off x="457200" y="2060848"/>
            <a:ext cx="8229600" cy="4065315"/>
          </a:xfrm>
        </p:spPr>
        <p:txBody>
          <a:bodyPr>
            <a:normAutofit/>
          </a:bodyPr>
          <a:lstStyle/>
          <a:p>
            <a:r>
              <a:rPr lang="el-GR" sz="2000" dirty="0" smtClean="0"/>
              <a:t>Ανυπαρξία και αποτυχία  αγορών για ορθολογική διαχείριση </a:t>
            </a:r>
          </a:p>
          <a:p>
            <a:r>
              <a:rPr lang="el-GR" sz="2000" dirty="0" smtClean="0"/>
              <a:t>Αβεβαιότητα ως προς τις μελλοντικές γενιές αναφορικά με τη παροχή αυτών των αγαθών</a:t>
            </a:r>
          </a:p>
          <a:p>
            <a:r>
              <a:rPr lang="el-GR" sz="2000" dirty="0" smtClean="0"/>
              <a:t>Αποτίμηση ως εργαλείο για το σχεδιασμό προγραμμάτων διαχείρισης και προστασίας </a:t>
            </a:r>
          </a:p>
          <a:p>
            <a:r>
              <a:rPr lang="el-GR" sz="2000" dirty="0" smtClean="0"/>
              <a:t>Λογιστική αποτίμηση πόρων </a:t>
            </a:r>
            <a:endParaRPr lang="en-US" sz="2000" dirty="0"/>
          </a:p>
          <a:p>
            <a:endParaRPr lang="el-GR" dirty="0" smtClean="0"/>
          </a:p>
          <a:p>
            <a:endParaRPr lang="el-GR" dirty="0"/>
          </a:p>
          <a:p>
            <a:endParaRPr lang="fi-FI" dirty="0"/>
          </a:p>
        </p:txBody>
      </p:sp>
    </p:spTree>
    <p:extLst>
      <p:ext uri="{BB962C8B-B14F-4D97-AF65-F5344CB8AC3E}">
        <p14:creationId xmlns:p14="http://schemas.microsoft.com/office/powerpoint/2010/main" val="3475051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143000"/>
          </a:xfrm>
        </p:spPr>
        <p:txBody>
          <a:bodyPr>
            <a:normAutofit fontScale="90000"/>
          </a:bodyPr>
          <a:lstStyle/>
          <a:p>
            <a:r>
              <a:rPr lang="el-GR" sz="3600" dirty="0" smtClean="0"/>
              <a:t>Πώς μπορεί η οικονομική προσέγγιση να βοηθήσει σε σημαντικά περιβαλλοντικά πρόβλημα</a:t>
            </a:r>
            <a:r>
              <a:rPr lang="fi-FI" sz="3600" dirty="0"/>
              <a:t/>
            </a:r>
            <a:br>
              <a:rPr lang="fi-FI" sz="3600" dirty="0"/>
            </a:br>
            <a:endParaRPr lang="fi-FI" dirty="0"/>
          </a:p>
        </p:txBody>
      </p:sp>
      <p:sp>
        <p:nvSpPr>
          <p:cNvPr id="3" name="Content Placeholder 2"/>
          <p:cNvSpPr>
            <a:spLocks noGrp="1"/>
          </p:cNvSpPr>
          <p:nvPr>
            <p:ph idx="1"/>
          </p:nvPr>
        </p:nvSpPr>
        <p:spPr/>
        <p:txBody>
          <a:bodyPr>
            <a:normAutofit lnSpcReduction="10000"/>
          </a:bodyPr>
          <a:lstStyle/>
          <a:p>
            <a:endParaRPr lang="el-GR" b="1" dirty="0" smtClean="0"/>
          </a:p>
          <a:p>
            <a:r>
              <a:rPr lang="el-GR" sz="2000" dirty="0" smtClean="0"/>
              <a:t>Η αξία της φύσης γίνεται ορατή  (</a:t>
            </a:r>
            <a:r>
              <a:rPr lang="fi-FI" sz="2000" dirty="0" err="1" smtClean="0"/>
              <a:t>Make</a:t>
            </a:r>
            <a:r>
              <a:rPr lang="fi-FI" sz="2000" dirty="0" smtClean="0"/>
              <a:t> </a:t>
            </a:r>
            <a:r>
              <a:rPr lang="fi-FI" sz="2000" dirty="0" err="1"/>
              <a:t>nature’s</a:t>
            </a:r>
            <a:r>
              <a:rPr lang="fi-FI" sz="2000" dirty="0"/>
              <a:t> </a:t>
            </a:r>
            <a:r>
              <a:rPr lang="fi-FI" sz="2000" dirty="0" err="1"/>
              <a:t>values</a:t>
            </a:r>
            <a:r>
              <a:rPr lang="fi-FI" sz="2000" dirty="0"/>
              <a:t> </a:t>
            </a:r>
            <a:r>
              <a:rPr lang="fi-FI" sz="2000" dirty="0" err="1" smtClean="0"/>
              <a:t>visible</a:t>
            </a:r>
            <a:r>
              <a:rPr lang="el-GR" sz="2000" dirty="0" smtClean="0"/>
              <a:t>)</a:t>
            </a:r>
            <a:endParaRPr lang="fi-FI" sz="2000" dirty="0" smtClean="0"/>
          </a:p>
          <a:p>
            <a:pPr marL="342900" lvl="1" indent="-342900">
              <a:buFont typeface="Arial" panose="020B0604020202020204" pitchFamily="34" charset="0"/>
              <a:buChar char="•"/>
            </a:pPr>
            <a:endParaRPr lang="en-US" sz="1600" dirty="0" smtClean="0"/>
          </a:p>
          <a:p>
            <a:pPr marL="742950" lvl="2" indent="-342900"/>
            <a:r>
              <a:rPr lang="el-GR" sz="1800" dirty="0" smtClean="0"/>
              <a:t>Συγκεκριμένες </a:t>
            </a:r>
            <a:r>
              <a:rPr lang="el-GR" sz="1800" dirty="0"/>
              <a:t>μεθοδολογίες χρησιμοποιούνται απο κρατικούς φορείς σε πάνω απο 40 κράτη  καθως και απο την παγκόσμοια τράπεζα. Νομοθετικές αποφάσεις στις ΗΠΑ εφαρμόζουν τέτοιες μεθοδους </a:t>
            </a:r>
          </a:p>
          <a:p>
            <a:endParaRPr lang="el-GR" sz="2000" dirty="0" smtClean="0"/>
          </a:p>
          <a:p>
            <a:r>
              <a:rPr lang="el-GR" sz="2000" dirty="0" smtClean="0"/>
              <a:t>Η αξία μπορεί να συμπεριληφθεί στο </a:t>
            </a:r>
            <a:r>
              <a:rPr lang="en-US" sz="2000" dirty="0" smtClean="0"/>
              <a:t>decision making</a:t>
            </a:r>
            <a:r>
              <a:rPr lang="el-GR" sz="2000" dirty="0" smtClean="0"/>
              <a:t> (</a:t>
            </a:r>
            <a:r>
              <a:rPr lang="en-US" sz="2000" dirty="0" smtClean="0"/>
              <a:t>e.g. </a:t>
            </a:r>
            <a:r>
              <a:rPr lang="fi-FI" sz="2000" dirty="0" err="1" smtClean="0"/>
              <a:t>project</a:t>
            </a:r>
            <a:r>
              <a:rPr lang="fi-FI" sz="2000" dirty="0" smtClean="0"/>
              <a:t> </a:t>
            </a:r>
            <a:r>
              <a:rPr lang="en-US" sz="2000" dirty="0" smtClean="0"/>
              <a:t>cost</a:t>
            </a:r>
            <a:r>
              <a:rPr lang="fi-FI" sz="2000" dirty="0" err="1" smtClean="0"/>
              <a:t>-benefit</a:t>
            </a:r>
            <a:r>
              <a:rPr lang="fi-FI" sz="2000" dirty="0" smtClean="0"/>
              <a:t> </a:t>
            </a:r>
            <a:r>
              <a:rPr lang="fi-FI" sz="2000" dirty="0" err="1" smtClean="0"/>
              <a:t>analysis</a:t>
            </a:r>
            <a:r>
              <a:rPr lang="fi-FI" sz="2000" dirty="0" smtClean="0"/>
              <a:t>)</a:t>
            </a:r>
          </a:p>
          <a:p>
            <a:endParaRPr lang="el-GR" sz="2000" dirty="0" smtClean="0"/>
          </a:p>
          <a:p>
            <a:endParaRPr lang="en-US" sz="2000" dirty="0"/>
          </a:p>
          <a:p>
            <a:r>
              <a:rPr lang="el-GR" sz="2000" dirty="0" smtClean="0"/>
              <a:t>Σχεδιασμός μέτρων πολιτικής και κινήτρων (</a:t>
            </a:r>
            <a:r>
              <a:rPr lang="en-US" sz="2000" dirty="0" smtClean="0"/>
              <a:t>e.g. Payment for Ecosystem Services)</a:t>
            </a:r>
            <a:endParaRPr lang="el-GR" sz="2000" dirty="0" smtClean="0"/>
          </a:p>
          <a:p>
            <a:endParaRPr lang="fi-FI" dirty="0"/>
          </a:p>
        </p:txBody>
      </p:sp>
    </p:spTree>
    <p:extLst>
      <p:ext uri="{BB962C8B-B14F-4D97-AF65-F5344CB8AC3E}">
        <p14:creationId xmlns:p14="http://schemas.microsoft.com/office/powerpoint/2010/main" val="327400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a:t>
            </a:r>
            <a:endParaRPr lang="fi-FI" dirty="0"/>
          </a:p>
        </p:txBody>
      </p:sp>
    </p:spTree>
    <p:extLst>
      <p:ext uri="{BB962C8B-B14F-4D97-AF65-F5344CB8AC3E}">
        <p14:creationId xmlns:p14="http://schemas.microsoft.com/office/powerpoint/2010/main" val="40309903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solidFill>
                  <a:schemeClr val="accent1"/>
                </a:solidFill>
              </a:rPr>
              <a:t>Μέθοδοι εκτίμησης (</a:t>
            </a:r>
            <a:r>
              <a:rPr lang="en-US" dirty="0" smtClean="0">
                <a:solidFill>
                  <a:schemeClr val="accent1"/>
                </a:solidFill>
              </a:rPr>
              <a:t>Valuation approaches)</a:t>
            </a:r>
            <a:endParaRPr lang="fi-FI" dirty="0">
              <a:solidFill>
                <a:schemeClr val="accent1"/>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950" y="1556792"/>
            <a:ext cx="8420100" cy="508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85929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solidFill>
                  <a:schemeClr val="accent1"/>
                </a:solidFill>
              </a:rPr>
              <a:t>Εφαρμογή μεθόδων στη βιβλιογραφία </a:t>
            </a:r>
            <a:endParaRPr lang="en-GB" dirty="0">
              <a:solidFill>
                <a:schemeClr val="accent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75501443"/>
              </p:ext>
            </p:extLst>
          </p:nvPr>
        </p:nvGraphicFramePr>
        <p:xfrm>
          <a:off x="251518" y="2060846"/>
          <a:ext cx="8568953" cy="3078481"/>
        </p:xfrm>
        <a:graphic>
          <a:graphicData uri="http://schemas.openxmlformats.org/drawingml/2006/table">
            <a:tbl>
              <a:tblPr firstRow="1" firstCol="1" bandRow="1">
                <a:tableStyleId>{9D7B26C5-4107-4FEC-AEDC-1716B250A1EF}</a:tableStyleId>
              </a:tblPr>
              <a:tblGrid>
                <a:gridCol w="4627234"/>
                <a:gridCol w="1205416"/>
                <a:gridCol w="1296144"/>
                <a:gridCol w="1440159"/>
              </a:tblGrid>
              <a:tr h="576066">
                <a:tc>
                  <a:txBody>
                    <a:bodyPr/>
                    <a:lstStyle/>
                    <a:p>
                      <a:pPr>
                        <a:lnSpc>
                          <a:spcPct val="115000"/>
                        </a:lnSpc>
                        <a:spcAft>
                          <a:spcPts val="0"/>
                        </a:spcAft>
                      </a:pPr>
                      <a:r>
                        <a:rPr lang="en-US" sz="1600" dirty="0">
                          <a:effectLst/>
                        </a:rPr>
                        <a:t>Most applied </a:t>
                      </a:r>
                      <a:r>
                        <a:rPr lang="en-US" sz="1600" dirty="0" smtClean="0">
                          <a:effectLst/>
                        </a:rPr>
                        <a:t>methods in valuation</a:t>
                      </a:r>
                      <a:r>
                        <a:rPr lang="en-US" sz="1600" baseline="0" dirty="0" smtClean="0">
                          <a:effectLst/>
                        </a:rPr>
                        <a:t> literature</a:t>
                      </a:r>
                      <a:endParaRPr lang="fi-FI"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600" dirty="0">
                          <a:effectLst/>
                        </a:rPr>
                        <a:t>Cultural</a:t>
                      </a:r>
                      <a:endParaRPr lang="fi-FI"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600" dirty="0">
                          <a:effectLst/>
                        </a:rPr>
                        <a:t>Provisioning </a:t>
                      </a:r>
                      <a:endParaRPr lang="fi-FI"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600" dirty="0">
                          <a:effectLst/>
                        </a:rPr>
                        <a:t>Regulating </a:t>
                      </a:r>
                      <a:endParaRPr lang="fi-FI" sz="1600" dirty="0">
                        <a:effectLst/>
                        <a:latin typeface="Calibri"/>
                        <a:ea typeface="Calibri"/>
                        <a:cs typeface="Times New Roman"/>
                      </a:endParaRPr>
                    </a:p>
                  </a:txBody>
                  <a:tcPr marL="68580" marR="68580" marT="0" marB="0" anchor="ctr"/>
                </a:tc>
              </a:tr>
              <a:tr h="500483">
                <a:tc>
                  <a:txBody>
                    <a:bodyPr/>
                    <a:lstStyle/>
                    <a:p>
                      <a:pPr>
                        <a:lnSpc>
                          <a:spcPct val="115000"/>
                        </a:lnSpc>
                        <a:spcAft>
                          <a:spcPts val="0"/>
                        </a:spcAft>
                      </a:pPr>
                      <a:r>
                        <a:rPr lang="en-US" sz="1600" dirty="0">
                          <a:effectLst/>
                        </a:rPr>
                        <a:t>Benefit transfer </a:t>
                      </a:r>
                      <a:endParaRPr lang="fi-FI"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2000" dirty="0" smtClean="0">
                          <a:effectLst/>
                        </a:rPr>
                        <a:t>*</a:t>
                      </a:r>
                      <a:endParaRPr lang="fi-FI" sz="2000" b="1" dirty="0">
                        <a:solidFill>
                          <a:srgbClr val="FF0000"/>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2000" dirty="0">
                          <a:effectLst/>
                        </a:rPr>
                        <a:t>*</a:t>
                      </a:r>
                      <a:endParaRPr lang="fi-FI" sz="2000" b="1" dirty="0">
                        <a:solidFill>
                          <a:srgbClr val="FF0000"/>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2000" dirty="0">
                          <a:effectLst/>
                        </a:rPr>
                        <a:t>*</a:t>
                      </a:r>
                      <a:endParaRPr lang="fi-FI" sz="2000" b="1" dirty="0">
                        <a:solidFill>
                          <a:srgbClr val="FF0000"/>
                        </a:solidFill>
                        <a:effectLst/>
                        <a:latin typeface="Calibri"/>
                        <a:ea typeface="Calibri"/>
                        <a:cs typeface="Times New Roman"/>
                      </a:endParaRPr>
                    </a:p>
                  </a:txBody>
                  <a:tcPr marL="68580" marR="68580" marT="0" marB="0" anchor="ctr"/>
                </a:tc>
              </a:tr>
              <a:tr h="500483">
                <a:tc>
                  <a:txBody>
                    <a:bodyPr/>
                    <a:lstStyle/>
                    <a:p>
                      <a:pPr>
                        <a:lnSpc>
                          <a:spcPct val="115000"/>
                        </a:lnSpc>
                        <a:spcAft>
                          <a:spcPts val="0"/>
                        </a:spcAft>
                      </a:pPr>
                      <a:r>
                        <a:rPr lang="en-US" sz="1600" dirty="0">
                          <a:effectLst/>
                        </a:rPr>
                        <a:t>Cost-based</a:t>
                      </a:r>
                      <a:endParaRPr lang="fi-FI"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2000" dirty="0">
                          <a:effectLst/>
                        </a:rPr>
                        <a:t>*</a:t>
                      </a:r>
                      <a:endParaRPr lang="fi-FI" sz="2000" b="1" dirty="0">
                        <a:solidFill>
                          <a:srgbClr val="FF0000"/>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2000" dirty="0">
                          <a:effectLst/>
                        </a:rPr>
                        <a:t>**</a:t>
                      </a:r>
                      <a:endParaRPr lang="fi-FI" sz="2000" b="1" dirty="0">
                        <a:solidFill>
                          <a:srgbClr val="FF0000"/>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2000" dirty="0">
                          <a:effectLst/>
                        </a:rPr>
                        <a:t>****</a:t>
                      </a:r>
                      <a:endParaRPr lang="fi-FI" sz="2000" b="1" dirty="0">
                        <a:solidFill>
                          <a:srgbClr val="FF0000"/>
                        </a:solidFill>
                        <a:effectLst/>
                        <a:latin typeface="Calibri"/>
                        <a:ea typeface="Calibri"/>
                        <a:cs typeface="Times New Roman"/>
                      </a:endParaRPr>
                    </a:p>
                  </a:txBody>
                  <a:tcPr marL="68580" marR="68580" marT="0" marB="0" anchor="ctr"/>
                </a:tc>
              </a:tr>
              <a:tr h="500483">
                <a:tc>
                  <a:txBody>
                    <a:bodyPr/>
                    <a:lstStyle/>
                    <a:p>
                      <a:pPr>
                        <a:lnSpc>
                          <a:spcPct val="115000"/>
                        </a:lnSpc>
                        <a:spcAft>
                          <a:spcPts val="0"/>
                        </a:spcAft>
                      </a:pPr>
                      <a:r>
                        <a:rPr lang="en-US" sz="1600" dirty="0">
                          <a:effectLst/>
                        </a:rPr>
                        <a:t>Factor income/ Production-based </a:t>
                      </a:r>
                      <a:endParaRPr lang="fi-FI"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2000">
                          <a:effectLst/>
                        </a:rPr>
                        <a:t>*</a:t>
                      </a:r>
                      <a:endParaRPr lang="fi-FI" sz="2000" b="1">
                        <a:solidFill>
                          <a:srgbClr val="FF0000"/>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2000" dirty="0">
                          <a:effectLst/>
                        </a:rPr>
                        <a:t>***</a:t>
                      </a:r>
                      <a:endParaRPr lang="fi-FI" sz="2000" b="1" dirty="0">
                        <a:solidFill>
                          <a:srgbClr val="FF0000"/>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2000" dirty="0">
                          <a:effectLst/>
                        </a:rPr>
                        <a:t>*</a:t>
                      </a:r>
                      <a:endParaRPr lang="fi-FI" sz="2000" b="1" dirty="0">
                        <a:solidFill>
                          <a:srgbClr val="FF0000"/>
                        </a:solidFill>
                        <a:effectLst/>
                        <a:latin typeface="Calibri"/>
                        <a:ea typeface="Calibri"/>
                        <a:cs typeface="Times New Roman"/>
                      </a:endParaRPr>
                    </a:p>
                  </a:txBody>
                  <a:tcPr marL="68580" marR="68580" marT="0" marB="0" anchor="ctr"/>
                </a:tc>
              </a:tr>
              <a:tr h="500483">
                <a:tc>
                  <a:txBody>
                    <a:bodyPr/>
                    <a:lstStyle/>
                    <a:p>
                      <a:pPr>
                        <a:lnSpc>
                          <a:spcPct val="115000"/>
                        </a:lnSpc>
                        <a:spcAft>
                          <a:spcPts val="0"/>
                        </a:spcAft>
                      </a:pPr>
                      <a:r>
                        <a:rPr lang="en-US" sz="1600" dirty="0">
                          <a:effectLst/>
                        </a:rPr>
                        <a:t>Revealed preference </a:t>
                      </a:r>
                      <a:endParaRPr lang="fi-FI"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2000" dirty="0">
                          <a:effectLst/>
                        </a:rPr>
                        <a:t>***</a:t>
                      </a:r>
                      <a:endParaRPr lang="fi-FI" sz="2000" b="1" dirty="0">
                        <a:solidFill>
                          <a:srgbClr val="FF0000"/>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2000" dirty="0">
                          <a:effectLst/>
                        </a:rPr>
                        <a:t>**</a:t>
                      </a:r>
                      <a:endParaRPr lang="fi-FI" sz="2000" b="1" dirty="0">
                        <a:solidFill>
                          <a:srgbClr val="FF0000"/>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2000" dirty="0">
                          <a:effectLst/>
                        </a:rPr>
                        <a:t>*</a:t>
                      </a:r>
                      <a:endParaRPr lang="fi-FI" sz="2000" b="1" dirty="0">
                        <a:solidFill>
                          <a:srgbClr val="FF0000"/>
                        </a:solidFill>
                        <a:effectLst/>
                        <a:latin typeface="Calibri"/>
                        <a:ea typeface="Calibri"/>
                        <a:cs typeface="Times New Roman"/>
                      </a:endParaRPr>
                    </a:p>
                  </a:txBody>
                  <a:tcPr marL="68580" marR="68580" marT="0" marB="0" anchor="ctr"/>
                </a:tc>
              </a:tr>
              <a:tr h="500483">
                <a:tc>
                  <a:txBody>
                    <a:bodyPr/>
                    <a:lstStyle/>
                    <a:p>
                      <a:pPr>
                        <a:lnSpc>
                          <a:spcPct val="115000"/>
                        </a:lnSpc>
                        <a:spcAft>
                          <a:spcPts val="0"/>
                        </a:spcAft>
                      </a:pPr>
                      <a:r>
                        <a:rPr lang="en-US" sz="1600" dirty="0">
                          <a:effectLst/>
                        </a:rPr>
                        <a:t>Stated preference </a:t>
                      </a:r>
                      <a:endParaRPr lang="fi-FI"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2000" dirty="0">
                          <a:effectLst/>
                        </a:rPr>
                        <a:t>****</a:t>
                      </a:r>
                      <a:endParaRPr lang="fi-FI" sz="2000" b="1" dirty="0">
                        <a:solidFill>
                          <a:srgbClr val="FF0000"/>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2000" dirty="0">
                          <a:effectLst/>
                        </a:rPr>
                        <a:t>**</a:t>
                      </a:r>
                      <a:endParaRPr lang="fi-FI" sz="2000" b="1" dirty="0">
                        <a:solidFill>
                          <a:srgbClr val="FF0000"/>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2000" dirty="0">
                          <a:effectLst/>
                        </a:rPr>
                        <a:t>**</a:t>
                      </a:r>
                      <a:endParaRPr lang="fi-FI" sz="2000" b="1" dirty="0">
                        <a:solidFill>
                          <a:srgbClr val="FF0000"/>
                        </a:solidFill>
                        <a:effectLst/>
                        <a:latin typeface="Calibri"/>
                        <a:ea typeface="Calibri"/>
                        <a:cs typeface="Times New Roman"/>
                      </a:endParaRPr>
                    </a:p>
                  </a:txBody>
                  <a:tcPr marL="68580" marR="68580" marT="0" marB="0" anchor="ctr"/>
                </a:tc>
              </a:tr>
            </a:tbl>
          </a:graphicData>
        </a:graphic>
      </p:graphicFrame>
      <p:sp>
        <p:nvSpPr>
          <p:cNvPr id="8" name="Rectangle 7"/>
          <p:cNvSpPr/>
          <p:nvPr/>
        </p:nvSpPr>
        <p:spPr>
          <a:xfrm>
            <a:off x="4680134" y="6453336"/>
            <a:ext cx="8568952" cy="261610"/>
          </a:xfrm>
          <a:prstGeom prst="rect">
            <a:avLst/>
          </a:prstGeom>
        </p:spPr>
        <p:txBody>
          <a:bodyPr wrap="square">
            <a:spAutoFit/>
          </a:bodyPr>
          <a:lstStyle/>
          <a:p>
            <a:r>
              <a:rPr lang="en-GB" sz="1100" dirty="0" smtClean="0"/>
              <a:t>Source: The economics and valuing ecosystem services and biodiversity</a:t>
            </a:r>
            <a:endParaRPr lang="en-GB" sz="1100" dirty="0"/>
          </a:p>
        </p:txBody>
      </p:sp>
    </p:spTree>
    <p:extLst>
      <p:ext uri="{BB962C8B-B14F-4D97-AF65-F5344CB8AC3E}">
        <p14:creationId xmlns:p14="http://schemas.microsoft.com/office/powerpoint/2010/main" val="20409977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Συζήτηση </a:t>
            </a:r>
            <a:endParaRPr lang="fi-FI" dirty="0"/>
          </a:p>
        </p:txBody>
      </p:sp>
      <p:sp>
        <p:nvSpPr>
          <p:cNvPr id="3" name="Content Placeholder 2"/>
          <p:cNvSpPr>
            <a:spLocks noGrp="1"/>
          </p:cNvSpPr>
          <p:nvPr>
            <p:ph idx="1"/>
          </p:nvPr>
        </p:nvSpPr>
        <p:spPr/>
        <p:txBody>
          <a:bodyPr/>
          <a:lstStyle/>
          <a:p>
            <a:r>
              <a:rPr lang="el-GR" sz="2000" dirty="0" smtClean="0"/>
              <a:t>Πως αντιλαμβάνεστε το αγρο-οικοσυστημα?</a:t>
            </a:r>
          </a:p>
          <a:p>
            <a:r>
              <a:rPr lang="el-GR" sz="2000" dirty="0" smtClean="0"/>
              <a:t>Το οικοσυστηματικές υπηρεσίες παρέχει το αγρο-οικοσυστημα? </a:t>
            </a:r>
          </a:p>
          <a:p>
            <a:r>
              <a:rPr lang="el-GR" sz="2000" dirty="0" smtClean="0"/>
              <a:t>Τι αξίες εμπεριέχουν αυτές οι υπηρεσίες</a:t>
            </a:r>
          </a:p>
          <a:p>
            <a:r>
              <a:rPr lang="el-GR" sz="2000" dirty="0" smtClean="0"/>
              <a:t>Τι πολιτική χρήση μπορείτε να σκεφτείτε γύρω από την έννοια των περιβαλλοντικών υπηρεσιών στον αγροδιατροφικο τομέα?   </a:t>
            </a:r>
          </a:p>
          <a:p>
            <a:endParaRPr lang="fi-FI" dirty="0"/>
          </a:p>
        </p:txBody>
      </p:sp>
    </p:spTree>
    <p:extLst>
      <p:ext uri="{BB962C8B-B14F-4D97-AF65-F5344CB8AC3E}">
        <p14:creationId xmlns:p14="http://schemas.microsoft.com/office/powerpoint/2010/main" val="28292532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Βιβλιογραφια εργασιας </a:t>
            </a:r>
            <a:endParaRPr lang="fi-FI"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44" y="1268760"/>
            <a:ext cx="8705031" cy="3001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74831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Στόχος της εργασίας</a:t>
            </a:r>
            <a:endParaRPr lang="fi-FI" dirty="0"/>
          </a:p>
        </p:txBody>
      </p:sp>
      <p:sp>
        <p:nvSpPr>
          <p:cNvPr id="3" name="Content Placeholder 2"/>
          <p:cNvSpPr>
            <a:spLocks noGrp="1"/>
          </p:cNvSpPr>
          <p:nvPr>
            <p:ph idx="1"/>
          </p:nvPr>
        </p:nvSpPr>
        <p:spPr/>
        <p:txBody>
          <a:bodyPr>
            <a:normAutofit lnSpcReduction="10000"/>
          </a:bodyPr>
          <a:lstStyle/>
          <a:p>
            <a:pPr marL="457200" indent="-457200">
              <a:buFont typeface="+mj-lt"/>
              <a:buAutoNum type="arabicPeriod"/>
            </a:pPr>
            <a:r>
              <a:rPr lang="el-GR" sz="2400" dirty="0" smtClean="0"/>
              <a:t>Σκεφτειτε </a:t>
            </a:r>
            <a:r>
              <a:rPr lang="el-GR" sz="2400" dirty="0"/>
              <a:t>ποιες υπηρεσιες </a:t>
            </a:r>
            <a:r>
              <a:rPr lang="el-GR" sz="2400" dirty="0" smtClean="0"/>
              <a:t>(</a:t>
            </a:r>
            <a:r>
              <a:rPr lang="en-US" sz="2400" dirty="0" smtClean="0"/>
              <a:t>ES and dis-ES) </a:t>
            </a:r>
            <a:r>
              <a:rPr lang="el-GR" sz="2400" dirty="0" smtClean="0"/>
              <a:t>συνδεονται </a:t>
            </a:r>
            <a:r>
              <a:rPr lang="el-GR" sz="2400" dirty="0"/>
              <a:t>με την </a:t>
            </a:r>
            <a:r>
              <a:rPr lang="el-GR" sz="2400" dirty="0" smtClean="0"/>
              <a:t>γεωργια</a:t>
            </a:r>
          </a:p>
          <a:p>
            <a:pPr marL="457200" indent="-457200">
              <a:buFont typeface="+mj-lt"/>
              <a:buAutoNum type="arabicPeriod"/>
            </a:pPr>
            <a:r>
              <a:rPr lang="el-GR" sz="2400" dirty="0" smtClean="0"/>
              <a:t>Πως αντιλαμβάνεστε τις αντισταθμίσεις και συνέργιες (</a:t>
            </a:r>
            <a:r>
              <a:rPr lang="en-US" sz="2400" dirty="0" smtClean="0"/>
              <a:t>trade offs and synergies </a:t>
            </a:r>
          </a:p>
          <a:p>
            <a:pPr marL="457200" indent="-457200">
              <a:buFont typeface="+mj-lt"/>
              <a:buAutoNum type="arabicPeriod"/>
            </a:pPr>
            <a:r>
              <a:rPr lang="el-GR" sz="2400" dirty="0" smtClean="0"/>
              <a:t>Πως συνδέεται το </a:t>
            </a:r>
            <a:r>
              <a:rPr lang="en-US" sz="2400" dirty="0" smtClean="0"/>
              <a:t>ES </a:t>
            </a:r>
            <a:r>
              <a:rPr lang="el-GR" sz="2400" dirty="0" smtClean="0"/>
              <a:t>πλαίσιο με την αειφορικη διαχειριση </a:t>
            </a:r>
          </a:p>
          <a:p>
            <a:pPr marL="0" indent="0">
              <a:buNone/>
            </a:pPr>
            <a:endParaRPr lang="el-GR" sz="2400" dirty="0"/>
          </a:p>
          <a:p>
            <a:pPr marL="0" indent="0">
              <a:buNone/>
            </a:pPr>
            <a:r>
              <a:rPr lang="el-GR" sz="2400" dirty="0" smtClean="0"/>
              <a:t>Χρησιμοποιειστε τη βιβλιογραφική αναφορά.</a:t>
            </a:r>
            <a:endParaRPr lang="fi-FI" sz="2400" dirty="0" smtClean="0"/>
          </a:p>
          <a:p>
            <a:endParaRPr lang="el-GR" sz="2400" dirty="0" smtClean="0"/>
          </a:p>
          <a:p>
            <a:r>
              <a:rPr lang="el-GR" sz="2400" dirty="0" smtClean="0"/>
              <a:t>Ετοιμάστε μια 5’ παρουσίαση (5 ομάδες των 4 ατομων</a:t>
            </a:r>
            <a:r>
              <a:rPr lang="fi-FI" sz="2400" dirty="0" smtClean="0"/>
              <a:t>??)</a:t>
            </a:r>
          </a:p>
          <a:p>
            <a:endParaRPr lang="fi-FI" sz="2400" dirty="0"/>
          </a:p>
          <a:p>
            <a:r>
              <a:rPr lang="el-GR" sz="2400" dirty="0" smtClean="0"/>
              <a:t>Οδηγίες </a:t>
            </a:r>
            <a:r>
              <a:rPr lang="el-GR" sz="2400" dirty="0"/>
              <a:t>παρουσιασης. </a:t>
            </a:r>
            <a:endParaRPr lang="fi-FI" sz="2400" dirty="0"/>
          </a:p>
          <a:p>
            <a:endParaRPr lang="fi-FI" dirty="0"/>
          </a:p>
        </p:txBody>
      </p:sp>
    </p:spTree>
    <p:extLst>
      <p:ext uri="{BB962C8B-B14F-4D97-AF65-F5344CB8AC3E}">
        <p14:creationId xmlns:p14="http://schemas.microsoft.com/office/powerpoint/2010/main" val="23640912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Βιβλιογραφία </a:t>
            </a:r>
            <a:endParaRPr lang="fi-FI" dirty="0"/>
          </a:p>
        </p:txBody>
      </p:sp>
      <p:sp>
        <p:nvSpPr>
          <p:cNvPr id="3" name="Content Placeholder 2"/>
          <p:cNvSpPr>
            <a:spLocks noGrp="1"/>
          </p:cNvSpPr>
          <p:nvPr>
            <p:ph idx="1"/>
          </p:nvPr>
        </p:nvSpPr>
        <p:spPr/>
        <p:txBody>
          <a:bodyPr>
            <a:normAutofit/>
          </a:bodyPr>
          <a:lstStyle/>
          <a:p>
            <a:pPr lvl="0"/>
            <a:r>
              <a:rPr lang="el-GR" sz="1800" dirty="0"/>
              <a:t>Χάλκος, Γ., (2013). Οικονομία και περιβάλλον: Μέθοδοι αποτίμησης και διαχείρισης. Liberal Books</a:t>
            </a:r>
            <a:r>
              <a:rPr lang="el-GR" sz="1800" dirty="0" smtClean="0"/>
              <a:t>.</a:t>
            </a:r>
          </a:p>
          <a:p>
            <a:pPr lvl="0"/>
            <a:endParaRPr lang="el-GR" sz="1800" dirty="0" smtClean="0"/>
          </a:p>
          <a:p>
            <a:r>
              <a:rPr lang="en-US" sz="1800" dirty="0"/>
              <a:t>Millennium Ecosystem Assessment, 2005. Ecosystems and Human Well-being: </a:t>
            </a:r>
            <a:endParaRPr lang="el-GR" sz="1800" dirty="0"/>
          </a:p>
          <a:p>
            <a:pPr marL="354013" indent="0">
              <a:buNone/>
            </a:pPr>
            <a:r>
              <a:rPr lang="en-US" sz="1800" dirty="0"/>
              <a:t>Synthesis. Island Press, Washington, </a:t>
            </a:r>
            <a:r>
              <a:rPr lang="en-US" sz="1800" dirty="0" smtClean="0"/>
              <a:t>DC.</a:t>
            </a:r>
            <a:endParaRPr lang="el-GR" sz="1800" dirty="0" smtClean="0"/>
          </a:p>
          <a:p>
            <a:pPr marL="0" indent="354013">
              <a:buNone/>
            </a:pPr>
            <a:r>
              <a:rPr lang="fi-FI" sz="1800" dirty="0" smtClean="0">
                <a:hlinkClick r:id="rId2"/>
              </a:rPr>
              <a:t>https</a:t>
            </a:r>
            <a:r>
              <a:rPr lang="fi-FI" sz="1800" dirty="0">
                <a:hlinkClick r:id="rId2"/>
              </a:rPr>
              <a:t>://</a:t>
            </a:r>
            <a:r>
              <a:rPr lang="fi-FI" sz="1800" dirty="0" smtClean="0">
                <a:hlinkClick r:id="rId2"/>
              </a:rPr>
              <a:t>www.millenniumassessment.org/documents/document.356.aspx.pdf</a:t>
            </a:r>
            <a:endParaRPr lang="el-GR" sz="1800" dirty="0" smtClean="0"/>
          </a:p>
          <a:p>
            <a:pPr marL="0" indent="0">
              <a:buNone/>
            </a:pPr>
            <a:endParaRPr lang="el-GR" sz="1800" dirty="0" smtClean="0"/>
          </a:p>
          <a:p>
            <a:r>
              <a:rPr lang="en-US" sz="1800" dirty="0"/>
              <a:t>TEEB. 2010. The economics of ecosystems and biodiversity, Mainstreaming the </a:t>
            </a:r>
            <a:r>
              <a:rPr lang="en-US" sz="1800" dirty="0" smtClean="0"/>
              <a:t>economics</a:t>
            </a:r>
            <a:r>
              <a:rPr lang="el-GR" sz="1800" dirty="0" smtClean="0"/>
              <a:t> </a:t>
            </a:r>
            <a:r>
              <a:rPr lang="en-US" sz="1800" dirty="0" smtClean="0"/>
              <a:t>of </a:t>
            </a:r>
            <a:r>
              <a:rPr lang="en-US" sz="1800" dirty="0"/>
              <a:t>nature. A synthesis of the approach, conclusions and recommendations </a:t>
            </a:r>
            <a:r>
              <a:rPr lang="en-US" sz="1800" dirty="0" smtClean="0"/>
              <a:t>of</a:t>
            </a:r>
            <a:r>
              <a:rPr lang="el-GR" sz="1800" dirty="0" smtClean="0"/>
              <a:t> </a:t>
            </a:r>
            <a:r>
              <a:rPr lang="fi-FI" sz="1800" dirty="0" smtClean="0"/>
              <a:t>TEEB</a:t>
            </a:r>
            <a:r>
              <a:rPr lang="fi-FI" sz="1800" dirty="0"/>
              <a:t>. </a:t>
            </a:r>
            <a:r>
              <a:rPr lang="fi-FI" sz="1800" dirty="0" err="1"/>
              <a:t>Routledge</a:t>
            </a:r>
            <a:r>
              <a:rPr lang="fi-FI" sz="1800" dirty="0"/>
              <a:t>, Oxford, UK</a:t>
            </a:r>
            <a:r>
              <a:rPr lang="fi-FI" sz="1800" dirty="0" smtClean="0"/>
              <a:t>.</a:t>
            </a:r>
            <a:endParaRPr lang="el-GR" sz="1800" dirty="0" smtClean="0"/>
          </a:p>
          <a:p>
            <a:endParaRPr lang="el-GR" sz="1800" dirty="0" smtClean="0"/>
          </a:p>
          <a:p>
            <a:r>
              <a:rPr lang="en-US" sz="1800" dirty="0"/>
              <a:t>Haines-Young R, </a:t>
            </a:r>
            <a:r>
              <a:rPr lang="en-US" sz="1800" dirty="0" err="1"/>
              <a:t>Potschin</a:t>
            </a:r>
            <a:r>
              <a:rPr lang="en-US" sz="1800" dirty="0"/>
              <a:t> MB (2018) Common International Classification of Ecosystem Services (CICES) V5.1 and Guidance on the Application of the Revised Structure. </a:t>
            </a:r>
            <a:r>
              <a:rPr lang="en-US" sz="1800" dirty="0">
                <a:hlinkClick r:id="rId3"/>
              </a:rPr>
              <a:t>www.cices.eu</a:t>
            </a:r>
            <a:endParaRPr lang="fi-FI" sz="1800" dirty="0"/>
          </a:p>
          <a:p>
            <a:pPr marL="0" indent="0">
              <a:buNone/>
            </a:pPr>
            <a:endParaRPr lang="fi-FI" dirty="0"/>
          </a:p>
          <a:p>
            <a:pPr lvl="0"/>
            <a:endParaRPr lang="fi-FI" dirty="0"/>
          </a:p>
          <a:p>
            <a:endParaRPr lang="fi-FI" dirty="0"/>
          </a:p>
        </p:txBody>
      </p:sp>
    </p:spTree>
    <p:extLst>
      <p:ext uri="{BB962C8B-B14F-4D97-AF65-F5344CB8AC3E}">
        <p14:creationId xmlns:p14="http://schemas.microsoft.com/office/powerpoint/2010/main" val="35276261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Περιβαλλοντικα αγαθα και υπηρεσιες </a:t>
            </a:r>
            <a:br>
              <a:rPr lang="el-GR" dirty="0"/>
            </a:br>
            <a:r>
              <a:rPr lang="en-US" dirty="0"/>
              <a:t>(Public goods and services/ES)</a:t>
            </a:r>
            <a:endParaRPr lang="fi-FI"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92860939"/>
              </p:ext>
            </p:extLst>
          </p:nvPr>
        </p:nvGraphicFramePr>
        <p:xfrm>
          <a:off x="457200" y="1600200"/>
          <a:ext cx="8229600" cy="3773016"/>
        </p:xfrm>
        <a:graphic>
          <a:graphicData uri="http://schemas.openxmlformats.org/drawingml/2006/table">
            <a:tbl>
              <a:tblPr firstRow="1" bandRow="1">
                <a:tableStyleId>{9D7B26C5-4107-4FEC-AEDC-1716B250A1EF}</a:tableStyleId>
              </a:tblPr>
              <a:tblGrid>
                <a:gridCol w="2743200"/>
                <a:gridCol w="2743200"/>
                <a:gridCol w="2743200"/>
              </a:tblGrid>
              <a:tr h="1257672">
                <a:tc>
                  <a:txBody>
                    <a:bodyPr/>
                    <a:lstStyle/>
                    <a:p>
                      <a:endParaRPr lang="fi-FI" dirty="0"/>
                    </a:p>
                  </a:txBody>
                  <a:tcPr/>
                </a:tc>
                <a:tc>
                  <a:txBody>
                    <a:bodyPr/>
                    <a:lstStyle/>
                    <a:p>
                      <a:r>
                        <a:rPr lang="el-GR" dirty="0" smtClean="0"/>
                        <a:t>Αποκλεισμος</a:t>
                      </a:r>
                      <a:r>
                        <a:rPr lang="el-GR" baseline="0" dirty="0" smtClean="0"/>
                        <a:t> (</a:t>
                      </a:r>
                      <a:r>
                        <a:rPr lang="en-US" baseline="0" dirty="0" smtClean="0"/>
                        <a:t>Excludable)</a:t>
                      </a:r>
                      <a:endParaRPr lang="fi-FI" dirty="0"/>
                    </a:p>
                  </a:txBody>
                  <a:tcPr/>
                </a:tc>
                <a:tc>
                  <a:txBody>
                    <a:bodyPr/>
                    <a:lstStyle/>
                    <a:p>
                      <a:r>
                        <a:rPr lang="el-GR" dirty="0" smtClean="0"/>
                        <a:t>Μη-αποκλεισμός (</a:t>
                      </a:r>
                      <a:r>
                        <a:rPr lang="en-US" dirty="0" smtClean="0"/>
                        <a:t>Non-excludable)</a:t>
                      </a:r>
                      <a:endParaRPr lang="fi-FI" dirty="0"/>
                    </a:p>
                  </a:txBody>
                  <a:tcPr/>
                </a:tc>
              </a:tr>
              <a:tr h="1257672">
                <a:tc>
                  <a:txBody>
                    <a:bodyPr/>
                    <a:lstStyle/>
                    <a:p>
                      <a:r>
                        <a:rPr lang="el-GR" b="1" dirty="0" smtClean="0"/>
                        <a:t>Αντιπαλοτητα (</a:t>
                      </a:r>
                      <a:r>
                        <a:rPr lang="en-US" b="1" dirty="0" smtClean="0"/>
                        <a:t>Rivalrous)</a:t>
                      </a:r>
                      <a:endParaRPr lang="fi-FI" b="1" dirty="0"/>
                    </a:p>
                  </a:txBody>
                  <a:tcPr/>
                </a:tc>
                <a:tc>
                  <a:txBody>
                    <a:bodyPr/>
                    <a:lstStyle/>
                    <a:p>
                      <a:r>
                        <a:rPr lang="el-GR" dirty="0" smtClean="0"/>
                        <a:t>Ιδιωτικά</a:t>
                      </a:r>
                      <a:r>
                        <a:rPr lang="el-GR" baseline="0" dirty="0" smtClean="0"/>
                        <a:t> αγαθά </a:t>
                      </a:r>
                      <a:r>
                        <a:rPr lang="en-US" baseline="0" dirty="0" smtClean="0"/>
                        <a:t>(Private goods) </a:t>
                      </a:r>
                      <a:endParaRPr lang="fi-FI" dirty="0"/>
                    </a:p>
                  </a:txBody>
                  <a:tcPr/>
                </a:tc>
                <a:tc>
                  <a:txBody>
                    <a:bodyPr/>
                    <a:lstStyle/>
                    <a:p>
                      <a:r>
                        <a:rPr lang="el-GR" dirty="0" smtClean="0">
                          <a:solidFill>
                            <a:srgbClr val="FF0000"/>
                          </a:solidFill>
                        </a:rPr>
                        <a:t>Κοινά</a:t>
                      </a:r>
                      <a:r>
                        <a:rPr lang="el-GR" baseline="0" dirty="0" smtClean="0">
                          <a:solidFill>
                            <a:srgbClr val="FF0000"/>
                          </a:solidFill>
                        </a:rPr>
                        <a:t> αγαθά (</a:t>
                      </a:r>
                      <a:r>
                        <a:rPr lang="en-US" baseline="0" dirty="0" smtClean="0">
                          <a:solidFill>
                            <a:srgbClr val="FF0000"/>
                          </a:solidFill>
                        </a:rPr>
                        <a:t>common goods)</a:t>
                      </a:r>
                      <a:endParaRPr lang="fi-FI" dirty="0">
                        <a:solidFill>
                          <a:srgbClr val="FF0000"/>
                        </a:solidFill>
                      </a:endParaRPr>
                    </a:p>
                  </a:txBody>
                  <a:tcPr/>
                </a:tc>
              </a:tr>
              <a:tr h="1257672">
                <a:tc>
                  <a:txBody>
                    <a:bodyPr/>
                    <a:lstStyle/>
                    <a:p>
                      <a:r>
                        <a:rPr lang="el-GR" b="1" dirty="0" smtClean="0"/>
                        <a:t>Μη-αντιπαλότητα</a:t>
                      </a:r>
                      <a:r>
                        <a:rPr lang="fi-FI" b="1" dirty="0" smtClean="0"/>
                        <a:t>*</a:t>
                      </a:r>
                      <a:r>
                        <a:rPr lang="el-GR" b="1" baseline="0" dirty="0" smtClean="0"/>
                        <a:t> (</a:t>
                      </a:r>
                      <a:r>
                        <a:rPr lang="en-US" b="1" baseline="0" dirty="0" smtClean="0"/>
                        <a:t>Non-rivalrous)</a:t>
                      </a:r>
                      <a:endParaRPr lang="fi-FI" b="1" dirty="0"/>
                    </a:p>
                  </a:txBody>
                  <a:tcPr/>
                </a:tc>
                <a:tc>
                  <a:txBody>
                    <a:bodyPr/>
                    <a:lstStyle/>
                    <a:p>
                      <a:r>
                        <a:rPr lang="en-US" dirty="0" smtClean="0"/>
                        <a:t>Club</a:t>
                      </a:r>
                      <a:r>
                        <a:rPr lang="en-US" baseline="0" dirty="0" smtClean="0"/>
                        <a:t> goods</a:t>
                      </a:r>
                      <a:endParaRPr lang="fi-FI" dirty="0"/>
                    </a:p>
                  </a:txBody>
                  <a:tcPr/>
                </a:tc>
                <a:tc>
                  <a:txBody>
                    <a:bodyPr/>
                    <a:lstStyle/>
                    <a:p>
                      <a:r>
                        <a:rPr lang="el-GR" dirty="0" smtClean="0">
                          <a:solidFill>
                            <a:srgbClr val="FF0000"/>
                          </a:solidFill>
                        </a:rPr>
                        <a:t>Δημόσια</a:t>
                      </a:r>
                      <a:r>
                        <a:rPr lang="el-GR" baseline="0" dirty="0" smtClean="0">
                          <a:solidFill>
                            <a:srgbClr val="FF0000"/>
                          </a:solidFill>
                        </a:rPr>
                        <a:t> αγαθά (</a:t>
                      </a:r>
                      <a:r>
                        <a:rPr lang="en-US" baseline="0" dirty="0" smtClean="0">
                          <a:solidFill>
                            <a:srgbClr val="FF0000"/>
                          </a:solidFill>
                        </a:rPr>
                        <a:t>public goods) </a:t>
                      </a:r>
                      <a:endParaRPr lang="fi-FI" dirty="0">
                        <a:solidFill>
                          <a:srgbClr val="FF0000"/>
                        </a:solidFill>
                      </a:endParaRPr>
                    </a:p>
                  </a:txBody>
                  <a:tcPr/>
                </a:tc>
              </a:tr>
            </a:tbl>
          </a:graphicData>
        </a:graphic>
      </p:graphicFrame>
      <p:sp>
        <p:nvSpPr>
          <p:cNvPr id="7" name="TextBox 6"/>
          <p:cNvSpPr txBox="1"/>
          <p:nvPr/>
        </p:nvSpPr>
        <p:spPr>
          <a:xfrm>
            <a:off x="539552" y="5482098"/>
            <a:ext cx="7344816" cy="646331"/>
          </a:xfrm>
          <a:prstGeom prst="rect">
            <a:avLst/>
          </a:prstGeom>
          <a:noFill/>
        </p:spPr>
        <p:txBody>
          <a:bodyPr wrap="square" rtlCol="0">
            <a:spAutoFit/>
          </a:bodyPr>
          <a:lstStyle/>
          <a:p>
            <a:r>
              <a:rPr lang="en-US" dirty="0" smtClean="0"/>
              <a:t>*my </a:t>
            </a:r>
            <a:r>
              <a:rPr lang="en-US" dirty="0"/>
              <a:t>consumption doesn't affect your </a:t>
            </a:r>
            <a:r>
              <a:rPr lang="en-US" dirty="0" smtClean="0"/>
              <a:t>consumption</a:t>
            </a:r>
          </a:p>
          <a:p>
            <a:endParaRPr lang="fi-FI" dirty="0"/>
          </a:p>
        </p:txBody>
      </p:sp>
    </p:spTree>
    <p:extLst>
      <p:ext uri="{BB962C8B-B14F-4D97-AF65-F5344CB8AC3E}">
        <p14:creationId xmlns:p14="http://schemas.microsoft.com/office/powerpoint/2010/main" val="20765072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Παραδείγματα</a:t>
            </a:r>
            <a:endParaRPr lang="fi-FI" dirty="0"/>
          </a:p>
        </p:txBody>
      </p:sp>
      <p:sp>
        <p:nvSpPr>
          <p:cNvPr id="3" name="Content Placeholder 2"/>
          <p:cNvSpPr>
            <a:spLocks noGrp="1"/>
          </p:cNvSpPr>
          <p:nvPr>
            <p:ph idx="1"/>
          </p:nvPr>
        </p:nvSpPr>
        <p:spPr/>
        <p:txBody>
          <a:bodyPr>
            <a:normAutofit/>
          </a:bodyPr>
          <a:lstStyle/>
          <a:p>
            <a:r>
              <a:rPr lang="el-GR" dirty="0" smtClean="0"/>
              <a:t>Αλιεία </a:t>
            </a:r>
            <a:endParaRPr lang="el-GR" dirty="0" smtClean="0"/>
          </a:p>
          <a:p>
            <a:r>
              <a:rPr lang="el-GR" dirty="0" smtClean="0"/>
              <a:t>Νερό</a:t>
            </a:r>
            <a:endParaRPr lang="el-GR" dirty="0" smtClean="0"/>
          </a:p>
          <a:p>
            <a:r>
              <a:rPr lang="el-GR" dirty="0" smtClean="0"/>
              <a:t>Γεωργικά προιόντα </a:t>
            </a:r>
          </a:p>
          <a:p>
            <a:r>
              <a:rPr lang="el-GR" dirty="0" smtClean="0"/>
              <a:t>Κλιματική προστασία </a:t>
            </a:r>
          </a:p>
          <a:p>
            <a:r>
              <a:rPr lang="el-GR" dirty="0" smtClean="0"/>
              <a:t>Υπηρεσίες φυσικού τοπίου </a:t>
            </a:r>
            <a:endParaRPr lang="en-US" dirty="0" smtClean="0"/>
          </a:p>
          <a:p>
            <a:r>
              <a:rPr lang="el-GR" dirty="0" smtClean="0"/>
              <a:t>Οικοσυστημικες υπηρεσίες από οικοσυστήματα </a:t>
            </a:r>
            <a:endParaRPr lang="fi-FI" dirty="0"/>
          </a:p>
        </p:txBody>
      </p:sp>
    </p:spTree>
    <p:extLst>
      <p:ext uri="{BB962C8B-B14F-4D97-AF65-F5344CB8AC3E}">
        <p14:creationId xmlns:p14="http://schemas.microsoft.com/office/powerpoint/2010/main" val="17312681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Αποτυχία </a:t>
            </a:r>
            <a:r>
              <a:rPr lang="el-GR" dirty="0" smtClean="0"/>
              <a:t>αγορών</a:t>
            </a:r>
            <a:endParaRPr lang="fi-FI" dirty="0"/>
          </a:p>
        </p:txBody>
      </p:sp>
      <p:sp>
        <p:nvSpPr>
          <p:cNvPr id="3" name="Content Placeholder 2"/>
          <p:cNvSpPr>
            <a:spLocks noGrp="1"/>
          </p:cNvSpPr>
          <p:nvPr>
            <p:ph idx="1"/>
          </p:nvPr>
        </p:nvSpPr>
        <p:spPr/>
        <p:txBody>
          <a:bodyPr>
            <a:normAutofit fontScale="92500" lnSpcReduction="10000"/>
          </a:bodyPr>
          <a:lstStyle/>
          <a:p>
            <a:r>
              <a:rPr lang="el-GR" sz="2600" dirty="0" smtClean="0"/>
              <a:t>Κοινα και δημοσια αγαθα συνδεονται με την αποτυχία αγορών και την μη αποτελεσματική </a:t>
            </a:r>
            <a:r>
              <a:rPr lang="el-GR" sz="2600" dirty="0" smtClean="0"/>
              <a:t>διαχείριση πόρων</a:t>
            </a:r>
            <a:endParaRPr lang="el-GR" sz="2600" dirty="0" smtClean="0"/>
          </a:p>
          <a:p>
            <a:endParaRPr lang="el-GR" sz="2600" dirty="0" smtClean="0"/>
          </a:p>
          <a:p>
            <a:pPr lvl="1"/>
            <a:r>
              <a:rPr lang="el-GR" sz="2600" dirty="0" smtClean="0"/>
              <a:t>Κοινή ιδιοκτησία και μη </a:t>
            </a:r>
            <a:r>
              <a:rPr lang="el-GR" sz="2600" dirty="0" smtClean="0"/>
              <a:t>αποκλεισμός</a:t>
            </a:r>
            <a:r>
              <a:rPr lang="en-US" sz="2600" dirty="0" smtClean="0"/>
              <a:t>-</a:t>
            </a:r>
            <a:r>
              <a:rPr lang="el-GR" sz="2600" dirty="0" smtClean="0"/>
              <a:t>η αξία του αγαθού λόγω σπανιότητας (</a:t>
            </a:r>
            <a:r>
              <a:rPr lang="en-US" sz="2600" dirty="0" smtClean="0">
                <a:solidFill>
                  <a:srgbClr val="FF0000"/>
                </a:solidFill>
              </a:rPr>
              <a:t>scarcity value</a:t>
            </a:r>
            <a:r>
              <a:rPr lang="en-US" sz="2600" dirty="0" smtClean="0"/>
              <a:t>) </a:t>
            </a:r>
            <a:r>
              <a:rPr lang="el-GR" sz="2600" dirty="0" smtClean="0"/>
              <a:t>αγνοείται</a:t>
            </a:r>
            <a:r>
              <a:rPr lang="en-US" sz="2600" dirty="0" smtClean="0"/>
              <a:t>:</a:t>
            </a:r>
            <a:r>
              <a:rPr lang="el-GR" sz="2600" dirty="0" smtClean="0"/>
              <a:t> </a:t>
            </a:r>
            <a:r>
              <a:rPr lang="en-US" sz="2600" dirty="0" smtClean="0"/>
              <a:t>common </a:t>
            </a:r>
            <a:r>
              <a:rPr lang="en-US" sz="2600" dirty="0" smtClean="0"/>
              <a:t>pool resources and the tragedy of commons Hardin, 1968: </a:t>
            </a:r>
            <a:r>
              <a:rPr lang="fi-FI" sz="2600" dirty="0" smtClean="0">
                <a:hlinkClick r:id="rId2"/>
              </a:rPr>
              <a:t>https</a:t>
            </a:r>
            <a:r>
              <a:rPr lang="fi-FI" sz="2600" dirty="0">
                <a:hlinkClick r:id="rId2"/>
              </a:rPr>
              <a:t>://</a:t>
            </a:r>
            <a:r>
              <a:rPr lang="fi-FI" sz="2600" dirty="0" smtClean="0">
                <a:hlinkClick r:id="rId2"/>
              </a:rPr>
              <a:t>science.sciencemag.org/content/162/3859/1243</a:t>
            </a:r>
            <a:r>
              <a:rPr lang="fi-FI" sz="2600" dirty="0" smtClean="0"/>
              <a:t>) </a:t>
            </a:r>
            <a:endParaRPr lang="el-GR" sz="2600" dirty="0" smtClean="0"/>
          </a:p>
          <a:p>
            <a:pPr lvl="1"/>
            <a:endParaRPr lang="el-GR" sz="2600" dirty="0" smtClean="0"/>
          </a:p>
          <a:p>
            <a:pPr lvl="1"/>
            <a:r>
              <a:rPr lang="el-GR" sz="2600" dirty="0" smtClean="0"/>
              <a:t>Δημοσια αγαθά οδηγούν σε </a:t>
            </a:r>
            <a:r>
              <a:rPr lang="el-GR" sz="2600" dirty="0" smtClean="0">
                <a:solidFill>
                  <a:srgbClr val="FF0000"/>
                </a:solidFill>
              </a:rPr>
              <a:t>εξωτερικές οικονομίες </a:t>
            </a:r>
            <a:r>
              <a:rPr lang="el-GR" sz="2600" dirty="0" smtClean="0"/>
              <a:t>που οι αγορές αδυνατούν να συμπεριλαβουν </a:t>
            </a:r>
            <a:r>
              <a:rPr lang="el-GR" sz="2600" dirty="0" smtClean="0"/>
              <a:t>(κοινωνικά οφέλη διαθέσιμα σε όλους και επομένως υπάρχουν ισχυρά ‘</a:t>
            </a:r>
            <a:r>
              <a:rPr lang="en-US" sz="2600" dirty="0" smtClean="0"/>
              <a:t>free riding</a:t>
            </a:r>
            <a:r>
              <a:rPr lang="el-GR" sz="2600" dirty="0" smtClean="0"/>
              <a:t>’ κίνητρα</a:t>
            </a:r>
            <a:r>
              <a:rPr lang="en-US" sz="2600" dirty="0" smtClean="0"/>
              <a:t>)</a:t>
            </a:r>
            <a:endParaRPr lang="el-GR" sz="2600" dirty="0" smtClean="0"/>
          </a:p>
          <a:p>
            <a:endParaRPr lang="fi-FI" dirty="0"/>
          </a:p>
        </p:txBody>
      </p:sp>
    </p:spTree>
    <p:extLst>
      <p:ext uri="{BB962C8B-B14F-4D97-AF65-F5344CB8AC3E}">
        <p14:creationId xmlns:p14="http://schemas.microsoft.com/office/powerpoint/2010/main" val="19787801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Τι ειναι οικοσυστημικές υπηρεσίες ?</a:t>
            </a:r>
            <a:r>
              <a:rPr lang="fi-FI" dirty="0"/>
              <a:t/>
            </a:r>
            <a:br>
              <a:rPr lang="fi-FI" dirty="0"/>
            </a:br>
            <a:r>
              <a:rPr lang="el-GR" dirty="0" smtClean="0"/>
              <a:t>(</a:t>
            </a:r>
            <a:r>
              <a:rPr lang="en-US" dirty="0" smtClean="0"/>
              <a:t>Ecosystem services)</a:t>
            </a:r>
            <a:endParaRPr lang="fi-FI" dirty="0"/>
          </a:p>
        </p:txBody>
      </p:sp>
      <p:sp>
        <p:nvSpPr>
          <p:cNvPr id="3" name="Content Placeholder 2"/>
          <p:cNvSpPr>
            <a:spLocks noGrp="1"/>
          </p:cNvSpPr>
          <p:nvPr>
            <p:ph idx="1"/>
          </p:nvPr>
        </p:nvSpPr>
        <p:spPr/>
        <p:txBody>
          <a:bodyPr>
            <a:normAutofit fontScale="70000" lnSpcReduction="20000"/>
          </a:bodyPr>
          <a:lstStyle/>
          <a:p>
            <a:pPr marL="0" indent="0">
              <a:buNone/>
            </a:pPr>
            <a:endParaRPr lang="el-GR" i="1" dirty="0"/>
          </a:p>
          <a:p>
            <a:r>
              <a:rPr lang="el-GR" dirty="0" smtClean="0"/>
              <a:t>Φυσικές διαδικασίες και προιόντα (</a:t>
            </a:r>
            <a:r>
              <a:rPr lang="en-US" sz="2300" i="1" dirty="0" smtClean="0"/>
              <a:t>wide </a:t>
            </a:r>
            <a:r>
              <a:rPr lang="en-US" sz="2300" b="1" i="1" dirty="0"/>
              <a:t>range of natural processes</a:t>
            </a:r>
            <a:r>
              <a:rPr lang="el-GR" sz="2300" b="1" i="1" dirty="0"/>
              <a:t> </a:t>
            </a:r>
            <a:r>
              <a:rPr lang="en-US" sz="2300" b="1" i="1" dirty="0"/>
              <a:t>and products </a:t>
            </a:r>
            <a:r>
              <a:rPr lang="en-US" sz="2300" i="1" dirty="0"/>
              <a:t>that support human existence and enhance</a:t>
            </a:r>
            <a:r>
              <a:rPr lang="el-GR" sz="2300" i="1" dirty="0"/>
              <a:t> </a:t>
            </a:r>
            <a:r>
              <a:rPr lang="en-US" sz="2300" i="1" dirty="0"/>
              <a:t>human well-being </a:t>
            </a:r>
            <a:r>
              <a:rPr lang="en-US" sz="2300" i="1" dirty="0" smtClean="0"/>
              <a:t>in </a:t>
            </a:r>
            <a:r>
              <a:rPr lang="en-US" sz="2300" i="1" dirty="0" smtClean="0"/>
              <a:t>Daily</a:t>
            </a:r>
            <a:r>
              <a:rPr lang="en-US" sz="2300" i="1" dirty="0"/>
              <a:t>, 1997; Daily et al., 1997</a:t>
            </a:r>
            <a:r>
              <a:rPr lang="en-US" i="1" dirty="0" smtClean="0"/>
              <a:t>).</a:t>
            </a:r>
          </a:p>
          <a:p>
            <a:endParaRPr lang="en-US" i="1" dirty="0" smtClean="0"/>
          </a:p>
          <a:p>
            <a:r>
              <a:rPr lang="el-GR" i="1" dirty="0" smtClean="0"/>
              <a:t>Αγαθά και υπηρεσίες που τελικά μεταφράζονται σε οφέλη για τον άνθρωπο</a:t>
            </a:r>
            <a:r>
              <a:rPr lang="el-GR" sz="2300" i="1" dirty="0" smtClean="0"/>
              <a:t>..( </a:t>
            </a:r>
            <a:r>
              <a:rPr lang="en-US" sz="2300" i="1" dirty="0" smtClean="0"/>
              <a:t>e</a:t>
            </a:r>
            <a:r>
              <a:rPr lang="fi-FI" sz="2300" i="1" dirty="0" err="1" smtClean="0"/>
              <a:t>cosystem</a:t>
            </a:r>
            <a:r>
              <a:rPr lang="fi-FI" sz="2300" i="1" dirty="0" smtClean="0"/>
              <a:t> </a:t>
            </a:r>
            <a:r>
              <a:rPr lang="el-GR" sz="2300" i="1" dirty="0" smtClean="0"/>
              <a:t> </a:t>
            </a:r>
            <a:r>
              <a:rPr lang="fi-FI" sz="2300" b="1" i="1" dirty="0" err="1" smtClean="0"/>
              <a:t>goods</a:t>
            </a:r>
            <a:r>
              <a:rPr lang="el-GR" sz="2300" b="1" i="1" dirty="0" smtClean="0"/>
              <a:t> </a:t>
            </a:r>
            <a:r>
              <a:rPr lang="en-US" sz="2300" b="1" i="1" dirty="0" smtClean="0"/>
              <a:t>(such </a:t>
            </a:r>
            <a:r>
              <a:rPr lang="en-US" sz="2300" b="1" i="1" dirty="0"/>
              <a:t>as food) and services </a:t>
            </a:r>
            <a:r>
              <a:rPr lang="en-US" sz="2300" i="1" dirty="0" smtClean="0"/>
              <a:t>represent</a:t>
            </a:r>
            <a:r>
              <a:rPr lang="el-GR" sz="2300" i="1" dirty="0" smtClean="0"/>
              <a:t> </a:t>
            </a:r>
            <a:r>
              <a:rPr lang="en-US" sz="2300" i="1" dirty="0" smtClean="0"/>
              <a:t>the </a:t>
            </a:r>
            <a:r>
              <a:rPr lang="en-US" sz="2300" b="1" i="1" dirty="0"/>
              <a:t>benefits</a:t>
            </a:r>
            <a:r>
              <a:rPr lang="en-US" sz="2300" i="1" dirty="0"/>
              <a:t> human populations derive, directly or indirectly, </a:t>
            </a:r>
            <a:r>
              <a:rPr lang="en-US" sz="2300" i="1" dirty="0" smtClean="0"/>
              <a:t>from</a:t>
            </a:r>
            <a:r>
              <a:rPr lang="el-GR" sz="2300" i="1" dirty="0" smtClean="0"/>
              <a:t> </a:t>
            </a:r>
            <a:r>
              <a:rPr lang="en-US" sz="2300" i="1" dirty="0" smtClean="0"/>
              <a:t>ecosystem </a:t>
            </a:r>
            <a:r>
              <a:rPr lang="en-US" sz="2300" i="1" dirty="0" smtClean="0"/>
              <a:t>functions… in </a:t>
            </a:r>
            <a:r>
              <a:rPr lang="en-US" sz="2300" i="1" dirty="0" err="1" smtClean="0"/>
              <a:t>Constanza</a:t>
            </a:r>
            <a:r>
              <a:rPr lang="en-US" sz="2300" i="1" dirty="0" smtClean="0"/>
              <a:t> </a:t>
            </a:r>
            <a:r>
              <a:rPr lang="en-US" sz="2300" i="1" dirty="0" smtClean="0"/>
              <a:t>et al., 1997</a:t>
            </a:r>
            <a:r>
              <a:rPr lang="en-US" sz="2300" i="1" dirty="0" smtClean="0"/>
              <a:t>)</a:t>
            </a:r>
          </a:p>
          <a:p>
            <a:pPr marL="0" indent="0">
              <a:buNone/>
            </a:pPr>
            <a:endParaRPr lang="en-US" sz="2300" i="1" dirty="0" smtClean="0"/>
          </a:p>
          <a:p>
            <a:r>
              <a:rPr lang="el-GR" i="1" dirty="0" smtClean="0"/>
              <a:t>Η συνεισφορά των οικοσυστημάτων στην κοινωνική ευημερία </a:t>
            </a:r>
            <a:r>
              <a:rPr lang="el-GR" sz="2300" i="1" dirty="0" smtClean="0"/>
              <a:t>(</a:t>
            </a:r>
            <a:r>
              <a:rPr lang="en-US" sz="2300" i="1" dirty="0" smtClean="0"/>
              <a:t>ecosy</a:t>
            </a:r>
            <a:r>
              <a:rPr lang="en-US" sz="2300" b="1" i="1" dirty="0" smtClean="0"/>
              <a:t>stem </a:t>
            </a:r>
            <a:r>
              <a:rPr lang="en-US" sz="2300" b="1" i="1" dirty="0" smtClean="0"/>
              <a:t>services</a:t>
            </a:r>
            <a:r>
              <a:rPr lang="el-GR" sz="2300" b="1" i="1" dirty="0" smtClean="0"/>
              <a:t> </a:t>
            </a:r>
            <a:r>
              <a:rPr lang="en-US" sz="2300" i="1" dirty="0" smtClean="0"/>
              <a:t> </a:t>
            </a:r>
            <a:r>
              <a:rPr lang="en-US" sz="2300" i="1" dirty="0"/>
              <a:t>are defined as the </a:t>
            </a:r>
            <a:r>
              <a:rPr lang="en-US" sz="2300" b="1" i="1" dirty="0"/>
              <a:t>contributions</a:t>
            </a:r>
            <a:r>
              <a:rPr lang="en-US" sz="2300" i="1" dirty="0"/>
              <a:t> that ecosystems </a:t>
            </a:r>
            <a:r>
              <a:rPr lang="en-US" sz="2300" i="1" dirty="0" smtClean="0"/>
              <a:t>make </a:t>
            </a:r>
            <a:r>
              <a:rPr lang="en-US" sz="2300" i="1" dirty="0"/>
              <a:t>to human well-being. These services are final in that they are the outputs of ecosystems (whether natural, semi-natural or highly modified) that most </a:t>
            </a:r>
            <a:r>
              <a:rPr lang="en-US" sz="2300" b="1" i="1" dirty="0"/>
              <a:t>directly affect </a:t>
            </a:r>
            <a:r>
              <a:rPr lang="en-US" sz="2300" i="1" dirty="0"/>
              <a:t>the well-being of </a:t>
            </a:r>
            <a:r>
              <a:rPr lang="en-US" sz="2300" i="1" dirty="0" smtClean="0"/>
              <a:t>people</a:t>
            </a:r>
            <a:r>
              <a:rPr lang="el-GR" sz="2300" i="1" dirty="0"/>
              <a:t> </a:t>
            </a:r>
            <a:r>
              <a:rPr lang="en-US" sz="2300" i="1" dirty="0" smtClean="0"/>
              <a:t>in </a:t>
            </a:r>
            <a:r>
              <a:rPr lang="en-US" sz="2300" dirty="0" smtClean="0"/>
              <a:t>Haines-Young </a:t>
            </a:r>
            <a:r>
              <a:rPr lang="en-US" sz="2300" dirty="0"/>
              <a:t>R, </a:t>
            </a:r>
            <a:r>
              <a:rPr lang="en-US" sz="2300" dirty="0" err="1"/>
              <a:t>Potschin</a:t>
            </a:r>
            <a:r>
              <a:rPr lang="en-US" sz="2300" dirty="0"/>
              <a:t> </a:t>
            </a:r>
            <a:r>
              <a:rPr lang="en-US" sz="2300" dirty="0" smtClean="0"/>
              <a:t>MB</a:t>
            </a:r>
            <a:r>
              <a:rPr lang="el-GR" sz="2300" dirty="0" smtClean="0"/>
              <a:t>, 2018)</a:t>
            </a:r>
            <a:endParaRPr lang="en-US" sz="2300" i="1" dirty="0"/>
          </a:p>
          <a:p>
            <a:pPr marL="0" indent="0">
              <a:buNone/>
            </a:pPr>
            <a:endParaRPr lang="el-GR" i="1" dirty="0"/>
          </a:p>
          <a:p>
            <a:endParaRPr lang="el-GR" dirty="0"/>
          </a:p>
          <a:p>
            <a:endParaRPr lang="fi-FI" dirty="0"/>
          </a:p>
        </p:txBody>
      </p:sp>
    </p:spTree>
    <p:extLst>
      <p:ext uri="{BB962C8B-B14F-4D97-AF65-F5344CB8AC3E}">
        <p14:creationId xmlns:p14="http://schemas.microsoft.com/office/powerpoint/2010/main" val="800538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012974"/>
          </a:xfrm>
        </p:spPr>
        <p:txBody>
          <a:bodyPr>
            <a:normAutofit/>
          </a:bodyPr>
          <a:lstStyle/>
          <a:p>
            <a:r>
              <a:rPr lang="el-GR" dirty="0" smtClean="0"/>
              <a:t>Οικοσυστημικες υπηρεσίες</a:t>
            </a:r>
            <a:endParaRPr lang="fi-FI" dirty="0"/>
          </a:p>
        </p:txBody>
      </p:sp>
      <p:sp>
        <p:nvSpPr>
          <p:cNvPr id="3" name="Content Placeholder 2"/>
          <p:cNvSpPr>
            <a:spLocks noGrp="1"/>
          </p:cNvSpPr>
          <p:nvPr>
            <p:ph idx="1"/>
          </p:nvPr>
        </p:nvSpPr>
        <p:spPr>
          <a:xfrm>
            <a:off x="755576" y="2204864"/>
            <a:ext cx="7931224" cy="3921299"/>
          </a:xfrm>
        </p:spPr>
        <p:txBody>
          <a:bodyPr/>
          <a:lstStyle/>
          <a:p>
            <a:pPr marL="0" indent="0">
              <a:buNone/>
            </a:pPr>
            <a:r>
              <a:rPr lang="fi-FI" sz="1800" b="1" dirty="0">
                <a:hlinkClick r:id="rId2"/>
              </a:rPr>
              <a:t>https://</a:t>
            </a:r>
            <a:r>
              <a:rPr lang="fi-FI" sz="1800" b="1" dirty="0" smtClean="0">
                <a:hlinkClick r:id="rId2"/>
              </a:rPr>
              <a:t>www.youtube.com/watch?v=wMIUglBligI</a:t>
            </a:r>
            <a:endParaRPr lang="fi-FI" sz="1800" b="1" dirty="0" smtClean="0"/>
          </a:p>
          <a:p>
            <a:pPr marL="0" indent="0">
              <a:buNone/>
            </a:pPr>
            <a:endParaRPr lang="fi-FI" sz="1800" b="1" dirty="0"/>
          </a:p>
          <a:p>
            <a:pPr marL="0" indent="0">
              <a:buNone/>
            </a:pPr>
            <a:r>
              <a:rPr lang="fi-FI" b="1" dirty="0" err="1"/>
              <a:t>Ecosystem</a:t>
            </a:r>
            <a:r>
              <a:rPr lang="fi-FI" b="1" dirty="0"/>
              <a:t> </a:t>
            </a:r>
            <a:r>
              <a:rPr lang="fi-FI" b="1" dirty="0" err="1"/>
              <a:t>services</a:t>
            </a:r>
            <a:r>
              <a:rPr lang="fi-FI" b="1" dirty="0"/>
              <a:t> </a:t>
            </a:r>
            <a:endParaRPr lang="fi-FI" dirty="0"/>
          </a:p>
        </p:txBody>
      </p:sp>
    </p:spTree>
    <p:extLst>
      <p:ext uri="{BB962C8B-B14F-4D97-AF65-F5344CB8AC3E}">
        <p14:creationId xmlns:p14="http://schemas.microsoft.com/office/powerpoint/2010/main" val="26275802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Οικοσυστημικές υπηρεσίες</a:t>
            </a:r>
            <a:r>
              <a:rPr lang="en-US" dirty="0" smtClean="0"/>
              <a:t> </a:t>
            </a:r>
            <a:r>
              <a:rPr lang="el-GR" dirty="0" smtClean="0"/>
              <a:t>και κοινωνική ευεξία   </a:t>
            </a:r>
            <a:endParaRPr lang="fi-FI" dirty="0"/>
          </a:p>
        </p:txBody>
      </p:sp>
      <p:sp>
        <p:nvSpPr>
          <p:cNvPr id="3" name="Content Placeholder 2"/>
          <p:cNvSpPr>
            <a:spLocks noGrp="1"/>
          </p:cNvSpPr>
          <p:nvPr>
            <p:ph idx="1"/>
          </p:nvPr>
        </p:nvSpPr>
        <p:spPr/>
        <p:txBody>
          <a:bodyPr>
            <a:normAutofit/>
          </a:bodyPr>
          <a:lstStyle/>
          <a:p>
            <a:r>
              <a:rPr lang="en-US" sz="1800" dirty="0"/>
              <a:t>Millennium Ecosystem Assessment, 2005. Ecosystems and Human Well-being: </a:t>
            </a:r>
            <a:endParaRPr lang="el-GR" sz="1800" dirty="0" smtClean="0"/>
          </a:p>
          <a:p>
            <a:pPr marL="0" indent="0">
              <a:buNone/>
            </a:pPr>
            <a:r>
              <a:rPr lang="en-US" sz="1800" dirty="0" smtClean="0"/>
              <a:t>Synthesis</a:t>
            </a:r>
            <a:r>
              <a:rPr lang="en-US" sz="1800" dirty="0"/>
              <a:t>. Island Press, Washington, DC.</a:t>
            </a:r>
            <a:endParaRPr lang="el-GR" sz="1800" dirty="0" smtClean="0">
              <a:hlinkClick r:id="rId2"/>
            </a:endParaRPr>
          </a:p>
          <a:p>
            <a:endParaRPr lang="el-GR" sz="1600" dirty="0">
              <a:hlinkClick r:id="rId2"/>
            </a:endParaRPr>
          </a:p>
          <a:p>
            <a:pPr marL="0" indent="0">
              <a:buNone/>
            </a:pPr>
            <a:r>
              <a:rPr lang="fi-FI" sz="1600" dirty="0" smtClean="0">
                <a:hlinkClick r:id="rId2"/>
              </a:rPr>
              <a:t>https</a:t>
            </a:r>
            <a:r>
              <a:rPr lang="fi-FI" sz="1600" dirty="0">
                <a:hlinkClick r:id="rId2"/>
              </a:rPr>
              <a:t>://www.millenniumassessment.org/documents/document.356.aspx.pdf</a:t>
            </a:r>
            <a:endParaRPr lang="fi-FI" sz="16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7815" y="2852936"/>
            <a:ext cx="2994666"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3290895"/>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1939</TotalTime>
  <Words>1427</Words>
  <Application>Microsoft Office PowerPoint</Application>
  <PresentationFormat>On-screen Show (4:3)</PresentationFormat>
  <Paragraphs>231</Paragraphs>
  <Slides>28</Slides>
  <Notes>2</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blank</vt:lpstr>
      <vt:lpstr>Οικονομική αξιολόγηση περιβαλλοντικών αγαθών </vt:lpstr>
      <vt:lpstr>Δομή μαθήματος </vt:lpstr>
      <vt:lpstr>Βιβλιογραφία </vt:lpstr>
      <vt:lpstr>Περιβαλλοντικα αγαθα και υπηρεσιες  (Public goods and services/ES)</vt:lpstr>
      <vt:lpstr>Παραδείγματα</vt:lpstr>
      <vt:lpstr>Αποτυχία αγορών</vt:lpstr>
      <vt:lpstr>Τι ειναι οικοσυστημικές υπηρεσίες ? (Ecosystem services)</vt:lpstr>
      <vt:lpstr>Οικοσυστημικες υπηρεσίες</vt:lpstr>
      <vt:lpstr>Οικοσυστημικές υπηρεσίες και κοινωνική ευεξία   </vt:lpstr>
      <vt:lpstr>PowerPoint Presentation</vt:lpstr>
      <vt:lpstr>Οικοσυστημικές υπηρεσίες και οικονομία </vt:lpstr>
      <vt:lpstr>Cascade model (ES θεωρητικό πλαίσιο)</vt:lpstr>
      <vt:lpstr>Κατηγοριοποίηση οικοσυστημικών υπηρεσιών </vt:lpstr>
      <vt:lpstr>  Common International Classification of Ecosystem Services (CICES)</vt:lpstr>
      <vt:lpstr>Δομή CICES (5.1 v)</vt:lpstr>
      <vt:lpstr>Εκτίμηση Συνολικής Οικονομικής Αξία (Total Economic Value) </vt:lpstr>
      <vt:lpstr>Κατηγοριοποίηση οικονομικών αξιών </vt:lpstr>
      <vt:lpstr>Παράδειγμα </vt:lpstr>
      <vt:lpstr>Παράδειγμα </vt:lpstr>
      <vt:lpstr>Το εύρος των  αξιών (Plurality of values) </vt:lpstr>
      <vt:lpstr>Γιατί προχωράμε στην οικονομική αποτίμηση των περιβαλλοντικών αγαθών </vt:lpstr>
      <vt:lpstr>Πώς μπορεί η οικονομική προσέγγιση να βοηθήσει σε σημαντικά περιβαλλοντικά πρόβλημα </vt:lpstr>
      <vt:lpstr>Next…….</vt:lpstr>
      <vt:lpstr>Μέθοδοι εκτίμησης (Valuation approaches)</vt:lpstr>
      <vt:lpstr>Εφαρμογή μεθόδων στη βιβλιογραφία </vt:lpstr>
      <vt:lpstr>Συζήτηση </vt:lpstr>
      <vt:lpstr>Βιβλιογραφια εργασιας </vt:lpstr>
      <vt:lpstr>Στόχος της εργασίας</vt:lpstr>
    </vt:vector>
  </TitlesOfParts>
  <Company>LUKE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Οικονομική αξιολόγηση περιβαλλοντικών αγαθών</dc:title>
  <dc:creator>Grammatikopoulou Ioanna</dc:creator>
  <cp:lastModifiedBy>Grammatikopoulou Ioanna</cp:lastModifiedBy>
  <cp:revision>42</cp:revision>
  <dcterms:created xsi:type="dcterms:W3CDTF">2019-10-25T14:44:43Z</dcterms:created>
  <dcterms:modified xsi:type="dcterms:W3CDTF">2019-11-07T07:01:12Z</dcterms:modified>
</cp:coreProperties>
</file>