
<file path=[Content_Types].xml><?xml version="1.0" encoding="utf-8"?>
<Types xmlns="http://schemas.openxmlformats.org/package/2006/content-types">
  <Default Extension="aiff" ContentType="audio/x-aif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459" r:id="rId2"/>
    <p:sldId id="463" r:id="rId3"/>
    <p:sldId id="460" r:id="rId4"/>
    <p:sldId id="461" r:id="rId5"/>
    <p:sldId id="277" r:id="rId6"/>
    <p:sldId id="448" r:id="rId7"/>
    <p:sldId id="278" r:id="rId8"/>
    <p:sldId id="282" r:id="rId9"/>
    <p:sldId id="283" r:id="rId10"/>
    <p:sldId id="284" r:id="rId11"/>
    <p:sldId id="423" r:id="rId12"/>
    <p:sldId id="464" r:id="rId13"/>
    <p:sldId id="465" r:id="rId14"/>
    <p:sldId id="46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6"/>
    <p:restoredTop sz="93382" autoAdjust="0"/>
  </p:normalViewPr>
  <p:slideViewPr>
    <p:cSldViewPr snapToGrid="0" snapToObjects="1">
      <p:cViewPr varScale="1">
        <p:scale>
          <a:sx n="110" d="100"/>
          <a:sy n="110" d="100"/>
        </p:scale>
        <p:origin x="2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9EFDC-D867-834B-A093-06A46C954426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CC568-2B9B-974F-9875-268C1A1622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8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47766779-9E93-554E-ACEF-C5EC55746CCF}" type="datetimeFigureOut">
              <a:rPr lang="en-US" smtClean="0"/>
              <a:pPr/>
              <a:t>3/23/20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F6577B9-CB74-AF40-AF4C-04EF7B2154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aiff"/><Relationship Id="rId1" Type="http://schemas.microsoft.com/office/2007/relationships/media" Target="../media/media6.aiff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aiff"/><Relationship Id="rId1" Type="http://schemas.microsoft.com/office/2007/relationships/media" Target="../media/media7.aiff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aiff"/><Relationship Id="rId1" Type="http://schemas.microsoft.com/office/2007/relationships/media" Target="../media/media8.aiff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aiff"/><Relationship Id="rId1" Type="http://schemas.microsoft.com/office/2007/relationships/media" Target="../media/media9.aiff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iff"/><Relationship Id="rId1" Type="http://schemas.microsoft.com/office/2007/relationships/media" Target="../media/media1.a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aiff"/><Relationship Id="rId1" Type="http://schemas.microsoft.com/office/2007/relationships/media" Target="../media/media2.aif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aiff"/><Relationship Id="rId1" Type="http://schemas.microsoft.com/office/2007/relationships/media" Target="../media/media3.aiff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aiff"/><Relationship Id="rId1" Type="http://schemas.microsoft.com/office/2007/relationships/media" Target="../media/media4.aiff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aiff"/><Relationship Id="rId1" Type="http://schemas.microsoft.com/office/2007/relationships/media" Target="../media/media5.aiff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/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r>
              <a:rPr lang="el-GR" altLang="el-GR" i="1" dirty="0">
                <a:ea typeface="MS PGothic" pitchFamily="34" charset="-128"/>
                <a:cs typeface="Arial" pitchFamily="34" charset="0"/>
              </a:rPr>
              <a:t>Γεωπονικό Πανεπιστήμιο Αθηνών</a:t>
            </a: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br>
              <a:rPr lang="en-US" altLang="el-GR" i="1" dirty="0">
                <a:ea typeface="MS PGothic" pitchFamily="34" charset="-128"/>
                <a:cs typeface="Arial" pitchFamily="34" charset="0"/>
              </a:rPr>
            </a:br>
            <a:r>
              <a:rPr lang="el-GR" altLang="el-GR" sz="3100" i="1" dirty="0"/>
              <a:t>Τμήμα:</a:t>
            </a:r>
            <a:r>
              <a:rPr lang="el-GR" altLang="el-GR" i="1" dirty="0"/>
              <a:t> </a:t>
            </a:r>
            <a:r>
              <a:rPr lang="el-GR" altLang="el-GR" sz="2700" i="1" dirty="0"/>
              <a:t>πρώην</a:t>
            </a:r>
            <a:r>
              <a:rPr lang="el-GR" altLang="el-GR" i="1" dirty="0"/>
              <a:t> Διοίκησης Συστημάτων Εφοδιασμού</a:t>
            </a:r>
            <a:br>
              <a:rPr lang="el-GR" altLang="el-GR" i="1" dirty="0"/>
            </a:br>
            <a:br>
              <a:rPr lang="el-GR" altLang="el-GR" i="1" dirty="0"/>
            </a:br>
            <a:r>
              <a:rPr lang="el-GR" altLang="el-GR" sz="3600" i="1" dirty="0"/>
              <a:t>Μάθημα:</a:t>
            </a:r>
            <a:r>
              <a:rPr lang="el-GR" altLang="el-GR" sz="4400" i="1" dirty="0"/>
              <a:t> </a:t>
            </a:r>
            <a:r>
              <a:rPr lang="el-GR" altLang="el-GR" sz="3600" b="1" i="1" dirty="0"/>
              <a:t>Διοίκηση Εφοδιαστικής Αλυσίδας</a:t>
            </a:r>
            <a:br>
              <a:rPr lang="el-GR" altLang="el-GR" b="1" i="1" dirty="0"/>
            </a:br>
            <a:br>
              <a:rPr lang="el-GR" altLang="el-GR" b="1" i="1" dirty="0"/>
            </a:br>
            <a:r>
              <a:rPr lang="el-GR" altLang="el-GR" sz="3100" b="1" dirty="0"/>
              <a:t>Διδάσκων:</a:t>
            </a:r>
            <a:br>
              <a:rPr lang="el-GR" altLang="el-GR" sz="3100" b="1" dirty="0"/>
            </a:br>
            <a:br>
              <a:rPr lang="el-GR" altLang="el-GR" sz="3600" b="1" dirty="0"/>
            </a:br>
            <a:r>
              <a:rPr lang="el-GR" altLang="el-GR" sz="3600" b="1" dirty="0"/>
              <a:t>Παναγιώτης </a:t>
            </a:r>
            <a:r>
              <a:rPr lang="el-GR" altLang="el-GR" sz="3600" b="1" dirty="0" err="1"/>
              <a:t>Ρεκλείτης</a:t>
            </a:r>
            <a:r>
              <a:rPr lang="el-GR" altLang="el-GR" sz="3600" b="1" dirty="0"/>
              <a:t>, Καθηγητής Γ.Π.Α.</a:t>
            </a:r>
            <a:br>
              <a:rPr lang="el-GR" altLang="el-GR" sz="3600" b="1" dirty="0"/>
            </a:b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046927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741"/>
            <a:ext cx="8229600" cy="1066800"/>
          </a:xfrm>
        </p:spPr>
        <p:txBody>
          <a:bodyPr>
            <a:noAutofit/>
          </a:bodyPr>
          <a:lstStyle/>
          <a:p>
            <a:br>
              <a:rPr lang="el-GR" sz="3400" dirty="0"/>
            </a:br>
            <a:br>
              <a:rPr lang="el-GR" sz="3400" dirty="0"/>
            </a:br>
            <a:br>
              <a:rPr lang="el-GR" sz="3400" dirty="0"/>
            </a:br>
            <a:br>
              <a:rPr lang="el-GR" sz="3400" dirty="0"/>
            </a:br>
            <a:br>
              <a:rPr lang="el-GR" sz="3400" dirty="0"/>
            </a:br>
            <a:br>
              <a:rPr lang="el-GR" sz="3400" dirty="0"/>
            </a:br>
            <a:r>
              <a:rPr lang="el-GR" sz="3400" dirty="0">
                <a:latin typeface="Arial" panose="020B0604020202020204" pitchFamily="34" charset="0"/>
                <a:cs typeface="Arial" panose="020B0604020202020204" pitchFamily="34" charset="0"/>
              </a:rPr>
              <a:t>Έλεγχος βαθμού εξυπηρέτησης πελατών και προκαθορισμένα πρότυπα</a:t>
            </a:r>
            <a:br>
              <a:rPr lang="el-GR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l-GR" sz="3400" dirty="0"/>
            </a:br>
            <a:r>
              <a:rPr lang="el-GR" sz="2800" dirty="0"/>
              <a:t>Το κυριότερο πρότυπο: </a:t>
            </a:r>
            <a:r>
              <a:rPr lang="el-GR" sz="3600" dirty="0"/>
              <a:t>Η πλήρης ανταπόκριση στις προσδοκίες του πελάτη </a:t>
            </a:r>
            <a:r>
              <a:rPr lang="el-GR" sz="2800" dirty="0"/>
              <a:t>(πλήρης ταύτιση των προσδοκιών του πελάτη με αυτά που η επιχείρηση είναι διατεθειμένη και ικανή να του προσφέρει).</a:t>
            </a:r>
            <a:endParaRPr lang="en-US" sz="2800" dirty="0"/>
          </a:p>
        </p:txBody>
      </p:sp>
      <p:pic>
        <p:nvPicPr>
          <p:cNvPr id="3" name="Online Media 2" descr="0410">
            <a:hlinkClick r:id="" action="ppaction://media"/>
            <a:extLst>
              <a:ext uri="{FF2B5EF4-FFF2-40B4-BE49-F238E27FC236}">
                <a16:creationId xmlns:a16="http://schemas.microsoft.com/office/drawing/2014/main" id="{9106EFDB-574F-4B4B-B910-D369EE117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5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0763"/>
            <a:ext cx="8229600" cy="1066800"/>
          </a:xfrm>
        </p:spPr>
        <p:txBody>
          <a:bodyPr>
            <a:noAutofit/>
          </a:bodyPr>
          <a:lstStyle/>
          <a:p>
            <a:r>
              <a:rPr lang="el-GR" sz="3600" dirty="0"/>
              <a:t>Τομείς που απαιτείται ο καθορισμός προτύπων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5844"/>
            <a:ext cx="8229600" cy="468119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l-G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Χρόνος κύκλου παραγγελίας</a:t>
            </a:r>
          </a:p>
          <a:p>
            <a:pPr>
              <a:lnSpc>
                <a:spcPct val="120000"/>
              </a:lnSpc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Διαθεσιμότητα αποθεμάτων</a:t>
            </a:r>
          </a:p>
          <a:p>
            <a:pPr>
              <a:lnSpc>
                <a:spcPct val="120000"/>
              </a:lnSpc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Περιορισμοί μεγέθους παραγγελίας</a:t>
            </a:r>
          </a:p>
          <a:p>
            <a:pPr>
              <a:lnSpc>
                <a:spcPct val="120000"/>
              </a:lnSpc>
            </a:pP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Ευχέρεια τοποθέτησης παραγγελίας</a:t>
            </a:r>
          </a:p>
        </p:txBody>
      </p:sp>
      <p:pic>
        <p:nvPicPr>
          <p:cNvPr id="4" name="Online Media 3" descr="0411">
            <a:hlinkClick r:id="" action="ppaction://media"/>
            <a:extLst>
              <a:ext uri="{FF2B5EF4-FFF2-40B4-BE49-F238E27FC236}">
                <a16:creationId xmlns:a16="http://schemas.microsoft.com/office/drawing/2014/main" id="{2185996E-B7CC-6F45-9A9B-06721C83F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2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dirty="0"/>
              <a:t>Τομείς που απαιτείται ο καθορισμός προτύπων </a:t>
            </a:r>
            <a:br>
              <a:rPr lang="el-GR" dirty="0"/>
            </a:br>
            <a:br>
              <a:rPr lang="el-GR" dirty="0"/>
            </a:br>
            <a:r>
              <a:rPr lang="el-G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Συχνότητα παράδοσης</a:t>
            </a:r>
            <a:br>
              <a:rPr lang="el-G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Αξιοπιστία παράδοσης</a:t>
            </a:r>
            <a:br>
              <a:rPr lang="el-G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Ποιότητα τεκμηρίωσης</a:t>
            </a:r>
            <a:br>
              <a:rPr lang="el-G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Διαδικασίες ικανοποίησης αξιώσεων</a:t>
            </a:r>
            <a:br>
              <a:rPr lang="el-GR" dirty="0"/>
            </a:br>
            <a:endParaRPr lang="el-GR" dirty="0"/>
          </a:p>
        </p:txBody>
      </p:sp>
      <p:pic>
        <p:nvPicPr>
          <p:cNvPr id="3" name="Online Media 2" descr="0412">
            <a:hlinkClick r:id="" action="ppaction://media"/>
            <a:extLst>
              <a:ext uri="{FF2B5EF4-FFF2-40B4-BE49-F238E27FC236}">
                <a16:creationId xmlns:a16="http://schemas.microsoft.com/office/drawing/2014/main" id="{4DDB77A9-9FCA-304C-AD2F-BC2D38DE9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6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dirty="0"/>
              <a:t>Τομείς που απαιτείται ο καθορισμός προτύπων</a:t>
            </a:r>
            <a:br>
              <a:rPr lang="el-GR" dirty="0"/>
            </a:br>
            <a:br>
              <a:rPr lang="el-GR" dirty="0"/>
            </a:br>
            <a:br>
              <a:rPr lang="el-GR" dirty="0"/>
            </a:br>
            <a:r>
              <a:rPr lang="el-GR" sz="3600" dirty="0">
                <a:solidFill>
                  <a:schemeClr val="tx1"/>
                </a:solidFill>
              </a:rPr>
              <a:t>Πληρότητα παραγγελιών</a:t>
            </a:r>
            <a:br>
              <a:rPr lang="el-GR" sz="3600" dirty="0">
                <a:solidFill>
                  <a:schemeClr val="tx1"/>
                </a:solidFill>
              </a:rPr>
            </a:br>
            <a:r>
              <a:rPr lang="el-GR" sz="3600" dirty="0">
                <a:solidFill>
                  <a:schemeClr val="tx1"/>
                </a:solidFill>
              </a:rPr>
              <a:t>Τεχνική υποστήριξη</a:t>
            </a:r>
            <a:br>
              <a:rPr lang="el-GR" sz="3600" dirty="0">
                <a:solidFill>
                  <a:schemeClr val="tx1"/>
                </a:solidFill>
              </a:rPr>
            </a:br>
            <a:r>
              <a:rPr lang="el-GR" sz="3600" dirty="0">
                <a:solidFill>
                  <a:schemeClr val="tx1"/>
                </a:solidFill>
              </a:rPr>
              <a:t>Πληροφόρηση για την κατάσταση της παραγγελίας</a:t>
            </a:r>
            <a:br>
              <a:rPr lang="en-US" sz="3600" dirty="0">
                <a:solidFill>
                  <a:schemeClr val="tx1"/>
                </a:solidFill>
              </a:rPr>
            </a:br>
            <a:br>
              <a:rPr lang="el-GR" dirty="0"/>
            </a:br>
            <a:r>
              <a:rPr lang="el-GR" dirty="0"/>
              <a:t> </a:t>
            </a:r>
          </a:p>
        </p:txBody>
      </p:sp>
      <p:pic>
        <p:nvPicPr>
          <p:cNvPr id="3" name="Online Media 2" descr="0413">
            <a:hlinkClick r:id="" action="ppaction://media"/>
            <a:extLst>
              <a:ext uri="{FF2B5EF4-FFF2-40B4-BE49-F238E27FC236}">
                <a16:creationId xmlns:a16="http://schemas.microsoft.com/office/drawing/2014/main" id="{F86A3226-1A88-3548-92C8-BED34F847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9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περιεχομένου"/>
          <p:cNvSpPr txBox="1">
            <a:spLocks/>
          </p:cNvSpPr>
          <p:nvPr/>
        </p:nvSpPr>
        <p:spPr>
          <a:xfrm>
            <a:off x="762000" y="1981200"/>
            <a:ext cx="7772400" cy="201612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Wingdings 2" pitchFamily="18" charset="2"/>
              <a:buNone/>
              <a:defRPr/>
            </a:pPr>
            <a:r>
              <a:rPr lang="el-GR" sz="2400">
                <a:solidFill>
                  <a:srgbClr val="1C4853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Απαγορεύεται η αναδημοσίευση ή αναπαραγωγή του παρόντος έργου με οποιονδήποτε τρόπο χωρίς γραπτή άδεια του εκδότη, σύμφωνα με το Ν. 2121/1993 και τη Διεθνή Σύμβαση της Βέρνης </a:t>
            </a:r>
            <a:endParaRPr lang="en-US" sz="2400">
              <a:solidFill>
                <a:srgbClr val="1C4853"/>
              </a:solidFill>
              <a:latin typeface="Calibri" pitchFamily="34" charset="0"/>
              <a:ea typeface="ＭＳ Ｐゴシック" pitchFamily="34" charset="-128"/>
              <a:cs typeface="Calibri" pitchFamily="34" charset="0"/>
            </a:endParaRPr>
          </a:p>
          <a:p>
            <a:pPr marL="0" indent="0" algn="ctr" defTabSz="914400">
              <a:buFont typeface="Wingdings 2" pitchFamily="18" charset="2"/>
              <a:buNone/>
              <a:defRPr/>
            </a:pPr>
            <a:r>
              <a:rPr lang="el-GR" sz="2400">
                <a:solidFill>
                  <a:srgbClr val="1C4853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(που έχει κυρωθεί με τον Ν. 100/1975)</a:t>
            </a:r>
          </a:p>
        </p:txBody>
      </p:sp>
    </p:spTree>
    <p:extLst>
      <p:ext uri="{BB962C8B-B14F-4D97-AF65-F5344CB8AC3E}">
        <p14:creationId xmlns:p14="http://schemas.microsoft.com/office/powerpoint/2010/main" val="283262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r>
              <a:rPr lang="el-GR" sz="3100" dirty="0"/>
              <a:t>Συνέχεια στο κεφάλαιο</a:t>
            </a:r>
            <a:r>
              <a:rPr lang="el-GR" dirty="0"/>
              <a:t>:</a:t>
            </a:r>
            <a:br>
              <a:rPr lang="el-GR" dirty="0"/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Logistics</a:t>
            </a:r>
            <a:r>
              <a:rPr lang="el-GR" b="1" dirty="0">
                <a:latin typeface="Arial" panose="020B0604020202020204" pitchFamily="34" charset="0"/>
                <a:cs typeface="Arial" panose="020B0604020202020204" pitchFamily="34" charset="0"/>
              </a:rPr>
              <a:t> και αξία πελάτη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7470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65761"/>
            <a:ext cx="8229600" cy="940526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l-GR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l-GR" sz="3100" dirty="0"/>
              <a:t>Βιβλιογραφία</a:t>
            </a:r>
            <a:br>
              <a:rPr lang="en-US" sz="3100" dirty="0"/>
            </a:br>
            <a:br>
              <a:rPr lang="el-GR" dirty="0"/>
            </a:br>
            <a:br>
              <a:rPr lang="en-US" dirty="0"/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Christopher M. (2017)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Logistics </a:t>
            </a:r>
            <a:r>
              <a:rPr lang="el-GR" sz="2200" i="1" dirty="0">
                <a:latin typeface="Arial" panose="020B0604020202020204" pitchFamily="34" charset="0"/>
                <a:cs typeface="Arial" panose="020B0604020202020204" pitchFamily="34" charset="0"/>
              </a:rPr>
              <a:t>και διαχείριση εφοδιαστικής αλυσίδας 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l-GR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έκδοση)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Αθήνα: Εκδόσεις Κριτική.</a:t>
            </a:r>
            <a:b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Christopher M. 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Peck H.(2003)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Marketing Logistics, 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lang="el-GR" sz="2200" baseline="30000" dirty="0">
                <a:latin typeface="Arial" panose="020B0604020202020204" pitchFamily="34" charset="0"/>
                <a:cs typeface="Arial" panose="020B0604020202020204" pitchFamily="34" charset="0"/>
              </a:rPr>
              <a:t>η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έκδοση)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Butterworth- Heinemann.</a:t>
            </a:r>
            <a:b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Christopher M. 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Towill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D. (2001)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‘An Integrated Model for the Design of Agile Supply Chains’  </a:t>
            </a:r>
            <a:r>
              <a:rPr lang="en-US" sz="2200" i="1" dirty="0">
                <a:latin typeface="Arial" panose="020B0604020202020204" pitchFamily="34" charset="0"/>
                <a:cs typeface="Arial" panose="020B0604020202020204" pitchFamily="34" charset="0"/>
              </a:rPr>
              <a:t>International Journal of Physical Distribution and Logistics  Management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200" dirty="0">
                <a:latin typeface="Arial" panose="020B0604020202020204" pitchFamily="34" charset="0"/>
                <a:cs typeface="Arial" panose="020B0604020202020204" pitchFamily="34" charset="0"/>
              </a:rPr>
              <a:t>τ. 31, αρ. 4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i="1" dirty="0"/>
              <a:t>Harrison A</a:t>
            </a:r>
            <a:r>
              <a:rPr lang="el-GR" sz="2200" i="1" dirty="0"/>
              <a:t>. &amp; </a:t>
            </a:r>
            <a:r>
              <a:rPr lang="en-US" sz="2200" i="1" dirty="0"/>
              <a:t>van Hoek R</a:t>
            </a:r>
            <a:r>
              <a:rPr lang="el-GR" sz="2200" i="1" dirty="0"/>
              <a:t>. (2013), '' </a:t>
            </a:r>
            <a:r>
              <a:rPr lang="en-US" sz="2200" i="1" dirty="0"/>
              <a:t>Logistics</a:t>
            </a:r>
            <a:r>
              <a:rPr lang="el-GR" sz="2200" i="1" dirty="0"/>
              <a:t>, </a:t>
            </a:r>
            <a:r>
              <a:rPr lang="el-GR" sz="2200" i="1" dirty="0" err="1"/>
              <a:t>μανατζμεντ</a:t>
            </a:r>
            <a:r>
              <a:rPr lang="el-GR" sz="2200" i="1" dirty="0"/>
              <a:t> &amp; στρατηγική'', Αθήνα, Εκδόσεις </a:t>
            </a:r>
            <a:r>
              <a:rPr lang="en-US" sz="2200" i="1" dirty="0" err="1"/>
              <a:t>Rossili</a:t>
            </a:r>
            <a:r>
              <a:rPr lang="el-GR" sz="2200" i="1" dirty="0"/>
              <a:t>.</a:t>
            </a:r>
            <a:br>
              <a:rPr lang="en-US" sz="2200" i="1" dirty="0"/>
            </a:br>
            <a:r>
              <a:rPr lang="en-US" sz="2200" i="1" dirty="0" err="1"/>
              <a:t>Logis</a:t>
            </a:r>
            <a:r>
              <a:rPr lang="en-US" sz="2200" i="1" dirty="0"/>
              <a:t>  &amp;  Christopher M. (2005) “Logistics  &amp; Supply Chain Management: creating value-adding network 3rd edition” New Jersey, Pearson Prentice Hall. </a:t>
            </a:r>
            <a:br>
              <a:rPr lang="el-GR" sz="2200" dirty="0"/>
            </a:br>
            <a:r>
              <a:rPr lang="en-US" sz="2000" i="1" dirty="0"/>
              <a:t>Taylor D</a:t>
            </a:r>
            <a:r>
              <a:rPr lang="el-GR" sz="2000" i="1" dirty="0"/>
              <a:t>.(2006) “</a:t>
            </a:r>
            <a:r>
              <a:rPr lang="el-GR" sz="2000" dirty="0"/>
              <a:t>Διαχείριση Εφοδιαστικής Αλυσίδας'', Αθήνα: Εκδόσεις Κλειδάριθμος </a:t>
            </a:r>
            <a:br>
              <a:rPr lang="el-GR" sz="2000" dirty="0"/>
            </a:br>
            <a:endParaRPr lang="el-GR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1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5943600"/>
            <a:ext cx="19700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4 - Υπότιτλος"/>
          <p:cNvSpPr txBox="1">
            <a:spLocks/>
          </p:cNvSpPr>
          <p:nvPr/>
        </p:nvSpPr>
        <p:spPr>
          <a:xfrm>
            <a:off x="4010892" y="796632"/>
            <a:ext cx="4953000" cy="38862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l-GR" sz="3200" b="1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endParaRPr lang="el-GR" sz="3200" b="1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2600" b="1" dirty="0">
                <a:latin typeface="Cambria" pitchFamily="18" charset="0"/>
              </a:rPr>
              <a:t>Martin Christopher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el-GR" sz="2200" b="1" dirty="0">
              <a:latin typeface="Cambria" pitchFamily="18" charset="0"/>
              <a:ea typeface="Malgun Gothic" pitchFamily="34" charset="-127"/>
              <a:cs typeface="ＭＳ Ｐゴシック" charset="-128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FF3300"/>
                </a:solidFill>
                <a:latin typeface="Cambria" pitchFamily="18" charset="0"/>
                <a:ea typeface="Malgun Gothic" pitchFamily="34" charset="-127"/>
                <a:cs typeface="ＭＳ Ｐゴシック" charset="-128"/>
              </a:rPr>
              <a:t>Logistics </a:t>
            </a:r>
            <a:r>
              <a:rPr lang="el-GR" sz="3200" b="1" dirty="0">
                <a:solidFill>
                  <a:srgbClr val="FF3300"/>
                </a:solidFill>
                <a:latin typeface="Cambria" pitchFamily="18" charset="0"/>
                <a:ea typeface="Malgun Gothic" pitchFamily="34" charset="-127"/>
                <a:cs typeface="ＭＳ Ｐゴシック" charset="-128"/>
              </a:rPr>
              <a:t>και διαχείριση εφοδιαστικής αλυσίδας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el-GR" sz="2400" b="1" dirty="0">
              <a:solidFill>
                <a:srgbClr val="FF3300"/>
              </a:solidFill>
              <a:latin typeface="Cambria" pitchFamily="18" charset="0"/>
              <a:ea typeface="Malgun Gothic" pitchFamily="34" charset="-127"/>
              <a:cs typeface="ＭＳ Ｐゴシック" charset="-128"/>
            </a:endParaRP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l-GR" sz="2000" b="1" dirty="0">
                <a:latin typeface="Cambria" pitchFamily="18" charset="0"/>
                <a:ea typeface="Malgun Gothic" pitchFamily="34" charset="-127"/>
                <a:cs typeface="ＭＳ Ｐゴシック" charset="-128"/>
              </a:rPr>
              <a:t>2</a:t>
            </a:r>
            <a:r>
              <a:rPr lang="el-GR" sz="2000" b="1" baseline="30000" dirty="0">
                <a:latin typeface="Cambria" pitchFamily="18" charset="0"/>
                <a:ea typeface="Malgun Gothic" pitchFamily="34" charset="-127"/>
                <a:cs typeface="ＭＳ Ｐゴシック" charset="-128"/>
              </a:rPr>
              <a:t>η</a:t>
            </a:r>
            <a:r>
              <a:rPr lang="el-GR" sz="2000" b="1" dirty="0">
                <a:latin typeface="Cambria" pitchFamily="18" charset="0"/>
                <a:ea typeface="Malgun Gothic" pitchFamily="34" charset="-127"/>
                <a:cs typeface="ＭＳ Ｐゴシック" charset="-128"/>
              </a:rPr>
              <a:t> έκδοση </a:t>
            </a:r>
          </a:p>
        </p:txBody>
      </p:sp>
      <p:pic>
        <p:nvPicPr>
          <p:cNvPr id="4" name="Picture 2" descr="G:\BACKUP\Artemis\BIBLIA\ΒΙΒΛΙΑ_2017\LOGISTICS_ΚΑΙ_ΔΙΑΧΕΙΡΙΣΗ_ΕΦΟΔΙΑΣΤΙΚΗΣ_ΑΛΥΣΙΔΑΣ_2Η ΕΚΔΟΣΗ\Logistics 2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19" y="1089874"/>
            <a:ext cx="3569778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4307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4460"/>
            <a:ext cx="8229600" cy="1066800"/>
          </a:xfrm>
        </p:spPr>
        <p:txBody>
          <a:bodyPr>
            <a:noAutofit/>
          </a:bodyPr>
          <a:lstStyle/>
          <a:p>
            <a:r>
              <a:rPr lang="el-GR" sz="3400" dirty="0"/>
              <a:t>Σύνδεση της αξίας για τον πελάτη με τη στρατηγική της εφοδιαστικής αλυσίδας</a:t>
            </a:r>
            <a:endParaRPr lang="en-US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521" y="2107105"/>
            <a:ext cx="5010450" cy="4680000"/>
          </a:xfrm>
          <a:prstGeom prst="rect">
            <a:avLst/>
          </a:prstGeom>
        </p:spPr>
      </p:pic>
      <p:pic>
        <p:nvPicPr>
          <p:cNvPr id="3" name="Online Media 2" descr="0405">
            <a:hlinkClick r:id="" action="ppaction://media"/>
            <a:extLst>
              <a:ext uri="{FF2B5EF4-FFF2-40B4-BE49-F238E27FC236}">
                <a16:creationId xmlns:a16="http://schemas.microsoft.com/office/drawing/2014/main" id="{2EF557D0-2F49-B84C-95BE-8C5CAE76A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8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Προσδιορίζοντας στόχους ως προς </a:t>
            </a:r>
            <a:br>
              <a:rPr lang="el-GR" dirty="0"/>
            </a:br>
            <a:r>
              <a:rPr lang="el-GR" dirty="0"/>
              <a:t>την εξυπηρέτηση πελατών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268278"/>
            <a:ext cx="8229600" cy="4325112"/>
          </a:xfrm>
        </p:spPr>
        <p:txBody>
          <a:bodyPr>
            <a:normAutofit/>
          </a:bodyPr>
          <a:lstStyle/>
          <a:p>
            <a:r>
              <a:rPr lang="el-GR" sz="2600" dirty="0"/>
              <a:t>Στόχος της διαχείρισης εφοδιαστικής αλυσίδας και των </a:t>
            </a:r>
            <a:r>
              <a:rPr lang="el-GR" sz="2600" dirty="0" err="1"/>
              <a:t>logistics</a:t>
            </a:r>
            <a:r>
              <a:rPr lang="el-GR" sz="2600" dirty="0"/>
              <a:t> είναι να προσφερθεί στους πελάτες το επίπεδο και η ποιότητα εξυπηρέτησης που χρειάζονται, αλλά και να επιτευχθεί αυτό με το ελάχιστο δυνατό κόστος για το σύνολο της εφοδιαστικής αλυσίδας</a:t>
            </a:r>
          </a:p>
        </p:txBody>
      </p:sp>
      <p:pic>
        <p:nvPicPr>
          <p:cNvPr id="4" name="Online Media 3" descr="0406">
            <a:hlinkClick r:id="" action="ppaction://media"/>
            <a:extLst>
              <a:ext uri="{FF2B5EF4-FFF2-40B4-BE49-F238E27FC236}">
                <a16:creationId xmlns:a16="http://schemas.microsoft.com/office/drawing/2014/main" id="{42CB925B-B452-E14B-80C0-549B87451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476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7325"/>
            <a:ext cx="8229600" cy="1066800"/>
          </a:xfrm>
        </p:spPr>
        <p:txBody>
          <a:bodyPr>
            <a:normAutofit/>
          </a:bodyPr>
          <a:lstStyle/>
          <a:p>
            <a:r>
              <a:rPr lang="el-GR" sz="3600" dirty="0"/>
              <a:t> Το κόστος εξυπηρέτησης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036" y="1903183"/>
            <a:ext cx="5939740" cy="4680000"/>
          </a:xfrm>
          <a:prstGeom prst="rect">
            <a:avLst/>
          </a:prstGeom>
        </p:spPr>
      </p:pic>
      <p:pic>
        <p:nvPicPr>
          <p:cNvPr id="3" name="Online Media 2" descr="0407">
            <a:hlinkClick r:id="" action="ppaction://media"/>
            <a:extLst>
              <a:ext uri="{FF2B5EF4-FFF2-40B4-BE49-F238E27FC236}">
                <a16:creationId xmlns:a16="http://schemas.microsoft.com/office/drawing/2014/main" id="{479A680A-6601-B240-A854-A1A55550A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4460"/>
            <a:ext cx="8229600" cy="1066800"/>
          </a:xfrm>
        </p:spPr>
        <p:txBody>
          <a:bodyPr>
            <a:normAutofit/>
          </a:bodyPr>
          <a:lstStyle/>
          <a:p>
            <a:r>
              <a:rPr lang="el-GR" sz="3600" dirty="0"/>
              <a:t> Ο νόμος Pareto (ή κανόνας 80/20)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239" y="1999244"/>
            <a:ext cx="4952150" cy="4680000"/>
          </a:xfrm>
          <a:prstGeom prst="rect">
            <a:avLst/>
          </a:prstGeom>
        </p:spPr>
      </p:pic>
      <p:pic>
        <p:nvPicPr>
          <p:cNvPr id="3" name="Online Media 2" descr="0408">
            <a:hlinkClick r:id="" action="ppaction://media"/>
            <a:extLst>
              <a:ext uri="{FF2B5EF4-FFF2-40B4-BE49-F238E27FC236}">
                <a16:creationId xmlns:a16="http://schemas.microsoft.com/office/drawing/2014/main" id="{76F9616D-133C-374C-9068-11AA7BE30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2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7011"/>
            <a:ext cx="8229600" cy="1066800"/>
          </a:xfrm>
        </p:spPr>
        <p:txBody>
          <a:bodyPr>
            <a:noAutofit/>
          </a:bodyPr>
          <a:lstStyle/>
          <a:p>
            <a:r>
              <a:rPr lang="el-GR" sz="3600" dirty="0"/>
              <a:t>Διαχείριση επιπέδου εξυπηρέτησης </a:t>
            </a:r>
            <a:br>
              <a:rPr lang="en-US" sz="3600" dirty="0"/>
            </a:br>
            <a:r>
              <a:rPr lang="el-GR" sz="3600" dirty="0"/>
              <a:t>ανά προϊόν</a:t>
            </a:r>
            <a:endParaRPr lang="en-US" sz="3600" dirty="0"/>
          </a:p>
        </p:txBody>
      </p:sp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4"/>
          <a:srcRect l="9974" t="22656" r="36526" b="32732"/>
          <a:stretch>
            <a:fillRect/>
          </a:stretch>
        </p:blipFill>
        <p:spPr bwMode="auto">
          <a:xfrm>
            <a:off x="1366890" y="2351205"/>
            <a:ext cx="64758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nline Media 2" descr="0409">
            <a:hlinkClick r:id="" action="ppaction://media"/>
            <a:extLst>
              <a:ext uri="{FF2B5EF4-FFF2-40B4-BE49-F238E27FC236}">
                <a16:creationId xmlns:a16="http://schemas.microsoft.com/office/drawing/2014/main" id="{BA47BDD4-F981-4D40-AC5E-5CC59237E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Ροή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2603</TotalTime>
  <Words>473</Words>
  <Application>Microsoft Macintosh PowerPoint</Application>
  <PresentationFormat>On-screen Show (4:3)</PresentationFormat>
  <Paragraphs>28</Paragraphs>
  <Slides>14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Georgia</vt:lpstr>
      <vt:lpstr>Trebuchet MS</vt:lpstr>
      <vt:lpstr>Wingdings 2</vt:lpstr>
      <vt:lpstr>Αστικό</vt:lpstr>
      <vt:lpstr>         Γεωπονικό Πανεπιστήμιο Αθηνών  Τμήμα: πρώην Διοίκησης Συστημάτων Εφοδιασμού  Μάθημα: Διοίκηση Εφοδιαστικής Αλυσίδας  Διδάσκων:  Παναγιώτης Ρεκλείτης, Καθηγητής Γ.Π.Α. </vt:lpstr>
      <vt:lpstr>       Συνέχεια στο κεφάλαιο: Logistics και αξία πελάτη</vt:lpstr>
      <vt:lpstr>          Βιβλιογραφία   Christopher M. (2017), Logistics και διαχείριση εφοδιαστικής αλυσίδας (2η έκδοση), Αθήνα: Εκδόσεις Κριτική. Christopher M.  και Peck H.(2003), Marketing Logistics, (2η έκδοση), Butterworth- Heinemann. Christopher M.  και Towill D. (2001), ‘An Integrated Model for the Design of Agile Supply Chains’  International Journal of Physical Distribution and Logistics  Management, τ. 31, αρ. 4 Harrison A. &amp; van Hoek R. (2013), '' Logistics, μανατζμεντ &amp; στρατηγική'', Αθήνα, Εκδόσεις Rossili. Logis  &amp;  Christopher M. (2005) “Logistics  &amp; Supply Chain Management: creating value-adding network 3rd edition” New Jersey, Pearson Prentice Hall.  Taylor D.(2006) “Διαχείριση Εφοδιαστικής Αλυσίδας'', Αθήνα: Εκδόσεις Κλειδάριθμος  </vt:lpstr>
      <vt:lpstr>PowerPoint Presentation</vt:lpstr>
      <vt:lpstr>Σύνδεση της αξίας για τον πελάτη με τη στρατηγική της εφοδιαστικής αλυσίδας</vt:lpstr>
      <vt:lpstr>Προσδιορίζοντας στόχους ως προς  την εξυπηρέτηση πελατών</vt:lpstr>
      <vt:lpstr> Το κόστος εξυπηρέτησης</vt:lpstr>
      <vt:lpstr> Ο νόμος Pareto (ή κανόνας 80/20)</vt:lpstr>
      <vt:lpstr>Διαχείριση επιπέδου εξυπηρέτησης  ανά προϊόν</vt:lpstr>
      <vt:lpstr>      Έλεγχος βαθμού εξυπηρέτησης πελατών και προκαθορισμένα πρότυπα  Το κυριότερο πρότυπο: Η πλήρης ανταπόκριση στις προσδοκίες του πελάτη (πλήρης ταύτιση των προσδοκιών του πελάτη με αυτά που η επιχείρηση είναι διατεθειμένη και ικανή να του προσφέρει).</vt:lpstr>
      <vt:lpstr>Τομείς που απαιτείται ο καθορισμός προτύπων </vt:lpstr>
      <vt:lpstr>      Τομείς που απαιτείται ο καθορισμός προτύπων   Συχνότητα παράδοσης Αξιοπιστία παράδοσης Ποιότητα τεκμηρίωσης Διαδικασίες ικανοποίησης αξιώσεων </vt:lpstr>
      <vt:lpstr>       Τομείς που απαιτείται ο καθορισμός προτύπων   Πληρότητα παραγγελιών Τεχνική υποστήριξη Πληροφόρηση για την κατάσταση της παραγγελίας   </vt:lpstr>
      <vt:lpstr>PowerPoint Presentation</vt:lpstr>
    </vt:vector>
  </TitlesOfParts>
  <Company>Duth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LOGISTICS ΚΑΙ ΔΙΑΧΕΙΡΙΣΗ ΕΦΟΔΙΑΣΤΙΚΗΣ ΑΛΥΣΙΔΑΣ</dc:title>
  <dc:creator>alexander tsigkas</dc:creator>
  <cp:lastModifiedBy>Microsoft Office User</cp:lastModifiedBy>
  <cp:revision>235</cp:revision>
  <dcterms:created xsi:type="dcterms:W3CDTF">2017-08-05T10:16:11Z</dcterms:created>
  <dcterms:modified xsi:type="dcterms:W3CDTF">2020-03-23T14:45:04Z</dcterms:modified>
</cp:coreProperties>
</file>