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1" r:id="rId6"/>
    <p:sldId id="260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0000"/>
    <a:srgbClr val="FF8225"/>
    <a:srgbClr val="FF2549"/>
    <a:srgbClr val="5DD5FF"/>
    <a:srgbClr val="FF0D97"/>
    <a:srgbClr val="0000CC"/>
    <a:srgbClr val="003635"/>
    <a:srgbClr val="9EFF29"/>
    <a:srgbClr val="C80064"/>
    <a:srgbClr val="C33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426" y="-4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30-Nov-23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454" y="2654708"/>
            <a:ext cx="8015750" cy="152645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rgbClr val="600000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577" y="1762426"/>
            <a:ext cx="8001000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3" y="312827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5" y="1467465"/>
            <a:ext cx="8244349" cy="3281516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40" y="539273"/>
            <a:ext cx="6626227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606"/>
            <a:ext cx="6651523" cy="350862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7" y="301139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70267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42664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70267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42664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30-Nov-23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820" y="2610466"/>
            <a:ext cx="8037871" cy="1600199"/>
          </a:xfrm>
        </p:spPr>
        <p:txBody>
          <a:bodyPr>
            <a:normAutofit/>
          </a:bodyPr>
          <a:lstStyle/>
          <a:p>
            <a:r>
              <a:rPr lang="el-GR" dirty="0" smtClean="0"/>
              <a:t>Αμοιβή για τις</a:t>
            </a:r>
            <a:br>
              <a:rPr lang="el-GR" dirty="0" smtClean="0"/>
            </a:br>
            <a:r>
              <a:rPr lang="el-GR" dirty="0" smtClean="0"/>
              <a:t>Περιβαλλοντικές Υπηρεσίες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είναι?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58" y="1124744"/>
            <a:ext cx="8577583" cy="380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Συνολική Οικονομική Αξία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614762" cy="264469"/>
          </a:xfrm>
        </p:spPr>
        <p:txBody>
          <a:bodyPr/>
          <a:lstStyle/>
          <a:p>
            <a:fld id="{CB3D2329-6D20-429B-A393-7246DB6EC8E2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28800"/>
            <a:ext cx="5970525" cy="29898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52860" y="1349488"/>
            <a:ext cx="4277667" cy="33855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Total Economic Value – TEV </a:t>
            </a:r>
            <a:endParaRPr kumimoji="0" lang="el-G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Αξία των </a:t>
            </a:r>
            <a:r>
              <a:rPr lang="en-US" dirty="0" smtClean="0"/>
              <a:t>ES</a:t>
            </a:r>
            <a:endParaRPr lang="en-US" dirty="0"/>
          </a:p>
        </p:txBody>
      </p:sp>
      <p:graphicFrame>
        <p:nvGraphicFramePr>
          <p:cNvPr id="1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5922519"/>
              </p:ext>
            </p:extLst>
          </p:nvPr>
        </p:nvGraphicFramePr>
        <p:xfrm>
          <a:off x="755574" y="1464415"/>
          <a:ext cx="7955288" cy="352531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307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9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00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594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Components of Total Economic 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Provisioning services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Regulating services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Cultural services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Supporting services*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63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value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use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GB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GB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GB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6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Indirect use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GB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GB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GB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63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Non-Use value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GB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GB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92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Existence (Bequest)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u="non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/>
                        </a:rPr>
                        <a:t></a:t>
                      </a:r>
                      <a:endParaRPr lang="en-GB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u="non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u="non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82"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Risk of double-counting</a:t>
                      </a:r>
                      <a:endParaRPr lang="en-GB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7778" marR="7777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20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20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2000" u="none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2000" u="none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778" marR="7777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78" y="260980"/>
            <a:ext cx="7177486" cy="680920"/>
          </a:xfrm>
        </p:spPr>
        <p:txBody>
          <a:bodyPr>
            <a:normAutofit fontScale="90000"/>
          </a:bodyPr>
          <a:lstStyle/>
          <a:p>
            <a:pPr algn="l"/>
            <a:r>
              <a:rPr lang="en-US" sz="2200" dirty="0" smtClean="0">
                <a:latin typeface="Bookman Old Style" pitchFamily="18" charset="0"/>
              </a:rPr>
              <a:t/>
            </a:r>
            <a:br>
              <a:rPr lang="en-US" sz="2200" dirty="0" smtClean="0">
                <a:latin typeface="Bookman Old Style" pitchFamily="18" charset="0"/>
              </a:rPr>
            </a:br>
            <a:r>
              <a:rPr lang="en-US" sz="2200" dirty="0">
                <a:latin typeface="Bookman Old Style" pitchFamily="18" charset="0"/>
              </a:rPr>
              <a:t/>
            </a:r>
            <a:br>
              <a:rPr lang="en-US" sz="2200" dirty="0">
                <a:latin typeface="Bookman Old Style" pitchFamily="18" charset="0"/>
              </a:rPr>
            </a:br>
            <a:r>
              <a:rPr lang="el-GR" sz="2200" dirty="0" smtClean="0">
                <a:latin typeface="Bookman Old Style" pitchFamily="18" charset="0"/>
              </a:rPr>
              <a:t>Αμοιβή </a:t>
            </a:r>
            <a:r>
              <a:rPr lang="el-GR" sz="2200" dirty="0">
                <a:latin typeface="Bookman Old Style" pitchFamily="18" charset="0"/>
              </a:rPr>
              <a:t>των περιβαλλοντικών υπηρεσιών</a:t>
            </a:r>
            <a:r>
              <a:rPr lang="en-US" dirty="0">
                <a:latin typeface="Bookman Old Style" pitchFamily="18" charset="0"/>
              </a:rPr>
              <a:t/>
            </a:r>
            <a:br>
              <a:rPr lang="en-US" dirty="0">
                <a:latin typeface="Bookman Old Style" pitchFamily="18" charset="0"/>
              </a:rPr>
            </a:br>
            <a:endParaRPr lang="el-GR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25" y="1154696"/>
            <a:ext cx="6365695" cy="398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6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Office PowerPoint</Application>
  <PresentationFormat>On-screen Show (16:9)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Wingdings</vt:lpstr>
      <vt:lpstr>Office Theme</vt:lpstr>
      <vt:lpstr>Αμοιβή για τις Περιβαλλοντικές Υπηρεσίες</vt:lpstr>
      <vt:lpstr>Τι είναι?</vt:lpstr>
      <vt:lpstr>Συνολική Οικονομική Αξία</vt:lpstr>
      <vt:lpstr>Αξία των ES</vt:lpstr>
      <vt:lpstr>  Αμοιβή των περιβαλλοντικών υπηρεσιών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2023-11-30T11:24:04Z</dcterms:modified>
</cp:coreProperties>
</file>