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0"/>
  </p:notesMasterIdLst>
  <p:sldIdLst>
    <p:sldId id="277" r:id="rId2"/>
    <p:sldId id="281" r:id="rId3"/>
    <p:sldId id="282" r:id="rId4"/>
    <p:sldId id="283" r:id="rId5"/>
    <p:sldId id="284" r:id="rId6"/>
    <p:sldId id="264" r:id="rId7"/>
    <p:sldId id="285" r:id="rId8"/>
    <p:sldId id="28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6C13CA8-6FA4-84B2-775A-8378B83823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72DCD4E-C566-FE1A-F2AE-FD64F04BFF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6D554D65-D868-4550-89BE-AD08995FE3D5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B4F8494-6E72-FDA3-78AB-B3D7F11A9E2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F21269DC-8EA2-6E80-0457-322434D7D3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3682D76F-F2E4-02DE-3EAB-A244C1DCF0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4E2CA48-8884-D43E-552A-759F6DF44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C1DAE4F-EB1C-4390-AD91-491978C86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369A60A-F481-66DB-A753-DC60566B7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5EEED77-4CA4-F675-812B-1C11A5E2B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BBFFC5D-EF42-D0E1-D6D8-338FFF561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B13D5A4-6CEC-09B5-8466-DEC1B45EE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9253D9-3E3E-63E2-4C35-1E19E7659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CDBC873-2264-5D45-D71A-A4EF979F2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92351B-DB6D-D073-97E7-026CA8A9B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DEBD4E2-F629-396F-FBF9-7DD4E1698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1C6FF31-50BE-BDB5-D4EF-D9911534E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657DB40-EABD-F579-0719-936725F59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E837C6A-D4C2-A430-A501-670699488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1A55728-3B8E-8DE9-80B8-FAA9D1768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3146384-9A7E-2AC4-9BA9-E5765BC72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24FAC75-21C2-795C-3AA0-64460C238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9EDFC62-DEB4-6BF4-5246-E716DF98E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B46417-A1AB-71E2-83E3-26D88318E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6594CA-2EF2-9642-D9E4-39B3483B189E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455895F-32A0-1AE8-53E4-12712C8D4AF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58 w 2780"/>
                <a:gd name="T1" fmla="*/ 18 h 953"/>
                <a:gd name="T2" fmla="*/ 2768 w 2780"/>
                <a:gd name="T3" fmla="*/ 24 h 953"/>
                <a:gd name="T4" fmla="*/ 2701 w 2780"/>
                <a:gd name="T5" fmla="*/ 102 h 953"/>
                <a:gd name="T6" fmla="*/ 2591 w 2780"/>
                <a:gd name="T7" fmla="*/ 156 h 953"/>
                <a:gd name="T8" fmla="*/ 2585 w 2780"/>
                <a:gd name="T9" fmla="*/ 222 h 953"/>
                <a:gd name="T10" fmla="*/ 2567 w 2780"/>
                <a:gd name="T11" fmla="*/ 246 h 953"/>
                <a:gd name="T12" fmla="*/ 2549 w 2780"/>
                <a:gd name="T13" fmla="*/ 252 h 953"/>
                <a:gd name="T14" fmla="*/ 2477 w 2780"/>
                <a:gd name="T15" fmla="*/ 210 h 953"/>
                <a:gd name="T16" fmla="*/ 2331 w 2780"/>
                <a:gd name="T17" fmla="*/ 192 h 953"/>
                <a:gd name="T18" fmla="*/ 2306 w 2780"/>
                <a:gd name="T19" fmla="*/ 186 h 953"/>
                <a:gd name="T20" fmla="*/ 2288 w 2780"/>
                <a:gd name="T21" fmla="*/ 192 h 953"/>
                <a:gd name="T22" fmla="*/ 2216 w 2780"/>
                <a:gd name="T23" fmla="*/ 228 h 953"/>
                <a:gd name="T24" fmla="*/ 2180 w 2780"/>
                <a:gd name="T25" fmla="*/ 240 h 953"/>
                <a:gd name="T26" fmla="*/ 2156 w 2780"/>
                <a:gd name="T27" fmla="*/ 246 h 953"/>
                <a:gd name="T28" fmla="*/ 2144 w 2780"/>
                <a:gd name="T29" fmla="*/ 258 h 953"/>
                <a:gd name="T30" fmla="*/ 2144 w 2780"/>
                <a:gd name="T31" fmla="*/ 276 h 953"/>
                <a:gd name="T32" fmla="*/ 2121 w 2780"/>
                <a:gd name="T33" fmla="*/ 300 h 953"/>
                <a:gd name="T34" fmla="*/ 2103 w 2780"/>
                <a:gd name="T35" fmla="*/ 312 h 953"/>
                <a:gd name="T36" fmla="*/ 2091 w 2780"/>
                <a:gd name="T37" fmla="*/ 324 h 953"/>
                <a:gd name="T38" fmla="*/ 2079 w 2780"/>
                <a:gd name="T39" fmla="*/ 336 h 953"/>
                <a:gd name="T40" fmla="*/ 2044 w 2780"/>
                <a:gd name="T41" fmla="*/ 342 h 953"/>
                <a:gd name="T42" fmla="*/ 1973 w 2780"/>
                <a:gd name="T43" fmla="*/ 336 h 953"/>
                <a:gd name="T44" fmla="*/ 1937 w 2780"/>
                <a:gd name="T45" fmla="*/ 330 h 953"/>
                <a:gd name="T46" fmla="*/ 1925 w 2780"/>
                <a:gd name="T47" fmla="*/ 342 h 953"/>
                <a:gd name="T48" fmla="*/ 1913 w 2780"/>
                <a:gd name="T49" fmla="*/ 354 h 953"/>
                <a:gd name="T50" fmla="*/ 1883 w 2780"/>
                <a:gd name="T51" fmla="*/ 360 h 953"/>
                <a:gd name="T52" fmla="*/ 1824 w 2780"/>
                <a:gd name="T53" fmla="*/ 342 h 953"/>
                <a:gd name="T54" fmla="*/ 1800 w 2780"/>
                <a:gd name="T55" fmla="*/ 342 h 953"/>
                <a:gd name="T56" fmla="*/ 1776 w 2780"/>
                <a:gd name="T57" fmla="*/ 354 h 953"/>
                <a:gd name="T58" fmla="*/ 1707 w 2780"/>
                <a:gd name="T59" fmla="*/ 425 h 953"/>
                <a:gd name="T60" fmla="*/ 1664 w 2780"/>
                <a:gd name="T61" fmla="*/ 569 h 953"/>
                <a:gd name="T62" fmla="*/ 1664 w 2780"/>
                <a:gd name="T63" fmla="*/ 593 h 953"/>
                <a:gd name="T64" fmla="*/ 1670 w 2780"/>
                <a:gd name="T65" fmla="*/ 641 h 953"/>
                <a:gd name="T66" fmla="*/ 1688 w 2780"/>
                <a:gd name="T67" fmla="*/ 659 h 953"/>
                <a:gd name="T68" fmla="*/ 1682 w 2780"/>
                <a:gd name="T69" fmla="*/ 671 h 953"/>
                <a:gd name="T70" fmla="*/ 1670 w 2780"/>
                <a:gd name="T71" fmla="*/ 683 h 953"/>
                <a:gd name="T72" fmla="*/ 1592 w 2780"/>
                <a:gd name="T73" fmla="*/ 689 h 953"/>
                <a:gd name="T74" fmla="*/ 1515 w 2780"/>
                <a:gd name="T75" fmla="*/ 629 h 953"/>
                <a:gd name="T76" fmla="*/ 1373 w 2780"/>
                <a:gd name="T77" fmla="*/ 587 h 953"/>
                <a:gd name="T78" fmla="*/ 1224 w 2780"/>
                <a:gd name="T79" fmla="*/ 671 h 953"/>
                <a:gd name="T80" fmla="*/ 1046 w 2780"/>
                <a:gd name="T81" fmla="*/ 731 h 953"/>
                <a:gd name="T82" fmla="*/ 843 w 2780"/>
                <a:gd name="T83" fmla="*/ 743 h 953"/>
                <a:gd name="T84" fmla="*/ 648 w 2780"/>
                <a:gd name="T85" fmla="*/ 701 h 953"/>
                <a:gd name="T86" fmla="*/ 588 w 2780"/>
                <a:gd name="T87" fmla="*/ 695 h 953"/>
                <a:gd name="T88" fmla="*/ 576 w 2780"/>
                <a:gd name="T89" fmla="*/ 701 h 953"/>
                <a:gd name="T90" fmla="*/ 540 w 2780"/>
                <a:gd name="T91" fmla="*/ 731 h 953"/>
                <a:gd name="T92" fmla="*/ 446 w 2780"/>
                <a:gd name="T93" fmla="*/ 809 h 953"/>
                <a:gd name="T94" fmla="*/ 416 w 2780"/>
                <a:gd name="T95" fmla="*/ 821 h 953"/>
                <a:gd name="T96" fmla="*/ 392 w 2780"/>
                <a:gd name="T97" fmla="*/ 821 h 953"/>
                <a:gd name="T98" fmla="*/ 345 w 2780"/>
                <a:gd name="T99" fmla="*/ 827 h 953"/>
                <a:gd name="T100" fmla="*/ 219 w 2780"/>
                <a:gd name="T101" fmla="*/ 851 h 953"/>
                <a:gd name="T102" fmla="*/ 18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70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346B216-2A45-0EC7-DBD7-0CBB8547AA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CF28602-6F6F-2493-2FD7-87147CE32D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1D664F-07A7-2271-4A4D-2B1E3EC6494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CBE595A-2AE8-ED23-CC8F-48A182E3CF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645DD84-C9AA-12A1-CB4E-C7F9E140F8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B18517B-C740-775F-A40A-E49E8E126B0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84DD8AC-3422-BB8D-E613-93765ED34D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9A21C13-7370-A588-F84F-9F15E86F0E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5FD5800-DE22-E80E-1758-1BD5D60ADA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9FCF962-D9C0-C247-A2F4-B7E9510E05F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C05301D-C22C-4B9B-9C77-D742E2DC4E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B881324-2C6F-44A4-586C-C1308E5F29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BFD1DC9-EBFC-8638-AC7A-FAA1FF9E96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379A98-F238-A082-83D9-682F58622D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</p:grpSp>
      <p:sp>
        <p:nvSpPr>
          <p:cNvPr id="184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815195C1-86CD-7FFB-2573-95FD0DB814B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6AA57B0B-64E8-FBA4-8B00-E48A56484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7B5B7FC9-C9B4-D677-B8C7-E7C5CB02F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5DC7-5A5B-4C2D-A4CF-8A82B518A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6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831D34-F0AC-2A58-7B2E-43AC01A00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BDFF-6124-4FA2-A107-3B2E842DEC67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422F0F-CB4B-F83D-5E1E-AF88BF8B9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F3F11A-7869-6A41-6D2A-8758563EB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FD55-E4D8-4A93-BFD5-A0EACD6A407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8817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7D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Rectangle 18">
            <a:extLst>
              <a:ext uri="{FF2B5EF4-FFF2-40B4-BE49-F238E27FC236}">
                <a16:creationId xmlns:a16="http://schemas.microsoft.com/office/drawing/2014/main" id="{1CBC1CF1-2625-8282-59BD-04C1802CC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30" name="Rectangle 22">
            <a:extLst>
              <a:ext uri="{FF2B5EF4-FFF2-40B4-BE49-F238E27FC236}">
                <a16:creationId xmlns:a16="http://schemas.microsoft.com/office/drawing/2014/main" id="{B3737888-0B2F-7AB6-648B-030509E35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B6BC4D8-3E85-5DFA-3154-51BAC32CC21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D16CD38-2926-6154-120D-94CAE14A87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A627E362-F921-049E-47AC-8465CF516F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C266D4-9902-4834-A2A8-8A8AC6496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08F2-08C4-06BF-5C67-AB8B3A44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7772400" cy="720725"/>
          </a:xfrm>
        </p:spPr>
        <p:txBody>
          <a:bodyPr/>
          <a:lstStyle/>
          <a:p>
            <a:pPr>
              <a:defRPr/>
            </a:pPr>
            <a:r>
              <a:rPr lang="el-GR" sz="2800" dirty="0"/>
              <a:t>ΦΥΣΙΚΟΙ ΠΟΡΟΙ ΣΤΗ ΓΕΩΡΓΙΚΗ ΠΑΡΑΓΩΓΗ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AB537E-2410-FE5F-CED6-AE93D52E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964612" cy="4319587"/>
          </a:xfrm>
        </p:spPr>
        <p:txBody>
          <a:bodyPr/>
          <a:lstStyle/>
          <a:p>
            <a:pPr algn="just">
              <a:defRPr/>
            </a:pPr>
            <a:r>
              <a:rPr lang="el-GR" sz="2400" dirty="0"/>
              <a:t>Εδαφικοί πόροι</a:t>
            </a:r>
          </a:p>
          <a:p>
            <a:pPr algn="just">
              <a:defRPr/>
            </a:pPr>
            <a:endParaRPr lang="el-GR" sz="2400" dirty="0"/>
          </a:p>
          <a:p>
            <a:pPr algn="just">
              <a:defRPr/>
            </a:pPr>
            <a:r>
              <a:rPr lang="el-GR" sz="2400" dirty="0"/>
              <a:t>Υδατικοί πόροι</a:t>
            </a:r>
          </a:p>
          <a:p>
            <a:pPr algn="just">
              <a:defRPr/>
            </a:pPr>
            <a:endParaRPr lang="el-GR" sz="2400" dirty="0"/>
          </a:p>
          <a:p>
            <a:pPr algn="just">
              <a:defRPr/>
            </a:pPr>
            <a:r>
              <a:rPr lang="el-GR" sz="2400" dirty="0"/>
              <a:t>Ενεργειακοί πόροι</a:t>
            </a:r>
          </a:p>
          <a:p>
            <a:pPr algn="just">
              <a:defRPr/>
            </a:pPr>
            <a:endParaRPr lang="el-GR" sz="2400" dirty="0"/>
          </a:p>
          <a:p>
            <a:pPr algn="just">
              <a:defRPr/>
            </a:pPr>
            <a:r>
              <a:rPr lang="el-GR" sz="2400" dirty="0"/>
              <a:t>Γενετικοί πόροι</a:t>
            </a:r>
            <a:endParaRPr lang="en-US" sz="2400" dirty="0"/>
          </a:p>
        </p:txBody>
      </p:sp>
      <p:pic>
        <p:nvPicPr>
          <p:cNvPr id="5125" name="Picture 3">
            <a:extLst>
              <a:ext uri="{FF2B5EF4-FFF2-40B4-BE49-F238E27FC236}">
                <a16:creationId xmlns:a16="http://schemas.microsoft.com/office/drawing/2014/main" id="{3EA1215B-59CE-0550-907B-690E56BC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91554"/>
            <a:ext cx="2025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8764C05-C677-6D42-C4E5-84533F56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2446"/>
            <a:ext cx="2762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07F249-D39B-4AA8-21E7-8D8618010DB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Εδαφικοί πόροι</a:t>
            </a:r>
            <a:endParaRPr lang="en-US" sz="2800" dirty="0"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78FA33-6572-92F1-3107-66841717C3E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5775" y="1628775"/>
            <a:ext cx="8478838" cy="453072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err="1">
                <a:latin typeface="+mn-lt"/>
              </a:rPr>
              <a:t>Βιογεωχημικές</a:t>
            </a:r>
            <a:r>
              <a:rPr lang="el-GR" sz="2400" dirty="0">
                <a:latin typeface="+mn-lt"/>
              </a:rPr>
              <a:t> διεργασίες (Φυσικές, Χημικές, Βιολογικές)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Ανάπτυξη καλλιεργειών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Διαμόρφωση τοπίου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Ανθρωπογενείς παρεμβάσεις </a:t>
            </a:r>
            <a:endParaRPr lang="en-US" sz="2400" dirty="0">
              <a:latin typeface="+mn-lt"/>
            </a:endParaRP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F09420A0-8752-BE3E-ACDA-BDF1DA78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32" y="3894137"/>
            <a:ext cx="280828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>
            <a:extLst>
              <a:ext uri="{FF2B5EF4-FFF2-40B4-BE49-F238E27FC236}">
                <a16:creationId xmlns:a16="http://schemas.microsoft.com/office/drawing/2014/main" id="{259189EA-6FA5-9690-2B0D-D18797B3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2" y="3836987"/>
            <a:ext cx="32400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CCFA241-74DF-88C8-AECC-5B64D64409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Υδατικοί πόροι</a:t>
            </a:r>
            <a:endParaRPr lang="en-US" sz="2800" dirty="0"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F00C63-C9C1-C9EB-6F54-6101B19A38D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5775" y="1268413"/>
            <a:ext cx="8478838" cy="4891087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Επιφανειακοί υδατικοί πόροι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C000"/>
                </a:solidFill>
                <a:latin typeface="+mn-lt"/>
              </a:rPr>
              <a:t>Κατακρημνίσματα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C000"/>
                </a:solidFill>
                <a:latin typeface="+mn-lt"/>
              </a:rPr>
              <a:t>Υδάτινα ρεύματα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C000"/>
                </a:solidFill>
                <a:latin typeface="+mn-lt"/>
              </a:rPr>
              <a:t>Φυσικές &amp; τεχνητές λίμνες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C000"/>
                </a:solidFill>
                <a:latin typeface="+mn-lt"/>
              </a:rPr>
              <a:t>Υγρότοποι           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Υπόγειοι </a:t>
            </a:r>
            <a:r>
              <a:rPr lang="el-GR" sz="2400" dirty="0" err="1">
                <a:latin typeface="+mn-lt"/>
              </a:rPr>
              <a:t>υδροφορείς</a:t>
            </a:r>
            <a:endParaRPr lang="el-GR" sz="24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Νερά φυσικών πηγών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9224" name="Picture 3">
            <a:extLst>
              <a:ext uri="{FF2B5EF4-FFF2-40B4-BE49-F238E27FC236}">
                <a16:creationId xmlns:a16="http://schemas.microsoft.com/office/drawing/2014/main" id="{5FED0A17-0EFB-DD87-8310-B40C772B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48202"/>
            <a:ext cx="43243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DA3FF91-AF9C-7326-F526-7D7D230631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Ενεργειακοί πόροι</a:t>
            </a:r>
            <a:endParaRPr lang="en-US" sz="2800" dirty="0"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495D17-03CA-51D7-AF48-A49E90E63FB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5775" y="1177925"/>
            <a:ext cx="8478838" cy="49815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Γεωργικά μηχανήματα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Μηχανήματα για άρδευση, λίπανση, φυτοπροστατευτικές ουσίες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Θέρμανση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Επεξεργασία προϊόντων </a:t>
            </a:r>
            <a:endParaRPr lang="en-US" sz="2400" dirty="0">
              <a:latin typeface="+mn-lt"/>
            </a:endParaRP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57EF3392-D0B9-7FC9-2B19-BBC870F2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20796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>
            <a:extLst>
              <a:ext uri="{FF2B5EF4-FFF2-40B4-BE49-F238E27FC236}">
                <a16:creationId xmlns:a16="http://schemas.microsoft.com/office/drawing/2014/main" id="{4DFB9344-A629-0721-074C-A808D21B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94" y="4415432"/>
            <a:ext cx="29845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AF8674F-15CD-8F1E-6748-F8F003CF68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Γενετικοί πόροι</a:t>
            </a:r>
            <a:endParaRPr lang="en-US" sz="2800" dirty="0"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35159C-CDA0-65E0-204E-97194C9C6D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3850" y="1177925"/>
            <a:ext cx="8640763" cy="49815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Βιοποικιλότητα (</a:t>
            </a:r>
            <a:r>
              <a:rPr lang="el-GR" sz="2400" dirty="0" err="1">
                <a:latin typeface="+mn-lt"/>
              </a:rPr>
              <a:t>ενδοειδική</a:t>
            </a:r>
            <a:r>
              <a:rPr lang="el-GR" sz="2400" dirty="0">
                <a:latin typeface="+mn-lt"/>
              </a:rPr>
              <a:t>, ειδών, οικοσυστημάτων)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Μείωση βιοποικιλότητας </a:t>
            </a:r>
          </a:p>
          <a:p>
            <a:pPr eaLnBrk="1" hangingPunct="1">
              <a:defRPr/>
            </a:pPr>
            <a:endParaRPr lang="el-GR" sz="24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Τροφή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Φαρμακευτικές ουσίες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Αποθήκευση ενέργειας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Ξυλεία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Ουσίες για τη βιομηχανία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Επικονίαση φυτών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Βιολογική καταπολέμηση</a:t>
            </a:r>
          </a:p>
          <a:p>
            <a:pPr eaLnBrk="1" hangingPunct="1">
              <a:defRPr/>
            </a:pPr>
            <a:endParaRPr lang="el-GR" sz="2400" dirty="0">
              <a:latin typeface="+mn-lt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F1145739-A8C4-9AB2-337E-95FC9B10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738744"/>
            <a:ext cx="3762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A5F7208E-03B0-ED2F-306B-AA05D284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1" y="4136382"/>
            <a:ext cx="2343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7209465F-02E4-E098-5E36-FE6D08BC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4315925"/>
            <a:ext cx="1790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36D96E0-4D3A-E2B8-C065-F7AE1E0214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dirty="0"/>
              <a:t>Παραγωγικοί συντελεστές</a:t>
            </a:r>
            <a:endParaRPr lang="en-US" sz="32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D57EBB-E6F7-5FB7-17EC-FFCC355490D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43063"/>
            <a:ext cx="4186238" cy="4881562"/>
          </a:xfrm>
          <a:solidFill>
            <a:schemeClr val="accent2"/>
          </a:solidFill>
          <a:ln>
            <a:solidFill>
              <a:srgbClr val="FFC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2400" dirty="0"/>
              <a:t>Φύση</a:t>
            </a:r>
            <a:r>
              <a:rPr lang="el-GR" sz="2400" dirty="0">
                <a:solidFill>
                  <a:srgbClr val="FFC000"/>
                </a:solidFill>
              </a:rPr>
              <a:t> </a:t>
            </a:r>
            <a:r>
              <a:rPr lang="el-GR" sz="2400" dirty="0"/>
              <a:t>     </a:t>
            </a:r>
            <a:r>
              <a:rPr lang="el-GR" sz="2400" dirty="0">
                <a:cs typeface="Arial" charset="0"/>
              </a:rPr>
              <a:t>→ οικολογικό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cs typeface="Arial" charset="0"/>
              </a:rPr>
              <a:t>                       περιβάλλον</a:t>
            </a:r>
            <a:endParaRPr lang="en-US" sz="2400" dirty="0"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</a:t>
            </a:r>
            <a:r>
              <a:rPr lang="el-GR" sz="2400" dirty="0"/>
              <a:t>έδαφος</a:t>
            </a:r>
            <a:endParaRPr lang="el-GR" sz="2400" dirty="0"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/>
              <a:t>                        </a:t>
            </a:r>
          </a:p>
          <a:p>
            <a:pPr eaLnBrk="1" hangingPunct="1">
              <a:defRPr/>
            </a:pPr>
            <a:r>
              <a:rPr lang="el-GR" sz="2400" dirty="0"/>
              <a:t>Κεφάλαιο </a:t>
            </a:r>
            <a:r>
              <a:rPr lang="el-GR" sz="2400" dirty="0">
                <a:cs typeface="Arial" charset="0"/>
              </a:rPr>
              <a:t>→ φυτικό &amp;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cs typeface="Arial" charset="0"/>
              </a:rPr>
              <a:t>                         ζωικό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>
                <a:cs typeface="Arial" charset="0"/>
              </a:rPr>
              <a:t>                         εξοπλισμός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400" dirty="0"/>
              <a:t>                         εφόδια</a:t>
            </a:r>
          </a:p>
          <a:p>
            <a:pPr eaLnBrk="1" hangingPunct="1">
              <a:defRPr/>
            </a:pPr>
            <a:r>
              <a:rPr lang="el-GR" sz="2400" dirty="0">
                <a:solidFill>
                  <a:srgbClr val="00B0F0"/>
                </a:solidFill>
              </a:rPr>
              <a:t>Εργασία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044FD29-9D26-F6A4-7F6F-9549C9BFEA21}"/>
              </a:ext>
            </a:extLst>
          </p:cNvPr>
          <p:cNvSpPr/>
          <p:nvPr/>
        </p:nvSpPr>
        <p:spPr bwMode="auto">
          <a:xfrm>
            <a:off x="4716463" y="4724400"/>
            <a:ext cx="576262" cy="865188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  <a:latin typeface="Verdana" pitchFamily="34" charset="0"/>
            </a:endParaRPr>
          </a:p>
        </p:txBody>
      </p:sp>
      <p:sp>
        <p:nvSpPr>
          <p:cNvPr id="15365" name="TextBox 3">
            <a:extLst>
              <a:ext uri="{FF2B5EF4-FFF2-40B4-BE49-F238E27FC236}">
                <a16:creationId xmlns:a16="http://schemas.microsoft.com/office/drawing/2014/main" id="{0227129E-A9F9-B3D8-2AA1-DD2633F1B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972050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/>
              <a:t>ΕΙΣΡΟΕΣ→</a:t>
            </a:r>
            <a:r>
              <a:rPr lang="el-GR" altLang="en-US" sz="1800">
                <a:solidFill>
                  <a:srgbClr val="FFC000"/>
                </a:solidFill>
              </a:rPr>
              <a:t>Γεωργικός εξοπλισμός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C000"/>
                </a:solidFill>
              </a:rPr>
              <a:t>                   Γεωργικά εφόδια</a:t>
            </a:r>
            <a:endParaRPr lang="en-US" altLang="en-US" sz="18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DAF0B40-1AAB-C210-B444-176293CDD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Γεωργικός εξοπλισμός</a:t>
            </a:r>
            <a:endParaRPr lang="en-US" sz="2800" dirty="0"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93755D-44DD-A024-F660-3A741C4AF85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77925"/>
            <a:ext cx="8964613" cy="49815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Γεωργικός ελκυστήρας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Μηχανήματα κατεργασίας εδάφους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Σπαρτικές </a:t>
            </a:r>
          </a:p>
          <a:p>
            <a:pPr eaLnBrk="1" hangingPunct="1">
              <a:defRPr/>
            </a:pPr>
            <a:r>
              <a:rPr lang="el-GR" sz="2400" dirty="0" err="1">
                <a:latin typeface="+mn-lt"/>
              </a:rPr>
              <a:t>Λιπασματοδιανομείς</a:t>
            </a:r>
            <a:endParaRPr lang="el-GR" sz="24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Μηχανήματα συγκομιδής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Αρδευτικά συγκροτήματα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Μηχανήματα καλλιεργητικών φροντίδων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Μηχανήματα για δενδροκομικά φυτά</a:t>
            </a: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Γεωργικά εργαλεία</a:t>
            </a:r>
          </a:p>
          <a:p>
            <a:pPr eaLnBrk="1" hangingPunct="1">
              <a:defRPr/>
            </a:pPr>
            <a:endParaRPr lang="el-GR" sz="2400" dirty="0">
              <a:latin typeface="+mn-lt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l-GR" sz="2400" dirty="0">
              <a:latin typeface="+mn-lt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F172A01-A827-BBA8-9463-E22B01E0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41" y="2173287"/>
            <a:ext cx="2181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C313ADCE-1DA2-F1C5-64EA-8B55BAF1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1876"/>
            <a:ext cx="1533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>
            <a:extLst>
              <a:ext uri="{FF2B5EF4-FFF2-40B4-BE49-F238E27FC236}">
                <a16:creationId xmlns:a16="http://schemas.microsoft.com/office/drawing/2014/main" id="{3BDB5D35-37EB-B1A4-7231-AADD38A7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59" y="5227637"/>
            <a:ext cx="1866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>
            <a:extLst>
              <a:ext uri="{FF2B5EF4-FFF2-40B4-BE49-F238E27FC236}">
                <a16:creationId xmlns:a16="http://schemas.microsoft.com/office/drawing/2014/main" id="{9EF6E67B-E257-3D89-E4AD-4542B897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2" y="5332412"/>
            <a:ext cx="183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0">
            <a:extLst>
              <a:ext uri="{FF2B5EF4-FFF2-40B4-BE49-F238E27FC236}">
                <a16:creationId xmlns:a16="http://schemas.microsoft.com/office/drawing/2014/main" id="{74D81E8B-FA4F-0BBF-F67C-F7D38DE3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5280025"/>
            <a:ext cx="16764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ECDFEE-BAF2-0370-D13A-64D276710E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+mj-lt"/>
              </a:rPr>
              <a:t>Γεωργικά εφόδια</a:t>
            </a:r>
            <a:endParaRPr lang="en-US" sz="2800" dirty="0"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44E64A-7B93-A55B-15A6-6A53F029C5F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5775" y="1177925"/>
            <a:ext cx="8478838" cy="49815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latin typeface="+mn-lt"/>
              </a:rPr>
              <a:t>Πολλαπλασιαστικό υλικό</a:t>
            </a:r>
          </a:p>
          <a:p>
            <a:pPr eaLnBrk="1" hangingPunct="1">
              <a:defRPr/>
            </a:pPr>
            <a:endParaRPr lang="el-GR" sz="24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Λιπάσματα</a:t>
            </a:r>
          </a:p>
          <a:p>
            <a:pPr eaLnBrk="1" hangingPunct="1">
              <a:defRPr/>
            </a:pPr>
            <a:endParaRPr lang="el-GR" sz="24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 err="1">
                <a:latin typeface="+mn-lt"/>
              </a:rPr>
              <a:t>Φυτοπροστατευτικά</a:t>
            </a:r>
            <a:r>
              <a:rPr lang="el-GR" sz="2400" dirty="0">
                <a:latin typeface="+mn-lt"/>
              </a:rPr>
              <a:t> προϊόντα</a:t>
            </a:r>
          </a:p>
          <a:p>
            <a:pPr eaLnBrk="1" hangingPunct="1">
              <a:defRPr/>
            </a:pPr>
            <a:endParaRPr lang="el-GR" sz="2400" dirty="0">
              <a:latin typeface="+mn-lt"/>
            </a:endParaRPr>
          </a:p>
          <a:p>
            <a:pPr eaLnBrk="1" hangingPunct="1">
              <a:defRPr/>
            </a:pPr>
            <a:r>
              <a:rPr lang="el-GR" sz="2400" dirty="0">
                <a:latin typeface="+mn-lt"/>
              </a:rPr>
              <a:t>Ζωοτροφές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1E10A081-F3DA-7FA0-5153-2132EBFD5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5388"/>
            <a:ext cx="2066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69EDBDFF-406E-8433-9298-D52A2ACA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117600"/>
            <a:ext cx="20288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F1A1792E-4A45-55D9-9C24-DCA190D7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25713"/>
            <a:ext cx="2009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>
            <a:extLst>
              <a:ext uri="{FF2B5EF4-FFF2-40B4-BE49-F238E27FC236}">
                <a16:creationId xmlns:a16="http://schemas.microsoft.com/office/drawing/2014/main" id="{4E4BADF5-986C-512E-D533-00A1477D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186238"/>
            <a:ext cx="25114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>
            <a:extLst>
              <a:ext uri="{FF2B5EF4-FFF2-40B4-BE49-F238E27FC236}">
                <a16:creationId xmlns:a16="http://schemas.microsoft.com/office/drawing/2014/main" id="{C411237F-0C7E-52F9-B8AF-86A50A1F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073525"/>
            <a:ext cx="20097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>
            <a:extLst>
              <a:ext uri="{FF2B5EF4-FFF2-40B4-BE49-F238E27FC236}">
                <a16:creationId xmlns:a16="http://schemas.microsoft.com/office/drawing/2014/main" id="{8059C82A-C6BC-0989-4C25-ACB04AD02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5157788"/>
            <a:ext cx="1924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>
            <a:extLst>
              <a:ext uri="{FF2B5EF4-FFF2-40B4-BE49-F238E27FC236}">
                <a16:creationId xmlns:a16="http://schemas.microsoft.com/office/drawing/2014/main" id="{E5B9B5BB-3069-D800-141B-6F23746F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387850"/>
            <a:ext cx="20351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liff">
  <a:themeElements>
    <a:clrScheme name="Cliff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2_Cliff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148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2_Cliff</vt:lpstr>
      <vt:lpstr>ΦΥΣΙΚΟΙ ΠΟΡΟΙ ΣΤΗ ΓΕΩΡΓΙΚΗ ΠΑΡΑΓΩΓΗ</vt:lpstr>
      <vt:lpstr>Εδαφικοί πόροι</vt:lpstr>
      <vt:lpstr>Υδατικοί πόροι</vt:lpstr>
      <vt:lpstr>Ενεργειακοί πόροι</vt:lpstr>
      <vt:lpstr>Γενετικοί πόροι</vt:lpstr>
      <vt:lpstr>Παραγωγικοί συντελεστές</vt:lpstr>
      <vt:lpstr>Γεωργικός εξοπλισμός</vt:lpstr>
      <vt:lpstr>Γεωργικά εφόδια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Papastylianou</dc:creator>
  <cp:lastModifiedBy>Panayiota Papastylianou</cp:lastModifiedBy>
  <cp:revision>103</cp:revision>
  <dcterms:created xsi:type="dcterms:W3CDTF">2007-11-22T19:34:51Z</dcterms:created>
  <dcterms:modified xsi:type="dcterms:W3CDTF">2023-11-21T12:44:43Z</dcterms:modified>
</cp:coreProperties>
</file>