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6" r:id="rId10"/>
    <p:sldId id="263" r:id="rId11"/>
    <p:sldId id="264" r:id="rId12"/>
    <p:sldId id="265"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96327"/>
  </p:normalViewPr>
  <p:slideViewPr>
    <p:cSldViewPr snapToGrid="0">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GB"/>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GB"/>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3/26/23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GB"/>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GB"/>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3/26/23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C55F6-BF55-6EA4-1EE4-58C01AF4A9C5}"/>
              </a:ext>
            </a:extLst>
          </p:cNvPr>
          <p:cNvSpPr>
            <a:spLocks noGrp="1"/>
          </p:cNvSpPr>
          <p:nvPr>
            <p:ph type="ctrTitle"/>
          </p:nvPr>
        </p:nvSpPr>
        <p:spPr/>
        <p:txBody>
          <a:bodyPr/>
          <a:lstStyle/>
          <a:p>
            <a:r>
              <a:rPr lang="el-GR" dirty="0"/>
              <a:t>Διεθνές Εξαγωγικό Μάρκετινγκ 01</a:t>
            </a:r>
            <a:endParaRPr lang="en-GR" dirty="0"/>
          </a:p>
        </p:txBody>
      </p:sp>
      <p:sp>
        <p:nvSpPr>
          <p:cNvPr id="3" name="Subtitle 2">
            <a:extLst>
              <a:ext uri="{FF2B5EF4-FFF2-40B4-BE49-F238E27FC236}">
                <a16:creationId xmlns:a16="http://schemas.microsoft.com/office/drawing/2014/main" id="{19328E43-1AAF-85C2-3D1C-C41A2759041B}"/>
              </a:ext>
            </a:extLst>
          </p:cNvPr>
          <p:cNvSpPr>
            <a:spLocks noGrp="1"/>
          </p:cNvSpPr>
          <p:nvPr>
            <p:ph type="subTitle" idx="1"/>
          </p:nvPr>
        </p:nvSpPr>
        <p:spPr/>
        <p:txBody>
          <a:bodyPr/>
          <a:lstStyle/>
          <a:p>
            <a:r>
              <a:rPr lang="el-GR" dirty="0" err="1"/>
              <a:t>ΔΔρ</a:t>
            </a:r>
            <a:r>
              <a:rPr lang="el-GR" dirty="0"/>
              <a:t>. Δαμιανός Σακάς</a:t>
            </a:r>
            <a:endParaRPr lang="en-GR" dirty="0"/>
          </a:p>
        </p:txBody>
      </p:sp>
    </p:spTree>
    <p:extLst>
      <p:ext uri="{BB962C8B-B14F-4D97-AF65-F5344CB8AC3E}">
        <p14:creationId xmlns:p14="http://schemas.microsoft.com/office/powerpoint/2010/main" val="155147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Κοινές αγοραστικές συνήθειες</a:t>
            </a:r>
            <a:r>
              <a:rPr lang="el-GR" dirty="0"/>
              <a:t> </a:t>
            </a:r>
            <a:endParaRPr lang="en-GR" dirty="0"/>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l-GR" b="1" dirty="0"/>
              <a:t>Ν</a:t>
            </a:r>
            <a:r>
              <a:rPr lang="en-GR" b="1" dirty="0"/>
              <a:t>έ</a:t>
            </a:r>
            <a:r>
              <a:rPr lang="el-GR" b="1" dirty="0"/>
              <a:t>οι </a:t>
            </a:r>
            <a:endParaRPr lang="en-GR" b="1" dirty="0"/>
          </a:p>
          <a:p>
            <a:r>
              <a:rPr lang="en-GR" dirty="0"/>
              <a:t>Οι τεχνολογικές εξελίξεις διευκολύνουν την παγκόσμια ανταλλαγή πληροφοριών</a:t>
            </a:r>
            <a:r>
              <a:rPr lang="el-GR" dirty="0"/>
              <a:t>.</a:t>
            </a:r>
          </a:p>
          <a:p>
            <a:r>
              <a:rPr lang="en-GR" dirty="0"/>
              <a:t>Δημιουργείται μία νέα γενιά που έχουν σχετικά κοινές αξίες και προτιμήσεις</a:t>
            </a:r>
            <a:endParaRPr lang="el-GR" dirty="0"/>
          </a:p>
          <a:p>
            <a:r>
              <a:rPr lang="en-GR" dirty="0"/>
              <a:t>Η νέα γενιά έχει συναφείς αγοραστικές συνήθειες και πρακτικές</a:t>
            </a:r>
            <a:r>
              <a:rPr lang="el-GR" dirty="0"/>
              <a:t> </a:t>
            </a:r>
          </a:p>
        </p:txBody>
      </p:sp>
      <p:pic>
        <p:nvPicPr>
          <p:cNvPr id="4" name="Picture 3">
            <a:extLst>
              <a:ext uri="{FF2B5EF4-FFF2-40B4-BE49-F238E27FC236}">
                <a16:creationId xmlns:a16="http://schemas.microsoft.com/office/drawing/2014/main" id="{ED52CFD3-3547-650A-CB1C-55D547B9DB9C}"/>
              </a:ext>
            </a:extLst>
          </p:cNvPr>
          <p:cNvPicPr>
            <a:picLocks noChangeAspect="1"/>
          </p:cNvPicPr>
          <p:nvPr/>
        </p:nvPicPr>
        <p:blipFill>
          <a:blip r:embed="rId2"/>
          <a:stretch>
            <a:fillRect/>
          </a:stretch>
        </p:blipFill>
        <p:spPr>
          <a:xfrm>
            <a:off x="3825765" y="4642861"/>
            <a:ext cx="4256361" cy="2215139"/>
          </a:xfrm>
          <a:prstGeom prst="rect">
            <a:avLst/>
          </a:prstGeom>
        </p:spPr>
      </p:pic>
    </p:spTree>
    <p:extLst>
      <p:ext uri="{BB962C8B-B14F-4D97-AF65-F5344CB8AC3E}">
        <p14:creationId xmlns:p14="http://schemas.microsoft.com/office/powerpoint/2010/main" val="428315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Κοινές αγοραστικές συνήθειες</a:t>
            </a:r>
            <a:r>
              <a:rPr lang="el-GR" dirty="0"/>
              <a:t> </a:t>
            </a:r>
            <a:endParaRPr lang="en-GR" dirty="0"/>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l-GR" b="1" dirty="0"/>
              <a:t>Μεγαλύτεροι</a:t>
            </a:r>
          </a:p>
          <a:p>
            <a:endParaRPr lang="el-GR" dirty="0"/>
          </a:p>
          <a:p>
            <a:r>
              <a:rPr lang="el-GR" dirty="0"/>
              <a:t>Αλλάζουν αγοραστικές συνήθειες και προτιμήσεις</a:t>
            </a:r>
          </a:p>
          <a:p>
            <a:r>
              <a:rPr lang="en-US" dirty="0" err="1"/>
              <a:t>Αλλάζουν</a:t>
            </a:r>
            <a:r>
              <a:rPr lang="en-US" dirty="0"/>
              <a:t> </a:t>
            </a:r>
            <a:r>
              <a:rPr lang="en-US" dirty="0" err="1"/>
              <a:t>κουλτούρ</a:t>
            </a:r>
            <a:r>
              <a:rPr lang="en-US" dirty="0"/>
              <a:t>α </a:t>
            </a:r>
            <a:r>
              <a:rPr lang="en-US" dirty="0" err="1"/>
              <a:t>ιδι</a:t>
            </a:r>
            <a:r>
              <a:rPr lang="en-US" dirty="0"/>
              <a:t>α</a:t>
            </a:r>
            <a:r>
              <a:rPr lang="en-US" dirty="0" err="1"/>
              <a:t>ίτερ</a:t>
            </a:r>
            <a:r>
              <a:rPr lang="en-US" dirty="0"/>
              <a:t>α </a:t>
            </a:r>
            <a:r>
              <a:rPr lang="en-US" dirty="0" err="1"/>
              <a:t>οι</a:t>
            </a:r>
            <a:r>
              <a:rPr lang="en-US" dirty="0"/>
              <a:t> </a:t>
            </a:r>
            <a:r>
              <a:rPr lang="en-US" dirty="0" err="1"/>
              <a:t>κάτοικοι</a:t>
            </a:r>
            <a:r>
              <a:rPr lang="en-US" dirty="0"/>
              <a:t> α</a:t>
            </a:r>
            <a:r>
              <a:rPr lang="en-US" dirty="0" err="1"/>
              <a:t>στικών</a:t>
            </a:r>
            <a:r>
              <a:rPr lang="en-US" dirty="0"/>
              <a:t> </a:t>
            </a:r>
            <a:r>
              <a:rPr lang="en-US" dirty="0" err="1"/>
              <a:t>κέντρων</a:t>
            </a:r>
            <a:endParaRPr lang="en-US" dirty="0"/>
          </a:p>
          <a:p>
            <a:r>
              <a:rPr lang="el-GR" dirty="0"/>
              <a:t>Προσαρμόζονται σε διεθνή αγοραστικά πρότυπα</a:t>
            </a:r>
            <a:r>
              <a:rPr lang="en-US" dirty="0"/>
              <a:t> </a:t>
            </a:r>
            <a:r>
              <a:rPr lang="el-GR" dirty="0"/>
              <a:t>διότι :</a:t>
            </a:r>
          </a:p>
          <a:p>
            <a:endParaRPr lang="el-GR" dirty="0"/>
          </a:p>
          <a:p>
            <a:pPr lvl="1"/>
            <a:r>
              <a:rPr lang="el-GR" dirty="0"/>
              <a:t>Οδηγούν αυτοκίνητα διεθνών κατασκευαστών (</a:t>
            </a:r>
            <a:r>
              <a:rPr lang="en-US" dirty="0"/>
              <a:t>Toyota, BMW </a:t>
            </a:r>
            <a:r>
              <a:rPr lang="en-US" dirty="0" err="1"/>
              <a:t>etc</a:t>
            </a:r>
            <a:r>
              <a:rPr lang="en-US" dirty="0"/>
              <a:t>)</a:t>
            </a:r>
            <a:endParaRPr lang="el-GR" dirty="0"/>
          </a:p>
          <a:p>
            <a:pPr lvl="1"/>
            <a:r>
              <a:rPr lang="el-GR" dirty="0"/>
              <a:t>παρακολουθούν διεθνή τηλεοπτικά προγράμματα </a:t>
            </a:r>
            <a:r>
              <a:rPr lang="en-US" dirty="0"/>
              <a:t>(the friends </a:t>
            </a:r>
            <a:r>
              <a:rPr lang="en-US" dirty="0" err="1"/>
              <a:t>etc</a:t>
            </a:r>
            <a:r>
              <a:rPr lang="en-US" dirty="0"/>
              <a:t>)</a:t>
            </a:r>
            <a:endParaRPr lang="el-GR" dirty="0"/>
          </a:p>
          <a:p>
            <a:pPr lvl="1"/>
            <a:r>
              <a:rPr lang="el-GR" dirty="0"/>
              <a:t>χρησιμοποιούν διεθνή λογισμικά</a:t>
            </a:r>
            <a:r>
              <a:rPr lang="en-US" dirty="0"/>
              <a:t> </a:t>
            </a:r>
            <a:r>
              <a:rPr lang="en-US" dirty="0" err="1"/>
              <a:t>κ</a:t>
            </a:r>
            <a:r>
              <a:rPr lang="el-GR" dirty="0"/>
              <a:t>αι σουίτες </a:t>
            </a:r>
            <a:r>
              <a:rPr lang="en-US" dirty="0"/>
              <a:t>(Office, Netflix </a:t>
            </a:r>
            <a:r>
              <a:rPr lang="en-US" dirty="0" err="1"/>
              <a:t>etc</a:t>
            </a:r>
            <a:r>
              <a:rPr lang="en-US" dirty="0"/>
              <a:t>)</a:t>
            </a:r>
            <a:endParaRPr lang="el-GR" dirty="0"/>
          </a:p>
        </p:txBody>
      </p:sp>
    </p:spTree>
    <p:extLst>
      <p:ext uri="{BB962C8B-B14F-4D97-AF65-F5344CB8AC3E}">
        <p14:creationId xmlns:p14="http://schemas.microsoft.com/office/powerpoint/2010/main" val="45016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Γιατί να διεθνοποιή</a:t>
            </a:r>
            <a:r>
              <a:rPr lang="el-GR" dirty="0"/>
              <a:t>θ</a:t>
            </a:r>
            <a:r>
              <a:rPr lang="en-GR" dirty="0"/>
              <a:t>ουν οι επιχειρήσεις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l-GR" dirty="0"/>
              <a:t>Η διεθνοποίηση δρα εποικοδομητικά στην ανάπτυξη, στην αντιμετώπιση κρίσεων, στην μεγιστοποίηση πωλήσεων και κερδών, στην δημιουργία ανταγωνιστικού πλεονεκτήματος.</a:t>
            </a:r>
          </a:p>
        </p:txBody>
      </p:sp>
      <p:pic>
        <p:nvPicPr>
          <p:cNvPr id="5" name="Picture 4">
            <a:extLst>
              <a:ext uri="{FF2B5EF4-FFF2-40B4-BE49-F238E27FC236}">
                <a16:creationId xmlns:a16="http://schemas.microsoft.com/office/drawing/2014/main" id="{C24E6176-212B-924C-5694-8FDB23A8D9F8}"/>
              </a:ext>
            </a:extLst>
          </p:cNvPr>
          <p:cNvPicPr>
            <a:picLocks noChangeAspect="1"/>
          </p:cNvPicPr>
          <p:nvPr/>
        </p:nvPicPr>
        <p:blipFill>
          <a:blip r:embed="rId2"/>
          <a:stretch>
            <a:fillRect/>
          </a:stretch>
        </p:blipFill>
        <p:spPr>
          <a:xfrm>
            <a:off x="1601051" y="3844159"/>
            <a:ext cx="7772400" cy="1688572"/>
          </a:xfrm>
          <a:prstGeom prst="rect">
            <a:avLst/>
          </a:prstGeom>
        </p:spPr>
      </p:pic>
    </p:spTree>
    <p:extLst>
      <p:ext uri="{BB962C8B-B14F-4D97-AF65-F5344CB8AC3E}">
        <p14:creationId xmlns:p14="http://schemas.microsoft.com/office/powerpoint/2010/main" val="113727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Γιατί να διεθνοποιή</a:t>
            </a:r>
            <a:r>
              <a:rPr lang="el-GR" dirty="0"/>
              <a:t>θ</a:t>
            </a:r>
            <a:r>
              <a:rPr lang="en-GR" dirty="0"/>
              <a:t>ουν οι επιχειρήσεις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Επίσης η ανάγκη για διεθνοποίηση επιχειρηματικά προκύπτει διότι όλοι οι παρακάτω κλάδοι λειτουργούν παγκόσμια</a:t>
            </a:r>
          </a:p>
          <a:p>
            <a:r>
              <a:rPr lang="el-GR" sz="1800" dirty="0"/>
              <a:t>Τεχνολογία, </a:t>
            </a:r>
          </a:p>
          <a:p>
            <a:r>
              <a:rPr lang="el-GR" sz="1800" dirty="0"/>
              <a:t>τεχνογνωσία, </a:t>
            </a:r>
          </a:p>
          <a:p>
            <a:r>
              <a:rPr lang="el-GR" sz="1800" dirty="0"/>
              <a:t>έρευνα, </a:t>
            </a:r>
          </a:p>
          <a:p>
            <a:r>
              <a:rPr lang="el-GR" sz="1800" dirty="0"/>
              <a:t>κεφάλαιο, </a:t>
            </a:r>
          </a:p>
          <a:p>
            <a:r>
              <a:rPr lang="el-GR" sz="1800" dirty="0"/>
              <a:t>επενδύσεις, </a:t>
            </a:r>
          </a:p>
          <a:p>
            <a:r>
              <a:rPr lang="el-GR" sz="1800" dirty="0"/>
              <a:t>διοικητικό προσωπικό, </a:t>
            </a:r>
          </a:p>
          <a:p>
            <a:r>
              <a:rPr lang="el-GR" sz="1800" dirty="0"/>
              <a:t>παραγωγή, </a:t>
            </a:r>
          </a:p>
          <a:p>
            <a:r>
              <a:rPr lang="el-GR" sz="1800" dirty="0" err="1"/>
              <a:t>marketing</a:t>
            </a:r>
            <a:r>
              <a:rPr lang="el-GR" sz="1800" dirty="0"/>
              <a:t>, </a:t>
            </a:r>
          </a:p>
          <a:p>
            <a:r>
              <a:rPr lang="el-GR" sz="1800" dirty="0"/>
              <a:t>δίκτυο μεταφορών, </a:t>
            </a:r>
          </a:p>
          <a:p>
            <a:r>
              <a:rPr lang="el-GR" sz="1800" dirty="0"/>
              <a:t>διανομή, </a:t>
            </a:r>
          </a:p>
          <a:p>
            <a:r>
              <a:rPr lang="el-GR" sz="1800" dirty="0"/>
              <a:t>δίκτυο επικοινωνιών, αναζήτηση φυσικών πόρων </a:t>
            </a:r>
          </a:p>
        </p:txBody>
      </p:sp>
    </p:spTree>
    <p:extLst>
      <p:ext uri="{BB962C8B-B14F-4D97-AF65-F5344CB8AC3E}">
        <p14:creationId xmlns:p14="http://schemas.microsoft.com/office/powerpoint/2010/main" val="263879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Το φαινόμενο της παγκοσμιοποίησης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Η παγκοσμιοποίηση αφορά την μεταφορά προϊόντων αλλά και την παραγωγή με πλήρη εκμετάλλευση της αλυσίδας αξίας </a:t>
            </a:r>
          </a:p>
          <a:p>
            <a:endParaRPr lang="el-GR" dirty="0"/>
          </a:p>
          <a:p>
            <a:endParaRPr lang="el-GR" dirty="0"/>
          </a:p>
        </p:txBody>
      </p:sp>
      <p:pic>
        <p:nvPicPr>
          <p:cNvPr id="4" name="Picture 3">
            <a:extLst>
              <a:ext uri="{FF2B5EF4-FFF2-40B4-BE49-F238E27FC236}">
                <a16:creationId xmlns:a16="http://schemas.microsoft.com/office/drawing/2014/main" id="{066FB44B-42F4-3293-16BA-936E757F2C41}"/>
              </a:ext>
            </a:extLst>
          </p:cNvPr>
          <p:cNvPicPr>
            <a:picLocks noChangeAspect="1"/>
          </p:cNvPicPr>
          <p:nvPr/>
        </p:nvPicPr>
        <p:blipFill>
          <a:blip r:embed="rId2"/>
          <a:stretch>
            <a:fillRect/>
          </a:stretch>
        </p:blipFill>
        <p:spPr>
          <a:xfrm>
            <a:off x="2913609" y="3070654"/>
            <a:ext cx="6050540" cy="3276600"/>
          </a:xfrm>
          <a:prstGeom prst="rect">
            <a:avLst/>
          </a:prstGeom>
        </p:spPr>
      </p:pic>
    </p:spTree>
    <p:extLst>
      <p:ext uri="{BB962C8B-B14F-4D97-AF65-F5344CB8AC3E}">
        <p14:creationId xmlns:p14="http://schemas.microsoft.com/office/powerpoint/2010/main" val="20517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21A2-47C2-38EB-C733-E81565E6EA9B}"/>
              </a:ext>
            </a:extLst>
          </p:cNvPr>
          <p:cNvSpPr>
            <a:spLocks noGrp="1"/>
          </p:cNvSpPr>
          <p:nvPr>
            <p:ph type="title"/>
          </p:nvPr>
        </p:nvSpPr>
        <p:spPr/>
        <p:txBody>
          <a:bodyPr/>
          <a:lstStyle/>
          <a:p>
            <a:r>
              <a:rPr lang="en-GR" dirty="0"/>
              <a:t>Το φαινόμενο της παγκοσμιοποίησης</a:t>
            </a:r>
          </a:p>
        </p:txBody>
      </p:sp>
      <p:sp>
        <p:nvSpPr>
          <p:cNvPr id="3" name="Text Placeholder 2">
            <a:extLst>
              <a:ext uri="{FF2B5EF4-FFF2-40B4-BE49-F238E27FC236}">
                <a16:creationId xmlns:a16="http://schemas.microsoft.com/office/drawing/2014/main" id="{32363AAF-A7BE-A0C0-417C-2623E88A9401}"/>
              </a:ext>
            </a:extLst>
          </p:cNvPr>
          <p:cNvSpPr>
            <a:spLocks noGrp="1"/>
          </p:cNvSpPr>
          <p:nvPr>
            <p:ph type="body" idx="1"/>
          </p:nvPr>
        </p:nvSpPr>
        <p:spPr/>
        <p:txBody>
          <a:bodyPr/>
          <a:lstStyle/>
          <a:p>
            <a:endParaRPr lang="en-GR"/>
          </a:p>
        </p:txBody>
      </p:sp>
    </p:spTree>
    <p:extLst>
      <p:ext uri="{BB962C8B-B14F-4D97-AF65-F5344CB8AC3E}">
        <p14:creationId xmlns:p14="http://schemas.microsoft.com/office/powerpoint/2010/main" val="294868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Το φαινόμενο της παγκοσμιοποίησης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Η Κίνα σε 20 χρόνια έγινε μία από τις σημαντικότερες οικονομικές δυνάμεις περνώντας την θέση της Ιαπωνίας.</a:t>
            </a:r>
          </a:p>
          <a:p>
            <a:r>
              <a:rPr lang="el-GR" dirty="0"/>
              <a:t>Το Ισραήλ διακρίνεται σε υψηλής τεχνολογίας ηλεκτρονικά</a:t>
            </a:r>
          </a:p>
          <a:p>
            <a:r>
              <a:rPr lang="el-GR" dirty="0"/>
              <a:t>Η Κορέα ξεχωρίζει στις ναυπηγό κατασκευές</a:t>
            </a:r>
          </a:p>
          <a:p>
            <a:r>
              <a:rPr lang="el-GR" dirty="0"/>
              <a:t>Η </a:t>
            </a:r>
            <a:r>
              <a:rPr lang="el-GR" dirty="0" err="1"/>
              <a:t>Ταϊβάν</a:t>
            </a:r>
            <a:r>
              <a:rPr lang="el-GR" dirty="0"/>
              <a:t>, η Μαλαισία σε ηλεκτρονικά προϊόντα μαζική ζήτησης </a:t>
            </a:r>
          </a:p>
          <a:p>
            <a:r>
              <a:rPr lang="el-GR" dirty="0"/>
              <a:t>Η Ελλάδα στη ναυτιλία </a:t>
            </a:r>
          </a:p>
          <a:p>
            <a:r>
              <a:rPr lang="el-GR" dirty="0"/>
              <a:t>Ινδία μεταβάλετε σε γραφείο υποστήριξης του πλανήτη. </a:t>
            </a:r>
          </a:p>
        </p:txBody>
      </p:sp>
    </p:spTree>
    <p:extLst>
      <p:ext uri="{BB962C8B-B14F-4D97-AF65-F5344CB8AC3E}">
        <p14:creationId xmlns:p14="http://schemas.microsoft.com/office/powerpoint/2010/main" val="806499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Το φαινόμενο της παγκοσμιοποίησης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Η παγκοσμιοποίηση δεν επηρεάζει μόνο τον κλάδο των βιομηχανικών και καταναλωτικών προϊόντων αλλά και αυτών των υπηρεσιών</a:t>
            </a:r>
          </a:p>
          <a:p>
            <a:endParaRPr lang="el-GR" dirty="0"/>
          </a:p>
        </p:txBody>
      </p:sp>
      <p:pic>
        <p:nvPicPr>
          <p:cNvPr id="5" name="Picture 4">
            <a:extLst>
              <a:ext uri="{FF2B5EF4-FFF2-40B4-BE49-F238E27FC236}">
                <a16:creationId xmlns:a16="http://schemas.microsoft.com/office/drawing/2014/main" id="{3FF65D8E-4C78-9CEE-54E2-5DD4024A0AC9}"/>
              </a:ext>
            </a:extLst>
          </p:cNvPr>
          <p:cNvPicPr>
            <a:picLocks noChangeAspect="1"/>
          </p:cNvPicPr>
          <p:nvPr/>
        </p:nvPicPr>
        <p:blipFill>
          <a:blip r:embed="rId2"/>
          <a:stretch>
            <a:fillRect/>
          </a:stretch>
        </p:blipFill>
        <p:spPr>
          <a:xfrm>
            <a:off x="1897818" y="3261785"/>
            <a:ext cx="7772400" cy="3364172"/>
          </a:xfrm>
          <a:prstGeom prst="rect">
            <a:avLst/>
          </a:prstGeom>
        </p:spPr>
      </p:pic>
    </p:spTree>
    <p:extLst>
      <p:ext uri="{BB962C8B-B14F-4D97-AF65-F5344CB8AC3E}">
        <p14:creationId xmlns:p14="http://schemas.microsoft.com/office/powerpoint/2010/main" val="234847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Πλεονεκτήματα της παγκοσμιοποίησης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Οι αντίπαλοι της παγκοσμιοποίησης υποστηρίζουν ότι οι </a:t>
            </a:r>
            <a:r>
              <a:rPr lang="el-GR" dirty="0" err="1"/>
              <a:t>παγκοσμιοποιημένες</a:t>
            </a:r>
            <a:r>
              <a:rPr lang="el-GR" dirty="0"/>
              <a:t> διαδικασίες εξυπηρετούν τα συμφέροντα των επιχειρήσεων και δεν αντιμετωπίζουν τις επιθυμίες των εργατικών τάξεων στον κόσμο. </a:t>
            </a:r>
          </a:p>
        </p:txBody>
      </p:sp>
      <p:pic>
        <p:nvPicPr>
          <p:cNvPr id="8" name="Picture 7">
            <a:extLst>
              <a:ext uri="{FF2B5EF4-FFF2-40B4-BE49-F238E27FC236}">
                <a16:creationId xmlns:a16="http://schemas.microsoft.com/office/drawing/2014/main" id="{D158D744-B70B-6198-905C-8819C4BE038E}"/>
              </a:ext>
            </a:extLst>
          </p:cNvPr>
          <p:cNvPicPr>
            <a:picLocks noChangeAspect="1"/>
          </p:cNvPicPr>
          <p:nvPr/>
        </p:nvPicPr>
        <p:blipFill>
          <a:blip r:embed="rId2"/>
          <a:stretch>
            <a:fillRect/>
          </a:stretch>
        </p:blipFill>
        <p:spPr>
          <a:xfrm>
            <a:off x="3442780" y="3429000"/>
            <a:ext cx="5306440" cy="3280344"/>
          </a:xfrm>
          <a:prstGeom prst="rect">
            <a:avLst/>
          </a:prstGeom>
        </p:spPr>
      </p:pic>
    </p:spTree>
    <p:extLst>
      <p:ext uri="{BB962C8B-B14F-4D97-AF65-F5344CB8AC3E}">
        <p14:creationId xmlns:p14="http://schemas.microsoft.com/office/powerpoint/2010/main" val="19101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Μειονεκτήματα της παγκοσμιοποίησης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Οι υποστηρικτές της παγκοσμιοποίησης υποστηρίζουν ότι οι διεθνής στατιστικές δείχνουν άνοδο του παγκόσμιου πλούτου με τις διεθνείς συναλλαγές  </a:t>
            </a:r>
          </a:p>
        </p:txBody>
      </p:sp>
      <p:pic>
        <p:nvPicPr>
          <p:cNvPr id="5" name="Picture 4">
            <a:extLst>
              <a:ext uri="{FF2B5EF4-FFF2-40B4-BE49-F238E27FC236}">
                <a16:creationId xmlns:a16="http://schemas.microsoft.com/office/drawing/2014/main" id="{015FA042-29A8-DD70-C35A-5CC50DC0CD29}"/>
              </a:ext>
            </a:extLst>
          </p:cNvPr>
          <p:cNvPicPr>
            <a:picLocks noChangeAspect="1"/>
          </p:cNvPicPr>
          <p:nvPr/>
        </p:nvPicPr>
        <p:blipFill>
          <a:blip r:embed="rId2"/>
          <a:stretch>
            <a:fillRect/>
          </a:stretch>
        </p:blipFill>
        <p:spPr>
          <a:xfrm>
            <a:off x="3486029" y="3429000"/>
            <a:ext cx="5219942" cy="3226873"/>
          </a:xfrm>
          <a:prstGeom prst="rect">
            <a:avLst/>
          </a:prstGeom>
        </p:spPr>
      </p:pic>
    </p:spTree>
    <p:extLst>
      <p:ext uri="{BB962C8B-B14F-4D97-AF65-F5344CB8AC3E}">
        <p14:creationId xmlns:p14="http://schemas.microsoft.com/office/powerpoint/2010/main" val="274016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7347E-FBB3-31E1-2971-234D0E67B7C1}"/>
              </a:ext>
            </a:extLst>
          </p:cNvPr>
          <p:cNvSpPr>
            <a:spLocks noGrp="1"/>
          </p:cNvSpPr>
          <p:nvPr>
            <p:ph type="title"/>
          </p:nvPr>
        </p:nvSpPr>
        <p:spPr/>
        <p:txBody>
          <a:bodyPr/>
          <a:lstStyle/>
          <a:p>
            <a:r>
              <a:rPr lang="el-GR" dirty="0"/>
              <a:t>01 εισαγωγή</a:t>
            </a:r>
            <a:endParaRPr lang="en-GR" dirty="0"/>
          </a:p>
        </p:txBody>
      </p:sp>
      <p:sp>
        <p:nvSpPr>
          <p:cNvPr id="3" name="Text Placeholder 2">
            <a:extLst>
              <a:ext uri="{FF2B5EF4-FFF2-40B4-BE49-F238E27FC236}">
                <a16:creationId xmlns:a16="http://schemas.microsoft.com/office/drawing/2014/main" id="{0AC5A6AF-57D3-495F-9B9F-4CCCCF41140B}"/>
              </a:ext>
            </a:extLst>
          </p:cNvPr>
          <p:cNvSpPr>
            <a:spLocks noGrp="1"/>
          </p:cNvSpPr>
          <p:nvPr>
            <p:ph type="body" idx="1"/>
          </p:nvPr>
        </p:nvSpPr>
        <p:spPr/>
        <p:txBody>
          <a:bodyPr/>
          <a:lstStyle/>
          <a:p>
            <a:endParaRPr lang="en-GR"/>
          </a:p>
        </p:txBody>
      </p:sp>
    </p:spTree>
    <p:extLst>
      <p:ext uri="{BB962C8B-B14F-4D97-AF65-F5344CB8AC3E}">
        <p14:creationId xmlns:p14="http://schemas.microsoft.com/office/powerpoint/2010/main" val="254096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2A5D-CAB5-C18E-2111-E8752117A3C7}"/>
              </a:ext>
            </a:extLst>
          </p:cNvPr>
          <p:cNvSpPr>
            <a:spLocks noGrp="1"/>
          </p:cNvSpPr>
          <p:nvPr>
            <p:ph type="title"/>
          </p:nvPr>
        </p:nvSpPr>
        <p:spPr/>
        <p:txBody>
          <a:bodyPr/>
          <a:lstStyle/>
          <a:p>
            <a:r>
              <a:rPr lang="el-GR" dirty="0"/>
              <a:t>Μ</a:t>
            </a:r>
            <a:r>
              <a:rPr lang="en-GR" dirty="0"/>
              <a:t>άρκετινγκ και διεθνές μάρκετινγκ</a:t>
            </a:r>
          </a:p>
        </p:txBody>
      </p:sp>
      <p:sp>
        <p:nvSpPr>
          <p:cNvPr id="3" name="Text Placeholder 2">
            <a:extLst>
              <a:ext uri="{FF2B5EF4-FFF2-40B4-BE49-F238E27FC236}">
                <a16:creationId xmlns:a16="http://schemas.microsoft.com/office/drawing/2014/main" id="{009B5071-EC89-0FDC-B6E1-BB2B33A91941}"/>
              </a:ext>
            </a:extLst>
          </p:cNvPr>
          <p:cNvSpPr>
            <a:spLocks noGrp="1"/>
          </p:cNvSpPr>
          <p:nvPr>
            <p:ph type="body" idx="1"/>
          </p:nvPr>
        </p:nvSpPr>
        <p:spPr/>
        <p:txBody>
          <a:bodyPr/>
          <a:lstStyle/>
          <a:p>
            <a:endParaRPr lang="en-GR"/>
          </a:p>
        </p:txBody>
      </p:sp>
    </p:spTree>
    <p:extLst>
      <p:ext uri="{BB962C8B-B14F-4D97-AF65-F5344CB8AC3E}">
        <p14:creationId xmlns:p14="http://schemas.microsoft.com/office/powerpoint/2010/main" val="4132009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Τι περιλαμβάνει το marketing</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r>
              <a:rPr lang="el-GR" dirty="0"/>
              <a:t>Η ευρεία έννοια του </a:t>
            </a:r>
            <a:r>
              <a:rPr lang="el-GR" dirty="0" err="1"/>
              <a:t>marketing</a:t>
            </a:r>
            <a:r>
              <a:rPr lang="el-GR" dirty="0"/>
              <a:t> ορίζεται ως η διοικητική συστηματική δραστηριότητα που αποβλέπει στην αναγνώριση, πρόβλεψη και ικανοποίηση των αναγκών, επιθυμιών, απαιτήσεων των πελατών με στόχο το κέρδος σε μία συγκεκριμένη αγορά που συνολικά ταυτίζεται με την ύπαρξη και αποστολή της επιχείρησης</a:t>
            </a:r>
          </a:p>
        </p:txBody>
      </p:sp>
      <p:pic>
        <p:nvPicPr>
          <p:cNvPr id="4" name="Picture 3">
            <a:extLst>
              <a:ext uri="{FF2B5EF4-FFF2-40B4-BE49-F238E27FC236}">
                <a16:creationId xmlns:a16="http://schemas.microsoft.com/office/drawing/2014/main" id="{13DF072A-EEA9-B0B1-D7AA-2583CE739822}"/>
              </a:ext>
            </a:extLst>
          </p:cNvPr>
          <p:cNvPicPr>
            <a:picLocks noChangeAspect="1"/>
          </p:cNvPicPr>
          <p:nvPr/>
        </p:nvPicPr>
        <p:blipFill>
          <a:blip r:embed="rId2"/>
          <a:stretch>
            <a:fillRect/>
          </a:stretch>
        </p:blipFill>
        <p:spPr>
          <a:xfrm>
            <a:off x="2375242" y="3916404"/>
            <a:ext cx="2493319" cy="2493319"/>
          </a:xfrm>
          <a:prstGeom prst="rect">
            <a:avLst/>
          </a:prstGeom>
        </p:spPr>
      </p:pic>
      <p:pic>
        <p:nvPicPr>
          <p:cNvPr id="5" name="Picture 4">
            <a:extLst>
              <a:ext uri="{FF2B5EF4-FFF2-40B4-BE49-F238E27FC236}">
                <a16:creationId xmlns:a16="http://schemas.microsoft.com/office/drawing/2014/main" id="{FCACA7B8-84EE-3951-C719-931877B5212D}"/>
              </a:ext>
            </a:extLst>
          </p:cNvPr>
          <p:cNvPicPr>
            <a:picLocks noChangeAspect="1"/>
          </p:cNvPicPr>
          <p:nvPr/>
        </p:nvPicPr>
        <p:blipFill>
          <a:blip r:embed="rId3"/>
          <a:stretch>
            <a:fillRect/>
          </a:stretch>
        </p:blipFill>
        <p:spPr>
          <a:xfrm>
            <a:off x="5293312" y="3670300"/>
            <a:ext cx="3810000" cy="3187700"/>
          </a:xfrm>
          <a:prstGeom prst="rect">
            <a:avLst/>
          </a:prstGeom>
        </p:spPr>
      </p:pic>
    </p:spTree>
    <p:extLst>
      <p:ext uri="{BB962C8B-B14F-4D97-AF65-F5344CB8AC3E}">
        <p14:creationId xmlns:p14="http://schemas.microsoft.com/office/powerpoint/2010/main" val="268739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το προϊόν στο</a:t>
            </a:r>
            <a:r>
              <a:rPr lang="el-GR" dirty="0"/>
              <a:t> </a:t>
            </a:r>
            <a:r>
              <a:rPr lang="en-GR" dirty="0"/>
              <a:t>marketing</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endParaRPr lang="el-GR" dirty="0"/>
          </a:p>
          <a:p>
            <a:r>
              <a:rPr lang="el-GR" dirty="0"/>
              <a:t>Χαρακτηριστικά, </a:t>
            </a:r>
          </a:p>
          <a:p>
            <a:r>
              <a:rPr lang="el-GR" dirty="0"/>
              <a:t>υπηρεσία, </a:t>
            </a:r>
          </a:p>
          <a:p>
            <a:r>
              <a:rPr lang="el-GR" dirty="0"/>
              <a:t>Εγγυήσεις, </a:t>
            </a:r>
          </a:p>
          <a:p>
            <a:r>
              <a:rPr lang="el-GR" dirty="0"/>
              <a:t>συσκευασία, </a:t>
            </a:r>
          </a:p>
          <a:p>
            <a:r>
              <a:rPr lang="el-GR" dirty="0"/>
              <a:t>επιλογές, </a:t>
            </a:r>
          </a:p>
          <a:p>
            <a:r>
              <a:rPr lang="el-GR" dirty="0"/>
              <a:t>μέγεθος</a:t>
            </a:r>
          </a:p>
        </p:txBody>
      </p:sp>
    </p:spTree>
    <p:extLst>
      <p:ext uri="{BB962C8B-B14F-4D97-AF65-F5344CB8AC3E}">
        <p14:creationId xmlns:p14="http://schemas.microsoft.com/office/powerpoint/2010/main" val="81030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l-GR" dirty="0"/>
              <a:t>Η τιμ</a:t>
            </a:r>
            <a:r>
              <a:rPr lang="en-GR" dirty="0"/>
              <a:t>ή</a:t>
            </a:r>
            <a:r>
              <a:rPr lang="el-GR" dirty="0"/>
              <a:t> </a:t>
            </a:r>
            <a:r>
              <a:rPr lang="en-GR" dirty="0"/>
              <a:t>στο</a:t>
            </a:r>
            <a:r>
              <a:rPr lang="el-GR" dirty="0"/>
              <a:t> </a:t>
            </a:r>
            <a:r>
              <a:rPr lang="en-GR" dirty="0"/>
              <a:t>marketing</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endParaRPr lang="el-GR" dirty="0"/>
          </a:p>
          <a:p>
            <a:endParaRPr lang="el-GR" dirty="0"/>
          </a:p>
          <a:p>
            <a:r>
              <a:rPr lang="el-GR" dirty="0"/>
              <a:t>Πιθανή ένδειξη ποιότητας, </a:t>
            </a:r>
          </a:p>
          <a:p>
            <a:r>
              <a:rPr lang="el-GR" dirty="0"/>
              <a:t>εκπτώσεις, </a:t>
            </a:r>
          </a:p>
          <a:p>
            <a:r>
              <a:rPr lang="el-GR" dirty="0"/>
              <a:t>σε σχέση με τον όγκο πώλησης, </a:t>
            </a:r>
          </a:p>
          <a:p>
            <a:r>
              <a:rPr lang="el-GR" dirty="0"/>
              <a:t>λιανική, </a:t>
            </a:r>
          </a:p>
          <a:p>
            <a:r>
              <a:rPr lang="el-GR" dirty="0"/>
              <a:t>χονδρική</a:t>
            </a:r>
          </a:p>
        </p:txBody>
      </p:sp>
    </p:spTree>
    <p:extLst>
      <p:ext uri="{BB962C8B-B14F-4D97-AF65-F5344CB8AC3E}">
        <p14:creationId xmlns:p14="http://schemas.microsoft.com/office/powerpoint/2010/main" val="131318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l-GR" dirty="0"/>
              <a:t>Η διανομή </a:t>
            </a:r>
            <a:r>
              <a:rPr lang="en-GR" dirty="0"/>
              <a:t>στο</a:t>
            </a:r>
            <a:r>
              <a:rPr lang="el-GR" dirty="0"/>
              <a:t> </a:t>
            </a:r>
            <a:r>
              <a:rPr lang="en-GR" dirty="0"/>
              <a:t>marketing</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normAutofit/>
          </a:bodyPr>
          <a:lstStyle/>
          <a:p>
            <a:endParaRPr lang="el-GR" dirty="0"/>
          </a:p>
          <a:p>
            <a:r>
              <a:rPr lang="el-GR" dirty="0"/>
              <a:t>Χονδρεμπόριο, </a:t>
            </a:r>
          </a:p>
          <a:p>
            <a:r>
              <a:rPr lang="el-GR" dirty="0"/>
              <a:t>εφοδιαστική αλυσίδα, </a:t>
            </a:r>
          </a:p>
          <a:p>
            <a:r>
              <a:rPr lang="el-GR" dirty="0"/>
              <a:t>άμεσο μάρκετινγκ, </a:t>
            </a:r>
          </a:p>
          <a:p>
            <a:r>
              <a:rPr lang="el-GR" dirty="0"/>
              <a:t>λιανική</a:t>
            </a:r>
          </a:p>
        </p:txBody>
      </p:sp>
    </p:spTree>
    <p:extLst>
      <p:ext uri="{BB962C8B-B14F-4D97-AF65-F5344CB8AC3E}">
        <p14:creationId xmlns:p14="http://schemas.microsoft.com/office/powerpoint/2010/main" val="194951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l-GR" dirty="0"/>
              <a:t>Η προώθηση </a:t>
            </a:r>
            <a:r>
              <a:rPr lang="en-GR" dirty="0"/>
              <a:t>στο</a:t>
            </a:r>
            <a:r>
              <a:rPr lang="el-GR" dirty="0"/>
              <a:t> </a:t>
            </a:r>
            <a:r>
              <a:rPr lang="en-GR" dirty="0"/>
              <a:t>marketing</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2" y="1965434"/>
            <a:ext cx="5930544" cy="4892566"/>
          </a:xfrm>
        </p:spPr>
        <p:txBody>
          <a:bodyPr>
            <a:normAutofit/>
          </a:bodyPr>
          <a:lstStyle/>
          <a:p>
            <a:r>
              <a:rPr lang="el-GR" dirty="0"/>
              <a:t>Διαφήμιση, </a:t>
            </a:r>
            <a:endParaRPr lang="en-US" dirty="0"/>
          </a:p>
          <a:p>
            <a:r>
              <a:rPr lang="el-GR" dirty="0"/>
              <a:t>δημόσιες σχέσεις, </a:t>
            </a:r>
            <a:endParaRPr lang="en-US" dirty="0"/>
          </a:p>
          <a:p>
            <a:r>
              <a:rPr lang="el-GR" dirty="0"/>
              <a:t>προσωπικές πωλήσεις, </a:t>
            </a:r>
            <a:endParaRPr lang="en-US" dirty="0"/>
          </a:p>
          <a:p>
            <a:r>
              <a:rPr lang="en-US" dirty="0"/>
              <a:t>B2B </a:t>
            </a:r>
            <a:r>
              <a:rPr lang="el-GR" dirty="0"/>
              <a:t>και Β2</a:t>
            </a:r>
            <a:r>
              <a:rPr lang="en-US" dirty="0"/>
              <a:t>C</a:t>
            </a:r>
          </a:p>
          <a:p>
            <a:r>
              <a:rPr lang="en-US" dirty="0" err="1"/>
              <a:t>Χορηγίες</a:t>
            </a:r>
            <a:r>
              <a:rPr lang="en-US" dirty="0"/>
              <a:t>, </a:t>
            </a:r>
          </a:p>
          <a:p>
            <a:r>
              <a:rPr lang="en-US" dirty="0" err="1"/>
              <a:t>λόμ</a:t>
            </a:r>
            <a:r>
              <a:rPr lang="en-US" dirty="0"/>
              <a:t>π</a:t>
            </a:r>
            <a:r>
              <a:rPr lang="en-US" dirty="0" err="1"/>
              <a:t>ι</a:t>
            </a:r>
            <a:r>
              <a:rPr lang="en-US" dirty="0"/>
              <a:t>, </a:t>
            </a:r>
          </a:p>
          <a:p>
            <a:r>
              <a:rPr lang="en-US" dirty="0" err="1"/>
              <a:t>δημοσιότητ</a:t>
            </a:r>
            <a:r>
              <a:rPr lang="en-US" dirty="0"/>
              <a:t>α, </a:t>
            </a:r>
          </a:p>
          <a:p>
            <a:r>
              <a:rPr lang="en-US" dirty="0" err="1"/>
              <a:t>διοίκηση</a:t>
            </a:r>
            <a:r>
              <a:rPr lang="en-US" dirty="0"/>
              <a:t> </a:t>
            </a:r>
            <a:r>
              <a:rPr lang="en-US" dirty="0" err="1"/>
              <a:t>γεγονότων</a:t>
            </a:r>
            <a:r>
              <a:rPr lang="en-US" dirty="0"/>
              <a:t>, </a:t>
            </a:r>
          </a:p>
          <a:p>
            <a:r>
              <a:rPr lang="en-US" dirty="0"/>
              <a:t>α</a:t>
            </a:r>
            <a:r>
              <a:rPr lang="en-US" dirty="0" err="1"/>
              <a:t>ντιμετώ</a:t>
            </a:r>
            <a:r>
              <a:rPr lang="en-US" dirty="0"/>
              <a:t>π</a:t>
            </a:r>
            <a:r>
              <a:rPr lang="en-US" dirty="0" err="1"/>
              <a:t>ιση</a:t>
            </a:r>
            <a:r>
              <a:rPr lang="en-US" dirty="0"/>
              <a:t> </a:t>
            </a:r>
            <a:r>
              <a:rPr lang="en-US" dirty="0" err="1"/>
              <a:t>κρίσεων</a:t>
            </a:r>
            <a:r>
              <a:rPr lang="en-US" dirty="0"/>
              <a:t>, </a:t>
            </a:r>
          </a:p>
          <a:p>
            <a:r>
              <a:rPr lang="en-US" dirty="0" err="1"/>
              <a:t>δι</a:t>
            </a:r>
            <a:r>
              <a:rPr lang="en-US" dirty="0"/>
              <a:t>α</a:t>
            </a:r>
            <a:r>
              <a:rPr lang="en-US" dirty="0" err="1"/>
              <a:t>γωνισμοί</a:t>
            </a:r>
            <a:r>
              <a:rPr lang="en-US" dirty="0"/>
              <a:t>,</a:t>
            </a:r>
            <a:endParaRPr lang="el-GR" dirty="0"/>
          </a:p>
        </p:txBody>
      </p:sp>
      <p:sp>
        <p:nvSpPr>
          <p:cNvPr id="4" name="Content Placeholder 2">
            <a:extLst>
              <a:ext uri="{FF2B5EF4-FFF2-40B4-BE49-F238E27FC236}">
                <a16:creationId xmlns:a16="http://schemas.microsoft.com/office/drawing/2014/main" id="{79837DC1-C7AE-F346-09B1-BBEAED820A3C}"/>
              </a:ext>
            </a:extLst>
          </p:cNvPr>
          <p:cNvSpPr txBox="1">
            <a:spLocks/>
          </p:cNvSpPr>
          <p:nvPr/>
        </p:nvSpPr>
        <p:spPr>
          <a:xfrm>
            <a:off x="6368549" y="1982619"/>
            <a:ext cx="5930544" cy="4892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err="1"/>
              <a:t>εκδηλώσεις</a:t>
            </a:r>
            <a:r>
              <a:rPr lang="en-US" dirty="0"/>
              <a:t>, </a:t>
            </a:r>
          </a:p>
          <a:p>
            <a:r>
              <a:rPr lang="en-US" dirty="0"/>
              <a:t>α</a:t>
            </a:r>
            <a:r>
              <a:rPr lang="en-US" dirty="0" err="1"/>
              <a:t>γορ</a:t>
            </a:r>
            <a:r>
              <a:rPr lang="en-US" dirty="0"/>
              <a:t>α</a:t>
            </a:r>
            <a:r>
              <a:rPr lang="en-US" dirty="0" err="1"/>
              <a:t>στική</a:t>
            </a:r>
            <a:r>
              <a:rPr lang="en-US" dirty="0"/>
              <a:t> α</a:t>
            </a:r>
            <a:r>
              <a:rPr lang="en-US" dirty="0" err="1"/>
              <a:t>τμόσφ</a:t>
            </a:r>
            <a:r>
              <a:rPr lang="en-US" dirty="0"/>
              <a:t>α</a:t>
            </a:r>
            <a:r>
              <a:rPr lang="en-US" dirty="0" err="1"/>
              <a:t>ιρ</a:t>
            </a:r>
            <a:r>
              <a:rPr lang="en-US" dirty="0"/>
              <a:t>α, </a:t>
            </a:r>
          </a:p>
          <a:p>
            <a:r>
              <a:rPr lang="en-US" dirty="0" err="1"/>
              <a:t>κου</a:t>
            </a:r>
            <a:r>
              <a:rPr lang="en-US" dirty="0"/>
              <a:t>π</a:t>
            </a:r>
            <a:r>
              <a:rPr lang="en-US" dirty="0" err="1"/>
              <a:t>όνι</a:t>
            </a:r>
            <a:r>
              <a:rPr lang="en-US" dirty="0"/>
              <a:t>α, </a:t>
            </a:r>
          </a:p>
          <a:p>
            <a:r>
              <a:rPr lang="en-US" dirty="0"/>
              <a:t>π</a:t>
            </a:r>
            <a:r>
              <a:rPr lang="en-US" dirty="0" err="1"/>
              <a:t>ροωθητικές</a:t>
            </a:r>
            <a:r>
              <a:rPr lang="en-US" dirty="0"/>
              <a:t> </a:t>
            </a:r>
            <a:r>
              <a:rPr lang="en-US" dirty="0" err="1"/>
              <a:t>ενέργειες</a:t>
            </a:r>
            <a:endParaRPr lang="el-GR" dirty="0"/>
          </a:p>
        </p:txBody>
      </p:sp>
    </p:spTree>
    <p:extLst>
      <p:ext uri="{BB962C8B-B14F-4D97-AF65-F5344CB8AC3E}">
        <p14:creationId xmlns:p14="http://schemas.microsoft.com/office/powerpoint/2010/main" val="33525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Εισαγωγή	</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n-GR" dirty="0"/>
              <a:t>Στο πρώτο μάθημα θα γίνει εισαγωγή στ</a:t>
            </a:r>
            <a:r>
              <a:rPr lang="el-GR" dirty="0" err="1"/>
              <a:t>ις</a:t>
            </a:r>
            <a:r>
              <a:rPr lang="en-GR" dirty="0"/>
              <a:t> νέες συνθήκες που επιβάλλει η παγκοσμιοποίηση στο διεθνές εμπόριο και τις εξαγωγές.</a:t>
            </a:r>
            <a:endParaRPr lang="el-GR" dirty="0"/>
          </a:p>
          <a:p>
            <a:endParaRPr lang="el-GR" dirty="0"/>
          </a:p>
          <a:p>
            <a:r>
              <a:rPr lang="en-GR" dirty="0"/>
              <a:t>Οικονομικό </a:t>
            </a:r>
            <a:endParaRPr lang="el-GR" dirty="0"/>
          </a:p>
          <a:p>
            <a:r>
              <a:rPr lang="en-GR" dirty="0"/>
              <a:t>κοινωνικό </a:t>
            </a:r>
            <a:endParaRPr lang="el-GR" dirty="0"/>
          </a:p>
          <a:p>
            <a:r>
              <a:rPr lang="en-GR" dirty="0"/>
              <a:t>πολιτισμικό </a:t>
            </a:r>
            <a:endParaRPr lang="el-GR" dirty="0"/>
          </a:p>
          <a:p>
            <a:r>
              <a:rPr lang="en-GR" dirty="0"/>
              <a:t>νομικό και </a:t>
            </a:r>
            <a:endParaRPr lang="el-GR" dirty="0"/>
          </a:p>
          <a:p>
            <a:r>
              <a:rPr lang="en-GR" dirty="0"/>
              <a:t>πολιτικό</a:t>
            </a:r>
          </a:p>
        </p:txBody>
      </p:sp>
    </p:spTree>
    <p:extLst>
      <p:ext uri="{BB962C8B-B14F-4D97-AF65-F5344CB8AC3E}">
        <p14:creationId xmlns:p14="http://schemas.microsoft.com/office/powerpoint/2010/main" val="2933718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Εισαγωγή	</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n-GR" dirty="0"/>
              <a:t>Η διεθνοποίηση των εξαγωγών έχει ιδιαίτερη σημασία στις κρίσιμες συνθήκες της εποχής αναλύοντας γενικότερα την στρατηγική μάρκετινγκ στα</a:t>
            </a:r>
            <a:endParaRPr lang="el-GR" dirty="0"/>
          </a:p>
          <a:p>
            <a:endParaRPr lang="el-GR" dirty="0"/>
          </a:p>
          <a:p>
            <a:r>
              <a:rPr lang="en-GR" dirty="0"/>
              <a:t>Προϊόντα </a:t>
            </a:r>
            <a:endParaRPr lang="el-GR" dirty="0"/>
          </a:p>
          <a:p>
            <a:r>
              <a:rPr lang="en-GR" dirty="0"/>
              <a:t>αγορές </a:t>
            </a:r>
            <a:endParaRPr lang="el-GR" dirty="0"/>
          </a:p>
          <a:p>
            <a:r>
              <a:rPr lang="en-GR" dirty="0"/>
              <a:t>τεχνολογία </a:t>
            </a:r>
            <a:endParaRPr lang="el-GR" dirty="0"/>
          </a:p>
          <a:p>
            <a:r>
              <a:rPr lang="en-GR" dirty="0"/>
              <a:t>επιχειρησιακή εικόνα και </a:t>
            </a:r>
            <a:endParaRPr lang="el-GR" dirty="0"/>
          </a:p>
          <a:p>
            <a:r>
              <a:rPr lang="en-GR" dirty="0"/>
              <a:t>ποιότητα στελεχών</a:t>
            </a:r>
          </a:p>
        </p:txBody>
      </p:sp>
    </p:spTree>
    <p:extLst>
      <p:ext uri="{BB962C8B-B14F-4D97-AF65-F5344CB8AC3E}">
        <p14:creationId xmlns:p14="http://schemas.microsoft.com/office/powerpoint/2010/main" val="100747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Εισαγωγή	</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n-GR" dirty="0"/>
              <a:t>Οι σύγχρονες καταναλωτικές συνήθειες βασίζονται σε μεγάλο βαθμό στο εξωτερικό εμπόριο</a:t>
            </a:r>
            <a:r>
              <a:rPr lang="el-GR" dirty="0"/>
              <a:t>.</a:t>
            </a:r>
          </a:p>
          <a:p>
            <a:endParaRPr lang="el-GR" dirty="0"/>
          </a:p>
          <a:p>
            <a:r>
              <a:rPr lang="el-GR" dirty="0"/>
              <a:t>Ενέργεια </a:t>
            </a:r>
          </a:p>
          <a:p>
            <a:r>
              <a:rPr lang="el-GR" dirty="0"/>
              <a:t>αυτοκίνητα </a:t>
            </a:r>
          </a:p>
          <a:p>
            <a:r>
              <a:rPr lang="el-GR" dirty="0"/>
              <a:t>ηλεκτρικά είδη </a:t>
            </a:r>
          </a:p>
          <a:p>
            <a:r>
              <a:rPr lang="el-GR" dirty="0"/>
              <a:t>ηλεκτρονικά είδη </a:t>
            </a:r>
          </a:p>
          <a:p>
            <a:r>
              <a:rPr lang="el-GR" dirty="0"/>
              <a:t>βιομηχανικά προϊόντα </a:t>
            </a:r>
          </a:p>
          <a:p>
            <a:r>
              <a:rPr lang="el-GR" dirty="0"/>
              <a:t>διεθνής υπηρεσίες</a:t>
            </a:r>
            <a:endParaRPr lang="en-GR" dirty="0"/>
          </a:p>
        </p:txBody>
      </p:sp>
    </p:spTree>
    <p:extLst>
      <p:ext uri="{BB962C8B-B14F-4D97-AF65-F5344CB8AC3E}">
        <p14:creationId xmlns:p14="http://schemas.microsoft.com/office/powerpoint/2010/main" val="172204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Δυνητικ</a:t>
            </a:r>
            <a:r>
              <a:rPr lang="el-GR" dirty="0" err="1"/>
              <a:t>οί</a:t>
            </a:r>
            <a:r>
              <a:rPr lang="en-GR" dirty="0"/>
              <a:t> πελάτες</a:t>
            </a:r>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n-GR" dirty="0"/>
              <a:t>Χαρακτηριστικό της παγκοσμιοποιημένης αγοράς είναι η μεγάλη σημασία των εξαγωγών και πόσο αυτά συνδέονται με την ανάπτυξη τόσο της επιχείρησης όσο και του κράτους που έχει την έδρα της</a:t>
            </a:r>
            <a:r>
              <a:rPr lang="el-GR" dirty="0"/>
              <a:t>.</a:t>
            </a:r>
          </a:p>
          <a:p>
            <a:endParaRPr lang="el-GR" dirty="0"/>
          </a:p>
          <a:p>
            <a:endParaRPr lang="en-GR" dirty="0"/>
          </a:p>
        </p:txBody>
      </p:sp>
      <p:pic>
        <p:nvPicPr>
          <p:cNvPr id="5" name="Picture 4">
            <a:extLst>
              <a:ext uri="{FF2B5EF4-FFF2-40B4-BE49-F238E27FC236}">
                <a16:creationId xmlns:a16="http://schemas.microsoft.com/office/drawing/2014/main" id="{07A39214-F8DA-AA8D-C54B-94FAFB8B1678}"/>
              </a:ext>
            </a:extLst>
          </p:cNvPr>
          <p:cNvPicPr>
            <a:picLocks noChangeAspect="1"/>
          </p:cNvPicPr>
          <p:nvPr/>
        </p:nvPicPr>
        <p:blipFill>
          <a:blip r:embed="rId2"/>
          <a:stretch>
            <a:fillRect/>
          </a:stretch>
        </p:blipFill>
        <p:spPr>
          <a:xfrm>
            <a:off x="1897818" y="3695262"/>
            <a:ext cx="7772400" cy="2590800"/>
          </a:xfrm>
          <a:prstGeom prst="rect">
            <a:avLst/>
          </a:prstGeom>
        </p:spPr>
      </p:pic>
    </p:spTree>
    <p:extLst>
      <p:ext uri="{BB962C8B-B14F-4D97-AF65-F5344CB8AC3E}">
        <p14:creationId xmlns:p14="http://schemas.microsoft.com/office/powerpoint/2010/main" val="194060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Διεθνή δραστηριοποίηση επιχε</a:t>
            </a:r>
            <a:r>
              <a:rPr lang="el-GR" dirty="0" err="1"/>
              <a:t>ίρησης</a:t>
            </a:r>
            <a:r>
              <a:rPr lang="el-GR" dirty="0"/>
              <a:t> </a:t>
            </a:r>
            <a:endParaRPr lang="en-GR" dirty="0"/>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n-GR" dirty="0"/>
              <a:t>Η αναγνώριση της αναγκαιότητας για διεθνή δράση και συνοδεύεται από μία διαδικασία λήψης απόφασης για την διεθνοποίηση της επιχείρησης</a:t>
            </a:r>
          </a:p>
        </p:txBody>
      </p:sp>
      <p:pic>
        <p:nvPicPr>
          <p:cNvPr id="6" name="Picture 5">
            <a:extLst>
              <a:ext uri="{FF2B5EF4-FFF2-40B4-BE49-F238E27FC236}">
                <a16:creationId xmlns:a16="http://schemas.microsoft.com/office/drawing/2014/main" id="{C9CD82FB-7BCA-2459-CB5F-EEAD4E4CCFCF}"/>
              </a:ext>
            </a:extLst>
          </p:cNvPr>
          <p:cNvPicPr>
            <a:picLocks noChangeAspect="1"/>
          </p:cNvPicPr>
          <p:nvPr/>
        </p:nvPicPr>
        <p:blipFill>
          <a:blip r:embed="rId2"/>
          <a:stretch>
            <a:fillRect/>
          </a:stretch>
        </p:blipFill>
        <p:spPr>
          <a:xfrm>
            <a:off x="2028497" y="3429000"/>
            <a:ext cx="7772400" cy="3185409"/>
          </a:xfrm>
          <a:prstGeom prst="rect">
            <a:avLst/>
          </a:prstGeom>
        </p:spPr>
      </p:pic>
    </p:spTree>
    <p:extLst>
      <p:ext uri="{BB962C8B-B14F-4D97-AF65-F5344CB8AC3E}">
        <p14:creationId xmlns:p14="http://schemas.microsoft.com/office/powerpoint/2010/main" val="401207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35B0-9F7D-DC8B-1742-24F515E54FA1}"/>
              </a:ext>
            </a:extLst>
          </p:cNvPr>
          <p:cNvSpPr>
            <a:spLocks noGrp="1"/>
          </p:cNvSpPr>
          <p:nvPr>
            <p:ph type="title"/>
          </p:nvPr>
        </p:nvSpPr>
        <p:spPr/>
        <p:txBody>
          <a:bodyPr/>
          <a:lstStyle/>
          <a:p>
            <a:r>
              <a:rPr lang="en-GR" dirty="0"/>
              <a:t>Διεθνή δραστηριοποίηση επιχεί</a:t>
            </a:r>
            <a:r>
              <a:rPr lang="el-GR" dirty="0" err="1"/>
              <a:t>ρησης</a:t>
            </a:r>
            <a:r>
              <a:rPr lang="el-GR" dirty="0"/>
              <a:t> </a:t>
            </a:r>
            <a:endParaRPr lang="en-GR" dirty="0"/>
          </a:p>
        </p:txBody>
      </p:sp>
      <p:sp>
        <p:nvSpPr>
          <p:cNvPr id="3" name="Content Placeholder 2">
            <a:extLst>
              <a:ext uri="{FF2B5EF4-FFF2-40B4-BE49-F238E27FC236}">
                <a16:creationId xmlns:a16="http://schemas.microsoft.com/office/drawing/2014/main" id="{E3A07C73-D9E1-2E9B-E7B7-55CC5628AA1B}"/>
              </a:ext>
            </a:extLst>
          </p:cNvPr>
          <p:cNvSpPr>
            <a:spLocks noGrp="1"/>
          </p:cNvSpPr>
          <p:nvPr>
            <p:ph idx="1"/>
          </p:nvPr>
        </p:nvSpPr>
        <p:spPr>
          <a:xfrm>
            <a:off x="680321" y="1965434"/>
            <a:ext cx="9613861" cy="4892566"/>
          </a:xfrm>
        </p:spPr>
        <p:txBody>
          <a:bodyPr/>
          <a:lstStyle/>
          <a:p>
            <a:r>
              <a:rPr lang="en-GR" dirty="0"/>
              <a:t>Το 2010 το διεθνές εμπόριο υπερέβη σε αξία τα 10,3 </a:t>
            </a:r>
            <a:r>
              <a:rPr lang="el-GR" dirty="0"/>
              <a:t>τρις δολάρια. Επίσης οι υπηρεσίες ανέρχονται σε 2 τρις δολάρια.</a:t>
            </a:r>
          </a:p>
          <a:p>
            <a:r>
              <a:rPr lang="el-GR" dirty="0"/>
              <a:t>Με καταμέτρηση του 2021 οι άνθρωποι στη γη είναι 7,888 δις</a:t>
            </a:r>
          </a:p>
          <a:p>
            <a:r>
              <a:rPr lang="el-GR" dirty="0"/>
              <a:t>Αύξηση του πλούτου παγκοσμίως οδηγεί σε ύπαρξη αγοραστικού κοινού όχι μόνο στις αναπτυγμένες χώρες αλλά και σε εκείνες που χαρακτηρίζονται ως υπό ανάπτυξη. </a:t>
            </a:r>
          </a:p>
          <a:p>
            <a:endParaRPr lang="en-GR" dirty="0"/>
          </a:p>
        </p:txBody>
      </p:sp>
      <p:pic>
        <p:nvPicPr>
          <p:cNvPr id="5" name="Picture 4">
            <a:extLst>
              <a:ext uri="{FF2B5EF4-FFF2-40B4-BE49-F238E27FC236}">
                <a16:creationId xmlns:a16="http://schemas.microsoft.com/office/drawing/2014/main" id="{B11C4586-DF77-91C0-1964-C7E4A7B2331C}"/>
              </a:ext>
            </a:extLst>
          </p:cNvPr>
          <p:cNvPicPr>
            <a:picLocks noChangeAspect="1"/>
          </p:cNvPicPr>
          <p:nvPr/>
        </p:nvPicPr>
        <p:blipFill>
          <a:blip r:embed="rId2"/>
          <a:stretch>
            <a:fillRect/>
          </a:stretch>
        </p:blipFill>
        <p:spPr>
          <a:xfrm>
            <a:off x="4017579" y="4411717"/>
            <a:ext cx="4156841" cy="2316928"/>
          </a:xfrm>
          <a:prstGeom prst="rect">
            <a:avLst/>
          </a:prstGeom>
        </p:spPr>
      </p:pic>
    </p:spTree>
    <p:extLst>
      <p:ext uri="{BB962C8B-B14F-4D97-AF65-F5344CB8AC3E}">
        <p14:creationId xmlns:p14="http://schemas.microsoft.com/office/powerpoint/2010/main" val="31637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2E6F-078C-031C-3A98-B257584FFF8F}"/>
              </a:ext>
            </a:extLst>
          </p:cNvPr>
          <p:cNvSpPr>
            <a:spLocks noGrp="1"/>
          </p:cNvSpPr>
          <p:nvPr>
            <p:ph type="title"/>
          </p:nvPr>
        </p:nvSpPr>
        <p:spPr/>
        <p:txBody>
          <a:bodyPr/>
          <a:lstStyle/>
          <a:p>
            <a:r>
              <a:rPr lang="el-GR" dirty="0"/>
              <a:t>02 Η ανάγκη του διεθνούς εμπορίου </a:t>
            </a:r>
            <a:endParaRPr lang="en-GR" dirty="0"/>
          </a:p>
        </p:txBody>
      </p:sp>
      <p:sp>
        <p:nvSpPr>
          <p:cNvPr id="3" name="Text Placeholder 2">
            <a:extLst>
              <a:ext uri="{FF2B5EF4-FFF2-40B4-BE49-F238E27FC236}">
                <a16:creationId xmlns:a16="http://schemas.microsoft.com/office/drawing/2014/main" id="{3458D2B1-1C0E-097F-27A5-BDABC112F778}"/>
              </a:ext>
            </a:extLst>
          </p:cNvPr>
          <p:cNvSpPr>
            <a:spLocks noGrp="1"/>
          </p:cNvSpPr>
          <p:nvPr>
            <p:ph type="body" idx="1"/>
          </p:nvPr>
        </p:nvSpPr>
        <p:spPr/>
        <p:txBody>
          <a:bodyPr/>
          <a:lstStyle/>
          <a:p>
            <a:endParaRPr lang="en-GR"/>
          </a:p>
        </p:txBody>
      </p:sp>
    </p:spTree>
    <p:extLst>
      <p:ext uri="{BB962C8B-B14F-4D97-AF65-F5344CB8AC3E}">
        <p14:creationId xmlns:p14="http://schemas.microsoft.com/office/powerpoint/2010/main" val="121654234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205</TotalTime>
  <Words>674</Words>
  <Application>Microsoft Macintosh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Trebuchet MS</vt:lpstr>
      <vt:lpstr>Berlin</vt:lpstr>
      <vt:lpstr>Διεθνές Εξαγωγικό Μάρκετινγκ 01</vt:lpstr>
      <vt:lpstr>01 εισαγωγή</vt:lpstr>
      <vt:lpstr>Εισαγωγή </vt:lpstr>
      <vt:lpstr>Εισαγωγή </vt:lpstr>
      <vt:lpstr>Εισαγωγή </vt:lpstr>
      <vt:lpstr>Δυνητικοί πελάτες</vt:lpstr>
      <vt:lpstr>Διεθνή δραστηριοποίηση επιχείρησης </vt:lpstr>
      <vt:lpstr>Διεθνή δραστηριοποίηση επιχείρησης </vt:lpstr>
      <vt:lpstr>02 Η ανάγκη του διεθνούς εμπορίου </vt:lpstr>
      <vt:lpstr>Κοινές αγοραστικές συνήθειες </vt:lpstr>
      <vt:lpstr>Κοινές αγοραστικές συνήθειες </vt:lpstr>
      <vt:lpstr>Γιατί να διεθνοποιήθουν οι επιχειρήσεις</vt:lpstr>
      <vt:lpstr>Γιατί να διεθνοποιήθουν οι επιχειρήσεις</vt:lpstr>
      <vt:lpstr>Το φαινόμενο της παγκοσμιοποίησης</vt:lpstr>
      <vt:lpstr>Το φαινόμενο της παγκοσμιοποίησης</vt:lpstr>
      <vt:lpstr>Το φαινόμενο της παγκοσμιοποίησης</vt:lpstr>
      <vt:lpstr>Το φαινόμενο της παγκοσμιοποίησης</vt:lpstr>
      <vt:lpstr>Πλεονεκτήματα της παγκοσμιοποίησης</vt:lpstr>
      <vt:lpstr>Μειονεκτήματα της παγκοσμιοποίησης</vt:lpstr>
      <vt:lpstr>Μάρκετινγκ και διεθνές μάρκετινγκ</vt:lpstr>
      <vt:lpstr>Τι περιλαμβάνει το marketing</vt:lpstr>
      <vt:lpstr>το προϊόν στο marketing</vt:lpstr>
      <vt:lpstr>Η τιμή στο marketing</vt:lpstr>
      <vt:lpstr>Η διανομή στο marketing</vt:lpstr>
      <vt:lpstr>Η προώθηση στο marketing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Διεθνές Εξαγωγικό Μάρκετινγκ 01</dc:title>
  <dc:creator>Microsoft Office User</dc:creator>
  <cp:lastModifiedBy>Microsoft Office User</cp:lastModifiedBy>
  <cp:revision>3</cp:revision>
  <dcterms:created xsi:type="dcterms:W3CDTF">2023-03-26T11:51:50Z</dcterms:created>
  <dcterms:modified xsi:type="dcterms:W3CDTF">2023-03-26T15:17:26Z</dcterms:modified>
</cp:coreProperties>
</file>