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9" r:id="rId52"/>
    <p:sldId id="307" r:id="rId53"/>
    <p:sldId id="308" r:id="rId5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fontAlgn="auto">
              <a:spcBef>
                <a:spcPts val="0"/>
              </a:spcBef>
              <a:spcAft>
                <a:spcPts val="0"/>
              </a:spcAft>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p:spPr>
        <p:txBody>
          <a:bodyPr wrap="none"/>
          <a:lstStyle/>
          <a:p>
            <a:pPr fontAlgn="auto">
              <a:spcBef>
                <a:spcPts val="0"/>
              </a:spcBef>
              <a:spcAft>
                <a:spcPts val="0"/>
              </a:spcAft>
              <a:defRPr/>
            </a:pPr>
            <a:endParaRPr lang="el-GR">
              <a:latin typeface="+mn-lt"/>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fontAlgn="auto">
                <a:spcBef>
                  <a:spcPts val="0"/>
                </a:spcBef>
                <a:spcAft>
                  <a:spcPts val="0"/>
                </a:spcAft>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3"/>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4"/>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iming>
    <p:tnLst>
      <p:par>
        <p:cTn id="1" dur="indefinite" restart="never" nodeType="tmRoot"/>
      </p:par>
    </p:tnLst>
  </p:timing>
  <p:txStyles>
    <p:titleStyle>
      <a:lvl1pPr algn="l" rtl="0" fontAlgn="base">
        <a:lnSpc>
          <a:spcPct val="90000"/>
        </a:lnSpc>
        <a:spcBef>
          <a:spcPct val="0"/>
        </a:spcBef>
        <a:spcAft>
          <a:spcPct val="0"/>
        </a:spcAft>
        <a:defRPr sz="4400" b="1" kern="1200">
          <a:solidFill>
            <a:schemeClr val="tx2"/>
          </a:solidFill>
          <a:latin typeface="+mj-lt"/>
          <a:ea typeface="+mj-ea"/>
          <a:cs typeface="+mj-cs"/>
        </a:defRPr>
      </a:lvl1pPr>
      <a:lvl2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fontAlgn="base">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fontAlgn="base">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fontAlgn="base">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Τίτλος 1"/>
          <p:cNvSpPr>
            <a:spLocks noGrp="1"/>
          </p:cNvSpPr>
          <p:nvPr>
            <p:ph type="ctrTitle" sz="quarter"/>
          </p:nvPr>
        </p:nvSpPr>
        <p:spPr/>
        <p:txBody>
          <a:bodyPr/>
          <a:lstStyle/>
          <a:p>
            <a:r>
              <a:rPr lang="el-GR" smtClean="0"/>
              <a:t>Εισαγωγή στη Ζωοτεχνία</a:t>
            </a:r>
          </a:p>
        </p:txBody>
      </p:sp>
      <p:sp>
        <p:nvSpPr>
          <p:cNvPr id="13314" name="Υπότιτλος 2"/>
          <p:cNvSpPr>
            <a:spLocks noGrp="1"/>
          </p:cNvSpPr>
          <p:nvPr>
            <p:ph type="subTitle" idx="1"/>
          </p:nvPr>
        </p:nvSpPr>
        <p:spPr/>
        <p:txBody>
          <a:bodyPr/>
          <a:lstStyle/>
          <a:p>
            <a:r>
              <a:rPr lang="el-GR" smtClean="0"/>
              <a:t>Θεματική ενότητα 2. </a:t>
            </a:r>
            <a:br>
              <a:rPr lang="el-GR" smtClean="0"/>
            </a:br>
            <a:r>
              <a:rPr lang="el-GR" smtClean="0"/>
              <a:t>(</a:t>
            </a:r>
            <a:r>
              <a:rPr lang="en-US" smtClean="0"/>
              <a:t>4. </a:t>
            </a:r>
            <a:r>
              <a:rPr lang="el-GR" smtClean="0"/>
              <a:t>Αίτια, χρόνος &amp; τόπος κατοικιδιοποίησης)</a:t>
            </a:r>
          </a:p>
        </p:txBody>
      </p:sp>
      <p:sp>
        <p:nvSpPr>
          <p:cNvPr id="13315"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13316"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rPr>
              <a:t>Διδάσκουσα: Κουτσούλη Παναγιώτα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a:xfrm>
            <a:off x="395288" y="438150"/>
            <a:ext cx="7948612" cy="960438"/>
          </a:xfrm>
        </p:spPr>
        <p:txBody>
          <a:bodyPr/>
          <a:lstStyle/>
          <a:p>
            <a:r>
              <a:rPr lang="el-GR" sz="3600" smtClean="0"/>
              <a:t>Χρόνος και τόπος κατοικιδιοποίησης στα βοοειδή 1/2</a:t>
            </a:r>
          </a:p>
        </p:txBody>
      </p:sp>
      <p:sp>
        <p:nvSpPr>
          <p:cNvPr id="3" name="Θέση περιεχομένου 2"/>
          <p:cNvSpPr>
            <a:spLocks noGrp="1"/>
          </p:cNvSpPr>
          <p:nvPr>
            <p:ph idx="1"/>
          </p:nvPr>
        </p:nvSpPr>
        <p:spPr/>
        <p:txBody>
          <a:bodyPr/>
          <a:lstStyle/>
          <a:p>
            <a:pPr>
              <a:lnSpc>
                <a:spcPct val="110000"/>
              </a:lnSpc>
              <a:defRPr/>
            </a:pPr>
            <a:r>
              <a:rPr lang="el-GR" sz="2400" dirty="0" smtClean="0">
                <a:solidFill>
                  <a:schemeClr val="tx1">
                    <a:lumMod val="50000"/>
                  </a:schemeClr>
                </a:solidFill>
              </a:rPr>
              <a:t>Τα </a:t>
            </a:r>
            <a:r>
              <a:rPr lang="el-GR" sz="2400" dirty="0">
                <a:solidFill>
                  <a:schemeClr val="tx1">
                    <a:lumMod val="50000"/>
                  </a:schemeClr>
                </a:solidFill>
              </a:rPr>
              <a:t>αρχαιότερα σκελετικά υπολείμματα στον </a:t>
            </a:r>
            <a:r>
              <a:rPr lang="el-GR" sz="2400" b="1" dirty="0">
                <a:solidFill>
                  <a:schemeClr val="tx1">
                    <a:lumMod val="50000"/>
                  </a:schemeClr>
                </a:solidFill>
              </a:rPr>
              <a:t>Ελλαδικό χώρο </a:t>
            </a:r>
            <a:r>
              <a:rPr lang="el-GR" sz="2400" dirty="0">
                <a:solidFill>
                  <a:schemeClr val="tx1">
                    <a:lumMod val="50000"/>
                  </a:schemeClr>
                </a:solidFill>
              </a:rPr>
              <a:t>6500 π.Χ.:</a:t>
            </a:r>
          </a:p>
          <a:p>
            <a:pPr lvl="1">
              <a:lnSpc>
                <a:spcPct val="110000"/>
              </a:lnSpc>
              <a:defRPr/>
            </a:pPr>
            <a:r>
              <a:rPr lang="el-GR" sz="2000" dirty="0">
                <a:solidFill>
                  <a:schemeClr val="tx1">
                    <a:lumMod val="50000"/>
                  </a:schemeClr>
                </a:solidFill>
              </a:rPr>
              <a:t>Θεσσαλία (</a:t>
            </a:r>
            <a:r>
              <a:rPr lang="el-GR" sz="2000" dirty="0" err="1">
                <a:solidFill>
                  <a:schemeClr val="tx1">
                    <a:lumMod val="50000"/>
                  </a:schemeClr>
                </a:solidFill>
              </a:rPr>
              <a:t>Άργισσα</a:t>
            </a:r>
            <a:r>
              <a:rPr lang="el-GR" sz="2000" dirty="0">
                <a:solidFill>
                  <a:schemeClr val="tx1">
                    <a:lumMod val="50000"/>
                  </a:schemeClr>
                </a:solidFill>
              </a:rPr>
              <a:t>), </a:t>
            </a:r>
          </a:p>
          <a:p>
            <a:pPr lvl="1">
              <a:lnSpc>
                <a:spcPct val="110000"/>
              </a:lnSpc>
              <a:defRPr/>
            </a:pPr>
            <a:r>
              <a:rPr lang="el-GR" sz="2000" dirty="0">
                <a:solidFill>
                  <a:schemeClr val="tx1">
                    <a:lumMod val="50000"/>
                  </a:schemeClr>
                </a:solidFill>
              </a:rPr>
              <a:t>Μακεδονία (Νέα Νικομήδεια) και </a:t>
            </a:r>
          </a:p>
          <a:p>
            <a:pPr lvl="1">
              <a:lnSpc>
                <a:spcPct val="110000"/>
              </a:lnSpc>
              <a:defRPr/>
            </a:pPr>
            <a:r>
              <a:rPr lang="el-GR" sz="2000" dirty="0">
                <a:solidFill>
                  <a:schemeClr val="tx1">
                    <a:lumMod val="50000"/>
                  </a:schemeClr>
                </a:solidFill>
              </a:rPr>
              <a:t>Κρήτη (Κνωσσός)</a:t>
            </a:r>
          </a:p>
          <a:p>
            <a:pPr>
              <a:lnSpc>
                <a:spcPct val="110000"/>
              </a:lnSpc>
              <a:defRPr/>
            </a:pPr>
            <a:r>
              <a:rPr lang="el-GR" sz="2400" dirty="0">
                <a:solidFill>
                  <a:schemeClr val="tx1">
                    <a:lumMod val="50000"/>
                  </a:schemeClr>
                </a:solidFill>
              </a:rPr>
              <a:t>7000 π.Χ. στην Ιορδανία, στο Τουρκμενιστάν</a:t>
            </a:r>
          </a:p>
          <a:p>
            <a:pPr>
              <a:lnSpc>
                <a:spcPct val="110000"/>
              </a:lnSpc>
              <a:defRPr/>
            </a:pPr>
            <a:r>
              <a:rPr lang="el-GR" sz="2400" dirty="0">
                <a:solidFill>
                  <a:schemeClr val="tx1">
                    <a:lumMod val="50000"/>
                  </a:schemeClr>
                </a:solidFill>
              </a:rPr>
              <a:t>6000 π.Χ. στην Ν. Συρία, στην Αίγυπτο, στον Βόσπορο 5500 π.Χ. στην Ταϊλάνδη</a:t>
            </a:r>
          </a:p>
          <a:p>
            <a:pPr>
              <a:lnSpc>
                <a:spcPct val="110000"/>
              </a:lnSpc>
              <a:defRPr/>
            </a:pPr>
            <a:r>
              <a:rPr lang="el-GR" sz="2400" dirty="0">
                <a:solidFill>
                  <a:schemeClr val="tx1">
                    <a:lumMod val="50000"/>
                  </a:schemeClr>
                </a:solidFill>
              </a:rPr>
              <a:t>5000 π.Χ. στην </a:t>
            </a:r>
            <a:r>
              <a:rPr lang="el-GR" sz="2400" dirty="0" err="1">
                <a:solidFill>
                  <a:schemeClr val="tx1">
                    <a:lumMod val="50000"/>
                  </a:schemeClr>
                </a:solidFill>
              </a:rPr>
              <a:t>Ανατολία</a:t>
            </a:r>
            <a:r>
              <a:rPr lang="el-GR" sz="2400" dirty="0">
                <a:solidFill>
                  <a:schemeClr val="tx1">
                    <a:lumMod val="50000"/>
                  </a:schemeClr>
                </a:solidFill>
              </a:rPr>
              <a:t> (</a:t>
            </a:r>
            <a:r>
              <a:rPr lang="el-GR" sz="2400" dirty="0" err="1">
                <a:solidFill>
                  <a:schemeClr val="tx1">
                    <a:lumMod val="50000"/>
                  </a:schemeClr>
                </a:solidFill>
              </a:rPr>
              <a:t>Τσατάλ</a:t>
            </a:r>
            <a:r>
              <a:rPr lang="el-GR" sz="2400" dirty="0">
                <a:solidFill>
                  <a:schemeClr val="tx1">
                    <a:lumMod val="50000"/>
                  </a:schemeClr>
                </a:solidFill>
              </a:rPr>
              <a:t> </a:t>
            </a:r>
            <a:r>
              <a:rPr lang="el-GR" sz="2400" dirty="0" err="1">
                <a:solidFill>
                  <a:schemeClr val="tx1">
                    <a:lumMod val="50000"/>
                  </a:schemeClr>
                </a:solidFill>
              </a:rPr>
              <a:t>Χουγιούκ</a:t>
            </a:r>
            <a:r>
              <a:rPr lang="el-GR" sz="2400" dirty="0">
                <a:solidFill>
                  <a:schemeClr val="tx1">
                    <a:lumMod val="50000"/>
                  </a:schemeClr>
                </a:solidFill>
              </a:rPr>
              <a:t>)</a:t>
            </a:r>
          </a:p>
          <a:p>
            <a:pPr>
              <a:lnSpc>
                <a:spcPct val="110000"/>
              </a:lnSpc>
              <a:defRPr/>
            </a:pPr>
            <a:r>
              <a:rPr lang="el-GR" sz="2400" dirty="0">
                <a:solidFill>
                  <a:schemeClr val="tx1">
                    <a:lumMod val="50000"/>
                  </a:schemeClr>
                </a:solidFill>
              </a:rPr>
              <a:t>4000 π. Χ. στο Ιράν (σπήλαιο Τεπέ </a:t>
            </a:r>
            <a:r>
              <a:rPr lang="el-GR" sz="2400" dirty="0" err="1">
                <a:solidFill>
                  <a:schemeClr val="tx1">
                    <a:lumMod val="50000"/>
                  </a:schemeClr>
                </a:solidFill>
              </a:rPr>
              <a:t>Σατζ</a:t>
            </a:r>
            <a:r>
              <a:rPr lang="el-GR" sz="2400" dirty="0">
                <a:solidFill>
                  <a:schemeClr val="tx1">
                    <a:lumMod val="50000"/>
                  </a:schemeClr>
                </a:solidFill>
              </a:rPr>
              <a:t>)</a:t>
            </a:r>
          </a:p>
          <a:p>
            <a:pPr>
              <a:defRPr/>
            </a:pPr>
            <a:endParaRPr lang="el-GR" dirty="0" smtClean="0">
              <a:solidFill>
                <a:schemeClr val="tx1">
                  <a:lumMod val="50000"/>
                </a:schemeClr>
              </a:solidFill>
            </a:endParaRPr>
          </a:p>
          <a:p>
            <a:pPr marL="0" indent="0">
              <a:buFont typeface="Wingdings" pitchFamily="2" charset="2"/>
              <a:buNone/>
              <a:defRPr/>
            </a:pPr>
            <a:endParaRPr lang="el-GR"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a:xfrm>
            <a:off x="395288" y="438150"/>
            <a:ext cx="7996237" cy="960438"/>
          </a:xfrm>
        </p:spPr>
        <p:txBody>
          <a:bodyPr/>
          <a:lstStyle/>
          <a:p>
            <a:r>
              <a:rPr lang="el-GR" sz="3600" smtClean="0"/>
              <a:t>Χρόνος και τόπος κατοικιδιοποίησης στα βοοειδή 2/2</a:t>
            </a:r>
          </a:p>
        </p:txBody>
      </p:sp>
      <p:sp>
        <p:nvSpPr>
          <p:cNvPr id="3" name="Θέση περιεχομένου 2"/>
          <p:cNvSpPr>
            <a:spLocks noGrp="1"/>
          </p:cNvSpPr>
          <p:nvPr>
            <p:ph idx="1"/>
          </p:nvPr>
        </p:nvSpPr>
        <p:spPr/>
        <p:txBody>
          <a:bodyPr/>
          <a:lstStyle/>
          <a:p>
            <a:pPr>
              <a:lnSpc>
                <a:spcPct val="110000"/>
              </a:lnSpc>
              <a:buFont typeface="Wingdings" pitchFamily="2" charset="2"/>
              <a:buNone/>
            </a:pPr>
            <a:r>
              <a:rPr lang="el-GR" sz="2400" smtClean="0"/>
              <a:t>Ο αρχέγονος βους κατοικιδιοποιήθηκε επανειλημμένα σε πολλές περιοχές.</a:t>
            </a:r>
          </a:p>
          <a:p>
            <a:pPr>
              <a:lnSpc>
                <a:spcPct val="110000"/>
              </a:lnSpc>
              <a:buFont typeface="Wingdings" pitchFamily="2" charset="2"/>
              <a:buNone/>
            </a:pPr>
            <a:r>
              <a:rPr lang="el-GR" sz="2400" smtClean="0"/>
              <a:t>Ο Bos </a:t>
            </a:r>
            <a:r>
              <a:rPr lang="en-US" sz="2400" smtClean="0"/>
              <a:t>t</a:t>
            </a:r>
            <a:r>
              <a:rPr lang="el-GR" sz="2400" smtClean="0"/>
              <a:t>aurus και ο Bos indicus διαχωρίστηκαν πριν από 850</a:t>
            </a:r>
            <a:r>
              <a:rPr lang="en-US" sz="2400" smtClean="0"/>
              <a:t>.</a:t>
            </a:r>
            <a:r>
              <a:rPr lang="el-GR" sz="2400" smtClean="0"/>
              <a:t>000-600</a:t>
            </a:r>
            <a:r>
              <a:rPr lang="en-US" sz="2400" smtClean="0"/>
              <a:t>.</a:t>
            </a:r>
            <a:r>
              <a:rPr lang="el-GR" sz="2400" smtClean="0"/>
              <a:t>000 έτη.</a:t>
            </a:r>
            <a:endParaRPr lang="en-US" sz="2400" smtClean="0"/>
          </a:p>
          <a:p>
            <a:pPr>
              <a:lnSpc>
                <a:spcPct val="110000"/>
              </a:lnSpc>
              <a:buFont typeface="Wingdings" pitchFamily="2" charset="2"/>
              <a:buNone/>
            </a:pPr>
            <a:endParaRPr lang="el-GR" sz="2400" b="1" smtClean="0"/>
          </a:p>
          <a:p>
            <a:pPr lvl="1">
              <a:lnSpc>
                <a:spcPct val="110000"/>
              </a:lnSpc>
            </a:pPr>
            <a:r>
              <a:rPr lang="el-GR" sz="2000" b="1" smtClean="0"/>
              <a:t>Β</a:t>
            </a:r>
            <a:r>
              <a:rPr lang="en-US" sz="2000" b="1" smtClean="0"/>
              <a:t>os indicus (</a:t>
            </a:r>
            <a:r>
              <a:rPr lang="el-GR" sz="2000" b="1" smtClean="0"/>
              <a:t>Zebu</a:t>
            </a:r>
            <a:r>
              <a:rPr lang="en-US" sz="2000" b="1" smtClean="0"/>
              <a:t>)</a:t>
            </a:r>
            <a:r>
              <a:rPr lang="el-GR" sz="2000" b="1" smtClean="0"/>
              <a:t> - κοιλάδα του Ινδού ποταμού πριν 4500 έτη</a:t>
            </a:r>
          </a:p>
          <a:p>
            <a:pPr lvl="1">
              <a:lnSpc>
                <a:spcPct val="110000"/>
              </a:lnSpc>
            </a:pPr>
            <a:r>
              <a:rPr lang="en-US" sz="2000" b="1" smtClean="0"/>
              <a:t>Poephagus mutus (</a:t>
            </a:r>
            <a:r>
              <a:rPr lang="el-GR" sz="2000" b="1" smtClean="0"/>
              <a:t>Υak</a:t>
            </a:r>
            <a:r>
              <a:rPr lang="en-US" sz="2000" b="1" smtClean="0"/>
              <a:t>)</a:t>
            </a:r>
            <a:r>
              <a:rPr lang="el-GR" sz="2000" b="1" smtClean="0"/>
              <a:t> </a:t>
            </a:r>
            <a:r>
              <a:rPr lang="en-US" sz="2000" b="1" smtClean="0"/>
              <a:t>- </a:t>
            </a:r>
            <a:r>
              <a:rPr lang="el-GR" sz="2000" b="1" smtClean="0"/>
              <a:t>Θιβέτ πριν από 3000-2000 έτη</a:t>
            </a:r>
          </a:p>
          <a:p>
            <a:pPr lvl="1">
              <a:lnSpc>
                <a:spcPct val="110000"/>
              </a:lnSpc>
            </a:pPr>
            <a:r>
              <a:rPr lang="el-GR" sz="2000" b="1" smtClean="0"/>
              <a:t>Banteng </a:t>
            </a:r>
            <a:r>
              <a:rPr lang="en-US" sz="2000" b="1" smtClean="0"/>
              <a:t>- </a:t>
            </a:r>
            <a:r>
              <a:rPr lang="el-GR" sz="2000" b="1" smtClean="0"/>
              <a:t>Ιάβα και ΝΑ Ασία πριν 4000 έτη</a:t>
            </a:r>
          </a:p>
          <a:p>
            <a:pPr lvl="1">
              <a:lnSpc>
                <a:spcPct val="110000"/>
              </a:lnSpc>
            </a:pPr>
            <a:r>
              <a:rPr lang="el-GR" sz="2000" b="1" smtClean="0"/>
              <a:t>Gaur </a:t>
            </a:r>
            <a:r>
              <a:rPr lang="en-US" sz="2000" b="1" smtClean="0"/>
              <a:t>- </a:t>
            </a:r>
            <a:r>
              <a:rPr lang="el-GR" sz="2000" b="1" smtClean="0"/>
              <a:t>κοιλάδα του Ινδού</a:t>
            </a:r>
            <a:r>
              <a:rPr lang="en-US" sz="2000" b="1" smtClean="0"/>
              <a:t> </a:t>
            </a:r>
            <a:r>
              <a:rPr lang="el-GR" sz="2000" b="1" smtClean="0"/>
              <a:t>ποταμού πριν 4000 έτη</a:t>
            </a:r>
          </a:p>
          <a:p>
            <a:pPr lvl="1">
              <a:lnSpc>
                <a:spcPct val="110000"/>
              </a:lnSpc>
              <a:buFontTx/>
              <a:buNone/>
            </a:pPr>
            <a:endParaRPr lang="el-GR" sz="20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1"/>
          <p:cNvSpPr>
            <a:spLocks noGrp="1"/>
          </p:cNvSpPr>
          <p:nvPr>
            <p:ph type="title"/>
          </p:nvPr>
        </p:nvSpPr>
        <p:spPr>
          <a:xfrm>
            <a:off x="395288" y="420688"/>
            <a:ext cx="7924800" cy="960437"/>
          </a:xfrm>
        </p:spPr>
        <p:txBody>
          <a:bodyPr/>
          <a:lstStyle/>
          <a:p>
            <a:r>
              <a:rPr lang="el-GR" sz="3600" smtClean="0"/>
              <a:t>Χρόνος και τόπος κατοικιδιοποίησης </a:t>
            </a:r>
            <a:r>
              <a:rPr lang="el-GR" sz="2000" smtClean="0"/>
              <a:t>στα πρόβατα &amp; τις αίγες</a:t>
            </a:r>
          </a:p>
        </p:txBody>
      </p:sp>
      <p:sp>
        <p:nvSpPr>
          <p:cNvPr id="24578" name="Θέση περιεχομένου 2"/>
          <p:cNvSpPr>
            <a:spLocks noGrp="1"/>
          </p:cNvSpPr>
          <p:nvPr>
            <p:ph idx="1"/>
          </p:nvPr>
        </p:nvSpPr>
        <p:spPr>
          <a:xfrm>
            <a:off x="468313" y="1525588"/>
            <a:ext cx="7848600" cy="5332412"/>
          </a:xfrm>
        </p:spPr>
        <p:txBody>
          <a:bodyPr/>
          <a:lstStyle/>
          <a:p>
            <a:pPr marL="457200" indent="-457200"/>
            <a:r>
              <a:rPr lang="el-GR" sz="2000" dirty="0" smtClean="0"/>
              <a:t>Το πρόβατο μαζί με την αίγα θεωρούνται τα πρώτα είδη παραγωγικών ζώων που </a:t>
            </a:r>
            <a:r>
              <a:rPr lang="el-GR" sz="2000" dirty="0" err="1" smtClean="0"/>
              <a:t>κατοικιδιοποιήθηκαν</a:t>
            </a:r>
            <a:r>
              <a:rPr lang="el-GR" sz="2000" dirty="0" smtClean="0"/>
              <a:t>, λόγω:</a:t>
            </a:r>
          </a:p>
          <a:p>
            <a:pPr marL="457200" indent="-457200">
              <a:buFontTx/>
              <a:buAutoNum type="arabicPeriod"/>
            </a:pPr>
            <a:r>
              <a:rPr lang="el-GR" sz="2000" dirty="0" smtClean="0"/>
              <a:t>σχετικά μικρού σωματικού τους μεγέθους </a:t>
            </a:r>
          </a:p>
          <a:p>
            <a:pPr marL="457200" indent="-457200">
              <a:buFontTx/>
              <a:buAutoNum type="arabicPeriod"/>
            </a:pPr>
            <a:r>
              <a:rPr lang="el-GR" sz="2000" dirty="0" smtClean="0"/>
              <a:t>καλά ανεπτυγμένου κοινωνικού ενστίκτου</a:t>
            </a:r>
          </a:p>
          <a:p>
            <a:pPr marL="457200" indent="-457200">
              <a:buFontTx/>
              <a:buAutoNum type="arabicPeriod"/>
            </a:pPr>
            <a:r>
              <a:rPr lang="el-GR" sz="2000" dirty="0" smtClean="0"/>
              <a:t>ικανότητας να αξιοποιούν τις </a:t>
            </a:r>
            <a:r>
              <a:rPr lang="el-GR" sz="2000" dirty="0" err="1" smtClean="0"/>
              <a:t>κυτταρινούχες</a:t>
            </a:r>
            <a:r>
              <a:rPr lang="el-GR" sz="2000" dirty="0" smtClean="0"/>
              <a:t> τροφές</a:t>
            </a:r>
          </a:p>
          <a:p>
            <a:pPr marL="457200" indent="-457200">
              <a:buFont typeface="Wingdings" pitchFamily="2" charset="2"/>
              <a:buNone/>
            </a:pPr>
            <a:r>
              <a:rPr lang="el-GR" sz="2000" dirty="0" smtClean="0"/>
              <a:t>ΠΡΟΒΑΤΟ</a:t>
            </a:r>
          </a:p>
          <a:p>
            <a:pPr marL="457200" indent="-457200"/>
            <a:r>
              <a:rPr lang="el-GR" sz="2000" dirty="0" smtClean="0"/>
              <a:t>Πρώτα σκελετικά υπολείμματα:</a:t>
            </a:r>
          </a:p>
          <a:p>
            <a:pPr marL="838200" lvl="1" indent="-381000">
              <a:buClr>
                <a:schemeClr val="tx1"/>
              </a:buClr>
              <a:buFontTx/>
              <a:buNone/>
            </a:pPr>
            <a:r>
              <a:rPr lang="el-GR" sz="2000" dirty="0" smtClean="0"/>
              <a:t>9000 </a:t>
            </a:r>
            <a:r>
              <a:rPr lang="el-GR" sz="2000" dirty="0" err="1" smtClean="0"/>
              <a:t>π.Χ.</a:t>
            </a:r>
            <a:r>
              <a:rPr lang="el-GR" sz="2000" dirty="0" smtClean="0"/>
              <a:t> στα όρη </a:t>
            </a:r>
            <a:r>
              <a:rPr lang="el-GR" sz="2000" dirty="0" err="1" smtClean="0"/>
              <a:t>Ζάγρου</a:t>
            </a:r>
            <a:r>
              <a:rPr lang="el-GR" sz="2000" dirty="0" smtClean="0"/>
              <a:t> (σπήλαιο </a:t>
            </a:r>
            <a:r>
              <a:rPr lang="el-GR" sz="2000" dirty="0" err="1" smtClean="0"/>
              <a:t>Σανιντάρ</a:t>
            </a:r>
            <a:r>
              <a:rPr lang="el-GR" sz="2000" dirty="0" smtClean="0"/>
              <a:t>) του Ιράκ </a:t>
            </a:r>
          </a:p>
          <a:p>
            <a:pPr marL="838200" lvl="1" indent="-381000">
              <a:buClr>
                <a:schemeClr val="tx1"/>
              </a:buClr>
              <a:buFontTx/>
              <a:buNone/>
            </a:pPr>
            <a:r>
              <a:rPr lang="el-GR" sz="2000" dirty="0" smtClean="0"/>
              <a:t>8000 π. Χ. στο Ιράν (</a:t>
            </a:r>
            <a:r>
              <a:rPr lang="el-GR" sz="2000" dirty="0" err="1" smtClean="0"/>
              <a:t>Πεπέ</a:t>
            </a:r>
            <a:r>
              <a:rPr lang="el-GR" sz="2000" dirty="0" smtClean="0"/>
              <a:t> </a:t>
            </a:r>
            <a:r>
              <a:rPr lang="el-GR" sz="2000" dirty="0" err="1" smtClean="0"/>
              <a:t>Σαραμπί</a:t>
            </a:r>
            <a:r>
              <a:rPr lang="el-GR" sz="2000" dirty="0" smtClean="0"/>
              <a:t>) και</a:t>
            </a:r>
            <a:r>
              <a:rPr lang="en-US" sz="2000" dirty="0" smtClean="0"/>
              <a:t> </a:t>
            </a:r>
            <a:r>
              <a:rPr lang="el-GR" sz="2000" dirty="0" smtClean="0"/>
              <a:t>7000 </a:t>
            </a:r>
            <a:r>
              <a:rPr lang="el-GR" sz="2000" dirty="0" err="1" smtClean="0"/>
              <a:t>π.Χ.</a:t>
            </a:r>
            <a:r>
              <a:rPr lang="el-GR" sz="2000" dirty="0" smtClean="0"/>
              <a:t> στο Βόρειο Ιράκ (</a:t>
            </a:r>
            <a:r>
              <a:rPr lang="el-GR" sz="2000" dirty="0" err="1" smtClean="0"/>
              <a:t>Τζάρμο</a:t>
            </a:r>
            <a:r>
              <a:rPr lang="el-GR" sz="2000" dirty="0" smtClean="0"/>
              <a:t>)</a:t>
            </a:r>
          </a:p>
          <a:p>
            <a:pPr marL="838200" lvl="1" indent="-381000">
              <a:buClr>
                <a:schemeClr val="tx1"/>
              </a:buClr>
              <a:buFontTx/>
              <a:buNone/>
            </a:pPr>
            <a:r>
              <a:rPr lang="el-GR" sz="2000" dirty="0" smtClean="0"/>
              <a:t>6000 - 5000 </a:t>
            </a:r>
            <a:r>
              <a:rPr lang="el-GR" sz="2000" dirty="0" err="1" smtClean="0"/>
              <a:t>π.Χ.</a:t>
            </a:r>
            <a:r>
              <a:rPr lang="el-GR" sz="2000" dirty="0" smtClean="0"/>
              <a:t> στην </a:t>
            </a:r>
            <a:r>
              <a:rPr lang="el-GR" sz="2000" b="1" dirty="0" smtClean="0">
                <a:solidFill>
                  <a:srgbClr val="C00000"/>
                </a:solidFill>
              </a:rPr>
              <a:t>Ελλάδα</a:t>
            </a:r>
            <a:r>
              <a:rPr lang="el-GR" sz="2000" dirty="0" smtClean="0"/>
              <a:t> (σπήλαιο </a:t>
            </a:r>
            <a:r>
              <a:rPr lang="el-GR" sz="2000" dirty="0" err="1" smtClean="0"/>
              <a:t>Φράχθι</a:t>
            </a:r>
            <a:r>
              <a:rPr lang="el-GR" sz="2000" dirty="0" smtClean="0"/>
              <a:t>, </a:t>
            </a:r>
            <a:r>
              <a:rPr lang="el-GR" sz="2000" dirty="0" err="1" smtClean="0"/>
              <a:t>Ερμιονίδα</a:t>
            </a:r>
            <a:r>
              <a:rPr lang="el-GR" sz="2000" dirty="0" smtClean="0"/>
              <a:t>)</a:t>
            </a:r>
          </a:p>
          <a:p>
            <a:pPr marL="838200" lvl="1" indent="-381000">
              <a:buFontTx/>
              <a:buNone/>
            </a:pPr>
            <a:r>
              <a:rPr lang="el-GR" sz="2000" dirty="0" smtClean="0"/>
              <a:t>Το πρόβατο δεν </a:t>
            </a:r>
            <a:r>
              <a:rPr lang="el-GR" sz="2000" dirty="0" err="1" smtClean="0"/>
              <a:t>κατοικιδιοποιήθηκε</a:t>
            </a:r>
            <a:r>
              <a:rPr lang="el-GR" sz="2000" dirty="0" smtClean="0"/>
              <a:t> ποτέ στην Ελλάδα, αλλά έφτασε με εποίκους της ΝΔ Ασίας.</a:t>
            </a:r>
          </a:p>
          <a:p>
            <a:pPr marL="457200" indent="-457200"/>
            <a:r>
              <a:rPr lang="el-GR" sz="2000" dirty="0" smtClean="0"/>
              <a:t>ΑΙΓΑ</a:t>
            </a:r>
          </a:p>
          <a:p>
            <a:pPr marL="838200" lvl="1" indent="-381000">
              <a:buFontTx/>
              <a:buNone/>
            </a:pPr>
            <a:r>
              <a:rPr lang="el-GR" sz="2000" dirty="0" smtClean="0"/>
              <a:t>8000 π. Χ. στη ΝΔ Ασία (ίσως και πριν το πρόβατο)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dirty="0"/>
              <a:t>Χρόνος και τόπος </a:t>
            </a:r>
            <a:r>
              <a:rPr lang="el-GR" dirty="0" err="1"/>
              <a:t>κατοικιδιοποίησης</a:t>
            </a:r>
            <a:r>
              <a:rPr lang="el-GR" dirty="0"/>
              <a:t> στο χοίρο </a:t>
            </a:r>
          </a:p>
        </p:txBody>
      </p:sp>
      <p:sp>
        <p:nvSpPr>
          <p:cNvPr id="25602" name="Θέση περιεχομένου 2"/>
          <p:cNvSpPr>
            <a:spLocks noGrp="1"/>
          </p:cNvSpPr>
          <p:nvPr>
            <p:ph idx="1"/>
          </p:nvPr>
        </p:nvSpPr>
        <p:spPr/>
        <p:txBody>
          <a:bodyPr/>
          <a:lstStyle/>
          <a:p>
            <a:pPr>
              <a:buClr>
                <a:schemeClr val="tx2"/>
              </a:buClr>
            </a:pPr>
            <a:endParaRPr lang="el-GR" smtClean="0"/>
          </a:p>
          <a:p>
            <a:pPr lvl="1">
              <a:buClr>
                <a:schemeClr val="tx2"/>
              </a:buClr>
              <a:buFont typeface="Wingdings" pitchFamily="2" charset="2"/>
              <a:buChar char="l"/>
            </a:pPr>
            <a:r>
              <a:rPr lang="el-GR" smtClean="0"/>
              <a:t>8500 π.Χ. στο Βόρειο Ιράκ (Τζάρμο) </a:t>
            </a:r>
          </a:p>
          <a:p>
            <a:pPr lvl="1">
              <a:buClr>
                <a:schemeClr val="tx2"/>
              </a:buClr>
              <a:buFont typeface="Wingdings" pitchFamily="2" charset="2"/>
              <a:buChar char="l"/>
            </a:pPr>
            <a:r>
              <a:rPr lang="el-GR" smtClean="0"/>
              <a:t>6500 π.Χ. στην Θεσσαλία (Άργισσα)</a:t>
            </a:r>
          </a:p>
          <a:p>
            <a:pPr lvl="1">
              <a:buClr>
                <a:schemeClr val="tx2"/>
              </a:buClr>
              <a:buFont typeface="Wingdings" pitchFamily="2" charset="2"/>
              <a:buChar char="l"/>
            </a:pPr>
            <a:endParaRPr lang="el-GR" smtClean="0"/>
          </a:p>
          <a:p>
            <a:pPr lvl="1">
              <a:buClr>
                <a:schemeClr val="tx2"/>
              </a:buClr>
              <a:buFont typeface="Wingdings" pitchFamily="2" charset="2"/>
              <a:buChar char="l"/>
            </a:pPr>
            <a:r>
              <a:rPr lang="el-GR" smtClean="0"/>
              <a:t>Μάλλον υπήρξαν και άλλα ανεξάρτητα κέντρα κατοικιδιοποίησης στην Ευρώπη και την Ανατολική Ασία</a:t>
            </a:r>
          </a:p>
          <a:p>
            <a:pPr lvl="1">
              <a:buClr>
                <a:schemeClr val="tx2"/>
              </a:buClr>
              <a:buFont typeface="Wingdings" pitchFamily="2" charset="2"/>
              <a:buChar char="l"/>
            </a:pPr>
            <a:endParaRPr lang="el-GR" smtClean="0"/>
          </a:p>
          <a:p>
            <a:pPr lvl="1">
              <a:buClr>
                <a:schemeClr val="tx2"/>
              </a:buClr>
              <a:buFont typeface="Wingdings" pitchFamily="2" charset="2"/>
              <a:buChar char="l"/>
            </a:pPr>
            <a:r>
              <a:rPr lang="el-GR" smtClean="0"/>
              <a:t>4000 π.Χ Κεντρική Ευρώπη και Νότια Κίνα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Τίτλος 1"/>
          <p:cNvSpPr>
            <a:spLocks noGrp="1"/>
          </p:cNvSpPr>
          <p:nvPr>
            <p:ph type="title"/>
          </p:nvPr>
        </p:nvSpPr>
        <p:spPr/>
        <p:txBody>
          <a:bodyPr/>
          <a:lstStyle/>
          <a:p>
            <a:r>
              <a:rPr lang="el-GR" sz="3600" smtClean="0"/>
              <a:t>Χρόνος και τόπος κατοικιδιοποίησης </a:t>
            </a:r>
            <a:r>
              <a:rPr lang="el-GR" sz="2400" smtClean="0"/>
              <a:t>σε άλλα αγροτικά είδη</a:t>
            </a:r>
          </a:p>
        </p:txBody>
      </p:sp>
      <p:sp>
        <p:nvSpPr>
          <p:cNvPr id="26626" name="Θέση περιεχομένου 2"/>
          <p:cNvSpPr>
            <a:spLocks noGrp="1"/>
          </p:cNvSpPr>
          <p:nvPr>
            <p:ph idx="1"/>
          </p:nvPr>
        </p:nvSpPr>
        <p:spPr/>
        <p:txBody>
          <a:bodyPr/>
          <a:lstStyle/>
          <a:p>
            <a:pPr>
              <a:lnSpc>
                <a:spcPct val="80000"/>
              </a:lnSpc>
              <a:buFont typeface="Wingdings" pitchFamily="2" charset="2"/>
              <a:buNone/>
            </a:pPr>
            <a:r>
              <a:rPr lang="el-GR" sz="2400" smtClean="0"/>
              <a:t>Άλογο: πριν από 4000 έτη στη ΝΑ Ασία από τους Μογγόλους .</a:t>
            </a:r>
          </a:p>
          <a:p>
            <a:pPr>
              <a:lnSpc>
                <a:spcPct val="80000"/>
              </a:lnSpc>
              <a:buFont typeface="Wingdings" pitchFamily="2" charset="2"/>
              <a:buNone/>
            </a:pPr>
            <a:r>
              <a:rPr lang="el-GR" sz="2400" smtClean="0"/>
              <a:t>Γάιδαρος: πριν από 4500 έτη στην Αίγυπτο.</a:t>
            </a:r>
          </a:p>
          <a:p>
            <a:pPr>
              <a:lnSpc>
                <a:spcPct val="80000"/>
              </a:lnSpc>
              <a:buFont typeface="Wingdings" pitchFamily="2" charset="2"/>
              <a:buNone/>
            </a:pPr>
            <a:r>
              <a:rPr lang="el-GR" sz="2400" smtClean="0"/>
              <a:t>Κουνέλι: πριν από 1500 έτη στη Γαλλία.</a:t>
            </a:r>
          </a:p>
          <a:p>
            <a:pPr>
              <a:lnSpc>
                <a:spcPct val="80000"/>
              </a:lnSpc>
              <a:buFont typeface="Wingdings" pitchFamily="2" charset="2"/>
              <a:buNone/>
            </a:pPr>
            <a:r>
              <a:rPr lang="el-GR" sz="2400" smtClean="0"/>
              <a:t>Όρνιθα: πριν από 4500 έτη στη νότια Κίνα.</a:t>
            </a:r>
          </a:p>
          <a:p>
            <a:pPr>
              <a:lnSpc>
                <a:spcPct val="80000"/>
              </a:lnSpc>
              <a:buFont typeface="Wingdings" pitchFamily="2" charset="2"/>
              <a:buNone/>
            </a:pPr>
            <a:r>
              <a:rPr lang="el-GR" sz="2400" smtClean="0"/>
              <a:t>Γαλοπούλα: πριν από το 1500 μ.Χ.</a:t>
            </a:r>
          </a:p>
          <a:p>
            <a:pPr>
              <a:lnSpc>
                <a:spcPct val="80000"/>
              </a:lnSpc>
              <a:buFont typeface="Wingdings" pitchFamily="2" charset="2"/>
              <a:buNone/>
            </a:pPr>
            <a:r>
              <a:rPr lang="el-GR" sz="2400" smtClean="0"/>
              <a:t>Χήνα: πριν από 6000 έτη στην Εγγύς Ανατολή.</a:t>
            </a:r>
          </a:p>
          <a:p>
            <a:pPr>
              <a:lnSpc>
                <a:spcPct val="80000"/>
              </a:lnSpc>
              <a:buFont typeface="Wingdings" pitchFamily="2" charset="2"/>
              <a:buNone/>
            </a:pPr>
            <a:r>
              <a:rPr lang="el-GR" sz="2400" smtClean="0"/>
              <a:t>Ορτύκι: πριν από 300 έτη στην Ιαπωνία.</a:t>
            </a:r>
          </a:p>
          <a:p>
            <a:pPr>
              <a:lnSpc>
                <a:spcPct val="80000"/>
              </a:lnSpc>
              <a:buFont typeface="Wingdings" pitchFamily="2" charset="2"/>
              <a:buNone/>
            </a:pPr>
            <a:r>
              <a:rPr lang="el-GR" sz="2400" smtClean="0"/>
              <a:t>Μέλισσα: συστηματικές εκτροφές πριν από 300 έτη. Συγκομιδή μελιού από άγριες μέλισσες πριν από 7000 έτη.</a:t>
            </a:r>
          </a:p>
          <a:p>
            <a:pPr>
              <a:lnSpc>
                <a:spcPct val="80000"/>
              </a:lnSpc>
              <a:buFont typeface="Wingdings" pitchFamily="2" charset="2"/>
              <a:buNone/>
            </a:pPr>
            <a:r>
              <a:rPr lang="el-GR" sz="2400" smtClean="0"/>
              <a:t>Μεταξοσκώληκας: πριν από 2000 έτη στην Κίνα. </a:t>
            </a:r>
          </a:p>
          <a:p>
            <a:pPr>
              <a:lnSpc>
                <a:spcPct val="80000"/>
              </a:lnSpc>
            </a:pPr>
            <a:endParaRPr lang="el-GR" sz="2400" smtClean="0"/>
          </a:p>
          <a:p>
            <a:endParaRPr lang="el-GR"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395288" y="385763"/>
            <a:ext cx="7924800" cy="960437"/>
          </a:xfrm>
        </p:spPr>
        <p:txBody>
          <a:bodyPr/>
          <a:lstStyle/>
          <a:p>
            <a:r>
              <a:rPr lang="el-GR" sz="3600" smtClean="0"/>
              <a:t>Προσπάθειες κατοικιδιοποίησης που δεν ήταν επιτυχείς</a:t>
            </a:r>
          </a:p>
        </p:txBody>
      </p:sp>
      <p:sp>
        <p:nvSpPr>
          <p:cNvPr id="3" name="Θέση περιεχομένου 2"/>
          <p:cNvSpPr>
            <a:spLocks noGrp="1"/>
          </p:cNvSpPr>
          <p:nvPr>
            <p:ph idx="1"/>
          </p:nvPr>
        </p:nvSpPr>
        <p:spPr/>
        <p:txBody>
          <a:bodyPr/>
          <a:lstStyle/>
          <a:p>
            <a:pPr>
              <a:lnSpc>
                <a:spcPct val="90000"/>
              </a:lnSpc>
            </a:pPr>
            <a:r>
              <a:rPr lang="el-GR" sz="2400" smtClean="0"/>
              <a:t>Ζέβρα</a:t>
            </a:r>
          </a:p>
          <a:p>
            <a:pPr lvl="1">
              <a:lnSpc>
                <a:spcPct val="90000"/>
              </a:lnSpc>
            </a:pPr>
            <a:r>
              <a:rPr lang="el-GR" sz="2000" smtClean="0"/>
              <a:t>γενετική συγγένεια με το άλογο </a:t>
            </a:r>
          </a:p>
          <a:p>
            <a:pPr lvl="1">
              <a:lnSpc>
                <a:spcPct val="90000"/>
              </a:lnSpc>
            </a:pPr>
            <a:r>
              <a:rPr lang="el-GR" sz="2000" smtClean="0"/>
              <a:t>διαφορετική συμπεριφορά απέναντι στον άνθρωπο</a:t>
            </a:r>
          </a:p>
          <a:p>
            <a:pPr>
              <a:lnSpc>
                <a:spcPct val="90000"/>
              </a:lnSpc>
            </a:pPr>
            <a:r>
              <a:rPr lang="el-GR" sz="2400" smtClean="0"/>
              <a:t>Ελέφαντας </a:t>
            </a:r>
          </a:p>
          <a:p>
            <a:pPr lvl="1">
              <a:lnSpc>
                <a:spcPct val="90000"/>
              </a:lnSpc>
            </a:pPr>
            <a:r>
              <a:rPr lang="el-GR" sz="2000" smtClean="0"/>
              <a:t>Ζώο εργασίας </a:t>
            </a:r>
          </a:p>
          <a:p>
            <a:pPr lvl="1">
              <a:lnSpc>
                <a:spcPct val="90000"/>
              </a:lnSpc>
            </a:pPr>
            <a:r>
              <a:rPr lang="el-GR" sz="2000" smtClean="0"/>
              <a:t>Αργή ανάπτυξη</a:t>
            </a:r>
          </a:p>
          <a:p>
            <a:pPr>
              <a:lnSpc>
                <a:spcPct val="90000"/>
              </a:lnSpc>
            </a:pPr>
            <a:r>
              <a:rPr lang="el-GR" sz="2400" smtClean="0"/>
              <a:t>Αρκούδα (Grizzly bear) &amp; αφρικανικός βούβαλος</a:t>
            </a:r>
          </a:p>
          <a:p>
            <a:pPr lvl="1">
              <a:lnSpc>
                <a:spcPct val="90000"/>
              </a:lnSpc>
            </a:pPr>
            <a:r>
              <a:rPr lang="el-GR" sz="2000" smtClean="0"/>
              <a:t>Απρόβλεπτη συμπεριφορά </a:t>
            </a:r>
          </a:p>
          <a:p>
            <a:pPr>
              <a:lnSpc>
                <a:spcPct val="90000"/>
              </a:lnSpc>
            </a:pPr>
            <a:r>
              <a:rPr lang="el-GR" sz="2400" smtClean="0"/>
              <a:t>Ελάφι &amp; αντιλόπη</a:t>
            </a:r>
          </a:p>
          <a:p>
            <a:pPr lvl="1">
              <a:lnSpc>
                <a:spcPct val="90000"/>
              </a:lnSpc>
            </a:pPr>
            <a:r>
              <a:rPr lang="el-GR" sz="2000" smtClean="0"/>
              <a:t>Δυσκολία στο σχηματισμό αγέλης</a:t>
            </a:r>
          </a:p>
          <a:p>
            <a:pPr lvl="1">
              <a:lnSpc>
                <a:spcPct val="90000"/>
              </a:lnSpc>
            </a:pPr>
            <a:r>
              <a:rPr lang="el-GR" sz="2000" smtClean="0"/>
              <a:t>Δεν έχουν κοινωνική δομή</a:t>
            </a:r>
          </a:p>
          <a:p>
            <a:pPr lvl="1">
              <a:lnSpc>
                <a:spcPct val="90000"/>
              </a:lnSpc>
            </a:pPr>
            <a:r>
              <a:rPr lang="el-GR" sz="2000" smtClean="0"/>
              <a:t>Τρέπονται σε φυγή όταν αισθανθούν φόβο</a:t>
            </a:r>
          </a:p>
          <a:p>
            <a:pPr>
              <a:buFont typeface="Wingdings" pitchFamily="2" charset="2"/>
              <a:buNone/>
            </a:pPr>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1488"/>
            <a:ext cx="7924800" cy="960437"/>
          </a:xfrm>
        </p:spPr>
        <p:txBody>
          <a:bodyPr>
            <a:normAutofit fontScale="90000"/>
          </a:bodyPr>
          <a:lstStyle/>
          <a:p>
            <a:pPr>
              <a:defRPr/>
            </a:pPr>
            <a:r>
              <a:rPr lang="en-US" dirty="0"/>
              <a:t>K</a:t>
            </a:r>
            <a:r>
              <a:rPr lang="el-GR" dirty="0" err="1"/>
              <a:t>ατοικιδιοποίηση</a:t>
            </a:r>
            <a:r>
              <a:rPr lang="el-GR" dirty="0"/>
              <a:t> άγριων ζώων σήμερα</a:t>
            </a:r>
          </a:p>
        </p:txBody>
      </p:sp>
      <p:sp>
        <p:nvSpPr>
          <p:cNvPr id="28674" name="Θέση κειμένου 2"/>
          <p:cNvSpPr>
            <a:spLocks noGrp="1"/>
          </p:cNvSpPr>
          <p:nvPr>
            <p:ph type="body" idx="1"/>
          </p:nvPr>
        </p:nvSpPr>
        <p:spPr>
          <a:xfrm>
            <a:off x="630238" y="1708150"/>
            <a:ext cx="3868737" cy="1384300"/>
          </a:xfrm>
        </p:spPr>
        <p:txBody>
          <a:bodyPr/>
          <a:lstStyle/>
          <a:p>
            <a:pPr>
              <a:lnSpc>
                <a:spcPct val="90000"/>
              </a:lnSpc>
            </a:pPr>
            <a:r>
              <a:rPr lang="en-US" b="0" smtClean="0"/>
              <a:t>Cervus elaphus</a:t>
            </a:r>
            <a:r>
              <a:rPr lang="el-GR" b="0" smtClean="0"/>
              <a:t>. Το κόκκινο ελάφι (</a:t>
            </a:r>
            <a:r>
              <a:rPr lang="en-US" b="0" smtClean="0"/>
              <a:t>red deer) </a:t>
            </a:r>
            <a:r>
              <a:rPr lang="el-GR" b="0" smtClean="0"/>
              <a:t>με μεγάλους πληθυσμούς σε Βρεττανία, Ν. Ζηλανδία.</a:t>
            </a:r>
          </a:p>
        </p:txBody>
      </p:sp>
      <p:pic>
        <p:nvPicPr>
          <p:cNvPr id="28675" name="Θέση περιεχομένου 6" descr="Cervus elaphus. Το κόκκινο ελάφι (red deer) "/>
          <p:cNvPicPr>
            <a:picLocks noGrp="1" noChangeAspect="1"/>
          </p:cNvPicPr>
          <p:nvPr>
            <p:ph sz="half" idx="2"/>
          </p:nvPr>
        </p:nvPicPr>
        <p:blipFill>
          <a:blip r:embed="rId2"/>
          <a:srcRect/>
          <a:stretch>
            <a:fillRect/>
          </a:stretch>
        </p:blipFill>
        <p:spPr>
          <a:xfrm>
            <a:off x="979488" y="3189288"/>
            <a:ext cx="3170237" cy="2316162"/>
          </a:xfrm>
          <a:ln w="38100">
            <a:solidFill>
              <a:schemeClr val="tx2"/>
            </a:solidFill>
          </a:ln>
        </p:spPr>
      </p:pic>
      <p:sp>
        <p:nvSpPr>
          <p:cNvPr id="28676" name="TextBox 8"/>
          <p:cNvSpPr txBox="1">
            <a:spLocks noChangeArrowheads="1"/>
          </p:cNvSpPr>
          <p:nvPr/>
        </p:nvSpPr>
        <p:spPr bwMode="auto">
          <a:xfrm>
            <a:off x="630238" y="5646738"/>
            <a:ext cx="3519487" cy="1016000"/>
          </a:xfrm>
          <a:prstGeom prst="rect">
            <a:avLst/>
          </a:prstGeom>
          <a:noFill/>
          <a:ln w="9525">
            <a:noFill/>
            <a:miter lim="800000"/>
            <a:headEnd/>
            <a:tailEnd/>
          </a:ln>
        </p:spPr>
        <p:txBody>
          <a:bodyPr>
            <a:spAutoFit/>
          </a:bodyPr>
          <a:lstStyle/>
          <a:p>
            <a:r>
              <a:rPr lang="en-US" sz="2000">
                <a:solidFill>
                  <a:srgbClr val="000000"/>
                </a:solidFill>
              </a:rPr>
              <a:t>http://f1school.gr/animals/files/2010/06/cervus-elaphus-56861.jpg</a:t>
            </a:r>
            <a:endParaRPr lang="el-GR" sz="2000">
              <a:solidFill>
                <a:srgbClr val="000000"/>
              </a:solidFill>
            </a:endParaRPr>
          </a:p>
        </p:txBody>
      </p:sp>
      <p:sp>
        <p:nvSpPr>
          <p:cNvPr id="28677" name="Θέση κειμένου 4" descr="  "/>
          <p:cNvSpPr>
            <a:spLocks noGrp="1"/>
          </p:cNvSpPr>
          <p:nvPr>
            <p:ph type="body" sz="quarter" idx="3"/>
          </p:nvPr>
        </p:nvSpPr>
        <p:spPr>
          <a:xfrm>
            <a:off x="4659313" y="1774825"/>
            <a:ext cx="3887787" cy="1176338"/>
          </a:xfrm>
        </p:spPr>
        <p:txBody>
          <a:bodyPr/>
          <a:lstStyle/>
          <a:p>
            <a:pPr>
              <a:lnSpc>
                <a:spcPct val="90000"/>
              </a:lnSpc>
            </a:pPr>
            <a:r>
              <a:rPr lang="en-US" b="0" smtClean="0"/>
              <a:t>Cuniculus paca. M</a:t>
            </a:r>
            <a:r>
              <a:rPr lang="el-GR" b="0" smtClean="0"/>
              <a:t>οιάζει με το ινδικό χοιρίδιο</a:t>
            </a:r>
            <a:r>
              <a:rPr lang="en-US" b="0" smtClean="0"/>
              <a:t> </a:t>
            </a:r>
            <a:r>
              <a:rPr lang="el-GR" b="0" smtClean="0"/>
              <a:t>και ζει στην κεντρική Αμερική.</a:t>
            </a:r>
          </a:p>
        </p:txBody>
      </p:sp>
      <p:pic>
        <p:nvPicPr>
          <p:cNvPr id="28678" name="Θέση περιεχομένου 5" descr="Cuniculus paca."/>
          <p:cNvPicPr>
            <a:picLocks noGrp="1" noChangeAspect="1"/>
          </p:cNvPicPr>
          <p:nvPr>
            <p:ph sz="quarter" idx="4"/>
          </p:nvPr>
        </p:nvPicPr>
        <p:blipFill>
          <a:blip r:embed="rId3"/>
          <a:srcRect/>
          <a:stretch>
            <a:fillRect/>
          </a:stretch>
        </p:blipFill>
        <p:spPr>
          <a:xfrm>
            <a:off x="4783138" y="3006725"/>
            <a:ext cx="3579812" cy="2681288"/>
          </a:xfrm>
          <a:ln w="38100">
            <a:solidFill>
              <a:schemeClr val="tx2"/>
            </a:solidFill>
          </a:ln>
        </p:spPr>
      </p:pic>
      <p:sp>
        <p:nvSpPr>
          <p:cNvPr id="28679" name="TextBox 9"/>
          <p:cNvSpPr txBox="1">
            <a:spLocks noChangeArrowheads="1"/>
          </p:cNvSpPr>
          <p:nvPr/>
        </p:nvSpPr>
        <p:spPr bwMode="auto">
          <a:xfrm>
            <a:off x="4783138" y="5646738"/>
            <a:ext cx="3536950" cy="1016000"/>
          </a:xfrm>
          <a:prstGeom prst="rect">
            <a:avLst/>
          </a:prstGeom>
          <a:noFill/>
          <a:ln w="9525">
            <a:noFill/>
            <a:miter lim="800000"/>
            <a:headEnd/>
            <a:tailEnd/>
          </a:ln>
        </p:spPr>
        <p:txBody>
          <a:bodyPr>
            <a:spAutoFit/>
          </a:bodyPr>
          <a:lstStyle/>
          <a:p>
            <a:r>
              <a:rPr lang="en-US" sz="2000">
                <a:solidFill>
                  <a:srgbClr val="000000"/>
                </a:solidFill>
              </a:rPr>
              <a:t>http://upload.wikimedia.org/wikipedia/commons/3/36/Cuniculus_paca.jpg</a:t>
            </a:r>
            <a:endParaRPr lang="el-GR" sz="200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298450"/>
            <a:ext cx="7924800" cy="962025"/>
          </a:xfrm>
        </p:spPr>
        <p:txBody>
          <a:bodyPr>
            <a:normAutofit fontScale="90000"/>
          </a:bodyPr>
          <a:lstStyle/>
          <a:p>
            <a:pPr>
              <a:defRPr/>
            </a:pPr>
            <a:r>
              <a:rPr lang="en-US" dirty="0"/>
              <a:t>The Farm-Fox </a:t>
            </a:r>
            <a:r>
              <a:rPr lang="en-US" dirty="0" smtClean="0"/>
              <a:t>Experiment</a:t>
            </a:r>
            <a:r>
              <a:rPr lang="el-GR" dirty="0" smtClean="0"/>
              <a:t> 1/2</a:t>
            </a:r>
            <a:endParaRPr lang="el-GR" dirty="0"/>
          </a:p>
        </p:txBody>
      </p:sp>
      <p:sp>
        <p:nvSpPr>
          <p:cNvPr id="29698" name="Θέση κειμένου 3"/>
          <p:cNvSpPr>
            <a:spLocks noGrp="1"/>
          </p:cNvSpPr>
          <p:nvPr>
            <p:ph type="body" sz="half" idx="2"/>
          </p:nvPr>
        </p:nvSpPr>
        <p:spPr>
          <a:xfrm>
            <a:off x="630238" y="1649413"/>
            <a:ext cx="3838575" cy="4881562"/>
          </a:xfrm>
        </p:spPr>
        <p:txBody>
          <a:bodyPr/>
          <a:lstStyle/>
          <a:p>
            <a:pPr>
              <a:lnSpc>
                <a:spcPct val="120000"/>
              </a:lnSpc>
            </a:pPr>
            <a:r>
              <a:rPr lang="en-US" sz="2000" smtClean="0"/>
              <a:t>1950</a:t>
            </a:r>
            <a:r>
              <a:rPr lang="el-GR" sz="2000" smtClean="0"/>
              <a:t>: Dmitry K. Belyaev began a decades-long effort to breed a population of tame foxes. Belyaev, then director of the Institute of Cytology and Genetics of the U.S.S.R. (now Russian) Academy of Sciences in Novosibirsk, Siberia, hoped to show that physical and morphological changes in domestic animals such as dogs could have resulted from selection for a single behavioral</a:t>
            </a:r>
          </a:p>
          <a:p>
            <a:pPr>
              <a:lnSpc>
                <a:spcPct val="120000"/>
              </a:lnSpc>
            </a:pPr>
            <a:endParaRPr lang="el-GR" sz="2000" smtClean="0"/>
          </a:p>
        </p:txBody>
      </p:sp>
      <p:pic>
        <p:nvPicPr>
          <p:cNvPr id="29699" name="Θέση εικόνας 4" descr="Ο Ρώσος επιστήμονας D. Belyayev πάνω στην κατοικιδιοποίηση της αλεπούς.&#10;"/>
          <p:cNvPicPr>
            <a:picLocks noGrp="1" noChangeAspect="1"/>
          </p:cNvPicPr>
          <p:nvPr>
            <p:ph type="pic" idx="1"/>
          </p:nvPr>
        </p:nvPicPr>
        <p:blipFill>
          <a:blip r:embed="rId2"/>
          <a:srcRect l="12500" r="12500"/>
          <a:stretch>
            <a:fillRect/>
          </a:stretch>
        </p:blipFill>
        <p:spPr>
          <a:xfrm>
            <a:off x="4706938" y="1649413"/>
            <a:ext cx="3613150" cy="3803650"/>
          </a:xfrm>
          <a:ln w="38100">
            <a:solidFill>
              <a:schemeClr val="tx2"/>
            </a:solidFill>
          </a:ln>
        </p:spPr>
      </p:pic>
      <p:sp>
        <p:nvSpPr>
          <p:cNvPr id="29700" name="TextBox 5"/>
          <p:cNvSpPr txBox="1">
            <a:spLocks noChangeArrowheads="1"/>
          </p:cNvSpPr>
          <p:nvPr/>
        </p:nvSpPr>
        <p:spPr bwMode="auto">
          <a:xfrm>
            <a:off x="4706938" y="5495925"/>
            <a:ext cx="3613150" cy="1323975"/>
          </a:xfrm>
          <a:prstGeom prst="rect">
            <a:avLst/>
          </a:prstGeom>
          <a:noFill/>
          <a:ln w="9525">
            <a:noFill/>
            <a:miter lim="800000"/>
            <a:headEnd/>
            <a:tailEnd/>
          </a:ln>
        </p:spPr>
        <p:txBody>
          <a:bodyPr>
            <a:spAutoFit/>
          </a:bodyPr>
          <a:lstStyle/>
          <a:p>
            <a:r>
              <a:rPr lang="el-GR" sz="2000">
                <a:solidFill>
                  <a:srgbClr val="000000"/>
                </a:solidFill>
              </a:rPr>
              <a:t>Ένα πείραμα από τον Ρώσο επιστήμονα </a:t>
            </a:r>
            <a:r>
              <a:rPr lang="en-US" sz="2000">
                <a:solidFill>
                  <a:srgbClr val="000000"/>
                </a:solidFill>
              </a:rPr>
              <a:t>D. Belyayev</a:t>
            </a:r>
            <a:r>
              <a:rPr lang="el-GR" sz="2000">
                <a:solidFill>
                  <a:srgbClr val="000000"/>
                </a:solidFill>
              </a:rPr>
              <a:t> πάνω στην κατοικιδιοποίηση της αλεπούς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298450"/>
            <a:ext cx="7924800" cy="962025"/>
          </a:xfrm>
        </p:spPr>
        <p:txBody>
          <a:bodyPr>
            <a:normAutofit fontScale="90000"/>
          </a:bodyPr>
          <a:lstStyle/>
          <a:p>
            <a:pPr>
              <a:defRPr/>
            </a:pPr>
            <a:r>
              <a:rPr lang="en-US" dirty="0"/>
              <a:t>The Farm-Fox </a:t>
            </a:r>
            <a:r>
              <a:rPr lang="en-US" dirty="0" smtClean="0"/>
              <a:t>Experiment</a:t>
            </a:r>
            <a:r>
              <a:rPr lang="el-GR" dirty="0" smtClean="0"/>
              <a:t> 2/2</a:t>
            </a:r>
            <a:endParaRPr lang="el-GR" dirty="0"/>
          </a:p>
        </p:txBody>
      </p:sp>
      <p:sp>
        <p:nvSpPr>
          <p:cNvPr id="30722" name="Θέση κειμένου 3"/>
          <p:cNvSpPr>
            <a:spLocks noGrp="1"/>
          </p:cNvSpPr>
          <p:nvPr>
            <p:ph type="body" sz="half" idx="2"/>
          </p:nvPr>
        </p:nvSpPr>
        <p:spPr>
          <a:xfrm>
            <a:off x="630238" y="1649413"/>
            <a:ext cx="3838575" cy="5216525"/>
          </a:xfrm>
        </p:spPr>
        <p:txBody>
          <a:bodyPr/>
          <a:lstStyle/>
          <a:p>
            <a:pPr>
              <a:lnSpc>
                <a:spcPct val="120000"/>
              </a:lnSpc>
            </a:pPr>
            <a:r>
              <a:rPr lang="el-GR" sz="2000" smtClean="0"/>
              <a:t>trait, friendliness toward people. Fourteen years after his death, the experiment continues, and the results appear to support Belyaev’s hypothesis.</a:t>
            </a:r>
            <a:r>
              <a:rPr lang="en-US" sz="2000" smtClean="0"/>
              <a:t> (from: </a:t>
            </a:r>
            <a:r>
              <a:rPr lang="en-GB" sz="2000" smtClean="0"/>
              <a:t>Trut L N. (1999): “Early Canid Domestication: The Farm-Fox Experiment. Foxes bred for tamability in a 40-year experiment exhibit remarkable transformations that suggest an interplay between behavioral genetics and development”. American Scientist, Vol 89.)</a:t>
            </a:r>
            <a:endParaRPr lang="el-GR" sz="2000" smtClean="0"/>
          </a:p>
          <a:p>
            <a:pPr>
              <a:lnSpc>
                <a:spcPct val="120000"/>
              </a:lnSpc>
            </a:pPr>
            <a:endParaRPr lang="el-GR" sz="2000" smtClean="0"/>
          </a:p>
        </p:txBody>
      </p:sp>
      <p:pic>
        <p:nvPicPr>
          <p:cNvPr id="30723" name="Θέση εικόνας 4" descr="Ο Ρώσος επιστήμονας D. Belyayev πάνω στην κατοικιδιοποίηση της αλεπούς.&#10;"/>
          <p:cNvPicPr>
            <a:picLocks noGrp="1" noChangeAspect="1"/>
          </p:cNvPicPr>
          <p:nvPr>
            <p:ph type="pic" idx="1"/>
          </p:nvPr>
        </p:nvPicPr>
        <p:blipFill>
          <a:blip r:embed="rId2"/>
          <a:srcRect l="12500" r="12500"/>
          <a:stretch>
            <a:fillRect/>
          </a:stretch>
        </p:blipFill>
        <p:spPr>
          <a:xfrm>
            <a:off x="4706938" y="1649413"/>
            <a:ext cx="3613150" cy="3803650"/>
          </a:xfrm>
          <a:ln w="38100">
            <a:solidFill>
              <a:schemeClr val="tx2"/>
            </a:solidFill>
          </a:ln>
        </p:spPr>
      </p:pic>
      <p:sp>
        <p:nvSpPr>
          <p:cNvPr id="30724" name="TextBox 5"/>
          <p:cNvSpPr txBox="1">
            <a:spLocks noChangeArrowheads="1"/>
          </p:cNvSpPr>
          <p:nvPr/>
        </p:nvSpPr>
        <p:spPr bwMode="auto">
          <a:xfrm>
            <a:off x="4706938" y="5495925"/>
            <a:ext cx="3613150" cy="1323975"/>
          </a:xfrm>
          <a:prstGeom prst="rect">
            <a:avLst/>
          </a:prstGeom>
          <a:noFill/>
          <a:ln w="9525">
            <a:noFill/>
            <a:miter lim="800000"/>
            <a:headEnd/>
            <a:tailEnd/>
          </a:ln>
        </p:spPr>
        <p:txBody>
          <a:bodyPr>
            <a:spAutoFit/>
          </a:bodyPr>
          <a:lstStyle/>
          <a:p>
            <a:r>
              <a:rPr lang="el-GR" sz="2000">
                <a:solidFill>
                  <a:srgbClr val="000000"/>
                </a:solidFill>
              </a:rPr>
              <a:t>Ένα πείραμα από τον Ρώσο επιστήμονα </a:t>
            </a:r>
            <a:r>
              <a:rPr lang="en-US" sz="2000">
                <a:solidFill>
                  <a:srgbClr val="000000"/>
                </a:solidFill>
              </a:rPr>
              <a:t>D. Belyayev</a:t>
            </a:r>
            <a:r>
              <a:rPr lang="el-GR" sz="2000">
                <a:solidFill>
                  <a:srgbClr val="000000"/>
                </a:solidFill>
              </a:rPr>
              <a:t> πάνω στην κατοικιδιοποίηση της αλεπούς</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8126412" cy="960438"/>
          </a:xfrm>
        </p:spPr>
        <p:txBody>
          <a:bodyPr>
            <a:normAutofit fontScale="90000"/>
          </a:bodyPr>
          <a:lstStyle/>
          <a:p>
            <a:pPr>
              <a:defRPr/>
            </a:pPr>
            <a:r>
              <a:rPr lang="el-GR" dirty="0"/>
              <a:t>Κοινά χαρακτηριστικά των ζώων που </a:t>
            </a:r>
            <a:r>
              <a:rPr lang="el-GR" dirty="0" err="1"/>
              <a:t>κατοικιδιοποιήθηκαν</a:t>
            </a:r>
            <a:endParaRPr lang="el-GR" dirty="0"/>
          </a:p>
        </p:txBody>
      </p:sp>
      <p:sp>
        <p:nvSpPr>
          <p:cNvPr id="3" name="Θέση περιεχομένου 2"/>
          <p:cNvSpPr>
            <a:spLocks noGrp="1"/>
          </p:cNvSpPr>
          <p:nvPr>
            <p:ph idx="1"/>
          </p:nvPr>
        </p:nvSpPr>
        <p:spPr/>
        <p:txBody>
          <a:bodyPr/>
          <a:lstStyle/>
          <a:p>
            <a:pPr>
              <a:lnSpc>
                <a:spcPct val="150000"/>
              </a:lnSpc>
              <a:defRPr/>
            </a:pPr>
            <a:r>
              <a:rPr lang="el-GR" dirty="0"/>
              <a:t>Ζουν σε ομάδες εκ φύσεως</a:t>
            </a:r>
          </a:p>
          <a:p>
            <a:pPr>
              <a:lnSpc>
                <a:spcPct val="150000"/>
              </a:lnSpc>
              <a:defRPr/>
            </a:pPr>
            <a:r>
              <a:rPr lang="el-GR" dirty="0"/>
              <a:t>Υπάρχει μια ιεραρχική κοινωνική δομή</a:t>
            </a:r>
          </a:p>
          <a:p>
            <a:pPr>
              <a:lnSpc>
                <a:spcPct val="150000"/>
              </a:lnSpc>
              <a:defRPr/>
            </a:pPr>
            <a:r>
              <a:rPr lang="el-GR" dirty="0"/>
              <a:t>Επιτρέπεται στον άνθρωπο να ασκήσει έναν κυρίαρχο ρόλο </a:t>
            </a:r>
          </a:p>
          <a:p>
            <a:pPr marL="0" indent="0">
              <a:lnSpc>
                <a:spcPct val="150000"/>
              </a:lnSpc>
              <a:buFont typeface="Wingdings" pitchFamily="2" charset="2"/>
              <a:buNone/>
              <a:defRPr/>
            </a:pP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dirty="0"/>
              <a:t>Αντικειμενικοί στόχοι του </a:t>
            </a:r>
            <a:r>
              <a:rPr lang="el-GR" dirty="0" smtClean="0"/>
              <a:t>μαθήματος 1</a:t>
            </a:r>
            <a:endParaRPr lang="el-GR" dirty="0"/>
          </a:p>
        </p:txBody>
      </p:sp>
      <p:sp>
        <p:nvSpPr>
          <p:cNvPr id="3" name="Θέση περιεχομένου 2"/>
          <p:cNvSpPr>
            <a:spLocks noGrp="1"/>
          </p:cNvSpPr>
          <p:nvPr>
            <p:ph idx="1"/>
          </p:nvPr>
        </p:nvSpPr>
        <p:spPr/>
        <p:txBody>
          <a:bodyPr/>
          <a:lstStyle/>
          <a:p>
            <a:pPr>
              <a:defRPr/>
            </a:pPr>
            <a:r>
              <a:rPr lang="el-GR" dirty="0" smtClean="0"/>
              <a:t>Θ</a:t>
            </a:r>
            <a:r>
              <a:rPr lang="el-GR" dirty="0" smtClean="0"/>
              <a:t>εωρίες </a:t>
            </a:r>
            <a:r>
              <a:rPr lang="el-GR" dirty="0"/>
              <a:t>που έχουν διατυπωθεί σχετικά με τα αίτια που ώθησαν τον άνθρωπο να προβεί στην </a:t>
            </a:r>
            <a:r>
              <a:rPr lang="el-GR" dirty="0" err="1"/>
              <a:t>κατοικιδιοποίηση</a:t>
            </a:r>
            <a:r>
              <a:rPr lang="el-GR" dirty="0"/>
              <a:t> ορισμένων </a:t>
            </a:r>
            <a:r>
              <a:rPr lang="el-GR" dirty="0" smtClean="0"/>
              <a:t>ειδών </a:t>
            </a:r>
          </a:p>
          <a:p>
            <a:pPr>
              <a:defRPr/>
            </a:pPr>
            <a:r>
              <a:rPr lang="el-GR" dirty="0" smtClean="0"/>
              <a:t>ο </a:t>
            </a:r>
            <a:r>
              <a:rPr lang="el-GR" dirty="0"/>
              <a:t>χρόνος που συνέβη η </a:t>
            </a:r>
            <a:r>
              <a:rPr lang="el-GR" dirty="0" err="1"/>
              <a:t>κατοικιδιοποίηση</a:t>
            </a:r>
            <a:r>
              <a:rPr lang="el-GR" dirty="0"/>
              <a:t> και οι αντίστοιχες περιοχές.</a:t>
            </a:r>
          </a:p>
          <a:p>
            <a:pPr marL="0" indent="0">
              <a:buFont typeface="Wingdings" pitchFamily="2" charset="2"/>
              <a:buNone/>
              <a:defRPr/>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p:txBody>
          <a:bodyPr/>
          <a:lstStyle/>
          <a:p>
            <a:r>
              <a:rPr lang="el-GR" smtClean="0"/>
              <a:t>Βιβλιογραφία</a:t>
            </a:r>
            <a:r>
              <a:rPr lang="en-US" smtClean="0"/>
              <a:t> 1</a:t>
            </a:r>
            <a:endParaRPr lang="el-GR" smtClean="0"/>
          </a:p>
        </p:txBody>
      </p:sp>
      <p:sp>
        <p:nvSpPr>
          <p:cNvPr id="3" name="Θέση περιεχομένου 2"/>
          <p:cNvSpPr>
            <a:spLocks noGrp="1"/>
          </p:cNvSpPr>
          <p:nvPr>
            <p:ph idx="1"/>
          </p:nvPr>
        </p:nvSpPr>
        <p:spPr/>
        <p:txBody>
          <a:bodyPr/>
          <a:lstStyle/>
          <a:p>
            <a:pPr algn="just">
              <a:defRPr/>
            </a:pPr>
            <a:r>
              <a:rPr lang="el-GR" dirty="0"/>
              <a:t>Ρογδάκης </a:t>
            </a:r>
            <a:r>
              <a:rPr lang="el-GR" dirty="0" err="1"/>
              <a:t>Εμμ</a:t>
            </a:r>
            <a:r>
              <a:rPr lang="el-GR" dirty="0"/>
              <a:t>. (2006): κεφάλαιο</a:t>
            </a:r>
            <a:r>
              <a:rPr lang="en-US" dirty="0"/>
              <a:t> 3 </a:t>
            </a:r>
            <a:r>
              <a:rPr lang="el-GR" dirty="0"/>
              <a:t>από «Γενική Ζωοτεχνία», εκδόσεις </a:t>
            </a:r>
            <a:r>
              <a:rPr lang="el-GR" dirty="0" err="1"/>
              <a:t>Αθ</a:t>
            </a:r>
            <a:r>
              <a:rPr lang="el-GR" dirty="0"/>
              <a:t>. Σταμούλης.</a:t>
            </a:r>
          </a:p>
          <a:p>
            <a:pPr marL="609600" indent="-609600">
              <a:defRPr/>
            </a:pPr>
            <a:endParaRPr lang="el-GR" dirty="0"/>
          </a:p>
          <a:p>
            <a:pPr marL="0" indent="0">
              <a:buFont typeface="Wingdings" pitchFamily="2" charset="2"/>
              <a:buNone/>
              <a:defRPr/>
            </a:pP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Επιπλέον προτεινόμενη </a:t>
            </a:r>
            <a:r>
              <a:rPr lang="el-GR" dirty="0" smtClean="0"/>
              <a:t>βιβλιογραφία</a:t>
            </a:r>
            <a:r>
              <a:rPr lang="en-US" dirty="0" smtClean="0"/>
              <a:t> 1</a:t>
            </a:r>
            <a:endParaRPr lang="el-GR" dirty="0"/>
          </a:p>
        </p:txBody>
      </p:sp>
      <p:sp>
        <p:nvSpPr>
          <p:cNvPr id="33794" name="Θέση περιεχομένου 2"/>
          <p:cNvSpPr>
            <a:spLocks noGrp="1"/>
          </p:cNvSpPr>
          <p:nvPr>
            <p:ph idx="1"/>
          </p:nvPr>
        </p:nvSpPr>
        <p:spPr/>
        <p:txBody>
          <a:bodyPr/>
          <a:lstStyle/>
          <a:p>
            <a:pPr marL="609600" indent="-609600" algn="just">
              <a:buFont typeface="Wingdings" pitchFamily="2" charset="2"/>
              <a:buAutoNum type="arabicPeriod"/>
            </a:pPr>
            <a:r>
              <a:rPr lang="en-GB" sz="2000" smtClean="0"/>
              <a:t>Trut L N. (1999): “Early Canid Domestication: The </a:t>
            </a:r>
            <a:r>
              <a:rPr lang="en-GB" sz="2000" b="1" smtClean="0"/>
              <a:t>Farm-Fox Experiment</a:t>
            </a:r>
            <a:r>
              <a:rPr lang="en-GB" sz="2000" smtClean="0"/>
              <a:t>. Foxes bred for tamability in a 40-year experiment exhibit remarkable transformations that suggest an interplay between behavioral genetics and development”. American Scientist, Vol 89.</a:t>
            </a:r>
            <a:endParaRPr lang="el-GR" sz="2000" smtClean="0"/>
          </a:p>
          <a:p>
            <a:pPr marL="609600" indent="-609600" algn="just">
              <a:buFont typeface="Wingdings" pitchFamily="2" charset="2"/>
              <a:buAutoNum type="arabicPeriod"/>
            </a:pPr>
            <a:r>
              <a:rPr lang="en-GB" sz="2000" smtClean="0"/>
              <a:t>Diamond J. </a:t>
            </a:r>
            <a:r>
              <a:rPr lang="en-US" sz="2000" smtClean="0"/>
              <a:t>(2002): “</a:t>
            </a:r>
            <a:r>
              <a:rPr lang="en-GB" sz="2000" smtClean="0"/>
              <a:t>Evolution, consequences and future of </a:t>
            </a:r>
            <a:r>
              <a:rPr lang="en-GB" sz="2000" b="1" smtClean="0"/>
              <a:t>plant and animal domestication</a:t>
            </a:r>
            <a:r>
              <a:rPr lang="en-US" sz="2000" smtClean="0"/>
              <a:t>”. Nature, Vol 418, 8 August 2002: 700-707.</a:t>
            </a:r>
            <a:endParaRPr lang="el-GR" sz="2000" smtClean="0"/>
          </a:p>
          <a:p>
            <a:pPr marL="609600" indent="-609600" algn="just"/>
            <a:r>
              <a:rPr lang="en-US" sz="2000" smtClean="0"/>
              <a:t>Vigne J-D. (2011): The origins of animal domestication &amp; husbandry: A major change in the history of humanity and the biosphere. Comptes Rendus Biologies 334, pp171-181.</a:t>
            </a:r>
            <a:endParaRPr lang="el-GR" sz="2000" smtClean="0"/>
          </a:p>
          <a:p>
            <a:pPr marL="609600" indent="-609600" algn="just"/>
            <a:r>
              <a:rPr lang="en-GB" sz="2000" smtClean="0"/>
              <a:t>Price E. O. (1999): «Behavioral development in animals undergoing domestication». Applied Animal Behaviour Science: 65, 45–271.CAB.</a:t>
            </a:r>
            <a:endParaRPr lang="el-GR" sz="2000" smtClean="0"/>
          </a:p>
          <a:p>
            <a:pPr marL="609600" indent="-609600" algn="just"/>
            <a:endParaRPr lang="el-GR"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p:txBody>
          <a:bodyPr/>
          <a:lstStyle/>
          <a:p>
            <a:r>
              <a:rPr lang="el-GR" smtClean="0"/>
              <a:t>Λέξεις - έννοιες κλειδιά 1</a:t>
            </a:r>
          </a:p>
        </p:txBody>
      </p:sp>
      <p:sp>
        <p:nvSpPr>
          <p:cNvPr id="34818" name="Θέση περιεχομένου 2"/>
          <p:cNvSpPr>
            <a:spLocks noGrp="1"/>
          </p:cNvSpPr>
          <p:nvPr>
            <p:ph idx="1"/>
          </p:nvPr>
        </p:nvSpPr>
        <p:spPr/>
        <p:txBody>
          <a:bodyPr/>
          <a:lstStyle/>
          <a:p>
            <a:pPr>
              <a:lnSpc>
                <a:spcPct val="150000"/>
              </a:lnSpc>
            </a:pPr>
            <a:r>
              <a:rPr lang="el-GR" smtClean="0"/>
              <a:t>Κατοικιδιοποίηση, Πλειστόκαινος, θεωρία της όασης</a:t>
            </a:r>
          </a:p>
          <a:p>
            <a:pPr>
              <a:lnSpc>
                <a:spcPct val="150000"/>
              </a:lnSpc>
            </a:pPr>
            <a:r>
              <a:rPr lang="en-US" smtClean="0"/>
              <a:t>Domestication, Plestocene, theory of oasis</a:t>
            </a:r>
            <a:endParaRPr lang="el-GR" smtClean="0"/>
          </a:p>
          <a:p>
            <a:pPr>
              <a:lnSpc>
                <a:spcPct val="150000"/>
              </a:lnSpc>
            </a:pPr>
            <a:endParaRPr lang="el-G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2"/>
          <p:cNvSpPr>
            <a:spLocks noGrp="1"/>
          </p:cNvSpPr>
          <p:nvPr>
            <p:ph type="ctrTitle" sz="quarter"/>
          </p:nvPr>
        </p:nvSpPr>
        <p:spPr/>
        <p:txBody>
          <a:bodyPr/>
          <a:lstStyle/>
          <a:p>
            <a:r>
              <a:rPr lang="el-GR" smtClean="0"/>
              <a:t>Εισαγωγή στη </a:t>
            </a:r>
            <a:r>
              <a:rPr lang="en-US" smtClean="0"/>
              <a:t> </a:t>
            </a:r>
            <a:r>
              <a:rPr lang="el-GR" smtClean="0"/>
              <a:t>Ζωοτεχνία</a:t>
            </a:r>
          </a:p>
        </p:txBody>
      </p:sp>
      <p:sp>
        <p:nvSpPr>
          <p:cNvPr id="35842" name="Υπότιτλος 1"/>
          <p:cNvSpPr>
            <a:spLocks noGrp="1"/>
          </p:cNvSpPr>
          <p:nvPr>
            <p:ph type="subTitle" idx="1"/>
          </p:nvPr>
        </p:nvSpPr>
        <p:spPr/>
        <p:txBody>
          <a:bodyPr/>
          <a:lstStyle/>
          <a:p>
            <a:r>
              <a:rPr lang="el-GR" smtClean="0"/>
              <a:t>Θεματική ενότητα 2. </a:t>
            </a:r>
            <a:br>
              <a:rPr lang="el-GR" smtClean="0"/>
            </a:br>
            <a:r>
              <a:rPr lang="el-GR" smtClean="0"/>
              <a:t>(5</a:t>
            </a:r>
            <a:r>
              <a:rPr lang="en-US" smtClean="0"/>
              <a:t>. </a:t>
            </a:r>
            <a:r>
              <a:rPr lang="el-GR" smtClean="0"/>
              <a:t>Μεταβολές που υπέστησαν τα ζώα κατά την πορεία της κατοικιδιοποίησης)</a:t>
            </a:r>
          </a:p>
        </p:txBody>
      </p:sp>
      <p:sp>
        <p:nvSpPr>
          <p:cNvPr id="35843"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r>
              <a:rPr lang="el-GR" sz="1300" b="1">
                <a:solidFill>
                  <a:schemeClr val="bg1"/>
                </a:solidFill>
              </a:rPr>
              <a:t>Τμήμα: Επιστήμης Ζωικής Παραγωγής &amp; Υδατοκαλλιεργειών</a:t>
            </a:r>
          </a:p>
        </p:txBody>
      </p:sp>
      <p:sp>
        <p:nvSpPr>
          <p:cNvPr id="35844" name="Text Box 5"/>
          <p:cNvSpPr txBox="1">
            <a:spLocks noChangeArrowheads="1"/>
          </p:cNvSpPr>
          <p:nvPr/>
        </p:nvSpPr>
        <p:spPr bwMode="auto">
          <a:xfrm>
            <a:off x="3563938" y="5303838"/>
            <a:ext cx="3084512" cy="292100"/>
          </a:xfrm>
          <a:prstGeom prst="rect">
            <a:avLst/>
          </a:prstGeom>
          <a:noFill/>
          <a:ln w="9525">
            <a:noFill/>
            <a:miter lim="800000"/>
            <a:headEnd/>
            <a:tailEnd/>
          </a:ln>
        </p:spPr>
        <p:txBody>
          <a:bodyPr wrap="none">
            <a:spAutoFit/>
          </a:bodyPr>
          <a:lstStyle/>
          <a:p>
            <a:r>
              <a:rPr lang="el-GR" sz="1300" b="1">
                <a:solidFill>
                  <a:schemeClr val="bg1"/>
                </a:solidFill>
              </a:rPr>
              <a:t>Διδάσκουσα: Κουτσούλη Παναγιώτα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20688"/>
            <a:ext cx="7924800" cy="960437"/>
          </a:xfrm>
        </p:spPr>
        <p:txBody>
          <a:bodyPr>
            <a:normAutofit fontScale="90000"/>
          </a:bodyPr>
          <a:lstStyle/>
          <a:p>
            <a:pPr>
              <a:defRPr/>
            </a:pPr>
            <a:r>
              <a:rPr lang="el-GR" dirty="0"/>
              <a:t>Αντικειμενικοί στόχοι του </a:t>
            </a:r>
            <a:r>
              <a:rPr lang="el-GR" dirty="0" smtClean="0"/>
              <a:t>μαθήματος 2</a:t>
            </a:r>
            <a:endParaRPr lang="el-GR" dirty="0"/>
          </a:p>
        </p:txBody>
      </p:sp>
      <p:sp>
        <p:nvSpPr>
          <p:cNvPr id="36866" name="Θέση περιεχομένου 2"/>
          <p:cNvSpPr>
            <a:spLocks noGrp="1"/>
          </p:cNvSpPr>
          <p:nvPr>
            <p:ph idx="1"/>
          </p:nvPr>
        </p:nvSpPr>
        <p:spPr/>
        <p:txBody>
          <a:bodyPr/>
          <a:lstStyle/>
          <a:p>
            <a:pPr>
              <a:lnSpc>
                <a:spcPct val="150000"/>
              </a:lnSpc>
              <a:buFont typeface="Wingdings" pitchFamily="2" charset="2"/>
              <a:buNone/>
            </a:pPr>
            <a:r>
              <a:rPr lang="el-GR" dirty="0" smtClean="0"/>
              <a:t>	</a:t>
            </a:r>
            <a:r>
              <a:rPr lang="el-GR" dirty="0" smtClean="0"/>
              <a:t>Στα ζώα </a:t>
            </a:r>
            <a:r>
              <a:rPr lang="el-GR" dirty="0" err="1" smtClean="0"/>
              <a:t>προξενήθηκαν</a:t>
            </a:r>
            <a:r>
              <a:rPr lang="el-GR" dirty="0" smtClean="0"/>
              <a:t> μετα</a:t>
            </a:r>
            <a:r>
              <a:rPr lang="el-GR" dirty="0" smtClean="0"/>
              <a:t>βολές από </a:t>
            </a:r>
            <a:r>
              <a:rPr lang="el-GR" dirty="0" smtClean="0"/>
              <a:t>την αλλαγή στον τρόπο διαβίωσης </a:t>
            </a:r>
            <a:r>
              <a:rPr lang="el-GR" dirty="0" smtClean="0"/>
              <a:t>τους </a:t>
            </a:r>
            <a:r>
              <a:rPr lang="el-GR" dirty="0" smtClean="0"/>
              <a:t>κατά την </a:t>
            </a:r>
            <a:r>
              <a:rPr lang="el-GR" dirty="0" smtClean="0"/>
              <a:t>διαδικασία της </a:t>
            </a:r>
            <a:r>
              <a:rPr lang="el-GR" dirty="0" err="1" smtClean="0"/>
              <a:t>κατοικιδιοποίησή</a:t>
            </a:r>
            <a:r>
              <a:rPr lang="el-GR" dirty="0" smtClean="0"/>
              <a:t> τους</a:t>
            </a:r>
            <a:endParaRPr lang="el-G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Επιδιωκόμενα μαθησιακά </a:t>
            </a:r>
            <a:r>
              <a:rPr lang="el-GR" dirty="0" smtClean="0"/>
              <a:t>αποτελέσματα 2</a:t>
            </a:r>
            <a:endParaRPr lang="el-GR" dirty="0"/>
          </a:p>
        </p:txBody>
      </p:sp>
      <p:sp>
        <p:nvSpPr>
          <p:cNvPr id="37890" name="Θέση περιεχομένου 2"/>
          <p:cNvSpPr>
            <a:spLocks noGrp="1"/>
          </p:cNvSpPr>
          <p:nvPr>
            <p:ph idx="1"/>
          </p:nvPr>
        </p:nvSpPr>
        <p:spPr/>
        <p:txBody>
          <a:bodyPr/>
          <a:lstStyle/>
          <a:p>
            <a:pPr>
              <a:lnSpc>
                <a:spcPct val="150000"/>
              </a:lnSpc>
              <a:buFont typeface="Wingdings" pitchFamily="2" charset="2"/>
              <a:buNone/>
            </a:pPr>
            <a:r>
              <a:rPr lang="el-GR" dirty="0" smtClean="0"/>
              <a:t>	</a:t>
            </a:r>
            <a:r>
              <a:rPr lang="el-GR" dirty="0" smtClean="0"/>
              <a:t>Η </a:t>
            </a:r>
            <a:r>
              <a:rPr lang="el-GR" dirty="0" smtClean="0"/>
              <a:t>προσαρμογή που υπέστησαν τα ζώα στο τεχνητό περιβάλλον της </a:t>
            </a:r>
            <a:r>
              <a:rPr lang="el-GR" dirty="0" err="1" smtClean="0"/>
              <a:t>κατοικιδιοποίησης</a:t>
            </a:r>
            <a:r>
              <a:rPr lang="el-GR"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p:txBody>
          <a:bodyPr/>
          <a:lstStyle/>
          <a:p>
            <a:r>
              <a:rPr lang="el-GR" smtClean="0"/>
              <a:t>Μαθησιακοί στόχοι 2</a:t>
            </a:r>
          </a:p>
        </p:txBody>
      </p:sp>
      <p:sp>
        <p:nvSpPr>
          <p:cNvPr id="38914" name="Θέση περιεχομένου 2"/>
          <p:cNvSpPr>
            <a:spLocks noGrp="1"/>
          </p:cNvSpPr>
          <p:nvPr>
            <p:ph idx="1"/>
          </p:nvPr>
        </p:nvSpPr>
        <p:spPr/>
        <p:txBody>
          <a:bodyPr/>
          <a:lstStyle/>
          <a:p>
            <a:pPr>
              <a:lnSpc>
                <a:spcPct val="150000"/>
              </a:lnSpc>
            </a:pPr>
            <a:r>
              <a:rPr lang="el-GR" sz="2400" dirty="0" smtClean="0"/>
              <a:t>	</a:t>
            </a:r>
            <a:r>
              <a:rPr lang="el-GR" sz="2400" dirty="0" smtClean="0"/>
              <a:t>Τα </a:t>
            </a:r>
            <a:r>
              <a:rPr lang="el-GR" sz="2400" dirty="0" smtClean="0"/>
              <a:t>ζώα προσαρμόστηκαν στο τεχνητό περιβάλλον που τους παρείχε ο άνθρωπος ενώ μεταβλήθηκαν σημαντικά τα μορφολογικά, παραγωγικά και ηθολογικά χαρακτηριστικά τους.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 Μεταβολές κατά την πορεία της </a:t>
            </a:r>
            <a:r>
              <a:rPr lang="el-GR" dirty="0" err="1" smtClean="0"/>
              <a:t>κατοικιδιοποίησης</a:t>
            </a:r>
            <a:r>
              <a:rPr lang="el-GR" dirty="0" smtClean="0"/>
              <a:t> 1/2</a:t>
            </a:r>
            <a:endParaRPr lang="el-GR" dirty="0"/>
          </a:p>
        </p:txBody>
      </p:sp>
      <p:sp>
        <p:nvSpPr>
          <p:cNvPr id="39938" name="Θέση περιεχομένου 2"/>
          <p:cNvSpPr>
            <a:spLocks noGrp="1"/>
          </p:cNvSpPr>
          <p:nvPr>
            <p:ph idx="1"/>
          </p:nvPr>
        </p:nvSpPr>
        <p:spPr/>
        <p:txBody>
          <a:bodyPr/>
          <a:lstStyle/>
          <a:p>
            <a:pPr marL="92075" indent="0">
              <a:lnSpc>
                <a:spcPct val="95000"/>
              </a:lnSpc>
              <a:buFont typeface="Wingdings" pitchFamily="2" charset="2"/>
              <a:buNone/>
            </a:pPr>
            <a:r>
              <a:rPr lang="el-GR" sz="2400" dirty="0" smtClean="0"/>
              <a:t>Η προσαρμογή των ζώων στο τεχνητό περιβάλλον της </a:t>
            </a:r>
            <a:r>
              <a:rPr lang="el-GR" sz="2400" dirty="0" err="1" smtClean="0"/>
              <a:t>κατοικιδιοποίησης</a:t>
            </a:r>
            <a:r>
              <a:rPr lang="el-GR" sz="2400" dirty="0" smtClean="0"/>
              <a:t>, έγινε μέσω:</a:t>
            </a:r>
          </a:p>
          <a:p>
            <a:pPr marL="1338263" lvl="1" indent="-533400">
              <a:lnSpc>
                <a:spcPct val="110000"/>
              </a:lnSpc>
              <a:buFontTx/>
              <a:buNone/>
            </a:pPr>
            <a:r>
              <a:rPr lang="el-GR" sz="2000" dirty="0" smtClean="0"/>
              <a:t>	φυσικής επιλογής</a:t>
            </a:r>
          </a:p>
          <a:p>
            <a:pPr marL="1338263" lvl="1" indent="-533400">
              <a:lnSpc>
                <a:spcPct val="110000"/>
              </a:lnSpc>
              <a:buFontTx/>
              <a:buNone/>
            </a:pPr>
            <a:r>
              <a:rPr lang="el-GR" sz="2000" dirty="0" smtClean="0"/>
              <a:t>	τεχνητής επιλογής προς διάφορες κατευθύνσεις, ανάλογα με τις ανάγκες  </a:t>
            </a:r>
          </a:p>
          <a:p>
            <a:pPr marL="1338263" lvl="1" indent="-533400">
              <a:lnSpc>
                <a:spcPct val="110000"/>
              </a:lnSpc>
              <a:buFontTx/>
              <a:buNone/>
            </a:pPr>
            <a:r>
              <a:rPr lang="el-GR" sz="2000" dirty="0" smtClean="0"/>
              <a:t>	</a:t>
            </a:r>
            <a:r>
              <a:rPr lang="el-GR" sz="2000" dirty="0" err="1" smtClean="0"/>
              <a:t>ομομειξίας</a:t>
            </a:r>
            <a:endParaRPr lang="el-GR" sz="2000" dirty="0" smtClean="0"/>
          </a:p>
          <a:p>
            <a:pPr marL="1338263" lvl="1" indent="-533400">
              <a:lnSpc>
                <a:spcPct val="110000"/>
              </a:lnSpc>
              <a:buFontTx/>
              <a:buNone/>
            </a:pPr>
            <a:r>
              <a:rPr lang="el-GR" sz="2000" dirty="0" smtClean="0"/>
              <a:t>	γενετικής παρέκκλισης</a:t>
            </a:r>
          </a:p>
          <a:p>
            <a:pPr marL="1338263" lvl="1" indent="-533400">
              <a:lnSpc>
                <a:spcPct val="110000"/>
              </a:lnSpc>
              <a:buFontTx/>
              <a:buNone/>
            </a:pPr>
            <a:r>
              <a:rPr lang="el-GR" sz="2000" dirty="0" smtClean="0"/>
              <a:t>	εμφάνισης σποραδικών μεταλλαγών </a:t>
            </a:r>
          </a:p>
          <a:p>
            <a:pPr marL="92075" indent="0">
              <a:lnSpc>
                <a:spcPct val="110000"/>
              </a:lnSpc>
              <a:buFont typeface="Wingdings" pitchFamily="2" charset="2"/>
              <a:buNone/>
            </a:pPr>
            <a:r>
              <a:rPr lang="el-GR" sz="2400" dirty="0" smtClean="0"/>
              <a:t>Συνεπώς προκλήθηκαν σημαντικές μεταβολές στα μορφολογικά, παραγωγικά, αναπαραγωγικά και ηθολογικά χαρακτηριστικά των ζώων κατά την πορεία της </a:t>
            </a:r>
            <a:r>
              <a:rPr lang="el-GR" sz="2400" dirty="0" err="1" smtClean="0"/>
              <a:t>κατοικιδιοποίησης</a:t>
            </a:r>
            <a:r>
              <a:rPr lang="el-GR" sz="2400" dirty="0" smtClean="0"/>
              <a:t> τους.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a:defRPr/>
            </a:pPr>
            <a:r>
              <a:rPr lang="el-GR" dirty="0"/>
              <a:t>5. Μεταβολές κατά την πορεία της </a:t>
            </a:r>
            <a:r>
              <a:rPr lang="el-GR" dirty="0" err="1" smtClean="0"/>
              <a:t>κατοικιδιοποίησης</a:t>
            </a:r>
            <a:r>
              <a:rPr lang="el-GR" dirty="0" smtClean="0"/>
              <a:t> 2/2</a:t>
            </a:r>
            <a:endParaRPr lang="el-GR" dirty="0"/>
          </a:p>
        </p:txBody>
      </p:sp>
      <p:sp>
        <p:nvSpPr>
          <p:cNvPr id="3" name="Θέση περιεχομένου 2"/>
          <p:cNvSpPr>
            <a:spLocks noGrp="1"/>
          </p:cNvSpPr>
          <p:nvPr>
            <p:ph idx="1"/>
          </p:nvPr>
        </p:nvSpPr>
        <p:spPr/>
        <p:txBody>
          <a:bodyPr/>
          <a:lstStyle/>
          <a:p>
            <a:pPr marL="457200" indent="-457200">
              <a:lnSpc>
                <a:spcPct val="110000"/>
              </a:lnSpc>
              <a:buFontTx/>
              <a:buAutoNum type="arabicPeriod"/>
            </a:pPr>
            <a:r>
              <a:rPr lang="el-GR" sz="2400" smtClean="0"/>
              <a:t>Σωματικό μέγεθος (μείωση ή αύξηση σε μετέπειτα στάδια, διάπλαση του σώματος).</a:t>
            </a:r>
          </a:p>
          <a:p>
            <a:pPr marL="457200" indent="-457200">
              <a:lnSpc>
                <a:spcPct val="110000"/>
              </a:lnSpc>
              <a:buFontTx/>
              <a:buAutoNum type="arabicPeriod"/>
            </a:pPr>
            <a:r>
              <a:rPr lang="el-GR" sz="2400" smtClean="0"/>
              <a:t>Τρίχωμα (αύξηση του μήκους, απώλεια χρωστικής).</a:t>
            </a:r>
          </a:p>
          <a:p>
            <a:pPr marL="457200" indent="-457200">
              <a:lnSpc>
                <a:spcPct val="110000"/>
              </a:lnSpc>
              <a:buFontTx/>
              <a:buAutoNum type="arabicPeriod"/>
            </a:pPr>
            <a:r>
              <a:rPr lang="el-GR" sz="2400" smtClean="0"/>
              <a:t>Σκελετός (βραχύτερα, λιγότερο συμπαγή οστά, οστά κρανίου, κέρατα, μήκος ουράς). </a:t>
            </a:r>
          </a:p>
          <a:p>
            <a:pPr marL="457200" indent="-457200">
              <a:lnSpc>
                <a:spcPct val="110000"/>
              </a:lnSpc>
              <a:buFontTx/>
              <a:buAutoNum type="arabicPeriod"/>
            </a:pPr>
            <a:r>
              <a:rPr lang="el-GR" sz="2400" smtClean="0"/>
              <a:t>Ιστοί (εγκέφαλος, λίπος, κρέας).</a:t>
            </a:r>
          </a:p>
          <a:p>
            <a:pPr marL="457200" indent="-457200">
              <a:lnSpc>
                <a:spcPct val="110000"/>
              </a:lnSpc>
              <a:buFontTx/>
              <a:buAutoNum type="arabicPeriod"/>
            </a:pPr>
            <a:r>
              <a:rPr lang="el-GR" sz="2400" smtClean="0"/>
              <a:t>Παραγωγικές ιδιότητες (αναπαραγωγικές αποδόσεις, διάρκεια αναπαραγωγικής περιόδου, ρυθμός αύξησης, γαλακτοπαραγωγή κλπ).</a:t>
            </a:r>
          </a:p>
          <a:p>
            <a:pPr marL="457200" indent="-457200">
              <a:lnSpc>
                <a:spcPct val="110000"/>
              </a:lnSpc>
              <a:buFontTx/>
              <a:buAutoNum type="arabicPeriod"/>
            </a:pPr>
            <a:r>
              <a:rPr lang="el-GR" sz="2400" smtClean="0"/>
              <a:t>Συμπεριφορά (μείωση της ερεθιστικότητας και του άγριου χαρακτήρα τους).</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5.1. Μεταβολές στο σωματικό </a:t>
            </a:r>
            <a:r>
              <a:rPr lang="el-GR" dirty="0" smtClean="0"/>
              <a:t>μέγεθος 1/6</a:t>
            </a:r>
            <a:endParaRPr lang="el-GR" dirty="0"/>
          </a:p>
        </p:txBody>
      </p:sp>
      <p:sp>
        <p:nvSpPr>
          <p:cNvPr id="41986" name="Θέση περιεχομένου 2"/>
          <p:cNvSpPr>
            <a:spLocks noGrp="1"/>
          </p:cNvSpPr>
          <p:nvPr>
            <p:ph idx="1"/>
          </p:nvPr>
        </p:nvSpPr>
        <p:spPr>
          <a:xfrm>
            <a:off x="468313" y="1628775"/>
            <a:ext cx="7848600" cy="5083175"/>
          </a:xfrm>
        </p:spPr>
        <p:txBody>
          <a:bodyPr/>
          <a:lstStyle/>
          <a:p>
            <a:pPr>
              <a:lnSpc>
                <a:spcPct val="130000"/>
              </a:lnSpc>
              <a:buFont typeface="Wingdings" pitchFamily="2" charset="2"/>
              <a:buNone/>
            </a:pPr>
            <a:r>
              <a:rPr lang="el-GR" sz="2000" smtClean="0"/>
              <a:t>Αρχικά: </a:t>
            </a:r>
          </a:p>
          <a:p>
            <a:pPr lvl="1">
              <a:lnSpc>
                <a:spcPct val="130000"/>
              </a:lnSpc>
              <a:buClr>
                <a:schemeClr val="tx2"/>
              </a:buClr>
              <a:buFont typeface="Wingdings" pitchFamily="2" charset="2"/>
              <a:buChar char="l"/>
            </a:pPr>
            <a:r>
              <a:rPr lang="el-GR" sz="2000" smtClean="0"/>
              <a:t>Στα μεγάλα είδη θηλαστικών μείωση του σωματικού μεγέθους, με σκοπό την προσαρμογή στις νέες τεχνητές συνθήκες διαβίωσης. </a:t>
            </a:r>
          </a:p>
          <a:p>
            <a:pPr lvl="1">
              <a:lnSpc>
                <a:spcPct val="130000"/>
              </a:lnSpc>
              <a:buClr>
                <a:schemeClr val="tx2"/>
              </a:buClr>
              <a:buFont typeface="Wingdings" pitchFamily="2" charset="2"/>
              <a:buChar char="l"/>
            </a:pPr>
            <a:r>
              <a:rPr lang="el-GR" sz="2000" smtClean="0"/>
              <a:t>Επιλογή ζώων με μικρότερο σωματικό μέθεγος από τους πρώτους εκτροφείς -  μικρότερες ανάγκες συντήρησης και συντομότερη κατανάλωση</a:t>
            </a:r>
          </a:p>
          <a:p>
            <a:pPr>
              <a:lnSpc>
                <a:spcPct val="130000"/>
              </a:lnSpc>
              <a:buFont typeface="Wingdings" pitchFamily="2" charset="2"/>
              <a:buNone/>
            </a:pPr>
            <a:r>
              <a:rPr lang="el-GR" sz="2000" smtClean="0"/>
              <a:t>Κατά τα επόμενα στάδια της κατοικιδιοποίησης, </a:t>
            </a:r>
          </a:p>
          <a:p>
            <a:pPr lvl="1">
              <a:lnSpc>
                <a:spcPct val="130000"/>
              </a:lnSpc>
              <a:buClr>
                <a:schemeClr val="tx2"/>
              </a:buClr>
              <a:buFont typeface="Wingdings" pitchFamily="2" charset="2"/>
              <a:buChar char="l"/>
            </a:pPr>
            <a:r>
              <a:rPr lang="el-GR" sz="2000" smtClean="0"/>
              <a:t>επιλογή και προς τις δύο κατευθύνσεις και αυξήθηκε η παραλλακτικότητα του σωματικού μεγέθους: </a:t>
            </a:r>
            <a:endParaRPr lang="en-US" sz="2000" smtClean="0"/>
          </a:p>
          <a:p>
            <a:pPr>
              <a:lnSpc>
                <a:spcPct val="130000"/>
              </a:lnSpc>
              <a:buFont typeface="Wingdings" pitchFamily="2" charset="2"/>
              <a:buNone/>
            </a:pPr>
            <a:r>
              <a:rPr lang="el-GR" sz="2000" smtClean="0"/>
              <a:t>Η παραπάνω παραλλακτικότητα του σωματικού μεγέθους είναι πολύ - παραγοντικής αιτιολογίας</a:t>
            </a:r>
            <a:r>
              <a:rPr lang="el-GR" sz="2000" b="1" smtClean="0"/>
              <a:t>. </a:t>
            </a:r>
          </a:p>
          <a:p>
            <a:pPr>
              <a:lnSpc>
                <a:spcPct val="130000"/>
              </a:lnSpc>
            </a:pPr>
            <a:endParaRPr lang="el-GR"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Επιδιωκόμενα μαθησιακά </a:t>
            </a:r>
            <a:r>
              <a:rPr lang="el-GR" dirty="0" smtClean="0"/>
              <a:t>αποτελέσματα 1</a:t>
            </a:r>
            <a:endParaRPr lang="el-GR" dirty="0"/>
          </a:p>
        </p:txBody>
      </p:sp>
      <p:sp>
        <p:nvSpPr>
          <p:cNvPr id="3" name="Θέση περιεχομένου 2"/>
          <p:cNvSpPr>
            <a:spLocks noGrp="1"/>
          </p:cNvSpPr>
          <p:nvPr>
            <p:ph idx="1"/>
          </p:nvPr>
        </p:nvSpPr>
        <p:spPr/>
        <p:txBody>
          <a:bodyPr/>
          <a:lstStyle/>
          <a:p>
            <a:pPr>
              <a:lnSpc>
                <a:spcPct val="150000"/>
              </a:lnSpc>
              <a:defRPr/>
            </a:pPr>
            <a:r>
              <a:rPr lang="el-GR" dirty="0" smtClean="0"/>
              <a:t>αίτια </a:t>
            </a:r>
            <a:r>
              <a:rPr lang="el-GR" dirty="0"/>
              <a:t>της </a:t>
            </a:r>
            <a:r>
              <a:rPr lang="el-GR" dirty="0" err="1"/>
              <a:t>κατοικιδιοποίησης</a:t>
            </a:r>
            <a:r>
              <a:rPr lang="el-GR" dirty="0"/>
              <a:t>, </a:t>
            </a:r>
            <a:endParaRPr lang="el-GR" dirty="0" smtClean="0"/>
          </a:p>
          <a:p>
            <a:pPr>
              <a:lnSpc>
                <a:spcPct val="150000"/>
              </a:lnSpc>
              <a:defRPr/>
            </a:pPr>
            <a:r>
              <a:rPr lang="el-GR" dirty="0" smtClean="0"/>
              <a:t>χρόνος και τόπος </a:t>
            </a:r>
            <a:r>
              <a:rPr lang="el-GR" dirty="0" err="1"/>
              <a:t>κατοικιδιοποίησης</a:t>
            </a:r>
            <a:r>
              <a:rPr lang="el-GR" dirty="0"/>
              <a:t> στα σημαντικότερα παραγωγικά </a:t>
            </a:r>
            <a:r>
              <a:rPr lang="el-GR" dirty="0" smtClean="0"/>
              <a:t>ζώα</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a:t>5.1. Μεταβολές στο σωματικό </a:t>
            </a:r>
            <a:r>
              <a:rPr lang="el-GR" dirty="0" smtClean="0"/>
              <a:t>μέγεθος 2/6</a:t>
            </a:r>
            <a:endParaRPr lang="el-GR" dirty="0"/>
          </a:p>
        </p:txBody>
      </p:sp>
      <p:sp>
        <p:nvSpPr>
          <p:cNvPr id="43010" name="Θέση κειμένου 3"/>
          <p:cNvSpPr>
            <a:spLocks noGrp="1"/>
          </p:cNvSpPr>
          <p:nvPr>
            <p:ph type="body" sz="half" idx="2"/>
          </p:nvPr>
        </p:nvSpPr>
        <p:spPr>
          <a:xfrm>
            <a:off x="577850" y="2236788"/>
            <a:ext cx="2949575" cy="3054350"/>
          </a:xfrm>
        </p:spPr>
        <p:txBody>
          <a:bodyPr/>
          <a:lstStyle/>
          <a:p>
            <a:pPr marL="0" lvl="1">
              <a:buClr>
                <a:srgbClr val="006666"/>
              </a:buClr>
            </a:pPr>
            <a:r>
              <a:rPr lang="el-GR" sz="2800" smtClean="0"/>
              <a:t>Φυλή </a:t>
            </a:r>
            <a:r>
              <a:rPr lang="en-US" sz="2800" smtClean="0"/>
              <a:t>C</a:t>
            </a:r>
            <a:r>
              <a:rPr lang="el-GR" sz="2800" smtClean="0"/>
              <a:t>hianina με ύψος ακρωμίου (ΥΑ): 198 cm</a:t>
            </a:r>
            <a:r>
              <a:rPr lang="el-GR" sz="3200" b="1" smtClean="0"/>
              <a:t> </a:t>
            </a:r>
            <a:endParaRPr lang="el-GR" smtClean="0"/>
          </a:p>
          <a:p>
            <a:endParaRPr lang="el-GR" smtClean="0"/>
          </a:p>
          <a:p>
            <a:r>
              <a:rPr lang="en-US" sz="2000" smtClean="0"/>
              <a:t>http://eng.agraria.org/cattle/chianina%20toro.jpg</a:t>
            </a:r>
            <a:endParaRPr lang="el-GR" sz="2000" smtClean="0"/>
          </a:p>
        </p:txBody>
      </p:sp>
      <p:pic>
        <p:nvPicPr>
          <p:cNvPr id="5" name="Θέση εικόνας 4" descr="μεγαλόσωμη φυλή αγελάδων Ιταλικής προέλευσης&#10;"/>
          <p:cNvPicPr>
            <a:picLocks noGrp="1" noChangeAspect="1"/>
          </p:cNvPicPr>
          <p:nvPr>
            <p:ph type="pic" idx="1"/>
          </p:nvPr>
        </p:nvPicPr>
        <p:blipFill>
          <a:blip r:embed="rId2"/>
          <a:stretch>
            <a:fillRect/>
          </a:stretch>
        </p:blipFill>
        <p:spPr>
          <a:xfrm>
            <a:off x="3751263" y="2236788"/>
            <a:ext cx="4865687" cy="3054350"/>
          </a:xfrm>
          <a:effectLst>
            <a:outerShdw blurRad="292100" dist="139700" dir="2700000" algn="tl" rotWithShape="0">
              <a:srgbClr val="333333">
                <a:alpha val="65000"/>
              </a:srgbClr>
            </a:outerShdw>
          </a:effectLst>
        </p:spPr>
      </p:pic>
      <p:sp>
        <p:nvSpPr>
          <p:cNvPr id="43012" name="TextBox 5"/>
          <p:cNvSpPr txBox="1">
            <a:spLocks noChangeArrowheads="1"/>
          </p:cNvSpPr>
          <p:nvPr/>
        </p:nvSpPr>
        <p:spPr bwMode="auto">
          <a:xfrm>
            <a:off x="3751263" y="5648325"/>
            <a:ext cx="4865687" cy="1014413"/>
          </a:xfrm>
          <a:prstGeom prst="rect">
            <a:avLst/>
          </a:prstGeom>
          <a:noFill/>
          <a:ln w="9525">
            <a:noFill/>
            <a:miter lim="800000"/>
            <a:headEnd/>
            <a:tailEnd/>
          </a:ln>
        </p:spPr>
        <p:txBody>
          <a:bodyPr>
            <a:spAutoFit/>
          </a:bodyPr>
          <a:lstStyle/>
          <a:p>
            <a:r>
              <a:rPr lang="el-GR" sz="2000">
                <a:solidFill>
                  <a:srgbClr val="000000"/>
                </a:solidFill>
              </a:rPr>
              <a:t>Όψιμη κρεοπαραγωγικής κατεύθυνσης μεγαλόσωμη φυλή αγελάδων Ιταλικής προέλευσης</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a:t>5.1. Μεταβολές στο σωματικό </a:t>
            </a:r>
            <a:r>
              <a:rPr lang="el-GR" dirty="0" smtClean="0"/>
              <a:t>μέγεθος 3/6</a:t>
            </a:r>
            <a:endParaRPr lang="el-GR" dirty="0"/>
          </a:p>
        </p:txBody>
      </p:sp>
      <p:sp>
        <p:nvSpPr>
          <p:cNvPr id="44034" name="Θέση κειμένου 3"/>
          <p:cNvSpPr>
            <a:spLocks noGrp="1"/>
          </p:cNvSpPr>
          <p:nvPr>
            <p:ph type="body" sz="half" idx="2"/>
          </p:nvPr>
        </p:nvSpPr>
        <p:spPr>
          <a:xfrm>
            <a:off x="577850" y="2236788"/>
            <a:ext cx="2949575" cy="4216400"/>
          </a:xfrm>
        </p:spPr>
        <p:txBody>
          <a:bodyPr/>
          <a:lstStyle/>
          <a:p>
            <a:pPr marL="0" lvl="1">
              <a:buClr>
                <a:srgbClr val="006666"/>
              </a:buClr>
            </a:pPr>
            <a:r>
              <a:rPr lang="el-GR" sz="2800" smtClean="0"/>
              <a:t>Φυλή Dexter με ύψος ακρωμίου (ΥΑ): 100 cm</a:t>
            </a:r>
          </a:p>
          <a:p>
            <a:pPr marL="0" lvl="1">
              <a:buClr>
                <a:srgbClr val="006666"/>
              </a:buClr>
            </a:pPr>
            <a:endParaRPr lang="el-GR" smtClean="0"/>
          </a:p>
          <a:p>
            <a:r>
              <a:rPr lang="en-US" sz="2000" smtClean="0"/>
              <a:t>https://encrypted-tbn0.gstatic.com/images?q=tbn:ANd9GcSzPNL33jIcYCoq4SvGD9Q3j3pnYbLuNxtMvSkOCN7zszl_gz8E</a:t>
            </a:r>
            <a:endParaRPr lang="el-GR" sz="2000" smtClean="0"/>
          </a:p>
        </p:txBody>
      </p:sp>
      <p:pic>
        <p:nvPicPr>
          <p:cNvPr id="6" name="Θέση εικόνας 5" descr="Σχετικά σπάνια και εξαιρετικά μικρόσωμη&#10;φυλή αγελάδων από την Ιρλανδία&#10;"/>
          <p:cNvPicPr>
            <a:picLocks noGrp="1" noChangeAspect="1"/>
          </p:cNvPicPr>
          <p:nvPr>
            <p:ph type="pic" idx="1"/>
          </p:nvPr>
        </p:nvPicPr>
        <p:blipFill>
          <a:blip r:embed="rId2"/>
          <a:stretch>
            <a:fillRect/>
          </a:stretch>
        </p:blipFill>
        <p:spPr>
          <a:xfrm>
            <a:off x="3684588" y="2478088"/>
            <a:ext cx="4635500" cy="3481387"/>
          </a:xfrm>
          <a:effectLst>
            <a:outerShdw blurRad="292100" dist="139700" dir="2700000" algn="tl" rotWithShape="0">
              <a:srgbClr val="333333">
                <a:alpha val="65000"/>
              </a:srgbClr>
            </a:outerShdw>
          </a:effectLst>
        </p:spPr>
      </p:pic>
      <p:sp>
        <p:nvSpPr>
          <p:cNvPr id="44036" name="TextBox 4"/>
          <p:cNvSpPr txBox="1">
            <a:spLocks noChangeArrowheads="1"/>
          </p:cNvSpPr>
          <p:nvPr/>
        </p:nvSpPr>
        <p:spPr bwMode="auto">
          <a:xfrm>
            <a:off x="3527425" y="6129338"/>
            <a:ext cx="5110163" cy="708025"/>
          </a:xfrm>
          <a:prstGeom prst="rect">
            <a:avLst/>
          </a:prstGeom>
          <a:noFill/>
          <a:ln w="9525">
            <a:noFill/>
            <a:miter lim="800000"/>
            <a:headEnd/>
            <a:tailEnd/>
          </a:ln>
        </p:spPr>
        <p:txBody>
          <a:bodyPr>
            <a:spAutoFit/>
          </a:bodyPr>
          <a:lstStyle/>
          <a:p>
            <a:r>
              <a:rPr lang="el-GR" sz="2000">
                <a:solidFill>
                  <a:srgbClr val="000000"/>
                </a:solidFill>
              </a:rPr>
              <a:t>Σχετικά σπάνια και εξαιρετικά μικρόσωμη</a:t>
            </a:r>
          </a:p>
          <a:p>
            <a:r>
              <a:rPr lang="el-GR" sz="2000">
                <a:solidFill>
                  <a:srgbClr val="000000"/>
                </a:solidFill>
              </a:rPr>
              <a:t>φυλή αγελάδων από την Ιρλανδία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a:t>5.1. Μεταβολές στο σωματικό </a:t>
            </a:r>
            <a:r>
              <a:rPr lang="el-GR" dirty="0" smtClean="0"/>
              <a:t>μέγεθος 4/6</a:t>
            </a:r>
            <a:endParaRPr lang="el-GR" dirty="0"/>
          </a:p>
        </p:txBody>
      </p:sp>
      <p:sp>
        <p:nvSpPr>
          <p:cNvPr id="4" name="Θέση κειμένου 3"/>
          <p:cNvSpPr>
            <a:spLocks noGrp="1"/>
          </p:cNvSpPr>
          <p:nvPr>
            <p:ph type="body" sz="half" idx="2"/>
          </p:nvPr>
        </p:nvSpPr>
        <p:spPr>
          <a:xfrm>
            <a:off x="395288" y="1638300"/>
            <a:ext cx="5246687" cy="5151438"/>
          </a:xfrm>
        </p:spPr>
        <p:txBody>
          <a:bodyPr/>
          <a:lstStyle/>
          <a:p>
            <a:pPr>
              <a:lnSpc>
                <a:spcPct val="110000"/>
              </a:lnSpc>
            </a:pPr>
            <a:r>
              <a:rPr lang="el-GR" sz="2000" smtClean="0"/>
              <a:t>απότομες μεταβολές λόγω μεταλλάξεων, </a:t>
            </a:r>
          </a:p>
          <a:p>
            <a:pPr lvl="1">
              <a:lnSpc>
                <a:spcPct val="110000"/>
              </a:lnSpc>
            </a:pPr>
            <a:r>
              <a:rPr lang="el-GR" sz="2000" smtClean="0"/>
              <a:t>πρόβατο Αncο</a:t>
            </a:r>
            <a:r>
              <a:rPr lang="en-US" sz="2000" smtClean="0"/>
              <a:t>n</a:t>
            </a:r>
            <a:r>
              <a:rPr lang="el-GR" sz="2000" smtClean="0"/>
              <a:t>: </a:t>
            </a:r>
          </a:p>
          <a:p>
            <a:pPr marL="1257300" lvl="2" indent="-342900">
              <a:lnSpc>
                <a:spcPct val="110000"/>
              </a:lnSpc>
              <a:buFont typeface="Wingdings" pitchFamily="2" charset="2"/>
              <a:buChar char="l"/>
            </a:pPr>
            <a:r>
              <a:rPr lang="el-GR" sz="2000" smtClean="0"/>
              <a:t>έχει πολύ βραχέα άκρα. </a:t>
            </a:r>
          </a:p>
          <a:p>
            <a:pPr marL="1257300" lvl="2" indent="-342900">
              <a:lnSpc>
                <a:spcPct val="110000"/>
              </a:lnSpc>
              <a:buFont typeface="Wingdings" pitchFamily="2" charset="2"/>
              <a:buChar char="l"/>
            </a:pPr>
            <a:r>
              <a:rPr lang="el-GR" sz="2000" smtClean="0"/>
              <a:t>πρωτοεμφανίστηκε το 1791. </a:t>
            </a:r>
          </a:p>
          <a:p>
            <a:pPr marL="1257300" lvl="2" indent="-342900">
              <a:lnSpc>
                <a:spcPct val="110000"/>
              </a:lnSpc>
              <a:buFont typeface="Wingdings" pitchFamily="2" charset="2"/>
              <a:buChar char="l"/>
            </a:pPr>
            <a:r>
              <a:rPr lang="el-GR" sz="2000" smtClean="0"/>
              <a:t>τα πρόβατα αυτά λόγω των βραχέων άκρων, αδυνατούσαν να πηδούν τους φράχτες των λιβαδιών, οπότε χρειάζονταν λιγότερη επίβλεψη </a:t>
            </a:r>
          </a:p>
          <a:p>
            <a:pPr lvl="1">
              <a:buClr>
                <a:srgbClr val="006666"/>
              </a:buClr>
            </a:pPr>
            <a:endParaRPr lang="el-GR" smtClean="0"/>
          </a:p>
          <a:p>
            <a:r>
              <a:rPr lang="en-US" sz="2000" smtClean="0"/>
              <a:t>http://cache2.allpostersimages.com/p/LRG/37/3797/UTYIF00Z/posters/breeding-short-legged-ancon-ram-to-normal-ewe-produces-a-short-breed-lamb-which-cannot-jump-fences.jpg</a:t>
            </a:r>
            <a:endParaRPr lang="el-GR" sz="2000" smtClean="0"/>
          </a:p>
        </p:txBody>
      </p:sp>
      <p:pic>
        <p:nvPicPr>
          <p:cNvPr id="5" name="Θέση εικόνας 4" descr="Το βραχύσωμο πρόβατο Ancon "/>
          <p:cNvPicPr>
            <a:picLocks noGrp="1" noChangeAspect="1"/>
          </p:cNvPicPr>
          <p:nvPr>
            <p:ph type="pic" idx="1"/>
          </p:nvPr>
        </p:nvPicPr>
        <p:blipFill>
          <a:blip r:embed="rId2"/>
          <a:stretch>
            <a:fillRect/>
          </a:stretch>
        </p:blipFill>
        <p:spPr>
          <a:xfrm>
            <a:off x="5641975" y="1793875"/>
            <a:ext cx="3244850" cy="2667000"/>
          </a:xfrm>
          <a:effectLst>
            <a:outerShdw blurRad="292100" dist="139700" dir="2700000" algn="tl" rotWithShape="0">
              <a:srgbClr val="333333">
                <a:alpha val="65000"/>
              </a:srgbClr>
            </a:outerShdw>
          </a:effectLst>
        </p:spPr>
      </p:pic>
      <p:sp>
        <p:nvSpPr>
          <p:cNvPr id="45060" name="TextBox 5"/>
          <p:cNvSpPr txBox="1">
            <a:spLocks noChangeArrowheads="1"/>
          </p:cNvSpPr>
          <p:nvPr/>
        </p:nvSpPr>
        <p:spPr bwMode="auto">
          <a:xfrm>
            <a:off x="5662613" y="4689475"/>
            <a:ext cx="3416300" cy="1630363"/>
          </a:xfrm>
          <a:prstGeom prst="rect">
            <a:avLst/>
          </a:prstGeom>
          <a:noFill/>
          <a:ln w="9525">
            <a:noFill/>
            <a:miter lim="800000"/>
            <a:headEnd/>
            <a:tailEnd/>
          </a:ln>
        </p:spPr>
        <p:txBody>
          <a:bodyPr>
            <a:spAutoFit/>
          </a:bodyPr>
          <a:lstStyle/>
          <a:p>
            <a:r>
              <a:rPr lang="el-GR" sz="2000">
                <a:solidFill>
                  <a:srgbClr val="000000"/>
                </a:solidFill>
              </a:rPr>
              <a:t>Το βραχύσωμο πρόβατο </a:t>
            </a:r>
            <a:r>
              <a:rPr lang="en-US" sz="2000">
                <a:solidFill>
                  <a:srgbClr val="000000"/>
                </a:solidFill>
              </a:rPr>
              <a:t>Ancon (</a:t>
            </a:r>
            <a:r>
              <a:rPr lang="el-GR" sz="2000">
                <a:solidFill>
                  <a:srgbClr val="000000"/>
                </a:solidFill>
              </a:rPr>
              <a:t>από την ελληνική λέξη αγκώνας) εμφανίστηκε στις ΗΠΑ αλλά δεν έτυχε διάδοσης.</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5.1. Μεταβολές στο σωματικό </a:t>
            </a:r>
            <a:r>
              <a:rPr lang="el-GR" dirty="0" smtClean="0"/>
              <a:t>μέγεθος 5/6</a:t>
            </a:r>
            <a:endParaRPr lang="el-GR" dirty="0"/>
          </a:p>
        </p:txBody>
      </p:sp>
      <p:sp>
        <p:nvSpPr>
          <p:cNvPr id="3" name="Θέση περιεχομένου 2"/>
          <p:cNvSpPr>
            <a:spLocks noGrp="1"/>
          </p:cNvSpPr>
          <p:nvPr>
            <p:ph idx="1"/>
          </p:nvPr>
        </p:nvSpPr>
        <p:spPr/>
        <p:txBody>
          <a:bodyPr/>
          <a:lstStyle/>
          <a:p>
            <a:pPr>
              <a:lnSpc>
                <a:spcPct val="110000"/>
              </a:lnSpc>
              <a:defRPr/>
            </a:pPr>
            <a:r>
              <a:rPr lang="el-GR" dirty="0"/>
              <a:t>απότομες μεταβολές λόγω μεταλλάξεων, </a:t>
            </a:r>
          </a:p>
          <a:p>
            <a:pPr lvl="1">
              <a:lnSpc>
                <a:spcPct val="110000"/>
              </a:lnSpc>
              <a:buFontTx/>
              <a:buNone/>
              <a:defRPr/>
            </a:pPr>
            <a:r>
              <a:rPr lang="el-GR" dirty="0"/>
              <a:t>νάνος όρνιθα: </a:t>
            </a:r>
          </a:p>
          <a:p>
            <a:pPr lvl="2">
              <a:lnSpc>
                <a:spcPct val="110000"/>
              </a:lnSpc>
              <a:defRPr/>
            </a:pPr>
            <a:r>
              <a:rPr lang="el-GR" sz="2400" dirty="0"/>
              <a:t>με  σωματικό βάρος 30 έως 40 % μικρότερο </a:t>
            </a:r>
          </a:p>
          <a:p>
            <a:pPr lvl="2">
              <a:lnSpc>
                <a:spcPct val="110000"/>
              </a:lnSpc>
              <a:defRPr/>
            </a:pPr>
            <a:r>
              <a:rPr lang="el-GR" sz="2400" dirty="0"/>
              <a:t>σημαντική βράχυνση των μακριών οστών</a:t>
            </a:r>
          </a:p>
          <a:p>
            <a:pPr lvl="2">
              <a:lnSpc>
                <a:spcPct val="110000"/>
              </a:lnSpc>
              <a:defRPr/>
            </a:pPr>
            <a:r>
              <a:rPr lang="el-GR" sz="2400" dirty="0" smtClean="0"/>
              <a:t>η συγκεκριμένη </a:t>
            </a:r>
            <a:r>
              <a:rPr lang="el-GR" sz="2400" dirty="0"/>
              <a:t>μεταλλαγή δεν επηρεάζει την </a:t>
            </a:r>
            <a:r>
              <a:rPr lang="el-GR" sz="2400" dirty="0" err="1"/>
              <a:t>ωοπαραγωγή</a:t>
            </a:r>
            <a:r>
              <a:rPr lang="el-GR" sz="2400" dirty="0"/>
              <a:t> </a:t>
            </a:r>
          </a:p>
          <a:p>
            <a:pPr marL="0" indent="0">
              <a:buFont typeface="Wingdings" pitchFamily="2" charset="2"/>
              <a:buNone/>
              <a:defRPr/>
            </a:pP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a:t>5.1. Μεταβολές στο σωματικό </a:t>
            </a:r>
            <a:r>
              <a:rPr lang="el-GR" dirty="0" smtClean="0"/>
              <a:t>μέγεθος 6/6</a:t>
            </a:r>
            <a:endParaRPr lang="el-GR" dirty="0"/>
          </a:p>
        </p:txBody>
      </p:sp>
      <p:sp>
        <p:nvSpPr>
          <p:cNvPr id="47106" name="TextBox 8"/>
          <p:cNvSpPr txBox="1">
            <a:spLocks noChangeArrowheads="1"/>
          </p:cNvSpPr>
          <p:nvPr/>
        </p:nvSpPr>
        <p:spPr bwMode="auto">
          <a:xfrm>
            <a:off x="719138" y="1538288"/>
            <a:ext cx="7689850" cy="2124075"/>
          </a:xfrm>
          <a:prstGeom prst="rect">
            <a:avLst/>
          </a:prstGeom>
          <a:noFill/>
          <a:ln w="9525">
            <a:noFill/>
            <a:miter lim="800000"/>
            <a:headEnd/>
            <a:tailEnd/>
          </a:ln>
        </p:spPr>
        <p:txBody>
          <a:bodyPr>
            <a:spAutoFit/>
          </a:bodyPr>
          <a:lstStyle/>
          <a:p>
            <a:pPr>
              <a:lnSpc>
                <a:spcPct val="110000"/>
              </a:lnSpc>
            </a:pPr>
            <a:r>
              <a:rPr lang="el-GR" sz="2000">
                <a:solidFill>
                  <a:srgbClr val="000000"/>
                </a:solidFill>
              </a:rPr>
              <a:t>μεταβολές στη διάπλαση του σώματος (δράση της ζωοτεχνικής επιλογής)</a:t>
            </a:r>
          </a:p>
          <a:p>
            <a:pPr lvl="1">
              <a:lnSpc>
                <a:spcPct val="110000"/>
              </a:lnSpc>
            </a:pPr>
            <a:r>
              <a:rPr lang="el-GR" sz="2000">
                <a:solidFill>
                  <a:srgbClr val="000000"/>
                </a:solidFill>
              </a:rPr>
              <a:t>Οι αναλογίες των διαφόρων μερών του σώματος στο ώριμο άγριο πρόβατο (εικόνα αριστερά) είναι όμοιες με εκείνες των προβάτων ηλικίας τριών μηνών της βελτιωμένης φυλής Suffolk (εικόνα δεξιά). </a:t>
            </a:r>
          </a:p>
        </p:txBody>
      </p:sp>
      <p:sp>
        <p:nvSpPr>
          <p:cNvPr id="47107" name="Θέση κειμένου 2"/>
          <p:cNvSpPr>
            <a:spLocks noGrp="1"/>
          </p:cNvSpPr>
          <p:nvPr>
            <p:ph type="body" idx="1"/>
          </p:nvPr>
        </p:nvSpPr>
        <p:spPr>
          <a:xfrm>
            <a:off x="630238" y="3668713"/>
            <a:ext cx="4016375" cy="549275"/>
          </a:xfrm>
        </p:spPr>
        <p:txBody>
          <a:bodyPr/>
          <a:lstStyle/>
          <a:p>
            <a:r>
              <a:rPr lang="en-US" sz="1500" smtClean="0"/>
              <a:t>http://www.rr-middleeast.oie.int/images/mouflon.JPG</a:t>
            </a:r>
            <a:endParaRPr lang="el-GR" sz="1500" smtClean="0"/>
          </a:p>
        </p:txBody>
      </p:sp>
      <p:pic>
        <p:nvPicPr>
          <p:cNvPr id="7" name="Θέση περιεχομένου 6" descr="Άγριο πρόβατο Mouflon&#10;"/>
          <p:cNvPicPr>
            <a:picLocks noGrp="1" noChangeAspect="1"/>
          </p:cNvPicPr>
          <p:nvPr>
            <p:ph sz="half" idx="2"/>
          </p:nvPr>
        </p:nvPicPr>
        <p:blipFill>
          <a:blip r:embed="rId2"/>
          <a:stretch>
            <a:fillRect/>
          </a:stretch>
        </p:blipFill>
        <p:spPr>
          <a:xfrm>
            <a:off x="1190625" y="4351338"/>
            <a:ext cx="2782888" cy="1838325"/>
          </a:xfrm>
          <a:effectLst>
            <a:outerShdw blurRad="292100" dist="139700" dir="2700000" algn="tl" rotWithShape="0">
              <a:srgbClr val="333333">
                <a:alpha val="65000"/>
              </a:srgbClr>
            </a:outerShdw>
          </a:effectLst>
        </p:spPr>
      </p:pic>
      <p:sp>
        <p:nvSpPr>
          <p:cNvPr id="47109" name="TextBox 9"/>
          <p:cNvSpPr txBox="1">
            <a:spLocks noChangeArrowheads="1"/>
          </p:cNvSpPr>
          <p:nvPr/>
        </p:nvSpPr>
        <p:spPr bwMode="auto">
          <a:xfrm>
            <a:off x="871538" y="6356350"/>
            <a:ext cx="3336925" cy="400050"/>
          </a:xfrm>
          <a:prstGeom prst="rect">
            <a:avLst/>
          </a:prstGeom>
          <a:noFill/>
          <a:ln w="9525">
            <a:noFill/>
            <a:miter lim="800000"/>
            <a:headEnd/>
            <a:tailEnd/>
          </a:ln>
        </p:spPr>
        <p:txBody>
          <a:bodyPr>
            <a:spAutoFit/>
          </a:bodyPr>
          <a:lstStyle/>
          <a:p>
            <a:pPr algn="ctr"/>
            <a:r>
              <a:rPr lang="el-GR" sz="2000">
                <a:solidFill>
                  <a:srgbClr val="000000"/>
                </a:solidFill>
              </a:rPr>
              <a:t>Άγριο πρόβατο </a:t>
            </a:r>
            <a:r>
              <a:rPr lang="en-US" sz="2000">
                <a:solidFill>
                  <a:srgbClr val="000000"/>
                </a:solidFill>
              </a:rPr>
              <a:t>Mouflon</a:t>
            </a:r>
            <a:endParaRPr lang="el-GR" sz="2000">
              <a:solidFill>
                <a:srgbClr val="000000"/>
              </a:solidFill>
            </a:endParaRPr>
          </a:p>
        </p:txBody>
      </p:sp>
      <p:sp>
        <p:nvSpPr>
          <p:cNvPr id="47110" name="Θέση κειμένου 4"/>
          <p:cNvSpPr>
            <a:spLocks noGrp="1"/>
          </p:cNvSpPr>
          <p:nvPr>
            <p:ph type="body" sz="quarter" idx="3"/>
          </p:nvPr>
        </p:nvSpPr>
        <p:spPr>
          <a:xfrm>
            <a:off x="4629150" y="3668713"/>
            <a:ext cx="4359275" cy="549275"/>
          </a:xfrm>
        </p:spPr>
        <p:txBody>
          <a:bodyPr/>
          <a:lstStyle/>
          <a:p>
            <a:r>
              <a:rPr lang="en-US" sz="1500" smtClean="0"/>
              <a:t>http://media-1.web.britannica.com/eb-media/40/540-004-1BEACE76.jpg</a:t>
            </a:r>
            <a:endParaRPr lang="el-GR" sz="1500" smtClean="0"/>
          </a:p>
        </p:txBody>
      </p:sp>
      <p:pic>
        <p:nvPicPr>
          <p:cNvPr id="8" name="Θέση περιεχομένου 7" descr="Πρόβατο  Suffolk "/>
          <p:cNvPicPr>
            <a:picLocks noGrp="1" noChangeAspect="1"/>
          </p:cNvPicPr>
          <p:nvPr>
            <p:ph sz="quarter" idx="4"/>
          </p:nvPr>
        </p:nvPicPr>
        <p:blipFill>
          <a:blip r:embed="rId3"/>
          <a:stretch>
            <a:fillRect/>
          </a:stretch>
        </p:blipFill>
        <p:spPr>
          <a:xfrm>
            <a:off x="5251450" y="4216400"/>
            <a:ext cx="2422525" cy="1897063"/>
          </a:xfrm>
          <a:effectLst>
            <a:outerShdw blurRad="292100" dist="139700" dir="2700000" algn="tl" rotWithShape="0">
              <a:srgbClr val="333333">
                <a:alpha val="65000"/>
              </a:srgbClr>
            </a:outerShdw>
          </a:effectLst>
        </p:spPr>
      </p:pic>
      <p:sp>
        <p:nvSpPr>
          <p:cNvPr id="47112" name="TextBox 10"/>
          <p:cNvSpPr txBox="1">
            <a:spLocks noChangeArrowheads="1"/>
          </p:cNvSpPr>
          <p:nvPr/>
        </p:nvSpPr>
        <p:spPr bwMode="auto">
          <a:xfrm>
            <a:off x="4646613" y="6113463"/>
            <a:ext cx="3673475" cy="708025"/>
          </a:xfrm>
          <a:prstGeom prst="rect">
            <a:avLst/>
          </a:prstGeom>
          <a:noFill/>
          <a:ln w="9525">
            <a:noFill/>
            <a:miter lim="800000"/>
            <a:headEnd/>
            <a:tailEnd/>
          </a:ln>
        </p:spPr>
        <p:txBody>
          <a:bodyPr>
            <a:spAutoFit/>
          </a:bodyPr>
          <a:lstStyle/>
          <a:p>
            <a:pPr algn="ctr"/>
            <a:r>
              <a:rPr lang="el-GR" sz="2000">
                <a:solidFill>
                  <a:srgbClr val="000000"/>
                </a:solidFill>
              </a:rPr>
              <a:t>Πρόβατο  </a:t>
            </a:r>
            <a:r>
              <a:rPr lang="en-US" sz="2000">
                <a:solidFill>
                  <a:srgbClr val="000000"/>
                </a:solidFill>
              </a:rPr>
              <a:t>Suffolk </a:t>
            </a:r>
            <a:r>
              <a:rPr lang="el-GR" sz="2000">
                <a:solidFill>
                  <a:srgbClr val="000000"/>
                </a:solidFill>
              </a:rPr>
              <a:t>με κρεοπαραγωγική κατεύθυνση</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5.1. Μεταβολές στη σωματική </a:t>
            </a:r>
            <a:r>
              <a:rPr lang="el-GR" dirty="0" smtClean="0"/>
              <a:t>διάπλαση 1/3</a:t>
            </a:r>
            <a:endParaRPr lang="el-GR" dirty="0"/>
          </a:p>
        </p:txBody>
      </p:sp>
      <p:sp>
        <p:nvSpPr>
          <p:cNvPr id="48130" name="Θέση περιεχομένου 2"/>
          <p:cNvSpPr>
            <a:spLocks noGrp="1"/>
          </p:cNvSpPr>
          <p:nvPr>
            <p:ph idx="1"/>
          </p:nvPr>
        </p:nvSpPr>
        <p:spPr/>
        <p:txBody>
          <a:bodyPr/>
          <a:lstStyle/>
          <a:p>
            <a:pPr>
              <a:lnSpc>
                <a:spcPct val="150000"/>
              </a:lnSpc>
              <a:buFont typeface="Wingdings" pitchFamily="2" charset="2"/>
              <a:buNone/>
            </a:pPr>
            <a:r>
              <a:rPr lang="el-GR" smtClean="0"/>
              <a:t>Στα βooειδή με την επιλογή δημιουργήθηκαν τύποι ζώων με έντονες διαφορές: </a:t>
            </a:r>
          </a:p>
          <a:p>
            <a:pPr lvl="1">
              <a:lnSpc>
                <a:spcPct val="150000"/>
              </a:lnSpc>
              <a:buClr>
                <a:schemeClr val="tx2"/>
              </a:buClr>
              <a:buFont typeface="Wingdings" pitchFamily="2" charset="2"/>
              <a:buChar char="l"/>
            </a:pPr>
            <a:r>
              <a:rPr lang="el-GR" smtClean="0"/>
              <a:t>μετατρεπτικός τύπος (καθαρώς γαλακτοπαραγωγές φυλές) και  </a:t>
            </a:r>
          </a:p>
          <a:p>
            <a:pPr lvl="1">
              <a:lnSpc>
                <a:spcPct val="150000"/>
              </a:lnSpc>
              <a:buClr>
                <a:schemeClr val="tx2"/>
              </a:buClr>
              <a:buFont typeface="Wingdings" pitchFamily="2" charset="2"/>
              <a:buChar char="l"/>
            </a:pPr>
            <a:r>
              <a:rPr lang="el-GR" smtClean="0"/>
              <a:t>εναποθετικός τύπος (καθαρώς κρεοπαραγωγές φυλές).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6563"/>
            <a:ext cx="7924800" cy="962025"/>
          </a:xfrm>
        </p:spPr>
        <p:txBody>
          <a:bodyPr>
            <a:normAutofit fontScale="90000"/>
          </a:bodyPr>
          <a:lstStyle/>
          <a:p>
            <a:pPr>
              <a:defRPr/>
            </a:pPr>
            <a:r>
              <a:rPr lang="el-GR" dirty="0"/>
              <a:t>5.1. Μεταβολές στη σωματική </a:t>
            </a:r>
            <a:r>
              <a:rPr lang="el-GR" dirty="0" smtClean="0"/>
              <a:t>διάπλαση 2/3</a:t>
            </a:r>
            <a:endParaRPr lang="el-GR" dirty="0"/>
          </a:p>
        </p:txBody>
      </p:sp>
      <p:sp>
        <p:nvSpPr>
          <p:cNvPr id="49154" name="Θέση κειμένου 2"/>
          <p:cNvSpPr>
            <a:spLocks noGrp="1"/>
          </p:cNvSpPr>
          <p:nvPr>
            <p:ph type="body" idx="1"/>
          </p:nvPr>
        </p:nvSpPr>
        <p:spPr>
          <a:xfrm>
            <a:off x="630238" y="1604963"/>
            <a:ext cx="3868737" cy="2228850"/>
          </a:xfrm>
        </p:spPr>
        <p:txBody>
          <a:bodyPr/>
          <a:lstStyle/>
          <a:p>
            <a:r>
              <a:rPr lang="el-GR" sz="2000" b="0" smtClean="0"/>
              <a:t>Μακρύτερη και λεπτοφυέστερη κεφαλή</a:t>
            </a:r>
          </a:p>
          <a:p>
            <a:r>
              <a:rPr lang="el-GR" sz="2000" b="0" smtClean="0"/>
              <a:t>Μακρύς τράχηλος</a:t>
            </a:r>
          </a:p>
          <a:p>
            <a:r>
              <a:rPr lang="el-GR" sz="2000" b="0" smtClean="0"/>
              <a:t>Στενό μακρύ στήθος</a:t>
            </a:r>
          </a:p>
          <a:p>
            <a:r>
              <a:rPr lang="el-GR" sz="2000" b="0" smtClean="0"/>
              <a:t>Μακριές πλευρές με μικρή κυρτότητα και κεκλιμένες</a:t>
            </a:r>
          </a:p>
        </p:txBody>
      </p:sp>
      <p:pic>
        <p:nvPicPr>
          <p:cNvPr id="7" name="Θέση περιεχομένου 6" descr="Μετατρεπτικός τύπος"/>
          <p:cNvPicPr>
            <a:picLocks noGrp="1" noChangeAspect="1"/>
          </p:cNvPicPr>
          <p:nvPr>
            <p:ph sz="half" idx="2"/>
          </p:nvPr>
        </p:nvPicPr>
        <p:blipFill>
          <a:blip r:embed="rId2"/>
          <a:stretch>
            <a:fillRect/>
          </a:stretch>
        </p:blipFill>
        <p:spPr>
          <a:xfrm>
            <a:off x="754063" y="3930650"/>
            <a:ext cx="2819400" cy="2084388"/>
          </a:xfrm>
          <a:effectLst>
            <a:outerShdw blurRad="292100" dist="139700" dir="2700000" algn="tl" rotWithShape="0">
              <a:srgbClr val="333333">
                <a:alpha val="65000"/>
              </a:srgbClr>
            </a:outerShdw>
          </a:effectLst>
        </p:spPr>
      </p:pic>
      <p:sp>
        <p:nvSpPr>
          <p:cNvPr id="49156" name="Θέση κειμένου 4"/>
          <p:cNvSpPr>
            <a:spLocks noGrp="1"/>
          </p:cNvSpPr>
          <p:nvPr>
            <p:ph type="body" sz="quarter" idx="3"/>
          </p:nvPr>
        </p:nvSpPr>
        <p:spPr>
          <a:xfrm>
            <a:off x="4629150" y="1604963"/>
            <a:ext cx="3887788" cy="2228850"/>
          </a:xfrm>
        </p:spPr>
        <p:txBody>
          <a:bodyPr/>
          <a:lstStyle/>
          <a:p>
            <a:pPr marL="342900" indent="-342900">
              <a:buClr>
                <a:schemeClr val="hlink"/>
              </a:buClr>
              <a:buSzPct val="80000"/>
            </a:pPr>
            <a:r>
              <a:rPr lang="el-GR" sz="2000" b="0" smtClean="0"/>
              <a:t>Βραχεία και ευρύτερη κεφαλή</a:t>
            </a:r>
          </a:p>
          <a:p>
            <a:pPr marL="342900" indent="-342900">
              <a:buClr>
                <a:schemeClr val="hlink"/>
              </a:buClr>
              <a:buSzPct val="80000"/>
            </a:pPr>
            <a:r>
              <a:rPr lang="el-GR" sz="2000" b="0" smtClean="0"/>
              <a:t>Βραχύς τράχηλος</a:t>
            </a:r>
          </a:p>
          <a:p>
            <a:pPr marL="342900" indent="-342900">
              <a:buClr>
                <a:schemeClr val="hlink"/>
              </a:buClr>
              <a:buSzPct val="80000"/>
            </a:pPr>
            <a:r>
              <a:rPr lang="el-GR" sz="2000" b="0" smtClean="0"/>
              <a:t>Ευρύ μυώδες στήθος</a:t>
            </a:r>
          </a:p>
          <a:p>
            <a:pPr marL="342900" indent="-342900">
              <a:buClr>
                <a:schemeClr val="hlink"/>
              </a:buClr>
              <a:buSzPct val="80000"/>
            </a:pPr>
            <a:r>
              <a:rPr lang="el-GR" sz="2000" b="0" smtClean="0"/>
              <a:t>Κυρτές και κατακόρυφες πλευρές</a:t>
            </a:r>
          </a:p>
        </p:txBody>
      </p:sp>
      <p:pic>
        <p:nvPicPr>
          <p:cNvPr id="8" name="Θέση περιεχομένου 7" descr="Εναποθετικός τύπος"/>
          <p:cNvPicPr>
            <a:picLocks noGrp="1" noChangeAspect="1"/>
          </p:cNvPicPr>
          <p:nvPr>
            <p:ph sz="quarter" idx="4"/>
          </p:nvPr>
        </p:nvPicPr>
        <p:blipFill>
          <a:blip r:embed="rId3"/>
          <a:stretch>
            <a:fillRect/>
          </a:stretch>
        </p:blipFill>
        <p:spPr>
          <a:xfrm>
            <a:off x="4887913" y="3973513"/>
            <a:ext cx="2611437" cy="2012950"/>
          </a:xfrm>
          <a:effectLst>
            <a:outerShdw blurRad="292100" dist="139700" dir="2700000" algn="tl" rotWithShape="0">
              <a:srgbClr val="333333">
                <a:alpha val="65000"/>
              </a:srgbClr>
            </a:outerShdw>
          </a:effectLst>
        </p:spPr>
      </p:pic>
      <p:sp>
        <p:nvSpPr>
          <p:cNvPr id="49158" name="TextBox 8"/>
          <p:cNvSpPr txBox="1">
            <a:spLocks noChangeArrowheads="1"/>
          </p:cNvSpPr>
          <p:nvPr/>
        </p:nvSpPr>
        <p:spPr bwMode="auto">
          <a:xfrm>
            <a:off x="517525" y="6108700"/>
            <a:ext cx="7923213" cy="701675"/>
          </a:xfrm>
          <a:prstGeom prst="rect">
            <a:avLst/>
          </a:prstGeom>
          <a:noFill/>
          <a:ln w="9525">
            <a:noFill/>
            <a:miter lim="800000"/>
            <a:headEnd/>
            <a:tailEnd/>
          </a:ln>
        </p:spPr>
        <p:txBody>
          <a:bodyPr>
            <a:spAutoFit/>
          </a:bodyPr>
          <a:lstStyle/>
          <a:p>
            <a:r>
              <a:rPr lang="el-GR" sz="2000">
                <a:solidFill>
                  <a:srgbClr val="000000"/>
                </a:solidFill>
              </a:rPr>
              <a:t>Πηγή: Εξωτερικό των ζώων, Εργαστηριακές σημειώσεις, Εργαστήριο Γενικής &amp; Ειδικής Ζωοτεχνίας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395288" y="436563"/>
            <a:ext cx="7924800" cy="962025"/>
          </a:xfrm>
        </p:spPr>
        <p:txBody>
          <a:bodyPr/>
          <a:lstStyle/>
          <a:p>
            <a:r>
              <a:rPr lang="el-GR" sz="4000" smtClean="0"/>
              <a:t>5.1. Μεταβολές στη σωματική διάπλαση 3/3</a:t>
            </a:r>
          </a:p>
        </p:txBody>
      </p:sp>
      <p:sp>
        <p:nvSpPr>
          <p:cNvPr id="50178" name="TextBox 8"/>
          <p:cNvSpPr txBox="1">
            <a:spLocks noChangeArrowheads="1"/>
          </p:cNvSpPr>
          <p:nvPr/>
        </p:nvSpPr>
        <p:spPr bwMode="auto">
          <a:xfrm>
            <a:off x="719138" y="1538288"/>
            <a:ext cx="7689850" cy="2124075"/>
          </a:xfrm>
          <a:prstGeom prst="rect">
            <a:avLst/>
          </a:prstGeom>
          <a:noFill/>
          <a:ln w="9525">
            <a:noFill/>
            <a:miter lim="800000"/>
            <a:headEnd/>
            <a:tailEnd/>
          </a:ln>
        </p:spPr>
        <p:txBody>
          <a:bodyPr>
            <a:spAutoFit/>
          </a:bodyPr>
          <a:lstStyle/>
          <a:p>
            <a:pPr>
              <a:lnSpc>
                <a:spcPct val="110000"/>
              </a:lnSpc>
              <a:buClr>
                <a:schemeClr val="tx2"/>
              </a:buClr>
            </a:pPr>
            <a:r>
              <a:rPr lang="el-GR" sz="2000">
                <a:solidFill>
                  <a:srgbClr val="000000"/>
                </a:solidFill>
              </a:rPr>
              <a:t>Χοίρος: </a:t>
            </a:r>
          </a:p>
          <a:p>
            <a:pPr marL="800100" lvl="1" indent="-342900">
              <a:lnSpc>
                <a:spcPct val="110000"/>
              </a:lnSpc>
              <a:buClr>
                <a:schemeClr val="tx2"/>
              </a:buClr>
              <a:buFont typeface="Wingdings" pitchFamily="2" charset="2"/>
              <a:buChar char="l"/>
            </a:pPr>
            <a:r>
              <a:rPr lang="el-GR" sz="2000">
                <a:solidFill>
                  <a:srgbClr val="000000"/>
                </a:solidFill>
              </a:rPr>
              <a:t>Μεταβολή της αναλογίας του εμπρόσθιου προς το οπίσθιο τμήμα του σώματος. </a:t>
            </a:r>
          </a:p>
          <a:p>
            <a:pPr marL="800100" lvl="1" indent="-342900">
              <a:lnSpc>
                <a:spcPct val="110000"/>
              </a:lnSpc>
              <a:buClr>
                <a:schemeClr val="tx2"/>
              </a:buClr>
              <a:buFont typeface="Wingdings" pitchFamily="2" charset="2"/>
              <a:buChar char="l"/>
            </a:pPr>
            <a:r>
              <a:rPr lang="el-GR" sz="2000">
                <a:solidFill>
                  <a:srgbClr val="000000"/>
                </a:solidFill>
              </a:rPr>
              <a:t>Στον αγριόχοιρο το εμπρόσθιο τμήμα ανέρχεται περίπου στο 70% του οπισθίου, ενώ στον κατοικίδιο βελτιωμένο χοίρο η αναλογία αυτή είναι αντίστροφη</a:t>
            </a:r>
          </a:p>
        </p:txBody>
      </p:sp>
      <p:sp>
        <p:nvSpPr>
          <p:cNvPr id="50179" name="Θέση κειμένου 2"/>
          <p:cNvSpPr>
            <a:spLocks noGrp="1"/>
          </p:cNvSpPr>
          <p:nvPr>
            <p:ph type="body" idx="1"/>
          </p:nvPr>
        </p:nvSpPr>
        <p:spPr>
          <a:xfrm>
            <a:off x="630238" y="3771900"/>
            <a:ext cx="4016375" cy="549275"/>
          </a:xfrm>
        </p:spPr>
        <p:txBody>
          <a:bodyPr/>
          <a:lstStyle/>
          <a:p>
            <a:r>
              <a:rPr lang="en-US" sz="1400" smtClean="0"/>
              <a:t>http://ds-lands.com/data_images/animals/wild-boar/wild-boar-04.jpg</a:t>
            </a:r>
            <a:endParaRPr lang="el-GR" sz="1400" smtClean="0"/>
          </a:p>
        </p:txBody>
      </p:sp>
      <p:pic>
        <p:nvPicPr>
          <p:cNvPr id="10" name="Θέση περιεχομένου 9" descr="αγριόχοιρος"/>
          <p:cNvPicPr>
            <a:picLocks noGrp="1" noChangeAspect="1"/>
          </p:cNvPicPr>
          <p:nvPr>
            <p:ph sz="half" idx="2"/>
          </p:nvPr>
        </p:nvPicPr>
        <p:blipFill>
          <a:blip r:embed="rId2"/>
          <a:stretch>
            <a:fillRect/>
          </a:stretch>
        </p:blipFill>
        <p:spPr>
          <a:xfrm>
            <a:off x="715963" y="4306888"/>
            <a:ext cx="3119437" cy="2076450"/>
          </a:xfrm>
          <a:effectLst>
            <a:outerShdw blurRad="292100" dist="139700" dir="2700000" algn="tl" rotWithShape="0">
              <a:srgbClr val="333333">
                <a:alpha val="65000"/>
              </a:srgbClr>
            </a:outerShdw>
          </a:effectLst>
        </p:spPr>
      </p:pic>
      <p:sp>
        <p:nvSpPr>
          <p:cNvPr id="50181" name="TextBox 7"/>
          <p:cNvSpPr txBox="1">
            <a:spLocks noChangeArrowheads="1"/>
          </p:cNvSpPr>
          <p:nvPr/>
        </p:nvSpPr>
        <p:spPr bwMode="auto">
          <a:xfrm>
            <a:off x="715963" y="6421438"/>
            <a:ext cx="3119437" cy="400050"/>
          </a:xfrm>
          <a:prstGeom prst="rect">
            <a:avLst/>
          </a:prstGeom>
          <a:noFill/>
          <a:ln w="9525">
            <a:noFill/>
            <a:miter lim="800000"/>
            <a:headEnd/>
            <a:tailEnd/>
          </a:ln>
        </p:spPr>
        <p:txBody>
          <a:bodyPr>
            <a:spAutoFit/>
          </a:bodyPr>
          <a:lstStyle/>
          <a:p>
            <a:pPr algn="ctr"/>
            <a:r>
              <a:rPr lang="el-GR" sz="2000" b="1">
                <a:solidFill>
                  <a:srgbClr val="000000"/>
                </a:solidFill>
              </a:rPr>
              <a:t>αγριόχοιρος</a:t>
            </a:r>
          </a:p>
        </p:txBody>
      </p:sp>
      <p:sp>
        <p:nvSpPr>
          <p:cNvPr id="50182" name="Θέση κειμένου 4"/>
          <p:cNvSpPr>
            <a:spLocks noGrp="1"/>
          </p:cNvSpPr>
          <p:nvPr>
            <p:ph type="body" sz="quarter" idx="3"/>
          </p:nvPr>
        </p:nvSpPr>
        <p:spPr>
          <a:xfrm>
            <a:off x="4629150" y="3771900"/>
            <a:ext cx="4359275" cy="549275"/>
          </a:xfrm>
        </p:spPr>
        <p:txBody>
          <a:bodyPr/>
          <a:lstStyle/>
          <a:p>
            <a:r>
              <a:rPr lang="en-US" sz="1400" smtClean="0"/>
              <a:t>http://upload.wikimedia.org/wikipedia/commons/b/b0/Sus_scrofa_scrofa.jpg</a:t>
            </a:r>
            <a:endParaRPr lang="el-GR" sz="1400" smtClean="0"/>
          </a:p>
        </p:txBody>
      </p:sp>
      <p:pic>
        <p:nvPicPr>
          <p:cNvPr id="11" name="Θέση περιεχομένου 10" descr="Βελτιωμένος κατοικίδιος χοίρος&#10;"/>
          <p:cNvPicPr>
            <a:picLocks noGrp="1" noChangeAspect="1"/>
          </p:cNvPicPr>
          <p:nvPr>
            <p:ph sz="quarter" idx="4"/>
          </p:nvPr>
        </p:nvPicPr>
        <p:blipFill>
          <a:blip r:embed="rId3"/>
          <a:stretch>
            <a:fillRect/>
          </a:stretch>
        </p:blipFill>
        <p:spPr>
          <a:xfrm>
            <a:off x="5014913" y="4359275"/>
            <a:ext cx="2651125" cy="1992313"/>
          </a:xfrm>
          <a:effectLst>
            <a:outerShdw blurRad="292100" dist="139700" dir="2700000" algn="tl" rotWithShape="0">
              <a:srgbClr val="333333">
                <a:alpha val="65000"/>
              </a:srgbClr>
            </a:outerShdw>
          </a:effectLst>
        </p:spPr>
      </p:pic>
      <p:sp>
        <p:nvSpPr>
          <p:cNvPr id="50184" name="TextBox 11"/>
          <p:cNvSpPr txBox="1">
            <a:spLocks noChangeArrowheads="1"/>
          </p:cNvSpPr>
          <p:nvPr/>
        </p:nvSpPr>
        <p:spPr bwMode="auto">
          <a:xfrm>
            <a:off x="4419600" y="6437313"/>
            <a:ext cx="4241800" cy="400050"/>
          </a:xfrm>
          <a:prstGeom prst="rect">
            <a:avLst/>
          </a:prstGeom>
          <a:noFill/>
          <a:ln w="9525">
            <a:noFill/>
            <a:miter lim="800000"/>
            <a:headEnd/>
            <a:tailEnd/>
          </a:ln>
        </p:spPr>
        <p:txBody>
          <a:bodyPr>
            <a:spAutoFit/>
          </a:bodyPr>
          <a:lstStyle/>
          <a:p>
            <a:r>
              <a:rPr lang="el-GR" sz="2000" b="1">
                <a:solidFill>
                  <a:srgbClr val="000000"/>
                </a:solidFill>
              </a:rPr>
              <a:t>Βελτιωμένος κατοικίδιος χοίρος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5.2. Μεταβολές στο τρίχωμα των </a:t>
            </a:r>
            <a:r>
              <a:rPr lang="el-GR" dirty="0" smtClean="0"/>
              <a:t>ζώων 1/7</a:t>
            </a:r>
            <a:endParaRPr lang="el-GR" dirty="0"/>
          </a:p>
        </p:txBody>
      </p:sp>
      <p:sp>
        <p:nvSpPr>
          <p:cNvPr id="51202" name="Θέση περιεχομένου 2"/>
          <p:cNvSpPr>
            <a:spLocks noGrp="1"/>
          </p:cNvSpPr>
          <p:nvPr>
            <p:ph idx="1"/>
          </p:nvPr>
        </p:nvSpPr>
        <p:spPr/>
        <p:txBody>
          <a:bodyPr/>
          <a:lstStyle/>
          <a:p>
            <a:pPr>
              <a:spcBef>
                <a:spcPts val="1200"/>
              </a:spcBef>
            </a:pPr>
            <a:r>
              <a:rPr lang="el-GR" sz="2000" smtClean="0"/>
              <a:t>Φυλές με μακρύτερο τρίχωμα (αίγες και τα κουνέλια Angora) </a:t>
            </a:r>
          </a:p>
          <a:p>
            <a:pPr>
              <a:spcBef>
                <a:spcPts val="1200"/>
              </a:spcBef>
            </a:pPr>
            <a:r>
              <a:rPr lang="el-GR" sz="2000" smtClean="0"/>
              <a:t>Στο άλογο, οι τρίχες της χαίτης και της ουράς απέκτησαν μεγαλύτερο μήκος</a:t>
            </a:r>
          </a:p>
          <a:p>
            <a:pPr>
              <a:spcBef>
                <a:spcPts val="1200"/>
              </a:spcBef>
            </a:pPr>
            <a:r>
              <a:rPr lang="el-GR" sz="2000" smtClean="0"/>
              <a:t>Στο τρίχωμα του προβάτου παρατηρήθηκε απώλεια χρωστικής, αφού τα άγρια πρόβατα είναι καστανά ή μαύρα, ενώ οι περισσότερες βελτιωμένες φυλές έχουν λευκό χρώμα</a:t>
            </a:r>
          </a:p>
          <a:p>
            <a:pPr>
              <a:spcBef>
                <a:spcPts val="1200"/>
              </a:spcBef>
            </a:pPr>
            <a:r>
              <a:rPr lang="el-GR" sz="2000" smtClean="0"/>
              <a:t>Η τάση των άγριων προβάτων να απορρίπτουν το τρίχωμά τους κάθε άνοιξη δεν υπάρχει στο κατοικίδιο πρόβατο</a:t>
            </a:r>
          </a:p>
          <a:p>
            <a:pPr>
              <a:spcBef>
                <a:spcPts val="1200"/>
              </a:spcBef>
            </a:pPr>
            <a:r>
              <a:rPr lang="el-GR" sz="2000" smtClean="0"/>
              <a:t>Προοδευτική μείωση των καλυπτήριων τριχών και αύξηση των εριoτριχών</a:t>
            </a:r>
          </a:p>
          <a:p>
            <a:pPr>
              <a:spcBef>
                <a:spcPts val="1200"/>
              </a:spcBef>
            </a:pPr>
            <a:r>
              <a:rPr lang="el-GR" sz="2000" smtClean="0"/>
              <a:t>Στο τρίχωμα του χοίρου, αύξηση της πολυχρωμίας, σμίκρυνση και αραίωση των τριχών</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395288" y="454025"/>
            <a:ext cx="7924800" cy="962025"/>
          </a:xfrm>
        </p:spPr>
        <p:txBody>
          <a:bodyPr/>
          <a:lstStyle/>
          <a:p>
            <a:r>
              <a:rPr lang="el-GR" sz="4000" smtClean="0"/>
              <a:t>5.2. Μεταβολές στο τρίχωμα των ζώων 2/7</a:t>
            </a:r>
          </a:p>
        </p:txBody>
      </p:sp>
      <p:sp>
        <p:nvSpPr>
          <p:cNvPr id="52226" name="TextBox 8"/>
          <p:cNvSpPr txBox="1">
            <a:spLocks noChangeArrowheads="1"/>
          </p:cNvSpPr>
          <p:nvPr/>
        </p:nvSpPr>
        <p:spPr bwMode="auto">
          <a:xfrm>
            <a:off x="719138" y="1624013"/>
            <a:ext cx="7689850" cy="904875"/>
          </a:xfrm>
          <a:prstGeom prst="rect">
            <a:avLst/>
          </a:prstGeom>
          <a:noFill/>
          <a:ln w="9525">
            <a:noFill/>
            <a:miter lim="800000"/>
            <a:headEnd/>
            <a:tailEnd/>
          </a:ln>
        </p:spPr>
        <p:txBody>
          <a:bodyPr>
            <a:spAutoFit/>
          </a:bodyPr>
          <a:lstStyle/>
          <a:p>
            <a:pPr>
              <a:lnSpc>
                <a:spcPct val="110000"/>
              </a:lnSpc>
            </a:pPr>
            <a:r>
              <a:rPr lang="el-GR" sz="2400">
                <a:solidFill>
                  <a:srgbClr val="000000"/>
                </a:solidFill>
              </a:rPr>
              <a:t>Φυλές με μακρύτερο τρίχωμα (αίγες </a:t>
            </a:r>
            <a:r>
              <a:rPr lang="en-US" sz="2400">
                <a:solidFill>
                  <a:srgbClr val="000000"/>
                </a:solidFill>
              </a:rPr>
              <a:t>Angora </a:t>
            </a:r>
            <a:r>
              <a:rPr lang="el-GR" sz="2400">
                <a:solidFill>
                  <a:srgbClr val="000000"/>
                </a:solidFill>
              </a:rPr>
              <a:t>και τα κουνέλια </a:t>
            </a:r>
            <a:r>
              <a:rPr lang="en-US" sz="2400">
                <a:solidFill>
                  <a:srgbClr val="000000"/>
                </a:solidFill>
              </a:rPr>
              <a:t>A</a:t>
            </a:r>
            <a:r>
              <a:rPr lang="el-GR" sz="2400">
                <a:solidFill>
                  <a:srgbClr val="000000"/>
                </a:solidFill>
              </a:rPr>
              <a:t>ngora) </a:t>
            </a:r>
          </a:p>
        </p:txBody>
      </p:sp>
      <p:sp>
        <p:nvSpPr>
          <p:cNvPr id="52227" name="Θέση κειμένου 2"/>
          <p:cNvSpPr>
            <a:spLocks noGrp="1"/>
          </p:cNvSpPr>
          <p:nvPr>
            <p:ph type="body" idx="1"/>
          </p:nvPr>
        </p:nvSpPr>
        <p:spPr>
          <a:xfrm>
            <a:off x="630238" y="2598738"/>
            <a:ext cx="4016375" cy="549275"/>
          </a:xfrm>
        </p:spPr>
        <p:txBody>
          <a:bodyPr/>
          <a:lstStyle/>
          <a:p>
            <a:r>
              <a:rPr lang="en-US" sz="1400" smtClean="0"/>
              <a:t>http://www.ansi.okstate.edu/breeds/goats/angora/angora2.jpg</a:t>
            </a:r>
            <a:endParaRPr lang="el-GR" sz="1400" smtClean="0"/>
          </a:p>
        </p:txBody>
      </p:sp>
      <p:pic>
        <p:nvPicPr>
          <p:cNvPr id="7" name="Θέση περιεχομένου 6" descr="Oι αίγες Αngora "/>
          <p:cNvPicPr>
            <a:picLocks noGrp="1" noChangeAspect="1"/>
          </p:cNvPicPr>
          <p:nvPr>
            <p:ph sz="half" idx="2"/>
          </p:nvPr>
        </p:nvPicPr>
        <p:blipFill>
          <a:blip r:embed="rId2"/>
          <a:stretch>
            <a:fillRect/>
          </a:stretch>
        </p:blipFill>
        <p:spPr>
          <a:xfrm>
            <a:off x="1141413" y="3259138"/>
            <a:ext cx="2636837" cy="2303462"/>
          </a:xfrm>
          <a:effectLst>
            <a:outerShdw blurRad="292100" dist="139700" dir="2700000" algn="tl" rotWithShape="0">
              <a:srgbClr val="333333">
                <a:alpha val="65000"/>
              </a:srgbClr>
            </a:outerShdw>
          </a:effectLst>
        </p:spPr>
      </p:pic>
      <p:sp>
        <p:nvSpPr>
          <p:cNvPr id="52229" name="TextBox 9"/>
          <p:cNvSpPr txBox="1">
            <a:spLocks noChangeArrowheads="1"/>
          </p:cNvSpPr>
          <p:nvPr/>
        </p:nvSpPr>
        <p:spPr bwMode="auto">
          <a:xfrm>
            <a:off x="395288" y="5562600"/>
            <a:ext cx="4519612" cy="1322388"/>
          </a:xfrm>
          <a:prstGeom prst="rect">
            <a:avLst/>
          </a:prstGeom>
          <a:noFill/>
          <a:ln w="9525">
            <a:noFill/>
            <a:miter lim="800000"/>
            <a:headEnd/>
            <a:tailEnd/>
          </a:ln>
        </p:spPr>
        <p:txBody>
          <a:bodyPr>
            <a:spAutoFit/>
          </a:bodyPr>
          <a:lstStyle/>
          <a:p>
            <a:r>
              <a:rPr lang="en-US" sz="2000">
                <a:solidFill>
                  <a:srgbClr val="000000"/>
                </a:solidFill>
              </a:rPr>
              <a:t>O</a:t>
            </a:r>
            <a:r>
              <a:rPr lang="el-GR" sz="2000">
                <a:solidFill>
                  <a:srgbClr val="000000"/>
                </a:solidFill>
              </a:rPr>
              <a:t>ι αίγες Α</a:t>
            </a:r>
            <a:r>
              <a:rPr lang="en-US" sz="2000">
                <a:solidFill>
                  <a:srgbClr val="000000"/>
                </a:solidFill>
              </a:rPr>
              <a:t>ngora</a:t>
            </a:r>
            <a:r>
              <a:rPr lang="el-GR" sz="2000">
                <a:solidFill>
                  <a:srgbClr val="000000"/>
                </a:solidFill>
              </a:rPr>
              <a:t> δίνουν τρίχες εξαιρετικά λεπτές και τα υφάσματα που κατασκευάζονται από αυτές λέγονται </a:t>
            </a:r>
            <a:r>
              <a:rPr lang="en-US" sz="2000">
                <a:solidFill>
                  <a:srgbClr val="000000"/>
                </a:solidFill>
              </a:rPr>
              <a:t>mohair</a:t>
            </a:r>
            <a:r>
              <a:rPr lang="el-GR" sz="2000">
                <a:solidFill>
                  <a:srgbClr val="000000"/>
                </a:solidFill>
              </a:rPr>
              <a:t> </a:t>
            </a:r>
            <a:r>
              <a:rPr lang="en-US" sz="2000">
                <a:solidFill>
                  <a:srgbClr val="000000"/>
                </a:solidFill>
              </a:rPr>
              <a:t> </a:t>
            </a:r>
            <a:endParaRPr lang="el-GR" sz="2000">
              <a:solidFill>
                <a:srgbClr val="000000"/>
              </a:solidFill>
            </a:endParaRPr>
          </a:p>
        </p:txBody>
      </p:sp>
      <p:sp>
        <p:nvSpPr>
          <p:cNvPr id="52230" name="Θέση κειμένου 4"/>
          <p:cNvSpPr>
            <a:spLocks noGrp="1"/>
          </p:cNvSpPr>
          <p:nvPr>
            <p:ph type="body" sz="quarter" idx="3"/>
          </p:nvPr>
        </p:nvSpPr>
        <p:spPr>
          <a:xfrm>
            <a:off x="4629150" y="2598738"/>
            <a:ext cx="4359275" cy="549275"/>
          </a:xfrm>
        </p:spPr>
        <p:txBody>
          <a:bodyPr/>
          <a:lstStyle/>
          <a:p>
            <a:r>
              <a:rPr lang="en-US" sz="1400" smtClean="0"/>
              <a:t>https://upload.wikimedia.org/wikipedia/commons/thumb/8/8c/EnglishAngoraRabbit.jpg/220px-EnglishAngoraRabbit.jpg</a:t>
            </a:r>
            <a:endParaRPr lang="el-GR" sz="1400" smtClean="0"/>
          </a:p>
        </p:txBody>
      </p:sp>
      <p:pic>
        <p:nvPicPr>
          <p:cNvPr id="8" name="Θέση περιεχομένου 7" descr="Τα κουνέλια Angora "/>
          <p:cNvPicPr>
            <a:picLocks noGrp="1" noChangeAspect="1"/>
          </p:cNvPicPr>
          <p:nvPr>
            <p:ph sz="quarter" idx="4"/>
          </p:nvPr>
        </p:nvPicPr>
        <p:blipFill>
          <a:blip r:embed="rId3"/>
          <a:stretch>
            <a:fillRect/>
          </a:stretch>
        </p:blipFill>
        <p:spPr>
          <a:xfrm>
            <a:off x="4951413" y="3294063"/>
            <a:ext cx="3003550" cy="2238375"/>
          </a:xfrm>
          <a:effectLst>
            <a:outerShdw blurRad="292100" dist="139700" dir="2700000" algn="tl" rotWithShape="0">
              <a:srgbClr val="333333">
                <a:alpha val="65000"/>
              </a:srgbClr>
            </a:outerShdw>
          </a:effectLst>
        </p:spPr>
      </p:pic>
      <p:sp>
        <p:nvSpPr>
          <p:cNvPr id="52232" name="TextBox 10"/>
          <p:cNvSpPr txBox="1">
            <a:spLocks noChangeArrowheads="1"/>
          </p:cNvSpPr>
          <p:nvPr/>
        </p:nvSpPr>
        <p:spPr bwMode="auto">
          <a:xfrm>
            <a:off x="4914900" y="5838825"/>
            <a:ext cx="3641725" cy="708025"/>
          </a:xfrm>
          <a:prstGeom prst="rect">
            <a:avLst/>
          </a:prstGeom>
          <a:noFill/>
          <a:ln w="9525">
            <a:noFill/>
            <a:miter lim="800000"/>
            <a:headEnd/>
            <a:tailEnd/>
          </a:ln>
        </p:spPr>
        <p:txBody>
          <a:bodyPr>
            <a:spAutoFit/>
          </a:bodyPr>
          <a:lstStyle/>
          <a:p>
            <a:r>
              <a:rPr lang="el-GR" sz="2000">
                <a:solidFill>
                  <a:srgbClr val="000000"/>
                </a:solidFill>
              </a:rPr>
              <a:t>Τα κουνέλια </a:t>
            </a:r>
            <a:r>
              <a:rPr lang="en-US" sz="2000">
                <a:solidFill>
                  <a:srgbClr val="000000"/>
                </a:solidFill>
              </a:rPr>
              <a:t>Angora</a:t>
            </a:r>
            <a:r>
              <a:rPr lang="el-GR" sz="2000">
                <a:solidFill>
                  <a:srgbClr val="000000"/>
                </a:solidFill>
              </a:rPr>
              <a:t> δίνουν εξαιρετικά λεπτές τρίχες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p:txBody>
          <a:bodyPr/>
          <a:lstStyle/>
          <a:p>
            <a:r>
              <a:rPr lang="el-GR" smtClean="0"/>
              <a:t>Μαθησιακοί στόχοι</a:t>
            </a:r>
            <a:r>
              <a:rPr lang="en-US" smtClean="0"/>
              <a:t> 1 (1/2)</a:t>
            </a:r>
            <a:endParaRPr lang="el-GR" smtClean="0"/>
          </a:p>
        </p:txBody>
      </p:sp>
      <p:sp>
        <p:nvSpPr>
          <p:cNvPr id="3" name="Θέση περιεχομένου 2"/>
          <p:cNvSpPr>
            <a:spLocks noGrp="1"/>
          </p:cNvSpPr>
          <p:nvPr>
            <p:ph idx="1"/>
          </p:nvPr>
        </p:nvSpPr>
        <p:spPr/>
        <p:txBody>
          <a:bodyPr/>
          <a:lstStyle/>
          <a:p>
            <a:pPr>
              <a:buFont typeface="Wingdings" pitchFamily="2" charset="2"/>
              <a:buNone/>
              <a:defRPr/>
            </a:pPr>
            <a:r>
              <a:rPr lang="en-US" sz="2400" dirty="0" smtClean="0"/>
              <a:t>	</a:t>
            </a:r>
            <a:endParaRPr lang="el-GR" sz="2400" dirty="0"/>
          </a:p>
          <a:p>
            <a:pPr>
              <a:lnSpc>
                <a:spcPct val="150000"/>
              </a:lnSpc>
              <a:defRPr/>
            </a:pPr>
            <a:r>
              <a:rPr lang="el-GR" sz="2400" dirty="0"/>
              <a:t>Από τις διάφορες απόψεις που έχουν διατυπωθεί ως προς το κίνητρο που ώθησε τον άνθρωπο να προβεί στην </a:t>
            </a:r>
            <a:r>
              <a:rPr lang="el-GR" sz="2400" dirty="0" err="1"/>
              <a:t>κατοικιδιοποίηση</a:t>
            </a:r>
            <a:r>
              <a:rPr lang="el-GR" sz="2400" dirty="0"/>
              <a:t> των ζώων, επικρατέστερες είναι οι θεωρίες που συνδέουν τις σημαντικές μεταβολές του περιβάλλοντος με την τήξη των παγετώνων κατά το τέλος της Πλειστοκαίνου (θεωρία της κλιματικής κρίσης και θεωρία της όασης) σε συνδυασμό με το κοινωνικό ένστικτο του ανθρώπου. </a:t>
            </a:r>
          </a:p>
          <a:p>
            <a:pPr marL="0" indent="0">
              <a:buFont typeface="Wingdings" pitchFamily="2" charset="2"/>
              <a:buNone/>
              <a:defRPr/>
            </a:pPr>
            <a:endParaRPr lang="el-GR"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Τίτλος 1"/>
          <p:cNvSpPr>
            <a:spLocks noGrp="1"/>
          </p:cNvSpPr>
          <p:nvPr>
            <p:ph type="title"/>
          </p:nvPr>
        </p:nvSpPr>
        <p:spPr>
          <a:xfrm>
            <a:off x="395288" y="454025"/>
            <a:ext cx="7924800" cy="962025"/>
          </a:xfrm>
        </p:spPr>
        <p:txBody>
          <a:bodyPr/>
          <a:lstStyle/>
          <a:p>
            <a:r>
              <a:rPr lang="el-GR" sz="4000" smtClean="0"/>
              <a:t>5.2. Μεταβολές στο τρίχωμα των ζώων 3/7</a:t>
            </a:r>
          </a:p>
        </p:txBody>
      </p:sp>
      <p:sp>
        <p:nvSpPr>
          <p:cNvPr id="53250" name="TextBox 8"/>
          <p:cNvSpPr txBox="1">
            <a:spLocks noChangeArrowheads="1"/>
          </p:cNvSpPr>
          <p:nvPr/>
        </p:nvSpPr>
        <p:spPr bwMode="auto">
          <a:xfrm>
            <a:off x="719138" y="1538288"/>
            <a:ext cx="7689850" cy="873125"/>
          </a:xfrm>
          <a:prstGeom prst="rect">
            <a:avLst/>
          </a:prstGeom>
          <a:noFill/>
          <a:ln w="9525">
            <a:noFill/>
            <a:miter lim="800000"/>
            <a:headEnd/>
            <a:tailEnd/>
          </a:ln>
        </p:spPr>
        <p:txBody>
          <a:bodyPr>
            <a:spAutoFit/>
          </a:bodyPr>
          <a:lstStyle/>
          <a:p>
            <a:pPr>
              <a:lnSpc>
                <a:spcPct val="110000"/>
              </a:lnSpc>
            </a:pPr>
            <a:r>
              <a:rPr lang="el-GR" sz="2400">
                <a:solidFill>
                  <a:srgbClr val="000000"/>
                </a:solidFill>
              </a:rPr>
              <a:t>Στο άλογο, οι τρίχες της χαίτης και της ουράς απέκτησαν μεγαλύτερο μήκος</a:t>
            </a:r>
          </a:p>
        </p:txBody>
      </p:sp>
      <p:sp>
        <p:nvSpPr>
          <p:cNvPr id="53251" name="Θέση κειμένου 2"/>
          <p:cNvSpPr>
            <a:spLocks noGrp="1"/>
          </p:cNvSpPr>
          <p:nvPr>
            <p:ph type="body" idx="1"/>
          </p:nvPr>
        </p:nvSpPr>
        <p:spPr>
          <a:xfrm>
            <a:off x="630238" y="2443163"/>
            <a:ext cx="4016375" cy="549275"/>
          </a:xfrm>
        </p:spPr>
        <p:txBody>
          <a:bodyPr/>
          <a:lstStyle/>
          <a:p>
            <a:r>
              <a:rPr lang="en-US" sz="1400" smtClean="0"/>
              <a:t>http://static.environmentalgraffiti.com/sites/default/files/images/LINUS4jpg.preview.jpg</a:t>
            </a:r>
            <a:endParaRPr lang="el-GR" sz="1400" smtClean="0"/>
          </a:p>
        </p:txBody>
      </p:sp>
      <p:pic>
        <p:nvPicPr>
          <p:cNvPr id="10" name="Θέση περιεχομένου 9" descr="φυλές αλόγων με πολύ μακριές τρίχες στη χαίτη και την ουρά.&#10;"/>
          <p:cNvPicPr>
            <a:picLocks noGrp="1" noChangeAspect="1"/>
          </p:cNvPicPr>
          <p:nvPr>
            <p:ph sz="half" idx="2"/>
          </p:nvPr>
        </p:nvPicPr>
        <p:blipFill>
          <a:blip r:embed="rId2"/>
          <a:stretch>
            <a:fillRect/>
          </a:stretch>
        </p:blipFill>
        <p:spPr>
          <a:xfrm>
            <a:off x="1190625" y="2924175"/>
            <a:ext cx="2644775" cy="3684588"/>
          </a:xfrm>
          <a:effectLst>
            <a:outerShdw blurRad="292100" dist="139700" dir="2700000" algn="tl" rotWithShape="0">
              <a:srgbClr val="333333">
                <a:alpha val="65000"/>
              </a:srgbClr>
            </a:outerShdw>
          </a:effectLst>
        </p:spPr>
      </p:pic>
      <p:sp>
        <p:nvSpPr>
          <p:cNvPr id="53253" name="Θέση κειμένου 4"/>
          <p:cNvSpPr>
            <a:spLocks noGrp="1"/>
          </p:cNvSpPr>
          <p:nvPr>
            <p:ph type="body" sz="quarter" idx="3"/>
          </p:nvPr>
        </p:nvSpPr>
        <p:spPr>
          <a:xfrm>
            <a:off x="4629150" y="2633663"/>
            <a:ext cx="4359275" cy="549275"/>
          </a:xfrm>
        </p:spPr>
        <p:txBody>
          <a:bodyPr/>
          <a:lstStyle/>
          <a:p>
            <a:r>
              <a:rPr lang="en-US" sz="1400" smtClean="0"/>
              <a:t>http://data-2.horzer.com/image/3026-horse-irish-cobs/35-coat--/2_light-horse-gypsy-irish-cob-2.jpg</a:t>
            </a:r>
            <a:endParaRPr lang="el-GR" sz="1400" smtClean="0"/>
          </a:p>
        </p:txBody>
      </p:sp>
      <p:pic>
        <p:nvPicPr>
          <p:cNvPr id="11" name="Θέση περιεχομένου 10" descr="φυλές αλόγων με πολύ μακριές τρίχες στη χαίτη και την ουρά.&#10;"/>
          <p:cNvPicPr>
            <a:picLocks noGrp="1" noChangeAspect="1"/>
          </p:cNvPicPr>
          <p:nvPr>
            <p:ph sz="quarter" idx="4"/>
          </p:nvPr>
        </p:nvPicPr>
        <p:blipFill>
          <a:blip r:embed="rId3"/>
          <a:stretch>
            <a:fillRect/>
          </a:stretch>
        </p:blipFill>
        <p:spPr>
          <a:xfrm>
            <a:off x="5295900" y="3182938"/>
            <a:ext cx="2381250" cy="2163762"/>
          </a:xfrm>
          <a:effectLst>
            <a:outerShdw blurRad="292100" dist="139700" dir="2700000" algn="tl" rotWithShape="0">
              <a:srgbClr val="333333">
                <a:alpha val="65000"/>
              </a:srgbClr>
            </a:outerShdw>
          </a:effectLst>
        </p:spPr>
      </p:pic>
      <p:sp>
        <p:nvSpPr>
          <p:cNvPr id="53255" name="TextBox 7"/>
          <p:cNvSpPr txBox="1">
            <a:spLocks noChangeArrowheads="1"/>
          </p:cNvSpPr>
          <p:nvPr/>
        </p:nvSpPr>
        <p:spPr bwMode="auto">
          <a:xfrm>
            <a:off x="4175125" y="5278438"/>
            <a:ext cx="4762500" cy="1630362"/>
          </a:xfrm>
          <a:prstGeom prst="rect">
            <a:avLst/>
          </a:prstGeom>
          <a:noFill/>
          <a:ln w="9525">
            <a:noFill/>
            <a:miter lim="800000"/>
            <a:headEnd/>
            <a:tailEnd/>
          </a:ln>
        </p:spPr>
        <p:txBody>
          <a:bodyPr>
            <a:spAutoFit/>
          </a:bodyPr>
          <a:lstStyle/>
          <a:p>
            <a:r>
              <a:rPr lang="el-GR" sz="2000">
                <a:solidFill>
                  <a:srgbClr val="000000"/>
                </a:solidFill>
              </a:rPr>
              <a:t>Σε σχέση με τα άγρια άλογα εμφανίστηκαν στην πορεία της κατοικιδιοποίησης φυλές αλόγων με πολύ μακριές τρίχες στη χαίτη και την ουρά.</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395288" y="454025"/>
            <a:ext cx="7924800" cy="962025"/>
          </a:xfrm>
        </p:spPr>
        <p:txBody>
          <a:bodyPr/>
          <a:lstStyle/>
          <a:p>
            <a:r>
              <a:rPr lang="el-GR" sz="4000" smtClean="0"/>
              <a:t>5.2. Μεταβολές στο τρίχωμα των ζώων 4/7</a:t>
            </a:r>
          </a:p>
        </p:txBody>
      </p:sp>
      <p:sp>
        <p:nvSpPr>
          <p:cNvPr id="54274" name="TextBox 8"/>
          <p:cNvSpPr txBox="1">
            <a:spLocks noChangeArrowheads="1"/>
          </p:cNvSpPr>
          <p:nvPr/>
        </p:nvSpPr>
        <p:spPr bwMode="auto">
          <a:xfrm>
            <a:off x="719138" y="1538288"/>
            <a:ext cx="7689850" cy="1082675"/>
          </a:xfrm>
          <a:prstGeom prst="rect">
            <a:avLst/>
          </a:prstGeom>
          <a:noFill/>
          <a:ln w="9525">
            <a:noFill/>
            <a:miter lim="800000"/>
            <a:headEnd/>
            <a:tailEnd/>
          </a:ln>
        </p:spPr>
        <p:txBody>
          <a:bodyPr>
            <a:spAutoFit/>
          </a:bodyPr>
          <a:lstStyle/>
          <a:p>
            <a:pPr>
              <a:lnSpc>
                <a:spcPct val="110000"/>
              </a:lnSpc>
            </a:pPr>
            <a:r>
              <a:rPr lang="el-GR" sz="2000">
                <a:solidFill>
                  <a:srgbClr val="000000"/>
                </a:solidFill>
              </a:rPr>
              <a:t>Στο τρίχωμα του προβάτου παρατηρήθηκε απώλεια χρω</a:t>
            </a:r>
            <a:r>
              <a:rPr lang="en-US" sz="2000">
                <a:solidFill>
                  <a:srgbClr val="000000"/>
                </a:solidFill>
              </a:rPr>
              <a:t>-</a:t>
            </a:r>
          </a:p>
          <a:p>
            <a:pPr>
              <a:lnSpc>
                <a:spcPct val="110000"/>
              </a:lnSpc>
            </a:pPr>
            <a:r>
              <a:rPr lang="el-GR" sz="2000">
                <a:solidFill>
                  <a:srgbClr val="000000"/>
                </a:solidFill>
              </a:rPr>
              <a:t>στικής, αφού τα άγρια πρόβατα είναι καστανά ή μαύρα, ενώ</a:t>
            </a:r>
            <a:endParaRPr lang="en-US" sz="2000">
              <a:solidFill>
                <a:srgbClr val="000000"/>
              </a:solidFill>
            </a:endParaRPr>
          </a:p>
          <a:p>
            <a:pPr>
              <a:lnSpc>
                <a:spcPct val="110000"/>
              </a:lnSpc>
            </a:pPr>
            <a:r>
              <a:rPr lang="el-GR" sz="2000">
                <a:solidFill>
                  <a:srgbClr val="000000"/>
                </a:solidFill>
              </a:rPr>
              <a:t> οι περισσότερες βελτιωμένες φυλές έχουν λευκό χρώμα</a:t>
            </a:r>
          </a:p>
        </p:txBody>
      </p:sp>
      <p:sp>
        <p:nvSpPr>
          <p:cNvPr id="54275" name="Θέση κειμένου 2"/>
          <p:cNvSpPr>
            <a:spLocks noGrp="1"/>
          </p:cNvSpPr>
          <p:nvPr>
            <p:ph type="body" idx="1"/>
          </p:nvPr>
        </p:nvSpPr>
        <p:spPr>
          <a:xfrm>
            <a:off x="555625" y="2752725"/>
            <a:ext cx="4017963" cy="549275"/>
          </a:xfrm>
        </p:spPr>
        <p:txBody>
          <a:bodyPr/>
          <a:lstStyle/>
          <a:p>
            <a:r>
              <a:rPr lang="en-US" sz="1400" smtClean="0"/>
              <a:t>http://www.think-differently-about-sheep.com/Soay%20Sheep.jpg</a:t>
            </a:r>
            <a:endParaRPr lang="el-GR" sz="1400" smtClean="0"/>
          </a:p>
        </p:txBody>
      </p:sp>
      <p:pic>
        <p:nvPicPr>
          <p:cNvPr id="7" name="Θέση περιεχομένου 6" descr="Άγριο πρόβατο με καστανόχρωμο τρίχωμα&#10;"/>
          <p:cNvPicPr>
            <a:picLocks noGrp="1" noChangeAspect="1"/>
          </p:cNvPicPr>
          <p:nvPr>
            <p:ph sz="half" idx="2"/>
          </p:nvPr>
        </p:nvPicPr>
        <p:blipFill>
          <a:blip r:embed="rId2"/>
          <a:stretch>
            <a:fillRect/>
          </a:stretch>
        </p:blipFill>
        <p:spPr>
          <a:xfrm>
            <a:off x="630238" y="3408363"/>
            <a:ext cx="3868737" cy="2568575"/>
          </a:xfrm>
          <a:effectLst>
            <a:outerShdw blurRad="292100" dist="139700" dir="2700000" algn="tl" rotWithShape="0">
              <a:srgbClr val="333333">
                <a:alpha val="65000"/>
              </a:srgbClr>
            </a:outerShdw>
          </a:effectLst>
        </p:spPr>
      </p:pic>
      <p:sp>
        <p:nvSpPr>
          <p:cNvPr id="54277" name="TextBox 9"/>
          <p:cNvSpPr txBox="1">
            <a:spLocks noChangeArrowheads="1"/>
          </p:cNvSpPr>
          <p:nvPr/>
        </p:nvSpPr>
        <p:spPr bwMode="auto">
          <a:xfrm>
            <a:off x="581025" y="6056313"/>
            <a:ext cx="3917950" cy="708025"/>
          </a:xfrm>
          <a:prstGeom prst="rect">
            <a:avLst/>
          </a:prstGeom>
          <a:noFill/>
          <a:ln w="9525">
            <a:noFill/>
            <a:miter lim="800000"/>
            <a:headEnd/>
            <a:tailEnd/>
          </a:ln>
        </p:spPr>
        <p:txBody>
          <a:bodyPr>
            <a:spAutoFit/>
          </a:bodyPr>
          <a:lstStyle/>
          <a:p>
            <a:pPr algn="ctr"/>
            <a:r>
              <a:rPr lang="el-GR" sz="2000">
                <a:solidFill>
                  <a:srgbClr val="000000"/>
                </a:solidFill>
              </a:rPr>
              <a:t>Άγριο πρόβατο με καστανόχρωμο τρίχωμα</a:t>
            </a:r>
          </a:p>
        </p:txBody>
      </p:sp>
      <p:sp>
        <p:nvSpPr>
          <p:cNvPr id="54278" name="Θέση κειμένου 4"/>
          <p:cNvSpPr>
            <a:spLocks noGrp="1"/>
          </p:cNvSpPr>
          <p:nvPr>
            <p:ph type="body" sz="quarter" idx="3"/>
          </p:nvPr>
        </p:nvSpPr>
        <p:spPr>
          <a:xfrm>
            <a:off x="4573588" y="2801938"/>
            <a:ext cx="4359275" cy="549275"/>
          </a:xfrm>
        </p:spPr>
        <p:txBody>
          <a:bodyPr/>
          <a:lstStyle/>
          <a:p>
            <a:r>
              <a:rPr lang="el-GR" sz="1400" smtClean="0"/>
              <a:t>(εικόνα από προσωπικό αρχείο)</a:t>
            </a:r>
          </a:p>
        </p:txBody>
      </p:sp>
      <p:pic>
        <p:nvPicPr>
          <p:cNvPr id="8" name="Θέση περιεχομένου 7" descr="Η φυλή Άρτας με λευκόχρωμο τρίχωμα."/>
          <p:cNvPicPr>
            <a:picLocks noGrp="1" noChangeAspect="1"/>
          </p:cNvPicPr>
          <p:nvPr>
            <p:ph sz="quarter" idx="4"/>
          </p:nvPr>
        </p:nvPicPr>
        <p:blipFill>
          <a:blip r:embed="rId3"/>
          <a:stretch>
            <a:fillRect/>
          </a:stretch>
        </p:blipFill>
        <p:spPr>
          <a:xfrm>
            <a:off x="4732338" y="3568700"/>
            <a:ext cx="3887787" cy="2247900"/>
          </a:xfrm>
          <a:effectLst>
            <a:outerShdw blurRad="292100" dist="139700" dir="2700000" algn="tl" rotWithShape="0">
              <a:srgbClr val="333333">
                <a:alpha val="65000"/>
              </a:srgbClr>
            </a:outerShdw>
          </a:effectLst>
        </p:spPr>
      </p:pic>
      <p:sp>
        <p:nvSpPr>
          <p:cNvPr id="54280" name="Θέση κειμένου 4"/>
          <p:cNvSpPr txBox="1">
            <a:spLocks/>
          </p:cNvSpPr>
          <p:nvPr/>
        </p:nvSpPr>
        <p:spPr bwMode="auto">
          <a:xfrm>
            <a:off x="4732338" y="5849938"/>
            <a:ext cx="4359275" cy="984250"/>
          </a:xfrm>
          <a:prstGeom prst="rect">
            <a:avLst/>
          </a:prstGeom>
          <a:noFill/>
          <a:ln w="9525">
            <a:noFill/>
            <a:miter lim="800000"/>
            <a:headEnd/>
            <a:tailEnd/>
          </a:ln>
        </p:spPr>
        <p:txBody>
          <a:bodyPr anchor="b"/>
          <a:lstStyle/>
          <a:p>
            <a:pPr>
              <a:spcBef>
                <a:spcPct val="20000"/>
              </a:spcBef>
              <a:buClr>
                <a:srgbClr val="006666"/>
              </a:buClr>
              <a:buFont typeface="Wingdings" pitchFamily="2" charset="2"/>
              <a:buNone/>
            </a:pPr>
            <a:r>
              <a:rPr lang="el-GR" sz="2000">
                <a:solidFill>
                  <a:srgbClr val="000000"/>
                </a:solidFill>
              </a:rPr>
              <a:t>Η φυλή Άρτας με λευκόχρωμο τρίχωμα, ανήκει στις βελτιωμένες ελληνικές φυλές</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Τίτλος 1"/>
          <p:cNvSpPr>
            <a:spLocks noGrp="1"/>
          </p:cNvSpPr>
          <p:nvPr>
            <p:ph type="title"/>
          </p:nvPr>
        </p:nvSpPr>
        <p:spPr>
          <a:xfrm>
            <a:off x="395288" y="454025"/>
            <a:ext cx="7924800" cy="962025"/>
          </a:xfrm>
        </p:spPr>
        <p:txBody>
          <a:bodyPr/>
          <a:lstStyle/>
          <a:p>
            <a:r>
              <a:rPr lang="el-GR" sz="4000" smtClean="0"/>
              <a:t>5.2. Μεταβολές στο τρίχωμα των ζώων 5/7</a:t>
            </a:r>
          </a:p>
        </p:txBody>
      </p:sp>
      <p:sp>
        <p:nvSpPr>
          <p:cNvPr id="55298" name="Θέση κειμένου 3"/>
          <p:cNvSpPr>
            <a:spLocks noGrp="1"/>
          </p:cNvSpPr>
          <p:nvPr>
            <p:ph type="body" idx="1"/>
          </p:nvPr>
        </p:nvSpPr>
        <p:spPr>
          <a:xfrm>
            <a:off x="630238" y="1681163"/>
            <a:ext cx="3868737" cy="4840287"/>
          </a:xfrm>
        </p:spPr>
        <p:txBody>
          <a:bodyPr anchor="t"/>
          <a:lstStyle/>
          <a:p>
            <a:pPr marL="342900" indent="-342900">
              <a:lnSpc>
                <a:spcPct val="110000"/>
              </a:lnSpc>
              <a:buFont typeface="Wingdings" pitchFamily="2" charset="2"/>
              <a:buChar char="l"/>
            </a:pPr>
            <a:r>
              <a:rPr lang="el-GR" smtClean="0"/>
              <a:t>Η τάση των άγριων προβάτων να απορρίπτουν το τρίχωμά τους κάθε άνοιξη δεν υπάρχει στο κατοικίδιο πρόβατο</a:t>
            </a:r>
          </a:p>
          <a:p>
            <a:pPr marL="342900" indent="-342900">
              <a:lnSpc>
                <a:spcPct val="110000"/>
              </a:lnSpc>
              <a:buFont typeface="Wingdings" pitchFamily="2" charset="2"/>
              <a:buChar char="l"/>
            </a:pPr>
            <a:r>
              <a:rPr lang="el-GR" smtClean="0"/>
              <a:t>μείωση των καλυπτήριων τριχών και αύξηση των εριoτριχών</a:t>
            </a:r>
          </a:p>
        </p:txBody>
      </p:sp>
      <p:sp>
        <p:nvSpPr>
          <p:cNvPr id="55299" name="Θέση κειμένου 4"/>
          <p:cNvSpPr>
            <a:spLocks noGrp="1"/>
          </p:cNvSpPr>
          <p:nvPr>
            <p:ph type="body" sz="quarter" idx="3"/>
          </p:nvPr>
        </p:nvSpPr>
        <p:spPr>
          <a:xfrm>
            <a:off x="4573588" y="1811338"/>
            <a:ext cx="4359275" cy="1798637"/>
          </a:xfrm>
        </p:spPr>
        <p:txBody>
          <a:bodyPr/>
          <a:lstStyle/>
          <a:p>
            <a:r>
              <a:rPr lang="en-US" sz="1400" smtClean="0"/>
              <a:t>https://encrypted-tbn1.gstatic.com/images?q=tbn:ANd9GcStdj6Tb_15rmKNCK3CXk0Cifv5rFWpn9AWReFKAV7zXB2DjGDHhttps://encrypted-tbn1.gstatic.com/images?q=tbn:ANd9GcStdj6Tb_15rmKNCK3CXk0Cifv5rFWpn9AWReFKAV7zXB2DjGDH</a:t>
            </a:r>
            <a:endParaRPr lang="el-GR" sz="1400" smtClean="0"/>
          </a:p>
          <a:p>
            <a:endParaRPr lang="el-GR" sz="1400" smtClean="0"/>
          </a:p>
        </p:txBody>
      </p:sp>
      <p:pic>
        <p:nvPicPr>
          <p:cNvPr id="11" name="Θέση περιεχομένου 10" descr="Το Γερμανικό γαλακτοπαραγωγό πρόβατο "/>
          <p:cNvPicPr>
            <a:picLocks noGrp="1" noChangeAspect="1"/>
          </p:cNvPicPr>
          <p:nvPr>
            <p:ph sz="quarter" idx="4"/>
          </p:nvPr>
        </p:nvPicPr>
        <p:blipFill>
          <a:blip r:embed="rId2"/>
          <a:stretch>
            <a:fillRect/>
          </a:stretch>
        </p:blipFill>
        <p:spPr>
          <a:xfrm>
            <a:off x="5076825" y="3454400"/>
            <a:ext cx="3351213" cy="2265363"/>
          </a:xfrm>
          <a:effectLst>
            <a:outerShdw blurRad="292100" dist="139700" dir="2700000" algn="tl" rotWithShape="0">
              <a:srgbClr val="333333">
                <a:alpha val="65000"/>
              </a:srgbClr>
            </a:outerShdw>
          </a:effectLst>
        </p:spPr>
      </p:pic>
      <p:sp>
        <p:nvSpPr>
          <p:cNvPr id="55301" name="TextBox 5"/>
          <p:cNvSpPr txBox="1">
            <a:spLocks noChangeArrowheads="1"/>
          </p:cNvSpPr>
          <p:nvPr/>
        </p:nvSpPr>
        <p:spPr bwMode="auto">
          <a:xfrm>
            <a:off x="3933825" y="5830888"/>
            <a:ext cx="5019675" cy="1016000"/>
          </a:xfrm>
          <a:prstGeom prst="rect">
            <a:avLst/>
          </a:prstGeom>
          <a:noFill/>
          <a:ln w="9525">
            <a:noFill/>
            <a:miter lim="800000"/>
            <a:headEnd/>
            <a:tailEnd/>
          </a:ln>
        </p:spPr>
        <p:txBody>
          <a:bodyPr>
            <a:spAutoFit/>
          </a:bodyPr>
          <a:lstStyle/>
          <a:p>
            <a:r>
              <a:rPr lang="el-GR" sz="2000">
                <a:solidFill>
                  <a:srgbClr val="000000"/>
                </a:solidFill>
              </a:rPr>
              <a:t>Το Γερμανικό γαλακτοπαραγωγό πρόβατο έχει αυξημένη αναλογία εριοτριχών σε σχέση με τις καλυπτήριες.</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71488"/>
            <a:ext cx="7924800" cy="960437"/>
          </a:xfrm>
        </p:spPr>
        <p:txBody>
          <a:bodyPr>
            <a:normAutofit fontScale="90000"/>
          </a:bodyPr>
          <a:lstStyle/>
          <a:p>
            <a:pPr>
              <a:defRPr/>
            </a:pPr>
            <a:r>
              <a:rPr lang="el-GR" dirty="0"/>
              <a:t>5.2. Μεταβολές στο τρίχωμα των </a:t>
            </a:r>
            <a:r>
              <a:rPr lang="el-GR" dirty="0" smtClean="0"/>
              <a:t>ζώων 6/7</a:t>
            </a:r>
            <a:endParaRPr lang="el-GR" dirty="0"/>
          </a:p>
        </p:txBody>
      </p:sp>
      <p:sp>
        <p:nvSpPr>
          <p:cNvPr id="56322" name="Θέση κειμένου 2"/>
          <p:cNvSpPr>
            <a:spLocks noGrp="1"/>
          </p:cNvSpPr>
          <p:nvPr>
            <p:ph type="body" idx="1"/>
          </p:nvPr>
        </p:nvSpPr>
        <p:spPr>
          <a:xfrm>
            <a:off x="630238" y="1622425"/>
            <a:ext cx="3868737" cy="1227138"/>
          </a:xfrm>
        </p:spPr>
        <p:txBody>
          <a:bodyPr/>
          <a:lstStyle/>
          <a:p>
            <a:r>
              <a:rPr lang="el-GR" sz="2000" b="0" smtClean="0"/>
              <a:t>Φυλή </a:t>
            </a:r>
            <a:r>
              <a:rPr lang="en-US" sz="2000" b="0" smtClean="0"/>
              <a:t>Merinos</a:t>
            </a:r>
            <a:r>
              <a:rPr lang="el-GR" sz="2000" b="0" smtClean="0"/>
              <a:t> με εξαιρετικής λεπτότητας εριότριχες και αυξημένη ποσοτικά εριοπαραγωγή</a:t>
            </a:r>
          </a:p>
        </p:txBody>
      </p:sp>
      <p:pic>
        <p:nvPicPr>
          <p:cNvPr id="7" name="Θέση περιεχομένου 6" descr="Φυλή Merinos "/>
          <p:cNvPicPr>
            <a:picLocks noGrp="1" noChangeAspect="1"/>
          </p:cNvPicPr>
          <p:nvPr>
            <p:ph sz="half" idx="2"/>
          </p:nvPr>
        </p:nvPicPr>
        <p:blipFill>
          <a:blip r:embed="rId2"/>
          <a:stretch>
            <a:fillRect/>
          </a:stretch>
        </p:blipFill>
        <p:spPr>
          <a:xfrm>
            <a:off x="630238" y="2841625"/>
            <a:ext cx="3868737" cy="2701925"/>
          </a:xfrm>
          <a:effectLst>
            <a:outerShdw blurRad="292100" dist="139700" dir="2700000" algn="tl" rotWithShape="0">
              <a:srgbClr val="333333">
                <a:alpha val="65000"/>
              </a:srgbClr>
            </a:outerShdw>
          </a:effectLst>
        </p:spPr>
      </p:pic>
      <p:sp>
        <p:nvSpPr>
          <p:cNvPr id="56324" name="TextBox 8"/>
          <p:cNvSpPr txBox="1">
            <a:spLocks noChangeArrowheads="1"/>
          </p:cNvSpPr>
          <p:nvPr/>
        </p:nvSpPr>
        <p:spPr bwMode="auto">
          <a:xfrm>
            <a:off x="630238" y="5883275"/>
            <a:ext cx="3868737" cy="646113"/>
          </a:xfrm>
          <a:prstGeom prst="rect">
            <a:avLst/>
          </a:prstGeom>
          <a:noFill/>
          <a:ln w="9525">
            <a:noFill/>
            <a:miter lim="800000"/>
            <a:headEnd/>
            <a:tailEnd/>
          </a:ln>
        </p:spPr>
        <p:txBody>
          <a:bodyPr>
            <a:spAutoFit/>
          </a:bodyPr>
          <a:lstStyle/>
          <a:p>
            <a:r>
              <a:rPr lang="en-US">
                <a:solidFill>
                  <a:srgbClr val="000000"/>
                </a:solidFill>
              </a:rPr>
              <a:t>http://upload.wikimedia.org/wikipedia/commons/a/a1/Merino_sheep.png</a:t>
            </a:r>
            <a:endParaRPr lang="el-GR">
              <a:solidFill>
                <a:srgbClr val="000000"/>
              </a:solidFill>
            </a:endParaRPr>
          </a:p>
        </p:txBody>
      </p:sp>
      <p:sp>
        <p:nvSpPr>
          <p:cNvPr id="56325" name="Θέση κειμένου 4"/>
          <p:cNvSpPr>
            <a:spLocks noGrp="1"/>
          </p:cNvSpPr>
          <p:nvPr>
            <p:ph type="body" sz="quarter" idx="3"/>
          </p:nvPr>
        </p:nvSpPr>
        <p:spPr>
          <a:xfrm>
            <a:off x="4629150" y="1836738"/>
            <a:ext cx="3887788" cy="823912"/>
          </a:xfrm>
        </p:spPr>
        <p:txBody>
          <a:bodyPr/>
          <a:lstStyle/>
          <a:p>
            <a:r>
              <a:rPr lang="el-GR" sz="2000" b="0" smtClean="0"/>
              <a:t>Φυλή </a:t>
            </a:r>
            <a:r>
              <a:rPr lang="en-US" sz="2000" b="0" smtClean="0"/>
              <a:t>Somali</a:t>
            </a:r>
            <a:r>
              <a:rPr lang="el-GR" sz="2000" b="0" smtClean="0"/>
              <a:t> (τριχοπρόβατα Σομαλίας)</a:t>
            </a:r>
          </a:p>
        </p:txBody>
      </p:sp>
      <p:pic>
        <p:nvPicPr>
          <p:cNvPr id="8" name="Θέση περιεχομένου 7" descr="Φυλή Somali "/>
          <p:cNvPicPr>
            <a:picLocks noGrp="1" noChangeAspect="1"/>
          </p:cNvPicPr>
          <p:nvPr>
            <p:ph sz="quarter" idx="4"/>
          </p:nvPr>
        </p:nvPicPr>
        <p:blipFill>
          <a:blip r:embed="rId3"/>
          <a:stretch>
            <a:fillRect/>
          </a:stretch>
        </p:blipFill>
        <p:spPr>
          <a:xfrm>
            <a:off x="4629150" y="2768600"/>
            <a:ext cx="3887788" cy="2846388"/>
          </a:xfrm>
          <a:effectLst>
            <a:outerShdw blurRad="292100" dist="139700" dir="2700000" algn="tl" rotWithShape="0">
              <a:srgbClr val="333333">
                <a:alpha val="65000"/>
              </a:srgbClr>
            </a:outerShdw>
          </a:effectLst>
        </p:spPr>
      </p:pic>
      <p:sp>
        <p:nvSpPr>
          <p:cNvPr id="56327" name="TextBox 9"/>
          <p:cNvSpPr txBox="1">
            <a:spLocks noChangeArrowheads="1"/>
          </p:cNvSpPr>
          <p:nvPr/>
        </p:nvSpPr>
        <p:spPr bwMode="auto">
          <a:xfrm>
            <a:off x="4648200" y="5883275"/>
            <a:ext cx="3868738" cy="646113"/>
          </a:xfrm>
          <a:prstGeom prst="rect">
            <a:avLst/>
          </a:prstGeom>
          <a:noFill/>
          <a:ln w="9525">
            <a:noFill/>
            <a:miter lim="800000"/>
            <a:headEnd/>
            <a:tailEnd/>
          </a:ln>
        </p:spPr>
        <p:txBody>
          <a:bodyPr>
            <a:spAutoFit/>
          </a:bodyPr>
          <a:lstStyle/>
          <a:p>
            <a:r>
              <a:rPr lang="en-US">
                <a:solidFill>
                  <a:srgbClr val="000000"/>
                </a:solidFill>
              </a:rPr>
              <a:t>http://farm4.staticflickr.com/3330/4621911405_c012120bff.jpg</a:t>
            </a:r>
            <a:endParaRPr lang="el-GR">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5.2. Μεταβολές στο τρίχωμα των </a:t>
            </a:r>
            <a:r>
              <a:rPr lang="el-GR" dirty="0" smtClean="0"/>
              <a:t>ζώων 7/7</a:t>
            </a:r>
            <a:endParaRPr lang="el-GR" dirty="0"/>
          </a:p>
        </p:txBody>
      </p:sp>
      <p:sp>
        <p:nvSpPr>
          <p:cNvPr id="3" name="Θέση περιεχομένου 2"/>
          <p:cNvSpPr>
            <a:spLocks noGrp="1"/>
          </p:cNvSpPr>
          <p:nvPr>
            <p:ph idx="1"/>
          </p:nvPr>
        </p:nvSpPr>
        <p:spPr/>
        <p:txBody>
          <a:bodyPr/>
          <a:lstStyle/>
          <a:p>
            <a:pPr>
              <a:lnSpc>
                <a:spcPct val="150000"/>
              </a:lnSpc>
              <a:defRPr/>
            </a:pPr>
            <a:r>
              <a:rPr lang="el-GR" dirty="0"/>
              <a:t>Στο τρίχωμα του χοίρου, αύξηση της πολυχρωμίας, σμίκρυνση και αραίωση των τριχών</a:t>
            </a:r>
          </a:p>
          <a:p>
            <a:pPr>
              <a:lnSpc>
                <a:spcPct val="150000"/>
              </a:lnSpc>
              <a:defRPr/>
            </a:pPr>
            <a:endParaRPr lang="el-GR" dirty="0"/>
          </a:p>
          <a:p>
            <a:pPr marL="0" indent="0">
              <a:lnSpc>
                <a:spcPct val="150000"/>
              </a:lnSpc>
              <a:buFont typeface="Wingdings" pitchFamily="2" charset="2"/>
              <a:buNone/>
              <a:defRPr/>
            </a:pP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p:txBody>
          <a:bodyPr/>
          <a:lstStyle/>
          <a:p>
            <a:r>
              <a:rPr lang="el-GR" smtClean="0"/>
              <a:t>5.3. Μεταβολές στο σκελετό</a:t>
            </a:r>
          </a:p>
        </p:txBody>
      </p:sp>
      <p:sp>
        <p:nvSpPr>
          <p:cNvPr id="58370" name="Θέση περιεχομένου 2"/>
          <p:cNvSpPr>
            <a:spLocks noGrp="1"/>
          </p:cNvSpPr>
          <p:nvPr>
            <p:ph idx="1"/>
          </p:nvPr>
        </p:nvSpPr>
        <p:spPr/>
        <p:txBody>
          <a:bodyPr/>
          <a:lstStyle/>
          <a:p>
            <a:pPr>
              <a:lnSpc>
                <a:spcPct val="110000"/>
              </a:lnSpc>
            </a:pPr>
            <a:r>
              <a:rPr lang="el-GR" sz="2400" smtClean="0"/>
              <a:t>Οστά των άγριων ζώων : περισσότερο συμπαγή, λεπτά και γωνιώδη, </a:t>
            </a:r>
          </a:p>
          <a:p>
            <a:pPr>
              <a:lnSpc>
                <a:spcPct val="110000"/>
              </a:lnSpc>
            </a:pPr>
            <a:r>
              <a:rPr lang="el-GR" sz="2400" smtClean="0"/>
              <a:t>Οστά των κατοικιδίων ζώων : βραχύτερα, λιγότερο συμπαγή και περισσότερο στρoγγυλεμένα.</a:t>
            </a:r>
          </a:p>
          <a:p>
            <a:pPr>
              <a:lnSpc>
                <a:spcPct val="110000"/>
              </a:lnSpc>
            </a:pPr>
            <a:r>
              <a:rPr lang="el-GR" sz="2400" smtClean="0"/>
              <a:t>Σημαντικότερες μεταβολές στα οστά του κρανίου, όπου το προσωπικό κυρίως τμήμα του κρανίου υπέστη βράχυνση, η οποία οφείλεται στη σμίκρυνση του οστού της κάτω σιαγόναs. </a:t>
            </a:r>
          </a:p>
          <a:p>
            <a:pPr>
              <a:lnSpc>
                <a:spcPct val="110000"/>
              </a:lnSpc>
            </a:pPr>
            <a:r>
              <a:rPr lang="el-GR" sz="2400" smtClean="0"/>
              <a:t>Τα κέρατα των κατοικίδιων ζώων είναι γενικά λιγότερο αναπτυγμένα ή λείπουν εντελώς. Σε ορισμένες φυλές αγελάδων το μέγεθος των κεράτων αυξήθηκε</a:t>
            </a:r>
          </a:p>
          <a:p>
            <a:endParaRPr lang="el-GR" sz="24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41338"/>
            <a:ext cx="7924800" cy="960437"/>
          </a:xfrm>
        </p:spPr>
        <p:txBody>
          <a:bodyPr>
            <a:normAutofit fontScale="90000"/>
          </a:bodyPr>
          <a:lstStyle/>
          <a:p>
            <a:pPr>
              <a:defRPr/>
            </a:pPr>
            <a:r>
              <a:rPr lang="el-GR" dirty="0"/>
              <a:t>5.4. Μεταβολές στους </a:t>
            </a:r>
            <a:r>
              <a:rPr lang="el-GR" dirty="0" smtClean="0"/>
              <a:t>ιστούς 1/3</a:t>
            </a:r>
            <a:endParaRPr lang="el-GR" dirty="0"/>
          </a:p>
        </p:txBody>
      </p:sp>
      <p:sp>
        <p:nvSpPr>
          <p:cNvPr id="59394" name="Θέση περιεχομένου 2"/>
          <p:cNvSpPr>
            <a:spLocks noGrp="1"/>
          </p:cNvSpPr>
          <p:nvPr>
            <p:ph idx="1"/>
          </p:nvPr>
        </p:nvSpPr>
        <p:spPr/>
        <p:txBody>
          <a:bodyPr/>
          <a:lstStyle/>
          <a:p>
            <a:pPr>
              <a:lnSpc>
                <a:spcPct val="110000"/>
              </a:lnSpc>
              <a:spcBef>
                <a:spcPts val="1200"/>
              </a:spcBef>
            </a:pPr>
            <a:r>
              <a:rPr lang="el-GR" sz="2000" smtClean="0"/>
              <a:t>Το σχετικό μέγεθος του εγκεφάλου παρουσιάζει ελάττωση κατά την κατοικιδιοποίηση (περίπου 22%)</a:t>
            </a:r>
          </a:p>
          <a:p>
            <a:pPr>
              <a:lnSpc>
                <a:spcPct val="110000"/>
              </a:lnSpc>
              <a:spcBef>
                <a:spcPts val="1200"/>
              </a:spcBef>
            </a:pPr>
            <a:r>
              <a:rPr lang="el-GR" sz="2000" smtClean="0"/>
              <a:t>Τα κατοικίδια ζώα έχουν την τάση να εναποθέτουν μεγάλες ποσότητες λίπους</a:t>
            </a:r>
          </a:p>
          <a:p>
            <a:pPr>
              <a:lnSpc>
                <a:spcPct val="110000"/>
              </a:lnSpc>
              <a:spcBef>
                <a:spcPts val="1200"/>
              </a:spcBef>
            </a:pPr>
            <a:r>
              <a:rPr lang="el-GR" sz="2000" smtClean="0"/>
              <a:t>Αγελάδες 25 % λίπος στο σφάγιο, Αφρικανικός Βούβαλος 5 %</a:t>
            </a:r>
          </a:p>
          <a:p>
            <a:pPr>
              <a:lnSpc>
                <a:spcPct val="110000"/>
              </a:lnSpc>
              <a:spcBef>
                <a:spcPts val="1200"/>
              </a:spcBef>
            </a:pPr>
            <a:r>
              <a:rPr lang="el-GR" sz="2000" smtClean="0"/>
              <a:t>Στα άγρια ζώα το λίπος εναποτίθεται στα διάφορα όργανα (νεφροί, καρδιά, έντερα). Στα κατοικίδια υποδόρια ή μεταξύ και εντός των μυών</a:t>
            </a:r>
          </a:p>
          <a:p>
            <a:pPr>
              <a:lnSpc>
                <a:spcPct val="110000"/>
              </a:lnSpc>
              <a:spcBef>
                <a:spcPts val="1200"/>
              </a:spcBef>
            </a:pPr>
            <a:r>
              <a:rPr lang="el-GR" sz="2000" smtClean="0"/>
              <a:t>Παχύουρες φυλές προβάτων (2</a:t>
            </a:r>
            <a:r>
              <a:rPr lang="el-GR" sz="2000" baseline="30000" smtClean="0"/>
              <a:t>η</a:t>
            </a:r>
            <a:r>
              <a:rPr lang="el-GR" sz="2000" smtClean="0"/>
              <a:t> χιλιετία π.Χ. στην Αίγυπτο)</a:t>
            </a:r>
          </a:p>
          <a:p>
            <a:pPr>
              <a:lnSpc>
                <a:spcPct val="110000"/>
              </a:lnSpc>
              <a:spcBef>
                <a:spcPts val="1200"/>
              </a:spcBef>
            </a:pPr>
            <a:r>
              <a:rPr lang="el-GR" sz="2000" smtClean="0"/>
              <a:t>Μετά το 1950 έμφαση στην ανάπτυξη των μυικών μαζών του σώματος και στην ελάττωση της ικανότητας εναπόθεσης σωματικού λίπους (</a:t>
            </a:r>
            <a:r>
              <a:rPr lang="en-GB" sz="2000" smtClean="0"/>
              <a:t>Pietrain, </a:t>
            </a:r>
            <a:r>
              <a:rPr lang="el-GR" sz="2000" smtClean="0"/>
              <a:t>εξιδρωματικό κρέας)</a:t>
            </a:r>
          </a:p>
          <a:p>
            <a:pPr>
              <a:spcBef>
                <a:spcPts val="1200"/>
              </a:spcBef>
            </a:pPr>
            <a:endParaRPr lang="el-GR" sz="20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Τίτλος 1"/>
          <p:cNvSpPr>
            <a:spLocks noGrp="1"/>
          </p:cNvSpPr>
          <p:nvPr>
            <p:ph type="title"/>
          </p:nvPr>
        </p:nvSpPr>
        <p:spPr>
          <a:xfrm>
            <a:off x="395288" y="539750"/>
            <a:ext cx="7924800" cy="962025"/>
          </a:xfrm>
        </p:spPr>
        <p:txBody>
          <a:bodyPr/>
          <a:lstStyle/>
          <a:p>
            <a:r>
              <a:rPr lang="el-GR" sz="4000" smtClean="0"/>
              <a:t>5.4. Μεταβολές στους ιστούς 2/3</a:t>
            </a:r>
          </a:p>
        </p:txBody>
      </p:sp>
      <p:sp>
        <p:nvSpPr>
          <p:cNvPr id="60418" name="Θέση κειμένου 3"/>
          <p:cNvSpPr>
            <a:spLocks noGrp="1"/>
          </p:cNvSpPr>
          <p:nvPr>
            <p:ph type="body" idx="1"/>
          </p:nvPr>
        </p:nvSpPr>
        <p:spPr>
          <a:xfrm>
            <a:off x="630238" y="1681163"/>
            <a:ext cx="3868737" cy="4840287"/>
          </a:xfrm>
        </p:spPr>
        <p:txBody>
          <a:bodyPr anchor="t"/>
          <a:lstStyle/>
          <a:p>
            <a:pPr marL="342900" indent="-342900">
              <a:lnSpc>
                <a:spcPct val="110000"/>
              </a:lnSpc>
              <a:buClr>
                <a:schemeClr val="tx2"/>
              </a:buClr>
              <a:buFont typeface="Wingdings" pitchFamily="2" charset="2"/>
              <a:buChar char="l"/>
            </a:pPr>
            <a:r>
              <a:rPr lang="el-GR" smtClean="0"/>
              <a:t>Μεταλλαγές με έντονες επιδράσεις στην ανάπτυξη του μυικού συστήματος </a:t>
            </a:r>
          </a:p>
          <a:p>
            <a:pPr marL="800100" lvl="1" indent="-342900">
              <a:lnSpc>
                <a:spcPct val="110000"/>
              </a:lnSpc>
              <a:buClr>
                <a:schemeClr val="tx2"/>
              </a:buClr>
              <a:buFont typeface="Wingdings" pitchFamily="2" charset="2"/>
              <a:buChar char="l"/>
            </a:pPr>
            <a:r>
              <a:rPr lang="el-GR" sz="2400" smtClean="0"/>
              <a:t>καλλιπυγία στο πρόβατο</a:t>
            </a:r>
            <a:endParaRPr lang="en-US" sz="2400" smtClean="0"/>
          </a:p>
        </p:txBody>
      </p:sp>
      <p:sp>
        <p:nvSpPr>
          <p:cNvPr id="60419" name="TextBox 6"/>
          <p:cNvSpPr txBox="1">
            <a:spLocks noChangeArrowheads="1"/>
          </p:cNvSpPr>
          <p:nvPr/>
        </p:nvSpPr>
        <p:spPr bwMode="auto">
          <a:xfrm>
            <a:off x="776288" y="5175250"/>
            <a:ext cx="7453312" cy="1631950"/>
          </a:xfrm>
          <a:prstGeom prst="rect">
            <a:avLst/>
          </a:prstGeom>
          <a:noFill/>
          <a:ln w="9525">
            <a:noFill/>
            <a:miter lim="800000"/>
            <a:headEnd/>
            <a:tailEnd/>
          </a:ln>
        </p:spPr>
        <p:txBody>
          <a:bodyPr>
            <a:spAutoFit/>
          </a:bodyPr>
          <a:lstStyle/>
          <a:p>
            <a:r>
              <a:rPr lang="el-GR" sz="2000" b="1">
                <a:solidFill>
                  <a:srgbClr val="000000"/>
                </a:solidFill>
              </a:rPr>
              <a:t>Η καλλιπυγία είναι μυική υπερτροφία. Παρατηρήθηκε πρώτη φορά στη φυλή </a:t>
            </a:r>
            <a:r>
              <a:rPr lang="en-US" sz="2000" b="1">
                <a:solidFill>
                  <a:srgbClr val="000000"/>
                </a:solidFill>
              </a:rPr>
              <a:t>Dorset (Oklahoma, </a:t>
            </a:r>
            <a:r>
              <a:rPr lang="el-GR" sz="2000" b="1">
                <a:solidFill>
                  <a:srgbClr val="000000"/>
                </a:solidFill>
              </a:rPr>
              <a:t>ΗΠΑ) το 1982. Οφείλεται σε γονίδιο το οποίο εκφράζεται μόνο σε ετεροζυγωτό συνδυασμό, όταν το αλληλόμορφο προέρχεται από τον πατέρα.</a:t>
            </a:r>
          </a:p>
        </p:txBody>
      </p:sp>
      <p:sp>
        <p:nvSpPr>
          <p:cNvPr id="60420" name="Θέση κειμένου 4"/>
          <p:cNvSpPr>
            <a:spLocks noGrp="1"/>
          </p:cNvSpPr>
          <p:nvPr>
            <p:ph type="body" sz="quarter" idx="3"/>
          </p:nvPr>
        </p:nvSpPr>
        <p:spPr>
          <a:xfrm>
            <a:off x="4573588" y="1681163"/>
            <a:ext cx="4359275" cy="600075"/>
          </a:xfrm>
        </p:spPr>
        <p:txBody>
          <a:bodyPr/>
          <a:lstStyle/>
          <a:p>
            <a:r>
              <a:rPr lang="en-US" sz="1400" smtClean="0"/>
              <a:t>http://juicedmuscle.com/jmblog/sites/default/files/images/callipyge.jpg</a:t>
            </a:r>
            <a:endParaRPr lang="el-GR" sz="1400" smtClean="0"/>
          </a:p>
        </p:txBody>
      </p:sp>
      <p:pic>
        <p:nvPicPr>
          <p:cNvPr id="6" name="Θέση περιεχομένου 5" descr="Καλλιπυγία στο πρόβατο.&#10; "/>
          <p:cNvPicPr>
            <a:picLocks noGrp="1" noChangeAspect="1"/>
          </p:cNvPicPr>
          <p:nvPr>
            <p:ph sz="quarter" idx="4"/>
          </p:nvPr>
        </p:nvPicPr>
        <p:blipFill>
          <a:blip r:embed="rId2"/>
          <a:stretch>
            <a:fillRect/>
          </a:stretch>
        </p:blipFill>
        <p:spPr>
          <a:xfrm>
            <a:off x="4960938" y="2281238"/>
            <a:ext cx="3113087" cy="29400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Τίτλος 1"/>
          <p:cNvSpPr>
            <a:spLocks noGrp="1"/>
          </p:cNvSpPr>
          <p:nvPr>
            <p:ph type="title"/>
          </p:nvPr>
        </p:nvSpPr>
        <p:spPr>
          <a:xfrm>
            <a:off x="395288" y="298450"/>
            <a:ext cx="7924800" cy="962025"/>
          </a:xfrm>
        </p:spPr>
        <p:txBody>
          <a:bodyPr/>
          <a:lstStyle/>
          <a:p>
            <a:r>
              <a:rPr lang="el-GR" smtClean="0"/>
              <a:t/>
            </a:r>
            <a:br>
              <a:rPr lang="el-GR" smtClean="0"/>
            </a:br>
            <a:r>
              <a:rPr lang="el-GR" smtClean="0"/>
              <a:t>5.4. Μεταβολές στους ιστούς</a:t>
            </a:r>
          </a:p>
        </p:txBody>
      </p:sp>
      <p:sp>
        <p:nvSpPr>
          <p:cNvPr id="61442" name="Θέση κειμένου 3"/>
          <p:cNvSpPr>
            <a:spLocks noGrp="1"/>
          </p:cNvSpPr>
          <p:nvPr>
            <p:ph type="body" idx="1"/>
          </p:nvPr>
        </p:nvSpPr>
        <p:spPr>
          <a:xfrm>
            <a:off x="630238" y="1681163"/>
            <a:ext cx="3868737" cy="3322637"/>
          </a:xfrm>
        </p:spPr>
        <p:txBody>
          <a:bodyPr anchor="t"/>
          <a:lstStyle/>
          <a:p>
            <a:pPr marL="342900" indent="-342900">
              <a:lnSpc>
                <a:spcPct val="110000"/>
              </a:lnSpc>
              <a:buFont typeface="Wingdings" pitchFamily="2" charset="2"/>
              <a:buChar char="l"/>
            </a:pPr>
            <a:r>
              <a:rPr lang="el-GR" smtClean="0"/>
              <a:t>Εμφάνιση μεταλλάξεων με έντονες επιδράσεις στην ανάπτυξη του μυικού συστήματος </a:t>
            </a:r>
          </a:p>
          <a:p>
            <a:pPr marL="800100" lvl="1" indent="-342900">
              <a:lnSpc>
                <a:spcPct val="110000"/>
              </a:lnSpc>
              <a:buClr>
                <a:schemeClr val="tx2"/>
              </a:buClr>
              <a:buFont typeface="Wingdings" pitchFamily="2" charset="2"/>
              <a:buChar char="l"/>
            </a:pPr>
            <a:r>
              <a:rPr lang="el-GR" smtClean="0"/>
              <a:t>διγλουτισμός στην κυανόλευκη αγελάδα Βελγίου (Β</a:t>
            </a:r>
            <a:r>
              <a:rPr lang="en-US" smtClean="0"/>
              <a:t>lue Belgian)</a:t>
            </a:r>
            <a:endParaRPr lang="el-GR" smtClean="0"/>
          </a:p>
        </p:txBody>
      </p:sp>
      <p:sp>
        <p:nvSpPr>
          <p:cNvPr id="61443" name="TextBox 5"/>
          <p:cNvSpPr txBox="1">
            <a:spLocks noChangeArrowheads="1"/>
          </p:cNvSpPr>
          <p:nvPr/>
        </p:nvSpPr>
        <p:spPr bwMode="auto">
          <a:xfrm>
            <a:off x="630238" y="5721350"/>
            <a:ext cx="8126412" cy="1016000"/>
          </a:xfrm>
          <a:prstGeom prst="rect">
            <a:avLst/>
          </a:prstGeom>
          <a:noFill/>
          <a:ln w="9525">
            <a:noFill/>
            <a:miter lim="800000"/>
            <a:headEnd/>
            <a:tailEnd/>
          </a:ln>
        </p:spPr>
        <p:txBody>
          <a:bodyPr>
            <a:spAutoFit/>
          </a:bodyPr>
          <a:lstStyle/>
          <a:p>
            <a:r>
              <a:rPr lang="el-GR" sz="2000" b="1">
                <a:solidFill>
                  <a:srgbClr val="000000"/>
                </a:solidFill>
              </a:rPr>
              <a:t>Η συγκεκριμένη μετάλλαξη προκαλεί υπερβολική ανάπτυξη των γλουτών, εκδηλώνεται κατά την εμβρυική ζωή και προκαλεί δυστοκίες.</a:t>
            </a:r>
          </a:p>
        </p:txBody>
      </p:sp>
      <p:sp>
        <p:nvSpPr>
          <p:cNvPr id="61444" name="Θέση κειμένου 4"/>
          <p:cNvSpPr>
            <a:spLocks noGrp="1"/>
          </p:cNvSpPr>
          <p:nvPr>
            <p:ph type="body" sz="quarter" idx="3"/>
          </p:nvPr>
        </p:nvSpPr>
        <p:spPr>
          <a:xfrm>
            <a:off x="4573588" y="1681163"/>
            <a:ext cx="4359275" cy="946150"/>
          </a:xfrm>
        </p:spPr>
        <p:txBody>
          <a:bodyPr/>
          <a:lstStyle/>
          <a:p>
            <a:r>
              <a:rPr lang="en-US" sz="1400" smtClean="0"/>
              <a:t>http://2.bp.blogspot.com/-WDBShpVKvhg/TlF0VCXylKI/AAAAAAAAALQ/jhQaTCY9FXg/s1600/Belgian-Blue-Cattle-1%255B1%255D.png</a:t>
            </a:r>
            <a:endParaRPr lang="el-GR" sz="1400" smtClean="0"/>
          </a:p>
        </p:txBody>
      </p:sp>
      <p:pic>
        <p:nvPicPr>
          <p:cNvPr id="7" name="Θέση περιεχομένου 6" descr="διγλουτισμός στην κυανόλευκη αγελάδα Βελγίου (Βlue Belgian)&#10;"/>
          <p:cNvPicPr>
            <a:picLocks noGrp="1" noChangeAspect="1"/>
          </p:cNvPicPr>
          <p:nvPr>
            <p:ph sz="quarter" idx="4"/>
          </p:nvPr>
        </p:nvPicPr>
        <p:blipFill>
          <a:blip r:embed="rId2"/>
          <a:stretch>
            <a:fillRect/>
          </a:stretch>
        </p:blipFill>
        <p:spPr>
          <a:xfrm>
            <a:off x="4891088" y="2643188"/>
            <a:ext cx="3429000" cy="295275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55613"/>
            <a:ext cx="7924800" cy="960437"/>
          </a:xfrm>
        </p:spPr>
        <p:txBody>
          <a:bodyPr>
            <a:normAutofit fontScale="90000"/>
          </a:bodyPr>
          <a:lstStyle/>
          <a:p>
            <a:pPr>
              <a:defRPr/>
            </a:pPr>
            <a:r>
              <a:rPr lang="el-GR" dirty="0"/>
              <a:t>5.5. Μεταβολές στις παραγωγικές ιδιότητες</a:t>
            </a:r>
          </a:p>
        </p:txBody>
      </p:sp>
      <p:sp>
        <p:nvSpPr>
          <p:cNvPr id="62466" name="Θέση περιεχομένου 2"/>
          <p:cNvSpPr>
            <a:spLocks noGrp="1"/>
          </p:cNvSpPr>
          <p:nvPr>
            <p:ph idx="1"/>
          </p:nvPr>
        </p:nvSpPr>
        <p:spPr/>
        <p:txBody>
          <a:bodyPr/>
          <a:lstStyle/>
          <a:p>
            <a:pPr>
              <a:lnSpc>
                <a:spcPct val="110000"/>
              </a:lnSpc>
              <a:buFont typeface="Wingdings" pitchFamily="2" charset="2"/>
              <a:buNone/>
            </a:pPr>
            <a:endParaRPr lang="el-GR" sz="2400" b="1" smtClean="0"/>
          </a:p>
          <a:p>
            <a:pPr>
              <a:lnSpc>
                <a:spcPct val="110000"/>
              </a:lnSpc>
            </a:pPr>
            <a:r>
              <a:rPr lang="el-GR" sz="2400" smtClean="0"/>
              <a:t>Η εποχική αναπαραγωγή του αγριόχοιρου και του αρχέγονου βοός έχει εκλείψει</a:t>
            </a:r>
            <a:r>
              <a:rPr lang="en-US" sz="2400" smtClean="0"/>
              <a:t>.</a:t>
            </a:r>
            <a:endParaRPr lang="el-GR" sz="2400" smtClean="0"/>
          </a:p>
          <a:p>
            <a:pPr>
              <a:lnSpc>
                <a:spcPct val="110000"/>
              </a:lnSpc>
            </a:pPr>
            <a:endParaRPr lang="el-GR" sz="2400" smtClean="0"/>
          </a:p>
          <a:p>
            <a:pPr>
              <a:lnSpc>
                <a:spcPct val="110000"/>
              </a:lnSpc>
            </a:pPr>
            <a:r>
              <a:rPr lang="el-GR" sz="2400" smtClean="0"/>
              <a:t>Αύξηση </a:t>
            </a:r>
          </a:p>
          <a:p>
            <a:pPr lvl="1">
              <a:lnSpc>
                <a:spcPct val="110000"/>
              </a:lnSpc>
            </a:pPr>
            <a:r>
              <a:rPr lang="el-GR" sz="2000" smtClean="0"/>
              <a:t>της ωοπαραγωγής στις όρνιθες, </a:t>
            </a:r>
          </a:p>
          <a:p>
            <a:pPr lvl="1">
              <a:lnSpc>
                <a:spcPct val="110000"/>
              </a:lnSpc>
            </a:pPr>
            <a:r>
              <a:rPr lang="el-GR" sz="2000" smtClean="0"/>
              <a:t>του αριθμού των χοιριδίων ανά έτος, </a:t>
            </a:r>
          </a:p>
          <a:p>
            <a:pPr lvl="1">
              <a:lnSpc>
                <a:spcPct val="110000"/>
              </a:lnSpc>
            </a:pPr>
            <a:r>
              <a:rPr lang="el-GR" sz="2000" smtClean="0"/>
              <a:t>του ρυθμού ανάπτυξης των χοίρων</a:t>
            </a:r>
            <a:r>
              <a:rPr lang="en-US" sz="2000" smtClean="0"/>
              <a:t>,</a:t>
            </a:r>
            <a:endParaRPr lang="el-GR" sz="2000" smtClean="0"/>
          </a:p>
          <a:p>
            <a:pPr lvl="1">
              <a:lnSpc>
                <a:spcPct val="110000"/>
              </a:lnSpc>
            </a:pPr>
            <a:r>
              <a:rPr lang="el-GR" sz="2000" smtClean="0"/>
              <a:t>του ρυθμού ανάπτυξης των κρεοπαραγωγών ορνιθίων και </a:t>
            </a:r>
          </a:p>
          <a:p>
            <a:pPr lvl="1">
              <a:lnSpc>
                <a:spcPct val="110000"/>
              </a:lnSpc>
            </a:pPr>
            <a:r>
              <a:rPr lang="el-GR" sz="2000" smtClean="0"/>
              <a:t>της γαλακτοπαραγωγής των αγελάδων</a:t>
            </a:r>
            <a:r>
              <a:rPr lang="en-US" sz="2000" smtClean="0"/>
              <a:t>.</a:t>
            </a:r>
            <a:endParaRPr lang="el-GR" sz="2000" smtClean="0"/>
          </a:p>
          <a:p>
            <a:pPr>
              <a:lnSpc>
                <a:spcPct val="80000"/>
              </a:lnSpc>
              <a:buFont typeface="Wingdings" pitchFamily="2" charset="2"/>
              <a:buNone/>
            </a:pPr>
            <a:endParaRPr lang="el-GR" sz="24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p:txBody>
          <a:bodyPr/>
          <a:lstStyle/>
          <a:p>
            <a:r>
              <a:rPr lang="el-GR" smtClean="0"/>
              <a:t>Μαθησιακοί στόχοι</a:t>
            </a:r>
            <a:r>
              <a:rPr lang="en-US" smtClean="0"/>
              <a:t> 1 (2/2)</a:t>
            </a:r>
            <a:endParaRPr lang="el-GR" smtClean="0"/>
          </a:p>
        </p:txBody>
      </p:sp>
      <p:sp>
        <p:nvSpPr>
          <p:cNvPr id="17410" name="Θέση περιεχομένου 2"/>
          <p:cNvSpPr>
            <a:spLocks noGrp="1"/>
          </p:cNvSpPr>
          <p:nvPr>
            <p:ph idx="1"/>
          </p:nvPr>
        </p:nvSpPr>
        <p:spPr>
          <a:xfrm>
            <a:off x="206062" y="1499987"/>
            <a:ext cx="8615965" cy="5358013"/>
          </a:xfrm>
        </p:spPr>
        <p:txBody>
          <a:bodyPr/>
          <a:lstStyle/>
          <a:p>
            <a:pPr>
              <a:lnSpc>
                <a:spcPct val="150000"/>
              </a:lnSpc>
            </a:pPr>
            <a:r>
              <a:rPr lang="el-GR" sz="2000" dirty="0" smtClean="0"/>
              <a:t>Οι μέχρι τώρα γνώσεις μας για τον χρόνο και τον τόπο της </a:t>
            </a:r>
            <a:r>
              <a:rPr lang="el-GR" sz="2000" dirty="0" err="1" smtClean="0"/>
              <a:t>κατοικιδιοποίησης</a:t>
            </a:r>
            <a:r>
              <a:rPr lang="el-GR" sz="2000" dirty="0" smtClean="0"/>
              <a:t> βασίζονται σε αρχαιολογικά και </a:t>
            </a:r>
            <a:r>
              <a:rPr lang="el-GR" sz="2000" dirty="0" err="1" smtClean="0"/>
              <a:t>ζωο</a:t>
            </a:r>
            <a:r>
              <a:rPr lang="el-GR" sz="2000" dirty="0" smtClean="0"/>
              <a:t>-αρχαιολογικά ευρήματα ενώ τα τελευταία χρόνια σημαντική είναι η συμβολή της γονιδιακής τεχνολογίας</a:t>
            </a:r>
            <a:r>
              <a:rPr lang="el-GR" sz="2000" dirty="0" smtClean="0"/>
              <a:t>.</a:t>
            </a:r>
            <a:endParaRPr lang="en-US" sz="2000" dirty="0" smtClean="0"/>
          </a:p>
          <a:p>
            <a:pPr>
              <a:lnSpc>
                <a:spcPct val="150000"/>
              </a:lnSpc>
            </a:pPr>
            <a:r>
              <a:rPr lang="el-GR" sz="2000" dirty="0" smtClean="0"/>
              <a:t>Η </a:t>
            </a:r>
            <a:r>
              <a:rPr lang="el-GR" sz="2000" b="1" dirty="0" smtClean="0"/>
              <a:t>αίγα </a:t>
            </a:r>
            <a:r>
              <a:rPr lang="el-GR" sz="2000" dirty="0" smtClean="0"/>
              <a:t>και το </a:t>
            </a:r>
            <a:r>
              <a:rPr lang="el-GR" sz="2000" b="1" dirty="0" smtClean="0"/>
              <a:t>πρόβατο</a:t>
            </a:r>
            <a:r>
              <a:rPr lang="el-GR" sz="2000" dirty="0" smtClean="0"/>
              <a:t> είναι από τα πρώτα είδη παραγωγικών ζώων που </a:t>
            </a:r>
            <a:r>
              <a:rPr lang="el-GR" sz="2000" dirty="0" err="1" smtClean="0"/>
              <a:t>κατοικιδιοποιήθηκαν</a:t>
            </a:r>
            <a:r>
              <a:rPr lang="el-GR" sz="2000" dirty="0" smtClean="0"/>
              <a:t> γύρω στο 9000 με 10000 </a:t>
            </a:r>
            <a:r>
              <a:rPr lang="el-GR" sz="2000" dirty="0" err="1" smtClean="0"/>
              <a:t>π.Χ.</a:t>
            </a:r>
            <a:r>
              <a:rPr lang="el-GR" sz="2000" dirty="0" smtClean="0"/>
              <a:t> σε περιοχές του Ιράκ. Ο </a:t>
            </a:r>
            <a:r>
              <a:rPr lang="el-GR" sz="2000" b="1" dirty="0" smtClean="0"/>
              <a:t>χοίρος</a:t>
            </a:r>
            <a:r>
              <a:rPr lang="el-GR" sz="2000" dirty="0" smtClean="0"/>
              <a:t> </a:t>
            </a:r>
            <a:r>
              <a:rPr lang="el-GR" sz="2000" dirty="0" err="1" smtClean="0"/>
              <a:t>κατοικιδιοποιήθηκε</a:t>
            </a:r>
            <a:r>
              <a:rPr lang="el-GR" sz="2000" dirty="0" smtClean="0"/>
              <a:t> γύρω στο 8000 </a:t>
            </a:r>
            <a:r>
              <a:rPr lang="el-GR" sz="2000" dirty="0" err="1" smtClean="0"/>
              <a:t>π.Χ</a:t>
            </a:r>
            <a:r>
              <a:rPr lang="el-GR" sz="2000" dirty="0" smtClean="0"/>
              <a:t> και οι ερευνητές θεωρούν ότι υπήρξαν πολλά ανεξάρτητα κέντρα </a:t>
            </a:r>
            <a:r>
              <a:rPr lang="el-GR" sz="2000" dirty="0" err="1" smtClean="0"/>
              <a:t>κατοικιδιοποίησής</a:t>
            </a:r>
            <a:r>
              <a:rPr lang="el-GR" sz="2000" dirty="0" smtClean="0"/>
              <a:t> του στην Ασία και την Ευρώπη. Τα ευρήματα για τον αρχέγονο </a:t>
            </a:r>
            <a:r>
              <a:rPr lang="el-GR" sz="2000" b="1" dirty="0" err="1" smtClean="0"/>
              <a:t>βου</a:t>
            </a:r>
            <a:r>
              <a:rPr lang="el-GR" sz="2000" dirty="0" smtClean="0"/>
              <a:t> δείχνουν ότι υπήρξαν επανειλημμένες </a:t>
            </a:r>
            <a:r>
              <a:rPr lang="el-GR" sz="2000" dirty="0" err="1" smtClean="0"/>
              <a:t>κατοικιδιοποιήσεις</a:t>
            </a:r>
            <a:r>
              <a:rPr lang="el-GR" sz="2000" dirty="0" smtClean="0"/>
              <a:t> του σε περιοχές της Ανατολίας, της Συρίας, της Αιγύπτου και της Ευρώπης.</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5.6. Μεταβολές στη συμπεριφορά</a:t>
            </a:r>
          </a:p>
        </p:txBody>
      </p:sp>
      <p:sp>
        <p:nvSpPr>
          <p:cNvPr id="63490" name="Θέση περιεχομένου 2"/>
          <p:cNvSpPr>
            <a:spLocks noGrp="1"/>
          </p:cNvSpPr>
          <p:nvPr>
            <p:ph idx="1"/>
          </p:nvPr>
        </p:nvSpPr>
        <p:spPr/>
        <p:txBody>
          <a:bodyPr/>
          <a:lstStyle/>
          <a:p>
            <a:pPr>
              <a:lnSpc>
                <a:spcPct val="80000"/>
              </a:lnSpc>
              <a:buFont typeface="Wingdings" pitchFamily="2" charset="2"/>
              <a:buNone/>
            </a:pPr>
            <a:endParaRPr lang="el-GR" smtClean="0"/>
          </a:p>
          <a:p>
            <a:pPr>
              <a:lnSpc>
                <a:spcPct val="80000"/>
              </a:lnSpc>
              <a:buFont typeface="Wingdings" pitchFamily="2" charset="2"/>
              <a:buNone/>
            </a:pPr>
            <a:endParaRPr lang="el-GR" smtClean="0"/>
          </a:p>
          <a:p>
            <a:pPr>
              <a:lnSpc>
                <a:spcPct val="110000"/>
              </a:lnSpc>
            </a:pPr>
            <a:r>
              <a:rPr lang="el-GR" smtClean="0"/>
              <a:t>Η κατοικιδιοποίηση επέφερε σημαντικές μεταβολές και στη συμπεριφορά των ζώων: </a:t>
            </a:r>
          </a:p>
          <a:p>
            <a:pPr>
              <a:lnSpc>
                <a:spcPct val="110000"/>
              </a:lnSpc>
              <a:buFontTx/>
              <a:buChar char="-"/>
            </a:pPr>
            <a:r>
              <a:rPr lang="el-GR" smtClean="0"/>
              <a:t>μείωση της ερεθιστικότητας των περισσότερων κατοικίδιων ζώων,</a:t>
            </a:r>
          </a:p>
          <a:p>
            <a:pPr>
              <a:lnSpc>
                <a:spcPct val="110000"/>
              </a:lnSpc>
              <a:buFontTx/>
              <a:buChar char="-"/>
            </a:pPr>
            <a:r>
              <a:rPr lang="el-GR" smtClean="0"/>
              <a:t>αποβολή του άγριου και φιλύποπτου χαρακτήρα τους</a:t>
            </a:r>
            <a:r>
              <a:rPr lang="en-US" smtClean="0"/>
              <a:t>.</a:t>
            </a:r>
            <a:endParaRPr lang="el-GR" smtClean="0"/>
          </a:p>
          <a:p>
            <a:endParaRPr lang="el-GR"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Τίτλος 1"/>
          <p:cNvSpPr>
            <a:spLocks noGrp="1"/>
          </p:cNvSpPr>
          <p:nvPr>
            <p:ph type="title" idx="4294967295"/>
          </p:nvPr>
        </p:nvSpPr>
        <p:spPr/>
        <p:txBody>
          <a:bodyPr/>
          <a:lstStyle/>
          <a:p>
            <a:r>
              <a:rPr lang="el-GR" smtClean="0"/>
              <a:t>Βιβλιογραφία 2 (1/2)</a:t>
            </a:r>
          </a:p>
        </p:txBody>
      </p:sp>
      <p:sp>
        <p:nvSpPr>
          <p:cNvPr id="67587" name="Θέση περιεχομένου 2"/>
          <p:cNvSpPr>
            <a:spLocks noGrp="1"/>
          </p:cNvSpPr>
          <p:nvPr>
            <p:ph idx="4294967295"/>
          </p:nvPr>
        </p:nvSpPr>
        <p:spPr/>
        <p:txBody>
          <a:bodyPr/>
          <a:lstStyle/>
          <a:p>
            <a:r>
              <a:rPr lang="el-GR" sz="2000" smtClean="0"/>
              <a:t>Β</a:t>
            </a:r>
            <a:r>
              <a:rPr lang="en-US" sz="2000" smtClean="0"/>
              <a:t>ergman J.(2003): “Ancon sheep: just another lost mutation” TJ 17(1), pp18-19</a:t>
            </a:r>
            <a:endParaRPr lang="el-GR" sz="2000" smtClean="0"/>
          </a:p>
          <a:p>
            <a:r>
              <a:rPr lang="en-US" sz="2000" smtClean="0"/>
              <a:t>Darwin (1875): “The variation of Plants and Animals under Domestication”, 2</a:t>
            </a:r>
            <a:r>
              <a:rPr lang="en-US" sz="2000" baseline="30000" smtClean="0"/>
              <a:t>nd</a:t>
            </a:r>
            <a:r>
              <a:rPr lang="en-US" sz="2000" smtClean="0"/>
              <a:t> edn, John Murray, London</a:t>
            </a:r>
          </a:p>
          <a:p>
            <a:r>
              <a:rPr lang="en-US" sz="2000" smtClean="0"/>
              <a:t>Hale E. B. (1962): “Domestication and the evolution of behaviour” in : Hafez E.S.E. (ed.) The Behaviour of Domestic Animals, 2</a:t>
            </a:r>
            <a:r>
              <a:rPr lang="en-US" sz="2000" baseline="30000" smtClean="0"/>
              <a:t>nd</a:t>
            </a:r>
            <a:r>
              <a:rPr lang="en-US" sz="2000" smtClean="0"/>
              <a:t> edn. Baillière, Tindall &amp; Cassell, London, pp.22-42</a:t>
            </a:r>
          </a:p>
          <a:p>
            <a:r>
              <a:rPr lang="en-US" sz="2000" smtClean="0"/>
              <a:t>Price E. O. (1984): “Behavioural aspects of animal domestication”. The Quarterly Review of Biology 59, pp.1-32</a:t>
            </a:r>
            <a:endParaRPr lang="el-GR" sz="2000" smtClean="0"/>
          </a:p>
          <a:p>
            <a:r>
              <a:rPr lang="el-GR" sz="2000" smtClean="0"/>
              <a:t>Παπαδημητρίου Τρ., Πανοπούλου Ελ. &amp; Α. Κομινάκης (1998): Εξωτερικό των ζώων, Εργαστηριακές σημειώσεις, Εργαστήριο Γενικής &amp; Ειδικής Ζωοτεχνίας</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p:txBody>
          <a:bodyPr/>
          <a:lstStyle/>
          <a:p>
            <a:r>
              <a:rPr lang="el-GR" smtClean="0"/>
              <a:t>Βιβλιογραφία 2 (2/2)</a:t>
            </a:r>
          </a:p>
        </p:txBody>
      </p:sp>
      <p:sp>
        <p:nvSpPr>
          <p:cNvPr id="64514" name="Θέση περιεχομένου 2"/>
          <p:cNvSpPr>
            <a:spLocks noGrp="1"/>
          </p:cNvSpPr>
          <p:nvPr>
            <p:ph idx="1"/>
          </p:nvPr>
        </p:nvSpPr>
        <p:spPr/>
        <p:txBody>
          <a:bodyPr/>
          <a:lstStyle/>
          <a:p>
            <a:r>
              <a:rPr lang="el-GR" sz="2000" smtClean="0"/>
              <a:t>Ρογδάκης Εμμ. (2002): «Εγχώριες φυλές προβάτων»,</a:t>
            </a:r>
            <a:r>
              <a:rPr lang="el-GR" sz="2000" i="1" smtClean="0"/>
              <a:t> εκδόσεις Αγροτύπος</a:t>
            </a:r>
          </a:p>
          <a:p>
            <a:r>
              <a:rPr lang="el-GR" sz="2000" smtClean="0"/>
              <a:t>Ρογδάκης Εμμ. (2006): κεφάλαιο</a:t>
            </a:r>
            <a:r>
              <a:rPr lang="en-US" sz="2000" smtClean="0"/>
              <a:t> 3 </a:t>
            </a:r>
            <a:r>
              <a:rPr lang="el-GR" sz="2000" smtClean="0"/>
              <a:t>από «</a:t>
            </a:r>
            <a:r>
              <a:rPr lang="el-GR" sz="2000" i="1" smtClean="0"/>
              <a:t>Γενική Ζωοτεχνία», εκδόσεις Αθ. Σταμούλης</a:t>
            </a:r>
          </a:p>
          <a:p>
            <a:r>
              <a:rPr lang="en-US" sz="2000" smtClean="0"/>
              <a:t>Stricklin R.W. (2001): “The Evolution and Domestication of Social Behaviour”, pp: 83-110, in “</a:t>
            </a:r>
            <a:r>
              <a:rPr lang="en-US" sz="2000" i="1" smtClean="0"/>
              <a:t>Social Behaviour in Farm Animals</a:t>
            </a:r>
            <a:r>
              <a:rPr lang="en-US" sz="2000" smtClean="0"/>
              <a:t>” (eds L.J. Keeling and H. W. Gonyou) </a:t>
            </a:r>
            <a:r>
              <a:rPr lang="en-US" sz="2000" baseline="30000" smtClean="0"/>
              <a:t>©</a:t>
            </a:r>
            <a:r>
              <a:rPr lang="en-US" sz="2000" smtClean="0"/>
              <a:t>CAB International 2001.</a:t>
            </a:r>
            <a:endParaRPr lang="el-GR" sz="2000" smtClean="0"/>
          </a:p>
          <a:p>
            <a:pPr>
              <a:buFont typeface="Wingdings" pitchFamily="2" charset="2"/>
              <a:buNone/>
            </a:pPr>
            <a:endParaRPr lang="el-GR" sz="2000" smtClean="0"/>
          </a:p>
          <a:p>
            <a:endParaRPr lang="el-GR"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Τίτλος 1"/>
          <p:cNvSpPr>
            <a:spLocks noGrp="1"/>
          </p:cNvSpPr>
          <p:nvPr>
            <p:ph type="title"/>
          </p:nvPr>
        </p:nvSpPr>
        <p:spPr/>
        <p:txBody>
          <a:bodyPr/>
          <a:lstStyle/>
          <a:p>
            <a:r>
              <a:rPr lang="el-GR" smtClean="0"/>
              <a:t>Λέξεις – έννοιες κλειδιά 2</a:t>
            </a:r>
          </a:p>
        </p:txBody>
      </p:sp>
      <p:sp>
        <p:nvSpPr>
          <p:cNvPr id="65538" name="Θέση περιεχομένου 2"/>
          <p:cNvSpPr>
            <a:spLocks noGrp="1"/>
          </p:cNvSpPr>
          <p:nvPr>
            <p:ph idx="1"/>
          </p:nvPr>
        </p:nvSpPr>
        <p:spPr/>
        <p:txBody>
          <a:bodyPr/>
          <a:lstStyle/>
          <a:p>
            <a:r>
              <a:rPr lang="el-GR" sz="2000" smtClean="0"/>
              <a:t>σωματικό μέγεθος, σωματική διάπλαση, αγελάδα </a:t>
            </a:r>
            <a:r>
              <a:rPr lang="en-US" sz="2000" smtClean="0"/>
              <a:t>Chianina</a:t>
            </a:r>
            <a:r>
              <a:rPr lang="el-GR" sz="2000" smtClean="0"/>
              <a:t>, αγελάδα </a:t>
            </a:r>
            <a:r>
              <a:rPr lang="en-US" sz="2000" smtClean="0"/>
              <a:t>Dexter</a:t>
            </a:r>
            <a:r>
              <a:rPr lang="el-GR" sz="2000" smtClean="0"/>
              <a:t>, πρόβατο </a:t>
            </a:r>
            <a:r>
              <a:rPr lang="en-US" sz="2000" smtClean="0"/>
              <a:t>Ancon</a:t>
            </a:r>
            <a:r>
              <a:rPr lang="el-GR" sz="2000" smtClean="0"/>
              <a:t>, πρόβατο </a:t>
            </a:r>
            <a:r>
              <a:rPr lang="en-US" sz="2000" smtClean="0"/>
              <a:t>Suffolk</a:t>
            </a:r>
            <a:r>
              <a:rPr lang="el-GR" sz="2000" smtClean="0"/>
              <a:t>, μετατρεπτικός τύπος, εναποθετικός τύπος, προσαρμογή, αιχμαλωσία, άγριοι πληθυσμοί, καλυπτήριες τρίχες, εριότριχες, απώλεια χρωστικής, λευκό έριο, ακέρατες φυλές ζώων, πολυκερατία, βραχύουρα, λεπτόουρα και παχύουρα πρόβατα, υποδόριος λιπώδης ιστός, εξιδρωματικό κρέας, διγλουτισμός, καλλιπυγία, εποχική αναπαραγωγικότητα,, γαλακτοπαραγωγή, συμπεριφορά αγροτικών ζώων</a:t>
            </a:r>
            <a:r>
              <a:rPr lang="en-US" sz="2000" smtClean="0"/>
              <a:t>, </a:t>
            </a:r>
            <a:r>
              <a:rPr lang="el-GR" sz="2000" smtClean="0"/>
              <a:t>ωοπαραγωγή</a:t>
            </a:r>
          </a:p>
          <a:p>
            <a:r>
              <a:rPr lang="en-US" sz="2000" smtClean="0"/>
              <a:t>body size,</a:t>
            </a:r>
            <a:r>
              <a:rPr lang="el-GR" sz="2000" smtClean="0"/>
              <a:t> </a:t>
            </a:r>
            <a:r>
              <a:rPr lang="en-US" sz="2000" smtClean="0"/>
              <a:t>body condition, Chianina cattle, Dexter cattle, Ancon sheep, Suffolk sheep, adaptation, captivity, feral populations, wool,  hair sheep breeds, fat-sheep, short-tailed sheep, seasonal reproduction, seasonal breeding, behavioral modifications, milk production, callipyge sheep, muscle hypertrophy, horned breeds, polled breeds, egg production</a:t>
            </a:r>
            <a:endParaRPr lang="el-GR" sz="20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7" y="283335"/>
            <a:ext cx="8439619" cy="1183515"/>
          </a:xfrm>
        </p:spPr>
        <p:txBody>
          <a:bodyPr>
            <a:normAutofit fontScale="90000"/>
          </a:bodyPr>
          <a:lstStyle/>
          <a:p>
            <a:r>
              <a:rPr lang="el-GR" sz="4000" dirty="0" smtClean="0"/>
              <a:t>Αίτια της </a:t>
            </a:r>
            <a:br>
              <a:rPr lang="el-GR" sz="4000" dirty="0" smtClean="0"/>
            </a:br>
            <a:r>
              <a:rPr lang="el-GR" sz="4000" dirty="0" err="1" smtClean="0"/>
              <a:t>Κατοικιδιοποίησης</a:t>
            </a:r>
            <a:r>
              <a:rPr lang="el-GR" sz="4000" dirty="0" smtClean="0"/>
              <a:t> 1</a:t>
            </a:r>
            <a:r>
              <a:rPr lang="en-US" sz="4000" dirty="0" smtClean="0"/>
              <a:t>/2</a:t>
            </a:r>
            <a:endParaRPr lang="el-GR" sz="4000" dirty="0" smtClean="0"/>
          </a:p>
        </p:txBody>
      </p:sp>
      <p:sp>
        <p:nvSpPr>
          <p:cNvPr id="18434" name="Θέση περιεχομένου 2"/>
          <p:cNvSpPr>
            <a:spLocks noGrp="1"/>
          </p:cNvSpPr>
          <p:nvPr>
            <p:ph idx="1"/>
          </p:nvPr>
        </p:nvSpPr>
        <p:spPr/>
        <p:txBody>
          <a:bodyPr/>
          <a:lstStyle/>
          <a:p>
            <a:r>
              <a:rPr lang="el-GR" sz="2400" smtClean="0"/>
              <a:t>Πρόβλεψη της μελλοντικής ωφέλειας των ζώων (Μη πιθανή άποψη)</a:t>
            </a:r>
          </a:p>
          <a:p>
            <a:r>
              <a:rPr lang="el-GR" sz="2400" smtClean="0"/>
              <a:t>Θρησκευτικοί λόγοι (μη αποδεκτή)</a:t>
            </a:r>
          </a:p>
          <a:p>
            <a:r>
              <a:rPr lang="el-GR" sz="2400" smtClean="0"/>
              <a:t>Εκδήλωση του κοινωνικού ενστίκτου του ανθρώπου της προϊστορικής εποχής</a:t>
            </a:r>
          </a:p>
          <a:p>
            <a:pPr>
              <a:buFont typeface="Wingdings" pitchFamily="2" charset="2"/>
              <a:buNone/>
            </a:pPr>
            <a:r>
              <a:rPr lang="el-GR" sz="2400" b="1" smtClean="0"/>
              <a:t>Θεωρία της κλιματικής κρίσης της Πλειστόκαινης Εποχής:</a:t>
            </a:r>
          </a:p>
          <a:p>
            <a:pPr lvl="1">
              <a:lnSpc>
                <a:spcPct val="130000"/>
              </a:lnSpc>
              <a:buFontTx/>
              <a:buNone/>
            </a:pPr>
            <a:r>
              <a:rPr lang="en-US" sz="2000" smtClean="0"/>
              <a:t>	</a:t>
            </a:r>
            <a:r>
              <a:rPr lang="el-GR" sz="2000" smtClean="0"/>
              <a:t>Οι περιβαλλοντικές μεταβολές κατά την τήξη των παγετώνων</a:t>
            </a:r>
            <a:endParaRPr lang="en-US" sz="2000" smtClean="0"/>
          </a:p>
          <a:p>
            <a:pPr lvl="1">
              <a:lnSpc>
                <a:spcPct val="130000"/>
              </a:lnSpc>
              <a:buFontTx/>
              <a:buNone/>
            </a:pPr>
            <a:r>
              <a:rPr lang="en-US" sz="2000" smtClean="0"/>
              <a:t>	</a:t>
            </a:r>
            <a:r>
              <a:rPr lang="el-GR" sz="2000" smtClean="0"/>
              <a:t>προξένησαν αριθμητική εκτροπή των πληθυσμών ανθρώπων και</a:t>
            </a:r>
            <a:r>
              <a:rPr lang="en-US" sz="2000" smtClean="0"/>
              <a:t> </a:t>
            </a:r>
            <a:r>
              <a:rPr lang="el-GR" sz="2000" smtClean="0"/>
              <a:t>ζώων, με αποτέλεσμα να προκύψουν δυσκολίες στην εξασφάλιση</a:t>
            </a:r>
            <a:r>
              <a:rPr lang="en-US" sz="2000" smtClean="0"/>
              <a:t> </a:t>
            </a:r>
            <a:r>
              <a:rPr lang="el-GR" sz="2000" smtClean="0"/>
              <a:t>της τροφής, γεγονός που</a:t>
            </a:r>
            <a:r>
              <a:rPr lang="en-US" sz="2000" smtClean="0"/>
              <a:t> </a:t>
            </a:r>
            <a:r>
              <a:rPr lang="el-GR" sz="2000" smtClean="0"/>
              <a:t>υποκίνησε τον άνθρωπο στην</a:t>
            </a:r>
            <a:r>
              <a:rPr lang="en-US" sz="2000" smtClean="0"/>
              <a:t> </a:t>
            </a:r>
            <a:r>
              <a:rPr lang="el-GR" sz="2000" smtClean="0"/>
              <a:t>κατοικιδιοποίηση ζώων.</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506413"/>
            <a:ext cx="7924800" cy="960437"/>
          </a:xfrm>
        </p:spPr>
        <p:txBody>
          <a:bodyPr>
            <a:normAutofit fontScale="90000"/>
          </a:bodyPr>
          <a:lstStyle/>
          <a:p>
            <a:r>
              <a:rPr lang="en-US" sz="4000" smtClean="0"/>
              <a:t>A</a:t>
            </a:r>
            <a:r>
              <a:rPr lang="el-GR" sz="4000" smtClean="0"/>
              <a:t>ίτια της  </a:t>
            </a:r>
            <a:br>
              <a:rPr lang="el-GR" sz="4000" smtClean="0"/>
            </a:br>
            <a:r>
              <a:rPr lang="el-GR" sz="4000" smtClean="0"/>
              <a:t>Κατοικιδιοποίησης</a:t>
            </a:r>
            <a:r>
              <a:rPr lang="en-US" sz="4000" smtClean="0"/>
              <a:t> 2/2</a:t>
            </a:r>
            <a:endParaRPr lang="el-GR" sz="4000" smtClean="0"/>
          </a:p>
        </p:txBody>
      </p:sp>
      <p:sp>
        <p:nvSpPr>
          <p:cNvPr id="19458" name="Θέση περιεχομένου 2"/>
          <p:cNvSpPr>
            <a:spLocks noGrp="1"/>
          </p:cNvSpPr>
          <p:nvPr>
            <p:ph idx="1"/>
          </p:nvPr>
        </p:nvSpPr>
        <p:spPr/>
        <p:txBody>
          <a:bodyPr/>
          <a:lstStyle/>
          <a:p>
            <a:pPr>
              <a:buFont typeface="Wingdings" pitchFamily="2" charset="2"/>
              <a:buNone/>
            </a:pPr>
            <a:r>
              <a:rPr lang="el-GR" sz="2400" b="1" smtClean="0"/>
              <a:t>Υπόθεση της «όασης»:</a:t>
            </a:r>
          </a:p>
          <a:p>
            <a:pPr lvl="1">
              <a:lnSpc>
                <a:spcPct val="150000"/>
              </a:lnSpc>
              <a:buFontTx/>
              <a:buNone/>
            </a:pPr>
            <a:r>
              <a:rPr lang="el-GR" sz="2000" smtClean="0"/>
              <a:t>Η άνυδρη περίοδος που ακολούθησε την Πλειστόκαινη Εποχή</a:t>
            </a:r>
            <a:endParaRPr lang="en-US" sz="2000" smtClean="0"/>
          </a:p>
          <a:p>
            <a:pPr lvl="1">
              <a:lnSpc>
                <a:spcPct val="150000"/>
              </a:lnSpc>
              <a:buFontTx/>
              <a:buNone/>
            </a:pPr>
            <a:r>
              <a:rPr lang="el-GR" sz="2000" smtClean="0"/>
              <a:t>εξανάγκασε ανθρώπους και ζώα να συγκεντρωθούν σε γόνιμες</a:t>
            </a:r>
            <a:endParaRPr lang="en-US" sz="2000" smtClean="0"/>
          </a:p>
          <a:p>
            <a:pPr lvl="1">
              <a:lnSpc>
                <a:spcPct val="150000"/>
              </a:lnSpc>
              <a:buFontTx/>
              <a:buNone/>
            </a:pPr>
            <a:r>
              <a:rPr lang="el-GR" sz="2000" smtClean="0"/>
              <a:t>εκτάσεις γύρω από οάσεις. Η στενότερη επαφή μεταξύ</a:t>
            </a:r>
            <a:endParaRPr lang="en-US" sz="2000" smtClean="0"/>
          </a:p>
          <a:p>
            <a:pPr lvl="1">
              <a:lnSpc>
                <a:spcPct val="150000"/>
              </a:lnSpc>
              <a:buFontTx/>
              <a:buNone/>
            </a:pPr>
            <a:r>
              <a:rPr lang="el-GR" sz="2000" smtClean="0"/>
              <a:t>ανθρώπων και ζώων, ευνόησε την προσοικείωση των ζώων.</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Χρόνος και τόπος </a:t>
            </a:r>
            <a:r>
              <a:rPr lang="el-GR" dirty="0" err="1" smtClean="0"/>
              <a:t>κατοικιδιοποίησης</a:t>
            </a:r>
            <a:r>
              <a:rPr lang="en-US" dirty="0" smtClean="0"/>
              <a:t> 1/2</a:t>
            </a:r>
            <a:endParaRPr lang="el-GR" dirty="0"/>
          </a:p>
        </p:txBody>
      </p:sp>
      <p:sp>
        <p:nvSpPr>
          <p:cNvPr id="3" name="Θέση περιεχομένου 2"/>
          <p:cNvSpPr>
            <a:spLocks noGrp="1"/>
          </p:cNvSpPr>
          <p:nvPr>
            <p:ph idx="1"/>
          </p:nvPr>
        </p:nvSpPr>
        <p:spPr/>
        <p:txBody>
          <a:bodyPr/>
          <a:lstStyle/>
          <a:p>
            <a:pPr marL="457200" indent="-457200">
              <a:buFont typeface="Wingdings" pitchFamily="2" charset="2"/>
              <a:buNone/>
              <a:defRPr/>
            </a:pPr>
            <a:r>
              <a:rPr lang="el-GR" sz="2000" dirty="0" smtClean="0">
                <a:solidFill>
                  <a:schemeClr val="tx1">
                    <a:lumMod val="50000"/>
                  </a:schemeClr>
                </a:solidFill>
              </a:rPr>
              <a:t>	Οι </a:t>
            </a:r>
            <a:r>
              <a:rPr lang="el-GR" sz="2000" dirty="0">
                <a:solidFill>
                  <a:schemeClr val="tx1">
                    <a:lumMod val="50000"/>
                  </a:schemeClr>
                </a:solidFill>
              </a:rPr>
              <a:t>πληροφορίες για το χρόνο και τον τόπο </a:t>
            </a:r>
            <a:r>
              <a:rPr lang="el-GR" sz="2000" dirty="0" err="1">
                <a:solidFill>
                  <a:schemeClr val="tx1">
                    <a:lumMod val="50000"/>
                  </a:schemeClr>
                </a:solidFill>
              </a:rPr>
              <a:t>κατοικιδιοποίησης</a:t>
            </a:r>
            <a:r>
              <a:rPr lang="el-GR" sz="2000" dirty="0">
                <a:solidFill>
                  <a:schemeClr val="tx1">
                    <a:lumMod val="50000"/>
                  </a:schemeClr>
                </a:solidFill>
              </a:rPr>
              <a:t> βασίζονται σε αρχαιολογικά και </a:t>
            </a:r>
            <a:r>
              <a:rPr lang="el-GR" sz="2000" dirty="0" err="1">
                <a:solidFill>
                  <a:schemeClr val="tx1">
                    <a:lumMod val="50000"/>
                  </a:schemeClr>
                </a:solidFill>
              </a:rPr>
              <a:t>ζωο</a:t>
            </a:r>
            <a:r>
              <a:rPr lang="el-GR" sz="2000" dirty="0">
                <a:solidFill>
                  <a:schemeClr val="tx1">
                    <a:lumMod val="50000"/>
                  </a:schemeClr>
                </a:solidFill>
              </a:rPr>
              <a:t>-αρχαιολογικά ευρήματα. Μαρτυρίες για την ύπαρξη κατοικίδιων ζώων σε μία προϊστορική περιοχή αποτελούν:</a:t>
            </a:r>
          </a:p>
          <a:p>
            <a:pPr marL="457200" indent="-457200">
              <a:buFontTx/>
              <a:buAutoNum type="arabicPeriod"/>
              <a:defRPr/>
            </a:pPr>
            <a:r>
              <a:rPr lang="el-GR" sz="2000" dirty="0" smtClean="0">
                <a:solidFill>
                  <a:schemeClr val="tx1">
                    <a:lumMod val="50000"/>
                  </a:schemeClr>
                </a:solidFill>
              </a:rPr>
              <a:t>Η </a:t>
            </a:r>
            <a:r>
              <a:rPr lang="el-GR" sz="2000" dirty="0">
                <a:solidFill>
                  <a:schemeClr val="tx1">
                    <a:lumMod val="50000"/>
                  </a:schemeClr>
                </a:solidFill>
              </a:rPr>
              <a:t>διαφορετική κατανομή των διαφόρων ομάδων ηλικιών στους κατοικίδιους και τους άγριους πληθυσμούς</a:t>
            </a:r>
          </a:p>
          <a:p>
            <a:pPr marL="457200" indent="-457200">
              <a:buFontTx/>
              <a:buAutoNum type="arabicPeriod"/>
              <a:defRPr/>
            </a:pPr>
            <a:r>
              <a:rPr lang="el-GR" sz="2000" dirty="0">
                <a:solidFill>
                  <a:schemeClr val="tx1">
                    <a:lumMod val="50000"/>
                  </a:schemeClr>
                </a:solidFill>
              </a:rPr>
              <a:t>Η διαφορετική κατανομή των φύλων στους άγριους και τους κατοικίδιους πληθυσμούς</a:t>
            </a:r>
          </a:p>
          <a:p>
            <a:pPr marL="457200" indent="-457200">
              <a:buFontTx/>
              <a:buAutoNum type="arabicPeriod"/>
              <a:defRPr/>
            </a:pPr>
            <a:r>
              <a:rPr lang="el-GR" sz="2000" dirty="0">
                <a:solidFill>
                  <a:schemeClr val="tx1">
                    <a:lumMod val="50000"/>
                  </a:schemeClr>
                </a:solidFill>
              </a:rPr>
              <a:t>Η ύπαρξη κατοικίδιων μορφών σε περιοχές όπου δεν υπήρχαν οι άγριες μορφές τους</a:t>
            </a:r>
          </a:p>
          <a:p>
            <a:pPr marL="457200" indent="-457200">
              <a:buFontTx/>
              <a:buAutoNum type="arabicPeriod"/>
              <a:defRPr/>
            </a:pPr>
            <a:r>
              <a:rPr lang="el-GR" sz="2000" dirty="0">
                <a:solidFill>
                  <a:schemeClr val="tx1">
                    <a:lumMod val="50000"/>
                  </a:schemeClr>
                </a:solidFill>
              </a:rPr>
              <a:t>Οι μορφολογικές διαφορές μεταξύ των κατοικίδιων και των άγριων μορφών ζώων</a:t>
            </a:r>
          </a:p>
          <a:p>
            <a:pPr marL="457200" indent="-457200">
              <a:buFontTx/>
              <a:buAutoNum type="arabicPeriod"/>
              <a:defRPr/>
            </a:pPr>
            <a:r>
              <a:rPr lang="el-GR" sz="2000" dirty="0">
                <a:solidFill>
                  <a:schemeClr val="tx1">
                    <a:lumMod val="50000"/>
                  </a:schemeClr>
                </a:solidFill>
              </a:rPr>
              <a:t>Η εύρεση έργων τέχνης με απεικονίσεις κατοικίδιων ζώων </a:t>
            </a:r>
          </a:p>
          <a:p>
            <a:pPr marL="457200" indent="-457200">
              <a:buFontTx/>
              <a:buAutoNum type="arabicPeriod"/>
              <a:defRPr/>
            </a:pPr>
            <a:r>
              <a:rPr lang="el-GR" sz="2000" dirty="0">
                <a:solidFill>
                  <a:schemeClr val="tx1">
                    <a:lumMod val="50000"/>
                  </a:schemeClr>
                </a:solidFill>
              </a:rPr>
              <a:t>Η εύρεση αντικειμένων σχετικών με την εκτροφή ζώων</a:t>
            </a:r>
          </a:p>
          <a:p>
            <a:pPr>
              <a:defRPr/>
            </a:pPr>
            <a:endParaRPr lang="el-GR" sz="20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288" y="438150"/>
            <a:ext cx="7924800" cy="960438"/>
          </a:xfrm>
        </p:spPr>
        <p:txBody>
          <a:bodyPr>
            <a:normAutofit fontScale="90000"/>
          </a:bodyPr>
          <a:lstStyle/>
          <a:p>
            <a:pPr>
              <a:defRPr/>
            </a:pPr>
            <a:r>
              <a:rPr lang="el-GR" dirty="0"/>
              <a:t>Χρόνος και τόπος </a:t>
            </a:r>
            <a:r>
              <a:rPr lang="el-GR" dirty="0" err="1" smtClean="0"/>
              <a:t>κατοικιδιοποίησης</a:t>
            </a:r>
            <a:r>
              <a:rPr lang="en-US" dirty="0" smtClean="0"/>
              <a:t> 2/2</a:t>
            </a:r>
            <a:endParaRPr lang="el-GR" dirty="0"/>
          </a:p>
        </p:txBody>
      </p:sp>
      <p:sp>
        <p:nvSpPr>
          <p:cNvPr id="3" name="Θέση περιεχομένου 2"/>
          <p:cNvSpPr>
            <a:spLocks noGrp="1"/>
          </p:cNvSpPr>
          <p:nvPr>
            <p:ph idx="1"/>
          </p:nvPr>
        </p:nvSpPr>
        <p:spPr>
          <a:xfrm>
            <a:off x="468313" y="1628775"/>
            <a:ext cx="7848600" cy="5229225"/>
          </a:xfrm>
        </p:spPr>
        <p:txBody>
          <a:bodyPr/>
          <a:lstStyle/>
          <a:p>
            <a:pPr marL="533400" indent="-533400">
              <a:buFont typeface="Wingdings" pitchFamily="2" charset="2"/>
              <a:buNone/>
            </a:pPr>
            <a:r>
              <a:rPr lang="el-GR" sz="2400" smtClean="0">
                <a:solidFill>
                  <a:srgbClr val="001933"/>
                </a:solidFill>
              </a:rPr>
              <a:t>	Το ερώτημα κατά πόσο η ύπαρξη κατοικίδιων ζώων σε μια συγκεκριμένη περιοχή οφείλεται σε επιτόπια κατοικιδιοποίηση ή σε εισαγωγή κατοικίδιων ζώων διευκρινίζεται από: </a:t>
            </a:r>
          </a:p>
          <a:p>
            <a:pPr marL="533400" indent="-533400"/>
            <a:r>
              <a:rPr lang="el-GR" sz="2400" smtClean="0">
                <a:solidFill>
                  <a:srgbClr val="001933"/>
                </a:solidFill>
              </a:rPr>
              <a:t>την εύρεση ταυτόχρονα υπολειμμάτων άγριων και κατοικίδιων μορφών στην ίδια περιοχή,</a:t>
            </a:r>
          </a:p>
          <a:p>
            <a:pPr marL="533400" indent="-533400"/>
            <a:r>
              <a:rPr lang="el-GR" sz="2400" smtClean="0">
                <a:solidFill>
                  <a:srgbClr val="001933"/>
                </a:solidFill>
              </a:rPr>
              <a:t>την εύρεση μεταβατικών μορφών μεταξύ κατοικίδιων ζώων και των άγριων προγόνων τους,</a:t>
            </a:r>
          </a:p>
          <a:p>
            <a:pPr marL="533400" indent="-533400"/>
            <a:r>
              <a:rPr lang="el-GR" sz="2400" smtClean="0">
                <a:solidFill>
                  <a:srgbClr val="001933"/>
                </a:solidFill>
              </a:rPr>
              <a:t>την διαπίστωση σταδιακών μεταβολών στην κατανομή των διαφόρων κλάσεων ηλικιών και φύλων στα άγρια είδη,</a:t>
            </a:r>
          </a:p>
          <a:p>
            <a:pPr marL="533400" indent="-533400"/>
            <a:r>
              <a:rPr lang="el-GR" sz="2400" smtClean="0">
                <a:solidFill>
                  <a:srgbClr val="001933"/>
                </a:solidFill>
              </a:rPr>
              <a:t>τις απεικονίσεις σκηνών σύλληψης και αιχμαλωσίας άγριων ζώων.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Παρουσίαση2" id="{37156705-AD48-4DAC-A3DB-201641F40FC4}" vid="{4592052C-43C5-48FC-B72E-F41B7903523D}"/>
    </a:ext>
  </a:extLst>
</a:theme>
</file>

<file path=docProps/app.xml><?xml version="1.0" encoding="utf-8"?>
<Properties xmlns="http://schemas.openxmlformats.org/officeDocument/2006/extended-properties" xmlns:vt="http://schemas.openxmlformats.org/officeDocument/2006/docPropsVTypes">
  <Template>zp_b</Template>
  <TotalTime>286</TotalTime>
  <Words>2836</Words>
  <Application>Microsoft Office PowerPoint</Application>
  <PresentationFormat>Προβολή στην οθόνη (4:3)</PresentationFormat>
  <Paragraphs>305</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GEO_1_b_new</vt:lpstr>
      <vt:lpstr>Εισαγωγή στη Ζωοτεχνία</vt:lpstr>
      <vt:lpstr>Αντικειμενικοί στόχοι του μαθήματος 1</vt:lpstr>
      <vt:lpstr>Επιδιωκόμενα μαθησιακά αποτελέσματα 1</vt:lpstr>
      <vt:lpstr>Μαθησιακοί στόχοι 1 (1/2)</vt:lpstr>
      <vt:lpstr>Μαθησιακοί στόχοι 1 (2/2)</vt:lpstr>
      <vt:lpstr>Αίτια της  Κατοικιδιοποίησης 1/2</vt:lpstr>
      <vt:lpstr>Aίτια της   Κατοικιδιοποίησης 2/2</vt:lpstr>
      <vt:lpstr>Χρόνος και τόπος κατοικιδιοποίησης 1/2</vt:lpstr>
      <vt:lpstr>Χρόνος και τόπος κατοικιδιοποίησης 2/2</vt:lpstr>
      <vt:lpstr>Χρόνος και τόπος κατοικιδιοποίησης στα βοοειδή 1/2</vt:lpstr>
      <vt:lpstr>Χρόνος και τόπος κατοικιδιοποίησης στα βοοειδή 2/2</vt:lpstr>
      <vt:lpstr>Χρόνος και τόπος κατοικιδιοποίησης στα πρόβατα &amp; τις αίγες</vt:lpstr>
      <vt:lpstr>Χρόνος και τόπος κατοικιδιοποίησης στο χοίρο </vt:lpstr>
      <vt:lpstr>Χρόνος και τόπος κατοικιδιοποίησης σε άλλα αγροτικά είδη</vt:lpstr>
      <vt:lpstr>Προσπάθειες κατοικιδιοποίησης που δεν ήταν επιτυχείς</vt:lpstr>
      <vt:lpstr>Kατοικιδιοποίηση άγριων ζώων σήμερα</vt:lpstr>
      <vt:lpstr>The Farm-Fox Experiment 1/2</vt:lpstr>
      <vt:lpstr>The Farm-Fox Experiment 2/2</vt:lpstr>
      <vt:lpstr>Κοινά χαρακτηριστικά των ζώων που κατοικιδιοποιήθηκαν</vt:lpstr>
      <vt:lpstr>Βιβλιογραφία 1</vt:lpstr>
      <vt:lpstr>Επιπλέον προτεινόμενη βιβλιογραφία 1</vt:lpstr>
      <vt:lpstr>Λέξεις - έννοιες κλειδιά 1</vt:lpstr>
      <vt:lpstr>Εισαγωγή στη  Ζωοτεχνία</vt:lpstr>
      <vt:lpstr>Αντικειμενικοί στόχοι του μαθήματος 2</vt:lpstr>
      <vt:lpstr>Επιδιωκόμενα μαθησιακά αποτελέσματα 2</vt:lpstr>
      <vt:lpstr>Μαθησιακοί στόχοι 2</vt:lpstr>
      <vt:lpstr>5. Μεταβολές κατά την πορεία της κατοικιδιοποίησης 1/2</vt:lpstr>
      <vt:lpstr>5. Μεταβολές κατά την πορεία της κατοικιδιοποίησης 2/2</vt:lpstr>
      <vt:lpstr>5.1. Μεταβολές στο σωματικό μέγεθος 1/6</vt:lpstr>
      <vt:lpstr>5.1. Μεταβολές στο σωματικό μέγεθος 2/6</vt:lpstr>
      <vt:lpstr>5.1. Μεταβολές στο σωματικό μέγεθος 3/6</vt:lpstr>
      <vt:lpstr>5.1. Μεταβολές στο σωματικό μέγεθος 4/6</vt:lpstr>
      <vt:lpstr>5.1. Μεταβολές στο σωματικό μέγεθος 5/6</vt:lpstr>
      <vt:lpstr>5.1. Μεταβολές στο σωματικό μέγεθος 6/6</vt:lpstr>
      <vt:lpstr>5.1. Μεταβολές στη σωματική διάπλαση 1/3</vt:lpstr>
      <vt:lpstr>5.1. Μεταβολές στη σωματική διάπλαση 2/3</vt:lpstr>
      <vt:lpstr>5.1. Μεταβολές στη σωματική διάπλαση 3/3</vt:lpstr>
      <vt:lpstr>5.2. Μεταβολές στο τρίχωμα των ζώων 1/7</vt:lpstr>
      <vt:lpstr>5.2. Μεταβολές στο τρίχωμα των ζώων 2/7</vt:lpstr>
      <vt:lpstr>5.2. Μεταβολές στο τρίχωμα των ζώων 3/7</vt:lpstr>
      <vt:lpstr>5.2. Μεταβολές στο τρίχωμα των ζώων 4/7</vt:lpstr>
      <vt:lpstr>5.2. Μεταβολές στο τρίχωμα των ζώων 5/7</vt:lpstr>
      <vt:lpstr>5.2. Μεταβολές στο τρίχωμα των ζώων 6/7</vt:lpstr>
      <vt:lpstr>5.2. Μεταβολές στο τρίχωμα των ζώων 7/7</vt:lpstr>
      <vt:lpstr>5.3. Μεταβολές στο σκελετό</vt:lpstr>
      <vt:lpstr>5.4. Μεταβολές στους ιστούς 1/3</vt:lpstr>
      <vt:lpstr>5.4. Μεταβολές στους ιστούς 2/3</vt:lpstr>
      <vt:lpstr> 5.4. Μεταβολές στους ιστούς</vt:lpstr>
      <vt:lpstr>5.5. Μεταβολές στις παραγωγικές ιδιότητες</vt:lpstr>
      <vt:lpstr>5.6. Μεταβολές στη συμπεριφορά</vt:lpstr>
      <vt:lpstr>Βιβλιογραφία 2 (1/2)</vt:lpstr>
      <vt:lpstr>Βιβλιογραφία 2 (2/2)</vt:lpstr>
      <vt:lpstr>Λέξεις – έννοιες κλειδιά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Ζωοτεχνία</dc:title>
  <dc:creator>Vanessa</dc:creator>
  <cp:lastModifiedBy>user</cp:lastModifiedBy>
  <cp:revision>64</cp:revision>
  <dcterms:created xsi:type="dcterms:W3CDTF">2013-05-31T23:37:24Z</dcterms:created>
  <dcterms:modified xsi:type="dcterms:W3CDTF">2013-12-01T22:46:11Z</dcterms:modified>
</cp:coreProperties>
</file>