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99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ola Maria" initials="BM" lastIdx="2" clrIdx="0">
    <p:extLst>
      <p:ext uri="{19B8F6BF-5375-455C-9EA6-DF929625EA0E}">
        <p15:presenceInfo xmlns:p15="http://schemas.microsoft.com/office/powerpoint/2012/main" userId="S-1-5-21-96345165-3075009211-1247224813-1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C39BE1"/>
    <a:srgbClr val="FDBFF4"/>
    <a:srgbClr val="F949E0"/>
    <a:srgbClr val="97E4FF"/>
    <a:srgbClr val="FFDD71"/>
    <a:srgbClr val="C7C37D"/>
    <a:srgbClr val="392FBB"/>
    <a:srgbClr val="6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0" autoAdjust="0"/>
    <p:restoredTop sz="94639"/>
  </p:normalViewPr>
  <p:slideViewPr>
    <p:cSldViewPr snapToGrid="0" snapToObjects="1">
      <p:cViewPr varScale="1">
        <p:scale>
          <a:sx n="141" d="100"/>
          <a:sy n="141" d="100"/>
        </p:scale>
        <p:origin x="1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82C52-3BF9-1D4E-AD48-8461EE3EBAD6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9EC38-0C2D-AF43-8BFD-C215FD072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99D0D42-186E-BC42-B7E2-A08CD1964CA4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E073-96E7-524E-8A85-0E20D1958282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4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27AE-D6AA-D340-9426-CEE3F9142D3D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0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DF06-BC33-B54B-9884-65D16EEA6E20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D8BE8-8990-7240-9689-4A0C01F27034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919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315F3-8E50-534A-AB7B-5C437D68CFA7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0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21C2-A967-8C49-BBEC-90FE553DB855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72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3B73-A38A-B144-A6A7-D63497BCC4AE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57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321DB-19D2-F440-8A27-04DB1ECE9DA2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88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51FF4-6E37-1645-9D0D-6ED7B12D5C76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0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40E7-1A55-C643-90F9-59FD30EDF52A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82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6A89-8379-084A-90FC-2C0D758BDFF0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632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0572-4F26-F948-A30E-210796AA7A94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67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51D9-3A54-454B-BBA4-A365BCB8E432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6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38B2-56D0-AD40-9565-4AFEF2B85AD0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7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26E7D-6C78-D94B-A935-CCDE581248E8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671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8D393-888C-1C4B-A04A-F42B32B4697D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4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CCA361A-3AC5-C94F-8B05-30608CE930CA}" type="datetime1">
              <a:rPr lang="en-US" smtClean="0"/>
              <a:t>11/19/19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1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  <p:sldLayoutId id="2147484213" r:id="rId14"/>
    <p:sldLayoutId id="2147484214" r:id="rId15"/>
    <p:sldLayoutId id="2147484215" r:id="rId16"/>
    <p:sldLayoutId id="214748421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3081-5631-AC42-852C-FBB735C4B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279737"/>
            <a:ext cx="8825658" cy="2497644"/>
          </a:xfrm>
        </p:spPr>
        <p:txBody>
          <a:bodyPr/>
          <a:lstStyle/>
          <a:p>
            <a:r>
              <a:rPr lang="el-GR" sz="2800" dirty="0"/>
              <a:t>ΚΕΦΑΛΑΙΟ 1</a:t>
            </a:r>
            <a:r>
              <a:rPr lang="en-US" sz="2800" dirty="0"/>
              <a:t>3</a:t>
            </a:r>
            <a:br>
              <a:rPr lang="en-US" sz="3200" dirty="0"/>
            </a:br>
            <a:r>
              <a:rPr lang="el-GR" sz="3200" dirty="0"/>
              <a:t>Επανεξέταση της ανοικτής οικονομίας: </a:t>
            </a:r>
            <a:br>
              <a:rPr lang="el-GR" sz="3200" dirty="0"/>
            </a:br>
            <a:r>
              <a:rPr lang="el-GR" sz="3200" dirty="0"/>
              <a:t>Το υπόδειγμα </a:t>
            </a:r>
            <a:r>
              <a:rPr lang="el-GR" sz="3200" dirty="0" err="1"/>
              <a:t>Mundell-Fleming</a:t>
            </a:r>
            <a:r>
              <a:rPr lang="el-GR" sz="3200" dirty="0"/>
              <a:t> και το καθεστώς συναλλαγματικής ισοτιμίας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A7AD8-EB2D-4646-BDF0-2CA5D06E1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ΜΑΚΡΟΟΙΚΟΝΟΜΙΚΗ </a:t>
            </a:r>
            <a:r>
              <a:rPr lang="en-US" dirty="0"/>
              <a:t> - N</a:t>
            </a:r>
            <a:r>
              <a:rPr lang="el-GR" dirty="0"/>
              <a:t>. </a:t>
            </a:r>
            <a:r>
              <a:rPr lang="en-US" dirty="0"/>
              <a:t>Gregory Mankiw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32D6D-E0B4-F447-A6F2-5B808A74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67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516FB8-C251-40B5-B158-93B63429C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Νομισματική πολιτική υπό καθεστώς κυμαινόμενων συναλλαγματικών ισοτιμιών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50F6F7-73EF-4B71-BE94-0E30CE639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508867" cy="3416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n-US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n-US" b="1" dirty="0"/>
              <a:t>(</a:t>
            </a:r>
            <a:r>
              <a:rPr lang="en-US" b="1" i="1" dirty="0"/>
              <a:t>r*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n-US" b="1" dirty="0"/>
              <a:t>(</a:t>
            </a:r>
            <a:r>
              <a:rPr lang="en-US" b="1" i="1" dirty="0"/>
              <a:t>e</a:t>
            </a:r>
            <a:r>
              <a:rPr lang="en-US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n-US" b="1" i="1" dirty="0"/>
              <a:t>M</a:t>
            </a:r>
            <a:r>
              <a:rPr lang="el-GR" b="1" i="1" dirty="0"/>
              <a:t>/</a:t>
            </a:r>
            <a:r>
              <a:rPr lang="en-US" b="1" i="1" dirty="0"/>
              <a:t>P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L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b="1" dirty="0"/>
              <a:t>, </a:t>
            </a:r>
            <a:r>
              <a:rPr lang="en-US" b="1" i="1" dirty="0"/>
              <a:t>Y</a:t>
            </a:r>
            <a:r>
              <a:rPr lang="el-GR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Μια αύξηση του </a:t>
            </a:r>
            <a:r>
              <a:rPr lang="en-US" b="1" i="1" dirty="0"/>
              <a:t>M</a:t>
            </a:r>
            <a:r>
              <a:rPr lang="en-US" dirty="0"/>
              <a:t> </a:t>
            </a:r>
            <a:r>
              <a:rPr lang="el-GR" dirty="0"/>
              <a:t>μετατοπίζει την </a:t>
            </a:r>
            <a:r>
              <a:rPr lang="en-US" i="1" dirty="0"/>
              <a:t>LM</a:t>
            </a:r>
            <a:r>
              <a:rPr lang="el-GR" dirty="0"/>
              <a:t>* προς τα δεξιά, επειδή 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πρέπει να αυξηθεί για να αποκατασταθεί η ισορροπία στην αγορά χρήματος.  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l-GR" dirty="0"/>
              <a:t>&lt; 0, Δ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&gt; 0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08496F8-33E0-4BB4-B960-2651AEA8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2B906-9B3C-A94B-BC55-4AFEBF85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057" y="2349500"/>
            <a:ext cx="4216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8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C2C39A-3483-4F41-9445-5C514665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Διδάγματα για τη νομισματική πολιτική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99BC56-86FE-4690-9B04-FC64BDEAA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νομισματική πολιτική επενεργεί την παραγωγή επηρεάζοντας τα συστατικά της συνολικής ζήτησης: </a:t>
            </a:r>
          </a:p>
          <a:p>
            <a:pPr lvl="1"/>
            <a:r>
              <a:rPr lang="el-GR" dirty="0"/>
              <a:t>κλειστή οικονομία: ↑ </a:t>
            </a:r>
            <a:r>
              <a:rPr lang="en-US" b="1" i="1" dirty="0"/>
              <a:t>M</a:t>
            </a:r>
            <a:r>
              <a:rPr lang="el-GR" dirty="0"/>
              <a:t> → ↓ </a:t>
            </a:r>
            <a:r>
              <a:rPr lang="en-US" b="1" i="1" dirty="0"/>
              <a:t>r </a:t>
            </a:r>
            <a:r>
              <a:rPr lang="el-GR" dirty="0"/>
              <a:t> →  ↑ </a:t>
            </a:r>
            <a:r>
              <a:rPr lang="en-US" b="1" i="1" dirty="0"/>
              <a:t>I</a:t>
            </a:r>
            <a:r>
              <a:rPr lang="el-GR" dirty="0"/>
              <a:t> → ↑ </a:t>
            </a:r>
            <a:r>
              <a:rPr lang="en-US" b="1" i="1" dirty="0"/>
              <a:t>Y</a:t>
            </a:r>
            <a:endParaRPr lang="el-GR" b="1" i="1" dirty="0"/>
          </a:p>
          <a:p>
            <a:pPr lvl="1"/>
            <a:r>
              <a:rPr lang="el-GR" dirty="0"/>
              <a:t>μικρή ανοικτή οικονομία: ↑ </a:t>
            </a:r>
            <a:r>
              <a:rPr lang="en-US" b="1" i="1" dirty="0"/>
              <a:t>M</a:t>
            </a:r>
            <a:r>
              <a:rPr lang="el-GR" dirty="0"/>
              <a:t> →  ↓ </a:t>
            </a:r>
            <a:r>
              <a:rPr lang="en-US" b="1" i="1" dirty="0"/>
              <a:t>e</a:t>
            </a:r>
            <a:r>
              <a:rPr lang="el-GR" dirty="0"/>
              <a:t> →  ↑ </a:t>
            </a:r>
            <a:r>
              <a:rPr lang="en-US" b="1" i="1" dirty="0"/>
              <a:t>NX</a:t>
            </a:r>
            <a:r>
              <a:rPr lang="el-GR" dirty="0"/>
              <a:t> → ↑</a:t>
            </a:r>
            <a:r>
              <a:rPr lang="el-GR" b="1" i="1" dirty="0"/>
              <a:t> </a:t>
            </a:r>
            <a:r>
              <a:rPr lang="en-US" b="1" i="1" dirty="0"/>
              <a:t>Y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r>
              <a:rPr lang="el-GR" dirty="0"/>
              <a:t>Η επεκτατική νομισματική πολιτική δεν αυξάνει την παγκόσμια συνολική ζήτηση· απλώς στρέφει τη ζήτηση από τα ξένα στα εγχώρια προϊόντα.  </a:t>
            </a:r>
          </a:p>
          <a:p>
            <a:r>
              <a:rPr lang="el-GR" dirty="0"/>
              <a:t>Επομένως, η αύξηση του εγχώριου εισοδήματος και της απασχόλησης επιτυγχάνεται σε βάρος ξένων χωρών.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23FBDDF-4774-4A87-8C0E-36CA8935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811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D4722E-BC3C-41C8-BC8B-41A067D4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Εμπορική πολιτική υπό καθεστώς κυμαινόμενων συναλλαγματικών ισοτιμιών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CDE2BA-297B-41DF-93B3-72CAAAA0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300437" cy="392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n-US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n-US" b="1" dirty="0"/>
              <a:t>(</a:t>
            </a:r>
            <a:r>
              <a:rPr lang="en-US" b="1" i="1" dirty="0"/>
              <a:t>r*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n-US" b="1" dirty="0"/>
              <a:t>(</a:t>
            </a:r>
            <a:r>
              <a:rPr lang="en-US" b="1" i="1" dirty="0"/>
              <a:t>e</a:t>
            </a:r>
            <a:r>
              <a:rPr lang="en-US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n-US" b="1" i="1" dirty="0"/>
              <a:t>M</a:t>
            </a:r>
            <a:r>
              <a:rPr lang="el-GR" b="1" i="1" dirty="0"/>
              <a:t>/</a:t>
            </a:r>
            <a:r>
              <a:rPr lang="en-US" b="1" i="1" dirty="0"/>
              <a:t>P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L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b="1" dirty="0"/>
              <a:t>, </a:t>
            </a:r>
            <a:r>
              <a:rPr lang="en-US" b="1" i="1" dirty="0"/>
              <a:t>Y</a:t>
            </a:r>
            <a:r>
              <a:rPr lang="el-GR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Σε κάθε συναλλαγματική ισοτιμία, </a:t>
            </a:r>
            <a:r>
              <a:rPr lang="en-US" b="1" i="1" dirty="0"/>
              <a:t>e</a:t>
            </a:r>
            <a:r>
              <a:rPr lang="el-GR" dirty="0"/>
              <a:t>, η επιβολή εισαγωγικών δασμών ή ποσοστώσεων μειώνει τις εισαγωγές, αυξάνει τις καθαρές εξαγωγές, </a:t>
            </a:r>
            <a:r>
              <a:rPr lang="el-GR" b="1" i="1" dirty="0"/>
              <a:t>ΝΧ</a:t>
            </a:r>
            <a:r>
              <a:rPr lang="el-GR" dirty="0"/>
              <a:t>, και μετατοπίζει την καμπύλη </a:t>
            </a:r>
            <a:r>
              <a:rPr lang="en-US" i="1" dirty="0"/>
              <a:t>IS</a:t>
            </a:r>
            <a:r>
              <a:rPr lang="el-GR" i="1" dirty="0"/>
              <a:t>*</a:t>
            </a:r>
            <a:r>
              <a:rPr lang="el-GR" dirty="0"/>
              <a:t> προς τα δεξιά.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l-GR" dirty="0"/>
              <a:t> &gt; 0, Δ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2ADC05D-73C5-4785-B805-29BCC470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7DC72-4D1D-174E-8C77-4E412D3D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955" y="2603500"/>
            <a:ext cx="4216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D3172B-EB66-4CB3-9D75-44CA9B12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Διδάγματα από την εμπορική πολιτική, Μέρος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0CF91F-1B12-4D23-9BD5-AF7919332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περιορισμοί των εισαγωγών δεν μπορούν να μειώσουν το εμπορικό έλλειμμα. </a:t>
            </a:r>
          </a:p>
          <a:p>
            <a:r>
              <a:rPr lang="el-GR" dirty="0"/>
              <a:t>Ακόμη και αν οι καθαρές εξαγωγές, </a:t>
            </a:r>
            <a:r>
              <a:rPr lang="en-US" b="1" i="1" dirty="0"/>
              <a:t>NX</a:t>
            </a:r>
            <a:r>
              <a:rPr lang="el-GR" dirty="0"/>
              <a:t>, παραμείνουν αμετάβλητες, θα διενεργείται λιγότερο εμπόριο:</a:t>
            </a:r>
            <a:endParaRPr lang="en-US" dirty="0"/>
          </a:p>
          <a:p>
            <a:pPr lvl="1"/>
            <a:r>
              <a:rPr lang="el-GR" dirty="0"/>
              <a:t>Οι εμπορικοί περιορισμοί μειώνουν τις εισαγωγές. </a:t>
            </a:r>
            <a:endParaRPr lang="en-US" dirty="0"/>
          </a:p>
          <a:p>
            <a:pPr lvl="1"/>
            <a:r>
              <a:rPr lang="el-GR" dirty="0"/>
              <a:t>Η συναλλαγματική ισοτιμία ανατιμάται, πράγμα που συνεπάγεται τη μείωση των εξαγωγών. </a:t>
            </a:r>
          </a:p>
          <a:p>
            <a:r>
              <a:rPr lang="el-GR" dirty="0"/>
              <a:t>Λιγότερο εμπόριο σημαίνει λιγότερα «κέρδη από το εμπόριο».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FC4F02A-A9A3-4A2C-AFDB-945A2B2C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8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3D86CB-EC8C-4001-AB71-9EFDD3834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Διδάγματα από την εμπορική πολιτική, Μέρος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4AFDB3-AD84-408F-A8FC-34F1EE12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02256"/>
            <a:ext cx="8761413" cy="3317543"/>
          </a:xfrm>
        </p:spPr>
        <p:txBody>
          <a:bodyPr/>
          <a:lstStyle/>
          <a:p>
            <a:r>
              <a:rPr lang="el-GR" dirty="0"/>
              <a:t>Οι περιορισμοί των εισαγωγών σε συγκεκριμένα προϊόντα προστατεύουν θέσεις εργασίας στις εγχώριες βιομηχανίες που παράγουν τα αγαθά αυτά, αλλά καταστρέφουν θέσεις εργασίας σε κλάδους που παράγουν εξαγωγικά αγαθά.  </a:t>
            </a:r>
          </a:p>
          <a:p>
            <a:r>
              <a:rPr lang="el-GR" dirty="0"/>
              <a:t>Επομένως, οι περιορισμοί των εισαγωγών αποτυγχάνουν να αυξήσουν τη συνολική απασχόληση. </a:t>
            </a:r>
          </a:p>
          <a:p>
            <a:r>
              <a:rPr lang="el-GR" dirty="0"/>
              <a:t>Επίσης, οι περιορισμοί των εισαγωγών επιφέρουν τομεακές μεταβολές, που προκαλούν ανεργία τριβής.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F5DE809-C805-4A06-9324-B741BF2B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10ED1C-7648-48A1-BF09-AAB6CE9C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Σταθερές συναλλαγματικές ισοτιμίες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ECF4FA-9FA6-464A-A0F7-5B59EC4D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016154"/>
            <a:ext cx="8761413" cy="3603010"/>
          </a:xfrm>
        </p:spPr>
        <p:txBody>
          <a:bodyPr>
            <a:normAutofit/>
          </a:bodyPr>
          <a:lstStyle/>
          <a:p>
            <a:r>
              <a:rPr lang="el-GR" dirty="0"/>
              <a:t>Στο σύστημα των σταθερών συναλλαγματικών ισοτιμιών, η κεντρική τράπεζα είναι σε ετοιμότητα να αγοράζει ή να </a:t>
            </a:r>
            <a:r>
              <a:rPr lang="el-GR" dirty="0" err="1"/>
              <a:t>πωλεί</a:t>
            </a:r>
            <a:r>
              <a:rPr lang="el-GR" dirty="0"/>
              <a:t> εγχώριο νόμισμα έναντι ξένου νομίσματος σε προκαθορισμένη τιμή. </a:t>
            </a:r>
          </a:p>
          <a:p>
            <a:r>
              <a:rPr lang="el-GR" dirty="0"/>
              <a:t>Στο υπόδειγμα </a:t>
            </a:r>
            <a:r>
              <a:rPr lang="en-US" dirty="0"/>
              <a:t>Mundell</a:t>
            </a:r>
            <a:r>
              <a:rPr lang="el-GR" dirty="0"/>
              <a:t>-</a:t>
            </a:r>
            <a:r>
              <a:rPr lang="en-US" dirty="0"/>
              <a:t>Fleming</a:t>
            </a:r>
            <a:r>
              <a:rPr lang="el-GR" dirty="0"/>
              <a:t>, η κεντρική τράπεζα μετατοπίζει την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 όσο χρειάζεται για να διατηρηθεί η συναλλαγματική ισοτιμία, </a:t>
            </a:r>
            <a:r>
              <a:rPr lang="en-US" b="1" i="1" dirty="0"/>
              <a:t>e</a:t>
            </a:r>
            <a:r>
              <a:rPr lang="el-GR" dirty="0"/>
              <a:t>, στην προκαθορισμένη τιμή. </a:t>
            </a:r>
          </a:p>
          <a:p>
            <a:r>
              <a:rPr lang="el-GR" dirty="0"/>
              <a:t>Το σύστημα αυτό κρατά σταθερή την ονομαστική τιμή συναλλάγματος.</a:t>
            </a:r>
            <a:br>
              <a:rPr lang="el-GR" dirty="0"/>
            </a:br>
            <a:r>
              <a:rPr lang="el-GR" dirty="0"/>
              <a:t>Στη μακροχρόνια περίοδο, όταν οι τιμές είναι εύκαμπτες, η πραγματική τιμή συναλλάγματος μπορεί να μεταβάλλεται ακόμη και αν η ονομαστική τιμή συναλλάγματος παραμένει σταθερή.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93BA4B3-B8F6-493E-B3D2-22086E11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7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3BF443-7FA5-4889-B397-BED115FE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Δημοσιονομική πολιτική υπό καθεστώς σταθερών συναλλαγματικών ισοτιμιών, Μέρος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A59B10-4D52-473D-96DB-88E618137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503378"/>
            <a:ext cx="5464209" cy="3652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Υπό καθεστώς κυμαινόμενων συναλλαγματικών ισοτιμιών, η δημοσιονομική επέκταση θα αυξήσει τη συναλλαγματική ισοτιμία, </a:t>
            </a:r>
            <a:r>
              <a:rPr lang="en-US" b="1" i="1" dirty="0"/>
              <a:t>e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Για να μην αυξηθεί η συναλλαγματική ισοτιμία, </a:t>
            </a:r>
            <a:r>
              <a:rPr lang="en-US" b="1" i="1" dirty="0"/>
              <a:t>e</a:t>
            </a:r>
            <a:r>
              <a:rPr lang="el-GR" dirty="0"/>
              <a:t>, η κεντρική τράπεζα πρέπει να πωλήσει εγχώριο νόμισμα, πράγμα που αυξάνει το </a:t>
            </a:r>
            <a:r>
              <a:rPr lang="en-US" b="1" i="1" dirty="0"/>
              <a:t>M</a:t>
            </a:r>
            <a:r>
              <a:rPr lang="en-US" dirty="0"/>
              <a:t> </a:t>
            </a:r>
            <a:r>
              <a:rPr lang="el-GR" dirty="0"/>
              <a:t>και μετατοπίζει την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 προς τα δεξιά. 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0, Δ</a:t>
            </a:r>
            <a:r>
              <a:rPr lang="en-US" b="1" i="1" dirty="0"/>
              <a:t>Y</a:t>
            </a:r>
            <a:r>
              <a:rPr lang="el-GR" dirty="0"/>
              <a:t> &gt; 0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9B7E08B-F487-4E75-B798-5268FFAD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7D09D-F4B6-0D4A-BB5F-50954C27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842" y="2367419"/>
            <a:ext cx="4216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9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66865F-E2E5-4A72-9E86-A41B005D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Δημοσιονομική πολιτική υπό καθεστώς σταθερών συναλλαγματικών ισοτιμιών, Μέρος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861478-396B-4A74-9B65-0FAF0F72D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327733" cy="3416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dirty="0"/>
              <a:t>Υπό καθεστώς κυμαινόμενων συναλλαγματικών ισοτιμιών, η </a:t>
            </a:r>
            <a:r>
              <a:rPr lang="el-GR" u="sng" dirty="0"/>
              <a:t>δημοσιονομική πολιτική δεν επενεργεί</a:t>
            </a:r>
            <a:r>
              <a:rPr lang="el-GR" dirty="0"/>
              <a:t> στη μεταβολή της παραγωγής.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Υπό καθεστώς σταθερών συναλλαγματικών ισοτιμιών, η </a:t>
            </a:r>
            <a:r>
              <a:rPr lang="el-GR" u="sng" dirty="0"/>
              <a:t>δημοσιονομική πολιτική επενεργεί σημαντικά</a:t>
            </a:r>
            <a:r>
              <a:rPr lang="el-GR" dirty="0"/>
              <a:t> στη μεταβολή της παραγωγής.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0, Δ</a:t>
            </a:r>
            <a:r>
              <a:rPr lang="en-US" b="1" i="1" dirty="0"/>
              <a:t>Y</a:t>
            </a:r>
            <a:r>
              <a:rPr lang="el-GR" dirty="0"/>
              <a:t> &gt; 0 </a:t>
            </a:r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E4815A4-9E85-43B0-93F9-BD8D3E75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B6219-F0D2-8E49-AE98-FC69BCA66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478" y="2349500"/>
            <a:ext cx="4216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4E69A3-170D-43C3-BEE0-B258D2B4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Νομισματική πολιτική υπό καθεστώς σταθερών συναλλαγματικών ισοτιμιών, </a:t>
            </a:r>
            <a:r>
              <a:rPr lang="en-US" sz="2800" dirty="0"/>
              <a:t>M</a:t>
            </a:r>
            <a:r>
              <a:rPr lang="el-GR" sz="2800" dirty="0" err="1"/>
              <a:t>έρος</a:t>
            </a:r>
            <a:r>
              <a:rPr lang="el-GR" sz="2800" dirty="0"/>
              <a:t>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AFF11AF-445B-4095-9D77-08EF994D6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600687" cy="3416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dirty="0"/>
              <a:t>Μια αύξηση του </a:t>
            </a:r>
            <a:r>
              <a:rPr lang="en-US" b="1" i="1" dirty="0"/>
              <a:t>M</a:t>
            </a:r>
            <a:r>
              <a:rPr lang="en-US" dirty="0"/>
              <a:t> </a:t>
            </a:r>
            <a:r>
              <a:rPr lang="el-GR" dirty="0"/>
              <a:t>θα μετατοπίσει την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 προς τα δεξιά και θα μειώσει το </a:t>
            </a:r>
            <a:r>
              <a:rPr lang="en-US" b="1" i="1" dirty="0"/>
              <a:t>e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Για να εμποδίσει τη μείωση της συναλλαγματικής ισοτιμίας, </a:t>
            </a:r>
            <a:r>
              <a:rPr lang="en-US" b="1" i="1" dirty="0"/>
              <a:t>e</a:t>
            </a:r>
            <a:r>
              <a:rPr lang="el-GR" dirty="0"/>
              <a:t>, η κεντρική τράπεζα πρέπει να αγοράσει εγχώριο νόμισμα, πράγμα που μειώνει το </a:t>
            </a:r>
            <a:r>
              <a:rPr lang="en-US" b="1" i="1" dirty="0"/>
              <a:t>M</a:t>
            </a:r>
            <a:r>
              <a:rPr lang="en-US" dirty="0"/>
              <a:t> </a:t>
            </a:r>
            <a:r>
              <a:rPr lang="el-GR" dirty="0"/>
              <a:t>και μετατοπίζει την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 προς τα αριστερά.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0, Δ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84F655F-42D4-406E-95A4-FC53EA36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3DA6A-8DD5-4447-9C3A-4267B4588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484" y="2371298"/>
            <a:ext cx="4285433" cy="39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52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2F438E-0391-4637-A03F-475C3F6F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Νομισματική πολιτική υπό καθεστώς σταθερών συναλλαγματικών ισοτιμιών, </a:t>
            </a:r>
            <a:r>
              <a:rPr lang="en-US" sz="2800" dirty="0"/>
              <a:t>M</a:t>
            </a:r>
            <a:r>
              <a:rPr lang="el-GR" sz="2800" dirty="0" err="1"/>
              <a:t>έρος</a:t>
            </a:r>
            <a:r>
              <a:rPr lang="el-GR" sz="2800" dirty="0"/>
              <a:t>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1E8271C-2134-44F0-B580-7382CBFD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5245846" cy="3416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Υπό καθεστώς κυμαινόμενων συναλλαγματικών ισοτιμιών, η </a:t>
            </a:r>
            <a:r>
              <a:rPr lang="el-GR" u="sng" dirty="0"/>
              <a:t>νομισματική πολιτική επενεργεί σημαντικά</a:t>
            </a:r>
            <a:r>
              <a:rPr lang="el-GR" dirty="0"/>
              <a:t> στη μεταβολή της παραγωγής.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Υπό καθεστώς σταθερών συναλλαγματικών ισοτιμιών, η </a:t>
            </a:r>
            <a:r>
              <a:rPr lang="el-GR" u="sng" dirty="0"/>
              <a:t>νομισματική πολιτική δεν μπορεί να χρησιμοποιηθεί για τον επηρεασμό της παραγωγής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0, Δ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D8BE283-F5C8-4740-B8A2-3EED79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0D719-1461-454E-95C9-86AD48207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597" y="2480481"/>
            <a:ext cx="4162142" cy="38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4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892CA2-78B4-4A0E-8F82-6B05AE8C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 ΠΑΡΟΝ ΚΕΦΑΛΑΙΟ ΘΑ ΜΑΘΟΥΜΕ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FF1910-68BA-421D-9103-C1584D50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Για το υπόδειγμα </a:t>
            </a:r>
            <a:r>
              <a:rPr lang="en-US" dirty="0"/>
              <a:t>Mundell</a:t>
            </a:r>
            <a:r>
              <a:rPr lang="el-GR" dirty="0"/>
              <a:t>-</a:t>
            </a:r>
            <a:r>
              <a:rPr lang="en-US" dirty="0"/>
              <a:t>Fleming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(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για τη μικρή ανοικτή οικονομία)</a:t>
            </a:r>
          </a:p>
          <a:p>
            <a:pPr marL="0" indent="0">
              <a:buNone/>
            </a:pPr>
            <a:r>
              <a:rPr lang="el-GR" dirty="0"/>
              <a:t>Για τα αίτια και τα αποτελέσματα των διαφορών επιτοκίων  </a:t>
            </a:r>
          </a:p>
          <a:p>
            <a:pPr marL="0" indent="0">
              <a:buNone/>
            </a:pPr>
            <a:r>
              <a:rPr lang="el-GR" dirty="0"/>
              <a:t>Επιχειρήματα για τις σταθερές έναντι των κυμαινόμενων συναλλαγματικών ισοτιμιών</a:t>
            </a:r>
          </a:p>
          <a:p>
            <a:pPr marL="0" indent="0">
              <a:buNone/>
            </a:pPr>
            <a:r>
              <a:rPr lang="el-GR" dirty="0"/>
              <a:t>Πώς να συναγάγουμε την καμπύλη συνολικής ζήτησης για μια μικρή ανοικτή οικονομία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8279F38-DE60-4892-A441-7D9F486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5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D0DD79-5AA3-476D-A256-23B56846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Εμπορική πολιτική υπό καθεστώς σταθερών συναλλαγματικών ισοτιμιών, Μέρος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7E4B3F-78B9-4511-9399-59D2725C1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532449" cy="3416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dirty="0"/>
              <a:t>Ο περιορισμός των εισαγωγών ασκεί ανοδική πίεση στη συναλλαγματική ισοτιμία, </a:t>
            </a:r>
            <a:r>
              <a:rPr lang="en-US" b="1" i="1" dirty="0"/>
              <a:t>e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Για να συγκρατηθεί η συναλλαγματική ισοτιμία, </a:t>
            </a:r>
            <a:r>
              <a:rPr lang="en-US" b="1" i="1" dirty="0"/>
              <a:t>e</a:t>
            </a:r>
            <a:r>
              <a:rPr lang="el-GR" dirty="0"/>
              <a:t>, η κεντρική τράπεζα πρέπει να </a:t>
            </a:r>
            <a:r>
              <a:rPr lang="el-GR" dirty="0" err="1"/>
              <a:t>πωλεί</a:t>
            </a:r>
            <a:r>
              <a:rPr lang="el-GR" dirty="0"/>
              <a:t> εγχώριο νόμισμα, αυξάνοντας έτσι την προσφορά χρήματος, </a:t>
            </a:r>
            <a:r>
              <a:rPr lang="en-US" b="1" i="1" dirty="0"/>
              <a:t>M</a:t>
            </a:r>
            <a:r>
              <a:rPr lang="el-GR" dirty="0"/>
              <a:t>, και μετατοπίζοντας την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 προς τα δεξιά. 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0, Δ</a:t>
            </a:r>
            <a:r>
              <a:rPr lang="en-US" b="1" i="1" dirty="0"/>
              <a:t>Y</a:t>
            </a:r>
            <a:r>
              <a:rPr lang="el-GR" dirty="0"/>
              <a:t> &gt; 0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92F2ACD-A0DE-42A5-9767-7989806A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9E52F-1B00-2E44-9B93-4E45D5925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339" y="2349500"/>
            <a:ext cx="4216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2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43217C-1628-4E91-BA0A-E6A279A9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Εμπορική πολιτική υπό καθεστώς σταθερών συναλλαγματικών ισοτιμιών, Μέρος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240695-4EB1-45C0-903A-67C40FE0C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931947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Υπό καθεστώς κυμαινόμενων συναλλαγματικών ισοτιμιών, οι περιορισμοί των εισαγωγών δεν επηρεάζουν 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ή το </a:t>
            </a:r>
            <a:r>
              <a:rPr lang="en-US" b="1" i="1" dirty="0"/>
              <a:t>NX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Υπό καθεστώς σταθερών συναλλαγματικών ισοτιμιών, οι περιορισμοί των εισαγωγών αυξάνουν 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και το </a:t>
            </a:r>
            <a:r>
              <a:rPr lang="en-US" b="1" i="1" dirty="0"/>
              <a:t>NX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Τα οφέλη αυτά, όμως, επιτυγχάνονται σε βάρος άλλων χωρών: η πολιτική απλώς στρέφει τη ζήτηση από τα ξένα αγαθά στα εγχώρια.</a:t>
            </a:r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3C7671C-E0CE-4813-92B9-B0B0ACF8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9059E-97A7-4944-A225-A0763817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2349500"/>
            <a:ext cx="4216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5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3565FA-AE8F-425D-9C8A-D4572FEF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Σύνοψη των αποτελεσμάτων της πολιτικής στο υπόδειγμα </a:t>
            </a:r>
            <a:r>
              <a:rPr lang="el-GR" sz="3200" dirty="0" err="1"/>
              <a:t>Mundell-Fleming</a:t>
            </a:r>
            <a:endParaRPr lang="el-GR" sz="3200" dirty="0"/>
          </a:p>
        </p:txBody>
      </p:sp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96F49F59-4B54-42A0-8D6C-C969FE3A4E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424739"/>
              </p:ext>
            </p:extLst>
          </p:nvPr>
        </p:nvGraphicFramePr>
        <p:xfrm>
          <a:off x="259307" y="3075627"/>
          <a:ext cx="11614246" cy="325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308">
                  <a:extLst>
                    <a:ext uri="{9D8B030D-6E8A-4147-A177-3AD203B41FA5}">
                      <a16:colId xmlns:a16="http://schemas.microsoft.com/office/drawing/2014/main" val="669952367"/>
                    </a:ext>
                  </a:extLst>
                </a:gridCol>
                <a:gridCol w="1684740">
                  <a:extLst>
                    <a:ext uri="{9D8B030D-6E8A-4147-A177-3AD203B41FA5}">
                      <a16:colId xmlns:a16="http://schemas.microsoft.com/office/drawing/2014/main" val="3553785356"/>
                    </a:ext>
                  </a:extLst>
                </a:gridCol>
                <a:gridCol w="1623581">
                  <a:extLst>
                    <a:ext uri="{9D8B030D-6E8A-4147-A177-3AD203B41FA5}">
                      <a16:colId xmlns:a16="http://schemas.microsoft.com/office/drawing/2014/main" val="4200826539"/>
                    </a:ext>
                  </a:extLst>
                </a:gridCol>
                <a:gridCol w="1681983">
                  <a:extLst>
                    <a:ext uri="{9D8B030D-6E8A-4147-A177-3AD203B41FA5}">
                      <a16:colId xmlns:a16="http://schemas.microsoft.com/office/drawing/2014/main" val="277640957"/>
                    </a:ext>
                  </a:extLst>
                </a:gridCol>
                <a:gridCol w="1623581">
                  <a:extLst>
                    <a:ext uri="{9D8B030D-6E8A-4147-A177-3AD203B41FA5}">
                      <a16:colId xmlns:a16="http://schemas.microsoft.com/office/drawing/2014/main" val="2430354466"/>
                    </a:ext>
                  </a:extLst>
                </a:gridCol>
                <a:gridCol w="1681983">
                  <a:extLst>
                    <a:ext uri="{9D8B030D-6E8A-4147-A177-3AD203B41FA5}">
                      <a16:colId xmlns:a16="http://schemas.microsoft.com/office/drawing/2014/main" val="1012741670"/>
                    </a:ext>
                  </a:extLst>
                </a:gridCol>
                <a:gridCol w="1569070">
                  <a:extLst>
                    <a:ext uri="{9D8B030D-6E8A-4147-A177-3AD203B41FA5}">
                      <a16:colId xmlns:a16="http://schemas.microsoft.com/office/drawing/2014/main" val="1984018265"/>
                    </a:ext>
                  </a:extLst>
                </a:gridCol>
              </a:tblGrid>
              <a:tr h="102779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Πολιτική</a:t>
                      </a:r>
                    </a:p>
                  </a:txBody>
                  <a:tcPr>
                    <a:solidFill>
                      <a:srgbClr val="C39B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Κυμαινόμενες: επίδραση στο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Κυμαινόμενες: επίδραση στο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Κυμαινόμενες: επίδραση στο </a:t>
                      </a:r>
                      <a:r>
                        <a:rPr lang="en-US" sz="16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NX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Σταθερές: επίδραση στο </a:t>
                      </a:r>
                      <a:r>
                        <a:rPr lang="en-US" sz="16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Σταθερές: επίδραση στο </a:t>
                      </a:r>
                      <a:r>
                        <a:rPr lang="en-US" sz="16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el-GR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Σταθερές: επίδραση στο </a:t>
                      </a:r>
                      <a:r>
                        <a:rPr lang="en-US" sz="16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NX</a:t>
                      </a: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340762"/>
                  </a:ext>
                </a:extLst>
              </a:tr>
              <a:tr h="740517">
                <a:tc>
                  <a:txBody>
                    <a:bodyPr/>
                    <a:lstStyle/>
                    <a:p>
                      <a:pPr algn="ctr"/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Δημοσιονομική επέκταση</a:t>
                      </a:r>
                      <a:endParaRPr lang="el-GR" sz="1600" dirty="0"/>
                    </a:p>
                  </a:txBody>
                  <a:tcPr>
                    <a:solidFill>
                      <a:srgbClr val="C39B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↑</a:t>
                      </a:r>
                    </a:p>
                    <a:p>
                      <a:pPr algn="ctr"/>
                      <a:endParaRPr lang="el-GR" sz="16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↓</a:t>
                      </a:r>
                    </a:p>
                    <a:p>
                      <a:pPr algn="ctr"/>
                      <a:endParaRPr lang="el-GR" sz="16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↑</a:t>
                      </a:r>
                    </a:p>
                    <a:p>
                      <a:pPr algn="ctr"/>
                      <a:endParaRPr lang="el-GR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698449"/>
                  </a:ext>
                </a:extLst>
              </a:tr>
              <a:tr h="74431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Νομισματική επέκταση</a:t>
                      </a:r>
                    </a:p>
                  </a:txBody>
                  <a:tcPr>
                    <a:solidFill>
                      <a:srgbClr val="C39B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↑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↓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↑</a:t>
                      </a:r>
                    </a:p>
                    <a:p>
                      <a:pPr algn="ctr"/>
                      <a:endParaRPr lang="el-GR" sz="16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01860"/>
                  </a:ext>
                </a:extLst>
              </a:tr>
              <a:tr h="74431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Περιορισμός εισαγωγών</a:t>
                      </a:r>
                    </a:p>
                  </a:txBody>
                  <a:tcPr>
                    <a:solidFill>
                      <a:srgbClr val="C39B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↑</a:t>
                      </a:r>
                    </a:p>
                    <a:p>
                      <a:pPr algn="ctr"/>
                      <a:endParaRPr lang="el-GR" sz="16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↑</a:t>
                      </a:r>
                    </a:p>
                    <a:p>
                      <a:pPr algn="ctr"/>
                      <a:endParaRPr lang="el-GR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↑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787199"/>
                  </a:ext>
                </a:extLst>
              </a:tr>
            </a:tbl>
          </a:graphicData>
        </a:graphic>
      </p:graphicFrame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2CAD33D-3482-4652-BC4B-154C36E9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BC953E7-7ADC-41D8-92F3-2CD5D9AA402D}"/>
              </a:ext>
            </a:extLst>
          </p:cNvPr>
          <p:cNvSpPr/>
          <p:nvPr/>
        </p:nvSpPr>
        <p:spPr>
          <a:xfrm>
            <a:off x="1467013" y="2345094"/>
            <a:ext cx="8637245" cy="450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b="1" i="1" dirty="0">
                <a:solidFill>
                  <a:schemeClr val="tx1"/>
                </a:solidFill>
              </a:rPr>
              <a:t>Τύπος καθεστώτος συναλλαγματικών ισοτιμιών:</a:t>
            </a:r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6BEC42-04C4-4E88-BFD9-E63ADB95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Διαφορές επιτοκίων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4048D3-283B-4CE2-A31F-B8ACB28BF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53626"/>
            <a:ext cx="8761413" cy="3416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Δύο λόγοι για τους οποίους το </a:t>
            </a:r>
            <a:r>
              <a:rPr lang="en-US" b="1" i="1" dirty="0"/>
              <a:t>r</a:t>
            </a:r>
            <a:r>
              <a:rPr lang="en-US" dirty="0"/>
              <a:t> </a:t>
            </a:r>
            <a:r>
              <a:rPr lang="el-GR" dirty="0"/>
              <a:t>μπορεί να διαφέρει από το 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r>
              <a:rPr lang="el-GR" b="1" dirty="0"/>
              <a:t>Κίνδυνος χώρας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Είναι ο κίνδυνος να αθετήσουν οι δανειολήπτες μιας χώρας τις δανειακές υποχρεώσεις τους εξαιτίας πολιτικών ή οικονομικών αναταραχών. </a:t>
            </a:r>
          </a:p>
          <a:p>
            <a:pPr lvl="1"/>
            <a:r>
              <a:rPr lang="el-GR" dirty="0"/>
              <a:t>Οι δανειστές απαιτούν υψηλότερο επιτόκιο ως αποζημίωση για τον κίνδυνο αυτό.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r>
              <a:rPr lang="el-GR" b="1" dirty="0"/>
              <a:t>Αναμενόμενες μεταβολές συναλλαγματικών ισοτιμιών</a:t>
            </a:r>
            <a:r>
              <a:rPr lang="el-GR" dirty="0"/>
              <a:t>: </a:t>
            </a:r>
          </a:p>
          <a:p>
            <a:pPr lvl="1"/>
            <a:r>
              <a:rPr lang="el-GR" dirty="0"/>
              <a:t>Αν το νόμισμα μιας χώρας αναμένεται να υποτιμηθεί, τότε οι δανειολήπτες της χώρας αυτής θα πρέπει να πληρώνουν υψηλότερο επιτόκιο ώστε να αποζημιώνουν τους δανειστές για την αναμενόμενη υποτίμηση.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D870C7-68DC-4C9B-A560-97F5F089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63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B80A85-7D76-46F7-86EA-073C855D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Διαφορές στο υπόδειγμα </a:t>
            </a:r>
            <a:r>
              <a:rPr lang="en-US" dirty="0"/>
              <a:t>Mundell-Fleming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F62CD3-08F2-4852-9A53-46115DE3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77994"/>
            <a:ext cx="8761413" cy="3683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r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r</a:t>
            </a:r>
            <a:r>
              <a:rPr lang="el-GR" b="1" i="1" dirty="0"/>
              <a:t>*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i="1" dirty="0"/>
              <a:t> </a:t>
            </a:r>
            <a:r>
              <a:rPr lang="el-GR" b="1" i="1" dirty="0"/>
              <a:t>θ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όπου </a:t>
            </a:r>
            <a:r>
              <a:rPr lang="el-GR" b="1" i="1" dirty="0"/>
              <a:t>θ</a:t>
            </a:r>
            <a:r>
              <a:rPr lang="el-GR" dirty="0"/>
              <a:t> (το πεζό θήτα του ελληνικού αλφαβήτου) είναι ένα ασφάλιστρο κινδύνου, που υποθέτουμε ότι είναι εξωγενές.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Αντικαταστήστε το </a:t>
            </a:r>
            <a:r>
              <a:rPr lang="en-US" b="1" i="1" dirty="0"/>
              <a:t>r</a:t>
            </a:r>
            <a:r>
              <a:rPr lang="en-US" dirty="0"/>
              <a:t> </a:t>
            </a:r>
            <a:r>
              <a:rPr lang="el-GR" dirty="0"/>
              <a:t>με το ίσο του στις εξισώσεις </a:t>
            </a:r>
            <a:r>
              <a:rPr lang="en-US" i="1" dirty="0"/>
              <a:t>IS</a:t>
            </a:r>
            <a:r>
              <a:rPr lang="el-GR" i="1" dirty="0"/>
              <a:t>*</a:t>
            </a:r>
            <a:r>
              <a:rPr lang="el-GR" dirty="0"/>
              <a:t> και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: 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b="1" i="1" dirty="0"/>
              <a:t>      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n-US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n-US" b="1" dirty="0"/>
              <a:t>(</a:t>
            </a:r>
            <a:r>
              <a:rPr lang="en-US" b="1" i="1" dirty="0"/>
              <a:t>r*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l-GR" b="1" i="1" dirty="0"/>
              <a:t>θ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n-US" b="1" dirty="0"/>
              <a:t>(</a:t>
            </a:r>
            <a:r>
              <a:rPr lang="en-US" b="1" i="1" dirty="0"/>
              <a:t>e</a:t>
            </a:r>
            <a:r>
              <a:rPr lang="en-US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n-US" b="1" i="1" dirty="0"/>
              <a:t>                         M</a:t>
            </a:r>
            <a:r>
              <a:rPr lang="el-GR" b="1" i="1" dirty="0"/>
              <a:t>/</a:t>
            </a:r>
            <a:r>
              <a:rPr lang="en-US" b="1" i="1" dirty="0"/>
              <a:t>P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L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l-GR" b="1" i="1" dirty="0"/>
              <a:t>θ</a:t>
            </a:r>
            <a:r>
              <a:rPr lang="el-GR" b="1" dirty="0"/>
              <a:t>, </a:t>
            </a:r>
            <a:r>
              <a:rPr lang="en-US" b="1" i="1" dirty="0"/>
              <a:t>Y</a:t>
            </a:r>
            <a:r>
              <a:rPr lang="el-GR" b="1" dirty="0"/>
              <a:t>)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1347F2E-AF0C-42FF-AF23-8A39178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54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4154EE-342E-4BD6-907E-34F77B6F5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αποτελέσματα μιας αύξησης στο </a:t>
            </a:r>
            <a:r>
              <a:rPr lang="el-GR" i="1" dirty="0"/>
              <a:t>θ</a:t>
            </a:r>
            <a:r>
              <a:rPr lang="el-GR" dirty="0"/>
              <a:t>, Μέρος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FFD193-AC9B-45BB-9C6F-D408AD54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5259494" cy="39337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Η καμπύλη </a:t>
            </a:r>
            <a:r>
              <a:rPr lang="en-US" i="1" dirty="0"/>
              <a:t>IS</a:t>
            </a:r>
            <a:r>
              <a:rPr lang="el-GR" i="1" dirty="0"/>
              <a:t>*</a:t>
            </a:r>
            <a:r>
              <a:rPr lang="el-GR" dirty="0"/>
              <a:t> μετατοπίζεται προς τα αριστερά επειδή </a:t>
            </a:r>
          </a:p>
          <a:p>
            <a:pPr marL="0" indent="0">
              <a:buNone/>
            </a:pPr>
            <a:r>
              <a:rPr lang="el-GR" dirty="0"/>
              <a:t>↑ </a:t>
            </a:r>
            <a:r>
              <a:rPr lang="el-GR" b="1" i="1" dirty="0"/>
              <a:t>θ</a:t>
            </a:r>
            <a:r>
              <a:rPr lang="el-GR" dirty="0"/>
              <a:t> →↑ </a:t>
            </a:r>
            <a:r>
              <a:rPr lang="en-US" b="1" i="1" dirty="0"/>
              <a:t>r</a:t>
            </a:r>
            <a:r>
              <a:rPr lang="en-US" dirty="0"/>
              <a:t> </a:t>
            </a:r>
            <a:r>
              <a:rPr lang="el-GR" dirty="0"/>
              <a:t>→↓ </a:t>
            </a:r>
            <a:r>
              <a:rPr lang="en-US" b="1" i="1" dirty="0"/>
              <a:t>I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Η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 μετατοπίζεται προς τα δεξιά επειδή </a:t>
            </a:r>
          </a:p>
          <a:p>
            <a:pPr marL="0" indent="0">
              <a:buNone/>
            </a:pPr>
            <a:r>
              <a:rPr lang="el-GR" dirty="0"/>
              <a:t>↑ </a:t>
            </a:r>
            <a:r>
              <a:rPr lang="el-GR" b="1" i="1" dirty="0"/>
              <a:t>θ</a:t>
            </a:r>
            <a:r>
              <a:rPr lang="el-GR" dirty="0"/>
              <a:t> →↑ </a:t>
            </a:r>
            <a:r>
              <a:rPr lang="en-US" b="1" i="1" dirty="0"/>
              <a:t>r</a:t>
            </a:r>
            <a:r>
              <a:rPr lang="en-US" dirty="0"/>
              <a:t> </a:t>
            </a:r>
            <a:r>
              <a:rPr lang="el-GR" dirty="0"/>
              <a:t>→↓ (</a:t>
            </a:r>
            <a:r>
              <a:rPr lang="en-US" b="1" i="1" dirty="0"/>
              <a:t>M</a:t>
            </a:r>
            <a:r>
              <a:rPr lang="el-GR" dirty="0"/>
              <a:t>/</a:t>
            </a:r>
            <a:r>
              <a:rPr lang="en-US" b="1" i="1" dirty="0"/>
              <a:t>P</a:t>
            </a:r>
            <a:r>
              <a:rPr lang="el-GR" dirty="0"/>
              <a:t>)</a:t>
            </a:r>
            <a:r>
              <a:rPr lang="en-US" b="1" i="1" baseline="30000" dirty="0"/>
              <a:t>d</a:t>
            </a:r>
            <a:r>
              <a:rPr lang="el-GR" dirty="0"/>
              <a:t>, </a:t>
            </a:r>
          </a:p>
          <a:p>
            <a:pPr marL="0" indent="0">
              <a:buNone/>
            </a:pPr>
            <a:r>
              <a:rPr lang="el-GR" dirty="0"/>
              <a:t>και επομένως το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πρέπει να αυξηθεί για να αποκατασταθεί η ισορροπία στην αγορά χρήματος.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l-GR" dirty="0"/>
              <a:t>&lt; 0, Δ</a:t>
            </a:r>
            <a:r>
              <a:rPr lang="en-US" b="1" i="1" dirty="0"/>
              <a:t>Y</a:t>
            </a:r>
            <a:r>
              <a:rPr lang="el-GR" dirty="0"/>
              <a:t> &gt; 0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8FF77BB-DA67-40B5-8DE6-B6282EE2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BD77B-99FC-4940-A508-EADBEBF8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274" y="2612978"/>
            <a:ext cx="4191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81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FBEAFB-F3FF-40F7-B3AF-55920AE1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αποτελέσματα μιας αύξησης στο </a:t>
            </a:r>
            <a:r>
              <a:rPr lang="el-GR" i="1" dirty="0"/>
              <a:t>θ</a:t>
            </a:r>
            <a:r>
              <a:rPr lang="el-GR" dirty="0"/>
              <a:t>, Μέρος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901909-112B-4C99-9788-B923C588D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κίνδυνος υποτίμησης του νομίσματος μιας χώρας:  </a:t>
            </a:r>
            <a:br>
              <a:rPr lang="el-GR" dirty="0"/>
            </a:br>
            <a:r>
              <a:rPr lang="el-GR" dirty="0"/>
              <a:t>Η αύξηση του κινδύνου χώρας ή μιας αναμενόμενης υποτίμησης καθιστά λιγότερο ελκυστική τη </a:t>
            </a:r>
            <a:r>
              <a:rPr lang="el-GR" dirty="0" err="1"/>
              <a:t>διακράτηση</a:t>
            </a:r>
            <a:r>
              <a:rPr lang="el-GR" dirty="0"/>
              <a:t> χρήματος της συγκεκριμένης χώρας.</a:t>
            </a:r>
          </a:p>
          <a:p>
            <a:pPr lvl="1"/>
            <a:r>
              <a:rPr lang="el-GR" i="1" dirty="0"/>
              <a:t>Σημείωση: Η αναμενόμενη υποτίμηση είναι μια </a:t>
            </a:r>
            <a:r>
              <a:rPr lang="el-GR" i="1" dirty="0" err="1"/>
              <a:t>αυτοεκπληρούμενη</a:t>
            </a:r>
            <a:r>
              <a:rPr lang="el-GR" i="1" dirty="0"/>
              <a:t> προφητεία</a:t>
            </a:r>
            <a:r>
              <a:rPr lang="el-GR" dirty="0"/>
              <a:t>. </a:t>
            </a:r>
          </a:p>
          <a:p>
            <a:r>
              <a:rPr lang="el-GR" dirty="0"/>
              <a:t>Η αύξηση του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προκύπτει επειδή </a:t>
            </a:r>
          </a:p>
          <a:p>
            <a:pPr lvl="1"/>
            <a:r>
              <a:rPr lang="el-GR" dirty="0"/>
              <a:t>αυξάνονται οι καθαρές εξαγωγές (λόγω της υποτίμησης)</a:t>
            </a:r>
          </a:p>
          <a:p>
            <a:pPr lvl="1"/>
            <a:r>
              <a:rPr lang="el-GR" dirty="0"/>
              <a:t>είναι μεγαλύτερη από τη μείωση της επένδυσης, </a:t>
            </a:r>
            <a:r>
              <a:rPr lang="en-US" b="1" i="1" dirty="0"/>
              <a:t>I</a:t>
            </a:r>
            <a:r>
              <a:rPr lang="en-US" dirty="0"/>
              <a:t> </a:t>
            </a:r>
            <a:r>
              <a:rPr lang="el-GR" dirty="0"/>
              <a:t>(λόγω ανόδου του </a:t>
            </a:r>
            <a:r>
              <a:rPr lang="en-US" b="1" i="1" dirty="0"/>
              <a:t>r</a:t>
            </a:r>
            <a:r>
              <a:rPr lang="el-GR" dirty="0"/>
              <a:t>)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571984B-4646-43F1-B084-41DDF456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03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AA798D-18E8-4C1C-841B-947E73D7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το εισόδημα μπορεί να μην αυξηθεί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B90B53-9C0E-4109-88B4-19C5356E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κεντρική τράπεζα μπορεί να προσπαθήσει να αποτρέψει την υποτίμηση μειώνοντας την προσφορά χρήματος. </a:t>
            </a:r>
          </a:p>
          <a:p>
            <a:r>
              <a:rPr lang="el-GR" dirty="0"/>
              <a:t>Η υποτίμηση θα αυξήσει τις τιμές των εισαγόμενων προϊόντων αρκετά ώστε να ανεβάσει το επίπεδο των τιμών (πράγμα που θα μειώσει την πραγματική προσφορά χρήματος).</a:t>
            </a:r>
          </a:p>
          <a:p>
            <a:r>
              <a:rPr lang="el-GR" dirty="0"/>
              <a:t>Οι καταναλωτές μπορούν να αντιδράσουν στον αυξημένο κίνδυνο </a:t>
            </a:r>
            <a:r>
              <a:rPr lang="el-GR" dirty="0" err="1"/>
              <a:t>διακρατώντας</a:t>
            </a:r>
            <a:r>
              <a:rPr lang="el-GR" dirty="0"/>
              <a:t> περισσότερο χρήμα.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Κάθε μία από τις παραπάνω μεταβολές θα μετατοπίσει την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 προς τα αριστερά.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DC1DFE6-019E-4D27-9817-2DF8FDB3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78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43BD37-3232-4927-812C-3758E2F3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κρίση του μεξικανικού </a:t>
            </a:r>
            <a:r>
              <a:rPr lang="el-GR" dirty="0" err="1"/>
              <a:t>πέσο</a:t>
            </a:r>
            <a:r>
              <a:rPr lang="el-GR" dirty="0"/>
              <a:t>, Μέρος 1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3C954CF-83A8-4D67-8BCA-125D82DD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FF70EF-2785-7A4A-BDAB-8F340B3F3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01" y="2603500"/>
            <a:ext cx="5655011" cy="341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4591E-1D69-0644-8866-BE34AFBD42D7}"/>
              </a:ext>
            </a:extLst>
          </p:cNvPr>
          <p:cNvSpPr txBox="1"/>
          <p:nvPr/>
        </p:nvSpPr>
        <p:spPr>
          <a:xfrm rot="16200000">
            <a:off x="1422951" y="4157761"/>
            <a:ext cx="28796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Σεντς ΗΠΑ ανά μεξικάνικο </a:t>
            </a:r>
            <a:r>
              <a:rPr lang="el-GR" sz="1400" dirty="0" err="1"/>
              <a:t>πέσο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8855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1B6725-0908-48CC-8387-1BA47300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κρίση του μεξικανικού </a:t>
            </a:r>
            <a:r>
              <a:rPr lang="el-GR" dirty="0" err="1"/>
              <a:t>πέσο</a:t>
            </a:r>
            <a:r>
              <a:rPr lang="el-GR" dirty="0"/>
              <a:t>, Μέρος 2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0C4D479-2123-46F1-ADBC-F58FF510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9D95DA-BC3A-7C43-80A4-B4B82F31F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01" y="2603500"/>
            <a:ext cx="5655011" cy="341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4F72D0-5AFD-B04F-82F1-607A4EF7F8C3}"/>
              </a:ext>
            </a:extLst>
          </p:cNvPr>
          <p:cNvSpPr txBox="1"/>
          <p:nvPr/>
        </p:nvSpPr>
        <p:spPr>
          <a:xfrm rot="16200000">
            <a:off x="1422951" y="4157761"/>
            <a:ext cx="28796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Σεντς ΗΠΑ ανά μεξικάνικο </a:t>
            </a:r>
            <a:r>
              <a:rPr lang="el-GR" sz="1400" dirty="0" err="1"/>
              <a:t>πέσο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331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E3F16B-73DE-413F-9842-B6CC9C5D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υπόδειγμα </a:t>
            </a:r>
            <a:r>
              <a:rPr lang="en-US" dirty="0"/>
              <a:t>Mundell-Fleming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B1B08C-193D-4B5E-9D03-5C18F4BA5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i="1" dirty="0"/>
              <a:t>Βασική υπόθεση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l-GR" dirty="0"/>
              <a:t>Μικρή ανοικτή οικονομία με τέλεια κινητικότητα κεφαλαίου  </a:t>
            </a:r>
          </a:p>
          <a:p>
            <a:pPr marL="0" indent="0">
              <a:buNone/>
            </a:pPr>
            <a:r>
              <a:rPr lang="en-US" b="1" i="1" dirty="0"/>
              <a:t>r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n-US" dirty="0"/>
              <a:t> 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Ισορροπία στην αγορά αγαθών – η καμπύλη </a:t>
            </a:r>
            <a:r>
              <a:rPr lang="en-US" b="1" i="1" dirty="0"/>
              <a:t>IS</a:t>
            </a:r>
            <a:r>
              <a:rPr lang="el-GR" b="1" i="1" dirty="0"/>
              <a:t>*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b="1" dirty="0"/>
              <a:t>                    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n-US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n-US" b="1" dirty="0"/>
              <a:t>(</a:t>
            </a:r>
            <a:r>
              <a:rPr lang="en-US" b="1" i="1" dirty="0"/>
              <a:t>r*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n-US" b="1" dirty="0"/>
              <a:t>(</a:t>
            </a:r>
            <a:r>
              <a:rPr lang="en-US" b="1" i="1" dirty="0"/>
              <a:t>e</a:t>
            </a:r>
            <a:r>
              <a:rPr lang="en-US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όπου </a:t>
            </a:r>
          </a:p>
          <a:p>
            <a:pPr marL="0" indent="0">
              <a:buNone/>
            </a:pP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n-US" dirty="0"/>
              <a:t> </a:t>
            </a:r>
            <a:r>
              <a:rPr lang="el-GR" dirty="0"/>
              <a:t>ονομαστική τιμή συναλλάγματος 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ξένο νόμισμα ανά μονάδα εγχώριου νομίσματος </a:t>
            </a:r>
            <a:endParaRPr lang="en-US" dirty="0"/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52E28EB-2F17-4D9C-949D-D6A5FA3A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12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07DB25-E576-4264-A59E-A7CE0951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κρίση του </a:t>
            </a:r>
            <a:r>
              <a:rPr lang="el-GR" dirty="0" err="1"/>
              <a:t>πέσο</a:t>
            </a:r>
            <a:r>
              <a:rPr lang="el-GR" dirty="0"/>
              <a:t> δεν έβλαψε μόνο το Μεξικό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5381D1-76C7-4DA1-9049-2EC9D881D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38734"/>
            <a:ext cx="8761413" cy="3181066"/>
          </a:xfrm>
        </p:spPr>
        <p:txBody>
          <a:bodyPr/>
          <a:lstStyle/>
          <a:p>
            <a:r>
              <a:rPr lang="el-GR" dirty="0"/>
              <a:t>Τα αγαθά των ΗΠΑ γίνονται ακριβότερα για τους Μεξικανούς, και έτσι: </a:t>
            </a:r>
          </a:p>
          <a:p>
            <a:pPr lvl="1"/>
            <a:r>
              <a:rPr lang="el-GR" dirty="0"/>
              <a:t>οι επιχειρήσεις των ΗΠΑ χάνουν έσοδα</a:t>
            </a:r>
          </a:p>
          <a:p>
            <a:pPr lvl="1"/>
            <a:r>
              <a:rPr lang="el-GR" dirty="0"/>
              <a:t>εκατοντάδες επιχειρήσεις χρεοκοπούν κατά μήκος των συνόρων ΗΠΑ-Μεξικού</a:t>
            </a:r>
          </a:p>
          <a:p>
            <a:r>
              <a:rPr lang="el-GR" dirty="0"/>
              <a:t>Τα περιουσιακά στοιχεία στο Μεξικό χάνουν μέρος της αξίας τους (εκφρασμένη σε δολάρια)</a:t>
            </a:r>
          </a:p>
          <a:p>
            <a:pPr lvl="1"/>
            <a:r>
              <a:rPr lang="el-GR" dirty="0"/>
              <a:t>Μειώνεται ο πλούτος εκατομμυρίων πολιτών των ΗΠΑ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8E77A89-E904-4117-A885-5883FE4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52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3836A1-D2A6-40E3-A1FA-D41935E6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κατανόηση της κρίσης, Μέρος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3F6994-E75F-4F64-A79B-2A86DD412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00551"/>
            <a:ext cx="8761413" cy="3619500"/>
          </a:xfrm>
        </p:spPr>
        <p:txBody>
          <a:bodyPr/>
          <a:lstStyle/>
          <a:p>
            <a:r>
              <a:rPr lang="el-GR" dirty="0"/>
              <a:t>Στις αρχές της δεκαετίας του 1990, το Μεξικό ήταν ένας ελκυστικός τόπος για ξένες επενδύσεις. </a:t>
            </a:r>
          </a:p>
          <a:p>
            <a:r>
              <a:rPr lang="el-GR" dirty="0"/>
              <a:t>Στη διάρκεια του 1994, οι πολιτικές εξελίξεις προκάλεσαν μια αύξηση του ασφαλίστρου κινδύνου στο Μεξικό (</a:t>
            </a:r>
            <a:r>
              <a:rPr lang="el-GR" b="1" i="1" dirty="0"/>
              <a:t>θ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εξέγερση αγροτών στην πολιτεία </a:t>
            </a:r>
            <a:r>
              <a:rPr lang="el-GR" dirty="0" err="1"/>
              <a:t>Τσιάπας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δολοφονία βασικού προεδρικού υποψηφίου </a:t>
            </a:r>
          </a:p>
          <a:p>
            <a:r>
              <a:rPr lang="el-GR" dirty="0"/>
              <a:t>Ένας άλλος παράγοντας: </a:t>
            </a:r>
            <a:br>
              <a:rPr lang="el-GR" dirty="0"/>
            </a:br>
            <a:r>
              <a:rPr lang="el-GR" dirty="0"/>
              <a:t>Η Ομοσπονδιακή Τράπεζα αύξησε τα επιτόκια των ΗΠΑ αρκετές φορές στη διάρκεια του 1994 για να αποτρέψει τον πληθωρισμό στις ΗΠΑ. (Δ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dirty="0"/>
              <a:t> &gt; 0)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42557DF-C7DB-4969-BF17-94F4C365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79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B54E18-4264-453B-A620-E1EB76A2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κατανόηση της κρίσης, Μέρος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949DEAB-8484-4D39-A72D-3CB2D778F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06972"/>
            <a:ext cx="8761413" cy="3112827"/>
          </a:xfrm>
        </p:spPr>
        <p:txBody>
          <a:bodyPr/>
          <a:lstStyle/>
          <a:p>
            <a:r>
              <a:rPr lang="el-GR" dirty="0"/>
              <a:t>Τα γεγονότα αυτά άσκησαν ισχυρές πιέσεις στο </a:t>
            </a:r>
            <a:r>
              <a:rPr lang="el-GR" dirty="0" err="1"/>
              <a:t>πέσο</a:t>
            </a:r>
            <a:r>
              <a:rPr lang="el-GR" dirty="0"/>
              <a:t>.</a:t>
            </a:r>
          </a:p>
          <a:p>
            <a:r>
              <a:rPr lang="el-GR" dirty="0"/>
              <a:t>Η κεντρική τράπεζα του Μεξικού είχε επανειλημμένα υποσχεθεί στους ξένους επενδυτές ότι δεν θα επέτρεπε μείωση της αξίας του </a:t>
            </a:r>
            <a:r>
              <a:rPr lang="el-GR" dirty="0" err="1"/>
              <a:t>πέσο</a:t>
            </a:r>
            <a:r>
              <a:rPr lang="el-GR" dirty="0"/>
              <a:t>, και αγόραζε </a:t>
            </a:r>
            <a:r>
              <a:rPr lang="el-GR" dirty="0" err="1"/>
              <a:t>πέσο</a:t>
            </a:r>
            <a:r>
              <a:rPr lang="el-GR" dirty="0"/>
              <a:t> και πωλούσε δολάρια για να στηρίξει τη συναλλαγματική ισοτιμία του </a:t>
            </a:r>
            <a:r>
              <a:rPr lang="el-GR" dirty="0" err="1"/>
              <a:t>πέσο</a:t>
            </a:r>
            <a:r>
              <a:rPr lang="el-GR" dirty="0"/>
              <a:t>. </a:t>
            </a:r>
          </a:p>
          <a:p>
            <a:r>
              <a:rPr lang="el-GR" dirty="0"/>
              <a:t>Μια τέτοια κίνηση προϋπέθετε ότι η κεντρική τράπεζα του Μεξικού είχε επαρκή συναλλαγματικά διαθέσιμα. </a:t>
            </a:r>
            <a:br>
              <a:rPr lang="el-GR" dirty="0"/>
            </a:br>
            <a:r>
              <a:rPr lang="el-GR" dirty="0"/>
              <a:t>Είχε, όμως, η κεντρική τράπεζα του Μεξικού επαρκή διαθέσιμα σε δολάρια;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0D2C9DD-0B82-4739-B6A0-0B59E4171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25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431E14-017C-408E-B3F7-1D0EA642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Διαθέσιμα σε δολάρια της κεντρικής τράπεζας του Μεξικού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E2BDEE-5E95-4EEF-9923-57EF57BC1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47916"/>
            <a:ext cx="8761413" cy="3821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dirty="0">
                <a:solidFill>
                  <a:srgbClr val="0070C0"/>
                </a:solidFill>
              </a:rPr>
              <a:t>Δεκέμβριος 1993 …………….….. 28 δισεκατομμύρια δολάρια </a:t>
            </a:r>
          </a:p>
          <a:p>
            <a:pPr marL="0" indent="0" algn="ctr">
              <a:buNone/>
            </a:pPr>
            <a:r>
              <a:rPr lang="el-GR" dirty="0">
                <a:solidFill>
                  <a:srgbClr val="00B050"/>
                </a:solidFill>
              </a:rPr>
              <a:t>17 Αυγούστου 1994 ………….….. 17 δισεκατομμύρια δολάρια</a:t>
            </a:r>
          </a:p>
          <a:p>
            <a:pPr marL="0" indent="0" algn="ctr">
              <a:buNone/>
            </a:pPr>
            <a:r>
              <a:rPr lang="el-GR" dirty="0">
                <a:solidFill>
                  <a:srgbClr val="C00000"/>
                </a:solidFill>
              </a:rPr>
              <a:t>1 Δεκεμβρίου 1994 ……….……...   9 δισεκατομμύρια δολάρια</a:t>
            </a:r>
          </a:p>
          <a:p>
            <a:pPr marL="0" indent="0" algn="ctr">
              <a:buNone/>
            </a:pPr>
            <a:r>
              <a:rPr lang="el-GR" dirty="0">
                <a:solidFill>
                  <a:srgbClr val="FF0000"/>
                </a:solidFill>
              </a:rPr>
              <a:t>15 Δεκεμβρίου 1994 ……………..   7 δισεκατομμύρια δολάρια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r>
              <a:rPr lang="el-GR" dirty="0"/>
              <a:t>Στη διάρκεια του 1994, η κεντρική τράπεζα του Μεξικού απέκρυψε το γεγονός ότι τα συναλλαγματικά της διαθέσιμα είχαν εξαντληθεί.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F9C910B-25EF-4553-A4C8-15DC77B6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20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1D1315-83D2-46A7-8A00-61EB2B27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καταστροφή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B10A011-8680-4C33-B03E-A98F9D568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11438"/>
            <a:ext cx="8761413" cy="3413078"/>
          </a:xfrm>
        </p:spPr>
        <p:txBody>
          <a:bodyPr>
            <a:normAutofit/>
          </a:bodyPr>
          <a:lstStyle/>
          <a:p>
            <a:r>
              <a:rPr lang="el-GR" dirty="0"/>
              <a:t>20 Δεκεμβρίου: Το Μεξικό υποτιμά το </a:t>
            </a:r>
            <a:r>
              <a:rPr lang="el-GR" dirty="0" err="1"/>
              <a:t>πέσο</a:t>
            </a:r>
            <a:r>
              <a:rPr lang="el-GR" dirty="0"/>
              <a:t> κατά 13%</a:t>
            </a:r>
            <a:br>
              <a:rPr lang="el-GR" dirty="0"/>
            </a:br>
            <a:r>
              <a:rPr lang="el-GR" dirty="0"/>
              <a:t>(όρισε το 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l-GR" dirty="0"/>
              <a:t>στα 25 σεντς αντί των 29 σεντς)</a:t>
            </a:r>
          </a:p>
          <a:p>
            <a:r>
              <a:rPr lang="el-GR" dirty="0"/>
              <a:t>Οι επενδυτές αιφνιδιάστηκαν δυσάρεστα. Δεν τους είχε περάσει από το μυαλό ότι Μεξικό θα ξέμενε γρήγορα από συναλλαγματικά διαθέσιμα. </a:t>
            </a:r>
          </a:p>
          <a:p>
            <a:r>
              <a:rPr lang="el-GR" dirty="0"/>
              <a:t>↑ </a:t>
            </a:r>
            <a:r>
              <a:rPr lang="el-GR" b="1" i="1" dirty="0"/>
              <a:t>θ</a:t>
            </a:r>
            <a:r>
              <a:rPr lang="el-GR" dirty="0"/>
              <a:t>, οι επενδυτές ξεπούλησαν ό,τι περιουσιακά στοιχεία είχαν στο Μεξικό και απέσυραν τα κεφάλαιά τους. </a:t>
            </a:r>
          </a:p>
          <a:p>
            <a:r>
              <a:rPr lang="el-GR" dirty="0"/>
              <a:t>22 Δεκεμβρίου: Τα διαθέσιμα της κεντρικής τράπεζας σχεδόν εξαντλήθηκαν. Η χώρα εγκατέλειψε τη σταθερή συναλλαγματική ισοτιμία της και άφησε το 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l-GR" dirty="0"/>
              <a:t>να διακυμαίνεται ελεύθερα. </a:t>
            </a:r>
          </a:p>
          <a:p>
            <a:r>
              <a:rPr lang="el-GR" dirty="0"/>
              <a:t>Μέσα σε μία  εβδομάδα, το 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l-GR" dirty="0"/>
              <a:t>μειώθηκε κατά 30%.   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2852686-0B1F-4EA2-866A-63857AC4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88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34B48F-26CD-44A4-9BAD-833749203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δέσμη των μέτρων διάσωσης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D702665-F383-4225-8B77-4448523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1995: Οι Ηνωμένες Πολιτείες και το ΔΝΤ δημιούργησαν μια πιστωτική γραμμή 50 δισεκατομμυρίων δολαρίων για να προσφέρουν εγγυημένα δάνεια στην κυβέρνηση του Μεξικού. </a:t>
            </a:r>
          </a:p>
          <a:p>
            <a:r>
              <a:rPr lang="el-GR" dirty="0"/>
              <a:t>Το μέτρο αυτό συνέβαλε στην αποκατάσταση της εμπιστοσύνης στο Μεξικό και μείωσε το ασφάλιστρο κινδύνου. </a:t>
            </a:r>
          </a:p>
          <a:p>
            <a:r>
              <a:rPr lang="el-GR" dirty="0"/>
              <a:t>Αφού βίωσε μια σκληρή ύφεση το 1995, το Μεξικό ξεκίνησε μια πορεία ισχυρής ανάκαμψης από την κρίση.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46D13B9-9984-4974-A1BC-7E5583A0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92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426A93-727D-4C1A-80B6-E5A4555F5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κρίση στη Νοτιοανατολική Ασία, 1997-1998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3C10D1-E216-408F-A750-12C14CA15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Τα προβλήματα των τραπεζικών συστημάτων υπονόμευσαν τη διεθνή εμπιστοσύνη στις οικονομίες της Νοτιοανατολικής Ασίας. </a:t>
            </a:r>
          </a:p>
          <a:p>
            <a:r>
              <a:rPr lang="el-GR" dirty="0"/>
              <a:t>Αυξήθηκαν τα ασφάλιστρα κινδύνου και τα επιτόκια.</a:t>
            </a:r>
          </a:p>
          <a:p>
            <a:r>
              <a:rPr lang="el-GR" dirty="0"/>
              <a:t>Οι τιμές μετοχών έπεσαν, καθώς οι διεθνείς επενδυτές πωλούσαν περιουσιακά τους στοιχεία και απέσυραν τα κεφάλαιά τους. </a:t>
            </a:r>
          </a:p>
          <a:p>
            <a:r>
              <a:rPr lang="el-GR" dirty="0"/>
              <a:t>Η πτώση των τιμών των μετοχών μείωσε την αξία των εγγυήσεων που είχαν δοθεί για τα τραπεζικά δάνεια, με αποτέλεσμα να αυξηθούν τα ποσοστά αθέτησης των δανειακών υποχρεώσεων και να επιδεινωθεί η κρίση. </a:t>
            </a:r>
          </a:p>
          <a:p>
            <a:r>
              <a:rPr lang="el-GR" dirty="0"/>
              <a:t>Οι εκροές κεφαλαίων άσκησαν πιέσεις στις συναλλαγματικές ισοτιμίες. 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56AC22D-21F1-40F8-873B-5C080A1D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388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634935-7D51-49FF-9C40-19005471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Στοιχεία για την κρίση στη Νοτιοανατολική Ασία</a:t>
            </a:r>
          </a:p>
        </p:txBody>
      </p:sp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A6B813BD-B72B-4F26-A677-B104D7B589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904503"/>
              </p:ext>
            </p:extLst>
          </p:nvPr>
        </p:nvGraphicFramePr>
        <p:xfrm>
          <a:off x="682387" y="2467023"/>
          <a:ext cx="11136572" cy="415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007">
                  <a:extLst>
                    <a:ext uri="{9D8B030D-6E8A-4147-A177-3AD203B41FA5}">
                      <a16:colId xmlns:a16="http://schemas.microsoft.com/office/drawing/2014/main" val="1317738332"/>
                    </a:ext>
                  </a:extLst>
                </a:gridCol>
                <a:gridCol w="3166279">
                  <a:extLst>
                    <a:ext uri="{9D8B030D-6E8A-4147-A177-3AD203B41FA5}">
                      <a16:colId xmlns:a16="http://schemas.microsoft.com/office/drawing/2014/main" val="2661288107"/>
                    </a:ext>
                  </a:extLst>
                </a:gridCol>
                <a:gridCol w="2784143">
                  <a:extLst>
                    <a:ext uri="{9D8B030D-6E8A-4147-A177-3AD203B41FA5}">
                      <a16:colId xmlns:a16="http://schemas.microsoft.com/office/drawing/2014/main" val="229705832"/>
                    </a:ext>
                  </a:extLst>
                </a:gridCol>
                <a:gridCol w="2784143">
                  <a:extLst>
                    <a:ext uri="{9D8B030D-6E8A-4147-A177-3AD203B41FA5}">
                      <a16:colId xmlns:a16="http://schemas.microsoft.com/office/drawing/2014/main" val="2434845378"/>
                    </a:ext>
                  </a:extLst>
                </a:gridCol>
              </a:tblGrid>
              <a:tr h="939800">
                <a:tc>
                  <a:txBody>
                    <a:bodyPr/>
                    <a:lstStyle/>
                    <a:p>
                      <a:pPr algn="ctr"/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Συναλλαγματική ισοτιμία, μεταβολή (%) από 7/97 έως 1/98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Χρηματιστήριο, μεταβολή (%) από 7/97 έως 1/98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Ονομαστικό ΑΕΠ, μεταβολή (%) από 1997 έως 1998  </a:t>
                      </a:r>
                    </a:p>
                    <a:p>
                      <a:pPr algn="ctr"/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597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Ινδονησία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-59,4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-32,6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-16,2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14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Ιαπωνία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-12,0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-18,2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158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Μαλαισία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-36,4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-43,8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628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Σιγκαπούρη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-15,6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-36,0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0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Νότια Κορέα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-47,5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-21,9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53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Ταϊβάν</a:t>
                      </a:r>
                      <a:endParaRPr lang="el-G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-14,6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-19,7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err="1"/>
                        <a:t>μ.δ</a:t>
                      </a:r>
                      <a:r>
                        <a:rPr lang="el-GR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614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Ταϊλάνδη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-48,3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-25,6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-1,2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387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ΗΠΑ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err="1"/>
                        <a:t>μ.δ</a:t>
                      </a:r>
                      <a:r>
                        <a:rPr lang="el-GR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2,3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045020"/>
                  </a:ext>
                </a:extLst>
              </a:tr>
            </a:tbl>
          </a:graphicData>
        </a:graphic>
      </p:graphicFrame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F6A15F5-1920-472B-A6FB-823FA6BF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45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742416-608D-4A70-8D23-4EAEAA006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Κυμαινόμενες έναντι σταθερών συναλλαγματικών ισοτιμιών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D4D6E2-D9D4-4DD8-BFFF-314E24C04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71989"/>
            <a:ext cx="8761413" cy="3416300"/>
          </a:xfrm>
        </p:spPr>
        <p:txBody>
          <a:bodyPr/>
          <a:lstStyle/>
          <a:p>
            <a:r>
              <a:rPr lang="el-GR" dirty="0"/>
              <a:t>Επιχειρήματα υπέρ των κυμαινόμενων συναλλαγματικών ισοτιμιών: </a:t>
            </a:r>
          </a:p>
          <a:p>
            <a:pPr lvl="1"/>
            <a:r>
              <a:rPr lang="el-GR" dirty="0"/>
              <a:t>επιτρέπουν τη χρησιμοποίηση της νομισματικής πολιτικής για την επίτευξη άλλων σκοπών (σταθερή οικονομική μεγέθυνση, χαμηλός πληθωρισμός)</a:t>
            </a:r>
          </a:p>
          <a:p>
            <a:r>
              <a:rPr lang="el-GR" dirty="0"/>
              <a:t>Επιχειρήματα υπέρ των σταθερών συναλλαγματικών ισοτιμιών: </a:t>
            </a:r>
          </a:p>
          <a:p>
            <a:pPr lvl="1"/>
            <a:r>
              <a:rPr lang="el-GR" dirty="0"/>
              <a:t>αποφεύγεται η αβεβαιότητα και η μεταβλητότητα, ενώ οι διεθνείς συναλλαγές καθίστανται ευκολότερες</a:t>
            </a:r>
          </a:p>
          <a:p>
            <a:pPr lvl="1"/>
            <a:r>
              <a:rPr lang="el-GR" dirty="0"/>
              <a:t>καθίσταται δυνατή η άσκηση νομισματικής πολιτικής για την αποτροπή της υπερβολικής αύξησης της προσφοράς χρήματος και του υπερπληθωρισμού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C02235-8417-4552-A81B-10E2B34C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34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9E81619-BDD0-4CF2-A05F-0314909C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Η ανέφικτη τριάδα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14AB582-17B8-493E-A8D1-240E86C1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39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010260F-7BC7-5A41-9BEA-D6773E378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763" y="1181941"/>
            <a:ext cx="6443180" cy="44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B8DC92-FDA9-4D5E-A5C7-8E34BC9E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καμπύλη </a:t>
            </a:r>
            <a:r>
              <a:rPr lang="el-GR" i="1" dirty="0"/>
              <a:t>IS</a:t>
            </a:r>
            <a:r>
              <a:rPr lang="el-GR" dirty="0"/>
              <a:t>*: Ισορροπία στην αγορά αγαθών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296F96-EB5B-4DF6-9AE0-3437D217B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65505"/>
            <a:ext cx="4972891" cy="425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/>
              <a:t>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n-US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n-US" b="1" dirty="0"/>
              <a:t>(</a:t>
            </a:r>
            <a:r>
              <a:rPr lang="en-US" b="1" i="1" dirty="0"/>
              <a:t>r*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n-US" b="1" dirty="0"/>
              <a:t>(</a:t>
            </a:r>
            <a:r>
              <a:rPr lang="en-US" b="1" i="1" dirty="0"/>
              <a:t>e</a:t>
            </a:r>
            <a:r>
              <a:rPr lang="en-US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 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Η καμπύλη </a:t>
            </a:r>
            <a:r>
              <a:rPr lang="en-US" i="1" dirty="0"/>
              <a:t>IS</a:t>
            </a:r>
            <a:r>
              <a:rPr lang="el-GR" i="1" dirty="0"/>
              <a:t>*</a:t>
            </a:r>
            <a:r>
              <a:rPr lang="el-GR" dirty="0"/>
              <a:t> σύρεται για μια δεδομένη τιμή του 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dirty="0"/>
              <a:t>. 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Διαισθητικά, για την κλίση: </a:t>
            </a:r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↓ </a:t>
            </a:r>
            <a:r>
              <a:rPr lang="en-US" b="1" i="1" dirty="0"/>
              <a:t>e</a:t>
            </a:r>
            <a:r>
              <a:rPr lang="en-US" dirty="0"/>
              <a:t> </a:t>
            </a:r>
            <a:r>
              <a:rPr lang="el-GR" dirty="0">
                <a:sym typeface="Wingdings" panose="05000000000000000000" pitchFamily="2" charset="2"/>
              </a:rPr>
              <a:t></a:t>
            </a:r>
            <a:r>
              <a:rPr lang="el-GR" dirty="0"/>
              <a:t> ↑ </a:t>
            </a:r>
            <a:r>
              <a:rPr lang="en-US" b="1" i="1" dirty="0"/>
              <a:t>NX</a:t>
            </a:r>
            <a:r>
              <a:rPr lang="en-US" dirty="0"/>
              <a:t> </a:t>
            </a:r>
            <a:r>
              <a:rPr lang="el-GR" dirty="0">
                <a:sym typeface="Wingdings" panose="05000000000000000000" pitchFamily="2" charset="2"/>
              </a:rPr>
              <a:t></a:t>
            </a:r>
            <a:r>
              <a:rPr lang="el-GR" dirty="0"/>
              <a:t> ↑ </a:t>
            </a:r>
            <a:r>
              <a:rPr lang="en-US" b="1" i="1" dirty="0"/>
              <a:t>Y</a:t>
            </a:r>
            <a:r>
              <a:rPr lang="en-US" dirty="0"/>
              <a:t>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2DCE48F-5E30-482A-9555-4036592D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86CE7-17F5-8446-BA15-C0C8ED039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95" y="2651255"/>
            <a:ext cx="39243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37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067FDF-CFE4-465B-852F-A6BBA02A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ΜΕΛΕΤΗ ΠΕΡΙΠΤΩΣΗΣ: Η διαμάχη για το κινεζικό νόμισμα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6C6C77-96D3-4D6C-9360-D50DD27CE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1995-2005: Η Κίνα κράτησε σταθερή τη συναλλαγματική ισοτιμία της στα 2,8 </a:t>
            </a:r>
            <a:r>
              <a:rPr lang="el-GR" dirty="0" err="1"/>
              <a:t>γουάν</a:t>
            </a:r>
            <a:r>
              <a:rPr lang="el-GR" dirty="0"/>
              <a:t> ανά δολάριο και περιόρισε τις ροές κεφαλαίου.</a:t>
            </a:r>
          </a:p>
          <a:p>
            <a:r>
              <a:rPr lang="el-GR" dirty="0"/>
              <a:t>Πολλοί παρατηρητές πίστευαν ότι το </a:t>
            </a:r>
            <a:r>
              <a:rPr lang="el-GR" dirty="0" err="1"/>
              <a:t>γουάν</a:t>
            </a:r>
            <a:r>
              <a:rPr lang="el-GR" dirty="0"/>
              <a:t> ήταν σημαντικά υποτιμημένο. Οι παραγωγοί των Ηνωμένων Πολιτειών διαμαρτύρονταν ότι το φτηνό </a:t>
            </a:r>
            <a:r>
              <a:rPr lang="el-GR" dirty="0" err="1"/>
              <a:t>γουάν</a:t>
            </a:r>
            <a:r>
              <a:rPr lang="el-GR" dirty="0"/>
              <a:t> έδινε στους Κινέζους παραγωγούς ένα αθέμιτο πλεονέκτημα. </a:t>
            </a:r>
          </a:p>
          <a:p>
            <a:r>
              <a:rPr lang="el-GR" dirty="0"/>
              <a:t>Ο Πρόεδρος Μπους κάλεσε την Κίνα να επιτρέψει τη διακύμανση του νομίσματός της· άλλοι ζητούσαν να επιβληθούν δασμοί στα κινεζικά προϊόντα. </a:t>
            </a:r>
          </a:p>
          <a:p>
            <a:r>
              <a:rPr lang="el-GR" dirty="0"/>
              <a:t>Ιούλιος 2005: Η Κίνα άρχισε να επιτρέπει τις βαθμιαίες μεταβολές της ισοτιμίας </a:t>
            </a:r>
            <a:r>
              <a:rPr lang="el-GR" dirty="0" err="1"/>
              <a:t>γουάν</a:t>
            </a:r>
            <a:r>
              <a:rPr lang="el-GR" dirty="0"/>
              <a:t>/δολαρίου. Έως τον Ιούνιο του 2013, το </a:t>
            </a:r>
            <a:r>
              <a:rPr lang="el-GR" dirty="0" err="1"/>
              <a:t>γουάν</a:t>
            </a:r>
            <a:r>
              <a:rPr lang="el-GR" dirty="0"/>
              <a:t> είχε ανατιμηθεί κατά 35%.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3685362-B5E3-4387-8778-D1DA9FEB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90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76CB0C-3886-4147-9D2B-E8F7323D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Mundell-Fleming</a:t>
            </a:r>
            <a:r>
              <a:rPr lang="el-GR" dirty="0"/>
              <a:t> και η καμπύλη </a:t>
            </a:r>
            <a:r>
              <a:rPr lang="el-GR" i="1" dirty="0"/>
              <a:t>AD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A7C3D2-FC6C-4887-A0BC-EB8DBD9A0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761413" cy="3688118"/>
          </a:xfrm>
        </p:spPr>
        <p:txBody>
          <a:bodyPr>
            <a:normAutofit/>
          </a:bodyPr>
          <a:lstStyle/>
          <a:p>
            <a:r>
              <a:rPr lang="el-GR" dirty="0"/>
              <a:t>Έως τώρα, στο υπόδειγμα </a:t>
            </a:r>
            <a:r>
              <a:rPr lang="en-US" dirty="0"/>
              <a:t>Mundell</a:t>
            </a:r>
            <a:r>
              <a:rPr lang="el-GR" dirty="0"/>
              <a:t>-</a:t>
            </a:r>
            <a:r>
              <a:rPr lang="en-US" dirty="0"/>
              <a:t>Fleming</a:t>
            </a:r>
            <a:r>
              <a:rPr lang="el-GR" dirty="0"/>
              <a:t>, το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ήταν σταθερό.  </a:t>
            </a:r>
          </a:p>
          <a:p>
            <a:r>
              <a:rPr lang="el-GR" dirty="0"/>
              <a:t>Στη συνέχεια, για να συναγάγουμε την καμπύλη </a:t>
            </a:r>
            <a:r>
              <a:rPr lang="en-US" i="1" dirty="0"/>
              <a:t>AD</a:t>
            </a:r>
            <a:r>
              <a:rPr lang="el-GR" dirty="0"/>
              <a:t>, εξετάσαμε την επίδραση μιας μεταβολής του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στο υπόδειγμα </a:t>
            </a:r>
            <a:r>
              <a:rPr lang="en-US" dirty="0"/>
              <a:t>Mundell</a:t>
            </a:r>
            <a:r>
              <a:rPr lang="el-GR" dirty="0"/>
              <a:t>-</a:t>
            </a:r>
            <a:r>
              <a:rPr lang="en-US" dirty="0"/>
              <a:t>Fleming</a:t>
            </a:r>
            <a:r>
              <a:rPr lang="el-GR" dirty="0"/>
              <a:t>. </a:t>
            </a:r>
          </a:p>
          <a:p>
            <a:r>
              <a:rPr lang="el-GR" dirty="0"/>
              <a:t>Τώρα γράφουμε τις εξισώσεις </a:t>
            </a:r>
            <a:r>
              <a:rPr lang="en-US" dirty="0"/>
              <a:t>Mundell</a:t>
            </a:r>
            <a:r>
              <a:rPr lang="el-GR" dirty="0"/>
              <a:t>-</a:t>
            </a:r>
            <a:r>
              <a:rPr lang="en-US" dirty="0"/>
              <a:t>Fleming </a:t>
            </a:r>
            <a:r>
              <a:rPr lang="el-GR" dirty="0"/>
              <a:t>ως:  </a:t>
            </a:r>
          </a:p>
          <a:p>
            <a:pPr marL="0" indent="0" algn="ctr">
              <a:buNone/>
            </a:pPr>
            <a:r>
              <a:rPr lang="en-US" dirty="0"/>
              <a:t>(</a:t>
            </a:r>
            <a:r>
              <a:rPr lang="en-US" i="1" dirty="0"/>
              <a:t>IS*</a:t>
            </a:r>
            <a:r>
              <a:rPr lang="en-US" dirty="0"/>
              <a:t>)     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n-US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n-US" b="1" dirty="0"/>
              <a:t>(</a:t>
            </a:r>
            <a:r>
              <a:rPr lang="en-US" b="1" i="1" dirty="0"/>
              <a:t>r*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n-US" b="1" dirty="0"/>
              <a:t>(</a:t>
            </a:r>
            <a:r>
              <a:rPr lang="en-US" b="1" i="1" dirty="0"/>
              <a:t>e</a:t>
            </a:r>
            <a:r>
              <a:rPr lang="en-US" b="1" dirty="0"/>
              <a:t>)</a:t>
            </a:r>
            <a:endParaRPr lang="el-GR" dirty="0"/>
          </a:p>
          <a:p>
            <a:pPr marL="0" indent="0" algn="ctr">
              <a:buNone/>
            </a:pPr>
            <a:r>
              <a:rPr lang="el-GR" dirty="0"/>
              <a:t>(</a:t>
            </a:r>
            <a:r>
              <a:rPr lang="en-US" i="1" dirty="0"/>
              <a:t>LM</a:t>
            </a:r>
            <a:r>
              <a:rPr lang="el-GR" i="1" dirty="0"/>
              <a:t>*</a:t>
            </a:r>
            <a:r>
              <a:rPr lang="el-GR" dirty="0"/>
              <a:t>)     </a:t>
            </a:r>
            <a:r>
              <a:rPr lang="en-US" b="1" i="1" dirty="0"/>
              <a:t>M</a:t>
            </a:r>
            <a:r>
              <a:rPr lang="el-GR" b="1" i="1" dirty="0"/>
              <a:t>/</a:t>
            </a:r>
            <a:r>
              <a:rPr lang="en-US" b="1" i="1" dirty="0"/>
              <a:t>P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L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b="1" dirty="0"/>
              <a:t>, </a:t>
            </a:r>
            <a:r>
              <a:rPr lang="en-US" b="1" i="1" dirty="0"/>
              <a:t>Y</a:t>
            </a:r>
            <a:r>
              <a:rPr lang="el-GR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 algn="ctr">
              <a:buNone/>
            </a:pPr>
            <a:r>
              <a:rPr lang="el-GR" b="1" dirty="0">
                <a:solidFill>
                  <a:schemeClr val="accent4"/>
                </a:solidFill>
              </a:rPr>
              <a:t>(Νωρίτερα στο παρόν κεφάλαιο, το </a:t>
            </a:r>
            <a:r>
              <a:rPr lang="en-US" b="1" i="1" dirty="0">
                <a:solidFill>
                  <a:schemeClr val="accent4"/>
                </a:solidFill>
              </a:rPr>
              <a:t>P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l-GR" b="1" dirty="0">
                <a:solidFill>
                  <a:schemeClr val="accent4"/>
                </a:solidFill>
              </a:rPr>
              <a:t>ήταν σταθερό και, επομένως, μπορούσαμε να εκφράσουμε τις καθαρές εξαγωγές</a:t>
            </a:r>
            <a:br>
              <a:rPr lang="el-GR" b="1" dirty="0">
                <a:solidFill>
                  <a:schemeClr val="accent4"/>
                </a:solidFill>
              </a:rPr>
            </a:br>
            <a:r>
              <a:rPr lang="el-GR" b="1" dirty="0">
                <a:solidFill>
                  <a:schemeClr val="accent4"/>
                </a:solidFill>
              </a:rPr>
              <a:t>ως συνάρτηση του </a:t>
            </a:r>
            <a:r>
              <a:rPr lang="en-US" b="1" dirty="0">
                <a:solidFill>
                  <a:schemeClr val="accent4"/>
                </a:solidFill>
              </a:rPr>
              <a:t>e </a:t>
            </a:r>
            <a:r>
              <a:rPr lang="el-GR" b="1" dirty="0">
                <a:solidFill>
                  <a:schemeClr val="accent4"/>
                </a:solidFill>
              </a:rPr>
              <a:t>αντί του ε).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047FAEF-683C-41FB-AB32-EB420E73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18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080DEE-BCBE-4DDF-8831-48890E3B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συνάγεται η καμπύλη </a:t>
            </a:r>
            <a:r>
              <a:rPr lang="el-GR" i="1" dirty="0"/>
              <a:t>AD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2AAD6BF-3B54-48F3-9B4F-376647B82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61564"/>
            <a:ext cx="8761413" cy="3058236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Γιατί η καμπύλη </a:t>
            </a:r>
            <a:r>
              <a:rPr lang="en-US" dirty="0"/>
              <a:t>AD </a:t>
            </a:r>
            <a:r>
              <a:rPr lang="el-GR" dirty="0"/>
              <a:t>έχει αρνητική κλίση: </a:t>
            </a:r>
          </a:p>
          <a:p>
            <a:pPr marL="0" indent="0">
              <a:buNone/>
            </a:pPr>
            <a:r>
              <a:rPr lang="el-GR" dirty="0"/>
              <a:t>↑ </a:t>
            </a:r>
            <a:r>
              <a:rPr lang="en-US" b="1" i="1" dirty="0"/>
              <a:t>P</a:t>
            </a:r>
            <a:r>
              <a:rPr lang="en-US" dirty="0"/>
              <a:t> </a:t>
            </a:r>
            <a:r>
              <a:rPr lang="el-GR" dirty="0"/>
              <a:t>	→↓ (</a:t>
            </a:r>
            <a:r>
              <a:rPr lang="en-US" b="1" i="1" dirty="0"/>
              <a:t>M</a:t>
            </a:r>
            <a:r>
              <a:rPr lang="el-GR" dirty="0"/>
              <a:t>/</a:t>
            </a:r>
            <a:r>
              <a:rPr lang="en-US" b="1" i="1" dirty="0"/>
              <a:t>P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l-GR" dirty="0"/>
              <a:t>	→ 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μετατοπίζεται προς τα αριστερά</a:t>
            </a:r>
          </a:p>
          <a:p>
            <a:pPr marL="0" indent="0">
              <a:buNone/>
            </a:pPr>
            <a:r>
              <a:rPr lang="el-GR" dirty="0"/>
              <a:t>	→↑ </a:t>
            </a:r>
            <a:r>
              <a:rPr lang="el-GR" b="1" i="1" dirty="0"/>
              <a:t>ε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	→↓ </a:t>
            </a:r>
            <a:r>
              <a:rPr lang="en-US" b="1" i="1" dirty="0"/>
              <a:t>NX</a:t>
            </a:r>
            <a:r>
              <a:rPr lang="en-US" dirty="0"/>
              <a:t>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	→↓ </a:t>
            </a:r>
            <a:r>
              <a:rPr lang="en-US" b="1" i="1" dirty="0"/>
              <a:t>Y</a:t>
            </a:r>
            <a:endParaRPr lang="el-GR" b="1" i="1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A32FAFB-AA6C-441E-9EAE-BC82C430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52EFA-5314-DE42-9CBF-0BEECBA76E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27" y="2348863"/>
            <a:ext cx="3238595" cy="42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4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40D3D1-27E9-4B92-97C7-4339BEF1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 τη βραχυχρόνια στη μακροχρόνια περίοδο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348FD3C0-4A52-45B0-9252-AC26304E13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4955" y="2603500"/>
                <a:ext cx="4331446" cy="34163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l-GR" dirty="0"/>
                  <a:t>Αν </a:t>
                </a:r>
                <a:r>
                  <a:rPr lang="en-US" b="1" i="1" dirty="0"/>
                  <a:t>Y</a:t>
                </a:r>
                <a:r>
                  <a:rPr lang="el-GR" baseline="-25000" dirty="0"/>
                  <a:t>1</a:t>
                </a:r>
                <a:r>
                  <a:rPr lang="el-GR" dirty="0"/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0" smtClean="0">
                            <a:latin typeface="Cambria Math" panose="02040503050406030204" pitchFamily="18" charset="0"/>
                          </a:rPr>
                          <m:t>𝚼</m:t>
                        </m:r>
                      </m:e>
                    </m:acc>
                  </m:oMath>
                </a14:m>
                <a:r>
                  <a:rPr lang="el-GR" b="1" dirty="0"/>
                  <a:t>,</a:t>
                </a:r>
              </a:p>
              <a:p>
                <a:pPr marL="0" indent="0">
                  <a:buNone/>
                </a:pPr>
                <a:r>
                  <a:rPr lang="el-GR" dirty="0"/>
                  <a:t>Τότε ασκείται πτωτική πίεση στις τιμές. </a:t>
                </a:r>
              </a:p>
              <a:p>
                <a:pPr marL="0" indent="0">
                  <a:buNone/>
                </a:pPr>
                <a:r>
                  <a:rPr lang="el-GR" dirty="0"/>
                  <a:t>Με την πάροδο του χρόνου, το </a:t>
                </a:r>
                <a:r>
                  <a:rPr lang="en-US" b="1" i="1" dirty="0"/>
                  <a:t>P</a:t>
                </a:r>
                <a:r>
                  <a:rPr lang="en-US" dirty="0"/>
                  <a:t> </a:t>
                </a:r>
                <a:r>
                  <a:rPr lang="el-GR" dirty="0"/>
                  <a:t>θα κινηθεί προς τα κάτω, προκαλώντας </a:t>
                </a:r>
              </a:p>
              <a:p>
                <a:pPr marL="0" indent="0">
                  <a:buNone/>
                </a:pPr>
                <a:r>
                  <a:rPr lang="el-GR" dirty="0"/>
                  <a:t> </a:t>
                </a:r>
              </a:p>
              <a:p>
                <a:pPr marL="0" indent="0">
                  <a:buNone/>
                </a:pPr>
                <a:r>
                  <a:rPr lang="el-GR" b="1" dirty="0"/>
                  <a:t>(</a:t>
                </a:r>
                <a:r>
                  <a:rPr lang="en-US" b="1" i="1" dirty="0"/>
                  <a:t>M</a:t>
                </a:r>
                <a:r>
                  <a:rPr lang="el-GR" b="1" dirty="0"/>
                  <a:t>/</a:t>
                </a:r>
                <a:r>
                  <a:rPr lang="en-US" b="1" i="1" dirty="0"/>
                  <a:t>P</a:t>
                </a:r>
                <a:r>
                  <a:rPr lang="el-GR" b="1" dirty="0"/>
                  <a:t>) ↑</a:t>
                </a:r>
                <a:endParaRPr lang="el-GR" dirty="0"/>
              </a:p>
              <a:p>
                <a:pPr marL="0" indent="0">
                  <a:buNone/>
                </a:pPr>
                <a:r>
                  <a:rPr lang="el-GR" b="1" i="1" dirty="0"/>
                  <a:t>ε</a:t>
                </a:r>
                <a:r>
                  <a:rPr lang="el-GR" b="1" dirty="0"/>
                  <a:t> ↓</a:t>
                </a:r>
                <a:endParaRPr lang="el-GR" dirty="0"/>
              </a:p>
              <a:p>
                <a:pPr marL="0" indent="0">
                  <a:buNone/>
                </a:pPr>
                <a:r>
                  <a:rPr lang="en-US" b="1" i="1" dirty="0"/>
                  <a:t>NX</a:t>
                </a:r>
                <a:r>
                  <a:rPr lang="el-GR" b="1" dirty="0"/>
                  <a:t> ↑</a:t>
                </a:r>
                <a:endParaRPr lang="el-GR" dirty="0"/>
              </a:p>
              <a:p>
                <a:pPr marL="0" indent="0">
                  <a:buNone/>
                </a:pPr>
                <a:r>
                  <a:rPr lang="en-US" b="1" i="1" dirty="0"/>
                  <a:t>Y</a:t>
                </a:r>
                <a:r>
                  <a:rPr lang="el-GR" b="1" dirty="0"/>
                  <a:t> ↑</a:t>
                </a:r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348FD3C0-4A52-45B0-9252-AC26304E13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4955" y="2603500"/>
                <a:ext cx="4331446" cy="3416300"/>
              </a:xfrm>
              <a:blipFill>
                <a:blip r:embed="rId2"/>
                <a:stretch>
                  <a:fillRect l="-1170" t="-1481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8F32B11-DFE8-457A-9EBB-D4437584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1A33F-CB84-784E-840F-84C1922B89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734" y="2292023"/>
            <a:ext cx="3560170" cy="42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53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6CCF55-E6E2-4A8A-979F-17816F34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Μεγάλη ανοικτή οικονομία: Μεταξύ μικρής και κλειστής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D2C3E0-3D82-42FC-9E30-27AD01701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49160"/>
            <a:ext cx="8761413" cy="3565288"/>
          </a:xfrm>
        </p:spPr>
        <p:txBody>
          <a:bodyPr/>
          <a:lstStyle/>
          <a:p>
            <a:r>
              <a:rPr lang="el-GR" dirty="0"/>
              <a:t>Πολλές χώρες –συμπεριλαμβανομένων των Ηνωμένων Πολιτειών– ούτε κλειστές οικονομίες, ούτε μικρές ανοικτές οικονομίες είναι. </a:t>
            </a:r>
          </a:p>
          <a:p>
            <a:r>
              <a:rPr lang="el-GR" dirty="0"/>
              <a:t>Μια μεγάλη ανοικτή οικονομία βρίσκεται μεταξύ των δύο ακραίων περιπτώσεων της κλειστής και της μικρής ανοικτής οικονομίας. </a:t>
            </a:r>
          </a:p>
          <a:p>
            <a:r>
              <a:rPr lang="el-GR" dirty="0"/>
              <a:t>Ας εξετάσουμε μια νομισματική επέκταση: </a:t>
            </a:r>
          </a:p>
          <a:p>
            <a:pPr lvl="1"/>
            <a:r>
              <a:rPr lang="el-GR" dirty="0"/>
              <a:t>Καθώς σε μια κλειστή οικονομία, </a:t>
            </a:r>
            <a:br>
              <a:rPr lang="el-GR" dirty="0"/>
            </a:br>
            <a:r>
              <a:rPr lang="el-GR" dirty="0"/>
              <a:t>↑ </a:t>
            </a:r>
            <a:r>
              <a:rPr lang="en-US" b="1" i="1" dirty="0"/>
              <a:t>M</a:t>
            </a:r>
            <a:r>
              <a:rPr lang="el-GR" dirty="0"/>
              <a:t> → ↓ </a:t>
            </a:r>
            <a:r>
              <a:rPr lang="en-US" b="1" i="1" dirty="0"/>
              <a:t>r</a:t>
            </a:r>
            <a:r>
              <a:rPr lang="el-GR" dirty="0"/>
              <a:t> → ↑ </a:t>
            </a:r>
            <a:r>
              <a:rPr lang="en-US" b="1" i="1" dirty="0"/>
              <a:t>I</a:t>
            </a:r>
            <a:r>
              <a:rPr lang="el-GR" dirty="0"/>
              <a:t>  (παρότι όχι τόσο πολύ)</a:t>
            </a:r>
          </a:p>
          <a:p>
            <a:pPr lvl="1"/>
            <a:r>
              <a:rPr lang="el-GR" dirty="0"/>
              <a:t>Καθώς σε μια μικρή ανοικτή οικονομία, </a:t>
            </a:r>
            <a:br>
              <a:rPr lang="el-GR" dirty="0"/>
            </a:br>
            <a:r>
              <a:rPr lang="el-GR" dirty="0"/>
              <a:t>↑ </a:t>
            </a:r>
            <a:r>
              <a:rPr lang="en-US" b="1" i="1" dirty="0"/>
              <a:t>M</a:t>
            </a:r>
            <a:r>
              <a:rPr lang="el-GR" dirty="0"/>
              <a:t> → ↓ </a:t>
            </a:r>
            <a:r>
              <a:rPr lang="el-GR" b="1" i="1" dirty="0"/>
              <a:t>ε</a:t>
            </a:r>
            <a:r>
              <a:rPr lang="el-GR" dirty="0"/>
              <a:t> → ↑ </a:t>
            </a:r>
            <a:r>
              <a:rPr lang="en-US" b="1" i="1" dirty="0"/>
              <a:t>NX</a:t>
            </a:r>
            <a:r>
              <a:rPr lang="el-GR" dirty="0"/>
              <a:t>  (παρότι όχι τόσο πολύ)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6404D2D-3C91-4616-A8CF-75A8F8926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822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89CF70-DDFB-4574-874B-86D2EA03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ΠΕΡΙΛΗΨΗ ΚΕΦΑΛΑΙΟΥ, ΜΕΡΟΣ 1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C6C0BD-5E34-442F-A044-0B7FB47BD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06972"/>
            <a:ext cx="8761413" cy="3112827"/>
          </a:xfrm>
        </p:spPr>
        <p:txBody>
          <a:bodyPr/>
          <a:lstStyle/>
          <a:p>
            <a:r>
              <a:rPr lang="el-GR" dirty="0"/>
              <a:t>Υπόδειγμα </a:t>
            </a:r>
            <a:r>
              <a:rPr lang="en-US" dirty="0"/>
              <a:t>Mundell</a:t>
            </a:r>
            <a:r>
              <a:rPr lang="el-GR" dirty="0"/>
              <a:t>-</a:t>
            </a:r>
            <a:r>
              <a:rPr lang="en-US" dirty="0"/>
              <a:t>Fleming</a:t>
            </a:r>
            <a:r>
              <a:rPr lang="el-GR" dirty="0"/>
              <a:t>: </a:t>
            </a:r>
          </a:p>
          <a:p>
            <a:pPr lvl="1"/>
            <a:r>
              <a:rPr lang="el-GR" dirty="0"/>
              <a:t> το υπόδειγμα </a:t>
            </a:r>
            <a:r>
              <a:rPr lang="en-US" i="1" dirty="0"/>
              <a:t>IS</a:t>
            </a:r>
            <a:r>
              <a:rPr lang="el-GR" dirty="0"/>
              <a:t>-</a:t>
            </a:r>
            <a:r>
              <a:rPr lang="en-US" i="1" dirty="0"/>
              <a:t>LM</a:t>
            </a:r>
            <a:r>
              <a:rPr lang="en-US" dirty="0"/>
              <a:t> </a:t>
            </a:r>
            <a:r>
              <a:rPr lang="el-GR" dirty="0"/>
              <a:t>για μια μικρή ανοικτή οικονομία </a:t>
            </a:r>
          </a:p>
          <a:p>
            <a:pPr lvl="1"/>
            <a:r>
              <a:rPr lang="el-GR" dirty="0"/>
              <a:t>θεωρεί ως δεδομένο το </a:t>
            </a:r>
            <a:r>
              <a:rPr lang="en-US" b="1" i="1" dirty="0"/>
              <a:t>P</a:t>
            </a:r>
            <a:endParaRPr lang="el-GR" b="1" i="1" dirty="0"/>
          </a:p>
          <a:p>
            <a:pPr lvl="1"/>
            <a:r>
              <a:rPr lang="el-GR" dirty="0"/>
              <a:t>μπορεί να δείξει πώς οι πολιτικές και οι διαταραχές επηρεάζουν το εισόδημα και τη συναλλαγματική ισοτιμία.</a:t>
            </a:r>
          </a:p>
          <a:p>
            <a:r>
              <a:rPr lang="el-GR" dirty="0"/>
              <a:t>Δημοσιονομική πολιτική: </a:t>
            </a:r>
          </a:p>
          <a:p>
            <a:pPr lvl="1"/>
            <a:r>
              <a:rPr lang="el-GR" dirty="0"/>
              <a:t>επηρεάζει το εισόδημα υπό καθεστώς σταθερών συναλλαγματικών ισοτιμιών, αλλά όχι υπό καθεστώς κυμαινόμενων συναλλαγματικών ισοτιμιών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8CB9C52-791E-486C-85B8-F243E928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85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8006E1-93E2-43C0-A320-4E04D2C0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ΠΕΡΙΛΗΨΗ ΚΕΦΑΛΑΙΟΥ, ΜΕΡΟΣ 2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5447B2-AC68-4E0D-8997-737D6719B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753625"/>
            <a:ext cx="8761413" cy="3416300"/>
          </a:xfrm>
        </p:spPr>
        <p:txBody>
          <a:bodyPr>
            <a:normAutofit/>
          </a:bodyPr>
          <a:lstStyle/>
          <a:p>
            <a:r>
              <a:rPr lang="el-GR" dirty="0"/>
              <a:t>Νομισματική πολιτική: </a:t>
            </a:r>
          </a:p>
          <a:p>
            <a:pPr lvl="1"/>
            <a:r>
              <a:rPr lang="el-GR" dirty="0"/>
              <a:t>επηρεάζει το εισόδημα υπό καθεστώς κυμαινόμενων συναλλαγματικών ισοτιμιών.</a:t>
            </a:r>
          </a:p>
          <a:p>
            <a:pPr lvl="1"/>
            <a:r>
              <a:rPr lang="el-GR" dirty="0"/>
              <a:t>υπό καθεστώς σταθερών συναλλαγματικών ισοτιμιών, δεν υφίσταται νομισματική πολιτική που να επηρεάσει την παραγωγή. </a:t>
            </a:r>
          </a:p>
          <a:p>
            <a:r>
              <a:rPr lang="el-GR" dirty="0"/>
              <a:t>Διαφορές επιτοκίων: </a:t>
            </a:r>
          </a:p>
          <a:p>
            <a:pPr lvl="1"/>
            <a:r>
              <a:rPr lang="el-GR" dirty="0"/>
              <a:t>υφίστανται, εάν οι επενδυτές ζητούν κάποιο ασφάλιστρο για να κρατούν στην κυριότητά τους περιουσιακά στοιχεία της χώρας. </a:t>
            </a:r>
          </a:p>
          <a:p>
            <a:pPr lvl="1"/>
            <a:r>
              <a:rPr lang="el-GR" dirty="0"/>
              <a:t>Μια αύξηση στο ασφάλιστρο κινδύνου αυξάνει τα εγχώρια επιτόκια και προκαλεί την υποτίμηση της συναλλαγματικής ισοτιμίας της χώρας.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AD4318-69F9-4C83-B5FA-27DE4547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7719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1A23F5-C985-4A8C-8FC3-3C9A88EE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ΠΕΡΙΛΗΨΗ ΚΕΦΑΛΑΙΟΥ, ΜΕΡΟΣ 3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95CEF5-9511-4D96-AD19-1740C7C5D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52382"/>
            <a:ext cx="8761413" cy="3167418"/>
          </a:xfrm>
        </p:spPr>
        <p:txBody>
          <a:bodyPr/>
          <a:lstStyle/>
          <a:p>
            <a:r>
              <a:rPr lang="el-GR" dirty="0"/>
              <a:t>Σταθερές έναντι κυμαινόμενων συναλλαγματικών ισοτιμιών: </a:t>
            </a:r>
          </a:p>
          <a:p>
            <a:pPr lvl="1"/>
            <a:r>
              <a:rPr lang="el-GR" dirty="0"/>
              <a:t>υπό καθεστώς κυμαινόμενων συναλλαγματικών ισοτιμιών, η νομισματική πολιτική επιδιώκει σκοπούς άλλους από τη διατήρηση της σταθερότητας της συναλλαγματικής ισοτιμίας.</a:t>
            </a:r>
          </a:p>
          <a:p>
            <a:pPr lvl="1"/>
            <a:r>
              <a:rPr lang="el-GR" dirty="0"/>
              <a:t>Οι σταθερές συναλλαγματικές ισοτιμίες περιορίζουν την αβεβαιότητα στις διεθνείς συναλλαγές.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454CC2-3EC5-4768-88A5-63B9C899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6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D12D38-9F22-48AF-A811-5CAC8969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καμπύλη </a:t>
            </a:r>
            <a:r>
              <a:rPr lang="el-GR" i="1" dirty="0"/>
              <a:t>LM</a:t>
            </a:r>
            <a:r>
              <a:rPr lang="el-GR" dirty="0"/>
              <a:t>*: Ισορροπία στην αγορά χρήματος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425903-A3F7-4CF2-BE7A-007E87453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11439"/>
            <a:ext cx="4126730" cy="38273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M</a:t>
            </a:r>
            <a:r>
              <a:rPr lang="el-GR" b="1" i="1" dirty="0"/>
              <a:t>/</a:t>
            </a:r>
            <a:r>
              <a:rPr lang="en-US" b="1" i="1" dirty="0"/>
              <a:t>P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L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b="1" dirty="0"/>
              <a:t>, </a:t>
            </a:r>
            <a:r>
              <a:rPr lang="en-US" b="1" i="1" dirty="0"/>
              <a:t>Y</a:t>
            </a:r>
            <a:r>
              <a:rPr lang="el-GR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Η καμπύλη </a:t>
            </a:r>
            <a:r>
              <a:rPr lang="en-US" i="1" dirty="0"/>
              <a:t>LM</a:t>
            </a:r>
            <a:r>
              <a:rPr lang="el-GR" i="1" dirty="0"/>
              <a:t>*</a:t>
            </a:r>
            <a:endParaRPr lang="el-GR" dirty="0"/>
          </a:p>
          <a:p>
            <a:r>
              <a:rPr lang="el-GR" dirty="0"/>
              <a:t>σύρεται για μια δεδομένη τιμή του 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dirty="0"/>
              <a:t>.</a:t>
            </a:r>
          </a:p>
          <a:p>
            <a:r>
              <a:rPr lang="el-GR" dirty="0"/>
              <a:t>είναι κάθετη, επειδή, δεδομένου του</a:t>
            </a:r>
            <a:r>
              <a:rPr lang="el-GR" b="1" i="1" dirty="0"/>
              <a:t> 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dirty="0"/>
              <a:t>, υπάρχει μόνο μία τιμή του 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l-GR" dirty="0"/>
              <a:t>που εξισώνει τη ζήτηση χρήματος με την προσφορά, ανεξαρτήτως του </a:t>
            </a:r>
            <a:r>
              <a:rPr lang="en-US" b="1" i="1" dirty="0"/>
              <a:t>e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F05CADE-8237-4D4F-A979-6552CD88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FA6C0-B74D-9643-9D18-DDD490BC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240" y="2692922"/>
            <a:ext cx="39243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6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F89DB7-B9C3-4B7C-B69E-8DEDD978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Ισορροπία στο υπόδειγμα </a:t>
            </a:r>
            <a:r>
              <a:rPr lang="en-US" dirty="0"/>
              <a:t>Mundell-Fleming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98095C-ED14-406C-AFE2-9B80803A0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2529942" cy="34163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l-GR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l-GR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l-GR" b="1" dirty="0"/>
              <a:t>(</a:t>
            </a:r>
            <a:r>
              <a:rPr lang="en-US" b="1" i="1" dirty="0"/>
              <a:t>e</a:t>
            </a:r>
            <a:r>
              <a:rPr lang="el-GR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n-US" b="1" i="1" dirty="0"/>
              <a:t>M</a:t>
            </a:r>
            <a:r>
              <a:rPr lang="el-GR" b="1" i="1" dirty="0"/>
              <a:t>/</a:t>
            </a:r>
            <a:r>
              <a:rPr lang="en-US" b="1" i="1" dirty="0"/>
              <a:t>P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L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b="1" dirty="0"/>
              <a:t>, </a:t>
            </a:r>
            <a:r>
              <a:rPr lang="en-US" b="1" i="1" dirty="0"/>
              <a:t>Y</a:t>
            </a:r>
            <a:r>
              <a:rPr lang="el-GR" b="1" dirty="0"/>
              <a:t>)</a:t>
            </a: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0740EBC-2AFC-488C-AEA4-312FC554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5E806-CFB0-5845-ABBB-2AB09DEB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939" y="2320877"/>
            <a:ext cx="6400800" cy="431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69DF94-B8BB-9F4C-A69B-727E114E5729}"/>
              </a:ext>
            </a:extLst>
          </p:cNvPr>
          <p:cNvSpPr txBox="1"/>
          <p:nvPr/>
        </p:nvSpPr>
        <p:spPr>
          <a:xfrm>
            <a:off x="4339988" y="3679379"/>
            <a:ext cx="224633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Ισορροπία τιμής συναλλάγματος</a:t>
            </a:r>
          </a:p>
          <a:p>
            <a:pPr algn="r"/>
            <a:endParaRPr lang="el-GR" dirty="0"/>
          </a:p>
          <a:p>
            <a:pPr algn="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A34A2-8056-6A48-BBE4-88C02D4145DB}"/>
              </a:ext>
            </a:extLst>
          </p:cNvPr>
          <p:cNvSpPr txBox="1"/>
          <p:nvPr/>
        </p:nvSpPr>
        <p:spPr>
          <a:xfrm>
            <a:off x="5065594" y="5638045"/>
            <a:ext cx="22463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Εισόδημα</a:t>
            </a:r>
          </a:p>
          <a:p>
            <a:pPr algn="r"/>
            <a:r>
              <a:rPr lang="el-GR" dirty="0"/>
              <a:t>Ισορροπίας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5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C7D19C-94F6-4B2B-8195-7726F76D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Κυμαινόμενες και σταθερές συναλλαγματικές ισοτιμίες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A41F60-55D9-4F4B-8E69-3103B4599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2808217"/>
            <a:ext cx="8761413" cy="3416300"/>
          </a:xfrm>
        </p:spPr>
        <p:txBody>
          <a:bodyPr>
            <a:normAutofit/>
          </a:bodyPr>
          <a:lstStyle/>
          <a:p>
            <a:r>
              <a:rPr lang="el-GR" dirty="0"/>
              <a:t>Σε ένα σύστημα </a:t>
            </a:r>
            <a:r>
              <a:rPr lang="el-GR" b="1" dirty="0"/>
              <a:t>κυμαινόμενων συναλλαγματικών ισοτιμιών</a:t>
            </a:r>
            <a:r>
              <a:rPr lang="el-GR" dirty="0"/>
              <a:t>, η συναλλαγματική ισοτιμία, </a:t>
            </a:r>
            <a:r>
              <a:rPr lang="en-US" b="1" i="1" dirty="0"/>
              <a:t>e</a:t>
            </a:r>
            <a:r>
              <a:rPr lang="el-GR" dirty="0"/>
              <a:t>, μπορεί να διακυμαίνεται ανάλογα με τις μεταβαλλόμενες οικονομικές συνθήκες.   </a:t>
            </a:r>
          </a:p>
          <a:p>
            <a:r>
              <a:rPr lang="el-GR" dirty="0"/>
              <a:t>Αντιθέτως, σε ένα σύστημα </a:t>
            </a:r>
            <a:r>
              <a:rPr lang="el-GR" b="1" dirty="0"/>
              <a:t>σταθερών συναλλαγματικών ισοτιμιών</a:t>
            </a:r>
            <a:r>
              <a:rPr lang="el-GR" dirty="0"/>
              <a:t>, η κεντρική τράπεζα ανταλλάσσει το εγχώριο με ξένο νόμισμα σε μια προκαθορισμένη τιμή.   </a:t>
            </a:r>
          </a:p>
          <a:p>
            <a:r>
              <a:rPr lang="el-GR" dirty="0"/>
              <a:t>Στη συνέχεια θα δούμε την ανάλυση της οικονομικής πολιτικής: </a:t>
            </a:r>
          </a:p>
          <a:p>
            <a:pPr lvl="1"/>
            <a:r>
              <a:rPr lang="el-GR" dirty="0"/>
              <a:t>σε ένα σύστημα κυμαινόμενων συναλλαγματικών ισοτιμιών</a:t>
            </a:r>
          </a:p>
          <a:p>
            <a:pPr lvl="1"/>
            <a:r>
              <a:rPr lang="el-GR" dirty="0"/>
              <a:t>σε ένα σύστημα σταθερών συναλλαγματικών ισοτιμιών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6EE4980-392E-49E9-B2EF-CAF42C65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0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1126B2-35B6-4384-907A-B111B7F8A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Δημοσιονομική πολιτική υπό καθεστώς κυμαινόμενων συναλλαγματικών ισοτιμιών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A50918-BB26-4081-8D4E-6FC6EED5D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105655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dirty="0"/>
              <a:t> </a:t>
            </a:r>
            <a:r>
              <a:rPr lang="en-US" b="1" i="1" dirty="0"/>
              <a:t>C</a:t>
            </a:r>
            <a:r>
              <a:rPr lang="en-US" b="1" dirty="0"/>
              <a:t>(</a:t>
            </a:r>
            <a:r>
              <a:rPr lang="en-US" b="1" i="1" dirty="0"/>
              <a:t>Y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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I</a:t>
            </a:r>
            <a:r>
              <a:rPr lang="en-US" b="1" dirty="0"/>
              <a:t>(</a:t>
            </a:r>
            <a:r>
              <a:rPr lang="en-US" b="1" i="1" dirty="0"/>
              <a:t>r*</a:t>
            </a:r>
            <a:r>
              <a:rPr lang="en-US" b="1" dirty="0"/>
              <a:t>)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G</a:t>
            </a:r>
            <a:r>
              <a:rPr lang="en-US" b="1" dirty="0"/>
              <a:t> </a:t>
            </a:r>
            <a:r>
              <a:rPr lang="en-US" b="1" dirty="0">
                <a:sym typeface="Symbol" panose="05050102010706020507" pitchFamily="18" charset="2"/>
              </a:rPr>
              <a:t></a:t>
            </a:r>
            <a:r>
              <a:rPr lang="en-US" b="1" dirty="0"/>
              <a:t> </a:t>
            </a:r>
            <a:r>
              <a:rPr lang="en-US" b="1" i="1" dirty="0"/>
              <a:t>NX</a:t>
            </a:r>
            <a:r>
              <a:rPr lang="en-US" b="1" dirty="0"/>
              <a:t>(</a:t>
            </a:r>
            <a:r>
              <a:rPr lang="en-US" b="1" i="1" dirty="0"/>
              <a:t>e</a:t>
            </a:r>
            <a:r>
              <a:rPr lang="en-US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n-US" b="1" i="1" dirty="0"/>
              <a:t>M</a:t>
            </a:r>
            <a:r>
              <a:rPr lang="el-GR" b="1" i="1" dirty="0"/>
              <a:t>/</a:t>
            </a:r>
            <a:r>
              <a:rPr lang="en-US" b="1" i="1" dirty="0"/>
              <a:t>P </a:t>
            </a:r>
            <a:r>
              <a:rPr lang="en-US" b="1" dirty="0">
                <a:sym typeface="Symbol" panose="05050102010706020507" pitchFamily="18" charset="2"/>
              </a:rPr>
              <a:t></a:t>
            </a:r>
            <a:r>
              <a:rPr lang="en-US" b="1" i="1" dirty="0"/>
              <a:t> L</a:t>
            </a:r>
            <a:r>
              <a:rPr lang="el-GR" b="1" dirty="0"/>
              <a:t>(</a:t>
            </a:r>
            <a:r>
              <a:rPr lang="en-US" b="1" i="1" dirty="0"/>
              <a:t>r</a:t>
            </a:r>
            <a:r>
              <a:rPr lang="el-GR" b="1" i="1" dirty="0"/>
              <a:t>*</a:t>
            </a:r>
            <a:r>
              <a:rPr lang="el-GR" b="1" dirty="0"/>
              <a:t>, </a:t>
            </a:r>
            <a:r>
              <a:rPr lang="en-US" b="1" i="1" dirty="0"/>
              <a:t>Y</a:t>
            </a:r>
            <a:r>
              <a:rPr lang="el-GR" b="1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 </a:t>
            </a:r>
          </a:p>
          <a:p>
            <a:pPr marL="0" indent="0">
              <a:buNone/>
            </a:pPr>
            <a:r>
              <a:rPr lang="el-GR" dirty="0"/>
              <a:t>Σε κάθε συναλλαγματική ισοτιμία, </a:t>
            </a:r>
            <a:r>
              <a:rPr lang="en-US" b="1" i="1" dirty="0"/>
              <a:t>e</a:t>
            </a:r>
            <a:r>
              <a:rPr lang="el-GR" dirty="0"/>
              <a:t>, η δημοσιονομική επέκταση αυξάνει το </a:t>
            </a:r>
            <a:r>
              <a:rPr lang="en-US" b="1" i="1" dirty="0"/>
              <a:t>Y</a:t>
            </a:r>
            <a:r>
              <a:rPr lang="el-GR" dirty="0"/>
              <a:t>, μετατοπίζοντας την καμπύλη </a:t>
            </a:r>
            <a:r>
              <a:rPr lang="en-US" i="1" dirty="0"/>
              <a:t>IS</a:t>
            </a:r>
            <a:r>
              <a:rPr lang="el-GR" i="1" dirty="0"/>
              <a:t>*</a:t>
            </a:r>
            <a:r>
              <a:rPr lang="el-GR" dirty="0"/>
              <a:t> προς τα δεξιά.  </a:t>
            </a:r>
          </a:p>
          <a:p>
            <a:pPr marL="0" indent="0">
              <a:buNone/>
            </a:pPr>
            <a:r>
              <a:rPr lang="el-GR" dirty="0"/>
              <a:t>Αποτελέσματα: </a:t>
            </a:r>
          </a:p>
          <a:p>
            <a:pPr marL="0" indent="0">
              <a:buNone/>
            </a:pPr>
            <a:r>
              <a:rPr lang="el-GR" dirty="0"/>
              <a:t>Δ</a:t>
            </a:r>
            <a:r>
              <a:rPr lang="en-US" b="1" i="1" dirty="0"/>
              <a:t>e</a:t>
            </a:r>
            <a:r>
              <a:rPr lang="el-GR" dirty="0"/>
              <a:t> &gt; 0, Δ</a:t>
            </a:r>
            <a:r>
              <a:rPr lang="en-US" b="1" i="1" dirty="0"/>
              <a:t>Y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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960D017-3AEC-4251-B55B-7300FD06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221D1-83B5-8248-829D-9397E3DF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551" y="2316708"/>
            <a:ext cx="3994539" cy="37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22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35391E-9C96-4965-B030-AAB302E6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Διδάγματα για τη δημοσιονομική πολιτική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E85A8B-8A79-4799-8B4F-D49516E15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06972"/>
            <a:ext cx="8761413" cy="3112827"/>
          </a:xfrm>
        </p:spPr>
        <p:txBody>
          <a:bodyPr>
            <a:normAutofit/>
          </a:bodyPr>
          <a:lstStyle/>
          <a:p>
            <a:r>
              <a:rPr lang="el-GR" dirty="0"/>
              <a:t>Σε μια μικρή ανοικτή οικονομία με τέλεια κινητικότητα κεφαλαίου, η δημοσιονομική πολιτική δεν μπορεί να επηρεάσει το πραγματικό ΑΕΠ.  </a:t>
            </a:r>
          </a:p>
          <a:p>
            <a:r>
              <a:rPr lang="el-GR" b="1" dirty="0"/>
              <a:t>Εκτόπιση (παραγκωνισμός)</a:t>
            </a:r>
            <a:endParaRPr lang="el-GR" dirty="0"/>
          </a:p>
          <a:p>
            <a:pPr lvl="1"/>
            <a:r>
              <a:rPr lang="el-GR" dirty="0"/>
              <a:t>κλειστή οικονομία: </a:t>
            </a:r>
            <a:br>
              <a:rPr lang="el-GR" dirty="0"/>
            </a:br>
            <a:r>
              <a:rPr lang="el-GR" dirty="0"/>
              <a:t>Η δημοσιονομική πολιτική που προκαλεί μια άνοδο του επιτοκίου εκτοπίζει επενδύσεις. </a:t>
            </a:r>
          </a:p>
          <a:p>
            <a:pPr lvl="1"/>
            <a:r>
              <a:rPr lang="el-GR" dirty="0"/>
              <a:t>μικρή ανοικτή οικονομία:</a:t>
            </a:r>
            <a:br>
              <a:rPr lang="el-GR" dirty="0"/>
            </a:br>
            <a:r>
              <a:rPr lang="el-GR" dirty="0"/>
              <a:t>Η δημοσιονομική πολιτική που προκαλεί μια ανατίμηση της συναλλαγματικής ισοτιμίας εκτοπίζει καθαρές εξαγωγές. </a:t>
            </a:r>
          </a:p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B67B4DA-5095-4AD6-BD49-2801722A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028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{591DDD3E-659A-8E43-BA66-548E771B5E4B}tf10001076</Template>
  <TotalTime>5034</TotalTime>
  <Words>2141</Words>
  <Application>Microsoft Macintosh PowerPoint</Application>
  <PresentationFormat>Widescreen</PresentationFormat>
  <Paragraphs>385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Cambria Math</vt:lpstr>
      <vt:lpstr>Century Gothic</vt:lpstr>
      <vt:lpstr>Symbol</vt:lpstr>
      <vt:lpstr>Wingdings</vt:lpstr>
      <vt:lpstr>Wingdings 3</vt:lpstr>
      <vt:lpstr>Ion Boardroom</vt:lpstr>
      <vt:lpstr>ΚΕΦΑΛΑΙΟ 13 Επανεξέταση της ανοικτής οικονομίας:  Το υπόδειγμα Mundell-Fleming και το καθεστώς συναλλαγματικής ισοτιμίας </vt:lpstr>
      <vt:lpstr>ΣΤΟ ΠΑΡΟΝ ΚΕΦΑΛΑΙΟ ΘΑ ΜΑΘΟΥΜΕ </vt:lpstr>
      <vt:lpstr>Το υπόδειγμα Mundell-Fleming </vt:lpstr>
      <vt:lpstr>Η καμπύλη IS*: Ισορροπία στην αγορά αγαθών</vt:lpstr>
      <vt:lpstr>Η καμπύλη LM*: Ισορροπία στην αγορά χρήματος </vt:lpstr>
      <vt:lpstr>Ισορροπία στο υπόδειγμα Mundell-Fleming </vt:lpstr>
      <vt:lpstr>Κυμαινόμενες και σταθερές συναλλαγματικές ισοτιμίες </vt:lpstr>
      <vt:lpstr>Δημοσιονομική πολιτική υπό καθεστώς κυμαινόμενων συναλλαγματικών ισοτιμιών </vt:lpstr>
      <vt:lpstr>Διδάγματα για τη δημοσιονομική πολιτική </vt:lpstr>
      <vt:lpstr>Νομισματική πολιτική υπό καθεστώς κυμαινόμενων συναλλαγματικών ισοτιμιών </vt:lpstr>
      <vt:lpstr>Διδάγματα για τη νομισματική πολιτική </vt:lpstr>
      <vt:lpstr>Εμπορική πολιτική υπό καθεστώς κυμαινόμενων συναλλαγματικών ισοτιμιών </vt:lpstr>
      <vt:lpstr>Διδάγματα από την εμπορική πολιτική, Μέρος 1 </vt:lpstr>
      <vt:lpstr>Διδάγματα από την εμπορική πολιτική, Μέρος 2 </vt:lpstr>
      <vt:lpstr>Σταθερές συναλλαγματικές ισοτιμίες </vt:lpstr>
      <vt:lpstr>Δημοσιονομική πολιτική υπό καθεστώς σταθερών συναλλαγματικών ισοτιμιών, Μέρος 1 </vt:lpstr>
      <vt:lpstr>Δημοσιονομική πολιτική υπό καθεστώς σταθερών συναλλαγματικών ισοτιμιών, Μέρος 2 </vt:lpstr>
      <vt:lpstr>Νομισματική πολιτική υπό καθεστώς σταθερών συναλλαγματικών ισοτιμιών, Mέρος 1 </vt:lpstr>
      <vt:lpstr>Νομισματική πολιτική υπό καθεστώς σταθερών συναλλαγματικών ισοτιμιών, Mέρος 2 </vt:lpstr>
      <vt:lpstr>Εμπορική πολιτική υπό καθεστώς σταθερών συναλλαγματικών ισοτιμιών, Μέρος 1 </vt:lpstr>
      <vt:lpstr>Εμπορική πολιτική υπό καθεστώς σταθερών συναλλαγματικών ισοτιμιών, Μέρος 2 </vt:lpstr>
      <vt:lpstr>Σύνοψη των αποτελεσμάτων της πολιτικής στο υπόδειγμα Mundell-Fleming</vt:lpstr>
      <vt:lpstr>Διαφορές επιτοκίων </vt:lpstr>
      <vt:lpstr>Διαφορές στο υπόδειγμα Mundell-Fleming </vt:lpstr>
      <vt:lpstr>Τα αποτελέσματα μιας αύξησης στο θ, Μέρος 1 </vt:lpstr>
      <vt:lpstr>Τα αποτελέσματα μιας αύξησης στο θ, Μέρος 2 </vt:lpstr>
      <vt:lpstr>Γιατί το εισόδημα μπορεί να μην αυξηθεί </vt:lpstr>
      <vt:lpstr>ΜΕΛΕΤΗ ΠΕΡΙΠΤΩΣΗΣ: Η κρίση του μεξικανικού πέσο, Μέρος 1 </vt:lpstr>
      <vt:lpstr>ΜΕΛΕΤΗ ΠΕΡΙΠΤΩΣΗΣ: Η κρίση του μεξικανικού πέσο, Μέρος 2 </vt:lpstr>
      <vt:lpstr>Η κρίση του πέσο δεν έβλαψε μόνο το Μεξικό </vt:lpstr>
      <vt:lpstr>Η κατανόηση της κρίσης, Μέρος 1 </vt:lpstr>
      <vt:lpstr>Η κατανόηση της κρίσης, Μέρος 2 </vt:lpstr>
      <vt:lpstr>Διαθέσιμα σε δολάρια της κεντρικής τράπεζας του Μεξικού </vt:lpstr>
      <vt:lpstr>Η καταστροφή </vt:lpstr>
      <vt:lpstr>Η δέσμη των μέτρων διάσωσης </vt:lpstr>
      <vt:lpstr>ΜΕΛΕΤΗ ΠΕΡΙΠΤΩΣΗΣ: Η κρίση στη Νοτιοανατολική Ασία, 1997-1998</vt:lpstr>
      <vt:lpstr>Στοιχεία για την κρίση στη Νοτιοανατολική Ασία</vt:lpstr>
      <vt:lpstr>Κυμαινόμενες έναντι σταθερών συναλλαγματικών ισοτιμιών </vt:lpstr>
      <vt:lpstr>Η ανέφικτη τριάδα </vt:lpstr>
      <vt:lpstr>ΜΕΛΕΤΗ ΠΕΡΙΠΤΩΣΗΣ: Η διαμάχη για το κινεζικό νόμισμα </vt:lpstr>
      <vt:lpstr>Mundell-Fleming και η καμπύλη AD </vt:lpstr>
      <vt:lpstr>Πώς συνάγεται η καμπύλη AD</vt:lpstr>
      <vt:lpstr>Από τη βραχυχρόνια στη μακροχρόνια περίοδο </vt:lpstr>
      <vt:lpstr>Μεγάλη ανοικτή οικονομία: Μεταξύ μικρής και κλειστής </vt:lpstr>
      <vt:lpstr>ΠΕΡΙΛΗΨΗ ΚΕΦΑΛΑΙΟΥ, ΜΕΡΟΣ 1 </vt:lpstr>
      <vt:lpstr>ΠΕΡΙΛΗΨΗ ΚΕΦΑΛΑΙΟΥ, ΜΕΡΟΣ 2 </vt:lpstr>
      <vt:lpstr>ΠΕΡΙΛΗΨΗ ΚΕΦΑΛΑΙΟΥ, ΜΕΡΟΣ 3 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ΚΕΦΑΛΑΙΟ 1 Η επιστήμη της Μακροοικονομικής</dc:title>
  <dc:creator>Danae Dardanou</dc:creator>
  <cp:lastModifiedBy>Danae Dardanou</cp:lastModifiedBy>
  <cp:revision>231</cp:revision>
  <dcterms:created xsi:type="dcterms:W3CDTF">2019-09-06T07:23:08Z</dcterms:created>
  <dcterms:modified xsi:type="dcterms:W3CDTF">2019-11-19T07:48:51Z</dcterms:modified>
</cp:coreProperties>
</file>